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1"/>
  </p:notesMasterIdLst>
  <p:handoutMasterIdLst>
    <p:handoutMasterId r:id="rId42"/>
  </p:handoutMasterIdLst>
  <p:sldIdLst>
    <p:sldId id="1180" r:id="rId2"/>
    <p:sldId id="1210" r:id="rId3"/>
    <p:sldId id="1220" r:id="rId4"/>
    <p:sldId id="1228" r:id="rId5"/>
    <p:sldId id="1237" r:id="rId6"/>
    <p:sldId id="1238" r:id="rId7"/>
    <p:sldId id="1239" r:id="rId8"/>
    <p:sldId id="1236" r:id="rId9"/>
    <p:sldId id="1240" r:id="rId10"/>
    <p:sldId id="1241" r:id="rId11"/>
    <p:sldId id="1233" r:id="rId12"/>
    <p:sldId id="1243" r:id="rId13"/>
    <p:sldId id="1244" r:id="rId14"/>
    <p:sldId id="1245" r:id="rId15"/>
    <p:sldId id="1246" r:id="rId16"/>
    <p:sldId id="1247" r:id="rId17"/>
    <p:sldId id="1248" r:id="rId18"/>
    <p:sldId id="1242" r:id="rId19"/>
    <p:sldId id="1249" r:id="rId20"/>
    <p:sldId id="1250" r:id="rId21"/>
    <p:sldId id="1251" r:id="rId22"/>
    <p:sldId id="1202" r:id="rId23"/>
    <p:sldId id="1252" r:id="rId24"/>
    <p:sldId id="1253" r:id="rId25"/>
    <p:sldId id="1255" r:id="rId26"/>
    <p:sldId id="1257" r:id="rId27"/>
    <p:sldId id="1262" r:id="rId28"/>
    <p:sldId id="1264" r:id="rId29"/>
    <p:sldId id="1266" r:id="rId30"/>
    <p:sldId id="1267" r:id="rId31"/>
    <p:sldId id="1268" r:id="rId32"/>
    <p:sldId id="1269" r:id="rId33"/>
    <p:sldId id="1270" r:id="rId34"/>
    <p:sldId id="1271" r:id="rId35"/>
    <p:sldId id="1274" r:id="rId36"/>
    <p:sldId id="1276" r:id="rId37"/>
    <p:sldId id="1277" r:id="rId38"/>
    <p:sldId id="1278" r:id="rId39"/>
    <p:sldId id="1279" r:id="rId40"/>
  </p:sldIdLst>
  <p:sldSz cx="9906000" cy="6858000" type="A4"/>
  <p:notesSz cx="6669088" cy="9928225"/>
  <p:kinsoku lang="ja-JP" invalStChars="、。，．・：；？！゛゜ヽヾゝゞ々ー’”）〕］｝〉》」』】°‰′″℃￠％ぁぃぅぇぉっゃゅょゎァィゥェォッャュョヮヵヶ!%),.:;?]}｡｣､･ｧｨｩｪｫｬｭｮｯｰﾞﾟ" invalEndChars="‘“（〔［｛〈《「『【￥＄$([\{｢￡"/>
  <p:defaultTextStyle>
    <a:defPPr>
      <a:defRPr lang="it-IT"/>
    </a:defPPr>
    <a:lvl1pPr algn="l" rtl="0" fontAlgn="base">
      <a:spcBef>
        <a:spcPct val="0"/>
      </a:spcBef>
      <a:spcAft>
        <a:spcPct val="0"/>
      </a:spcAft>
      <a:defRPr sz="1200" kern="1200">
        <a:solidFill>
          <a:srgbClr val="000000"/>
        </a:solidFill>
        <a:latin typeface="Arial" charset="0"/>
        <a:ea typeface="+mn-ea"/>
        <a:cs typeface="+mn-cs"/>
      </a:defRPr>
    </a:lvl1pPr>
    <a:lvl2pPr marL="457200" algn="l" rtl="0" fontAlgn="base">
      <a:spcBef>
        <a:spcPct val="0"/>
      </a:spcBef>
      <a:spcAft>
        <a:spcPct val="0"/>
      </a:spcAft>
      <a:defRPr sz="1200" kern="1200">
        <a:solidFill>
          <a:srgbClr val="000000"/>
        </a:solidFill>
        <a:latin typeface="Arial" charset="0"/>
        <a:ea typeface="+mn-ea"/>
        <a:cs typeface="+mn-cs"/>
      </a:defRPr>
    </a:lvl2pPr>
    <a:lvl3pPr marL="914400" algn="l" rtl="0" fontAlgn="base">
      <a:spcBef>
        <a:spcPct val="0"/>
      </a:spcBef>
      <a:spcAft>
        <a:spcPct val="0"/>
      </a:spcAft>
      <a:defRPr sz="1200" kern="1200">
        <a:solidFill>
          <a:srgbClr val="000000"/>
        </a:solidFill>
        <a:latin typeface="Arial" charset="0"/>
        <a:ea typeface="+mn-ea"/>
        <a:cs typeface="+mn-cs"/>
      </a:defRPr>
    </a:lvl3pPr>
    <a:lvl4pPr marL="1371600" algn="l" rtl="0" fontAlgn="base">
      <a:spcBef>
        <a:spcPct val="0"/>
      </a:spcBef>
      <a:spcAft>
        <a:spcPct val="0"/>
      </a:spcAft>
      <a:defRPr sz="1200" kern="1200">
        <a:solidFill>
          <a:srgbClr val="000000"/>
        </a:solidFill>
        <a:latin typeface="Arial" charset="0"/>
        <a:ea typeface="+mn-ea"/>
        <a:cs typeface="+mn-cs"/>
      </a:defRPr>
    </a:lvl4pPr>
    <a:lvl5pPr marL="1828800" algn="l" rtl="0" fontAlgn="base">
      <a:spcBef>
        <a:spcPct val="0"/>
      </a:spcBef>
      <a:spcAft>
        <a:spcPct val="0"/>
      </a:spcAft>
      <a:defRPr sz="1200" kern="1200">
        <a:solidFill>
          <a:srgbClr val="000000"/>
        </a:solidFill>
        <a:latin typeface="Arial" charset="0"/>
        <a:ea typeface="+mn-ea"/>
        <a:cs typeface="+mn-cs"/>
      </a:defRPr>
    </a:lvl5pPr>
    <a:lvl6pPr marL="2286000" algn="l" defTabSz="914400" rtl="0" eaLnBrk="1" latinLnBrk="0" hangingPunct="1">
      <a:defRPr sz="1200" kern="1200">
        <a:solidFill>
          <a:srgbClr val="000000"/>
        </a:solidFill>
        <a:latin typeface="Arial" charset="0"/>
        <a:ea typeface="+mn-ea"/>
        <a:cs typeface="+mn-cs"/>
      </a:defRPr>
    </a:lvl6pPr>
    <a:lvl7pPr marL="2743200" algn="l" defTabSz="914400" rtl="0" eaLnBrk="1" latinLnBrk="0" hangingPunct="1">
      <a:defRPr sz="1200" kern="1200">
        <a:solidFill>
          <a:srgbClr val="000000"/>
        </a:solidFill>
        <a:latin typeface="Arial" charset="0"/>
        <a:ea typeface="+mn-ea"/>
        <a:cs typeface="+mn-cs"/>
      </a:defRPr>
    </a:lvl7pPr>
    <a:lvl8pPr marL="3200400" algn="l" defTabSz="914400" rtl="0" eaLnBrk="1" latinLnBrk="0" hangingPunct="1">
      <a:defRPr sz="1200" kern="1200">
        <a:solidFill>
          <a:srgbClr val="000000"/>
        </a:solidFill>
        <a:latin typeface="Arial" charset="0"/>
        <a:ea typeface="+mn-ea"/>
        <a:cs typeface="+mn-cs"/>
      </a:defRPr>
    </a:lvl8pPr>
    <a:lvl9pPr marL="3657600" algn="l" defTabSz="914400" rtl="0" eaLnBrk="1" latinLnBrk="0" hangingPunct="1">
      <a:defRPr sz="1200" kern="1200">
        <a:solidFill>
          <a:srgbClr val="0000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FFFF"/>
    <a:srgbClr val="FFFFCC"/>
    <a:srgbClr val="CC3300"/>
    <a:srgbClr val="003399"/>
    <a:srgbClr val="FFFF66"/>
    <a:srgbClr val="F95AB7"/>
    <a:srgbClr val="808080"/>
    <a:srgbClr val="99CCFF"/>
  </p:clrMru>
</p:presentationPr>
</file>

<file path=ppt/tableStyles.xml><?xml version="1.0" encoding="utf-8"?>
<a:tblStyleLst xmlns:a="http://schemas.openxmlformats.org/drawingml/2006/main" def="{5C22544A-7EE6-4342-B048-85BDC9FD1C3A}">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94" autoAdjust="0"/>
    <p:restoredTop sz="97251" autoAdjust="0"/>
  </p:normalViewPr>
  <p:slideViewPr>
    <p:cSldViewPr snapToGrid="0">
      <p:cViewPr>
        <p:scale>
          <a:sx n="77" d="100"/>
          <a:sy n="77" d="100"/>
        </p:scale>
        <p:origin x="-120" y="-72"/>
      </p:cViewPr>
      <p:guideLst>
        <p:guide orient="horz" pos="151"/>
        <p:guide pos="5788"/>
      </p:guideLst>
    </p:cSldViewPr>
  </p:slideViewPr>
  <p:outlineViewPr>
    <p:cViewPr>
      <p:scale>
        <a:sx n="60" d="100"/>
        <a:sy n="60" d="100"/>
      </p:scale>
      <p:origin x="0" y="0"/>
    </p:cViewPr>
    <p:sldLst>
      <p:sld r:id="rId1" collapse="1"/>
      <p:sld r:id="rId2" collapse="1"/>
      <p:sld r:id="rId3" collapse="1"/>
      <p:sld r:id="rId4" collapse="1"/>
      <p:sld r:id="rId5" collapse="1"/>
      <p:sld r:id="rId6" collapse="1"/>
    </p:sldLst>
  </p:outlineViewPr>
  <p:notesTextViewPr>
    <p:cViewPr>
      <p:scale>
        <a:sx n="66" d="100"/>
        <a:sy n="66" d="100"/>
      </p:scale>
      <p:origin x="0" y="0"/>
    </p:cViewPr>
  </p:notesTextViewPr>
  <p:sorterViewPr>
    <p:cViewPr>
      <p:scale>
        <a:sx n="66" d="100"/>
        <a:sy n="66" d="100"/>
      </p:scale>
      <p:origin x="0" y="0"/>
    </p:cViewPr>
  </p:sorterViewPr>
  <p:notesViewPr>
    <p:cSldViewPr snapToGrid="0">
      <p:cViewPr varScale="1">
        <p:scale>
          <a:sx n="51" d="100"/>
          <a:sy n="51" d="100"/>
        </p:scale>
        <p:origin x="-1848" y="-72"/>
      </p:cViewPr>
      <p:guideLst>
        <p:guide orient="horz" pos="3126"/>
        <p:guide pos="210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slide" Target="slides/slide26.xml"/><Relationship Id="rId1" Type="http://schemas.openxmlformats.org/officeDocument/2006/relationships/slide" Target="slides/slide24.xml"/><Relationship Id="rId6" Type="http://schemas.openxmlformats.org/officeDocument/2006/relationships/slide" Target="slides/slide36.xml"/><Relationship Id="rId5" Type="http://schemas.openxmlformats.org/officeDocument/2006/relationships/slide" Target="slides/slide33.xml"/><Relationship Id="rId4"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925763" y="9456738"/>
            <a:ext cx="817562" cy="268287"/>
          </a:xfrm>
          <a:prstGeom prst="rect">
            <a:avLst/>
          </a:prstGeom>
          <a:noFill/>
          <a:ln w="12700">
            <a:noFill/>
            <a:miter lim="800000"/>
            <a:headEnd/>
            <a:tailEnd/>
          </a:ln>
          <a:effectLst/>
        </p:spPr>
        <p:txBody>
          <a:bodyPr wrap="none" lIns="86566" tIns="44071" rIns="86566" bIns="44071">
            <a:spAutoFit/>
          </a:bodyPr>
          <a:lstStyle/>
          <a:p>
            <a:pPr algn="ctr" defTabSz="865188" eaLnBrk="0" hangingPunct="0">
              <a:lnSpc>
                <a:spcPct val="90000"/>
              </a:lnSpc>
              <a:defRPr/>
            </a:pPr>
            <a:r>
              <a:rPr lang="it-IT" sz="1300">
                <a:solidFill>
                  <a:schemeClr val="tx1"/>
                </a:solidFill>
                <a:latin typeface="Arial" pitchFamily="34" charset="0"/>
              </a:rPr>
              <a:t>Page </a:t>
            </a:r>
            <a:fld id="{CF8F7BE6-407D-47D2-9D10-28CF9FDE0AA0}" type="slidenum">
              <a:rPr lang="it-IT" sz="1300">
                <a:solidFill>
                  <a:schemeClr val="tx1"/>
                </a:solidFill>
                <a:latin typeface="Arial" pitchFamily="34" charset="0"/>
              </a:rPr>
              <a:pPr algn="ctr" defTabSz="865188" eaLnBrk="0" hangingPunct="0">
                <a:lnSpc>
                  <a:spcPct val="90000"/>
                </a:lnSpc>
                <a:defRPr/>
              </a:pPr>
              <a:t>‹N›</a:t>
            </a:fld>
            <a:endParaRPr lang="it-IT" sz="1300">
              <a:solidFill>
                <a:schemeClr val="tx1"/>
              </a:solidFill>
              <a:latin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889000" y="4733925"/>
            <a:ext cx="4891088" cy="2994025"/>
          </a:xfrm>
          <a:prstGeom prst="rect">
            <a:avLst/>
          </a:prstGeom>
          <a:noFill/>
          <a:ln w="12700">
            <a:noFill/>
            <a:miter lim="800000"/>
            <a:headEnd/>
            <a:tailEnd/>
          </a:ln>
          <a:effectLst/>
        </p:spPr>
        <p:txBody>
          <a:bodyPr vert="horz" wrap="square" lIns="89714" tIns="44071" rIns="89714" bIns="44071" numCol="1" anchor="t" anchorCtr="0" compatLnSpc="1">
            <a:prstTxWarp prst="textNoShape">
              <a:avLst/>
            </a:prstTxWarp>
          </a:bodyPr>
          <a:lstStyle/>
          <a:p>
            <a:pPr lvl="0"/>
            <a:r>
              <a:rPr lang="it-IT" noProof="0" smtClean="0"/>
              <a:t>Main text</a:t>
            </a:r>
          </a:p>
          <a:p>
            <a:pPr lvl="1"/>
            <a:r>
              <a:rPr lang="it-IT" noProof="0" smtClean="0"/>
              <a:t>Second level</a:t>
            </a:r>
          </a:p>
          <a:p>
            <a:pPr lvl="2"/>
            <a:r>
              <a:rPr lang="it-IT" noProof="0" smtClean="0"/>
              <a:t>Third level</a:t>
            </a:r>
          </a:p>
        </p:txBody>
      </p:sp>
      <p:sp>
        <p:nvSpPr>
          <p:cNvPr id="2051" name="Rectangle 3"/>
          <p:cNvSpPr>
            <a:spLocks noChangeArrowheads="1"/>
          </p:cNvSpPr>
          <p:nvPr/>
        </p:nvSpPr>
        <p:spPr bwMode="auto">
          <a:xfrm>
            <a:off x="2925763" y="9456738"/>
            <a:ext cx="817562" cy="268287"/>
          </a:xfrm>
          <a:prstGeom prst="rect">
            <a:avLst/>
          </a:prstGeom>
          <a:noFill/>
          <a:ln w="12700">
            <a:noFill/>
            <a:miter lim="800000"/>
            <a:headEnd/>
            <a:tailEnd/>
          </a:ln>
          <a:effectLst/>
        </p:spPr>
        <p:txBody>
          <a:bodyPr wrap="none" lIns="86566" tIns="44071" rIns="86566" bIns="44071">
            <a:spAutoFit/>
          </a:bodyPr>
          <a:lstStyle/>
          <a:p>
            <a:pPr algn="ctr" defTabSz="865188" eaLnBrk="0" hangingPunct="0">
              <a:lnSpc>
                <a:spcPct val="90000"/>
              </a:lnSpc>
              <a:defRPr/>
            </a:pPr>
            <a:r>
              <a:rPr lang="it-IT" sz="1300">
                <a:solidFill>
                  <a:schemeClr val="tx1"/>
                </a:solidFill>
                <a:latin typeface="Arial" pitchFamily="34" charset="0"/>
              </a:rPr>
              <a:t>Page </a:t>
            </a:r>
            <a:fld id="{68BEDF28-C6FD-4B1D-B97A-328DE4CC7F0D}" type="slidenum">
              <a:rPr lang="it-IT" sz="1300">
                <a:solidFill>
                  <a:schemeClr val="tx1"/>
                </a:solidFill>
                <a:latin typeface="Arial" pitchFamily="34" charset="0"/>
              </a:rPr>
              <a:pPr algn="ctr" defTabSz="865188" eaLnBrk="0" hangingPunct="0">
                <a:lnSpc>
                  <a:spcPct val="90000"/>
                </a:lnSpc>
                <a:defRPr/>
              </a:pPr>
              <a:t>‹N›</a:t>
            </a:fld>
            <a:endParaRPr lang="it-IT" sz="1300">
              <a:solidFill>
                <a:schemeClr val="tx1"/>
              </a:solidFill>
              <a:latin typeface="Arial" pitchFamily="34" charset="0"/>
            </a:endParaRPr>
          </a:p>
        </p:txBody>
      </p:sp>
      <p:sp>
        <p:nvSpPr>
          <p:cNvPr id="17412" name="Rectangle 4"/>
          <p:cNvSpPr>
            <a:spLocks noGrp="1" noRot="1" noChangeAspect="1" noChangeArrowheads="1" noTextEdit="1"/>
          </p:cNvSpPr>
          <p:nvPr>
            <p:ph type="sldImg" idx="2"/>
          </p:nvPr>
        </p:nvSpPr>
        <p:spPr bwMode="auto">
          <a:xfrm>
            <a:off x="823913" y="866775"/>
            <a:ext cx="5026025" cy="3481388"/>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1pPr>
    <a:lvl2pPr marL="285750" indent="-95250" algn="l" rtl="0" eaLnBrk="0" fontAlgn="base" hangingPunct="0">
      <a:lnSpc>
        <a:spcPct val="90000"/>
      </a:lnSpc>
      <a:spcBef>
        <a:spcPct val="40000"/>
      </a:spcBef>
      <a:spcAft>
        <a:spcPct val="0"/>
      </a:spcAft>
      <a:buSzPct val="100000"/>
      <a:buFont typeface="Wingdings" pitchFamily="2" charset="2"/>
      <a:buChar char=""/>
      <a:defRPr sz="1200" kern="1200">
        <a:solidFill>
          <a:schemeClr val="tx1"/>
        </a:solidFill>
        <a:latin typeface="Arial" pitchFamily="34" charset="0"/>
        <a:ea typeface="+mn-ea"/>
        <a:cs typeface="+mn-cs"/>
      </a:defRPr>
    </a:lvl2pPr>
    <a:lvl3pPr marL="571500" indent="-95250" algn="l" rtl="0" eaLnBrk="0" fontAlgn="base" hangingPunct="0">
      <a:lnSpc>
        <a:spcPct val="90000"/>
      </a:lnSpc>
      <a:spcBef>
        <a:spcPct val="40000"/>
      </a:spcBef>
      <a:spcAft>
        <a:spcPct val="0"/>
      </a:spcAft>
      <a:buSzPct val="100000"/>
      <a:buFont typeface="Symbol" pitchFamily="18" charset="2"/>
      <a:buChar char="-"/>
      <a:defRPr sz="1200" kern="1200">
        <a:solidFill>
          <a:schemeClr val="tx1"/>
        </a:solidFill>
        <a:latin typeface="Arial" pitchFamily="34"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egnaposto immagine diapositiva 1"/>
          <p:cNvSpPr>
            <a:spLocks noGrp="1" noRot="1" noChangeAspect="1" noTextEdit="1"/>
          </p:cNvSpPr>
          <p:nvPr>
            <p:ph type="sldImg"/>
          </p:nvPr>
        </p:nvSpPr>
        <p:spPr>
          <a:ln/>
        </p:spPr>
      </p:sp>
      <p:sp>
        <p:nvSpPr>
          <p:cNvPr id="20482" name="Segnaposto note 2"/>
          <p:cNvSpPr>
            <a:spLocks noGrp="1"/>
          </p:cNvSpPr>
          <p:nvPr>
            <p:ph type="body" idx="1"/>
          </p:nvPr>
        </p:nvSpPr>
        <p:spPr>
          <a:noFill/>
          <a:ln w="9525"/>
        </p:spPr>
        <p:txBody>
          <a:bodyPr/>
          <a:lstStyle/>
          <a:p>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egnaposto immagine diapositiva 1"/>
          <p:cNvSpPr>
            <a:spLocks noGrp="1" noRot="1" noChangeAspect="1" noTextEdit="1"/>
          </p:cNvSpPr>
          <p:nvPr>
            <p:ph type="sldImg"/>
          </p:nvPr>
        </p:nvSpPr>
        <p:spPr>
          <a:xfrm>
            <a:off x="652463" y="769938"/>
            <a:ext cx="5372100" cy="3719512"/>
          </a:xfrm>
          <a:ln/>
        </p:spPr>
      </p:sp>
      <p:sp>
        <p:nvSpPr>
          <p:cNvPr id="93186" name="Segnaposto note 2"/>
          <p:cNvSpPr>
            <a:spLocks noGrp="1"/>
          </p:cNvSpPr>
          <p:nvPr>
            <p:ph type="body" idx="1"/>
          </p:nvPr>
        </p:nvSpPr>
        <p:spPr>
          <a:xfrm>
            <a:off x="889000" y="4719638"/>
            <a:ext cx="4891088" cy="4489450"/>
          </a:xfrm>
          <a:noFill/>
          <a:ln w="9525"/>
        </p:spPr>
        <p:txBody>
          <a:bodyPr lIns="92920" tIns="46462" rIns="92920" bIns="46462"/>
          <a:lstStyle/>
          <a:p>
            <a:endParaRPr lang="it-IT" smtClean="0">
              <a:latin typeface="Arial" charset="0"/>
            </a:endParaRPr>
          </a:p>
        </p:txBody>
      </p:sp>
      <p:sp>
        <p:nvSpPr>
          <p:cNvPr id="93187" name="Segnaposto numero diapositiva 3"/>
          <p:cNvSpPr txBox="1">
            <a:spLocks noGrp="1"/>
          </p:cNvSpPr>
          <p:nvPr/>
        </p:nvSpPr>
        <p:spPr bwMode="auto">
          <a:xfrm>
            <a:off x="3778250" y="9439275"/>
            <a:ext cx="2890838" cy="465138"/>
          </a:xfrm>
          <a:prstGeom prst="rect">
            <a:avLst/>
          </a:prstGeom>
          <a:noFill/>
          <a:ln w="9525">
            <a:noFill/>
            <a:miter lim="800000"/>
            <a:headEnd/>
            <a:tailEnd type="none" w="lg" len="lg"/>
          </a:ln>
        </p:spPr>
        <p:txBody>
          <a:bodyPr lIns="92920" tIns="46462" rIns="92920" bIns="46462" anchor="b"/>
          <a:lstStyle/>
          <a:p>
            <a:pPr algn="r" defTabSz="930275" eaLnBrk="0" hangingPunct="0"/>
            <a:fld id="{37B38B7A-F468-4AFE-B0B7-31BA5633D0DE}" type="slidenum">
              <a:rPr lang="it-IT">
                <a:solidFill>
                  <a:schemeClr val="tx1"/>
                </a:solidFill>
                <a:latin typeface="CG Omega"/>
              </a:rPr>
              <a:pPr algn="r" defTabSz="930275" eaLnBrk="0" hangingPunct="0"/>
              <a:t>10</a:t>
            </a:fld>
            <a:endParaRPr lang="it-IT">
              <a:solidFill>
                <a:schemeClr val="tx1"/>
              </a:solidFill>
              <a:latin typeface="CG Omeg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egnaposto immagine diapositiva 1"/>
          <p:cNvSpPr>
            <a:spLocks noGrp="1" noRot="1" noChangeAspect="1" noTextEdit="1"/>
          </p:cNvSpPr>
          <p:nvPr>
            <p:ph type="sldImg"/>
          </p:nvPr>
        </p:nvSpPr>
        <p:spPr>
          <a:ln/>
        </p:spPr>
      </p:sp>
      <p:sp>
        <p:nvSpPr>
          <p:cNvPr id="95234" name="Segnaposto note 2"/>
          <p:cNvSpPr>
            <a:spLocks noGrp="1"/>
          </p:cNvSpPr>
          <p:nvPr>
            <p:ph type="body" idx="1"/>
          </p:nvPr>
        </p:nvSpPr>
        <p:spPr>
          <a:noFill/>
          <a:ln w="9525"/>
        </p:spPr>
        <p:txBody>
          <a:bodyPr/>
          <a:lstStyle/>
          <a:p>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egnaposto immagine diapositiva 1"/>
          <p:cNvSpPr>
            <a:spLocks noGrp="1" noRot="1" noChangeAspect="1" noTextEdit="1"/>
          </p:cNvSpPr>
          <p:nvPr>
            <p:ph type="sldImg"/>
          </p:nvPr>
        </p:nvSpPr>
        <p:spPr>
          <a:ln/>
        </p:spPr>
      </p:sp>
      <p:sp>
        <p:nvSpPr>
          <p:cNvPr id="97282" name="Segnaposto note 2"/>
          <p:cNvSpPr>
            <a:spLocks noGrp="1"/>
          </p:cNvSpPr>
          <p:nvPr>
            <p:ph type="body" idx="1"/>
          </p:nvPr>
        </p:nvSpPr>
        <p:spPr>
          <a:noFill/>
          <a:ln w="9525"/>
        </p:spPr>
        <p:txBody>
          <a:bodyPr/>
          <a:lstStyle/>
          <a:p>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egnaposto immagine diapositiva 1"/>
          <p:cNvSpPr>
            <a:spLocks noGrp="1" noRot="1" noChangeAspect="1" noTextEdit="1"/>
          </p:cNvSpPr>
          <p:nvPr>
            <p:ph type="sldImg"/>
          </p:nvPr>
        </p:nvSpPr>
        <p:spPr>
          <a:ln/>
        </p:spPr>
      </p:sp>
      <p:sp>
        <p:nvSpPr>
          <p:cNvPr id="104450" name="Segnaposto note 2"/>
          <p:cNvSpPr>
            <a:spLocks noGrp="1"/>
          </p:cNvSpPr>
          <p:nvPr>
            <p:ph type="body" idx="1"/>
          </p:nvPr>
        </p:nvSpPr>
        <p:spPr>
          <a:noFill/>
          <a:ln w="9525"/>
        </p:spPr>
        <p:txBody>
          <a:bodyPr/>
          <a:lstStyle/>
          <a:p>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egnaposto immagine diapositiva 1"/>
          <p:cNvSpPr>
            <a:spLocks noGrp="1" noRot="1" noChangeAspect="1" noTextEdit="1"/>
          </p:cNvSpPr>
          <p:nvPr>
            <p:ph type="sldImg"/>
          </p:nvPr>
        </p:nvSpPr>
        <p:spPr>
          <a:ln/>
        </p:spPr>
      </p:sp>
      <p:sp>
        <p:nvSpPr>
          <p:cNvPr id="110594" name="Segnaposto note 2"/>
          <p:cNvSpPr>
            <a:spLocks noGrp="1"/>
          </p:cNvSpPr>
          <p:nvPr>
            <p:ph type="body" idx="1"/>
          </p:nvPr>
        </p:nvSpPr>
        <p:spPr>
          <a:noFill/>
          <a:ln w="9525"/>
        </p:spPr>
        <p:txBody>
          <a:bodyPr/>
          <a:lstStyle/>
          <a:p>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Rot="1" noChangeAspect="1" noChangeArrowheads="1" noTextEdit="1"/>
          </p:cNvSpPr>
          <p:nvPr>
            <p:ph type="sldImg"/>
          </p:nvPr>
        </p:nvSpPr>
        <p:spPr>
          <a:xfrm>
            <a:off x="647700" y="746125"/>
            <a:ext cx="5376863" cy="3722688"/>
          </a:xfrm>
          <a:ln/>
        </p:spPr>
      </p:sp>
      <p:sp>
        <p:nvSpPr>
          <p:cNvPr id="121858" name="Rectangle 3"/>
          <p:cNvSpPr>
            <a:spLocks noGrp="1" noChangeArrowheads="1"/>
          </p:cNvSpPr>
          <p:nvPr>
            <p:ph type="body" idx="1"/>
          </p:nvPr>
        </p:nvSpPr>
        <p:spPr>
          <a:xfrm>
            <a:off x="889000" y="4714875"/>
            <a:ext cx="4891088" cy="4467225"/>
          </a:xfrm>
          <a:noFill/>
          <a:ln w="9525"/>
        </p:spPr>
        <p:txBody>
          <a:bodyPr/>
          <a:lstStyle/>
          <a:p>
            <a:r>
              <a:rPr lang="it-IT" smtClean="0">
                <a:latin typeface="Arial" charset="0"/>
              </a:rPr>
              <a:t>Cercherei di mettere maggiormente in luce:</a:t>
            </a:r>
          </a:p>
          <a:p>
            <a:r>
              <a:rPr lang="it-IT" smtClean="0">
                <a:latin typeface="Arial" charset="0"/>
              </a:rPr>
              <a:t>a). La tipologia dei dati di input richiesti (es: passati o futuri? Qualitativi o quantitativi?)</a:t>
            </a:r>
          </a:p>
          <a:p>
            <a:r>
              <a:rPr lang="it-IT" smtClean="0">
                <a:latin typeface="Arial" charset="0"/>
              </a:rPr>
              <a:t>b). La metodologia di elaborazione / combinazione dei dati</a:t>
            </a:r>
            <a:endParaRPr lang="en-GB"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egnaposto immagine diapositiva 1"/>
          <p:cNvSpPr>
            <a:spLocks noGrp="1" noRot="1" noChangeAspect="1" noTextEdit="1"/>
          </p:cNvSpPr>
          <p:nvPr>
            <p:ph type="sldImg"/>
          </p:nvPr>
        </p:nvSpPr>
        <p:spPr>
          <a:ln/>
        </p:spPr>
      </p:sp>
      <p:sp>
        <p:nvSpPr>
          <p:cNvPr id="23554" name="Segnaposto note 2"/>
          <p:cNvSpPr>
            <a:spLocks noGrp="1"/>
          </p:cNvSpPr>
          <p:nvPr>
            <p:ph type="body" idx="1"/>
          </p:nvPr>
        </p:nvSpPr>
        <p:spPr>
          <a:noFill/>
          <a:ln w="9525"/>
        </p:spPr>
        <p:txBody>
          <a:bodyPr/>
          <a:lstStyle/>
          <a:p>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egnaposto immagine diapositiva 1"/>
          <p:cNvSpPr>
            <a:spLocks noGrp="1" noRot="1" noChangeAspect="1" noTextEdit="1"/>
          </p:cNvSpPr>
          <p:nvPr>
            <p:ph type="sldImg"/>
          </p:nvPr>
        </p:nvSpPr>
        <p:spPr>
          <a:ln/>
        </p:spPr>
      </p:sp>
      <p:sp>
        <p:nvSpPr>
          <p:cNvPr id="25602" name="Segnaposto note 2"/>
          <p:cNvSpPr>
            <a:spLocks noGrp="1"/>
          </p:cNvSpPr>
          <p:nvPr>
            <p:ph type="body" idx="1"/>
          </p:nvPr>
        </p:nvSpPr>
        <p:spPr>
          <a:noFill/>
          <a:ln w="9525"/>
        </p:spPr>
        <p:txBody>
          <a:bodyPr/>
          <a:lstStyle/>
          <a:p>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egnaposto immagine diapositiva 1"/>
          <p:cNvSpPr>
            <a:spLocks noGrp="1" noRot="1" noChangeAspect="1" noTextEdit="1"/>
          </p:cNvSpPr>
          <p:nvPr>
            <p:ph type="sldImg"/>
          </p:nvPr>
        </p:nvSpPr>
        <p:spPr>
          <a:ln/>
        </p:spPr>
      </p:sp>
      <p:sp>
        <p:nvSpPr>
          <p:cNvPr id="27650" name="Segnaposto note 2"/>
          <p:cNvSpPr>
            <a:spLocks noGrp="1"/>
          </p:cNvSpPr>
          <p:nvPr>
            <p:ph type="body" idx="1"/>
          </p:nvPr>
        </p:nvSpPr>
        <p:spPr>
          <a:noFill/>
          <a:ln w="9525"/>
        </p:spPr>
        <p:txBody>
          <a:bodyPr/>
          <a:lstStyle/>
          <a:p>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egnaposto immagine diapositiva 1"/>
          <p:cNvSpPr>
            <a:spLocks noGrp="1" noRot="1" noChangeAspect="1" noTextEdit="1"/>
          </p:cNvSpPr>
          <p:nvPr>
            <p:ph type="sldImg"/>
          </p:nvPr>
        </p:nvSpPr>
        <p:spPr>
          <a:xfrm>
            <a:off x="652463" y="769938"/>
            <a:ext cx="5372100" cy="3719512"/>
          </a:xfrm>
          <a:ln/>
        </p:spPr>
      </p:sp>
      <p:sp>
        <p:nvSpPr>
          <p:cNvPr id="82946" name="Segnaposto note 2"/>
          <p:cNvSpPr>
            <a:spLocks noGrp="1"/>
          </p:cNvSpPr>
          <p:nvPr>
            <p:ph type="body" idx="1"/>
          </p:nvPr>
        </p:nvSpPr>
        <p:spPr>
          <a:xfrm>
            <a:off x="889000" y="4719638"/>
            <a:ext cx="4891088" cy="4489450"/>
          </a:xfrm>
          <a:noFill/>
          <a:ln w="9525"/>
        </p:spPr>
        <p:txBody>
          <a:bodyPr lIns="92920" tIns="46462" rIns="92920" bIns="46462"/>
          <a:lstStyle/>
          <a:p>
            <a:endParaRPr lang="it-IT" smtClean="0">
              <a:latin typeface="Arial" charset="0"/>
            </a:endParaRPr>
          </a:p>
        </p:txBody>
      </p:sp>
      <p:sp>
        <p:nvSpPr>
          <p:cNvPr id="82947" name="Segnaposto numero diapositiva 3"/>
          <p:cNvSpPr txBox="1">
            <a:spLocks noGrp="1"/>
          </p:cNvSpPr>
          <p:nvPr/>
        </p:nvSpPr>
        <p:spPr bwMode="auto">
          <a:xfrm>
            <a:off x="3778250" y="9439275"/>
            <a:ext cx="2890838" cy="465138"/>
          </a:xfrm>
          <a:prstGeom prst="rect">
            <a:avLst/>
          </a:prstGeom>
          <a:noFill/>
          <a:ln w="9525">
            <a:noFill/>
            <a:miter lim="800000"/>
            <a:headEnd/>
            <a:tailEnd type="none" w="lg" len="lg"/>
          </a:ln>
        </p:spPr>
        <p:txBody>
          <a:bodyPr lIns="92920" tIns="46462" rIns="92920" bIns="46462" anchor="b"/>
          <a:lstStyle/>
          <a:p>
            <a:pPr algn="r" defTabSz="930275" eaLnBrk="0" hangingPunct="0"/>
            <a:fld id="{B5705927-6EDC-41C1-995D-612A38D9BFCB}" type="slidenum">
              <a:rPr lang="it-IT">
                <a:solidFill>
                  <a:schemeClr val="tx1"/>
                </a:solidFill>
                <a:latin typeface="CG Omega"/>
              </a:rPr>
              <a:pPr algn="r" defTabSz="930275" eaLnBrk="0" hangingPunct="0"/>
              <a:t>5</a:t>
            </a:fld>
            <a:endParaRPr lang="it-IT">
              <a:solidFill>
                <a:schemeClr val="tx1"/>
              </a:solidFill>
              <a:latin typeface="CG Omeg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egnaposto immagine diapositiva 1"/>
          <p:cNvSpPr>
            <a:spLocks noGrp="1" noRot="1" noChangeAspect="1" noTextEdit="1"/>
          </p:cNvSpPr>
          <p:nvPr>
            <p:ph type="sldImg"/>
          </p:nvPr>
        </p:nvSpPr>
        <p:spPr>
          <a:xfrm>
            <a:off x="652463" y="769938"/>
            <a:ext cx="5372100" cy="3719512"/>
          </a:xfrm>
          <a:ln/>
        </p:spPr>
      </p:sp>
      <p:sp>
        <p:nvSpPr>
          <p:cNvPr id="84994" name="Segnaposto note 2"/>
          <p:cNvSpPr>
            <a:spLocks noGrp="1"/>
          </p:cNvSpPr>
          <p:nvPr>
            <p:ph type="body" idx="1"/>
          </p:nvPr>
        </p:nvSpPr>
        <p:spPr>
          <a:xfrm>
            <a:off x="889000" y="4719638"/>
            <a:ext cx="4891088" cy="4489450"/>
          </a:xfrm>
          <a:noFill/>
          <a:ln w="9525"/>
        </p:spPr>
        <p:txBody>
          <a:bodyPr lIns="92920" tIns="46462" rIns="92920" bIns="46462"/>
          <a:lstStyle/>
          <a:p>
            <a:endParaRPr lang="it-IT" smtClean="0">
              <a:latin typeface="Arial" charset="0"/>
            </a:endParaRPr>
          </a:p>
        </p:txBody>
      </p:sp>
      <p:sp>
        <p:nvSpPr>
          <p:cNvPr id="84995" name="Segnaposto numero diapositiva 3"/>
          <p:cNvSpPr txBox="1">
            <a:spLocks noGrp="1"/>
          </p:cNvSpPr>
          <p:nvPr/>
        </p:nvSpPr>
        <p:spPr bwMode="auto">
          <a:xfrm>
            <a:off x="3778250" y="9439275"/>
            <a:ext cx="2890838" cy="465138"/>
          </a:xfrm>
          <a:prstGeom prst="rect">
            <a:avLst/>
          </a:prstGeom>
          <a:noFill/>
          <a:ln w="9525">
            <a:noFill/>
            <a:miter lim="800000"/>
            <a:headEnd/>
            <a:tailEnd type="none" w="lg" len="lg"/>
          </a:ln>
        </p:spPr>
        <p:txBody>
          <a:bodyPr lIns="92920" tIns="46462" rIns="92920" bIns="46462" anchor="b"/>
          <a:lstStyle/>
          <a:p>
            <a:pPr algn="r" defTabSz="930275" eaLnBrk="0" hangingPunct="0"/>
            <a:fld id="{6FDCED86-5901-436B-BCCA-C44C8A73D47F}" type="slidenum">
              <a:rPr lang="it-IT">
                <a:solidFill>
                  <a:schemeClr val="tx1"/>
                </a:solidFill>
                <a:latin typeface="CG Omega"/>
              </a:rPr>
              <a:pPr algn="r" defTabSz="930275" eaLnBrk="0" hangingPunct="0"/>
              <a:t>6</a:t>
            </a:fld>
            <a:endParaRPr lang="it-IT">
              <a:solidFill>
                <a:schemeClr val="tx1"/>
              </a:solidFill>
              <a:latin typeface="CG Omeg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egnaposto immagine diapositiva 1"/>
          <p:cNvSpPr>
            <a:spLocks noGrp="1" noRot="1" noChangeAspect="1" noTextEdit="1"/>
          </p:cNvSpPr>
          <p:nvPr>
            <p:ph type="sldImg"/>
          </p:nvPr>
        </p:nvSpPr>
        <p:spPr>
          <a:xfrm>
            <a:off x="652463" y="769938"/>
            <a:ext cx="5372100" cy="3719512"/>
          </a:xfrm>
          <a:ln/>
        </p:spPr>
      </p:sp>
      <p:sp>
        <p:nvSpPr>
          <p:cNvPr id="87042" name="Segnaposto note 2"/>
          <p:cNvSpPr>
            <a:spLocks noGrp="1"/>
          </p:cNvSpPr>
          <p:nvPr>
            <p:ph type="body" idx="1"/>
          </p:nvPr>
        </p:nvSpPr>
        <p:spPr>
          <a:xfrm>
            <a:off x="889000" y="4719638"/>
            <a:ext cx="4891088" cy="4489450"/>
          </a:xfrm>
          <a:noFill/>
          <a:ln w="9525"/>
        </p:spPr>
        <p:txBody>
          <a:bodyPr lIns="92920" tIns="46462" rIns="92920" bIns="46462"/>
          <a:lstStyle/>
          <a:p>
            <a:endParaRPr lang="it-IT" smtClean="0">
              <a:latin typeface="Arial" charset="0"/>
            </a:endParaRPr>
          </a:p>
        </p:txBody>
      </p:sp>
      <p:sp>
        <p:nvSpPr>
          <p:cNvPr id="87043" name="Segnaposto numero diapositiva 3"/>
          <p:cNvSpPr txBox="1">
            <a:spLocks noGrp="1"/>
          </p:cNvSpPr>
          <p:nvPr/>
        </p:nvSpPr>
        <p:spPr bwMode="auto">
          <a:xfrm>
            <a:off x="3778250" y="9439275"/>
            <a:ext cx="2890838" cy="465138"/>
          </a:xfrm>
          <a:prstGeom prst="rect">
            <a:avLst/>
          </a:prstGeom>
          <a:noFill/>
          <a:ln w="9525">
            <a:noFill/>
            <a:miter lim="800000"/>
            <a:headEnd/>
            <a:tailEnd type="none" w="lg" len="lg"/>
          </a:ln>
        </p:spPr>
        <p:txBody>
          <a:bodyPr lIns="92920" tIns="46462" rIns="92920" bIns="46462" anchor="b"/>
          <a:lstStyle/>
          <a:p>
            <a:pPr algn="r" defTabSz="930275" eaLnBrk="0" hangingPunct="0"/>
            <a:fld id="{1AEC6059-FBF7-4346-94B6-5455DB39065E}" type="slidenum">
              <a:rPr lang="it-IT">
                <a:solidFill>
                  <a:schemeClr val="tx1"/>
                </a:solidFill>
                <a:latin typeface="CG Omega"/>
              </a:rPr>
              <a:pPr algn="r" defTabSz="930275" eaLnBrk="0" hangingPunct="0"/>
              <a:t>7</a:t>
            </a:fld>
            <a:endParaRPr lang="it-IT">
              <a:solidFill>
                <a:schemeClr val="tx1"/>
              </a:solidFill>
              <a:latin typeface="CG Omeg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egnaposto immagine diapositiva 1"/>
          <p:cNvSpPr>
            <a:spLocks noGrp="1" noRot="1" noChangeAspect="1" noTextEdit="1"/>
          </p:cNvSpPr>
          <p:nvPr>
            <p:ph type="sldImg"/>
          </p:nvPr>
        </p:nvSpPr>
        <p:spPr>
          <a:xfrm>
            <a:off x="652463" y="769938"/>
            <a:ext cx="5372100" cy="3719512"/>
          </a:xfrm>
          <a:ln/>
        </p:spPr>
      </p:sp>
      <p:sp>
        <p:nvSpPr>
          <p:cNvPr id="89090" name="Segnaposto note 2"/>
          <p:cNvSpPr>
            <a:spLocks noGrp="1"/>
          </p:cNvSpPr>
          <p:nvPr>
            <p:ph type="body" idx="1"/>
          </p:nvPr>
        </p:nvSpPr>
        <p:spPr>
          <a:xfrm>
            <a:off x="889000" y="4719638"/>
            <a:ext cx="4891088" cy="4489450"/>
          </a:xfrm>
          <a:noFill/>
          <a:ln w="9525"/>
        </p:spPr>
        <p:txBody>
          <a:bodyPr lIns="92920" tIns="46462" rIns="92920" bIns="46462"/>
          <a:lstStyle/>
          <a:p>
            <a:endParaRPr lang="it-IT" smtClean="0">
              <a:latin typeface="Arial" charset="0"/>
            </a:endParaRPr>
          </a:p>
        </p:txBody>
      </p:sp>
      <p:sp>
        <p:nvSpPr>
          <p:cNvPr id="89091" name="Segnaposto numero diapositiva 3"/>
          <p:cNvSpPr txBox="1">
            <a:spLocks noGrp="1"/>
          </p:cNvSpPr>
          <p:nvPr/>
        </p:nvSpPr>
        <p:spPr bwMode="auto">
          <a:xfrm>
            <a:off x="3778250" y="9439275"/>
            <a:ext cx="2890838" cy="465138"/>
          </a:xfrm>
          <a:prstGeom prst="rect">
            <a:avLst/>
          </a:prstGeom>
          <a:noFill/>
          <a:ln w="9525">
            <a:noFill/>
            <a:miter lim="800000"/>
            <a:headEnd/>
            <a:tailEnd type="none" w="lg" len="lg"/>
          </a:ln>
        </p:spPr>
        <p:txBody>
          <a:bodyPr lIns="92920" tIns="46462" rIns="92920" bIns="46462" anchor="b"/>
          <a:lstStyle/>
          <a:p>
            <a:pPr algn="r" defTabSz="930275" eaLnBrk="0" hangingPunct="0"/>
            <a:fld id="{099A7D94-8916-4BAA-BC49-2A39A54D48C6}" type="slidenum">
              <a:rPr lang="it-IT">
                <a:solidFill>
                  <a:schemeClr val="tx1"/>
                </a:solidFill>
                <a:latin typeface="CG Omega"/>
              </a:rPr>
              <a:pPr algn="r" defTabSz="930275" eaLnBrk="0" hangingPunct="0"/>
              <a:t>8</a:t>
            </a:fld>
            <a:endParaRPr lang="it-IT">
              <a:solidFill>
                <a:schemeClr val="tx1"/>
              </a:solidFill>
              <a:latin typeface="CG Omeg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egnaposto immagine diapositiva 1"/>
          <p:cNvSpPr>
            <a:spLocks noGrp="1" noRot="1" noChangeAspect="1" noTextEdit="1"/>
          </p:cNvSpPr>
          <p:nvPr>
            <p:ph type="sldImg"/>
          </p:nvPr>
        </p:nvSpPr>
        <p:spPr>
          <a:xfrm>
            <a:off x="652463" y="769938"/>
            <a:ext cx="5372100" cy="3719512"/>
          </a:xfrm>
          <a:ln/>
        </p:spPr>
      </p:sp>
      <p:sp>
        <p:nvSpPr>
          <p:cNvPr id="91138" name="Segnaposto note 2"/>
          <p:cNvSpPr>
            <a:spLocks noGrp="1"/>
          </p:cNvSpPr>
          <p:nvPr>
            <p:ph type="body" idx="1"/>
          </p:nvPr>
        </p:nvSpPr>
        <p:spPr>
          <a:xfrm>
            <a:off x="889000" y="4719638"/>
            <a:ext cx="4891088" cy="4489450"/>
          </a:xfrm>
          <a:noFill/>
          <a:ln w="9525"/>
        </p:spPr>
        <p:txBody>
          <a:bodyPr lIns="92920" tIns="46462" rIns="92920" bIns="46462"/>
          <a:lstStyle/>
          <a:p>
            <a:endParaRPr lang="it-IT" smtClean="0">
              <a:latin typeface="Arial" charset="0"/>
            </a:endParaRPr>
          </a:p>
        </p:txBody>
      </p:sp>
      <p:sp>
        <p:nvSpPr>
          <p:cNvPr id="91139" name="Segnaposto numero diapositiva 3"/>
          <p:cNvSpPr txBox="1">
            <a:spLocks noGrp="1"/>
          </p:cNvSpPr>
          <p:nvPr/>
        </p:nvSpPr>
        <p:spPr bwMode="auto">
          <a:xfrm>
            <a:off x="3778250" y="9439275"/>
            <a:ext cx="2890838" cy="465138"/>
          </a:xfrm>
          <a:prstGeom prst="rect">
            <a:avLst/>
          </a:prstGeom>
          <a:noFill/>
          <a:ln w="9525">
            <a:noFill/>
            <a:miter lim="800000"/>
            <a:headEnd/>
            <a:tailEnd type="none" w="lg" len="lg"/>
          </a:ln>
        </p:spPr>
        <p:txBody>
          <a:bodyPr lIns="92920" tIns="46462" rIns="92920" bIns="46462" anchor="b"/>
          <a:lstStyle/>
          <a:p>
            <a:pPr algn="r" defTabSz="930275" eaLnBrk="0" hangingPunct="0"/>
            <a:fld id="{FD2034F9-D189-4A5B-9A84-109F191B045B}" type="slidenum">
              <a:rPr lang="it-IT">
                <a:solidFill>
                  <a:schemeClr val="tx1"/>
                </a:solidFill>
                <a:latin typeface="CG Omega"/>
              </a:rPr>
              <a:pPr algn="r" defTabSz="930275" eaLnBrk="0" hangingPunct="0"/>
              <a:t>9</a:t>
            </a:fld>
            <a:endParaRPr lang="it-IT">
              <a:solidFill>
                <a:schemeClr val="tx1"/>
              </a:solidFill>
              <a:latin typeface="CG Omeg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82638" y="4406900"/>
            <a:ext cx="84201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80975" y="119063"/>
            <a:ext cx="8505825" cy="411162"/>
          </a:xfrm>
        </p:spPr>
        <p:txBody>
          <a:bodyPr/>
          <a:lstStyle/>
          <a:p>
            <a:r>
              <a:rPr lang="it-IT" smtClean="0"/>
              <a:t>Fare clic per modificare lo stile del titolo</a:t>
            </a:r>
            <a:endParaRPr lang="en-US"/>
          </a:p>
        </p:txBody>
      </p:sp>
      <p:sp>
        <p:nvSpPr>
          <p:cNvPr id="3" name="Segnaposto testo 2"/>
          <p:cNvSpPr>
            <a:spLocks noGrp="1"/>
          </p:cNvSpPr>
          <p:nvPr>
            <p:ph type="body" sz="half" idx="1"/>
          </p:nvPr>
        </p:nvSpPr>
        <p:spPr>
          <a:xfrm>
            <a:off x="152400" y="685800"/>
            <a:ext cx="4610100" cy="569595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914900" y="685800"/>
            <a:ext cx="4610100" cy="569595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180975" y="119063"/>
            <a:ext cx="8505825" cy="411162"/>
          </a:xfrm>
        </p:spPr>
        <p:txBody>
          <a:bodyPr/>
          <a:lstStyle/>
          <a:p>
            <a:r>
              <a:rPr lang="it-IT" smtClean="0"/>
              <a:t>Fare clic per modificare lo stile del titolo</a:t>
            </a:r>
            <a:endParaRPr lang="en-US"/>
          </a:p>
        </p:txBody>
      </p:sp>
      <p:sp>
        <p:nvSpPr>
          <p:cNvPr id="3" name="Segnaposto testo 2"/>
          <p:cNvSpPr>
            <a:spLocks noGrp="1"/>
          </p:cNvSpPr>
          <p:nvPr>
            <p:ph type="body" sz="half" idx="1"/>
          </p:nvPr>
        </p:nvSpPr>
        <p:spPr>
          <a:xfrm>
            <a:off x="152400" y="685800"/>
            <a:ext cx="4610100" cy="569595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quarter" idx="2"/>
          </p:nvPr>
        </p:nvSpPr>
        <p:spPr>
          <a:xfrm>
            <a:off x="4914900" y="685800"/>
            <a:ext cx="4610100" cy="27717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contenuto 4"/>
          <p:cNvSpPr>
            <a:spLocks noGrp="1"/>
          </p:cNvSpPr>
          <p:nvPr>
            <p:ph sz="quarter" idx="3"/>
          </p:nvPr>
        </p:nvSpPr>
        <p:spPr>
          <a:xfrm>
            <a:off x="4914900" y="3609975"/>
            <a:ext cx="4610100" cy="27717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180975" y="119063"/>
            <a:ext cx="8505825" cy="411162"/>
          </a:xfrm>
        </p:spPr>
        <p:txBody>
          <a:bodyPr/>
          <a:lstStyle/>
          <a:p>
            <a:r>
              <a:rPr lang="it-IT" smtClean="0"/>
              <a:t>Fare clic per modificare lo stile del titolo</a:t>
            </a:r>
            <a:endParaRPr lang="en-US"/>
          </a:p>
        </p:txBody>
      </p:sp>
      <p:sp>
        <p:nvSpPr>
          <p:cNvPr id="3" name="Segnaposto contenuto 2"/>
          <p:cNvSpPr>
            <a:spLocks noGrp="1"/>
          </p:cNvSpPr>
          <p:nvPr>
            <p:ph sz="quarter" idx="1"/>
          </p:nvPr>
        </p:nvSpPr>
        <p:spPr>
          <a:xfrm>
            <a:off x="152400" y="685800"/>
            <a:ext cx="4610100" cy="27717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quarter" idx="2"/>
          </p:nvPr>
        </p:nvSpPr>
        <p:spPr>
          <a:xfrm>
            <a:off x="4914900" y="685800"/>
            <a:ext cx="4610100" cy="27717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contenuto 4"/>
          <p:cNvSpPr>
            <a:spLocks noGrp="1"/>
          </p:cNvSpPr>
          <p:nvPr>
            <p:ph sz="quarter" idx="3"/>
          </p:nvPr>
        </p:nvSpPr>
        <p:spPr>
          <a:xfrm>
            <a:off x="152400" y="3609975"/>
            <a:ext cx="4610100" cy="27717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contenuto 5"/>
          <p:cNvSpPr>
            <a:spLocks noGrp="1"/>
          </p:cNvSpPr>
          <p:nvPr>
            <p:ph sz="quarter" idx="4"/>
          </p:nvPr>
        </p:nvSpPr>
        <p:spPr>
          <a:xfrm>
            <a:off x="4914900" y="3609975"/>
            <a:ext cx="4610100" cy="27717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80975" y="119063"/>
            <a:ext cx="8505825" cy="411162"/>
          </a:xfrm>
        </p:spPr>
        <p:txBody>
          <a:bodyPr/>
          <a:lstStyle/>
          <a:p>
            <a:r>
              <a:rPr lang="it-IT"/>
              <a:t>Fare clic per modificare lo stile del titolo</a:t>
            </a:r>
          </a:p>
        </p:txBody>
      </p:sp>
      <p:sp>
        <p:nvSpPr>
          <p:cNvPr id="3" name="Segnaposto contenuto 2"/>
          <p:cNvSpPr>
            <a:spLocks noGrp="1"/>
          </p:cNvSpPr>
          <p:nvPr>
            <p:ph idx="1"/>
          </p:nvPr>
        </p:nvSpPr>
        <p:spPr>
          <a:xfrm>
            <a:off x="152400" y="685800"/>
            <a:ext cx="9372600" cy="56959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180975" y="119063"/>
            <a:ext cx="8505825" cy="411162"/>
          </a:xfrm>
        </p:spPr>
        <p:txBody>
          <a:bodyPr/>
          <a:lstStyle/>
          <a:p>
            <a:r>
              <a:rPr lang="it-IT"/>
              <a:t>Fare clic per modificare lo stile del titolo</a:t>
            </a:r>
          </a:p>
        </p:txBody>
      </p:sp>
      <p:sp>
        <p:nvSpPr>
          <p:cNvPr id="3" name="Segnaposto testo 2"/>
          <p:cNvSpPr>
            <a:spLocks noGrp="1"/>
          </p:cNvSpPr>
          <p:nvPr>
            <p:ph type="body" sz="half" idx="1"/>
          </p:nvPr>
        </p:nvSpPr>
        <p:spPr>
          <a:xfrm>
            <a:off x="152400" y="685800"/>
            <a:ext cx="4610100" cy="56959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lipArt 3"/>
          <p:cNvSpPr>
            <a:spLocks noGrp="1"/>
          </p:cNvSpPr>
          <p:nvPr>
            <p:ph type="clipArt" sz="half" idx="2"/>
          </p:nvPr>
        </p:nvSpPr>
        <p:spPr>
          <a:xfrm>
            <a:off x="4914900" y="685800"/>
            <a:ext cx="4610100" cy="5695950"/>
          </a:xfrm>
        </p:spPr>
        <p:txBody>
          <a:bodyPr/>
          <a:lstStyle/>
          <a:p>
            <a:pPr lvl="0"/>
            <a:endParaRPr lang="it-IT"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olo e testo sopra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80975" y="119063"/>
            <a:ext cx="8505825" cy="411162"/>
          </a:xfrm>
        </p:spPr>
        <p:txBody>
          <a:bodyPr/>
          <a:lstStyle/>
          <a:p>
            <a:r>
              <a:rPr lang="it-IT"/>
              <a:t>Fare clic per modificare lo stile del titolo</a:t>
            </a:r>
          </a:p>
        </p:txBody>
      </p:sp>
      <p:sp>
        <p:nvSpPr>
          <p:cNvPr id="3" name="Segnaposto testo 2"/>
          <p:cNvSpPr>
            <a:spLocks noGrp="1"/>
          </p:cNvSpPr>
          <p:nvPr>
            <p:ph type="body" sz="half" idx="1"/>
          </p:nvPr>
        </p:nvSpPr>
        <p:spPr>
          <a:xfrm>
            <a:off x="152400" y="685800"/>
            <a:ext cx="9372600" cy="27717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152400" y="3609975"/>
            <a:ext cx="9372600" cy="27717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152400" y="685800"/>
            <a:ext cx="4610100" cy="569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914900" y="685800"/>
            <a:ext cx="4610100" cy="569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95300" y="274638"/>
            <a:ext cx="8915400" cy="1143000"/>
          </a:xfrm>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95300" y="273050"/>
            <a:ext cx="3259138"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41513" y="4800600"/>
            <a:ext cx="59436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egnaposto testo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181850" y="119063"/>
            <a:ext cx="2343150" cy="6262687"/>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152400" y="119063"/>
            <a:ext cx="6877050" cy="626268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0975" y="119063"/>
            <a:ext cx="8505825" cy="411162"/>
          </a:xfrm>
          <a:prstGeom prst="rect">
            <a:avLst/>
          </a:prstGeom>
          <a:noFill/>
          <a:ln w="3175">
            <a:noFill/>
            <a:miter lim="800000"/>
            <a:headEnd/>
            <a:tailEnd/>
          </a:ln>
          <a:effectLst/>
        </p:spPr>
        <p:txBody>
          <a:bodyPr vert="horz" wrap="square" lIns="90000" tIns="43200" rIns="90000" bIns="43200" numCol="1" anchor="ctr" anchorCtr="0" compatLnSpc="1">
            <a:prstTxWarp prst="textNoShape">
              <a:avLst/>
            </a:prstTxWarp>
          </a:bodyPr>
          <a:lstStyle/>
          <a:p>
            <a:pPr lvl="0"/>
            <a:r>
              <a:rPr lang="it-IT" smtClean="0"/>
              <a:t>SLIDE TITLE</a:t>
            </a:r>
          </a:p>
        </p:txBody>
      </p:sp>
      <p:sp>
        <p:nvSpPr>
          <p:cNvPr id="1027" name="Rectangle 3"/>
          <p:cNvSpPr>
            <a:spLocks noGrp="1" noChangeArrowheads="1"/>
          </p:cNvSpPr>
          <p:nvPr>
            <p:ph type="body" idx="1"/>
          </p:nvPr>
        </p:nvSpPr>
        <p:spPr bwMode="auto">
          <a:xfrm>
            <a:off x="152400" y="685800"/>
            <a:ext cx="9372600" cy="5695950"/>
          </a:xfrm>
          <a:prstGeom prst="rect">
            <a:avLst/>
          </a:prstGeom>
          <a:noFill/>
          <a:ln w="12700">
            <a:noFill/>
            <a:miter lim="800000"/>
            <a:headEnd/>
            <a:tailEnd/>
          </a:ln>
        </p:spPr>
        <p:txBody>
          <a:bodyPr vert="horz" wrap="square" lIns="100012" tIns="49212" rIns="100012" bIns="49212" numCol="1" anchor="t" anchorCtr="0" compatLnSpc="1">
            <a:prstTxWarp prst="textNoShape">
              <a:avLst/>
            </a:prstTxWarp>
          </a:bodyPr>
          <a:lstStyle/>
          <a:p>
            <a:pPr lvl="0"/>
            <a:r>
              <a:rPr lang="it-IT" smtClean="0"/>
              <a:t>Click to edit Master text styles </a:t>
            </a:r>
          </a:p>
          <a:p>
            <a:pPr lvl="1"/>
            <a:r>
              <a:rPr lang="it-IT" smtClean="0"/>
              <a:t>Second Level</a:t>
            </a:r>
          </a:p>
          <a:p>
            <a:pPr lvl="2"/>
            <a:r>
              <a:rPr lang="it-IT" smtClean="0"/>
              <a:t>Third Level</a:t>
            </a:r>
          </a:p>
          <a:p>
            <a:pPr lvl="3"/>
            <a:r>
              <a:rPr lang="it-IT" smtClean="0"/>
              <a:t>Fourth Level</a:t>
            </a:r>
          </a:p>
          <a:p>
            <a:pPr lvl="4"/>
            <a:r>
              <a:rPr lang="it-IT" smtClean="0"/>
              <a:t>Fifth Level</a:t>
            </a:r>
          </a:p>
        </p:txBody>
      </p:sp>
      <p:sp>
        <p:nvSpPr>
          <p:cNvPr id="1050" name="Text Box 26"/>
          <p:cNvSpPr txBox="1">
            <a:spLocks noChangeArrowheads="1"/>
          </p:cNvSpPr>
          <p:nvPr/>
        </p:nvSpPr>
        <p:spPr bwMode="auto">
          <a:xfrm>
            <a:off x="9398000" y="6557963"/>
            <a:ext cx="320675" cy="207962"/>
          </a:xfrm>
          <a:prstGeom prst="rect">
            <a:avLst/>
          </a:prstGeom>
          <a:noFill/>
          <a:ln w="3175">
            <a:noFill/>
            <a:miter lim="800000"/>
            <a:headEnd/>
            <a:tailEnd/>
          </a:ln>
          <a:effectLst/>
        </p:spPr>
        <p:txBody>
          <a:bodyPr wrap="none" lIns="90000" tIns="43200" rIns="90000" bIns="43200" anchor="ctr">
            <a:spAutoFit/>
          </a:bodyPr>
          <a:lstStyle/>
          <a:p>
            <a:pPr algn="ctr" eaLnBrk="0" hangingPunct="0">
              <a:defRPr/>
            </a:pPr>
            <a:fld id="{C51D1525-CF0F-4A87-8A66-F43CBE6A12D6}" type="slidenum">
              <a:rPr lang="it-IT" sz="800">
                <a:solidFill>
                  <a:schemeClr val="tx1"/>
                </a:solidFill>
                <a:latin typeface="Arial" pitchFamily="34" charset="0"/>
              </a:rPr>
              <a:pPr algn="ctr" eaLnBrk="0" hangingPunct="0">
                <a:defRPr/>
              </a:pPr>
              <a:t>‹N›</a:t>
            </a:fld>
            <a:endParaRPr lang="it-IT" sz="800">
              <a:solidFill>
                <a:schemeClr val="tx1"/>
              </a:solidFill>
              <a:latin typeface="Arial" pitchFamily="34" charset="0"/>
            </a:endParaRPr>
          </a:p>
        </p:txBody>
      </p:sp>
      <p:sp>
        <p:nvSpPr>
          <p:cNvPr id="1056" name="Line 32"/>
          <p:cNvSpPr>
            <a:spLocks noChangeShapeType="1"/>
          </p:cNvSpPr>
          <p:nvPr/>
        </p:nvSpPr>
        <p:spPr bwMode="auto">
          <a:xfrm>
            <a:off x="152400" y="638175"/>
            <a:ext cx="9753600" cy="0"/>
          </a:xfrm>
          <a:prstGeom prst="line">
            <a:avLst/>
          </a:prstGeom>
          <a:noFill/>
          <a:ln w="12700">
            <a:solidFill>
              <a:schemeClr val="bg2"/>
            </a:solidFill>
            <a:round/>
            <a:headEnd/>
            <a:tailEnd/>
          </a:ln>
          <a:effectLst/>
        </p:spPr>
        <p:txBody>
          <a:bodyPr wrap="none" lIns="90000" tIns="43200" rIns="90000" bIns="43200" anchor="ctr"/>
          <a:lstStyle/>
          <a:p>
            <a:pPr algn="ctr" eaLnBrk="0" hangingPunct="0">
              <a:defRPr/>
            </a:pPr>
            <a:endParaRPr lang="en-US">
              <a:latin typeface="Arial" pitchFamily="34" charset="0"/>
            </a:endParaRPr>
          </a:p>
        </p:txBody>
      </p:sp>
      <p:sp>
        <p:nvSpPr>
          <p:cNvPr id="1076" name="Line 52"/>
          <p:cNvSpPr>
            <a:spLocks noChangeShapeType="1"/>
          </p:cNvSpPr>
          <p:nvPr/>
        </p:nvSpPr>
        <p:spPr bwMode="auto">
          <a:xfrm>
            <a:off x="914400" y="6477000"/>
            <a:ext cx="8991600" cy="0"/>
          </a:xfrm>
          <a:prstGeom prst="line">
            <a:avLst/>
          </a:prstGeom>
          <a:noFill/>
          <a:ln w="9525">
            <a:solidFill>
              <a:schemeClr val="bg2"/>
            </a:solidFill>
            <a:round/>
            <a:headEnd/>
            <a:tailEnd/>
          </a:ln>
          <a:effectLst/>
        </p:spPr>
        <p:txBody>
          <a:bodyPr/>
          <a:lstStyle/>
          <a:p>
            <a:pPr algn="ctr" eaLnBrk="0" hangingPunct="0">
              <a:defRPr/>
            </a:pPr>
            <a:endParaRPr lang="en-US">
              <a:latin typeface="Arial" pitchFamily="34" charset="0"/>
            </a:endParaRPr>
          </a:p>
        </p:txBody>
      </p:sp>
      <p:grpSp>
        <p:nvGrpSpPr>
          <p:cNvPr id="1031" name="Group 54"/>
          <p:cNvGrpSpPr>
            <a:grpSpLocks noChangeAspect="1"/>
          </p:cNvGrpSpPr>
          <p:nvPr userDrawn="1"/>
        </p:nvGrpSpPr>
        <p:grpSpPr bwMode="auto">
          <a:xfrm>
            <a:off x="8810625" y="95250"/>
            <a:ext cx="950913" cy="452438"/>
            <a:chOff x="5040" y="336"/>
            <a:chExt cx="720" cy="316"/>
          </a:xfrm>
        </p:grpSpPr>
        <p:pic>
          <p:nvPicPr>
            <p:cNvPr id="1034" name="Picture 55" descr="!LOGO_AS"/>
            <p:cNvPicPr preferRelativeResize="0">
              <a:picLocks noChangeAspect="1" noChangeArrowheads="1"/>
            </p:cNvPicPr>
            <p:nvPr/>
          </p:nvPicPr>
          <p:blipFill>
            <a:blip r:embed="rId17"/>
            <a:srcRect/>
            <a:stretch>
              <a:fillRect/>
            </a:stretch>
          </p:blipFill>
          <p:spPr bwMode="auto">
            <a:xfrm>
              <a:off x="5040" y="336"/>
              <a:ext cx="361" cy="316"/>
            </a:xfrm>
            <a:prstGeom prst="rect">
              <a:avLst/>
            </a:prstGeom>
            <a:noFill/>
            <a:ln w="9525">
              <a:noFill/>
              <a:miter lim="800000"/>
              <a:headEnd/>
              <a:tailEnd/>
            </a:ln>
          </p:spPr>
        </p:pic>
        <p:grpSp>
          <p:nvGrpSpPr>
            <p:cNvPr id="1035" name="Group 56"/>
            <p:cNvGrpSpPr>
              <a:grpSpLocks noChangeAspect="1"/>
            </p:cNvGrpSpPr>
            <p:nvPr/>
          </p:nvGrpSpPr>
          <p:grpSpPr bwMode="auto">
            <a:xfrm>
              <a:off x="5416" y="357"/>
              <a:ext cx="344" cy="273"/>
              <a:chOff x="834" y="192"/>
              <a:chExt cx="318" cy="273"/>
            </a:xfrm>
          </p:grpSpPr>
          <p:pic>
            <p:nvPicPr>
              <p:cNvPr id="1036" name="Picture 57" descr="!SCRITTA"/>
              <p:cNvPicPr preferRelativeResize="0">
                <a:picLocks noChangeAspect="1" noChangeArrowheads="1"/>
              </p:cNvPicPr>
              <p:nvPr/>
            </p:nvPicPr>
            <p:blipFill>
              <a:blip r:embed="rId18"/>
              <a:srcRect/>
              <a:stretch>
                <a:fillRect/>
              </a:stretch>
            </p:blipFill>
            <p:spPr bwMode="auto">
              <a:xfrm>
                <a:off x="834" y="192"/>
                <a:ext cx="318" cy="89"/>
              </a:xfrm>
              <a:prstGeom prst="rect">
                <a:avLst/>
              </a:prstGeom>
              <a:noFill/>
              <a:ln w="9525">
                <a:noFill/>
                <a:miter lim="800000"/>
                <a:headEnd/>
                <a:tailEnd/>
              </a:ln>
            </p:spPr>
          </p:pic>
          <p:pic>
            <p:nvPicPr>
              <p:cNvPr id="1037" name="Picture 58" descr="!DIDA_AS"/>
              <p:cNvPicPr>
                <a:picLocks noChangeAspect="1" noChangeArrowheads="1"/>
              </p:cNvPicPr>
              <p:nvPr/>
            </p:nvPicPr>
            <p:blipFill>
              <a:blip r:embed="rId19"/>
              <a:srcRect/>
              <a:stretch>
                <a:fillRect/>
              </a:stretch>
            </p:blipFill>
            <p:spPr bwMode="auto">
              <a:xfrm>
                <a:off x="834" y="302"/>
                <a:ext cx="292" cy="163"/>
              </a:xfrm>
              <a:prstGeom prst="rect">
                <a:avLst/>
              </a:prstGeom>
              <a:noFill/>
              <a:ln w="9525">
                <a:noFill/>
                <a:miter lim="800000"/>
                <a:headEnd/>
                <a:tailEnd/>
              </a:ln>
            </p:spPr>
          </p:pic>
        </p:grpSp>
      </p:grpSp>
      <p:pic>
        <p:nvPicPr>
          <p:cNvPr id="1032" name="Picture 74" descr="Logo_Medio"/>
          <p:cNvPicPr>
            <a:picLocks noChangeAspect="1" noChangeArrowheads="1"/>
          </p:cNvPicPr>
          <p:nvPr userDrawn="1"/>
        </p:nvPicPr>
        <p:blipFill>
          <a:blip r:embed="rId20"/>
          <a:srcRect/>
          <a:stretch>
            <a:fillRect/>
          </a:stretch>
        </p:blipFill>
        <p:spPr bwMode="auto">
          <a:xfrm>
            <a:off x="8575675" y="25400"/>
            <a:ext cx="1300163" cy="590550"/>
          </a:xfrm>
          <a:prstGeom prst="rect">
            <a:avLst/>
          </a:prstGeom>
          <a:noFill/>
          <a:ln w="9525">
            <a:noFill/>
            <a:miter lim="800000"/>
            <a:headEnd/>
            <a:tailEnd/>
          </a:ln>
        </p:spPr>
      </p:pic>
      <p:pic>
        <p:nvPicPr>
          <p:cNvPr id="1033" name="Picture 4" descr="clog_logo"/>
          <p:cNvPicPr>
            <a:picLocks noChangeAspect="1" noChangeArrowheads="1"/>
          </p:cNvPicPr>
          <p:nvPr userDrawn="1"/>
        </p:nvPicPr>
        <p:blipFill>
          <a:blip r:embed="rId21"/>
          <a:srcRect/>
          <a:stretch>
            <a:fillRect/>
          </a:stretch>
        </p:blipFill>
        <p:spPr bwMode="auto">
          <a:xfrm>
            <a:off x="46038" y="6134100"/>
            <a:ext cx="1152525" cy="6842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iming>
    <p:tnLst>
      <p:par>
        <p:cTn id="1" dur="indefinite" restart="never" nodeType="tmRoot"/>
      </p:par>
    </p:tnLst>
  </p:timing>
  <p:txStyles>
    <p:titleStyle>
      <a:lvl1pPr algn="l" defTabSz="762000" rtl="0" eaLnBrk="0" fontAlgn="base" hangingPunct="0">
        <a:spcBef>
          <a:spcPct val="0"/>
        </a:spcBef>
        <a:spcAft>
          <a:spcPct val="0"/>
        </a:spcAft>
        <a:defRPr sz="2000" b="1">
          <a:solidFill>
            <a:schemeClr val="tx1"/>
          </a:solidFill>
          <a:effectLst>
            <a:outerShdw blurRad="38100" dist="38100" dir="2700000" algn="tl">
              <a:srgbClr val="C0C0C0"/>
            </a:outerShdw>
          </a:effectLst>
          <a:latin typeface="+mj-lt"/>
          <a:ea typeface="+mj-ea"/>
          <a:cs typeface="+mj-cs"/>
        </a:defRPr>
      </a:lvl1pPr>
      <a:lvl2pPr algn="l" defTabSz="762000" rtl="0" eaLnBrk="0" fontAlgn="base" hangingPunct="0">
        <a:spcBef>
          <a:spcPct val="0"/>
        </a:spcBef>
        <a:spcAft>
          <a:spcPct val="0"/>
        </a:spcAft>
        <a:defRPr sz="2000" b="1">
          <a:solidFill>
            <a:schemeClr val="tx1"/>
          </a:solidFill>
          <a:effectLst>
            <a:outerShdw blurRad="38100" dist="38100" dir="2700000" algn="tl">
              <a:srgbClr val="C0C0C0"/>
            </a:outerShdw>
          </a:effectLst>
          <a:latin typeface="Arial" pitchFamily="34" charset="0"/>
        </a:defRPr>
      </a:lvl2pPr>
      <a:lvl3pPr algn="l" defTabSz="762000" rtl="0" eaLnBrk="0" fontAlgn="base" hangingPunct="0">
        <a:spcBef>
          <a:spcPct val="0"/>
        </a:spcBef>
        <a:spcAft>
          <a:spcPct val="0"/>
        </a:spcAft>
        <a:defRPr sz="2000" b="1">
          <a:solidFill>
            <a:schemeClr val="tx1"/>
          </a:solidFill>
          <a:effectLst>
            <a:outerShdw blurRad="38100" dist="38100" dir="2700000" algn="tl">
              <a:srgbClr val="C0C0C0"/>
            </a:outerShdw>
          </a:effectLst>
          <a:latin typeface="Arial" pitchFamily="34" charset="0"/>
        </a:defRPr>
      </a:lvl3pPr>
      <a:lvl4pPr algn="l" defTabSz="762000" rtl="0" eaLnBrk="0" fontAlgn="base" hangingPunct="0">
        <a:spcBef>
          <a:spcPct val="0"/>
        </a:spcBef>
        <a:spcAft>
          <a:spcPct val="0"/>
        </a:spcAft>
        <a:defRPr sz="2000" b="1">
          <a:solidFill>
            <a:schemeClr val="tx1"/>
          </a:solidFill>
          <a:effectLst>
            <a:outerShdw blurRad="38100" dist="38100" dir="2700000" algn="tl">
              <a:srgbClr val="C0C0C0"/>
            </a:outerShdw>
          </a:effectLst>
          <a:latin typeface="Arial" pitchFamily="34" charset="0"/>
        </a:defRPr>
      </a:lvl4pPr>
      <a:lvl5pPr algn="l" defTabSz="762000" rtl="0" eaLnBrk="0" fontAlgn="base" hangingPunct="0">
        <a:spcBef>
          <a:spcPct val="0"/>
        </a:spcBef>
        <a:spcAft>
          <a:spcPct val="0"/>
        </a:spcAft>
        <a:defRPr sz="2000" b="1">
          <a:solidFill>
            <a:schemeClr val="tx1"/>
          </a:solidFill>
          <a:effectLst>
            <a:outerShdw blurRad="38100" dist="38100" dir="2700000" algn="tl">
              <a:srgbClr val="C0C0C0"/>
            </a:outerShdw>
          </a:effectLst>
          <a:latin typeface="Arial" pitchFamily="34" charset="0"/>
        </a:defRPr>
      </a:lvl5pPr>
      <a:lvl6pPr marL="457200" algn="l" defTabSz="762000" rtl="0" eaLnBrk="0" fontAlgn="base" hangingPunct="0">
        <a:spcBef>
          <a:spcPct val="0"/>
        </a:spcBef>
        <a:spcAft>
          <a:spcPct val="0"/>
        </a:spcAft>
        <a:defRPr sz="2000" b="1">
          <a:solidFill>
            <a:schemeClr val="tx1"/>
          </a:solidFill>
          <a:effectLst>
            <a:outerShdw blurRad="38100" dist="38100" dir="2700000" algn="tl">
              <a:srgbClr val="C0C0C0"/>
            </a:outerShdw>
          </a:effectLst>
          <a:latin typeface="Arial" pitchFamily="34" charset="0"/>
        </a:defRPr>
      </a:lvl6pPr>
      <a:lvl7pPr marL="914400" algn="l" defTabSz="762000" rtl="0" eaLnBrk="0" fontAlgn="base" hangingPunct="0">
        <a:spcBef>
          <a:spcPct val="0"/>
        </a:spcBef>
        <a:spcAft>
          <a:spcPct val="0"/>
        </a:spcAft>
        <a:defRPr sz="2000" b="1">
          <a:solidFill>
            <a:schemeClr val="tx1"/>
          </a:solidFill>
          <a:effectLst>
            <a:outerShdw blurRad="38100" dist="38100" dir="2700000" algn="tl">
              <a:srgbClr val="C0C0C0"/>
            </a:outerShdw>
          </a:effectLst>
          <a:latin typeface="Arial" pitchFamily="34" charset="0"/>
        </a:defRPr>
      </a:lvl7pPr>
      <a:lvl8pPr marL="1371600" algn="l" defTabSz="762000" rtl="0" eaLnBrk="0" fontAlgn="base" hangingPunct="0">
        <a:spcBef>
          <a:spcPct val="0"/>
        </a:spcBef>
        <a:spcAft>
          <a:spcPct val="0"/>
        </a:spcAft>
        <a:defRPr sz="2000" b="1">
          <a:solidFill>
            <a:schemeClr val="tx1"/>
          </a:solidFill>
          <a:effectLst>
            <a:outerShdw blurRad="38100" dist="38100" dir="2700000" algn="tl">
              <a:srgbClr val="C0C0C0"/>
            </a:outerShdw>
          </a:effectLst>
          <a:latin typeface="Arial" pitchFamily="34" charset="0"/>
        </a:defRPr>
      </a:lvl8pPr>
      <a:lvl9pPr marL="1828800" algn="l" defTabSz="762000" rtl="0" eaLnBrk="0" fontAlgn="base" hangingPunct="0">
        <a:spcBef>
          <a:spcPct val="0"/>
        </a:spcBef>
        <a:spcAft>
          <a:spcPct val="0"/>
        </a:spcAft>
        <a:defRPr sz="2000" b="1">
          <a:solidFill>
            <a:schemeClr val="tx1"/>
          </a:solidFill>
          <a:effectLst>
            <a:outerShdw blurRad="38100" dist="38100" dir="2700000" algn="tl">
              <a:srgbClr val="C0C0C0"/>
            </a:outerShdw>
          </a:effectLst>
          <a:latin typeface="Arial" pitchFamily="34" charset="0"/>
        </a:defRPr>
      </a:lvl9pPr>
    </p:titleStyle>
    <p:bodyStyle>
      <a:lvl1pPr marL="514350" indent="-327025" algn="l" defTabSz="890588" rtl="0" eaLnBrk="0" fontAlgn="base" hangingPunct="0">
        <a:spcBef>
          <a:spcPct val="20000"/>
        </a:spcBef>
        <a:spcAft>
          <a:spcPct val="0"/>
        </a:spcAft>
        <a:buSzPct val="95000"/>
        <a:buFont typeface="Wingdings" pitchFamily="2" charset="2"/>
        <a:buChar char="§"/>
        <a:defRPr sz="2400">
          <a:solidFill>
            <a:schemeClr val="tx1"/>
          </a:solidFill>
          <a:latin typeface="+mn-lt"/>
          <a:ea typeface="+mn-ea"/>
          <a:cs typeface="+mn-cs"/>
        </a:defRPr>
      </a:lvl1pPr>
      <a:lvl2pPr marL="1030288" indent="-309563" algn="l" defTabSz="890588" rtl="0" eaLnBrk="0" fontAlgn="base" hangingPunct="0">
        <a:spcBef>
          <a:spcPct val="20000"/>
        </a:spcBef>
        <a:spcAft>
          <a:spcPct val="0"/>
        </a:spcAft>
        <a:buSzPct val="100000"/>
        <a:buChar char="•"/>
        <a:defRPr sz="2000">
          <a:solidFill>
            <a:schemeClr val="tx1"/>
          </a:solidFill>
          <a:latin typeface="+mn-lt"/>
        </a:defRPr>
      </a:lvl2pPr>
      <a:lvl3pPr marL="1482725" indent="-247650" algn="l" defTabSz="890588" rtl="0" eaLnBrk="0" fontAlgn="base" hangingPunct="0">
        <a:spcBef>
          <a:spcPct val="20000"/>
        </a:spcBef>
        <a:spcAft>
          <a:spcPct val="0"/>
        </a:spcAft>
        <a:buSzPct val="100000"/>
        <a:buFont typeface="Symbol" pitchFamily="18" charset="2"/>
        <a:buChar char="-"/>
        <a:defRPr sz="1600">
          <a:solidFill>
            <a:schemeClr val="tx1"/>
          </a:solidFill>
          <a:latin typeface="+mn-lt"/>
        </a:defRPr>
      </a:lvl3pPr>
      <a:lvl4pPr marL="1935163" indent="-246063" algn="l" defTabSz="890588" rtl="0" eaLnBrk="0" fontAlgn="base" hangingPunct="0">
        <a:spcBef>
          <a:spcPct val="20000"/>
        </a:spcBef>
        <a:spcAft>
          <a:spcPct val="0"/>
        </a:spcAft>
        <a:buSzPct val="100000"/>
        <a:buFont typeface="Symbol" pitchFamily="18" charset="2"/>
        <a:buChar char="·"/>
        <a:defRPr sz="1600">
          <a:solidFill>
            <a:schemeClr val="tx1"/>
          </a:solidFill>
          <a:latin typeface="+mn-lt"/>
        </a:defRPr>
      </a:lvl4pPr>
      <a:lvl5pPr marL="2389188" indent="-247650" algn="l" defTabSz="890588" rtl="0" eaLnBrk="0" fontAlgn="base" hangingPunct="0">
        <a:spcBef>
          <a:spcPct val="20000"/>
        </a:spcBef>
        <a:spcAft>
          <a:spcPct val="0"/>
        </a:spcAft>
        <a:buSzPct val="100000"/>
        <a:buFont typeface="Symbol" pitchFamily="18" charset="2"/>
        <a:buChar char="·"/>
        <a:defRPr sz="1600">
          <a:solidFill>
            <a:schemeClr val="tx1"/>
          </a:solidFill>
          <a:latin typeface="+mn-lt"/>
        </a:defRPr>
      </a:lvl5pPr>
      <a:lvl6pPr marL="2846388" indent="-247650" algn="l" defTabSz="890588" rtl="0" eaLnBrk="0" fontAlgn="base" hangingPunct="0">
        <a:spcBef>
          <a:spcPct val="20000"/>
        </a:spcBef>
        <a:spcAft>
          <a:spcPct val="0"/>
        </a:spcAft>
        <a:buSzPct val="100000"/>
        <a:buFont typeface="Symbol" pitchFamily="18" charset="2"/>
        <a:buChar char="·"/>
        <a:defRPr sz="1600">
          <a:solidFill>
            <a:schemeClr val="tx1"/>
          </a:solidFill>
          <a:latin typeface="+mn-lt"/>
        </a:defRPr>
      </a:lvl6pPr>
      <a:lvl7pPr marL="3303588" indent="-247650" algn="l" defTabSz="890588" rtl="0" eaLnBrk="0" fontAlgn="base" hangingPunct="0">
        <a:spcBef>
          <a:spcPct val="20000"/>
        </a:spcBef>
        <a:spcAft>
          <a:spcPct val="0"/>
        </a:spcAft>
        <a:buSzPct val="100000"/>
        <a:buFont typeface="Symbol" pitchFamily="18" charset="2"/>
        <a:buChar char="·"/>
        <a:defRPr sz="1600">
          <a:solidFill>
            <a:schemeClr val="tx1"/>
          </a:solidFill>
          <a:latin typeface="+mn-lt"/>
        </a:defRPr>
      </a:lvl7pPr>
      <a:lvl8pPr marL="3760788" indent="-247650" algn="l" defTabSz="890588" rtl="0" eaLnBrk="0" fontAlgn="base" hangingPunct="0">
        <a:spcBef>
          <a:spcPct val="20000"/>
        </a:spcBef>
        <a:spcAft>
          <a:spcPct val="0"/>
        </a:spcAft>
        <a:buSzPct val="100000"/>
        <a:buFont typeface="Symbol" pitchFamily="18" charset="2"/>
        <a:buChar char="·"/>
        <a:defRPr sz="1600">
          <a:solidFill>
            <a:schemeClr val="tx1"/>
          </a:solidFill>
          <a:latin typeface="+mn-lt"/>
        </a:defRPr>
      </a:lvl8pPr>
      <a:lvl9pPr marL="4217988" indent="-247650" algn="l" defTabSz="890588" rtl="0" eaLnBrk="0" fontAlgn="base" hangingPunct="0">
        <a:spcBef>
          <a:spcPct val="20000"/>
        </a:spcBef>
        <a:spcAft>
          <a:spcPct val="0"/>
        </a:spcAft>
        <a:buSzPct val="100000"/>
        <a:buFont typeface="Symbol" pitchFamily="18" charset="2"/>
        <a:buChar char="·"/>
        <a:defRPr sz="16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oleObject" Target="../embeddings/oleObject3.bin"/><Relationship Id="rId18" Type="http://schemas.openxmlformats.org/officeDocument/2006/relationships/image" Target="../media/image19.png"/><Relationship Id="rId3" Type="http://schemas.openxmlformats.org/officeDocument/2006/relationships/notesSlide" Target="../notesSlides/notesSlide2.xml"/><Relationship Id="rId21" Type="http://schemas.openxmlformats.org/officeDocument/2006/relationships/image" Target="../media/image22.png"/><Relationship Id="rId7" Type="http://schemas.openxmlformats.org/officeDocument/2006/relationships/image" Target="../media/image11.png"/><Relationship Id="rId12" Type="http://schemas.openxmlformats.org/officeDocument/2006/relationships/oleObject" Target="../embeddings/oleObject2.bin"/><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slideLayout" Target="../slideLayouts/slideLayout2.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vmlDrawing" Target="../drawings/vmlDrawing1.v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5.png"/><Relationship Id="rId5" Type="http://schemas.openxmlformats.org/officeDocument/2006/relationships/image" Target="../media/image9.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4.png"/><Relationship Id="rId19" Type="http://schemas.openxmlformats.org/officeDocument/2006/relationships/image" Target="../media/image20.png"/><Relationship Id="rId4" Type="http://schemas.openxmlformats.org/officeDocument/2006/relationships/oleObject" Target="../embeddings/oleObject1.bin"/><Relationship Id="rId9" Type="http://schemas.openxmlformats.org/officeDocument/2006/relationships/image" Target="../media/image13.png"/><Relationship Id="rId14" Type="http://schemas.openxmlformats.org/officeDocument/2006/relationships/oleObject" Target="../embeddings/oleObject4.bin"/><Relationship Id="rId22" Type="http://schemas.openxmlformats.org/officeDocument/2006/relationships/image" Target="../media/image2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5.xml"/><Relationship Id="rId1" Type="http://schemas.openxmlformats.org/officeDocument/2006/relationships/vmlDrawing" Target="../drawings/vmlDrawing6.v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notesSlide" Target="../notesSlides/notesSlide5.xml"/><Relationship Id="rId21" Type="http://schemas.openxmlformats.org/officeDocument/2006/relationships/image" Target="../media/image49.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slideLayout" Target="../slideLayouts/slideLayout5.xml"/><Relationship Id="rId16" Type="http://schemas.openxmlformats.org/officeDocument/2006/relationships/image" Target="../media/image44.png"/><Relationship Id="rId20" Type="http://schemas.openxmlformats.org/officeDocument/2006/relationships/image" Target="../media/image48.png"/><Relationship Id="rId1" Type="http://schemas.openxmlformats.org/officeDocument/2006/relationships/vmlDrawing" Target="../drawings/vmlDrawing2.vml"/><Relationship Id="rId6" Type="http://schemas.openxmlformats.org/officeDocument/2006/relationships/image" Target="../media/image34.wmf"/><Relationship Id="rId11" Type="http://schemas.openxmlformats.org/officeDocument/2006/relationships/image" Target="../media/image39.png"/><Relationship Id="rId24" Type="http://schemas.openxmlformats.org/officeDocument/2006/relationships/image" Target="../media/image52.wmf"/><Relationship Id="rId5" Type="http://schemas.openxmlformats.org/officeDocument/2006/relationships/image" Target="../media/image33.wmf"/><Relationship Id="rId15" Type="http://schemas.openxmlformats.org/officeDocument/2006/relationships/image" Target="../media/image43.png"/><Relationship Id="rId23" Type="http://schemas.openxmlformats.org/officeDocument/2006/relationships/image" Target="../media/image51.wmf"/><Relationship Id="rId10" Type="http://schemas.openxmlformats.org/officeDocument/2006/relationships/image" Target="../media/image38.png"/><Relationship Id="rId19" Type="http://schemas.openxmlformats.org/officeDocument/2006/relationships/image" Target="../media/image47.png"/><Relationship Id="rId4" Type="http://schemas.openxmlformats.org/officeDocument/2006/relationships/oleObject" Target="../embeddings/oleObject5.bin"/><Relationship Id="rId9" Type="http://schemas.openxmlformats.org/officeDocument/2006/relationships/image" Target="../media/image37.png"/><Relationship Id="rId14" Type="http://schemas.openxmlformats.org/officeDocument/2006/relationships/image" Target="../media/image42.png"/><Relationship Id="rId22" Type="http://schemas.openxmlformats.org/officeDocument/2006/relationships/image" Target="../media/image50.png"/></Relationships>
</file>

<file path=ppt/slides/_rels/slide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55.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7.png"/><Relationship Id="rId18" Type="http://schemas.openxmlformats.org/officeDocument/2006/relationships/oleObject" Target="../embeddings/oleObject6.bin"/><Relationship Id="rId3" Type="http://schemas.openxmlformats.org/officeDocument/2006/relationships/notesSlide" Target="../notesSlides/notesSlide8.xml"/><Relationship Id="rId21" Type="http://schemas.openxmlformats.org/officeDocument/2006/relationships/image" Target="../media/image11.png"/><Relationship Id="rId7" Type="http://schemas.openxmlformats.org/officeDocument/2006/relationships/image" Target="../media/image21.png"/><Relationship Id="rId12" Type="http://schemas.openxmlformats.org/officeDocument/2006/relationships/image" Target="../media/image15.png"/><Relationship Id="rId17" Type="http://schemas.openxmlformats.org/officeDocument/2006/relationships/image" Target="../media/image26.png"/><Relationship Id="rId25" Type="http://schemas.openxmlformats.org/officeDocument/2006/relationships/oleObject" Target="../embeddings/oleObject8.bin"/><Relationship Id="rId2" Type="http://schemas.openxmlformats.org/officeDocument/2006/relationships/slideLayout" Target="../slideLayouts/slideLayout5.xml"/><Relationship Id="rId16" Type="http://schemas.openxmlformats.org/officeDocument/2006/relationships/image" Target="../media/image25.png"/><Relationship Id="rId20" Type="http://schemas.openxmlformats.org/officeDocument/2006/relationships/image" Target="../media/image10.png"/><Relationship Id="rId1" Type="http://schemas.openxmlformats.org/officeDocument/2006/relationships/vmlDrawing" Target="../drawings/vmlDrawing3.vml"/><Relationship Id="rId6" Type="http://schemas.openxmlformats.org/officeDocument/2006/relationships/image" Target="../media/image58.png"/><Relationship Id="rId11" Type="http://schemas.openxmlformats.org/officeDocument/2006/relationships/image" Target="../media/image19.png"/><Relationship Id="rId24" Type="http://schemas.openxmlformats.org/officeDocument/2006/relationships/oleObject" Target="../embeddings/oleObject7.bin"/><Relationship Id="rId5" Type="http://schemas.openxmlformats.org/officeDocument/2006/relationships/image" Target="../media/image57.png"/><Relationship Id="rId15" Type="http://schemas.openxmlformats.org/officeDocument/2006/relationships/image" Target="../media/image13.png"/><Relationship Id="rId23" Type="http://schemas.openxmlformats.org/officeDocument/2006/relationships/image" Target="../media/image14.png"/><Relationship Id="rId10" Type="http://schemas.openxmlformats.org/officeDocument/2006/relationships/image" Target="../media/image24.png"/><Relationship Id="rId19" Type="http://schemas.openxmlformats.org/officeDocument/2006/relationships/image" Target="../media/image9.png"/><Relationship Id="rId4" Type="http://schemas.openxmlformats.org/officeDocument/2006/relationships/image" Target="../media/image56.png"/><Relationship Id="rId9" Type="http://schemas.openxmlformats.org/officeDocument/2006/relationships/image" Target="../media/image23.png"/><Relationship Id="rId14" Type="http://schemas.openxmlformats.org/officeDocument/2006/relationships/image" Target="../media/image20.png"/><Relationship Id="rId22"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olo 26"/>
          <p:cNvSpPr>
            <a:spLocks noGrp="1"/>
          </p:cNvSpPr>
          <p:nvPr>
            <p:ph type="title"/>
          </p:nvPr>
        </p:nvSpPr>
        <p:spPr>
          <a:xfrm>
            <a:off x="782638" y="3949700"/>
            <a:ext cx="8420100" cy="1362075"/>
          </a:xfrm>
        </p:spPr>
        <p:txBody>
          <a:bodyPr/>
          <a:lstStyle/>
          <a:p>
            <a:pPr>
              <a:defRPr/>
            </a:pPr>
            <a:r>
              <a:rPr lang="it-IT" sz="4400" cap="none" smtClean="0">
                <a:latin typeface="Calibri" pitchFamily="34" charset="0"/>
              </a:rPr>
              <a:t>GESTIONE della PRODUZIONE e LOGISTICA – MODULO SC introduzione alle SC</a:t>
            </a:r>
          </a:p>
        </p:txBody>
      </p:sp>
      <p:sp>
        <p:nvSpPr>
          <p:cNvPr id="19458" name="Segnaposto testo 27"/>
          <p:cNvSpPr>
            <a:spLocks noGrp="1"/>
          </p:cNvSpPr>
          <p:nvPr>
            <p:ph type="body" idx="1"/>
          </p:nvPr>
        </p:nvSpPr>
        <p:spPr>
          <a:xfrm>
            <a:off x="782638" y="2449513"/>
            <a:ext cx="8420100" cy="1500187"/>
          </a:xfrm>
        </p:spPr>
        <p:txBody>
          <a:bodyPr/>
          <a:lstStyle/>
          <a:p>
            <a:r>
              <a:rPr lang="it-IT" sz="2400" smtClean="0">
                <a:latin typeface="Calibri" pitchFamily="34" charset="0"/>
              </a:rPr>
              <a:t>Tommaso Rossi (Centro di Ricerca sulla Logistica  </a:t>
            </a:r>
          </a:p>
          <a:p>
            <a:r>
              <a:rPr lang="it-IT" sz="2400" smtClean="0">
                <a:latin typeface="Calibri" pitchFamily="34" charset="0"/>
              </a:rPr>
              <a:t>C-Log, Università Carlo Cattaneo – LIUC)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3"/>
          <p:cNvSpPr txBox="1">
            <a:spLocks noChangeArrowheads="1"/>
          </p:cNvSpPr>
          <p:nvPr/>
        </p:nvSpPr>
        <p:spPr bwMode="auto">
          <a:xfrm>
            <a:off x="495300" y="711200"/>
            <a:ext cx="8915400" cy="4525963"/>
          </a:xfrm>
          <a:prstGeom prst="rect">
            <a:avLst/>
          </a:prstGeom>
          <a:noFill/>
          <a:ln w="9525">
            <a:noFill/>
            <a:miter lim="800000"/>
            <a:headEnd/>
            <a:tailEnd/>
          </a:ln>
        </p:spPr>
        <p:txBody>
          <a:bodyPr/>
          <a:lstStyle/>
          <a:p>
            <a:pPr marL="342900" indent="-342900" eaLnBrk="0" hangingPunct="0">
              <a:spcBef>
                <a:spcPct val="20000"/>
              </a:spcBef>
              <a:buFontTx/>
              <a:buChar char="•"/>
            </a:pPr>
            <a:r>
              <a:rPr lang="en-US" sz="2400">
                <a:solidFill>
                  <a:schemeClr val="tx1"/>
                </a:solidFill>
                <a:latin typeface="Calibri" pitchFamily="34" charset="0"/>
              </a:rPr>
              <a:t>SERVICE LEVEL</a:t>
            </a:r>
          </a:p>
          <a:p>
            <a:pPr marL="742950" lvl="1" indent="-285750" eaLnBrk="0" hangingPunct="0">
              <a:spcBef>
                <a:spcPct val="20000"/>
              </a:spcBef>
              <a:buFontTx/>
              <a:buChar char="–"/>
            </a:pPr>
            <a:r>
              <a:rPr lang="en-US" sz="2000">
                <a:solidFill>
                  <a:schemeClr val="tx1"/>
                </a:solidFill>
                <a:latin typeface="Calibri" pitchFamily="34" charset="0"/>
              </a:rPr>
              <a:t>Multidimensional concept: on time delivery, stock-outs, quality, price, etc. </a:t>
            </a:r>
          </a:p>
          <a:p>
            <a:pPr marL="342900" indent="-342900" eaLnBrk="0" hangingPunct="0">
              <a:spcBef>
                <a:spcPct val="20000"/>
              </a:spcBef>
              <a:buFontTx/>
              <a:buChar char="•"/>
            </a:pPr>
            <a:r>
              <a:rPr lang="en-US" sz="2400">
                <a:solidFill>
                  <a:schemeClr val="tx1"/>
                </a:solidFill>
                <a:latin typeface="Calibri" pitchFamily="34" charset="0"/>
              </a:rPr>
              <a:t>LOGISTICAL TOTAL COST </a:t>
            </a:r>
          </a:p>
          <a:p>
            <a:pPr marL="742950" lvl="1" indent="-285750" eaLnBrk="0" hangingPunct="0">
              <a:spcBef>
                <a:spcPct val="20000"/>
              </a:spcBef>
              <a:buFontTx/>
              <a:buChar char="–"/>
            </a:pPr>
            <a:r>
              <a:rPr lang="en-US" sz="2000">
                <a:solidFill>
                  <a:schemeClr val="tx1"/>
                </a:solidFill>
                <a:latin typeface="Calibri" pitchFamily="34" charset="0"/>
              </a:rPr>
              <a:t>Cost to provide a certain service level</a:t>
            </a:r>
          </a:p>
          <a:p>
            <a:pPr marL="342900" indent="-342900" eaLnBrk="0" hangingPunct="0">
              <a:spcBef>
                <a:spcPct val="20000"/>
              </a:spcBef>
              <a:buFontTx/>
              <a:buChar char="•"/>
            </a:pPr>
            <a:endParaRPr lang="en-US" sz="2400">
              <a:solidFill>
                <a:schemeClr val="tx1"/>
              </a:solidFill>
              <a:latin typeface="Calibri" pitchFamily="34" charset="0"/>
            </a:endParaRPr>
          </a:p>
        </p:txBody>
      </p:sp>
      <p:grpSp>
        <p:nvGrpSpPr>
          <p:cNvPr id="92162" name="Gruppo 4"/>
          <p:cNvGrpSpPr>
            <a:grpSpLocks/>
          </p:cNvGrpSpPr>
          <p:nvPr/>
        </p:nvGrpSpPr>
        <p:grpSpPr bwMode="auto">
          <a:xfrm>
            <a:off x="1260475" y="2851150"/>
            <a:ext cx="7448550" cy="3463925"/>
            <a:chOff x="1158849" y="3068638"/>
            <a:chExt cx="7448576" cy="3463922"/>
          </a:xfrm>
        </p:grpSpPr>
        <p:sp>
          <p:nvSpPr>
            <p:cNvPr id="92164" name="Line 4"/>
            <p:cNvSpPr>
              <a:spLocks noChangeShapeType="1"/>
            </p:cNvSpPr>
            <p:nvPr/>
          </p:nvSpPr>
          <p:spPr bwMode="auto">
            <a:xfrm>
              <a:off x="5422900" y="4295775"/>
              <a:ext cx="0" cy="793750"/>
            </a:xfrm>
            <a:prstGeom prst="line">
              <a:avLst/>
            </a:prstGeom>
            <a:noFill/>
            <a:ln w="3175">
              <a:solidFill>
                <a:schemeClr val="tx1"/>
              </a:solidFill>
              <a:round/>
              <a:headEnd type="triangle" w="med" len="med"/>
              <a:tailEnd type="triangle" w="med" len="med"/>
            </a:ln>
          </p:spPr>
          <p:txBody>
            <a:bodyPr wrap="none" anchor="ctr">
              <a:spAutoFit/>
            </a:bodyPr>
            <a:lstStyle/>
            <a:p>
              <a:endParaRPr lang="it-IT"/>
            </a:p>
          </p:txBody>
        </p:sp>
        <p:sp>
          <p:nvSpPr>
            <p:cNvPr id="92165" name="Freeform 5"/>
            <p:cNvSpPr>
              <a:spLocks/>
            </p:cNvSpPr>
            <p:nvPr/>
          </p:nvSpPr>
          <p:spPr bwMode="auto">
            <a:xfrm>
              <a:off x="3730625" y="3644900"/>
              <a:ext cx="4876800" cy="2238375"/>
            </a:xfrm>
            <a:custGeom>
              <a:avLst/>
              <a:gdLst>
                <a:gd name="T0" fmla="*/ 0 w 3456"/>
                <a:gd name="T1" fmla="*/ 2147483647 h 1152"/>
                <a:gd name="T2" fmla="*/ 2147483647 w 3456"/>
                <a:gd name="T3" fmla="*/ 2147483647 h 1152"/>
                <a:gd name="T4" fmla="*/ 2147483647 w 3456"/>
                <a:gd name="T5" fmla="*/ 2147483647 h 1152"/>
                <a:gd name="T6" fmla="*/ 2147483647 w 3456"/>
                <a:gd name="T7" fmla="*/ 0 h 1152"/>
                <a:gd name="T8" fmla="*/ 0 60000 65536"/>
                <a:gd name="T9" fmla="*/ 0 60000 65536"/>
                <a:gd name="T10" fmla="*/ 0 60000 65536"/>
                <a:gd name="T11" fmla="*/ 0 60000 65536"/>
                <a:gd name="T12" fmla="*/ 0 w 3456"/>
                <a:gd name="T13" fmla="*/ 0 h 1152"/>
                <a:gd name="T14" fmla="*/ 3456 w 3456"/>
                <a:gd name="T15" fmla="*/ 1152 h 1152"/>
              </a:gdLst>
              <a:ahLst/>
              <a:cxnLst>
                <a:cxn ang="T8">
                  <a:pos x="T0" y="T1"/>
                </a:cxn>
                <a:cxn ang="T9">
                  <a:pos x="T2" y="T3"/>
                </a:cxn>
                <a:cxn ang="T10">
                  <a:pos x="T4" y="T5"/>
                </a:cxn>
                <a:cxn ang="T11">
                  <a:pos x="T6" y="T7"/>
                </a:cxn>
              </a:cxnLst>
              <a:rect l="T12" t="T13" r="T14" b="T15"/>
              <a:pathLst>
                <a:path w="3456" h="1152">
                  <a:moveTo>
                    <a:pt x="0" y="1152"/>
                  </a:moveTo>
                  <a:cubicBezTo>
                    <a:pt x="440" y="1080"/>
                    <a:pt x="880" y="1008"/>
                    <a:pt x="1200" y="864"/>
                  </a:cubicBezTo>
                  <a:cubicBezTo>
                    <a:pt x="1520" y="720"/>
                    <a:pt x="1544" y="432"/>
                    <a:pt x="1920" y="288"/>
                  </a:cubicBezTo>
                  <a:cubicBezTo>
                    <a:pt x="2296" y="144"/>
                    <a:pt x="2876" y="72"/>
                    <a:pt x="3456" y="0"/>
                  </a:cubicBezTo>
                </a:path>
              </a:pathLst>
            </a:custGeom>
            <a:noFill/>
            <a:ln w="38100">
              <a:solidFill>
                <a:srgbClr val="FF5050"/>
              </a:solidFill>
              <a:round/>
              <a:headEnd/>
              <a:tailEnd/>
            </a:ln>
          </p:spPr>
          <p:txBody>
            <a:bodyPr anchor="ctr">
              <a:spAutoFit/>
            </a:bodyPr>
            <a:lstStyle/>
            <a:p>
              <a:endParaRPr lang="it-IT"/>
            </a:p>
          </p:txBody>
        </p:sp>
        <p:sp>
          <p:nvSpPr>
            <p:cNvPr id="92166" name="Freeform 6"/>
            <p:cNvSpPr>
              <a:spLocks/>
            </p:cNvSpPr>
            <p:nvPr/>
          </p:nvSpPr>
          <p:spPr bwMode="auto">
            <a:xfrm>
              <a:off x="2849563" y="3500438"/>
              <a:ext cx="4402137" cy="2382837"/>
            </a:xfrm>
            <a:custGeom>
              <a:avLst/>
              <a:gdLst>
                <a:gd name="T0" fmla="*/ 0 w 3120"/>
                <a:gd name="T1" fmla="*/ 2147483647 h 1584"/>
                <a:gd name="T2" fmla="*/ 2147483647 w 3120"/>
                <a:gd name="T3" fmla="*/ 2147483647 h 1584"/>
                <a:gd name="T4" fmla="*/ 2147483647 w 3120"/>
                <a:gd name="T5" fmla="*/ 2147483647 h 1584"/>
                <a:gd name="T6" fmla="*/ 2147483647 w 3120"/>
                <a:gd name="T7" fmla="*/ 2147483647 h 1584"/>
                <a:gd name="T8" fmla="*/ 2147483647 w 3120"/>
                <a:gd name="T9" fmla="*/ 2147483647 h 1584"/>
                <a:gd name="T10" fmla="*/ 2147483647 w 3120"/>
                <a:gd name="T11" fmla="*/ 0 h 1584"/>
                <a:gd name="T12" fmla="*/ 0 60000 65536"/>
                <a:gd name="T13" fmla="*/ 0 60000 65536"/>
                <a:gd name="T14" fmla="*/ 0 60000 65536"/>
                <a:gd name="T15" fmla="*/ 0 60000 65536"/>
                <a:gd name="T16" fmla="*/ 0 60000 65536"/>
                <a:gd name="T17" fmla="*/ 0 60000 65536"/>
                <a:gd name="T18" fmla="*/ 0 w 3120"/>
                <a:gd name="T19" fmla="*/ 0 h 1584"/>
                <a:gd name="T20" fmla="*/ 3120 w 3120"/>
                <a:gd name="T21" fmla="*/ 1584 h 1584"/>
              </a:gdLst>
              <a:ahLst/>
              <a:cxnLst>
                <a:cxn ang="T12">
                  <a:pos x="T0" y="T1"/>
                </a:cxn>
                <a:cxn ang="T13">
                  <a:pos x="T2" y="T3"/>
                </a:cxn>
                <a:cxn ang="T14">
                  <a:pos x="T4" y="T5"/>
                </a:cxn>
                <a:cxn ang="T15">
                  <a:pos x="T6" y="T7"/>
                </a:cxn>
                <a:cxn ang="T16">
                  <a:pos x="T8" y="T9"/>
                </a:cxn>
                <a:cxn ang="T17">
                  <a:pos x="T10" y="T11"/>
                </a:cxn>
              </a:cxnLst>
              <a:rect l="T18" t="T19" r="T20" b="T21"/>
              <a:pathLst>
                <a:path w="3120" h="1584">
                  <a:moveTo>
                    <a:pt x="0" y="1584"/>
                  </a:moveTo>
                  <a:cubicBezTo>
                    <a:pt x="672" y="1560"/>
                    <a:pt x="1344" y="1536"/>
                    <a:pt x="1728" y="1488"/>
                  </a:cubicBezTo>
                  <a:cubicBezTo>
                    <a:pt x="2112" y="1440"/>
                    <a:pt x="2120" y="1416"/>
                    <a:pt x="2304" y="1296"/>
                  </a:cubicBezTo>
                  <a:cubicBezTo>
                    <a:pt x="2488" y="1176"/>
                    <a:pt x="2712" y="936"/>
                    <a:pt x="2832" y="768"/>
                  </a:cubicBezTo>
                  <a:cubicBezTo>
                    <a:pt x="2952" y="600"/>
                    <a:pt x="2976" y="416"/>
                    <a:pt x="3024" y="288"/>
                  </a:cubicBezTo>
                  <a:cubicBezTo>
                    <a:pt x="3072" y="160"/>
                    <a:pt x="3112" y="56"/>
                    <a:pt x="3120" y="0"/>
                  </a:cubicBezTo>
                </a:path>
              </a:pathLst>
            </a:custGeom>
            <a:noFill/>
            <a:ln w="38100">
              <a:solidFill>
                <a:srgbClr val="FF5050"/>
              </a:solidFill>
              <a:round/>
              <a:headEnd/>
              <a:tailEnd/>
            </a:ln>
          </p:spPr>
          <p:txBody>
            <a:bodyPr anchor="ctr">
              <a:spAutoFit/>
            </a:bodyPr>
            <a:lstStyle/>
            <a:p>
              <a:endParaRPr lang="it-IT"/>
            </a:p>
          </p:txBody>
        </p:sp>
        <p:sp>
          <p:nvSpPr>
            <p:cNvPr id="92167" name="Line 7"/>
            <p:cNvSpPr>
              <a:spLocks noChangeShapeType="1"/>
            </p:cNvSpPr>
            <p:nvPr/>
          </p:nvSpPr>
          <p:spPr bwMode="auto">
            <a:xfrm>
              <a:off x="6235700" y="4440238"/>
              <a:ext cx="0" cy="793750"/>
            </a:xfrm>
            <a:prstGeom prst="line">
              <a:avLst/>
            </a:prstGeom>
            <a:noFill/>
            <a:ln w="3175">
              <a:solidFill>
                <a:schemeClr val="tx1"/>
              </a:solidFill>
              <a:round/>
              <a:headEnd type="triangle" w="med" len="med"/>
              <a:tailEnd type="triangle" w="med" len="med"/>
            </a:ln>
          </p:spPr>
          <p:txBody>
            <a:bodyPr wrap="none" anchor="ctr">
              <a:spAutoFit/>
            </a:bodyPr>
            <a:lstStyle/>
            <a:p>
              <a:endParaRPr lang="it-IT"/>
            </a:p>
          </p:txBody>
        </p:sp>
        <p:grpSp>
          <p:nvGrpSpPr>
            <p:cNvPr id="92168" name="Group 8"/>
            <p:cNvGrpSpPr>
              <a:grpSpLocks/>
            </p:cNvGrpSpPr>
            <p:nvPr/>
          </p:nvGrpSpPr>
          <p:grpSpPr bwMode="auto">
            <a:xfrm>
              <a:off x="1158849" y="3355974"/>
              <a:ext cx="6597120" cy="3176586"/>
              <a:chOff x="494" y="960"/>
              <a:chExt cx="4674" cy="2112"/>
            </a:xfrm>
          </p:grpSpPr>
          <p:sp>
            <p:nvSpPr>
              <p:cNvPr id="92172" name="Text Box 9"/>
              <p:cNvSpPr txBox="1">
                <a:spLocks noChangeArrowheads="1"/>
              </p:cNvSpPr>
              <p:nvPr/>
            </p:nvSpPr>
            <p:spPr bwMode="auto">
              <a:xfrm>
                <a:off x="494" y="960"/>
                <a:ext cx="848" cy="258"/>
              </a:xfrm>
              <a:prstGeom prst="rect">
                <a:avLst/>
              </a:prstGeom>
              <a:noFill/>
              <a:ln w="3175">
                <a:noFill/>
                <a:prstDash val="sysDot"/>
                <a:miter lim="800000"/>
                <a:headEnd/>
                <a:tailEnd/>
              </a:ln>
            </p:spPr>
            <p:txBody>
              <a:bodyPr wrap="none" lIns="83485" tIns="41742" rIns="83485" bIns="41742">
                <a:spAutoFit/>
              </a:bodyPr>
              <a:lstStyle/>
              <a:p>
                <a:pPr algn="ctr" defTabSz="835025" eaLnBrk="0" hangingPunct="0"/>
                <a:r>
                  <a:rPr lang="it-IT" sz="2000">
                    <a:solidFill>
                      <a:schemeClr val="tx1"/>
                    </a:solidFill>
                    <a:latin typeface="Calibri" pitchFamily="34" charset="0"/>
                  </a:rPr>
                  <a:t> </a:t>
                </a:r>
                <a:r>
                  <a:rPr lang="it-IT" sz="2000" i="1">
                    <a:solidFill>
                      <a:schemeClr val="tx1"/>
                    </a:solidFill>
                    <a:latin typeface="Calibri" pitchFamily="34" charset="0"/>
                  </a:rPr>
                  <a:t>Revenues</a:t>
                </a:r>
              </a:p>
            </p:txBody>
          </p:sp>
          <p:sp>
            <p:nvSpPr>
              <p:cNvPr id="92173" name="Text Box 10"/>
              <p:cNvSpPr txBox="1">
                <a:spLocks noChangeArrowheads="1"/>
              </p:cNvSpPr>
              <p:nvPr/>
            </p:nvSpPr>
            <p:spPr bwMode="auto">
              <a:xfrm>
                <a:off x="4458" y="2736"/>
                <a:ext cx="710" cy="258"/>
              </a:xfrm>
              <a:prstGeom prst="rect">
                <a:avLst/>
              </a:prstGeom>
              <a:noFill/>
              <a:ln w="3175">
                <a:noFill/>
                <a:prstDash val="sysDot"/>
                <a:miter lim="800000"/>
                <a:headEnd/>
                <a:tailEnd/>
              </a:ln>
            </p:spPr>
            <p:txBody>
              <a:bodyPr wrap="none" lIns="83485" tIns="41742" rIns="83485" bIns="41742">
                <a:spAutoFit/>
              </a:bodyPr>
              <a:lstStyle/>
              <a:p>
                <a:pPr algn="ctr" defTabSz="835025" eaLnBrk="0" hangingPunct="0"/>
                <a:r>
                  <a:rPr lang="it-IT" sz="2000">
                    <a:solidFill>
                      <a:schemeClr val="tx1"/>
                    </a:solidFill>
                    <a:latin typeface="Calibri" pitchFamily="34" charset="0"/>
                  </a:rPr>
                  <a:t> </a:t>
                </a:r>
                <a:r>
                  <a:rPr lang="it-IT" sz="2000" i="1">
                    <a:solidFill>
                      <a:schemeClr val="tx1"/>
                    </a:solidFill>
                    <a:latin typeface="Calibri" pitchFamily="34" charset="0"/>
                  </a:rPr>
                  <a:t>Service</a:t>
                </a:r>
                <a:r>
                  <a:rPr lang="it-IT" sz="2000">
                    <a:solidFill>
                      <a:schemeClr val="tx1"/>
                    </a:solidFill>
                    <a:latin typeface="Calibri" pitchFamily="34" charset="0"/>
                  </a:rPr>
                  <a:t> </a:t>
                </a:r>
              </a:p>
            </p:txBody>
          </p:sp>
          <p:grpSp>
            <p:nvGrpSpPr>
              <p:cNvPr id="92174" name="Group 11"/>
              <p:cNvGrpSpPr>
                <a:grpSpLocks/>
              </p:cNvGrpSpPr>
              <p:nvPr/>
            </p:nvGrpSpPr>
            <p:grpSpPr bwMode="auto">
              <a:xfrm>
                <a:off x="1344" y="1008"/>
                <a:ext cx="3696" cy="2064"/>
                <a:chOff x="1344" y="1200"/>
                <a:chExt cx="3696" cy="2064"/>
              </a:xfrm>
            </p:grpSpPr>
            <p:sp>
              <p:nvSpPr>
                <p:cNvPr id="92175" name="Line 12"/>
                <p:cNvSpPr>
                  <a:spLocks noChangeShapeType="1"/>
                </p:cNvSpPr>
                <p:nvPr/>
              </p:nvSpPr>
              <p:spPr bwMode="auto">
                <a:xfrm flipV="1">
                  <a:off x="1344" y="1200"/>
                  <a:ext cx="0" cy="2064"/>
                </a:xfrm>
                <a:prstGeom prst="line">
                  <a:avLst/>
                </a:prstGeom>
                <a:noFill/>
                <a:ln w="3175">
                  <a:solidFill>
                    <a:schemeClr val="tx1"/>
                  </a:solidFill>
                  <a:round/>
                  <a:headEnd/>
                  <a:tailEnd type="triangle" w="med" len="med"/>
                </a:ln>
              </p:spPr>
              <p:txBody>
                <a:bodyPr anchor="ctr">
                  <a:spAutoFit/>
                </a:bodyPr>
                <a:lstStyle/>
                <a:p>
                  <a:endParaRPr lang="it-IT"/>
                </a:p>
              </p:txBody>
            </p:sp>
            <p:sp>
              <p:nvSpPr>
                <p:cNvPr id="92176" name="Line 13"/>
                <p:cNvSpPr>
                  <a:spLocks noChangeShapeType="1"/>
                </p:cNvSpPr>
                <p:nvPr/>
              </p:nvSpPr>
              <p:spPr bwMode="auto">
                <a:xfrm>
                  <a:off x="1344" y="3264"/>
                  <a:ext cx="3696" cy="0"/>
                </a:xfrm>
                <a:prstGeom prst="line">
                  <a:avLst/>
                </a:prstGeom>
                <a:noFill/>
                <a:ln w="3175">
                  <a:solidFill>
                    <a:schemeClr val="tx1"/>
                  </a:solidFill>
                  <a:round/>
                  <a:headEnd/>
                  <a:tailEnd type="triangle" w="med" len="med"/>
                </a:ln>
              </p:spPr>
              <p:txBody>
                <a:bodyPr wrap="none" anchor="ctr">
                  <a:spAutoFit/>
                </a:bodyPr>
                <a:lstStyle/>
                <a:p>
                  <a:endParaRPr lang="it-IT"/>
                </a:p>
              </p:txBody>
            </p:sp>
            <p:sp>
              <p:nvSpPr>
                <p:cNvPr id="92177" name="Line 14"/>
                <p:cNvSpPr>
                  <a:spLocks noChangeShapeType="1"/>
                </p:cNvSpPr>
                <p:nvPr/>
              </p:nvSpPr>
              <p:spPr bwMode="auto">
                <a:xfrm>
                  <a:off x="1344" y="1344"/>
                  <a:ext cx="3600" cy="0"/>
                </a:xfrm>
                <a:prstGeom prst="line">
                  <a:avLst/>
                </a:prstGeom>
                <a:noFill/>
                <a:ln w="3175">
                  <a:solidFill>
                    <a:schemeClr val="tx1"/>
                  </a:solidFill>
                  <a:prstDash val="sysDot"/>
                  <a:round/>
                  <a:headEnd/>
                  <a:tailEnd/>
                </a:ln>
              </p:spPr>
              <p:txBody>
                <a:bodyPr wrap="none" anchor="ctr">
                  <a:spAutoFit/>
                </a:bodyPr>
                <a:lstStyle/>
                <a:p>
                  <a:endParaRPr lang="it-IT"/>
                </a:p>
              </p:txBody>
            </p:sp>
            <p:sp>
              <p:nvSpPr>
                <p:cNvPr id="92178" name="Freeform 15"/>
                <p:cNvSpPr>
                  <a:spLocks/>
                </p:cNvSpPr>
                <p:nvPr/>
              </p:nvSpPr>
              <p:spPr bwMode="auto">
                <a:xfrm>
                  <a:off x="1392" y="1392"/>
                  <a:ext cx="3456" cy="1488"/>
                </a:xfrm>
                <a:custGeom>
                  <a:avLst/>
                  <a:gdLst>
                    <a:gd name="T0" fmla="*/ 0 w 3456"/>
                    <a:gd name="T1" fmla="*/ 53537 h 1152"/>
                    <a:gd name="T2" fmla="*/ 1200 w 3456"/>
                    <a:gd name="T3" fmla="*/ 40172 h 1152"/>
                    <a:gd name="T4" fmla="*/ 1920 w 3456"/>
                    <a:gd name="T5" fmla="*/ 13387 h 1152"/>
                    <a:gd name="T6" fmla="*/ 3456 w 3456"/>
                    <a:gd name="T7" fmla="*/ 0 h 1152"/>
                    <a:gd name="T8" fmla="*/ 0 60000 65536"/>
                    <a:gd name="T9" fmla="*/ 0 60000 65536"/>
                    <a:gd name="T10" fmla="*/ 0 60000 65536"/>
                    <a:gd name="T11" fmla="*/ 0 60000 65536"/>
                    <a:gd name="T12" fmla="*/ 0 w 3456"/>
                    <a:gd name="T13" fmla="*/ 0 h 1152"/>
                    <a:gd name="T14" fmla="*/ 3456 w 3456"/>
                    <a:gd name="T15" fmla="*/ 1152 h 1152"/>
                  </a:gdLst>
                  <a:ahLst/>
                  <a:cxnLst>
                    <a:cxn ang="T8">
                      <a:pos x="T0" y="T1"/>
                    </a:cxn>
                    <a:cxn ang="T9">
                      <a:pos x="T2" y="T3"/>
                    </a:cxn>
                    <a:cxn ang="T10">
                      <a:pos x="T4" y="T5"/>
                    </a:cxn>
                    <a:cxn ang="T11">
                      <a:pos x="T6" y="T7"/>
                    </a:cxn>
                  </a:cxnLst>
                  <a:rect l="T12" t="T13" r="T14" b="T15"/>
                  <a:pathLst>
                    <a:path w="3456" h="1152">
                      <a:moveTo>
                        <a:pt x="0" y="1152"/>
                      </a:moveTo>
                      <a:cubicBezTo>
                        <a:pt x="440" y="1080"/>
                        <a:pt x="880" y="1008"/>
                        <a:pt x="1200" y="864"/>
                      </a:cubicBezTo>
                      <a:cubicBezTo>
                        <a:pt x="1520" y="720"/>
                        <a:pt x="1544" y="432"/>
                        <a:pt x="1920" y="288"/>
                      </a:cubicBezTo>
                      <a:cubicBezTo>
                        <a:pt x="2296" y="144"/>
                        <a:pt x="2876" y="72"/>
                        <a:pt x="3456" y="0"/>
                      </a:cubicBezTo>
                    </a:path>
                  </a:pathLst>
                </a:custGeom>
                <a:noFill/>
                <a:ln w="3175">
                  <a:solidFill>
                    <a:schemeClr val="tx1"/>
                  </a:solidFill>
                  <a:round/>
                  <a:headEnd/>
                  <a:tailEnd/>
                </a:ln>
              </p:spPr>
              <p:txBody>
                <a:bodyPr anchor="ctr">
                  <a:spAutoFit/>
                </a:bodyPr>
                <a:lstStyle/>
                <a:p>
                  <a:endParaRPr lang="it-IT"/>
                </a:p>
              </p:txBody>
            </p:sp>
            <p:sp>
              <p:nvSpPr>
                <p:cNvPr id="92179" name="Line 16"/>
                <p:cNvSpPr>
                  <a:spLocks noChangeShapeType="1"/>
                </p:cNvSpPr>
                <p:nvPr/>
              </p:nvSpPr>
              <p:spPr bwMode="auto">
                <a:xfrm>
                  <a:off x="1344" y="2880"/>
                  <a:ext cx="3600" cy="0"/>
                </a:xfrm>
                <a:prstGeom prst="line">
                  <a:avLst/>
                </a:prstGeom>
                <a:noFill/>
                <a:ln w="3175">
                  <a:solidFill>
                    <a:schemeClr val="tx1"/>
                  </a:solidFill>
                  <a:prstDash val="sysDot"/>
                  <a:round/>
                  <a:headEnd/>
                  <a:tailEnd/>
                </a:ln>
              </p:spPr>
              <p:txBody>
                <a:bodyPr wrap="none" anchor="ctr">
                  <a:spAutoFit/>
                </a:bodyPr>
                <a:lstStyle/>
                <a:p>
                  <a:endParaRPr lang="it-IT"/>
                </a:p>
              </p:txBody>
            </p:sp>
          </p:grpSp>
        </p:grpSp>
        <p:grpSp>
          <p:nvGrpSpPr>
            <p:cNvPr id="92169" name="Group 17"/>
            <p:cNvGrpSpPr>
              <a:grpSpLocks/>
            </p:cNvGrpSpPr>
            <p:nvPr/>
          </p:nvGrpSpPr>
          <p:grpSpPr bwMode="auto">
            <a:xfrm>
              <a:off x="1499506" y="3068638"/>
              <a:ext cx="5482319" cy="2381250"/>
              <a:chOff x="580" y="768"/>
              <a:chExt cx="3884" cy="1584"/>
            </a:xfrm>
          </p:grpSpPr>
          <p:sp>
            <p:nvSpPr>
              <p:cNvPr id="92170" name="Freeform 18"/>
              <p:cNvSpPr>
                <a:spLocks/>
              </p:cNvSpPr>
              <p:nvPr/>
            </p:nvSpPr>
            <p:spPr bwMode="auto">
              <a:xfrm>
                <a:off x="1344" y="768"/>
                <a:ext cx="3120" cy="1584"/>
              </a:xfrm>
              <a:custGeom>
                <a:avLst/>
                <a:gdLst>
                  <a:gd name="T0" fmla="*/ 0 w 3120"/>
                  <a:gd name="T1" fmla="*/ 1584 h 1584"/>
                  <a:gd name="T2" fmla="*/ 1728 w 3120"/>
                  <a:gd name="T3" fmla="*/ 1488 h 1584"/>
                  <a:gd name="T4" fmla="*/ 2304 w 3120"/>
                  <a:gd name="T5" fmla="*/ 1296 h 1584"/>
                  <a:gd name="T6" fmla="*/ 2832 w 3120"/>
                  <a:gd name="T7" fmla="*/ 768 h 1584"/>
                  <a:gd name="T8" fmla="*/ 3024 w 3120"/>
                  <a:gd name="T9" fmla="*/ 288 h 1584"/>
                  <a:gd name="T10" fmla="*/ 3120 w 3120"/>
                  <a:gd name="T11" fmla="*/ 0 h 1584"/>
                  <a:gd name="T12" fmla="*/ 0 60000 65536"/>
                  <a:gd name="T13" fmla="*/ 0 60000 65536"/>
                  <a:gd name="T14" fmla="*/ 0 60000 65536"/>
                  <a:gd name="T15" fmla="*/ 0 60000 65536"/>
                  <a:gd name="T16" fmla="*/ 0 60000 65536"/>
                  <a:gd name="T17" fmla="*/ 0 60000 65536"/>
                  <a:gd name="T18" fmla="*/ 0 w 3120"/>
                  <a:gd name="T19" fmla="*/ 0 h 1584"/>
                  <a:gd name="T20" fmla="*/ 3120 w 3120"/>
                  <a:gd name="T21" fmla="*/ 1584 h 1584"/>
                </a:gdLst>
                <a:ahLst/>
                <a:cxnLst>
                  <a:cxn ang="T12">
                    <a:pos x="T0" y="T1"/>
                  </a:cxn>
                  <a:cxn ang="T13">
                    <a:pos x="T2" y="T3"/>
                  </a:cxn>
                  <a:cxn ang="T14">
                    <a:pos x="T4" y="T5"/>
                  </a:cxn>
                  <a:cxn ang="T15">
                    <a:pos x="T6" y="T7"/>
                  </a:cxn>
                  <a:cxn ang="T16">
                    <a:pos x="T8" y="T9"/>
                  </a:cxn>
                  <a:cxn ang="T17">
                    <a:pos x="T10" y="T11"/>
                  </a:cxn>
                </a:cxnLst>
                <a:rect l="T18" t="T19" r="T20" b="T21"/>
                <a:pathLst>
                  <a:path w="3120" h="1584">
                    <a:moveTo>
                      <a:pt x="0" y="1584"/>
                    </a:moveTo>
                    <a:cubicBezTo>
                      <a:pt x="672" y="1560"/>
                      <a:pt x="1344" y="1536"/>
                      <a:pt x="1728" y="1488"/>
                    </a:cubicBezTo>
                    <a:cubicBezTo>
                      <a:pt x="2112" y="1440"/>
                      <a:pt x="2120" y="1416"/>
                      <a:pt x="2304" y="1296"/>
                    </a:cubicBezTo>
                    <a:cubicBezTo>
                      <a:pt x="2488" y="1176"/>
                      <a:pt x="2712" y="936"/>
                      <a:pt x="2832" y="768"/>
                    </a:cubicBezTo>
                    <a:cubicBezTo>
                      <a:pt x="2952" y="600"/>
                      <a:pt x="2976" y="416"/>
                      <a:pt x="3024" y="288"/>
                    </a:cubicBezTo>
                    <a:cubicBezTo>
                      <a:pt x="3072" y="160"/>
                      <a:pt x="3112" y="56"/>
                      <a:pt x="3120" y="0"/>
                    </a:cubicBezTo>
                  </a:path>
                </a:pathLst>
              </a:custGeom>
              <a:noFill/>
              <a:ln w="3175">
                <a:solidFill>
                  <a:schemeClr val="tx1"/>
                </a:solidFill>
                <a:round/>
                <a:headEnd/>
                <a:tailEnd/>
              </a:ln>
            </p:spPr>
            <p:txBody>
              <a:bodyPr wrap="none" anchor="ctr">
                <a:spAutoFit/>
              </a:bodyPr>
              <a:lstStyle/>
              <a:p>
                <a:endParaRPr lang="it-IT"/>
              </a:p>
            </p:txBody>
          </p:sp>
          <p:sp>
            <p:nvSpPr>
              <p:cNvPr id="92171" name="Text Box 19"/>
              <p:cNvSpPr txBox="1">
                <a:spLocks noChangeArrowheads="1"/>
              </p:cNvSpPr>
              <p:nvPr/>
            </p:nvSpPr>
            <p:spPr bwMode="auto">
              <a:xfrm>
                <a:off x="580" y="1255"/>
                <a:ext cx="507" cy="257"/>
              </a:xfrm>
              <a:prstGeom prst="rect">
                <a:avLst/>
              </a:prstGeom>
              <a:noFill/>
              <a:ln w="3175">
                <a:noFill/>
                <a:prstDash val="sysDot"/>
                <a:miter lim="800000"/>
                <a:headEnd/>
                <a:tailEnd/>
              </a:ln>
            </p:spPr>
            <p:txBody>
              <a:bodyPr wrap="none" lIns="83485" tIns="41742" rIns="83485" bIns="41742">
                <a:spAutoFit/>
              </a:bodyPr>
              <a:lstStyle/>
              <a:p>
                <a:pPr algn="ctr" defTabSz="835025" eaLnBrk="0" hangingPunct="0"/>
                <a:r>
                  <a:rPr lang="it-IT" sz="2000" i="1">
                    <a:solidFill>
                      <a:schemeClr val="tx1"/>
                    </a:solidFill>
                    <a:latin typeface="Calibri" pitchFamily="34" charset="0"/>
                  </a:rPr>
                  <a:t>Costs</a:t>
                </a:r>
              </a:p>
            </p:txBody>
          </p:sp>
        </p:grpSp>
      </p:grpSp>
      <p:sp>
        <p:nvSpPr>
          <p:cNvPr id="3012610" name="Rectangle 2"/>
          <p:cNvSpPr>
            <a:spLocks noChangeArrowheads="1"/>
          </p:cNvSpPr>
          <p:nvPr/>
        </p:nvSpPr>
        <p:spPr bwMode="auto">
          <a:xfrm>
            <a:off x="180975" y="119063"/>
            <a:ext cx="8505825" cy="411162"/>
          </a:xfrm>
          <a:prstGeom prst="rect">
            <a:avLst/>
          </a:prstGeom>
          <a:noFill/>
          <a:ln w="3175">
            <a:noFill/>
            <a:miter lim="800000"/>
            <a:headEnd/>
            <a:tailEnd/>
          </a:ln>
        </p:spPr>
        <p:txBody>
          <a:bodyPr lIns="90000" tIns="43200" rIns="90000" bIns="43200" anchor="ctr"/>
          <a:lstStyle/>
          <a:p>
            <a:pPr defTabSz="762000" eaLnBrk="0" hangingPunct="0">
              <a:defRPr/>
            </a:pPr>
            <a:r>
              <a:rPr lang="it-IT" sz="2400" b="1">
                <a:solidFill>
                  <a:srgbClr val="003399"/>
                </a:solidFill>
                <a:effectLst>
                  <a:outerShdw blurRad="38100" dist="38100" dir="2700000" algn="tl">
                    <a:srgbClr val="C0C0C0"/>
                  </a:outerShdw>
                </a:effectLst>
                <a:latin typeface="Calibri" pitchFamily="34" charset="0"/>
              </a:rPr>
              <a:t>supply chain performance (2/2)</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2610" name="Rectangle 2"/>
          <p:cNvSpPr>
            <a:spLocks noChangeArrowheads="1"/>
          </p:cNvSpPr>
          <p:nvPr/>
        </p:nvSpPr>
        <p:spPr bwMode="auto">
          <a:xfrm>
            <a:off x="180975" y="119063"/>
            <a:ext cx="8505825" cy="411162"/>
          </a:xfrm>
          <a:prstGeom prst="rect">
            <a:avLst/>
          </a:prstGeom>
          <a:noFill/>
          <a:ln w="3175">
            <a:noFill/>
            <a:miter lim="800000"/>
            <a:headEnd/>
            <a:tailEnd/>
          </a:ln>
        </p:spPr>
        <p:txBody>
          <a:bodyPr lIns="90000" tIns="43200" rIns="90000" bIns="43200" anchor="ctr"/>
          <a:lstStyle/>
          <a:p>
            <a:pPr defTabSz="762000" eaLnBrk="0" hangingPunct="0">
              <a:defRPr/>
            </a:pPr>
            <a:r>
              <a:rPr lang="it-IT" sz="2400" b="1">
                <a:solidFill>
                  <a:srgbClr val="003399"/>
                </a:solidFill>
                <a:effectLst>
                  <a:outerShdw blurRad="38100" dist="38100" dir="2700000" algn="tl">
                    <a:srgbClr val="C0C0C0"/>
                  </a:outerShdw>
                </a:effectLst>
                <a:latin typeface="Calibri" pitchFamily="34" charset="0"/>
              </a:rPr>
              <a:t>approcci di supply chain management</a:t>
            </a:r>
          </a:p>
        </p:txBody>
      </p:sp>
      <p:graphicFrame>
        <p:nvGraphicFramePr>
          <p:cNvPr id="29780" name="Object 84">
            <a:hlinkClick r:id="" action="ppaction://ole?verb=0"/>
          </p:cNvPr>
          <p:cNvGraphicFramePr>
            <a:graphicFrameLocks/>
          </p:cNvGraphicFramePr>
          <p:nvPr/>
        </p:nvGraphicFramePr>
        <p:xfrm>
          <a:off x="744538" y="1114425"/>
          <a:ext cx="8288337" cy="5146675"/>
        </p:xfrm>
        <a:graphic>
          <a:graphicData uri="http://schemas.openxmlformats.org/presentationml/2006/ole">
            <p:oleObj spid="_x0000_s29780" name="Documento" r:id="rId4" imgW="8288280" imgH="5146560" progId="Word.Document.8">
              <p:embed/>
            </p:oleObj>
          </a:graphicData>
        </a:graphic>
      </p:graphicFrame>
      <p:sp>
        <p:nvSpPr>
          <p:cNvPr id="29782" name="Text Box 85"/>
          <p:cNvSpPr txBox="1">
            <a:spLocks noChangeArrowheads="1"/>
          </p:cNvSpPr>
          <p:nvPr/>
        </p:nvSpPr>
        <p:spPr bwMode="auto">
          <a:xfrm>
            <a:off x="1792288" y="2657475"/>
            <a:ext cx="2655887" cy="519113"/>
          </a:xfrm>
          <a:prstGeom prst="rect">
            <a:avLst/>
          </a:prstGeom>
          <a:solidFill>
            <a:srgbClr val="FFFFFF"/>
          </a:solidFill>
          <a:ln w="9525">
            <a:noFill/>
            <a:miter lim="800000"/>
            <a:headEnd/>
            <a:tailEnd/>
          </a:ln>
        </p:spPr>
        <p:txBody>
          <a:bodyPr>
            <a:spAutoFit/>
          </a:bodyPr>
          <a:lstStyle/>
          <a:p>
            <a:pPr>
              <a:spcBef>
                <a:spcPct val="50000"/>
              </a:spcBef>
            </a:pPr>
            <a:r>
              <a:rPr lang="it-IT" sz="2800" b="1">
                <a:solidFill>
                  <a:srgbClr val="003399"/>
                </a:solidFill>
                <a:latin typeface="Calibri" pitchFamily="34" charset="0"/>
              </a:rPr>
              <a:t>approccio pull</a:t>
            </a:r>
          </a:p>
        </p:txBody>
      </p:sp>
      <p:sp>
        <p:nvSpPr>
          <p:cNvPr id="29783" name="Text Box 86"/>
          <p:cNvSpPr txBox="1">
            <a:spLocks noChangeArrowheads="1"/>
          </p:cNvSpPr>
          <p:nvPr/>
        </p:nvSpPr>
        <p:spPr bwMode="auto">
          <a:xfrm>
            <a:off x="1792288" y="5464175"/>
            <a:ext cx="2655887" cy="519113"/>
          </a:xfrm>
          <a:prstGeom prst="rect">
            <a:avLst/>
          </a:prstGeom>
          <a:solidFill>
            <a:srgbClr val="FFFFFF"/>
          </a:solidFill>
          <a:ln w="9525">
            <a:noFill/>
            <a:miter lim="800000"/>
            <a:headEnd/>
            <a:tailEnd/>
          </a:ln>
        </p:spPr>
        <p:txBody>
          <a:bodyPr>
            <a:spAutoFit/>
          </a:bodyPr>
          <a:lstStyle/>
          <a:p>
            <a:pPr>
              <a:spcBef>
                <a:spcPct val="50000"/>
              </a:spcBef>
            </a:pPr>
            <a:r>
              <a:rPr lang="it-IT" sz="2800" b="1">
                <a:solidFill>
                  <a:srgbClr val="003399"/>
                </a:solidFill>
                <a:latin typeface="Calibri" pitchFamily="34" charset="0"/>
              </a:rPr>
              <a:t>approccio push</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57" name="Group 2"/>
          <p:cNvGrpSpPr>
            <a:grpSpLocks/>
          </p:cNvGrpSpPr>
          <p:nvPr/>
        </p:nvGrpSpPr>
        <p:grpSpPr bwMode="auto">
          <a:xfrm>
            <a:off x="2124075" y="1403350"/>
            <a:ext cx="5761038" cy="3398838"/>
            <a:chOff x="1338" y="300"/>
            <a:chExt cx="3629" cy="2141"/>
          </a:xfrm>
        </p:grpSpPr>
        <p:sp>
          <p:nvSpPr>
            <p:cNvPr id="96259" name="Text Box 3"/>
            <p:cNvSpPr txBox="1">
              <a:spLocks noChangeArrowheads="1"/>
            </p:cNvSpPr>
            <p:nvPr/>
          </p:nvSpPr>
          <p:spPr bwMode="auto">
            <a:xfrm>
              <a:off x="2245" y="300"/>
              <a:ext cx="1134" cy="326"/>
            </a:xfrm>
            <a:prstGeom prst="rect">
              <a:avLst/>
            </a:prstGeom>
            <a:noFill/>
            <a:ln w="9525">
              <a:noFill/>
              <a:miter lim="800000"/>
              <a:headEnd/>
              <a:tailEnd/>
            </a:ln>
          </p:spPr>
          <p:txBody>
            <a:bodyPr>
              <a:spAutoFit/>
            </a:bodyPr>
            <a:lstStyle/>
            <a:p>
              <a:pPr algn="ctr">
                <a:spcBef>
                  <a:spcPct val="50000"/>
                </a:spcBef>
              </a:pPr>
              <a:r>
                <a:rPr lang="it-IT" sz="1400">
                  <a:solidFill>
                    <a:schemeClr val="tx1"/>
                  </a:solidFill>
                </a:rPr>
                <a:t>domanda stazionaria</a:t>
              </a:r>
            </a:p>
          </p:txBody>
        </p:sp>
        <p:sp>
          <p:nvSpPr>
            <p:cNvPr id="96260" name="Text Box 4"/>
            <p:cNvSpPr txBox="1">
              <a:spLocks noChangeArrowheads="1"/>
            </p:cNvSpPr>
            <p:nvPr/>
          </p:nvSpPr>
          <p:spPr bwMode="auto">
            <a:xfrm>
              <a:off x="1338" y="972"/>
              <a:ext cx="1134" cy="326"/>
            </a:xfrm>
            <a:prstGeom prst="rect">
              <a:avLst/>
            </a:prstGeom>
            <a:noFill/>
            <a:ln w="9525">
              <a:noFill/>
              <a:miter lim="800000"/>
              <a:headEnd/>
              <a:tailEnd/>
            </a:ln>
          </p:spPr>
          <p:txBody>
            <a:bodyPr>
              <a:spAutoFit/>
            </a:bodyPr>
            <a:lstStyle/>
            <a:p>
              <a:pPr algn="ctr">
                <a:spcBef>
                  <a:spcPct val="50000"/>
                </a:spcBef>
              </a:pPr>
              <a:r>
                <a:rPr lang="it-IT" sz="1400">
                  <a:solidFill>
                    <a:schemeClr val="tx1"/>
                  </a:solidFill>
                </a:rPr>
                <a:t>basso valore unitario</a:t>
              </a:r>
            </a:p>
          </p:txBody>
        </p:sp>
        <p:sp>
          <p:nvSpPr>
            <p:cNvPr id="96261" name="Text Box 5"/>
            <p:cNvSpPr txBox="1">
              <a:spLocks noChangeArrowheads="1"/>
            </p:cNvSpPr>
            <p:nvPr/>
          </p:nvSpPr>
          <p:spPr bwMode="auto">
            <a:xfrm>
              <a:off x="3129" y="972"/>
              <a:ext cx="1134" cy="326"/>
            </a:xfrm>
            <a:prstGeom prst="rect">
              <a:avLst/>
            </a:prstGeom>
            <a:noFill/>
            <a:ln w="9525">
              <a:noFill/>
              <a:miter lim="800000"/>
              <a:headEnd/>
              <a:tailEnd/>
            </a:ln>
          </p:spPr>
          <p:txBody>
            <a:bodyPr>
              <a:spAutoFit/>
            </a:bodyPr>
            <a:lstStyle/>
            <a:p>
              <a:pPr algn="ctr">
                <a:spcBef>
                  <a:spcPct val="50000"/>
                </a:spcBef>
              </a:pPr>
              <a:r>
                <a:rPr lang="it-IT" sz="1400">
                  <a:solidFill>
                    <a:schemeClr val="tx1"/>
                  </a:solidFill>
                </a:rPr>
                <a:t>alto valore     unitario</a:t>
              </a:r>
            </a:p>
          </p:txBody>
        </p:sp>
        <p:sp>
          <p:nvSpPr>
            <p:cNvPr id="96262" name="Text Box 6"/>
            <p:cNvSpPr txBox="1">
              <a:spLocks noChangeArrowheads="1"/>
            </p:cNvSpPr>
            <p:nvPr/>
          </p:nvSpPr>
          <p:spPr bwMode="auto">
            <a:xfrm>
              <a:off x="2450" y="1653"/>
              <a:ext cx="1134" cy="326"/>
            </a:xfrm>
            <a:prstGeom prst="rect">
              <a:avLst/>
            </a:prstGeom>
            <a:noFill/>
            <a:ln w="9525">
              <a:noFill/>
              <a:miter lim="800000"/>
              <a:headEnd/>
              <a:tailEnd/>
            </a:ln>
          </p:spPr>
          <p:txBody>
            <a:bodyPr>
              <a:spAutoFit/>
            </a:bodyPr>
            <a:lstStyle/>
            <a:p>
              <a:pPr algn="ctr">
                <a:spcBef>
                  <a:spcPct val="50000"/>
                </a:spcBef>
              </a:pPr>
              <a:r>
                <a:rPr lang="it-IT" sz="1400">
                  <a:solidFill>
                    <a:schemeClr val="tx1"/>
                  </a:solidFill>
                </a:rPr>
                <a:t>domanda    uniforme</a:t>
              </a:r>
            </a:p>
          </p:txBody>
        </p:sp>
        <p:sp>
          <p:nvSpPr>
            <p:cNvPr id="96263" name="Text Box 7"/>
            <p:cNvSpPr txBox="1">
              <a:spLocks noChangeArrowheads="1"/>
            </p:cNvSpPr>
            <p:nvPr/>
          </p:nvSpPr>
          <p:spPr bwMode="auto">
            <a:xfrm>
              <a:off x="3810" y="1653"/>
              <a:ext cx="1134" cy="326"/>
            </a:xfrm>
            <a:prstGeom prst="rect">
              <a:avLst/>
            </a:prstGeom>
            <a:noFill/>
            <a:ln w="9525">
              <a:noFill/>
              <a:miter lim="800000"/>
              <a:headEnd/>
              <a:tailEnd/>
            </a:ln>
          </p:spPr>
          <p:txBody>
            <a:bodyPr>
              <a:spAutoFit/>
            </a:bodyPr>
            <a:lstStyle/>
            <a:p>
              <a:pPr algn="ctr">
                <a:spcBef>
                  <a:spcPct val="50000"/>
                </a:spcBef>
              </a:pPr>
              <a:r>
                <a:rPr lang="it-IT" sz="1400">
                  <a:solidFill>
                    <a:schemeClr val="tx1"/>
                  </a:solidFill>
                </a:rPr>
                <a:t>domanda non uniforme</a:t>
              </a:r>
            </a:p>
          </p:txBody>
        </p:sp>
        <p:cxnSp>
          <p:nvCxnSpPr>
            <p:cNvPr id="96264" name="AutoShape 8"/>
            <p:cNvCxnSpPr>
              <a:cxnSpLocks noChangeShapeType="1"/>
              <a:stCxn id="96259" idx="2"/>
              <a:endCxn id="96260" idx="0"/>
            </p:cNvCxnSpPr>
            <p:nvPr/>
          </p:nvCxnSpPr>
          <p:spPr bwMode="auto">
            <a:xfrm flipH="1">
              <a:off x="1905" y="626"/>
              <a:ext cx="907" cy="346"/>
            </a:xfrm>
            <a:prstGeom prst="straightConnector1">
              <a:avLst/>
            </a:prstGeom>
            <a:noFill/>
            <a:ln w="9525">
              <a:solidFill>
                <a:schemeClr val="tx1"/>
              </a:solidFill>
              <a:round/>
              <a:headEnd/>
              <a:tailEnd/>
            </a:ln>
          </p:spPr>
        </p:cxnSp>
        <p:cxnSp>
          <p:nvCxnSpPr>
            <p:cNvPr id="96265" name="AutoShape 9"/>
            <p:cNvCxnSpPr>
              <a:cxnSpLocks noChangeShapeType="1"/>
              <a:stCxn id="96259" idx="2"/>
              <a:endCxn id="96261" idx="0"/>
            </p:cNvCxnSpPr>
            <p:nvPr/>
          </p:nvCxnSpPr>
          <p:spPr bwMode="auto">
            <a:xfrm>
              <a:off x="2812" y="626"/>
              <a:ext cx="884" cy="346"/>
            </a:xfrm>
            <a:prstGeom prst="straightConnector1">
              <a:avLst/>
            </a:prstGeom>
            <a:noFill/>
            <a:ln w="9525">
              <a:solidFill>
                <a:schemeClr val="tx1"/>
              </a:solidFill>
              <a:round/>
              <a:headEnd/>
              <a:tailEnd/>
            </a:ln>
          </p:spPr>
        </p:cxnSp>
        <p:cxnSp>
          <p:nvCxnSpPr>
            <p:cNvPr id="96266" name="AutoShape 10"/>
            <p:cNvCxnSpPr>
              <a:cxnSpLocks noChangeShapeType="1"/>
              <a:stCxn id="96261" idx="2"/>
              <a:endCxn id="96262" idx="0"/>
            </p:cNvCxnSpPr>
            <p:nvPr/>
          </p:nvCxnSpPr>
          <p:spPr bwMode="auto">
            <a:xfrm flipH="1">
              <a:off x="3017" y="1298"/>
              <a:ext cx="679" cy="355"/>
            </a:xfrm>
            <a:prstGeom prst="straightConnector1">
              <a:avLst/>
            </a:prstGeom>
            <a:noFill/>
            <a:ln w="9525">
              <a:solidFill>
                <a:schemeClr val="tx1"/>
              </a:solidFill>
              <a:round/>
              <a:headEnd/>
              <a:tailEnd/>
            </a:ln>
          </p:spPr>
        </p:cxnSp>
        <p:cxnSp>
          <p:nvCxnSpPr>
            <p:cNvPr id="96267" name="AutoShape 11"/>
            <p:cNvCxnSpPr>
              <a:cxnSpLocks noChangeShapeType="1"/>
              <a:stCxn id="96261" idx="2"/>
              <a:endCxn id="96263" idx="0"/>
            </p:cNvCxnSpPr>
            <p:nvPr/>
          </p:nvCxnSpPr>
          <p:spPr bwMode="auto">
            <a:xfrm>
              <a:off x="3696" y="1298"/>
              <a:ext cx="681" cy="355"/>
            </a:xfrm>
            <a:prstGeom prst="straightConnector1">
              <a:avLst/>
            </a:prstGeom>
            <a:noFill/>
            <a:ln w="9525">
              <a:solidFill>
                <a:schemeClr val="tx1"/>
              </a:solidFill>
              <a:round/>
              <a:headEnd/>
              <a:tailEnd/>
            </a:ln>
          </p:spPr>
        </p:cxnSp>
        <p:sp>
          <p:nvSpPr>
            <p:cNvPr id="96268" name="Text Box 12"/>
            <p:cNvSpPr txBox="1">
              <a:spLocks noChangeArrowheads="1"/>
            </p:cNvSpPr>
            <p:nvPr/>
          </p:nvSpPr>
          <p:spPr bwMode="auto">
            <a:xfrm>
              <a:off x="1338" y="1426"/>
              <a:ext cx="1134" cy="326"/>
            </a:xfrm>
            <a:prstGeom prst="rect">
              <a:avLst/>
            </a:prstGeom>
            <a:noFill/>
            <a:ln w="9525">
              <a:noFill/>
              <a:miter lim="800000"/>
              <a:headEnd/>
              <a:tailEnd/>
            </a:ln>
          </p:spPr>
          <p:txBody>
            <a:bodyPr>
              <a:spAutoFit/>
            </a:bodyPr>
            <a:lstStyle/>
            <a:p>
              <a:pPr algn="ctr">
                <a:spcBef>
                  <a:spcPct val="50000"/>
                </a:spcBef>
              </a:pPr>
              <a:r>
                <a:rPr lang="it-IT" sz="1400" b="1">
                  <a:solidFill>
                    <a:schemeClr val="tx1"/>
                  </a:solidFill>
                </a:rPr>
                <a:t>criterio di gestione “a scorta”</a:t>
              </a:r>
            </a:p>
          </p:txBody>
        </p:sp>
        <p:cxnSp>
          <p:nvCxnSpPr>
            <p:cNvPr id="96269" name="AutoShape 13"/>
            <p:cNvCxnSpPr>
              <a:cxnSpLocks noChangeShapeType="1"/>
              <a:stCxn id="96260" idx="2"/>
              <a:endCxn id="96268" idx="0"/>
            </p:cNvCxnSpPr>
            <p:nvPr/>
          </p:nvCxnSpPr>
          <p:spPr bwMode="auto">
            <a:xfrm>
              <a:off x="1905" y="1298"/>
              <a:ext cx="0" cy="128"/>
            </a:xfrm>
            <a:prstGeom prst="straightConnector1">
              <a:avLst/>
            </a:prstGeom>
            <a:noFill/>
            <a:ln w="19050">
              <a:solidFill>
                <a:schemeClr val="tx1"/>
              </a:solidFill>
              <a:round/>
              <a:headEnd/>
              <a:tailEnd type="triangle" w="sm" len="sm"/>
            </a:ln>
          </p:spPr>
        </p:cxnSp>
        <p:sp>
          <p:nvSpPr>
            <p:cNvPr id="96270" name="Text Box 14"/>
            <p:cNvSpPr txBox="1">
              <a:spLocks noChangeArrowheads="1"/>
            </p:cNvSpPr>
            <p:nvPr/>
          </p:nvSpPr>
          <p:spPr bwMode="auto">
            <a:xfrm>
              <a:off x="2449" y="2115"/>
              <a:ext cx="1134" cy="326"/>
            </a:xfrm>
            <a:prstGeom prst="rect">
              <a:avLst/>
            </a:prstGeom>
            <a:noFill/>
            <a:ln w="9525">
              <a:noFill/>
              <a:miter lim="800000"/>
              <a:headEnd/>
              <a:tailEnd/>
            </a:ln>
          </p:spPr>
          <p:txBody>
            <a:bodyPr>
              <a:spAutoFit/>
            </a:bodyPr>
            <a:lstStyle/>
            <a:p>
              <a:pPr algn="ctr">
                <a:spcBef>
                  <a:spcPct val="50000"/>
                </a:spcBef>
              </a:pPr>
              <a:r>
                <a:rPr lang="it-IT" sz="1400" b="1">
                  <a:solidFill>
                    <a:schemeClr val="tx1"/>
                  </a:solidFill>
                </a:rPr>
                <a:t>criterio di gestione “a scorta”</a:t>
              </a:r>
            </a:p>
          </p:txBody>
        </p:sp>
        <p:cxnSp>
          <p:nvCxnSpPr>
            <p:cNvPr id="96271" name="AutoShape 15"/>
            <p:cNvCxnSpPr>
              <a:cxnSpLocks noChangeShapeType="1"/>
              <a:stCxn id="96262" idx="2"/>
              <a:endCxn id="96270" idx="0"/>
            </p:cNvCxnSpPr>
            <p:nvPr/>
          </p:nvCxnSpPr>
          <p:spPr bwMode="auto">
            <a:xfrm flipH="1">
              <a:off x="3016" y="1979"/>
              <a:ext cx="1" cy="136"/>
            </a:xfrm>
            <a:prstGeom prst="straightConnector1">
              <a:avLst/>
            </a:prstGeom>
            <a:noFill/>
            <a:ln w="19050">
              <a:solidFill>
                <a:schemeClr val="tx1"/>
              </a:solidFill>
              <a:round/>
              <a:headEnd/>
              <a:tailEnd type="triangle" w="sm" len="sm"/>
            </a:ln>
          </p:spPr>
        </p:cxnSp>
        <p:sp>
          <p:nvSpPr>
            <p:cNvPr id="96272" name="Text Box 16"/>
            <p:cNvSpPr txBox="1">
              <a:spLocks noChangeArrowheads="1"/>
            </p:cNvSpPr>
            <p:nvPr/>
          </p:nvSpPr>
          <p:spPr bwMode="auto">
            <a:xfrm>
              <a:off x="3833" y="2115"/>
              <a:ext cx="1134" cy="326"/>
            </a:xfrm>
            <a:prstGeom prst="rect">
              <a:avLst/>
            </a:prstGeom>
            <a:noFill/>
            <a:ln w="9525">
              <a:noFill/>
              <a:miter lim="800000"/>
              <a:headEnd/>
              <a:tailEnd/>
            </a:ln>
          </p:spPr>
          <p:txBody>
            <a:bodyPr>
              <a:spAutoFit/>
            </a:bodyPr>
            <a:lstStyle/>
            <a:p>
              <a:pPr algn="ctr">
                <a:spcBef>
                  <a:spcPct val="50000"/>
                </a:spcBef>
              </a:pPr>
              <a:r>
                <a:rPr lang="it-IT" sz="1400" b="1">
                  <a:solidFill>
                    <a:schemeClr val="tx1"/>
                  </a:solidFill>
                </a:rPr>
                <a:t>criterio di gestione “a fabbisogno”</a:t>
              </a:r>
            </a:p>
          </p:txBody>
        </p:sp>
        <p:cxnSp>
          <p:nvCxnSpPr>
            <p:cNvPr id="96273" name="AutoShape 17"/>
            <p:cNvCxnSpPr>
              <a:cxnSpLocks noChangeShapeType="1"/>
              <a:endCxn id="96272" idx="0"/>
            </p:cNvCxnSpPr>
            <p:nvPr/>
          </p:nvCxnSpPr>
          <p:spPr bwMode="auto">
            <a:xfrm flipH="1">
              <a:off x="4400" y="1979"/>
              <a:ext cx="1" cy="136"/>
            </a:xfrm>
            <a:prstGeom prst="straightConnector1">
              <a:avLst/>
            </a:prstGeom>
            <a:noFill/>
            <a:ln w="19050">
              <a:solidFill>
                <a:schemeClr val="tx1"/>
              </a:solidFill>
              <a:round/>
              <a:headEnd/>
              <a:tailEnd type="triangle" w="sm" len="sm"/>
            </a:ln>
          </p:spPr>
        </p:cxnSp>
      </p:grpSp>
      <p:sp>
        <p:nvSpPr>
          <p:cNvPr id="3012610" name="Rectangle 2"/>
          <p:cNvSpPr>
            <a:spLocks noChangeArrowheads="1"/>
          </p:cNvSpPr>
          <p:nvPr/>
        </p:nvSpPr>
        <p:spPr bwMode="auto">
          <a:xfrm>
            <a:off x="180975" y="119063"/>
            <a:ext cx="8505825" cy="411162"/>
          </a:xfrm>
          <a:prstGeom prst="rect">
            <a:avLst/>
          </a:prstGeom>
          <a:noFill/>
          <a:ln w="3175">
            <a:noFill/>
            <a:miter lim="800000"/>
            <a:headEnd/>
            <a:tailEnd/>
          </a:ln>
        </p:spPr>
        <p:txBody>
          <a:bodyPr lIns="90000" tIns="43200" rIns="90000" bIns="43200" anchor="ctr"/>
          <a:lstStyle/>
          <a:p>
            <a:pPr defTabSz="762000" eaLnBrk="0" hangingPunct="0">
              <a:defRPr/>
            </a:pPr>
            <a:r>
              <a:rPr lang="it-IT" sz="2400" b="1">
                <a:solidFill>
                  <a:srgbClr val="003399"/>
                </a:solidFill>
                <a:effectLst>
                  <a:outerShdw blurRad="38100" dist="38100" dir="2700000" algn="tl">
                    <a:srgbClr val="C0C0C0"/>
                  </a:outerShdw>
                </a:effectLst>
                <a:latin typeface="Calibri" pitchFamily="34" charset="0"/>
              </a:rPr>
              <a:t>approccio pull: condizioni di applicabilità</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body" idx="1"/>
          </p:nvPr>
        </p:nvSpPr>
        <p:spPr/>
        <p:txBody>
          <a:bodyPr/>
          <a:lstStyle/>
          <a:p>
            <a:pPr>
              <a:lnSpc>
                <a:spcPct val="80000"/>
              </a:lnSpc>
              <a:defRPr/>
            </a:pPr>
            <a:r>
              <a:rPr lang="it-IT" u="sng" smtClean="0">
                <a:solidFill>
                  <a:srgbClr val="003399"/>
                </a:solidFill>
                <a:effectLst>
                  <a:outerShdw blurRad="38100" dist="38100" dir="2700000" algn="tl">
                    <a:srgbClr val="C0C0C0"/>
                  </a:outerShdw>
                </a:effectLst>
                <a:latin typeface="Calibri" pitchFamily="34" charset="0"/>
              </a:rPr>
              <a:t>politica di rifornimento</a:t>
            </a:r>
            <a:r>
              <a:rPr lang="it-IT" smtClean="0">
                <a:latin typeface="Calibri" pitchFamily="34" charset="0"/>
              </a:rPr>
              <a:t>, ossia quanto e quando ordinare.</a:t>
            </a:r>
          </a:p>
          <a:p>
            <a:pPr lvl="1">
              <a:lnSpc>
                <a:spcPct val="80000"/>
              </a:lnSpc>
              <a:defRPr/>
            </a:pPr>
            <a:r>
              <a:rPr lang="it-IT" smtClean="0">
                <a:latin typeface="Calibri" pitchFamily="34" charset="0"/>
              </a:rPr>
              <a:t>Impatto su:</a:t>
            </a:r>
          </a:p>
          <a:p>
            <a:pPr lvl="2">
              <a:lnSpc>
                <a:spcPct val="80000"/>
              </a:lnSpc>
              <a:defRPr/>
            </a:pPr>
            <a:r>
              <a:rPr lang="it-IT" smtClean="0">
                <a:latin typeface="Calibri" pitchFamily="34" charset="0"/>
              </a:rPr>
              <a:t>costo di mantenimento;</a:t>
            </a:r>
          </a:p>
          <a:p>
            <a:pPr lvl="2">
              <a:lnSpc>
                <a:spcPct val="80000"/>
              </a:lnSpc>
              <a:defRPr/>
            </a:pPr>
            <a:r>
              <a:rPr lang="it-IT" smtClean="0">
                <a:latin typeface="Calibri" pitchFamily="34" charset="0"/>
              </a:rPr>
              <a:t>costo di emissione ordini / setup;</a:t>
            </a:r>
          </a:p>
          <a:p>
            <a:pPr lvl="2">
              <a:lnSpc>
                <a:spcPct val="80000"/>
              </a:lnSpc>
              <a:defRPr/>
            </a:pPr>
            <a:r>
              <a:rPr lang="it-IT" smtClean="0">
                <a:latin typeface="Calibri" pitchFamily="34" charset="0"/>
              </a:rPr>
              <a:t>costo di stock-out / servizio a valle;</a:t>
            </a:r>
          </a:p>
          <a:p>
            <a:pPr lvl="1">
              <a:lnSpc>
                <a:spcPct val="80000"/>
              </a:lnSpc>
              <a:defRPr/>
            </a:pPr>
            <a:r>
              <a:rPr lang="it-IT" smtClean="0">
                <a:latin typeface="Calibri" pitchFamily="34" charset="0"/>
              </a:rPr>
              <a:t>Vincoli:</a:t>
            </a:r>
          </a:p>
          <a:p>
            <a:pPr lvl="2">
              <a:lnSpc>
                <a:spcPct val="80000"/>
              </a:lnSpc>
              <a:defRPr/>
            </a:pPr>
            <a:r>
              <a:rPr lang="it-IT" smtClean="0">
                <a:latin typeface="Calibri" pitchFamily="34" charset="0"/>
              </a:rPr>
              <a:t>capacità produttiva e flessibilità dello stadio produttivo a monte;</a:t>
            </a:r>
          </a:p>
          <a:p>
            <a:pPr lvl="2">
              <a:lnSpc>
                <a:spcPct val="80000"/>
              </a:lnSpc>
              <a:defRPr/>
            </a:pPr>
            <a:r>
              <a:rPr lang="it-IT" smtClean="0">
                <a:latin typeface="Calibri" pitchFamily="34" charset="0"/>
              </a:rPr>
              <a:t>capienza fisica del magazzino.</a:t>
            </a:r>
          </a:p>
          <a:p>
            <a:pPr>
              <a:lnSpc>
                <a:spcPct val="80000"/>
              </a:lnSpc>
              <a:defRPr/>
            </a:pPr>
            <a:r>
              <a:rPr lang="it-IT" u="sng" smtClean="0">
                <a:solidFill>
                  <a:srgbClr val="003399"/>
                </a:solidFill>
                <a:effectLst>
                  <a:outerShdw blurRad="38100" dist="38100" dir="2700000" algn="tl">
                    <a:srgbClr val="C0C0C0"/>
                  </a:outerShdw>
                </a:effectLst>
                <a:latin typeface="Calibri" pitchFamily="34" charset="0"/>
              </a:rPr>
              <a:t>grado di controllo</a:t>
            </a:r>
            <a:r>
              <a:rPr lang="it-IT" smtClean="0">
                <a:latin typeface="Calibri" pitchFamily="34" charset="0"/>
              </a:rPr>
              <a:t>, ossia dettaglio e frequenza di esame del valore di scorta di ogni codice. </a:t>
            </a:r>
          </a:p>
          <a:p>
            <a:pPr lvl="1">
              <a:lnSpc>
                <a:spcPct val="80000"/>
              </a:lnSpc>
              <a:defRPr/>
            </a:pPr>
            <a:r>
              <a:rPr lang="it-IT" smtClean="0">
                <a:latin typeface="Calibri" pitchFamily="34" charset="0"/>
              </a:rPr>
              <a:t>Impatto su:</a:t>
            </a:r>
          </a:p>
          <a:p>
            <a:pPr lvl="2">
              <a:lnSpc>
                <a:spcPct val="80000"/>
              </a:lnSpc>
              <a:defRPr/>
            </a:pPr>
            <a:r>
              <a:rPr lang="it-IT" smtClean="0">
                <a:latin typeface="Calibri" pitchFamily="34" charset="0"/>
              </a:rPr>
              <a:t>costo di controllo </a:t>
            </a:r>
          </a:p>
          <a:p>
            <a:pPr lvl="1">
              <a:lnSpc>
                <a:spcPct val="80000"/>
              </a:lnSpc>
              <a:defRPr/>
            </a:pPr>
            <a:r>
              <a:rPr lang="it-IT" smtClean="0">
                <a:latin typeface="Calibri" pitchFamily="34" charset="0"/>
              </a:rPr>
              <a:t>Vincoli:</a:t>
            </a:r>
          </a:p>
          <a:p>
            <a:pPr lvl="2">
              <a:lnSpc>
                <a:spcPct val="80000"/>
              </a:lnSpc>
              <a:defRPr/>
            </a:pPr>
            <a:r>
              <a:rPr lang="it-IT" smtClean="0">
                <a:latin typeface="Calibri" pitchFamily="34" charset="0"/>
              </a:rPr>
              <a:t>risorse di controllo disponibili (persone, elaboratori, ...).</a:t>
            </a:r>
          </a:p>
        </p:txBody>
      </p:sp>
      <p:sp>
        <p:nvSpPr>
          <p:cNvPr id="3012610" name="Rectangle 2"/>
          <p:cNvSpPr>
            <a:spLocks noChangeArrowheads="1"/>
          </p:cNvSpPr>
          <p:nvPr/>
        </p:nvSpPr>
        <p:spPr bwMode="auto">
          <a:xfrm>
            <a:off x="180975" y="119063"/>
            <a:ext cx="8505825" cy="411162"/>
          </a:xfrm>
          <a:prstGeom prst="rect">
            <a:avLst/>
          </a:prstGeom>
          <a:noFill/>
          <a:ln w="3175">
            <a:noFill/>
            <a:miter lim="800000"/>
            <a:headEnd/>
            <a:tailEnd/>
          </a:ln>
        </p:spPr>
        <p:txBody>
          <a:bodyPr lIns="90000" tIns="43200" rIns="90000" bIns="43200" anchor="ctr"/>
          <a:lstStyle/>
          <a:p>
            <a:pPr defTabSz="762000" eaLnBrk="0" hangingPunct="0">
              <a:defRPr/>
            </a:pPr>
            <a:r>
              <a:rPr lang="it-IT" sz="2400" b="1">
                <a:solidFill>
                  <a:srgbClr val="003399"/>
                </a:solidFill>
                <a:effectLst>
                  <a:outerShdw blurRad="38100" dist="38100" dir="2700000" algn="tl">
                    <a:srgbClr val="C0C0C0"/>
                  </a:outerShdw>
                </a:effectLst>
                <a:latin typeface="Calibri" pitchFamily="34" charset="0"/>
              </a:rPr>
              <a:t>approccio pull: decisioni</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3"/>
          <p:cNvSpPr>
            <a:spLocks noGrp="1" noChangeArrowheads="1"/>
          </p:cNvSpPr>
          <p:nvPr>
            <p:ph type="body" idx="1"/>
          </p:nvPr>
        </p:nvSpPr>
        <p:spPr/>
        <p:txBody>
          <a:bodyPr/>
          <a:lstStyle/>
          <a:p>
            <a:r>
              <a:rPr lang="it-IT" sz="2000" smtClean="0">
                <a:latin typeface="Calibri" pitchFamily="34" charset="0"/>
              </a:rPr>
              <a:t>L'obiettivo generale della Gestione delle Scorte è la minimizzazione dei costi connessi e la contestuale massimizzazione del servizio alle fasi a valle. </a:t>
            </a:r>
          </a:p>
          <a:p>
            <a:endParaRPr lang="it-IT" sz="2000" smtClean="0">
              <a:latin typeface="Calibri" pitchFamily="34" charset="0"/>
            </a:endParaRPr>
          </a:p>
          <a:p>
            <a:r>
              <a:rPr lang="it-IT" sz="2000" smtClean="0">
                <a:latin typeface="Calibri" pitchFamily="34" charset="0"/>
              </a:rPr>
              <a:t>Tale obiettivo può essere espresso come la minimizzazione di una funzione di costo globale comprendente:</a:t>
            </a:r>
          </a:p>
          <a:p>
            <a:pPr lvl="1"/>
            <a:r>
              <a:rPr lang="it-IT" sz="1800" smtClean="0">
                <a:latin typeface="Calibri" pitchFamily="34" charset="0"/>
              </a:rPr>
              <a:t>il costo di mantenimento a scorta;</a:t>
            </a:r>
          </a:p>
          <a:p>
            <a:pPr lvl="1"/>
            <a:r>
              <a:rPr lang="it-IT" sz="1800" smtClean="0">
                <a:latin typeface="Calibri" pitchFamily="34" charset="0"/>
              </a:rPr>
              <a:t>i costi di esecuzione (ordine / setup);</a:t>
            </a:r>
          </a:p>
          <a:p>
            <a:pPr lvl="1"/>
            <a:r>
              <a:rPr lang="it-IT" sz="1800" smtClean="0">
                <a:latin typeface="Calibri" pitchFamily="34" charset="0"/>
              </a:rPr>
              <a:t>i costi di controllo;</a:t>
            </a:r>
          </a:p>
          <a:p>
            <a:pPr lvl="1"/>
            <a:r>
              <a:rPr lang="it-IT" sz="1800" smtClean="0">
                <a:latin typeface="Calibri" pitchFamily="34" charset="0"/>
              </a:rPr>
              <a:t>i costi del disservizio a valle (costi di stock-out).</a:t>
            </a:r>
          </a:p>
        </p:txBody>
      </p:sp>
      <p:sp>
        <p:nvSpPr>
          <p:cNvPr id="3012610" name="Rectangle 2"/>
          <p:cNvSpPr>
            <a:spLocks noChangeArrowheads="1"/>
          </p:cNvSpPr>
          <p:nvPr/>
        </p:nvSpPr>
        <p:spPr bwMode="auto">
          <a:xfrm>
            <a:off x="180975" y="119063"/>
            <a:ext cx="8505825" cy="411162"/>
          </a:xfrm>
          <a:prstGeom prst="rect">
            <a:avLst/>
          </a:prstGeom>
          <a:noFill/>
          <a:ln w="3175">
            <a:noFill/>
            <a:miter lim="800000"/>
            <a:headEnd/>
            <a:tailEnd/>
          </a:ln>
        </p:spPr>
        <p:txBody>
          <a:bodyPr lIns="90000" tIns="43200" rIns="90000" bIns="43200" anchor="ctr"/>
          <a:lstStyle/>
          <a:p>
            <a:pPr defTabSz="762000" eaLnBrk="0" hangingPunct="0">
              <a:defRPr/>
            </a:pPr>
            <a:r>
              <a:rPr lang="it-IT" sz="2400" b="1">
                <a:solidFill>
                  <a:srgbClr val="003399"/>
                </a:solidFill>
                <a:effectLst>
                  <a:outerShdw blurRad="38100" dist="38100" dir="2700000" algn="tl">
                    <a:srgbClr val="C0C0C0"/>
                  </a:outerShdw>
                </a:effectLst>
                <a:latin typeface="Calibri" pitchFamily="34" charset="0"/>
              </a:rPr>
              <a:t>approccio pull: obiettivi</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body" idx="1"/>
          </p:nvPr>
        </p:nvSpPr>
        <p:spPr/>
        <p:txBody>
          <a:bodyPr/>
          <a:lstStyle/>
          <a:p>
            <a:pPr>
              <a:lnSpc>
                <a:spcPct val="90000"/>
              </a:lnSpc>
              <a:defRPr/>
            </a:pPr>
            <a:r>
              <a:rPr lang="it-IT" sz="2000" smtClean="0">
                <a:latin typeface="Calibri" pitchFamily="34" charset="0"/>
              </a:rPr>
              <a:t>Per </a:t>
            </a:r>
            <a:r>
              <a:rPr lang="it-IT" sz="2000" u="sng" smtClean="0">
                <a:solidFill>
                  <a:srgbClr val="003399"/>
                </a:solidFill>
                <a:effectLst>
                  <a:outerShdw blurRad="38100" dist="38100" dir="2700000" algn="tl">
                    <a:srgbClr val="C0C0C0"/>
                  </a:outerShdw>
                </a:effectLst>
                <a:latin typeface="Calibri" pitchFamily="34" charset="0"/>
              </a:rPr>
              <a:t>tipo di controllo</a:t>
            </a:r>
          </a:p>
          <a:p>
            <a:pPr lvl="1">
              <a:lnSpc>
                <a:spcPct val="90000"/>
              </a:lnSpc>
              <a:defRPr/>
            </a:pPr>
            <a:r>
              <a:rPr lang="it-IT" sz="1800" smtClean="0">
                <a:latin typeface="Calibri" pitchFamily="34" charset="0"/>
              </a:rPr>
              <a:t>controllo continuo;</a:t>
            </a:r>
          </a:p>
          <a:p>
            <a:pPr lvl="1">
              <a:lnSpc>
                <a:spcPct val="90000"/>
              </a:lnSpc>
              <a:defRPr/>
            </a:pPr>
            <a:r>
              <a:rPr lang="it-IT" sz="1800" smtClean="0">
                <a:latin typeface="Calibri" pitchFamily="34" charset="0"/>
              </a:rPr>
              <a:t>controllo discontinuo: viene effettuato ad intervalli.</a:t>
            </a:r>
          </a:p>
          <a:p>
            <a:pPr>
              <a:lnSpc>
                <a:spcPct val="90000"/>
              </a:lnSpc>
              <a:defRPr/>
            </a:pPr>
            <a:r>
              <a:rPr lang="it-IT" sz="2000" smtClean="0">
                <a:latin typeface="Calibri" pitchFamily="34" charset="0"/>
              </a:rPr>
              <a:t>Per </a:t>
            </a:r>
            <a:r>
              <a:rPr lang="it-IT" sz="2000" u="sng" smtClean="0">
                <a:solidFill>
                  <a:srgbClr val="003399"/>
                </a:solidFill>
                <a:effectLst>
                  <a:outerShdw blurRad="38100" dist="38100" dir="2700000" algn="tl">
                    <a:srgbClr val="C0C0C0"/>
                  </a:outerShdw>
                </a:effectLst>
                <a:latin typeface="Calibri" pitchFamily="34" charset="0"/>
              </a:rPr>
              <a:t>intervallo di emissione</a:t>
            </a:r>
            <a:r>
              <a:rPr lang="it-IT" sz="2000" smtClean="0">
                <a:latin typeface="Calibri" pitchFamily="34" charset="0"/>
              </a:rPr>
              <a:t> degli ordini</a:t>
            </a:r>
          </a:p>
          <a:p>
            <a:pPr lvl="1">
              <a:lnSpc>
                <a:spcPct val="90000"/>
              </a:lnSpc>
              <a:defRPr/>
            </a:pPr>
            <a:r>
              <a:rPr lang="it-IT" sz="1800" smtClean="0">
                <a:latin typeface="Calibri" pitchFamily="34" charset="0"/>
              </a:rPr>
              <a:t>ad intervallo fisso;</a:t>
            </a:r>
          </a:p>
          <a:p>
            <a:pPr lvl="1">
              <a:lnSpc>
                <a:spcPct val="90000"/>
              </a:lnSpc>
              <a:defRPr/>
            </a:pPr>
            <a:r>
              <a:rPr lang="it-IT" sz="1800" smtClean="0">
                <a:latin typeface="Calibri" pitchFamily="34" charset="0"/>
              </a:rPr>
              <a:t>ad intervallo variabile.</a:t>
            </a:r>
          </a:p>
          <a:p>
            <a:pPr>
              <a:lnSpc>
                <a:spcPct val="90000"/>
              </a:lnSpc>
              <a:defRPr/>
            </a:pPr>
            <a:r>
              <a:rPr lang="it-IT" sz="2000" smtClean="0">
                <a:latin typeface="Calibri" pitchFamily="34" charset="0"/>
              </a:rPr>
              <a:t>Per </a:t>
            </a:r>
            <a:r>
              <a:rPr lang="it-IT" sz="2000" u="sng" smtClean="0">
                <a:solidFill>
                  <a:srgbClr val="003399"/>
                </a:solidFill>
                <a:effectLst>
                  <a:outerShdw blurRad="38100" dist="38100" dir="2700000" algn="tl">
                    <a:srgbClr val="C0C0C0"/>
                  </a:outerShdw>
                </a:effectLst>
                <a:latin typeface="Calibri" pitchFamily="34" charset="0"/>
              </a:rPr>
              <a:t>quantità ordinata</a:t>
            </a:r>
          </a:p>
          <a:p>
            <a:pPr lvl="1">
              <a:lnSpc>
                <a:spcPct val="90000"/>
              </a:lnSpc>
              <a:defRPr/>
            </a:pPr>
            <a:r>
              <a:rPr lang="it-IT" sz="1800" smtClean="0">
                <a:latin typeface="Calibri" pitchFamily="34" charset="0"/>
              </a:rPr>
              <a:t>a quantità fissa;</a:t>
            </a:r>
          </a:p>
          <a:p>
            <a:pPr lvl="1">
              <a:lnSpc>
                <a:spcPct val="90000"/>
              </a:lnSpc>
              <a:defRPr/>
            </a:pPr>
            <a:r>
              <a:rPr lang="it-IT" sz="1800" smtClean="0">
                <a:latin typeface="Calibri" pitchFamily="34" charset="0"/>
              </a:rPr>
              <a:t>a quantità variabile.</a:t>
            </a:r>
          </a:p>
          <a:p>
            <a:pPr>
              <a:lnSpc>
                <a:spcPct val="90000"/>
              </a:lnSpc>
              <a:defRPr/>
            </a:pPr>
            <a:r>
              <a:rPr lang="it-IT" sz="2000" smtClean="0">
                <a:latin typeface="Calibri" pitchFamily="34" charset="0"/>
              </a:rPr>
              <a:t>Per </a:t>
            </a:r>
            <a:r>
              <a:rPr lang="it-IT" sz="2000" u="sng" smtClean="0">
                <a:solidFill>
                  <a:srgbClr val="003399"/>
                </a:solidFill>
                <a:effectLst>
                  <a:outerShdw blurRad="38100" dist="38100" dir="2700000" algn="tl">
                    <a:srgbClr val="C0C0C0"/>
                  </a:outerShdw>
                </a:effectLst>
                <a:latin typeface="Calibri" pitchFamily="34" charset="0"/>
              </a:rPr>
              <a:t>tipo di riordino</a:t>
            </a:r>
          </a:p>
          <a:p>
            <a:pPr lvl="1">
              <a:lnSpc>
                <a:spcPct val="90000"/>
              </a:lnSpc>
              <a:defRPr/>
            </a:pPr>
            <a:r>
              <a:rPr lang="it-IT" sz="1800" smtClean="0">
                <a:latin typeface="Calibri" pitchFamily="34" charset="0"/>
              </a:rPr>
              <a:t>a voci indipendenti: ciascun articolo è riordinato indipendentemente dagli altri;</a:t>
            </a:r>
          </a:p>
          <a:p>
            <a:pPr lvl="1">
              <a:lnSpc>
                <a:spcPct val="90000"/>
              </a:lnSpc>
              <a:defRPr/>
            </a:pPr>
            <a:r>
              <a:rPr lang="it-IT" sz="1800" smtClean="0">
                <a:latin typeface="Calibri" pitchFamily="34" charset="0"/>
              </a:rPr>
              <a:t>a voci congiunte: gli ordini dei vari articoli sono coordinati tra di loro.</a:t>
            </a:r>
          </a:p>
        </p:txBody>
      </p:sp>
      <p:sp>
        <p:nvSpPr>
          <p:cNvPr id="3012610" name="Rectangle 2"/>
          <p:cNvSpPr>
            <a:spLocks noChangeArrowheads="1"/>
          </p:cNvSpPr>
          <p:nvPr/>
        </p:nvSpPr>
        <p:spPr bwMode="auto">
          <a:xfrm>
            <a:off x="180975" y="119063"/>
            <a:ext cx="8505825" cy="411162"/>
          </a:xfrm>
          <a:prstGeom prst="rect">
            <a:avLst/>
          </a:prstGeom>
          <a:noFill/>
          <a:ln w="3175">
            <a:noFill/>
            <a:miter lim="800000"/>
            <a:headEnd/>
            <a:tailEnd/>
          </a:ln>
        </p:spPr>
        <p:txBody>
          <a:bodyPr lIns="90000" tIns="43200" rIns="90000" bIns="43200" anchor="ctr"/>
          <a:lstStyle/>
          <a:p>
            <a:pPr defTabSz="762000" eaLnBrk="0" hangingPunct="0">
              <a:defRPr/>
            </a:pPr>
            <a:r>
              <a:rPr lang="it-IT" sz="2400" b="1">
                <a:solidFill>
                  <a:srgbClr val="003399"/>
                </a:solidFill>
                <a:effectLst>
                  <a:outerShdw blurRad="38100" dist="38100" dir="2700000" algn="tl">
                    <a:srgbClr val="C0C0C0"/>
                  </a:outerShdw>
                </a:effectLst>
                <a:latin typeface="Calibri" pitchFamily="34" charset="0"/>
              </a:rPr>
              <a:t>approccio pull: direttrici di classificazione dei modelli</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3"/>
          <p:cNvSpPr>
            <a:spLocks noGrp="1" noChangeArrowheads="1"/>
          </p:cNvSpPr>
          <p:nvPr>
            <p:ph type="body" idx="1"/>
          </p:nvPr>
        </p:nvSpPr>
        <p:spPr/>
        <p:txBody>
          <a:bodyPr/>
          <a:lstStyle/>
          <a:p>
            <a:r>
              <a:rPr lang="it-IT" sz="2800" smtClean="0">
                <a:latin typeface="Calibri" pitchFamily="34" charset="0"/>
              </a:rPr>
              <a:t>Caratteristiche del modello</a:t>
            </a:r>
          </a:p>
          <a:p>
            <a:pPr lvl="1"/>
            <a:r>
              <a:rPr lang="it-IT" sz="2400" smtClean="0">
                <a:latin typeface="Calibri" pitchFamily="34" charset="0"/>
              </a:rPr>
              <a:t>controllo continuo;</a:t>
            </a:r>
          </a:p>
          <a:p>
            <a:pPr lvl="1"/>
            <a:r>
              <a:rPr lang="it-IT" sz="2400" smtClean="0">
                <a:latin typeface="Calibri" pitchFamily="34" charset="0"/>
              </a:rPr>
              <a:t>intervallo di emissione variabile;</a:t>
            </a:r>
          </a:p>
          <a:p>
            <a:pPr lvl="1"/>
            <a:r>
              <a:rPr lang="it-IT" sz="2400" smtClean="0">
                <a:latin typeface="Calibri" pitchFamily="34" charset="0"/>
              </a:rPr>
              <a:t>quantità ordinata fissa;</a:t>
            </a:r>
          </a:p>
          <a:p>
            <a:pPr lvl="1"/>
            <a:r>
              <a:rPr lang="it-IT" sz="2400" smtClean="0">
                <a:latin typeface="Calibri" pitchFamily="34" charset="0"/>
              </a:rPr>
              <a:t>riordino a voci indipendenti.</a:t>
            </a:r>
          </a:p>
          <a:p>
            <a:r>
              <a:rPr lang="it-IT" sz="2800" smtClean="0">
                <a:latin typeface="Calibri" pitchFamily="34" charset="0"/>
              </a:rPr>
              <a:t>Obiettivo</a:t>
            </a:r>
          </a:p>
          <a:p>
            <a:pPr lvl="1"/>
            <a:r>
              <a:rPr lang="it-IT" sz="2400" smtClean="0">
                <a:latin typeface="Calibri" pitchFamily="34" charset="0"/>
              </a:rPr>
              <a:t>Identificare le condizioni che determinano l'emissione di un ordine</a:t>
            </a:r>
          </a:p>
          <a:p>
            <a:pPr lvl="1"/>
            <a:r>
              <a:rPr lang="it-IT" sz="2400" smtClean="0">
                <a:latin typeface="Calibri" pitchFamily="34" charset="0"/>
              </a:rPr>
              <a:t>Identificare la quantità </a:t>
            </a:r>
            <a:r>
              <a:rPr lang="it-IT" sz="2400" smtClean="0">
                <a:solidFill>
                  <a:srgbClr val="FF0000"/>
                </a:solidFill>
                <a:latin typeface="Calibri" pitchFamily="34" charset="0"/>
              </a:rPr>
              <a:t>Q</a:t>
            </a:r>
            <a:r>
              <a:rPr lang="it-IT" sz="2400" smtClean="0">
                <a:latin typeface="Calibri" pitchFamily="34" charset="0"/>
              </a:rPr>
              <a:t> [unità] da riordinare che minimizza il costo totale, somma del costo di ordinazione, costo di acquisto e costo di mantenimento.</a:t>
            </a:r>
          </a:p>
        </p:txBody>
      </p:sp>
      <p:sp>
        <p:nvSpPr>
          <p:cNvPr id="3012610" name="Rectangle 2"/>
          <p:cNvSpPr>
            <a:spLocks noChangeArrowheads="1"/>
          </p:cNvSpPr>
          <p:nvPr/>
        </p:nvSpPr>
        <p:spPr bwMode="auto">
          <a:xfrm>
            <a:off x="180975" y="119063"/>
            <a:ext cx="8505825" cy="411162"/>
          </a:xfrm>
          <a:prstGeom prst="rect">
            <a:avLst/>
          </a:prstGeom>
          <a:noFill/>
          <a:ln w="3175">
            <a:noFill/>
            <a:miter lim="800000"/>
            <a:headEnd/>
            <a:tailEnd/>
          </a:ln>
        </p:spPr>
        <p:txBody>
          <a:bodyPr lIns="90000" tIns="43200" rIns="90000" bIns="43200" anchor="ctr"/>
          <a:lstStyle/>
          <a:p>
            <a:pPr defTabSz="762000" eaLnBrk="0" hangingPunct="0">
              <a:defRPr/>
            </a:pPr>
            <a:r>
              <a:rPr lang="it-IT" sz="2400" b="1">
                <a:solidFill>
                  <a:srgbClr val="003399"/>
                </a:solidFill>
                <a:effectLst>
                  <a:outerShdw blurRad="38100" dist="38100" dir="2700000" algn="tl">
                    <a:srgbClr val="C0C0C0"/>
                  </a:outerShdw>
                </a:effectLst>
                <a:latin typeface="Calibri" pitchFamily="34" charset="0"/>
              </a:rPr>
              <a:t>modello del lotto economico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3"/>
          <p:cNvSpPr>
            <a:spLocks noGrp="1" noChangeArrowheads="1"/>
          </p:cNvSpPr>
          <p:nvPr>
            <p:ph type="body" idx="1"/>
          </p:nvPr>
        </p:nvSpPr>
        <p:spPr>
          <a:xfrm>
            <a:off x="142875" y="722313"/>
            <a:ext cx="8620125" cy="4824412"/>
          </a:xfrm>
        </p:spPr>
        <p:txBody>
          <a:bodyPr/>
          <a:lstStyle/>
          <a:p>
            <a:r>
              <a:rPr lang="it-IT" smtClean="0">
                <a:latin typeface="Calibri" pitchFamily="34" charset="0"/>
              </a:rPr>
              <a:t>Ipotesi</a:t>
            </a:r>
          </a:p>
          <a:p>
            <a:pPr lvl="1"/>
            <a:r>
              <a:rPr lang="it-IT" smtClean="0">
                <a:latin typeface="Calibri" pitchFamily="34" charset="0"/>
              </a:rPr>
              <a:t>Consumo costante nel tempo		D [unità/anno]</a:t>
            </a:r>
          </a:p>
          <a:p>
            <a:pPr lvl="1"/>
            <a:r>
              <a:rPr lang="it-IT" smtClean="0">
                <a:latin typeface="Calibri" pitchFamily="34" charset="0"/>
              </a:rPr>
              <a:t>Costo di ordine (setup) costante 		a [€/ordine]</a:t>
            </a:r>
          </a:p>
          <a:p>
            <a:pPr lvl="1"/>
            <a:r>
              <a:rPr lang="it-IT" smtClean="0">
                <a:latin typeface="Calibri" pitchFamily="34" charset="0"/>
              </a:rPr>
              <a:t>Prezzo di acquisto (c.var.) costante	p [€/unità]</a:t>
            </a:r>
          </a:p>
          <a:p>
            <a:pPr lvl="1"/>
            <a:r>
              <a:rPr lang="it-IT" smtClean="0">
                <a:latin typeface="Calibri" pitchFamily="34" charset="0"/>
              </a:rPr>
              <a:t>Tasso di possesso costante		i [%/anno]</a:t>
            </a:r>
          </a:p>
          <a:p>
            <a:pPr lvl="1"/>
            <a:r>
              <a:rPr lang="it-IT" smtClean="0">
                <a:latin typeface="Calibri" pitchFamily="34" charset="0"/>
              </a:rPr>
              <a:t>Lead time di fornitura costante		TR=0 [giorni]</a:t>
            </a:r>
          </a:p>
          <a:p>
            <a:pPr lvl="1"/>
            <a:r>
              <a:rPr lang="it-IT" smtClean="0">
                <a:latin typeface="Calibri" pitchFamily="34" charset="0"/>
              </a:rPr>
              <a:t>numero di giorni lavorativi annui		H [giorni/anno]</a:t>
            </a:r>
          </a:p>
          <a:p>
            <a:pPr lvl="1"/>
            <a:r>
              <a:rPr lang="it-IT" smtClean="0">
                <a:latin typeface="Calibri" pitchFamily="34" charset="0"/>
              </a:rPr>
              <a:t>Domanda media giornaliera		d = D / H</a:t>
            </a:r>
          </a:p>
          <a:p>
            <a:pPr lvl="1"/>
            <a:r>
              <a:rPr lang="it-IT" smtClean="0">
                <a:latin typeface="Calibri" pitchFamily="34" charset="0"/>
              </a:rPr>
              <a:t>ritmo di ripristino delle scorte infinito	r [pezzi/giorno]</a:t>
            </a:r>
          </a:p>
          <a:p>
            <a:pPr lvl="1"/>
            <a:r>
              <a:rPr lang="it-IT" smtClean="0">
                <a:latin typeface="Calibri" pitchFamily="34" charset="0"/>
              </a:rPr>
              <a:t>Capacità del magazzino infinita</a:t>
            </a:r>
          </a:p>
          <a:p>
            <a:pPr lvl="1"/>
            <a:r>
              <a:rPr lang="it-IT" smtClean="0">
                <a:latin typeface="Calibri" pitchFamily="34" charset="0"/>
              </a:rPr>
              <a:t>Costo del trasporto trascurabile (o compreso nel costo di ordinazione)</a:t>
            </a:r>
          </a:p>
        </p:txBody>
      </p:sp>
      <p:sp>
        <p:nvSpPr>
          <p:cNvPr id="3012610" name="Rectangle 2"/>
          <p:cNvSpPr>
            <a:spLocks noChangeArrowheads="1"/>
          </p:cNvSpPr>
          <p:nvPr/>
        </p:nvSpPr>
        <p:spPr bwMode="auto">
          <a:xfrm>
            <a:off x="180975" y="119063"/>
            <a:ext cx="8505825" cy="411162"/>
          </a:xfrm>
          <a:prstGeom prst="rect">
            <a:avLst/>
          </a:prstGeom>
          <a:noFill/>
          <a:ln w="3175">
            <a:noFill/>
            <a:miter lim="800000"/>
            <a:headEnd/>
            <a:tailEnd/>
          </a:ln>
        </p:spPr>
        <p:txBody>
          <a:bodyPr lIns="90000" tIns="43200" rIns="90000" bIns="43200" anchor="ctr"/>
          <a:lstStyle/>
          <a:p>
            <a:pPr defTabSz="762000" eaLnBrk="0" hangingPunct="0">
              <a:defRPr/>
            </a:pPr>
            <a:r>
              <a:rPr lang="it-IT" sz="2400" b="1">
                <a:solidFill>
                  <a:srgbClr val="003399"/>
                </a:solidFill>
                <a:effectLst>
                  <a:outerShdw blurRad="38100" dist="38100" dir="2700000" algn="tl">
                    <a:srgbClr val="C0C0C0"/>
                  </a:outerShdw>
                </a:effectLst>
                <a:latin typeface="Calibri" pitchFamily="34" charset="0"/>
              </a:rPr>
              <a:t>modello del lotto economico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Line 3"/>
          <p:cNvSpPr>
            <a:spLocks noChangeShapeType="1"/>
          </p:cNvSpPr>
          <p:nvPr/>
        </p:nvSpPr>
        <p:spPr bwMode="auto">
          <a:xfrm flipV="1">
            <a:off x="1657350" y="1141413"/>
            <a:ext cx="0" cy="1944687"/>
          </a:xfrm>
          <a:prstGeom prst="line">
            <a:avLst/>
          </a:prstGeom>
          <a:noFill/>
          <a:ln w="9525">
            <a:solidFill>
              <a:schemeClr val="tx1"/>
            </a:solidFill>
            <a:round/>
            <a:headEnd/>
            <a:tailEnd type="triangle" w="sm" len="sm"/>
          </a:ln>
        </p:spPr>
        <p:txBody>
          <a:bodyPr/>
          <a:lstStyle/>
          <a:p>
            <a:endParaRPr lang="it-IT"/>
          </a:p>
        </p:txBody>
      </p:sp>
      <p:sp>
        <p:nvSpPr>
          <p:cNvPr id="106498" name="Line 4"/>
          <p:cNvSpPr>
            <a:spLocks noChangeShapeType="1"/>
          </p:cNvSpPr>
          <p:nvPr/>
        </p:nvSpPr>
        <p:spPr bwMode="auto">
          <a:xfrm>
            <a:off x="1657350" y="3086100"/>
            <a:ext cx="1943100" cy="0"/>
          </a:xfrm>
          <a:prstGeom prst="line">
            <a:avLst/>
          </a:prstGeom>
          <a:noFill/>
          <a:ln w="9525">
            <a:solidFill>
              <a:schemeClr val="tx1"/>
            </a:solidFill>
            <a:round/>
            <a:headEnd/>
            <a:tailEnd type="triangle" w="sm" len="sm"/>
          </a:ln>
        </p:spPr>
        <p:txBody>
          <a:bodyPr/>
          <a:lstStyle/>
          <a:p>
            <a:endParaRPr lang="it-IT"/>
          </a:p>
        </p:txBody>
      </p:sp>
      <p:sp>
        <p:nvSpPr>
          <p:cNvPr id="106499" name="Text Box 5"/>
          <p:cNvSpPr txBox="1">
            <a:spLocks noChangeArrowheads="1"/>
          </p:cNvSpPr>
          <p:nvPr/>
        </p:nvSpPr>
        <p:spPr bwMode="auto">
          <a:xfrm rot="-5400000">
            <a:off x="1027906" y="1267619"/>
            <a:ext cx="792163" cy="396875"/>
          </a:xfrm>
          <a:prstGeom prst="rect">
            <a:avLst/>
          </a:prstGeom>
          <a:noFill/>
          <a:ln w="9525">
            <a:noFill/>
            <a:miter lim="800000"/>
            <a:headEnd/>
            <a:tailEnd/>
          </a:ln>
        </p:spPr>
        <p:txBody>
          <a:bodyPr>
            <a:spAutoFit/>
          </a:bodyPr>
          <a:lstStyle/>
          <a:p>
            <a:pPr algn="r">
              <a:spcBef>
                <a:spcPct val="50000"/>
              </a:spcBef>
            </a:pPr>
            <a:r>
              <a:rPr lang="it-IT" sz="1000">
                <a:solidFill>
                  <a:schemeClr val="tx1"/>
                </a:solidFill>
              </a:rPr>
              <a:t>quantità a scorta</a:t>
            </a:r>
          </a:p>
        </p:txBody>
      </p:sp>
      <p:sp>
        <p:nvSpPr>
          <p:cNvPr id="106500" name="Text Box 6"/>
          <p:cNvSpPr txBox="1">
            <a:spLocks noChangeArrowheads="1"/>
          </p:cNvSpPr>
          <p:nvPr/>
        </p:nvSpPr>
        <p:spPr bwMode="auto">
          <a:xfrm>
            <a:off x="3313113" y="3128963"/>
            <a:ext cx="431800" cy="244475"/>
          </a:xfrm>
          <a:prstGeom prst="rect">
            <a:avLst/>
          </a:prstGeom>
          <a:noFill/>
          <a:ln w="9525">
            <a:noFill/>
            <a:miter lim="800000"/>
            <a:headEnd/>
            <a:tailEnd/>
          </a:ln>
        </p:spPr>
        <p:txBody>
          <a:bodyPr>
            <a:spAutoFit/>
          </a:bodyPr>
          <a:lstStyle/>
          <a:p>
            <a:pPr algn="ctr">
              <a:spcBef>
                <a:spcPct val="50000"/>
              </a:spcBef>
            </a:pPr>
            <a:r>
              <a:rPr lang="it-IT" sz="1000">
                <a:solidFill>
                  <a:schemeClr val="tx1"/>
                </a:solidFill>
              </a:rPr>
              <a:t>t</a:t>
            </a:r>
          </a:p>
        </p:txBody>
      </p:sp>
      <p:sp>
        <p:nvSpPr>
          <p:cNvPr id="106501" name="Text Box 7"/>
          <p:cNvSpPr txBox="1">
            <a:spLocks noChangeArrowheads="1"/>
          </p:cNvSpPr>
          <p:nvPr/>
        </p:nvSpPr>
        <p:spPr bwMode="auto">
          <a:xfrm>
            <a:off x="1225550" y="2005013"/>
            <a:ext cx="431800" cy="244475"/>
          </a:xfrm>
          <a:prstGeom prst="rect">
            <a:avLst/>
          </a:prstGeom>
          <a:noFill/>
          <a:ln w="9525">
            <a:noFill/>
            <a:miter lim="800000"/>
            <a:headEnd/>
            <a:tailEnd/>
          </a:ln>
        </p:spPr>
        <p:txBody>
          <a:bodyPr>
            <a:spAutoFit/>
          </a:bodyPr>
          <a:lstStyle/>
          <a:p>
            <a:pPr algn="r">
              <a:spcBef>
                <a:spcPct val="50000"/>
              </a:spcBef>
            </a:pPr>
            <a:r>
              <a:rPr lang="it-IT" sz="1000">
                <a:solidFill>
                  <a:schemeClr val="tx1"/>
                </a:solidFill>
              </a:rPr>
              <a:t>Q</a:t>
            </a:r>
            <a:r>
              <a:rPr lang="it-IT" sz="1000" baseline="-25000">
                <a:solidFill>
                  <a:schemeClr val="tx1"/>
                </a:solidFill>
              </a:rPr>
              <a:t>A</a:t>
            </a:r>
            <a:endParaRPr lang="it-IT" sz="1000">
              <a:solidFill>
                <a:schemeClr val="tx1"/>
              </a:solidFill>
            </a:endParaRPr>
          </a:p>
        </p:txBody>
      </p:sp>
      <p:sp>
        <p:nvSpPr>
          <p:cNvPr id="106502" name="Text Box 8"/>
          <p:cNvSpPr txBox="1">
            <a:spLocks noChangeArrowheads="1"/>
          </p:cNvSpPr>
          <p:nvPr/>
        </p:nvSpPr>
        <p:spPr bwMode="auto">
          <a:xfrm>
            <a:off x="2376488" y="3128963"/>
            <a:ext cx="431800" cy="244475"/>
          </a:xfrm>
          <a:prstGeom prst="rect">
            <a:avLst/>
          </a:prstGeom>
          <a:noFill/>
          <a:ln w="9525">
            <a:noFill/>
            <a:miter lim="800000"/>
            <a:headEnd/>
            <a:tailEnd/>
          </a:ln>
        </p:spPr>
        <p:txBody>
          <a:bodyPr>
            <a:spAutoFit/>
          </a:bodyPr>
          <a:lstStyle/>
          <a:p>
            <a:pPr algn="ctr">
              <a:spcBef>
                <a:spcPct val="50000"/>
              </a:spcBef>
            </a:pPr>
            <a:r>
              <a:rPr lang="it-IT" sz="1000">
                <a:solidFill>
                  <a:schemeClr val="tx1"/>
                </a:solidFill>
              </a:rPr>
              <a:t>t</a:t>
            </a:r>
            <a:r>
              <a:rPr lang="it-IT" sz="1000" baseline="-25000">
                <a:solidFill>
                  <a:schemeClr val="tx1"/>
                </a:solidFill>
              </a:rPr>
              <a:t>A</a:t>
            </a:r>
            <a:endParaRPr lang="it-IT" sz="1000">
              <a:solidFill>
                <a:schemeClr val="tx1"/>
              </a:solidFill>
            </a:endParaRPr>
          </a:p>
        </p:txBody>
      </p:sp>
      <p:sp>
        <p:nvSpPr>
          <p:cNvPr id="106503" name="Line 9"/>
          <p:cNvSpPr>
            <a:spLocks noChangeShapeType="1"/>
          </p:cNvSpPr>
          <p:nvPr/>
        </p:nvSpPr>
        <p:spPr bwMode="auto">
          <a:xfrm>
            <a:off x="1657350" y="2149475"/>
            <a:ext cx="935038" cy="0"/>
          </a:xfrm>
          <a:prstGeom prst="line">
            <a:avLst/>
          </a:prstGeom>
          <a:noFill/>
          <a:ln w="9525">
            <a:solidFill>
              <a:schemeClr val="tx1"/>
            </a:solidFill>
            <a:prstDash val="dash"/>
            <a:round/>
            <a:headEnd/>
            <a:tailEnd/>
          </a:ln>
        </p:spPr>
        <p:txBody>
          <a:bodyPr/>
          <a:lstStyle/>
          <a:p>
            <a:endParaRPr lang="it-IT"/>
          </a:p>
        </p:txBody>
      </p:sp>
      <p:sp>
        <p:nvSpPr>
          <p:cNvPr id="106504" name="Line 10"/>
          <p:cNvSpPr>
            <a:spLocks noChangeShapeType="1"/>
          </p:cNvSpPr>
          <p:nvPr/>
        </p:nvSpPr>
        <p:spPr bwMode="auto">
          <a:xfrm flipV="1">
            <a:off x="2592388" y="2149475"/>
            <a:ext cx="0" cy="936625"/>
          </a:xfrm>
          <a:prstGeom prst="line">
            <a:avLst/>
          </a:prstGeom>
          <a:noFill/>
          <a:ln w="9525">
            <a:solidFill>
              <a:schemeClr val="tx1"/>
            </a:solidFill>
            <a:prstDash val="dash"/>
            <a:round/>
            <a:headEnd/>
            <a:tailEnd/>
          </a:ln>
        </p:spPr>
        <p:txBody>
          <a:bodyPr/>
          <a:lstStyle/>
          <a:p>
            <a:endParaRPr lang="it-IT"/>
          </a:p>
        </p:txBody>
      </p:sp>
      <p:sp>
        <p:nvSpPr>
          <p:cNvPr id="106505" name="Text Box 11"/>
          <p:cNvSpPr txBox="1">
            <a:spLocks noChangeArrowheads="1"/>
          </p:cNvSpPr>
          <p:nvPr/>
        </p:nvSpPr>
        <p:spPr bwMode="auto">
          <a:xfrm>
            <a:off x="2447925" y="1933575"/>
            <a:ext cx="431800" cy="244475"/>
          </a:xfrm>
          <a:prstGeom prst="rect">
            <a:avLst/>
          </a:prstGeom>
          <a:noFill/>
          <a:ln w="9525">
            <a:noFill/>
            <a:miter lim="800000"/>
            <a:headEnd/>
            <a:tailEnd/>
          </a:ln>
        </p:spPr>
        <p:txBody>
          <a:bodyPr>
            <a:spAutoFit/>
          </a:bodyPr>
          <a:lstStyle/>
          <a:p>
            <a:pPr algn="ctr">
              <a:spcBef>
                <a:spcPct val="50000"/>
              </a:spcBef>
            </a:pPr>
            <a:r>
              <a:rPr lang="it-IT" sz="1000">
                <a:solidFill>
                  <a:schemeClr val="tx1"/>
                </a:solidFill>
              </a:rPr>
              <a:t>A</a:t>
            </a:r>
          </a:p>
        </p:txBody>
      </p:sp>
      <p:sp>
        <p:nvSpPr>
          <p:cNvPr id="106506" name="Line 12"/>
          <p:cNvSpPr>
            <a:spLocks noChangeShapeType="1"/>
          </p:cNvSpPr>
          <p:nvPr/>
        </p:nvSpPr>
        <p:spPr bwMode="auto">
          <a:xfrm flipV="1">
            <a:off x="4033838" y="1141413"/>
            <a:ext cx="0" cy="1944687"/>
          </a:xfrm>
          <a:prstGeom prst="line">
            <a:avLst/>
          </a:prstGeom>
          <a:noFill/>
          <a:ln w="9525">
            <a:solidFill>
              <a:schemeClr val="tx1"/>
            </a:solidFill>
            <a:round/>
            <a:headEnd/>
            <a:tailEnd type="triangle" w="sm" len="sm"/>
          </a:ln>
        </p:spPr>
        <p:txBody>
          <a:bodyPr/>
          <a:lstStyle/>
          <a:p>
            <a:endParaRPr lang="it-IT"/>
          </a:p>
        </p:txBody>
      </p:sp>
      <p:sp>
        <p:nvSpPr>
          <p:cNvPr id="106507" name="Line 13"/>
          <p:cNvSpPr>
            <a:spLocks noChangeShapeType="1"/>
          </p:cNvSpPr>
          <p:nvPr/>
        </p:nvSpPr>
        <p:spPr bwMode="auto">
          <a:xfrm>
            <a:off x="4033838" y="3086100"/>
            <a:ext cx="1943100" cy="0"/>
          </a:xfrm>
          <a:prstGeom prst="line">
            <a:avLst/>
          </a:prstGeom>
          <a:noFill/>
          <a:ln w="9525">
            <a:solidFill>
              <a:schemeClr val="tx1"/>
            </a:solidFill>
            <a:round/>
            <a:headEnd/>
            <a:tailEnd type="triangle" w="sm" len="sm"/>
          </a:ln>
        </p:spPr>
        <p:txBody>
          <a:bodyPr/>
          <a:lstStyle/>
          <a:p>
            <a:endParaRPr lang="it-IT"/>
          </a:p>
        </p:txBody>
      </p:sp>
      <p:sp>
        <p:nvSpPr>
          <p:cNvPr id="106508" name="Text Box 14"/>
          <p:cNvSpPr txBox="1">
            <a:spLocks noChangeArrowheads="1"/>
          </p:cNvSpPr>
          <p:nvPr/>
        </p:nvSpPr>
        <p:spPr bwMode="auto">
          <a:xfrm rot="-5400000">
            <a:off x="3404394" y="1267619"/>
            <a:ext cx="792163" cy="396875"/>
          </a:xfrm>
          <a:prstGeom prst="rect">
            <a:avLst/>
          </a:prstGeom>
          <a:noFill/>
          <a:ln w="9525">
            <a:noFill/>
            <a:miter lim="800000"/>
            <a:headEnd/>
            <a:tailEnd/>
          </a:ln>
        </p:spPr>
        <p:txBody>
          <a:bodyPr>
            <a:spAutoFit/>
          </a:bodyPr>
          <a:lstStyle/>
          <a:p>
            <a:pPr algn="r">
              <a:spcBef>
                <a:spcPct val="50000"/>
              </a:spcBef>
            </a:pPr>
            <a:r>
              <a:rPr lang="it-IT" sz="1000">
                <a:solidFill>
                  <a:schemeClr val="tx1"/>
                </a:solidFill>
              </a:rPr>
              <a:t>quantità a scorta</a:t>
            </a:r>
          </a:p>
        </p:txBody>
      </p:sp>
      <p:sp>
        <p:nvSpPr>
          <p:cNvPr id="106509" name="Text Box 15"/>
          <p:cNvSpPr txBox="1">
            <a:spLocks noChangeArrowheads="1"/>
          </p:cNvSpPr>
          <p:nvPr/>
        </p:nvSpPr>
        <p:spPr bwMode="auto">
          <a:xfrm>
            <a:off x="5689600" y="3128963"/>
            <a:ext cx="431800" cy="244475"/>
          </a:xfrm>
          <a:prstGeom prst="rect">
            <a:avLst/>
          </a:prstGeom>
          <a:noFill/>
          <a:ln w="9525">
            <a:noFill/>
            <a:miter lim="800000"/>
            <a:headEnd/>
            <a:tailEnd/>
          </a:ln>
        </p:spPr>
        <p:txBody>
          <a:bodyPr>
            <a:spAutoFit/>
          </a:bodyPr>
          <a:lstStyle/>
          <a:p>
            <a:pPr algn="ctr">
              <a:spcBef>
                <a:spcPct val="50000"/>
              </a:spcBef>
            </a:pPr>
            <a:r>
              <a:rPr lang="it-IT" sz="1000">
                <a:solidFill>
                  <a:schemeClr val="tx1"/>
                </a:solidFill>
              </a:rPr>
              <a:t>t</a:t>
            </a:r>
          </a:p>
        </p:txBody>
      </p:sp>
      <p:sp>
        <p:nvSpPr>
          <p:cNvPr id="106510" name="Text Box 16"/>
          <p:cNvSpPr txBox="1">
            <a:spLocks noChangeArrowheads="1"/>
          </p:cNvSpPr>
          <p:nvPr/>
        </p:nvSpPr>
        <p:spPr bwMode="auto">
          <a:xfrm>
            <a:off x="3602038" y="2005013"/>
            <a:ext cx="431800" cy="244475"/>
          </a:xfrm>
          <a:prstGeom prst="rect">
            <a:avLst/>
          </a:prstGeom>
          <a:noFill/>
          <a:ln w="9525">
            <a:noFill/>
            <a:miter lim="800000"/>
            <a:headEnd/>
            <a:tailEnd/>
          </a:ln>
        </p:spPr>
        <p:txBody>
          <a:bodyPr>
            <a:spAutoFit/>
          </a:bodyPr>
          <a:lstStyle/>
          <a:p>
            <a:pPr algn="r">
              <a:spcBef>
                <a:spcPct val="50000"/>
              </a:spcBef>
            </a:pPr>
            <a:r>
              <a:rPr lang="it-IT" sz="1000">
                <a:solidFill>
                  <a:schemeClr val="tx1"/>
                </a:solidFill>
              </a:rPr>
              <a:t>Q</a:t>
            </a:r>
            <a:r>
              <a:rPr lang="it-IT" sz="1000" baseline="-25000">
                <a:solidFill>
                  <a:schemeClr val="tx1"/>
                </a:solidFill>
              </a:rPr>
              <a:t>A</a:t>
            </a:r>
            <a:endParaRPr lang="it-IT" sz="1000">
              <a:solidFill>
                <a:schemeClr val="tx1"/>
              </a:solidFill>
            </a:endParaRPr>
          </a:p>
        </p:txBody>
      </p:sp>
      <p:sp>
        <p:nvSpPr>
          <p:cNvPr id="106511" name="Text Box 17"/>
          <p:cNvSpPr txBox="1">
            <a:spLocks noChangeArrowheads="1"/>
          </p:cNvSpPr>
          <p:nvPr/>
        </p:nvSpPr>
        <p:spPr bwMode="auto">
          <a:xfrm>
            <a:off x="4752975" y="3128963"/>
            <a:ext cx="431800" cy="244475"/>
          </a:xfrm>
          <a:prstGeom prst="rect">
            <a:avLst/>
          </a:prstGeom>
          <a:noFill/>
          <a:ln w="9525">
            <a:noFill/>
            <a:miter lim="800000"/>
            <a:headEnd/>
            <a:tailEnd/>
          </a:ln>
        </p:spPr>
        <p:txBody>
          <a:bodyPr>
            <a:spAutoFit/>
          </a:bodyPr>
          <a:lstStyle/>
          <a:p>
            <a:pPr algn="ctr">
              <a:spcBef>
                <a:spcPct val="50000"/>
              </a:spcBef>
            </a:pPr>
            <a:r>
              <a:rPr lang="it-IT" sz="1000">
                <a:solidFill>
                  <a:schemeClr val="tx1"/>
                </a:solidFill>
              </a:rPr>
              <a:t>t</a:t>
            </a:r>
            <a:r>
              <a:rPr lang="it-IT" sz="1000" baseline="-25000">
                <a:solidFill>
                  <a:schemeClr val="tx1"/>
                </a:solidFill>
              </a:rPr>
              <a:t>A</a:t>
            </a:r>
            <a:endParaRPr lang="it-IT" sz="1000">
              <a:solidFill>
                <a:schemeClr val="tx1"/>
              </a:solidFill>
            </a:endParaRPr>
          </a:p>
        </p:txBody>
      </p:sp>
      <p:sp>
        <p:nvSpPr>
          <p:cNvPr id="106512" name="Line 18"/>
          <p:cNvSpPr>
            <a:spLocks noChangeShapeType="1"/>
          </p:cNvSpPr>
          <p:nvPr/>
        </p:nvSpPr>
        <p:spPr bwMode="auto">
          <a:xfrm>
            <a:off x="4033838" y="2149475"/>
            <a:ext cx="935037" cy="0"/>
          </a:xfrm>
          <a:prstGeom prst="line">
            <a:avLst/>
          </a:prstGeom>
          <a:noFill/>
          <a:ln w="9525">
            <a:solidFill>
              <a:schemeClr val="tx1"/>
            </a:solidFill>
            <a:prstDash val="dash"/>
            <a:round/>
            <a:headEnd/>
            <a:tailEnd/>
          </a:ln>
        </p:spPr>
        <p:txBody>
          <a:bodyPr/>
          <a:lstStyle/>
          <a:p>
            <a:endParaRPr lang="it-IT"/>
          </a:p>
        </p:txBody>
      </p:sp>
      <p:sp>
        <p:nvSpPr>
          <p:cNvPr id="106513" name="Line 19"/>
          <p:cNvSpPr>
            <a:spLocks noChangeShapeType="1"/>
          </p:cNvSpPr>
          <p:nvPr/>
        </p:nvSpPr>
        <p:spPr bwMode="auto">
          <a:xfrm flipV="1">
            <a:off x="4968875" y="2149475"/>
            <a:ext cx="0" cy="936625"/>
          </a:xfrm>
          <a:prstGeom prst="line">
            <a:avLst/>
          </a:prstGeom>
          <a:noFill/>
          <a:ln w="9525">
            <a:solidFill>
              <a:schemeClr val="tx1"/>
            </a:solidFill>
            <a:prstDash val="dash"/>
            <a:round/>
            <a:headEnd/>
            <a:tailEnd/>
          </a:ln>
        </p:spPr>
        <p:txBody>
          <a:bodyPr/>
          <a:lstStyle/>
          <a:p>
            <a:endParaRPr lang="it-IT"/>
          </a:p>
        </p:txBody>
      </p:sp>
      <p:sp>
        <p:nvSpPr>
          <p:cNvPr id="106514" name="Text Box 20"/>
          <p:cNvSpPr txBox="1">
            <a:spLocks noChangeArrowheads="1"/>
          </p:cNvSpPr>
          <p:nvPr/>
        </p:nvSpPr>
        <p:spPr bwMode="auto">
          <a:xfrm>
            <a:off x="4824413" y="1933575"/>
            <a:ext cx="431800" cy="244475"/>
          </a:xfrm>
          <a:prstGeom prst="rect">
            <a:avLst/>
          </a:prstGeom>
          <a:noFill/>
          <a:ln w="9525">
            <a:noFill/>
            <a:miter lim="800000"/>
            <a:headEnd/>
            <a:tailEnd/>
          </a:ln>
        </p:spPr>
        <p:txBody>
          <a:bodyPr>
            <a:spAutoFit/>
          </a:bodyPr>
          <a:lstStyle/>
          <a:p>
            <a:pPr algn="ctr">
              <a:spcBef>
                <a:spcPct val="50000"/>
              </a:spcBef>
            </a:pPr>
            <a:r>
              <a:rPr lang="it-IT" sz="1000">
                <a:solidFill>
                  <a:schemeClr val="tx1"/>
                </a:solidFill>
              </a:rPr>
              <a:t>A</a:t>
            </a:r>
          </a:p>
        </p:txBody>
      </p:sp>
      <p:sp>
        <p:nvSpPr>
          <p:cNvPr id="106515" name="Line 21"/>
          <p:cNvSpPr>
            <a:spLocks noChangeShapeType="1"/>
          </p:cNvSpPr>
          <p:nvPr/>
        </p:nvSpPr>
        <p:spPr bwMode="auto">
          <a:xfrm>
            <a:off x="4968875" y="2149475"/>
            <a:ext cx="215900" cy="287338"/>
          </a:xfrm>
          <a:prstGeom prst="line">
            <a:avLst/>
          </a:prstGeom>
          <a:noFill/>
          <a:ln w="9525">
            <a:solidFill>
              <a:schemeClr val="tx1"/>
            </a:solidFill>
            <a:round/>
            <a:headEnd/>
            <a:tailEnd/>
          </a:ln>
        </p:spPr>
        <p:txBody>
          <a:bodyPr/>
          <a:lstStyle/>
          <a:p>
            <a:endParaRPr lang="it-IT"/>
          </a:p>
        </p:txBody>
      </p:sp>
      <p:sp>
        <p:nvSpPr>
          <p:cNvPr id="106516" name="Text Box 22"/>
          <p:cNvSpPr txBox="1">
            <a:spLocks noChangeArrowheads="1"/>
          </p:cNvSpPr>
          <p:nvPr/>
        </p:nvSpPr>
        <p:spPr bwMode="auto">
          <a:xfrm>
            <a:off x="4824413" y="2293938"/>
            <a:ext cx="431800" cy="244475"/>
          </a:xfrm>
          <a:prstGeom prst="rect">
            <a:avLst/>
          </a:prstGeom>
          <a:noFill/>
          <a:ln w="9525">
            <a:noFill/>
            <a:miter lim="800000"/>
            <a:headEnd/>
            <a:tailEnd/>
          </a:ln>
        </p:spPr>
        <p:txBody>
          <a:bodyPr>
            <a:spAutoFit/>
          </a:bodyPr>
          <a:lstStyle/>
          <a:p>
            <a:pPr algn="ctr">
              <a:spcBef>
                <a:spcPct val="50000"/>
              </a:spcBef>
            </a:pPr>
            <a:r>
              <a:rPr lang="it-IT" sz="1000">
                <a:solidFill>
                  <a:schemeClr val="tx1"/>
                </a:solidFill>
              </a:rPr>
              <a:t>-d</a:t>
            </a:r>
          </a:p>
        </p:txBody>
      </p:sp>
      <p:sp>
        <p:nvSpPr>
          <p:cNvPr id="106517" name="Line 23"/>
          <p:cNvSpPr>
            <a:spLocks noChangeShapeType="1"/>
          </p:cNvSpPr>
          <p:nvPr/>
        </p:nvSpPr>
        <p:spPr bwMode="auto">
          <a:xfrm flipV="1">
            <a:off x="6410325" y="1141413"/>
            <a:ext cx="0" cy="1944687"/>
          </a:xfrm>
          <a:prstGeom prst="line">
            <a:avLst/>
          </a:prstGeom>
          <a:noFill/>
          <a:ln w="9525">
            <a:solidFill>
              <a:schemeClr val="tx1"/>
            </a:solidFill>
            <a:round/>
            <a:headEnd/>
            <a:tailEnd type="triangle" w="sm" len="sm"/>
          </a:ln>
        </p:spPr>
        <p:txBody>
          <a:bodyPr/>
          <a:lstStyle/>
          <a:p>
            <a:endParaRPr lang="it-IT"/>
          </a:p>
        </p:txBody>
      </p:sp>
      <p:sp>
        <p:nvSpPr>
          <p:cNvPr id="106518" name="Line 24"/>
          <p:cNvSpPr>
            <a:spLocks noChangeShapeType="1"/>
          </p:cNvSpPr>
          <p:nvPr/>
        </p:nvSpPr>
        <p:spPr bwMode="auto">
          <a:xfrm>
            <a:off x="6410325" y="3086100"/>
            <a:ext cx="1943100" cy="0"/>
          </a:xfrm>
          <a:prstGeom prst="line">
            <a:avLst/>
          </a:prstGeom>
          <a:noFill/>
          <a:ln w="9525">
            <a:solidFill>
              <a:schemeClr val="tx1"/>
            </a:solidFill>
            <a:round/>
            <a:headEnd/>
            <a:tailEnd type="triangle" w="sm" len="sm"/>
          </a:ln>
        </p:spPr>
        <p:txBody>
          <a:bodyPr/>
          <a:lstStyle/>
          <a:p>
            <a:endParaRPr lang="it-IT"/>
          </a:p>
        </p:txBody>
      </p:sp>
      <p:sp>
        <p:nvSpPr>
          <p:cNvPr id="106519" name="Text Box 25"/>
          <p:cNvSpPr txBox="1">
            <a:spLocks noChangeArrowheads="1"/>
          </p:cNvSpPr>
          <p:nvPr/>
        </p:nvSpPr>
        <p:spPr bwMode="auto">
          <a:xfrm rot="-5400000">
            <a:off x="5780881" y="1267619"/>
            <a:ext cx="792163" cy="396875"/>
          </a:xfrm>
          <a:prstGeom prst="rect">
            <a:avLst/>
          </a:prstGeom>
          <a:noFill/>
          <a:ln w="9525">
            <a:noFill/>
            <a:miter lim="800000"/>
            <a:headEnd/>
            <a:tailEnd/>
          </a:ln>
        </p:spPr>
        <p:txBody>
          <a:bodyPr>
            <a:spAutoFit/>
          </a:bodyPr>
          <a:lstStyle/>
          <a:p>
            <a:pPr algn="r">
              <a:spcBef>
                <a:spcPct val="50000"/>
              </a:spcBef>
            </a:pPr>
            <a:r>
              <a:rPr lang="it-IT" sz="1000">
                <a:solidFill>
                  <a:schemeClr val="tx1"/>
                </a:solidFill>
              </a:rPr>
              <a:t>quantità a scorta</a:t>
            </a:r>
          </a:p>
        </p:txBody>
      </p:sp>
      <p:sp>
        <p:nvSpPr>
          <p:cNvPr id="106520" name="Text Box 26"/>
          <p:cNvSpPr txBox="1">
            <a:spLocks noChangeArrowheads="1"/>
          </p:cNvSpPr>
          <p:nvPr/>
        </p:nvSpPr>
        <p:spPr bwMode="auto">
          <a:xfrm>
            <a:off x="8066088" y="3128963"/>
            <a:ext cx="431800" cy="244475"/>
          </a:xfrm>
          <a:prstGeom prst="rect">
            <a:avLst/>
          </a:prstGeom>
          <a:noFill/>
          <a:ln w="9525">
            <a:noFill/>
            <a:miter lim="800000"/>
            <a:headEnd/>
            <a:tailEnd/>
          </a:ln>
        </p:spPr>
        <p:txBody>
          <a:bodyPr>
            <a:spAutoFit/>
          </a:bodyPr>
          <a:lstStyle/>
          <a:p>
            <a:pPr algn="ctr">
              <a:spcBef>
                <a:spcPct val="50000"/>
              </a:spcBef>
            </a:pPr>
            <a:r>
              <a:rPr lang="it-IT" sz="1000">
                <a:solidFill>
                  <a:schemeClr val="tx1"/>
                </a:solidFill>
              </a:rPr>
              <a:t>t</a:t>
            </a:r>
          </a:p>
        </p:txBody>
      </p:sp>
      <p:sp>
        <p:nvSpPr>
          <p:cNvPr id="106521" name="Text Box 27"/>
          <p:cNvSpPr txBox="1">
            <a:spLocks noChangeArrowheads="1"/>
          </p:cNvSpPr>
          <p:nvPr/>
        </p:nvSpPr>
        <p:spPr bwMode="auto">
          <a:xfrm>
            <a:off x="5978525" y="2005013"/>
            <a:ext cx="431800" cy="244475"/>
          </a:xfrm>
          <a:prstGeom prst="rect">
            <a:avLst/>
          </a:prstGeom>
          <a:noFill/>
          <a:ln w="9525">
            <a:noFill/>
            <a:miter lim="800000"/>
            <a:headEnd/>
            <a:tailEnd/>
          </a:ln>
        </p:spPr>
        <p:txBody>
          <a:bodyPr>
            <a:spAutoFit/>
          </a:bodyPr>
          <a:lstStyle/>
          <a:p>
            <a:pPr algn="r">
              <a:spcBef>
                <a:spcPct val="50000"/>
              </a:spcBef>
            </a:pPr>
            <a:r>
              <a:rPr lang="it-IT" sz="1000">
                <a:solidFill>
                  <a:schemeClr val="tx1"/>
                </a:solidFill>
              </a:rPr>
              <a:t>Q</a:t>
            </a:r>
            <a:r>
              <a:rPr lang="it-IT" sz="1000" baseline="-25000">
                <a:solidFill>
                  <a:schemeClr val="tx1"/>
                </a:solidFill>
              </a:rPr>
              <a:t>A</a:t>
            </a:r>
            <a:endParaRPr lang="it-IT" sz="1000">
              <a:solidFill>
                <a:schemeClr val="tx1"/>
              </a:solidFill>
            </a:endParaRPr>
          </a:p>
        </p:txBody>
      </p:sp>
      <p:sp>
        <p:nvSpPr>
          <p:cNvPr id="106522" name="Text Box 28"/>
          <p:cNvSpPr txBox="1">
            <a:spLocks noChangeArrowheads="1"/>
          </p:cNvSpPr>
          <p:nvPr/>
        </p:nvSpPr>
        <p:spPr bwMode="auto">
          <a:xfrm>
            <a:off x="7129463" y="3128963"/>
            <a:ext cx="431800" cy="244475"/>
          </a:xfrm>
          <a:prstGeom prst="rect">
            <a:avLst/>
          </a:prstGeom>
          <a:noFill/>
          <a:ln w="9525">
            <a:noFill/>
            <a:miter lim="800000"/>
            <a:headEnd/>
            <a:tailEnd/>
          </a:ln>
        </p:spPr>
        <p:txBody>
          <a:bodyPr>
            <a:spAutoFit/>
          </a:bodyPr>
          <a:lstStyle/>
          <a:p>
            <a:pPr algn="ctr">
              <a:spcBef>
                <a:spcPct val="50000"/>
              </a:spcBef>
            </a:pPr>
            <a:r>
              <a:rPr lang="it-IT" sz="1000">
                <a:solidFill>
                  <a:schemeClr val="tx1"/>
                </a:solidFill>
              </a:rPr>
              <a:t>t</a:t>
            </a:r>
            <a:r>
              <a:rPr lang="it-IT" sz="1000" baseline="-25000">
                <a:solidFill>
                  <a:schemeClr val="tx1"/>
                </a:solidFill>
              </a:rPr>
              <a:t>A</a:t>
            </a:r>
            <a:endParaRPr lang="it-IT" sz="1000">
              <a:solidFill>
                <a:schemeClr val="tx1"/>
              </a:solidFill>
            </a:endParaRPr>
          </a:p>
        </p:txBody>
      </p:sp>
      <p:sp>
        <p:nvSpPr>
          <p:cNvPr id="106523" name="Line 29"/>
          <p:cNvSpPr>
            <a:spLocks noChangeShapeType="1"/>
          </p:cNvSpPr>
          <p:nvPr/>
        </p:nvSpPr>
        <p:spPr bwMode="auto">
          <a:xfrm>
            <a:off x="6410325" y="2149475"/>
            <a:ext cx="935038" cy="0"/>
          </a:xfrm>
          <a:prstGeom prst="line">
            <a:avLst/>
          </a:prstGeom>
          <a:noFill/>
          <a:ln w="9525">
            <a:solidFill>
              <a:schemeClr val="tx1"/>
            </a:solidFill>
            <a:prstDash val="dash"/>
            <a:round/>
            <a:headEnd/>
            <a:tailEnd/>
          </a:ln>
        </p:spPr>
        <p:txBody>
          <a:bodyPr/>
          <a:lstStyle/>
          <a:p>
            <a:endParaRPr lang="it-IT"/>
          </a:p>
        </p:txBody>
      </p:sp>
      <p:sp>
        <p:nvSpPr>
          <p:cNvPr id="106524" name="Line 30"/>
          <p:cNvSpPr>
            <a:spLocks noChangeShapeType="1"/>
          </p:cNvSpPr>
          <p:nvPr/>
        </p:nvSpPr>
        <p:spPr bwMode="auto">
          <a:xfrm flipV="1">
            <a:off x="7345363" y="2149475"/>
            <a:ext cx="0" cy="936625"/>
          </a:xfrm>
          <a:prstGeom prst="line">
            <a:avLst/>
          </a:prstGeom>
          <a:noFill/>
          <a:ln w="9525">
            <a:solidFill>
              <a:schemeClr val="tx1"/>
            </a:solidFill>
            <a:prstDash val="dash"/>
            <a:round/>
            <a:headEnd/>
            <a:tailEnd/>
          </a:ln>
        </p:spPr>
        <p:txBody>
          <a:bodyPr/>
          <a:lstStyle/>
          <a:p>
            <a:endParaRPr lang="it-IT"/>
          </a:p>
        </p:txBody>
      </p:sp>
      <p:sp>
        <p:nvSpPr>
          <p:cNvPr id="106525" name="Text Box 31"/>
          <p:cNvSpPr txBox="1">
            <a:spLocks noChangeArrowheads="1"/>
          </p:cNvSpPr>
          <p:nvPr/>
        </p:nvSpPr>
        <p:spPr bwMode="auto">
          <a:xfrm>
            <a:off x="7200900" y="1933575"/>
            <a:ext cx="431800" cy="244475"/>
          </a:xfrm>
          <a:prstGeom prst="rect">
            <a:avLst/>
          </a:prstGeom>
          <a:noFill/>
          <a:ln w="9525">
            <a:noFill/>
            <a:miter lim="800000"/>
            <a:headEnd/>
            <a:tailEnd/>
          </a:ln>
        </p:spPr>
        <p:txBody>
          <a:bodyPr>
            <a:spAutoFit/>
          </a:bodyPr>
          <a:lstStyle/>
          <a:p>
            <a:pPr algn="ctr">
              <a:spcBef>
                <a:spcPct val="50000"/>
              </a:spcBef>
            </a:pPr>
            <a:r>
              <a:rPr lang="it-IT" sz="1000">
                <a:solidFill>
                  <a:schemeClr val="tx1"/>
                </a:solidFill>
              </a:rPr>
              <a:t>A</a:t>
            </a:r>
          </a:p>
        </p:txBody>
      </p:sp>
      <p:sp>
        <p:nvSpPr>
          <p:cNvPr id="106526" name="Line 32"/>
          <p:cNvSpPr>
            <a:spLocks noChangeShapeType="1"/>
          </p:cNvSpPr>
          <p:nvPr/>
        </p:nvSpPr>
        <p:spPr bwMode="auto">
          <a:xfrm>
            <a:off x="7345363" y="2149475"/>
            <a:ext cx="647700" cy="936625"/>
          </a:xfrm>
          <a:prstGeom prst="line">
            <a:avLst/>
          </a:prstGeom>
          <a:noFill/>
          <a:ln w="9525">
            <a:solidFill>
              <a:schemeClr val="tx1"/>
            </a:solidFill>
            <a:round/>
            <a:headEnd/>
            <a:tailEnd/>
          </a:ln>
        </p:spPr>
        <p:txBody>
          <a:bodyPr/>
          <a:lstStyle/>
          <a:p>
            <a:endParaRPr lang="it-IT"/>
          </a:p>
        </p:txBody>
      </p:sp>
      <p:sp>
        <p:nvSpPr>
          <p:cNvPr id="106527" name="Text Box 33"/>
          <p:cNvSpPr txBox="1">
            <a:spLocks noChangeArrowheads="1"/>
          </p:cNvSpPr>
          <p:nvPr/>
        </p:nvSpPr>
        <p:spPr bwMode="auto">
          <a:xfrm>
            <a:off x="7200900" y="2293938"/>
            <a:ext cx="431800" cy="244475"/>
          </a:xfrm>
          <a:prstGeom prst="rect">
            <a:avLst/>
          </a:prstGeom>
          <a:noFill/>
          <a:ln w="9525">
            <a:noFill/>
            <a:miter lim="800000"/>
            <a:headEnd/>
            <a:tailEnd/>
          </a:ln>
        </p:spPr>
        <p:txBody>
          <a:bodyPr>
            <a:spAutoFit/>
          </a:bodyPr>
          <a:lstStyle/>
          <a:p>
            <a:pPr algn="ctr">
              <a:spcBef>
                <a:spcPct val="50000"/>
              </a:spcBef>
            </a:pPr>
            <a:r>
              <a:rPr lang="it-IT" sz="1000">
                <a:solidFill>
                  <a:schemeClr val="tx1"/>
                </a:solidFill>
              </a:rPr>
              <a:t>-d</a:t>
            </a:r>
          </a:p>
        </p:txBody>
      </p:sp>
      <p:sp>
        <p:nvSpPr>
          <p:cNvPr id="106528" name="Line 34"/>
          <p:cNvSpPr>
            <a:spLocks noChangeShapeType="1"/>
          </p:cNvSpPr>
          <p:nvPr/>
        </p:nvSpPr>
        <p:spPr bwMode="auto">
          <a:xfrm flipV="1">
            <a:off x="7993063" y="1717675"/>
            <a:ext cx="1587" cy="1368425"/>
          </a:xfrm>
          <a:prstGeom prst="line">
            <a:avLst/>
          </a:prstGeom>
          <a:noFill/>
          <a:ln w="9525">
            <a:solidFill>
              <a:schemeClr val="tx1"/>
            </a:solidFill>
            <a:round/>
            <a:headEnd/>
            <a:tailEnd/>
          </a:ln>
        </p:spPr>
        <p:txBody>
          <a:bodyPr/>
          <a:lstStyle/>
          <a:p>
            <a:endParaRPr lang="it-IT"/>
          </a:p>
        </p:txBody>
      </p:sp>
      <p:sp>
        <p:nvSpPr>
          <p:cNvPr id="106529" name="Line 35"/>
          <p:cNvSpPr>
            <a:spLocks noChangeShapeType="1"/>
          </p:cNvSpPr>
          <p:nvPr/>
        </p:nvSpPr>
        <p:spPr bwMode="auto">
          <a:xfrm>
            <a:off x="7994650" y="1717675"/>
            <a:ext cx="142875" cy="215900"/>
          </a:xfrm>
          <a:prstGeom prst="line">
            <a:avLst/>
          </a:prstGeom>
          <a:noFill/>
          <a:ln w="9525">
            <a:solidFill>
              <a:schemeClr val="tx1"/>
            </a:solidFill>
            <a:round/>
            <a:headEnd/>
            <a:tailEnd/>
          </a:ln>
        </p:spPr>
        <p:txBody>
          <a:bodyPr/>
          <a:lstStyle/>
          <a:p>
            <a:endParaRPr lang="it-IT"/>
          </a:p>
        </p:txBody>
      </p:sp>
      <p:sp>
        <p:nvSpPr>
          <p:cNvPr id="106530" name="Text Box 36"/>
          <p:cNvSpPr txBox="1">
            <a:spLocks noChangeArrowheads="1"/>
          </p:cNvSpPr>
          <p:nvPr/>
        </p:nvSpPr>
        <p:spPr bwMode="auto">
          <a:xfrm>
            <a:off x="5978525" y="1573213"/>
            <a:ext cx="431800" cy="244475"/>
          </a:xfrm>
          <a:prstGeom prst="rect">
            <a:avLst/>
          </a:prstGeom>
          <a:noFill/>
          <a:ln w="9525">
            <a:noFill/>
            <a:miter lim="800000"/>
            <a:headEnd/>
            <a:tailEnd/>
          </a:ln>
        </p:spPr>
        <p:txBody>
          <a:bodyPr>
            <a:spAutoFit/>
          </a:bodyPr>
          <a:lstStyle/>
          <a:p>
            <a:pPr algn="r">
              <a:spcBef>
                <a:spcPct val="50000"/>
              </a:spcBef>
            </a:pPr>
            <a:r>
              <a:rPr lang="it-IT" sz="1000">
                <a:solidFill>
                  <a:schemeClr val="tx1"/>
                </a:solidFill>
              </a:rPr>
              <a:t>q</a:t>
            </a:r>
          </a:p>
        </p:txBody>
      </p:sp>
      <p:sp>
        <p:nvSpPr>
          <p:cNvPr id="106531" name="Line 37"/>
          <p:cNvSpPr>
            <a:spLocks noChangeShapeType="1"/>
          </p:cNvSpPr>
          <p:nvPr/>
        </p:nvSpPr>
        <p:spPr bwMode="auto">
          <a:xfrm>
            <a:off x="6410325" y="1717675"/>
            <a:ext cx="1584325" cy="0"/>
          </a:xfrm>
          <a:prstGeom prst="line">
            <a:avLst/>
          </a:prstGeom>
          <a:noFill/>
          <a:ln w="9525">
            <a:solidFill>
              <a:schemeClr val="tx1"/>
            </a:solidFill>
            <a:prstDash val="dash"/>
            <a:round/>
            <a:headEnd/>
            <a:tailEnd/>
          </a:ln>
        </p:spPr>
        <p:txBody>
          <a:bodyPr/>
          <a:lstStyle/>
          <a:p>
            <a:endParaRPr lang="it-IT"/>
          </a:p>
        </p:txBody>
      </p:sp>
      <p:sp>
        <p:nvSpPr>
          <p:cNvPr id="106532" name="AutoShape 38"/>
          <p:cNvSpPr>
            <a:spLocks noChangeArrowheads="1"/>
          </p:cNvSpPr>
          <p:nvPr/>
        </p:nvSpPr>
        <p:spPr bwMode="auto">
          <a:xfrm>
            <a:off x="2952750" y="1212850"/>
            <a:ext cx="288925" cy="288925"/>
          </a:xfrm>
          <a:prstGeom prst="flowChartConnector">
            <a:avLst/>
          </a:prstGeom>
          <a:noFill/>
          <a:ln w="9525">
            <a:solidFill>
              <a:schemeClr val="tx1"/>
            </a:solidFill>
            <a:round/>
            <a:headEnd/>
            <a:tailEnd/>
          </a:ln>
        </p:spPr>
        <p:txBody>
          <a:bodyPr wrap="none" anchor="ctr"/>
          <a:lstStyle/>
          <a:p>
            <a:pPr algn="ctr"/>
            <a:r>
              <a:rPr lang="it-IT" sz="1000">
                <a:solidFill>
                  <a:schemeClr val="tx1"/>
                </a:solidFill>
              </a:rPr>
              <a:t>1.a</a:t>
            </a:r>
          </a:p>
        </p:txBody>
      </p:sp>
      <p:sp>
        <p:nvSpPr>
          <p:cNvPr id="106533" name="AutoShape 39"/>
          <p:cNvSpPr>
            <a:spLocks noChangeArrowheads="1"/>
          </p:cNvSpPr>
          <p:nvPr/>
        </p:nvSpPr>
        <p:spPr bwMode="auto">
          <a:xfrm>
            <a:off x="5329238" y="1212850"/>
            <a:ext cx="288925" cy="288925"/>
          </a:xfrm>
          <a:prstGeom prst="flowChartConnector">
            <a:avLst/>
          </a:prstGeom>
          <a:noFill/>
          <a:ln w="9525">
            <a:solidFill>
              <a:schemeClr val="tx1"/>
            </a:solidFill>
            <a:round/>
            <a:headEnd/>
            <a:tailEnd/>
          </a:ln>
        </p:spPr>
        <p:txBody>
          <a:bodyPr wrap="none" anchor="ctr"/>
          <a:lstStyle/>
          <a:p>
            <a:pPr algn="ctr"/>
            <a:r>
              <a:rPr lang="it-IT" sz="1000">
                <a:solidFill>
                  <a:schemeClr val="tx1"/>
                </a:solidFill>
              </a:rPr>
              <a:t>1.b</a:t>
            </a:r>
          </a:p>
        </p:txBody>
      </p:sp>
      <p:sp>
        <p:nvSpPr>
          <p:cNvPr id="106534" name="AutoShape 40"/>
          <p:cNvSpPr>
            <a:spLocks noChangeArrowheads="1"/>
          </p:cNvSpPr>
          <p:nvPr/>
        </p:nvSpPr>
        <p:spPr bwMode="auto">
          <a:xfrm>
            <a:off x="7705725" y="1212850"/>
            <a:ext cx="288925" cy="288925"/>
          </a:xfrm>
          <a:prstGeom prst="flowChartConnector">
            <a:avLst/>
          </a:prstGeom>
          <a:noFill/>
          <a:ln w="9525">
            <a:solidFill>
              <a:schemeClr val="tx1"/>
            </a:solidFill>
            <a:round/>
            <a:headEnd/>
            <a:tailEnd/>
          </a:ln>
        </p:spPr>
        <p:txBody>
          <a:bodyPr wrap="none" anchor="ctr"/>
          <a:lstStyle/>
          <a:p>
            <a:pPr algn="ctr"/>
            <a:r>
              <a:rPr lang="it-IT" sz="1000">
                <a:solidFill>
                  <a:schemeClr val="tx1"/>
                </a:solidFill>
              </a:rPr>
              <a:t>1.c</a:t>
            </a:r>
          </a:p>
        </p:txBody>
      </p:sp>
      <p:sp>
        <p:nvSpPr>
          <p:cNvPr id="106535" name="Line 41"/>
          <p:cNvSpPr>
            <a:spLocks noChangeShapeType="1"/>
          </p:cNvSpPr>
          <p:nvPr/>
        </p:nvSpPr>
        <p:spPr bwMode="auto">
          <a:xfrm flipV="1">
            <a:off x="1657350" y="3733800"/>
            <a:ext cx="0" cy="1944688"/>
          </a:xfrm>
          <a:prstGeom prst="line">
            <a:avLst/>
          </a:prstGeom>
          <a:noFill/>
          <a:ln w="9525">
            <a:solidFill>
              <a:schemeClr val="tx1"/>
            </a:solidFill>
            <a:round/>
            <a:headEnd/>
            <a:tailEnd type="triangle" w="sm" len="sm"/>
          </a:ln>
        </p:spPr>
        <p:txBody>
          <a:bodyPr/>
          <a:lstStyle/>
          <a:p>
            <a:endParaRPr lang="it-IT"/>
          </a:p>
        </p:txBody>
      </p:sp>
      <p:sp>
        <p:nvSpPr>
          <p:cNvPr id="106536" name="Line 42"/>
          <p:cNvSpPr>
            <a:spLocks noChangeShapeType="1"/>
          </p:cNvSpPr>
          <p:nvPr/>
        </p:nvSpPr>
        <p:spPr bwMode="auto">
          <a:xfrm>
            <a:off x="1657350" y="5678488"/>
            <a:ext cx="6696075" cy="0"/>
          </a:xfrm>
          <a:prstGeom prst="line">
            <a:avLst/>
          </a:prstGeom>
          <a:noFill/>
          <a:ln w="9525">
            <a:solidFill>
              <a:schemeClr val="tx1"/>
            </a:solidFill>
            <a:round/>
            <a:headEnd/>
            <a:tailEnd type="triangle" w="sm" len="sm"/>
          </a:ln>
        </p:spPr>
        <p:txBody>
          <a:bodyPr/>
          <a:lstStyle/>
          <a:p>
            <a:endParaRPr lang="it-IT"/>
          </a:p>
        </p:txBody>
      </p:sp>
      <p:sp>
        <p:nvSpPr>
          <p:cNvPr id="106537" name="Text Box 43"/>
          <p:cNvSpPr txBox="1">
            <a:spLocks noChangeArrowheads="1"/>
          </p:cNvSpPr>
          <p:nvPr/>
        </p:nvSpPr>
        <p:spPr bwMode="auto">
          <a:xfrm rot="-5400000">
            <a:off x="1027907" y="3860006"/>
            <a:ext cx="792162" cy="396875"/>
          </a:xfrm>
          <a:prstGeom prst="rect">
            <a:avLst/>
          </a:prstGeom>
          <a:noFill/>
          <a:ln w="9525">
            <a:noFill/>
            <a:miter lim="800000"/>
            <a:headEnd/>
            <a:tailEnd/>
          </a:ln>
        </p:spPr>
        <p:txBody>
          <a:bodyPr>
            <a:spAutoFit/>
          </a:bodyPr>
          <a:lstStyle/>
          <a:p>
            <a:pPr algn="r">
              <a:spcBef>
                <a:spcPct val="50000"/>
              </a:spcBef>
            </a:pPr>
            <a:r>
              <a:rPr lang="it-IT" sz="1000">
                <a:solidFill>
                  <a:schemeClr val="tx1"/>
                </a:solidFill>
              </a:rPr>
              <a:t>quantità a scorta</a:t>
            </a:r>
          </a:p>
        </p:txBody>
      </p:sp>
      <p:sp>
        <p:nvSpPr>
          <p:cNvPr id="106538" name="Text Box 44"/>
          <p:cNvSpPr txBox="1">
            <a:spLocks noChangeArrowheads="1"/>
          </p:cNvSpPr>
          <p:nvPr/>
        </p:nvSpPr>
        <p:spPr bwMode="auto">
          <a:xfrm>
            <a:off x="8066088" y="5721350"/>
            <a:ext cx="431800" cy="244475"/>
          </a:xfrm>
          <a:prstGeom prst="rect">
            <a:avLst/>
          </a:prstGeom>
          <a:noFill/>
          <a:ln w="9525">
            <a:noFill/>
            <a:miter lim="800000"/>
            <a:headEnd/>
            <a:tailEnd/>
          </a:ln>
        </p:spPr>
        <p:txBody>
          <a:bodyPr>
            <a:spAutoFit/>
          </a:bodyPr>
          <a:lstStyle/>
          <a:p>
            <a:pPr algn="ctr">
              <a:spcBef>
                <a:spcPct val="50000"/>
              </a:spcBef>
            </a:pPr>
            <a:r>
              <a:rPr lang="it-IT" sz="1000">
                <a:solidFill>
                  <a:schemeClr val="tx1"/>
                </a:solidFill>
              </a:rPr>
              <a:t>t</a:t>
            </a:r>
          </a:p>
        </p:txBody>
      </p:sp>
      <p:sp>
        <p:nvSpPr>
          <p:cNvPr id="106539" name="Text Box 45"/>
          <p:cNvSpPr txBox="1">
            <a:spLocks noChangeArrowheads="1"/>
          </p:cNvSpPr>
          <p:nvPr/>
        </p:nvSpPr>
        <p:spPr bwMode="auto">
          <a:xfrm>
            <a:off x="1225550" y="4597400"/>
            <a:ext cx="431800" cy="244475"/>
          </a:xfrm>
          <a:prstGeom prst="rect">
            <a:avLst/>
          </a:prstGeom>
          <a:noFill/>
          <a:ln w="9525">
            <a:noFill/>
            <a:miter lim="800000"/>
            <a:headEnd/>
            <a:tailEnd/>
          </a:ln>
        </p:spPr>
        <p:txBody>
          <a:bodyPr>
            <a:spAutoFit/>
          </a:bodyPr>
          <a:lstStyle/>
          <a:p>
            <a:pPr algn="r">
              <a:spcBef>
                <a:spcPct val="50000"/>
              </a:spcBef>
            </a:pPr>
            <a:r>
              <a:rPr lang="it-IT" sz="1000">
                <a:solidFill>
                  <a:schemeClr val="tx1"/>
                </a:solidFill>
              </a:rPr>
              <a:t>Q</a:t>
            </a:r>
            <a:r>
              <a:rPr lang="it-IT" sz="1000" baseline="-25000">
                <a:solidFill>
                  <a:schemeClr val="tx1"/>
                </a:solidFill>
              </a:rPr>
              <a:t>A</a:t>
            </a:r>
            <a:endParaRPr lang="it-IT" sz="1000">
              <a:solidFill>
                <a:schemeClr val="tx1"/>
              </a:solidFill>
            </a:endParaRPr>
          </a:p>
        </p:txBody>
      </p:sp>
      <p:sp>
        <p:nvSpPr>
          <p:cNvPr id="106540" name="Text Box 46"/>
          <p:cNvSpPr txBox="1">
            <a:spLocks noChangeArrowheads="1"/>
          </p:cNvSpPr>
          <p:nvPr/>
        </p:nvSpPr>
        <p:spPr bwMode="auto">
          <a:xfrm>
            <a:off x="2376488" y="5721350"/>
            <a:ext cx="431800" cy="244475"/>
          </a:xfrm>
          <a:prstGeom prst="rect">
            <a:avLst/>
          </a:prstGeom>
          <a:noFill/>
          <a:ln w="9525">
            <a:noFill/>
            <a:miter lim="800000"/>
            <a:headEnd/>
            <a:tailEnd/>
          </a:ln>
        </p:spPr>
        <p:txBody>
          <a:bodyPr>
            <a:spAutoFit/>
          </a:bodyPr>
          <a:lstStyle/>
          <a:p>
            <a:pPr algn="ctr">
              <a:spcBef>
                <a:spcPct val="50000"/>
              </a:spcBef>
            </a:pPr>
            <a:r>
              <a:rPr lang="it-IT" sz="1000">
                <a:solidFill>
                  <a:schemeClr val="tx1"/>
                </a:solidFill>
              </a:rPr>
              <a:t>t</a:t>
            </a:r>
            <a:r>
              <a:rPr lang="it-IT" sz="1000" baseline="-25000">
                <a:solidFill>
                  <a:schemeClr val="tx1"/>
                </a:solidFill>
              </a:rPr>
              <a:t>A</a:t>
            </a:r>
            <a:endParaRPr lang="it-IT" sz="1000">
              <a:solidFill>
                <a:schemeClr val="tx1"/>
              </a:solidFill>
            </a:endParaRPr>
          </a:p>
        </p:txBody>
      </p:sp>
      <p:sp>
        <p:nvSpPr>
          <p:cNvPr id="106541" name="Line 47"/>
          <p:cNvSpPr>
            <a:spLocks noChangeShapeType="1"/>
          </p:cNvSpPr>
          <p:nvPr/>
        </p:nvSpPr>
        <p:spPr bwMode="auto">
          <a:xfrm>
            <a:off x="1657350" y="4741863"/>
            <a:ext cx="935038" cy="0"/>
          </a:xfrm>
          <a:prstGeom prst="line">
            <a:avLst/>
          </a:prstGeom>
          <a:noFill/>
          <a:ln w="9525">
            <a:solidFill>
              <a:schemeClr val="tx1"/>
            </a:solidFill>
            <a:prstDash val="dash"/>
            <a:round/>
            <a:headEnd/>
            <a:tailEnd/>
          </a:ln>
        </p:spPr>
        <p:txBody>
          <a:bodyPr/>
          <a:lstStyle/>
          <a:p>
            <a:endParaRPr lang="it-IT"/>
          </a:p>
        </p:txBody>
      </p:sp>
      <p:sp>
        <p:nvSpPr>
          <p:cNvPr id="106542" name="Line 48"/>
          <p:cNvSpPr>
            <a:spLocks noChangeShapeType="1"/>
          </p:cNvSpPr>
          <p:nvPr/>
        </p:nvSpPr>
        <p:spPr bwMode="auto">
          <a:xfrm flipV="1">
            <a:off x="2592388" y="4741863"/>
            <a:ext cx="0" cy="936625"/>
          </a:xfrm>
          <a:prstGeom prst="line">
            <a:avLst/>
          </a:prstGeom>
          <a:noFill/>
          <a:ln w="9525">
            <a:solidFill>
              <a:schemeClr val="tx1"/>
            </a:solidFill>
            <a:prstDash val="dash"/>
            <a:round/>
            <a:headEnd/>
            <a:tailEnd/>
          </a:ln>
        </p:spPr>
        <p:txBody>
          <a:bodyPr/>
          <a:lstStyle/>
          <a:p>
            <a:endParaRPr lang="it-IT"/>
          </a:p>
        </p:txBody>
      </p:sp>
      <p:sp>
        <p:nvSpPr>
          <p:cNvPr id="106543" name="Text Box 49"/>
          <p:cNvSpPr txBox="1">
            <a:spLocks noChangeArrowheads="1"/>
          </p:cNvSpPr>
          <p:nvPr/>
        </p:nvSpPr>
        <p:spPr bwMode="auto">
          <a:xfrm>
            <a:off x="2447925" y="4525963"/>
            <a:ext cx="431800" cy="244475"/>
          </a:xfrm>
          <a:prstGeom prst="rect">
            <a:avLst/>
          </a:prstGeom>
          <a:noFill/>
          <a:ln w="9525">
            <a:noFill/>
            <a:miter lim="800000"/>
            <a:headEnd/>
            <a:tailEnd/>
          </a:ln>
        </p:spPr>
        <p:txBody>
          <a:bodyPr>
            <a:spAutoFit/>
          </a:bodyPr>
          <a:lstStyle/>
          <a:p>
            <a:pPr algn="ctr">
              <a:spcBef>
                <a:spcPct val="50000"/>
              </a:spcBef>
            </a:pPr>
            <a:r>
              <a:rPr lang="it-IT" sz="1000">
                <a:solidFill>
                  <a:schemeClr val="tx1"/>
                </a:solidFill>
              </a:rPr>
              <a:t>A</a:t>
            </a:r>
          </a:p>
        </p:txBody>
      </p:sp>
      <p:sp>
        <p:nvSpPr>
          <p:cNvPr id="106544" name="Line 50"/>
          <p:cNvSpPr>
            <a:spLocks noChangeShapeType="1"/>
          </p:cNvSpPr>
          <p:nvPr/>
        </p:nvSpPr>
        <p:spPr bwMode="auto">
          <a:xfrm>
            <a:off x="2592388" y="4741863"/>
            <a:ext cx="647700" cy="936625"/>
          </a:xfrm>
          <a:prstGeom prst="line">
            <a:avLst/>
          </a:prstGeom>
          <a:noFill/>
          <a:ln w="9525">
            <a:solidFill>
              <a:schemeClr val="tx1"/>
            </a:solidFill>
            <a:round/>
            <a:headEnd/>
            <a:tailEnd/>
          </a:ln>
        </p:spPr>
        <p:txBody>
          <a:bodyPr/>
          <a:lstStyle/>
          <a:p>
            <a:endParaRPr lang="it-IT"/>
          </a:p>
        </p:txBody>
      </p:sp>
      <p:sp>
        <p:nvSpPr>
          <p:cNvPr id="106545" name="Text Box 51"/>
          <p:cNvSpPr txBox="1">
            <a:spLocks noChangeArrowheads="1"/>
          </p:cNvSpPr>
          <p:nvPr/>
        </p:nvSpPr>
        <p:spPr bwMode="auto">
          <a:xfrm>
            <a:off x="2447925" y="4886325"/>
            <a:ext cx="431800" cy="244475"/>
          </a:xfrm>
          <a:prstGeom prst="rect">
            <a:avLst/>
          </a:prstGeom>
          <a:noFill/>
          <a:ln w="9525">
            <a:noFill/>
            <a:miter lim="800000"/>
            <a:headEnd/>
            <a:tailEnd/>
          </a:ln>
        </p:spPr>
        <p:txBody>
          <a:bodyPr>
            <a:spAutoFit/>
          </a:bodyPr>
          <a:lstStyle/>
          <a:p>
            <a:pPr algn="ctr">
              <a:spcBef>
                <a:spcPct val="50000"/>
              </a:spcBef>
            </a:pPr>
            <a:r>
              <a:rPr lang="it-IT" sz="1000">
                <a:solidFill>
                  <a:schemeClr val="tx1"/>
                </a:solidFill>
              </a:rPr>
              <a:t>-d</a:t>
            </a:r>
          </a:p>
        </p:txBody>
      </p:sp>
      <p:sp>
        <p:nvSpPr>
          <p:cNvPr id="106546" name="Line 52"/>
          <p:cNvSpPr>
            <a:spLocks noChangeShapeType="1"/>
          </p:cNvSpPr>
          <p:nvPr/>
        </p:nvSpPr>
        <p:spPr bwMode="auto">
          <a:xfrm flipV="1">
            <a:off x="3240088" y="4310063"/>
            <a:ext cx="1587" cy="1368425"/>
          </a:xfrm>
          <a:prstGeom prst="line">
            <a:avLst/>
          </a:prstGeom>
          <a:noFill/>
          <a:ln w="9525">
            <a:solidFill>
              <a:schemeClr val="tx1"/>
            </a:solidFill>
            <a:round/>
            <a:headEnd/>
            <a:tailEnd/>
          </a:ln>
        </p:spPr>
        <p:txBody>
          <a:bodyPr/>
          <a:lstStyle/>
          <a:p>
            <a:endParaRPr lang="it-IT"/>
          </a:p>
        </p:txBody>
      </p:sp>
      <p:sp>
        <p:nvSpPr>
          <p:cNvPr id="106547" name="Line 53"/>
          <p:cNvSpPr>
            <a:spLocks noChangeShapeType="1"/>
          </p:cNvSpPr>
          <p:nvPr/>
        </p:nvSpPr>
        <p:spPr bwMode="auto">
          <a:xfrm>
            <a:off x="3241675" y="4310063"/>
            <a:ext cx="936625" cy="1368425"/>
          </a:xfrm>
          <a:prstGeom prst="line">
            <a:avLst/>
          </a:prstGeom>
          <a:noFill/>
          <a:ln w="9525">
            <a:solidFill>
              <a:schemeClr val="tx1"/>
            </a:solidFill>
            <a:round/>
            <a:headEnd/>
            <a:tailEnd/>
          </a:ln>
        </p:spPr>
        <p:txBody>
          <a:bodyPr/>
          <a:lstStyle/>
          <a:p>
            <a:endParaRPr lang="it-IT"/>
          </a:p>
        </p:txBody>
      </p:sp>
      <p:sp>
        <p:nvSpPr>
          <p:cNvPr id="106548" name="Text Box 54"/>
          <p:cNvSpPr txBox="1">
            <a:spLocks noChangeArrowheads="1"/>
          </p:cNvSpPr>
          <p:nvPr/>
        </p:nvSpPr>
        <p:spPr bwMode="auto">
          <a:xfrm>
            <a:off x="1225550" y="4165600"/>
            <a:ext cx="431800" cy="244475"/>
          </a:xfrm>
          <a:prstGeom prst="rect">
            <a:avLst/>
          </a:prstGeom>
          <a:noFill/>
          <a:ln w="9525">
            <a:noFill/>
            <a:miter lim="800000"/>
            <a:headEnd/>
            <a:tailEnd/>
          </a:ln>
        </p:spPr>
        <p:txBody>
          <a:bodyPr>
            <a:spAutoFit/>
          </a:bodyPr>
          <a:lstStyle/>
          <a:p>
            <a:pPr algn="r">
              <a:spcBef>
                <a:spcPct val="50000"/>
              </a:spcBef>
            </a:pPr>
            <a:r>
              <a:rPr lang="it-IT" sz="1000">
                <a:solidFill>
                  <a:schemeClr val="tx1"/>
                </a:solidFill>
              </a:rPr>
              <a:t>q</a:t>
            </a:r>
          </a:p>
        </p:txBody>
      </p:sp>
      <p:sp>
        <p:nvSpPr>
          <p:cNvPr id="106549" name="Line 55"/>
          <p:cNvSpPr>
            <a:spLocks noChangeShapeType="1"/>
          </p:cNvSpPr>
          <p:nvPr/>
        </p:nvSpPr>
        <p:spPr bwMode="auto">
          <a:xfrm>
            <a:off x="1657350" y="4310063"/>
            <a:ext cx="1584325" cy="0"/>
          </a:xfrm>
          <a:prstGeom prst="line">
            <a:avLst/>
          </a:prstGeom>
          <a:noFill/>
          <a:ln w="9525">
            <a:solidFill>
              <a:schemeClr val="tx1"/>
            </a:solidFill>
            <a:prstDash val="dash"/>
            <a:round/>
            <a:headEnd/>
            <a:tailEnd/>
          </a:ln>
        </p:spPr>
        <p:txBody>
          <a:bodyPr/>
          <a:lstStyle/>
          <a:p>
            <a:endParaRPr lang="it-IT"/>
          </a:p>
        </p:txBody>
      </p:sp>
      <p:sp>
        <p:nvSpPr>
          <p:cNvPr id="106550" name="AutoShape 56"/>
          <p:cNvSpPr>
            <a:spLocks noChangeArrowheads="1"/>
          </p:cNvSpPr>
          <p:nvPr/>
        </p:nvSpPr>
        <p:spPr bwMode="auto">
          <a:xfrm>
            <a:off x="7705725" y="3805238"/>
            <a:ext cx="288925" cy="288925"/>
          </a:xfrm>
          <a:prstGeom prst="flowChartConnector">
            <a:avLst/>
          </a:prstGeom>
          <a:noFill/>
          <a:ln w="9525">
            <a:solidFill>
              <a:schemeClr val="tx1"/>
            </a:solidFill>
            <a:round/>
            <a:headEnd/>
            <a:tailEnd/>
          </a:ln>
        </p:spPr>
        <p:txBody>
          <a:bodyPr wrap="none" anchor="ctr"/>
          <a:lstStyle/>
          <a:p>
            <a:pPr algn="ctr"/>
            <a:r>
              <a:rPr lang="it-IT" sz="1000">
                <a:solidFill>
                  <a:schemeClr val="tx1"/>
                </a:solidFill>
              </a:rPr>
              <a:t>1.d</a:t>
            </a:r>
          </a:p>
        </p:txBody>
      </p:sp>
      <p:sp>
        <p:nvSpPr>
          <p:cNvPr id="106551" name="Line 57"/>
          <p:cNvSpPr>
            <a:spLocks noChangeShapeType="1"/>
          </p:cNvSpPr>
          <p:nvPr/>
        </p:nvSpPr>
        <p:spPr bwMode="auto">
          <a:xfrm flipV="1">
            <a:off x="4178300" y="4310063"/>
            <a:ext cx="1588" cy="1368425"/>
          </a:xfrm>
          <a:prstGeom prst="line">
            <a:avLst/>
          </a:prstGeom>
          <a:noFill/>
          <a:ln w="9525">
            <a:solidFill>
              <a:schemeClr val="tx1"/>
            </a:solidFill>
            <a:round/>
            <a:headEnd/>
            <a:tailEnd/>
          </a:ln>
        </p:spPr>
        <p:txBody>
          <a:bodyPr/>
          <a:lstStyle/>
          <a:p>
            <a:endParaRPr lang="it-IT"/>
          </a:p>
        </p:txBody>
      </p:sp>
      <p:sp>
        <p:nvSpPr>
          <p:cNvPr id="106552" name="Line 58"/>
          <p:cNvSpPr>
            <a:spLocks noChangeShapeType="1"/>
          </p:cNvSpPr>
          <p:nvPr/>
        </p:nvSpPr>
        <p:spPr bwMode="auto">
          <a:xfrm>
            <a:off x="4179888" y="4310063"/>
            <a:ext cx="936625" cy="1368425"/>
          </a:xfrm>
          <a:prstGeom prst="line">
            <a:avLst/>
          </a:prstGeom>
          <a:noFill/>
          <a:ln w="9525">
            <a:solidFill>
              <a:schemeClr val="tx1"/>
            </a:solidFill>
            <a:round/>
            <a:headEnd/>
            <a:tailEnd/>
          </a:ln>
        </p:spPr>
        <p:txBody>
          <a:bodyPr/>
          <a:lstStyle/>
          <a:p>
            <a:endParaRPr lang="it-IT"/>
          </a:p>
        </p:txBody>
      </p:sp>
      <p:sp>
        <p:nvSpPr>
          <p:cNvPr id="106553" name="Line 59"/>
          <p:cNvSpPr>
            <a:spLocks noChangeShapeType="1"/>
          </p:cNvSpPr>
          <p:nvPr/>
        </p:nvSpPr>
        <p:spPr bwMode="auto">
          <a:xfrm flipV="1">
            <a:off x="5111750" y="4310063"/>
            <a:ext cx="1588" cy="1368425"/>
          </a:xfrm>
          <a:prstGeom prst="line">
            <a:avLst/>
          </a:prstGeom>
          <a:noFill/>
          <a:ln w="9525">
            <a:solidFill>
              <a:schemeClr val="tx1"/>
            </a:solidFill>
            <a:round/>
            <a:headEnd/>
            <a:tailEnd/>
          </a:ln>
        </p:spPr>
        <p:txBody>
          <a:bodyPr/>
          <a:lstStyle/>
          <a:p>
            <a:endParaRPr lang="it-IT"/>
          </a:p>
        </p:txBody>
      </p:sp>
      <p:sp>
        <p:nvSpPr>
          <p:cNvPr id="106554" name="Line 60"/>
          <p:cNvSpPr>
            <a:spLocks noChangeShapeType="1"/>
          </p:cNvSpPr>
          <p:nvPr/>
        </p:nvSpPr>
        <p:spPr bwMode="auto">
          <a:xfrm>
            <a:off x="5113338" y="4310063"/>
            <a:ext cx="936625" cy="1368425"/>
          </a:xfrm>
          <a:prstGeom prst="line">
            <a:avLst/>
          </a:prstGeom>
          <a:noFill/>
          <a:ln w="9525">
            <a:solidFill>
              <a:schemeClr val="tx1"/>
            </a:solidFill>
            <a:round/>
            <a:headEnd/>
            <a:tailEnd/>
          </a:ln>
        </p:spPr>
        <p:txBody>
          <a:bodyPr/>
          <a:lstStyle/>
          <a:p>
            <a:endParaRPr lang="it-IT"/>
          </a:p>
        </p:txBody>
      </p:sp>
      <p:sp>
        <p:nvSpPr>
          <p:cNvPr id="106555" name="Line 61"/>
          <p:cNvSpPr>
            <a:spLocks noChangeShapeType="1"/>
          </p:cNvSpPr>
          <p:nvPr/>
        </p:nvSpPr>
        <p:spPr bwMode="auto">
          <a:xfrm flipV="1">
            <a:off x="6048375" y="4310063"/>
            <a:ext cx="1588" cy="1368425"/>
          </a:xfrm>
          <a:prstGeom prst="line">
            <a:avLst/>
          </a:prstGeom>
          <a:noFill/>
          <a:ln w="9525">
            <a:solidFill>
              <a:schemeClr val="tx1"/>
            </a:solidFill>
            <a:round/>
            <a:headEnd/>
            <a:tailEnd/>
          </a:ln>
        </p:spPr>
        <p:txBody>
          <a:bodyPr/>
          <a:lstStyle/>
          <a:p>
            <a:endParaRPr lang="it-IT"/>
          </a:p>
        </p:txBody>
      </p:sp>
      <p:sp>
        <p:nvSpPr>
          <p:cNvPr id="106556" name="Line 62"/>
          <p:cNvSpPr>
            <a:spLocks noChangeShapeType="1"/>
          </p:cNvSpPr>
          <p:nvPr/>
        </p:nvSpPr>
        <p:spPr bwMode="auto">
          <a:xfrm>
            <a:off x="6049963" y="4310063"/>
            <a:ext cx="936625" cy="1368425"/>
          </a:xfrm>
          <a:prstGeom prst="line">
            <a:avLst/>
          </a:prstGeom>
          <a:noFill/>
          <a:ln w="9525">
            <a:solidFill>
              <a:schemeClr val="tx1"/>
            </a:solidFill>
            <a:round/>
            <a:headEnd/>
            <a:tailEnd/>
          </a:ln>
        </p:spPr>
        <p:txBody>
          <a:bodyPr/>
          <a:lstStyle/>
          <a:p>
            <a:endParaRPr lang="it-IT"/>
          </a:p>
        </p:txBody>
      </p:sp>
      <p:sp>
        <p:nvSpPr>
          <p:cNvPr id="106557" name="Line 63"/>
          <p:cNvSpPr>
            <a:spLocks noChangeShapeType="1"/>
          </p:cNvSpPr>
          <p:nvPr/>
        </p:nvSpPr>
        <p:spPr bwMode="auto">
          <a:xfrm flipV="1">
            <a:off x="6986588" y="4310063"/>
            <a:ext cx="1587" cy="1368425"/>
          </a:xfrm>
          <a:prstGeom prst="line">
            <a:avLst/>
          </a:prstGeom>
          <a:noFill/>
          <a:ln w="9525">
            <a:solidFill>
              <a:schemeClr val="tx1"/>
            </a:solidFill>
            <a:round/>
            <a:headEnd/>
            <a:tailEnd/>
          </a:ln>
        </p:spPr>
        <p:txBody>
          <a:bodyPr/>
          <a:lstStyle/>
          <a:p>
            <a:endParaRPr lang="it-IT"/>
          </a:p>
        </p:txBody>
      </p:sp>
      <p:sp>
        <p:nvSpPr>
          <p:cNvPr id="106558" name="Line 64"/>
          <p:cNvSpPr>
            <a:spLocks noChangeShapeType="1"/>
          </p:cNvSpPr>
          <p:nvPr/>
        </p:nvSpPr>
        <p:spPr bwMode="auto">
          <a:xfrm>
            <a:off x="6988175" y="4310063"/>
            <a:ext cx="142875" cy="215900"/>
          </a:xfrm>
          <a:prstGeom prst="line">
            <a:avLst/>
          </a:prstGeom>
          <a:noFill/>
          <a:ln w="9525">
            <a:solidFill>
              <a:schemeClr val="tx1"/>
            </a:solidFill>
            <a:round/>
            <a:headEnd/>
            <a:tailEnd/>
          </a:ln>
        </p:spPr>
        <p:txBody>
          <a:bodyPr/>
          <a:lstStyle/>
          <a:p>
            <a:endParaRPr lang="it-IT"/>
          </a:p>
        </p:txBody>
      </p:sp>
      <p:sp>
        <p:nvSpPr>
          <p:cNvPr id="3012610" name="Rectangle 2"/>
          <p:cNvSpPr>
            <a:spLocks noChangeArrowheads="1"/>
          </p:cNvSpPr>
          <p:nvPr/>
        </p:nvSpPr>
        <p:spPr bwMode="auto">
          <a:xfrm>
            <a:off x="180975" y="119063"/>
            <a:ext cx="8505825" cy="411162"/>
          </a:xfrm>
          <a:prstGeom prst="rect">
            <a:avLst/>
          </a:prstGeom>
          <a:noFill/>
          <a:ln w="3175">
            <a:noFill/>
            <a:miter lim="800000"/>
            <a:headEnd/>
            <a:tailEnd/>
          </a:ln>
        </p:spPr>
        <p:txBody>
          <a:bodyPr lIns="90000" tIns="43200" rIns="90000" bIns="43200" anchor="ctr"/>
          <a:lstStyle/>
          <a:p>
            <a:pPr defTabSz="762000" eaLnBrk="0" hangingPunct="0">
              <a:defRPr/>
            </a:pPr>
            <a:r>
              <a:rPr lang="it-IT" sz="2400" b="1">
                <a:solidFill>
                  <a:srgbClr val="003399"/>
                </a:solidFill>
                <a:effectLst>
                  <a:outerShdw blurRad="38100" dist="38100" dir="2700000" algn="tl">
                    <a:srgbClr val="C0C0C0"/>
                  </a:outerShdw>
                </a:effectLst>
                <a:latin typeface="Calibri" pitchFamily="34" charset="0"/>
              </a:rPr>
              <a:t>modello del lotto economico: dinamica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1" name="Rectangle 3"/>
          <p:cNvSpPr>
            <a:spLocks noGrp="1" noChangeArrowheads="1"/>
          </p:cNvSpPr>
          <p:nvPr>
            <p:ph type="body" idx="1"/>
          </p:nvPr>
        </p:nvSpPr>
        <p:spPr/>
        <p:txBody>
          <a:bodyPr/>
          <a:lstStyle/>
          <a:p>
            <a:pPr>
              <a:lnSpc>
                <a:spcPct val="80000"/>
              </a:lnSpc>
            </a:pPr>
            <a:r>
              <a:rPr lang="it-IT" sz="1800" smtClean="0">
                <a:latin typeface="Calibri" pitchFamily="34" charset="0"/>
              </a:rPr>
              <a:t>Costo di mantenimento Cm</a:t>
            </a:r>
          </a:p>
          <a:p>
            <a:pPr lvl="1">
              <a:lnSpc>
                <a:spcPct val="80000"/>
              </a:lnSpc>
              <a:buFontTx/>
              <a:buNone/>
            </a:pPr>
            <a:r>
              <a:rPr lang="it-IT" sz="1600" smtClean="0">
                <a:latin typeface="Calibri" pitchFamily="34" charset="0"/>
              </a:rPr>
              <a:t>				     </a:t>
            </a:r>
          </a:p>
          <a:p>
            <a:pPr>
              <a:lnSpc>
                <a:spcPct val="80000"/>
              </a:lnSpc>
            </a:pPr>
            <a:endParaRPr lang="it-IT" sz="1800" smtClean="0">
              <a:latin typeface="Calibri" pitchFamily="34" charset="0"/>
            </a:endParaRPr>
          </a:p>
          <a:p>
            <a:pPr lvl="1">
              <a:lnSpc>
                <a:spcPct val="80000"/>
              </a:lnSpc>
            </a:pPr>
            <a:endParaRPr lang="it-IT" sz="1600" smtClean="0">
              <a:latin typeface="Calibri" pitchFamily="34" charset="0"/>
            </a:endParaRPr>
          </a:p>
          <a:p>
            <a:pPr lvl="1">
              <a:lnSpc>
                <a:spcPct val="80000"/>
              </a:lnSpc>
            </a:pPr>
            <a:r>
              <a:rPr lang="it-IT" sz="1600" smtClean="0">
                <a:latin typeface="Calibri" pitchFamily="34" charset="0"/>
              </a:rPr>
              <a:t>La scorta media è per le ipotesi fatte pari a q/2. Di conseguenza, il costo annuo di mantenimento è lineare in q.</a:t>
            </a:r>
          </a:p>
          <a:p>
            <a:pPr>
              <a:lnSpc>
                <a:spcPct val="80000"/>
              </a:lnSpc>
            </a:pPr>
            <a:endParaRPr lang="it-IT" sz="1800" smtClean="0">
              <a:latin typeface="Calibri" pitchFamily="34" charset="0"/>
            </a:endParaRPr>
          </a:p>
          <a:p>
            <a:pPr>
              <a:lnSpc>
                <a:spcPct val="80000"/>
              </a:lnSpc>
            </a:pPr>
            <a:r>
              <a:rPr lang="it-IT" sz="1800" smtClean="0">
                <a:latin typeface="Calibri" pitchFamily="34" charset="0"/>
              </a:rPr>
              <a:t>Costo di ordinazione Cs (o costo di setup)</a:t>
            </a:r>
          </a:p>
          <a:p>
            <a:pPr lvl="1">
              <a:lnSpc>
                <a:spcPct val="80000"/>
              </a:lnSpc>
              <a:buFontTx/>
              <a:buNone/>
            </a:pPr>
            <a:r>
              <a:rPr lang="it-IT" sz="1600" smtClean="0">
                <a:latin typeface="Calibri" pitchFamily="34" charset="0"/>
              </a:rPr>
              <a:t>			</a:t>
            </a:r>
          </a:p>
          <a:p>
            <a:pPr>
              <a:lnSpc>
                <a:spcPct val="80000"/>
              </a:lnSpc>
            </a:pPr>
            <a:endParaRPr lang="it-IT" sz="1800" smtClean="0">
              <a:latin typeface="Calibri" pitchFamily="34" charset="0"/>
            </a:endParaRPr>
          </a:p>
          <a:p>
            <a:pPr lvl="1">
              <a:lnSpc>
                <a:spcPct val="80000"/>
              </a:lnSpc>
            </a:pPr>
            <a:endParaRPr lang="it-IT" sz="1600" smtClean="0">
              <a:latin typeface="Calibri" pitchFamily="34" charset="0"/>
            </a:endParaRPr>
          </a:p>
          <a:p>
            <a:pPr lvl="1">
              <a:lnSpc>
                <a:spcPct val="80000"/>
              </a:lnSpc>
            </a:pPr>
            <a:r>
              <a:rPr lang="it-IT" sz="1600" smtClean="0">
                <a:latin typeface="Calibri" pitchFamily="34" charset="0"/>
              </a:rPr>
              <a:t>Il numero di riordini effettuati all'anno è pari a D/q. Pertanto il costo di ordinazione Cs è inversamente proporzionale a q.</a:t>
            </a:r>
          </a:p>
          <a:p>
            <a:pPr>
              <a:lnSpc>
                <a:spcPct val="80000"/>
              </a:lnSpc>
            </a:pPr>
            <a:endParaRPr lang="it-IT" sz="1800" smtClean="0">
              <a:latin typeface="Calibri" pitchFamily="34" charset="0"/>
            </a:endParaRPr>
          </a:p>
          <a:p>
            <a:pPr>
              <a:lnSpc>
                <a:spcPct val="80000"/>
              </a:lnSpc>
            </a:pPr>
            <a:r>
              <a:rPr lang="it-IT" sz="1800" smtClean="0">
                <a:latin typeface="Calibri" pitchFamily="34" charset="0"/>
              </a:rPr>
              <a:t>Costo di acquisto Ca (o costo di produzione)</a:t>
            </a:r>
          </a:p>
          <a:p>
            <a:pPr lvl="1">
              <a:lnSpc>
                <a:spcPct val="80000"/>
              </a:lnSpc>
              <a:buFontTx/>
              <a:buNone/>
            </a:pPr>
            <a:endParaRPr lang="it-IT" sz="1600" smtClean="0">
              <a:latin typeface="Calibri" pitchFamily="34" charset="0"/>
            </a:endParaRPr>
          </a:p>
          <a:p>
            <a:pPr lvl="1">
              <a:lnSpc>
                <a:spcPct val="80000"/>
              </a:lnSpc>
            </a:pPr>
            <a:endParaRPr lang="it-IT" sz="1600" smtClean="0">
              <a:latin typeface="Calibri" pitchFamily="34" charset="0"/>
            </a:endParaRPr>
          </a:p>
          <a:p>
            <a:pPr lvl="1">
              <a:lnSpc>
                <a:spcPct val="80000"/>
              </a:lnSpc>
            </a:pPr>
            <a:r>
              <a:rPr lang="it-IT" sz="1600" smtClean="0">
                <a:latin typeface="Calibri" pitchFamily="34" charset="0"/>
              </a:rPr>
              <a:t>Il costo totale di acquisto (o costo di produzione) Ca è indipendente da q.</a:t>
            </a:r>
          </a:p>
        </p:txBody>
      </p:sp>
      <p:graphicFrame>
        <p:nvGraphicFramePr>
          <p:cNvPr id="103428" name="Object 4"/>
          <p:cNvGraphicFramePr>
            <a:graphicFrameLocks noChangeAspect="1"/>
          </p:cNvGraphicFramePr>
          <p:nvPr/>
        </p:nvGraphicFramePr>
        <p:xfrm>
          <a:off x="1233488" y="909638"/>
          <a:ext cx="1716087" cy="776287"/>
        </p:xfrm>
        <a:graphic>
          <a:graphicData uri="http://schemas.openxmlformats.org/presentationml/2006/ole">
            <p:oleObj spid="_x0000_s103428" name="Equation" r:id="rId3" imgW="799920" imgH="393480" progId="Equation.3">
              <p:embed/>
            </p:oleObj>
          </a:graphicData>
        </a:graphic>
      </p:graphicFrame>
      <p:graphicFrame>
        <p:nvGraphicFramePr>
          <p:cNvPr id="103429" name="Object 5"/>
          <p:cNvGraphicFramePr>
            <a:graphicFrameLocks noChangeAspect="1"/>
          </p:cNvGraphicFramePr>
          <p:nvPr/>
        </p:nvGraphicFramePr>
        <p:xfrm>
          <a:off x="1228725" y="2747963"/>
          <a:ext cx="1308100" cy="754062"/>
        </p:xfrm>
        <a:graphic>
          <a:graphicData uri="http://schemas.openxmlformats.org/presentationml/2006/ole">
            <p:oleObj spid="_x0000_s103429" name="Equation" r:id="rId4" imgW="672840" imgH="419040" progId="Equation.3">
              <p:embed/>
            </p:oleObj>
          </a:graphicData>
        </a:graphic>
      </p:graphicFrame>
      <p:graphicFrame>
        <p:nvGraphicFramePr>
          <p:cNvPr id="103430" name="Object 6"/>
          <p:cNvGraphicFramePr>
            <a:graphicFrameLocks noChangeAspect="1"/>
          </p:cNvGraphicFramePr>
          <p:nvPr/>
        </p:nvGraphicFramePr>
        <p:xfrm>
          <a:off x="1225550" y="4541838"/>
          <a:ext cx="1557338" cy="430212"/>
        </p:xfrm>
        <a:graphic>
          <a:graphicData uri="http://schemas.openxmlformats.org/presentationml/2006/ole">
            <p:oleObj spid="_x0000_s103430" name="Equation" r:id="rId5" imgW="672840" imgH="203040" progId="Equation.3">
              <p:embed/>
            </p:oleObj>
          </a:graphicData>
        </a:graphic>
      </p:graphicFrame>
      <p:sp>
        <p:nvSpPr>
          <p:cNvPr id="3012610" name="Rectangle 2"/>
          <p:cNvSpPr>
            <a:spLocks noChangeArrowheads="1"/>
          </p:cNvSpPr>
          <p:nvPr/>
        </p:nvSpPr>
        <p:spPr bwMode="auto">
          <a:xfrm>
            <a:off x="180975" y="119063"/>
            <a:ext cx="8505825" cy="411162"/>
          </a:xfrm>
          <a:prstGeom prst="rect">
            <a:avLst/>
          </a:prstGeom>
          <a:noFill/>
          <a:ln w="3175">
            <a:noFill/>
            <a:miter lim="800000"/>
            <a:headEnd/>
            <a:tailEnd/>
          </a:ln>
        </p:spPr>
        <p:txBody>
          <a:bodyPr lIns="90000" tIns="43200" rIns="90000" bIns="43200" anchor="ctr"/>
          <a:lstStyle/>
          <a:p>
            <a:pPr defTabSz="762000" eaLnBrk="0" hangingPunct="0">
              <a:defRPr/>
            </a:pPr>
            <a:r>
              <a:rPr lang="it-IT" sz="2400" b="1">
                <a:solidFill>
                  <a:srgbClr val="003399"/>
                </a:solidFill>
                <a:effectLst>
                  <a:outerShdw blurRad="38100" dist="38100" dir="2700000" algn="tl">
                    <a:srgbClr val="C0C0C0"/>
                  </a:outerShdw>
                </a:effectLst>
                <a:latin typeface="Calibri" pitchFamily="34" charset="0"/>
              </a:rPr>
              <a:t>modello del lotto economico: dimensionamento del lotto (1/3)</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2610" name="Rectangle 2"/>
          <p:cNvSpPr>
            <a:spLocks noGrp="1" noChangeArrowheads="1"/>
          </p:cNvSpPr>
          <p:nvPr>
            <p:ph type="title"/>
          </p:nvPr>
        </p:nvSpPr>
        <p:spPr/>
        <p:txBody>
          <a:bodyPr/>
          <a:lstStyle/>
          <a:p>
            <a:pPr>
              <a:defRPr/>
            </a:pPr>
            <a:r>
              <a:rPr lang="it-IT" sz="2400" smtClean="0">
                <a:solidFill>
                  <a:srgbClr val="003399"/>
                </a:solidFill>
                <a:latin typeface="Calibri" pitchFamily="34" charset="0"/>
              </a:rPr>
              <a:t>supply chain (1/7)</a:t>
            </a:r>
          </a:p>
        </p:txBody>
      </p:sp>
      <p:grpSp>
        <p:nvGrpSpPr>
          <p:cNvPr id="22" name="Gruppo 21"/>
          <p:cNvGrpSpPr>
            <a:grpSpLocks/>
          </p:cNvGrpSpPr>
          <p:nvPr/>
        </p:nvGrpSpPr>
        <p:grpSpPr bwMode="auto">
          <a:xfrm>
            <a:off x="398463" y="2028825"/>
            <a:ext cx="9137650" cy="3956050"/>
            <a:chOff x="398463" y="1508125"/>
            <a:chExt cx="9137423" cy="3956050"/>
          </a:xfrm>
        </p:grpSpPr>
        <p:sp>
          <p:nvSpPr>
            <p:cNvPr id="2057" name="Rectangle 3"/>
            <p:cNvSpPr>
              <a:spLocks noChangeArrowheads="1"/>
            </p:cNvSpPr>
            <p:nvPr/>
          </p:nvSpPr>
          <p:spPr bwMode="auto">
            <a:xfrm>
              <a:off x="3492500" y="2871788"/>
              <a:ext cx="3521075" cy="431800"/>
            </a:xfrm>
            <a:prstGeom prst="rect">
              <a:avLst/>
            </a:prstGeom>
            <a:noFill/>
            <a:ln w="12700">
              <a:noFill/>
              <a:miter lim="800000"/>
              <a:headEnd/>
              <a:tailEnd/>
            </a:ln>
          </p:spPr>
          <p:txBody>
            <a:bodyPr wrap="none" anchor="ctr"/>
            <a:lstStyle/>
            <a:p>
              <a:endParaRPr lang="it-IT"/>
            </a:p>
          </p:txBody>
        </p:sp>
        <p:sp>
          <p:nvSpPr>
            <p:cNvPr id="24" name="AutoShape 4"/>
            <p:cNvSpPr>
              <a:spLocks noChangeAspect="1" noChangeArrowheads="1"/>
            </p:cNvSpPr>
            <p:nvPr/>
          </p:nvSpPr>
          <p:spPr bwMode="auto">
            <a:xfrm>
              <a:off x="468311" y="1739900"/>
              <a:ext cx="1528724" cy="544513"/>
            </a:xfrm>
            <a:prstGeom prst="chevron">
              <a:avLst>
                <a:gd name="adj" fmla="val 41022"/>
              </a:avLst>
            </a:prstGeom>
            <a:solidFill>
              <a:srgbClr val="FFCC00"/>
            </a:solidFill>
            <a:ln w="12700">
              <a:solidFill>
                <a:schemeClr val="tx1"/>
              </a:solidFill>
              <a:miter lim="800000"/>
              <a:headEnd/>
              <a:tailEnd/>
            </a:ln>
            <a:effectLst>
              <a:outerShdw dist="35921" dir="2700000" algn="ctr" rotWithShape="0">
                <a:schemeClr val="bg2"/>
              </a:outerShdw>
            </a:effectLst>
          </p:spPr>
          <p:txBody>
            <a:bodyPr lIns="148686" tIns="43731" rIns="87462" bIns="43731" anchor="ctr" anchorCtr="1"/>
            <a:lstStyle/>
            <a:p>
              <a:pPr defTabSz="874713">
                <a:buSzPct val="70000"/>
                <a:buFont typeface="Monotype Sorts" pitchFamily="2" charset="2"/>
                <a:buNone/>
                <a:defRPr/>
              </a:pPr>
              <a:r>
                <a:rPr lang="it-IT" sz="1300"/>
                <a:t> </a:t>
              </a:r>
              <a:r>
                <a:rPr lang="en-GB" sz="1300" b="1"/>
                <a:t>raw material</a:t>
              </a:r>
            </a:p>
            <a:p>
              <a:pPr defTabSz="874713">
                <a:defRPr/>
              </a:pPr>
              <a:r>
                <a:rPr lang="en-GB" sz="1300" b="1"/>
                <a:t>supply</a:t>
              </a:r>
              <a:endParaRPr lang="it-IT" sz="1300"/>
            </a:p>
          </p:txBody>
        </p:sp>
        <p:sp>
          <p:nvSpPr>
            <p:cNvPr id="25" name="AutoShape 5"/>
            <p:cNvSpPr>
              <a:spLocks noChangeAspect="1" noChangeArrowheads="1"/>
            </p:cNvSpPr>
            <p:nvPr/>
          </p:nvSpPr>
          <p:spPr bwMode="auto">
            <a:xfrm>
              <a:off x="2328815" y="1739900"/>
              <a:ext cx="1528724" cy="544513"/>
            </a:xfrm>
            <a:prstGeom prst="chevron">
              <a:avLst>
                <a:gd name="adj" fmla="val 41022"/>
              </a:avLst>
            </a:prstGeom>
            <a:solidFill>
              <a:srgbClr val="FFCC00"/>
            </a:solidFill>
            <a:ln w="12700">
              <a:solidFill>
                <a:schemeClr val="tx1"/>
              </a:solidFill>
              <a:miter lim="800000"/>
              <a:headEnd/>
              <a:tailEnd/>
            </a:ln>
            <a:effectLst>
              <a:outerShdw dist="35921" dir="2700000" algn="ctr" rotWithShape="0">
                <a:schemeClr val="bg2"/>
              </a:outerShdw>
            </a:effectLst>
          </p:spPr>
          <p:txBody>
            <a:bodyPr lIns="148686" tIns="43731" rIns="87462" bIns="43731" anchor="ctr" anchorCtr="1"/>
            <a:lstStyle/>
            <a:p>
              <a:pPr defTabSz="874713">
                <a:buSzPct val="70000"/>
                <a:buFont typeface="Monotype Sorts" pitchFamily="2" charset="2"/>
                <a:buNone/>
                <a:defRPr/>
              </a:pPr>
              <a:r>
                <a:rPr lang="it-IT" sz="1300"/>
                <a:t> </a:t>
              </a:r>
              <a:r>
                <a:rPr lang="en-GB" sz="1300" b="1"/>
                <a:t>raw material</a:t>
              </a:r>
            </a:p>
            <a:p>
              <a:pPr defTabSz="874713">
                <a:defRPr/>
              </a:pPr>
              <a:r>
                <a:rPr lang="en-GB" sz="1300" b="1"/>
                <a:t>storage</a:t>
              </a:r>
              <a:endParaRPr lang="it-IT" sz="1300"/>
            </a:p>
          </p:txBody>
        </p:sp>
        <p:sp>
          <p:nvSpPr>
            <p:cNvPr id="26" name="AutoShape 6"/>
            <p:cNvSpPr>
              <a:spLocks noChangeAspect="1" noChangeArrowheads="1"/>
            </p:cNvSpPr>
            <p:nvPr/>
          </p:nvSpPr>
          <p:spPr bwMode="auto">
            <a:xfrm>
              <a:off x="4035335" y="1738313"/>
              <a:ext cx="1857329" cy="544512"/>
            </a:xfrm>
            <a:prstGeom prst="chevron">
              <a:avLst>
                <a:gd name="adj" fmla="val 42470"/>
              </a:avLst>
            </a:prstGeom>
            <a:solidFill>
              <a:srgbClr val="FFCC00"/>
            </a:solidFill>
            <a:ln w="12700">
              <a:solidFill>
                <a:schemeClr val="tx1"/>
              </a:solidFill>
              <a:miter lim="800000"/>
              <a:headEnd/>
              <a:tailEnd/>
            </a:ln>
            <a:effectLst>
              <a:outerShdw dist="35921" dir="2700000" algn="ctr" rotWithShape="0">
                <a:schemeClr val="bg2"/>
              </a:outerShdw>
            </a:effectLst>
          </p:spPr>
          <p:txBody>
            <a:bodyPr lIns="148686" tIns="43731" rIns="87462" bIns="43731" anchor="ctr" anchorCtr="1"/>
            <a:lstStyle/>
            <a:p>
              <a:pPr defTabSz="874713">
                <a:buSzPct val="70000"/>
                <a:buFont typeface="Monotype Sorts" pitchFamily="2" charset="2"/>
                <a:buNone/>
                <a:defRPr/>
              </a:pPr>
              <a:r>
                <a:rPr lang="en-GB" sz="1300" b="1" dirty="0"/>
                <a:t>manufacturing</a:t>
              </a:r>
              <a:endParaRPr lang="it-IT" sz="1300" dirty="0"/>
            </a:p>
          </p:txBody>
        </p:sp>
        <p:sp>
          <p:nvSpPr>
            <p:cNvPr id="27" name="AutoShape 7"/>
            <p:cNvSpPr>
              <a:spLocks noChangeAspect="1" noChangeArrowheads="1"/>
            </p:cNvSpPr>
            <p:nvPr/>
          </p:nvSpPr>
          <p:spPr bwMode="auto">
            <a:xfrm>
              <a:off x="6048235" y="1738313"/>
              <a:ext cx="1528725" cy="544512"/>
            </a:xfrm>
            <a:prstGeom prst="chevron">
              <a:avLst>
                <a:gd name="adj" fmla="val 41022"/>
              </a:avLst>
            </a:prstGeom>
            <a:solidFill>
              <a:srgbClr val="FFCC00"/>
            </a:solidFill>
            <a:ln w="12700">
              <a:solidFill>
                <a:schemeClr val="tx1"/>
              </a:solidFill>
              <a:miter lim="800000"/>
              <a:headEnd/>
              <a:tailEnd/>
            </a:ln>
            <a:effectLst>
              <a:outerShdw dist="35921" dir="2700000" algn="ctr" rotWithShape="0">
                <a:schemeClr val="bg2"/>
              </a:outerShdw>
            </a:effectLst>
          </p:spPr>
          <p:txBody>
            <a:bodyPr lIns="148686" tIns="43731" rIns="87462" bIns="43731" anchor="ctr" anchorCtr="1"/>
            <a:lstStyle/>
            <a:p>
              <a:pPr defTabSz="874713">
                <a:buSzPct val="70000"/>
                <a:buFont typeface="Monotype Sorts" pitchFamily="2" charset="2"/>
                <a:buNone/>
                <a:defRPr/>
              </a:pPr>
              <a:r>
                <a:rPr lang="it-IT" sz="1300"/>
                <a:t> </a:t>
              </a:r>
              <a:r>
                <a:rPr lang="en-GB" sz="1300" b="1"/>
                <a:t>finished goods</a:t>
              </a:r>
            </a:p>
            <a:p>
              <a:pPr defTabSz="874713">
                <a:defRPr/>
              </a:pPr>
              <a:r>
                <a:rPr lang="en-GB" sz="1300" b="1"/>
                <a:t>storage</a:t>
              </a:r>
              <a:endParaRPr lang="it-IT" sz="1300"/>
            </a:p>
          </p:txBody>
        </p:sp>
        <p:sp>
          <p:nvSpPr>
            <p:cNvPr id="28" name="AutoShape 8"/>
            <p:cNvSpPr>
              <a:spLocks noChangeAspect="1" noChangeArrowheads="1"/>
            </p:cNvSpPr>
            <p:nvPr/>
          </p:nvSpPr>
          <p:spPr bwMode="auto">
            <a:xfrm>
              <a:off x="7805554" y="1739900"/>
              <a:ext cx="1730332" cy="544513"/>
            </a:xfrm>
            <a:prstGeom prst="chevron">
              <a:avLst>
                <a:gd name="adj" fmla="val 41022"/>
              </a:avLst>
            </a:prstGeom>
            <a:solidFill>
              <a:srgbClr val="FFCC00"/>
            </a:solidFill>
            <a:ln w="12700">
              <a:solidFill>
                <a:schemeClr val="tx1"/>
              </a:solidFill>
              <a:miter lim="800000"/>
              <a:headEnd/>
              <a:tailEnd/>
            </a:ln>
            <a:effectLst>
              <a:outerShdw dist="35921" dir="2700000" algn="ctr" rotWithShape="0">
                <a:schemeClr val="bg2"/>
              </a:outerShdw>
            </a:effectLst>
          </p:spPr>
          <p:txBody>
            <a:bodyPr lIns="148686" tIns="43731" rIns="87462" bIns="43731" anchor="ctr" anchorCtr="1"/>
            <a:lstStyle/>
            <a:p>
              <a:pPr defTabSz="874713">
                <a:buSzPct val="70000"/>
                <a:buFont typeface="Monotype Sorts" pitchFamily="2" charset="2"/>
                <a:buNone/>
                <a:defRPr/>
              </a:pPr>
              <a:r>
                <a:rPr lang="en-GB" sz="1300" b="1" dirty="0"/>
                <a:t>Market (user </a:t>
              </a:r>
              <a:br>
                <a:rPr lang="en-GB" sz="1300" b="1" dirty="0"/>
              </a:br>
              <a:r>
                <a:rPr lang="en-GB" sz="1300" b="1" dirty="0"/>
                <a:t>or customer)</a:t>
              </a:r>
              <a:endParaRPr lang="it-IT" sz="1300" dirty="0"/>
            </a:p>
          </p:txBody>
        </p:sp>
        <p:graphicFrame>
          <p:nvGraphicFramePr>
            <p:cNvPr id="2050" name="Object 13">
              <a:hlinkClick r:id="" action="ppaction://ole?verb=0"/>
            </p:cNvPr>
            <p:cNvGraphicFramePr>
              <a:graphicFrameLocks noChangeAspect="1"/>
            </p:cNvGraphicFramePr>
            <p:nvPr/>
          </p:nvGraphicFramePr>
          <p:xfrm>
            <a:off x="4235450" y="2901950"/>
            <a:ext cx="1295400" cy="692150"/>
          </p:xfrm>
          <a:graphic>
            <a:graphicData uri="http://schemas.openxmlformats.org/presentationml/2006/ole">
              <p:oleObj spid="_x0000_s2050" name="Microsoft ClipArt Gallery" r:id="rId4" imgW="3535200" imgH="2217600" progId="">
                <p:embed/>
              </p:oleObj>
            </a:graphicData>
          </a:graphic>
        </p:graphicFrame>
        <p:grpSp>
          <p:nvGrpSpPr>
            <p:cNvPr id="2063" name="Group 14"/>
            <p:cNvGrpSpPr>
              <a:grpSpLocks/>
            </p:cNvGrpSpPr>
            <p:nvPr/>
          </p:nvGrpSpPr>
          <p:grpSpPr bwMode="auto">
            <a:xfrm>
              <a:off x="8947150" y="2505075"/>
              <a:ext cx="201613" cy="481013"/>
              <a:chOff x="3326" y="1221"/>
              <a:chExt cx="121" cy="360"/>
            </a:xfrm>
          </p:grpSpPr>
          <p:grpSp>
            <p:nvGrpSpPr>
              <p:cNvPr id="2593" name="Group 15"/>
              <p:cNvGrpSpPr>
                <a:grpSpLocks/>
              </p:cNvGrpSpPr>
              <p:nvPr/>
            </p:nvGrpSpPr>
            <p:grpSpPr bwMode="auto">
              <a:xfrm>
                <a:off x="3326" y="1267"/>
                <a:ext cx="121" cy="314"/>
                <a:chOff x="3326" y="1267"/>
                <a:chExt cx="121" cy="314"/>
              </a:xfrm>
            </p:grpSpPr>
            <p:grpSp>
              <p:nvGrpSpPr>
                <p:cNvPr id="2599" name="Group 16"/>
                <p:cNvGrpSpPr>
                  <a:grpSpLocks/>
                </p:cNvGrpSpPr>
                <p:nvPr/>
              </p:nvGrpSpPr>
              <p:grpSpPr bwMode="auto">
                <a:xfrm>
                  <a:off x="3330" y="1549"/>
                  <a:ext cx="107" cy="32"/>
                  <a:chOff x="3330" y="1549"/>
                  <a:chExt cx="107" cy="32"/>
                </a:xfrm>
              </p:grpSpPr>
              <p:sp>
                <p:nvSpPr>
                  <p:cNvPr id="2609" name="Freeform 17"/>
                  <p:cNvSpPr>
                    <a:spLocks/>
                  </p:cNvSpPr>
                  <p:nvPr/>
                </p:nvSpPr>
                <p:spPr bwMode="auto">
                  <a:xfrm>
                    <a:off x="3330" y="1556"/>
                    <a:ext cx="34" cy="25"/>
                  </a:xfrm>
                  <a:custGeom>
                    <a:avLst/>
                    <a:gdLst>
                      <a:gd name="T0" fmla="*/ 1 w 134"/>
                      <a:gd name="T1" fmla="*/ 0 h 102"/>
                      <a:gd name="T2" fmla="*/ 0 w 134"/>
                      <a:gd name="T3" fmla="*/ 1 h 102"/>
                      <a:gd name="T4" fmla="*/ 0 w 134"/>
                      <a:gd name="T5" fmla="*/ 1 h 102"/>
                      <a:gd name="T6" fmla="*/ 0 w 134"/>
                      <a:gd name="T7" fmla="*/ 1 h 102"/>
                      <a:gd name="T8" fmla="*/ 0 w 134"/>
                      <a:gd name="T9" fmla="*/ 1 h 102"/>
                      <a:gd name="T10" fmla="*/ 1 w 134"/>
                      <a:gd name="T11" fmla="*/ 1 h 102"/>
                      <a:gd name="T12" fmla="*/ 1 w 134"/>
                      <a:gd name="T13" fmla="*/ 1 h 102"/>
                      <a:gd name="T14" fmla="*/ 2 w 134"/>
                      <a:gd name="T15" fmla="*/ 1 h 102"/>
                      <a:gd name="T16" fmla="*/ 2 w 134"/>
                      <a:gd name="T17" fmla="*/ 1 h 102"/>
                      <a:gd name="T18" fmla="*/ 2 w 134"/>
                      <a:gd name="T19" fmla="*/ 0 h 102"/>
                      <a:gd name="T20" fmla="*/ 2 w 134"/>
                      <a:gd name="T21" fmla="*/ 0 h 102"/>
                      <a:gd name="T22" fmla="*/ 2 w 134"/>
                      <a:gd name="T23" fmla="*/ 0 h 102"/>
                      <a:gd name="T24" fmla="*/ 1 w 134"/>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
                      <a:gd name="T40" fmla="*/ 0 h 102"/>
                      <a:gd name="T41" fmla="*/ 134 w 134"/>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 h="102">
                        <a:moveTo>
                          <a:pt x="51" y="21"/>
                        </a:moveTo>
                        <a:lnTo>
                          <a:pt x="21" y="50"/>
                        </a:lnTo>
                        <a:lnTo>
                          <a:pt x="0" y="76"/>
                        </a:lnTo>
                        <a:lnTo>
                          <a:pt x="2" y="94"/>
                        </a:lnTo>
                        <a:lnTo>
                          <a:pt x="17" y="102"/>
                        </a:lnTo>
                        <a:lnTo>
                          <a:pt x="60" y="99"/>
                        </a:lnTo>
                        <a:lnTo>
                          <a:pt x="84" y="87"/>
                        </a:lnTo>
                        <a:lnTo>
                          <a:pt x="96" y="67"/>
                        </a:lnTo>
                        <a:lnTo>
                          <a:pt x="133" y="52"/>
                        </a:lnTo>
                        <a:lnTo>
                          <a:pt x="134" y="24"/>
                        </a:lnTo>
                        <a:lnTo>
                          <a:pt x="128" y="0"/>
                        </a:lnTo>
                        <a:lnTo>
                          <a:pt x="91" y="18"/>
                        </a:lnTo>
                        <a:lnTo>
                          <a:pt x="51" y="21"/>
                        </a:lnTo>
                        <a:close/>
                      </a:path>
                    </a:pathLst>
                  </a:custGeom>
                  <a:solidFill>
                    <a:srgbClr val="000000"/>
                  </a:solidFill>
                  <a:ln w="9525">
                    <a:noFill/>
                    <a:round/>
                    <a:headEnd/>
                    <a:tailEnd/>
                  </a:ln>
                </p:spPr>
                <p:txBody>
                  <a:bodyPr/>
                  <a:lstStyle/>
                  <a:p>
                    <a:endParaRPr lang="it-IT"/>
                  </a:p>
                </p:txBody>
              </p:sp>
              <p:sp>
                <p:nvSpPr>
                  <p:cNvPr id="2610" name="Freeform 18"/>
                  <p:cNvSpPr>
                    <a:spLocks/>
                  </p:cNvSpPr>
                  <p:nvPr/>
                </p:nvSpPr>
                <p:spPr bwMode="auto">
                  <a:xfrm>
                    <a:off x="3399" y="1549"/>
                    <a:ext cx="38" cy="26"/>
                  </a:xfrm>
                  <a:custGeom>
                    <a:avLst/>
                    <a:gdLst>
                      <a:gd name="T0" fmla="*/ 0 w 150"/>
                      <a:gd name="T1" fmla="*/ 0 h 106"/>
                      <a:gd name="T2" fmla="*/ 0 w 150"/>
                      <a:gd name="T3" fmla="*/ 1 h 106"/>
                      <a:gd name="T4" fmla="*/ 0 w 150"/>
                      <a:gd name="T5" fmla="*/ 1 h 106"/>
                      <a:gd name="T6" fmla="*/ 1 w 150"/>
                      <a:gd name="T7" fmla="*/ 1 h 106"/>
                      <a:gd name="T8" fmla="*/ 1 w 150"/>
                      <a:gd name="T9" fmla="*/ 1 h 106"/>
                      <a:gd name="T10" fmla="*/ 1 w 150"/>
                      <a:gd name="T11" fmla="*/ 1 h 106"/>
                      <a:gd name="T12" fmla="*/ 2 w 150"/>
                      <a:gd name="T13" fmla="*/ 1 h 106"/>
                      <a:gd name="T14" fmla="*/ 2 w 150"/>
                      <a:gd name="T15" fmla="*/ 1 h 106"/>
                      <a:gd name="T16" fmla="*/ 3 w 150"/>
                      <a:gd name="T17" fmla="*/ 1 h 106"/>
                      <a:gd name="T18" fmla="*/ 3 w 150"/>
                      <a:gd name="T19" fmla="*/ 1 h 106"/>
                      <a:gd name="T20" fmla="*/ 2 w 150"/>
                      <a:gd name="T21" fmla="*/ 1 h 106"/>
                      <a:gd name="T22" fmla="*/ 2 w 150"/>
                      <a:gd name="T23" fmla="*/ 0 h 106"/>
                      <a:gd name="T24" fmla="*/ 1 w 150"/>
                      <a:gd name="T25" fmla="*/ 0 h 106"/>
                      <a:gd name="T26" fmla="*/ 1 w 150"/>
                      <a:gd name="T27" fmla="*/ 0 h 106"/>
                      <a:gd name="T28" fmla="*/ 0 w 150"/>
                      <a:gd name="T29" fmla="*/ 0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06"/>
                      <a:gd name="T47" fmla="*/ 150 w 150"/>
                      <a:gd name="T48" fmla="*/ 106 h 1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06">
                        <a:moveTo>
                          <a:pt x="2" y="8"/>
                        </a:moveTo>
                        <a:lnTo>
                          <a:pt x="0" y="49"/>
                        </a:lnTo>
                        <a:lnTo>
                          <a:pt x="21" y="65"/>
                        </a:lnTo>
                        <a:lnTo>
                          <a:pt x="42" y="72"/>
                        </a:lnTo>
                        <a:lnTo>
                          <a:pt x="55" y="81"/>
                        </a:lnTo>
                        <a:lnTo>
                          <a:pt x="80" y="95"/>
                        </a:lnTo>
                        <a:lnTo>
                          <a:pt x="122" y="106"/>
                        </a:lnTo>
                        <a:lnTo>
                          <a:pt x="137" y="103"/>
                        </a:lnTo>
                        <a:lnTo>
                          <a:pt x="150" y="97"/>
                        </a:lnTo>
                        <a:lnTo>
                          <a:pt x="150" y="86"/>
                        </a:lnTo>
                        <a:lnTo>
                          <a:pt x="134" y="61"/>
                        </a:lnTo>
                        <a:lnTo>
                          <a:pt x="100" y="37"/>
                        </a:lnTo>
                        <a:lnTo>
                          <a:pt x="73" y="16"/>
                        </a:lnTo>
                        <a:lnTo>
                          <a:pt x="64" y="0"/>
                        </a:lnTo>
                        <a:lnTo>
                          <a:pt x="2" y="8"/>
                        </a:lnTo>
                        <a:close/>
                      </a:path>
                    </a:pathLst>
                  </a:custGeom>
                  <a:solidFill>
                    <a:srgbClr val="000000"/>
                  </a:solidFill>
                  <a:ln w="9525">
                    <a:noFill/>
                    <a:round/>
                    <a:headEnd/>
                    <a:tailEnd/>
                  </a:ln>
                </p:spPr>
                <p:txBody>
                  <a:bodyPr/>
                  <a:lstStyle/>
                  <a:p>
                    <a:endParaRPr lang="it-IT"/>
                  </a:p>
                </p:txBody>
              </p:sp>
            </p:grpSp>
            <p:grpSp>
              <p:nvGrpSpPr>
                <p:cNvPr id="2600" name="Group 19"/>
                <p:cNvGrpSpPr>
                  <a:grpSpLocks/>
                </p:cNvGrpSpPr>
                <p:nvPr/>
              </p:nvGrpSpPr>
              <p:grpSpPr bwMode="auto">
                <a:xfrm>
                  <a:off x="3326" y="1267"/>
                  <a:ext cx="121" cy="297"/>
                  <a:chOff x="3326" y="1267"/>
                  <a:chExt cx="121" cy="297"/>
                </a:xfrm>
              </p:grpSpPr>
              <p:grpSp>
                <p:nvGrpSpPr>
                  <p:cNvPr id="2601" name="Group 20"/>
                  <p:cNvGrpSpPr>
                    <a:grpSpLocks/>
                  </p:cNvGrpSpPr>
                  <p:nvPr/>
                </p:nvGrpSpPr>
                <p:grpSpPr bwMode="auto">
                  <a:xfrm>
                    <a:off x="3342" y="1267"/>
                    <a:ext cx="76" cy="96"/>
                    <a:chOff x="3342" y="1267"/>
                    <a:chExt cx="76" cy="96"/>
                  </a:xfrm>
                </p:grpSpPr>
                <p:sp>
                  <p:nvSpPr>
                    <p:cNvPr id="2606" name="Freeform 21"/>
                    <p:cNvSpPr>
                      <a:spLocks/>
                    </p:cNvSpPr>
                    <p:nvPr/>
                  </p:nvSpPr>
                  <p:spPr bwMode="auto">
                    <a:xfrm>
                      <a:off x="3342" y="1273"/>
                      <a:ext cx="76" cy="90"/>
                    </a:xfrm>
                    <a:custGeom>
                      <a:avLst/>
                      <a:gdLst>
                        <a:gd name="T0" fmla="*/ 0 w 303"/>
                        <a:gd name="T1" fmla="*/ 1 h 359"/>
                        <a:gd name="T2" fmla="*/ 2 w 303"/>
                        <a:gd name="T3" fmla="*/ 0 h 359"/>
                        <a:gd name="T4" fmla="*/ 3 w 303"/>
                        <a:gd name="T5" fmla="*/ 3 h 359"/>
                        <a:gd name="T6" fmla="*/ 3 w 303"/>
                        <a:gd name="T7" fmla="*/ 0 h 359"/>
                        <a:gd name="T8" fmla="*/ 4 w 303"/>
                        <a:gd name="T9" fmla="*/ 1 h 359"/>
                        <a:gd name="T10" fmla="*/ 5 w 303"/>
                        <a:gd name="T11" fmla="*/ 1 h 359"/>
                        <a:gd name="T12" fmla="*/ 5 w 303"/>
                        <a:gd name="T13" fmla="*/ 6 h 359"/>
                        <a:gd name="T14" fmla="*/ 1 w 303"/>
                        <a:gd name="T15" fmla="*/ 6 h 359"/>
                        <a:gd name="T16" fmla="*/ 0 w 303"/>
                        <a:gd name="T17" fmla="*/ 1 h 3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
                        <a:gd name="T28" fmla="*/ 0 h 359"/>
                        <a:gd name="T29" fmla="*/ 303 w 303"/>
                        <a:gd name="T30" fmla="*/ 359 h 3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 h="359">
                          <a:moveTo>
                            <a:pt x="0" y="69"/>
                          </a:moveTo>
                          <a:lnTo>
                            <a:pt x="91" y="0"/>
                          </a:lnTo>
                          <a:lnTo>
                            <a:pt x="192" y="157"/>
                          </a:lnTo>
                          <a:lnTo>
                            <a:pt x="209" y="8"/>
                          </a:lnTo>
                          <a:lnTo>
                            <a:pt x="270" y="27"/>
                          </a:lnTo>
                          <a:lnTo>
                            <a:pt x="303" y="82"/>
                          </a:lnTo>
                          <a:lnTo>
                            <a:pt x="297" y="359"/>
                          </a:lnTo>
                          <a:lnTo>
                            <a:pt x="33" y="359"/>
                          </a:lnTo>
                          <a:lnTo>
                            <a:pt x="0" y="69"/>
                          </a:lnTo>
                          <a:close/>
                        </a:path>
                      </a:pathLst>
                    </a:custGeom>
                    <a:blipFill dpi="0" rotWithShape="0">
                      <a:blip r:embed="rId5"/>
                      <a:srcRect/>
                      <a:tile tx="0" ty="0" sx="100000" sy="100000" flip="none" algn="tl"/>
                    </a:blipFill>
                    <a:ln w="9525">
                      <a:noFill/>
                      <a:round/>
                      <a:headEnd/>
                      <a:tailEnd/>
                    </a:ln>
                  </p:spPr>
                  <p:txBody>
                    <a:bodyPr/>
                    <a:lstStyle/>
                    <a:p>
                      <a:endParaRPr lang="it-IT"/>
                    </a:p>
                  </p:txBody>
                </p:sp>
                <p:sp>
                  <p:nvSpPr>
                    <p:cNvPr id="2607" name="Freeform 22"/>
                    <p:cNvSpPr>
                      <a:spLocks/>
                    </p:cNvSpPr>
                    <p:nvPr/>
                  </p:nvSpPr>
                  <p:spPr bwMode="auto">
                    <a:xfrm>
                      <a:off x="3364" y="1267"/>
                      <a:ext cx="30" cy="53"/>
                    </a:xfrm>
                    <a:custGeom>
                      <a:avLst/>
                      <a:gdLst>
                        <a:gd name="T0" fmla="*/ 0 w 122"/>
                        <a:gd name="T1" fmla="*/ 1 h 211"/>
                        <a:gd name="T2" fmla="*/ 0 w 122"/>
                        <a:gd name="T3" fmla="*/ 0 h 211"/>
                        <a:gd name="T4" fmla="*/ 1 w 122"/>
                        <a:gd name="T5" fmla="*/ 1 h 211"/>
                        <a:gd name="T6" fmla="*/ 1 w 122"/>
                        <a:gd name="T7" fmla="*/ 0 h 211"/>
                        <a:gd name="T8" fmla="*/ 2 w 122"/>
                        <a:gd name="T9" fmla="*/ 1 h 211"/>
                        <a:gd name="T10" fmla="*/ 2 w 122"/>
                        <a:gd name="T11" fmla="*/ 2 h 211"/>
                        <a:gd name="T12" fmla="*/ 2 w 122"/>
                        <a:gd name="T13" fmla="*/ 3 h 211"/>
                        <a:gd name="T14" fmla="*/ 0 w 122"/>
                        <a:gd name="T15" fmla="*/ 1 h 211"/>
                        <a:gd name="T16" fmla="*/ 0 60000 65536"/>
                        <a:gd name="T17" fmla="*/ 0 60000 65536"/>
                        <a:gd name="T18" fmla="*/ 0 60000 65536"/>
                        <a:gd name="T19" fmla="*/ 0 60000 65536"/>
                        <a:gd name="T20" fmla="*/ 0 60000 65536"/>
                        <a:gd name="T21" fmla="*/ 0 60000 65536"/>
                        <a:gd name="T22" fmla="*/ 0 60000 65536"/>
                        <a:gd name="T23" fmla="*/ 0 60000 65536"/>
                        <a:gd name="T24" fmla="*/ 0 w 122"/>
                        <a:gd name="T25" fmla="*/ 0 h 211"/>
                        <a:gd name="T26" fmla="*/ 122 w 122"/>
                        <a:gd name="T27" fmla="*/ 211 h 2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 h="211">
                          <a:moveTo>
                            <a:pt x="0" y="22"/>
                          </a:moveTo>
                          <a:lnTo>
                            <a:pt x="10" y="0"/>
                          </a:lnTo>
                          <a:lnTo>
                            <a:pt x="85" y="37"/>
                          </a:lnTo>
                          <a:lnTo>
                            <a:pt x="104" y="13"/>
                          </a:lnTo>
                          <a:lnTo>
                            <a:pt x="117" y="22"/>
                          </a:lnTo>
                          <a:lnTo>
                            <a:pt x="122" y="146"/>
                          </a:lnTo>
                          <a:lnTo>
                            <a:pt x="120" y="211"/>
                          </a:lnTo>
                          <a:lnTo>
                            <a:pt x="0" y="22"/>
                          </a:lnTo>
                          <a:close/>
                        </a:path>
                      </a:pathLst>
                    </a:custGeom>
                    <a:blipFill dpi="0" rotWithShape="0">
                      <a:blip r:embed="rId6"/>
                      <a:srcRect/>
                      <a:tile tx="0" ty="0" sx="100000" sy="100000" flip="none" algn="tl"/>
                    </a:blipFill>
                    <a:ln w="9525">
                      <a:noFill/>
                      <a:round/>
                      <a:headEnd/>
                      <a:tailEnd/>
                    </a:ln>
                  </p:spPr>
                  <p:txBody>
                    <a:bodyPr/>
                    <a:lstStyle/>
                    <a:p>
                      <a:endParaRPr lang="it-IT"/>
                    </a:p>
                  </p:txBody>
                </p:sp>
                <p:sp>
                  <p:nvSpPr>
                    <p:cNvPr id="2608" name="Freeform 23"/>
                    <p:cNvSpPr>
                      <a:spLocks/>
                    </p:cNvSpPr>
                    <p:nvPr/>
                  </p:nvSpPr>
                  <p:spPr bwMode="auto">
                    <a:xfrm>
                      <a:off x="3373" y="1278"/>
                      <a:ext cx="20" cy="10"/>
                    </a:xfrm>
                    <a:custGeom>
                      <a:avLst/>
                      <a:gdLst>
                        <a:gd name="T0" fmla="*/ 0 w 77"/>
                        <a:gd name="T1" fmla="*/ 0 h 42"/>
                        <a:gd name="T2" fmla="*/ 1 w 77"/>
                        <a:gd name="T3" fmla="*/ 0 h 42"/>
                        <a:gd name="T4" fmla="*/ 1 w 77"/>
                        <a:gd name="T5" fmla="*/ 0 h 42"/>
                        <a:gd name="T6" fmla="*/ 0 60000 65536"/>
                        <a:gd name="T7" fmla="*/ 0 60000 65536"/>
                        <a:gd name="T8" fmla="*/ 0 60000 65536"/>
                        <a:gd name="T9" fmla="*/ 0 w 77"/>
                        <a:gd name="T10" fmla="*/ 0 h 42"/>
                        <a:gd name="T11" fmla="*/ 77 w 77"/>
                        <a:gd name="T12" fmla="*/ 42 h 42"/>
                      </a:gdLst>
                      <a:ahLst/>
                      <a:cxnLst>
                        <a:cxn ang="T6">
                          <a:pos x="T0" y="T1"/>
                        </a:cxn>
                        <a:cxn ang="T7">
                          <a:pos x="T2" y="T3"/>
                        </a:cxn>
                        <a:cxn ang="T8">
                          <a:pos x="T4" y="T5"/>
                        </a:cxn>
                      </a:cxnLst>
                      <a:rect l="T9" t="T10" r="T11" b="T12"/>
                      <a:pathLst>
                        <a:path w="77" h="42">
                          <a:moveTo>
                            <a:pt x="0" y="42"/>
                          </a:moveTo>
                          <a:lnTo>
                            <a:pt x="43" y="0"/>
                          </a:lnTo>
                          <a:lnTo>
                            <a:pt x="77" y="34"/>
                          </a:lnTo>
                        </a:path>
                      </a:pathLst>
                    </a:custGeom>
                    <a:noFill/>
                    <a:ln w="3175">
                      <a:solidFill>
                        <a:srgbClr val="000000"/>
                      </a:solidFill>
                      <a:round/>
                      <a:headEnd/>
                      <a:tailEnd/>
                    </a:ln>
                  </p:spPr>
                  <p:txBody>
                    <a:bodyPr/>
                    <a:lstStyle/>
                    <a:p>
                      <a:endParaRPr lang="it-IT"/>
                    </a:p>
                  </p:txBody>
                </p:sp>
              </p:grpSp>
              <p:grpSp>
                <p:nvGrpSpPr>
                  <p:cNvPr id="2602" name="Group 24"/>
                  <p:cNvGrpSpPr>
                    <a:grpSpLocks/>
                  </p:cNvGrpSpPr>
                  <p:nvPr/>
                </p:nvGrpSpPr>
                <p:grpSpPr bwMode="auto">
                  <a:xfrm>
                    <a:off x="3326" y="1272"/>
                    <a:ext cx="121" cy="292"/>
                    <a:chOff x="3326" y="1272"/>
                    <a:chExt cx="121" cy="292"/>
                  </a:xfrm>
                </p:grpSpPr>
                <p:sp>
                  <p:nvSpPr>
                    <p:cNvPr id="2603" name="Freeform 25"/>
                    <p:cNvSpPr>
                      <a:spLocks/>
                    </p:cNvSpPr>
                    <p:nvPr/>
                  </p:nvSpPr>
                  <p:spPr bwMode="auto">
                    <a:xfrm>
                      <a:off x="3326" y="1272"/>
                      <a:ext cx="121" cy="292"/>
                    </a:xfrm>
                    <a:custGeom>
                      <a:avLst/>
                      <a:gdLst>
                        <a:gd name="T0" fmla="*/ 3 w 481"/>
                        <a:gd name="T1" fmla="*/ 0 h 1167"/>
                        <a:gd name="T2" fmla="*/ 1 w 481"/>
                        <a:gd name="T3" fmla="*/ 1 h 1167"/>
                        <a:gd name="T4" fmla="*/ 0 w 481"/>
                        <a:gd name="T5" fmla="*/ 6 h 1167"/>
                        <a:gd name="T6" fmla="*/ 2 w 481"/>
                        <a:gd name="T7" fmla="*/ 9 h 1167"/>
                        <a:gd name="T8" fmla="*/ 2 w 481"/>
                        <a:gd name="T9" fmla="*/ 9 h 1167"/>
                        <a:gd name="T10" fmla="*/ 2 w 481"/>
                        <a:gd name="T11" fmla="*/ 10 h 1167"/>
                        <a:gd name="T12" fmla="*/ 2 w 481"/>
                        <a:gd name="T13" fmla="*/ 10 h 1167"/>
                        <a:gd name="T14" fmla="*/ 2 w 481"/>
                        <a:gd name="T15" fmla="*/ 13 h 1167"/>
                        <a:gd name="T16" fmla="*/ 1 w 481"/>
                        <a:gd name="T17" fmla="*/ 18 h 1167"/>
                        <a:gd name="T18" fmla="*/ 2 w 481"/>
                        <a:gd name="T19" fmla="*/ 18 h 1167"/>
                        <a:gd name="T20" fmla="*/ 2 w 481"/>
                        <a:gd name="T21" fmla="*/ 18 h 1167"/>
                        <a:gd name="T22" fmla="*/ 3 w 481"/>
                        <a:gd name="T23" fmla="*/ 15 h 1167"/>
                        <a:gd name="T24" fmla="*/ 3 w 481"/>
                        <a:gd name="T25" fmla="*/ 14 h 1167"/>
                        <a:gd name="T26" fmla="*/ 4 w 481"/>
                        <a:gd name="T27" fmla="*/ 10 h 1167"/>
                        <a:gd name="T28" fmla="*/ 4 w 481"/>
                        <a:gd name="T29" fmla="*/ 14 h 1167"/>
                        <a:gd name="T30" fmla="*/ 5 w 481"/>
                        <a:gd name="T31" fmla="*/ 18 h 1167"/>
                        <a:gd name="T32" fmla="*/ 6 w 481"/>
                        <a:gd name="T33" fmla="*/ 18 h 1167"/>
                        <a:gd name="T34" fmla="*/ 6 w 481"/>
                        <a:gd name="T35" fmla="*/ 13 h 1167"/>
                        <a:gd name="T36" fmla="*/ 6 w 481"/>
                        <a:gd name="T37" fmla="*/ 9 h 1167"/>
                        <a:gd name="T38" fmla="*/ 6 w 481"/>
                        <a:gd name="T39" fmla="*/ 7 h 1167"/>
                        <a:gd name="T40" fmla="*/ 6 w 481"/>
                        <a:gd name="T41" fmla="*/ 6 h 1167"/>
                        <a:gd name="T42" fmla="*/ 6 w 481"/>
                        <a:gd name="T43" fmla="*/ 6 h 1167"/>
                        <a:gd name="T44" fmla="*/ 8 w 481"/>
                        <a:gd name="T45" fmla="*/ 5 h 1167"/>
                        <a:gd name="T46" fmla="*/ 8 w 481"/>
                        <a:gd name="T47" fmla="*/ 4 h 1167"/>
                        <a:gd name="T48" fmla="*/ 6 w 481"/>
                        <a:gd name="T49" fmla="*/ 1 h 1167"/>
                        <a:gd name="T50" fmla="*/ 4 w 481"/>
                        <a:gd name="T51" fmla="*/ 0 h 1167"/>
                        <a:gd name="T52" fmla="*/ 5 w 481"/>
                        <a:gd name="T53" fmla="*/ 2 h 1167"/>
                        <a:gd name="T54" fmla="*/ 4 w 481"/>
                        <a:gd name="T55" fmla="*/ 5 h 1167"/>
                        <a:gd name="T56" fmla="*/ 4 w 481"/>
                        <a:gd name="T57" fmla="*/ 3 h 1167"/>
                        <a:gd name="T58" fmla="*/ 3 w 481"/>
                        <a:gd name="T59" fmla="*/ 0 h 11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81"/>
                        <a:gd name="T91" fmla="*/ 0 h 1167"/>
                        <a:gd name="T92" fmla="*/ 481 w 481"/>
                        <a:gd name="T93" fmla="*/ 1167 h 116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81" h="1167">
                          <a:moveTo>
                            <a:pt x="152" y="0"/>
                          </a:moveTo>
                          <a:lnTo>
                            <a:pt x="36" y="85"/>
                          </a:lnTo>
                          <a:lnTo>
                            <a:pt x="0" y="361"/>
                          </a:lnTo>
                          <a:lnTo>
                            <a:pt x="90" y="543"/>
                          </a:lnTo>
                          <a:lnTo>
                            <a:pt x="91" y="578"/>
                          </a:lnTo>
                          <a:lnTo>
                            <a:pt x="97" y="621"/>
                          </a:lnTo>
                          <a:lnTo>
                            <a:pt x="108" y="648"/>
                          </a:lnTo>
                          <a:lnTo>
                            <a:pt x="94" y="846"/>
                          </a:lnTo>
                          <a:lnTo>
                            <a:pt x="63" y="1163"/>
                          </a:lnTo>
                          <a:lnTo>
                            <a:pt x="95" y="1167"/>
                          </a:lnTo>
                          <a:lnTo>
                            <a:pt x="146" y="1150"/>
                          </a:lnTo>
                          <a:lnTo>
                            <a:pt x="183" y="936"/>
                          </a:lnTo>
                          <a:lnTo>
                            <a:pt x="201" y="857"/>
                          </a:lnTo>
                          <a:lnTo>
                            <a:pt x="255" y="651"/>
                          </a:lnTo>
                          <a:lnTo>
                            <a:pt x="262" y="869"/>
                          </a:lnTo>
                          <a:lnTo>
                            <a:pt x="290" y="1132"/>
                          </a:lnTo>
                          <a:lnTo>
                            <a:pt x="366" y="1135"/>
                          </a:lnTo>
                          <a:lnTo>
                            <a:pt x="375" y="851"/>
                          </a:lnTo>
                          <a:lnTo>
                            <a:pt x="367" y="569"/>
                          </a:lnTo>
                          <a:lnTo>
                            <a:pt x="370" y="425"/>
                          </a:lnTo>
                          <a:lnTo>
                            <a:pt x="386" y="381"/>
                          </a:lnTo>
                          <a:lnTo>
                            <a:pt x="394" y="385"/>
                          </a:lnTo>
                          <a:lnTo>
                            <a:pt x="474" y="337"/>
                          </a:lnTo>
                          <a:lnTo>
                            <a:pt x="481" y="247"/>
                          </a:lnTo>
                          <a:lnTo>
                            <a:pt x="352" y="30"/>
                          </a:lnTo>
                          <a:lnTo>
                            <a:pt x="262" y="0"/>
                          </a:lnTo>
                          <a:lnTo>
                            <a:pt x="281" y="145"/>
                          </a:lnTo>
                          <a:lnTo>
                            <a:pt x="259" y="288"/>
                          </a:lnTo>
                          <a:lnTo>
                            <a:pt x="223" y="154"/>
                          </a:lnTo>
                          <a:lnTo>
                            <a:pt x="152" y="0"/>
                          </a:lnTo>
                          <a:close/>
                        </a:path>
                      </a:pathLst>
                    </a:custGeom>
                    <a:blipFill dpi="0" rotWithShape="0">
                      <a:blip r:embed="rId7"/>
                      <a:srcRect/>
                      <a:tile tx="0" ty="0" sx="100000" sy="100000" flip="none" algn="tl"/>
                    </a:blipFill>
                    <a:ln w="9525">
                      <a:noFill/>
                      <a:round/>
                      <a:headEnd/>
                      <a:tailEnd/>
                    </a:ln>
                  </p:spPr>
                  <p:txBody>
                    <a:bodyPr/>
                    <a:lstStyle/>
                    <a:p>
                      <a:endParaRPr lang="it-IT"/>
                    </a:p>
                  </p:txBody>
                </p:sp>
                <p:sp>
                  <p:nvSpPr>
                    <p:cNvPr id="2604" name="Freeform 26"/>
                    <p:cNvSpPr>
                      <a:spLocks/>
                    </p:cNvSpPr>
                    <p:nvPr/>
                  </p:nvSpPr>
                  <p:spPr bwMode="auto">
                    <a:xfrm>
                      <a:off x="3333" y="1303"/>
                      <a:ext cx="30" cy="76"/>
                    </a:xfrm>
                    <a:custGeom>
                      <a:avLst/>
                      <a:gdLst>
                        <a:gd name="T0" fmla="*/ 1 w 122"/>
                        <a:gd name="T1" fmla="*/ 0 h 304"/>
                        <a:gd name="T2" fmla="*/ 1 w 122"/>
                        <a:gd name="T3" fmla="*/ 1 h 304"/>
                        <a:gd name="T4" fmla="*/ 1 w 122"/>
                        <a:gd name="T5" fmla="*/ 3 h 304"/>
                        <a:gd name="T6" fmla="*/ 0 w 122"/>
                        <a:gd name="T7" fmla="*/ 3 h 304"/>
                        <a:gd name="T8" fmla="*/ 1 w 122"/>
                        <a:gd name="T9" fmla="*/ 3 h 304"/>
                        <a:gd name="T10" fmla="*/ 1 w 122"/>
                        <a:gd name="T11" fmla="*/ 4 h 304"/>
                        <a:gd name="T12" fmla="*/ 2 w 122"/>
                        <a:gd name="T13" fmla="*/ 5 h 304"/>
                        <a:gd name="T14" fmla="*/ 2 w 122"/>
                        <a:gd name="T15" fmla="*/ 4 h 304"/>
                        <a:gd name="T16" fmla="*/ 1 w 122"/>
                        <a:gd name="T17" fmla="*/ 3 h 304"/>
                        <a:gd name="T18" fmla="*/ 1 w 122"/>
                        <a:gd name="T19" fmla="*/ 2 h 304"/>
                        <a:gd name="T20" fmla="*/ 1 w 122"/>
                        <a:gd name="T21" fmla="*/ 0 h 3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2"/>
                        <a:gd name="T34" fmla="*/ 0 h 304"/>
                        <a:gd name="T35" fmla="*/ 122 w 122"/>
                        <a:gd name="T36" fmla="*/ 304 h 3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2" h="304">
                          <a:moveTo>
                            <a:pt x="61" y="0"/>
                          </a:moveTo>
                          <a:lnTo>
                            <a:pt x="73" y="73"/>
                          </a:lnTo>
                          <a:lnTo>
                            <a:pt x="67" y="183"/>
                          </a:lnTo>
                          <a:lnTo>
                            <a:pt x="0" y="201"/>
                          </a:lnTo>
                          <a:lnTo>
                            <a:pt x="67" y="207"/>
                          </a:lnTo>
                          <a:lnTo>
                            <a:pt x="85" y="273"/>
                          </a:lnTo>
                          <a:lnTo>
                            <a:pt x="122" y="304"/>
                          </a:lnTo>
                          <a:lnTo>
                            <a:pt x="110" y="250"/>
                          </a:lnTo>
                          <a:lnTo>
                            <a:pt x="98" y="219"/>
                          </a:lnTo>
                          <a:lnTo>
                            <a:pt x="92" y="146"/>
                          </a:lnTo>
                          <a:lnTo>
                            <a:pt x="61" y="0"/>
                          </a:lnTo>
                          <a:close/>
                        </a:path>
                      </a:pathLst>
                    </a:custGeom>
                    <a:blipFill dpi="0" rotWithShape="0">
                      <a:blip r:embed="rId8"/>
                      <a:srcRect/>
                      <a:tile tx="0" ty="0" sx="100000" sy="100000" flip="none" algn="tl"/>
                    </a:blipFill>
                    <a:ln w="9525">
                      <a:noFill/>
                      <a:round/>
                      <a:headEnd/>
                      <a:tailEnd/>
                    </a:ln>
                  </p:spPr>
                  <p:txBody>
                    <a:bodyPr/>
                    <a:lstStyle/>
                    <a:p>
                      <a:endParaRPr lang="it-IT"/>
                    </a:p>
                  </p:txBody>
                </p:sp>
                <p:sp>
                  <p:nvSpPr>
                    <p:cNvPr id="2605" name="Freeform 27"/>
                    <p:cNvSpPr>
                      <a:spLocks/>
                    </p:cNvSpPr>
                    <p:nvPr/>
                  </p:nvSpPr>
                  <p:spPr bwMode="auto">
                    <a:xfrm>
                      <a:off x="3360" y="1308"/>
                      <a:ext cx="11" cy="10"/>
                    </a:xfrm>
                    <a:custGeom>
                      <a:avLst/>
                      <a:gdLst>
                        <a:gd name="T0" fmla="*/ 0 w 43"/>
                        <a:gd name="T1" fmla="*/ 0 h 42"/>
                        <a:gd name="T2" fmla="*/ 0 w 43"/>
                        <a:gd name="T3" fmla="*/ 0 h 42"/>
                        <a:gd name="T4" fmla="*/ 1 w 43"/>
                        <a:gd name="T5" fmla="*/ 0 h 42"/>
                        <a:gd name="T6" fmla="*/ 0 w 43"/>
                        <a:gd name="T7" fmla="*/ 0 h 42"/>
                        <a:gd name="T8" fmla="*/ 0 60000 65536"/>
                        <a:gd name="T9" fmla="*/ 0 60000 65536"/>
                        <a:gd name="T10" fmla="*/ 0 60000 65536"/>
                        <a:gd name="T11" fmla="*/ 0 60000 65536"/>
                        <a:gd name="T12" fmla="*/ 0 w 43"/>
                        <a:gd name="T13" fmla="*/ 0 h 42"/>
                        <a:gd name="T14" fmla="*/ 43 w 43"/>
                        <a:gd name="T15" fmla="*/ 42 h 42"/>
                      </a:gdLst>
                      <a:ahLst/>
                      <a:cxnLst>
                        <a:cxn ang="T8">
                          <a:pos x="T0" y="T1"/>
                        </a:cxn>
                        <a:cxn ang="T9">
                          <a:pos x="T2" y="T3"/>
                        </a:cxn>
                        <a:cxn ang="T10">
                          <a:pos x="T4" y="T5"/>
                        </a:cxn>
                        <a:cxn ang="T11">
                          <a:pos x="T6" y="T7"/>
                        </a:cxn>
                      </a:cxnLst>
                      <a:rect l="T12" t="T13" r="T14" b="T15"/>
                      <a:pathLst>
                        <a:path w="43" h="42">
                          <a:moveTo>
                            <a:pt x="0" y="42"/>
                          </a:moveTo>
                          <a:lnTo>
                            <a:pt x="9" y="0"/>
                          </a:lnTo>
                          <a:lnTo>
                            <a:pt x="43" y="35"/>
                          </a:lnTo>
                          <a:lnTo>
                            <a:pt x="0" y="42"/>
                          </a:lnTo>
                          <a:close/>
                        </a:path>
                      </a:pathLst>
                    </a:custGeom>
                    <a:blipFill dpi="0" rotWithShape="0">
                      <a:blip r:embed="rId6"/>
                      <a:srcRect/>
                      <a:tile tx="0" ty="0" sx="100000" sy="100000" flip="none" algn="tl"/>
                    </a:blipFill>
                    <a:ln w="9525">
                      <a:noFill/>
                      <a:round/>
                      <a:headEnd/>
                      <a:tailEnd/>
                    </a:ln>
                  </p:spPr>
                  <p:txBody>
                    <a:bodyPr/>
                    <a:lstStyle/>
                    <a:p>
                      <a:endParaRPr lang="it-IT"/>
                    </a:p>
                  </p:txBody>
                </p:sp>
              </p:grpSp>
            </p:grpSp>
          </p:grpSp>
          <p:grpSp>
            <p:nvGrpSpPr>
              <p:cNvPr id="2594" name="Group 28"/>
              <p:cNvGrpSpPr>
                <a:grpSpLocks/>
              </p:cNvGrpSpPr>
              <p:nvPr/>
            </p:nvGrpSpPr>
            <p:grpSpPr bwMode="auto">
              <a:xfrm>
                <a:off x="3360" y="1221"/>
                <a:ext cx="38" cy="57"/>
                <a:chOff x="3360" y="1221"/>
                <a:chExt cx="38" cy="57"/>
              </a:xfrm>
            </p:grpSpPr>
            <p:sp>
              <p:nvSpPr>
                <p:cNvPr id="2596" name="Freeform 29"/>
                <p:cNvSpPr>
                  <a:spLocks/>
                </p:cNvSpPr>
                <p:nvPr/>
              </p:nvSpPr>
              <p:spPr bwMode="auto">
                <a:xfrm>
                  <a:off x="3361" y="1222"/>
                  <a:ext cx="34" cy="56"/>
                </a:xfrm>
                <a:custGeom>
                  <a:avLst/>
                  <a:gdLst>
                    <a:gd name="T0" fmla="*/ 2 w 135"/>
                    <a:gd name="T1" fmla="*/ 0 h 225"/>
                    <a:gd name="T2" fmla="*/ 2 w 135"/>
                    <a:gd name="T3" fmla="*/ 1 h 225"/>
                    <a:gd name="T4" fmla="*/ 2 w 135"/>
                    <a:gd name="T5" fmla="*/ 1 h 225"/>
                    <a:gd name="T6" fmla="*/ 2 w 135"/>
                    <a:gd name="T7" fmla="*/ 1 h 225"/>
                    <a:gd name="T8" fmla="*/ 2 w 135"/>
                    <a:gd name="T9" fmla="*/ 2 h 225"/>
                    <a:gd name="T10" fmla="*/ 2 w 135"/>
                    <a:gd name="T11" fmla="*/ 2 h 225"/>
                    <a:gd name="T12" fmla="*/ 2 w 135"/>
                    <a:gd name="T13" fmla="*/ 2 h 225"/>
                    <a:gd name="T14" fmla="*/ 2 w 135"/>
                    <a:gd name="T15" fmla="*/ 2 h 225"/>
                    <a:gd name="T16" fmla="*/ 2 w 135"/>
                    <a:gd name="T17" fmla="*/ 3 h 225"/>
                    <a:gd name="T18" fmla="*/ 2 w 135"/>
                    <a:gd name="T19" fmla="*/ 3 h 225"/>
                    <a:gd name="T20" fmla="*/ 2 w 135"/>
                    <a:gd name="T21" fmla="*/ 3 h 225"/>
                    <a:gd name="T22" fmla="*/ 2 w 135"/>
                    <a:gd name="T23" fmla="*/ 3 h 225"/>
                    <a:gd name="T24" fmla="*/ 0 w 135"/>
                    <a:gd name="T25" fmla="*/ 3 h 225"/>
                    <a:gd name="T26" fmla="*/ 0 w 135"/>
                    <a:gd name="T27" fmla="*/ 2 h 225"/>
                    <a:gd name="T28" fmla="*/ 0 w 135"/>
                    <a:gd name="T29" fmla="*/ 2 h 225"/>
                    <a:gd name="T30" fmla="*/ 0 w 135"/>
                    <a:gd name="T31" fmla="*/ 2 h 225"/>
                    <a:gd name="T32" fmla="*/ 0 w 135"/>
                    <a:gd name="T33" fmla="*/ 2 h 225"/>
                    <a:gd name="T34" fmla="*/ 0 w 135"/>
                    <a:gd name="T35" fmla="*/ 1 h 225"/>
                    <a:gd name="T36" fmla="*/ 0 w 135"/>
                    <a:gd name="T37" fmla="*/ 1 h 225"/>
                    <a:gd name="T38" fmla="*/ 0 w 135"/>
                    <a:gd name="T39" fmla="*/ 1 h 225"/>
                    <a:gd name="T40" fmla="*/ 0 w 135"/>
                    <a:gd name="T41" fmla="*/ 1 h 225"/>
                    <a:gd name="T42" fmla="*/ 0 w 135"/>
                    <a:gd name="T43" fmla="*/ 0 h 225"/>
                    <a:gd name="T44" fmla="*/ 0 w 135"/>
                    <a:gd name="T45" fmla="*/ 0 h 225"/>
                    <a:gd name="T46" fmla="*/ 0 w 135"/>
                    <a:gd name="T47" fmla="*/ 0 h 225"/>
                    <a:gd name="T48" fmla="*/ 1 w 135"/>
                    <a:gd name="T49" fmla="*/ 0 h 225"/>
                    <a:gd name="T50" fmla="*/ 1 w 135"/>
                    <a:gd name="T51" fmla="*/ 0 h 225"/>
                    <a:gd name="T52" fmla="*/ 1 w 135"/>
                    <a:gd name="T53" fmla="*/ 0 h 225"/>
                    <a:gd name="T54" fmla="*/ 1 w 135"/>
                    <a:gd name="T55" fmla="*/ 0 h 225"/>
                    <a:gd name="T56" fmla="*/ 2 w 135"/>
                    <a:gd name="T57" fmla="*/ 0 h 225"/>
                    <a:gd name="T58" fmla="*/ 2 w 135"/>
                    <a:gd name="T59" fmla="*/ 0 h 225"/>
                    <a:gd name="T60" fmla="*/ 2 w 135"/>
                    <a:gd name="T61" fmla="*/ 0 h 225"/>
                    <a:gd name="T62" fmla="*/ 2 w 135"/>
                    <a:gd name="T63" fmla="*/ 0 h 225"/>
                    <a:gd name="T64" fmla="*/ 2 w 135"/>
                    <a:gd name="T65" fmla="*/ 0 h 225"/>
                    <a:gd name="T66" fmla="*/ 2 w 135"/>
                    <a:gd name="T67" fmla="*/ 0 h 2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5"/>
                    <a:gd name="T103" fmla="*/ 0 h 225"/>
                    <a:gd name="T104" fmla="*/ 135 w 135"/>
                    <a:gd name="T105" fmla="*/ 225 h 2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5" h="225">
                      <a:moveTo>
                        <a:pt x="133" y="38"/>
                      </a:moveTo>
                      <a:lnTo>
                        <a:pt x="135" y="74"/>
                      </a:lnTo>
                      <a:lnTo>
                        <a:pt x="130" y="87"/>
                      </a:lnTo>
                      <a:lnTo>
                        <a:pt x="135" y="99"/>
                      </a:lnTo>
                      <a:lnTo>
                        <a:pt x="134" y="112"/>
                      </a:lnTo>
                      <a:lnTo>
                        <a:pt x="132" y="130"/>
                      </a:lnTo>
                      <a:lnTo>
                        <a:pt x="130" y="149"/>
                      </a:lnTo>
                      <a:lnTo>
                        <a:pt x="131" y="168"/>
                      </a:lnTo>
                      <a:lnTo>
                        <a:pt x="123" y="180"/>
                      </a:lnTo>
                      <a:lnTo>
                        <a:pt x="111" y="188"/>
                      </a:lnTo>
                      <a:lnTo>
                        <a:pt x="115" y="200"/>
                      </a:lnTo>
                      <a:lnTo>
                        <a:pt x="92" y="225"/>
                      </a:lnTo>
                      <a:lnTo>
                        <a:pt x="19" y="187"/>
                      </a:lnTo>
                      <a:lnTo>
                        <a:pt x="16" y="138"/>
                      </a:lnTo>
                      <a:lnTo>
                        <a:pt x="13" y="132"/>
                      </a:lnTo>
                      <a:lnTo>
                        <a:pt x="10" y="123"/>
                      </a:lnTo>
                      <a:lnTo>
                        <a:pt x="4" y="110"/>
                      </a:lnTo>
                      <a:lnTo>
                        <a:pt x="0" y="84"/>
                      </a:lnTo>
                      <a:lnTo>
                        <a:pt x="8" y="80"/>
                      </a:lnTo>
                      <a:lnTo>
                        <a:pt x="6" y="71"/>
                      </a:lnTo>
                      <a:lnTo>
                        <a:pt x="6" y="53"/>
                      </a:lnTo>
                      <a:lnTo>
                        <a:pt x="7" y="41"/>
                      </a:lnTo>
                      <a:lnTo>
                        <a:pt x="13" y="27"/>
                      </a:lnTo>
                      <a:lnTo>
                        <a:pt x="20" y="17"/>
                      </a:lnTo>
                      <a:lnTo>
                        <a:pt x="33" y="7"/>
                      </a:lnTo>
                      <a:lnTo>
                        <a:pt x="48" y="2"/>
                      </a:lnTo>
                      <a:lnTo>
                        <a:pt x="63" y="0"/>
                      </a:lnTo>
                      <a:lnTo>
                        <a:pt x="78" y="0"/>
                      </a:lnTo>
                      <a:lnTo>
                        <a:pt x="93" y="1"/>
                      </a:lnTo>
                      <a:lnTo>
                        <a:pt x="106" y="3"/>
                      </a:lnTo>
                      <a:lnTo>
                        <a:pt x="119" y="10"/>
                      </a:lnTo>
                      <a:lnTo>
                        <a:pt x="126" y="18"/>
                      </a:lnTo>
                      <a:lnTo>
                        <a:pt x="129" y="25"/>
                      </a:lnTo>
                      <a:lnTo>
                        <a:pt x="133" y="38"/>
                      </a:lnTo>
                      <a:close/>
                    </a:path>
                  </a:pathLst>
                </a:custGeom>
                <a:blipFill dpi="0" rotWithShape="0">
                  <a:blip r:embed="rId9"/>
                  <a:srcRect/>
                  <a:tile tx="0" ty="0" sx="100000" sy="100000" flip="none" algn="tl"/>
                </a:blipFill>
                <a:ln w="9525">
                  <a:noFill/>
                  <a:round/>
                  <a:headEnd/>
                  <a:tailEnd/>
                </a:ln>
              </p:spPr>
              <p:txBody>
                <a:bodyPr/>
                <a:lstStyle/>
                <a:p>
                  <a:endParaRPr lang="it-IT"/>
                </a:p>
              </p:txBody>
            </p:sp>
            <p:sp>
              <p:nvSpPr>
                <p:cNvPr id="2597" name="Freeform 30"/>
                <p:cNvSpPr>
                  <a:spLocks/>
                </p:cNvSpPr>
                <p:nvPr/>
              </p:nvSpPr>
              <p:spPr bwMode="auto">
                <a:xfrm>
                  <a:off x="3365" y="1254"/>
                  <a:ext cx="18" cy="14"/>
                </a:xfrm>
                <a:custGeom>
                  <a:avLst/>
                  <a:gdLst>
                    <a:gd name="T0" fmla="*/ 0 w 74"/>
                    <a:gd name="T1" fmla="*/ 0 h 57"/>
                    <a:gd name="T2" fmla="*/ 0 w 74"/>
                    <a:gd name="T3" fmla="*/ 0 h 57"/>
                    <a:gd name="T4" fmla="*/ 0 w 74"/>
                    <a:gd name="T5" fmla="*/ 0 h 57"/>
                    <a:gd name="T6" fmla="*/ 1 w 74"/>
                    <a:gd name="T7" fmla="*/ 1 h 57"/>
                    <a:gd name="T8" fmla="*/ 0 w 74"/>
                    <a:gd name="T9" fmla="*/ 1 h 57"/>
                    <a:gd name="T10" fmla="*/ 0 w 74"/>
                    <a:gd name="T11" fmla="*/ 0 h 57"/>
                    <a:gd name="T12" fmla="*/ 0 w 74"/>
                    <a:gd name="T13" fmla="*/ 0 h 57"/>
                    <a:gd name="T14" fmla="*/ 0 w 74"/>
                    <a:gd name="T15" fmla="*/ 0 h 57"/>
                    <a:gd name="T16" fmla="*/ 0 w 74"/>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57"/>
                    <a:gd name="T29" fmla="*/ 74 w 74"/>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57">
                      <a:moveTo>
                        <a:pt x="6" y="7"/>
                      </a:moveTo>
                      <a:lnTo>
                        <a:pt x="14" y="6"/>
                      </a:lnTo>
                      <a:lnTo>
                        <a:pt x="32" y="37"/>
                      </a:lnTo>
                      <a:lnTo>
                        <a:pt x="74" y="57"/>
                      </a:lnTo>
                      <a:lnTo>
                        <a:pt x="31" y="43"/>
                      </a:lnTo>
                      <a:lnTo>
                        <a:pt x="13" y="26"/>
                      </a:lnTo>
                      <a:lnTo>
                        <a:pt x="4" y="33"/>
                      </a:lnTo>
                      <a:lnTo>
                        <a:pt x="0" y="0"/>
                      </a:lnTo>
                      <a:lnTo>
                        <a:pt x="6" y="7"/>
                      </a:lnTo>
                      <a:close/>
                    </a:path>
                  </a:pathLst>
                </a:custGeom>
                <a:blipFill dpi="0" rotWithShape="0">
                  <a:blip r:embed="rId10"/>
                  <a:srcRect/>
                  <a:tile tx="0" ty="0" sx="100000" sy="100000" flip="none" algn="tl"/>
                </a:blipFill>
                <a:ln w="9525">
                  <a:noFill/>
                  <a:round/>
                  <a:headEnd/>
                  <a:tailEnd/>
                </a:ln>
              </p:spPr>
              <p:txBody>
                <a:bodyPr/>
                <a:lstStyle/>
                <a:p>
                  <a:endParaRPr lang="it-IT"/>
                </a:p>
              </p:txBody>
            </p:sp>
            <p:sp>
              <p:nvSpPr>
                <p:cNvPr id="2598" name="Freeform 31"/>
                <p:cNvSpPr>
                  <a:spLocks/>
                </p:cNvSpPr>
                <p:nvPr/>
              </p:nvSpPr>
              <p:spPr bwMode="auto">
                <a:xfrm>
                  <a:off x="3360" y="1221"/>
                  <a:ext cx="38" cy="36"/>
                </a:xfrm>
                <a:custGeom>
                  <a:avLst/>
                  <a:gdLst>
                    <a:gd name="T0" fmla="*/ 0 w 153"/>
                    <a:gd name="T1" fmla="*/ 2 h 145"/>
                    <a:gd name="T2" fmla="*/ 0 w 153"/>
                    <a:gd name="T3" fmla="*/ 2 h 145"/>
                    <a:gd name="T4" fmla="*/ 0 w 153"/>
                    <a:gd name="T5" fmla="*/ 2 h 145"/>
                    <a:gd name="T6" fmla="*/ 0 w 153"/>
                    <a:gd name="T7" fmla="*/ 1 h 145"/>
                    <a:gd name="T8" fmla="*/ 0 w 153"/>
                    <a:gd name="T9" fmla="*/ 1 h 145"/>
                    <a:gd name="T10" fmla="*/ 0 w 153"/>
                    <a:gd name="T11" fmla="*/ 0 h 145"/>
                    <a:gd name="T12" fmla="*/ 0 w 153"/>
                    <a:gd name="T13" fmla="*/ 0 h 145"/>
                    <a:gd name="T14" fmla="*/ 0 w 153"/>
                    <a:gd name="T15" fmla="*/ 0 h 145"/>
                    <a:gd name="T16" fmla="*/ 1 w 153"/>
                    <a:gd name="T17" fmla="*/ 0 h 145"/>
                    <a:gd name="T18" fmla="*/ 1 w 153"/>
                    <a:gd name="T19" fmla="*/ 0 h 145"/>
                    <a:gd name="T20" fmla="*/ 2 w 153"/>
                    <a:gd name="T21" fmla="*/ 0 h 145"/>
                    <a:gd name="T22" fmla="*/ 2 w 153"/>
                    <a:gd name="T23" fmla="*/ 0 h 145"/>
                    <a:gd name="T24" fmla="*/ 2 w 153"/>
                    <a:gd name="T25" fmla="*/ 0 h 145"/>
                    <a:gd name="T26" fmla="*/ 2 w 153"/>
                    <a:gd name="T27" fmla="*/ 0 h 145"/>
                    <a:gd name="T28" fmla="*/ 2 w 153"/>
                    <a:gd name="T29" fmla="*/ 0 h 145"/>
                    <a:gd name="T30" fmla="*/ 2 w 153"/>
                    <a:gd name="T31" fmla="*/ 1 h 145"/>
                    <a:gd name="T32" fmla="*/ 2 w 153"/>
                    <a:gd name="T33" fmla="*/ 0 h 145"/>
                    <a:gd name="T34" fmla="*/ 1 w 153"/>
                    <a:gd name="T35" fmla="*/ 0 h 145"/>
                    <a:gd name="T36" fmla="*/ 1 w 153"/>
                    <a:gd name="T37" fmla="*/ 0 h 145"/>
                    <a:gd name="T38" fmla="*/ 1 w 153"/>
                    <a:gd name="T39" fmla="*/ 0 h 145"/>
                    <a:gd name="T40" fmla="*/ 1 w 153"/>
                    <a:gd name="T41" fmla="*/ 0 h 145"/>
                    <a:gd name="T42" fmla="*/ 1 w 153"/>
                    <a:gd name="T43" fmla="*/ 0 h 145"/>
                    <a:gd name="T44" fmla="*/ 1 w 153"/>
                    <a:gd name="T45" fmla="*/ 1 h 145"/>
                    <a:gd name="T46" fmla="*/ 1 w 153"/>
                    <a:gd name="T47" fmla="*/ 1 h 145"/>
                    <a:gd name="T48" fmla="*/ 1 w 153"/>
                    <a:gd name="T49" fmla="*/ 1 h 145"/>
                    <a:gd name="T50" fmla="*/ 0 w 153"/>
                    <a:gd name="T51" fmla="*/ 1 h 145"/>
                    <a:gd name="T52" fmla="*/ 0 w 153"/>
                    <a:gd name="T53" fmla="*/ 2 h 145"/>
                    <a:gd name="T54" fmla="*/ 0 w 153"/>
                    <a:gd name="T55" fmla="*/ 1 h 145"/>
                    <a:gd name="T56" fmla="*/ 0 w 153"/>
                    <a:gd name="T57" fmla="*/ 1 h 145"/>
                    <a:gd name="T58" fmla="*/ 0 w 153"/>
                    <a:gd name="T59" fmla="*/ 1 h 145"/>
                    <a:gd name="T60" fmla="*/ 0 w 153"/>
                    <a:gd name="T61" fmla="*/ 1 h 145"/>
                    <a:gd name="T62" fmla="*/ 0 w 153"/>
                    <a:gd name="T63" fmla="*/ 1 h 145"/>
                    <a:gd name="T64" fmla="*/ 0 w 153"/>
                    <a:gd name="T65" fmla="*/ 2 h 145"/>
                    <a:gd name="T66" fmla="*/ 0 w 153"/>
                    <a:gd name="T67" fmla="*/ 2 h 145"/>
                    <a:gd name="T68" fmla="*/ 0 w 153"/>
                    <a:gd name="T69" fmla="*/ 2 h 1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3"/>
                    <a:gd name="T106" fmla="*/ 0 h 145"/>
                    <a:gd name="T107" fmla="*/ 153 w 153"/>
                    <a:gd name="T108" fmla="*/ 145 h 1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3" h="145">
                      <a:moveTo>
                        <a:pt x="22" y="145"/>
                      </a:moveTo>
                      <a:lnTo>
                        <a:pt x="10" y="128"/>
                      </a:lnTo>
                      <a:lnTo>
                        <a:pt x="4" y="107"/>
                      </a:lnTo>
                      <a:lnTo>
                        <a:pt x="0" y="77"/>
                      </a:lnTo>
                      <a:lnTo>
                        <a:pt x="0" y="48"/>
                      </a:lnTo>
                      <a:lnTo>
                        <a:pt x="5" y="26"/>
                      </a:lnTo>
                      <a:lnTo>
                        <a:pt x="20" y="11"/>
                      </a:lnTo>
                      <a:lnTo>
                        <a:pt x="36" y="3"/>
                      </a:lnTo>
                      <a:lnTo>
                        <a:pt x="67" y="0"/>
                      </a:lnTo>
                      <a:lnTo>
                        <a:pt x="106" y="2"/>
                      </a:lnTo>
                      <a:lnTo>
                        <a:pt x="131" y="11"/>
                      </a:lnTo>
                      <a:lnTo>
                        <a:pt x="146" y="14"/>
                      </a:lnTo>
                      <a:lnTo>
                        <a:pt x="153" y="14"/>
                      </a:lnTo>
                      <a:lnTo>
                        <a:pt x="144" y="23"/>
                      </a:lnTo>
                      <a:lnTo>
                        <a:pt x="138" y="38"/>
                      </a:lnTo>
                      <a:lnTo>
                        <a:pt x="138" y="44"/>
                      </a:lnTo>
                      <a:lnTo>
                        <a:pt x="125" y="35"/>
                      </a:lnTo>
                      <a:lnTo>
                        <a:pt x="106" y="34"/>
                      </a:lnTo>
                      <a:lnTo>
                        <a:pt x="84" y="32"/>
                      </a:lnTo>
                      <a:lnTo>
                        <a:pt x="69" y="32"/>
                      </a:lnTo>
                      <a:lnTo>
                        <a:pt x="52" y="32"/>
                      </a:lnTo>
                      <a:lnTo>
                        <a:pt x="60" y="36"/>
                      </a:lnTo>
                      <a:lnTo>
                        <a:pt x="60" y="45"/>
                      </a:lnTo>
                      <a:lnTo>
                        <a:pt x="55" y="55"/>
                      </a:lnTo>
                      <a:lnTo>
                        <a:pt x="46" y="69"/>
                      </a:lnTo>
                      <a:lnTo>
                        <a:pt x="40" y="87"/>
                      </a:lnTo>
                      <a:lnTo>
                        <a:pt x="40" y="107"/>
                      </a:lnTo>
                      <a:lnTo>
                        <a:pt x="27" y="95"/>
                      </a:lnTo>
                      <a:lnTo>
                        <a:pt x="26" y="86"/>
                      </a:lnTo>
                      <a:lnTo>
                        <a:pt x="18" y="83"/>
                      </a:lnTo>
                      <a:lnTo>
                        <a:pt x="9" y="84"/>
                      </a:lnTo>
                      <a:lnTo>
                        <a:pt x="7" y="89"/>
                      </a:lnTo>
                      <a:lnTo>
                        <a:pt x="10" y="116"/>
                      </a:lnTo>
                      <a:lnTo>
                        <a:pt x="17" y="128"/>
                      </a:lnTo>
                      <a:lnTo>
                        <a:pt x="22" y="145"/>
                      </a:lnTo>
                      <a:close/>
                    </a:path>
                  </a:pathLst>
                </a:custGeom>
                <a:blipFill dpi="0" rotWithShape="0">
                  <a:blip r:embed="rId11"/>
                  <a:srcRect/>
                  <a:tile tx="0" ty="0" sx="100000" sy="100000" flip="none" algn="tl"/>
                </a:blipFill>
                <a:ln w="9525">
                  <a:noFill/>
                  <a:round/>
                  <a:headEnd/>
                  <a:tailEnd/>
                </a:ln>
              </p:spPr>
              <p:txBody>
                <a:bodyPr/>
                <a:lstStyle/>
                <a:p>
                  <a:endParaRPr lang="it-IT"/>
                </a:p>
              </p:txBody>
            </p:sp>
          </p:grpSp>
          <p:sp>
            <p:nvSpPr>
              <p:cNvPr id="2595" name="Freeform 32"/>
              <p:cNvSpPr>
                <a:spLocks/>
              </p:cNvSpPr>
              <p:nvPr/>
            </p:nvSpPr>
            <p:spPr bwMode="auto">
              <a:xfrm>
                <a:off x="3392" y="1350"/>
                <a:ext cx="32" cy="18"/>
              </a:xfrm>
              <a:custGeom>
                <a:avLst/>
                <a:gdLst>
                  <a:gd name="T0" fmla="*/ 2 w 131"/>
                  <a:gd name="T1" fmla="*/ 1 h 73"/>
                  <a:gd name="T2" fmla="*/ 1 w 131"/>
                  <a:gd name="T3" fmla="*/ 1 h 73"/>
                  <a:gd name="T4" fmla="*/ 1 w 131"/>
                  <a:gd name="T5" fmla="*/ 1 h 73"/>
                  <a:gd name="T6" fmla="*/ 0 w 131"/>
                  <a:gd name="T7" fmla="*/ 1 h 73"/>
                  <a:gd name="T8" fmla="*/ 0 w 131"/>
                  <a:gd name="T9" fmla="*/ 0 h 73"/>
                  <a:gd name="T10" fmla="*/ 1 w 131"/>
                  <a:gd name="T11" fmla="*/ 0 h 73"/>
                  <a:gd name="T12" fmla="*/ 1 w 131"/>
                  <a:gd name="T13" fmla="*/ 0 h 73"/>
                  <a:gd name="T14" fmla="*/ 1 w 131"/>
                  <a:gd name="T15" fmla="*/ 0 h 73"/>
                  <a:gd name="T16" fmla="*/ 2 w 131"/>
                  <a:gd name="T17" fmla="*/ 0 h 73"/>
                  <a:gd name="T18" fmla="*/ 2 w 131"/>
                  <a:gd name="T19" fmla="*/ 0 h 73"/>
                  <a:gd name="T20" fmla="*/ 2 w 131"/>
                  <a:gd name="T21" fmla="*/ 1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
                  <a:gd name="T34" fmla="*/ 0 h 73"/>
                  <a:gd name="T35" fmla="*/ 131 w 131"/>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 h="73">
                    <a:moveTo>
                      <a:pt x="131" y="65"/>
                    </a:moveTo>
                    <a:lnTo>
                      <a:pt x="100" y="73"/>
                    </a:lnTo>
                    <a:lnTo>
                      <a:pt x="57" y="67"/>
                    </a:lnTo>
                    <a:lnTo>
                      <a:pt x="21" y="56"/>
                    </a:lnTo>
                    <a:lnTo>
                      <a:pt x="0" y="13"/>
                    </a:lnTo>
                    <a:lnTo>
                      <a:pt x="60" y="18"/>
                    </a:lnTo>
                    <a:lnTo>
                      <a:pt x="55" y="0"/>
                    </a:lnTo>
                    <a:lnTo>
                      <a:pt x="82" y="4"/>
                    </a:lnTo>
                    <a:lnTo>
                      <a:pt x="110" y="18"/>
                    </a:lnTo>
                    <a:lnTo>
                      <a:pt x="121" y="24"/>
                    </a:lnTo>
                    <a:lnTo>
                      <a:pt x="131" y="65"/>
                    </a:lnTo>
                    <a:close/>
                  </a:path>
                </a:pathLst>
              </a:custGeom>
              <a:blipFill dpi="0" rotWithShape="0">
                <a:blip r:embed="rId9"/>
                <a:srcRect/>
                <a:tile tx="0" ty="0" sx="100000" sy="100000" flip="none" algn="tl"/>
              </a:blipFill>
              <a:ln w="9525">
                <a:noFill/>
                <a:round/>
                <a:headEnd/>
                <a:tailEnd/>
              </a:ln>
            </p:spPr>
            <p:txBody>
              <a:bodyPr/>
              <a:lstStyle/>
              <a:p>
                <a:endParaRPr lang="it-IT"/>
              </a:p>
            </p:txBody>
          </p:sp>
        </p:grpSp>
        <p:grpSp>
          <p:nvGrpSpPr>
            <p:cNvPr id="2064" name="Group 33"/>
            <p:cNvGrpSpPr>
              <a:grpSpLocks/>
            </p:cNvGrpSpPr>
            <p:nvPr/>
          </p:nvGrpSpPr>
          <p:grpSpPr bwMode="auto">
            <a:xfrm>
              <a:off x="6299200" y="2497129"/>
              <a:ext cx="1397000" cy="420686"/>
              <a:chOff x="270" y="4726"/>
              <a:chExt cx="1482" cy="556"/>
            </a:xfrm>
          </p:grpSpPr>
          <p:sp>
            <p:nvSpPr>
              <p:cNvPr id="2554" name="Freeform 34"/>
              <p:cNvSpPr>
                <a:spLocks/>
              </p:cNvSpPr>
              <p:nvPr/>
            </p:nvSpPr>
            <p:spPr bwMode="auto">
              <a:xfrm>
                <a:off x="270" y="5101"/>
                <a:ext cx="1482" cy="181"/>
              </a:xfrm>
              <a:custGeom>
                <a:avLst/>
                <a:gdLst>
                  <a:gd name="T0" fmla="*/ 71 w 1482"/>
                  <a:gd name="T1" fmla="*/ 0 h 181"/>
                  <a:gd name="T2" fmla="*/ 0 w 1482"/>
                  <a:gd name="T3" fmla="*/ 7 h 181"/>
                  <a:gd name="T4" fmla="*/ 360 w 1482"/>
                  <a:gd name="T5" fmla="*/ 180 h 181"/>
                  <a:gd name="T6" fmla="*/ 1481 w 1482"/>
                  <a:gd name="T7" fmla="*/ 35 h 181"/>
                  <a:gd name="T8" fmla="*/ 1444 w 1482"/>
                  <a:gd name="T9" fmla="*/ 21 h 181"/>
                  <a:gd name="T10" fmla="*/ 0 60000 65536"/>
                  <a:gd name="T11" fmla="*/ 0 60000 65536"/>
                  <a:gd name="T12" fmla="*/ 0 60000 65536"/>
                  <a:gd name="T13" fmla="*/ 0 60000 65536"/>
                  <a:gd name="T14" fmla="*/ 0 60000 65536"/>
                  <a:gd name="T15" fmla="*/ 0 w 1482"/>
                  <a:gd name="T16" fmla="*/ 0 h 181"/>
                  <a:gd name="T17" fmla="*/ 1482 w 1482"/>
                  <a:gd name="T18" fmla="*/ 181 h 181"/>
                </a:gdLst>
                <a:ahLst/>
                <a:cxnLst>
                  <a:cxn ang="T10">
                    <a:pos x="T0" y="T1"/>
                  </a:cxn>
                  <a:cxn ang="T11">
                    <a:pos x="T2" y="T3"/>
                  </a:cxn>
                  <a:cxn ang="T12">
                    <a:pos x="T4" y="T5"/>
                  </a:cxn>
                  <a:cxn ang="T13">
                    <a:pos x="T6" y="T7"/>
                  </a:cxn>
                  <a:cxn ang="T14">
                    <a:pos x="T8" y="T9"/>
                  </a:cxn>
                </a:cxnLst>
                <a:rect l="T15" t="T16" r="T17" b="T18"/>
                <a:pathLst>
                  <a:path w="1482" h="181">
                    <a:moveTo>
                      <a:pt x="71" y="0"/>
                    </a:moveTo>
                    <a:lnTo>
                      <a:pt x="0" y="7"/>
                    </a:lnTo>
                    <a:lnTo>
                      <a:pt x="360" y="180"/>
                    </a:lnTo>
                    <a:lnTo>
                      <a:pt x="1481" y="35"/>
                    </a:lnTo>
                    <a:lnTo>
                      <a:pt x="1444" y="21"/>
                    </a:lnTo>
                  </a:path>
                </a:pathLst>
              </a:custGeom>
              <a:solidFill>
                <a:schemeClr val="folHlink"/>
              </a:solidFill>
              <a:ln w="12700" cap="rnd">
                <a:solidFill>
                  <a:schemeClr val="tx1"/>
                </a:solidFill>
                <a:round/>
                <a:headEnd type="none" w="sm" len="sm"/>
                <a:tailEnd type="none" w="sm" len="sm"/>
              </a:ln>
            </p:spPr>
            <p:txBody>
              <a:bodyPr/>
              <a:lstStyle/>
              <a:p>
                <a:endParaRPr lang="it-IT"/>
              </a:p>
            </p:txBody>
          </p:sp>
          <p:grpSp>
            <p:nvGrpSpPr>
              <p:cNvPr id="2555" name="Group 35"/>
              <p:cNvGrpSpPr>
                <a:grpSpLocks/>
              </p:cNvGrpSpPr>
              <p:nvPr/>
            </p:nvGrpSpPr>
            <p:grpSpPr bwMode="auto">
              <a:xfrm>
                <a:off x="344" y="4726"/>
                <a:ext cx="1364" cy="492"/>
                <a:chOff x="344" y="4726"/>
                <a:chExt cx="1364" cy="492"/>
              </a:xfrm>
            </p:grpSpPr>
            <p:sp>
              <p:nvSpPr>
                <p:cNvPr id="2556" name="Oval 36"/>
                <p:cNvSpPr>
                  <a:spLocks noChangeArrowheads="1"/>
                </p:cNvSpPr>
                <p:nvPr/>
              </p:nvSpPr>
              <p:spPr bwMode="auto">
                <a:xfrm>
                  <a:off x="999" y="4835"/>
                  <a:ext cx="24" cy="26"/>
                </a:xfrm>
                <a:prstGeom prst="ellipse">
                  <a:avLst/>
                </a:prstGeom>
                <a:solidFill>
                  <a:schemeClr val="hlink"/>
                </a:solidFill>
                <a:ln w="12700">
                  <a:solidFill>
                    <a:schemeClr val="tx1"/>
                  </a:solidFill>
                  <a:round/>
                  <a:headEnd/>
                  <a:tailEnd/>
                </a:ln>
              </p:spPr>
              <p:txBody>
                <a:bodyPr wrap="none" anchor="ctr"/>
                <a:lstStyle/>
                <a:p>
                  <a:endParaRPr lang="it-IT"/>
                </a:p>
              </p:txBody>
            </p:sp>
            <p:sp>
              <p:nvSpPr>
                <p:cNvPr id="2557" name="Oval 37"/>
                <p:cNvSpPr>
                  <a:spLocks noChangeArrowheads="1"/>
                </p:cNvSpPr>
                <p:nvPr/>
              </p:nvSpPr>
              <p:spPr bwMode="auto">
                <a:xfrm>
                  <a:off x="809" y="4775"/>
                  <a:ext cx="25" cy="26"/>
                </a:xfrm>
                <a:prstGeom prst="ellipse">
                  <a:avLst/>
                </a:prstGeom>
                <a:solidFill>
                  <a:schemeClr val="hlink"/>
                </a:solidFill>
                <a:ln w="12700">
                  <a:solidFill>
                    <a:schemeClr val="tx1"/>
                  </a:solidFill>
                  <a:round/>
                  <a:headEnd/>
                  <a:tailEnd/>
                </a:ln>
              </p:spPr>
              <p:txBody>
                <a:bodyPr wrap="none" anchor="ctr"/>
                <a:lstStyle/>
                <a:p>
                  <a:endParaRPr lang="it-IT"/>
                </a:p>
              </p:txBody>
            </p:sp>
            <p:sp>
              <p:nvSpPr>
                <p:cNvPr id="2558" name="Oval 38"/>
                <p:cNvSpPr>
                  <a:spLocks noChangeArrowheads="1"/>
                </p:cNvSpPr>
                <p:nvPr/>
              </p:nvSpPr>
              <p:spPr bwMode="auto">
                <a:xfrm>
                  <a:off x="772" y="4870"/>
                  <a:ext cx="25" cy="27"/>
                </a:xfrm>
                <a:prstGeom prst="ellipse">
                  <a:avLst/>
                </a:prstGeom>
                <a:solidFill>
                  <a:schemeClr val="hlink"/>
                </a:solidFill>
                <a:ln w="12700">
                  <a:solidFill>
                    <a:schemeClr val="tx1"/>
                  </a:solidFill>
                  <a:round/>
                  <a:headEnd/>
                  <a:tailEnd/>
                </a:ln>
              </p:spPr>
              <p:txBody>
                <a:bodyPr wrap="none" anchor="ctr"/>
                <a:lstStyle/>
                <a:p>
                  <a:endParaRPr lang="it-IT"/>
                </a:p>
              </p:txBody>
            </p:sp>
            <p:sp>
              <p:nvSpPr>
                <p:cNvPr id="2559" name="Freeform 39"/>
                <p:cNvSpPr>
                  <a:spLocks/>
                </p:cNvSpPr>
                <p:nvPr/>
              </p:nvSpPr>
              <p:spPr bwMode="auto">
                <a:xfrm>
                  <a:off x="344" y="4726"/>
                  <a:ext cx="1364" cy="492"/>
                </a:xfrm>
                <a:custGeom>
                  <a:avLst/>
                  <a:gdLst>
                    <a:gd name="T0" fmla="*/ 0 w 1364"/>
                    <a:gd name="T1" fmla="*/ 190 h 492"/>
                    <a:gd name="T2" fmla="*/ 3 w 1364"/>
                    <a:gd name="T3" fmla="*/ 164 h 492"/>
                    <a:gd name="T4" fmla="*/ 9 w 1364"/>
                    <a:gd name="T5" fmla="*/ 145 h 492"/>
                    <a:gd name="T6" fmla="*/ 321 w 1364"/>
                    <a:gd name="T7" fmla="*/ 0 h 492"/>
                    <a:gd name="T8" fmla="*/ 1346 w 1364"/>
                    <a:gd name="T9" fmla="*/ 126 h 492"/>
                    <a:gd name="T10" fmla="*/ 1363 w 1364"/>
                    <a:gd name="T11" fmla="*/ 183 h 492"/>
                    <a:gd name="T12" fmla="*/ 1359 w 1364"/>
                    <a:gd name="T13" fmla="*/ 196 h 492"/>
                    <a:gd name="T14" fmla="*/ 1352 w 1364"/>
                    <a:gd name="T15" fmla="*/ 215 h 492"/>
                    <a:gd name="T16" fmla="*/ 1352 w 1364"/>
                    <a:gd name="T17" fmla="*/ 393 h 492"/>
                    <a:gd name="T18" fmla="*/ 332 w 1364"/>
                    <a:gd name="T19" fmla="*/ 491 h 492"/>
                    <a:gd name="T20" fmla="*/ 6 w 1364"/>
                    <a:gd name="T21" fmla="*/ 399 h 492"/>
                    <a:gd name="T22" fmla="*/ 0 w 1364"/>
                    <a:gd name="T23" fmla="*/ 190 h 4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64"/>
                    <a:gd name="T37" fmla="*/ 0 h 492"/>
                    <a:gd name="T38" fmla="*/ 1364 w 1364"/>
                    <a:gd name="T39" fmla="*/ 492 h 4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64" h="492">
                      <a:moveTo>
                        <a:pt x="0" y="190"/>
                      </a:moveTo>
                      <a:lnTo>
                        <a:pt x="3" y="164"/>
                      </a:lnTo>
                      <a:lnTo>
                        <a:pt x="9" y="145"/>
                      </a:lnTo>
                      <a:lnTo>
                        <a:pt x="321" y="0"/>
                      </a:lnTo>
                      <a:lnTo>
                        <a:pt x="1346" y="126"/>
                      </a:lnTo>
                      <a:lnTo>
                        <a:pt x="1363" y="183"/>
                      </a:lnTo>
                      <a:lnTo>
                        <a:pt x="1359" y="196"/>
                      </a:lnTo>
                      <a:lnTo>
                        <a:pt x="1352" y="215"/>
                      </a:lnTo>
                      <a:lnTo>
                        <a:pt x="1352" y="393"/>
                      </a:lnTo>
                      <a:lnTo>
                        <a:pt x="332" y="491"/>
                      </a:lnTo>
                      <a:lnTo>
                        <a:pt x="6" y="399"/>
                      </a:lnTo>
                      <a:lnTo>
                        <a:pt x="0" y="190"/>
                      </a:lnTo>
                    </a:path>
                  </a:pathLst>
                </a:custGeom>
                <a:solidFill>
                  <a:srgbClr val="808080"/>
                </a:solidFill>
                <a:ln w="9525" cap="rnd">
                  <a:noFill/>
                  <a:round/>
                  <a:headEnd/>
                  <a:tailEnd/>
                </a:ln>
              </p:spPr>
              <p:txBody>
                <a:bodyPr/>
                <a:lstStyle/>
                <a:p>
                  <a:endParaRPr lang="it-IT"/>
                </a:p>
              </p:txBody>
            </p:sp>
            <p:sp>
              <p:nvSpPr>
                <p:cNvPr id="2560" name="Freeform 40"/>
                <p:cNvSpPr>
                  <a:spLocks/>
                </p:cNvSpPr>
                <p:nvPr/>
              </p:nvSpPr>
              <p:spPr bwMode="auto">
                <a:xfrm>
                  <a:off x="676" y="4834"/>
                  <a:ext cx="1023" cy="382"/>
                </a:xfrm>
                <a:custGeom>
                  <a:avLst/>
                  <a:gdLst>
                    <a:gd name="T0" fmla="*/ 0 w 1023"/>
                    <a:gd name="T1" fmla="*/ 381 h 382"/>
                    <a:gd name="T2" fmla="*/ 1022 w 1023"/>
                    <a:gd name="T3" fmla="*/ 283 h 382"/>
                    <a:gd name="T4" fmla="*/ 1022 w 1023"/>
                    <a:gd name="T5" fmla="*/ 93 h 382"/>
                    <a:gd name="T6" fmla="*/ 0 w 1023"/>
                    <a:gd name="T7" fmla="*/ 0 h 382"/>
                    <a:gd name="T8" fmla="*/ 0 w 1023"/>
                    <a:gd name="T9" fmla="*/ 381 h 382"/>
                    <a:gd name="T10" fmla="*/ 0 60000 65536"/>
                    <a:gd name="T11" fmla="*/ 0 60000 65536"/>
                    <a:gd name="T12" fmla="*/ 0 60000 65536"/>
                    <a:gd name="T13" fmla="*/ 0 60000 65536"/>
                    <a:gd name="T14" fmla="*/ 0 60000 65536"/>
                    <a:gd name="T15" fmla="*/ 0 w 1023"/>
                    <a:gd name="T16" fmla="*/ 0 h 382"/>
                    <a:gd name="T17" fmla="*/ 1023 w 1023"/>
                    <a:gd name="T18" fmla="*/ 382 h 382"/>
                  </a:gdLst>
                  <a:ahLst/>
                  <a:cxnLst>
                    <a:cxn ang="T10">
                      <a:pos x="T0" y="T1"/>
                    </a:cxn>
                    <a:cxn ang="T11">
                      <a:pos x="T2" y="T3"/>
                    </a:cxn>
                    <a:cxn ang="T12">
                      <a:pos x="T4" y="T5"/>
                    </a:cxn>
                    <a:cxn ang="T13">
                      <a:pos x="T6" y="T7"/>
                    </a:cxn>
                    <a:cxn ang="T14">
                      <a:pos x="T8" y="T9"/>
                    </a:cxn>
                  </a:cxnLst>
                  <a:rect l="T15" t="T16" r="T17" b="T18"/>
                  <a:pathLst>
                    <a:path w="1023" h="382">
                      <a:moveTo>
                        <a:pt x="0" y="381"/>
                      </a:moveTo>
                      <a:lnTo>
                        <a:pt x="1022" y="283"/>
                      </a:lnTo>
                      <a:lnTo>
                        <a:pt x="1022" y="93"/>
                      </a:lnTo>
                      <a:lnTo>
                        <a:pt x="0" y="0"/>
                      </a:lnTo>
                      <a:lnTo>
                        <a:pt x="0" y="381"/>
                      </a:lnTo>
                    </a:path>
                  </a:pathLst>
                </a:custGeom>
                <a:solidFill>
                  <a:srgbClr val="000000"/>
                </a:solidFill>
                <a:ln w="9525" cap="rnd">
                  <a:noFill/>
                  <a:round/>
                  <a:headEnd/>
                  <a:tailEnd/>
                </a:ln>
              </p:spPr>
              <p:txBody>
                <a:bodyPr/>
                <a:lstStyle/>
                <a:p>
                  <a:endParaRPr lang="it-IT"/>
                </a:p>
              </p:txBody>
            </p:sp>
            <p:sp>
              <p:nvSpPr>
                <p:cNvPr id="2561" name="Freeform 41"/>
                <p:cNvSpPr>
                  <a:spLocks/>
                </p:cNvSpPr>
                <p:nvPr/>
              </p:nvSpPr>
              <p:spPr bwMode="auto">
                <a:xfrm>
                  <a:off x="680" y="5029"/>
                  <a:ext cx="973" cy="82"/>
                </a:xfrm>
                <a:custGeom>
                  <a:avLst/>
                  <a:gdLst>
                    <a:gd name="T0" fmla="*/ 972 w 973"/>
                    <a:gd name="T1" fmla="*/ 45 h 82"/>
                    <a:gd name="T2" fmla="*/ 972 w 973"/>
                    <a:gd name="T3" fmla="*/ 7 h 82"/>
                    <a:gd name="T4" fmla="*/ 0 w 973"/>
                    <a:gd name="T5" fmla="*/ 0 h 82"/>
                    <a:gd name="T6" fmla="*/ 0 w 973"/>
                    <a:gd name="T7" fmla="*/ 81 h 82"/>
                    <a:gd name="T8" fmla="*/ 972 w 973"/>
                    <a:gd name="T9" fmla="*/ 45 h 82"/>
                    <a:gd name="T10" fmla="*/ 0 60000 65536"/>
                    <a:gd name="T11" fmla="*/ 0 60000 65536"/>
                    <a:gd name="T12" fmla="*/ 0 60000 65536"/>
                    <a:gd name="T13" fmla="*/ 0 60000 65536"/>
                    <a:gd name="T14" fmla="*/ 0 60000 65536"/>
                    <a:gd name="T15" fmla="*/ 0 w 973"/>
                    <a:gd name="T16" fmla="*/ 0 h 82"/>
                    <a:gd name="T17" fmla="*/ 973 w 973"/>
                    <a:gd name="T18" fmla="*/ 82 h 82"/>
                  </a:gdLst>
                  <a:ahLst/>
                  <a:cxnLst>
                    <a:cxn ang="T10">
                      <a:pos x="T0" y="T1"/>
                    </a:cxn>
                    <a:cxn ang="T11">
                      <a:pos x="T2" y="T3"/>
                    </a:cxn>
                    <a:cxn ang="T12">
                      <a:pos x="T4" y="T5"/>
                    </a:cxn>
                    <a:cxn ang="T13">
                      <a:pos x="T6" y="T7"/>
                    </a:cxn>
                    <a:cxn ang="T14">
                      <a:pos x="T8" y="T9"/>
                    </a:cxn>
                  </a:cxnLst>
                  <a:rect l="T15" t="T16" r="T17" b="T18"/>
                  <a:pathLst>
                    <a:path w="973" h="82">
                      <a:moveTo>
                        <a:pt x="972" y="45"/>
                      </a:moveTo>
                      <a:lnTo>
                        <a:pt x="972" y="7"/>
                      </a:lnTo>
                      <a:lnTo>
                        <a:pt x="0" y="0"/>
                      </a:lnTo>
                      <a:lnTo>
                        <a:pt x="0" y="81"/>
                      </a:lnTo>
                      <a:lnTo>
                        <a:pt x="972" y="45"/>
                      </a:lnTo>
                    </a:path>
                  </a:pathLst>
                </a:custGeom>
                <a:solidFill>
                  <a:srgbClr val="402000"/>
                </a:solidFill>
                <a:ln w="9525" cap="rnd">
                  <a:noFill/>
                  <a:round/>
                  <a:headEnd/>
                  <a:tailEnd/>
                </a:ln>
              </p:spPr>
              <p:txBody>
                <a:bodyPr/>
                <a:lstStyle/>
                <a:p>
                  <a:endParaRPr lang="it-IT"/>
                </a:p>
              </p:txBody>
            </p:sp>
            <p:grpSp>
              <p:nvGrpSpPr>
                <p:cNvPr id="2562" name="Group 42"/>
                <p:cNvGrpSpPr>
                  <a:grpSpLocks/>
                </p:cNvGrpSpPr>
                <p:nvPr/>
              </p:nvGrpSpPr>
              <p:grpSpPr bwMode="auto">
                <a:xfrm>
                  <a:off x="347" y="4847"/>
                  <a:ext cx="269" cy="361"/>
                  <a:chOff x="347" y="4847"/>
                  <a:chExt cx="269" cy="361"/>
                </a:xfrm>
              </p:grpSpPr>
              <p:sp>
                <p:nvSpPr>
                  <p:cNvPr id="2576" name="Freeform 43"/>
                  <p:cNvSpPr>
                    <a:spLocks/>
                  </p:cNvSpPr>
                  <p:nvPr/>
                </p:nvSpPr>
                <p:spPr bwMode="auto">
                  <a:xfrm>
                    <a:off x="351" y="4847"/>
                    <a:ext cx="265" cy="361"/>
                  </a:xfrm>
                  <a:custGeom>
                    <a:avLst/>
                    <a:gdLst>
                      <a:gd name="T0" fmla="*/ 264 w 265"/>
                      <a:gd name="T1" fmla="*/ 360 h 361"/>
                      <a:gd name="T2" fmla="*/ 257 w 265"/>
                      <a:gd name="T3" fmla="*/ 0 h 361"/>
                      <a:gd name="T4" fmla="*/ 0 w 265"/>
                      <a:gd name="T5" fmla="*/ 100 h 361"/>
                      <a:gd name="T6" fmla="*/ 0 w 265"/>
                      <a:gd name="T7" fmla="*/ 269 h 361"/>
                      <a:gd name="T8" fmla="*/ 264 w 265"/>
                      <a:gd name="T9" fmla="*/ 360 h 361"/>
                      <a:gd name="T10" fmla="*/ 0 60000 65536"/>
                      <a:gd name="T11" fmla="*/ 0 60000 65536"/>
                      <a:gd name="T12" fmla="*/ 0 60000 65536"/>
                      <a:gd name="T13" fmla="*/ 0 60000 65536"/>
                      <a:gd name="T14" fmla="*/ 0 60000 65536"/>
                      <a:gd name="T15" fmla="*/ 0 w 265"/>
                      <a:gd name="T16" fmla="*/ 0 h 361"/>
                      <a:gd name="T17" fmla="*/ 265 w 265"/>
                      <a:gd name="T18" fmla="*/ 361 h 361"/>
                    </a:gdLst>
                    <a:ahLst/>
                    <a:cxnLst>
                      <a:cxn ang="T10">
                        <a:pos x="T0" y="T1"/>
                      </a:cxn>
                      <a:cxn ang="T11">
                        <a:pos x="T2" y="T3"/>
                      </a:cxn>
                      <a:cxn ang="T12">
                        <a:pos x="T4" y="T5"/>
                      </a:cxn>
                      <a:cxn ang="T13">
                        <a:pos x="T6" y="T7"/>
                      </a:cxn>
                      <a:cxn ang="T14">
                        <a:pos x="T8" y="T9"/>
                      </a:cxn>
                    </a:cxnLst>
                    <a:rect l="T15" t="T16" r="T17" b="T18"/>
                    <a:pathLst>
                      <a:path w="265" h="361">
                        <a:moveTo>
                          <a:pt x="264" y="360"/>
                        </a:moveTo>
                        <a:lnTo>
                          <a:pt x="257" y="0"/>
                        </a:lnTo>
                        <a:lnTo>
                          <a:pt x="0" y="100"/>
                        </a:lnTo>
                        <a:lnTo>
                          <a:pt x="0" y="269"/>
                        </a:lnTo>
                        <a:lnTo>
                          <a:pt x="264" y="360"/>
                        </a:lnTo>
                      </a:path>
                    </a:pathLst>
                  </a:custGeom>
                  <a:solidFill>
                    <a:srgbClr val="000000"/>
                  </a:solidFill>
                  <a:ln w="9525" cap="rnd">
                    <a:noFill/>
                    <a:round/>
                    <a:headEnd/>
                    <a:tailEnd/>
                  </a:ln>
                </p:spPr>
                <p:txBody>
                  <a:bodyPr/>
                  <a:lstStyle/>
                  <a:p>
                    <a:endParaRPr lang="it-IT"/>
                  </a:p>
                </p:txBody>
              </p:sp>
              <p:sp>
                <p:nvSpPr>
                  <p:cNvPr id="2577" name="Freeform 44"/>
                  <p:cNvSpPr>
                    <a:spLocks/>
                  </p:cNvSpPr>
                  <p:nvPr/>
                </p:nvSpPr>
                <p:spPr bwMode="auto">
                  <a:xfrm>
                    <a:off x="365" y="5040"/>
                    <a:ext cx="248" cy="80"/>
                  </a:xfrm>
                  <a:custGeom>
                    <a:avLst/>
                    <a:gdLst>
                      <a:gd name="T0" fmla="*/ 243 w 248"/>
                      <a:gd name="T1" fmla="*/ 3 h 80"/>
                      <a:gd name="T2" fmla="*/ 0 w 248"/>
                      <a:gd name="T3" fmla="*/ 0 h 80"/>
                      <a:gd name="T4" fmla="*/ 0 w 248"/>
                      <a:gd name="T5" fmla="*/ 37 h 80"/>
                      <a:gd name="T6" fmla="*/ 247 w 248"/>
                      <a:gd name="T7" fmla="*/ 79 h 80"/>
                      <a:gd name="T8" fmla="*/ 243 w 248"/>
                      <a:gd name="T9" fmla="*/ 3 h 80"/>
                      <a:gd name="T10" fmla="*/ 0 60000 65536"/>
                      <a:gd name="T11" fmla="*/ 0 60000 65536"/>
                      <a:gd name="T12" fmla="*/ 0 60000 65536"/>
                      <a:gd name="T13" fmla="*/ 0 60000 65536"/>
                      <a:gd name="T14" fmla="*/ 0 60000 65536"/>
                      <a:gd name="T15" fmla="*/ 0 w 248"/>
                      <a:gd name="T16" fmla="*/ 0 h 80"/>
                      <a:gd name="T17" fmla="*/ 248 w 248"/>
                      <a:gd name="T18" fmla="*/ 80 h 80"/>
                    </a:gdLst>
                    <a:ahLst/>
                    <a:cxnLst>
                      <a:cxn ang="T10">
                        <a:pos x="T0" y="T1"/>
                      </a:cxn>
                      <a:cxn ang="T11">
                        <a:pos x="T2" y="T3"/>
                      </a:cxn>
                      <a:cxn ang="T12">
                        <a:pos x="T4" y="T5"/>
                      </a:cxn>
                      <a:cxn ang="T13">
                        <a:pos x="T6" y="T7"/>
                      </a:cxn>
                      <a:cxn ang="T14">
                        <a:pos x="T8" y="T9"/>
                      </a:cxn>
                    </a:cxnLst>
                    <a:rect l="T15" t="T16" r="T17" b="T18"/>
                    <a:pathLst>
                      <a:path w="248" h="80">
                        <a:moveTo>
                          <a:pt x="243" y="3"/>
                        </a:moveTo>
                        <a:lnTo>
                          <a:pt x="0" y="0"/>
                        </a:lnTo>
                        <a:lnTo>
                          <a:pt x="0" y="37"/>
                        </a:lnTo>
                        <a:lnTo>
                          <a:pt x="247" y="79"/>
                        </a:lnTo>
                        <a:lnTo>
                          <a:pt x="243" y="3"/>
                        </a:lnTo>
                      </a:path>
                    </a:pathLst>
                  </a:custGeom>
                  <a:solidFill>
                    <a:srgbClr val="402000"/>
                  </a:solidFill>
                  <a:ln w="9525" cap="rnd">
                    <a:noFill/>
                    <a:round/>
                    <a:headEnd/>
                    <a:tailEnd/>
                  </a:ln>
                </p:spPr>
                <p:txBody>
                  <a:bodyPr/>
                  <a:lstStyle/>
                  <a:p>
                    <a:endParaRPr lang="it-IT"/>
                  </a:p>
                </p:txBody>
              </p:sp>
              <p:sp>
                <p:nvSpPr>
                  <p:cNvPr id="2578" name="Freeform 45"/>
                  <p:cNvSpPr>
                    <a:spLocks/>
                  </p:cNvSpPr>
                  <p:nvPr/>
                </p:nvSpPr>
                <p:spPr bwMode="auto">
                  <a:xfrm>
                    <a:off x="376" y="4934"/>
                    <a:ext cx="17" cy="195"/>
                  </a:xfrm>
                  <a:custGeom>
                    <a:avLst/>
                    <a:gdLst>
                      <a:gd name="T0" fmla="*/ 16 w 17"/>
                      <a:gd name="T1" fmla="*/ 194 h 195"/>
                      <a:gd name="T2" fmla="*/ 16 w 17"/>
                      <a:gd name="T3" fmla="*/ 101 h 195"/>
                      <a:gd name="T4" fmla="*/ 5 w 17"/>
                      <a:gd name="T5" fmla="*/ 102 h 195"/>
                      <a:gd name="T6" fmla="*/ 5 w 17"/>
                      <a:gd name="T7" fmla="*/ 0 h 195"/>
                      <a:gd name="T8" fmla="*/ 0 w 17"/>
                      <a:gd name="T9" fmla="*/ 2 h 195"/>
                      <a:gd name="T10" fmla="*/ 0 w 17"/>
                      <a:gd name="T11" fmla="*/ 103 h 195"/>
                      <a:gd name="T12" fmla="*/ 10 w 17"/>
                      <a:gd name="T13" fmla="*/ 103 h 195"/>
                      <a:gd name="T14" fmla="*/ 10 w 17"/>
                      <a:gd name="T15" fmla="*/ 192 h 195"/>
                      <a:gd name="T16" fmla="*/ 16 w 17"/>
                      <a:gd name="T17" fmla="*/ 194 h 1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95"/>
                      <a:gd name="T29" fmla="*/ 17 w 17"/>
                      <a:gd name="T30" fmla="*/ 195 h 1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95">
                        <a:moveTo>
                          <a:pt x="16" y="194"/>
                        </a:moveTo>
                        <a:lnTo>
                          <a:pt x="16" y="101"/>
                        </a:lnTo>
                        <a:lnTo>
                          <a:pt x="5" y="102"/>
                        </a:lnTo>
                        <a:lnTo>
                          <a:pt x="5" y="0"/>
                        </a:lnTo>
                        <a:lnTo>
                          <a:pt x="0" y="2"/>
                        </a:lnTo>
                        <a:lnTo>
                          <a:pt x="0" y="103"/>
                        </a:lnTo>
                        <a:lnTo>
                          <a:pt x="10" y="103"/>
                        </a:lnTo>
                        <a:lnTo>
                          <a:pt x="10" y="192"/>
                        </a:lnTo>
                        <a:lnTo>
                          <a:pt x="16" y="194"/>
                        </a:lnTo>
                      </a:path>
                    </a:pathLst>
                  </a:custGeom>
                  <a:solidFill>
                    <a:srgbClr val="402000"/>
                  </a:solidFill>
                  <a:ln w="9525" cap="rnd">
                    <a:noFill/>
                    <a:round/>
                    <a:headEnd/>
                    <a:tailEnd/>
                  </a:ln>
                </p:spPr>
                <p:txBody>
                  <a:bodyPr/>
                  <a:lstStyle/>
                  <a:p>
                    <a:endParaRPr lang="it-IT"/>
                  </a:p>
                </p:txBody>
              </p:sp>
              <p:sp>
                <p:nvSpPr>
                  <p:cNvPr id="2579" name="Freeform 46"/>
                  <p:cNvSpPr>
                    <a:spLocks/>
                  </p:cNvSpPr>
                  <p:nvPr/>
                </p:nvSpPr>
                <p:spPr bwMode="auto">
                  <a:xfrm>
                    <a:off x="395" y="4928"/>
                    <a:ext cx="17" cy="205"/>
                  </a:xfrm>
                  <a:custGeom>
                    <a:avLst/>
                    <a:gdLst>
                      <a:gd name="T0" fmla="*/ 16 w 17"/>
                      <a:gd name="T1" fmla="*/ 204 h 205"/>
                      <a:gd name="T2" fmla="*/ 16 w 17"/>
                      <a:gd name="T3" fmla="*/ 0 h 205"/>
                      <a:gd name="T4" fmla="*/ 0 w 17"/>
                      <a:gd name="T5" fmla="*/ 5 h 205"/>
                      <a:gd name="T6" fmla="*/ 0 w 17"/>
                      <a:gd name="T7" fmla="*/ 203 h 205"/>
                      <a:gd name="T8" fmla="*/ 16 w 17"/>
                      <a:gd name="T9" fmla="*/ 204 h 205"/>
                      <a:gd name="T10" fmla="*/ 0 60000 65536"/>
                      <a:gd name="T11" fmla="*/ 0 60000 65536"/>
                      <a:gd name="T12" fmla="*/ 0 60000 65536"/>
                      <a:gd name="T13" fmla="*/ 0 60000 65536"/>
                      <a:gd name="T14" fmla="*/ 0 60000 65536"/>
                      <a:gd name="T15" fmla="*/ 0 w 17"/>
                      <a:gd name="T16" fmla="*/ 0 h 205"/>
                      <a:gd name="T17" fmla="*/ 17 w 17"/>
                      <a:gd name="T18" fmla="*/ 205 h 205"/>
                    </a:gdLst>
                    <a:ahLst/>
                    <a:cxnLst>
                      <a:cxn ang="T10">
                        <a:pos x="T0" y="T1"/>
                      </a:cxn>
                      <a:cxn ang="T11">
                        <a:pos x="T2" y="T3"/>
                      </a:cxn>
                      <a:cxn ang="T12">
                        <a:pos x="T4" y="T5"/>
                      </a:cxn>
                      <a:cxn ang="T13">
                        <a:pos x="T6" y="T7"/>
                      </a:cxn>
                      <a:cxn ang="T14">
                        <a:pos x="T8" y="T9"/>
                      </a:cxn>
                    </a:cxnLst>
                    <a:rect l="T15" t="T16" r="T17" b="T18"/>
                    <a:pathLst>
                      <a:path w="17" h="205">
                        <a:moveTo>
                          <a:pt x="16" y="204"/>
                        </a:moveTo>
                        <a:lnTo>
                          <a:pt x="16" y="0"/>
                        </a:lnTo>
                        <a:lnTo>
                          <a:pt x="0" y="5"/>
                        </a:lnTo>
                        <a:lnTo>
                          <a:pt x="0" y="203"/>
                        </a:lnTo>
                        <a:lnTo>
                          <a:pt x="16" y="204"/>
                        </a:lnTo>
                      </a:path>
                    </a:pathLst>
                  </a:custGeom>
                  <a:solidFill>
                    <a:srgbClr val="201000"/>
                  </a:solidFill>
                  <a:ln w="9525" cap="rnd">
                    <a:noFill/>
                    <a:round/>
                    <a:headEnd/>
                    <a:tailEnd/>
                  </a:ln>
                </p:spPr>
                <p:txBody>
                  <a:bodyPr/>
                  <a:lstStyle/>
                  <a:p>
                    <a:endParaRPr lang="it-IT"/>
                  </a:p>
                </p:txBody>
              </p:sp>
              <p:sp>
                <p:nvSpPr>
                  <p:cNvPr id="2580" name="Freeform 47"/>
                  <p:cNvSpPr>
                    <a:spLocks/>
                  </p:cNvSpPr>
                  <p:nvPr/>
                </p:nvSpPr>
                <p:spPr bwMode="auto">
                  <a:xfrm>
                    <a:off x="415" y="4923"/>
                    <a:ext cx="17" cy="218"/>
                  </a:xfrm>
                  <a:custGeom>
                    <a:avLst/>
                    <a:gdLst>
                      <a:gd name="T0" fmla="*/ 16 w 17"/>
                      <a:gd name="T1" fmla="*/ 217 h 218"/>
                      <a:gd name="T2" fmla="*/ 16 w 17"/>
                      <a:gd name="T3" fmla="*/ 3 h 218"/>
                      <a:gd name="T4" fmla="*/ 0 w 17"/>
                      <a:gd name="T5" fmla="*/ 0 h 218"/>
                      <a:gd name="T6" fmla="*/ 0 w 17"/>
                      <a:gd name="T7" fmla="*/ 215 h 218"/>
                      <a:gd name="T8" fmla="*/ 16 w 17"/>
                      <a:gd name="T9" fmla="*/ 217 h 218"/>
                      <a:gd name="T10" fmla="*/ 0 60000 65536"/>
                      <a:gd name="T11" fmla="*/ 0 60000 65536"/>
                      <a:gd name="T12" fmla="*/ 0 60000 65536"/>
                      <a:gd name="T13" fmla="*/ 0 60000 65536"/>
                      <a:gd name="T14" fmla="*/ 0 60000 65536"/>
                      <a:gd name="T15" fmla="*/ 0 w 17"/>
                      <a:gd name="T16" fmla="*/ 0 h 218"/>
                      <a:gd name="T17" fmla="*/ 17 w 17"/>
                      <a:gd name="T18" fmla="*/ 218 h 218"/>
                    </a:gdLst>
                    <a:ahLst/>
                    <a:cxnLst>
                      <a:cxn ang="T10">
                        <a:pos x="T0" y="T1"/>
                      </a:cxn>
                      <a:cxn ang="T11">
                        <a:pos x="T2" y="T3"/>
                      </a:cxn>
                      <a:cxn ang="T12">
                        <a:pos x="T4" y="T5"/>
                      </a:cxn>
                      <a:cxn ang="T13">
                        <a:pos x="T6" y="T7"/>
                      </a:cxn>
                      <a:cxn ang="T14">
                        <a:pos x="T8" y="T9"/>
                      </a:cxn>
                    </a:cxnLst>
                    <a:rect l="T15" t="T16" r="T17" b="T18"/>
                    <a:pathLst>
                      <a:path w="17" h="218">
                        <a:moveTo>
                          <a:pt x="16" y="217"/>
                        </a:moveTo>
                        <a:lnTo>
                          <a:pt x="16" y="3"/>
                        </a:lnTo>
                        <a:lnTo>
                          <a:pt x="0" y="0"/>
                        </a:lnTo>
                        <a:lnTo>
                          <a:pt x="0" y="215"/>
                        </a:lnTo>
                        <a:lnTo>
                          <a:pt x="16" y="217"/>
                        </a:lnTo>
                      </a:path>
                    </a:pathLst>
                  </a:custGeom>
                  <a:solidFill>
                    <a:srgbClr val="201000"/>
                  </a:solidFill>
                  <a:ln w="9525" cap="rnd">
                    <a:noFill/>
                    <a:round/>
                    <a:headEnd/>
                    <a:tailEnd/>
                  </a:ln>
                </p:spPr>
                <p:txBody>
                  <a:bodyPr/>
                  <a:lstStyle/>
                  <a:p>
                    <a:endParaRPr lang="it-IT"/>
                  </a:p>
                </p:txBody>
              </p:sp>
              <p:sp>
                <p:nvSpPr>
                  <p:cNvPr id="2581" name="Freeform 48"/>
                  <p:cNvSpPr>
                    <a:spLocks/>
                  </p:cNvSpPr>
                  <p:nvPr/>
                </p:nvSpPr>
                <p:spPr bwMode="auto">
                  <a:xfrm>
                    <a:off x="441" y="4912"/>
                    <a:ext cx="17" cy="237"/>
                  </a:xfrm>
                  <a:custGeom>
                    <a:avLst/>
                    <a:gdLst>
                      <a:gd name="T0" fmla="*/ 16 w 17"/>
                      <a:gd name="T1" fmla="*/ 236 h 237"/>
                      <a:gd name="T2" fmla="*/ 16 w 17"/>
                      <a:gd name="T3" fmla="*/ 0 h 237"/>
                      <a:gd name="T4" fmla="*/ 0 w 17"/>
                      <a:gd name="T5" fmla="*/ 1 h 237"/>
                      <a:gd name="T6" fmla="*/ 0 w 17"/>
                      <a:gd name="T7" fmla="*/ 232 h 237"/>
                      <a:gd name="T8" fmla="*/ 16 w 17"/>
                      <a:gd name="T9" fmla="*/ 236 h 237"/>
                      <a:gd name="T10" fmla="*/ 0 60000 65536"/>
                      <a:gd name="T11" fmla="*/ 0 60000 65536"/>
                      <a:gd name="T12" fmla="*/ 0 60000 65536"/>
                      <a:gd name="T13" fmla="*/ 0 60000 65536"/>
                      <a:gd name="T14" fmla="*/ 0 60000 65536"/>
                      <a:gd name="T15" fmla="*/ 0 w 17"/>
                      <a:gd name="T16" fmla="*/ 0 h 237"/>
                      <a:gd name="T17" fmla="*/ 17 w 17"/>
                      <a:gd name="T18" fmla="*/ 237 h 237"/>
                    </a:gdLst>
                    <a:ahLst/>
                    <a:cxnLst>
                      <a:cxn ang="T10">
                        <a:pos x="T0" y="T1"/>
                      </a:cxn>
                      <a:cxn ang="T11">
                        <a:pos x="T2" y="T3"/>
                      </a:cxn>
                      <a:cxn ang="T12">
                        <a:pos x="T4" y="T5"/>
                      </a:cxn>
                      <a:cxn ang="T13">
                        <a:pos x="T6" y="T7"/>
                      </a:cxn>
                      <a:cxn ang="T14">
                        <a:pos x="T8" y="T9"/>
                      </a:cxn>
                    </a:cxnLst>
                    <a:rect l="T15" t="T16" r="T17" b="T18"/>
                    <a:pathLst>
                      <a:path w="17" h="237">
                        <a:moveTo>
                          <a:pt x="16" y="236"/>
                        </a:moveTo>
                        <a:lnTo>
                          <a:pt x="16" y="0"/>
                        </a:lnTo>
                        <a:lnTo>
                          <a:pt x="0" y="1"/>
                        </a:lnTo>
                        <a:lnTo>
                          <a:pt x="0" y="232"/>
                        </a:lnTo>
                        <a:lnTo>
                          <a:pt x="16" y="236"/>
                        </a:lnTo>
                      </a:path>
                    </a:pathLst>
                  </a:custGeom>
                  <a:solidFill>
                    <a:srgbClr val="201000"/>
                  </a:solidFill>
                  <a:ln w="9525" cap="rnd">
                    <a:noFill/>
                    <a:round/>
                    <a:headEnd/>
                    <a:tailEnd/>
                  </a:ln>
                </p:spPr>
                <p:txBody>
                  <a:bodyPr/>
                  <a:lstStyle/>
                  <a:p>
                    <a:endParaRPr lang="it-IT"/>
                  </a:p>
                </p:txBody>
              </p:sp>
              <p:sp>
                <p:nvSpPr>
                  <p:cNvPr id="2582" name="Freeform 49"/>
                  <p:cNvSpPr>
                    <a:spLocks/>
                  </p:cNvSpPr>
                  <p:nvPr/>
                </p:nvSpPr>
                <p:spPr bwMode="auto">
                  <a:xfrm>
                    <a:off x="476" y="4898"/>
                    <a:ext cx="17" cy="262"/>
                  </a:xfrm>
                  <a:custGeom>
                    <a:avLst/>
                    <a:gdLst>
                      <a:gd name="T0" fmla="*/ 16 w 17"/>
                      <a:gd name="T1" fmla="*/ 261 h 262"/>
                      <a:gd name="T2" fmla="*/ 16 w 17"/>
                      <a:gd name="T3" fmla="*/ 0 h 262"/>
                      <a:gd name="T4" fmla="*/ 0 w 17"/>
                      <a:gd name="T5" fmla="*/ 3 h 262"/>
                      <a:gd name="T6" fmla="*/ 0 w 17"/>
                      <a:gd name="T7" fmla="*/ 259 h 262"/>
                      <a:gd name="T8" fmla="*/ 16 w 17"/>
                      <a:gd name="T9" fmla="*/ 261 h 262"/>
                      <a:gd name="T10" fmla="*/ 0 60000 65536"/>
                      <a:gd name="T11" fmla="*/ 0 60000 65536"/>
                      <a:gd name="T12" fmla="*/ 0 60000 65536"/>
                      <a:gd name="T13" fmla="*/ 0 60000 65536"/>
                      <a:gd name="T14" fmla="*/ 0 60000 65536"/>
                      <a:gd name="T15" fmla="*/ 0 w 17"/>
                      <a:gd name="T16" fmla="*/ 0 h 262"/>
                      <a:gd name="T17" fmla="*/ 17 w 17"/>
                      <a:gd name="T18" fmla="*/ 262 h 262"/>
                    </a:gdLst>
                    <a:ahLst/>
                    <a:cxnLst>
                      <a:cxn ang="T10">
                        <a:pos x="T0" y="T1"/>
                      </a:cxn>
                      <a:cxn ang="T11">
                        <a:pos x="T2" y="T3"/>
                      </a:cxn>
                      <a:cxn ang="T12">
                        <a:pos x="T4" y="T5"/>
                      </a:cxn>
                      <a:cxn ang="T13">
                        <a:pos x="T6" y="T7"/>
                      </a:cxn>
                      <a:cxn ang="T14">
                        <a:pos x="T8" y="T9"/>
                      </a:cxn>
                    </a:cxnLst>
                    <a:rect l="T15" t="T16" r="T17" b="T18"/>
                    <a:pathLst>
                      <a:path w="17" h="262">
                        <a:moveTo>
                          <a:pt x="16" y="261"/>
                        </a:moveTo>
                        <a:lnTo>
                          <a:pt x="16" y="0"/>
                        </a:lnTo>
                        <a:lnTo>
                          <a:pt x="0" y="3"/>
                        </a:lnTo>
                        <a:lnTo>
                          <a:pt x="0" y="259"/>
                        </a:lnTo>
                        <a:lnTo>
                          <a:pt x="16" y="261"/>
                        </a:lnTo>
                      </a:path>
                    </a:pathLst>
                  </a:custGeom>
                  <a:solidFill>
                    <a:srgbClr val="201000"/>
                  </a:solidFill>
                  <a:ln w="9525" cap="rnd">
                    <a:noFill/>
                    <a:round/>
                    <a:headEnd/>
                    <a:tailEnd/>
                  </a:ln>
                </p:spPr>
                <p:txBody>
                  <a:bodyPr/>
                  <a:lstStyle/>
                  <a:p>
                    <a:endParaRPr lang="it-IT"/>
                  </a:p>
                </p:txBody>
              </p:sp>
              <p:sp>
                <p:nvSpPr>
                  <p:cNvPr id="2583" name="Freeform 50"/>
                  <p:cNvSpPr>
                    <a:spLocks/>
                  </p:cNvSpPr>
                  <p:nvPr/>
                </p:nvSpPr>
                <p:spPr bwMode="auto">
                  <a:xfrm>
                    <a:off x="513" y="4884"/>
                    <a:ext cx="17" cy="287"/>
                  </a:xfrm>
                  <a:custGeom>
                    <a:avLst/>
                    <a:gdLst>
                      <a:gd name="T0" fmla="*/ 16 w 17"/>
                      <a:gd name="T1" fmla="*/ 286 h 287"/>
                      <a:gd name="T2" fmla="*/ 16 w 17"/>
                      <a:gd name="T3" fmla="*/ 0 h 287"/>
                      <a:gd name="T4" fmla="*/ 0 w 17"/>
                      <a:gd name="T5" fmla="*/ 3 h 287"/>
                      <a:gd name="T6" fmla="*/ 0 w 17"/>
                      <a:gd name="T7" fmla="*/ 284 h 287"/>
                      <a:gd name="T8" fmla="*/ 16 w 17"/>
                      <a:gd name="T9" fmla="*/ 286 h 287"/>
                      <a:gd name="T10" fmla="*/ 0 60000 65536"/>
                      <a:gd name="T11" fmla="*/ 0 60000 65536"/>
                      <a:gd name="T12" fmla="*/ 0 60000 65536"/>
                      <a:gd name="T13" fmla="*/ 0 60000 65536"/>
                      <a:gd name="T14" fmla="*/ 0 60000 65536"/>
                      <a:gd name="T15" fmla="*/ 0 w 17"/>
                      <a:gd name="T16" fmla="*/ 0 h 287"/>
                      <a:gd name="T17" fmla="*/ 17 w 17"/>
                      <a:gd name="T18" fmla="*/ 287 h 287"/>
                    </a:gdLst>
                    <a:ahLst/>
                    <a:cxnLst>
                      <a:cxn ang="T10">
                        <a:pos x="T0" y="T1"/>
                      </a:cxn>
                      <a:cxn ang="T11">
                        <a:pos x="T2" y="T3"/>
                      </a:cxn>
                      <a:cxn ang="T12">
                        <a:pos x="T4" y="T5"/>
                      </a:cxn>
                      <a:cxn ang="T13">
                        <a:pos x="T6" y="T7"/>
                      </a:cxn>
                      <a:cxn ang="T14">
                        <a:pos x="T8" y="T9"/>
                      </a:cxn>
                    </a:cxnLst>
                    <a:rect l="T15" t="T16" r="T17" b="T18"/>
                    <a:pathLst>
                      <a:path w="17" h="287">
                        <a:moveTo>
                          <a:pt x="16" y="286"/>
                        </a:moveTo>
                        <a:lnTo>
                          <a:pt x="16" y="0"/>
                        </a:lnTo>
                        <a:lnTo>
                          <a:pt x="0" y="3"/>
                        </a:lnTo>
                        <a:lnTo>
                          <a:pt x="0" y="284"/>
                        </a:lnTo>
                        <a:lnTo>
                          <a:pt x="16" y="286"/>
                        </a:lnTo>
                      </a:path>
                    </a:pathLst>
                  </a:custGeom>
                  <a:solidFill>
                    <a:srgbClr val="201000"/>
                  </a:solidFill>
                  <a:ln w="9525" cap="rnd">
                    <a:noFill/>
                    <a:round/>
                    <a:headEnd/>
                    <a:tailEnd/>
                  </a:ln>
                </p:spPr>
                <p:txBody>
                  <a:bodyPr/>
                  <a:lstStyle/>
                  <a:p>
                    <a:endParaRPr lang="it-IT"/>
                  </a:p>
                </p:txBody>
              </p:sp>
              <p:sp>
                <p:nvSpPr>
                  <p:cNvPr id="2584" name="Freeform 51"/>
                  <p:cNvSpPr>
                    <a:spLocks/>
                  </p:cNvSpPr>
                  <p:nvPr/>
                </p:nvSpPr>
                <p:spPr bwMode="auto">
                  <a:xfrm>
                    <a:off x="557" y="4866"/>
                    <a:ext cx="17" cy="316"/>
                  </a:xfrm>
                  <a:custGeom>
                    <a:avLst/>
                    <a:gdLst>
                      <a:gd name="T0" fmla="*/ 16 w 17"/>
                      <a:gd name="T1" fmla="*/ 315 h 316"/>
                      <a:gd name="T2" fmla="*/ 16 w 17"/>
                      <a:gd name="T3" fmla="*/ 0 h 316"/>
                      <a:gd name="T4" fmla="*/ 0 w 17"/>
                      <a:gd name="T5" fmla="*/ 4 h 316"/>
                      <a:gd name="T6" fmla="*/ 0 w 17"/>
                      <a:gd name="T7" fmla="*/ 314 h 316"/>
                      <a:gd name="T8" fmla="*/ 16 w 17"/>
                      <a:gd name="T9" fmla="*/ 315 h 316"/>
                      <a:gd name="T10" fmla="*/ 0 60000 65536"/>
                      <a:gd name="T11" fmla="*/ 0 60000 65536"/>
                      <a:gd name="T12" fmla="*/ 0 60000 65536"/>
                      <a:gd name="T13" fmla="*/ 0 60000 65536"/>
                      <a:gd name="T14" fmla="*/ 0 60000 65536"/>
                      <a:gd name="T15" fmla="*/ 0 w 17"/>
                      <a:gd name="T16" fmla="*/ 0 h 316"/>
                      <a:gd name="T17" fmla="*/ 17 w 17"/>
                      <a:gd name="T18" fmla="*/ 316 h 316"/>
                    </a:gdLst>
                    <a:ahLst/>
                    <a:cxnLst>
                      <a:cxn ang="T10">
                        <a:pos x="T0" y="T1"/>
                      </a:cxn>
                      <a:cxn ang="T11">
                        <a:pos x="T2" y="T3"/>
                      </a:cxn>
                      <a:cxn ang="T12">
                        <a:pos x="T4" y="T5"/>
                      </a:cxn>
                      <a:cxn ang="T13">
                        <a:pos x="T6" y="T7"/>
                      </a:cxn>
                      <a:cxn ang="T14">
                        <a:pos x="T8" y="T9"/>
                      </a:cxn>
                    </a:cxnLst>
                    <a:rect l="T15" t="T16" r="T17" b="T18"/>
                    <a:pathLst>
                      <a:path w="17" h="316">
                        <a:moveTo>
                          <a:pt x="16" y="315"/>
                        </a:moveTo>
                        <a:lnTo>
                          <a:pt x="16" y="0"/>
                        </a:lnTo>
                        <a:lnTo>
                          <a:pt x="0" y="4"/>
                        </a:lnTo>
                        <a:lnTo>
                          <a:pt x="0" y="314"/>
                        </a:lnTo>
                        <a:lnTo>
                          <a:pt x="16" y="315"/>
                        </a:lnTo>
                      </a:path>
                    </a:pathLst>
                  </a:custGeom>
                  <a:solidFill>
                    <a:srgbClr val="201000"/>
                  </a:solidFill>
                  <a:ln w="9525" cap="rnd">
                    <a:noFill/>
                    <a:round/>
                    <a:headEnd/>
                    <a:tailEnd/>
                  </a:ln>
                </p:spPr>
                <p:txBody>
                  <a:bodyPr/>
                  <a:lstStyle/>
                  <a:p>
                    <a:endParaRPr lang="it-IT"/>
                  </a:p>
                </p:txBody>
              </p:sp>
              <p:sp>
                <p:nvSpPr>
                  <p:cNvPr id="2585" name="Freeform 52"/>
                  <p:cNvSpPr>
                    <a:spLocks/>
                  </p:cNvSpPr>
                  <p:nvPr/>
                </p:nvSpPr>
                <p:spPr bwMode="auto">
                  <a:xfrm>
                    <a:off x="351" y="4936"/>
                    <a:ext cx="30" cy="192"/>
                  </a:xfrm>
                  <a:custGeom>
                    <a:avLst/>
                    <a:gdLst>
                      <a:gd name="T0" fmla="*/ 29 w 30"/>
                      <a:gd name="T1" fmla="*/ 191 h 192"/>
                      <a:gd name="T2" fmla="*/ 0 w 30"/>
                      <a:gd name="T3" fmla="*/ 180 h 192"/>
                      <a:gd name="T4" fmla="*/ 0 w 30"/>
                      <a:gd name="T5" fmla="*/ 10 h 192"/>
                      <a:gd name="T6" fmla="*/ 25 w 30"/>
                      <a:gd name="T7" fmla="*/ 0 h 192"/>
                      <a:gd name="T8" fmla="*/ 25 w 30"/>
                      <a:gd name="T9" fmla="*/ 101 h 192"/>
                      <a:gd name="T10" fmla="*/ 29 w 30"/>
                      <a:gd name="T11" fmla="*/ 101 h 192"/>
                      <a:gd name="T12" fmla="*/ 29 w 30"/>
                      <a:gd name="T13" fmla="*/ 191 h 192"/>
                      <a:gd name="T14" fmla="*/ 0 60000 65536"/>
                      <a:gd name="T15" fmla="*/ 0 60000 65536"/>
                      <a:gd name="T16" fmla="*/ 0 60000 65536"/>
                      <a:gd name="T17" fmla="*/ 0 60000 65536"/>
                      <a:gd name="T18" fmla="*/ 0 60000 65536"/>
                      <a:gd name="T19" fmla="*/ 0 60000 65536"/>
                      <a:gd name="T20" fmla="*/ 0 60000 65536"/>
                      <a:gd name="T21" fmla="*/ 0 w 30"/>
                      <a:gd name="T22" fmla="*/ 0 h 192"/>
                      <a:gd name="T23" fmla="*/ 30 w 30"/>
                      <a:gd name="T24" fmla="*/ 192 h 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92">
                        <a:moveTo>
                          <a:pt x="29" y="191"/>
                        </a:moveTo>
                        <a:lnTo>
                          <a:pt x="0" y="180"/>
                        </a:lnTo>
                        <a:lnTo>
                          <a:pt x="0" y="10"/>
                        </a:lnTo>
                        <a:lnTo>
                          <a:pt x="25" y="0"/>
                        </a:lnTo>
                        <a:lnTo>
                          <a:pt x="25" y="101"/>
                        </a:lnTo>
                        <a:lnTo>
                          <a:pt x="29" y="101"/>
                        </a:lnTo>
                        <a:lnTo>
                          <a:pt x="29" y="191"/>
                        </a:lnTo>
                      </a:path>
                    </a:pathLst>
                  </a:custGeom>
                  <a:solidFill>
                    <a:srgbClr val="808080"/>
                  </a:solidFill>
                  <a:ln w="9525" cap="rnd">
                    <a:noFill/>
                    <a:round/>
                    <a:headEnd/>
                    <a:tailEnd/>
                  </a:ln>
                </p:spPr>
                <p:txBody>
                  <a:bodyPr/>
                  <a:lstStyle/>
                  <a:p>
                    <a:endParaRPr lang="it-IT"/>
                  </a:p>
                </p:txBody>
              </p:sp>
              <p:sp>
                <p:nvSpPr>
                  <p:cNvPr id="2586" name="Freeform 53"/>
                  <p:cNvSpPr>
                    <a:spLocks/>
                  </p:cNvSpPr>
                  <p:nvPr/>
                </p:nvSpPr>
                <p:spPr bwMode="auto">
                  <a:xfrm>
                    <a:off x="387" y="4933"/>
                    <a:ext cx="17" cy="199"/>
                  </a:xfrm>
                  <a:custGeom>
                    <a:avLst/>
                    <a:gdLst>
                      <a:gd name="T0" fmla="*/ 16 w 17"/>
                      <a:gd name="T1" fmla="*/ 198 h 199"/>
                      <a:gd name="T2" fmla="*/ 0 w 17"/>
                      <a:gd name="T3" fmla="*/ 196 h 199"/>
                      <a:gd name="T4" fmla="*/ 0 w 17"/>
                      <a:gd name="T5" fmla="*/ 0 h 199"/>
                      <a:gd name="T6" fmla="*/ 16 w 17"/>
                      <a:gd name="T7" fmla="*/ 0 h 199"/>
                      <a:gd name="T8" fmla="*/ 16 w 17"/>
                      <a:gd name="T9" fmla="*/ 198 h 199"/>
                      <a:gd name="T10" fmla="*/ 0 60000 65536"/>
                      <a:gd name="T11" fmla="*/ 0 60000 65536"/>
                      <a:gd name="T12" fmla="*/ 0 60000 65536"/>
                      <a:gd name="T13" fmla="*/ 0 60000 65536"/>
                      <a:gd name="T14" fmla="*/ 0 60000 65536"/>
                      <a:gd name="T15" fmla="*/ 0 w 17"/>
                      <a:gd name="T16" fmla="*/ 0 h 199"/>
                      <a:gd name="T17" fmla="*/ 17 w 17"/>
                      <a:gd name="T18" fmla="*/ 199 h 199"/>
                    </a:gdLst>
                    <a:ahLst/>
                    <a:cxnLst>
                      <a:cxn ang="T10">
                        <a:pos x="T0" y="T1"/>
                      </a:cxn>
                      <a:cxn ang="T11">
                        <a:pos x="T2" y="T3"/>
                      </a:cxn>
                      <a:cxn ang="T12">
                        <a:pos x="T4" y="T5"/>
                      </a:cxn>
                      <a:cxn ang="T13">
                        <a:pos x="T6" y="T7"/>
                      </a:cxn>
                      <a:cxn ang="T14">
                        <a:pos x="T8" y="T9"/>
                      </a:cxn>
                    </a:cxnLst>
                    <a:rect l="T15" t="T16" r="T17" b="T18"/>
                    <a:pathLst>
                      <a:path w="17" h="199">
                        <a:moveTo>
                          <a:pt x="16" y="198"/>
                        </a:moveTo>
                        <a:lnTo>
                          <a:pt x="0" y="196"/>
                        </a:lnTo>
                        <a:lnTo>
                          <a:pt x="0" y="0"/>
                        </a:lnTo>
                        <a:lnTo>
                          <a:pt x="16" y="0"/>
                        </a:lnTo>
                        <a:lnTo>
                          <a:pt x="16" y="198"/>
                        </a:lnTo>
                      </a:path>
                    </a:pathLst>
                  </a:custGeom>
                  <a:solidFill>
                    <a:srgbClr val="808080"/>
                  </a:solidFill>
                  <a:ln w="9525" cap="rnd">
                    <a:noFill/>
                    <a:round/>
                    <a:headEnd/>
                    <a:tailEnd/>
                  </a:ln>
                </p:spPr>
                <p:txBody>
                  <a:bodyPr/>
                  <a:lstStyle/>
                  <a:p>
                    <a:endParaRPr lang="it-IT"/>
                  </a:p>
                </p:txBody>
              </p:sp>
              <p:sp>
                <p:nvSpPr>
                  <p:cNvPr id="2587" name="Freeform 54"/>
                  <p:cNvSpPr>
                    <a:spLocks/>
                  </p:cNvSpPr>
                  <p:nvPr/>
                </p:nvSpPr>
                <p:spPr bwMode="auto">
                  <a:xfrm>
                    <a:off x="407" y="4921"/>
                    <a:ext cx="17" cy="217"/>
                  </a:xfrm>
                  <a:custGeom>
                    <a:avLst/>
                    <a:gdLst>
                      <a:gd name="T0" fmla="*/ 16 w 17"/>
                      <a:gd name="T1" fmla="*/ 216 h 217"/>
                      <a:gd name="T2" fmla="*/ 0 w 17"/>
                      <a:gd name="T3" fmla="*/ 214 h 217"/>
                      <a:gd name="T4" fmla="*/ 0 w 17"/>
                      <a:gd name="T5" fmla="*/ 0 h 217"/>
                      <a:gd name="T6" fmla="*/ 16 w 17"/>
                      <a:gd name="T7" fmla="*/ 1 h 217"/>
                      <a:gd name="T8" fmla="*/ 16 w 17"/>
                      <a:gd name="T9" fmla="*/ 216 h 217"/>
                      <a:gd name="T10" fmla="*/ 0 60000 65536"/>
                      <a:gd name="T11" fmla="*/ 0 60000 65536"/>
                      <a:gd name="T12" fmla="*/ 0 60000 65536"/>
                      <a:gd name="T13" fmla="*/ 0 60000 65536"/>
                      <a:gd name="T14" fmla="*/ 0 60000 65536"/>
                      <a:gd name="T15" fmla="*/ 0 w 17"/>
                      <a:gd name="T16" fmla="*/ 0 h 217"/>
                      <a:gd name="T17" fmla="*/ 17 w 17"/>
                      <a:gd name="T18" fmla="*/ 217 h 217"/>
                    </a:gdLst>
                    <a:ahLst/>
                    <a:cxnLst>
                      <a:cxn ang="T10">
                        <a:pos x="T0" y="T1"/>
                      </a:cxn>
                      <a:cxn ang="T11">
                        <a:pos x="T2" y="T3"/>
                      </a:cxn>
                      <a:cxn ang="T12">
                        <a:pos x="T4" y="T5"/>
                      </a:cxn>
                      <a:cxn ang="T13">
                        <a:pos x="T6" y="T7"/>
                      </a:cxn>
                      <a:cxn ang="T14">
                        <a:pos x="T8" y="T9"/>
                      </a:cxn>
                    </a:cxnLst>
                    <a:rect l="T15" t="T16" r="T17" b="T18"/>
                    <a:pathLst>
                      <a:path w="17" h="217">
                        <a:moveTo>
                          <a:pt x="16" y="216"/>
                        </a:moveTo>
                        <a:lnTo>
                          <a:pt x="0" y="214"/>
                        </a:lnTo>
                        <a:lnTo>
                          <a:pt x="0" y="0"/>
                        </a:lnTo>
                        <a:lnTo>
                          <a:pt x="16" y="1"/>
                        </a:lnTo>
                        <a:lnTo>
                          <a:pt x="16" y="216"/>
                        </a:lnTo>
                      </a:path>
                    </a:pathLst>
                  </a:custGeom>
                  <a:solidFill>
                    <a:srgbClr val="808080"/>
                  </a:solidFill>
                  <a:ln w="9525" cap="rnd">
                    <a:noFill/>
                    <a:round/>
                    <a:headEnd/>
                    <a:tailEnd/>
                  </a:ln>
                </p:spPr>
                <p:txBody>
                  <a:bodyPr/>
                  <a:lstStyle/>
                  <a:p>
                    <a:endParaRPr lang="it-IT"/>
                  </a:p>
                </p:txBody>
              </p:sp>
              <p:sp>
                <p:nvSpPr>
                  <p:cNvPr id="2588" name="Freeform 55"/>
                  <p:cNvSpPr>
                    <a:spLocks/>
                  </p:cNvSpPr>
                  <p:nvPr/>
                </p:nvSpPr>
                <p:spPr bwMode="auto">
                  <a:xfrm>
                    <a:off x="429" y="4913"/>
                    <a:ext cx="17" cy="232"/>
                  </a:xfrm>
                  <a:custGeom>
                    <a:avLst/>
                    <a:gdLst>
                      <a:gd name="T0" fmla="*/ 16 w 17"/>
                      <a:gd name="T1" fmla="*/ 231 h 232"/>
                      <a:gd name="T2" fmla="*/ 0 w 17"/>
                      <a:gd name="T3" fmla="*/ 228 h 232"/>
                      <a:gd name="T4" fmla="*/ 0 w 17"/>
                      <a:gd name="T5" fmla="*/ 0 h 232"/>
                      <a:gd name="T6" fmla="*/ 16 w 17"/>
                      <a:gd name="T7" fmla="*/ 0 h 232"/>
                      <a:gd name="T8" fmla="*/ 16 w 17"/>
                      <a:gd name="T9" fmla="*/ 231 h 232"/>
                      <a:gd name="T10" fmla="*/ 0 60000 65536"/>
                      <a:gd name="T11" fmla="*/ 0 60000 65536"/>
                      <a:gd name="T12" fmla="*/ 0 60000 65536"/>
                      <a:gd name="T13" fmla="*/ 0 60000 65536"/>
                      <a:gd name="T14" fmla="*/ 0 60000 65536"/>
                      <a:gd name="T15" fmla="*/ 0 w 17"/>
                      <a:gd name="T16" fmla="*/ 0 h 232"/>
                      <a:gd name="T17" fmla="*/ 17 w 17"/>
                      <a:gd name="T18" fmla="*/ 232 h 232"/>
                    </a:gdLst>
                    <a:ahLst/>
                    <a:cxnLst>
                      <a:cxn ang="T10">
                        <a:pos x="T0" y="T1"/>
                      </a:cxn>
                      <a:cxn ang="T11">
                        <a:pos x="T2" y="T3"/>
                      </a:cxn>
                      <a:cxn ang="T12">
                        <a:pos x="T4" y="T5"/>
                      </a:cxn>
                      <a:cxn ang="T13">
                        <a:pos x="T6" y="T7"/>
                      </a:cxn>
                      <a:cxn ang="T14">
                        <a:pos x="T8" y="T9"/>
                      </a:cxn>
                    </a:cxnLst>
                    <a:rect l="T15" t="T16" r="T17" b="T18"/>
                    <a:pathLst>
                      <a:path w="17" h="232">
                        <a:moveTo>
                          <a:pt x="16" y="231"/>
                        </a:moveTo>
                        <a:lnTo>
                          <a:pt x="0" y="228"/>
                        </a:lnTo>
                        <a:lnTo>
                          <a:pt x="0" y="0"/>
                        </a:lnTo>
                        <a:lnTo>
                          <a:pt x="16" y="0"/>
                        </a:lnTo>
                        <a:lnTo>
                          <a:pt x="16" y="231"/>
                        </a:lnTo>
                      </a:path>
                    </a:pathLst>
                  </a:custGeom>
                  <a:solidFill>
                    <a:srgbClr val="808080"/>
                  </a:solidFill>
                  <a:ln w="9525" cap="rnd">
                    <a:noFill/>
                    <a:round/>
                    <a:headEnd/>
                    <a:tailEnd/>
                  </a:ln>
                </p:spPr>
                <p:txBody>
                  <a:bodyPr/>
                  <a:lstStyle/>
                  <a:p>
                    <a:endParaRPr lang="it-IT"/>
                  </a:p>
                </p:txBody>
              </p:sp>
              <p:sp>
                <p:nvSpPr>
                  <p:cNvPr id="2589" name="Freeform 56"/>
                  <p:cNvSpPr>
                    <a:spLocks/>
                  </p:cNvSpPr>
                  <p:nvPr/>
                </p:nvSpPr>
                <p:spPr bwMode="auto">
                  <a:xfrm>
                    <a:off x="461" y="4901"/>
                    <a:ext cx="17" cy="258"/>
                  </a:xfrm>
                  <a:custGeom>
                    <a:avLst/>
                    <a:gdLst>
                      <a:gd name="T0" fmla="*/ 16 w 17"/>
                      <a:gd name="T1" fmla="*/ 257 h 258"/>
                      <a:gd name="T2" fmla="*/ 0 w 17"/>
                      <a:gd name="T3" fmla="*/ 252 h 258"/>
                      <a:gd name="T4" fmla="*/ 0 w 17"/>
                      <a:gd name="T5" fmla="*/ 0 h 258"/>
                      <a:gd name="T6" fmla="*/ 16 w 17"/>
                      <a:gd name="T7" fmla="*/ 0 h 258"/>
                      <a:gd name="T8" fmla="*/ 16 w 17"/>
                      <a:gd name="T9" fmla="*/ 257 h 258"/>
                      <a:gd name="T10" fmla="*/ 0 60000 65536"/>
                      <a:gd name="T11" fmla="*/ 0 60000 65536"/>
                      <a:gd name="T12" fmla="*/ 0 60000 65536"/>
                      <a:gd name="T13" fmla="*/ 0 60000 65536"/>
                      <a:gd name="T14" fmla="*/ 0 60000 65536"/>
                      <a:gd name="T15" fmla="*/ 0 w 17"/>
                      <a:gd name="T16" fmla="*/ 0 h 258"/>
                      <a:gd name="T17" fmla="*/ 17 w 17"/>
                      <a:gd name="T18" fmla="*/ 258 h 258"/>
                    </a:gdLst>
                    <a:ahLst/>
                    <a:cxnLst>
                      <a:cxn ang="T10">
                        <a:pos x="T0" y="T1"/>
                      </a:cxn>
                      <a:cxn ang="T11">
                        <a:pos x="T2" y="T3"/>
                      </a:cxn>
                      <a:cxn ang="T12">
                        <a:pos x="T4" y="T5"/>
                      </a:cxn>
                      <a:cxn ang="T13">
                        <a:pos x="T6" y="T7"/>
                      </a:cxn>
                      <a:cxn ang="T14">
                        <a:pos x="T8" y="T9"/>
                      </a:cxn>
                    </a:cxnLst>
                    <a:rect l="T15" t="T16" r="T17" b="T18"/>
                    <a:pathLst>
                      <a:path w="17" h="258">
                        <a:moveTo>
                          <a:pt x="16" y="257"/>
                        </a:moveTo>
                        <a:lnTo>
                          <a:pt x="0" y="252"/>
                        </a:lnTo>
                        <a:lnTo>
                          <a:pt x="0" y="0"/>
                        </a:lnTo>
                        <a:lnTo>
                          <a:pt x="16" y="0"/>
                        </a:lnTo>
                        <a:lnTo>
                          <a:pt x="16" y="257"/>
                        </a:lnTo>
                      </a:path>
                    </a:pathLst>
                  </a:custGeom>
                  <a:solidFill>
                    <a:srgbClr val="808080"/>
                  </a:solidFill>
                  <a:ln w="9525" cap="rnd">
                    <a:noFill/>
                    <a:round/>
                    <a:headEnd/>
                    <a:tailEnd/>
                  </a:ln>
                </p:spPr>
                <p:txBody>
                  <a:bodyPr/>
                  <a:lstStyle/>
                  <a:p>
                    <a:endParaRPr lang="it-IT"/>
                  </a:p>
                </p:txBody>
              </p:sp>
              <p:sp>
                <p:nvSpPr>
                  <p:cNvPr id="2590" name="Freeform 57"/>
                  <p:cNvSpPr>
                    <a:spLocks/>
                  </p:cNvSpPr>
                  <p:nvPr/>
                </p:nvSpPr>
                <p:spPr bwMode="auto">
                  <a:xfrm>
                    <a:off x="497" y="4885"/>
                    <a:ext cx="17" cy="284"/>
                  </a:xfrm>
                  <a:custGeom>
                    <a:avLst/>
                    <a:gdLst>
                      <a:gd name="T0" fmla="*/ 16 w 17"/>
                      <a:gd name="T1" fmla="*/ 283 h 284"/>
                      <a:gd name="T2" fmla="*/ 0 w 17"/>
                      <a:gd name="T3" fmla="*/ 279 h 284"/>
                      <a:gd name="T4" fmla="*/ 0 w 17"/>
                      <a:gd name="T5" fmla="*/ 0 h 284"/>
                      <a:gd name="T6" fmla="*/ 16 w 17"/>
                      <a:gd name="T7" fmla="*/ 1 h 284"/>
                      <a:gd name="T8" fmla="*/ 16 w 17"/>
                      <a:gd name="T9" fmla="*/ 283 h 284"/>
                      <a:gd name="T10" fmla="*/ 0 60000 65536"/>
                      <a:gd name="T11" fmla="*/ 0 60000 65536"/>
                      <a:gd name="T12" fmla="*/ 0 60000 65536"/>
                      <a:gd name="T13" fmla="*/ 0 60000 65536"/>
                      <a:gd name="T14" fmla="*/ 0 60000 65536"/>
                      <a:gd name="T15" fmla="*/ 0 w 17"/>
                      <a:gd name="T16" fmla="*/ 0 h 284"/>
                      <a:gd name="T17" fmla="*/ 17 w 17"/>
                      <a:gd name="T18" fmla="*/ 284 h 284"/>
                    </a:gdLst>
                    <a:ahLst/>
                    <a:cxnLst>
                      <a:cxn ang="T10">
                        <a:pos x="T0" y="T1"/>
                      </a:cxn>
                      <a:cxn ang="T11">
                        <a:pos x="T2" y="T3"/>
                      </a:cxn>
                      <a:cxn ang="T12">
                        <a:pos x="T4" y="T5"/>
                      </a:cxn>
                      <a:cxn ang="T13">
                        <a:pos x="T6" y="T7"/>
                      </a:cxn>
                      <a:cxn ang="T14">
                        <a:pos x="T8" y="T9"/>
                      </a:cxn>
                    </a:cxnLst>
                    <a:rect l="T15" t="T16" r="T17" b="T18"/>
                    <a:pathLst>
                      <a:path w="17" h="284">
                        <a:moveTo>
                          <a:pt x="16" y="283"/>
                        </a:moveTo>
                        <a:lnTo>
                          <a:pt x="0" y="279"/>
                        </a:lnTo>
                        <a:lnTo>
                          <a:pt x="0" y="0"/>
                        </a:lnTo>
                        <a:lnTo>
                          <a:pt x="16" y="1"/>
                        </a:lnTo>
                        <a:lnTo>
                          <a:pt x="16" y="283"/>
                        </a:lnTo>
                      </a:path>
                    </a:pathLst>
                  </a:custGeom>
                  <a:solidFill>
                    <a:srgbClr val="808080"/>
                  </a:solidFill>
                  <a:ln w="9525" cap="rnd">
                    <a:noFill/>
                    <a:round/>
                    <a:headEnd/>
                    <a:tailEnd/>
                  </a:ln>
                </p:spPr>
                <p:txBody>
                  <a:bodyPr/>
                  <a:lstStyle/>
                  <a:p>
                    <a:endParaRPr lang="it-IT"/>
                  </a:p>
                </p:txBody>
              </p:sp>
              <p:sp>
                <p:nvSpPr>
                  <p:cNvPr id="2591" name="Freeform 58"/>
                  <p:cNvSpPr>
                    <a:spLocks/>
                  </p:cNvSpPr>
                  <p:nvPr/>
                </p:nvSpPr>
                <p:spPr bwMode="auto">
                  <a:xfrm>
                    <a:off x="539" y="4870"/>
                    <a:ext cx="19" cy="311"/>
                  </a:xfrm>
                  <a:custGeom>
                    <a:avLst/>
                    <a:gdLst>
                      <a:gd name="T0" fmla="*/ 18 w 19"/>
                      <a:gd name="T1" fmla="*/ 310 h 311"/>
                      <a:gd name="T2" fmla="*/ 0 w 19"/>
                      <a:gd name="T3" fmla="*/ 306 h 311"/>
                      <a:gd name="T4" fmla="*/ 0 w 19"/>
                      <a:gd name="T5" fmla="*/ 0 h 311"/>
                      <a:gd name="T6" fmla="*/ 18 w 19"/>
                      <a:gd name="T7" fmla="*/ 1 h 311"/>
                      <a:gd name="T8" fmla="*/ 18 w 19"/>
                      <a:gd name="T9" fmla="*/ 310 h 311"/>
                      <a:gd name="T10" fmla="*/ 0 60000 65536"/>
                      <a:gd name="T11" fmla="*/ 0 60000 65536"/>
                      <a:gd name="T12" fmla="*/ 0 60000 65536"/>
                      <a:gd name="T13" fmla="*/ 0 60000 65536"/>
                      <a:gd name="T14" fmla="*/ 0 60000 65536"/>
                      <a:gd name="T15" fmla="*/ 0 w 19"/>
                      <a:gd name="T16" fmla="*/ 0 h 311"/>
                      <a:gd name="T17" fmla="*/ 19 w 19"/>
                      <a:gd name="T18" fmla="*/ 311 h 311"/>
                    </a:gdLst>
                    <a:ahLst/>
                    <a:cxnLst>
                      <a:cxn ang="T10">
                        <a:pos x="T0" y="T1"/>
                      </a:cxn>
                      <a:cxn ang="T11">
                        <a:pos x="T2" y="T3"/>
                      </a:cxn>
                      <a:cxn ang="T12">
                        <a:pos x="T4" y="T5"/>
                      </a:cxn>
                      <a:cxn ang="T13">
                        <a:pos x="T6" y="T7"/>
                      </a:cxn>
                      <a:cxn ang="T14">
                        <a:pos x="T8" y="T9"/>
                      </a:cxn>
                    </a:cxnLst>
                    <a:rect l="T15" t="T16" r="T17" b="T18"/>
                    <a:pathLst>
                      <a:path w="19" h="311">
                        <a:moveTo>
                          <a:pt x="18" y="310"/>
                        </a:moveTo>
                        <a:lnTo>
                          <a:pt x="0" y="306"/>
                        </a:lnTo>
                        <a:lnTo>
                          <a:pt x="0" y="0"/>
                        </a:lnTo>
                        <a:lnTo>
                          <a:pt x="18" y="1"/>
                        </a:lnTo>
                        <a:lnTo>
                          <a:pt x="18" y="310"/>
                        </a:lnTo>
                      </a:path>
                    </a:pathLst>
                  </a:custGeom>
                  <a:solidFill>
                    <a:srgbClr val="808080"/>
                  </a:solidFill>
                  <a:ln w="9525" cap="rnd">
                    <a:noFill/>
                    <a:round/>
                    <a:headEnd/>
                    <a:tailEnd/>
                  </a:ln>
                </p:spPr>
                <p:txBody>
                  <a:bodyPr/>
                  <a:lstStyle/>
                  <a:p>
                    <a:endParaRPr lang="it-IT"/>
                  </a:p>
                </p:txBody>
              </p:sp>
              <p:sp>
                <p:nvSpPr>
                  <p:cNvPr id="2592" name="Line 59"/>
                  <p:cNvSpPr>
                    <a:spLocks noChangeShapeType="1"/>
                  </p:cNvSpPr>
                  <p:nvPr/>
                </p:nvSpPr>
                <p:spPr bwMode="auto">
                  <a:xfrm>
                    <a:off x="347" y="5113"/>
                    <a:ext cx="0" cy="50"/>
                  </a:xfrm>
                  <a:prstGeom prst="line">
                    <a:avLst/>
                  </a:prstGeom>
                  <a:noFill/>
                  <a:ln w="12700">
                    <a:solidFill>
                      <a:srgbClr val="000000"/>
                    </a:solidFill>
                    <a:round/>
                    <a:headEnd type="none" w="sm" len="sm"/>
                    <a:tailEnd type="none" w="sm" len="sm"/>
                  </a:ln>
                </p:spPr>
                <p:txBody>
                  <a:bodyPr wrap="none" anchor="ctr"/>
                  <a:lstStyle/>
                  <a:p>
                    <a:endParaRPr lang="it-IT"/>
                  </a:p>
                </p:txBody>
              </p:sp>
            </p:grpSp>
            <p:sp>
              <p:nvSpPr>
                <p:cNvPr id="2563" name="Freeform 60"/>
                <p:cNvSpPr>
                  <a:spLocks/>
                </p:cNvSpPr>
                <p:nvPr/>
              </p:nvSpPr>
              <p:spPr bwMode="auto">
                <a:xfrm>
                  <a:off x="676" y="4820"/>
                  <a:ext cx="62" cy="398"/>
                </a:xfrm>
                <a:custGeom>
                  <a:avLst/>
                  <a:gdLst>
                    <a:gd name="T0" fmla="*/ 0 w 62"/>
                    <a:gd name="T1" fmla="*/ 397 h 398"/>
                    <a:gd name="T2" fmla="*/ 61 w 62"/>
                    <a:gd name="T3" fmla="*/ 389 h 398"/>
                    <a:gd name="T4" fmla="*/ 61 w 62"/>
                    <a:gd name="T5" fmla="*/ 0 h 398"/>
                    <a:gd name="T6" fmla="*/ 0 w 62"/>
                    <a:gd name="T7" fmla="*/ 13 h 398"/>
                    <a:gd name="T8" fmla="*/ 0 w 62"/>
                    <a:gd name="T9" fmla="*/ 397 h 398"/>
                    <a:gd name="T10" fmla="*/ 0 60000 65536"/>
                    <a:gd name="T11" fmla="*/ 0 60000 65536"/>
                    <a:gd name="T12" fmla="*/ 0 60000 65536"/>
                    <a:gd name="T13" fmla="*/ 0 60000 65536"/>
                    <a:gd name="T14" fmla="*/ 0 60000 65536"/>
                    <a:gd name="T15" fmla="*/ 0 w 62"/>
                    <a:gd name="T16" fmla="*/ 0 h 398"/>
                    <a:gd name="T17" fmla="*/ 62 w 62"/>
                    <a:gd name="T18" fmla="*/ 398 h 398"/>
                  </a:gdLst>
                  <a:ahLst/>
                  <a:cxnLst>
                    <a:cxn ang="T10">
                      <a:pos x="T0" y="T1"/>
                    </a:cxn>
                    <a:cxn ang="T11">
                      <a:pos x="T2" y="T3"/>
                    </a:cxn>
                    <a:cxn ang="T12">
                      <a:pos x="T4" y="T5"/>
                    </a:cxn>
                    <a:cxn ang="T13">
                      <a:pos x="T6" y="T7"/>
                    </a:cxn>
                    <a:cxn ang="T14">
                      <a:pos x="T8" y="T9"/>
                    </a:cxn>
                  </a:cxnLst>
                  <a:rect l="T15" t="T16" r="T17" b="T18"/>
                  <a:pathLst>
                    <a:path w="62" h="398">
                      <a:moveTo>
                        <a:pt x="0" y="397"/>
                      </a:moveTo>
                      <a:lnTo>
                        <a:pt x="61" y="389"/>
                      </a:lnTo>
                      <a:lnTo>
                        <a:pt x="61" y="0"/>
                      </a:lnTo>
                      <a:lnTo>
                        <a:pt x="0" y="13"/>
                      </a:lnTo>
                      <a:lnTo>
                        <a:pt x="0" y="397"/>
                      </a:lnTo>
                    </a:path>
                  </a:pathLst>
                </a:custGeom>
                <a:solidFill>
                  <a:srgbClr val="808080"/>
                </a:solidFill>
                <a:ln w="9525" cap="rnd">
                  <a:noFill/>
                  <a:round/>
                  <a:headEnd/>
                  <a:tailEnd/>
                </a:ln>
              </p:spPr>
              <p:txBody>
                <a:bodyPr/>
                <a:lstStyle/>
                <a:p>
                  <a:endParaRPr lang="it-IT"/>
                </a:p>
              </p:txBody>
            </p:sp>
            <p:sp>
              <p:nvSpPr>
                <p:cNvPr id="2564" name="Freeform 61"/>
                <p:cNvSpPr>
                  <a:spLocks/>
                </p:cNvSpPr>
                <p:nvPr/>
              </p:nvSpPr>
              <p:spPr bwMode="auto">
                <a:xfrm>
                  <a:off x="1128" y="4855"/>
                  <a:ext cx="44" cy="322"/>
                </a:xfrm>
                <a:custGeom>
                  <a:avLst/>
                  <a:gdLst>
                    <a:gd name="T0" fmla="*/ 0 w 44"/>
                    <a:gd name="T1" fmla="*/ 321 h 322"/>
                    <a:gd name="T2" fmla="*/ 43 w 44"/>
                    <a:gd name="T3" fmla="*/ 311 h 322"/>
                    <a:gd name="T4" fmla="*/ 43 w 44"/>
                    <a:gd name="T5" fmla="*/ 0 h 322"/>
                    <a:gd name="T6" fmla="*/ 0 w 44"/>
                    <a:gd name="T7" fmla="*/ 6 h 322"/>
                    <a:gd name="T8" fmla="*/ 0 w 44"/>
                    <a:gd name="T9" fmla="*/ 321 h 322"/>
                    <a:gd name="T10" fmla="*/ 0 60000 65536"/>
                    <a:gd name="T11" fmla="*/ 0 60000 65536"/>
                    <a:gd name="T12" fmla="*/ 0 60000 65536"/>
                    <a:gd name="T13" fmla="*/ 0 60000 65536"/>
                    <a:gd name="T14" fmla="*/ 0 60000 65536"/>
                    <a:gd name="T15" fmla="*/ 0 w 44"/>
                    <a:gd name="T16" fmla="*/ 0 h 322"/>
                    <a:gd name="T17" fmla="*/ 44 w 44"/>
                    <a:gd name="T18" fmla="*/ 322 h 322"/>
                  </a:gdLst>
                  <a:ahLst/>
                  <a:cxnLst>
                    <a:cxn ang="T10">
                      <a:pos x="T0" y="T1"/>
                    </a:cxn>
                    <a:cxn ang="T11">
                      <a:pos x="T2" y="T3"/>
                    </a:cxn>
                    <a:cxn ang="T12">
                      <a:pos x="T4" y="T5"/>
                    </a:cxn>
                    <a:cxn ang="T13">
                      <a:pos x="T6" y="T7"/>
                    </a:cxn>
                    <a:cxn ang="T14">
                      <a:pos x="T8" y="T9"/>
                    </a:cxn>
                  </a:cxnLst>
                  <a:rect l="T15" t="T16" r="T17" b="T18"/>
                  <a:pathLst>
                    <a:path w="44" h="322">
                      <a:moveTo>
                        <a:pt x="0" y="321"/>
                      </a:moveTo>
                      <a:lnTo>
                        <a:pt x="43" y="311"/>
                      </a:lnTo>
                      <a:lnTo>
                        <a:pt x="43" y="0"/>
                      </a:lnTo>
                      <a:lnTo>
                        <a:pt x="0" y="6"/>
                      </a:lnTo>
                      <a:lnTo>
                        <a:pt x="0" y="321"/>
                      </a:lnTo>
                    </a:path>
                  </a:pathLst>
                </a:custGeom>
                <a:solidFill>
                  <a:srgbClr val="808080"/>
                </a:solidFill>
                <a:ln w="9525" cap="rnd">
                  <a:noFill/>
                  <a:round/>
                  <a:headEnd/>
                  <a:tailEnd/>
                </a:ln>
              </p:spPr>
              <p:txBody>
                <a:bodyPr/>
                <a:lstStyle/>
                <a:p>
                  <a:endParaRPr lang="it-IT"/>
                </a:p>
              </p:txBody>
            </p:sp>
            <p:sp>
              <p:nvSpPr>
                <p:cNvPr id="2565" name="Freeform 62"/>
                <p:cNvSpPr>
                  <a:spLocks/>
                </p:cNvSpPr>
                <p:nvPr/>
              </p:nvSpPr>
              <p:spPr bwMode="auto">
                <a:xfrm>
                  <a:off x="1042" y="4851"/>
                  <a:ext cx="43" cy="332"/>
                </a:xfrm>
                <a:custGeom>
                  <a:avLst/>
                  <a:gdLst>
                    <a:gd name="T0" fmla="*/ 0 w 43"/>
                    <a:gd name="T1" fmla="*/ 331 h 332"/>
                    <a:gd name="T2" fmla="*/ 42 w 43"/>
                    <a:gd name="T3" fmla="*/ 327 h 332"/>
                    <a:gd name="T4" fmla="*/ 42 w 43"/>
                    <a:gd name="T5" fmla="*/ 3 h 332"/>
                    <a:gd name="T6" fmla="*/ 0 w 43"/>
                    <a:gd name="T7" fmla="*/ 0 h 332"/>
                    <a:gd name="T8" fmla="*/ 0 w 43"/>
                    <a:gd name="T9" fmla="*/ 331 h 332"/>
                    <a:gd name="T10" fmla="*/ 0 60000 65536"/>
                    <a:gd name="T11" fmla="*/ 0 60000 65536"/>
                    <a:gd name="T12" fmla="*/ 0 60000 65536"/>
                    <a:gd name="T13" fmla="*/ 0 60000 65536"/>
                    <a:gd name="T14" fmla="*/ 0 60000 65536"/>
                    <a:gd name="T15" fmla="*/ 0 w 43"/>
                    <a:gd name="T16" fmla="*/ 0 h 332"/>
                    <a:gd name="T17" fmla="*/ 43 w 43"/>
                    <a:gd name="T18" fmla="*/ 332 h 332"/>
                  </a:gdLst>
                  <a:ahLst/>
                  <a:cxnLst>
                    <a:cxn ang="T10">
                      <a:pos x="T0" y="T1"/>
                    </a:cxn>
                    <a:cxn ang="T11">
                      <a:pos x="T2" y="T3"/>
                    </a:cxn>
                    <a:cxn ang="T12">
                      <a:pos x="T4" y="T5"/>
                    </a:cxn>
                    <a:cxn ang="T13">
                      <a:pos x="T6" y="T7"/>
                    </a:cxn>
                    <a:cxn ang="T14">
                      <a:pos x="T8" y="T9"/>
                    </a:cxn>
                  </a:cxnLst>
                  <a:rect l="T15" t="T16" r="T17" b="T18"/>
                  <a:pathLst>
                    <a:path w="43" h="332">
                      <a:moveTo>
                        <a:pt x="0" y="331"/>
                      </a:moveTo>
                      <a:lnTo>
                        <a:pt x="42" y="327"/>
                      </a:lnTo>
                      <a:lnTo>
                        <a:pt x="42" y="3"/>
                      </a:lnTo>
                      <a:lnTo>
                        <a:pt x="0" y="0"/>
                      </a:lnTo>
                      <a:lnTo>
                        <a:pt x="0" y="331"/>
                      </a:lnTo>
                    </a:path>
                  </a:pathLst>
                </a:custGeom>
                <a:solidFill>
                  <a:srgbClr val="808080"/>
                </a:solidFill>
                <a:ln w="9525" cap="rnd">
                  <a:noFill/>
                  <a:round/>
                  <a:headEnd/>
                  <a:tailEnd/>
                </a:ln>
              </p:spPr>
              <p:txBody>
                <a:bodyPr/>
                <a:lstStyle/>
                <a:p>
                  <a:endParaRPr lang="it-IT"/>
                </a:p>
              </p:txBody>
            </p:sp>
            <p:sp>
              <p:nvSpPr>
                <p:cNvPr id="2566" name="Freeform 63"/>
                <p:cNvSpPr>
                  <a:spLocks/>
                </p:cNvSpPr>
                <p:nvPr/>
              </p:nvSpPr>
              <p:spPr bwMode="auto">
                <a:xfrm>
                  <a:off x="955" y="4844"/>
                  <a:ext cx="43" cy="346"/>
                </a:xfrm>
                <a:custGeom>
                  <a:avLst/>
                  <a:gdLst>
                    <a:gd name="T0" fmla="*/ 0 w 43"/>
                    <a:gd name="T1" fmla="*/ 345 h 346"/>
                    <a:gd name="T2" fmla="*/ 42 w 43"/>
                    <a:gd name="T3" fmla="*/ 341 h 346"/>
                    <a:gd name="T4" fmla="*/ 42 w 43"/>
                    <a:gd name="T5" fmla="*/ 1 h 346"/>
                    <a:gd name="T6" fmla="*/ 0 w 43"/>
                    <a:gd name="T7" fmla="*/ 0 h 346"/>
                    <a:gd name="T8" fmla="*/ 0 w 43"/>
                    <a:gd name="T9" fmla="*/ 345 h 346"/>
                    <a:gd name="T10" fmla="*/ 0 60000 65536"/>
                    <a:gd name="T11" fmla="*/ 0 60000 65536"/>
                    <a:gd name="T12" fmla="*/ 0 60000 65536"/>
                    <a:gd name="T13" fmla="*/ 0 60000 65536"/>
                    <a:gd name="T14" fmla="*/ 0 60000 65536"/>
                    <a:gd name="T15" fmla="*/ 0 w 43"/>
                    <a:gd name="T16" fmla="*/ 0 h 346"/>
                    <a:gd name="T17" fmla="*/ 43 w 43"/>
                    <a:gd name="T18" fmla="*/ 346 h 346"/>
                  </a:gdLst>
                  <a:ahLst/>
                  <a:cxnLst>
                    <a:cxn ang="T10">
                      <a:pos x="T0" y="T1"/>
                    </a:cxn>
                    <a:cxn ang="T11">
                      <a:pos x="T2" y="T3"/>
                    </a:cxn>
                    <a:cxn ang="T12">
                      <a:pos x="T4" y="T5"/>
                    </a:cxn>
                    <a:cxn ang="T13">
                      <a:pos x="T6" y="T7"/>
                    </a:cxn>
                    <a:cxn ang="T14">
                      <a:pos x="T8" y="T9"/>
                    </a:cxn>
                  </a:cxnLst>
                  <a:rect l="T15" t="T16" r="T17" b="T18"/>
                  <a:pathLst>
                    <a:path w="43" h="346">
                      <a:moveTo>
                        <a:pt x="0" y="345"/>
                      </a:moveTo>
                      <a:lnTo>
                        <a:pt x="42" y="341"/>
                      </a:lnTo>
                      <a:lnTo>
                        <a:pt x="42" y="1"/>
                      </a:lnTo>
                      <a:lnTo>
                        <a:pt x="0" y="0"/>
                      </a:lnTo>
                      <a:lnTo>
                        <a:pt x="0" y="345"/>
                      </a:lnTo>
                    </a:path>
                  </a:pathLst>
                </a:custGeom>
                <a:solidFill>
                  <a:srgbClr val="808080"/>
                </a:solidFill>
                <a:ln w="9525" cap="rnd">
                  <a:noFill/>
                  <a:round/>
                  <a:headEnd/>
                  <a:tailEnd/>
                </a:ln>
              </p:spPr>
              <p:txBody>
                <a:bodyPr/>
                <a:lstStyle/>
                <a:p>
                  <a:endParaRPr lang="it-IT"/>
                </a:p>
              </p:txBody>
            </p:sp>
            <p:sp>
              <p:nvSpPr>
                <p:cNvPr id="2567" name="Freeform 64"/>
                <p:cNvSpPr>
                  <a:spLocks/>
                </p:cNvSpPr>
                <p:nvPr/>
              </p:nvSpPr>
              <p:spPr bwMode="auto">
                <a:xfrm>
                  <a:off x="868" y="4837"/>
                  <a:ext cx="43" cy="361"/>
                </a:xfrm>
                <a:custGeom>
                  <a:avLst/>
                  <a:gdLst>
                    <a:gd name="T0" fmla="*/ 0 w 43"/>
                    <a:gd name="T1" fmla="*/ 360 h 361"/>
                    <a:gd name="T2" fmla="*/ 42 w 43"/>
                    <a:gd name="T3" fmla="*/ 355 h 361"/>
                    <a:gd name="T4" fmla="*/ 41 w 43"/>
                    <a:gd name="T5" fmla="*/ 0 h 361"/>
                    <a:gd name="T6" fmla="*/ 0 w 43"/>
                    <a:gd name="T7" fmla="*/ 3 h 361"/>
                    <a:gd name="T8" fmla="*/ 0 w 43"/>
                    <a:gd name="T9" fmla="*/ 360 h 361"/>
                    <a:gd name="T10" fmla="*/ 0 60000 65536"/>
                    <a:gd name="T11" fmla="*/ 0 60000 65536"/>
                    <a:gd name="T12" fmla="*/ 0 60000 65536"/>
                    <a:gd name="T13" fmla="*/ 0 60000 65536"/>
                    <a:gd name="T14" fmla="*/ 0 60000 65536"/>
                    <a:gd name="T15" fmla="*/ 0 w 43"/>
                    <a:gd name="T16" fmla="*/ 0 h 361"/>
                    <a:gd name="T17" fmla="*/ 43 w 43"/>
                    <a:gd name="T18" fmla="*/ 361 h 361"/>
                  </a:gdLst>
                  <a:ahLst/>
                  <a:cxnLst>
                    <a:cxn ang="T10">
                      <a:pos x="T0" y="T1"/>
                    </a:cxn>
                    <a:cxn ang="T11">
                      <a:pos x="T2" y="T3"/>
                    </a:cxn>
                    <a:cxn ang="T12">
                      <a:pos x="T4" y="T5"/>
                    </a:cxn>
                    <a:cxn ang="T13">
                      <a:pos x="T6" y="T7"/>
                    </a:cxn>
                    <a:cxn ang="T14">
                      <a:pos x="T8" y="T9"/>
                    </a:cxn>
                  </a:cxnLst>
                  <a:rect l="T15" t="T16" r="T17" b="T18"/>
                  <a:pathLst>
                    <a:path w="43" h="361">
                      <a:moveTo>
                        <a:pt x="0" y="360"/>
                      </a:moveTo>
                      <a:lnTo>
                        <a:pt x="42" y="355"/>
                      </a:lnTo>
                      <a:lnTo>
                        <a:pt x="41" y="0"/>
                      </a:lnTo>
                      <a:lnTo>
                        <a:pt x="0" y="3"/>
                      </a:lnTo>
                      <a:lnTo>
                        <a:pt x="0" y="360"/>
                      </a:lnTo>
                    </a:path>
                  </a:pathLst>
                </a:custGeom>
                <a:solidFill>
                  <a:srgbClr val="808080"/>
                </a:solidFill>
                <a:ln w="9525" cap="rnd">
                  <a:noFill/>
                  <a:round/>
                  <a:headEnd/>
                  <a:tailEnd/>
                </a:ln>
              </p:spPr>
              <p:txBody>
                <a:bodyPr/>
                <a:lstStyle/>
                <a:p>
                  <a:endParaRPr lang="it-IT"/>
                </a:p>
              </p:txBody>
            </p:sp>
            <p:sp>
              <p:nvSpPr>
                <p:cNvPr id="2568" name="Freeform 65"/>
                <p:cNvSpPr>
                  <a:spLocks/>
                </p:cNvSpPr>
                <p:nvPr/>
              </p:nvSpPr>
              <p:spPr bwMode="auto">
                <a:xfrm>
                  <a:off x="781" y="4828"/>
                  <a:ext cx="45" cy="379"/>
                </a:xfrm>
                <a:custGeom>
                  <a:avLst/>
                  <a:gdLst>
                    <a:gd name="T0" fmla="*/ 0 w 45"/>
                    <a:gd name="T1" fmla="*/ 378 h 379"/>
                    <a:gd name="T2" fmla="*/ 44 w 45"/>
                    <a:gd name="T3" fmla="*/ 373 h 379"/>
                    <a:gd name="T4" fmla="*/ 42 w 45"/>
                    <a:gd name="T5" fmla="*/ 5 h 379"/>
                    <a:gd name="T6" fmla="*/ 0 w 45"/>
                    <a:gd name="T7" fmla="*/ 0 h 379"/>
                    <a:gd name="T8" fmla="*/ 0 w 45"/>
                    <a:gd name="T9" fmla="*/ 378 h 379"/>
                    <a:gd name="T10" fmla="*/ 0 60000 65536"/>
                    <a:gd name="T11" fmla="*/ 0 60000 65536"/>
                    <a:gd name="T12" fmla="*/ 0 60000 65536"/>
                    <a:gd name="T13" fmla="*/ 0 60000 65536"/>
                    <a:gd name="T14" fmla="*/ 0 60000 65536"/>
                    <a:gd name="T15" fmla="*/ 0 w 45"/>
                    <a:gd name="T16" fmla="*/ 0 h 379"/>
                    <a:gd name="T17" fmla="*/ 45 w 45"/>
                    <a:gd name="T18" fmla="*/ 379 h 379"/>
                  </a:gdLst>
                  <a:ahLst/>
                  <a:cxnLst>
                    <a:cxn ang="T10">
                      <a:pos x="T0" y="T1"/>
                    </a:cxn>
                    <a:cxn ang="T11">
                      <a:pos x="T2" y="T3"/>
                    </a:cxn>
                    <a:cxn ang="T12">
                      <a:pos x="T4" y="T5"/>
                    </a:cxn>
                    <a:cxn ang="T13">
                      <a:pos x="T6" y="T7"/>
                    </a:cxn>
                    <a:cxn ang="T14">
                      <a:pos x="T8" y="T9"/>
                    </a:cxn>
                  </a:cxnLst>
                  <a:rect l="T15" t="T16" r="T17" b="T18"/>
                  <a:pathLst>
                    <a:path w="45" h="379">
                      <a:moveTo>
                        <a:pt x="0" y="378"/>
                      </a:moveTo>
                      <a:lnTo>
                        <a:pt x="44" y="373"/>
                      </a:lnTo>
                      <a:lnTo>
                        <a:pt x="42" y="5"/>
                      </a:lnTo>
                      <a:lnTo>
                        <a:pt x="0" y="0"/>
                      </a:lnTo>
                      <a:lnTo>
                        <a:pt x="0" y="378"/>
                      </a:lnTo>
                    </a:path>
                  </a:pathLst>
                </a:custGeom>
                <a:solidFill>
                  <a:srgbClr val="808080"/>
                </a:solidFill>
                <a:ln w="9525" cap="rnd">
                  <a:noFill/>
                  <a:round/>
                  <a:headEnd/>
                  <a:tailEnd/>
                </a:ln>
              </p:spPr>
              <p:txBody>
                <a:bodyPr/>
                <a:lstStyle/>
                <a:p>
                  <a:endParaRPr lang="it-IT"/>
                </a:p>
              </p:txBody>
            </p:sp>
            <p:sp>
              <p:nvSpPr>
                <p:cNvPr id="2569" name="Freeform 66"/>
                <p:cNvSpPr>
                  <a:spLocks/>
                </p:cNvSpPr>
                <p:nvPr/>
              </p:nvSpPr>
              <p:spPr bwMode="auto">
                <a:xfrm>
                  <a:off x="1645" y="4914"/>
                  <a:ext cx="54" cy="209"/>
                </a:xfrm>
                <a:custGeom>
                  <a:avLst/>
                  <a:gdLst>
                    <a:gd name="T0" fmla="*/ 0 w 54"/>
                    <a:gd name="T1" fmla="*/ 0 h 209"/>
                    <a:gd name="T2" fmla="*/ 0 w 54"/>
                    <a:gd name="T3" fmla="*/ 208 h 209"/>
                    <a:gd name="T4" fmla="*/ 53 w 54"/>
                    <a:gd name="T5" fmla="*/ 203 h 209"/>
                    <a:gd name="T6" fmla="*/ 53 w 54"/>
                    <a:gd name="T7" fmla="*/ 2 h 209"/>
                    <a:gd name="T8" fmla="*/ 0 w 54"/>
                    <a:gd name="T9" fmla="*/ 0 h 209"/>
                    <a:gd name="T10" fmla="*/ 0 60000 65536"/>
                    <a:gd name="T11" fmla="*/ 0 60000 65536"/>
                    <a:gd name="T12" fmla="*/ 0 60000 65536"/>
                    <a:gd name="T13" fmla="*/ 0 60000 65536"/>
                    <a:gd name="T14" fmla="*/ 0 60000 65536"/>
                    <a:gd name="T15" fmla="*/ 0 w 54"/>
                    <a:gd name="T16" fmla="*/ 0 h 209"/>
                    <a:gd name="T17" fmla="*/ 54 w 54"/>
                    <a:gd name="T18" fmla="*/ 209 h 209"/>
                  </a:gdLst>
                  <a:ahLst/>
                  <a:cxnLst>
                    <a:cxn ang="T10">
                      <a:pos x="T0" y="T1"/>
                    </a:cxn>
                    <a:cxn ang="T11">
                      <a:pos x="T2" y="T3"/>
                    </a:cxn>
                    <a:cxn ang="T12">
                      <a:pos x="T4" y="T5"/>
                    </a:cxn>
                    <a:cxn ang="T13">
                      <a:pos x="T6" y="T7"/>
                    </a:cxn>
                    <a:cxn ang="T14">
                      <a:pos x="T8" y="T9"/>
                    </a:cxn>
                  </a:cxnLst>
                  <a:rect l="T15" t="T16" r="T17" b="T18"/>
                  <a:pathLst>
                    <a:path w="54" h="209">
                      <a:moveTo>
                        <a:pt x="0" y="0"/>
                      </a:moveTo>
                      <a:lnTo>
                        <a:pt x="0" y="208"/>
                      </a:lnTo>
                      <a:lnTo>
                        <a:pt x="53" y="203"/>
                      </a:lnTo>
                      <a:lnTo>
                        <a:pt x="53" y="2"/>
                      </a:lnTo>
                      <a:lnTo>
                        <a:pt x="0" y="0"/>
                      </a:lnTo>
                    </a:path>
                  </a:pathLst>
                </a:custGeom>
                <a:solidFill>
                  <a:srgbClr val="808080"/>
                </a:solidFill>
                <a:ln w="9525" cap="rnd">
                  <a:noFill/>
                  <a:round/>
                  <a:headEnd/>
                  <a:tailEnd/>
                </a:ln>
              </p:spPr>
              <p:txBody>
                <a:bodyPr/>
                <a:lstStyle/>
                <a:p>
                  <a:endParaRPr lang="it-IT"/>
                </a:p>
              </p:txBody>
            </p:sp>
            <p:grpSp>
              <p:nvGrpSpPr>
                <p:cNvPr id="2570" name="Group 67"/>
                <p:cNvGrpSpPr>
                  <a:grpSpLocks/>
                </p:cNvGrpSpPr>
                <p:nvPr/>
              </p:nvGrpSpPr>
              <p:grpSpPr bwMode="auto">
                <a:xfrm>
                  <a:off x="1209" y="4814"/>
                  <a:ext cx="389" cy="345"/>
                  <a:chOff x="1209" y="4814"/>
                  <a:chExt cx="389" cy="345"/>
                </a:xfrm>
              </p:grpSpPr>
              <p:sp>
                <p:nvSpPr>
                  <p:cNvPr id="2571" name="Freeform 68"/>
                  <p:cNvSpPr>
                    <a:spLocks/>
                  </p:cNvSpPr>
                  <p:nvPr/>
                </p:nvSpPr>
                <p:spPr bwMode="auto">
                  <a:xfrm>
                    <a:off x="1555" y="4839"/>
                    <a:ext cx="43" cy="293"/>
                  </a:xfrm>
                  <a:custGeom>
                    <a:avLst/>
                    <a:gdLst>
                      <a:gd name="T0" fmla="*/ 0 w 43"/>
                      <a:gd name="T1" fmla="*/ 292 h 293"/>
                      <a:gd name="T2" fmla="*/ 42 w 43"/>
                      <a:gd name="T3" fmla="*/ 283 h 293"/>
                      <a:gd name="T4" fmla="*/ 42 w 43"/>
                      <a:gd name="T5" fmla="*/ 0 h 293"/>
                      <a:gd name="T6" fmla="*/ 0 w 43"/>
                      <a:gd name="T7" fmla="*/ 5 h 293"/>
                      <a:gd name="T8" fmla="*/ 0 w 43"/>
                      <a:gd name="T9" fmla="*/ 292 h 293"/>
                      <a:gd name="T10" fmla="*/ 0 60000 65536"/>
                      <a:gd name="T11" fmla="*/ 0 60000 65536"/>
                      <a:gd name="T12" fmla="*/ 0 60000 65536"/>
                      <a:gd name="T13" fmla="*/ 0 60000 65536"/>
                      <a:gd name="T14" fmla="*/ 0 60000 65536"/>
                      <a:gd name="T15" fmla="*/ 0 w 43"/>
                      <a:gd name="T16" fmla="*/ 0 h 293"/>
                      <a:gd name="T17" fmla="*/ 43 w 43"/>
                      <a:gd name="T18" fmla="*/ 293 h 293"/>
                    </a:gdLst>
                    <a:ahLst/>
                    <a:cxnLst>
                      <a:cxn ang="T10">
                        <a:pos x="T0" y="T1"/>
                      </a:cxn>
                      <a:cxn ang="T11">
                        <a:pos x="T2" y="T3"/>
                      </a:cxn>
                      <a:cxn ang="T12">
                        <a:pos x="T4" y="T5"/>
                      </a:cxn>
                      <a:cxn ang="T13">
                        <a:pos x="T6" y="T7"/>
                      </a:cxn>
                      <a:cxn ang="T14">
                        <a:pos x="T8" y="T9"/>
                      </a:cxn>
                    </a:cxnLst>
                    <a:rect l="T15" t="T16" r="T17" b="T18"/>
                    <a:pathLst>
                      <a:path w="43" h="293">
                        <a:moveTo>
                          <a:pt x="0" y="292"/>
                        </a:moveTo>
                        <a:lnTo>
                          <a:pt x="42" y="283"/>
                        </a:lnTo>
                        <a:lnTo>
                          <a:pt x="42" y="0"/>
                        </a:lnTo>
                        <a:lnTo>
                          <a:pt x="0" y="5"/>
                        </a:lnTo>
                        <a:lnTo>
                          <a:pt x="0" y="292"/>
                        </a:lnTo>
                      </a:path>
                    </a:pathLst>
                  </a:custGeom>
                  <a:solidFill>
                    <a:srgbClr val="808080"/>
                  </a:solidFill>
                  <a:ln w="9525" cap="rnd">
                    <a:noFill/>
                    <a:round/>
                    <a:headEnd/>
                    <a:tailEnd/>
                  </a:ln>
                </p:spPr>
                <p:txBody>
                  <a:bodyPr/>
                  <a:lstStyle/>
                  <a:p>
                    <a:endParaRPr lang="it-IT"/>
                  </a:p>
                </p:txBody>
              </p:sp>
              <p:sp>
                <p:nvSpPr>
                  <p:cNvPr id="2572" name="Freeform 69"/>
                  <p:cNvSpPr>
                    <a:spLocks/>
                  </p:cNvSpPr>
                  <p:nvPr/>
                </p:nvSpPr>
                <p:spPr bwMode="auto">
                  <a:xfrm>
                    <a:off x="1469" y="4835"/>
                    <a:ext cx="43" cy="303"/>
                  </a:xfrm>
                  <a:custGeom>
                    <a:avLst/>
                    <a:gdLst>
                      <a:gd name="T0" fmla="*/ 0 w 43"/>
                      <a:gd name="T1" fmla="*/ 302 h 303"/>
                      <a:gd name="T2" fmla="*/ 42 w 43"/>
                      <a:gd name="T3" fmla="*/ 299 h 303"/>
                      <a:gd name="T4" fmla="*/ 42 w 43"/>
                      <a:gd name="T5" fmla="*/ 2 h 303"/>
                      <a:gd name="T6" fmla="*/ 0 w 43"/>
                      <a:gd name="T7" fmla="*/ 0 h 303"/>
                      <a:gd name="T8" fmla="*/ 0 w 43"/>
                      <a:gd name="T9" fmla="*/ 302 h 303"/>
                      <a:gd name="T10" fmla="*/ 0 60000 65536"/>
                      <a:gd name="T11" fmla="*/ 0 60000 65536"/>
                      <a:gd name="T12" fmla="*/ 0 60000 65536"/>
                      <a:gd name="T13" fmla="*/ 0 60000 65536"/>
                      <a:gd name="T14" fmla="*/ 0 60000 65536"/>
                      <a:gd name="T15" fmla="*/ 0 w 43"/>
                      <a:gd name="T16" fmla="*/ 0 h 303"/>
                      <a:gd name="T17" fmla="*/ 43 w 43"/>
                      <a:gd name="T18" fmla="*/ 303 h 303"/>
                    </a:gdLst>
                    <a:ahLst/>
                    <a:cxnLst>
                      <a:cxn ang="T10">
                        <a:pos x="T0" y="T1"/>
                      </a:cxn>
                      <a:cxn ang="T11">
                        <a:pos x="T2" y="T3"/>
                      </a:cxn>
                      <a:cxn ang="T12">
                        <a:pos x="T4" y="T5"/>
                      </a:cxn>
                      <a:cxn ang="T13">
                        <a:pos x="T6" y="T7"/>
                      </a:cxn>
                      <a:cxn ang="T14">
                        <a:pos x="T8" y="T9"/>
                      </a:cxn>
                    </a:cxnLst>
                    <a:rect l="T15" t="T16" r="T17" b="T18"/>
                    <a:pathLst>
                      <a:path w="43" h="303">
                        <a:moveTo>
                          <a:pt x="0" y="302"/>
                        </a:moveTo>
                        <a:lnTo>
                          <a:pt x="42" y="299"/>
                        </a:lnTo>
                        <a:lnTo>
                          <a:pt x="42" y="2"/>
                        </a:lnTo>
                        <a:lnTo>
                          <a:pt x="0" y="0"/>
                        </a:lnTo>
                        <a:lnTo>
                          <a:pt x="0" y="302"/>
                        </a:lnTo>
                      </a:path>
                    </a:pathLst>
                  </a:custGeom>
                  <a:solidFill>
                    <a:srgbClr val="808080"/>
                  </a:solidFill>
                  <a:ln w="9525" cap="rnd">
                    <a:noFill/>
                    <a:round/>
                    <a:headEnd/>
                    <a:tailEnd/>
                  </a:ln>
                </p:spPr>
                <p:txBody>
                  <a:bodyPr/>
                  <a:lstStyle/>
                  <a:p>
                    <a:endParaRPr lang="it-IT"/>
                  </a:p>
                </p:txBody>
              </p:sp>
              <p:sp>
                <p:nvSpPr>
                  <p:cNvPr id="2573" name="Freeform 70"/>
                  <p:cNvSpPr>
                    <a:spLocks/>
                  </p:cNvSpPr>
                  <p:nvPr/>
                </p:nvSpPr>
                <p:spPr bwMode="auto">
                  <a:xfrm>
                    <a:off x="1382" y="4828"/>
                    <a:ext cx="44" cy="316"/>
                  </a:xfrm>
                  <a:custGeom>
                    <a:avLst/>
                    <a:gdLst>
                      <a:gd name="T0" fmla="*/ 0 w 44"/>
                      <a:gd name="T1" fmla="*/ 315 h 316"/>
                      <a:gd name="T2" fmla="*/ 43 w 44"/>
                      <a:gd name="T3" fmla="*/ 312 h 316"/>
                      <a:gd name="T4" fmla="*/ 43 w 44"/>
                      <a:gd name="T5" fmla="*/ 1 h 316"/>
                      <a:gd name="T6" fmla="*/ 0 w 44"/>
                      <a:gd name="T7" fmla="*/ 0 h 316"/>
                      <a:gd name="T8" fmla="*/ 0 w 44"/>
                      <a:gd name="T9" fmla="*/ 315 h 316"/>
                      <a:gd name="T10" fmla="*/ 0 60000 65536"/>
                      <a:gd name="T11" fmla="*/ 0 60000 65536"/>
                      <a:gd name="T12" fmla="*/ 0 60000 65536"/>
                      <a:gd name="T13" fmla="*/ 0 60000 65536"/>
                      <a:gd name="T14" fmla="*/ 0 60000 65536"/>
                      <a:gd name="T15" fmla="*/ 0 w 44"/>
                      <a:gd name="T16" fmla="*/ 0 h 316"/>
                      <a:gd name="T17" fmla="*/ 44 w 44"/>
                      <a:gd name="T18" fmla="*/ 316 h 316"/>
                    </a:gdLst>
                    <a:ahLst/>
                    <a:cxnLst>
                      <a:cxn ang="T10">
                        <a:pos x="T0" y="T1"/>
                      </a:cxn>
                      <a:cxn ang="T11">
                        <a:pos x="T2" y="T3"/>
                      </a:cxn>
                      <a:cxn ang="T12">
                        <a:pos x="T4" y="T5"/>
                      </a:cxn>
                      <a:cxn ang="T13">
                        <a:pos x="T6" y="T7"/>
                      </a:cxn>
                      <a:cxn ang="T14">
                        <a:pos x="T8" y="T9"/>
                      </a:cxn>
                    </a:cxnLst>
                    <a:rect l="T15" t="T16" r="T17" b="T18"/>
                    <a:pathLst>
                      <a:path w="44" h="316">
                        <a:moveTo>
                          <a:pt x="0" y="315"/>
                        </a:moveTo>
                        <a:lnTo>
                          <a:pt x="43" y="312"/>
                        </a:lnTo>
                        <a:lnTo>
                          <a:pt x="43" y="1"/>
                        </a:lnTo>
                        <a:lnTo>
                          <a:pt x="0" y="0"/>
                        </a:lnTo>
                        <a:lnTo>
                          <a:pt x="0" y="315"/>
                        </a:lnTo>
                      </a:path>
                    </a:pathLst>
                  </a:custGeom>
                  <a:solidFill>
                    <a:srgbClr val="808080"/>
                  </a:solidFill>
                  <a:ln w="9525" cap="rnd">
                    <a:noFill/>
                    <a:round/>
                    <a:headEnd/>
                    <a:tailEnd/>
                  </a:ln>
                </p:spPr>
                <p:txBody>
                  <a:bodyPr/>
                  <a:lstStyle/>
                  <a:p>
                    <a:endParaRPr lang="it-IT"/>
                  </a:p>
                </p:txBody>
              </p:sp>
              <p:sp>
                <p:nvSpPr>
                  <p:cNvPr id="2574" name="Freeform 71"/>
                  <p:cNvSpPr>
                    <a:spLocks/>
                  </p:cNvSpPr>
                  <p:nvPr/>
                </p:nvSpPr>
                <p:spPr bwMode="auto">
                  <a:xfrm>
                    <a:off x="1295" y="4822"/>
                    <a:ext cx="44" cy="330"/>
                  </a:xfrm>
                  <a:custGeom>
                    <a:avLst/>
                    <a:gdLst>
                      <a:gd name="T0" fmla="*/ 0 w 44"/>
                      <a:gd name="T1" fmla="*/ 329 h 330"/>
                      <a:gd name="T2" fmla="*/ 43 w 44"/>
                      <a:gd name="T3" fmla="*/ 324 h 330"/>
                      <a:gd name="T4" fmla="*/ 42 w 44"/>
                      <a:gd name="T5" fmla="*/ 0 h 330"/>
                      <a:gd name="T6" fmla="*/ 0 w 44"/>
                      <a:gd name="T7" fmla="*/ 2 h 330"/>
                      <a:gd name="T8" fmla="*/ 0 w 44"/>
                      <a:gd name="T9" fmla="*/ 329 h 330"/>
                      <a:gd name="T10" fmla="*/ 0 60000 65536"/>
                      <a:gd name="T11" fmla="*/ 0 60000 65536"/>
                      <a:gd name="T12" fmla="*/ 0 60000 65536"/>
                      <a:gd name="T13" fmla="*/ 0 60000 65536"/>
                      <a:gd name="T14" fmla="*/ 0 60000 65536"/>
                      <a:gd name="T15" fmla="*/ 0 w 44"/>
                      <a:gd name="T16" fmla="*/ 0 h 330"/>
                      <a:gd name="T17" fmla="*/ 44 w 44"/>
                      <a:gd name="T18" fmla="*/ 330 h 330"/>
                    </a:gdLst>
                    <a:ahLst/>
                    <a:cxnLst>
                      <a:cxn ang="T10">
                        <a:pos x="T0" y="T1"/>
                      </a:cxn>
                      <a:cxn ang="T11">
                        <a:pos x="T2" y="T3"/>
                      </a:cxn>
                      <a:cxn ang="T12">
                        <a:pos x="T4" y="T5"/>
                      </a:cxn>
                      <a:cxn ang="T13">
                        <a:pos x="T6" y="T7"/>
                      </a:cxn>
                      <a:cxn ang="T14">
                        <a:pos x="T8" y="T9"/>
                      </a:cxn>
                    </a:cxnLst>
                    <a:rect l="T15" t="T16" r="T17" b="T18"/>
                    <a:pathLst>
                      <a:path w="44" h="330">
                        <a:moveTo>
                          <a:pt x="0" y="329"/>
                        </a:moveTo>
                        <a:lnTo>
                          <a:pt x="43" y="324"/>
                        </a:lnTo>
                        <a:lnTo>
                          <a:pt x="42" y="0"/>
                        </a:lnTo>
                        <a:lnTo>
                          <a:pt x="0" y="2"/>
                        </a:lnTo>
                        <a:lnTo>
                          <a:pt x="0" y="329"/>
                        </a:lnTo>
                      </a:path>
                    </a:pathLst>
                  </a:custGeom>
                  <a:solidFill>
                    <a:srgbClr val="808080"/>
                  </a:solidFill>
                  <a:ln w="9525" cap="rnd">
                    <a:noFill/>
                    <a:round/>
                    <a:headEnd/>
                    <a:tailEnd/>
                  </a:ln>
                </p:spPr>
                <p:txBody>
                  <a:bodyPr/>
                  <a:lstStyle/>
                  <a:p>
                    <a:endParaRPr lang="it-IT"/>
                  </a:p>
                </p:txBody>
              </p:sp>
              <p:sp>
                <p:nvSpPr>
                  <p:cNvPr id="2575" name="Freeform 72"/>
                  <p:cNvSpPr>
                    <a:spLocks/>
                  </p:cNvSpPr>
                  <p:nvPr/>
                </p:nvSpPr>
                <p:spPr bwMode="auto">
                  <a:xfrm>
                    <a:off x="1209" y="4814"/>
                    <a:ext cx="44" cy="345"/>
                  </a:xfrm>
                  <a:custGeom>
                    <a:avLst/>
                    <a:gdLst>
                      <a:gd name="T0" fmla="*/ 0 w 44"/>
                      <a:gd name="T1" fmla="*/ 344 h 345"/>
                      <a:gd name="T2" fmla="*/ 43 w 44"/>
                      <a:gd name="T3" fmla="*/ 339 h 345"/>
                      <a:gd name="T4" fmla="*/ 41 w 44"/>
                      <a:gd name="T5" fmla="*/ 5 h 345"/>
                      <a:gd name="T6" fmla="*/ 0 w 44"/>
                      <a:gd name="T7" fmla="*/ 0 h 345"/>
                      <a:gd name="T8" fmla="*/ 0 w 44"/>
                      <a:gd name="T9" fmla="*/ 344 h 345"/>
                      <a:gd name="T10" fmla="*/ 0 60000 65536"/>
                      <a:gd name="T11" fmla="*/ 0 60000 65536"/>
                      <a:gd name="T12" fmla="*/ 0 60000 65536"/>
                      <a:gd name="T13" fmla="*/ 0 60000 65536"/>
                      <a:gd name="T14" fmla="*/ 0 60000 65536"/>
                      <a:gd name="T15" fmla="*/ 0 w 44"/>
                      <a:gd name="T16" fmla="*/ 0 h 345"/>
                      <a:gd name="T17" fmla="*/ 44 w 44"/>
                      <a:gd name="T18" fmla="*/ 345 h 345"/>
                    </a:gdLst>
                    <a:ahLst/>
                    <a:cxnLst>
                      <a:cxn ang="T10">
                        <a:pos x="T0" y="T1"/>
                      </a:cxn>
                      <a:cxn ang="T11">
                        <a:pos x="T2" y="T3"/>
                      </a:cxn>
                      <a:cxn ang="T12">
                        <a:pos x="T4" y="T5"/>
                      </a:cxn>
                      <a:cxn ang="T13">
                        <a:pos x="T6" y="T7"/>
                      </a:cxn>
                      <a:cxn ang="T14">
                        <a:pos x="T8" y="T9"/>
                      </a:cxn>
                    </a:cxnLst>
                    <a:rect l="T15" t="T16" r="T17" b="T18"/>
                    <a:pathLst>
                      <a:path w="44" h="345">
                        <a:moveTo>
                          <a:pt x="0" y="344"/>
                        </a:moveTo>
                        <a:lnTo>
                          <a:pt x="43" y="339"/>
                        </a:lnTo>
                        <a:lnTo>
                          <a:pt x="41" y="5"/>
                        </a:lnTo>
                        <a:lnTo>
                          <a:pt x="0" y="0"/>
                        </a:lnTo>
                        <a:lnTo>
                          <a:pt x="0" y="344"/>
                        </a:lnTo>
                      </a:path>
                    </a:pathLst>
                  </a:custGeom>
                  <a:solidFill>
                    <a:srgbClr val="808080"/>
                  </a:solidFill>
                  <a:ln w="9525" cap="rnd">
                    <a:noFill/>
                    <a:round/>
                    <a:headEnd/>
                    <a:tailEnd/>
                  </a:ln>
                </p:spPr>
                <p:txBody>
                  <a:bodyPr/>
                  <a:lstStyle/>
                  <a:p>
                    <a:endParaRPr lang="it-IT"/>
                  </a:p>
                </p:txBody>
              </p:sp>
            </p:grpSp>
          </p:grpSp>
        </p:grpSp>
        <p:grpSp>
          <p:nvGrpSpPr>
            <p:cNvPr id="2065" name="Group 73"/>
            <p:cNvGrpSpPr>
              <a:grpSpLocks/>
            </p:cNvGrpSpPr>
            <p:nvPr/>
          </p:nvGrpSpPr>
          <p:grpSpPr bwMode="auto">
            <a:xfrm>
              <a:off x="2232025" y="2674938"/>
              <a:ext cx="1303338" cy="407987"/>
              <a:chOff x="4800" y="1843"/>
              <a:chExt cx="578" cy="260"/>
            </a:xfrm>
          </p:grpSpPr>
          <p:sp>
            <p:nvSpPr>
              <p:cNvPr id="2471" name="Freeform 74"/>
              <p:cNvSpPr>
                <a:spLocks/>
              </p:cNvSpPr>
              <p:nvPr/>
            </p:nvSpPr>
            <p:spPr bwMode="auto">
              <a:xfrm>
                <a:off x="4800" y="1843"/>
                <a:ext cx="376" cy="260"/>
              </a:xfrm>
              <a:custGeom>
                <a:avLst/>
                <a:gdLst>
                  <a:gd name="T0" fmla="*/ 4 w 3561"/>
                  <a:gd name="T1" fmla="*/ 0 h 2167"/>
                  <a:gd name="T2" fmla="*/ 4 w 3561"/>
                  <a:gd name="T3" fmla="*/ 4 h 2167"/>
                  <a:gd name="T4" fmla="*/ 0 w 3561"/>
                  <a:gd name="T5" fmla="*/ 2 h 2167"/>
                  <a:gd name="T6" fmla="*/ 0 w 3561"/>
                  <a:gd name="T7" fmla="*/ 1 h 2167"/>
                  <a:gd name="T8" fmla="*/ 4 w 3561"/>
                  <a:gd name="T9" fmla="*/ 0 h 2167"/>
                  <a:gd name="T10" fmla="*/ 0 60000 65536"/>
                  <a:gd name="T11" fmla="*/ 0 60000 65536"/>
                  <a:gd name="T12" fmla="*/ 0 60000 65536"/>
                  <a:gd name="T13" fmla="*/ 0 60000 65536"/>
                  <a:gd name="T14" fmla="*/ 0 60000 65536"/>
                  <a:gd name="T15" fmla="*/ 0 w 3561"/>
                  <a:gd name="T16" fmla="*/ 0 h 2167"/>
                  <a:gd name="T17" fmla="*/ 3561 w 3561"/>
                  <a:gd name="T18" fmla="*/ 2167 h 2167"/>
                </a:gdLst>
                <a:ahLst/>
                <a:cxnLst>
                  <a:cxn ang="T10">
                    <a:pos x="T0" y="T1"/>
                  </a:cxn>
                  <a:cxn ang="T11">
                    <a:pos x="T2" y="T3"/>
                  </a:cxn>
                  <a:cxn ang="T12">
                    <a:pos x="T4" y="T5"/>
                  </a:cxn>
                  <a:cxn ang="T13">
                    <a:pos x="T6" y="T7"/>
                  </a:cxn>
                  <a:cxn ang="T14">
                    <a:pos x="T8" y="T9"/>
                  </a:cxn>
                </a:cxnLst>
                <a:rect l="T15" t="T16" r="T17" b="T18"/>
                <a:pathLst>
                  <a:path w="3561" h="2167">
                    <a:moveTo>
                      <a:pt x="3561" y="0"/>
                    </a:moveTo>
                    <a:lnTo>
                      <a:pt x="3561" y="2167"/>
                    </a:lnTo>
                    <a:lnTo>
                      <a:pt x="0" y="1278"/>
                    </a:lnTo>
                    <a:lnTo>
                      <a:pt x="0" y="389"/>
                    </a:lnTo>
                    <a:lnTo>
                      <a:pt x="3561" y="0"/>
                    </a:lnTo>
                    <a:close/>
                  </a:path>
                </a:pathLst>
              </a:custGeom>
              <a:solidFill>
                <a:schemeClr val="bg2"/>
              </a:solidFill>
              <a:ln w="9525">
                <a:noFill/>
                <a:round/>
                <a:headEnd/>
                <a:tailEnd/>
              </a:ln>
            </p:spPr>
            <p:txBody>
              <a:bodyPr/>
              <a:lstStyle/>
              <a:p>
                <a:endParaRPr lang="it-IT"/>
              </a:p>
            </p:txBody>
          </p:sp>
          <p:sp>
            <p:nvSpPr>
              <p:cNvPr id="2472" name="Freeform 75"/>
              <p:cNvSpPr>
                <a:spLocks/>
              </p:cNvSpPr>
              <p:nvPr/>
            </p:nvSpPr>
            <p:spPr bwMode="auto">
              <a:xfrm>
                <a:off x="4809" y="1873"/>
                <a:ext cx="343" cy="168"/>
              </a:xfrm>
              <a:custGeom>
                <a:avLst/>
                <a:gdLst>
                  <a:gd name="T0" fmla="*/ 0 w 3238"/>
                  <a:gd name="T1" fmla="*/ 0 h 1400"/>
                  <a:gd name="T2" fmla="*/ 0 w 3238"/>
                  <a:gd name="T3" fmla="*/ 1 h 1400"/>
                  <a:gd name="T4" fmla="*/ 4 w 3238"/>
                  <a:gd name="T5" fmla="*/ 2 h 1400"/>
                  <a:gd name="T6" fmla="*/ 4 w 3238"/>
                  <a:gd name="T7" fmla="*/ 0 h 1400"/>
                  <a:gd name="T8" fmla="*/ 0 w 3238"/>
                  <a:gd name="T9" fmla="*/ 0 h 1400"/>
                  <a:gd name="T10" fmla="*/ 0 60000 65536"/>
                  <a:gd name="T11" fmla="*/ 0 60000 65536"/>
                  <a:gd name="T12" fmla="*/ 0 60000 65536"/>
                  <a:gd name="T13" fmla="*/ 0 60000 65536"/>
                  <a:gd name="T14" fmla="*/ 0 60000 65536"/>
                  <a:gd name="T15" fmla="*/ 0 w 3238"/>
                  <a:gd name="T16" fmla="*/ 0 h 1400"/>
                  <a:gd name="T17" fmla="*/ 3238 w 3238"/>
                  <a:gd name="T18" fmla="*/ 1400 h 1400"/>
                </a:gdLst>
                <a:ahLst/>
                <a:cxnLst>
                  <a:cxn ang="T10">
                    <a:pos x="T0" y="T1"/>
                  </a:cxn>
                  <a:cxn ang="T11">
                    <a:pos x="T2" y="T3"/>
                  </a:cxn>
                  <a:cxn ang="T12">
                    <a:pos x="T4" y="T5"/>
                  </a:cxn>
                  <a:cxn ang="T13">
                    <a:pos x="T6" y="T7"/>
                  </a:cxn>
                  <a:cxn ang="T14">
                    <a:pos x="T8" y="T9"/>
                  </a:cxn>
                </a:cxnLst>
                <a:rect l="T15" t="T16" r="T17" b="T18"/>
                <a:pathLst>
                  <a:path w="3238" h="1400">
                    <a:moveTo>
                      <a:pt x="0" y="227"/>
                    </a:moveTo>
                    <a:lnTo>
                      <a:pt x="0" y="842"/>
                    </a:lnTo>
                    <a:lnTo>
                      <a:pt x="3238" y="1400"/>
                    </a:lnTo>
                    <a:lnTo>
                      <a:pt x="3238" y="0"/>
                    </a:lnTo>
                    <a:lnTo>
                      <a:pt x="0" y="227"/>
                    </a:lnTo>
                    <a:close/>
                  </a:path>
                </a:pathLst>
              </a:custGeom>
              <a:solidFill>
                <a:srgbClr val="CCFFFF"/>
              </a:solidFill>
              <a:ln w="9525">
                <a:noFill/>
                <a:round/>
                <a:headEnd/>
                <a:tailEnd/>
              </a:ln>
            </p:spPr>
            <p:txBody>
              <a:bodyPr/>
              <a:lstStyle/>
              <a:p>
                <a:endParaRPr lang="it-IT"/>
              </a:p>
            </p:txBody>
          </p:sp>
          <p:sp>
            <p:nvSpPr>
              <p:cNvPr id="2473" name="Line 76"/>
              <p:cNvSpPr>
                <a:spLocks noChangeShapeType="1"/>
              </p:cNvSpPr>
              <p:nvPr/>
            </p:nvSpPr>
            <p:spPr bwMode="auto">
              <a:xfrm flipH="1">
                <a:off x="4809" y="1901"/>
                <a:ext cx="343" cy="12"/>
              </a:xfrm>
              <a:prstGeom prst="line">
                <a:avLst/>
              </a:prstGeom>
              <a:noFill/>
              <a:ln w="15875">
                <a:solidFill>
                  <a:srgbClr val="404040"/>
                </a:solidFill>
                <a:round/>
                <a:headEnd/>
                <a:tailEnd/>
              </a:ln>
            </p:spPr>
            <p:txBody>
              <a:bodyPr/>
              <a:lstStyle/>
              <a:p>
                <a:endParaRPr lang="it-IT"/>
              </a:p>
            </p:txBody>
          </p:sp>
          <p:sp>
            <p:nvSpPr>
              <p:cNvPr id="2474" name="Line 77"/>
              <p:cNvSpPr>
                <a:spLocks noChangeShapeType="1"/>
              </p:cNvSpPr>
              <p:nvPr/>
            </p:nvSpPr>
            <p:spPr bwMode="auto">
              <a:xfrm flipH="1" flipV="1">
                <a:off x="4809" y="1925"/>
                <a:ext cx="343" cy="4"/>
              </a:xfrm>
              <a:prstGeom prst="line">
                <a:avLst/>
              </a:prstGeom>
              <a:noFill/>
              <a:ln w="15875">
                <a:solidFill>
                  <a:srgbClr val="404040"/>
                </a:solidFill>
                <a:round/>
                <a:headEnd/>
                <a:tailEnd/>
              </a:ln>
            </p:spPr>
            <p:txBody>
              <a:bodyPr/>
              <a:lstStyle/>
              <a:p>
                <a:endParaRPr lang="it-IT"/>
              </a:p>
            </p:txBody>
          </p:sp>
          <p:sp>
            <p:nvSpPr>
              <p:cNvPr id="2475" name="Line 78"/>
              <p:cNvSpPr>
                <a:spLocks noChangeShapeType="1"/>
              </p:cNvSpPr>
              <p:nvPr/>
            </p:nvSpPr>
            <p:spPr bwMode="auto">
              <a:xfrm flipH="1" flipV="1">
                <a:off x="4809" y="1938"/>
                <a:ext cx="343" cy="19"/>
              </a:xfrm>
              <a:prstGeom prst="line">
                <a:avLst/>
              </a:prstGeom>
              <a:noFill/>
              <a:ln w="15875">
                <a:solidFill>
                  <a:srgbClr val="404040"/>
                </a:solidFill>
                <a:round/>
                <a:headEnd/>
                <a:tailEnd/>
              </a:ln>
            </p:spPr>
            <p:txBody>
              <a:bodyPr/>
              <a:lstStyle/>
              <a:p>
                <a:endParaRPr lang="it-IT"/>
              </a:p>
            </p:txBody>
          </p:sp>
          <p:sp>
            <p:nvSpPr>
              <p:cNvPr id="2476" name="Line 79"/>
              <p:cNvSpPr>
                <a:spLocks noChangeShapeType="1"/>
              </p:cNvSpPr>
              <p:nvPr/>
            </p:nvSpPr>
            <p:spPr bwMode="auto">
              <a:xfrm flipH="1" flipV="1">
                <a:off x="4809" y="1950"/>
                <a:ext cx="343" cy="35"/>
              </a:xfrm>
              <a:prstGeom prst="line">
                <a:avLst/>
              </a:prstGeom>
              <a:noFill/>
              <a:ln w="15875">
                <a:solidFill>
                  <a:srgbClr val="404040"/>
                </a:solidFill>
                <a:round/>
                <a:headEnd/>
                <a:tailEnd/>
              </a:ln>
            </p:spPr>
            <p:txBody>
              <a:bodyPr/>
              <a:lstStyle/>
              <a:p>
                <a:endParaRPr lang="it-IT"/>
              </a:p>
            </p:txBody>
          </p:sp>
          <p:sp>
            <p:nvSpPr>
              <p:cNvPr id="2477" name="Line 80"/>
              <p:cNvSpPr>
                <a:spLocks noChangeShapeType="1"/>
              </p:cNvSpPr>
              <p:nvPr/>
            </p:nvSpPr>
            <p:spPr bwMode="auto">
              <a:xfrm flipH="1" flipV="1">
                <a:off x="4809" y="1962"/>
                <a:ext cx="343" cy="51"/>
              </a:xfrm>
              <a:prstGeom prst="line">
                <a:avLst/>
              </a:prstGeom>
              <a:noFill/>
              <a:ln w="15875">
                <a:solidFill>
                  <a:srgbClr val="404040"/>
                </a:solidFill>
                <a:round/>
                <a:headEnd/>
                <a:tailEnd/>
              </a:ln>
            </p:spPr>
            <p:txBody>
              <a:bodyPr/>
              <a:lstStyle/>
              <a:p>
                <a:endParaRPr lang="it-IT"/>
              </a:p>
            </p:txBody>
          </p:sp>
          <p:sp>
            <p:nvSpPr>
              <p:cNvPr id="2478" name="Line 81"/>
              <p:cNvSpPr>
                <a:spLocks noChangeShapeType="1"/>
              </p:cNvSpPr>
              <p:nvPr/>
            </p:nvSpPr>
            <p:spPr bwMode="auto">
              <a:xfrm>
                <a:off x="5120" y="1877"/>
                <a:ext cx="0" cy="157"/>
              </a:xfrm>
              <a:prstGeom prst="line">
                <a:avLst/>
              </a:prstGeom>
              <a:noFill/>
              <a:ln w="15875">
                <a:solidFill>
                  <a:srgbClr val="404040"/>
                </a:solidFill>
                <a:round/>
                <a:headEnd/>
                <a:tailEnd/>
              </a:ln>
            </p:spPr>
            <p:txBody>
              <a:bodyPr/>
              <a:lstStyle/>
              <a:p>
                <a:endParaRPr lang="it-IT"/>
              </a:p>
            </p:txBody>
          </p:sp>
          <p:sp>
            <p:nvSpPr>
              <p:cNvPr id="2479" name="Line 82"/>
              <p:cNvSpPr>
                <a:spLocks noChangeShapeType="1"/>
              </p:cNvSpPr>
              <p:nvPr/>
            </p:nvSpPr>
            <p:spPr bwMode="auto">
              <a:xfrm>
                <a:off x="5092" y="1878"/>
                <a:ext cx="0" cy="152"/>
              </a:xfrm>
              <a:prstGeom prst="line">
                <a:avLst/>
              </a:prstGeom>
              <a:noFill/>
              <a:ln w="15875">
                <a:solidFill>
                  <a:srgbClr val="404040"/>
                </a:solidFill>
                <a:round/>
                <a:headEnd/>
                <a:tailEnd/>
              </a:ln>
            </p:spPr>
            <p:txBody>
              <a:bodyPr/>
              <a:lstStyle/>
              <a:p>
                <a:endParaRPr lang="it-IT"/>
              </a:p>
            </p:txBody>
          </p:sp>
          <p:sp>
            <p:nvSpPr>
              <p:cNvPr id="2480" name="Line 83"/>
              <p:cNvSpPr>
                <a:spLocks noChangeShapeType="1"/>
              </p:cNvSpPr>
              <p:nvPr/>
            </p:nvSpPr>
            <p:spPr bwMode="auto">
              <a:xfrm>
                <a:off x="5068" y="1880"/>
                <a:ext cx="0" cy="145"/>
              </a:xfrm>
              <a:prstGeom prst="line">
                <a:avLst/>
              </a:prstGeom>
              <a:noFill/>
              <a:ln w="15875">
                <a:solidFill>
                  <a:srgbClr val="404040"/>
                </a:solidFill>
                <a:round/>
                <a:headEnd/>
                <a:tailEnd/>
              </a:ln>
            </p:spPr>
            <p:txBody>
              <a:bodyPr/>
              <a:lstStyle/>
              <a:p>
                <a:endParaRPr lang="it-IT"/>
              </a:p>
            </p:txBody>
          </p:sp>
          <p:sp>
            <p:nvSpPr>
              <p:cNvPr id="2481" name="Line 84"/>
              <p:cNvSpPr>
                <a:spLocks noChangeShapeType="1"/>
              </p:cNvSpPr>
              <p:nvPr/>
            </p:nvSpPr>
            <p:spPr bwMode="auto">
              <a:xfrm>
                <a:off x="5045" y="1882"/>
                <a:ext cx="0" cy="138"/>
              </a:xfrm>
              <a:prstGeom prst="line">
                <a:avLst/>
              </a:prstGeom>
              <a:noFill/>
              <a:ln w="15875">
                <a:solidFill>
                  <a:srgbClr val="404040"/>
                </a:solidFill>
                <a:round/>
                <a:headEnd/>
                <a:tailEnd/>
              </a:ln>
            </p:spPr>
            <p:txBody>
              <a:bodyPr/>
              <a:lstStyle/>
              <a:p>
                <a:endParaRPr lang="it-IT"/>
              </a:p>
            </p:txBody>
          </p:sp>
          <p:sp>
            <p:nvSpPr>
              <p:cNvPr id="2482" name="Line 85"/>
              <p:cNvSpPr>
                <a:spLocks noChangeShapeType="1"/>
              </p:cNvSpPr>
              <p:nvPr/>
            </p:nvSpPr>
            <p:spPr bwMode="auto">
              <a:xfrm>
                <a:off x="5022" y="1883"/>
                <a:ext cx="0" cy="133"/>
              </a:xfrm>
              <a:prstGeom prst="line">
                <a:avLst/>
              </a:prstGeom>
              <a:noFill/>
              <a:ln w="15875">
                <a:solidFill>
                  <a:srgbClr val="404040"/>
                </a:solidFill>
                <a:round/>
                <a:headEnd/>
                <a:tailEnd/>
              </a:ln>
            </p:spPr>
            <p:txBody>
              <a:bodyPr/>
              <a:lstStyle/>
              <a:p>
                <a:endParaRPr lang="it-IT"/>
              </a:p>
            </p:txBody>
          </p:sp>
          <p:sp>
            <p:nvSpPr>
              <p:cNvPr id="2483" name="Line 86"/>
              <p:cNvSpPr>
                <a:spLocks noChangeShapeType="1"/>
              </p:cNvSpPr>
              <p:nvPr/>
            </p:nvSpPr>
            <p:spPr bwMode="auto">
              <a:xfrm>
                <a:off x="5004" y="1885"/>
                <a:ext cx="1" cy="127"/>
              </a:xfrm>
              <a:prstGeom prst="line">
                <a:avLst/>
              </a:prstGeom>
              <a:noFill/>
              <a:ln w="15875">
                <a:solidFill>
                  <a:srgbClr val="404040"/>
                </a:solidFill>
                <a:round/>
                <a:headEnd/>
                <a:tailEnd/>
              </a:ln>
            </p:spPr>
            <p:txBody>
              <a:bodyPr/>
              <a:lstStyle/>
              <a:p>
                <a:endParaRPr lang="it-IT"/>
              </a:p>
            </p:txBody>
          </p:sp>
          <p:sp>
            <p:nvSpPr>
              <p:cNvPr id="2484" name="Line 87"/>
              <p:cNvSpPr>
                <a:spLocks noChangeShapeType="1"/>
              </p:cNvSpPr>
              <p:nvPr/>
            </p:nvSpPr>
            <p:spPr bwMode="auto">
              <a:xfrm>
                <a:off x="4987" y="1886"/>
                <a:ext cx="0" cy="123"/>
              </a:xfrm>
              <a:prstGeom prst="line">
                <a:avLst/>
              </a:prstGeom>
              <a:noFill/>
              <a:ln w="15875">
                <a:solidFill>
                  <a:srgbClr val="404040"/>
                </a:solidFill>
                <a:round/>
                <a:headEnd/>
                <a:tailEnd/>
              </a:ln>
            </p:spPr>
            <p:txBody>
              <a:bodyPr/>
              <a:lstStyle/>
              <a:p>
                <a:endParaRPr lang="it-IT"/>
              </a:p>
            </p:txBody>
          </p:sp>
          <p:sp>
            <p:nvSpPr>
              <p:cNvPr id="2485" name="Line 88"/>
              <p:cNvSpPr>
                <a:spLocks noChangeShapeType="1"/>
              </p:cNvSpPr>
              <p:nvPr/>
            </p:nvSpPr>
            <p:spPr bwMode="auto">
              <a:xfrm>
                <a:off x="4971" y="1888"/>
                <a:ext cx="0" cy="118"/>
              </a:xfrm>
              <a:prstGeom prst="line">
                <a:avLst/>
              </a:prstGeom>
              <a:noFill/>
              <a:ln w="15875">
                <a:solidFill>
                  <a:srgbClr val="404040"/>
                </a:solidFill>
                <a:round/>
                <a:headEnd/>
                <a:tailEnd/>
              </a:ln>
            </p:spPr>
            <p:txBody>
              <a:bodyPr/>
              <a:lstStyle/>
              <a:p>
                <a:endParaRPr lang="it-IT"/>
              </a:p>
            </p:txBody>
          </p:sp>
          <p:sp>
            <p:nvSpPr>
              <p:cNvPr id="2486" name="Line 89"/>
              <p:cNvSpPr>
                <a:spLocks noChangeShapeType="1"/>
              </p:cNvSpPr>
              <p:nvPr/>
            </p:nvSpPr>
            <p:spPr bwMode="auto">
              <a:xfrm>
                <a:off x="4955" y="1889"/>
                <a:ext cx="0" cy="114"/>
              </a:xfrm>
              <a:prstGeom prst="line">
                <a:avLst/>
              </a:prstGeom>
              <a:noFill/>
              <a:ln w="15875">
                <a:solidFill>
                  <a:srgbClr val="404040"/>
                </a:solidFill>
                <a:round/>
                <a:headEnd/>
                <a:tailEnd/>
              </a:ln>
            </p:spPr>
            <p:txBody>
              <a:bodyPr/>
              <a:lstStyle/>
              <a:p>
                <a:endParaRPr lang="it-IT"/>
              </a:p>
            </p:txBody>
          </p:sp>
          <p:sp>
            <p:nvSpPr>
              <p:cNvPr id="2487" name="Line 90"/>
              <p:cNvSpPr>
                <a:spLocks noChangeShapeType="1"/>
              </p:cNvSpPr>
              <p:nvPr/>
            </p:nvSpPr>
            <p:spPr bwMode="auto">
              <a:xfrm>
                <a:off x="4939" y="1890"/>
                <a:ext cx="0" cy="110"/>
              </a:xfrm>
              <a:prstGeom prst="line">
                <a:avLst/>
              </a:prstGeom>
              <a:noFill/>
              <a:ln w="15875">
                <a:solidFill>
                  <a:srgbClr val="404040"/>
                </a:solidFill>
                <a:round/>
                <a:headEnd/>
                <a:tailEnd/>
              </a:ln>
            </p:spPr>
            <p:txBody>
              <a:bodyPr/>
              <a:lstStyle/>
              <a:p>
                <a:endParaRPr lang="it-IT"/>
              </a:p>
            </p:txBody>
          </p:sp>
          <p:sp>
            <p:nvSpPr>
              <p:cNvPr id="2488" name="Line 91"/>
              <p:cNvSpPr>
                <a:spLocks noChangeShapeType="1"/>
              </p:cNvSpPr>
              <p:nvPr/>
            </p:nvSpPr>
            <p:spPr bwMode="auto">
              <a:xfrm>
                <a:off x="4925" y="1891"/>
                <a:ext cx="0" cy="106"/>
              </a:xfrm>
              <a:prstGeom prst="line">
                <a:avLst/>
              </a:prstGeom>
              <a:noFill/>
              <a:ln w="15875">
                <a:solidFill>
                  <a:srgbClr val="404040"/>
                </a:solidFill>
                <a:round/>
                <a:headEnd/>
                <a:tailEnd/>
              </a:ln>
            </p:spPr>
            <p:txBody>
              <a:bodyPr/>
              <a:lstStyle/>
              <a:p>
                <a:endParaRPr lang="it-IT"/>
              </a:p>
            </p:txBody>
          </p:sp>
          <p:sp>
            <p:nvSpPr>
              <p:cNvPr id="2489" name="Line 92"/>
              <p:cNvSpPr>
                <a:spLocks noChangeShapeType="1"/>
              </p:cNvSpPr>
              <p:nvPr/>
            </p:nvSpPr>
            <p:spPr bwMode="auto">
              <a:xfrm>
                <a:off x="4910" y="1892"/>
                <a:ext cx="0" cy="102"/>
              </a:xfrm>
              <a:prstGeom prst="line">
                <a:avLst/>
              </a:prstGeom>
              <a:noFill/>
              <a:ln w="15875">
                <a:solidFill>
                  <a:srgbClr val="404040"/>
                </a:solidFill>
                <a:round/>
                <a:headEnd/>
                <a:tailEnd/>
              </a:ln>
            </p:spPr>
            <p:txBody>
              <a:bodyPr/>
              <a:lstStyle/>
              <a:p>
                <a:endParaRPr lang="it-IT"/>
              </a:p>
            </p:txBody>
          </p:sp>
          <p:sp>
            <p:nvSpPr>
              <p:cNvPr id="2490" name="Line 93"/>
              <p:cNvSpPr>
                <a:spLocks noChangeShapeType="1"/>
              </p:cNvSpPr>
              <p:nvPr/>
            </p:nvSpPr>
            <p:spPr bwMode="auto">
              <a:xfrm>
                <a:off x="4880" y="1895"/>
                <a:ext cx="0" cy="93"/>
              </a:xfrm>
              <a:prstGeom prst="line">
                <a:avLst/>
              </a:prstGeom>
              <a:noFill/>
              <a:ln w="15875">
                <a:solidFill>
                  <a:srgbClr val="404040"/>
                </a:solidFill>
                <a:round/>
                <a:headEnd/>
                <a:tailEnd/>
              </a:ln>
            </p:spPr>
            <p:txBody>
              <a:bodyPr/>
              <a:lstStyle/>
              <a:p>
                <a:endParaRPr lang="it-IT"/>
              </a:p>
            </p:txBody>
          </p:sp>
          <p:sp>
            <p:nvSpPr>
              <p:cNvPr id="2491" name="Line 94"/>
              <p:cNvSpPr>
                <a:spLocks noChangeShapeType="1"/>
              </p:cNvSpPr>
              <p:nvPr/>
            </p:nvSpPr>
            <p:spPr bwMode="auto">
              <a:xfrm>
                <a:off x="4868" y="1896"/>
                <a:ext cx="0" cy="90"/>
              </a:xfrm>
              <a:prstGeom prst="line">
                <a:avLst/>
              </a:prstGeom>
              <a:noFill/>
              <a:ln w="15875">
                <a:solidFill>
                  <a:srgbClr val="404040"/>
                </a:solidFill>
                <a:round/>
                <a:headEnd/>
                <a:tailEnd/>
              </a:ln>
            </p:spPr>
            <p:txBody>
              <a:bodyPr/>
              <a:lstStyle/>
              <a:p>
                <a:endParaRPr lang="it-IT"/>
              </a:p>
            </p:txBody>
          </p:sp>
          <p:sp>
            <p:nvSpPr>
              <p:cNvPr id="2492" name="Line 95"/>
              <p:cNvSpPr>
                <a:spLocks noChangeShapeType="1"/>
              </p:cNvSpPr>
              <p:nvPr/>
            </p:nvSpPr>
            <p:spPr bwMode="auto">
              <a:xfrm>
                <a:off x="4856" y="1897"/>
                <a:ext cx="1" cy="87"/>
              </a:xfrm>
              <a:prstGeom prst="line">
                <a:avLst/>
              </a:prstGeom>
              <a:noFill/>
              <a:ln w="15875">
                <a:solidFill>
                  <a:srgbClr val="404040"/>
                </a:solidFill>
                <a:round/>
                <a:headEnd/>
                <a:tailEnd/>
              </a:ln>
            </p:spPr>
            <p:txBody>
              <a:bodyPr/>
              <a:lstStyle/>
              <a:p>
                <a:endParaRPr lang="it-IT"/>
              </a:p>
            </p:txBody>
          </p:sp>
          <p:sp>
            <p:nvSpPr>
              <p:cNvPr id="2493" name="Line 96"/>
              <p:cNvSpPr>
                <a:spLocks noChangeShapeType="1"/>
              </p:cNvSpPr>
              <p:nvPr/>
            </p:nvSpPr>
            <p:spPr bwMode="auto">
              <a:xfrm>
                <a:off x="4844" y="1898"/>
                <a:ext cx="1" cy="83"/>
              </a:xfrm>
              <a:prstGeom prst="line">
                <a:avLst/>
              </a:prstGeom>
              <a:noFill/>
              <a:ln w="15875">
                <a:solidFill>
                  <a:srgbClr val="404040"/>
                </a:solidFill>
                <a:round/>
                <a:headEnd/>
                <a:tailEnd/>
              </a:ln>
            </p:spPr>
            <p:txBody>
              <a:bodyPr/>
              <a:lstStyle/>
              <a:p>
                <a:endParaRPr lang="it-IT"/>
              </a:p>
            </p:txBody>
          </p:sp>
          <p:sp>
            <p:nvSpPr>
              <p:cNvPr id="2494" name="Line 97"/>
              <p:cNvSpPr>
                <a:spLocks noChangeShapeType="1"/>
              </p:cNvSpPr>
              <p:nvPr/>
            </p:nvSpPr>
            <p:spPr bwMode="auto">
              <a:xfrm>
                <a:off x="4833" y="1898"/>
                <a:ext cx="0" cy="81"/>
              </a:xfrm>
              <a:prstGeom prst="line">
                <a:avLst/>
              </a:prstGeom>
              <a:noFill/>
              <a:ln w="15875">
                <a:solidFill>
                  <a:srgbClr val="404040"/>
                </a:solidFill>
                <a:round/>
                <a:headEnd/>
                <a:tailEnd/>
              </a:ln>
            </p:spPr>
            <p:txBody>
              <a:bodyPr/>
              <a:lstStyle/>
              <a:p>
                <a:endParaRPr lang="it-IT"/>
              </a:p>
            </p:txBody>
          </p:sp>
          <p:sp>
            <p:nvSpPr>
              <p:cNvPr id="2495" name="Line 98"/>
              <p:cNvSpPr>
                <a:spLocks noChangeShapeType="1"/>
              </p:cNvSpPr>
              <p:nvPr/>
            </p:nvSpPr>
            <p:spPr bwMode="auto">
              <a:xfrm>
                <a:off x="4821" y="1899"/>
                <a:ext cx="0" cy="78"/>
              </a:xfrm>
              <a:prstGeom prst="line">
                <a:avLst/>
              </a:prstGeom>
              <a:noFill/>
              <a:ln w="15875">
                <a:solidFill>
                  <a:srgbClr val="404040"/>
                </a:solidFill>
                <a:round/>
                <a:headEnd/>
                <a:tailEnd/>
              </a:ln>
            </p:spPr>
            <p:txBody>
              <a:bodyPr/>
              <a:lstStyle/>
              <a:p>
                <a:endParaRPr lang="it-IT"/>
              </a:p>
            </p:txBody>
          </p:sp>
          <p:sp>
            <p:nvSpPr>
              <p:cNvPr id="2496" name="Freeform 99"/>
              <p:cNvSpPr>
                <a:spLocks/>
              </p:cNvSpPr>
              <p:nvPr/>
            </p:nvSpPr>
            <p:spPr bwMode="auto">
              <a:xfrm>
                <a:off x="4809" y="1873"/>
                <a:ext cx="343" cy="168"/>
              </a:xfrm>
              <a:custGeom>
                <a:avLst/>
                <a:gdLst>
                  <a:gd name="T0" fmla="*/ 0 w 3238"/>
                  <a:gd name="T1" fmla="*/ 0 h 1400"/>
                  <a:gd name="T2" fmla="*/ 0 w 3238"/>
                  <a:gd name="T3" fmla="*/ 1 h 1400"/>
                  <a:gd name="T4" fmla="*/ 4 w 3238"/>
                  <a:gd name="T5" fmla="*/ 2 h 1400"/>
                  <a:gd name="T6" fmla="*/ 4 w 3238"/>
                  <a:gd name="T7" fmla="*/ 0 h 1400"/>
                  <a:gd name="T8" fmla="*/ 0 w 3238"/>
                  <a:gd name="T9" fmla="*/ 0 h 1400"/>
                  <a:gd name="T10" fmla="*/ 0 60000 65536"/>
                  <a:gd name="T11" fmla="*/ 0 60000 65536"/>
                  <a:gd name="T12" fmla="*/ 0 60000 65536"/>
                  <a:gd name="T13" fmla="*/ 0 60000 65536"/>
                  <a:gd name="T14" fmla="*/ 0 60000 65536"/>
                  <a:gd name="T15" fmla="*/ 0 w 3238"/>
                  <a:gd name="T16" fmla="*/ 0 h 1400"/>
                  <a:gd name="T17" fmla="*/ 3238 w 3238"/>
                  <a:gd name="T18" fmla="*/ 1400 h 1400"/>
                </a:gdLst>
                <a:ahLst/>
                <a:cxnLst>
                  <a:cxn ang="T10">
                    <a:pos x="T0" y="T1"/>
                  </a:cxn>
                  <a:cxn ang="T11">
                    <a:pos x="T2" y="T3"/>
                  </a:cxn>
                  <a:cxn ang="T12">
                    <a:pos x="T4" y="T5"/>
                  </a:cxn>
                  <a:cxn ang="T13">
                    <a:pos x="T6" y="T7"/>
                  </a:cxn>
                  <a:cxn ang="T14">
                    <a:pos x="T8" y="T9"/>
                  </a:cxn>
                </a:cxnLst>
                <a:rect l="T15" t="T16" r="T17" b="T18"/>
                <a:pathLst>
                  <a:path w="3238" h="1400">
                    <a:moveTo>
                      <a:pt x="0" y="227"/>
                    </a:moveTo>
                    <a:lnTo>
                      <a:pt x="0" y="842"/>
                    </a:lnTo>
                    <a:lnTo>
                      <a:pt x="3238" y="1400"/>
                    </a:lnTo>
                    <a:lnTo>
                      <a:pt x="3238" y="0"/>
                    </a:lnTo>
                    <a:lnTo>
                      <a:pt x="0" y="227"/>
                    </a:lnTo>
                  </a:path>
                </a:pathLst>
              </a:custGeom>
              <a:noFill/>
              <a:ln w="15875">
                <a:solidFill>
                  <a:srgbClr val="202020"/>
                </a:solidFill>
                <a:round/>
                <a:headEnd/>
                <a:tailEnd/>
              </a:ln>
            </p:spPr>
            <p:txBody>
              <a:bodyPr/>
              <a:lstStyle/>
              <a:p>
                <a:endParaRPr lang="it-IT"/>
              </a:p>
            </p:txBody>
          </p:sp>
          <p:grpSp>
            <p:nvGrpSpPr>
              <p:cNvPr id="2497" name="Group 100"/>
              <p:cNvGrpSpPr>
                <a:grpSpLocks/>
              </p:cNvGrpSpPr>
              <p:nvPr/>
            </p:nvGrpSpPr>
            <p:grpSpPr bwMode="auto">
              <a:xfrm>
                <a:off x="4816" y="1876"/>
                <a:ext cx="295" cy="95"/>
                <a:chOff x="1238" y="2228"/>
                <a:chExt cx="1448" cy="409"/>
              </a:xfrm>
            </p:grpSpPr>
            <p:sp>
              <p:nvSpPr>
                <p:cNvPr id="2531" name="Line 101"/>
                <p:cNvSpPr>
                  <a:spLocks noChangeShapeType="1"/>
                </p:cNvSpPr>
                <p:nvPr/>
              </p:nvSpPr>
              <p:spPr bwMode="auto">
                <a:xfrm flipV="1">
                  <a:off x="1238" y="2354"/>
                  <a:ext cx="54" cy="51"/>
                </a:xfrm>
                <a:prstGeom prst="line">
                  <a:avLst/>
                </a:prstGeom>
                <a:noFill/>
                <a:ln w="12700">
                  <a:solidFill>
                    <a:srgbClr val="C0C0FF"/>
                  </a:solidFill>
                  <a:round/>
                  <a:headEnd/>
                  <a:tailEnd/>
                </a:ln>
              </p:spPr>
              <p:txBody>
                <a:bodyPr/>
                <a:lstStyle/>
                <a:p>
                  <a:endParaRPr lang="it-IT"/>
                </a:p>
              </p:txBody>
            </p:sp>
            <p:sp>
              <p:nvSpPr>
                <p:cNvPr id="2532" name="Line 102"/>
                <p:cNvSpPr>
                  <a:spLocks noChangeShapeType="1"/>
                </p:cNvSpPr>
                <p:nvPr/>
              </p:nvSpPr>
              <p:spPr bwMode="auto">
                <a:xfrm flipV="1">
                  <a:off x="1307" y="2293"/>
                  <a:ext cx="88" cy="82"/>
                </a:xfrm>
                <a:prstGeom prst="line">
                  <a:avLst/>
                </a:prstGeom>
                <a:noFill/>
                <a:ln w="12700">
                  <a:solidFill>
                    <a:srgbClr val="C0C0FF"/>
                  </a:solidFill>
                  <a:round/>
                  <a:headEnd/>
                  <a:tailEnd/>
                </a:ln>
              </p:spPr>
              <p:txBody>
                <a:bodyPr/>
                <a:lstStyle/>
                <a:p>
                  <a:endParaRPr lang="it-IT"/>
                </a:p>
              </p:txBody>
            </p:sp>
            <p:sp>
              <p:nvSpPr>
                <p:cNvPr id="2533" name="Line 103"/>
                <p:cNvSpPr>
                  <a:spLocks noChangeShapeType="1"/>
                </p:cNvSpPr>
                <p:nvPr/>
              </p:nvSpPr>
              <p:spPr bwMode="auto">
                <a:xfrm flipV="1">
                  <a:off x="1243" y="2427"/>
                  <a:ext cx="64" cy="61"/>
                </a:xfrm>
                <a:prstGeom prst="line">
                  <a:avLst/>
                </a:prstGeom>
                <a:noFill/>
                <a:ln w="12700">
                  <a:solidFill>
                    <a:srgbClr val="C0C0FF"/>
                  </a:solidFill>
                  <a:round/>
                  <a:headEnd/>
                  <a:tailEnd/>
                </a:ln>
              </p:spPr>
              <p:txBody>
                <a:bodyPr/>
                <a:lstStyle/>
                <a:p>
                  <a:endParaRPr lang="it-IT"/>
                </a:p>
              </p:txBody>
            </p:sp>
            <p:sp>
              <p:nvSpPr>
                <p:cNvPr id="2534" name="Line 104"/>
                <p:cNvSpPr>
                  <a:spLocks noChangeShapeType="1"/>
                </p:cNvSpPr>
                <p:nvPr/>
              </p:nvSpPr>
              <p:spPr bwMode="auto">
                <a:xfrm flipV="1">
                  <a:off x="1315" y="2396"/>
                  <a:ext cx="65" cy="58"/>
                </a:xfrm>
                <a:prstGeom prst="line">
                  <a:avLst/>
                </a:prstGeom>
                <a:noFill/>
                <a:ln w="12700">
                  <a:solidFill>
                    <a:srgbClr val="C0C0FF"/>
                  </a:solidFill>
                  <a:round/>
                  <a:headEnd/>
                  <a:tailEnd/>
                </a:ln>
              </p:spPr>
              <p:txBody>
                <a:bodyPr/>
                <a:lstStyle/>
                <a:p>
                  <a:endParaRPr lang="it-IT"/>
                </a:p>
              </p:txBody>
            </p:sp>
            <p:sp>
              <p:nvSpPr>
                <p:cNvPr id="2535" name="Line 105"/>
                <p:cNvSpPr>
                  <a:spLocks noChangeShapeType="1"/>
                </p:cNvSpPr>
                <p:nvPr/>
              </p:nvSpPr>
              <p:spPr bwMode="auto">
                <a:xfrm flipV="1">
                  <a:off x="1553" y="2262"/>
                  <a:ext cx="142" cy="123"/>
                </a:xfrm>
                <a:prstGeom prst="line">
                  <a:avLst/>
                </a:prstGeom>
                <a:noFill/>
                <a:ln w="12700">
                  <a:solidFill>
                    <a:srgbClr val="C0C0FF"/>
                  </a:solidFill>
                  <a:round/>
                  <a:headEnd/>
                  <a:tailEnd/>
                </a:ln>
              </p:spPr>
              <p:txBody>
                <a:bodyPr/>
                <a:lstStyle/>
                <a:p>
                  <a:endParaRPr lang="it-IT"/>
                </a:p>
              </p:txBody>
            </p:sp>
            <p:sp>
              <p:nvSpPr>
                <p:cNvPr id="2536" name="Line 106"/>
                <p:cNvSpPr>
                  <a:spLocks noChangeShapeType="1"/>
                </p:cNvSpPr>
                <p:nvPr/>
              </p:nvSpPr>
              <p:spPr bwMode="auto">
                <a:xfrm flipV="1">
                  <a:off x="1463" y="2358"/>
                  <a:ext cx="181" cy="163"/>
                </a:xfrm>
                <a:prstGeom prst="line">
                  <a:avLst/>
                </a:prstGeom>
                <a:noFill/>
                <a:ln w="12700">
                  <a:solidFill>
                    <a:srgbClr val="C0C0FF"/>
                  </a:solidFill>
                  <a:round/>
                  <a:headEnd/>
                  <a:tailEnd/>
                </a:ln>
              </p:spPr>
              <p:txBody>
                <a:bodyPr/>
                <a:lstStyle/>
                <a:p>
                  <a:endParaRPr lang="it-IT"/>
                </a:p>
              </p:txBody>
            </p:sp>
            <p:sp>
              <p:nvSpPr>
                <p:cNvPr id="2537" name="Line 107"/>
                <p:cNvSpPr>
                  <a:spLocks noChangeShapeType="1"/>
                </p:cNvSpPr>
                <p:nvPr/>
              </p:nvSpPr>
              <p:spPr bwMode="auto">
                <a:xfrm flipV="1">
                  <a:off x="1589" y="2313"/>
                  <a:ext cx="135" cy="124"/>
                </a:xfrm>
                <a:prstGeom prst="line">
                  <a:avLst/>
                </a:prstGeom>
                <a:noFill/>
                <a:ln w="12700">
                  <a:solidFill>
                    <a:srgbClr val="C0C0FF"/>
                  </a:solidFill>
                  <a:round/>
                  <a:headEnd/>
                  <a:tailEnd/>
                </a:ln>
              </p:spPr>
              <p:txBody>
                <a:bodyPr/>
                <a:lstStyle/>
                <a:p>
                  <a:endParaRPr lang="it-IT"/>
                </a:p>
              </p:txBody>
            </p:sp>
            <p:sp>
              <p:nvSpPr>
                <p:cNvPr id="2538" name="Line 108"/>
                <p:cNvSpPr>
                  <a:spLocks noChangeShapeType="1"/>
                </p:cNvSpPr>
                <p:nvPr/>
              </p:nvSpPr>
              <p:spPr bwMode="auto">
                <a:xfrm flipV="1">
                  <a:off x="1389" y="2409"/>
                  <a:ext cx="74" cy="68"/>
                </a:xfrm>
                <a:prstGeom prst="line">
                  <a:avLst/>
                </a:prstGeom>
                <a:noFill/>
                <a:ln w="12700">
                  <a:solidFill>
                    <a:srgbClr val="C0C0FF"/>
                  </a:solidFill>
                  <a:round/>
                  <a:headEnd/>
                  <a:tailEnd/>
                </a:ln>
              </p:spPr>
              <p:txBody>
                <a:bodyPr/>
                <a:lstStyle/>
                <a:p>
                  <a:endParaRPr lang="it-IT"/>
                </a:p>
              </p:txBody>
            </p:sp>
            <p:sp>
              <p:nvSpPr>
                <p:cNvPr id="2539" name="Line 109"/>
                <p:cNvSpPr>
                  <a:spLocks noChangeShapeType="1"/>
                </p:cNvSpPr>
                <p:nvPr/>
              </p:nvSpPr>
              <p:spPr bwMode="auto">
                <a:xfrm flipV="1">
                  <a:off x="1830" y="2228"/>
                  <a:ext cx="124" cy="98"/>
                </a:xfrm>
                <a:prstGeom prst="line">
                  <a:avLst/>
                </a:prstGeom>
                <a:noFill/>
                <a:ln w="12700">
                  <a:solidFill>
                    <a:srgbClr val="C0C0FF"/>
                  </a:solidFill>
                  <a:round/>
                  <a:headEnd/>
                  <a:tailEnd/>
                </a:ln>
              </p:spPr>
              <p:txBody>
                <a:bodyPr/>
                <a:lstStyle/>
                <a:p>
                  <a:endParaRPr lang="it-IT"/>
                </a:p>
              </p:txBody>
            </p:sp>
            <p:sp>
              <p:nvSpPr>
                <p:cNvPr id="2540" name="Line 110"/>
                <p:cNvSpPr>
                  <a:spLocks noChangeShapeType="1"/>
                </p:cNvSpPr>
                <p:nvPr/>
              </p:nvSpPr>
              <p:spPr bwMode="auto">
                <a:xfrm flipV="1">
                  <a:off x="1680" y="2413"/>
                  <a:ext cx="103" cy="99"/>
                </a:xfrm>
                <a:prstGeom prst="line">
                  <a:avLst/>
                </a:prstGeom>
                <a:noFill/>
                <a:ln w="12700">
                  <a:solidFill>
                    <a:srgbClr val="C0C0FF"/>
                  </a:solidFill>
                  <a:round/>
                  <a:headEnd/>
                  <a:tailEnd/>
                </a:ln>
              </p:spPr>
              <p:txBody>
                <a:bodyPr/>
                <a:lstStyle/>
                <a:p>
                  <a:endParaRPr lang="it-IT"/>
                </a:p>
              </p:txBody>
            </p:sp>
            <p:sp>
              <p:nvSpPr>
                <p:cNvPr id="2541" name="Line 111"/>
                <p:cNvSpPr>
                  <a:spLocks noChangeShapeType="1"/>
                </p:cNvSpPr>
                <p:nvPr/>
              </p:nvSpPr>
              <p:spPr bwMode="auto">
                <a:xfrm flipV="1">
                  <a:off x="1785" y="2313"/>
                  <a:ext cx="155" cy="141"/>
                </a:xfrm>
                <a:prstGeom prst="line">
                  <a:avLst/>
                </a:prstGeom>
                <a:noFill/>
                <a:ln w="12700">
                  <a:solidFill>
                    <a:srgbClr val="C0C0FF"/>
                  </a:solidFill>
                  <a:round/>
                  <a:headEnd/>
                  <a:tailEnd/>
                </a:ln>
              </p:spPr>
              <p:txBody>
                <a:bodyPr/>
                <a:lstStyle/>
                <a:p>
                  <a:endParaRPr lang="it-IT"/>
                </a:p>
              </p:txBody>
            </p:sp>
            <p:sp>
              <p:nvSpPr>
                <p:cNvPr id="2542" name="Line 112"/>
                <p:cNvSpPr>
                  <a:spLocks noChangeShapeType="1"/>
                </p:cNvSpPr>
                <p:nvPr/>
              </p:nvSpPr>
              <p:spPr bwMode="auto">
                <a:xfrm flipV="1">
                  <a:off x="1808" y="2486"/>
                  <a:ext cx="94" cy="80"/>
                </a:xfrm>
                <a:prstGeom prst="line">
                  <a:avLst/>
                </a:prstGeom>
                <a:noFill/>
                <a:ln w="12700">
                  <a:solidFill>
                    <a:srgbClr val="C0C0FF"/>
                  </a:solidFill>
                  <a:round/>
                  <a:headEnd/>
                  <a:tailEnd/>
                </a:ln>
              </p:spPr>
              <p:txBody>
                <a:bodyPr/>
                <a:lstStyle/>
                <a:p>
                  <a:endParaRPr lang="it-IT"/>
                </a:p>
              </p:txBody>
            </p:sp>
            <p:sp>
              <p:nvSpPr>
                <p:cNvPr id="2543" name="Line 113"/>
                <p:cNvSpPr>
                  <a:spLocks noChangeShapeType="1"/>
                </p:cNvSpPr>
                <p:nvPr/>
              </p:nvSpPr>
              <p:spPr bwMode="auto">
                <a:xfrm flipV="1">
                  <a:off x="1944" y="2352"/>
                  <a:ext cx="155" cy="141"/>
                </a:xfrm>
                <a:prstGeom prst="line">
                  <a:avLst/>
                </a:prstGeom>
                <a:noFill/>
                <a:ln w="12700">
                  <a:solidFill>
                    <a:srgbClr val="C0C0FF"/>
                  </a:solidFill>
                  <a:round/>
                  <a:headEnd/>
                  <a:tailEnd/>
                </a:ln>
              </p:spPr>
              <p:txBody>
                <a:bodyPr/>
                <a:lstStyle/>
                <a:p>
                  <a:endParaRPr lang="it-IT"/>
                </a:p>
              </p:txBody>
            </p:sp>
            <p:sp>
              <p:nvSpPr>
                <p:cNvPr id="2544" name="Line 114"/>
                <p:cNvSpPr>
                  <a:spLocks noChangeShapeType="1"/>
                </p:cNvSpPr>
                <p:nvPr/>
              </p:nvSpPr>
              <p:spPr bwMode="auto">
                <a:xfrm flipV="1">
                  <a:off x="2099" y="2255"/>
                  <a:ext cx="139" cy="133"/>
                </a:xfrm>
                <a:prstGeom prst="line">
                  <a:avLst/>
                </a:prstGeom>
                <a:noFill/>
                <a:ln w="12700">
                  <a:solidFill>
                    <a:srgbClr val="C0C0FF"/>
                  </a:solidFill>
                  <a:round/>
                  <a:headEnd/>
                  <a:tailEnd/>
                </a:ln>
              </p:spPr>
              <p:txBody>
                <a:bodyPr/>
                <a:lstStyle/>
                <a:p>
                  <a:endParaRPr lang="it-IT"/>
                </a:p>
              </p:txBody>
            </p:sp>
            <p:sp>
              <p:nvSpPr>
                <p:cNvPr id="2545" name="Line 115"/>
                <p:cNvSpPr>
                  <a:spLocks noChangeShapeType="1"/>
                </p:cNvSpPr>
                <p:nvPr/>
              </p:nvSpPr>
              <p:spPr bwMode="auto">
                <a:xfrm flipV="1">
                  <a:off x="1975" y="2300"/>
                  <a:ext cx="137" cy="127"/>
                </a:xfrm>
                <a:prstGeom prst="line">
                  <a:avLst/>
                </a:prstGeom>
                <a:noFill/>
                <a:ln w="12700">
                  <a:solidFill>
                    <a:srgbClr val="C0C0FF"/>
                  </a:solidFill>
                  <a:round/>
                  <a:headEnd/>
                  <a:tailEnd/>
                </a:ln>
              </p:spPr>
              <p:txBody>
                <a:bodyPr/>
                <a:lstStyle/>
                <a:p>
                  <a:endParaRPr lang="it-IT"/>
                </a:p>
              </p:txBody>
            </p:sp>
            <p:sp>
              <p:nvSpPr>
                <p:cNvPr id="2546" name="Line 116"/>
                <p:cNvSpPr>
                  <a:spLocks noChangeShapeType="1"/>
                </p:cNvSpPr>
                <p:nvPr/>
              </p:nvSpPr>
              <p:spPr bwMode="auto">
                <a:xfrm flipV="1">
                  <a:off x="1895" y="2471"/>
                  <a:ext cx="132" cy="111"/>
                </a:xfrm>
                <a:prstGeom prst="line">
                  <a:avLst/>
                </a:prstGeom>
                <a:noFill/>
                <a:ln w="12700">
                  <a:solidFill>
                    <a:srgbClr val="C0C0FF"/>
                  </a:solidFill>
                  <a:round/>
                  <a:headEnd/>
                  <a:tailEnd/>
                </a:ln>
              </p:spPr>
              <p:txBody>
                <a:bodyPr/>
                <a:lstStyle/>
                <a:p>
                  <a:endParaRPr lang="it-IT"/>
                </a:p>
              </p:txBody>
            </p:sp>
            <p:sp>
              <p:nvSpPr>
                <p:cNvPr id="2547" name="Line 117"/>
                <p:cNvSpPr>
                  <a:spLocks noChangeShapeType="1"/>
                </p:cNvSpPr>
                <p:nvPr/>
              </p:nvSpPr>
              <p:spPr bwMode="auto">
                <a:xfrm flipV="1">
                  <a:off x="2216" y="2231"/>
                  <a:ext cx="160" cy="157"/>
                </a:xfrm>
                <a:prstGeom prst="line">
                  <a:avLst/>
                </a:prstGeom>
                <a:noFill/>
                <a:ln w="12700">
                  <a:solidFill>
                    <a:srgbClr val="C0C0FF"/>
                  </a:solidFill>
                  <a:round/>
                  <a:headEnd/>
                  <a:tailEnd/>
                </a:ln>
              </p:spPr>
              <p:txBody>
                <a:bodyPr/>
                <a:lstStyle/>
                <a:p>
                  <a:endParaRPr lang="it-IT"/>
                </a:p>
              </p:txBody>
            </p:sp>
            <p:sp>
              <p:nvSpPr>
                <p:cNvPr id="2548" name="Line 118"/>
                <p:cNvSpPr>
                  <a:spLocks noChangeShapeType="1"/>
                </p:cNvSpPr>
                <p:nvPr/>
              </p:nvSpPr>
              <p:spPr bwMode="auto">
                <a:xfrm flipV="1">
                  <a:off x="2144" y="2337"/>
                  <a:ext cx="182" cy="181"/>
                </a:xfrm>
                <a:prstGeom prst="line">
                  <a:avLst/>
                </a:prstGeom>
                <a:noFill/>
                <a:ln w="12700">
                  <a:solidFill>
                    <a:srgbClr val="C0C0FF"/>
                  </a:solidFill>
                  <a:round/>
                  <a:headEnd/>
                  <a:tailEnd/>
                </a:ln>
              </p:spPr>
              <p:txBody>
                <a:bodyPr/>
                <a:lstStyle/>
                <a:p>
                  <a:endParaRPr lang="it-IT"/>
                </a:p>
              </p:txBody>
            </p:sp>
            <p:sp>
              <p:nvSpPr>
                <p:cNvPr id="2549" name="Line 119"/>
                <p:cNvSpPr>
                  <a:spLocks noChangeShapeType="1"/>
                </p:cNvSpPr>
                <p:nvPr/>
              </p:nvSpPr>
              <p:spPr bwMode="auto">
                <a:xfrm flipV="1">
                  <a:off x="2093" y="2486"/>
                  <a:ext cx="160" cy="151"/>
                </a:xfrm>
                <a:prstGeom prst="line">
                  <a:avLst/>
                </a:prstGeom>
                <a:noFill/>
                <a:ln w="12700">
                  <a:solidFill>
                    <a:srgbClr val="C0C0FF"/>
                  </a:solidFill>
                  <a:round/>
                  <a:headEnd/>
                  <a:tailEnd/>
                </a:ln>
              </p:spPr>
              <p:txBody>
                <a:bodyPr/>
                <a:lstStyle/>
                <a:p>
                  <a:endParaRPr lang="it-IT"/>
                </a:p>
              </p:txBody>
            </p:sp>
            <p:sp>
              <p:nvSpPr>
                <p:cNvPr id="2550" name="Line 120"/>
                <p:cNvSpPr>
                  <a:spLocks noChangeShapeType="1"/>
                </p:cNvSpPr>
                <p:nvPr/>
              </p:nvSpPr>
              <p:spPr bwMode="auto">
                <a:xfrm flipV="1">
                  <a:off x="2242" y="2396"/>
                  <a:ext cx="141" cy="132"/>
                </a:xfrm>
                <a:prstGeom prst="line">
                  <a:avLst/>
                </a:prstGeom>
                <a:noFill/>
                <a:ln w="12700">
                  <a:solidFill>
                    <a:srgbClr val="C0C0FF"/>
                  </a:solidFill>
                  <a:round/>
                  <a:headEnd/>
                  <a:tailEnd/>
                </a:ln>
              </p:spPr>
              <p:txBody>
                <a:bodyPr/>
                <a:lstStyle/>
                <a:p>
                  <a:endParaRPr lang="it-IT"/>
                </a:p>
              </p:txBody>
            </p:sp>
            <p:sp>
              <p:nvSpPr>
                <p:cNvPr id="2551" name="Line 121"/>
                <p:cNvSpPr>
                  <a:spLocks noChangeShapeType="1"/>
                </p:cNvSpPr>
                <p:nvPr/>
              </p:nvSpPr>
              <p:spPr bwMode="auto">
                <a:xfrm flipV="1">
                  <a:off x="2472" y="2303"/>
                  <a:ext cx="121" cy="120"/>
                </a:xfrm>
                <a:prstGeom prst="line">
                  <a:avLst/>
                </a:prstGeom>
                <a:noFill/>
                <a:ln w="12700">
                  <a:solidFill>
                    <a:srgbClr val="C0C0FF"/>
                  </a:solidFill>
                  <a:round/>
                  <a:headEnd/>
                  <a:tailEnd/>
                </a:ln>
              </p:spPr>
              <p:txBody>
                <a:bodyPr/>
                <a:lstStyle/>
                <a:p>
                  <a:endParaRPr lang="it-IT"/>
                </a:p>
              </p:txBody>
            </p:sp>
            <p:sp>
              <p:nvSpPr>
                <p:cNvPr id="2552" name="Line 122"/>
                <p:cNvSpPr>
                  <a:spLocks noChangeShapeType="1"/>
                </p:cNvSpPr>
                <p:nvPr/>
              </p:nvSpPr>
              <p:spPr bwMode="auto">
                <a:xfrm flipV="1">
                  <a:off x="2431" y="2515"/>
                  <a:ext cx="112" cy="106"/>
                </a:xfrm>
                <a:prstGeom prst="line">
                  <a:avLst/>
                </a:prstGeom>
                <a:noFill/>
                <a:ln w="12700">
                  <a:solidFill>
                    <a:srgbClr val="C0C0FF"/>
                  </a:solidFill>
                  <a:round/>
                  <a:headEnd/>
                  <a:tailEnd/>
                </a:ln>
              </p:spPr>
              <p:txBody>
                <a:bodyPr/>
                <a:lstStyle/>
                <a:p>
                  <a:endParaRPr lang="it-IT"/>
                </a:p>
              </p:txBody>
            </p:sp>
            <p:sp>
              <p:nvSpPr>
                <p:cNvPr id="2553" name="Line 123"/>
                <p:cNvSpPr>
                  <a:spLocks noChangeShapeType="1"/>
                </p:cNvSpPr>
                <p:nvPr/>
              </p:nvSpPr>
              <p:spPr bwMode="auto">
                <a:xfrm flipV="1">
                  <a:off x="2556" y="2415"/>
                  <a:ext cx="130" cy="131"/>
                </a:xfrm>
                <a:prstGeom prst="line">
                  <a:avLst/>
                </a:prstGeom>
                <a:noFill/>
                <a:ln w="12700">
                  <a:solidFill>
                    <a:srgbClr val="C0C0FF"/>
                  </a:solidFill>
                  <a:round/>
                  <a:headEnd/>
                  <a:tailEnd/>
                </a:ln>
              </p:spPr>
              <p:txBody>
                <a:bodyPr/>
                <a:lstStyle/>
                <a:p>
                  <a:endParaRPr lang="it-IT"/>
                </a:p>
              </p:txBody>
            </p:sp>
          </p:grpSp>
          <p:sp>
            <p:nvSpPr>
              <p:cNvPr id="2498" name="Line 124"/>
              <p:cNvSpPr>
                <a:spLocks noChangeShapeType="1"/>
              </p:cNvSpPr>
              <p:nvPr/>
            </p:nvSpPr>
            <p:spPr bwMode="auto">
              <a:xfrm>
                <a:off x="4895" y="1893"/>
                <a:ext cx="0" cy="98"/>
              </a:xfrm>
              <a:prstGeom prst="line">
                <a:avLst/>
              </a:prstGeom>
              <a:noFill/>
              <a:ln w="15875">
                <a:solidFill>
                  <a:srgbClr val="404040"/>
                </a:solidFill>
                <a:round/>
                <a:headEnd/>
                <a:tailEnd/>
              </a:ln>
            </p:spPr>
            <p:txBody>
              <a:bodyPr/>
              <a:lstStyle/>
              <a:p>
                <a:endParaRPr lang="it-IT"/>
              </a:p>
            </p:txBody>
          </p:sp>
          <p:sp>
            <p:nvSpPr>
              <p:cNvPr id="2499" name="Freeform 125"/>
              <p:cNvSpPr>
                <a:spLocks/>
              </p:cNvSpPr>
              <p:nvPr/>
            </p:nvSpPr>
            <p:spPr bwMode="auto">
              <a:xfrm>
                <a:off x="5176" y="1843"/>
                <a:ext cx="202" cy="260"/>
              </a:xfrm>
              <a:custGeom>
                <a:avLst/>
                <a:gdLst>
                  <a:gd name="T0" fmla="*/ 0 w 954"/>
                  <a:gd name="T1" fmla="*/ 0 h 1084"/>
                  <a:gd name="T2" fmla="*/ 0 w 954"/>
                  <a:gd name="T3" fmla="*/ 15 h 1084"/>
                  <a:gd name="T4" fmla="*/ 9 w 954"/>
                  <a:gd name="T5" fmla="*/ 11 h 1084"/>
                  <a:gd name="T6" fmla="*/ 9 w 954"/>
                  <a:gd name="T7" fmla="*/ 2 h 1084"/>
                  <a:gd name="T8" fmla="*/ 0 w 954"/>
                  <a:gd name="T9" fmla="*/ 0 h 1084"/>
                  <a:gd name="T10" fmla="*/ 0 60000 65536"/>
                  <a:gd name="T11" fmla="*/ 0 60000 65536"/>
                  <a:gd name="T12" fmla="*/ 0 60000 65536"/>
                  <a:gd name="T13" fmla="*/ 0 60000 65536"/>
                  <a:gd name="T14" fmla="*/ 0 60000 65536"/>
                  <a:gd name="T15" fmla="*/ 0 w 954"/>
                  <a:gd name="T16" fmla="*/ 0 h 1084"/>
                  <a:gd name="T17" fmla="*/ 954 w 954"/>
                  <a:gd name="T18" fmla="*/ 1084 h 1084"/>
                </a:gdLst>
                <a:ahLst/>
                <a:cxnLst>
                  <a:cxn ang="T10">
                    <a:pos x="T0" y="T1"/>
                  </a:cxn>
                  <a:cxn ang="T11">
                    <a:pos x="T2" y="T3"/>
                  </a:cxn>
                  <a:cxn ang="T12">
                    <a:pos x="T4" y="T5"/>
                  </a:cxn>
                  <a:cxn ang="T13">
                    <a:pos x="T6" y="T7"/>
                  </a:cxn>
                  <a:cxn ang="T14">
                    <a:pos x="T8" y="T9"/>
                  </a:cxn>
                </a:cxnLst>
                <a:rect l="T15" t="T16" r="T17" b="T18"/>
                <a:pathLst>
                  <a:path w="954" h="1084">
                    <a:moveTo>
                      <a:pt x="0" y="0"/>
                    </a:moveTo>
                    <a:lnTo>
                      <a:pt x="0" y="1084"/>
                    </a:lnTo>
                    <a:lnTo>
                      <a:pt x="954" y="765"/>
                    </a:lnTo>
                    <a:lnTo>
                      <a:pt x="954" y="120"/>
                    </a:lnTo>
                    <a:lnTo>
                      <a:pt x="0" y="0"/>
                    </a:lnTo>
                    <a:close/>
                  </a:path>
                </a:pathLst>
              </a:custGeom>
              <a:solidFill>
                <a:srgbClr val="5F5F5F"/>
              </a:solidFill>
              <a:ln w="9525">
                <a:noFill/>
                <a:round/>
                <a:headEnd/>
                <a:tailEnd/>
              </a:ln>
            </p:spPr>
            <p:txBody>
              <a:bodyPr/>
              <a:lstStyle/>
              <a:p>
                <a:endParaRPr lang="it-IT"/>
              </a:p>
            </p:txBody>
          </p:sp>
          <p:grpSp>
            <p:nvGrpSpPr>
              <p:cNvPr id="2500" name="Group 126"/>
              <p:cNvGrpSpPr>
                <a:grpSpLocks/>
              </p:cNvGrpSpPr>
              <p:nvPr/>
            </p:nvGrpSpPr>
            <p:grpSpPr bwMode="auto">
              <a:xfrm>
                <a:off x="5205" y="1879"/>
                <a:ext cx="144" cy="165"/>
                <a:chOff x="2988" y="2142"/>
                <a:chExt cx="973" cy="699"/>
              </a:xfrm>
            </p:grpSpPr>
            <p:sp>
              <p:nvSpPr>
                <p:cNvPr id="2501" name="Freeform 127"/>
                <p:cNvSpPr>
                  <a:spLocks/>
                </p:cNvSpPr>
                <p:nvPr/>
              </p:nvSpPr>
              <p:spPr bwMode="auto">
                <a:xfrm>
                  <a:off x="2988" y="2142"/>
                  <a:ext cx="973" cy="699"/>
                </a:xfrm>
                <a:custGeom>
                  <a:avLst/>
                  <a:gdLst>
                    <a:gd name="T0" fmla="*/ 243 w 1946"/>
                    <a:gd name="T1" fmla="*/ 13 h 1400"/>
                    <a:gd name="T2" fmla="*/ 243 w 1946"/>
                    <a:gd name="T3" fmla="*/ 131 h 1400"/>
                    <a:gd name="T4" fmla="*/ 0 w 1946"/>
                    <a:gd name="T5" fmla="*/ 174 h 1400"/>
                    <a:gd name="T6" fmla="*/ 0 w 1946"/>
                    <a:gd name="T7" fmla="*/ 0 h 1400"/>
                    <a:gd name="T8" fmla="*/ 243 w 1946"/>
                    <a:gd name="T9" fmla="*/ 13 h 1400"/>
                    <a:gd name="T10" fmla="*/ 0 60000 65536"/>
                    <a:gd name="T11" fmla="*/ 0 60000 65536"/>
                    <a:gd name="T12" fmla="*/ 0 60000 65536"/>
                    <a:gd name="T13" fmla="*/ 0 60000 65536"/>
                    <a:gd name="T14" fmla="*/ 0 60000 65536"/>
                    <a:gd name="T15" fmla="*/ 0 w 1946"/>
                    <a:gd name="T16" fmla="*/ 0 h 1400"/>
                    <a:gd name="T17" fmla="*/ 1946 w 1946"/>
                    <a:gd name="T18" fmla="*/ 1400 h 1400"/>
                  </a:gdLst>
                  <a:ahLst/>
                  <a:cxnLst>
                    <a:cxn ang="T10">
                      <a:pos x="T0" y="T1"/>
                    </a:cxn>
                    <a:cxn ang="T11">
                      <a:pos x="T2" y="T3"/>
                    </a:cxn>
                    <a:cxn ang="T12">
                      <a:pos x="T4" y="T5"/>
                    </a:cxn>
                    <a:cxn ang="T13">
                      <a:pos x="T6" y="T7"/>
                    </a:cxn>
                    <a:cxn ang="T14">
                      <a:pos x="T8" y="T9"/>
                    </a:cxn>
                  </a:cxnLst>
                  <a:rect l="T15" t="T16" r="T17" b="T18"/>
                  <a:pathLst>
                    <a:path w="1946" h="1400">
                      <a:moveTo>
                        <a:pt x="1946" y="108"/>
                      </a:moveTo>
                      <a:lnTo>
                        <a:pt x="1946" y="1053"/>
                      </a:lnTo>
                      <a:lnTo>
                        <a:pt x="0" y="1400"/>
                      </a:lnTo>
                      <a:lnTo>
                        <a:pt x="0" y="0"/>
                      </a:lnTo>
                      <a:lnTo>
                        <a:pt x="1946" y="108"/>
                      </a:lnTo>
                      <a:close/>
                    </a:path>
                  </a:pathLst>
                </a:custGeom>
                <a:solidFill>
                  <a:srgbClr val="CCFFFF"/>
                </a:solidFill>
                <a:ln w="9525">
                  <a:noFill/>
                  <a:round/>
                  <a:headEnd/>
                  <a:tailEnd/>
                </a:ln>
              </p:spPr>
              <p:txBody>
                <a:bodyPr/>
                <a:lstStyle/>
                <a:p>
                  <a:endParaRPr lang="it-IT"/>
                </a:p>
              </p:txBody>
            </p:sp>
            <p:sp>
              <p:nvSpPr>
                <p:cNvPr id="2502" name="Line 128"/>
                <p:cNvSpPr>
                  <a:spLocks noChangeShapeType="1"/>
                </p:cNvSpPr>
                <p:nvPr/>
              </p:nvSpPr>
              <p:spPr bwMode="auto">
                <a:xfrm>
                  <a:off x="3385" y="2165"/>
                  <a:ext cx="1" cy="613"/>
                </a:xfrm>
                <a:prstGeom prst="line">
                  <a:avLst/>
                </a:prstGeom>
                <a:noFill/>
                <a:ln w="15875">
                  <a:solidFill>
                    <a:srgbClr val="303543"/>
                  </a:solidFill>
                  <a:round/>
                  <a:headEnd/>
                  <a:tailEnd/>
                </a:ln>
              </p:spPr>
              <p:txBody>
                <a:bodyPr/>
                <a:lstStyle/>
                <a:p>
                  <a:endParaRPr lang="it-IT"/>
                </a:p>
              </p:txBody>
            </p:sp>
            <p:sp>
              <p:nvSpPr>
                <p:cNvPr id="2503" name="Line 129"/>
                <p:cNvSpPr>
                  <a:spLocks noChangeShapeType="1"/>
                </p:cNvSpPr>
                <p:nvPr/>
              </p:nvSpPr>
              <p:spPr bwMode="auto">
                <a:xfrm>
                  <a:off x="3492" y="2173"/>
                  <a:ext cx="1" cy="586"/>
                </a:xfrm>
                <a:prstGeom prst="line">
                  <a:avLst/>
                </a:prstGeom>
                <a:noFill/>
                <a:ln w="15875">
                  <a:solidFill>
                    <a:srgbClr val="303543"/>
                  </a:solidFill>
                  <a:round/>
                  <a:headEnd/>
                  <a:tailEnd/>
                </a:ln>
              </p:spPr>
              <p:txBody>
                <a:bodyPr/>
                <a:lstStyle/>
                <a:p>
                  <a:endParaRPr lang="it-IT"/>
                </a:p>
              </p:txBody>
            </p:sp>
            <p:sp>
              <p:nvSpPr>
                <p:cNvPr id="2504" name="Line 130"/>
                <p:cNvSpPr>
                  <a:spLocks noChangeShapeType="1"/>
                </p:cNvSpPr>
                <p:nvPr/>
              </p:nvSpPr>
              <p:spPr bwMode="auto">
                <a:xfrm>
                  <a:off x="3597" y="2180"/>
                  <a:ext cx="1" cy="561"/>
                </a:xfrm>
                <a:prstGeom prst="line">
                  <a:avLst/>
                </a:prstGeom>
                <a:noFill/>
                <a:ln w="15875">
                  <a:solidFill>
                    <a:srgbClr val="303543"/>
                  </a:solidFill>
                  <a:round/>
                  <a:headEnd/>
                  <a:tailEnd/>
                </a:ln>
              </p:spPr>
              <p:txBody>
                <a:bodyPr/>
                <a:lstStyle/>
                <a:p>
                  <a:endParaRPr lang="it-IT"/>
                </a:p>
              </p:txBody>
            </p:sp>
            <p:sp>
              <p:nvSpPr>
                <p:cNvPr id="2505" name="Freeform 131"/>
                <p:cNvSpPr>
                  <a:spLocks/>
                </p:cNvSpPr>
                <p:nvPr/>
              </p:nvSpPr>
              <p:spPr bwMode="auto">
                <a:xfrm>
                  <a:off x="3005" y="2142"/>
                  <a:ext cx="956" cy="699"/>
                </a:xfrm>
                <a:custGeom>
                  <a:avLst/>
                  <a:gdLst>
                    <a:gd name="T0" fmla="*/ 0 w 1912"/>
                    <a:gd name="T1" fmla="*/ 0 h 1400"/>
                    <a:gd name="T2" fmla="*/ 0 w 1912"/>
                    <a:gd name="T3" fmla="*/ 174 h 1400"/>
                    <a:gd name="T4" fmla="*/ 239 w 1912"/>
                    <a:gd name="T5" fmla="*/ 131 h 1400"/>
                    <a:gd name="T6" fmla="*/ 239 w 1912"/>
                    <a:gd name="T7" fmla="*/ 13 h 1400"/>
                    <a:gd name="T8" fmla="*/ 0 w 1912"/>
                    <a:gd name="T9" fmla="*/ 0 h 1400"/>
                    <a:gd name="T10" fmla="*/ 0 60000 65536"/>
                    <a:gd name="T11" fmla="*/ 0 60000 65536"/>
                    <a:gd name="T12" fmla="*/ 0 60000 65536"/>
                    <a:gd name="T13" fmla="*/ 0 60000 65536"/>
                    <a:gd name="T14" fmla="*/ 0 60000 65536"/>
                    <a:gd name="T15" fmla="*/ 0 w 1912"/>
                    <a:gd name="T16" fmla="*/ 0 h 1400"/>
                    <a:gd name="T17" fmla="*/ 1912 w 1912"/>
                    <a:gd name="T18" fmla="*/ 1400 h 1400"/>
                  </a:gdLst>
                  <a:ahLst/>
                  <a:cxnLst>
                    <a:cxn ang="T10">
                      <a:pos x="T0" y="T1"/>
                    </a:cxn>
                    <a:cxn ang="T11">
                      <a:pos x="T2" y="T3"/>
                    </a:cxn>
                    <a:cxn ang="T12">
                      <a:pos x="T4" y="T5"/>
                    </a:cxn>
                    <a:cxn ang="T13">
                      <a:pos x="T6" y="T7"/>
                    </a:cxn>
                    <a:cxn ang="T14">
                      <a:pos x="T8" y="T9"/>
                    </a:cxn>
                  </a:cxnLst>
                  <a:rect l="T15" t="T16" r="T17" b="T18"/>
                  <a:pathLst>
                    <a:path w="1912" h="1400">
                      <a:moveTo>
                        <a:pt x="0" y="0"/>
                      </a:moveTo>
                      <a:lnTo>
                        <a:pt x="0" y="1400"/>
                      </a:lnTo>
                      <a:lnTo>
                        <a:pt x="1912" y="1053"/>
                      </a:lnTo>
                      <a:lnTo>
                        <a:pt x="1912" y="108"/>
                      </a:lnTo>
                      <a:lnTo>
                        <a:pt x="0" y="0"/>
                      </a:lnTo>
                    </a:path>
                  </a:pathLst>
                </a:custGeom>
                <a:solidFill>
                  <a:srgbClr val="CCFFFF"/>
                </a:solidFill>
                <a:ln w="15875">
                  <a:solidFill>
                    <a:srgbClr val="212121"/>
                  </a:solidFill>
                  <a:round/>
                  <a:headEnd/>
                  <a:tailEnd/>
                </a:ln>
              </p:spPr>
              <p:txBody>
                <a:bodyPr/>
                <a:lstStyle/>
                <a:p>
                  <a:endParaRPr lang="it-IT"/>
                </a:p>
              </p:txBody>
            </p:sp>
            <p:sp>
              <p:nvSpPr>
                <p:cNvPr id="2506" name="Line 132"/>
                <p:cNvSpPr>
                  <a:spLocks noChangeShapeType="1"/>
                </p:cNvSpPr>
                <p:nvPr/>
              </p:nvSpPr>
              <p:spPr bwMode="auto">
                <a:xfrm>
                  <a:off x="3139" y="2157"/>
                  <a:ext cx="1" cy="656"/>
                </a:xfrm>
                <a:prstGeom prst="line">
                  <a:avLst/>
                </a:prstGeom>
                <a:noFill/>
                <a:ln w="15875">
                  <a:solidFill>
                    <a:srgbClr val="404040"/>
                  </a:solidFill>
                  <a:round/>
                  <a:headEnd/>
                  <a:tailEnd/>
                </a:ln>
              </p:spPr>
              <p:txBody>
                <a:bodyPr/>
                <a:lstStyle/>
                <a:p>
                  <a:endParaRPr lang="it-IT"/>
                </a:p>
              </p:txBody>
            </p:sp>
            <p:sp>
              <p:nvSpPr>
                <p:cNvPr id="2507" name="Line 133"/>
                <p:cNvSpPr>
                  <a:spLocks noChangeShapeType="1"/>
                </p:cNvSpPr>
                <p:nvPr/>
              </p:nvSpPr>
              <p:spPr bwMode="auto">
                <a:xfrm>
                  <a:off x="3384" y="2171"/>
                  <a:ext cx="1" cy="604"/>
                </a:xfrm>
                <a:prstGeom prst="line">
                  <a:avLst/>
                </a:prstGeom>
                <a:noFill/>
                <a:ln w="15875">
                  <a:solidFill>
                    <a:srgbClr val="404040"/>
                  </a:solidFill>
                  <a:round/>
                  <a:headEnd/>
                  <a:tailEnd/>
                </a:ln>
              </p:spPr>
              <p:txBody>
                <a:bodyPr/>
                <a:lstStyle/>
                <a:p>
                  <a:endParaRPr lang="it-IT"/>
                </a:p>
              </p:txBody>
            </p:sp>
            <p:sp>
              <p:nvSpPr>
                <p:cNvPr id="2508" name="Line 134"/>
                <p:cNvSpPr>
                  <a:spLocks noChangeShapeType="1"/>
                </p:cNvSpPr>
                <p:nvPr/>
              </p:nvSpPr>
              <p:spPr bwMode="auto">
                <a:xfrm>
                  <a:off x="3495" y="2180"/>
                  <a:ext cx="1" cy="575"/>
                </a:xfrm>
                <a:prstGeom prst="line">
                  <a:avLst/>
                </a:prstGeom>
                <a:noFill/>
                <a:ln w="15875">
                  <a:solidFill>
                    <a:srgbClr val="404040"/>
                  </a:solidFill>
                  <a:round/>
                  <a:headEnd/>
                  <a:tailEnd/>
                </a:ln>
              </p:spPr>
              <p:txBody>
                <a:bodyPr/>
                <a:lstStyle/>
                <a:p>
                  <a:endParaRPr lang="it-IT"/>
                </a:p>
              </p:txBody>
            </p:sp>
            <p:sp>
              <p:nvSpPr>
                <p:cNvPr id="2509" name="Line 135"/>
                <p:cNvSpPr>
                  <a:spLocks noChangeShapeType="1"/>
                </p:cNvSpPr>
                <p:nvPr/>
              </p:nvSpPr>
              <p:spPr bwMode="auto">
                <a:xfrm>
                  <a:off x="3685" y="2190"/>
                  <a:ext cx="1" cy="531"/>
                </a:xfrm>
                <a:prstGeom prst="line">
                  <a:avLst/>
                </a:prstGeom>
                <a:noFill/>
                <a:ln w="15875">
                  <a:solidFill>
                    <a:srgbClr val="404040"/>
                  </a:solidFill>
                  <a:round/>
                  <a:headEnd/>
                  <a:tailEnd/>
                </a:ln>
              </p:spPr>
              <p:txBody>
                <a:bodyPr/>
                <a:lstStyle/>
                <a:p>
                  <a:endParaRPr lang="it-IT"/>
                </a:p>
              </p:txBody>
            </p:sp>
            <p:sp>
              <p:nvSpPr>
                <p:cNvPr id="2510" name="Line 136"/>
                <p:cNvSpPr>
                  <a:spLocks noChangeShapeType="1"/>
                </p:cNvSpPr>
                <p:nvPr/>
              </p:nvSpPr>
              <p:spPr bwMode="auto">
                <a:xfrm>
                  <a:off x="3769" y="2196"/>
                  <a:ext cx="1" cy="512"/>
                </a:xfrm>
                <a:prstGeom prst="line">
                  <a:avLst/>
                </a:prstGeom>
                <a:noFill/>
                <a:ln w="15875">
                  <a:solidFill>
                    <a:srgbClr val="404040"/>
                  </a:solidFill>
                  <a:round/>
                  <a:headEnd/>
                  <a:tailEnd/>
                </a:ln>
              </p:spPr>
              <p:txBody>
                <a:bodyPr/>
                <a:lstStyle/>
                <a:p>
                  <a:endParaRPr lang="it-IT"/>
                </a:p>
              </p:txBody>
            </p:sp>
            <p:sp>
              <p:nvSpPr>
                <p:cNvPr id="2511" name="Line 137"/>
                <p:cNvSpPr>
                  <a:spLocks noChangeShapeType="1"/>
                </p:cNvSpPr>
                <p:nvPr/>
              </p:nvSpPr>
              <p:spPr bwMode="auto">
                <a:xfrm>
                  <a:off x="3843" y="2203"/>
                  <a:ext cx="1" cy="492"/>
                </a:xfrm>
                <a:prstGeom prst="line">
                  <a:avLst/>
                </a:prstGeom>
                <a:noFill/>
                <a:ln w="15875">
                  <a:solidFill>
                    <a:srgbClr val="404040"/>
                  </a:solidFill>
                  <a:round/>
                  <a:headEnd/>
                  <a:tailEnd/>
                </a:ln>
              </p:spPr>
              <p:txBody>
                <a:bodyPr/>
                <a:lstStyle/>
                <a:p>
                  <a:endParaRPr lang="it-IT"/>
                </a:p>
              </p:txBody>
            </p:sp>
            <p:sp>
              <p:nvSpPr>
                <p:cNvPr id="2512" name="Line 138"/>
                <p:cNvSpPr>
                  <a:spLocks noChangeShapeType="1"/>
                </p:cNvSpPr>
                <p:nvPr/>
              </p:nvSpPr>
              <p:spPr bwMode="auto">
                <a:xfrm>
                  <a:off x="3920" y="2207"/>
                  <a:ext cx="1" cy="473"/>
                </a:xfrm>
                <a:prstGeom prst="line">
                  <a:avLst/>
                </a:prstGeom>
                <a:noFill/>
                <a:ln w="15875">
                  <a:solidFill>
                    <a:srgbClr val="404040"/>
                  </a:solidFill>
                  <a:round/>
                  <a:headEnd/>
                  <a:tailEnd/>
                </a:ln>
              </p:spPr>
              <p:txBody>
                <a:bodyPr/>
                <a:lstStyle/>
                <a:p>
                  <a:endParaRPr lang="it-IT"/>
                </a:p>
              </p:txBody>
            </p:sp>
            <p:grpSp>
              <p:nvGrpSpPr>
                <p:cNvPr id="2513" name="Group 139"/>
                <p:cNvGrpSpPr>
                  <a:grpSpLocks/>
                </p:cNvGrpSpPr>
                <p:nvPr/>
              </p:nvGrpSpPr>
              <p:grpSpPr bwMode="auto">
                <a:xfrm>
                  <a:off x="3077" y="2228"/>
                  <a:ext cx="878" cy="462"/>
                  <a:chOff x="3077" y="2228"/>
                  <a:chExt cx="878" cy="462"/>
                </a:xfrm>
              </p:grpSpPr>
              <p:sp>
                <p:nvSpPr>
                  <p:cNvPr id="2520" name="Line 140"/>
                  <p:cNvSpPr>
                    <a:spLocks noChangeShapeType="1"/>
                  </p:cNvSpPr>
                  <p:nvPr/>
                </p:nvSpPr>
                <p:spPr bwMode="auto">
                  <a:xfrm flipH="1" flipV="1">
                    <a:off x="3809" y="2228"/>
                    <a:ext cx="124" cy="98"/>
                  </a:xfrm>
                  <a:prstGeom prst="line">
                    <a:avLst/>
                  </a:prstGeom>
                  <a:noFill/>
                  <a:ln w="12700">
                    <a:solidFill>
                      <a:srgbClr val="E0E0E0"/>
                    </a:solidFill>
                    <a:round/>
                    <a:headEnd/>
                    <a:tailEnd/>
                  </a:ln>
                </p:spPr>
                <p:txBody>
                  <a:bodyPr/>
                  <a:lstStyle/>
                  <a:p>
                    <a:endParaRPr lang="it-IT"/>
                  </a:p>
                </p:txBody>
              </p:sp>
              <p:sp>
                <p:nvSpPr>
                  <p:cNvPr id="2521" name="Line 141"/>
                  <p:cNvSpPr>
                    <a:spLocks noChangeShapeType="1"/>
                  </p:cNvSpPr>
                  <p:nvPr/>
                </p:nvSpPr>
                <p:spPr bwMode="auto">
                  <a:xfrm flipH="1" flipV="1">
                    <a:off x="3861" y="2486"/>
                    <a:ext cx="94" cy="80"/>
                  </a:xfrm>
                  <a:prstGeom prst="line">
                    <a:avLst/>
                  </a:prstGeom>
                  <a:noFill/>
                  <a:ln w="12700">
                    <a:solidFill>
                      <a:srgbClr val="E0E0E0"/>
                    </a:solidFill>
                    <a:round/>
                    <a:headEnd/>
                    <a:tailEnd/>
                  </a:ln>
                </p:spPr>
                <p:txBody>
                  <a:bodyPr/>
                  <a:lstStyle/>
                  <a:p>
                    <a:endParaRPr lang="it-IT"/>
                  </a:p>
                </p:txBody>
              </p:sp>
              <p:sp>
                <p:nvSpPr>
                  <p:cNvPr id="2522" name="Line 142"/>
                  <p:cNvSpPr>
                    <a:spLocks noChangeShapeType="1"/>
                  </p:cNvSpPr>
                  <p:nvPr/>
                </p:nvSpPr>
                <p:spPr bwMode="auto">
                  <a:xfrm flipH="1" flipV="1">
                    <a:off x="3664" y="2352"/>
                    <a:ext cx="155" cy="141"/>
                  </a:xfrm>
                  <a:prstGeom prst="line">
                    <a:avLst/>
                  </a:prstGeom>
                  <a:noFill/>
                  <a:ln w="12700">
                    <a:solidFill>
                      <a:srgbClr val="E0E0E0"/>
                    </a:solidFill>
                    <a:round/>
                    <a:headEnd/>
                    <a:tailEnd/>
                  </a:ln>
                </p:spPr>
                <p:txBody>
                  <a:bodyPr/>
                  <a:lstStyle/>
                  <a:p>
                    <a:endParaRPr lang="it-IT"/>
                  </a:p>
                </p:txBody>
              </p:sp>
              <p:sp>
                <p:nvSpPr>
                  <p:cNvPr id="2523" name="Line 143"/>
                  <p:cNvSpPr>
                    <a:spLocks noChangeShapeType="1"/>
                  </p:cNvSpPr>
                  <p:nvPr/>
                </p:nvSpPr>
                <p:spPr bwMode="auto">
                  <a:xfrm flipH="1" flipV="1">
                    <a:off x="3088" y="2261"/>
                    <a:ext cx="139" cy="133"/>
                  </a:xfrm>
                  <a:prstGeom prst="line">
                    <a:avLst/>
                  </a:prstGeom>
                  <a:noFill/>
                  <a:ln w="12700">
                    <a:solidFill>
                      <a:srgbClr val="E0E0E0"/>
                    </a:solidFill>
                    <a:round/>
                    <a:headEnd/>
                    <a:tailEnd/>
                  </a:ln>
                </p:spPr>
                <p:txBody>
                  <a:bodyPr/>
                  <a:lstStyle/>
                  <a:p>
                    <a:endParaRPr lang="it-IT"/>
                  </a:p>
                </p:txBody>
              </p:sp>
              <p:sp>
                <p:nvSpPr>
                  <p:cNvPr id="2524" name="Line 144"/>
                  <p:cNvSpPr>
                    <a:spLocks noChangeShapeType="1"/>
                  </p:cNvSpPr>
                  <p:nvPr/>
                </p:nvSpPr>
                <p:spPr bwMode="auto">
                  <a:xfrm flipH="1" flipV="1">
                    <a:off x="3651" y="2300"/>
                    <a:ext cx="137" cy="127"/>
                  </a:xfrm>
                  <a:prstGeom prst="line">
                    <a:avLst/>
                  </a:prstGeom>
                  <a:noFill/>
                  <a:ln w="12700">
                    <a:solidFill>
                      <a:srgbClr val="E0E0E0"/>
                    </a:solidFill>
                    <a:round/>
                    <a:headEnd/>
                    <a:tailEnd/>
                  </a:ln>
                </p:spPr>
                <p:txBody>
                  <a:bodyPr/>
                  <a:lstStyle/>
                  <a:p>
                    <a:endParaRPr lang="it-IT"/>
                  </a:p>
                </p:txBody>
              </p:sp>
              <p:sp>
                <p:nvSpPr>
                  <p:cNvPr id="2525" name="Line 145"/>
                  <p:cNvSpPr>
                    <a:spLocks noChangeShapeType="1"/>
                  </p:cNvSpPr>
                  <p:nvPr/>
                </p:nvSpPr>
                <p:spPr bwMode="auto">
                  <a:xfrm flipH="1" flipV="1">
                    <a:off x="3736" y="2471"/>
                    <a:ext cx="132" cy="111"/>
                  </a:xfrm>
                  <a:prstGeom prst="line">
                    <a:avLst/>
                  </a:prstGeom>
                  <a:noFill/>
                  <a:ln w="12700">
                    <a:solidFill>
                      <a:srgbClr val="E0E0E0"/>
                    </a:solidFill>
                    <a:round/>
                    <a:headEnd/>
                    <a:tailEnd/>
                  </a:ln>
                </p:spPr>
                <p:txBody>
                  <a:bodyPr/>
                  <a:lstStyle/>
                  <a:p>
                    <a:endParaRPr lang="it-IT"/>
                  </a:p>
                </p:txBody>
              </p:sp>
              <p:sp>
                <p:nvSpPr>
                  <p:cNvPr id="2526" name="Line 146"/>
                  <p:cNvSpPr>
                    <a:spLocks noChangeShapeType="1"/>
                  </p:cNvSpPr>
                  <p:nvPr/>
                </p:nvSpPr>
                <p:spPr bwMode="auto">
                  <a:xfrm flipH="1" flipV="1">
                    <a:off x="3387" y="2231"/>
                    <a:ext cx="160" cy="157"/>
                  </a:xfrm>
                  <a:prstGeom prst="line">
                    <a:avLst/>
                  </a:prstGeom>
                  <a:noFill/>
                  <a:ln w="12700">
                    <a:solidFill>
                      <a:srgbClr val="E0E0E0"/>
                    </a:solidFill>
                    <a:round/>
                    <a:headEnd/>
                    <a:tailEnd/>
                  </a:ln>
                </p:spPr>
                <p:txBody>
                  <a:bodyPr/>
                  <a:lstStyle/>
                  <a:p>
                    <a:endParaRPr lang="it-IT"/>
                  </a:p>
                </p:txBody>
              </p:sp>
              <p:sp>
                <p:nvSpPr>
                  <p:cNvPr id="2527" name="Line 147"/>
                  <p:cNvSpPr>
                    <a:spLocks noChangeShapeType="1"/>
                  </p:cNvSpPr>
                  <p:nvPr/>
                </p:nvSpPr>
                <p:spPr bwMode="auto">
                  <a:xfrm flipH="1" flipV="1">
                    <a:off x="3437" y="2337"/>
                    <a:ext cx="182" cy="181"/>
                  </a:xfrm>
                  <a:prstGeom prst="line">
                    <a:avLst/>
                  </a:prstGeom>
                  <a:noFill/>
                  <a:ln w="12700">
                    <a:solidFill>
                      <a:srgbClr val="E0E0E0"/>
                    </a:solidFill>
                    <a:round/>
                    <a:headEnd/>
                    <a:tailEnd/>
                  </a:ln>
                </p:spPr>
                <p:txBody>
                  <a:bodyPr/>
                  <a:lstStyle/>
                  <a:p>
                    <a:endParaRPr lang="it-IT"/>
                  </a:p>
                </p:txBody>
              </p:sp>
              <p:sp>
                <p:nvSpPr>
                  <p:cNvPr id="2528" name="Line 148"/>
                  <p:cNvSpPr>
                    <a:spLocks noChangeShapeType="1"/>
                  </p:cNvSpPr>
                  <p:nvPr/>
                </p:nvSpPr>
                <p:spPr bwMode="auto">
                  <a:xfrm flipH="1" flipV="1">
                    <a:off x="3253" y="2330"/>
                    <a:ext cx="159" cy="152"/>
                  </a:xfrm>
                  <a:prstGeom prst="line">
                    <a:avLst/>
                  </a:prstGeom>
                  <a:noFill/>
                  <a:ln w="12700">
                    <a:solidFill>
                      <a:srgbClr val="E0E0E0"/>
                    </a:solidFill>
                    <a:round/>
                    <a:headEnd/>
                    <a:tailEnd/>
                  </a:ln>
                </p:spPr>
                <p:txBody>
                  <a:bodyPr/>
                  <a:lstStyle/>
                  <a:p>
                    <a:endParaRPr lang="it-IT"/>
                  </a:p>
                </p:txBody>
              </p:sp>
              <p:sp>
                <p:nvSpPr>
                  <p:cNvPr id="2529" name="Line 149"/>
                  <p:cNvSpPr>
                    <a:spLocks noChangeShapeType="1"/>
                  </p:cNvSpPr>
                  <p:nvPr/>
                </p:nvSpPr>
                <p:spPr bwMode="auto">
                  <a:xfrm flipH="1" flipV="1">
                    <a:off x="3320" y="2557"/>
                    <a:ext cx="141" cy="133"/>
                  </a:xfrm>
                  <a:prstGeom prst="line">
                    <a:avLst/>
                  </a:prstGeom>
                  <a:noFill/>
                  <a:ln w="12700">
                    <a:solidFill>
                      <a:srgbClr val="E0E0E0"/>
                    </a:solidFill>
                    <a:round/>
                    <a:headEnd/>
                    <a:tailEnd/>
                  </a:ln>
                </p:spPr>
                <p:txBody>
                  <a:bodyPr/>
                  <a:lstStyle/>
                  <a:p>
                    <a:endParaRPr lang="it-IT"/>
                  </a:p>
                </p:txBody>
              </p:sp>
              <p:sp>
                <p:nvSpPr>
                  <p:cNvPr id="2530" name="Line 150"/>
                  <p:cNvSpPr>
                    <a:spLocks noChangeShapeType="1"/>
                  </p:cNvSpPr>
                  <p:nvPr/>
                </p:nvSpPr>
                <p:spPr bwMode="auto">
                  <a:xfrm flipH="1" flipV="1">
                    <a:off x="3077" y="2415"/>
                    <a:ext cx="130" cy="131"/>
                  </a:xfrm>
                  <a:prstGeom prst="line">
                    <a:avLst/>
                  </a:prstGeom>
                  <a:noFill/>
                  <a:ln w="12700">
                    <a:solidFill>
                      <a:srgbClr val="E0E0E0"/>
                    </a:solidFill>
                    <a:round/>
                    <a:headEnd/>
                    <a:tailEnd/>
                  </a:ln>
                </p:spPr>
                <p:txBody>
                  <a:bodyPr/>
                  <a:lstStyle/>
                  <a:p>
                    <a:endParaRPr lang="it-IT"/>
                  </a:p>
                </p:txBody>
              </p:sp>
            </p:grpSp>
            <p:sp>
              <p:nvSpPr>
                <p:cNvPr id="2514" name="Line 151"/>
                <p:cNvSpPr>
                  <a:spLocks noChangeShapeType="1"/>
                </p:cNvSpPr>
                <p:nvPr/>
              </p:nvSpPr>
              <p:spPr bwMode="auto">
                <a:xfrm>
                  <a:off x="3258" y="2177"/>
                  <a:ext cx="1" cy="604"/>
                </a:xfrm>
                <a:prstGeom prst="line">
                  <a:avLst/>
                </a:prstGeom>
                <a:noFill/>
                <a:ln w="15875">
                  <a:solidFill>
                    <a:srgbClr val="404040"/>
                  </a:solidFill>
                  <a:round/>
                  <a:headEnd/>
                  <a:tailEnd/>
                </a:ln>
              </p:spPr>
              <p:txBody>
                <a:bodyPr/>
                <a:lstStyle/>
                <a:p>
                  <a:endParaRPr lang="it-IT"/>
                </a:p>
              </p:txBody>
            </p:sp>
            <p:sp>
              <p:nvSpPr>
                <p:cNvPr id="2515" name="Line 152"/>
                <p:cNvSpPr>
                  <a:spLocks noChangeShapeType="1"/>
                </p:cNvSpPr>
                <p:nvPr/>
              </p:nvSpPr>
              <p:spPr bwMode="auto">
                <a:xfrm>
                  <a:off x="3003" y="2249"/>
                  <a:ext cx="946" cy="30"/>
                </a:xfrm>
                <a:prstGeom prst="line">
                  <a:avLst/>
                </a:prstGeom>
                <a:noFill/>
                <a:ln w="15875">
                  <a:solidFill>
                    <a:srgbClr val="404040"/>
                  </a:solidFill>
                  <a:round/>
                  <a:headEnd/>
                  <a:tailEnd/>
                </a:ln>
              </p:spPr>
              <p:txBody>
                <a:bodyPr/>
                <a:lstStyle/>
                <a:p>
                  <a:endParaRPr lang="it-IT"/>
                </a:p>
              </p:txBody>
            </p:sp>
            <p:sp>
              <p:nvSpPr>
                <p:cNvPr id="2516" name="Line 153"/>
                <p:cNvSpPr>
                  <a:spLocks noChangeShapeType="1"/>
                </p:cNvSpPr>
                <p:nvPr/>
              </p:nvSpPr>
              <p:spPr bwMode="auto">
                <a:xfrm flipV="1">
                  <a:off x="3009" y="2363"/>
                  <a:ext cx="946" cy="6"/>
                </a:xfrm>
                <a:prstGeom prst="line">
                  <a:avLst/>
                </a:prstGeom>
                <a:noFill/>
                <a:ln w="15875">
                  <a:solidFill>
                    <a:srgbClr val="404040"/>
                  </a:solidFill>
                  <a:round/>
                  <a:headEnd/>
                  <a:tailEnd/>
                </a:ln>
              </p:spPr>
              <p:txBody>
                <a:bodyPr/>
                <a:lstStyle/>
                <a:p>
                  <a:endParaRPr lang="it-IT"/>
                </a:p>
              </p:txBody>
            </p:sp>
            <p:sp>
              <p:nvSpPr>
                <p:cNvPr id="2517" name="Line 154"/>
                <p:cNvSpPr>
                  <a:spLocks noChangeShapeType="1"/>
                </p:cNvSpPr>
                <p:nvPr/>
              </p:nvSpPr>
              <p:spPr bwMode="auto">
                <a:xfrm flipV="1">
                  <a:off x="3015" y="2453"/>
                  <a:ext cx="934" cy="47"/>
                </a:xfrm>
                <a:prstGeom prst="line">
                  <a:avLst/>
                </a:prstGeom>
                <a:noFill/>
                <a:ln w="15875">
                  <a:solidFill>
                    <a:srgbClr val="404040"/>
                  </a:solidFill>
                  <a:round/>
                  <a:headEnd/>
                  <a:tailEnd/>
                </a:ln>
              </p:spPr>
              <p:txBody>
                <a:bodyPr/>
                <a:lstStyle/>
                <a:p>
                  <a:endParaRPr lang="it-IT"/>
                </a:p>
              </p:txBody>
            </p:sp>
            <p:sp>
              <p:nvSpPr>
                <p:cNvPr id="2518" name="Line 155"/>
                <p:cNvSpPr>
                  <a:spLocks noChangeShapeType="1"/>
                </p:cNvSpPr>
                <p:nvPr/>
              </p:nvSpPr>
              <p:spPr bwMode="auto">
                <a:xfrm flipV="1">
                  <a:off x="3009" y="2608"/>
                  <a:ext cx="952" cy="114"/>
                </a:xfrm>
                <a:prstGeom prst="line">
                  <a:avLst/>
                </a:prstGeom>
                <a:noFill/>
                <a:ln w="15875">
                  <a:solidFill>
                    <a:srgbClr val="404040"/>
                  </a:solidFill>
                  <a:round/>
                  <a:headEnd/>
                  <a:tailEnd/>
                </a:ln>
              </p:spPr>
              <p:txBody>
                <a:bodyPr/>
                <a:lstStyle/>
                <a:p>
                  <a:endParaRPr lang="it-IT"/>
                </a:p>
              </p:txBody>
            </p:sp>
            <p:sp>
              <p:nvSpPr>
                <p:cNvPr id="2519" name="Line 156"/>
                <p:cNvSpPr>
                  <a:spLocks noChangeShapeType="1"/>
                </p:cNvSpPr>
                <p:nvPr/>
              </p:nvSpPr>
              <p:spPr bwMode="auto">
                <a:xfrm flipV="1">
                  <a:off x="3015" y="2530"/>
                  <a:ext cx="946" cy="84"/>
                </a:xfrm>
                <a:prstGeom prst="line">
                  <a:avLst/>
                </a:prstGeom>
                <a:noFill/>
                <a:ln w="15875">
                  <a:solidFill>
                    <a:srgbClr val="404040"/>
                  </a:solidFill>
                  <a:round/>
                  <a:headEnd/>
                  <a:tailEnd/>
                </a:ln>
              </p:spPr>
              <p:txBody>
                <a:bodyPr/>
                <a:lstStyle/>
                <a:p>
                  <a:endParaRPr lang="it-IT"/>
                </a:p>
              </p:txBody>
            </p:sp>
          </p:grpSp>
        </p:grpSp>
        <p:graphicFrame>
          <p:nvGraphicFramePr>
            <p:cNvPr id="2051" name="Object 157">
              <a:hlinkClick r:id="" action="ppaction://ole?verb=0"/>
            </p:cNvPr>
            <p:cNvGraphicFramePr>
              <a:graphicFrameLocks/>
            </p:cNvGraphicFramePr>
            <p:nvPr/>
          </p:nvGraphicFramePr>
          <p:xfrm>
            <a:off x="398463" y="2376488"/>
            <a:ext cx="812800" cy="661987"/>
          </p:xfrm>
          <a:graphic>
            <a:graphicData uri="http://schemas.openxmlformats.org/presentationml/2006/ole">
              <p:oleObj spid="_x0000_s2051" name="ClipArt" r:id="rId12" imgW="898200" imgH="909360" progId="">
                <p:embed/>
              </p:oleObj>
            </a:graphicData>
          </a:graphic>
        </p:graphicFrame>
        <p:grpSp>
          <p:nvGrpSpPr>
            <p:cNvPr id="2066" name="Group 158"/>
            <p:cNvGrpSpPr>
              <a:grpSpLocks noChangeAspect="1"/>
            </p:cNvGrpSpPr>
            <p:nvPr/>
          </p:nvGrpSpPr>
          <p:grpSpPr bwMode="auto">
            <a:xfrm>
              <a:off x="520705" y="3452813"/>
              <a:ext cx="584201" cy="823912"/>
              <a:chOff x="2112" y="1824"/>
              <a:chExt cx="432" cy="702"/>
            </a:xfrm>
          </p:grpSpPr>
          <p:grpSp>
            <p:nvGrpSpPr>
              <p:cNvPr id="2450" name="Group 159"/>
              <p:cNvGrpSpPr>
                <a:grpSpLocks noChangeAspect="1"/>
              </p:cNvGrpSpPr>
              <p:nvPr/>
            </p:nvGrpSpPr>
            <p:grpSpPr bwMode="auto">
              <a:xfrm>
                <a:off x="2112" y="1826"/>
                <a:ext cx="129" cy="700"/>
                <a:chOff x="2112" y="1826"/>
                <a:chExt cx="129" cy="700"/>
              </a:xfrm>
            </p:grpSpPr>
            <p:sp>
              <p:nvSpPr>
                <p:cNvPr id="2465" name="Rectangle 160"/>
                <p:cNvSpPr>
                  <a:spLocks noChangeAspect="1" noChangeArrowheads="1"/>
                </p:cNvSpPr>
                <p:nvPr/>
              </p:nvSpPr>
              <p:spPr bwMode="auto">
                <a:xfrm>
                  <a:off x="2165" y="2268"/>
                  <a:ext cx="7" cy="258"/>
                </a:xfrm>
                <a:prstGeom prst="rect">
                  <a:avLst/>
                </a:prstGeom>
                <a:solidFill>
                  <a:srgbClr val="A0A0A0"/>
                </a:solidFill>
                <a:ln w="9525">
                  <a:noFill/>
                  <a:miter lim="800000"/>
                  <a:headEnd/>
                  <a:tailEnd/>
                </a:ln>
              </p:spPr>
              <p:txBody>
                <a:bodyPr/>
                <a:lstStyle/>
                <a:p>
                  <a:endParaRPr lang="it-IT"/>
                </a:p>
              </p:txBody>
            </p:sp>
            <p:sp>
              <p:nvSpPr>
                <p:cNvPr id="2466" name="Freeform 161"/>
                <p:cNvSpPr>
                  <a:spLocks noChangeAspect="1"/>
                </p:cNvSpPr>
                <p:nvPr/>
              </p:nvSpPr>
              <p:spPr bwMode="auto">
                <a:xfrm>
                  <a:off x="2142" y="1826"/>
                  <a:ext cx="62" cy="272"/>
                </a:xfrm>
                <a:custGeom>
                  <a:avLst/>
                  <a:gdLst>
                    <a:gd name="T0" fmla="*/ 32 w 62"/>
                    <a:gd name="T1" fmla="*/ 0 h 272"/>
                    <a:gd name="T2" fmla="*/ 32 w 62"/>
                    <a:gd name="T3" fmla="*/ 135 h 272"/>
                    <a:gd name="T4" fmla="*/ 32 w 62"/>
                    <a:gd name="T5" fmla="*/ 161 h 272"/>
                    <a:gd name="T6" fmla="*/ 28 w 62"/>
                    <a:gd name="T7" fmla="*/ 185 h 272"/>
                    <a:gd name="T8" fmla="*/ 25 w 62"/>
                    <a:gd name="T9" fmla="*/ 194 h 272"/>
                    <a:gd name="T10" fmla="*/ 23 w 62"/>
                    <a:gd name="T11" fmla="*/ 201 h 272"/>
                    <a:gd name="T12" fmla="*/ 12 w 62"/>
                    <a:gd name="T13" fmla="*/ 215 h 272"/>
                    <a:gd name="T14" fmla="*/ 7 w 62"/>
                    <a:gd name="T15" fmla="*/ 225 h 272"/>
                    <a:gd name="T16" fmla="*/ 2 w 62"/>
                    <a:gd name="T17" fmla="*/ 230 h 272"/>
                    <a:gd name="T18" fmla="*/ 2 w 62"/>
                    <a:gd name="T19" fmla="*/ 234 h 272"/>
                    <a:gd name="T20" fmla="*/ 0 w 62"/>
                    <a:gd name="T21" fmla="*/ 241 h 272"/>
                    <a:gd name="T22" fmla="*/ 2 w 62"/>
                    <a:gd name="T23" fmla="*/ 246 h 272"/>
                    <a:gd name="T24" fmla="*/ 5 w 62"/>
                    <a:gd name="T25" fmla="*/ 253 h 272"/>
                    <a:gd name="T26" fmla="*/ 7 w 62"/>
                    <a:gd name="T27" fmla="*/ 256 h 272"/>
                    <a:gd name="T28" fmla="*/ 7 w 62"/>
                    <a:gd name="T29" fmla="*/ 258 h 272"/>
                    <a:gd name="T30" fmla="*/ 12 w 62"/>
                    <a:gd name="T31" fmla="*/ 263 h 272"/>
                    <a:gd name="T32" fmla="*/ 16 w 62"/>
                    <a:gd name="T33" fmla="*/ 265 h 272"/>
                    <a:gd name="T34" fmla="*/ 21 w 62"/>
                    <a:gd name="T35" fmla="*/ 267 h 272"/>
                    <a:gd name="T36" fmla="*/ 25 w 62"/>
                    <a:gd name="T37" fmla="*/ 270 h 272"/>
                    <a:gd name="T38" fmla="*/ 30 w 62"/>
                    <a:gd name="T39" fmla="*/ 272 h 272"/>
                    <a:gd name="T40" fmla="*/ 37 w 62"/>
                    <a:gd name="T41" fmla="*/ 270 h 272"/>
                    <a:gd name="T42" fmla="*/ 42 w 62"/>
                    <a:gd name="T43" fmla="*/ 270 h 272"/>
                    <a:gd name="T44" fmla="*/ 46 w 62"/>
                    <a:gd name="T45" fmla="*/ 267 h 272"/>
                    <a:gd name="T46" fmla="*/ 51 w 62"/>
                    <a:gd name="T47" fmla="*/ 265 h 272"/>
                    <a:gd name="T48" fmla="*/ 55 w 62"/>
                    <a:gd name="T49" fmla="*/ 260 h 272"/>
                    <a:gd name="T50" fmla="*/ 58 w 62"/>
                    <a:gd name="T51" fmla="*/ 258 h 272"/>
                    <a:gd name="T52" fmla="*/ 60 w 62"/>
                    <a:gd name="T53" fmla="*/ 251 h 272"/>
                    <a:gd name="T54" fmla="*/ 62 w 62"/>
                    <a:gd name="T55" fmla="*/ 246 h 272"/>
                    <a:gd name="T56" fmla="*/ 62 w 62"/>
                    <a:gd name="T57" fmla="*/ 241 h 272"/>
                    <a:gd name="T58" fmla="*/ 62 w 62"/>
                    <a:gd name="T59" fmla="*/ 234 h 272"/>
                    <a:gd name="T60" fmla="*/ 62 w 62"/>
                    <a:gd name="T61" fmla="*/ 230 h 272"/>
                    <a:gd name="T62" fmla="*/ 58 w 62"/>
                    <a:gd name="T63" fmla="*/ 220 h 272"/>
                    <a:gd name="T64" fmla="*/ 51 w 62"/>
                    <a:gd name="T65" fmla="*/ 208 h 272"/>
                    <a:gd name="T66" fmla="*/ 48 w 62"/>
                    <a:gd name="T67" fmla="*/ 199 h 272"/>
                    <a:gd name="T68" fmla="*/ 42 w 62"/>
                    <a:gd name="T69" fmla="*/ 182 h 272"/>
                    <a:gd name="T70" fmla="*/ 42 w 62"/>
                    <a:gd name="T71" fmla="*/ 178 h 272"/>
                    <a:gd name="T72" fmla="*/ 39 w 62"/>
                    <a:gd name="T73" fmla="*/ 166 h 272"/>
                    <a:gd name="T74" fmla="*/ 37 w 62"/>
                    <a:gd name="T75" fmla="*/ 135 h 272"/>
                    <a:gd name="T76" fmla="*/ 32 w 62"/>
                    <a:gd name="T77" fmla="*/ 0 h 2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2"/>
                    <a:gd name="T118" fmla="*/ 0 h 272"/>
                    <a:gd name="T119" fmla="*/ 62 w 62"/>
                    <a:gd name="T120" fmla="*/ 272 h 2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2" h="272">
                      <a:moveTo>
                        <a:pt x="32" y="0"/>
                      </a:moveTo>
                      <a:lnTo>
                        <a:pt x="32" y="135"/>
                      </a:lnTo>
                      <a:lnTo>
                        <a:pt x="32" y="161"/>
                      </a:lnTo>
                      <a:lnTo>
                        <a:pt x="28" y="185"/>
                      </a:lnTo>
                      <a:lnTo>
                        <a:pt x="25" y="194"/>
                      </a:lnTo>
                      <a:lnTo>
                        <a:pt x="23" y="201"/>
                      </a:lnTo>
                      <a:lnTo>
                        <a:pt x="12" y="215"/>
                      </a:lnTo>
                      <a:lnTo>
                        <a:pt x="7" y="225"/>
                      </a:lnTo>
                      <a:lnTo>
                        <a:pt x="2" y="230"/>
                      </a:lnTo>
                      <a:lnTo>
                        <a:pt x="2" y="234"/>
                      </a:lnTo>
                      <a:lnTo>
                        <a:pt x="0" y="241"/>
                      </a:lnTo>
                      <a:lnTo>
                        <a:pt x="2" y="246"/>
                      </a:lnTo>
                      <a:lnTo>
                        <a:pt x="5" y="253"/>
                      </a:lnTo>
                      <a:lnTo>
                        <a:pt x="7" y="256"/>
                      </a:lnTo>
                      <a:lnTo>
                        <a:pt x="7" y="258"/>
                      </a:lnTo>
                      <a:lnTo>
                        <a:pt x="12" y="263"/>
                      </a:lnTo>
                      <a:lnTo>
                        <a:pt x="16" y="265"/>
                      </a:lnTo>
                      <a:lnTo>
                        <a:pt x="21" y="267"/>
                      </a:lnTo>
                      <a:lnTo>
                        <a:pt x="25" y="270"/>
                      </a:lnTo>
                      <a:lnTo>
                        <a:pt x="30" y="272"/>
                      </a:lnTo>
                      <a:lnTo>
                        <a:pt x="37" y="270"/>
                      </a:lnTo>
                      <a:lnTo>
                        <a:pt x="42" y="270"/>
                      </a:lnTo>
                      <a:lnTo>
                        <a:pt x="46" y="267"/>
                      </a:lnTo>
                      <a:lnTo>
                        <a:pt x="51" y="265"/>
                      </a:lnTo>
                      <a:lnTo>
                        <a:pt x="55" y="260"/>
                      </a:lnTo>
                      <a:lnTo>
                        <a:pt x="58" y="258"/>
                      </a:lnTo>
                      <a:lnTo>
                        <a:pt x="60" y="251"/>
                      </a:lnTo>
                      <a:lnTo>
                        <a:pt x="62" y="246"/>
                      </a:lnTo>
                      <a:lnTo>
                        <a:pt x="62" y="241"/>
                      </a:lnTo>
                      <a:lnTo>
                        <a:pt x="62" y="234"/>
                      </a:lnTo>
                      <a:lnTo>
                        <a:pt x="62" y="230"/>
                      </a:lnTo>
                      <a:lnTo>
                        <a:pt x="58" y="220"/>
                      </a:lnTo>
                      <a:lnTo>
                        <a:pt x="51" y="208"/>
                      </a:lnTo>
                      <a:lnTo>
                        <a:pt x="48" y="199"/>
                      </a:lnTo>
                      <a:lnTo>
                        <a:pt x="42" y="182"/>
                      </a:lnTo>
                      <a:lnTo>
                        <a:pt x="42" y="178"/>
                      </a:lnTo>
                      <a:lnTo>
                        <a:pt x="39" y="166"/>
                      </a:lnTo>
                      <a:lnTo>
                        <a:pt x="37" y="135"/>
                      </a:lnTo>
                      <a:lnTo>
                        <a:pt x="32" y="0"/>
                      </a:lnTo>
                      <a:close/>
                    </a:path>
                  </a:pathLst>
                </a:custGeom>
                <a:solidFill>
                  <a:srgbClr val="A0A0A0"/>
                </a:solidFill>
                <a:ln w="9525">
                  <a:noFill/>
                  <a:round/>
                  <a:headEnd/>
                  <a:tailEnd/>
                </a:ln>
              </p:spPr>
              <p:txBody>
                <a:bodyPr/>
                <a:lstStyle/>
                <a:p>
                  <a:endParaRPr lang="it-IT"/>
                </a:p>
              </p:txBody>
            </p:sp>
            <p:sp>
              <p:nvSpPr>
                <p:cNvPr id="2467" name="Freeform 162"/>
                <p:cNvSpPr>
                  <a:spLocks noChangeAspect="1"/>
                </p:cNvSpPr>
                <p:nvPr/>
              </p:nvSpPr>
              <p:spPr bwMode="auto">
                <a:xfrm>
                  <a:off x="2126" y="1949"/>
                  <a:ext cx="62" cy="272"/>
                </a:xfrm>
                <a:custGeom>
                  <a:avLst/>
                  <a:gdLst>
                    <a:gd name="T0" fmla="*/ 2 w 62"/>
                    <a:gd name="T1" fmla="*/ 189 h 272"/>
                    <a:gd name="T2" fmla="*/ 0 w 62"/>
                    <a:gd name="T3" fmla="*/ 204 h 272"/>
                    <a:gd name="T4" fmla="*/ 0 w 62"/>
                    <a:gd name="T5" fmla="*/ 213 h 272"/>
                    <a:gd name="T6" fmla="*/ 0 w 62"/>
                    <a:gd name="T7" fmla="*/ 220 h 272"/>
                    <a:gd name="T8" fmla="*/ 0 w 62"/>
                    <a:gd name="T9" fmla="*/ 230 h 272"/>
                    <a:gd name="T10" fmla="*/ 0 w 62"/>
                    <a:gd name="T11" fmla="*/ 237 h 272"/>
                    <a:gd name="T12" fmla="*/ 2 w 62"/>
                    <a:gd name="T13" fmla="*/ 244 h 272"/>
                    <a:gd name="T14" fmla="*/ 2 w 62"/>
                    <a:gd name="T15" fmla="*/ 248 h 272"/>
                    <a:gd name="T16" fmla="*/ 4 w 62"/>
                    <a:gd name="T17" fmla="*/ 256 h 272"/>
                    <a:gd name="T18" fmla="*/ 7 w 62"/>
                    <a:gd name="T19" fmla="*/ 260 h 272"/>
                    <a:gd name="T20" fmla="*/ 11 w 62"/>
                    <a:gd name="T21" fmla="*/ 265 h 272"/>
                    <a:gd name="T22" fmla="*/ 16 w 62"/>
                    <a:gd name="T23" fmla="*/ 267 h 272"/>
                    <a:gd name="T24" fmla="*/ 21 w 62"/>
                    <a:gd name="T25" fmla="*/ 270 h 272"/>
                    <a:gd name="T26" fmla="*/ 25 w 62"/>
                    <a:gd name="T27" fmla="*/ 272 h 272"/>
                    <a:gd name="T28" fmla="*/ 32 w 62"/>
                    <a:gd name="T29" fmla="*/ 272 h 272"/>
                    <a:gd name="T30" fmla="*/ 39 w 62"/>
                    <a:gd name="T31" fmla="*/ 272 h 272"/>
                    <a:gd name="T32" fmla="*/ 46 w 62"/>
                    <a:gd name="T33" fmla="*/ 270 h 272"/>
                    <a:gd name="T34" fmla="*/ 51 w 62"/>
                    <a:gd name="T35" fmla="*/ 267 h 272"/>
                    <a:gd name="T36" fmla="*/ 53 w 62"/>
                    <a:gd name="T37" fmla="*/ 263 h 272"/>
                    <a:gd name="T38" fmla="*/ 58 w 62"/>
                    <a:gd name="T39" fmla="*/ 260 h 272"/>
                    <a:gd name="T40" fmla="*/ 60 w 62"/>
                    <a:gd name="T41" fmla="*/ 256 h 272"/>
                    <a:gd name="T42" fmla="*/ 62 w 62"/>
                    <a:gd name="T43" fmla="*/ 248 h 272"/>
                    <a:gd name="T44" fmla="*/ 62 w 62"/>
                    <a:gd name="T45" fmla="*/ 241 h 272"/>
                    <a:gd name="T46" fmla="*/ 62 w 62"/>
                    <a:gd name="T47" fmla="*/ 234 h 272"/>
                    <a:gd name="T48" fmla="*/ 60 w 62"/>
                    <a:gd name="T49" fmla="*/ 230 h 272"/>
                    <a:gd name="T50" fmla="*/ 58 w 62"/>
                    <a:gd name="T51" fmla="*/ 222 h 272"/>
                    <a:gd name="T52" fmla="*/ 53 w 62"/>
                    <a:gd name="T53" fmla="*/ 218 h 272"/>
                    <a:gd name="T54" fmla="*/ 48 w 62"/>
                    <a:gd name="T55" fmla="*/ 213 h 272"/>
                    <a:gd name="T56" fmla="*/ 44 w 62"/>
                    <a:gd name="T57" fmla="*/ 211 h 272"/>
                    <a:gd name="T58" fmla="*/ 37 w 62"/>
                    <a:gd name="T59" fmla="*/ 208 h 272"/>
                    <a:gd name="T60" fmla="*/ 30 w 62"/>
                    <a:gd name="T61" fmla="*/ 208 h 272"/>
                    <a:gd name="T62" fmla="*/ 25 w 62"/>
                    <a:gd name="T63" fmla="*/ 206 h 272"/>
                    <a:gd name="T64" fmla="*/ 21 w 62"/>
                    <a:gd name="T65" fmla="*/ 204 h 272"/>
                    <a:gd name="T66" fmla="*/ 16 w 62"/>
                    <a:gd name="T67" fmla="*/ 201 h 272"/>
                    <a:gd name="T68" fmla="*/ 14 w 62"/>
                    <a:gd name="T69" fmla="*/ 194 h 272"/>
                    <a:gd name="T70" fmla="*/ 11 w 62"/>
                    <a:gd name="T71" fmla="*/ 189 h 272"/>
                    <a:gd name="T72" fmla="*/ 11 w 62"/>
                    <a:gd name="T73" fmla="*/ 159 h 272"/>
                    <a:gd name="T74" fmla="*/ 9 w 62"/>
                    <a:gd name="T75" fmla="*/ 137 h 272"/>
                    <a:gd name="T76" fmla="*/ 7 w 62"/>
                    <a:gd name="T77" fmla="*/ 0 h 272"/>
                    <a:gd name="T78" fmla="*/ 7 w 62"/>
                    <a:gd name="T79" fmla="*/ 130 h 272"/>
                    <a:gd name="T80" fmla="*/ 4 w 62"/>
                    <a:gd name="T81" fmla="*/ 154 h 272"/>
                    <a:gd name="T82" fmla="*/ 2 w 62"/>
                    <a:gd name="T83" fmla="*/ 189 h 2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2"/>
                    <a:gd name="T127" fmla="*/ 0 h 272"/>
                    <a:gd name="T128" fmla="*/ 62 w 62"/>
                    <a:gd name="T129" fmla="*/ 272 h 2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2" h="272">
                      <a:moveTo>
                        <a:pt x="2" y="189"/>
                      </a:moveTo>
                      <a:lnTo>
                        <a:pt x="0" y="204"/>
                      </a:lnTo>
                      <a:lnTo>
                        <a:pt x="0" y="213"/>
                      </a:lnTo>
                      <a:lnTo>
                        <a:pt x="0" y="220"/>
                      </a:lnTo>
                      <a:lnTo>
                        <a:pt x="0" y="230"/>
                      </a:lnTo>
                      <a:lnTo>
                        <a:pt x="0" y="237"/>
                      </a:lnTo>
                      <a:lnTo>
                        <a:pt x="2" y="244"/>
                      </a:lnTo>
                      <a:lnTo>
                        <a:pt x="2" y="248"/>
                      </a:lnTo>
                      <a:lnTo>
                        <a:pt x="4" y="256"/>
                      </a:lnTo>
                      <a:lnTo>
                        <a:pt x="7" y="260"/>
                      </a:lnTo>
                      <a:lnTo>
                        <a:pt x="11" y="265"/>
                      </a:lnTo>
                      <a:lnTo>
                        <a:pt x="16" y="267"/>
                      </a:lnTo>
                      <a:lnTo>
                        <a:pt x="21" y="270"/>
                      </a:lnTo>
                      <a:lnTo>
                        <a:pt x="25" y="272"/>
                      </a:lnTo>
                      <a:lnTo>
                        <a:pt x="32" y="272"/>
                      </a:lnTo>
                      <a:lnTo>
                        <a:pt x="39" y="272"/>
                      </a:lnTo>
                      <a:lnTo>
                        <a:pt x="46" y="270"/>
                      </a:lnTo>
                      <a:lnTo>
                        <a:pt x="51" y="267"/>
                      </a:lnTo>
                      <a:lnTo>
                        <a:pt x="53" y="263"/>
                      </a:lnTo>
                      <a:lnTo>
                        <a:pt x="58" y="260"/>
                      </a:lnTo>
                      <a:lnTo>
                        <a:pt x="60" y="256"/>
                      </a:lnTo>
                      <a:lnTo>
                        <a:pt x="62" y="248"/>
                      </a:lnTo>
                      <a:lnTo>
                        <a:pt x="62" y="241"/>
                      </a:lnTo>
                      <a:lnTo>
                        <a:pt x="62" y="234"/>
                      </a:lnTo>
                      <a:lnTo>
                        <a:pt x="60" y="230"/>
                      </a:lnTo>
                      <a:lnTo>
                        <a:pt x="58" y="222"/>
                      </a:lnTo>
                      <a:lnTo>
                        <a:pt x="53" y="218"/>
                      </a:lnTo>
                      <a:lnTo>
                        <a:pt x="48" y="213"/>
                      </a:lnTo>
                      <a:lnTo>
                        <a:pt x="44" y="211"/>
                      </a:lnTo>
                      <a:lnTo>
                        <a:pt x="37" y="208"/>
                      </a:lnTo>
                      <a:lnTo>
                        <a:pt x="30" y="208"/>
                      </a:lnTo>
                      <a:lnTo>
                        <a:pt x="25" y="206"/>
                      </a:lnTo>
                      <a:lnTo>
                        <a:pt x="21" y="204"/>
                      </a:lnTo>
                      <a:lnTo>
                        <a:pt x="16" y="201"/>
                      </a:lnTo>
                      <a:lnTo>
                        <a:pt x="14" y="194"/>
                      </a:lnTo>
                      <a:lnTo>
                        <a:pt x="11" y="189"/>
                      </a:lnTo>
                      <a:lnTo>
                        <a:pt x="11" y="159"/>
                      </a:lnTo>
                      <a:lnTo>
                        <a:pt x="9" y="137"/>
                      </a:lnTo>
                      <a:lnTo>
                        <a:pt x="7" y="0"/>
                      </a:lnTo>
                      <a:lnTo>
                        <a:pt x="7" y="130"/>
                      </a:lnTo>
                      <a:lnTo>
                        <a:pt x="4" y="154"/>
                      </a:lnTo>
                      <a:lnTo>
                        <a:pt x="2" y="189"/>
                      </a:lnTo>
                      <a:close/>
                    </a:path>
                  </a:pathLst>
                </a:custGeom>
                <a:solidFill>
                  <a:srgbClr val="A0A0A0"/>
                </a:solidFill>
                <a:ln w="9525">
                  <a:noFill/>
                  <a:round/>
                  <a:headEnd/>
                  <a:tailEnd/>
                </a:ln>
              </p:spPr>
              <p:txBody>
                <a:bodyPr/>
                <a:lstStyle/>
                <a:p>
                  <a:endParaRPr lang="it-IT"/>
                </a:p>
              </p:txBody>
            </p:sp>
            <p:sp>
              <p:nvSpPr>
                <p:cNvPr id="2468" name="Freeform 163"/>
                <p:cNvSpPr>
                  <a:spLocks noChangeAspect="1"/>
                </p:cNvSpPr>
                <p:nvPr/>
              </p:nvSpPr>
              <p:spPr bwMode="auto">
                <a:xfrm>
                  <a:off x="2165" y="1893"/>
                  <a:ext cx="62" cy="271"/>
                </a:xfrm>
                <a:custGeom>
                  <a:avLst/>
                  <a:gdLst>
                    <a:gd name="T0" fmla="*/ 60 w 62"/>
                    <a:gd name="T1" fmla="*/ 189 h 271"/>
                    <a:gd name="T2" fmla="*/ 62 w 62"/>
                    <a:gd name="T3" fmla="*/ 203 h 271"/>
                    <a:gd name="T4" fmla="*/ 62 w 62"/>
                    <a:gd name="T5" fmla="*/ 210 h 271"/>
                    <a:gd name="T6" fmla="*/ 62 w 62"/>
                    <a:gd name="T7" fmla="*/ 217 h 271"/>
                    <a:gd name="T8" fmla="*/ 62 w 62"/>
                    <a:gd name="T9" fmla="*/ 226 h 271"/>
                    <a:gd name="T10" fmla="*/ 62 w 62"/>
                    <a:gd name="T11" fmla="*/ 234 h 271"/>
                    <a:gd name="T12" fmla="*/ 60 w 62"/>
                    <a:gd name="T13" fmla="*/ 241 h 271"/>
                    <a:gd name="T14" fmla="*/ 60 w 62"/>
                    <a:gd name="T15" fmla="*/ 248 h 271"/>
                    <a:gd name="T16" fmla="*/ 58 w 62"/>
                    <a:gd name="T17" fmla="*/ 252 h 271"/>
                    <a:gd name="T18" fmla="*/ 56 w 62"/>
                    <a:gd name="T19" fmla="*/ 257 h 271"/>
                    <a:gd name="T20" fmla="*/ 51 w 62"/>
                    <a:gd name="T21" fmla="*/ 262 h 271"/>
                    <a:gd name="T22" fmla="*/ 46 w 62"/>
                    <a:gd name="T23" fmla="*/ 267 h 271"/>
                    <a:gd name="T24" fmla="*/ 42 w 62"/>
                    <a:gd name="T25" fmla="*/ 269 h 271"/>
                    <a:gd name="T26" fmla="*/ 35 w 62"/>
                    <a:gd name="T27" fmla="*/ 269 h 271"/>
                    <a:gd name="T28" fmla="*/ 30 w 62"/>
                    <a:gd name="T29" fmla="*/ 271 h 271"/>
                    <a:gd name="T30" fmla="*/ 23 w 62"/>
                    <a:gd name="T31" fmla="*/ 269 h 271"/>
                    <a:gd name="T32" fmla="*/ 16 w 62"/>
                    <a:gd name="T33" fmla="*/ 267 h 271"/>
                    <a:gd name="T34" fmla="*/ 12 w 62"/>
                    <a:gd name="T35" fmla="*/ 264 h 271"/>
                    <a:gd name="T36" fmla="*/ 9 w 62"/>
                    <a:gd name="T37" fmla="*/ 262 h 271"/>
                    <a:gd name="T38" fmla="*/ 5 w 62"/>
                    <a:gd name="T39" fmla="*/ 257 h 271"/>
                    <a:gd name="T40" fmla="*/ 2 w 62"/>
                    <a:gd name="T41" fmla="*/ 252 h 271"/>
                    <a:gd name="T42" fmla="*/ 0 w 62"/>
                    <a:gd name="T43" fmla="*/ 245 h 271"/>
                    <a:gd name="T44" fmla="*/ 0 w 62"/>
                    <a:gd name="T45" fmla="*/ 241 h 271"/>
                    <a:gd name="T46" fmla="*/ 0 w 62"/>
                    <a:gd name="T47" fmla="*/ 234 h 271"/>
                    <a:gd name="T48" fmla="*/ 0 w 62"/>
                    <a:gd name="T49" fmla="*/ 226 h 271"/>
                    <a:gd name="T50" fmla="*/ 5 w 62"/>
                    <a:gd name="T51" fmla="*/ 222 h 271"/>
                    <a:gd name="T52" fmla="*/ 9 w 62"/>
                    <a:gd name="T53" fmla="*/ 215 h 271"/>
                    <a:gd name="T54" fmla="*/ 14 w 62"/>
                    <a:gd name="T55" fmla="*/ 212 h 271"/>
                    <a:gd name="T56" fmla="*/ 19 w 62"/>
                    <a:gd name="T57" fmla="*/ 210 h 271"/>
                    <a:gd name="T58" fmla="*/ 25 w 62"/>
                    <a:gd name="T59" fmla="*/ 208 h 271"/>
                    <a:gd name="T60" fmla="*/ 32 w 62"/>
                    <a:gd name="T61" fmla="*/ 205 h 271"/>
                    <a:gd name="T62" fmla="*/ 37 w 62"/>
                    <a:gd name="T63" fmla="*/ 205 h 271"/>
                    <a:gd name="T64" fmla="*/ 42 w 62"/>
                    <a:gd name="T65" fmla="*/ 200 h 271"/>
                    <a:gd name="T66" fmla="*/ 44 w 62"/>
                    <a:gd name="T67" fmla="*/ 198 h 271"/>
                    <a:gd name="T68" fmla="*/ 49 w 62"/>
                    <a:gd name="T69" fmla="*/ 193 h 271"/>
                    <a:gd name="T70" fmla="*/ 51 w 62"/>
                    <a:gd name="T71" fmla="*/ 186 h 271"/>
                    <a:gd name="T72" fmla="*/ 51 w 62"/>
                    <a:gd name="T73" fmla="*/ 156 h 271"/>
                    <a:gd name="T74" fmla="*/ 53 w 62"/>
                    <a:gd name="T75" fmla="*/ 134 h 271"/>
                    <a:gd name="T76" fmla="*/ 56 w 62"/>
                    <a:gd name="T77" fmla="*/ 0 h 271"/>
                    <a:gd name="T78" fmla="*/ 58 w 62"/>
                    <a:gd name="T79" fmla="*/ 130 h 271"/>
                    <a:gd name="T80" fmla="*/ 58 w 62"/>
                    <a:gd name="T81" fmla="*/ 151 h 271"/>
                    <a:gd name="T82" fmla="*/ 60 w 62"/>
                    <a:gd name="T83" fmla="*/ 189 h 2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2"/>
                    <a:gd name="T127" fmla="*/ 0 h 271"/>
                    <a:gd name="T128" fmla="*/ 62 w 62"/>
                    <a:gd name="T129" fmla="*/ 271 h 2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2" h="271">
                      <a:moveTo>
                        <a:pt x="60" y="189"/>
                      </a:moveTo>
                      <a:lnTo>
                        <a:pt x="62" y="203"/>
                      </a:lnTo>
                      <a:lnTo>
                        <a:pt x="62" y="210"/>
                      </a:lnTo>
                      <a:lnTo>
                        <a:pt x="62" y="217"/>
                      </a:lnTo>
                      <a:lnTo>
                        <a:pt x="62" y="226"/>
                      </a:lnTo>
                      <a:lnTo>
                        <a:pt x="62" y="234"/>
                      </a:lnTo>
                      <a:lnTo>
                        <a:pt x="60" y="241"/>
                      </a:lnTo>
                      <a:lnTo>
                        <a:pt x="60" y="248"/>
                      </a:lnTo>
                      <a:lnTo>
                        <a:pt x="58" y="252"/>
                      </a:lnTo>
                      <a:lnTo>
                        <a:pt x="56" y="257"/>
                      </a:lnTo>
                      <a:lnTo>
                        <a:pt x="51" y="262"/>
                      </a:lnTo>
                      <a:lnTo>
                        <a:pt x="46" y="267"/>
                      </a:lnTo>
                      <a:lnTo>
                        <a:pt x="42" y="269"/>
                      </a:lnTo>
                      <a:lnTo>
                        <a:pt x="35" y="269"/>
                      </a:lnTo>
                      <a:lnTo>
                        <a:pt x="30" y="271"/>
                      </a:lnTo>
                      <a:lnTo>
                        <a:pt x="23" y="269"/>
                      </a:lnTo>
                      <a:lnTo>
                        <a:pt x="16" y="267"/>
                      </a:lnTo>
                      <a:lnTo>
                        <a:pt x="12" y="264"/>
                      </a:lnTo>
                      <a:lnTo>
                        <a:pt x="9" y="262"/>
                      </a:lnTo>
                      <a:lnTo>
                        <a:pt x="5" y="257"/>
                      </a:lnTo>
                      <a:lnTo>
                        <a:pt x="2" y="252"/>
                      </a:lnTo>
                      <a:lnTo>
                        <a:pt x="0" y="245"/>
                      </a:lnTo>
                      <a:lnTo>
                        <a:pt x="0" y="241"/>
                      </a:lnTo>
                      <a:lnTo>
                        <a:pt x="0" y="234"/>
                      </a:lnTo>
                      <a:lnTo>
                        <a:pt x="0" y="226"/>
                      </a:lnTo>
                      <a:lnTo>
                        <a:pt x="5" y="222"/>
                      </a:lnTo>
                      <a:lnTo>
                        <a:pt x="9" y="215"/>
                      </a:lnTo>
                      <a:lnTo>
                        <a:pt x="14" y="212"/>
                      </a:lnTo>
                      <a:lnTo>
                        <a:pt x="19" y="210"/>
                      </a:lnTo>
                      <a:lnTo>
                        <a:pt x="25" y="208"/>
                      </a:lnTo>
                      <a:lnTo>
                        <a:pt x="32" y="205"/>
                      </a:lnTo>
                      <a:lnTo>
                        <a:pt x="37" y="205"/>
                      </a:lnTo>
                      <a:lnTo>
                        <a:pt x="42" y="200"/>
                      </a:lnTo>
                      <a:lnTo>
                        <a:pt x="44" y="198"/>
                      </a:lnTo>
                      <a:lnTo>
                        <a:pt x="49" y="193"/>
                      </a:lnTo>
                      <a:lnTo>
                        <a:pt x="51" y="186"/>
                      </a:lnTo>
                      <a:lnTo>
                        <a:pt x="51" y="156"/>
                      </a:lnTo>
                      <a:lnTo>
                        <a:pt x="53" y="134"/>
                      </a:lnTo>
                      <a:lnTo>
                        <a:pt x="56" y="0"/>
                      </a:lnTo>
                      <a:lnTo>
                        <a:pt x="58" y="130"/>
                      </a:lnTo>
                      <a:lnTo>
                        <a:pt x="58" y="151"/>
                      </a:lnTo>
                      <a:lnTo>
                        <a:pt x="60" y="189"/>
                      </a:lnTo>
                      <a:close/>
                    </a:path>
                  </a:pathLst>
                </a:custGeom>
                <a:solidFill>
                  <a:srgbClr val="A0A0A0"/>
                </a:solidFill>
                <a:ln w="9525">
                  <a:noFill/>
                  <a:round/>
                  <a:headEnd/>
                  <a:tailEnd/>
                </a:ln>
              </p:spPr>
              <p:txBody>
                <a:bodyPr/>
                <a:lstStyle/>
                <a:p>
                  <a:endParaRPr lang="it-IT"/>
                </a:p>
              </p:txBody>
            </p:sp>
            <p:sp>
              <p:nvSpPr>
                <p:cNvPr id="2469" name="Freeform 164"/>
                <p:cNvSpPr>
                  <a:spLocks noChangeAspect="1"/>
                </p:cNvSpPr>
                <p:nvPr/>
              </p:nvSpPr>
              <p:spPr bwMode="auto">
                <a:xfrm>
                  <a:off x="2179" y="1997"/>
                  <a:ext cx="62" cy="271"/>
                </a:xfrm>
                <a:custGeom>
                  <a:avLst/>
                  <a:gdLst>
                    <a:gd name="T0" fmla="*/ 60 w 62"/>
                    <a:gd name="T1" fmla="*/ 191 h 271"/>
                    <a:gd name="T2" fmla="*/ 62 w 62"/>
                    <a:gd name="T3" fmla="*/ 205 h 271"/>
                    <a:gd name="T4" fmla="*/ 62 w 62"/>
                    <a:gd name="T5" fmla="*/ 212 h 271"/>
                    <a:gd name="T6" fmla="*/ 62 w 62"/>
                    <a:gd name="T7" fmla="*/ 219 h 271"/>
                    <a:gd name="T8" fmla="*/ 62 w 62"/>
                    <a:gd name="T9" fmla="*/ 229 h 271"/>
                    <a:gd name="T10" fmla="*/ 62 w 62"/>
                    <a:gd name="T11" fmla="*/ 236 h 271"/>
                    <a:gd name="T12" fmla="*/ 60 w 62"/>
                    <a:gd name="T13" fmla="*/ 243 h 271"/>
                    <a:gd name="T14" fmla="*/ 60 w 62"/>
                    <a:gd name="T15" fmla="*/ 248 h 271"/>
                    <a:gd name="T16" fmla="*/ 58 w 62"/>
                    <a:gd name="T17" fmla="*/ 255 h 271"/>
                    <a:gd name="T18" fmla="*/ 55 w 62"/>
                    <a:gd name="T19" fmla="*/ 260 h 271"/>
                    <a:gd name="T20" fmla="*/ 51 w 62"/>
                    <a:gd name="T21" fmla="*/ 264 h 271"/>
                    <a:gd name="T22" fmla="*/ 46 w 62"/>
                    <a:gd name="T23" fmla="*/ 267 h 271"/>
                    <a:gd name="T24" fmla="*/ 42 w 62"/>
                    <a:gd name="T25" fmla="*/ 269 h 271"/>
                    <a:gd name="T26" fmla="*/ 37 w 62"/>
                    <a:gd name="T27" fmla="*/ 271 h 271"/>
                    <a:gd name="T28" fmla="*/ 30 w 62"/>
                    <a:gd name="T29" fmla="*/ 271 h 271"/>
                    <a:gd name="T30" fmla="*/ 23 w 62"/>
                    <a:gd name="T31" fmla="*/ 271 h 271"/>
                    <a:gd name="T32" fmla="*/ 16 w 62"/>
                    <a:gd name="T33" fmla="*/ 269 h 271"/>
                    <a:gd name="T34" fmla="*/ 11 w 62"/>
                    <a:gd name="T35" fmla="*/ 267 h 271"/>
                    <a:gd name="T36" fmla="*/ 9 w 62"/>
                    <a:gd name="T37" fmla="*/ 262 h 271"/>
                    <a:gd name="T38" fmla="*/ 5 w 62"/>
                    <a:gd name="T39" fmla="*/ 260 h 271"/>
                    <a:gd name="T40" fmla="*/ 2 w 62"/>
                    <a:gd name="T41" fmla="*/ 255 h 271"/>
                    <a:gd name="T42" fmla="*/ 0 w 62"/>
                    <a:gd name="T43" fmla="*/ 248 h 271"/>
                    <a:gd name="T44" fmla="*/ 0 w 62"/>
                    <a:gd name="T45" fmla="*/ 243 h 271"/>
                    <a:gd name="T46" fmla="*/ 0 w 62"/>
                    <a:gd name="T47" fmla="*/ 234 h 271"/>
                    <a:gd name="T48" fmla="*/ 2 w 62"/>
                    <a:gd name="T49" fmla="*/ 229 h 271"/>
                    <a:gd name="T50" fmla="*/ 5 w 62"/>
                    <a:gd name="T51" fmla="*/ 222 h 271"/>
                    <a:gd name="T52" fmla="*/ 9 w 62"/>
                    <a:gd name="T53" fmla="*/ 217 h 271"/>
                    <a:gd name="T54" fmla="*/ 14 w 62"/>
                    <a:gd name="T55" fmla="*/ 212 h 271"/>
                    <a:gd name="T56" fmla="*/ 18 w 62"/>
                    <a:gd name="T57" fmla="*/ 210 h 271"/>
                    <a:gd name="T58" fmla="*/ 25 w 62"/>
                    <a:gd name="T59" fmla="*/ 210 h 271"/>
                    <a:gd name="T60" fmla="*/ 32 w 62"/>
                    <a:gd name="T61" fmla="*/ 208 h 271"/>
                    <a:gd name="T62" fmla="*/ 37 w 62"/>
                    <a:gd name="T63" fmla="*/ 208 h 271"/>
                    <a:gd name="T64" fmla="*/ 44 w 62"/>
                    <a:gd name="T65" fmla="*/ 203 h 271"/>
                    <a:gd name="T66" fmla="*/ 46 w 62"/>
                    <a:gd name="T67" fmla="*/ 200 h 271"/>
                    <a:gd name="T68" fmla="*/ 48 w 62"/>
                    <a:gd name="T69" fmla="*/ 193 h 271"/>
                    <a:gd name="T70" fmla="*/ 51 w 62"/>
                    <a:gd name="T71" fmla="*/ 189 h 271"/>
                    <a:gd name="T72" fmla="*/ 53 w 62"/>
                    <a:gd name="T73" fmla="*/ 158 h 271"/>
                    <a:gd name="T74" fmla="*/ 53 w 62"/>
                    <a:gd name="T75" fmla="*/ 137 h 271"/>
                    <a:gd name="T76" fmla="*/ 58 w 62"/>
                    <a:gd name="T77" fmla="*/ 0 h 271"/>
                    <a:gd name="T78" fmla="*/ 58 w 62"/>
                    <a:gd name="T79" fmla="*/ 130 h 271"/>
                    <a:gd name="T80" fmla="*/ 60 w 62"/>
                    <a:gd name="T81" fmla="*/ 153 h 271"/>
                    <a:gd name="T82" fmla="*/ 60 w 62"/>
                    <a:gd name="T83" fmla="*/ 191 h 2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2"/>
                    <a:gd name="T127" fmla="*/ 0 h 271"/>
                    <a:gd name="T128" fmla="*/ 62 w 62"/>
                    <a:gd name="T129" fmla="*/ 271 h 2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2" h="271">
                      <a:moveTo>
                        <a:pt x="60" y="191"/>
                      </a:moveTo>
                      <a:lnTo>
                        <a:pt x="62" y="205"/>
                      </a:lnTo>
                      <a:lnTo>
                        <a:pt x="62" y="212"/>
                      </a:lnTo>
                      <a:lnTo>
                        <a:pt x="62" y="219"/>
                      </a:lnTo>
                      <a:lnTo>
                        <a:pt x="62" y="229"/>
                      </a:lnTo>
                      <a:lnTo>
                        <a:pt x="62" y="236"/>
                      </a:lnTo>
                      <a:lnTo>
                        <a:pt x="60" y="243"/>
                      </a:lnTo>
                      <a:lnTo>
                        <a:pt x="60" y="248"/>
                      </a:lnTo>
                      <a:lnTo>
                        <a:pt x="58" y="255"/>
                      </a:lnTo>
                      <a:lnTo>
                        <a:pt x="55" y="260"/>
                      </a:lnTo>
                      <a:lnTo>
                        <a:pt x="51" y="264"/>
                      </a:lnTo>
                      <a:lnTo>
                        <a:pt x="46" y="267"/>
                      </a:lnTo>
                      <a:lnTo>
                        <a:pt x="42" y="269"/>
                      </a:lnTo>
                      <a:lnTo>
                        <a:pt x="37" y="271"/>
                      </a:lnTo>
                      <a:lnTo>
                        <a:pt x="30" y="271"/>
                      </a:lnTo>
                      <a:lnTo>
                        <a:pt x="23" y="271"/>
                      </a:lnTo>
                      <a:lnTo>
                        <a:pt x="16" y="269"/>
                      </a:lnTo>
                      <a:lnTo>
                        <a:pt x="11" y="267"/>
                      </a:lnTo>
                      <a:lnTo>
                        <a:pt x="9" y="262"/>
                      </a:lnTo>
                      <a:lnTo>
                        <a:pt x="5" y="260"/>
                      </a:lnTo>
                      <a:lnTo>
                        <a:pt x="2" y="255"/>
                      </a:lnTo>
                      <a:lnTo>
                        <a:pt x="0" y="248"/>
                      </a:lnTo>
                      <a:lnTo>
                        <a:pt x="0" y="243"/>
                      </a:lnTo>
                      <a:lnTo>
                        <a:pt x="0" y="234"/>
                      </a:lnTo>
                      <a:lnTo>
                        <a:pt x="2" y="229"/>
                      </a:lnTo>
                      <a:lnTo>
                        <a:pt x="5" y="222"/>
                      </a:lnTo>
                      <a:lnTo>
                        <a:pt x="9" y="217"/>
                      </a:lnTo>
                      <a:lnTo>
                        <a:pt x="14" y="212"/>
                      </a:lnTo>
                      <a:lnTo>
                        <a:pt x="18" y="210"/>
                      </a:lnTo>
                      <a:lnTo>
                        <a:pt x="25" y="210"/>
                      </a:lnTo>
                      <a:lnTo>
                        <a:pt x="32" y="208"/>
                      </a:lnTo>
                      <a:lnTo>
                        <a:pt x="37" y="208"/>
                      </a:lnTo>
                      <a:lnTo>
                        <a:pt x="44" y="203"/>
                      </a:lnTo>
                      <a:lnTo>
                        <a:pt x="46" y="200"/>
                      </a:lnTo>
                      <a:lnTo>
                        <a:pt x="48" y="193"/>
                      </a:lnTo>
                      <a:lnTo>
                        <a:pt x="51" y="189"/>
                      </a:lnTo>
                      <a:lnTo>
                        <a:pt x="53" y="158"/>
                      </a:lnTo>
                      <a:lnTo>
                        <a:pt x="53" y="137"/>
                      </a:lnTo>
                      <a:lnTo>
                        <a:pt x="58" y="0"/>
                      </a:lnTo>
                      <a:lnTo>
                        <a:pt x="58" y="130"/>
                      </a:lnTo>
                      <a:lnTo>
                        <a:pt x="60" y="153"/>
                      </a:lnTo>
                      <a:lnTo>
                        <a:pt x="60" y="191"/>
                      </a:lnTo>
                      <a:close/>
                    </a:path>
                  </a:pathLst>
                </a:custGeom>
                <a:solidFill>
                  <a:srgbClr val="A0A0A0"/>
                </a:solidFill>
                <a:ln w="9525">
                  <a:noFill/>
                  <a:round/>
                  <a:headEnd/>
                  <a:tailEnd/>
                </a:ln>
              </p:spPr>
              <p:txBody>
                <a:bodyPr/>
                <a:lstStyle/>
                <a:p>
                  <a:endParaRPr lang="it-IT"/>
                </a:p>
              </p:txBody>
            </p:sp>
            <p:sp>
              <p:nvSpPr>
                <p:cNvPr id="2470" name="Freeform 165"/>
                <p:cNvSpPr>
                  <a:spLocks noChangeAspect="1"/>
                </p:cNvSpPr>
                <p:nvPr/>
              </p:nvSpPr>
              <p:spPr bwMode="auto">
                <a:xfrm>
                  <a:off x="2112" y="2025"/>
                  <a:ext cx="60" cy="272"/>
                </a:xfrm>
                <a:custGeom>
                  <a:avLst/>
                  <a:gdLst>
                    <a:gd name="T0" fmla="*/ 0 w 60"/>
                    <a:gd name="T1" fmla="*/ 189 h 272"/>
                    <a:gd name="T2" fmla="*/ 0 w 60"/>
                    <a:gd name="T3" fmla="*/ 203 h 272"/>
                    <a:gd name="T4" fmla="*/ 0 w 60"/>
                    <a:gd name="T5" fmla="*/ 210 h 272"/>
                    <a:gd name="T6" fmla="*/ 0 w 60"/>
                    <a:gd name="T7" fmla="*/ 217 h 272"/>
                    <a:gd name="T8" fmla="*/ 0 w 60"/>
                    <a:gd name="T9" fmla="*/ 227 h 272"/>
                    <a:gd name="T10" fmla="*/ 0 w 60"/>
                    <a:gd name="T11" fmla="*/ 234 h 272"/>
                    <a:gd name="T12" fmla="*/ 0 w 60"/>
                    <a:gd name="T13" fmla="*/ 241 h 272"/>
                    <a:gd name="T14" fmla="*/ 2 w 60"/>
                    <a:gd name="T15" fmla="*/ 248 h 272"/>
                    <a:gd name="T16" fmla="*/ 5 w 60"/>
                    <a:gd name="T17" fmla="*/ 253 h 272"/>
                    <a:gd name="T18" fmla="*/ 7 w 60"/>
                    <a:gd name="T19" fmla="*/ 258 h 272"/>
                    <a:gd name="T20" fmla="*/ 9 w 60"/>
                    <a:gd name="T21" fmla="*/ 262 h 272"/>
                    <a:gd name="T22" fmla="*/ 14 w 60"/>
                    <a:gd name="T23" fmla="*/ 267 h 272"/>
                    <a:gd name="T24" fmla="*/ 18 w 60"/>
                    <a:gd name="T25" fmla="*/ 269 h 272"/>
                    <a:gd name="T26" fmla="*/ 25 w 60"/>
                    <a:gd name="T27" fmla="*/ 269 h 272"/>
                    <a:gd name="T28" fmla="*/ 30 w 60"/>
                    <a:gd name="T29" fmla="*/ 272 h 272"/>
                    <a:gd name="T30" fmla="*/ 37 w 60"/>
                    <a:gd name="T31" fmla="*/ 269 h 272"/>
                    <a:gd name="T32" fmla="*/ 44 w 60"/>
                    <a:gd name="T33" fmla="*/ 267 h 272"/>
                    <a:gd name="T34" fmla="*/ 48 w 60"/>
                    <a:gd name="T35" fmla="*/ 265 h 272"/>
                    <a:gd name="T36" fmla="*/ 53 w 60"/>
                    <a:gd name="T37" fmla="*/ 262 h 272"/>
                    <a:gd name="T38" fmla="*/ 55 w 60"/>
                    <a:gd name="T39" fmla="*/ 258 h 272"/>
                    <a:gd name="T40" fmla="*/ 58 w 60"/>
                    <a:gd name="T41" fmla="*/ 253 h 272"/>
                    <a:gd name="T42" fmla="*/ 60 w 60"/>
                    <a:gd name="T43" fmla="*/ 246 h 272"/>
                    <a:gd name="T44" fmla="*/ 60 w 60"/>
                    <a:gd name="T45" fmla="*/ 241 h 272"/>
                    <a:gd name="T46" fmla="*/ 60 w 60"/>
                    <a:gd name="T47" fmla="*/ 234 h 272"/>
                    <a:gd name="T48" fmla="*/ 60 w 60"/>
                    <a:gd name="T49" fmla="*/ 227 h 272"/>
                    <a:gd name="T50" fmla="*/ 58 w 60"/>
                    <a:gd name="T51" fmla="*/ 222 h 272"/>
                    <a:gd name="T52" fmla="*/ 53 w 60"/>
                    <a:gd name="T53" fmla="*/ 215 h 272"/>
                    <a:gd name="T54" fmla="*/ 46 w 60"/>
                    <a:gd name="T55" fmla="*/ 213 h 272"/>
                    <a:gd name="T56" fmla="*/ 42 w 60"/>
                    <a:gd name="T57" fmla="*/ 210 h 272"/>
                    <a:gd name="T58" fmla="*/ 35 w 60"/>
                    <a:gd name="T59" fmla="*/ 208 h 272"/>
                    <a:gd name="T60" fmla="*/ 28 w 60"/>
                    <a:gd name="T61" fmla="*/ 206 h 272"/>
                    <a:gd name="T62" fmla="*/ 23 w 60"/>
                    <a:gd name="T63" fmla="*/ 206 h 272"/>
                    <a:gd name="T64" fmla="*/ 18 w 60"/>
                    <a:gd name="T65" fmla="*/ 201 h 272"/>
                    <a:gd name="T66" fmla="*/ 16 w 60"/>
                    <a:gd name="T67" fmla="*/ 198 h 272"/>
                    <a:gd name="T68" fmla="*/ 14 w 60"/>
                    <a:gd name="T69" fmla="*/ 194 h 272"/>
                    <a:gd name="T70" fmla="*/ 9 w 60"/>
                    <a:gd name="T71" fmla="*/ 187 h 272"/>
                    <a:gd name="T72" fmla="*/ 9 w 60"/>
                    <a:gd name="T73" fmla="*/ 156 h 272"/>
                    <a:gd name="T74" fmla="*/ 7 w 60"/>
                    <a:gd name="T75" fmla="*/ 135 h 272"/>
                    <a:gd name="T76" fmla="*/ 5 w 60"/>
                    <a:gd name="T77" fmla="*/ 0 h 272"/>
                    <a:gd name="T78" fmla="*/ 5 w 60"/>
                    <a:gd name="T79" fmla="*/ 130 h 272"/>
                    <a:gd name="T80" fmla="*/ 2 w 60"/>
                    <a:gd name="T81" fmla="*/ 151 h 272"/>
                    <a:gd name="T82" fmla="*/ 0 w 60"/>
                    <a:gd name="T83" fmla="*/ 189 h 2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272"/>
                    <a:gd name="T128" fmla="*/ 60 w 60"/>
                    <a:gd name="T129" fmla="*/ 272 h 2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272">
                      <a:moveTo>
                        <a:pt x="0" y="189"/>
                      </a:moveTo>
                      <a:lnTo>
                        <a:pt x="0" y="203"/>
                      </a:lnTo>
                      <a:lnTo>
                        <a:pt x="0" y="210"/>
                      </a:lnTo>
                      <a:lnTo>
                        <a:pt x="0" y="217"/>
                      </a:lnTo>
                      <a:lnTo>
                        <a:pt x="0" y="227"/>
                      </a:lnTo>
                      <a:lnTo>
                        <a:pt x="0" y="234"/>
                      </a:lnTo>
                      <a:lnTo>
                        <a:pt x="0" y="241"/>
                      </a:lnTo>
                      <a:lnTo>
                        <a:pt x="2" y="248"/>
                      </a:lnTo>
                      <a:lnTo>
                        <a:pt x="5" y="253"/>
                      </a:lnTo>
                      <a:lnTo>
                        <a:pt x="7" y="258"/>
                      </a:lnTo>
                      <a:lnTo>
                        <a:pt x="9" y="262"/>
                      </a:lnTo>
                      <a:lnTo>
                        <a:pt x="14" y="267"/>
                      </a:lnTo>
                      <a:lnTo>
                        <a:pt x="18" y="269"/>
                      </a:lnTo>
                      <a:lnTo>
                        <a:pt x="25" y="269"/>
                      </a:lnTo>
                      <a:lnTo>
                        <a:pt x="30" y="272"/>
                      </a:lnTo>
                      <a:lnTo>
                        <a:pt x="37" y="269"/>
                      </a:lnTo>
                      <a:lnTo>
                        <a:pt x="44" y="267"/>
                      </a:lnTo>
                      <a:lnTo>
                        <a:pt x="48" y="265"/>
                      </a:lnTo>
                      <a:lnTo>
                        <a:pt x="53" y="262"/>
                      </a:lnTo>
                      <a:lnTo>
                        <a:pt x="55" y="258"/>
                      </a:lnTo>
                      <a:lnTo>
                        <a:pt x="58" y="253"/>
                      </a:lnTo>
                      <a:lnTo>
                        <a:pt x="60" y="246"/>
                      </a:lnTo>
                      <a:lnTo>
                        <a:pt x="60" y="241"/>
                      </a:lnTo>
                      <a:lnTo>
                        <a:pt x="60" y="234"/>
                      </a:lnTo>
                      <a:lnTo>
                        <a:pt x="60" y="227"/>
                      </a:lnTo>
                      <a:lnTo>
                        <a:pt x="58" y="222"/>
                      </a:lnTo>
                      <a:lnTo>
                        <a:pt x="53" y="215"/>
                      </a:lnTo>
                      <a:lnTo>
                        <a:pt x="46" y="213"/>
                      </a:lnTo>
                      <a:lnTo>
                        <a:pt x="42" y="210"/>
                      </a:lnTo>
                      <a:lnTo>
                        <a:pt x="35" y="208"/>
                      </a:lnTo>
                      <a:lnTo>
                        <a:pt x="28" y="206"/>
                      </a:lnTo>
                      <a:lnTo>
                        <a:pt x="23" y="206"/>
                      </a:lnTo>
                      <a:lnTo>
                        <a:pt x="18" y="201"/>
                      </a:lnTo>
                      <a:lnTo>
                        <a:pt x="16" y="198"/>
                      </a:lnTo>
                      <a:lnTo>
                        <a:pt x="14" y="194"/>
                      </a:lnTo>
                      <a:lnTo>
                        <a:pt x="9" y="187"/>
                      </a:lnTo>
                      <a:lnTo>
                        <a:pt x="9" y="156"/>
                      </a:lnTo>
                      <a:lnTo>
                        <a:pt x="7" y="135"/>
                      </a:lnTo>
                      <a:lnTo>
                        <a:pt x="5" y="0"/>
                      </a:lnTo>
                      <a:lnTo>
                        <a:pt x="5" y="130"/>
                      </a:lnTo>
                      <a:lnTo>
                        <a:pt x="2" y="151"/>
                      </a:lnTo>
                      <a:lnTo>
                        <a:pt x="0" y="189"/>
                      </a:lnTo>
                      <a:close/>
                    </a:path>
                  </a:pathLst>
                </a:custGeom>
                <a:solidFill>
                  <a:srgbClr val="A0A0A0"/>
                </a:solidFill>
                <a:ln w="9525">
                  <a:noFill/>
                  <a:round/>
                  <a:headEnd/>
                  <a:tailEnd/>
                </a:ln>
              </p:spPr>
              <p:txBody>
                <a:bodyPr/>
                <a:lstStyle/>
                <a:p>
                  <a:endParaRPr lang="it-IT"/>
                </a:p>
              </p:txBody>
            </p:sp>
          </p:grpSp>
          <p:grpSp>
            <p:nvGrpSpPr>
              <p:cNvPr id="2451" name="Group 166"/>
              <p:cNvGrpSpPr>
                <a:grpSpLocks noChangeAspect="1"/>
              </p:cNvGrpSpPr>
              <p:nvPr/>
            </p:nvGrpSpPr>
            <p:grpSpPr bwMode="auto">
              <a:xfrm>
                <a:off x="2264" y="1826"/>
                <a:ext cx="130" cy="700"/>
                <a:chOff x="2264" y="1826"/>
                <a:chExt cx="130" cy="700"/>
              </a:xfrm>
            </p:grpSpPr>
            <p:sp>
              <p:nvSpPr>
                <p:cNvPr id="2459" name="Rectangle 167"/>
                <p:cNvSpPr>
                  <a:spLocks noChangeAspect="1" noChangeArrowheads="1"/>
                </p:cNvSpPr>
                <p:nvPr/>
              </p:nvSpPr>
              <p:spPr bwMode="auto">
                <a:xfrm>
                  <a:off x="2317" y="2268"/>
                  <a:ext cx="7" cy="258"/>
                </a:xfrm>
                <a:prstGeom prst="rect">
                  <a:avLst/>
                </a:prstGeom>
                <a:solidFill>
                  <a:srgbClr val="A0A0A0"/>
                </a:solidFill>
                <a:ln w="9525">
                  <a:noFill/>
                  <a:miter lim="800000"/>
                  <a:headEnd/>
                  <a:tailEnd/>
                </a:ln>
              </p:spPr>
              <p:txBody>
                <a:bodyPr/>
                <a:lstStyle/>
                <a:p>
                  <a:endParaRPr lang="it-IT"/>
                </a:p>
              </p:txBody>
            </p:sp>
            <p:sp>
              <p:nvSpPr>
                <p:cNvPr id="2460" name="Freeform 168"/>
                <p:cNvSpPr>
                  <a:spLocks noChangeAspect="1"/>
                </p:cNvSpPr>
                <p:nvPr/>
              </p:nvSpPr>
              <p:spPr bwMode="auto">
                <a:xfrm>
                  <a:off x="2294" y="1826"/>
                  <a:ext cx="63" cy="272"/>
                </a:xfrm>
                <a:custGeom>
                  <a:avLst/>
                  <a:gdLst>
                    <a:gd name="T0" fmla="*/ 33 w 63"/>
                    <a:gd name="T1" fmla="*/ 0 h 272"/>
                    <a:gd name="T2" fmla="*/ 33 w 63"/>
                    <a:gd name="T3" fmla="*/ 135 h 272"/>
                    <a:gd name="T4" fmla="*/ 33 w 63"/>
                    <a:gd name="T5" fmla="*/ 161 h 272"/>
                    <a:gd name="T6" fmla="*/ 28 w 63"/>
                    <a:gd name="T7" fmla="*/ 185 h 272"/>
                    <a:gd name="T8" fmla="*/ 26 w 63"/>
                    <a:gd name="T9" fmla="*/ 194 h 272"/>
                    <a:gd name="T10" fmla="*/ 23 w 63"/>
                    <a:gd name="T11" fmla="*/ 201 h 272"/>
                    <a:gd name="T12" fmla="*/ 12 w 63"/>
                    <a:gd name="T13" fmla="*/ 215 h 272"/>
                    <a:gd name="T14" fmla="*/ 7 w 63"/>
                    <a:gd name="T15" fmla="*/ 225 h 272"/>
                    <a:gd name="T16" fmla="*/ 3 w 63"/>
                    <a:gd name="T17" fmla="*/ 230 h 272"/>
                    <a:gd name="T18" fmla="*/ 3 w 63"/>
                    <a:gd name="T19" fmla="*/ 234 h 272"/>
                    <a:gd name="T20" fmla="*/ 0 w 63"/>
                    <a:gd name="T21" fmla="*/ 241 h 272"/>
                    <a:gd name="T22" fmla="*/ 3 w 63"/>
                    <a:gd name="T23" fmla="*/ 246 h 272"/>
                    <a:gd name="T24" fmla="*/ 5 w 63"/>
                    <a:gd name="T25" fmla="*/ 253 h 272"/>
                    <a:gd name="T26" fmla="*/ 5 w 63"/>
                    <a:gd name="T27" fmla="*/ 256 h 272"/>
                    <a:gd name="T28" fmla="*/ 7 w 63"/>
                    <a:gd name="T29" fmla="*/ 258 h 272"/>
                    <a:gd name="T30" fmla="*/ 12 w 63"/>
                    <a:gd name="T31" fmla="*/ 263 h 272"/>
                    <a:gd name="T32" fmla="*/ 17 w 63"/>
                    <a:gd name="T33" fmla="*/ 265 h 272"/>
                    <a:gd name="T34" fmla="*/ 21 w 63"/>
                    <a:gd name="T35" fmla="*/ 267 h 272"/>
                    <a:gd name="T36" fmla="*/ 26 w 63"/>
                    <a:gd name="T37" fmla="*/ 270 h 272"/>
                    <a:gd name="T38" fmla="*/ 30 w 63"/>
                    <a:gd name="T39" fmla="*/ 272 h 272"/>
                    <a:gd name="T40" fmla="*/ 35 w 63"/>
                    <a:gd name="T41" fmla="*/ 270 h 272"/>
                    <a:gd name="T42" fmla="*/ 42 w 63"/>
                    <a:gd name="T43" fmla="*/ 270 h 272"/>
                    <a:gd name="T44" fmla="*/ 47 w 63"/>
                    <a:gd name="T45" fmla="*/ 267 h 272"/>
                    <a:gd name="T46" fmla="*/ 51 w 63"/>
                    <a:gd name="T47" fmla="*/ 265 h 272"/>
                    <a:gd name="T48" fmla="*/ 56 w 63"/>
                    <a:gd name="T49" fmla="*/ 260 h 272"/>
                    <a:gd name="T50" fmla="*/ 58 w 63"/>
                    <a:gd name="T51" fmla="*/ 258 h 272"/>
                    <a:gd name="T52" fmla="*/ 60 w 63"/>
                    <a:gd name="T53" fmla="*/ 251 h 272"/>
                    <a:gd name="T54" fmla="*/ 63 w 63"/>
                    <a:gd name="T55" fmla="*/ 246 h 272"/>
                    <a:gd name="T56" fmla="*/ 63 w 63"/>
                    <a:gd name="T57" fmla="*/ 241 h 272"/>
                    <a:gd name="T58" fmla="*/ 63 w 63"/>
                    <a:gd name="T59" fmla="*/ 234 h 272"/>
                    <a:gd name="T60" fmla="*/ 63 w 63"/>
                    <a:gd name="T61" fmla="*/ 230 h 272"/>
                    <a:gd name="T62" fmla="*/ 58 w 63"/>
                    <a:gd name="T63" fmla="*/ 220 h 272"/>
                    <a:gd name="T64" fmla="*/ 51 w 63"/>
                    <a:gd name="T65" fmla="*/ 208 h 272"/>
                    <a:gd name="T66" fmla="*/ 49 w 63"/>
                    <a:gd name="T67" fmla="*/ 199 h 272"/>
                    <a:gd name="T68" fmla="*/ 42 w 63"/>
                    <a:gd name="T69" fmla="*/ 182 h 272"/>
                    <a:gd name="T70" fmla="*/ 40 w 63"/>
                    <a:gd name="T71" fmla="*/ 178 h 272"/>
                    <a:gd name="T72" fmla="*/ 37 w 63"/>
                    <a:gd name="T73" fmla="*/ 166 h 272"/>
                    <a:gd name="T74" fmla="*/ 37 w 63"/>
                    <a:gd name="T75" fmla="*/ 135 h 272"/>
                    <a:gd name="T76" fmla="*/ 33 w 63"/>
                    <a:gd name="T77" fmla="*/ 0 h 2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3"/>
                    <a:gd name="T118" fmla="*/ 0 h 272"/>
                    <a:gd name="T119" fmla="*/ 63 w 63"/>
                    <a:gd name="T120" fmla="*/ 272 h 2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3" h="272">
                      <a:moveTo>
                        <a:pt x="33" y="0"/>
                      </a:moveTo>
                      <a:lnTo>
                        <a:pt x="33" y="135"/>
                      </a:lnTo>
                      <a:lnTo>
                        <a:pt x="33" y="161"/>
                      </a:lnTo>
                      <a:lnTo>
                        <a:pt x="28" y="185"/>
                      </a:lnTo>
                      <a:lnTo>
                        <a:pt x="26" y="194"/>
                      </a:lnTo>
                      <a:lnTo>
                        <a:pt x="23" y="201"/>
                      </a:lnTo>
                      <a:lnTo>
                        <a:pt x="12" y="215"/>
                      </a:lnTo>
                      <a:lnTo>
                        <a:pt x="7" y="225"/>
                      </a:lnTo>
                      <a:lnTo>
                        <a:pt x="3" y="230"/>
                      </a:lnTo>
                      <a:lnTo>
                        <a:pt x="3" y="234"/>
                      </a:lnTo>
                      <a:lnTo>
                        <a:pt x="0" y="241"/>
                      </a:lnTo>
                      <a:lnTo>
                        <a:pt x="3" y="246"/>
                      </a:lnTo>
                      <a:lnTo>
                        <a:pt x="5" y="253"/>
                      </a:lnTo>
                      <a:lnTo>
                        <a:pt x="5" y="256"/>
                      </a:lnTo>
                      <a:lnTo>
                        <a:pt x="7" y="258"/>
                      </a:lnTo>
                      <a:lnTo>
                        <a:pt x="12" y="263"/>
                      </a:lnTo>
                      <a:lnTo>
                        <a:pt x="17" y="265"/>
                      </a:lnTo>
                      <a:lnTo>
                        <a:pt x="21" y="267"/>
                      </a:lnTo>
                      <a:lnTo>
                        <a:pt x="26" y="270"/>
                      </a:lnTo>
                      <a:lnTo>
                        <a:pt x="30" y="272"/>
                      </a:lnTo>
                      <a:lnTo>
                        <a:pt x="35" y="270"/>
                      </a:lnTo>
                      <a:lnTo>
                        <a:pt x="42" y="270"/>
                      </a:lnTo>
                      <a:lnTo>
                        <a:pt x="47" y="267"/>
                      </a:lnTo>
                      <a:lnTo>
                        <a:pt x="51" y="265"/>
                      </a:lnTo>
                      <a:lnTo>
                        <a:pt x="56" y="260"/>
                      </a:lnTo>
                      <a:lnTo>
                        <a:pt x="58" y="258"/>
                      </a:lnTo>
                      <a:lnTo>
                        <a:pt x="60" y="251"/>
                      </a:lnTo>
                      <a:lnTo>
                        <a:pt x="63" y="246"/>
                      </a:lnTo>
                      <a:lnTo>
                        <a:pt x="63" y="241"/>
                      </a:lnTo>
                      <a:lnTo>
                        <a:pt x="63" y="234"/>
                      </a:lnTo>
                      <a:lnTo>
                        <a:pt x="63" y="230"/>
                      </a:lnTo>
                      <a:lnTo>
                        <a:pt x="58" y="220"/>
                      </a:lnTo>
                      <a:lnTo>
                        <a:pt x="51" y="208"/>
                      </a:lnTo>
                      <a:lnTo>
                        <a:pt x="49" y="199"/>
                      </a:lnTo>
                      <a:lnTo>
                        <a:pt x="42" y="182"/>
                      </a:lnTo>
                      <a:lnTo>
                        <a:pt x="40" y="178"/>
                      </a:lnTo>
                      <a:lnTo>
                        <a:pt x="37" y="166"/>
                      </a:lnTo>
                      <a:lnTo>
                        <a:pt x="37" y="135"/>
                      </a:lnTo>
                      <a:lnTo>
                        <a:pt x="33" y="0"/>
                      </a:lnTo>
                      <a:close/>
                    </a:path>
                  </a:pathLst>
                </a:custGeom>
                <a:solidFill>
                  <a:srgbClr val="A0A0A0"/>
                </a:solidFill>
                <a:ln w="9525">
                  <a:noFill/>
                  <a:round/>
                  <a:headEnd/>
                  <a:tailEnd/>
                </a:ln>
              </p:spPr>
              <p:txBody>
                <a:bodyPr/>
                <a:lstStyle/>
                <a:p>
                  <a:endParaRPr lang="it-IT"/>
                </a:p>
              </p:txBody>
            </p:sp>
            <p:sp>
              <p:nvSpPr>
                <p:cNvPr id="2461" name="Freeform 169"/>
                <p:cNvSpPr>
                  <a:spLocks noChangeAspect="1"/>
                </p:cNvSpPr>
                <p:nvPr/>
              </p:nvSpPr>
              <p:spPr bwMode="auto">
                <a:xfrm>
                  <a:off x="2278" y="1949"/>
                  <a:ext cx="63" cy="272"/>
                </a:xfrm>
                <a:custGeom>
                  <a:avLst/>
                  <a:gdLst>
                    <a:gd name="T0" fmla="*/ 3 w 63"/>
                    <a:gd name="T1" fmla="*/ 189 h 272"/>
                    <a:gd name="T2" fmla="*/ 0 w 63"/>
                    <a:gd name="T3" fmla="*/ 204 h 272"/>
                    <a:gd name="T4" fmla="*/ 0 w 63"/>
                    <a:gd name="T5" fmla="*/ 213 h 272"/>
                    <a:gd name="T6" fmla="*/ 0 w 63"/>
                    <a:gd name="T7" fmla="*/ 220 h 272"/>
                    <a:gd name="T8" fmla="*/ 0 w 63"/>
                    <a:gd name="T9" fmla="*/ 230 h 272"/>
                    <a:gd name="T10" fmla="*/ 0 w 63"/>
                    <a:gd name="T11" fmla="*/ 237 h 272"/>
                    <a:gd name="T12" fmla="*/ 3 w 63"/>
                    <a:gd name="T13" fmla="*/ 244 h 272"/>
                    <a:gd name="T14" fmla="*/ 3 w 63"/>
                    <a:gd name="T15" fmla="*/ 248 h 272"/>
                    <a:gd name="T16" fmla="*/ 5 w 63"/>
                    <a:gd name="T17" fmla="*/ 256 h 272"/>
                    <a:gd name="T18" fmla="*/ 7 w 63"/>
                    <a:gd name="T19" fmla="*/ 260 h 272"/>
                    <a:gd name="T20" fmla="*/ 12 w 63"/>
                    <a:gd name="T21" fmla="*/ 265 h 272"/>
                    <a:gd name="T22" fmla="*/ 16 w 63"/>
                    <a:gd name="T23" fmla="*/ 267 h 272"/>
                    <a:gd name="T24" fmla="*/ 21 w 63"/>
                    <a:gd name="T25" fmla="*/ 270 h 272"/>
                    <a:gd name="T26" fmla="*/ 26 w 63"/>
                    <a:gd name="T27" fmla="*/ 272 h 272"/>
                    <a:gd name="T28" fmla="*/ 33 w 63"/>
                    <a:gd name="T29" fmla="*/ 272 h 272"/>
                    <a:gd name="T30" fmla="*/ 39 w 63"/>
                    <a:gd name="T31" fmla="*/ 272 h 272"/>
                    <a:gd name="T32" fmla="*/ 46 w 63"/>
                    <a:gd name="T33" fmla="*/ 270 h 272"/>
                    <a:gd name="T34" fmla="*/ 51 w 63"/>
                    <a:gd name="T35" fmla="*/ 267 h 272"/>
                    <a:gd name="T36" fmla="*/ 53 w 63"/>
                    <a:gd name="T37" fmla="*/ 263 h 272"/>
                    <a:gd name="T38" fmla="*/ 58 w 63"/>
                    <a:gd name="T39" fmla="*/ 260 h 272"/>
                    <a:gd name="T40" fmla="*/ 60 w 63"/>
                    <a:gd name="T41" fmla="*/ 256 h 272"/>
                    <a:gd name="T42" fmla="*/ 60 w 63"/>
                    <a:gd name="T43" fmla="*/ 248 h 272"/>
                    <a:gd name="T44" fmla="*/ 63 w 63"/>
                    <a:gd name="T45" fmla="*/ 241 h 272"/>
                    <a:gd name="T46" fmla="*/ 63 w 63"/>
                    <a:gd name="T47" fmla="*/ 234 h 272"/>
                    <a:gd name="T48" fmla="*/ 60 w 63"/>
                    <a:gd name="T49" fmla="*/ 230 h 272"/>
                    <a:gd name="T50" fmla="*/ 58 w 63"/>
                    <a:gd name="T51" fmla="*/ 222 h 272"/>
                    <a:gd name="T52" fmla="*/ 53 w 63"/>
                    <a:gd name="T53" fmla="*/ 218 h 272"/>
                    <a:gd name="T54" fmla="*/ 49 w 63"/>
                    <a:gd name="T55" fmla="*/ 213 h 272"/>
                    <a:gd name="T56" fmla="*/ 44 w 63"/>
                    <a:gd name="T57" fmla="*/ 211 h 272"/>
                    <a:gd name="T58" fmla="*/ 37 w 63"/>
                    <a:gd name="T59" fmla="*/ 208 h 272"/>
                    <a:gd name="T60" fmla="*/ 30 w 63"/>
                    <a:gd name="T61" fmla="*/ 208 h 272"/>
                    <a:gd name="T62" fmla="*/ 26 w 63"/>
                    <a:gd name="T63" fmla="*/ 206 h 272"/>
                    <a:gd name="T64" fmla="*/ 21 w 63"/>
                    <a:gd name="T65" fmla="*/ 204 h 272"/>
                    <a:gd name="T66" fmla="*/ 16 w 63"/>
                    <a:gd name="T67" fmla="*/ 201 h 272"/>
                    <a:gd name="T68" fmla="*/ 14 w 63"/>
                    <a:gd name="T69" fmla="*/ 194 h 272"/>
                    <a:gd name="T70" fmla="*/ 12 w 63"/>
                    <a:gd name="T71" fmla="*/ 189 h 272"/>
                    <a:gd name="T72" fmla="*/ 12 w 63"/>
                    <a:gd name="T73" fmla="*/ 159 h 272"/>
                    <a:gd name="T74" fmla="*/ 9 w 63"/>
                    <a:gd name="T75" fmla="*/ 137 h 272"/>
                    <a:gd name="T76" fmla="*/ 7 w 63"/>
                    <a:gd name="T77" fmla="*/ 0 h 272"/>
                    <a:gd name="T78" fmla="*/ 5 w 63"/>
                    <a:gd name="T79" fmla="*/ 130 h 272"/>
                    <a:gd name="T80" fmla="*/ 5 w 63"/>
                    <a:gd name="T81" fmla="*/ 154 h 272"/>
                    <a:gd name="T82" fmla="*/ 3 w 63"/>
                    <a:gd name="T83" fmla="*/ 189 h 2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272"/>
                    <a:gd name="T128" fmla="*/ 63 w 63"/>
                    <a:gd name="T129" fmla="*/ 272 h 2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272">
                      <a:moveTo>
                        <a:pt x="3" y="189"/>
                      </a:moveTo>
                      <a:lnTo>
                        <a:pt x="0" y="204"/>
                      </a:lnTo>
                      <a:lnTo>
                        <a:pt x="0" y="213"/>
                      </a:lnTo>
                      <a:lnTo>
                        <a:pt x="0" y="220"/>
                      </a:lnTo>
                      <a:lnTo>
                        <a:pt x="0" y="230"/>
                      </a:lnTo>
                      <a:lnTo>
                        <a:pt x="0" y="237"/>
                      </a:lnTo>
                      <a:lnTo>
                        <a:pt x="3" y="244"/>
                      </a:lnTo>
                      <a:lnTo>
                        <a:pt x="3" y="248"/>
                      </a:lnTo>
                      <a:lnTo>
                        <a:pt x="5" y="256"/>
                      </a:lnTo>
                      <a:lnTo>
                        <a:pt x="7" y="260"/>
                      </a:lnTo>
                      <a:lnTo>
                        <a:pt x="12" y="265"/>
                      </a:lnTo>
                      <a:lnTo>
                        <a:pt x="16" y="267"/>
                      </a:lnTo>
                      <a:lnTo>
                        <a:pt x="21" y="270"/>
                      </a:lnTo>
                      <a:lnTo>
                        <a:pt x="26" y="272"/>
                      </a:lnTo>
                      <a:lnTo>
                        <a:pt x="33" y="272"/>
                      </a:lnTo>
                      <a:lnTo>
                        <a:pt x="39" y="272"/>
                      </a:lnTo>
                      <a:lnTo>
                        <a:pt x="46" y="270"/>
                      </a:lnTo>
                      <a:lnTo>
                        <a:pt x="51" y="267"/>
                      </a:lnTo>
                      <a:lnTo>
                        <a:pt x="53" y="263"/>
                      </a:lnTo>
                      <a:lnTo>
                        <a:pt x="58" y="260"/>
                      </a:lnTo>
                      <a:lnTo>
                        <a:pt x="60" y="256"/>
                      </a:lnTo>
                      <a:lnTo>
                        <a:pt x="60" y="248"/>
                      </a:lnTo>
                      <a:lnTo>
                        <a:pt x="63" y="241"/>
                      </a:lnTo>
                      <a:lnTo>
                        <a:pt x="63" y="234"/>
                      </a:lnTo>
                      <a:lnTo>
                        <a:pt x="60" y="230"/>
                      </a:lnTo>
                      <a:lnTo>
                        <a:pt x="58" y="222"/>
                      </a:lnTo>
                      <a:lnTo>
                        <a:pt x="53" y="218"/>
                      </a:lnTo>
                      <a:lnTo>
                        <a:pt x="49" y="213"/>
                      </a:lnTo>
                      <a:lnTo>
                        <a:pt x="44" y="211"/>
                      </a:lnTo>
                      <a:lnTo>
                        <a:pt x="37" y="208"/>
                      </a:lnTo>
                      <a:lnTo>
                        <a:pt x="30" y="208"/>
                      </a:lnTo>
                      <a:lnTo>
                        <a:pt x="26" y="206"/>
                      </a:lnTo>
                      <a:lnTo>
                        <a:pt x="21" y="204"/>
                      </a:lnTo>
                      <a:lnTo>
                        <a:pt x="16" y="201"/>
                      </a:lnTo>
                      <a:lnTo>
                        <a:pt x="14" y="194"/>
                      </a:lnTo>
                      <a:lnTo>
                        <a:pt x="12" y="189"/>
                      </a:lnTo>
                      <a:lnTo>
                        <a:pt x="12" y="159"/>
                      </a:lnTo>
                      <a:lnTo>
                        <a:pt x="9" y="137"/>
                      </a:lnTo>
                      <a:lnTo>
                        <a:pt x="7" y="0"/>
                      </a:lnTo>
                      <a:lnTo>
                        <a:pt x="5" y="130"/>
                      </a:lnTo>
                      <a:lnTo>
                        <a:pt x="5" y="154"/>
                      </a:lnTo>
                      <a:lnTo>
                        <a:pt x="3" y="189"/>
                      </a:lnTo>
                      <a:close/>
                    </a:path>
                  </a:pathLst>
                </a:custGeom>
                <a:solidFill>
                  <a:srgbClr val="A0A0A0"/>
                </a:solidFill>
                <a:ln w="9525">
                  <a:noFill/>
                  <a:round/>
                  <a:headEnd/>
                  <a:tailEnd/>
                </a:ln>
              </p:spPr>
              <p:txBody>
                <a:bodyPr/>
                <a:lstStyle/>
                <a:p>
                  <a:endParaRPr lang="it-IT"/>
                </a:p>
              </p:txBody>
            </p:sp>
            <p:sp>
              <p:nvSpPr>
                <p:cNvPr id="2462" name="Freeform 170"/>
                <p:cNvSpPr>
                  <a:spLocks noChangeAspect="1"/>
                </p:cNvSpPr>
                <p:nvPr/>
              </p:nvSpPr>
              <p:spPr bwMode="auto">
                <a:xfrm>
                  <a:off x="2317" y="1893"/>
                  <a:ext cx="60" cy="271"/>
                </a:xfrm>
                <a:custGeom>
                  <a:avLst/>
                  <a:gdLst>
                    <a:gd name="T0" fmla="*/ 60 w 60"/>
                    <a:gd name="T1" fmla="*/ 189 h 271"/>
                    <a:gd name="T2" fmla="*/ 60 w 60"/>
                    <a:gd name="T3" fmla="*/ 203 h 271"/>
                    <a:gd name="T4" fmla="*/ 60 w 60"/>
                    <a:gd name="T5" fmla="*/ 210 h 271"/>
                    <a:gd name="T6" fmla="*/ 60 w 60"/>
                    <a:gd name="T7" fmla="*/ 217 h 271"/>
                    <a:gd name="T8" fmla="*/ 60 w 60"/>
                    <a:gd name="T9" fmla="*/ 226 h 271"/>
                    <a:gd name="T10" fmla="*/ 60 w 60"/>
                    <a:gd name="T11" fmla="*/ 234 h 271"/>
                    <a:gd name="T12" fmla="*/ 60 w 60"/>
                    <a:gd name="T13" fmla="*/ 241 h 271"/>
                    <a:gd name="T14" fmla="*/ 58 w 60"/>
                    <a:gd name="T15" fmla="*/ 248 h 271"/>
                    <a:gd name="T16" fmla="*/ 56 w 60"/>
                    <a:gd name="T17" fmla="*/ 252 h 271"/>
                    <a:gd name="T18" fmla="*/ 54 w 60"/>
                    <a:gd name="T19" fmla="*/ 257 h 271"/>
                    <a:gd name="T20" fmla="*/ 51 w 60"/>
                    <a:gd name="T21" fmla="*/ 262 h 271"/>
                    <a:gd name="T22" fmla="*/ 47 w 60"/>
                    <a:gd name="T23" fmla="*/ 267 h 271"/>
                    <a:gd name="T24" fmla="*/ 42 w 60"/>
                    <a:gd name="T25" fmla="*/ 269 h 271"/>
                    <a:gd name="T26" fmla="*/ 35 w 60"/>
                    <a:gd name="T27" fmla="*/ 269 h 271"/>
                    <a:gd name="T28" fmla="*/ 30 w 60"/>
                    <a:gd name="T29" fmla="*/ 271 h 271"/>
                    <a:gd name="T30" fmla="*/ 24 w 60"/>
                    <a:gd name="T31" fmla="*/ 269 h 271"/>
                    <a:gd name="T32" fmla="*/ 17 w 60"/>
                    <a:gd name="T33" fmla="*/ 267 h 271"/>
                    <a:gd name="T34" fmla="*/ 12 w 60"/>
                    <a:gd name="T35" fmla="*/ 264 h 271"/>
                    <a:gd name="T36" fmla="*/ 10 w 60"/>
                    <a:gd name="T37" fmla="*/ 262 h 271"/>
                    <a:gd name="T38" fmla="*/ 5 w 60"/>
                    <a:gd name="T39" fmla="*/ 257 h 271"/>
                    <a:gd name="T40" fmla="*/ 3 w 60"/>
                    <a:gd name="T41" fmla="*/ 252 h 271"/>
                    <a:gd name="T42" fmla="*/ 0 w 60"/>
                    <a:gd name="T43" fmla="*/ 245 h 271"/>
                    <a:gd name="T44" fmla="*/ 0 w 60"/>
                    <a:gd name="T45" fmla="*/ 241 h 271"/>
                    <a:gd name="T46" fmla="*/ 0 w 60"/>
                    <a:gd name="T47" fmla="*/ 234 h 271"/>
                    <a:gd name="T48" fmla="*/ 0 w 60"/>
                    <a:gd name="T49" fmla="*/ 226 h 271"/>
                    <a:gd name="T50" fmla="*/ 5 w 60"/>
                    <a:gd name="T51" fmla="*/ 222 h 271"/>
                    <a:gd name="T52" fmla="*/ 10 w 60"/>
                    <a:gd name="T53" fmla="*/ 215 h 271"/>
                    <a:gd name="T54" fmla="*/ 14 w 60"/>
                    <a:gd name="T55" fmla="*/ 212 h 271"/>
                    <a:gd name="T56" fmla="*/ 19 w 60"/>
                    <a:gd name="T57" fmla="*/ 210 h 271"/>
                    <a:gd name="T58" fmla="*/ 26 w 60"/>
                    <a:gd name="T59" fmla="*/ 208 h 271"/>
                    <a:gd name="T60" fmla="*/ 33 w 60"/>
                    <a:gd name="T61" fmla="*/ 205 h 271"/>
                    <a:gd name="T62" fmla="*/ 37 w 60"/>
                    <a:gd name="T63" fmla="*/ 205 h 271"/>
                    <a:gd name="T64" fmla="*/ 42 w 60"/>
                    <a:gd name="T65" fmla="*/ 200 h 271"/>
                    <a:gd name="T66" fmla="*/ 44 w 60"/>
                    <a:gd name="T67" fmla="*/ 198 h 271"/>
                    <a:gd name="T68" fmla="*/ 49 w 60"/>
                    <a:gd name="T69" fmla="*/ 193 h 271"/>
                    <a:gd name="T70" fmla="*/ 51 w 60"/>
                    <a:gd name="T71" fmla="*/ 186 h 271"/>
                    <a:gd name="T72" fmla="*/ 51 w 60"/>
                    <a:gd name="T73" fmla="*/ 156 h 271"/>
                    <a:gd name="T74" fmla="*/ 54 w 60"/>
                    <a:gd name="T75" fmla="*/ 134 h 271"/>
                    <a:gd name="T76" fmla="*/ 56 w 60"/>
                    <a:gd name="T77" fmla="*/ 0 h 271"/>
                    <a:gd name="T78" fmla="*/ 56 w 60"/>
                    <a:gd name="T79" fmla="*/ 130 h 271"/>
                    <a:gd name="T80" fmla="*/ 58 w 60"/>
                    <a:gd name="T81" fmla="*/ 151 h 271"/>
                    <a:gd name="T82" fmla="*/ 60 w 60"/>
                    <a:gd name="T83" fmla="*/ 189 h 2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271"/>
                    <a:gd name="T128" fmla="*/ 60 w 60"/>
                    <a:gd name="T129" fmla="*/ 271 h 2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271">
                      <a:moveTo>
                        <a:pt x="60" y="189"/>
                      </a:moveTo>
                      <a:lnTo>
                        <a:pt x="60" y="203"/>
                      </a:lnTo>
                      <a:lnTo>
                        <a:pt x="60" y="210"/>
                      </a:lnTo>
                      <a:lnTo>
                        <a:pt x="60" y="217"/>
                      </a:lnTo>
                      <a:lnTo>
                        <a:pt x="60" y="226"/>
                      </a:lnTo>
                      <a:lnTo>
                        <a:pt x="60" y="234"/>
                      </a:lnTo>
                      <a:lnTo>
                        <a:pt x="60" y="241"/>
                      </a:lnTo>
                      <a:lnTo>
                        <a:pt x="58" y="248"/>
                      </a:lnTo>
                      <a:lnTo>
                        <a:pt x="56" y="252"/>
                      </a:lnTo>
                      <a:lnTo>
                        <a:pt x="54" y="257"/>
                      </a:lnTo>
                      <a:lnTo>
                        <a:pt x="51" y="262"/>
                      </a:lnTo>
                      <a:lnTo>
                        <a:pt x="47" y="267"/>
                      </a:lnTo>
                      <a:lnTo>
                        <a:pt x="42" y="269"/>
                      </a:lnTo>
                      <a:lnTo>
                        <a:pt x="35" y="269"/>
                      </a:lnTo>
                      <a:lnTo>
                        <a:pt x="30" y="271"/>
                      </a:lnTo>
                      <a:lnTo>
                        <a:pt x="24" y="269"/>
                      </a:lnTo>
                      <a:lnTo>
                        <a:pt x="17" y="267"/>
                      </a:lnTo>
                      <a:lnTo>
                        <a:pt x="12" y="264"/>
                      </a:lnTo>
                      <a:lnTo>
                        <a:pt x="10" y="262"/>
                      </a:lnTo>
                      <a:lnTo>
                        <a:pt x="5" y="257"/>
                      </a:lnTo>
                      <a:lnTo>
                        <a:pt x="3" y="252"/>
                      </a:lnTo>
                      <a:lnTo>
                        <a:pt x="0" y="245"/>
                      </a:lnTo>
                      <a:lnTo>
                        <a:pt x="0" y="241"/>
                      </a:lnTo>
                      <a:lnTo>
                        <a:pt x="0" y="234"/>
                      </a:lnTo>
                      <a:lnTo>
                        <a:pt x="0" y="226"/>
                      </a:lnTo>
                      <a:lnTo>
                        <a:pt x="5" y="222"/>
                      </a:lnTo>
                      <a:lnTo>
                        <a:pt x="10" y="215"/>
                      </a:lnTo>
                      <a:lnTo>
                        <a:pt x="14" y="212"/>
                      </a:lnTo>
                      <a:lnTo>
                        <a:pt x="19" y="210"/>
                      </a:lnTo>
                      <a:lnTo>
                        <a:pt x="26" y="208"/>
                      </a:lnTo>
                      <a:lnTo>
                        <a:pt x="33" y="205"/>
                      </a:lnTo>
                      <a:lnTo>
                        <a:pt x="37" y="205"/>
                      </a:lnTo>
                      <a:lnTo>
                        <a:pt x="42" y="200"/>
                      </a:lnTo>
                      <a:lnTo>
                        <a:pt x="44" y="198"/>
                      </a:lnTo>
                      <a:lnTo>
                        <a:pt x="49" y="193"/>
                      </a:lnTo>
                      <a:lnTo>
                        <a:pt x="51" y="186"/>
                      </a:lnTo>
                      <a:lnTo>
                        <a:pt x="51" y="156"/>
                      </a:lnTo>
                      <a:lnTo>
                        <a:pt x="54" y="134"/>
                      </a:lnTo>
                      <a:lnTo>
                        <a:pt x="56" y="0"/>
                      </a:lnTo>
                      <a:lnTo>
                        <a:pt x="56" y="130"/>
                      </a:lnTo>
                      <a:lnTo>
                        <a:pt x="58" y="151"/>
                      </a:lnTo>
                      <a:lnTo>
                        <a:pt x="60" y="189"/>
                      </a:lnTo>
                      <a:close/>
                    </a:path>
                  </a:pathLst>
                </a:custGeom>
                <a:solidFill>
                  <a:srgbClr val="A0A0A0"/>
                </a:solidFill>
                <a:ln w="9525">
                  <a:noFill/>
                  <a:round/>
                  <a:headEnd/>
                  <a:tailEnd/>
                </a:ln>
              </p:spPr>
              <p:txBody>
                <a:bodyPr/>
                <a:lstStyle/>
                <a:p>
                  <a:endParaRPr lang="it-IT"/>
                </a:p>
              </p:txBody>
            </p:sp>
            <p:sp>
              <p:nvSpPr>
                <p:cNvPr id="2463" name="Freeform 171"/>
                <p:cNvSpPr>
                  <a:spLocks noChangeAspect="1"/>
                </p:cNvSpPr>
                <p:nvPr/>
              </p:nvSpPr>
              <p:spPr bwMode="auto">
                <a:xfrm>
                  <a:off x="2331" y="1997"/>
                  <a:ext cx="63" cy="271"/>
                </a:xfrm>
                <a:custGeom>
                  <a:avLst/>
                  <a:gdLst>
                    <a:gd name="T0" fmla="*/ 60 w 63"/>
                    <a:gd name="T1" fmla="*/ 191 h 271"/>
                    <a:gd name="T2" fmla="*/ 60 w 63"/>
                    <a:gd name="T3" fmla="*/ 205 h 271"/>
                    <a:gd name="T4" fmla="*/ 63 w 63"/>
                    <a:gd name="T5" fmla="*/ 212 h 271"/>
                    <a:gd name="T6" fmla="*/ 63 w 63"/>
                    <a:gd name="T7" fmla="*/ 219 h 271"/>
                    <a:gd name="T8" fmla="*/ 63 w 63"/>
                    <a:gd name="T9" fmla="*/ 229 h 271"/>
                    <a:gd name="T10" fmla="*/ 60 w 63"/>
                    <a:gd name="T11" fmla="*/ 236 h 271"/>
                    <a:gd name="T12" fmla="*/ 60 w 63"/>
                    <a:gd name="T13" fmla="*/ 243 h 271"/>
                    <a:gd name="T14" fmla="*/ 60 w 63"/>
                    <a:gd name="T15" fmla="*/ 248 h 271"/>
                    <a:gd name="T16" fmla="*/ 58 w 63"/>
                    <a:gd name="T17" fmla="*/ 255 h 271"/>
                    <a:gd name="T18" fmla="*/ 56 w 63"/>
                    <a:gd name="T19" fmla="*/ 260 h 271"/>
                    <a:gd name="T20" fmla="*/ 51 w 63"/>
                    <a:gd name="T21" fmla="*/ 264 h 271"/>
                    <a:gd name="T22" fmla="*/ 46 w 63"/>
                    <a:gd name="T23" fmla="*/ 267 h 271"/>
                    <a:gd name="T24" fmla="*/ 42 w 63"/>
                    <a:gd name="T25" fmla="*/ 269 h 271"/>
                    <a:gd name="T26" fmla="*/ 37 w 63"/>
                    <a:gd name="T27" fmla="*/ 271 h 271"/>
                    <a:gd name="T28" fmla="*/ 30 w 63"/>
                    <a:gd name="T29" fmla="*/ 271 h 271"/>
                    <a:gd name="T30" fmla="*/ 23 w 63"/>
                    <a:gd name="T31" fmla="*/ 271 h 271"/>
                    <a:gd name="T32" fmla="*/ 16 w 63"/>
                    <a:gd name="T33" fmla="*/ 269 h 271"/>
                    <a:gd name="T34" fmla="*/ 12 w 63"/>
                    <a:gd name="T35" fmla="*/ 267 h 271"/>
                    <a:gd name="T36" fmla="*/ 10 w 63"/>
                    <a:gd name="T37" fmla="*/ 262 h 271"/>
                    <a:gd name="T38" fmla="*/ 5 w 63"/>
                    <a:gd name="T39" fmla="*/ 260 h 271"/>
                    <a:gd name="T40" fmla="*/ 3 w 63"/>
                    <a:gd name="T41" fmla="*/ 255 h 271"/>
                    <a:gd name="T42" fmla="*/ 0 w 63"/>
                    <a:gd name="T43" fmla="*/ 248 h 271"/>
                    <a:gd name="T44" fmla="*/ 0 w 63"/>
                    <a:gd name="T45" fmla="*/ 243 h 271"/>
                    <a:gd name="T46" fmla="*/ 0 w 63"/>
                    <a:gd name="T47" fmla="*/ 234 h 271"/>
                    <a:gd name="T48" fmla="*/ 0 w 63"/>
                    <a:gd name="T49" fmla="*/ 229 h 271"/>
                    <a:gd name="T50" fmla="*/ 5 w 63"/>
                    <a:gd name="T51" fmla="*/ 222 h 271"/>
                    <a:gd name="T52" fmla="*/ 10 w 63"/>
                    <a:gd name="T53" fmla="*/ 217 h 271"/>
                    <a:gd name="T54" fmla="*/ 14 w 63"/>
                    <a:gd name="T55" fmla="*/ 212 h 271"/>
                    <a:gd name="T56" fmla="*/ 19 w 63"/>
                    <a:gd name="T57" fmla="*/ 210 h 271"/>
                    <a:gd name="T58" fmla="*/ 26 w 63"/>
                    <a:gd name="T59" fmla="*/ 210 h 271"/>
                    <a:gd name="T60" fmla="*/ 33 w 63"/>
                    <a:gd name="T61" fmla="*/ 208 h 271"/>
                    <a:gd name="T62" fmla="*/ 37 w 63"/>
                    <a:gd name="T63" fmla="*/ 208 h 271"/>
                    <a:gd name="T64" fmla="*/ 42 w 63"/>
                    <a:gd name="T65" fmla="*/ 203 h 271"/>
                    <a:gd name="T66" fmla="*/ 46 w 63"/>
                    <a:gd name="T67" fmla="*/ 200 h 271"/>
                    <a:gd name="T68" fmla="*/ 49 w 63"/>
                    <a:gd name="T69" fmla="*/ 193 h 271"/>
                    <a:gd name="T70" fmla="*/ 51 w 63"/>
                    <a:gd name="T71" fmla="*/ 189 h 271"/>
                    <a:gd name="T72" fmla="*/ 51 w 63"/>
                    <a:gd name="T73" fmla="*/ 158 h 271"/>
                    <a:gd name="T74" fmla="*/ 53 w 63"/>
                    <a:gd name="T75" fmla="*/ 137 h 271"/>
                    <a:gd name="T76" fmla="*/ 56 w 63"/>
                    <a:gd name="T77" fmla="*/ 0 h 271"/>
                    <a:gd name="T78" fmla="*/ 56 w 63"/>
                    <a:gd name="T79" fmla="*/ 130 h 271"/>
                    <a:gd name="T80" fmla="*/ 58 w 63"/>
                    <a:gd name="T81" fmla="*/ 153 h 271"/>
                    <a:gd name="T82" fmla="*/ 60 w 63"/>
                    <a:gd name="T83" fmla="*/ 191 h 2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271"/>
                    <a:gd name="T128" fmla="*/ 63 w 63"/>
                    <a:gd name="T129" fmla="*/ 271 h 2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271">
                      <a:moveTo>
                        <a:pt x="60" y="191"/>
                      </a:moveTo>
                      <a:lnTo>
                        <a:pt x="60" y="205"/>
                      </a:lnTo>
                      <a:lnTo>
                        <a:pt x="63" y="212"/>
                      </a:lnTo>
                      <a:lnTo>
                        <a:pt x="63" y="219"/>
                      </a:lnTo>
                      <a:lnTo>
                        <a:pt x="63" y="229"/>
                      </a:lnTo>
                      <a:lnTo>
                        <a:pt x="60" y="236"/>
                      </a:lnTo>
                      <a:lnTo>
                        <a:pt x="60" y="243"/>
                      </a:lnTo>
                      <a:lnTo>
                        <a:pt x="60" y="248"/>
                      </a:lnTo>
                      <a:lnTo>
                        <a:pt x="58" y="255"/>
                      </a:lnTo>
                      <a:lnTo>
                        <a:pt x="56" y="260"/>
                      </a:lnTo>
                      <a:lnTo>
                        <a:pt x="51" y="264"/>
                      </a:lnTo>
                      <a:lnTo>
                        <a:pt x="46" y="267"/>
                      </a:lnTo>
                      <a:lnTo>
                        <a:pt x="42" y="269"/>
                      </a:lnTo>
                      <a:lnTo>
                        <a:pt x="37" y="271"/>
                      </a:lnTo>
                      <a:lnTo>
                        <a:pt x="30" y="271"/>
                      </a:lnTo>
                      <a:lnTo>
                        <a:pt x="23" y="271"/>
                      </a:lnTo>
                      <a:lnTo>
                        <a:pt x="16" y="269"/>
                      </a:lnTo>
                      <a:lnTo>
                        <a:pt x="12" y="267"/>
                      </a:lnTo>
                      <a:lnTo>
                        <a:pt x="10" y="262"/>
                      </a:lnTo>
                      <a:lnTo>
                        <a:pt x="5" y="260"/>
                      </a:lnTo>
                      <a:lnTo>
                        <a:pt x="3" y="255"/>
                      </a:lnTo>
                      <a:lnTo>
                        <a:pt x="0" y="248"/>
                      </a:lnTo>
                      <a:lnTo>
                        <a:pt x="0" y="243"/>
                      </a:lnTo>
                      <a:lnTo>
                        <a:pt x="0" y="234"/>
                      </a:lnTo>
                      <a:lnTo>
                        <a:pt x="0" y="229"/>
                      </a:lnTo>
                      <a:lnTo>
                        <a:pt x="5" y="222"/>
                      </a:lnTo>
                      <a:lnTo>
                        <a:pt x="10" y="217"/>
                      </a:lnTo>
                      <a:lnTo>
                        <a:pt x="14" y="212"/>
                      </a:lnTo>
                      <a:lnTo>
                        <a:pt x="19" y="210"/>
                      </a:lnTo>
                      <a:lnTo>
                        <a:pt x="26" y="210"/>
                      </a:lnTo>
                      <a:lnTo>
                        <a:pt x="33" y="208"/>
                      </a:lnTo>
                      <a:lnTo>
                        <a:pt x="37" y="208"/>
                      </a:lnTo>
                      <a:lnTo>
                        <a:pt x="42" y="203"/>
                      </a:lnTo>
                      <a:lnTo>
                        <a:pt x="46" y="200"/>
                      </a:lnTo>
                      <a:lnTo>
                        <a:pt x="49" y="193"/>
                      </a:lnTo>
                      <a:lnTo>
                        <a:pt x="51" y="189"/>
                      </a:lnTo>
                      <a:lnTo>
                        <a:pt x="51" y="158"/>
                      </a:lnTo>
                      <a:lnTo>
                        <a:pt x="53" y="137"/>
                      </a:lnTo>
                      <a:lnTo>
                        <a:pt x="56" y="0"/>
                      </a:lnTo>
                      <a:lnTo>
                        <a:pt x="56" y="130"/>
                      </a:lnTo>
                      <a:lnTo>
                        <a:pt x="58" y="153"/>
                      </a:lnTo>
                      <a:lnTo>
                        <a:pt x="60" y="191"/>
                      </a:lnTo>
                      <a:close/>
                    </a:path>
                  </a:pathLst>
                </a:custGeom>
                <a:solidFill>
                  <a:srgbClr val="A0A0A0"/>
                </a:solidFill>
                <a:ln w="9525">
                  <a:noFill/>
                  <a:round/>
                  <a:headEnd/>
                  <a:tailEnd/>
                </a:ln>
              </p:spPr>
              <p:txBody>
                <a:bodyPr/>
                <a:lstStyle/>
                <a:p>
                  <a:endParaRPr lang="it-IT"/>
                </a:p>
              </p:txBody>
            </p:sp>
            <p:sp>
              <p:nvSpPr>
                <p:cNvPr id="2464" name="Freeform 172"/>
                <p:cNvSpPr>
                  <a:spLocks noChangeAspect="1"/>
                </p:cNvSpPr>
                <p:nvPr/>
              </p:nvSpPr>
              <p:spPr bwMode="auto">
                <a:xfrm>
                  <a:off x="2264" y="2025"/>
                  <a:ext cx="60" cy="272"/>
                </a:xfrm>
                <a:custGeom>
                  <a:avLst/>
                  <a:gdLst>
                    <a:gd name="T0" fmla="*/ 0 w 60"/>
                    <a:gd name="T1" fmla="*/ 189 h 272"/>
                    <a:gd name="T2" fmla="*/ 0 w 60"/>
                    <a:gd name="T3" fmla="*/ 203 h 272"/>
                    <a:gd name="T4" fmla="*/ 0 w 60"/>
                    <a:gd name="T5" fmla="*/ 210 h 272"/>
                    <a:gd name="T6" fmla="*/ 0 w 60"/>
                    <a:gd name="T7" fmla="*/ 217 h 272"/>
                    <a:gd name="T8" fmla="*/ 0 w 60"/>
                    <a:gd name="T9" fmla="*/ 227 h 272"/>
                    <a:gd name="T10" fmla="*/ 0 w 60"/>
                    <a:gd name="T11" fmla="*/ 234 h 272"/>
                    <a:gd name="T12" fmla="*/ 0 w 60"/>
                    <a:gd name="T13" fmla="*/ 241 h 272"/>
                    <a:gd name="T14" fmla="*/ 3 w 60"/>
                    <a:gd name="T15" fmla="*/ 248 h 272"/>
                    <a:gd name="T16" fmla="*/ 5 w 60"/>
                    <a:gd name="T17" fmla="*/ 253 h 272"/>
                    <a:gd name="T18" fmla="*/ 7 w 60"/>
                    <a:gd name="T19" fmla="*/ 258 h 272"/>
                    <a:gd name="T20" fmla="*/ 10 w 60"/>
                    <a:gd name="T21" fmla="*/ 262 h 272"/>
                    <a:gd name="T22" fmla="*/ 14 w 60"/>
                    <a:gd name="T23" fmla="*/ 267 h 272"/>
                    <a:gd name="T24" fmla="*/ 19 w 60"/>
                    <a:gd name="T25" fmla="*/ 269 h 272"/>
                    <a:gd name="T26" fmla="*/ 26 w 60"/>
                    <a:gd name="T27" fmla="*/ 269 h 272"/>
                    <a:gd name="T28" fmla="*/ 30 w 60"/>
                    <a:gd name="T29" fmla="*/ 272 h 272"/>
                    <a:gd name="T30" fmla="*/ 37 w 60"/>
                    <a:gd name="T31" fmla="*/ 269 h 272"/>
                    <a:gd name="T32" fmla="*/ 44 w 60"/>
                    <a:gd name="T33" fmla="*/ 267 h 272"/>
                    <a:gd name="T34" fmla="*/ 49 w 60"/>
                    <a:gd name="T35" fmla="*/ 265 h 272"/>
                    <a:gd name="T36" fmla="*/ 53 w 60"/>
                    <a:gd name="T37" fmla="*/ 262 h 272"/>
                    <a:gd name="T38" fmla="*/ 56 w 60"/>
                    <a:gd name="T39" fmla="*/ 258 h 272"/>
                    <a:gd name="T40" fmla="*/ 58 w 60"/>
                    <a:gd name="T41" fmla="*/ 253 h 272"/>
                    <a:gd name="T42" fmla="*/ 60 w 60"/>
                    <a:gd name="T43" fmla="*/ 246 h 272"/>
                    <a:gd name="T44" fmla="*/ 60 w 60"/>
                    <a:gd name="T45" fmla="*/ 241 h 272"/>
                    <a:gd name="T46" fmla="*/ 60 w 60"/>
                    <a:gd name="T47" fmla="*/ 234 h 272"/>
                    <a:gd name="T48" fmla="*/ 60 w 60"/>
                    <a:gd name="T49" fmla="*/ 227 h 272"/>
                    <a:gd name="T50" fmla="*/ 58 w 60"/>
                    <a:gd name="T51" fmla="*/ 222 h 272"/>
                    <a:gd name="T52" fmla="*/ 53 w 60"/>
                    <a:gd name="T53" fmla="*/ 215 h 272"/>
                    <a:gd name="T54" fmla="*/ 47 w 60"/>
                    <a:gd name="T55" fmla="*/ 213 h 272"/>
                    <a:gd name="T56" fmla="*/ 42 w 60"/>
                    <a:gd name="T57" fmla="*/ 210 h 272"/>
                    <a:gd name="T58" fmla="*/ 35 w 60"/>
                    <a:gd name="T59" fmla="*/ 208 h 272"/>
                    <a:gd name="T60" fmla="*/ 28 w 60"/>
                    <a:gd name="T61" fmla="*/ 206 h 272"/>
                    <a:gd name="T62" fmla="*/ 23 w 60"/>
                    <a:gd name="T63" fmla="*/ 206 h 272"/>
                    <a:gd name="T64" fmla="*/ 19 w 60"/>
                    <a:gd name="T65" fmla="*/ 201 h 272"/>
                    <a:gd name="T66" fmla="*/ 17 w 60"/>
                    <a:gd name="T67" fmla="*/ 198 h 272"/>
                    <a:gd name="T68" fmla="*/ 14 w 60"/>
                    <a:gd name="T69" fmla="*/ 194 h 272"/>
                    <a:gd name="T70" fmla="*/ 10 w 60"/>
                    <a:gd name="T71" fmla="*/ 187 h 272"/>
                    <a:gd name="T72" fmla="*/ 10 w 60"/>
                    <a:gd name="T73" fmla="*/ 156 h 272"/>
                    <a:gd name="T74" fmla="*/ 7 w 60"/>
                    <a:gd name="T75" fmla="*/ 135 h 272"/>
                    <a:gd name="T76" fmla="*/ 5 w 60"/>
                    <a:gd name="T77" fmla="*/ 0 h 272"/>
                    <a:gd name="T78" fmla="*/ 5 w 60"/>
                    <a:gd name="T79" fmla="*/ 130 h 272"/>
                    <a:gd name="T80" fmla="*/ 3 w 60"/>
                    <a:gd name="T81" fmla="*/ 151 h 272"/>
                    <a:gd name="T82" fmla="*/ 0 w 60"/>
                    <a:gd name="T83" fmla="*/ 189 h 2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272"/>
                    <a:gd name="T128" fmla="*/ 60 w 60"/>
                    <a:gd name="T129" fmla="*/ 272 h 2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272">
                      <a:moveTo>
                        <a:pt x="0" y="189"/>
                      </a:moveTo>
                      <a:lnTo>
                        <a:pt x="0" y="203"/>
                      </a:lnTo>
                      <a:lnTo>
                        <a:pt x="0" y="210"/>
                      </a:lnTo>
                      <a:lnTo>
                        <a:pt x="0" y="217"/>
                      </a:lnTo>
                      <a:lnTo>
                        <a:pt x="0" y="227"/>
                      </a:lnTo>
                      <a:lnTo>
                        <a:pt x="0" y="234"/>
                      </a:lnTo>
                      <a:lnTo>
                        <a:pt x="0" y="241"/>
                      </a:lnTo>
                      <a:lnTo>
                        <a:pt x="3" y="248"/>
                      </a:lnTo>
                      <a:lnTo>
                        <a:pt x="5" y="253"/>
                      </a:lnTo>
                      <a:lnTo>
                        <a:pt x="7" y="258"/>
                      </a:lnTo>
                      <a:lnTo>
                        <a:pt x="10" y="262"/>
                      </a:lnTo>
                      <a:lnTo>
                        <a:pt x="14" y="267"/>
                      </a:lnTo>
                      <a:lnTo>
                        <a:pt x="19" y="269"/>
                      </a:lnTo>
                      <a:lnTo>
                        <a:pt x="26" y="269"/>
                      </a:lnTo>
                      <a:lnTo>
                        <a:pt x="30" y="272"/>
                      </a:lnTo>
                      <a:lnTo>
                        <a:pt x="37" y="269"/>
                      </a:lnTo>
                      <a:lnTo>
                        <a:pt x="44" y="267"/>
                      </a:lnTo>
                      <a:lnTo>
                        <a:pt x="49" y="265"/>
                      </a:lnTo>
                      <a:lnTo>
                        <a:pt x="53" y="262"/>
                      </a:lnTo>
                      <a:lnTo>
                        <a:pt x="56" y="258"/>
                      </a:lnTo>
                      <a:lnTo>
                        <a:pt x="58" y="253"/>
                      </a:lnTo>
                      <a:lnTo>
                        <a:pt x="60" y="246"/>
                      </a:lnTo>
                      <a:lnTo>
                        <a:pt x="60" y="241"/>
                      </a:lnTo>
                      <a:lnTo>
                        <a:pt x="60" y="234"/>
                      </a:lnTo>
                      <a:lnTo>
                        <a:pt x="60" y="227"/>
                      </a:lnTo>
                      <a:lnTo>
                        <a:pt x="58" y="222"/>
                      </a:lnTo>
                      <a:lnTo>
                        <a:pt x="53" y="215"/>
                      </a:lnTo>
                      <a:lnTo>
                        <a:pt x="47" y="213"/>
                      </a:lnTo>
                      <a:lnTo>
                        <a:pt x="42" y="210"/>
                      </a:lnTo>
                      <a:lnTo>
                        <a:pt x="35" y="208"/>
                      </a:lnTo>
                      <a:lnTo>
                        <a:pt x="28" y="206"/>
                      </a:lnTo>
                      <a:lnTo>
                        <a:pt x="23" y="206"/>
                      </a:lnTo>
                      <a:lnTo>
                        <a:pt x="19" y="201"/>
                      </a:lnTo>
                      <a:lnTo>
                        <a:pt x="17" y="198"/>
                      </a:lnTo>
                      <a:lnTo>
                        <a:pt x="14" y="194"/>
                      </a:lnTo>
                      <a:lnTo>
                        <a:pt x="10" y="187"/>
                      </a:lnTo>
                      <a:lnTo>
                        <a:pt x="10" y="156"/>
                      </a:lnTo>
                      <a:lnTo>
                        <a:pt x="7" y="135"/>
                      </a:lnTo>
                      <a:lnTo>
                        <a:pt x="5" y="0"/>
                      </a:lnTo>
                      <a:lnTo>
                        <a:pt x="5" y="130"/>
                      </a:lnTo>
                      <a:lnTo>
                        <a:pt x="3" y="151"/>
                      </a:lnTo>
                      <a:lnTo>
                        <a:pt x="0" y="189"/>
                      </a:lnTo>
                      <a:close/>
                    </a:path>
                  </a:pathLst>
                </a:custGeom>
                <a:solidFill>
                  <a:srgbClr val="A0A0A0"/>
                </a:solidFill>
                <a:ln w="9525">
                  <a:noFill/>
                  <a:round/>
                  <a:headEnd/>
                  <a:tailEnd/>
                </a:ln>
              </p:spPr>
              <p:txBody>
                <a:bodyPr/>
                <a:lstStyle/>
                <a:p>
                  <a:endParaRPr lang="it-IT"/>
                </a:p>
              </p:txBody>
            </p:sp>
          </p:grpSp>
          <p:grpSp>
            <p:nvGrpSpPr>
              <p:cNvPr id="2452" name="Group 173"/>
              <p:cNvGrpSpPr>
                <a:grpSpLocks noChangeAspect="1"/>
              </p:cNvGrpSpPr>
              <p:nvPr/>
            </p:nvGrpSpPr>
            <p:grpSpPr bwMode="auto">
              <a:xfrm>
                <a:off x="2414" y="1824"/>
                <a:ext cx="130" cy="700"/>
                <a:chOff x="2414" y="1824"/>
                <a:chExt cx="130" cy="700"/>
              </a:xfrm>
            </p:grpSpPr>
            <p:sp>
              <p:nvSpPr>
                <p:cNvPr id="2453" name="Freeform 174"/>
                <p:cNvSpPr>
                  <a:spLocks noChangeAspect="1"/>
                </p:cNvSpPr>
                <p:nvPr/>
              </p:nvSpPr>
              <p:spPr bwMode="auto">
                <a:xfrm>
                  <a:off x="2447" y="1824"/>
                  <a:ext cx="62" cy="272"/>
                </a:xfrm>
                <a:custGeom>
                  <a:avLst/>
                  <a:gdLst>
                    <a:gd name="T0" fmla="*/ 32 w 62"/>
                    <a:gd name="T1" fmla="*/ 0 h 272"/>
                    <a:gd name="T2" fmla="*/ 32 w 62"/>
                    <a:gd name="T3" fmla="*/ 135 h 272"/>
                    <a:gd name="T4" fmla="*/ 32 w 62"/>
                    <a:gd name="T5" fmla="*/ 163 h 272"/>
                    <a:gd name="T6" fmla="*/ 27 w 62"/>
                    <a:gd name="T7" fmla="*/ 184 h 272"/>
                    <a:gd name="T8" fmla="*/ 25 w 62"/>
                    <a:gd name="T9" fmla="*/ 194 h 272"/>
                    <a:gd name="T10" fmla="*/ 21 w 62"/>
                    <a:gd name="T11" fmla="*/ 201 h 272"/>
                    <a:gd name="T12" fmla="*/ 11 w 62"/>
                    <a:gd name="T13" fmla="*/ 215 h 272"/>
                    <a:gd name="T14" fmla="*/ 7 w 62"/>
                    <a:gd name="T15" fmla="*/ 225 h 272"/>
                    <a:gd name="T16" fmla="*/ 2 w 62"/>
                    <a:gd name="T17" fmla="*/ 229 h 272"/>
                    <a:gd name="T18" fmla="*/ 2 w 62"/>
                    <a:gd name="T19" fmla="*/ 236 h 272"/>
                    <a:gd name="T20" fmla="*/ 0 w 62"/>
                    <a:gd name="T21" fmla="*/ 241 h 272"/>
                    <a:gd name="T22" fmla="*/ 2 w 62"/>
                    <a:gd name="T23" fmla="*/ 246 h 272"/>
                    <a:gd name="T24" fmla="*/ 4 w 62"/>
                    <a:gd name="T25" fmla="*/ 253 h 272"/>
                    <a:gd name="T26" fmla="*/ 4 w 62"/>
                    <a:gd name="T27" fmla="*/ 255 h 272"/>
                    <a:gd name="T28" fmla="*/ 7 w 62"/>
                    <a:gd name="T29" fmla="*/ 258 h 272"/>
                    <a:gd name="T30" fmla="*/ 11 w 62"/>
                    <a:gd name="T31" fmla="*/ 262 h 272"/>
                    <a:gd name="T32" fmla="*/ 16 w 62"/>
                    <a:gd name="T33" fmla="*/ 265 h 272"/>
                    <a:gd name="T34" fmla="*/ 18 w 62"/>
                    <a:gd name="T35" fmla="*/ 267 h 272"/>
                    <a:gd name="T36" fmla="*/ 25 w 62"/>
                    <a:gd name="T37" fmla="*/ 269 h 272"/>
                    <a:gd name="T38" fmla="*/ 30 w 62"/>
                    <a:gd name="T39" fmla="*/ 272 h 272"/>
                    <a:gd name="T40" fmla="*/ 34 w 62"/>
                    <a:gd name="T41" fmla="*/ 269 h 272"/>
                    <a:gd name="T42" fmla="*/ 41 w 62"/>
                    <a:gd name="T43" fmla="*/ 269 h 272"/>
                    <a:gd name="T44" fmla="*/ 46 w 62"/>
                    <a:gd name="T45" fmla="*/ 267 h 272"/>
                    <a:gd name="T46" fmla="*/ 51 w 62"/>
                    <a:gd name="T47" fmla="*/ 265 h 272"/>
                    <a:gd name="T48" fmla="*/ 55 w 62"/>
                    <a:gd name="T49" fmla="*/ 260 h 272"/>
                    <a:gd name="T50" fmla="*/ 57 w 62"/>
                    <a:gd name="T51" fmla="*/ 258 h 272"/>
                    <a:gd name="T52" fmla="*/ 60 w 62"/>
                    <a:gd name="T53" fmla="*/ 251 h 272"/>
                    <a:gd name="T54" fmla="*/ 62 w 62"/>
                    <a:gd name="T55" fmla="*/ 246 h 272"/>
                    <a:gd name="T56" fmla="*/ 62 w 62"/>
                    <a:gd name="T57" fmla="*/ 241 h 272"/>
                    <a:gd name="T58" fmla="*/ 62 w 62"/>
                    <a:gd name="T59" fmla="*/ 234 h 272"/>
                    <a:gd name="T60" fmla="*/ 62 w 62"/>
                    <a:gd name="T61" fmla="*/ 229 h 272"/>
                    <a:gd name="T62" fmla="*/ 57 w 62"/>
                    <a:gd name="T63" fmla="*/ 222 h 272"/>
                    <a:gd name="T64" fmla="*/ 51 w 62"/>
                    <a:gd name="T65" fmla="*/ 208 h 272"/>
                    <a:gd name="T66" fmla="*/ 48 w 62"/>
                    <a:gd name="T67" fmla="*/ 199 h 272"/>
                    <a:gd name="T68" fmla="*/ 41 w 62"/>
                    <a:gd name="T69" fmla="*/ 182 h 272"/>
                    <a:gd name="T70" fmla="*/ 39 w 62"/>
                    <a:gd name="T71" fmla="*/ 177 h 272"/>
                    <a:gd name="T72" fmla="*/ 37 w 62"/>
                    <a:gd name="T73" fmla="*/ 165 h 272"/>
                    <a:gd name="T74" fmla="*/ 37 w 62"/>
                    <a:gd name="T75" fmla="*/ 135 h 272"/>
                    <a:gd name="T76" fmla="*/ 32 w 62"/>
                    <a:gd name="T77" fmla="*/ 0 h 2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2"/>
                    <a:gd name="T118" fmla="*/ 0 h 272"/>
                    <a:gd name="T119" fmla="*/ 62 w 62"/>
                    <a:gd name="T120" fmla="*/ 272 h 2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2" h="272">
                      <a:moveTo>
                        <a:pt x="32" y="0"/>
                      </a:moveTo>
                      <a:lnTo>
                        <a:pt x="32" y="135"/>
                      </a:lnTo>
                      <a:lnTo>
                        <a:pt x="32" y="163"/>
                      </a:lnTo>
                      <a:lnTo>
                        <a:pt x="27" y="184"/>
                      </a:lnTo>
                      <a:lnTo>
                        <a:pt x="25" y="194"/>
                      </a:lnTo>
                      <a:lnTo>
                        <a:pt x="21" y="201"/>
                      </a:lnTo>
                      <a:lnTo>
                        <a:pt x="11" y="215"/>
                      </a:lnTo>
                      <a:lnTo>
                        <a:pt x="7" y="225"/>
                      </a:lnTo>
                      <a:lnTo>
                        <a:pt x="2" y="229"/>
                      </a:lnTo>
                      <a:lnTo>
                        <a:pt x="2" y="236"/>
                      </a:lnTo>
                      <a:lnTo>
                        <a:pt x="0" y="241"/>
                      </a:lnTo>
                      <a:lnTo>
                        <a:pt x="2" y="246"/>
                      </a:lnTo>
                      <a:lnTo>
                        <a:pt x="4" y="253"/>
                      </a:lnTo>
                      <a:lnTo>
                        <a:pt x="4" y="255"/>
                      </a:lnTo>
                      <a:lnTo>
                        <a:pt x="7" y="258"/>
                      </a:lnTo>
                      <a:lnTo>
                        <a:pt x="11" y="262"/>
                      </a:lnTo>
                      <a:lnTo>
                        <a:pt x="16" y="265"/>
                      </a:lnTo>
                      <a:lnTo>
                        <a:pt x="18" y="267"/>
                      </a:lnTo>
                      <a:lnTo>
                        <a:pt x="25" y="269"/>
                      </a:lnTo>
                      <a:lnTo>
                        <a:pt x="30" y="272"/>
                      </a:lnTo>
                      <a:lnTo>
                        <a:pt x="34" y="269"/>
                      </a:lnTo>
                      <a:lnTo>
                        <a:pt x="41" y="269"/>
                      </a:lnTo>
                      <a:lnTo>
                        <a:pt x="46" y="267"/>
                      </a:lnTo>
                      <a:lnTo>
                        <a:pt x="51" y="265"/>
                      </a:lnTo>
                      <a:lnTo>
                        <a:pt x="55" y="260"/>
                      </a:lnTo>
                      <a:lnTo>
                        <a:pt x="57" y="258"/>
                      </a:lnTo>
                      <a:lnTo>
                        <a:pt x="60" y="251"/>
                      </a:lnTo>
                      <a:lnTo>
                        <a:pt x="62" y="246"/>
                      </a:lnTo>
                      <a:lnTo>
                        <a:pt x="62" y="241"/>
                      </a:lnTo>
                      <a:lnTo>
                        <a:pt x="62" y="234"/>
                      </a:lnTo>
                      <a:lnTo>
                        <a:pt x="62" y="229"/>
                      </a:lnTo>
                      <a:lnTo>
                        <a:pt x="57" y="222"/>
                      </a:lnTo>
                      <a:lnTo>
                        <a:pt x="51" y="208"/>
                      </a:lnTo>
                      <a:lnTo>
                        <a:pt x="48" y="199"/>
                      </a:lnTo>
                      <a:lnTo>
                        <a:pt x="41" y="182"/>
                      </a:lnTo>
                      <a:lnTo>
                        <a:pt x="39" y="177"/>
                      </a:lnTo>
                      <a:lnTo>
                        <a:pt x="37" y="165"/>
                      </a:lnTo>
                      <a:lnTo>
                        <a:pt x="37" y="135"/>
                      </a:lnTo>
                      <a:lnTo>
                        <a:pt x="32" y="0"/>
                      </a:lnTo>
                      <a:close/>
                    </a:path>
                  </a:pathLst>
                </a:custGeom>
                <a:solidFill>
                  <a:srgbClr val="A0A0A0"/>
                </a:solidFill>
                <a:ln w="9525">
                  <a:noFill/>
                  <a:round/>
                  <a:headEnd/>
                  <a:tailEnd/>
                </a:ln>
              </p:spPr>
              <p:txBody>
                <a:bodyPr/>
                <a:lstStyle/>
                <a:p>
                  <a:endParaRPr lang="it-IT"/>
                </a:p>
              </p:txBody>
            </p:sp>
            <p:sp>
              <p:nvSpPr>
                <p:cNvPr id="2454" name="Rectangle 175"/>
                <p:cNvSpPr>
                  <a:spLocks noChangeAspect="1" noChangeArrowheads="1"/>
                </p:cNvSpPr>
                <p:nvPr/>
              </p:nvSpPr>
              <p:spPr bwMode="auto">
                <a:xfrm>
                  <a:off x="2468" y="2266"/>
                  <a:ext cx="9" cy="258"/>
                </a:xfrm>
                <a:prstGeom prst="rect">
                  <a:avLst/>
                </a:prstGeom>
                <a:solidFill>
                  <a:srgbClr val="A0A0A0"/>
                </a:solidFill>
                <a:ln w="9525">
                  <a:noFill/>
                  <a:miter lim="800000"/>
                  <a:headEnd/>
                  <a:tailEnd/>
                </a:ln>
              </p:spPr>
              <p:txBody>
                <a:bodyPr/>
                <a:lstStyle/>
                <a:p>
                  <a:endParaRPr lang="it-IT"/>
                </a:p>
              </p:txBody>
            </p:sp>
            <p:sp>
              <p:nvSpPr>
                <p:cNvPr id="2455" name="Freeform 176"/>
                <p:cNvSpPr>
                  <a:spLocks noChangeAspect="1"/>
                </p:cNvSpPr>
                <p:nvPr/>
              </p:nvSpPr>
              <p:spPr bwMode="auto">
                <a:xfrm>
                  <a:off x="2414" y="2023"/>
                  <a:ext cx="63" cy="271"/>
                </a:xfrm>
                <a:custGeom>
                  <a:avLst/>
                  <a:gdLst>
                    <a:gd name="T0" fmla="*/ 3 w 63"/>
                    <a:gd name="T1" fmla="*/ 189 h 271"/>
                    <a:gd name="T2" fmla="*/ 0 w 63"/>
                    <a:gd name="T3" fmla="*/ 203 h 271"/>
                    <a:gd name="T4" fmla="*/ 0 w 63"/>
                    <a:gd name="T5" fmla="*/ 212 h 271"/>
                    <a:gd name="T6" fmla="*/ 0 w 63"/>
                    <a:gd name="T7" fmla="*/ 217 h 271"/>
                    <a:gd name="T8" fmla="*/ 0 w 63"/>
                    <a:gd name="T9" fmla="*/ 229 h 271"/>
                    <a:gd name="T10" fmla="*/ 0 w 63"/>
                    <a:gd name="T11" fmla="*/ 234 h 271"/>
                    <a:gd name="T12" fmla="*/ 3 w 63"/>
                    <a:gd name="T13" fmla="*/ 241 h 271"/>
                    <a:gd name="T14" fmla="*/ 3 w 63"/>
                    <a:gd name="T15" fmla="*/ 248 h 271"/>
                    <a:gd name="T16" fmla="*/ 5 w 63"/>
                    <a:gd name="T17" fmla="*/ 252 h 271"/>
                    <a:gd name="T18" fmla="*/ 7 w 63"/>
                    <a:gd name="T19" fmla="*/ 257 h 271"/>
                    <a:gd name="T20" fmla="*/ 12 w 63"/>
                    <a:gd name="T21" fmla="*/ 262 h 271"/>
                    <a:gd name="T22" fmla="*/ 17 w 63"/>
                    <a:gd name="T23" fmla="*/ 267 h 271"/>
                    <a:gd name="T24" fmla="*/ 21 w 63"/>
                    <a:gd name="T25" fmla="*/ 269 h 271"/>
                    <a:gd name="T26" fmla="*/ 28 w 63"/>
                    <a:gd name="T27" fmla="*/ 271 h 271"/>
                    <a:gd name="T28" fmla="*/ 33 w 63"/>
                    <a:gd name="T29" fmla="*/ 271 h 271"/>
                    <a:gd name="T30" fmla="*/ 40 w 63"/>
                    <a:gd name="T31" fmla="*/ 271 h 271"/>
                    <a:gd name="T32" fmla="*/ 47 w 63"/>
                    <a:gd name="T33" fmla="*/ 267 h 271"/>
                    <a:gd name="T34" fmla="*/ 51 w 63"/>
                    <a:gd name="T35" fmla="*/ 264 h 271"/>
                    <a:gd name="T36" fmla="*/ 54 w 63"/>
                    <a:gd name="T37" fmla="*/ 262 h 271"/>
                    <a:gd name="T38" fmla="*/ 58 w 63"/>
                    <a:gd name="T39" fmla="*/ 257 h 271"/>
                    <a:gd name="T40" fmla="*/ 60 w 63"/>
                    <a:gd name="T41" fmla="*/ 255 h 271"/>
                    <a:gd name="T42" fmla="*/ 63 w 63"/>
                    <a:gd name="T43" fmla="*/ 245 h 271"/>
                    <a:gd name="T44" fmla="*/ 63 w 63"/>
                    <a:gd name="T45" fmla="*/ 241 h 271"/>
                    <a:gd name="T46" fmla="*/ 63 w 63"/>
                    <a:gd name="T47" fmla="*/ 234 h 271"/>
                    <a:gd name="T48" fmla="*/ 63 w 63"/>
                    <a:gd name="T49" fmla="*/ 226 h 271"/>
                    <a:gd name="T50" fmla="*/ 58 w 63"/>
                    <a:gd name="T51" fmla="*/ 222 h 271"/>
                    <a:gd name="T52" fmla="*/ 54 w 63"/>
                    <a:gd name="T53" fmla="*/ 217 h 271"/>
                    <a:gd name="T54" fmla="*/ 49 w 63"/>
                    <a:gd name="T55" fmla="*/ 212 h 271"/>
                    <a:gd name="T56" fmla="*/ 44 w 63"/>
                    <a:gd name="T57" fmla="*/ 210 h 271"/>
                    <a:gd name="T58" fmla="*/ 37 w 63"/>
                    <a:gd name="T59" fmla="*/ 208 h 271"/>
                    <a:gd name="T60" fmla="*/ 30 w 63"/>
                    <a:gd name="T61" fmla="*/ 205 h 271"/>
                    <a:gd name="T62" fmla="*/ 26 w 63"/>
                    <a:gd name="T63" fmla="*/ 205 h 271"/>
                    <a:gd name="T64" fmla="*/ 21 w 63"/>
                    <a:gd name="T65" fmla="*/ 203 h 271"/>
                    <a:gd name="T66" fmla="*/ 17 w 63"/>
                    <a:gd name="T67" fmla="*/ 198 h 271"/>
                    <a:gd name="T68" fmla="*/ 14 w 63"/>
                    <a:gd name="T69" fmla="*/ 193 h 271"/>
                    <a:gd name="T70" fmla="*/ 12 w 63"/>
                    <a:gd name="T71" fmla="*/ 186 h 271"/>
                    <a:gd name="T72" fmla="*/ 12 w 63"/>
                    <a:gd name="T73" fmla="*/ 156 h 271"/>
                    <a:gd name="T74" fmla="*/ 10 w 63"/>
                    <a:gd name="T75" fmla="*/ 134 h 271"/>
                    <a:gd name="T76" fmla="*/ 7 w 63"/>
                    <a:gd name="T77" fmla="*/ 0 h 271"/>
                    <a:gd name="T78" fmla="*/ 7 w 63"/>
                    <a:gd name="T79" fmla="*/ 130 h 271"/>
                    <a:gd name="T80" fmla="*/ 5 w 63"/>
                    <a:gd name="T81" fmla="*/ 151 h 271"/>
                    <a:gd name="T82" fmla="*/ 3 w 63"/>
                    <a:gd name="T83" fmla="*/ 189 h 2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271"/>
                    <a:gd name="T128" fmla="*/ 63 w 63"/>
                    <a:gd name="T129" fmla="*/ 271 h 2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271">
                      <a:moveTo>
                        <a:pt x="3" y="189"/>
                      </a:moveTo>
                      <a:lnTo>
                        <a:pt x="0" y="203"/>
                      </a:lnTo>
                      <a:lnTo>
                        <a:pt x="0" y="212"/>
                      </a:lnTo>
                      <a:lnTo>
                        <a:pt x="0" y="217"/>
                      </a:lnTo>
                      <a:lnTo>
                        <a:pt x="0" y="229"/>
                      </a:lnTo>
                      <a:lnTo>
                        <a:pt x="0" y="234"/>
                      </a:lnTo>
                      <a:lnTo>
                        <a:pt x="3" y="241"/>
                      </a:lnTo>
                      <a:lnTo>
                        <a:pt x="3" y="248"/>
                      </a:lnTo>
                      <a:lnTo>
                        <a:pt x="5" y="252"/>
                      </a:lnTo>
                      <a:lnTo>
                        <a:pt x="7" y="257"/>
                      </a:lnTo>
                      <a:lnTo>
                        <a:pt x="12" y="262"/>
                      </a:lnTo>
                      <a:lnTo>
                        <a:pt x="17" y="267"/>
                      </a:lnTo>
                      <a:lnTo>
                        <a:pt x="21" y="269"/>
                      </a:lnTo>
                      <a:lnTo>
                        <a:pt x="28" y="271"/>
                      </a:lnTo>
                      <a:lnTo>
                        <a:pt x="33" y="271"/>
                      </a:lnTo>
                      <a:lnTo>
                        <a:pt x="40" y="271"/>
                      </a:lnTo>
                      <a:lnTo>
                        <a:pt x="47" y="267"/>
                      </a:lnTo>
                      <a:lnTo>
                        <a:pt x="51" y="264"/>
                      </a:lnTo>
                      <a:lnTo>
                        <a:pt x="54" y="262"/>
                      </a:lnTo>
                      <a:lnTo>
                        <a:pt x="58" y="257"/>
                      </a:lnTo>
                      <a:lnTo>
                        <a:pt x="60" y="255"/>
                      </a:lnTo>
                      <a:lnTo>
                        <a:pt x="63" y="245"/>
                      </a:lnTo>
                      <a:lnTo>
                        <a:pt x="63" y="241"/>
                      </a:lnTo>
                      <a:lnTo>
                        <a:pt x="63" y="234"/>
                      </a:lnTo>
                      <a:lnTo>
                        <a:pt x="63" y="226"/>
                      </a:lnTo>
                      <a:lnTo>
                        <a:pt x="58" y="222"/>
                      </a:lnTo>
                      <a:lnTo>
                        <a:pt x="54" y="217"/>
                      </a:lnTo>
                      <a:lnTo>
                        <a:pt x="49" y="212"/>
                      </a:lnTo>
                      <a:lnTo>
                        <a:pt x="44" y="210"/>
                      </a:lnTo>
                      <a:lnTo>
                        <a:pt x="37" y="208"/>
                      </a:lnTo>
                      <a:lnTo>
                        <a:pt x="30" y="205"/>
                      </a:lnTo>
                      <a:lnTo>
                        <a:pt x="26" y="205"/>
                      </a:lnTo>
                      <a:lnTo>
                        <a:pt x="21" y="203"/>
                      </a:lnTo>
                      <a:lnTo>
                        <a:pt x="17" y="198"/>
                      </a:lnTo>
                      <a:lnTo>
                        <a:pt x="14" y="193"/>
                      </a:lnTo>
                      <a:lnTo>
                        <a:pt x="12" y="186"/>
                      </a:lnTo>
                      <a:lnTo>
                        <a:pt x="12" y="156"/>
                      </a:lnTo>
                      <a:lnTo>
                        <a:pt x="10" y="134"/>
                      </a:lnTo>
                      <a:lnTo>
                        <a:pt x="7" y="0"/>
                      </a:lnTo>
                      <a:lnTo>
                        <a:pt x="7" y="130"/>
                      </a:lnTo>
                      <a:lnTo>
                        <a:pt x="5" y="151"/>
                      </a:lnTo>
                      <a:lnTo>
                        <a:pt x="3" y="189"/>
                      </a:lnTo>
                      <a:close/>
                    </a:path>
                  </a:pathLst>
                </a:custGeom>
                <a:solidFill>
                  <a:srgbClr val="A0A0A0"/>
                </a:solidFill>
                <a:ln w="9525">
                  <a:noFill/>
                  <a:round/>
                  <a:headEnd/>
                  <a:tailEnd/>
                </a:ln>
              </p:spPr>
              <p:txBody>
                <a:bodyPr/>
                <a:lstStyle/>
                <a:p>
                  <a:endParaRPr lang="it-IT"/>
                </a:p>
              </p:txBody>
            </p:sp>
            <p:sp>
              <p:nvSpPr>
                <p:cNvPr id="2456" name="Freeform 177"/>
                <p:cNvSpPr>
                  <a:spLocks noChangeAspect="1"/>
                </p:cNvSpPr>
                <p:nvPr/>
              </p:nvSpPr>
              <p:spPr bwMode="auto">
                <a:xfrm>
                  <a:off x="2431" y="1947"/>
                  <a:ext cx="62" cy="272"/>
                </a:xfrm>
                <a:custGeom>
                  <a:avLst/>
                  <a:gdLst>
                    <a:gd name="T0" fmla="*/ 0 w 62"/>
                    <a:gd name="T1" fmla="*/ 191 h 272"/>
                    <a:gd name="T2" fmla="*/ 0 w 62"/>
                    <a:gd name="T3" fmla="*/ 206 h 272"/>
                    <a:gd name="T4" fmla="*/ 0 w 62"/>
                    <a:gd name="T5" fmla="*/ 213 h 272"/>
                    <a:gd name="T6" fmla="*/ 0 w 62"/>
                    <a:gd name="T7" fmla="*/ 220 h 272"/>
                    <a:gd name="T8" fmla="*/ 0 w 62"/>
                    <a:gd name="T9" fmla="*/ 229 h 272"/>
                    <a:gd name="T10" fmla="*/ 0 w 62"/>
                    <a:gd name="T11" fmla="*/ 236 h 272"/>
                    <a:gd name="T12" fmla="*/ 0 w 62"/>
                    <a:gd name="T13" fmla="*/ 243 h 272"/>
                    <a:gd name="T14" fmla="*/ 2 w 62"/>
                    <a:gd name="T15" fmla="*/ 248 h 272"/>
                    <a:gd name="T16" fmla="*/ 4 w 62"/>
                    <a:gd name="T17" fmla="*/ 255 h 272"/>
                    <a:gd name="T18" fmla="*/ 7 w 62"/>
                    <a:gd name="T19" fmla="*/ 260 h 272"/>
                    <a:gd name="T20" fmla="*/ 11 w 62"/>
                    <a:gd name="T21" fmla="*/ 265 h 272"/>
                    <a:gd name="T22" fmla="*/ 16 w 62"/>
                    <a:gd name="T23" fmla="*/ 267 h 272"/>
                    <a:gd name="T24" fmla="*/ 20 w 62"/>
                    <a:gd name="T25" fmla="*/ 272 h 272"/>
                    <a:gd name="T26" fmla="*/ 25 w 62"/>
                    <a:gd name="T27" fmla="*/ 272 h 272"/>
                    <a:gd name="T28" fmla="*/ 32 w 62"/>
                    <a:gd name="T29" fmla="*/ 272 h 272"/>
                    <a:gd name="T30" fmla="*/ 39 w 62"/>
                    <a:gd name="T31" fmla="*/ 272 h 272"/>
                    <a:gd name="T32" fmla="*/ 46 w 62"/>
                    <a:gd name="T33" fmla="*/ 269 h 272"/>
                    <a:gd name="T34" fmla="*/ 50 w 62"/>
                    <a:gd name="T35" fmla="*/ 267 h 272"/>
                    <a:gd name="T36" fmla="*/ 53 w 62"/>
                    <a:gd name="T37" fmla="*/ 262 h 272"/>
                    <a:gd name="T38" fmla="*/ 57 w 62"/>
                    <a:gd name="T39" fmla="*/ 260 h 272"/>
                    <a:gd name="T40" fmla="*/ 60 w 62"/>
                    <a:gd name="T41" fmla="*/ 255 h 272"/>
                    <a:gd name="T42" fmla="*/ 60 w 62"/>
                    <a:gd name="T43" fmla="*/ 248 h 272"/>
                    <a:gd name="T44" fmla="*/ 62 w 62"/>
                    <a:gd name="T45" fmla="*/ 243 h 272"/>
                    <a:gd name="T46" fmla="*/ 62 w 62"/>
                    <a:gd name="T47" fmla="*/ 234 h 272"/>
                    <a:gd name="T48" fmla="*/ 60 w 62"/>
                    <a:gd name="T49" fmla="*/ 229 h 272"/>
                    <a:gd name="T50" fmla="*/ 57 w 62"/>
                    <a:gd name="T51" fmla="*/ 222 h 272"/>
                    <a:gd name="T52" fmla="*/ 53 w 62"/>
                    <a:gd name="T53" fmla="*/ 217 h 272"/>
                    <a:gd name="T54" fmla="*/ 48 w 62"/>
                    <a:gd name="T55" fmla="*/ 213 h 272"/>
                    <a:gd name="T56" fmla="*/ 43 w 62"/>
                    <a:gd name="T57" fmla="*/ 210 h 272"/>
                    <a:gd name="T58" fmla="*/ 37 w 62"/>
                    <a:gd name="T59" fmla="*/ 210 h 272"/>
                    <a:gd name="T60" fmla="*/ 30 w 62"/>
                    <a:gd name="T61" fmla="*/ 208 h 272"/>
                    <a:gd name="T62" fmla="*/ 25 w 62"/>
                    <a:gd name="T63" fmla="*/ 206 h 272"/>
                    <a:gd name="T64" fmla="*/ 20 w 62"/>
                    <a:gd name="T65" fmla="*/ 203 h 272"/>
                    <a:gd name="T66" fmla="*/ 16 w 62"/>
                    <a:gd name="T67" fmla="*/ 201 h 272"/>
                    <a:gd name="T68" fmla="*/ 13 w 62"/>
                    <a:gd name="T69" fmla="*/ 194 h 272"/>
                    <a:gd name="T70" fmla="*/ 11 w 62"/>
                    <a:gd name="T71" fmla="*/ 189 h 272"/>
                    <a:gd name="T72" fmla="*/ 9 w 62"/>
                    <a:gd name="T73" fmla="*/ 158 h 272"/>
                    <a:gd name="T74" fmla="*/ 9 w 62"/>
                    <a:gd name="T75" fmla="*/ 137 h 272"/>
                    <a:gd name="T76" fmla="*/ 4 w 62"/>
                    <a:gd name="T77" fmla="*/ 0 h 272"/>
                    <a:gd name="T78" fmla="*/ 4 w 62"/>
                    <a:gd name="T79" fmla="*/ 130 h 272"/>
                    <a:gd name="T80" fmla="*/ 2 w 62"/>
                    <a:gd name="T81" fmla="*/ 154 h 272"/>
                    <a:gd name="T82" fmla="*/ 0 w 62"/>
                    <a:gd name="T83" fmla="*/ 191 h 2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2"/>
                    <a:gd name="T127" fmla="*/ 0 h 272"/>
                    <a:gd name="T128" fmla="*/ 62 w 62"/>
                    <a:gd name="T129" fmla="*/ 272 h 2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2" h="272">
                      <a:moveTo>
                        <a:pt x="0" y="191"/>
                      </a:moveTo>
                      <a:lnTo>
                        <a:pt x="0" y="206"/>
                      </a:lnTo>
                      <a:lnTo>
                        <a:pt x="0" y="213"/>
                      </a:lnTo>
                      <a:lnTo>
                        <a:pt x="0" y="220"/>
                      </a:lnTo>
                      <a:lnTo>
                        <a:pt x="0" y="229"/>
                      </a:lnTo>
                      <a:lnTo>
                        <a:pt x="0" y="236"/>
                      </a:lnTo>
                      <a:lnTo>
                        <a:pt x="0" y="243"/>
                      </a:lnTo>
                      <a:lnTo>
                        <a:pt x="2" y="248"/>
                      </a:lnTo>
                      <a:lnTo>
                        <a:pt x="4" y="255"/>
                      </a:lnTo>
                      <a:lnTo>
                        <a:pt x="7" y="260"/>
                      </a:lnTo>
                      <a:lnTo>
                        <a:pt x="11" y="265"/>
                      </a:lnTo>
                      <a:lnTo>
                        <a:pt x="16" y="267"/>
                      </a:lnTo>
                      <a:lnTo>
                        <a:pt x="20" y="272"/>
                      </a:lnTo>
                      <a:lnTo>
                        <a:pt x="25" y="272"/>
                      </a:lnTo>
                      <a:lnTo>
                        <a:pt x="32" y="272"/>
                      </a:lnTo>
                      <a:lnTo>
                        <a:pt x="39" y="272"/>
                      </a:lnTo>
                      <a:lnTo>
                        <a:pt x="46" y="269"/>
                      </a:lnTo>
                      <a:lnTo>
                        <a:pt x="50" y="267"/>
                      </a:lnTo>
                      <a:lnTo>
                        <a:pt x="53" y="262"/>
                      </a:lnTo>
                      <a:lnTo>
                        <a:pt x="57" y="260"/>
                      </a:lnTo>
                      <a:lnTo>
                        <a:pt x="60" y="255"/>
                      </a:lnTo>
                      <a:lnTo>
                        <a:pt x="60" y="248"/>
                      </a:lnTo>
                      <a:lnTo>
                        <a:pt x="62" y="243"/>
                      </a:lnTo>
                      <a:lnTo>
                        <a:pt x="62" y="234"/>
                      </a:lnTo>
                      <a:lnTo>
                        <a:pt x="60" y="229"/>
                      </a:lnTo>
                      <a:lnTo>
                        <a:pt x="57" y="222"/>
                      </a:lnTo>
                      <a:lnTo>
                        <a:pt x="53" y="217"/>
                      </a:lnTo>
                      <a:lnTo>
                        <a:pt x="48" y="213"/>
                      </a:lnTo>
                      <a:lnTo>
                        <a:pt x="43" y="210"/>
                      </a:lnTo>
                      <a:lnTo>
                        <a:pt x="37" y="210"/>
                      </a:lnTo>
                      <a:lnTo>
                        <a:pt x="30" y="208"/>
                      </a:lnTo>
                      <a:lnTo>
                        <a:pt x="25" y="206"/>
                      </a:lnTo>
                      <a:lnTo>
                        <a:pt x="20" y="203"/>
                      </a:lnTo>
                      <a:lnTo>
                        <a:pt x="16" y="201"/>
                      </a:lnTo>
                      <a:lnTo>
                        <a:pt x="13" y="194"/>
                      </a:lnTo>
                      <a:lnTo>
                        <a:pt x="11" y="189"/>
                      </a:lnTo>
                      <a:lnTo>
                        <a:pt x="9" y="158"/>
                      </a:lnTo>
                      <a:lnTo>
                        <a:pt x="9" y="137"/>
                      </a:lnTo>
                      <a:lnTo>
                        <a:pt x="4" y="0"/>
                      </a:lnTo>
                      <a:lnTo>
                        <a:pt x="4" y="130"/>
                      </a:lnTo>
                      <a:lnTo>
                        <a:pt x="2" y="154"/>
                      </a:lnTo>
                      <a:lnTo>
                        <a:pt x="0" y="191"/>
                      </a:lnTo>
                      <a:close/>
                    </a:path>
                  </a:pathLst>
                </a:custGeom>
                <a:solidFill>
                  <a:srgbClr val="A0A0A0"/>
                </a:solidFill>
                <a:ln w="9525">
                  <a:noFill/>
                  <a:round/>
                  <a:headEnd/>
                  <a:tailEnd/>
                </a:ln>
              </p:spPr>
              <p:txBody>
                <a:bodyPr/>
                <a:lstStyle/>
                <a:p>
                  <a:endParaRPr lang="it-IT"/>
                </a:p>
              </p:txBody>
            </p:sp>
            <p:sp>
              <p:nvSpPr>
                <p:cNvPr id="2457" name="Freeform 178"/>
                <p:cNvSpPr>
                  <a:spLocks noChangeAspect="1"/>
                </p:cNvSpPr>
                <p:nvPr/>
              </p:nvSpPr>
              <p:spPr bwMode="auto">
                <a:xfrm>
                  <a:off x="2470" y="1890"/>
                  <a:ext cx="60" cy="272"/>
                </a:xfrm>
                <a:custGeom>
                  <a:avLst/>
                  <a:gdLst>
                    <a:gd name="T0" fmla="*/ 60 w 60"/>
                    <a:gd name="T1" fmla="*/ 189 h 272"/>
                    <a:gd name="T2" fmla="*/ 60 w 60"/>
                    <a:gd name="T3" fmla="*/ 203 h 272"/>
                    <a:gd name="T4" fmla="*/ 60 w 60"/>
                    <a:gd name="T5" fmla="*/ 213 h 272"/>
                    <a:gd name="T6" fmla="*/ 60 w 60"/>
                    <a:gd name="T7" fmla="*/ 218 h 272"/>
                    <a:gd name="T8" fmla="*/ 60 w 60"/>
                    <a:gd name="T9" fmla="*/ 229 h 272"/>
                    <a:gd name="T10" fmla="*/ 60 w 60"/>
                    <a:gd name="T11" fmla="*/ 234 h 272"/>
                    <a:gd name="T12" fmla="*/ 60 w 60"/>
                    <a:gd name="T13" fmla="*/ 241 h 272"/>
                    <a:gd name="T14" fmla="*/ 58 w 60"/>
                    <a:gd name="T15" fmla="*/ 248 h 272"/>
                    <a:gd name="T16" fmla="*/ 55 w 60"/>
                    <a:gd name="T17" fmla="*/ 253 h 272"/>
                    <a:gd name="T18" fmla="*/ 53 w 60"/>
                    <a:gd name="T19" fmla="*/ 258 h 272"/>
                    <a:gd name="T20" fmla="*/ 51 w 60"/>
                    <a:gd name="T21" fmla="*/ 263 h 272"/>
                    <a:gd name="T22" fmla="*/ 46 w 60"/>
                    <a:gd name="T23" fmla="*/ 267 h 272"/>
                    <a:gd name="T24" fmla="*/ 41 w 60"/>
                    <a:gd name="T25" fmla="*/ 270 h 272"/>
                    <a:gd name="T26" fmla="*/ 34 w 60"/>
                    <a:gd name="T27" fmla="*/ 272 h 272"/>
                    <a:gd name="T28" fmla="*/ 30 w 60"/>
                    <a:gd name="T29" fmla="*/ 272 h 272"/>
                    <a:gd name="T30" fmla="*/ 23 w 60"/>
                    <a:gd name="T31" fmla="*/ 272 h 272"/>
                    <a:gd name="T32" fmla="*/ 16 w 60"/>
                    <a:gd name="T33" fmla="*/ 267 h 272"/>
                    <a:gd name="T34" fmla="*/ 11 w 60"/>
                    <a:gd name="T35" fmla="*/ 265 h 272"/>
                    <a:gd name="T36" fmla="*/ 7 w 60"/>
                    <a:gd name="T37" fmla="*/ 263 h 272"/>
                    <a:gd name="T38" fmla="*/ 4 w 60"/>
                    <a:gd name="T39" fmla="*/ 258 h 272"/>
                    <a:gd name="T40" fmla="*/ 2 w 60"/>
                    <a:gd name="T41" fmla="*/ 255 h 272"/>
                    <a:gd name="T42" fmla="*/ 0 w 60"/>
                    <a:gd name="T43" fmla="*/ 246 h 272"/>
                    <a:gd name="T44" fmla="*/ 0 w 60"/>
                    <a:gd name="T45" fmla="*/ 241 h 272"/>
                    <a:gd name="T46" fmla="*/ 0 w 60"/>
                    <a:gd name="T47" fmla="*/ 234 h 272"/>
                    <a:gd name="T48" fmla="*/ 0 w 60"/>
                    <a:gd name="T49" fmla="*/ 227 h 272"/>
                    <a:gd name="T50" fmla="*/ 4 w 60"/>
                    <a:gd name="T51" fmla="*/ 222 h 272"/>
                    <a:gd name="T52" fmla="*/ 9 w 60"/>
                    <a:gd name="T53" fmla="*/ 218 h 272"/>
                    <a:gd name="T54" fmla="*/ 14 w 60"/>
                    <a:gd name="T55" fmla="*/ 213 h 272"/>
                    <a:gd name="T56" fmla="*/ 18 w 60"/>
                    <a:gd name="T57" fmla="*/ 211 h 272"/>
                    <a:gd name="T58" fmla="*/ 25 w 60"/>
                    <a:gd name="T59" fmla="*/ 208 h 272"/>
                    <a:gd name="T60" fmla="*/ 32 w 60"/>
                    <a:gd name="T61" fmla="*/ 208 h 272"/>
                    <a:gd name="T62" fmla="*/ 37 w 60"/>
                    <a:gd name="T63" fmla="*/ 206 h 272"/>
                    <a:gd name="T64" fmla="*/ 41 w 60"/>
                    <a:gd name="T65" fmla="*/ 203 h 272"/>
                    <a:gd name="T66" fmla="*/ 44 w 60"/>
                    <a:gd name="T67" fmla="*/ 199 h 272"/>
                    <a:gd name="T68" fmla="*/ 48 w 60"/>
                    <a:gd name="T69" fmla="*/ 194 h 272"/>
                    <a:gd name="T70" fmla="*/ 51 w 60"/>
                    <a:gd name="T71" fmla="*/ 187 h 272"/>
                    <a:gd name="T72" fmla="*/ 51 w 60"/>
                    <a:gd name="T73" fmla="*/ 156 h 272"/>
                    <a:gd name="T74" fmla="*/ 53 w 60"/>
                    <a:gd name="T75" fmla="*/ 135 h 272"/>
                    <a:gd name="T76" fmla="*/ 55 w 60"/>
                    <a:gd name="T77" fmla="*/ 0 h 272"/>
                    <a:gd name="T78" fmla="*/ 55 w 60"/>
                    <a:gd name="T79" fmla="*/ 130 h 272"/>
                    <a:gd name="T80" fmla="*/ 58 w 60"/>
                    <a:gd name="T81" fmla="*/ 151 h 272"/>
                    <a:gd name="T82" fmla="*/ 60 w 60"/>
                    <a:gd name="T83" fmla="*/ 189 h 2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272"/>
                    <a:gd name="T128" fmla="*/ 60 w 60"/>
                    <a:gd name="T129" fmla="*/ 272 h 2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272">
                      <a:moveTo>
                        <a:pt x="60" y="189"/>
                      </a:moveTo>
                      <a:lnTo>
                        <a:pt x="60" y="203"/>
                      </a:lnTo>
                      <a:lnTo>
                        <a:pt x="60" y="213"/>
                      </a:lnTo>
                      <a:lnTo>
                        <a:pt x="60" y="218"/>
                      </a:lnTo>
                      <a:lnTo>
                        <a:pt x="60" y="229"/>
                      </a:lnTo>
                      <a:lnTo>
                        <a:pt x="60" y="234"/>
                      </a:lnTo>
                      <a:lnTo>
                        <a:pt x="60" y="241"/>
                      </a:lnTo>
                      <a:lnTo>
                        <a:pt x="58" y="248"/>
                      </a:lnTo>
                      <a:lnTo>
                        <a:pt x="55" y="253"/>
                      </a:lnTo>
                      <a:lnTo>
                        <a:pt x="53" y="258"/>
                      </a:lnTo>
                      <a:lnTo>
                        <a:pt x="51" y="263"/>
                      </a:lnTo>
                      <a:lnTo>
                        <a:pt x="46" y="267"/>
                      </a:lnTo>
                      <a:lnTo>
                        <a:pt x="41" y="270"/>
                      </a:lnTo>
                      <a:lnTo>
                        <a:pt x="34" y="272"/>
                      </a:lnTo>
                      <a:lnTo>
                        <a:pt x="30" y="272"/>
                      </a:lnTo>
                      <a:lnTo>
                        <a:pt x="23" y="272"/>
                      </a:lnTo>
                      <a:lnTo>
                        <a:pt x="16" y="267"/>
                      </a:lnTo>
                      <a:lnTo>
                        <a:pt x="11" y="265"/>
                      </a:lnTo>
                      <a:lnTo>
                        <a:pt x="7" y="263"/>
                      </a:lnTo>
                      <a:lnTo>
                        <a:pt x="4" y="258"/>
                      </a:lnTo>
                      <a:lnTo>
                        <a:pt x="2" y="255"/>
                      </a:lnTo>
                      <a:lnTo>
                        <a:pt x="0" y="246"/>
                      </a:lnTo>
                      <a:lnTo>
                        <a:pt x="0" y="241"/>
                      </a:lnTo>
                      <a:lnTo>
                        <a:pt x="0" y="234"/>
                      </a:lnTo>
                      <a:lnTo>
                        <a:pt x="0" y="227"/>
                      </a:lnTo>
                      <a:lnTo>
                        <a:pt x="4" y="222"/>
                      </a:lnTo>
                      <a:lnTo>
                        <a:pt x="9" y="218"/>
                      </a:lnTo>
                      <a:lnTo>
                        <a:pt x="14" y="213"/>
                      </a:lnTo>
                      <a:lnTo>
                        <a:pt x="18" y="211"/>
                      </a:lnTo>
                      <a:lnTo>
                        <a:pt x="25" y="208"/>
                      </a:lnTo>
                      <a:lnTo>
                        <a:pt x="32" y="208"/>
                      </a:lnTo>
                      <a:lnTo>
                        <a:pt x="37" y="206"/>
                      </a:lnTo>
                      <a:lnTo>
                        <a:pt x="41" y="203"/>
                      </a:lnTo>
                      <a:lnTo>
                        <a:pt x="44" y="199"/>
                      </a:lnTo>
                      <a:lnTo>
                        <a:pt x="48" y="194"/>
                      </a:lnTo>
                      <a:lnTo>
                        <a:pt x="51" y="187"/>
                      </a:lnTo>
                      <a:lnTo>
                        <a:pt x="51" y="156"/>
                      </a:lnTo>
                      <a:lnTo>
                        <a:pt x="53" y="135"/>
                      </a:lnTo>
                      <a:lnTo>
                        <a:pt x="55" y="0"/>
                      </a:lnTo>
                      <a:lnTo>
                        <a:pt x="55" y="130"/>
                      </a:lnTo>
                      <a:lnTo>
                        <a:pt x="58" y="151"/>
                      </a:lnTo>
                      <a:lnTo>
                        <a:pt x="60" y="189"/>
                      </a:lnTo>
                      <a:close/>
                    </a:path>
                  </a:pathLst>
                </a:custGeom>
                <a:solidFill>
                  <a:srgbClr val="A0A0A0"/>
                </a:solidFill>
                <a:ln w="9525">
                  <a:noFill/>
                  <a:round/>
                  <a:headEnd/>
                  <a:tailEnd/>
                </a:ln>
              </p:spPr>
              <p:txBody>
                <a:bodyPr/>
                <a:lstStyle/>
                <a:p>
                  <a:endParaRPr lang="it-IT"/>
                </a:p>
              </p:txBody>
            </p:sp>
            <p:sp>
              <p:nvSpPr>
                <p:cNvPr id="2458" name="Freeform 179"/>
                <p:cNvSpPr>
                  <a:spLocks noChangeAspect="1"/>
                </p:cNvSpPr>
                <p:nvPr/>
              </p:nvSpPr>
              <p:spPr bwMode="auto">
                <a:xfrm>
                  <a:off x="2484" y="1994"/>
                  <a:ext cx="60" cy="272"/>
                </a:xfrm>
                <a:custGeom>
                  <a:avLst/>
                  <a:gdLst>
                    <a:gd name="T0" fmla="*/ 60 w 60"/>
                    <a:gd name="T1" fmla="*/ 192 h 272"/>
                    <a:gd name="T2" fmla="*/ 60 w 60"/>
                    <a:gd name="T3" fmla="*/ 206 h 272"/>
                    <a:gd name="T4" fmla="*/ 60 w 60"/>
                    <a:gd name="T5" fmla="*/ 213 h 272"/>
                    <a:gd name="T6" fmla="*/ 60 w 60"/>
                    <a:gd name="T7" fmla="*/ 220 h 272"/>
                    <a:gd name="T8" fmla="*/ 60 w 60"/>
                    <a:gd name="T9" fmla="*/ 229 h 272"/>
                    <a:gd name="T10" fmla="*/ 60 w 60"/>
                    <a:gd name="T11" fmla="*/ 237 h 272"/>
                    <a:gd name="T12" fmla="*/ 60 w 60"/>
                    <a:gd name="T13" fmla="*/ 244 h 272"/>
                    <a:gd name="T14" fmla="*/ 57 w 60"/>
                    <a:gd name="T15" fmla="*/ 248 h 272"/>
                    <a:gd name="T16" fmla="*/ 55 w 60"/>
                    <a:gd name="T17" fmla="*/ 255 h 272"/>
                    <a:gd name="T18" fmla="*/ 55 w 60"/>
                    <a:gd name="T19" fmla="*/ 260 h 272"/>
                    <a:gd name="T20" fmla="*/ 50 w 60"/>
                    <a:gd name="T21" fmla="*/ 265 h 272"/>
                    <a:gd name="T22" fmla="*/ 46 w 60"/>
                    <a:gd name="T23" fmla="*/ 270 h 272"/>
                    <a:gd name="T24" fmla="*/ 41 w 60"/>
                    <a:gd name="T25" fmla="*/ 272 h 272"/>
                    <a:gd name="T26" fmla="*/ 37 w 60"/>
                    <a:gd name="T27" fmla="*/ 272 h 272"/>
                    <a:gd name="T28" fmla="*/ 30 w 60"/>
                    <a:gd name="T29" fmla="*/ 272 h 272"/>
                    <a:gd name="T30" fmla="*/ 23 w 60"/>
                    <a:gd name="T31" fmla="*/ 272 h 272"/>
                    <a:gd name="T32" fmla="*/ 16 w 60"/>
                    <a:gd name="T33" fmla="*/ 270 h 272"/>
                    <a:gd name="T34" fmla="*/ 11 w 60"/>
                    <a:gd name="T35" fmla="*/ 267 h 272"/>
                    <a:gd name="T36" fmla="*/ 9 w 60"/>
                    <a:gd name="T37" fmla="*/ 263 h 272"/>
                    <a:gd name="T38" fmla="*/ 4 w 60"/>
                    <a:gd name="T39" fmla="*/ 260 h 272"/>
                    <a:gd name="T40" fmla="*/ 2 w 60"/>
                    <a:gd name="T41" fmla="*/ 255 h 272"/>
                    <a:gd name="T42" fmla="*/ 0 w 60"/>
                    <a:gd name="T43" fmla="*/ 248 h 272"/>
                    <a:gd name="T44" fmla="*/ 0 w 60"/>
                    <a:gd name="T45" fmla="*/ 244 h 272"/>
                    <a:gd name="T46" fmla="*/ 0 w 60"/>
                    <a:gd name="T47" fmla="*/ 237 h 272"/>
                    <a:gd name="T48" fmla="*/ 0 w 60"/>
                    <a:gd name="T49" fmla="*/ 229 h 272"/>
                    <a:gd name="T50" fmla="*/ 4 w 60"/>
                    <a:gd name="T51" fmla="*/ 222 h 272"/>
                    <a:gd name="T52" fmla="*/ 9 w 60"/>
                    <a:gd name="T53" fmla="*/ 218 h 272"/>
                    <a:gd name="T54" fmla="*/ 14 w 60"/>
                    <a:gd name="T55" fmla="*/ 215 h 272"/>
                    <a:gd name="T56" fmla="*/ 18 w 60"/>
                    <a:gd name="T57" fmla="*/ 213 h 272"/>
                    <a:gd name="T58" fmla="*/ 25 w 60"/>
                    <a:gd name="T59" fmla="*/ 211 h 272"/>
                    <a:gd name="T60" fmla="*/ 32 w 60"/>
                    <a:gd name="T61" fmla="*/ 208 h 272"/>
                    <a:gd name="T62" fmla="*/ 37 w 60"/>
                    <a:gd name="T63" fmla="*/ 208 h 272"/>
                    <a:gd name="T64" fmla="*/ 41 w 60"/>
                    <a:gd name="T65" fmla="*/ 203 h 272"/>
                    <a:gd name="T66" fmla="*/ 44 w 60"/>
                    <a:gd name="T67" fmla="*/ 201 h 272"/>
                    <a:gd name="T68" fmla="*/ 48 w 60"/>
                    <a:gd name="T69" fmla="*/ 196 h 272"/>
                    <a:gd name="T70" fmla="*/ 50 w 60"/>
                    <a:gd name="T71" fmla="*/ 189 h 272"/>
                    <a:gd name="T72" fmla="*/ 50 w 60"/>
                    <a:gd name="T73" fmla="*/ 159 h 272"/>
                    <a:gd name="T74" fmla="*/ 53 w 60"/>
                    <a:gd name="T75" fmla="*/ 137 h 272"/>
                    <a:gd name="T76" fmla="*/ 55 w 60"/>
                    <a:gd name="T77" fmla="*/ 0 h 272"/>
                    <a:gd name="T78" fmla="*/ 55 w 60"/>
                    <a:gd name="T79" fmla="*/ 130 h 272"/>
                    <a:gd name="T80" fmla="*/ 57 w 60"/>
                    <a:gd name="T81" fmla="*/ 154 h 272"/>
                    <a:gd name="T82" fmla="*/ 60 w 60"/>
                    <a:gd name="T83" fmla="*/ 192 h 2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272"/>
                    <a:gd name="T128" fmla="*/ 60 w 60"/>
                    <a:gd name="T129" fmla="*/ 272 h 2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272">
                      <a:moveTo>
                        <a:pt x="60" y="192"/>
                      </a:moveTo>
                      <a:lnTo>
                        <a:pt x="60" y="206"/>
                      </a:lnTo>
                      <a:lnTo>
                        <a:pt x="60" y="213"/>
                      </a:lnTo>
                      <a:lnTo>
                        <a:pt x="60" y="220"/>
                      </a:lnTo>
                      <a:lnTo>
                        <a:pt x="60" y="229"/>
                      </a:lnTo>
                      <a:lnTo>
                        <a:pt x="60" y="237"/>
                      </a:lnTo>
                      <a:lnTo>
                        <a:pt x="60" y="244"/>
                      </a:lnTo>
                      <a:lnTo>
                        <a:pt x="57" y="248"/>
                      </a:lnTo>
                      <a:lnTo>
                        <a:pt x="55" y="255"/>
                      </a:lnTo>
                      <a:lnTo>
                        <a:pt x="55" y="260"/>
                      </a:lnTo>
                      <a:lnTo>
                        <a:pt x="50" y="265"/>
                      </a:lnTo>
                      <a:lnTo>
                        <a:pt x="46" y="270"/>
                      </a:lnTo>
                      <a:lnTo>
                        <a:pt x="41" y="272"/>
                      </a:lnTo>
                      <a:lnTo>
                        <a:pt x="37" y="272"/>
                      </a:lnTo>
                      <a:lnTo>
                        <a:pt x="30" y="272"/>
                      </a:lnTo>
                      <a:lnTo>
                        <a:pt x="23" y="272"/>
                      </a:lnTo>
                      <a:lnTo>
                        <a:pt x="16" y="270"/>
                      </a:lnTo>
                      <a:lnTo>
                        <a:pt x="11" y="267"/>
                      </a:lnTo>
                      <a:lnTo>
                        <a:pt x="9" y="263"/>
                      </a:lnTo>
                      <a:lnTo>
                        <a:pt x="4" y="260"/>
                      </a:lnTo>
                      <a:lnTo>
                        <a:pt x="2" y="255"/>
                      </a:lnTo>
                      <a:lnTo>
                        <a:pt x="0" y="248"/>
                      </a:lnTo>
                      <a:lnTo>
                        <a:pt x="0" y="244"/>
                      </a:lnTo>
                      <a:lnTo>
                        <a:pt x="0" y="237"/>
                      </a:lnTo>
                      <a:lnTo>
                        <a:pt x="0" y="229"/>
                      </a:lnTo>
                      <a:lnTo>
                        <a:pt x="4" y="222"/>
                      </a:lnTo>
                      <a:lnTo>
                        <a:pt x="9" y="218"/>
                      </a:lnTo>
                      <a:lnTo>
                        <a:pt x="14" y="215"/>
                      </a:lnTo>
                      <a:lnTo>
                        <a:pt x="18" y="213"/>
                      </a:lnTo>
                      <a:lnTo>
                        <a:pt x="25" y="211"/>
                      </a:lnTo>
                      <a:lnTo>
                        <a:pt x="32" y="208"/>
                      </a:lnTo>
                      <a:lnTo>
                        <a:pt x="37" y="208"/>
                      </a:lnTo>
                      <a:lnTo>
                        <a:pt x="41" y="203"/>
                      </a:lnTo>
                      <a:lnTo>
                        <a:pt x="44" y="201"/>
                      </a:lnTo>
                      <a:lnTo>
                        <a:pt x="48" y="196"/>
                      </a:lnTo>
                      <a:lnTo>
                        <a:pt x="50" y="189"/>
                      </a:lnTo>
                      <a:lnTo>
                        <a:pt x="50" y="159"/>
                      </a:lnTo>
                      <a:lnTo>
                        <a:pt x="53" y="137"/>
                      </a:lnTo>
                      <a:lnTo>
                        <a:pt x="55" y="0"/>
                      </a:lnTo>
                      <a:lnTo>
                        <a:pt x="55" y="130"/>
                      </a:lnTo>
                      <a:lnTo>
                        <a:pt x="57" y="154"/>
                      </a:lnTo>
                      <a:lnTo>
                        <a:pt x="60" y="192"/>
                      </a:lnTo>
                      <a:close/>
                    </a:path>
                  </a:pathLst>
                </a:custGeom>
                <a:solidFill>
                  <a:srgbClr val="A0A0A0"/>
                </a:solidFill>
                <a:ln w="9525">
                  <a:noFill/>
                  <a:round/>
                  <a:headEnd/>
                  <a:tailEnd/>
                </a:ln>
              </p:spPr>
              <p:txBody>
                <a:bodyPr/>
                <a:lstStyle/>
                <a:p>
                  <a:endParaRPr lang="it-IT"/>
                </a:p>
              </p:txBody>
            </p:sp>
          </p:grpSp>
        </p:grpSp>
        <p:grpSp>
          <p:nvGrpSpPr>
            <p:cNvPr id="2067" name="Group 180"/>
            <p:cNvGrpSpPr>
              <a:grpSpLocks/>
            </p:cNvGrpSpPr>
            <p:nvPr/>
          </p:nvGrpSpPr>
          <p:grpSpPr bwMode="auto">
            <a:xfrm>
              <a:off x="2293947" y="4762500"/>
              <a:ext cx="1304926" cy="407988"/>
              <a:chOff x="4800" y="1843"/>
              <a:chExt cx="578" cy="260"/>
            </a:xfrm>
          </p:grpSpPr>
          <p:sp>
            <p:nvSpPr>
              <p:cNvPr id="2367" name="Freeform 181"/>
              <p:cNvSpPr>
                <a:spLocks/>
              </p:cNvSpPr>
              <p:nvPr/>
            </p:nvSpPr>
            <p:spPr bwMode="auto">
              <a:xfrm>
                <a:off x="4800" y="1843"/>
                <a:ext cx="376" cy="260"/>
              </a:xfrm>
              <a:custGeom>
                <a:avLst/>
                <a:gdLst>
                  <a:gd name="T0" fmla="*/ 4 w 3561"/>
                  <a:gd name="T1" fmla="*/ 0 h 2167"/>
                  <a:gd name="T2" fmla="*/ 4 w 3561"/>
                  <a:gd name="T3" fmla="*/ 4 h 2167"/>
                  <a:gd name="T4" fmla="*/ 0 w 3561"/>
                  <a:gd name="T5" fmla="*/ 2 h 2167"/>
                  <a:gd name="T6" fmla="*/ 0 w 3561"/>
                  <a:gd name="T7" fmla="*/ 1 h 2167"/>
                  <a:gd name="T8" fmla="*/ 4 w 3561"/>
                  <a:gd name="T9" fmla="*/ 0 h 2167"/>
                  <a:gd name="T10" fmla="*/ 0 60000 65536"/>
                  <a:gd name="T11" fmla="*/ 0 60000 65536"/>
                  <a:gd name="T12" fmla="*/ 0 60000 65536"/>
                  <a:gd name="T13" fmla="*/ 0 60000 65536"/>
                  <a:gd name="T14" fmla="*/ 0 60000 65536"/>
                  <a:gd name="T15" fmla="*/ 0 w 3561"/>
                  <a:gd name="T16" fmla="*/ 0 h 2167"/>
                  <a:gd name="T17" fmla="*/ 3561 w 3561"/>
                  <a:gd name="T18" fmla="*/ 2167 h 2167"/>
                </a:gdLst>
                <a:ahLst/>
                <a:cxnLst>
                  <a:cxn ang="T10">
                    <a:pos x="T0" y="T1"/>
                  </a:cxn>
                  <a:cxn ang="T11">
                    <a:pos x="T2" y="T3"/>
                  </a:cxn>
                  <a:cxn ang="T12">
                    <a:pos x="T4" y="T5"/>
                  </a:cxn>
                  <a:cxn ang="T13">
                    <a:pos x="T6" y="T7"/>
                  </a:cxn>
                  <a:cxn ang="T14">
                    <a:pos x="T8" y="T9"/>
                  </a:cxn>
                </a:cxnLst>
                <a:rect l="T15" t="T16" r="T17" b="T18"/>
                <a:pathLst>
                  <a:path w="3561" h="2167">
                    <a:moveTo>
                      <a:pt x="3561" y="0"/>
                    </a:moveTo>
                    <a:lnTo>
                      <a:pt x="3561" y="2167"/>
                    </a:lnTo>
                    <a:lnTo>
                      <a:pt x="0" y="1278"/>
                    </a:lnTo>
                    <a:lnTo>
                      <a:pt x="0" y="389"/>
                    </a:lnTo>
                    <a:lnTo>
                      <a:pt x="3561" y="0"/>
                    </a:lnTo>
                    <a:close/>
                  </a:path>
                </a:pathLst>
              </a:custGeom>
              <a:solidFill>
                <a:schemeClr val="bg2"/>
              </a:solidFill>
              <a:ln w="9525">
                <a:noFill/>
                <a:round/>
                <a:headEnd/>
                <a:tailEnd/>
              </a:ln>
            </p:spPr>
            <p:txBody>
              <a:bodyPr/>
              <a:lstStyle/>
              <a:p>
                <a:endParaRPr lang="it-IT"/>
              </a:p>
            </p:txBody>
          </p:sp>
          <p:sp>
            <p:nvSpPr>
              <p:cNvPr id="2368" name="Freeform 182"/>
              <p:cNvSpPr>
                <a:spLocks/>
              </p:cNvSpPr>
              <p:nvPr/>
            </p:nvSpPr>
            <p:spPr bwMode="auto">
              <a:xfrm>
                <a:off x="4809" y="1873"/>
                <a:ext cx="343" cy="168"/>
              </a:xfrm>
              <a:custGeom>
                <a:avLst/>
                <a:gdLst>
                  <a:gd name="T0" fmla="*/ 0 w 3238"/>
                  <a:gd name="T1" fmla="*/ 0 h 1400"/>
                  <a:gd name="T2" fmla="*/ 0 w 3238"/>
                  <a:gd name="T3" fmla="*/ 1 h 1400"/>
                  <a:gd name="T4" fmla="*/ 4 w 3238"/>
                  <a:gd name="T5" fmla="*/ 2 h 1400"/>
                  <a:gd name="T6" fmla="*/ 4 w 3238"/>
                  <a:gd name="T7" fmla="*/ 0 h 1400"/>
                  <a:gd name="T8" fmla="*/ 0 w 3238"/>
                  <a:gd name="T9" fmla="*/ 0 h 1400"/>
                  <a:gd name="T10" fmla="*/ 0 60000 65536"/>
                  <a:gd name="T11" fmla="*/ 0 60000 65536"/>
                  <a:gd name="T12" fmla="*/ 0 60000 65536"/>
                  <a:gd name="T13" fmla="*/ 0 60000 65536"/>
                  <a:gd name="T14" fmla="*/ 0 60000 65536"/>
                  <a:gd name="T15" fmla="*/ 0 w 3238"/>
                  <a:gd name="T16" fmla="*/ 0 h 1400"/>
                  <a:gd name="T17" fmla="*/ 3238 w 3238"/>
                  <a:gd name="T18" fmla="*/ 1400 h 1400"/>
                </a:gdLst>
                <a:ahLst/>
                <a:cxnLst>
                  <a:cxn ang="T10">
                    <a:pos x="T0" y="T1"/>
                  </a:cxn>
                  <a:cxn ang="T11">
                    <a:pos x="T2" y="T3"/>
                  </a:cxn>
                  <a:cxn ang="T12">
                    <a:pos x="T4" y="T5"/>
                  </a:cxn>
                  <a:cxn ang="T13">
                    <a:pos x="T6" y="T7"/>
                  </a:cxn>
                  <a:cxn ang="T14">
                    <a:pos x="T8" y="T9"/>
                  </a:cxn>
                </a:cxnLst>
                <a:rect l="T15" t="T16" r="T17" b="T18"/>
                <a:pathLst>
                  <a:path w="3238" h="1400">
                    <a:moveTo>
                      <a:pt x="0" y="227"/>
                    </a:moveTo>
                    <a:lnTo>
                      <a:pt x="0" y="842"/>
                    </a:lnTo>
                    <a:lnTo>
                      <a:pt x="3238" y="1400"/>
                    </a:lnTo>
                    <a:lnTo>
                      <a:pt x="3238" y="0"/>
                    </a:lnTo>
                    <a:lnTo>
                      <a:pt x="0" y="227"/>
                    </a:lnTo>
                    <a:close/>
                  </a:path>
                </a:pathLst>
              </a:custGeom>
              <a:solidFill>
                <a:srgbClr val="CCFFFF"/>
              </a:solidFill>
              <a:ln w="9525">
                <a:noFill/>
                <a:round/>
                <a:headEnd/>
                <a:tailEnd/>
              </a:ln>
            </p:spPr>
            <p:txBody>
              <a:bodyPr/>
              <a:lstStyle/>
              <a:p>
                <a:endParaRPr lang="it-IT"/>
              </a:p>
            </p:txBody>
          </p:sp>
          <p:sp>
            <p:nvSpPr>
              <p:cNvPr id="2369" name="Line 183"/>
              <p:cNvSpPr>
                <a:spLocks noChangeShapeType="1"/>
              </p:cNvSpPr>
              <p:nvPr/>
            </p:nvSpPr>
            <p:spPr bwMode="auto">
              <a:xfrm flipH="1">
                <a:off x="4809" y="1901"/>
                <a:ext cx="343" cy="12"/>
              </a:xfrm>
              <a:prstGeom prst="line">
                <a:avLst/>
              </a:prstGeom>
              <a:noFill/>
              <a:ln w="15875">
                <a:solidFill>
                  <a:srgbClr val="404040"/>
                </a:solidFill>
                <a:round/>
                <a:headEnd/>
                <a:tailEnd/>
              </a:ln>
            </p:spPr>
            <p:txBody>
              <a:bodyPr/>
              <a:lstStyle/>
              <a:p>
                <a:endParaRPr lang="it-IT"/>
              </a:p>
            </p:txBody>
          </p:sp>
          <p:sp>
            <p:nvSpPr>
              <p:cNvPr id="2370" name="Line 184"/>
              <p:cNvSpPr>
                <a:spLocks noChangeShapeType="1"/>
              </p:cNvSpPr>
              <p:nvPr/>
            </p:nvSpPr>
            <p:spPr bwMode="auto">
              <a:xfrm flipH="1" flipV="1">
                <a:off x="4809" y="1925"/>
                <a:ext cx="343" cy="4"/>
              </a:xfrm>
              <a:prstGeom prst="line">
                <a:avLst/>
              </a:prstGeom>
              <a:noFill/>
              <a:ln w="15875">
                <a:solidFill>
                  <a:srgbClr val="404040"/>
                </a:solidFill>
                <a:round/>
                <a:headEnd/>
                <a:tailEnd/>
              </a:ln>
            </p:spPr>
            <p:txBody>
              <a:bodyPr/>
              <a:lstStyle/>
              <a:p>
                <a:endParaRPr lang="it-IT"/>
              </a:p>
            </p:txBody>
          </p:sp>
          <p:sp>
            <p:nvSpPr>
              <p:cNvPr id="2371" name="Line 185"/>
              <p:cNvSpPr>
                <a:spLocks noChangeShapeType="1"/>
              </p:cNvSpPr>
              <p:nvPr/>
            </p:nvSpPr>
            <p:spPr bwMode="auto">
              <a:xfrm flipH="1" flipV="1">
                <a:off x="4809" y="1938"/>
                <a:ext cx="343" cy="19"/>
              </a:xfrm>
              <a:prstGeom prst="line">
                <a:avLst/>
              </a:prstGeom>
              <a:noFill/>
              <a:ln w="15875">
                <a:solidFill>
                  <a:srgbClr val="404040"/>
                </a:solidFill>
                <a:round/>
                <a:headEnd/>
                <a:tailEnd/>
              </a:ln>
            </p:spPr>
            <p:txBody>
              <a:bodyPr/>
              <a:lstStyle/>
              <a:p>
                <a:endParaRPr lang="it-IT"/>
              </a:p>
            </p:txBody>
          </p:sp>
          <p:sp>
            <p:nvSpPr>
              <p:cNvPr id="2372" name="Line 186"/>
              <p:cNvSpPr>
                <a:spLocks noChangeShapeType="1"/>
              </p:cNvSpPr>
              <p:nvPr/>
            </p:nvSpPr>
            <p:spPr bwMode="auto">
              <a:xfrm flipH="1" flipV="1">
                <a:off x="4809" y="1950"/>
                <a:ext cx="343" cy="35"/>
              </a:xfrm>
              <a:prstGeom prst="line">
                <a:avLst/>
              </a:prstGeom>
              <a:noFill/>
              <a:ln w="15875">
                <a:solidFill>
                  <a:srgbClr val="404040"/>
                </a:solidFill>
                <a:round/>
                <a:headEnd/>
                <a:tailEnd/>
              </a:ln>
            </p:spPr>
            <p:txBody>
              <a:bodyPr/>
              <a:lstStyle/>
              <a:p>
                <a:endParaRPr lang="it-IT"/>
              </a:p>
            </p:txBody>
          </p:sp>
          <p:sp>
            <p:nvSpPr>
              <p:cNvPr id="2373" name="Line 187"/>
              <p:cNvSpPr>
                <a:spLocks noChangeShapeType="1"/>
              </p:cNvSpPr>
              <p:nvPr/>
            </p:nvSpPr>
            <p:spPr bwMode="auto">
              <a:xfrm flipH="1" flipV="1">
                <a:off x="4809" y="1962"/>
                <a:ext cx="343" cy="51"/>
              </a:xfrm>
              <a:prstGeom prst="line">
                <a:avLst/>
              </a:prstGeom>
              <a:noFill/>
              <a:ln w="15875">
                <a:solidFill>
                  <a:srgbClr val="404040"/>
                </a:solidFill>
                <a:round/>
                <a:headEnd/>
                <a:tailEnd/>
              </a:ln>
            </p:spPr>
            <p:txBody>
              <a:bodyPr/>
              <a:lstStyle/>
              <a:p>
                <a:endParaRPr lang="it-IT"/>
              </a:p>
            </p:txBody>
          </p:sp>
          <p:sp>
            <p:nvSpPr>
              <p:cNvPr id="2374" name="Line 188"/>
              <p:cNvSpPr>
                <a:spLocks noChangeShapeType="1"/>
              </p:cNvSpPr>
              <p:nvPr/>
            </p:nvSpPr>
            <p:spPr bwMode="auto">
              <a:xfrm>
                <a:off x="5120" y="1877"/>
                <a:ext cx="0" cy="157"/>
              </a:xfrm>
              <a:prstGeom prst="line">
                <a:avLst/>
              </a:prstGeom>
              <a:noFill/>
              <a:ln w="15875">
                <a:solidFill>
                  <a:srgbClr val="404040"/>
                </a:solidFill>
                <a:round/>
                <a:headEnd/>
                <a:tailEnd/>
              </a:ln>
            </p:spPr>
            <p:txBody>
              <a:bodyPr/>
              <a:lstStyle/>
              <a:p>
                <a:endParaRPr lang="it-IT"/>
              </a:p>
            </p:txBody>
          </p:sp>
          <p:sp>
            <p:nvSpPr>
              <p:cNvPr id="2375" name="Line 189"/>
              <p:cNvSpPr>
                <a:spLocks noChangeShapeType="1"/>
              </p:cNvSpPr>
              <p:nvPr/>
            </p:nvSpPr>
            <p:spPr bwMode="auto">
              <a:xfrm>
                <a:off x="5092" y="1878"/>
                <a:ext cx="0" cy="152"/>
              </a:xfrm>
              <a:prstGeom prst="line">
                <a:avLst/>
              </a:prstGeom>
              <a:noFill/>
              <a:ln w="15875">
                <a:solidFill>
                  <a:srgbClr val="404040"/>
                </a:solidFill>
                <a:round/>
                <a:headEnd/>
                <a:tailEnd/>
              </a:ln>
            </p:spPr>
            <p:txBody>
              <a:bodyPr/>
              <a:lstStyle/>
              <a:p>
                <a:endParaRPr lang="it-IT"/>
              </a:p>
            </p:txBody>
          </p:sp>
          <p:sp>
            <p:nvSpPr>
              <p:cNvPr id="2376" name="Line 190"/>
              <p:cNvSpPr>
                <a:spLocks noChangeShapeType="1"/>
              </p:cNvSpPr>
              <p:nvPr/>
            </p:nvSpPr>
            <p:spPr bwMode="auto">
              <a:xfrm>
                <a:off x="5068" y="1880"/>
                <a:ext cx="0" cy="145"/>
              </a:xfrm>
              <a:prstGeom prst="line">
                <a:avLst/>
              </a:prstGeom>
              <a:noFill/>
              <a:ln w="15875">
                <a:solidFill>
                  <a:srgbClr val="404040"/>
                </a:solidFill>
                <a:round/>
                <a:headEnd/>
                <a:tailEnd/>
              </a:ln>
            </p:spPr>
            <p:txBody>
              <a:bodyPr/>
              <a:lstStyle/>
              <a:p>
                <a:endParaRPr lang="it-IT"/>
              </a:p>
            </p:txBody>
          </p:sp>
          <p:sp>
            <p:nvSpPr>
              <p:cNvPr id="2377" name="Line 191"/>
              <p:cNvSpPr>
                <a:spLocks noChangeShapeType="1"/>
              </p:cNvSpPr>
              <p:nvPr/>
            </p:nvSpPr>
            <p:spPr bwMode="auto">
              <a:xfrm>
                <a:off x="5045" y="1882"/>
                <a:ext cx="0" cy="138"/>
              </a:xfrm>
              <a:prstGeom prst="line">
                <a:avLst/>
              </a:prstGeom>
              <a:noFill/>
              <a:ln w="15875">
                <a:solidFill>
                  <a:srgbClr val="404040"/>
                </a:solidFill>
                <a:round/>
                <a:headEnd/>
                <a:tailEnd/>
              </a:ln>
            </p:spPr>
            <p:txBody>
              <a:bodyPr/>
              <a:lstStyle/>
              <a:p>
                <a:endParaRPr lang="it-IT"/>
              </a:p>
            </p:txBody>
          </p:sp>
          <p:sp>
            <p:nvSpPr>
              <p:cNvPr id="2378" name="Line 192"/>
              <p:cNvSpPr>
                <a:spLocks noChangeShapeType="1"/>
              </p:cNvSpPr>
              <p:nvPr/>
            </p:nvSpPr>
            <p:spPr bwMode="auto">
              <a:xfrm>
                <a:off x="5022" y="1883"/>
                <a:ext cx="0" cy="133"/>
              </a:xfrm>
              <a:prstGeom prst="line">
                <a:avLst/>
              </a:prstGeom>
              <a:noFill/>
              <a:ln w="15875">
                <a:solidFill>
                  <a:srgbClr val="404040"/>
                </a:solidFill>
                <a:round/>
                <a:headEnd/>
                <a:tailEnd/>
              </a:ln>
            </p:spPr>
            <p:txBody>
              <a:bodyPr/>
              <a:lstStyle/>
              <a:p>
                <a:endParaRPr lang="it-IT"/>
              </a:p>
            </p:txBody>
          </p:sp>
          <p:sp>
            <p:nvSpPr>
              <p:cNvPr id="2379" name="Line 193"/>
              <p:cNvSpPr>
                <a:spLocks noChangeShapeType="1"/>
              </p:cNvSpPr>
              <p:nvPr/>
            </p:nvSpPr>
            <p:spPr bwMode="auto">
              <a:xfrm>
                <a:off x="5004" y="1885"/>
                <a:ext cx="1" cy="127"/>
              </a:xfrm>
              <a:prstGeom prst="line">
                <a:avLst/>
              </a:prstGeom>
              <a:noFill/>
              <a:ln w="15875">
                <a:solidFill>
                  <a:srgbClr val="404040"/>
                </a:solidFill>
                <a:round/>
                <a:headEnd/>
                <a:tailEnd/>
              </a:ln>
            </p:spPr>
            <p:txBody>
              <a:bodyPr/>
              <a:lstStyle/>
              <a:p>
                <a:endParaRPr lang="it-IT"/>
              </a:p>
            </p:txBody>
          </p:sp>
          <p:sp>
            <p:nvSpPr>
              <p:cNvPr id="2380" name="Line 194"/>
              <p:cNvSpPr>
                <a:spLocks noChangeShapeType="1"/>
              </p:cNvSpPr>
              <p:nvPr/>
            </p:nvSpPr>
            <p:spPr bwMode="auto">
              <a:xfrm>
                <a:off x="4987" y="1886"/>
                <a:ext cx="0" cy="123"/>
              </a:xfrm>
              <a:prstGeom prst="line">
                <a:avLst/>
              </a:prstGeom>
              <a:noFill/>
              <a:ln w="15875">
                <a:solidFill>
                  <a:srgbClr val="404040"/>
                </a:solidFill>
                <a:round/>
                <a:headEnd/>
                <a:tailEnd/>
              </a:ln>
            </p:spPr>
            <p:txBody>
              <a:bodyPr/>
              <a:lstStyle/>
              <a:p>
                <a:endParaRPr lang="it-IT"/>
              </a:p>
            </p:txBody>
          </p:sp>
          <p:sp>
            <p:nvSpPr>
              <p:cNvPr id="2381" name="Line 195"/>
              <p:cNvSpPr>
                <a:spLocks noChangeShapeType="1"/>
              </p:cNvSpPr>
              <p:nvPr/>
            </p:nvSpPr>
            <p:spPr bwMode="auto">
              <a:xfrm>
                <a:off x="4971" y="1888"/>
                <a:ext cx="0" cy="118"/>
              </a:xfrm>
              <a:prstGeom prst="line">
                <a:avLst/>
              </a:prstGeom>
              <a:noFill/>
              <a:ln w="15875">
                <a:solidFill>
                  <a:srgbClr val="404040"/>
                </a:solidFill>
                <a:round/>
                <a:headEnd/>
                <a:tailEnd/>
              </a:ln>
            </p:spPr>
            <p:txBody>
              <a:bodyPr/>
              <a:lstStyle/>
              <a:p>
                <a:endParaRPr lang="it-IT"/>
              </a:p>
            </p:txBody>
          </p:sp>
          <p:sp>
            <p:nvSpPr>
              <p:cNvPr id="2382" name="Line 196"/>
              <p:cNvSpPr>
                <a:spLocks noChangeShapeType="1"/>
              </p:cNvSpPr>
              <p:nvPr/>
            </p:nvSpPr>
            <p:spPr bwMode="auto">
              <a:xfrm>
                <a:off x="4955" y="1889"/>
                <a:ext cx="0" cy="114"/>
              </a:xfrm>
              <a:prstGeom prst="line">
                <a:avLst/>
              </a:prstGeom>
              <a:noFill/>
              <a:ln w="15875">
                <a:solidFill>
                  <a:srgbClr val="404040"/>
                </a:solidFill>
                <a:round/>
                <a:headEnd/>
                <a:tailEnd/>
              </a:ln>
            </p:spPr>
            <p:txBody>
              <a:bodyPr/>
              <a:lstStyle/>
              <a:p>
                <a:endParaRPr lang="it-IT"/>
              </a:p>
            </p:txBody>
          </p:sp>
          <p:sp>
            <p:nvSpPr>
              <p:cNvPr id="2383" name="Line 197"/>
              <p:cNvSpPr>
                <a:spLocks noChangeShapeType="1"/>
              </p:cNvSpPr>
              <p:nvPr/>
            </p:nvSpPr>
            <p:spPr bwMode="auto">
              <a:xfrm>
                <a:off x="4939" y="1890"/>
                <a:ext cx="0" cy="110"/>
              </a:xfrm>
              <a:prstGeom prst="line">
                <a:avLst/>
              </a:prstGeom>
              <a:noFill/>
              <a:ln w="15875">
                <a:solidFill>
                  <a:srgbClr val="404040"/>
                </a:solidFill>
                <a:round/>
                <a:headEnd/>
                <a:tailEnd/>
              </a:ln>
            </p:spPr>
            <p:txBody>
              <a:bodyPr/>
              <a:lstStyle/>
              <a:p>
                <a:endParaRPr lang="it-IT"/>
              </a:p>
            </p:txBody>
          </p:sp>
          <p:sp>
            <p:nvSpPr>
              <p:cNvPr id="2384" name="Line 198"/>
              <p:cNvSpPr>
                <a:spLocks noChangeShapeType="1"/>
              </p:cNvSpPr>
              <p:nvPr/>
            </p:nvSpPr>
            <p:spPr bwMode="auto">
              <a:xfrm>
                <a:off x="4925" y="1891"/>
                <a:ext cx="0" cy="106"/>
              </a:xfrm>
              <a:prstGeom prst="line">
                <a:avLst/>
              </a:prstGeom>
              <a:noFill/>
              <a:ln w="15875">
                <a:solidFill>
                  <a:srgbClr val="404040"/>
                </a:solidFill>
                <a:round/>
                <a:headEnd/>
                <a:tailEnd/>
              </a:ln>
            </p:spPr>
            <p:txBody>
              <a:bodyPr/>
              <a:lstStyle/>
              <a:p>
                <a:endParaRPr lang="it-IT"/>
              </a:p>
            </p:txBody>
          </p:sp>
          <p:sp>
            <p:nvSpPr>
              <p:cNvPr id="2385" name="Line 199"/>
              <p:cNvSpPr>
                <a:spLocks noChangeShapeType="1"/>
              </p:cNvSpPr>
              <p:nvPr/>
            </p:nvSpPr>
            <p:spPr bwMode="auto">
              <a:xfrm>
                <a:off x="4910" y="1892"/>
                <a:ext cx="0" cy="102"/>
              </a:xfrm>
              <a:prstGeom prst="line">
                <a:avLst/>
              </a:prstGeom>
              <a:noFill/>
              <a:ln w="15875">
                <a:solidFill>
                  <a:srgbClr val="404040"/>
                </a:solidFill>
                <a:round/>
                <a:headEnd/>
                <a:tailEnd/>
              </a:ln>
            </p:spPr>
            <p:txBody>
              <a:bodyPr/>
              <a:lstStyle/>
              <a:p>
                <a:endParaRPr lang="it-IT"/>
              </a:p>
            </p:txBody>
          </p:sp>
          <p:sp>
            <p:nvSpPr>
              <p:cNvPr id="2386" name="Line 200"/>
              <p:cNvSpPr>
                <a:spLocks noChangeShapeType="1"/>
              </p:cNvSpPr>
              <p:nvPr/>
            </p:nvSpPr>
            <p:spPr bwMode="auto">
              <a:xfrm>
                <a:off x="4880" y="1895"/>
                <a:ext cx="0" cy="93"/>
              </a:xfrm>
              <a:prstGeom prst="line">
                <a:avLst/>
              </a:prstGeom>
              <a:noFill/>
              <a:ln w="15875">
                <a:solidFill>
                  <a:srgbClr val="404040"/>
                </a:solidFill>
                <a:round/>
                <a:headEnd/>
                <a:tailEnd/>
              </a:ln>
            </p:spPr>
            <p:txBody>
              <a:bodyPr/>
              <a:lstStyle/>
              <a:p>
                <a:endParaRPr lang="it-IT"/>
              </a:p>
            </p:txBody>
          </p:sp>
          <p:sp>
            <p:nvSpPr>
              <p:cNvPr id="2387" name="Line 201"/>
              <p:cNvSpPr>
                <a:spLocks noChangeShapeType="1"/>
              </p:cNvSpPr>
              <p:nvPr/>
            </p:nvSpPr>
            <p:spPr bwMode="auto">
              <a:xfrm>
                <a:off x="4868" y="1896"/>
                <a:ext cx="0" cy="90"/>
              </a:xfrm>
              <a:prstGeom prst="line">
                <a:avLst/>
              </a:prstGeom>
              <a:noFill/>
              <a:ln w="15875">
                <a:solidFill>
                  <a:srgbClr val="404040"/>
                </a:solidFill>
                <a:round/>
                <a:headEnd/>
                <a:tailEnd/>
              </a:ln>
            </p:spPr>
            <p:txBody>
              <a:bodyPr/>
              <a:lstStyle/>
              <a:p>
                <a:endParaRPr lang="it-IT"/>
              </a:p>
            </p:txBody>
          </p:sp>
          <p:sp>
            <p:nvSpPr>
              <p:cNvPr id="2388" name="Line 202"/>
              <p:cNvSpPr>
                <a:spLocks noChangeShapeType="1"/>
              </p:cNvSpPr>
              <p:nvPr/>
            </p:nvSpPr>
            <p:spPr bwMode="auto">
              <a:xfrm>
                <a:off x="4856" y="1897"/>
                <a:ext cx="1" cy="87"/>
              </a:xfrm>
              <a:prstGeom prst="line">
                <a:avLst/>
              </a:prstGeom>
              <a:noFill/>
              <a:ln w="15875">
                <a:solidFill>
                  <a:srgbClr val="404040"/>
                </a:solidFill>
                <a:round/>
                <a:headEnd/>
                <a:tailEnd/>
              </a:ln>
            </p:spPr>
            <p:txBody>
              <a:bodyPr/>
              <a:lstStyle/>
              <a:p>
                <a:endParaRPr lang="it-IT"/>
              </a:p>
            </p:txBody>
          </p:sp>
          <p:sp>
            <p:nvSpPr>
              <p:cNvPr id="2389" name="Line 203"/>
              <p:cNvSpPr>
                <a:spLocks noChangeShapeType="1"/>
              </p:cNvSpPr>
              <p:nvPr/>
            </p:nvSpPr>
            <p:spPr bwMode="auto">
              <a:xfrm>
                <a:off x="4844" y="1898"/>
                <a:ext cx="1" cy="83"/>
              </a:xfrm>
              <a:prstGeom prst="line">
                <a:avLst/>
              </a:prstGeom>
              <a:noFill/>
              <a:ln w="15875">
                <a:solidFill>
                  <a:srgbClr val="404040"/>
                </a:solidFill>
                <a:round/>
                <a:headEnd/>
                <a:tailEnd/>
              </a:ln>
            </p:spPr>
            <p:txBody>
              <a:bodyPr/>
              <a:lstStyle/>
              <a:p>
                <a:endParaRPr lang="it-IT"/>
              </a:p>
            </p:txBody>
          </p:sp>
          <p:sp>
            <p:nvSpPr>
              <p:cNvPr id="2390" name="Line 204"/>
              <p:cNvSpPr>
                <a:spLocks noChangeShapeType="1"/>
              </p:cNvSpPr>
              <p:nvPr/>
            </p:nvSpPr>
            <p:spPr bwMode="auto">
              <a:xfrm>
                <a:off x="4833" y="1898"/>
                <a:ext cx="0" cy="81"/>
              </a:xfrm>
              <a:prstGeom prst="line">
                <a:avLst/>
              </a:prstGeom>
              <a:noFill/>
              <a:ln w="15875">
                <a:solidFill>
                  <a:srgbClr val="404040"/>
                </a:solidFill>
                <a:round/>
                <a:headEnd/>
                <a:tailEnd/>
              </a:ln>
            </p:spPr>
            <p:txBody>
              <a:bodyPr/>
              <a:lstStyle/>
              <a:p>
                <a:endParaRPr lang="it-IT"/>
              </a:p>
            </p:txBody>
          </p:sp>
          <p:sp>
            <p:nvSpPr>
              <p:cNvPr id="2391" name="Line 205"/>
              <p:cNvSpPr>
                <a:spLocks noChangeShapeType="1"/>
              </p:cNvSpPr>
              <p:nvPr/>
            </p:nvSpPr>
            <p:spPr bwMode="auto">
              <a:xfrm>
                <a:off x="4821" y="1899"/>
                <a:ext cx="0" cy="78"/>
              </a:xfrm>
              <a:prstGeom prst="line">
                <a:avLst/>
              </a:prstGeom>
              <a:noFill/>
              <a:ln w="15875">
                <a:solidFill>
                  <a:srgbClr val="404040"/>
                </a:solidFill>
                <a:round/>
                <a:headEnd/>
                <a:tailEnd/>
              </a:ln>
            </p:spPr>
            <p:txBody>
              <a:bodyPr/>
              <a:lstStyle/>
              <a:p>
                <a:endParaRPr lang="it-IT"/>
              </a:p>
            </p:txBody>
          </p:sp>
          <p:sp>
            <p:nvSpPr>
              <p:cNvPr id="2392" name="Freeform 206"/>
              <p:cNvSpPr>
                <a:spLocks/>
              </p:cNvSpPr>
              <p:nvPr/>
            </p:nvSpPr>
            <p:spPr bwMode="auto">
              <a:xfrm>
                <a:off x="4809" y="1873"/>
                <a:ext cx="343" cy="168"/>
              </a:xfrm>
              <a:custGeom>
                <a:avLst/>
                <a:gdLst>
                  <a:gd name="T0" fmla="*/ 0 w 3238"/>
                  <a:gd name="T1" fmla="*/ 0 h 1400"/>
                  <a:gd name="T2" fmla="*/ 0 w 3238"/>
                  <a:gd name="T3" fmla="*/ 1 h 1400"/>
                  <a:gd name="T4" fmla="*/ 4 w 3238"/>
                  <a:gd name="T5" fmla="*/ 2 h 1400"/>
                  <a:gd name="T6" fmla="*/ 4 w 3238"/>
                  <a:gd name="T7" fmla="*/ 0 h 1400"/>
                  <a:gd name="T8" fmla="*/ 0 w 3238"/>
                  <a:gd name="T9" fmla="*/ 0 h 1400"/>
                  <a:gd name="T10" fmla="*/ 0 60000 65536"/>
                  <a:gd name="T11" fmla="*/ 0 60000 65536"/>
                  <a:gd name="T12" fmla="*/ 0 60000 65536"/>
                  <a:gd name="T13" fmla="*/ 0 60000 65536"/>
                  <a:gd name="T14" fmla="*/ 0 60000 65536"/>
                  <a:gd name="T15" fmla="*/ 0 w 3238"/>
                  <a:gd name="T16" fmla="*/ 0 h 1400"/>
                  <a:gd name="T17" fmla="*/ 3238 w 3238"/>
                  <a:gd name="T18" fmla="*/ 1400 h 1400"/>
                </a:gdLst>
                <a:ahLst/>
                <a:cxnLst>
                  <a:cxn ang="T10">
                    <a:pos x="T0" y="T1"/>
                  </a:cxn>
                  <a:cxn ang="T11">
                    <a:pos x="T2" y="T3"/>
                  </a:cxn>
                  <a:cxn ang="T12">
                    <a:pos x="T4" y="T5"/>
                  </a:cxn>
                  <a:cxn ang="T13">
                    <a:pos x="T6" y="T7"/>
                  </a:cxn>
                  <a:cxn ang="T14">
                    <a:pos x="T8" y="T9"/>
                  </a:cxn>
                </a:cxnLst>
                <a:rect l="T15" t="T16" r="T17" b="T18"/>
                <a:pathLst>
                  <a:path w="3238" h="1400">
                    <a:moveTo>
                      <a:pt x="0" y="227"/>
                    </a:moveTo>
                    <a:lnTo>
                      <a:pt x="0" y="842"/>
                    </a:lnTo>
                    <a:lnTo>
                      <a:pt x="3238" y="1400"/>
                    </a:lnTo>
                    <a:lnTo>
                      <a:pt x="3238" y="0"/>
                    </a:lnTo>
                    <a:lnTo>
                      <a:pt x="0" y="227"/>
                    </a:lnTo>
                  </a:path>
                </a:pathLst>
              </a:custGeom>
              <a:noFill/>
              <a:ln w="15875">
                <a:solidFill>
                  <a:srgbClr val="202020"/>
                </a:solidFill>
                <a:round/>
                <a:headEnd/>
                <a:tailEnd/>
              </a:ln>
            </p:spPr>
            <p:txBody>
              <a:bodyPr/>
              <a:lstStyle/>
              <a:p>
                <a:endParaRPr lang="it-IT"/>
              </a:p>
            </p:txBody>
          </p:sp>
          <p:grpSp>
            <p:nvGrpSpPr>
              <p:cNvPr id="2393" name="Group 207"/>
              <p:cNvGrpSpPr>
                <a:grpSpLocks/>
              </p:cNvGrpSpPr>
              <p:nvPr/>
            </p:nvGrpSpPr>
            <p:grpSpPr bwMode="auto">
              <a:xfrm>
                <a:off x="4816" y="1876"/>
                <a:ext cx="295" cy="95"/>
                <a:chOff x="1238" y="2228"/>
                <a:chExt cx="1448" cy="409"/>
              </a:xfrm>
            </p:grpSpPr>
            <p:sp>
              <p:nvSpPr>
                <p:cNvPr id="2427" name="Line 208"/>
                <p:cNvSpPr>
                  <a:spLocks noChangeShapeType="1"/>
                </p:cNvSpPr>
                <p:nvPr/>
              </p:nvSpPr>
              <p:spPr bwMode="auto">
                <a:xfrm flipV="1">
                  <a:off x="1238" y="2354"/>
                  <a:ext cx="54" cy="51"/>
                </a:xfrm>
                <a:prstGeom prst="line">
                  <a:avLst/>
                </a:prstGeom>
                <a:noFill/>
                <a:ln w="12700">
                  <a:solidFill>
                    <a:srgbClr val="C0C0FF"/>
                  </a:solidFill>
                  <a:round/>
                  <a:headEnd/>
                  <a:tailEnd/>
                </a:ln>
              </p:spPr>
              <p:txBody>
                <a:bodyPr/>
                <a:lstStyle/>
                <a:p>
                  <a:endParaRPr lang="it-IT"/>
                </a:p>
              </p:txBody>
            </p:sp>
            <p:sp>
              <p:nvSpPr>
                <p:cNvPr id="2428" name="Line 209"/>
                <p:cNvSpPr>
                  <a:spLocks noChangeShapeType="1"/>
                </p:cNvSpPr>
                <p:nvPr/>
              </p:nvSpPr>
              <p:spPr bwMode="auto">
                <a:xfrm flipV="1">
                  <a:off x="1307" y="2293"/>
                  <a:ext cx="88" cy="82"/>
                </a:xfrm>
                <a:prstGeom prst="line">
                  <a:avLst/>
                </a:prstGeom>
                <a:noFill/>
                <a:ln w="12700">
                  <a:solidFill>
                    <a:srgbClr val="C0C0FF"/>
                  </a:solidFill>
                  <a:round/>
                  <a:headEnd/>
                  <a:tailEnd/>
                </a:ln>
              </p:spPr>
              <p:txBody>
                <a:bodyPr/>
                <a:lstStyle/>
                <a:p>
                  <a:endParaRPr lang="it-IT"/>
                </a:p>
              </p:txBody>
            </p:sp>
            <p:sp>
              <p:nvSpPr>
                <p:cNvPr id="2429" name="Line 210"/>
                <p:cNvSpPr>
                  <a:spLocks noChangeShapeType="1"/>
                </p:cNvSpPr>
                <p:nvPr/>
              </p:nvSpPr>
              <p:spPr bwMode="auto">
                <a:xfrm flipV="1">
                  <a:off x="1243" y="2427"/>
                  <a:ext cx="64" cy="61"/>
                </a:xfrm>
                <a:prstGeom prst="line">
                  <a:avLst/>
                </a:prstGeom>
                <a:noFill/>
                <a:ln w="12700">
                  <a:solidFill>
                    <a:srgbClr val="C0C0FF"/>
                  </a:solidFill>
                  <a:round/>
                  <a:headEnd/>
                  <a:tailEnd/>
                </a:ln>
              </p:spPr>
              <p:txBody>
                <a:bodyPr/>
                <a:lstStyle/>
                <a:p>
                  <a:endParaRPr lang="it-IT"/>
                </a:p>
              </p:txBody>
            </p:sp>
            <p:sp>
              <p:nvSpPr>
                <p:cNvPr id="2430" name="Line 211"/>
                <p:cNvSpPr>
                  <a:spLocks noChangeShapeType="1"/>
                </p:cNvSpPr>
                <p:nvPr/>
              </p:nvSpPr>
              <p:spPr bwMode="auto">
                <a:xfrm flipV="1">
                  <a:off x="1315" y="2396"/>
                  <a:ext cx="65" cy="58"/>
                </a:xfrm>
                <a:prstGeom prst="line">
                  <a:avLst/>
                </a:prstGeom>
                <a:noFill/>
                <a:ln w="12700">
                  <a:solidFill>
                    <a:srgbClr val="C0C0FF"/>
                  </a:solidFill>
                  <a:round/>
                  <a:headEnd/>
                  <a:tailEnd/>
                </a:ln>
              </p:spPr>
              <p:txBody>
                <a:bodyPr/>
                <a:lstStyle/>
                <a:p>
                  <a:endParaRPr lang="it-IT"/>
                </a:p>
              </p:txBody>
            </p:sp>
            <p:sp>
              <p:nvSpPr>
                <p:cNvPr id="2431" name="Line 212"/>
                <p:cNvSpPr>
                  <a:spLocks noChangeShapeType="1"/>
                </p:cNvSpPr>
                <p:nvPr/>
              </p:nvSpPr>
              <p:spPr bwMode="auto">
                <a:xfrm flipV="1">
                  <a:off x="1553" y="2262"/>
                  <a:ext cx="142" cy="123"/>
                </a:xfrm>
                <a:prstGeom prst="line">
                  <a:avLst/>
                </a:prstGeom>
                <a:noFill/>
                <a:ln w="12700">
                  <a:solidFill>
                    <a:srgbClr val="C0C0FF"/>
                  </a:solidFill>
                  <a:round/>
                  <a:headEnd/>
                  <a:tailEnd/>
                </a:ln>
              </p:spPr>
              <p:txBody>
                <a:bodyPr/>
                <a:lstStyle/>
                <a:p>
                  <a:endParaRPr lang="it-IT"/>
                </a:p>
              </p:txBody>
            </p:sp>
            <p:sp>
              <p:nvSpPr>
                <p:cNvPr id="2432" name="Line 213"/>
                <p:cNvSpPr>
                  <a:spLocks noChangeShapeType="1"/>
                </p:cNvSpPr>
                <p:nvPr/>
              </p:nvSpPr>
              <p:spPr bwMode="auto">
                <a:xfrm flipV="1">
                  <a:off x="1463" y="2358"/>
                  <a:ext cx="181" cy="163"/>
                </a:xfrm>
                <a:prstGeom prst="line">
                  <a:avLst/>
                </a:prstGeom>
                <a:noFill/>
                <a:ln w="12700">
                  <a:solidFill>
                    <a:srgbClr val="C0C0FF"/>
                  </a:solidFill>
                  <a:round/>
                  <a:headEnd/>
                  <a:tailEnd/>
                </a:ln>
              </p:spPr>
              <p:txBody>
                <a:bodyPr/>
                <a:lstStyle/>
                <a:p>
                  <a:endParaRPr lang="it-IT"/>
                </a:p>
              </p:txBody>
            </p:sp>
            <p:sp>
              <p:nvSpPr>
                <p:cNvPr id="2433" name="Line 214"/>
                <p:cNvSpPr>
                  <a:spLocks noChangeShapeType="1"/>
                </p:cNvSpPr>
                <p:nvPr/>
              </p:nvSpPr>
              <p:spPr bwMode="auto">
                <a:xfrm flipV="1">
                  <a:off x="1589" y="2313"/>
                  <a:ext cx="135" cy="124"/>
                </a:xfrm>
                <a:prstGeom prst="line">
                  <a:avLst/>
                </a:prstGeom>
                <a:noFill/>
                <a:ln w="12700">
                  <a:solidFill>
                    <a:srgbClr val="C0C0FF"/>
                  </a:solidFill>
                  <a:round/>
                  <a:headEnd/>
                  <a:tailEnd/>
                </a:ln>
              </p:spPr>
              <p:txBody>
                <a:bodyPr/>
                <a:lstStyle/>
                <a:p>
                  <a:endParaRPr lang="it-IT"/>
                </a:p>
              </p:txBody>
            </p:sp>
            <p:sp>
              <p:nvSpPr>
                <p:cNvPr id="2434" name="Line 215"/>
                <p:cNvSpPr>
                  <a:spLocks noChangeShapeType="1"/>
                </p:cNvSpPr>
                <p:nvPr/>
              </p:nvSpPr>
              <p:spPr bwMode="auto">
                <a:xfrm flipV="1">
                  <a:off x="1389" y="2409"/>
                  <a:ext cx="74" cy="68"/>
                </a:xfrm>
                <a:prstGeom prst="line">
                  <a:avLst/>
                </a:prstGeom>
                <a:noFill/>
                <a:ln w="12700">
                  <a:solidFill>
                    <a:srgbClr val="C0C0FF"/>
                  </a:solidFill>
                  <a:round/>
                  <a:headEnd/>
                  <a:tailEnd/>
                </a:ln>
              </p:spPr>
              <p:txBody>
                <a:bodyPr/>
                <a:lstStyle/>
                <a:p>
                  <a:endParaRPr lang="it-IT"/>
                </a:p>
              </p:txBody>
            </p:sp>
            <p:sp>
              <p:nvSpPr>
                <p:cNvPr id="2435" name="Line 216"/>
                <p:cNvSpPr>
                  <a:spLocks noChangeShapeType="1"/>
                </p:cNvSpPr>
                <p:nvPr/>
              </p:nvSpPr>
              <p:spPr bwMode="auto">
                <a:xfrm flipV="1">
                  <a:off x="1830" y="2228"/>
                  <a:ext cx="124" cy="98"/>
                </a:xfrm>
                <a:prstGeom prst="line">
                  <a:avLst/>
                </a:prstGeom>
                <a:noFill/>
                <a:ln w="12700">
                  <a:solidFill>
                    <a:srgbClr val="C0C0FF"/>
                  </a:solidFill>
                  <a:round/>
                  <a:headEnd/>
                  <a:tailEnd/>
                </a:ln>
              </p:spPr>
              <p:txBody>
                <a:bodyPr/>
                <a:lstStyle/>
                <a:p>
                  <a:endParaRPr lang="it-IT"/>
                </a:p>
              </p:txBody>
            </p:sp>
            <p:sp>
              <p:nvSpPr>
                <p:cNvPr id="2436" name="Line 217"/>
                <p:cNvSpPr>
                  <a:spLocks noChangeShapeType="1"/>
                </p:cNvSpPr>
                <p:nvPr/>
              </p:nvSpPr>
              <p:spPr bwMode="auto">
                <a:xfrm flipV="1">
                  <a:off x="1680" y="2413"/>
                  <a:ext cx="103" cy="99"/>
                </a:xfrm>
                <a:prstGeom prst="line">
                  <a:avLst/>
                </a:prstGeom>
                <a:noFill/>
                <a:ln w="12700">
                  <a:solidFill>
                    <a:srgbClr val="C0C0FF"/>
                  </a:solidFill>
                  <a:round/>
                  <a:headEnd/>
                  <a:tailEnd/>
                </a:ln>
              </p:spPr>
              <p:txBody>
                <a:bodyPr/>
                <a:lstStyle/>
                <a:p>
                  <a:endParaRPr lang="it-IT"/>
                </a:p>
              </p:txBody>
            </p:sp>
            <p:sp>
              <p:nvSpPr>
                <p:cNvPr id="2437" name="Line 218"/>
                <p:cNvSpPr>
                  <a:spLocks noChangeShapeType="1"/>
                </p:cNvSpPr>
                <p:nvPr/>
              </p:nvSpPr>
              <p:spPr bwMode="auto">
                <a:xfrm flipV="1">
                  <a:off x="1785" y="2313"/>
                  <a:ext cx="155" cy="141"/>
                </a:xfrm>
                <a:prstGeom prst="line">
                  <a:avLst/>
                </a:prstGeom>
                <a:noFill/>
                <a:ln w="12700">
                  <a:solidFill>
                    <a:srgbClr val="C0C0FF"/>
                  </a:solidFill>
                  <a:round/>
                  <a:headEnd/>
                  <a:tailEnd/>
                </a:ln>
              </p:spPr>
              <p:txBody>
                <a:bodyPr/>
                <a:lstStyle/>
                <a:p>
                  <a:endParaRPr lang="it-IT"/>
                </a:p>
              </p:txBody>
            </p:sp>
            <p:sp>
              <p:nvSpPr>
                <p:cNvPr id="2438" name="Line 219"/>
                <p:cNvSpPr>
                  <a:spLocks noChangeShapeType="1"/>
                </p:cNvSpPr>
                <p:nvPr/>
              </p:nvSpPr>
              <p:spPr bwMode="auto">
                <a:xfrm flipV="1">
                  <a:off x="1808" y="2486"/>
                  <a:ext cx="94" cy="80"/>
                </a:xfrm>
                <a:prstGeom prst="line">
                  <a:avLst/>
                </a:prstGeom>
                <a:noFill/>
                <a:ln w="12700">
                  <a:solidFill>
                    <a:srgbClr val="C0C0FF"/>
                  </a:solidFill>
                  <a:round/>
                  <a:headEnd/>
                  <a:tailEnd/>
                </a:ln>
              </p:spPr>
              <p:txBody>
                <a:bodyPr/>
                <a:lstStyle/>
                <a:p>
                  <a:endParaRPr lang="it-IT"/>
                </a:p>
              </p:txBody>
            </p:sp>
            <p:sp>
              <p:nvSpPr>
                <p:cNvPr id="2439" name="Line 220"/>
                <p:cNvSpPr>
                  <a:spLocks noChangeShapeType="1"/>
                </p:cNvSpPr>
                <p:nvPr/>
              </p:nvSpPr>
              <p:spPr bwMode="auto">
                <a:xfrm flipV="1">
                  <a:off x="1944" y="2352"/>
                  <a:ext cx="155" cy="141"/>
                </a:xfrm>
                <a:prstGeom prst="line">
                  <a:avLst/>
                </a:prstGeom>
                <a:noFill/>
                <a:ln w="12700">
                  <a:solidFill>
                    <a:srgbClr val="C0C0FF"/>
                  </a:solidFill>
                  <a:round/>
                  <a:headEnd/>
                  <a:tailEnd/>
                </a:ln>
              </p:spPr>
              <p:txBody>
                <a:bodyPr/>
                <a:lstStyle/>
                <a:p>
                  <a:endParaRPr lang="it-IT"/>
                </a:p>
              </p:txBody>
            </p:sp>
            <p:sp>
              <p:nvSpPr>
                <p:cNvPr id="2440" name="Line 221"/>
                <p:cNvSpPr>
                  <a:spLocks noChangeShapeType="1"/>
                </p:cNvSpPr>
                <p:nvPr/>
              </p:nvSpPr>
              <p:spPr bwMode="auto">
                <a:xfrm flipV="1">
                  <a:off x="2099" y="2255"/>
                  <a:ext cx="139" cy="133"/>
                </a:xfrm>
                <a:prstGeom prst="line">
                  <a:avLst/>
                </a:prstGeom>
                <a:noFill/>
                <a:ln w="12700">
                  <a:solidFill>
                    <a:srgbClr val="C0C0FF"/>
                  </a:solidFill>
                  <a:round/>
                  <a:headEnd/>
                  <a:tailEnd/>
                </a:ln>
              </p:spPr>
              <p:txBody>
                <a:bodyPr/>
                <a:lstStyle/>
                <a:p>
                  <a:endParaRPr lang="it-IT"/>
                </a:p>
              </p:txBody>
            </p:sp>
            <p:sp>
              <p:nvSpPr>
                <p:cNvPr id="2441" name="Line 222"/>
                <p:cNvSpPr>
                  <a:spLocks noChangeShapeType="1"/>
                </p:cNvSpPr>
                <p:nvPr/>
              </p:nvSpPr>
              <p:spPr bwMode="auto">
                <a:xfrm flipV="1">
                  <a:off x="1975" y="2300"/>
                  <a:ext cx="137" cy="127"/>
                </a:xfrm>
                <a:prstGeom prst="line">
                  <a:avLst/>
                </a:prstGeom>
                <a:noFill/>
                <a:ln w="12700">
                  <a:solidFill>
                    <a:srgbClr val="C0C0FF"/>
                  </a:solidFill>
                  <a:round/>
                  <a:headEnd/>
                  <a:tailEnd/>
                </a:ln>
              </p:spPr>
              <p:txBody>
                <a:bodyPr/>
                <a:lstStyle/>
                <a:p>
                  <a:endParaRPr lang="it-IT"/>
                </a:p>
              </p:txBody>
            </p:sp>
            <p:sp>
              <p:nvSpPr>
                <p:cNvPr id="2442" name="Line 223"/>
                <p:cNvSpPr>
                  <a:spLocks noChangeShapeType="1"/>
                </p:cNvSpPr>
                <p:nvPr/>
              </p:nvSpPr>
              <p:spPr bwMode="auto">
                <a:xfrm flipV="1">
                  <a:off x="1895" y="2471"/>
                  <a:ext cx="132" cy="111"/>
                </a:xfrm>
                <a:prstGeom prst="line">
                  <a:avLst/>
                </a:prstGeom>
                <a:noFill/>
                <a:ln w="12700">
                  <a:solidFill>
                    <a:srgbClr val="C0C0FF"/>
                  </a:solidFill>
                  <a:round/>
                  <a:headEnd/>
                  <a:tailEnd/>
                </a:ln>
              </p:spPr>
              <p:txBody>
                <a:bodyPr/>
                <a:lstStyle/>
                <a:p>
                  <a:endParaRPr lang="it-IT"/>
                </a:p>
              </p:txBody>
            </p:sp>
            <p:sp>
              <p:nvSpPr>
                <p:cNvPr id="2443" name="Line 224"/>
                <p:cNvSpPr>
                  <a:spLocks noChangeShapeType="1"/>
                </p:cNvSpPr>
                <p:nvPr/>
              </p:nvSpPr>
              <p:spPr bwMode="auto">
                <a:xfrm flipV="1">
                  <a:off x="2216" y="2231"/>
                  <a:ext cx="160" cy="157"/>
                </a:xfrm>
                <a:prstGeom prst="line">
                  <a:avLst/>
                </a:prstGeom>
                <a:noFill/>
                <a:ln w="12700">
                  <a:solidFill>
                    <a:srgbClr val="C0C0FF"/>
                  </a:solidFill>
                  <a:round/>
                  <a:headEnd/>
                  <a:tailEnd/>
                </a:ln>
              </p:spPr>
              <p:txBody>
                <a:bodyPr/>
                <a:lstStyle/>
                <a:p>
                  <a:endParaRPr lang="it-IT"/>
                </a:p>
              </p:txBody>
            </p:sp>
            <p:sp>
              <p:nvSpPr>
                <p:cNvPr id="2444" name="Line 225"/>
                <p:cNvSpPr>
                  <a:spLocks noChangeShapeType="1"/>
                </p:cNvSpPr>
                <p:nvPr/>
              </p:nvSpPr>
              <p:spPr bwMode="auto">
                <a:xfrm flipV="1">
                  <a:off x="2144" y="2337"/>
                  <a:ext cx="182" cy="181"/>
                </a:xfrm>
                <a:prstGeom prst="line">
                  <a:avLst/>
                </a:prstGeom>
                <a:noFill/>
                <a:ln w="12700">
                  <a:solidFill>
                    <a:srgbClr val="C0C0FF"/>
                  </a:solidFill>
                  <a:round/>
                  <a:headEnd/>
                  <a:tailEnd/>
                </a:ln>
              </p:spPr>
              <p:txBody>
                <a:bodyPr/>
                <a:lstStyle/>
                <a:p>
                  <a:endParaRPr lang="it-IT"/>
                </a:p>
              </p:txBody>
            </p:sp>
            <p:sp>
              <p:nvSpPr>
                <p:cNvPr id="2445" name="Line 226"/>
                <p:cNvSpPr>
                  <a:spLocks noChangeShapeType="1"/>
                </p:cNvSpPr>
                <p:nvPr/>
              </p:nvSpPr>
              <p:spPr bwMode="auto">
                <a:xfrm flipV="1">
                  <a:off x="2093" y="2486"/>
                  <a:ext cx="160" cy="151"/>
                </a:xfrm>
                <a:prstGeom prst="line">
                  <a:avLst/>
                </a:prstGeom>
                <a:noFill/>
                <a:ln w="12700">
                  <a:solidFill>
                    <a:srgbClr val="C0C0FF"/>
                  </a:solidFill>
                  <a:round/>
                  <a:headEnd/>
                  <a:tailEnd/>
                </a:ln>
              </p:spPr>
              <p:txBody>
                <a:bodyPr/>
                <a:lstStyle/>
                <a:p>
                  <a:endParaRPr lang="it-IT"/>
                </a:p>
              </p:txBody>
            </p:sp>
            <p:sp>
              <p:nvSpPr>
                <p:cNvPr id="2446" name="Line 227"/>
                <p:cNvSpPr>
                  <a:spLocks noChangeShapeType="1"/>
                </p:cNvSpPr>
                <p:nvPr/>
              </p:nvSpPr>
              <p:spPr bwMode="auto">
                <a:xfrm flipV="1">
                  <a:off x="2242" y="2396"/>
                  <a:ext cx="141" cy="132"/>
                </a:xfrm>
                <a:prstGeom prst="line">
                  <a:avLst/>
                </a:prstGeom>
                <a:noFill/>
                <a:ln w="12700">
                  <a:solidFill>
                    <a:srgbClr val="C0C0FF"/>
                  </a:solidFill>
                  <a:round/>
                  <a:headEnd/>
                  <a:tailEnd/>
                </a:ln>
              </p:spPr>
              <p:txBody>
                <a:bodyPr/>
                <a:lstStyle/>
                <a:p>
                  <a:endParaRPr lang="it-IT"/>
                </a:p>
              </p:txBody>
            </p:sp>
            <p:sp>
              <p:nvSpPr>
                <p:cNvPr id="2447" name="Line 228"/>
                <p:cNvSpPr>
                  <a:spLocks noChangeShapeType="1"/>
                </p:cNvSpPr>
                <p:nvPr/>
              </p:nvSpPr>
              <p:spPr bwMode="auto">
                <a:xfrm flipV="1">
                  <a:off x="2472" y="2303"/>
                  <a:ext cx="121" cy="120"/>
                </a:xfrm>
                <a:prstGeom prst="line">
                  <a:avLst/>
                </a:prstGeom>
                <a:noFill/>
                <a:ln w="12700">
                  <a:solidFill>
                    <a:srgbClr val="C0C0FF"/>
                  </a:solidFill>
                  <a:round/>
                  <a:headEnd/>
                  <a:tailEnd/>
                </a:ln>
              </p:spPr>
              <p:txBody>
                <a:bodyPr/>
                <a:lstStyle/>
                <a:p>
                  <a:endParaRPr lang="it-IT"/>
                </a:p>
              </p:txBody>
            </p:sp>
            <p:sp>
              <p:nvSpPr>
                <p:cNvPr id="2448" name="Line 229"/>
                <p:cNvSpPr>
                  <a:spLocks noChangeShapeType="1"/>
                </p:cNvSpPr>
                <p:nvPr/>
              </p:nvSpPr>
              <p:spPr bwMode="auto">
                <a:xfrm flipV="1">
                  <a:off x="2431" y="2515"/>
                  <a:ext cx="112" cy="106"/>
                </a:xfrm>
                <a:prstGeom prst="line">
                  <a:avLst/>
                </a:prstGeom>
                <a:noFill/>
                <a:ln w="12700">
                  <a:solidFill>
                    <a:srgbClr val="C0C0FF"/>
                  </a:solidFill>
                  <a:round/>
                  <a:headEnd/>
                  <a:tailEnd/>
                </a:ln>
              </p:spPr>
              <p:txBody>
                <a:bodyPr/>
                <a:lstStyle/>
                <a:p>
                  <a:endParaRPr lang="it-IT"/>
                </a:p>
              </p:txBody>
            </p:sp>
            <p:sp>
              <p:nvSpPr>
                <p:cNvPr id="2449" name="Line 230"/>
                <p:cNvSpPr>
                  <a:spLocks noChangeShapeType="1"/>
                </p:cNvSpPr>
                <p:nvPr/>
              </p:nvSpPr>
              <p:spPr bwMode="auto">
                <a:xfrm flipV="1">
                  <a:off x="2556" y="2415"/>
                  <a:ext cx="130" cy="131"/>
                </a:xfrm>
                <a:prstGeom prst="line">
                  <a:avLst/>
                </a:prstGeom>
                <a:noFill/>
                <a:ln w="12700">
                  <a:solidFill>
                    <a:srgbClr val="C0C0FF"/>
                  </a:solidFill>
                  <a:round/>
                  <a:headEnd/>
                  <a:tailEnd/>
                </a:ln>
              </p:spPr>
              <p:txBody>
                <a:bodyPr/>
                <a:lstStyle/>
                <a:p>
                  <a:endParaRPr lang="it-IT"/>
                </a:p>
              </p:txBody>
            </p:sp>
          </p:grpSp>
          <p:sp>
            <p:nvSpPr>
              <p:cNvPr id="2394" name="Line 231"/>
              <p:cNvSpPr>
                <a:spLocks noChangeShapeType="1"/>
              </p:cNvSpPr>
              <p:nvPr/>
            </p:nvSpPr>
            <p:spPr bwMode="auto">
              <a:xfrm>
                <a:off x="4895" y="1893"/>
                <a:ext cx="0" cy="98"/>
              </a:xfrm>
              <a:prstGeom prst="line">
                <a:avLst/>
              </a:prstGeom>
              <a:noFill/>
              <a:ln w="15875">
                <a:solidFill>
                  <a:srgbClr val="404040"/>
                </a:solidFill>
                <a:round/>
                <a:headEnd/>
                <a:tailEnd/>
              </a:ln>
            </p:spPr>
            <p:txBody>
              <a:bodyPr/>
              <a:lstStyle/>
              <a:p>
                <a:endParaRPr lang="it-IT"/>
              </a:p>
            </p:txBody>
          </p:sp>
          <p:sp>
            <p:nvSpPr>
              <p:cNvPr id="2395" name="Freeform 232"/>
              <p:cNvSpPr>
                <a:spLocks/>
              </p:cNvSpPr>
              <p:nvPr/>
            </p:nvSpPr>
            <p:spPr bwMode="auto">
              <a:xfrm>
                <a:off x="5176" y="1843"/>
                <a:ext cx="202" cy="260"/>
              </a:xfrm>
              <a:custGeom>
                <a:avLst/>
                <a:gdLst>
                  <a:gd name="T0" fmla="*/ 0 w 954"/>
                  <a:gd name="T1" fmla="*/ 0 h 1084"/>
                  <a:gd name="T2" fmla="*/ 0 w 954"/>
                  <a:gd name="T3" fmla="*/ 15 h 1084"/>
                  <a:gd name="T4" fmla="*/ 9 w 954"/>
                  <a:gd name="T5" fmla="*/ 11 h 1084"/>
                  <a:gd name="T6" fmla="*/ 9 w 954"/>
                  <a:gd name="T7" fmla="*/ 2 h 1084"/>
                  <a:gd name="T8" fmla="*/ 0 w 954"/>
                  <a:gd name="T9" fmla="*/ 0 h 1084"/>
                  <a:gd name="T10" fmla="*/ 0 60000 65536"/>
                  <a:gd name="T11" fmla="*/ 0 60000 65536"/>
                  <a:gd name="T12" fmla="*/ 0 60000 65536"/>
                  <a:gd name="T13" fmla="*/ 0 60000 65536"/>
                  <a:gd name="T14" fmla="*/ 0 60000 65536"/>
                  <a:gd name="T15" fmla="*/ 0 w 954"/>
                  <a:gd name="T16" fmla="*/ 0 h 1084"/>
                  <a:gd name="T17" fmla="*/ 954 w 954"/>
                  <a:gd name="T18" fmla="*/ 1084 h 1084"/>
                </a:gdLst>
                <a:ahLst/>
                <a:cxnLst>
                  <a:cxn ang="T10">
                    <a:pos x="T0" y="T1"/>
                  </a:cxn>
                  <a:cxn ang="T11">
                    <a:pos x="T2" y="T3"/>
                  </a:cxn>
                  <a:cxn ang="T12">
                    <a:pos x="T4" y="T5"/>
                  </a:cxn>
                  <a:cxn ang="T13">
                    <a:pos x="T6" y="T7"/>
                  </a:cxn>
                  <a:cxn ang="T14">
                    <a:pos x="T8" y="T9"/>
                  </a:cxn>
                </a:cxnLst>
                <a:rect l="T15" t="T16" r="T17" b="T18"/>
                <a:pathLst>
                  <a:path w="954" h="1084">
                    <a:moveTo>
                      <a:pt x="0" y="0"/>
                    </a:moveTo>
                    <a:lnTo>
                      <a:pt x="0" y="1084"/>
                    </a:lnTo>
                    <a:lnTo>
                      <a:pt x="954" y="765"/>
                    </a:lnTo>
                    <a:lnTo>
                      <a:pt x="954" y="120"/>
                    </a:lnTo>
                    <a:lnTo>
                      <a:pt x="0" y="0"/>
                    </a:lnTo>
                    <a:close/>
                  </a:path>
                </a:pathLst>
              </a:custGeom>
              <a:solidFill>
                <a:srgbClr val="5F5F5F"/>
              </a:solidFill>
              <a:ln w="9525">
                <a:noFill/>
                <a:round/>
                <a:headEnd/>
                <a:tailEnd/>
              </a:ln>
            </p:spPr>
            <p:txBody>
              <a:bodyPr/>
              <a:lstStyle/>
              <a:p>
                <a:endParaRPr lang="it-IT"/>
              </a:p>
            </p:txBody>
          </p:sp>
          <p:grpSp>
            <p:nvGrpSpPr>
              <p:cNvPr id="2396" name="Group 233"/>
              <p:cNvGrpSpPr>
                <a:grpSpLocks/>
              </p:cNvGrpSpPr>
              <p:nvPr/>
            </p:nvGrpSpPr>
            <p:grpSpPr bwMode="auto">
              <a:xfrm>
                <a:off x="5205" y="1879"/>
                <a:ext cx="144" cy="165"/>
                <a:chOff x="2988" y="2142"/>
                <a:chExt cx="973" cy="699"/>
              </a:xfrm>
            </p:grpSpPr>
            <p:sp>
              <p:nvSpPr>
                <p:cNvPr id="2397" name="Freeform 234"/>
                <p:cNvSpPr>
                  <a:spLocks/>
                </p:cNvSpPr>
                <p:nvPr/>
              </p:nvSpPr>
              <p:spPr bwMode="auto">
                <a:xfrm>
                  <a:off x="2988" y="2142"/>
                  <a:ext cx="973" cy="699"/>
                </a:xfrm>
                <a:custGeom>
                  <a:avLst/>
                  <a:gdLst>
                    <a:gd name="T0" fmla="*/ 243 w 1946"/>
                    <a:gd name="T1" fmla="*/ 13 h 1400"/>
                    <a:gd name="T2" fmla="*/ 243 w 1946"/>
                    <a:gd name="T3" fmla="*/ 131 h 1400"/>
                    <a:gd name="T4" fmla="*/ 0 w 1946"/>
                    <a:gd name="T5" fmla="*/ 174 h 1400"/>
                    <a:gd name="T6" fmla="*/ 0 w 1946"/>
                    <a:gd name="T7" fmla="*/ 0 h 1400"/>
                    <a:gd name="T8" fmla="*/ 243 w 1946"/>
                    <a:gd name="T9" fmla="*/ 13 h 1400"/>
                    <a:gd name="T10" fmla="*/ 0 60000 65536"/>
                    <a:gd name="T11" fmla="*/ 0 60000 65536"/>
                    <a:gd name="T12" fmla="*/ 0 60000 65536"/>
                    <a:gd name="T13" fmla="*/ 0 60000 65536"/>
                    <a:gd name="T14" fmla="*/ 0 60000 65536"/>
                    <a:gd name="T15" fmla="*/ 0 w 1946"/>
                    <a:gd name="T16" fmla="*/ 0 h 1400"/>
                    <a:gd name="T17" fmla="*/ 1946 w 1946"/>
                    <a:gd name="T18" fmla="*/ 1400 h 1400"/>
                  </a:gdLst>
                  <a:ahLst/>
                  <a:cxnLst>
                    <a:cxn ang="T10">
                      <a:pos x="T0" y="T1"/>
                    </a:cxn>
                    <a:cxn ang="T11">
                      <a:pos x="T2" y="T3"/>
                    </a:cxn>
                    <a:cxn ang="T12">
                      <a:pos x="T4" y="T5"/>
                    </a:cxn>
                    <a:cxn ang="T13">
                      <a:pos x="T6" y="T7"/>
                    </a:cxn>
                    <a:cxn ang="T14">
                      <a:pos x="T8" y="T9"/>
                    </a:cxn>
                  </a:cxnLst>
                  <a:rect l="T15" t="T16" r="T17" b="T18"/>
                  <a:pathLst>
                    <a:path w="1946" h="1400">
                      <a:moveTo>
                        <a:pt x="1946" y="108"/>
                      </a:moveTo>
                      <a:lnTo>
                        <a:pt x="1946" y="1053"/>
                      </a:lnTo>
                      <a:lnTo>
                        <a:pt x="0" y="1400"/>
                      </a:lnTo>
                      <a:lnTo>
                        <a:pt x="0" y="0"/>
                      </a:lnTo>
                      <a:lnTo>
                        <a:pt x="1946" y="108"/>
                      </a:lnTo>
                      <a:close/>
                    </a:path>
                  </a:pathLst>
                </a:custGeom>
                <a:solidFill>
                  <a:srgbClr val="CCFFFF"/>
                </a:solidFill>
                <a:ln w="9525">
                  <a:noFill/>
                  <a:round/>
                  <a:headEnd/>
                  <a:tailEnd/>
                </a:ln>
              </p:spPr>
              <p:txBody>
                <a:bodyPr/>
                <a:lstStyle/>
                <a:p>
                  <a:endParaRPr lang="it-IT"/>
                </a:p>
              </p:txBody>
            </p:sp>
            <p:sp>
              <p:nvSpPr>
                <p:cNvPr id="2398" name="Line 235"/>
                <p:cNvSpPr>
                  <a:spLocks noChangeShapeType="1"/>
                </p:cNvSpPr>
                <p:nvPr/>
              </p:nvSpPr>
              <p:spPr bwMode="auto">
                <a:xfrm>
                  <a:off x="3385" y="2165"/>
                  <a:ext cx="1" cy="613"/>
                </a:xfrm>
                <a:prstGeom prst="line">
                  <a:avLst/>
                </a:prstGeom>
                <a:noFill/>
                <a:ln w="15875">
                  <a:solidFill>
                    <a:srgbClr val="303543"/>
                  </a:solidFill>
                  <a:round/>
                  <a:headEnd/>
                  <a:tailEnd/>
                </a:ln>
              </p:spPr>
              <p:txBody>
                <a:bodyPr/>
                <a:lstStyle/>
                <a:p>
                  <a:endParaRPr lang="it-IT"/>
                </a:p>
              </p:txBody>
            </p:sp>
            <p:sp>
              <p:nvSpPr>
                <p:cNvPr id="2399" name="Line 236"/>
                <p:cNvSpPr>
                  <a:spLocks noChangeShapeType="1"/>
                </p:cNvSpPr>
                <p:nvPr/>
              </p:nvSpPr>
              <p:spPr bwMode="auto">
                <a:xfrm>
                  <a:off x="3492" y="2173"/>
                  <a:ext cx="1" cy="586"/>
                </a:xfrm>
                <a:prstGeom prst="line">
                  <a:avLst/>
                </a:prstGeom>
                <a:noFill/>
                <a:ln w="15875">
                  <a:solidFill>
                    <a:srgbClr val="303543"/>
                  </a:solidFill>
                  <a:round/>
                  <a:headEnd/>
                  <a:tailEnd/>
                </a:ln>
              </p:spPr>
              <p:txBody>
                <a:bodyPr/>
                <a:lstStyle/>
                <a:p>
                  <a:endParaRPr lang="it-IT"/>
                </a:p>
              </p:txBody>
            </p:sp>
            <p:sp>
              <p:nvSpPr>
                <p:cNvPr id="2400" name="Line 237"/>
                <p:cNvSpPr>
                  <a:spLocks noChangeShapeType="1"/>
                </p:cNvSpPr>
                <p:nvPr/>
              </p:nvSpPr>
              <p:spPr bwMode="auto">
                <a:xfrm>
                  <a:off x="3597" y="2180"/>
                  <a:ext cx="1" cy="561"/>
                </a:xfrm>
                <a:prstGeom prst="line">
                  <a:avLst/>
                </a:prstGeom>
                <a:noFill/>
                <a:ln w="15875">
                  <a:solidFill>
                    <a:srgbClr val="303543"/>
                  </a:solidFill>
                  <a:round/>
                  <a:headEnd/>
                  <a:tailEnd/>
                </a:ln>
              </p:spPr>
              <p:txBody>
                <a:bodyPr/>
                <a:lstStyle/>
                <a:p>
                  <a:endParaRPr lang="it-IT"/>
                </a:p>
              </p:txBody>
            </p:sp>
            <p:sp>
              <p:nvSpPr>
                <p:cNvPr id="2401" name="Freeform 238"/>
                <p:cNvSpPr>
                  <a:spLocks/>
                </p:cNvSpPr>
                <p:nvPr/>
              </p:nvSpPr>
              <p:spPr bwMode="auto">
                <a:xfrm>
                  <a:off x="3005" y="2142"/>
                  <a:ext cx="956" cy="699"/>
                </a:xfrm>
                <a:custGeom>
                  <a:avLst/>
                  <a:gdLst>
                    <a:gd name="T0" fmla="*/ 0 w 1912"/>
                    <a:gd name="T1" fmla="*/ 0 h 1400"/>
                    <a:gd name="T2" fmla="*/ 0 w 1912"/>
                    <a:gd name="T3" fmla="*/ 174 h 1400"/>
                    <a:gd name="T4" fmla="*/ 239 w 1912"/>
                    <a:gd name="T5" fmla="*/ 131 h 1400"/>
                    <a:gd name="T6" fmla="*/ 239 w 1912"/>
                    <a:gd name="T7" fmla="*/ 13 h 1400"/>
                    <a:gd name="T8" fmla="*/ 0 w 1912"/>
                    <a:gd name="T9" fmla="*/ 0 h 1400"/>
                    <a:gd name="T10" fmla="*/ 0 60000 65536"/>
                    <a:gd name="T11" fmla="*/ 0 60000 65536"/>
                    <a:gd name="T12" fmla="*/ 0 60000 65536"/>
                    <a:gd name="T13" fmla="*/ 0 60000 65536"/>
                    <a:gd name="T14" fmla="*/ 0 60000 65536"/>
                    <a:gd name="T15" fmla="*/ 0 w 1912"/>
                    <a:gd name="T16" fmla="*/ 0 h 1400"/>
                    <a:gd name="T17" fmla="*/ 1912 w 1912"/>
                    <a:gd name="T18" fmla="*/ 1400 h 1400"/>
                  </a:gdLst>
                  <a:ahLst/>
                  <a:cxnLst>
                    <a:cxn ang="T10">
                      <a:pos x="T0" y="T1"/>
                    </a:cxn>
                    <a:cxn ang="T11">
                      <a:pos x="T2" y="T3"/>
                    </a:cxn>
                    <a:cxn ang="T12">
                      <a:pos x="T4" y="T5"/>
                    </a:cxn>
                    <a:cxn ang="T13">
                      <a:pos x="T6" y="T7"/>
                    </a:cxn>
                    <a:cxn ang="T14">
                      <a:pos x="T8" y="T9"/>
                    </a:cxn>
                  </a:cxnLst>
                  <a:rect l="T15" t="T16" r="T17" b="T18"/>
                  <a:pathLst>
                    <a:path w="1912" h="1400">
                      <a:moveTo>
                        <a:pt x="0" y="0"/>
                      </a:moveTo>
                      <a:lnTo>
                        <a:pt x="0" y="1400"/>
                      </a:lnTo>
                      <a:lnTo>
                        <a:pt x="1912" y="1053"/>
                      </a:lnTo>
                      <a:lnTo>
                        <a:pt x="1912" y="108"/>
                      </a:lnTo>
                      <a:lnTo>
                        <a:pt x="0" y="0"/>
                      </a:lnTo>
                    </a:path>
                  </a:pathLst>
                </a:custGeom>
                <a:solidFill>
                  <a:srgbClr val="CCFFFF"/>
                </a:solidFill>
                <a:ln w="15875">
                  <a:solidFill>
                    <a:srgbClr val="212121"/>
                  </a:solidFill>
                  <a:round/>
                  <a:headEnd/>
                  <a:tailEnd/>
                </a:ln>
              </p:spPr>
              <p:txBody>
                <a:bodyPr/>
                <a:lstStyle/>
                <a:p>
                  <a:endParaRPr lang="it-IT"/>
                </a:p>
              </p:txBody>
            </p:sp>
            <p:sp>
              <p:nvSpPr>
                <p:cNvPr id="2402" name="Line 239"/>
                <p:cNvSpPr>
                  <a:spLocks noChangeShapeType="1"/>
                </p:cNvSpPr>
                <p:nvPr/>
              </p:nvSpPr>
              <p:spPr bwMode="auto">
                <a:xfrm>
                  <a:off x="3139" y="2157"/>
                  <a:ext cx="1" cy="656"/>
                </a:xfrm>
                <a:prstGeom prst="line">
                  <a:avLst/>
                </a:prstGeom>
                <a:noFill/>
                <a:ln w="15875">
                  <a:solidFill>
                    <a:srgbClr val="404040"/>
                  </a:solidFill>
                  <a:round/>
                  <a:headEnd/>
                  <a:tailEnd/>
                </a:ln>
              </p:spPr>
              <p:txBody>
                <a:bodyPr/>
                <a:lstStyle/>
                <a:p>
                  <a:endParaRPr lang="it-IT"/>
                </a:p>
              </p:txBody>
            </p:sp>
            <p:sp>
              <p:nvSpPr>
                <p:cNvPr id="2403" name="Line 240"/>
                <p:cNvSpPr>
                  <a:spLocks noChangeShapeType="1"/>
                </p:cNvSpPr>
                <p:nvPr/>
              </p:nvSpPr>
              <p:spPr bwMode="auto">
                <a:xfrm>
                  <a:off x="3384" y="2171"/>
                  <a:ext cx="1" cy="604"/>
                </a:xfrm>
                <a:prstGeom prst="line">
                  <a:avLst/>
                </a:prstGeom>
                <a:noFill/>
                <a:ln w="15875">
                  <a:solidFill>
                    <a:srgbClr val="404040"/>
                  </a:solidFill>
                  <a:round/>
                  <a:headEnd/>
                  <a:tailEnd/>
                </a:ln>
              </p:spPr>
              <p:txBody>
                <a:bodyPr/>
                <a:lstStyle/>
                <a:p>
                  <a:endParaRPr lang="it-IT"/>
                </a:p>
              </p:txBody>
            </p:sp>
            <p:sp>
              <p:nvSpPr>
                <p:cNvPr id="2404" name="Line 241"/>
                <p:cNvSpPr>
                  <a:spLocks noChangeShapeType="1"/>
                </p:cNvSpPr>
                <p:nvPr/>
              </p:nvSpPr>
              <p:spPr bwMode="auto">
                <a:xfrm>
                  <a:off x="3495" y="2180"/>
                  <a:ext cx="1" cy="575"/>
                </a:xfrm>
                <a:prstGeom prst="line">
                  <a:avLst/>
                </a:prstGeom>
                <a:noFill/>
                <a:ln w="15875">
                  <a:solidFill>
                    <a:srgbClr val="404040"/>
                  </a:solidFill>
                  <a:round/>
                  <a:headEnd/>
                  <a:tailEnd/>
                </a:ln>
              </p:spPr>
              <p:txBody>
                <a:bodyPr/>
                <a:lstStyle/>
                <a:p>
                  <a:endParaRPr lang="it-IT"/>
                </a:p>
              </p:txBody>
            </p:sp>
            <p:sp>
              <p:nvSpPr>
                <p:cNvPr id="2405" name="Line 242"/>
                <p:cNvSpPr>
                  <a:spLocks noChangeShapeType="1"/>
                </p:cNvSpPr>
                <p:nvPr/>
              </p:nvSpPr>
              <p:spPr bwMode="auto">
                <a:xfrm>
                  <a:off x="3685" y="2190"/>
                  <a:ext cx="1" cy="531"/>
                </a:xfrm>
                <a:prstGeom prst="line">
                  <a:avLst/>
                </a:prstGeom>
                <a:noFill/>
                <a:ln w="15875">
                  <a:solidFill>
                    <a:srgbClr val="404040"/>
                  </a:solidFill>
                  <a:round/>
                  <a:headEnd/>
                  <a:tailEnd/>
                </a:ln>
              </p:spPr>
              <p:txBody>
                <a:bodyPr/>
                <a:lstStyle/>
                <a:p>
                  <a:endParaRPr lang="it-IT"/>
                </a:p>
              </p:txBody>
            </p:sp>
            <p:sp>
              <p:nvSpPr>
                <p:cNvPr id="2406" name="Line 243"/>
                <p:cNvSpPr>
                  <a:spLocks noChangeShapeType="1"/>
                </p:cNvSpPr>
                <p:nvPr/>
              </p:nvSpPr>
              <p:spPr bwMode="auto">
                <a:xfrm>
                  <a:off x="3769" y="2196"/>
                  <a:ext cx="1" cy="512"/>
                </a:xfrm>
                <a:prstGeom prst="line">
                  <a:avLst/>
                </a:prstGeom>
                <a:noFill/>
                <a:ln w="15875">
                  <a:solidFill>
                    <a:srgbClr val="404040"/>
                  </a:solidFill>
                  <a:round/>
                  <a:headEnd/>
                  <a:tailEnd/>
                </a:ln>
              </p:spPr>
              <p:txBody>
                <a:bodyPr/>
                <a:lstStyle/>
                <a:p>
                  <a:endParaRPr lang="it-IT"/>
                </a:p>
              </p:txBody>
            </p:sp>
            <p:sp>
              <p:nvSpPr>
                <p:cNvPr id="2407" name="Line 244"/>
                <p:cNvSpPr>
                  <a:spLocks noChangeShapeType="1"/>
                </p:cNvSpPr>
                <p:nvPr/>
              </p:nvSpPr>
              <p:spPr bwMode="auto">
                <a:xfrm>
                  <a:off x="3843" y="2203"/>
                  <a:ext cx="1" cy="492"/>
                </a:xfrm>
                <a:prstGeom prst="line">
                  <a:avLst/>
                </a:prstGeom>
                <a:noFill/>
                <a:ln w="15875">
                  <a:solidFill>
                    <a:srgbClr val="404040"/>
                  </a:solidFill>
                  <a:round/>
                  <a:headEnd/>
                  <a:tailEnd/>
                </a:ln>
              </p:spPr>
              <p:txBody>
                <a:bodyPr/>
                <a:lstStyle/>
                <a:p>
                  <a:endParaRPr lang="it-IT"/>
                </a:p>
              </p:txBody>
            </p:sp>
            <p:sp>
              <p:nvSpPr>
                <p:cNvPr id="2408" name="Line 245"/>
                <p:cNvSpPr>
                  <a:spLocks noChangeShapeType="1"/>
                </p:cNvSpPr>
                <p:nvPr/>
              </p:nvSpPr>
              <p:spPr bwMode="auto">
                <a:xfrm>
                  <a:off x="3920" y="2207"/>
                  <a:ext cx="1" cy="473"/>
                </a:xfrm>
                <a:prstGeom prst="line">
                  <a:avLst/>
                </a:prstGeom>
                <a:noFill/>
                <a:ln w="15875">
                  <a:solidFill>
                    <a:srgbClr val="404040"/>
                  </a:solidFill>
                  <a:round/>
                  <a:headEnd/>
                  <a:tailEnd/>
                </a:ln>
              </p:spPr>
              <p:txBody>
                <a:bodyPr/>
                <a:lstStyle/>
                <a:p>
                  <a:endParaRPr lang="it-IT"/>
                </a:p>
              </p:txBody>
            </p:sp>
            <p:grpSp>
              <p:nvGrpSpPr>
                <p:cNvPr id="2409" name="Group 246"/>
                <p:cNvGrpSpPr>
                  <a:grpSpLocks/>
                </p:cNvGrpSpPr>
                <p:nvPr/>
              </p:nvGrpSpPr>
              <p:grpSpPr bwMode="auto">
                <a:xfrm>
                  <a:off x="3077" y="2228"/>
                  <a:ext cx="878" cy="462"/>
                  <a:chOff x="3077" y="2228"/>
                  <a:chExt cx="878" cy="462"/>
                </a:xfrm>
              </p:grpSpPr>
              <p:sp>
                <p:nvSpPr>
                  <p:cNvPr id="2416" name="Line 247"/>
                  <p:cNvSpPr>
                    <a:spLocks noChangeShapeType="1"/>
                  </p:cNvSpPr>
                  <p:nvPr/>
                </p:nvSpPr>
                <p:spPr bwMode="auto">
                  <a:xfrm flipH="1" flipV="1">
                    <a:off x="3809" y="2228"/>
                    <a:ext cx="124" cy="98"/>
                  </a:xfrm>
                  <a:prstGeom prst="line">
                    <a:avLst/>
                  </a:prstGeom>
                  <a:noFill/>
                  <a:ln w="12700">
                    <a:solidFill>
                      <a:srgbClr val="E0E0E0"/>
                    </a:solidFill>
                    <a:round/>
                    <a:headEnd/>
                    <a:tailEnd/>
                  </a:ln>
                </p:spPr>
                <p:txBody>
                  <a:bodyPr/>
                  <a:lstStyle/>
                  <a:p>
                    <a:endParaRPr lang="it-IT"/>
                  </a:p>
                </p:txBody>
              </p:sp>
              <p:sp>
                <p:nvSpPr>
                  <p:cNvPr id="2417" name="Line 248"/>
                  <p:cNvSpPr>
                    <a:spLocks noChangeShapeType="1"/>
                  </p:cNvSpPr>
                  <p:nvPr/>
                </p:nvSpPr>
                <p:spPr bwMode="auto">
                  <a:xfrm flipH="1" flipV="1">
                    <a:off x="3861" y="2486"/>
                    <a:ext cx="94" cy="80"/>
                  </a:xfrm>
                  <a:prstGeom prst="line">
                    <a:avLst/>
                  </a:prstGeom>
                  <a:noFill/>
                  <a:ln w="12700">
                    <a:solidFill>
                      <a:srgbClr val="E0E0E0"/>
                    </a:solidFill>
                    <a:round/>
                    <a:headEnd/>
                    <a:tailEnd/>
                  </a:ln>
                </p:spPr>
                <p:txBody>
                  <a:bodyPr/>
                  <a:lstStyle/>
                  <a:p>
                    <a:endParaRPr lang="it-IT"/>
                  </a:p>
                </p:txBody>
              </p:sp>
              <p:sp>
                <p:nvSpPr>
                  <p:cNvPr id="2418" name="Line 249"/>
                  <p:cNvSpPr>
                    <a:spLocks noChangeShapeType="1"/>
                  </p:cNvSpPr>
                  <p:nvPr/>
                </p:nvSpPr>
                <p:spPr bwMode="auto">
                  <a:xfrm flipH="1" flipV="1">
                    <a:off x="3664" y="2352"/>
                    <a:ext cx="155" cy="141"/>
                  </a:xfrm>
                  <a:prstGeom prst="line">
                    <a:avLst/>
                  </a:prstGeom>
                  <a:noFill/>
                  <a:ln w="12700">
                    <a:solidFill>
                      <a:srgbClr val="E0E0E0"/>
                    </a:solidFill>
                    <a:round/>
                    <a:headEnd/>
                    <a:tailEnd/>
                  </a:ln>
                </p:spPr>
                <p:txBody>
                  <a:bodyPr/>
                  <a:lstStyle/>
                  <a:p>
                    <a:endParaRPr lang="it-IT"/>
                  </a:p>
                </p:txBody>
              </p:sp>
              <p:sp>
                <p:nvSpPr>
                  <p:cNvPr id="2419" name="Line 250"/>
                  <p:cNvSpPr>
                    <a:spLocks noChangeShapeType="1"/>
                  </p:cNvSpPr>
                  <p:nvPr/>
                </p:nvSpPr>
                <p:spPr bwMode="auto">
                  <a:xfrm flipH="1" flipV="1">
                    <a:off x="3088" y="2261"/>
                    <a:ext cx="139" cy="133"/>
                  </a:xfrm>
                  <a:prstGeom prst="line">
                    <a:avLst/>
                  </a:prstGeom>
                  <a:noFill/>
                  <a:ln w="12700">
                    <a:solidFill>
                      <a:srgbClr val="E0E0E0"/>
                    </a:solidFill>
                    <a:round/>
                    <a:headEnd/>
                    <a:tailEnd/>
                  </a:ln>
                </p:spPr>
                <p:txBody>
                  <a:bodyPr/>
                  <a:lstStyle/>
                  <a:p>
                    <a:endParaRPr lang="it-IT"/>
                  </a:p>
                </p:txBody>
              </p:sp>
              <p:sp>
                <p:nvSpPr>
                  <p:cNvPr id="2420" name="Line 251"/>
                  <p:cNvSpPr>
                    <a:spLocks noChangeShapeType="1"/>
                  </p:cNvSpPr>
                  <p:nvPr/>
                </p:nvSpPr>
                <p:spPr bwMode="auto">
                  <a:xfrm flipH="1" flipV="1">
                    <a:off x="3651" y="2300"/>
                    <a:ext cx="137" cy="127"/>
                  </a:xfrm>
                  <a:prstGeom prst="line">
                    <a:avLst/>
                  </a:prstGeom>
                  <a:noFill/>
                  <a:ln w="12700">
                    <a:solidFill>
                      <a:srgbClr val="E0E0E0"/>
                    </a:solidFill>
                    <a:round/>
                    <a:headEnd/>
                    <a:tailEnd/>
                  </a:ln>
                </p:spPr>
                <p:txBody>
                  <a:bodyPr/>
                  <a:lstStyle/>
                  <a:p>
                    <a:endParaRPr lang="it-IT"/>
                  </a:p>
                </p:txBody>
              </p:sp>
              <p:sp>
                <p:nvSpPr>
                  <p:cNvPr id="2421" name="Line 252"/>
                  <p:cNvSpPr>
                    <a:spLocks noChangeShapeType="1"/>
                  </p:cNvSpPr>
                  <p:nvPr/>
                </p:nvSpPr>
                <p:spPr bwMode="auto">
                  <a:xfrm flipH="1" flipV="1">
                    <a:off x="3736" y="2471"/>
                    <a:ext cx="132" cy="111"/>
                  </a:xfrm>
                  <a:prstGeom prst="line">
                    <a:avLst/>
                  </a:prstGeom>
                  <a:noFill/>
                  <a:ln w="12700">
                    <a:solidFill>
                      <a:srgbClr val="E0E0E0"/>
                    </a:solidFill>
                    <a:round/>
                    <a:headEnd/>
                    <a:tailEnd/>
                  </a:ln>
                </p:spPr>
                <p:txBody>
                  <a:bodyPr/>
                  <a:lstStyle/>
                  <a:p>
                    <a:endParaRPr lang="it-IT"/>
                  </a:p>
                </p:txBody>
              </p:sp>
              <p:sp>
                <p:nvSpPr>
                  <p:cNvPr id="2422" name="Line 253"/>
                  <p:cNvSpPr>
                    <a:spLocks noChangeShapeType="1"/>
                  </p:cNvSpPr>
                  <p:nvPr/>
                </p:nvSpPr>
                <p:spPr bwMode="auto">
                  <a:xfrm flipH="1" flipV="1">
                    <a:off x="3387" y="2231"/>
                    <a:ext cx="160" cy="157"/>
                  </a:xfrm>
                  <a:prstGeom prst="line">
                    <a:avLst/>
                  </a:prstGeom>
                  <a:noFill/>
                  <a:ln w="12700">
                    <a:solidFill>
                      <a:srgbClr val="E0E0E0"/>
                    </a:solidFill>
                    <a:round/>
                    <a:headEnd/>
                    <a:tailEnd/>
                  </a:ln>
                </p:spPr>
                <p:txBody>
                  <a:bodyPr/>
                  <a:lstStyle/>
                  <a:p>
                    <a:endParaRPr lang="it-IT"/>
                  </a:p>
                </p:txBody>
              </p:sp>
              <p:sp>
                <p:nvSpPr>
                  <p:cNvPr id="2423" name="Line 254"/>
                  <p:cNvSpPr>
                    <a:spLocks noChangeShapeType="1"/>
                  </p:cNvSpPr>
                  <p:nvPr/>
                </p:nvSpPr>
                <p:spPr bwMode="auto">
                  <a:xfrm flipH="1" flipV="1">
                    <a:off x="3437" y="2337"/>
                    <a:ext cx="182" cy="181"/>
                  </a:xfrm>
                  <a:prstGeom prst="line">
                    <a:avLst/>
                  </a:prstGeom>
                  <a:noFill/>
                  <a:ln w="12700">
                    <a:solidFill>
                      <a:srgbClr val="E0E0E0"/>
                    </a:solidFill>
                    <a:round/>
                    <a:headEnd/>
                    <a:tailEnd/>
                  </a:ln>
                </p:spPr>
                <p:txBody>
                  <a:bodyPr/>
                  <a:lstStyle/>
                  <a:p>
                    <a:endParaRPr lang="it-IT"/>
                  </a:p>
                </p:txBody>
              </p:sp>
              <p:sp>
                <p:nvSpPr>
                  <p:cNvPr id="2424" name="Line 255"/>
                  <p:cNvSpPr>
                    <a:spLocks noChangeShapeType="1"/>
                  </p:cNvSpPr>
                  <p:nvPr/>
                </p:nvSpPr>
                <p:spPr bwMode="auto">
                  <a:xfrm flipH="1" flipV="1">
                    <a:off x="3253" y="2330"/>
                    <a:ext cx="159" cy="152"/>
                  </a:xfrm>
                  <a:prstGeom prst="line">
                    <a:avLst/>
                  </a:prstGeom>
                  <a:noFill/>
                  <a:ln w="12700">
                    <a:solidFill>
                      <a:srgbClr val="E0E0E0"/>
                    </a:solidFill>
                    <a:round/>
                    <a:headEnd/>
                    <a:tailEnd/>
                  </a:ln>
                </p:spPr>
                <p:txBody>
                  <a:bodyPr/>
                  <a:lstStyle/>
                  <a:p>
                    <a:endParaRPr lang="it-IT"/>
                  </a:p>
                </p:txBody>
              </p:sp>
              <p:sp>
                <p:nvSpPr>
                  <p:cNvPr id="2425" name="Line 256"/>
                  <p:cNvSpPr>
                    <a:spLocks noChangeShapeType="1"/>
                  </p:cNvSpPr>
                  <p:nvPr/>
                </p:nvSpPr>
                <p:spPr bwMode="auto">
                  <a:xfrm flipH="1" flipV="1">
                    <a:off x="3320" y="2557"/>
                    <a:ext cx="141" cy="133"/>
                  </a:xfrm>
                  <a:prstGeom prst="line">
                    <a:avLst/>
                  </a:prstGeom>
                  <a:noFill/>
                  <a:ln w="12700">
                    <a:solidFill>
                      <a:srgbClr val="E0E0E0"/>
                    </a:solidFill>
                    <a:round/>
                    <a:headEnd/>
                    <a:tailEnd/>
                  </a:ln>
                </p:spPr>
                <p:txBody>
                  <a:bodyPr/>
                  <a:lstStyle/>
                  <a:p>
                    <a:endParaRPr lang="it-IT"/>
                  </a:p>
                </p:txBody>
              </p:sp>
              <p:sp>
                <p:nvSpPr>
                  <p:cNvPr id="2426" name="Line 257"/>
                  <p:cNvSpPr>
                    <a:spLocks noChangeShapeType="1"/>
                  </p:cNvSpPr>
                  <p:nvPr/>
                </p:nvSpPr>
                <p:spPr bwMode="auto">
                  <a:xfrm flipH="1" flipV="1">
                    <a:off x="3077" y="2415"/>
                    <a:ext cx="130" cy="131"/>
                  </a:xfrm>
                  <a:prstGeom prst="line">
                    <a:avLst/>
                  </a:prstGeom>
                  <a:noFill/>
                  <a:ln w="12700">
                    <a:solidFill>
                      <a:srgbClr val="E0E0E0"/>
                    </a:solidFill>
                    <a:round/>
                    <a:headEnd/>
                    <a:tailEnd/>
                  </a:ln>
                </p:spPr>
                <p:txBody>
                  <a:bodyPr/>
                  <a:lstStyle/>
                  <a:p>
                    <a:endParaRPr lang="it-IT"/>
                  </a:p>
                </p:txBody>
              </p:sp>
            </p:grpSp>
            <p:sp>
              <p:nvSpPr>
                <p:cNvPr id="2410" name="Line 258"/>
                <p:cNvSpPr>
                  <a:spLocks noChangeShapeType="1"/>
                </p:cNvSpPr>
                <p:nvPr/>
              </p:nvSpPr>
              <p:spPr bwMode="auto">
                <a:xfrm>
                  <a:off x="3258" y="2177"/>
                  <a:ext cx="1" cy="604"/>
                </a:xfrm>
                <a:prstGeom prst="line">
                  <a:avLst/>
                </a:prstGeom>
                <a:noFill/>
                <a:ln w="15875">
                  <a:solidFill>
                    <a:srgbClr val="404040"/>
                  </a:solidFill>
                  <a:round/>
                  <a:headEnd/>
                  <a:tailEnd/>
                </a:ln>
              </p:spPr>
              <p:txBody>
                <a:bodyPr/>
                <a:lstStyle/>
                <a:p>
                  <a:endParaRPr lang="it-IT"/>
                </a:p>
              </p:txBody>
            </p:sp>
            <p:sp>
              <p:nvSpPr>
                <p:cNvPr id="2411" name="Line 259"/>
                <p:cNvSpPr>
                  <a:spLocks noChangeShapeType="1"/>
                </p:cNvSpPr>
                <p:nvPr/>
              </p:nvSpPr>
              <p:spPr bwMode="auto">
                <a:xfrm>
                  <a:off x="3003" y="2249"/>
                  <a:ext cx="946" cy="30"/>
                </a:xfrm>
                <a:prstGeom prst="line">
                  <a:avLst/>
                </a:prstGeom>
                <a:noFill/>
                <a:ln w="15875">
                  <a:solidFill>
                    <a:srgbClr val="404040"/>
                  </a:solidFill>
                  <a:round/>
                  <a:headEnd/>
                  <a:tailEnd/>
                </a:ln>
              </p:spPr>
              <p:txBody>
                <a:bodyPr/>
                <a:lstStyle/>
                <a:p>
                  <a:endParaRPr lang="it-IT"/>
                </a:p>
              </p:txBody>
            </p:sp>
            <p:sp>
              <p:nvSpPr>
                <p:cNvPr id="2412" name="Line 260"/>
                <p:cNvSpPr>
                  <a:spLocks noChangeShapeType="1"/>
                </p:cNvSpPr>
                <p:nvPr/>
              </p:nvSpPr>
              <p:spPr bwMode="auto">
                <a:xfrm flipV="1">
                  <a:off x="3009" y="2363"/>
                  <a:ext cx="946" cy="6"/>
                </a:xfrm>
                <a:prstGeom prst="line">
                  <a:avLst/>
                </a:prstGeom>
                <a:noFill/>
                <a:ln w="15875">
                  <a:solidFill>
                    <a:srgbClr val="404040"/>
                  </a:solidFill>
                  <a:round/>
                  <a:headEnd/>
                  <a:tailEnd/>
                </a:ln>
              </p:spPr>
              <p:txBody>
                <a:bodyPr/>
                <a:lstStyle/>
                <a:p>
                  <a:endParaRPr lang="it-IT"/>
                </a:p>
              </p:txBody>
            </p:sp>
            <p:sp>
              <p:nvSpPr>
                <p:cNvPr id="2413" name="Line 261"/>
                <p:cNvSpPr>
                  <a:spLocks noChangeShapeType="1"/>
                </p:cNvSpPr>
                <p:nvPr/>
              </p:nvSpPr>
              <p:spPr bwMode="auto">
                <a:xfrm flipV="1">
                  <a:off x="3015" y="2453"/>
                  <a:ext cx="934" cy="47"/>
                </a:xfrm>
                <a:prstGeom prst="line">
                  <a:avLst/>
                </a:prstGeom>
                <a:noFill/>
                <a:ln w="15875">
                  <a:solidFill>
                    <a:srgbClr val="404040"/>
                  </a:solidFill>
                  <a:round/>
                  <a:headEnd/>
                  <a:tailEnd/>
                </a:ln>
              </p:spPr>
              <p:txBody>
                <a:bodyPr/>
                <a:lstStyle/>
                <a:p>
                  <a:endParaRPr lang="it-IT"/>
                </a:p>
              </p:txBody>
            </p:sp>
            <p:sp>
              <p:nvSpPr>
                <p:cNvPr id="2414" name="Line 262"/>
                <p:cNvSpPr>
                  <a:spLocks noChangeShapeType="1"/>
                </p:cNvSpPr>
                <p:nvPr/>
              </p:nvSpPr>
              <p:spPr bwMode="auto">
                <a:xfrm flipV="1">
                  <a:off x="3009" y="2608"/>
                  <a:ext cx="952" cy="114"/>
                </a:xfrm>
                <a:prstGeom prst="line">
                  <a:avLst/>
                </a:prstGeom>
                <a:noFill/>
                <a:ln w="15875">
                  <a:solidFill>
                    <a:srgbClr val="404040"/>
                  </a:solidFill>
                  <a:round/>
                  <a:headEnd/>
                  <a:tailEnd/>
                </a:ln>
              </p:spPr>
              <p:txBody>
                <a:bodyPr/>
                <a:lstStyle/>
                <a:p>
                  <a:endParaRPr lang="it-IT"/>
                </a:p>
              </p:txBody>
            </p:sp>
            <p:sp>
              <p:nvSpPr>
                <p:cNvPr id="2415" name="Line 263"/>
                <p:cNvSpPr>
                  <a:spLocks noChangeShapeType="1"/>
                </p:cNvSpPr>
                <p:nvPr/>
              </p:nvSpPr>
              <p:spPr bwMode="auto">
                <a:xfrm flipV="1">
                  <a:off x="3015" y="2530"/>
                  <a:ext cx="946" cy="84"/>
                </a:xfrm>
                <a:prstGeom prst="line">
                  <a:avLst/>
                </a:prstGeom>
                <a:noFill/>
                <a:ln w="15875">
                  <a:solidFill>
                    <a:srgbClr val="404040"/>
                  </a:solidFill>
                  <a:round/>
                  <a:headEnd/>
                  <a:tailEnd/>
                </a:ln>
              </p:spPr>
              <p:txBody>
                <a:bodyPr/>
                <a:lstStyle/>
                <a:p>
                  <a:endParaRPr lang="it-IT"/>
                </a:p>
              </p:txBody>
            </p:sp>
          </p:grpSp>
        </p:grpSp>
        <p:graphicFrame>
          <p:nvGraphicFramePr>
            <p:cNvPr id="2052" name="Object 264">
              <a:hlinkClick r:id="" action="ppaction://ole?verb=0"/>
            </p:cNvPr>
            <p:cNvGraphicFramePr>
              <a:graphicFrameLocks noChangeAspect="1"/>
            </p:cNvGraphicFramePr>
            <p:nvPr/>
          </p:nvGraphicFramePr>
          <p:xfrm>
            <a:off x="4313238" y="4081463"/>
            <a:ext cx="1293812" cy="695325"/>
          </p:xfrm>
          <a:graphic>
            <a:graphicData uri="http://schemas.openxmlformats.org/presentationml/2006/ole">
              <p:oleObj spid="_x0000_s2052" name="Microsoft ClipArt Gallery" r:id="rId13" imgW="3535200" imgH="2217600" progId="">
                <p:embed/>
              </p:oleObj>
            </a:graphicData>
          </a:graphic>
        </p:graphicFrame>
        <p:grpSp>
          <p:nvGrpSpPr>
            <p:cNvPr id="2068" name="Group 265"/>
            <p:cNvGrpSpPr>
              <a:grpSpLocks/>
            </p:cNvGrpSpPr>
            <p:nvPr/>
          </p:nvGrpSpPr>
          <p:grpSpPr bwMode="auto">
            <a:xfrm>
              <a:off x="2249488" y="3703638"/>
              <a:ext cx="1301750" cy="407987"/>
              <a:chOff x="4800" y="1843"/>
              <a:chExt cx="578" cy="260"/>
            </a:xfrm>
          </p:grpSpPr>
          <p:sp>
            <p:nvSpPr>
              <p:cNvPr id="2284" name="Freeform 266"/>
              <p:cNvSpPr>
                <a:spLocks/>
              </p:cNvSpPr>
              <p:nvPr/>
            </p:nvSpPr>
            <p:spPr bwMode="auto">
              <a:xfrm>
                <a:off x="4800" y="1843"/>
                <a:ext cx="376" cy="260"/>
              </a:xfrm>
              <a:custGeom>
                <a:avLst/>
                <a:gdLst>
                  <a:gd name="T0" fmla="*/ 4 w 3561"/>
                  <a:gd name="T1" fmla="*/ 0 h 2167"/>
                  <a:gd name="T2" fmla="*/ 4 w 3561"/>
                  <a:gd name="T3" fmla="*/ 4 h 2167"/>
                  <a:gd name="T4" fmla="*/ 0 w 3561"/>
                  <a:gd name="T5" fmla="*/ 2 h 2167"/>
                  <a:gd name="T6" fmla="*/ 0 w 3561"/>
                  <a:gd name="T7" fmla="*/ 1 h 2167"/>
                  <a:gd name="T8" fmla="*/ 4 w 3561"/>
                  <a:gd name="T9" fmla="*/ 0 h 2167"/>
                  <a:gd name="T10" fmla="*/ 0 60000 65536"/>
                  <a:gd name="T11" fmla="*/ 0 60000 65536"/>
                  <a:gd name="T12" fmla="*/ 0 60000 65536"/>
                  <a:gd name="T13" fmla="*/ 0 60000 65536"/>
                  <a:gd name="T14" fmla="*/ 0 60000 65536"/>
                  <a:gd name="T15" fmla="*/ 0 w 3561"/>
                  <a:gd name="T16" fmla="*/ 0 h 2167"/>
                  <a:gd name="T17" fmla="*/ 3561 w 3561"/>
                  <a:gd name="T18" fmla="*/ 2167 h 2167"/>
                </a:gdLst>
                <a:ahLst/>
                <a:cxnLst>
                  <a:cxn ang="T10">
                    <a:pos x="T0" y="T1"/>
                  </a:cxn>
                  <a:cxn ang="T11">
                    <a:pos x="T2" y="T3"/>
                  </a:cxn>
                  <a:cxn ang="T12">
                    <a:pos x="T4" y="T5"/>
                  </a:cxn>
                  <a:cxn ang="T13">
                    <a:pos x="T6" y="T7"/>
                  </a:cxn>
                  <a:cxn ang="T14">
                    <a:pos x="T8" y="T9"/>
                  </a:cxn>
                </a:cxnLst>
                <a:rect l="T15" t="T16" r="T17" b="T18"/>
                <a:pathLst>
                  <a:path w="3561" h="2167">
                    <a:moveTo>
                      <a:pt x="3561" y="0"/>
                    </a:moveTo>
                    <a:lnTo>
                      <a:pt x="3561" y="2167"/>
                    </a:lnTo>
                    <a:lnTo>
                      <a:pt x="0" y="1278"/>
                    </a:lnTo>
                    <a:lnTo>
                      <a:pt x="0" y="389"/>
                    </a:lnTo>
                    <a:lnTo>
                      <a:pt x="3561" y="0"/>
                    </a:lnTo>
                    <a:close/>
                  </a:path>
                </a:pathLst>
              </a:custGeom>
              <a:solidFill>
                <a:schemeClr val="bg2"/>
              </a:solidFill>
              <a:ln w="9525">
                <a:noFill/>
                <a:round/>
                <a:headEnd/>
                <a:tailEnd/>
              </a:ln>
            </p:spPr>
            <p:txBody>
              <a:bodyPr/>
              <a:lstStyle/>
              <a:p>
                <a:endParaRPr lang="it-IT"/>
              </a:p>
            </p:txBody>
          </p:sp>
          <p:sp>
            <p:nvSpPr>
              <p:cNvPr id="2285" name="Freeform 267"/>
              <p:cNvSpPr>
                <a:spLocks/>
              </p:cNvSpPr>
              <p:nvPr/>
            </p:nvSpPr>
            <p:spPr bwMode="auto">
              <a:xfrm>
                <a:off x="4809" y="1873"/>
                <a:ext cx="343" cy="168"/>
              </a:xfrm>
              <a:custGeom>
                <a:avLst/>
                <a:gdLst>
                  <a:gd name="T0" fmla="*/ 0 w 3238"/>
                  <a:gd name="T1" fmla="*/ 0 h 1400"/>
                  <a:gd name="T2" fmla="*/ 0 w 3238"/>
                  <a:gd name="T3" fmla="*/ 1 h 1400"/>
                  <a:gd name="T4" fmla="*/ 4 w 3238"/>
                  <a:gd name="T5" fmla="*/ 2 h 1400"/>
                  <a:gd name="T6" fmla="*/ 4 w 3238"/>
                  <a:gd name="T7" fmla="*/ 0 h 1400"/>
                  <a:gd name="T8" fmla="*/ 0 w 3238"/>
                  <a:gd name="T9" fmla="*/ 0 h 1400"/>
                  <a:gd name="T10" fmla="*/ 0 60000 65536"/>
                  <a:gd name="T11" fmla="*/ 0 60000 65536"/>
                  <a:gd name="T12" fmla="*/ 0 60000 65536"/>
                  <a:gd name="T13" fmla="*/ 0 60000 65536"/>
                  <a:gd name="T14" fmla="*/ 0 60000 65536"/>
                  <a:gd name="T15" fmla="*/ 0 w 3238"/>
                  <a:gd name="T16" fmla="*/ 0 h 1400"/>
                  <a:gd name="T17" fmla="*/ 3238 w 3238"/>
                  <a:gd name="T18" fmla="*/ 1400 h 1400"/>
                </a:gdLst>
                <a:ahLst/>
                <a:cxnLst>
                  <a:cxn ang="T10">
                    <a:pos x="T0" y="T1"/>
                  </a:cxn>
                  <a:cxn ang="T11">
                    <a:pos x="T2" y="T3"/>
                  </a:cxn>
                  <a:cxn ang="T12">
                    <a:pos x="T4" y="T5"/>
                  </a:cxn>
                  <a:cxn ang="T13">
                    <a:pos x="T6" y="T7"/>
                  </a:cxn>
                  <a:cxn ang="T14">
                    <a:pos x="T8" y="T9"/>
                  </a:cxn>
                </a:cxnLst>
                <a:rect l="T15" t="T16" r="T17" b="T18"/>
                <a:pathLst>
                  <a:path w="3238" h="1400">
                    <a:moveTo>
                      <a:pt x="0" y="227"/>
                    </a:moveTo>
                    <a:lnTo>
                      <a:pt x="0" y="842"/>
                    </a:lnTo>
                    <a:lnTo>
                      <a:pt x="3238" y="1400"/>
                    </a:lnTo>
                    <a:lnTo>
                      <a:pt x="3238" y="0"/>
                    </a:lnTo>
                    <a:lnTo>
                      <a:pt x="0" y="227"/>
                    </a:lnTo>
                    <a:close/>
                  </a:path>
                </a:pathLst>
              </a:custGeom>
              <a:solidFill>
                <a:srgbClr val="CCFFFF"/>
              </a:solidFill>
              <a:ln w="9525">
                <a:noFill/>
                <a:round/>
                <a:headEnd/>
                <a:tailEnd/>
              </a:ln>
            </p:spPr>
            <p:txBody>
              <a:bodyPr/>
              <a:lstStyle/>
              <a:p>
                <a:endParaRPr lang="it-IT"/>
              </a:p>
            </p:txBody>
          </p:sp>
          <p:sp>
            <p:nvSpPr>
              <p:cNvPr id="2286" name="Line 268"/>
              <p:cNvSpPr>
                <a:spLocks noChangeShapeType="1"/>
              </p:cNvSpPr>
              <p:nvPr/>
            </p:nvSpPr>
            <p:spPr bwMode="auto">
              <a:xfrm flipH="1">
                <a:off x="4809" y="1901"/>
                <a:ext cx="343" cy="12"/>
              </a:xfrm>
              <a:prstGeom prst="line">
                <a:avLst/>
              </a:prstGeom>
              <a:noFill/>
              <a:ln w="15875">
                <a:solidFill>
                  <a:srgbClr val="404040"/>
                </a:solidFill>
                <a:round/>
                <a:headEnd/>
                <a:tailEnd/>
              </a:ln>
            </p:spPr>
            <p:txBody>
              <a:bodyPr/>
              <a:lstStyle/>
              <a:p>
                <a:endParaRPr lang="it-IT"/>
              </a:p>
            </p:txBody>
          </p:sp>
          <p:sp>
            <p:nvSpPr>
              <p:cNvPr id="2287" name="Line 269"/>
              <p:cNvSpPr>
                <a:spLocks noChangeShapeType="1"/>
              </p:cNvSpPr>
              <p:nvPr/>
            </p:nvSpPr>
            <p:spPr bwMode="auto">
              <a:xfrm flipH="1" flipV="1">
                <a:off x="4809" y="1925"/>
                <a:ext cx="343" cy="4"/>
              </a:xfrm>
              <a:prstGeom prst="line">
                <a:avLst/>
              </a:prstGeom>
              <a:noFill/>
              <a:ln w="15875">
                <a:solidFill>
                  <a:srgbClr val="404040"/>
                </a:solidFill>
                <a:round/>
                <a:headEnd/>
                <a:tailEnd/>
              </a:ln>
            </p:spPr>
            <p:txBody>
              <a:bodyPr/>
              <a:lstStyle/>
              <a:p>
                <a:endParaRPr lang="it-IT"/>
              </a:p>
            </p:txBody>
          </p:sp>
          <p:sp>
            <p:nvSpPr>
              <p:cNvPr id="2288" name="Line 270"/>
              <p:cNvSpPr>
                <a:spLocks noChangeShapeType="1"/>
              </p:cNvSpPr>
              <p:nvPr/>
            </p:nvSpPr>
            <p:spPr bwMode="auto">
              <a:xfrm flipH="1" flipV="1">
                <a:off x="4809" y="1938"/>
                <a:ext cx="343" cy="19"/>
              </a:xfrm>
              <a:prstGeom prst="line">
                <a:avLst/>
              </a:prstGeom>
              <a:noFill/>
              <a:ln w="15875">
                <a:solidFill>
                  <a:srgbClr val="404040"/>
                </a:solidFill>
                <a:round/>
                <a:headEnd/>
                <a:tailEnd/>
              </a:ln>
            </p:spPr>
            <p:txBody>
              <a:bodyPr/>
              <a:lstStyle/>
              <a:p>
                <a:endParaRPr lang="it-IT"/>
              </a:p>
            </p:txBody>
          </p:sp>
          <p:sp>
            <p:nvSpPr>
              <p:cNvPr id="2289" name="Line 271"/>
              <p:cNvSpPr>
                <a:spLocks noChangeShapeType="1"/>
              </p:cNvSpPr>
              <p:nvPr/>
            </p:nvSpPr>
            <p:spPr bwMode="auto">
              <a:xfrm flipH="1" flipV="1">
                <a:off x="4809" y="1950"/>
                <a:ext cx="343" cy="35"/>
              </a:xfrm>
              <a:prstGeom prst="line">
                <a:avLst/>
              </a:prstGeom>
              <a:noFill/>
              <a:ln w="15875">
                <a:solidFill>
                  <a:srgbClr val="404040"/>
                </a:solidFill>
                <a:round/>
                <a:headEnd/>
                <a:tailEnd/>
              </a:ln>
            </p:spPr>
            <p:txBody>
              <a:bodyPr/>
              <a:lstStyle/>
              <a:p>
                <a:endParaRPr lang="it-IT"/>
              </a:p>
            </p:txBody>
          </p:sp>
          <p:sp>
            <p:nvSpPr>
              <p:cNvPr id="2290" name="Line 272"/>
              <p:cNvSpPr>
                <a:spLocks noChangeShapeType="1"/>
              </p:cNvSpPr>
              <p:nvPr/>
            </p:nvSpPr>
            <p:spPr bwMode="auto">
              <a:xfrm flipH="1" flipV="1">
                <a:off x="4809" y="1962"/>
                <a:ext cx="343" cy="51"/>
              </a:xfrm>
              <a:prstGeom prst="line">
                <a:avLst/>
              </a:prstGeom>
              <a:noFill/>
              <a:ln w="15875">
                <a:solidFill>
                  <a:srgbClr val="404040"/>
                </a:solidFill>
                <a:round/>
                <a:headEnd/>
                <a:tailEnd/>
              </a:ln>
            </p:spPr>
            <p:txBody>
              <a:bodyPr/>
              <a:lstStyle/>
              <a:p>
                <a:endParaRPr lang="it-IT"/>
              </a:p>
            </p:txBody>
          </p:sp>
          <p:sp>
            <p:nvSpPr>
              <p:cNvPr id="2291" name="Line 273"/>
              <p:cNvSpPr>
                <a:spLocks noChangeShapeType="1"/>
              </p:cNvSpPr>
              <p:nvPr/>
            </p:nvSpPr>
            <p:spPr bwMode="auto">
              <a:xfrm>
                <a:off x="5120" y="1877"/>
                <a:ext cx="0" cy="157"/>
              </a:xfrm>
              <a:prstGeom prst="line">
                <a:avLst/>
              </a:prstGeom>
              <a:noFill/>
              <a:ln w="15875">
                <a:solidFill>
                  <a:srgbClr val="404040"/>
                </a:solidFill>
                <a:round/>
                <a:headEnd/>
                <a:tailEnd/>
              </a:ln>
            </p:spPr>
            <p:txBody>
              <a:bodyPr/>
              <a:lstStyle/>
              <a:p>
                <a:endParaRPr lang="it-IT"/>
              </a:p>
            </p:txBody>
          </p:sp>
          <p:sp>
            <p:nvSpPr>
              <p:cNvPr id="2292" name="Line 274"/>
              <p:cNvSpPr>
                <a:spLocks noChangeShapeType="1"/>
              </p:cNvSpPr>
              <p:nvPr/>
            </p:nvSpPr>
            <p:spPr bwMode="auto">
              <a:xfrm>
                <a:off x="5092" y="1878"/>
                <a:ext cx="0" cy="152"/>
              </a:xfrm>
              <a:prstGeom prst="line">
                <a:avLst/>
              </a:prstGeom>
              <a:noFill/>
              <a:ln w="15875">
                <a:solidFill>
                  <a:srgbClr val="404040"/>
                </a:solidFill>
                <a:round/>
                <a:headEnd/>
                <a:tailEnd/>
              </a:ln>
            </p:spPr>
            <p:txBody>
              <a:bodyPr/>
              <a:lstStyle/>
              <a:p>
                <a:endParaRPr lang="it-IT"/>
              </a:p>
            </p:txBody>
          </p:sp>
          <p:sp>
            <p:nvSpPr>
              <p:cNvPr id="2293" name="Line 275"/>
              <p:cNvSpPr>
                <a:spLocks noChangeShapeType="1"/>
              </p:cNvSpPr>
              <p:nvPr/>
            </p:nvSpPr>
            <p:spPr bwMode="auto">
              <a:xfrm>
                <a:off x="5068" y="1880"/>
                <a:ext cx="0" cy="145"/>
              </a:xfrm>
              <a:prstGeom prst="line">
                <a:avLst/>
              </a:prstGeom>
              <a:noFill/>
              <a:ln w="15875">
                <a:solidFill>
                  <a:srgbClr val="404040"/>
                </a:solidFill>
                <a:round/>
                <a:headEnd/>
                <a:tailEnd/>
              </a:ln>
            </p:spPr>
            <p:txBody>
              <a:bodyPr/>
              <a:lstStyle/>
              <a:p>
                <a:endParaRPr lang="it-IT"/>
              </a:p>
            </p:txBody>
          </p:sp>
          <p:sp>
            <p:nvSpPr>
              <p:cNvPr id="2294" name="Line 276"/>
              <p:cNvSpPr>
                <a:spLocks noChangeShapeType="1"/>
              </p:cNvSpPr>
              <p:nvPr/>
            </p:nvSpPr>
            <p:spPr bwMode="auto">
              <a:xfrm>
                <a:off x="5045" y="1882"/>
                <a:ext cx="0" cy="138"/>
              </a:xfrm>
              <a:prstGeom prst="line">
                <a:avLst/>
              </a:prstGeom>
              <a:noFill/>
              <a:ln w="15875">
                <a:solidFill>
                  <a:srgbClr val="404040"/>
                </a:solidFill>
                <a:round/>
                <a:headEnd/>
                <a:tailEnd/>
              </a:ln>
            </p:spPr>
            <p:txBody>
              <a:bodyPr/>
              <a:lstStyle/>
              <a:p>
                <a:endParaRPr lang="it-IT"/>
              </a:p>
            </p:txBody>
          </p:sp>
          <p:sp>
            <p:nvSpPr>
              <p:cNvPr id="2295" name="Line 277"/>
              <p:cNvSpPr>
                <a:spLocks noChangeShapeType="1"/>
              </p:cNvSpPr>
              <p:nvPr/>
            </p:nvSpPr>
            <p:spPr bwMode="auto">
              <a:xfrm>
                <a:off x="5022" y="1883"/>
                <a:ext cx="0" cy="133"/>
              </a:xfrm>
              <a:prstGeom prst="line">
                <a:avLst/>
              </a:prstGeom>
              <a:noFill/>
              <a:ln w="15875">
                <a:solidFill>
                  <a:srgbClr val="404040"/>
                </a:solidFill>
                <a:round/>
                <a:headEnd/>
                <a:tailEnd/>
              </a:ln>
            </p:spPr>
            <p:txBody>
              <a:bodyPr/>
              <a:lstStyle/>
              <a:p>
                <a:endParaRPr lang="it-IT"/>
              </a:p>
            </p:txBody>
          </p:sp>
          <p:sp>
            <p:nvSpPr>
              <p:cNvPr id="2296" name="Line 278"/>
              <p:cNvSpPr>
                <a:spLocks noChangeShapeType="1"/>
              </p:cNvSpPr>
              <p:nvPr/>
            </p:nvSpPr>
            <p:spPr bwMode="auto">
              <a:xfrm>
                <a:off x="5004" y="1885"/>
                <a:ext cx="1" cy="127"/>
              </a:xfrm>
              <a:prstGeom prst="line">
                <a:avLst/>
              </a:prstGeom>
              <a:noFill/>
              <a:ln w="15875">
                <a:solidFill>
                  <a:srgbClr val="404040"/>
                </a:solidFill>
                <a:round/>
                <a:headEnd/>
                <a:tailEnd/>
              </a:ln>
            </p:spPr>
            <p:txBody>
              <a:bodyPr/>
              <a:lstStyle/>
              <a:p>
                <a:endParaRPr lang="it-IT"/>
              </a:p>
            </p:txBody>
          </p:sp>
          <p:sp>
            <p:nvSpPr>
              <p:cNvPr id="2297" name="Line 279"/>
              <p:cNvSpPr>
                <a:spLocks noChangeShapeType="1"/>
              </p:cNvSpPr>
              <p:nvPr/>
            </p:nvSpPr>
            <p:spPr bwMode="auto">
              <a:xfrm>
                <a:off x="4987" y="1886"/>
                <a:ext cx="0" cy="123"/>
              </a:xfrm>
              <a:prstGeom prst="line">
                <a:avLst/>
              </a:prstGeom>
              <a:noFill/>
              <a:ln w="15875">
                <a:solidFill>
                  <a:srgbClr val="404040"/>
                </a:solidFill>
                <a:round/>
                <a:headEnd/>
                <a:tailEnd/>
              </a:ln>
            </p:spPr>
            <p:txBody>
              <a:bodyPr/>
              <a:lstStyle/>
              <a:p>
                <a:endParaRPr lang="it-IT"/>
              </a:p>
            </p:txBody>
          </p:sp>
          <p:sp>
            <p:nvSpPr>
              <p:cNvPr id="2298" name="Line 280"/>
              <p:cNvSpPr>
                <a:spLocks noChangeShapeType="1"/>
              </p:cNvSpPr>
              <p:nvPr/>
            </p:nvSpPr>
            <p:spPr bwMode="auto">
              <a:xfrm>
                <a:off x="4971" y="1888"/>
                <a:ext cx="0" cy="118"/>
              </a:xfrm>
              <a:prstGeom prst="line">
                <a:avLst/>
              </a:prstGeom>
              <a:noFill/>
              <a:ln w="15875">
                <a:solidFill>
                  <a:srgbClr val="404040"/>
                </a:solidFill>
                <a:round/>
                <a:headEnd/>
                <a:tailEnd/>
              </a:ln>
            </p:spPr>
            <p:txBody>
              <a:bodyPr/>
              <a:lstStyle/>
              <a:p>
                <a:endParaRPr lang="it-IT"/>
              </a:p>
            </p:txBody>
          </p:sp>
          <p:sp>
            <p:nvSpPr>
              <p:cNvPr id="2299" name="Line 281"/>
              <p:cNvSpPr>
                <a:spLocks noChangeShapeType="1"/>
              </p:cNvSpPr>
              <p:nvPr/>
            </p:nvSpPr>
            <p:spPr bwMode="auto">
              <a:xfrm>
                <a:off x="4955" y="1889"/>
                <a:ext cx="0" cy="114"/>
              </a:xfrm>
              <a:prstGeom prst="line">
                <a:avLst/>
              </a:prstGeom>
              <a:noFill/>
              <a:ln w="15875">
                <a:solidFill>
                  <a:srgbClr val="404040"/>
                </a:solidFill>
                <a:round/>
                <a:headEnd/>
                <a:tailEnd/>
              </a:ln>
            </p:spPr>
            <p:txBody>
              <a:bodyPr/>
              <a:lstStyle/>
              <a:p>
                <a:endParaRPr lang="it-IT"/>
              </a:p>
            </p:txBody>
          </p:sp>
          <p:sp>
            <p:nvSpPr>
              <p:cNvPr id="2300" name="Line 282"/>
              <p:cNvSpPr>
                <a:spLocks noChangeShapeType="1"/>
              </p:cNvSpPr>
              <p:nvPr/>
            </p:nvSpPr>
            <p:spPr bwMode="auto">
              <a:xfrm>
                <a:off x="4939" y="1890"/>
                <a:ext cx="0" cy="110"/>
              </a:xfrm>
              <a:prstGeom prst="line">
                <a:avLst/>
              </a:prstGeom>
              <a:noFill/>
              <a:ln w="15875">
                <a:solidFill>
                  <a:srgbClr val="404040"/>
                </a:solidFill>
                <a:round/>
                <a:headEnd/>
                <a:tailEnd/>
              </a:ln>
            </p:spPr>
            <p:txBody>
              <a:bodyPr/>
              <a:lstStyle/>
              <a:p>
                <a:endParaRPr lang="it-IT"/>
              </a:p>
            </p:txBody>
          </p:sp>
          <p:sp>
            <p:nvSpPr>
              <p:cNvPr id="2301" name="Line 283"/>
              <p:cNvSpPr>
                <a:spLocks noChangeShapeType="1"/>
              </p:cNvSpPr>
              <p:nvPr/>
            </p:nvSpPr>
            <p:spPr bwMode="auto">
              <a:xfrm>
                <a:off x="4925" y="1891"/>
                <a:ext cx="0" cy="106"/>
              </a:xfrm>
              <a:prstGeom prst="line">
                <a:avLst/>
              </a:prstGeom>
              <a:noFill/>
              <a:ln w="15875">
                <a:solidFill>
                  <a:srgbClr val="404040"/>
                </a:solidFill>
                <a:round/>
                <a:headEnd/>
                <a:tailEnd/>
              </a:ln>
            </p:spPr>
            <p:txBody>
              <a:bodyPr/>
              <a:lstStyle/>
              <a:p>
                <a:endParaRPr lang="it-IT"/>
              </a:p>
            </p:txBody>
          </p:sp>
          <p:sp>
            <p:nvSpPr>
              <p:cNvPr id="2302" name="Line 284"/>
              <p:cNvSpPr>
                <a:spLocks noChangeShapeType="1"/>
              </p:cNvSpPr>
              <p:nvPr/>
            </p:nvSpPr>
            <p:spPr bwMode="auto">
              <a:xfrm>
                <a:off x="4910" y="1892"/>
                <a:ext cx="0" cy="102"/>
              </a:xfrm>
              <a:prstGeom prst="line">
                <a:avLst/>
              </a:prstGeom>
              <a:noFill/>
              <a:ln w="15875">
                <a:solidFill>
                  <a:srgbClr val="404040"/>
                </a:solidFill>
                <a:round/>
                <a:headEnd/>
                <a:tailEnd/>
              </a:ln>
            </p:spPr>
            <p:txBody>
              <a:bodyPr/>
              <a:lstStyle/>
              <a:p>
                <a:endParaRPr lang="it-IT"/>
              </a:p>
            </p:txBody>
          </p:sp>
          <p:sp>
            <p:nvSpPr>
              <p:cNvPr id="2303" name="Line 285"/>
              <p:cNvSpPr>
                <a:spLocks noChangeShapeType="1"/>
              </p:cNvSpPr>
              <p:nvPr/>
            </p:nvSpPr>
            <p:spPr bwMode="auto">
              <a:xfrm>
                <a:off x="4880" y="1895"/>
                <a:ext cx="0" cy="93"/>
              </a:xfrm>
              <a:prstGeom prst="line">
                <a:avLst/>
              </a:prstGeom>
              <a:noFill/>
              <a:ln w="15875">
                <a:solidFill>
                  <a:srgbClr val="404040"/>
                </a:solidFill>
                <a:round/>
                <a:headEnd/>
                <a:tailEnd/>
              </a:ln>
            </p:spPr>
            <p:txBody>
              <a:bodyPr/>
              <a:lstStyle/>
              <a:p>
                <a:endParaRPr lang="it-IT"/>
              </a:p>
            </p:txBody>
          </p:sp>
          <p:sp>
            <p:nvSpPr>
              <p:cNvPr id="2304" name="Line 286"/>
              <p:cNvSpPr>
                <a:spLocks noChangeShapeType="1"/>
              </p:cNvSpPr>
              <p:nvPr/>
            </p:nvSpPr>
            <p:spPr bwMode="auto">
              <a:xfrm>
                <a:off x="4868" y="1896"/>
                <a:ext cx="0" cy="90"/>
              </a:xfrm>
              <a:prstGeom prst="line">
                <a:avLst/>
              </a:prstGeom>
              <a:noFill/>
              <a:ln w="15875">
                <a:solidFill>
                  <a:srgbClr val="404040"/>
                </a:solidFill>
                <a:round/>
                <a:headEnd/>
                <a:tailEnd/>
              </a:ln>
            </p:spPr>
            <p:txBody>
              <a:bodyPr/>
              <a:lstStyle/>
              <a:p>
                <a:endParaRPr lang="it-IT"/>
              </a:p>
            </p:txBody>
          </p:sp>
          <p:sp>
            <p:nvSpPr>
              <p:cNvPr id="2305" name="Line 287"/>
              <p:cNvSpPr>
                <a:spLocks noChangeShapeType="1"/>
              </p:cNvSpPr>
              <p:nvPr/>
            </p:nvSpPr>
            <p:spPr bwMode="auto">
              <a:xfrm>
                <a:off x="4856" y="1897"/>
                <a:ext cx="1" cy="87"/>
              </a:xfrm>
              <a:prstGeom prst="line">
                <a:avLst/>
              </a:prstGeom>
              <a:noFill/>
              <a:ln w="15875">
                <a:solidFill>
                  <a:srgbClr val="404040"/>
                </a:solidFill>
                <a:round/>
                <a:headEnd/>
                <a:tailEnd/>
              </a:ln>
            </p:spPr>
            <p:txBody>
              <a:bodyPr/>
              <a:lstStyle/>
              <a:p>
                <a:endParaRPr lang="it-IT"/>
              </a:p>
            </p:txBody>
          </p:sp>
          <p:sp>
            <p:nvSpPr>
              <p:cNvPr id="2306" name="Line 288"/>
              <p:cNvSpPr>
                <a:spLocks noChangeShapeType="1"/>
              </p:cNvSpPr>
              <p:nvPr/>
            </p:nvSpPr>
            <p:spPr bwMode="auto">
              <a:xfrm>
                <a:off x="4844" y="1898"/>
                <a:ext cx="1" cy="83"/>
              </a:xfrm>
              <a:prstGeom prst="line">
                <a:avLst/>
              </a:prstGeom>
              <a:noFill/>
              <a:ln w="15875">
                <a:solidFill>
                  <a:srgbClr val="404040"/>
                </a:solidFill>
                <a:round/>
                <a:headEnd/>
                <a:tailEnd/>
              </a:ln>
            </p:spPr>
            <p:txBody>
              <a:bodyPr/>
              <a:lstStyle/>
              <a:p>
                <a:endParaRPr lang="it-IT"/>
              </a:p>
            </p:txBody>
          </p:sp>
          <p:sp>
            <p:nvSpPr>
              <p:cNvPr id="2307" name="Line 289"/>
              <p:cNvSpPr>
                <a:spLocks noChangeShapeType="1"/>
              </p:cNvSpPr>
              <p:nvPr/>
            </p:nvSpPr>
            <p:spPr bwMode="auto">
              <a:xfrm>
                <a:off x="4833" y="1898"/>
                <a:ext cx="0" cy="81"/>
              </a:xfrm>
              <a:prstGeom prst="line">
                <a:avLst/>
              </a:prstGeom>
              <a:noFill/>
              <a:ln w="15875">
                <a:solidFill>
                  <a:srgbClr val="404040"/>
                </a:solidFill>
                <a:round/>
                <a:headEnd/>
                <a:tailEnd/>
              </a:ln>
            </p:spPr>
            <p:txBody>
              <a:bodyPr/>
              <a:lstStyle/>
              <a:p>
                <a:endParaRPr lang="it-IT"/>
              </a:p>
            </p:txBody>
          </p:sp>
          <p:sp>
            <p:nvSpPr>
              <p:cNvPr id="2308" name="Line 290"/>
              <p:cNvSpPr>
                <a:spLocks noChangeShapeType="1"/>
              </p:cNvSpPr>
              <p:nvPr/>
            </p:nvSpPr>
            <p:spPr bwMode="auto">
              <a:xfrm>
                <a:off x="4821" y="1899"/>
                <a:ext cx="0" cy="78"/>
              </a:xfrm>
              <a:prstGeom prst="line">
                <a:avLst/>
              </a:prstGeom>
              <a:noFill/>
              <a:ln w="15875">
                <a:solidFill>
                  <a:srgbClr val="404040"/>
                </a:solidFill>
                <a:round/>
                <a:headEnd/>
                <a:tailEnd/>
              </a:ln>
            </p:spPr>
            <p:txBody>
              <a:bodyPr/>
              <a:lstStyle/>
              <a:p>
                <a:endParaRPr lang="it-IT"/>
              </a:p>
            </p:txBody>
          </p:sp>
          <p:sp>
            <p:nvSpPr>
              <p:cNvPr id="2309" name="Freeform 291"/>
              <p:cNvSpPr>
                <a:spLocks/>
              </p:cNvSpPr>
              <p:nvPr/>
            </p:nvSpPr>
            <p:spPr bwMode="auto">
              <a:xfrm>
                <a:off x="4809" y="1873"/>
                <a:ext cx="343" cy="168"/>
              </a:xfrm>
              <a:custGeom>
                <a:avLst/>
                <a:gdLst>
                  <a:gd name="T0" fmla="*/ 0 w 3238"/>
                  <a:gd name="T1" fmla="*/ 0 h 1400"/>
                  <a:gd name="T2" fmla="*/ 0 w 3238"/>
                  <a:gd name="T3" fmla="*/ 1 h 1400"/>
                  <a:gd name="T4" fmla="*/ 4 w 3238"/>
                  <a:gd name="T5" fmla="*/ 2 h 1400"/>
                  <a:gd name="T6" fmla="*/ 4 w 3238"/>
                  <a:gd name="T7" fmla="*/ 0 h 1400"/>
                  <a:gd name="T8" fmla="*/ 0 w 3238"/>
                  <a:gd name="T9" fmla="*/ 0 h 1400"/>
                  <a:gd name="T10" fmla="*/ 0 60000 65536"/>
                  <a:gd name="T11" fmla="*/ 0 60000 65536"/>
                  <a:gd name="T12" fmla="*/ 0 60000 65536"/>
                  <a:gd name="T13" fmla="*/ 0 60000 65536"/>
                  <a:gd name="T14" fmla="*/ 0 60000 65536"/>
                  <a:gd name="T15" fmla="*/ 0 w 3238"/>
                  <a:gd name="T16" fmla="*/ 0 h 1400"/>
                  <a:gd name="T17" fmla="*/ 3238 w 3238"/>
                  <a:gd name="T18" fmla="*/ 1400 h 1400"/>
                </a:gdLst>
                <a:ahLst/>
                <a:cxnLst>
                  <a:cxn ang="T10">
                    <a:pos x="T0" y="T1"/>
                  </a:cxn>
                  <a:cxn ang="T11">
                    <a:pos x="T2" y="T3"/>
                  </a:cxn>
                  <a:cxn ang="T12">
                    <a:pos x="T4" y="T5"/>
                  </a:cxn>
                  <a:cxn ang="T13">
                    <a:pos x="T6" y="T7"/>
                  </a:cxn>
                  <a:cxn ang="T14">
                    <a:pos x="T8" y="T9"/>
                  </a:cxn>
                </a:cxnLst>
                <a:rect l="T15" t="T16" r="T17" b="T18"/>
                <a:pathLst>
                  <a:path w="3238" h="1400">
                    <a:moveTo>
                      <a:pt x="0" y="227"/>
                    </a:moveTo>
                    <a:lnTo>
                      <a:pt x="0" y="842"/>
                    </a:lnTo>
                    <a:lnTo>
                      <a:pt x="3238" y="1400"/>
                    </a:lnTo>
                    <a:lnTo>
                      <a:pt x="3238" y="0"/>
                    </a:lnTo>
                    <a:lnTo>
                      <a:pt x="0" y="227"/>
                    </a:lnTo>
                  </a:path>
                </a:pathLst>
              </a:custGeom>
              <a:noFill/>
              <a:ln w="15875">
                <a:solidFill>
                  <a:srgbClr val="202020"/>
                </a:solidFill>
                <a:round/>
                <a:headEnd/>
                <a:tailEnd/>
              </a:ln>
            </p:spPr>
            <p:txBody>
              <a:bodyPr/>
              <a:lstStyle/>
              <a:p>
                <a:endParaRPr lang="it-IT"/>
              </a:p>
            </p:txBody>
          </p:sp>
          <p:grpSp>
            <p:nvGrpSpPr>
              <p:cNvPr id="2310" name="Group 292"/>
              <p:cNvGrpSpPr>
                <a:grpSpLocks/>
              </p:cNvGrpSpPr>
              <p:nvPr/>
            </p:nvGrpSpPr>
            <p:grpSpPr bwMode="auto">
              <a:xfrm>
                <a:off x="4816" y="1876"/>
                <a:ext cx="295" cy="95"/>
                <a:chOff x="1238" y="2228"/>
                <a:chExt cx="1448" cy="409"/>
              </a:xfrm>
            </p:grpSpPr>
            <p:sp>
              <p:nvSpPr>
                <p:cNvPr id="2344" name="Line 293"/>
                <p:cNvSpPr>
                  <a:spLocks noChangeShapeType="1"/>
                </p:cNvSpPr>
                <p:nvPr/>
              </p:nvSpPr>
              <p:spPr bwMode="auto">
                <a:xfrm flipV="1">
                  <a:off x="1238" y="2354"/>
                  <a:ext cx="54" cy="51"/>
                </a:xfrm>
                <a:prstGeom prst="line">
                  <a:avLst/>
                </a:prstGeom>
                <a:noFill/>
                <a:ln w="12700">
                  <a:solidFill>
                    <a:srgbClr val="C0C0FF"/>
                  </a:solidFill>
                  <a:round/>
                  <a:headEnd/>
                  <a:tailEnd/>
                </a:ln>
              </p:spPr>
              <p:txBody>
                <a:bodyPr/>
                <a:lstStyle/>
                <a:p>
                  <a:endParaRPr lang="it-IT"/>
                </a:p>
              </p:txBody>
            </p:sp>
            <p:sp>
              <p:nvSpPr>
                <p:cNvPr id="2345" name="Line 294"/>
                <p:cNvSpPr>
                  <a:spLocks noChangeShapeType="1"/>
                </p:cNvSpPr>
                <p:nvPr/>
              </p:nvSpPr>
              <p:spPr bwMode="auto">
                <a:xfrm flipV="1">
                  <a:off x="1307" y="2293"/>
                  <a:ext cx="88" cy="82"/>
                </a:xfrm>
                <a:prstGeom prst="line">
                  <a:avLst/>
                </a:prstGeom>
                <a:noFill/>
                <a:ln w="12700">
                  <a:solidFill>
                    <a:srgbClr val="C0C0FF"/>
                  </a:solidFill>
                  <a:round/>
                  <a:headEnd/>
                  <a:tailEnd/>
                </a:ln>
              </p:spPr>
              <p:txBody>
                <a:bodyPr/>
                <a:lstStyle/>
                <a:p>
                  <a:endParaRPr lang="it-IT"/>
                </a:p>
              </p:txBody>
            </p:sp>
            <p:sp>
              <p:nvSpPr>
                <p:cNvPr id="2346" name="Line 295"/>
                <p:cNvSpPr>
                  <a:spLocks noChangeShapeType="1"/>
                </p:cNvSpPr>
                <p:nvPr/>
              </p:nvSpPr>
              <p:spPr bwMode="auto">
                <a:xfrm flipV="1">
                  <a:off x="1243" y="2427"/>
                  <a:ext cx="64" cy="61"/>
                </a:xfrm>
                <a:prstGeom prst="line">
                  <a:avLst/>
                </a:prstGeom>
                <a:noFill/>
                <a:ln w="12700">
                  <a:solidFill>
                    <a:srgbClr val="C0C0FF"/>
                  </a:solidFill>
                  <a:round/>
                  <a:headEnd/>
                  <a:tailEnd/>
                </a:ln>
              </p:spPr>
              <p:txBody>
                <a:bodyPr/>
                <a:lstStyle/>
                <a:p>
                  <a:endParaRPr lang="it-IT"/>
                </a:p>
              </p:txBody>
            </p:sp>
            <p:sp>
              <p:nvSpPr>
                <p:cNvPr id="2347" name="Line 296"/>
                <p:cNvSpPr>
                  <a:spLocks noChangeShapeType="1"/>
                </p:cNvSpPr>
                <p:nvPr/>
              </p:nvSpPr>
              <p:spPr bwMode="auto">
                <a:xfrm flipV="1">
                  <a:off x="1315" y="2396"/>
                  <a:ext cx="65" cy="58"/>
                </a:xfrm>
                <a:prstGeom prst="line">
                  <a:avLst/>
                </a:prstGeom>
                <a:noFill/>
                <a:ln w="12700">
                  <a:solidFill>
                    <a:srgbClr val="C0C0FF"/>
                  </a:solidFill>
                  <a:round/>
                  <a:headEnd/>
                  <a:tailEnd/>
                </a:ln>
              </p:spPr>
              <p:txBody>
                <a:bodyPr/>
                <a:lstStyle/>
                <a:p>
                  <a:endParaRPr lang="it-IT"/>
                </a:p>
              </p:txBody>
            </p:sp>
            <p:sp>
              <p:nvSpPr>
                <p:cNvPr id="2348" name="Line 297"/>
                <p:cNvSpPr>
                  <a:spLocks noChangeShapeType="1"/>
                </p:cNvSpPr>
                <p:nvPr/>
              </p:nvSpPr>
              <p:spPr bwMode="auto">
                <a:xfrm flipV="1">
                  <a:off x="1553" y="2262"/>
                  <a:ext cx="142" cy="123"/>
                </a:xfrm>
                <a:prstGeom prst="line">
                  <a:avLst/>
                </a:prstGeom>
                <a:noFill/>
                <a:ln w="12700">
                  <a:solidFill>
                    <a:srgbClr val="C0C0FF"/>
                  </a:solidFill>
                  <a:round/>
                  <a:headEnd/>
                  <a:tailEnd/>
                </a:ln>
              </p:spPr>
              <p:txBody>
                <a:bodyPr/>
                <a:lstStyle/>
                <a:p>
                  <a:endParaRPr lang="it-IT"/>
                </a:p>
              </p:txBody>
            </p:sp>
            <p:sp>
              <p:nvSpPr>
                <p:cNvPr id="2349" name="Line 298"/>
                <p:cNvSpPr>
                  <a:spLocks noChangeShapeType="1"/>
                </p:cNvSpPr>
                <p:nvPr/>
              </p:nvSpPr>
              <p:spPr bwMode="auto">
                <a:xfrm flipV="1">
                  <a:off x="1463" y="2358"/>
                  <a:ext cx="181" cy="163"/>
                </a:xfrm>
                <a:prstGeom prst="line">
                  <a:avLst/>
                </a:prstGeom>
                <a:noFill/>
                <a:ln w="12700">
                  <a:solidFill>
                    <a:srgbClr val="C0C0FF"/>
                  </a:solidFill>
                  <a:round/>
                  <a:headEnd/>
                  <a:tailEnd/>
                </a:ln>
              </p:spPr>
              <p:txBody>
                <a:bodyPr/>
                <a:lstStyle/>
                <a:p>
                  <a:endParaRPr lang="it-IT"/>
                </a:p>
              </p:txBody>
            </p:sp>
            <p:sp>
              <p:nvSpPr>
                <p:cNvPr id="2350" name="Line 299"/>
                <p:cNvSpPr>
                  <a:spLocks noChangeShapeType="1"/>
                </p:cNvSpPr>
                <p:nvPr/>
              </p:nvSpPr>
              <p:spPr bwMode="auto">
                <a:xfrm flipV="1">
                  <a:off x="1589" y="2313"/>
                  <a:ext cx="135" cy="124"/>
                </a:xfrm>
                <a:prstGeom prst="line">
                  <a:avLst/>
                </a:prstGeom>
                <a:noFill/>
                <a:ln w="12700">
                  <a:solidFill>
                    <a:srgbClr val="C0C0FF"/>
                  </a:solidFill>
                  <a:round/>
                  <a:headEnd/>
                  <a:tailEnd/>
                </a:ln>
              </p:spPr>
              <p:txBody>
                <a:bodyPr/>
                <a:lstStyle/>
                <a:p>
                  <a:endParaRPr lang="it-IT"/>
                </a:p>
              </p:txBody>
            </p:sp>
            <p:sp>
              <p:nvSpPr>
                <p:cNvPr id="2351" name="Line 300"/>
                <p:cNvSpPr>
                  <a:spLocks noChangeShapeType="1"/>
                </p:cNvSpPr>
                <p:nvPr/>
              </p:nvSpPr>
              <p:spPr bwMode="auto">
                <a:xfrm flipV="1">
                  <a:off x="1389" y="2409"/>
                  <a:ext cx="74" cy="68"/>
                </a:xfrm>
                <a:prstGeom prst="line">
                  <a:avLst/>
                </a:prstGeom>
                <a:noFill/>
                <a:ln w="12700">
                  <a:solidFill>
                    <a:srgbClr val="C0C0FF"/>
                  </a:solidFill>
                  <a:round/>
                  <a:headEnd/>
                  <a:tailEnd/>
                </a:ln>
              </p:spPr>
              <p:txBody>
                <a:bodyPr/>
                <a:lstStyle/>
                <a:p>
                  <a:endParaRPr lang="it-IT"/>
                </a:p>
              </p:txBody>
            </p:sp>
            <p:sp>
              <p:nvSpPr>
                <p:cNvPr id="2352" name="Line 301"/>
                <p:cNvSpPr>
                  <a:spLocks noChangeShapeType="1"/>
                </p:cNvSpPr>
                <p:nvPr/>
              </p:nvSpPr>
              <p:spPr bwMode="auto">
                <a:xfrm flipV="1">
                  <a:off x="1830" y="2228"/>
                  <a:ext cx="124" cy="98"/>
                </a:xfrm>
                <a:prstGeom prst="line">
                  <a:avLst/>
                </a:prstGeom>
                <a:noFill/>
                <a:ln w="12700">
                  <a:solidFill>
                    <a:srgbClr val="C0C0FF"/>
                  </a:solidFill>
                  <a:round/>
                  <a:headEnd/>
                  <a:tailEnd/>
                </a:ln>
              </p:spPr>
              <p:txBody>
                <a:bodyPr/>
                <a:lstStyle/>
                <a:p>
                  <a:endParaRPr lang="it-IT"/>
                </a:p>
              </p:txBody>
            </p:sp>
            <p:sp>
              <p:nvSpPr>
                <p:cNvPr id="2353" name="Line 302"/>
                <p:cNvSpPr>
                  <a:spLocks noChangeShapeType="1"/>
                </p:cNvSpPr>
                <p:nvPr/>
              </p:nvSpPr>
              <p:spPr bwMode="auto">
                <a:xfrm flipV="1">
                  <a:off x="1680" y="2413"/>
                  <a:ext cx="103" cy="99"/>
                </a:xfrm>
                <a:prstGeom prst="line">
                  <a:avLst/>
                </a:prstGeom>
                <a:noFill/>
                <a:ln w="12700">
                  <a:solidFill>
                    <a:srgbClr val="C0C0FF"/>
                  </a:solidFill>
                  <a:round/>
                  <a:headEnd/>
                  <a:tailEnd/>
                </a:ln>
              </p:spPr>
              <p:txBody>
                <a:bodyPr/>
                <a:lstStyle/>
                <a:p>
                  <a:endParaRPr lang="it-IT"/>
                </a:p>
              </p:txBody>
            </p:sp>
            <p:sp>
              <p:nvSpPr>
                <p:cNvPr id="2354" name="Line 303"/>
                <p:cNvSpPr>
                  <a:spLocks noChangeShapeType="1"/>
                </p:cNvSpPr>
                <p:nvPr/>
              </p:nvSpPr>
              <p:spPr bwMode="auto">
                <a:xfrm flipV="1">
                  <a:off x="1785" y="2313"/>
                  <a:ext cx="155" cy="141"/>
                </a:xfrm>
                <a:prstGeom prst="line">
                  <a:avLst/>
                </a:prstGeom>
                <a:noFill/>
                <a:ln w="12700">
                  <a:solidFill>
                    <a:srgbClr val="C0C0FF"/>
                  </a:solidFill>
                  <a:round/>
                  <a:headEnd/>
                  <a:tailEnd/>
                </a:ln>
              </p:spPr>
              <p:txBody>
                <a:bodyPr/>
                <a:lstStyle/>
                <a:p>
                  <a:endParaRPr lang="it-IT"/>
                </a:p>
              </p:txBody>
            </p:sp>
            <p:sp>
              <p:nvSpPr>
                <p:cNvPr id="2355" name="Line 304"/>
                <p:cNvSpPr>
                  <a:spLocks noChangeShapeType="1"/>
                </p:cNvSpPr>
                <p:nvPr/>
              </p:nvSpPr>
              <p:spPr bwMode="auto">
                <a:xfrm flipV="1">
                  <a:off x="1808" y="2486"/>
                  <a:ext cx="94" cy="80"/>
                </a:xfrm>
                <a:prstGeom prst="line">
                  <a:avLst/>
                </a:prstGeom>
                <a:noFill/>
                <a:ln w="12700">
                  <a:solidFill>
                    <a:srgbClr val="C0C0FF"/>
                  </a:solidFill>
                  <a:round/>
                  <a:headEnd/>
                  <a:tailEnd/>
                </a:ln>
              </p:spPr>
              <p:txBody>
                <a:bodyPr/>
                <a:lstStyle/>
                <a:p>
                  <a:endParaRPr lang="it-IT"/>
                </a:p>
              </p:txBody>
            </p:sp>
            <p:sp>
              <p:nvSpPr>
                <p:cNvPr id="2356" name="Line 305"/>
                <p:cNvSpPr>
                  <a:spLocks noChangeShapeType="1"/>
                </p:cNvSpPr>
                <p:nvPr/>
              </p:nvSpPr>
              <p:spPr bwMode="auto">
                <a:xfrm flipV="1">
                  <a:off x="1944" y="2352"/>
                  <a:ext cx="155" cy="141"/>
                </a:xfrm>
                <a:prstGeom prst="line">
                  <a:avLst/>
                </a:prstGeom>
                <a:noFill/>
                <a:ln w="12700">
                  <a:solidFill>
                    <a:srgbClr val="C0C0FF"/>
                  </a:solidFill>
                  <a:round/>
                  <a:headEnd/>
                  <a:tailEnd/>
                </a:ln>
              </p:spPr>
              <p:txBody>
                <a:bodyPr/>
                <a:lstStyle/>
                <a:p>
                  <a:endParaRPr lang="it-IT"/>
                </a:p>
              </p:txBody>
            </p:sp>
            <p:sp>
              <p:nvSpPr>
                <p:cNvPr id="2357" name="Line 306"/>
                <p:cNvSpPr>
                  <a:spLocks noChangeShapeType="1"/>
                </p:cNvSpPr>
                <p:nvPr/>
              </p:nvSpPr>
              <p:spPr bwMode="auto">
                <a:xfrm flipV="1">
                  <a:off x="2099" y="2255"/>
                  <a:ext cx="139" cy="133"/>
                </a:xfrm>
                <a:prstGeom prst="line">
                  <a:avLst/>
                </a:prstGeom>
                <a:noFill/>
                <a:ln w="12700">
                  <a:solidFill>
                    <a:srgbClr val="C0C0FF"/>
                  </a:solidFill>
                  <a:round/>
                  <a:headEnd/>
                  <a:tailEnd/>
                </a:ln>
              </p:spPr>
              <p:txBody>
                <a:bodyPr/>
                <a:lstStyle/>
                <a:p>
                  <a:endParaRPr lang="it-IT"/>
                </a:p>
              </p:txBody>
            </p:sp>
            <p:sp>
              <p:nvSpPr>
                <p:cNvPr id="2358" name="Line 307"/>
                <p:cNvSpPr>
                  <a:spLocks noChangeShapeType="1"/>
                </p:cNvSpPr>
                <p:nvPr/>
              </p:nvSpPr>
              <p:spPr bwMode="auto">
                <a:xfrm flipV="1">
                  <a:off x="1975" y="2300"/>
                  <a:ext cx="137" cy="127"/>
                </a:xfrm>
                <a:prstGeom prst="line">
                  <a:avLst/>
                </a:prstGeom>
                <a:noFill/>
                <a:ln w="12700">
                  <a:solidFill>
                    <a:srgbClr val="C0C0FF"/>
                  </a:solidFill>
                  <a:round/>
                  <a:headEnd/>
                  <a:tailEnd/>
                </a:ln>
              </p:spPr>
              <p:txBody>
                <a:bodyPr/>
                <a:lstStyle/>
                <a:p>
                  <a:endParaRPr lang="it-IT"/>
                </a:p>
              </p:txBody>
            </p:sp>
            <p:sp>
              <p:nvSpPr>
                <p:cNvPr id="2359" name="Line 308"/>
                <p:cNvSpPr>
                  <a:spLocks noChangeShapeType="1"/>
                </p:cNvSpPr>
                <p:nvPr/>
              </p:nvSpPr>
              <p:spPr bwMode="auto">
                <a:xfrm flipV="1">
                  <a:off x="1895" y="2471"/>
                  <a:ext cx="132" cy="111"/>
                </a:xfrm>
                <a:prstGeom prst="line">
                  <a:avLst/>
                </a:prstGeom>
                <a:noFill/>
                <a:ln w="12700">
                  <a:solidFill>
                    <a:srgbClr val="C0C0FF"/>
                  </a:solidFill>
                  <a:round/>
                  <a:headEnd/>
                  <a:tailEnd/>
                </a:ln>
              </p:spPr>
              <p:txBody>
                <a:bodyPr/>
                <a:lstStyle/>
                <a:p>
                  <a:endParaRPr lang="it-IT"/>
                </a:p>
              </p:txBody>
            </p:sp>
            <p:sp>
              <p:nvSpPr>
                <p:cNvPr id="2360" name="Line 309"/>
                <p:cNvSpPr>
                  <a:spLocks noChangeShapeType="1"/>
                </p:cNvSpPr>
                <p:nvPr/>
              </p:nvSpPr>
              <p:spPr bwMode="auto">
                <a:xfrm flipV="1">
                  <a:off x="2216" y="2231"/>
                  <a:ext cx="160" cy="157"/>
                </a:xfrm>
                <a:prstGeom prst="line">
                  <a:avLst/>
                </a:prstGeom>
                <a:noFill/>
                <a:ln w="12700">
                  <a:solidFill>
                    <a:srgbClr val="C0C0FF"/>
                  </a:solidFill>
                  <a:round/>
                  <a:headEnd/>
                  <a:tailEnd/>
                </a:ln>
              </p:spPr>
              <p:txBody>
                <a:bodyPr/>
                <a:lstStyle/>
                <a:p>
                  <a:endParaRPr lang="it-IT"/>
                </a:p>
              </p:txBody>
            </p:sp>
            <p:sp>
              <p:nvSpPr>
                <p:cNvPr id="2361" name="Line 310"/>
                <p:cNvSpPr>
                  <a:spLocks noChangeShapeType="1"/>
                </p:cNvSpPr>
                <p:nvPr/>
              </p:nvSpPr>
              <p:spPr bwMode="auto">
                <a:xfrm flipV="1">
                  <a:off x="2144" y="2337"/>
                  <a:ext cx="182" cy="181"/>
                </a:xfrm>
                <a:prstGeom prst="line">
                  <a:avLst/>
                </a:prstGeom>
                <a:noFill/>
                <a:ln w="12700">
                  <a:solidFill>
                    <a:srgbClr val="C0C0FF"/>
                  </a:solidFill>
                  <a:round/>
                  <a:headEnd/>
                  <a:tailEnd/>
                </a:ln>
              </p:spPr>
              <p:txBody>
                <a:bodyPr/>
                <a:lstStyle/>
                <a:p>
                  <a:endParaRPr lang="it-IT"/>
                </a:p>
              </p:txBody>
            </p:sp>
            <p:sp>
              <p:nvSpPr>
                <p:cNvPr id="2362" name="Line 311"/>
                <p:cNvSpPr>
                  <a:spLocks noChangeShapeType="1"/>
                </p:cNvSpPr>
                <p:nvPr/>
              </p:nvSpPr>
              <p:spPr bwMode="auto">
                <a:xfrm flipV="1">
                  <a:off x="2093" y="2486"/>
                  <a:ext cx="160" cy="151"/>
                </a:xfrm>
                <a:prstGeom prst="line">
                  <a:avLst/>
                </a:prstGeom>
                <a:noFill/>
                <a:ln w="12700">
                  <a:solidFill>
                    <a:srgbClr val="C0C0FF"/>
                  </a:solidFill>
                  <a:round/>
                  <a:headEnd/>
                  <a:tailEnd/>
                </a:ln>
              </p:spPr>
              <p:txBody>
                <a:bodyPr/>
                <a:lstStyle/>
                <a:p>
                  <a:endParaRPr lang="it-IT"/>
                </a:p>
              </p:txBody>
            </p:sp>
            <p:sp>
              <p:nvSpPr>
                <p:cNvPr id="2363" name="Line 312"/>
                <p:cNvSpPr>
                  <a:spLocks noChangeShapeType="1"/>
                </p:cNvSpPr>
                <p:nvPr/>
              </p:nvSpPr>
              <p:spPr bwMode="auto">
                <a:xfrm flipV="1">
                  <a:off x="2242" y="2396"/>
                  <a:ext cx="141" cy="132"/>
                </a:xfrm>
                <a:prstGeom prst="line">
                  <a:avLst/>
                </a:prstGeom>
                <a:noFill/>
                <a:ln w="12700">
                  <a:solidFill>
                    <a:srgbClr val="C0C0FF"/>
                  </a:solidFill>
                  <a:round/>
                  <a:headEnd/>
                  <a:tailEnd/>
                </a:ln>
              </p:spPr>
              <p:txBody>
                <a:bodyPr/>
                <a:lstStyle/>
                <a:p>
                  <a:endParaRPr lang="it-IT"/>
                </a:p>
              </p:txBody>
            </p:sp>
            <p:sp>
              <p:nvSpPr>
                <p:cNvPr id="2364" name="Line 313"/>
                <p:cNvSpPr>
                  <a:spLocks noChangeShapeType="1"/>
                </p:cNvSpPr>
                <p:nvPr/>
              </p:nvSpPr>
              <p:spPr bwMode="auto">
                <a:xfrm flipV="1">
                  <a:off x="2472" y="2303"/>
                  <a:ext cx="121" cy="120"/>
                </a:xfrm>
                <a:prstGeom prst="line">
                  <a:avLst/>
                </a:prstGeom>
                <a:noFill/>
                <a:ln w="12700">
                  <a:solidFill>
                    <a:srgbClr val="C0C0FF"/>
                  </a:solidFill>
                  <a:round/>
                  <a:headEnd/>
                  <a:tailEnd/>
                </a:ln>
              </p:spPr>
              <p:txBody>
                <a:bodyPr/>
                <a:lstStyle/>
                <a:p>
                  <a:endParaRPr lang="it-IT"/>
                </a:p>
              </p:txBody>
            </p:sp>
            <p:sp>
              <p:nvSpPr>
                <p:cNvPr id="2365" name="Line 314"/>
                <p:cNvSpPr>
                  <a:spLocks noChangeShapeType="1"/>
                </p:cNvSpPr>
                <p:nvPr/>
              </p:nvSpPr>
              <p:spPr bwMode="auto">
                <a:xfrm flipV="1">
                  <a:off x="2431" y="2515"/>
                  <a:ext cx="112" cy="106"/>
                </a:xfrm>
                <a:prstGeom prst="line">
                  <a:avLst/>
                </a:prstGeom>
                <a:noFill/>
                <a:ln w="12700">
                  <a:solidFill>
                    <a:srgbClr val="C0C0FF"/>
                  </a:solidFill>
                  <a:round/>
                  <a:headEnd/>
                  <a:tailEnd/>
                </a:ln>
              </p:spPr>
              <p:txBody>
                <a:bodyPr/>
                <a:lstStyle/>
                <a:p>
                  <a:endParaRPr lang="it-IT"/>
                </a:p>
              </p:txBody>
            </p:sp>
            <p:sp>
              <p:nvSpPr>
                <p:cNvPr id="2366" name="Line 315"/>
                <p:cNvSpPr>
                  <a:spLocks noChangeShapeType="1"/>
                </p:cNvSpPr>
                <p:nvPr/>
              </p:nvSpPr>
              <p:spPr bwMode="auto">
                <a:xfrm flipV="1">
                  <a:off x="2556" y="2415"/>
                  <a:ext cx="130" cy="131"/>
                </a:xfrm>
                <a:prstGeom prst="line">
                  <a:avLst/>
                </a:prstGeom>
                <a:noFill/>
                <a:ln w="12700">
                  <a:solidFill>
                    <a:srgbClr val="C0C0FF"/>
                  </a:solidFill>
                  <a:round/>
                  <a:headEnd/>
                  <a:tailEnd/>
                </a:ln>
              </p:spPr>
              <p:txBody>
                <a:bodyPr/>
                <a:lstStyle/>
                <a:p>
                  <a:endParaRPr lang="it-IT"/>
                </a:p>
              </p:txBody>
            </p:sp>
          </p:grpSp>
          <p:sp>
            <p:nvSpPr>
              <p:cNvPr id="2311" name="Line 316"/>
              <p:cNvSpPr>
                <a:spLocks noChangeShapeType="1"/>
              </p:cNvSpPr>
              <p:nvPr/>
            </p:nvSpPr>
            <p:spPr bwMode="auto">
              <a:xfrm>
                <a:off x="4895" y="1893"/>
                <a:ext cx="0" cy="98"/>
              </a:xfrm>
              <a:prstGeom prst="line">
                <a:avLst/>
              </a:prstGeom>
              <a:noFill/>
              <a:ln w="15875">
                <a:solidFill>
                  <a:srgbClr val="404040"/>
                </a:solidFill>
                <a:round/>
                <a:headEnd/>
                <a:tailEnd/>
              </a:ln>
            </p:spPr>
            <p:txBody>
              <a:bodyPr/>
              <a:lstStyle/>
              <a:p>
                <a:endParaRPr lang="it-IT"/>
              </a:p>
            </p:txBody>
          </p:sp>
          <p:sp>
            <p:nvSpPr>
              <p:cNvPr id="2312" name="Freeform 317"/>
              <p:cNvSpPr>
                <a:spLocks/>
              </p:cNvSpPr>
              <p:nvPr/>
            </p:nvSpPr>
            <p:spPr bwMode="auto">
              <a:xfrm>
                <a:off x="5176" y="1843"/>
                <a:ext cx="202" cy="260"/>
              </a:xfrm>
              <a:custGeom>
                <a:avLst/>
                <a:gdLst>
                  <a:gd name="T0" fmla="*/ 0 w 954"/>
                  <a:gd name="T1" fmla="*/ 0 h 1084"/>
                  <a:gd name="T2" fmla="*/ 0 w 954"/>
                  <a:gd name="T3" fmla="*/ 15 h 1084"/>
                  <a:gd name="T4" fmla="*/ 9 w 954"/>
                  <a:gd name="T5" fmla="*/ 11 h 1084"/>
                  <a:gd name="T6" fmla="*/ 9 w 954"/>
                  <a:gd name="T7" fmla="*/ 2 h 1084"/>
                  <a:gd name="T8" fmla="*/ 0 w 954"/>
                  <a:gd name="T9" fmla="*/ 0 h 1084"/>
                  <a:gd name="T10" fmla="*/ 0 60000 65536"/>
                  <a:gd name="T11" fmla="*/ 0 60000 65536"/>
                  <a:gd name="T12" fmla="*/ 0 60000 65536"/>
                  <a:gd name="T13" fmla="*/ 0 60000 65536"/>
                  <a:gd name="T14" fmla="*/ 0 60000 65536"/>
                  <a:gd name="T15" fmla="*/ 0 w 954"/>
                  <a:gd name="T16" fmla="*/ 0 h 1084"/>
                  <a:gd name="T17" fmla="*/ 954 w 954"/>
                  <a:gd name="T18" fmla="*/ 1084 h 1084"/>
                </a:gdLst>
                <a:ahLst/>
                <a:cxnLst>
                  <a:cxn ang="T10">
                    <a:pos x="T0" y="T1"/>
                  </a:cxn>
                  <a:cxn ang="T11">
                    <a:pos x="T2" y="T3"/>
                  </a:cxn>
                  <a:cxn ang="T12">
                    <a:pos x="T4" y="T5"/>
                  </a:cxn>
                  <a:cxn ang="T13">
                    <a:pos x="T6" y="T7"/>
                  </a:cxn>
                  <a:cxn ang="T14">
                    <a:pos x="T8" y="T9"/>
                  </a:cxn>
                </a:cxnLst>
                <a:rect l="T15" t="T16" r="T17" b="T18"/>
                <a:pathLst>
                  <a:path w="954" h="1084">
                    <a:moveTo>
                      <a:pt x="0" y="0"/>
                    </a:moveTo>
                    <a:lnTo>
                      <a:pt x="0" y="1084"/>
                    </a:lnTo>
                    <a:lnTo>
                      <a:pt x="954" y="765"/>
                    </a:lnTo>
                    <a:lnTo>
                      <a:pt x="954" y="120"/>
                    </a:lnTo>
                    <a:lnTo>
                      <a:pt x="0" y="0"/>
                    </a:lnTo>
                    <a:close/>
                  </a:path>
                </a:pathLst>
              </a:custGeom>
              <a:solidFill>
                <a:srgbClr val="5F5F5F"/>
              </a:solidFill>
              <a:ln w="9525">
                <a:noFill/>
                <a:round/>
                <a:headEnd/>
                <a:tailEnd/>
              </a:ln>
            </p:spPr>
            <p:txBody>
              <a:bodyPr/>
              <a:lstStyle/>
              <a:p>
                <a:endParaRPr lang="it-IT"/>
              </a:p>
            </p:txBody>
          </p:sp>
          <p:grpSp>
            <p:nvGrpSpPr>
              <p:cNvPr id="2313" name="Group 318"/>
              <p:cNvGrpSpPr>
                <a:grpSpLocks/>
              </p:cNvGrpSpPr>
              <p:nvPr/>
            </p:nvGrpSpPr>
            <p:grpSpPr bwMode="auto">
              <a:xfrm>
                <a:off x="5205" y="1879"/>
                <a:ext cx="144" cy="165"/>
                <a:chOff x="2988" y="2142"/>
                <a:chExt cx="973" cy="699"/>
              </a:xfrm>
            </p:grpSpPr>
            <p:sp>
              <p:nvSpPr>
                <p:cNvPr id="2314" name="Freeform 319"/>
                <p:cNvSpPr>
                  <a:spLocks/>
                </p:cNvSpPr>
                <p:nvPr/>
              </p:nvSpPr>
              <p:spPr bwMode="auto">
                <a:xfrm>
                  <a:off x="2988" y="2142"/>
                  <a:ext cx="973" cy="699"/>
                </a:xfrm>
                <a:custGeom>
                  <a:avLst/>
                  <a:gdLst>
                    <a:gd name="T0" fmla="*/ 243 w 1946"/>
                    <a:gd name="T1" fmla="*/ 13 h 1400"/>
                    <a:gd name="T2" fmla="*/ 243 w 1946"/>
                    <a:gd name="T3" fmla="*/ 131 h 1400"/>
                    <a:gd name="T4" fmla="*/ 0 w 1946"/>
                    <a:gd name="T5" fmla="*/ 174 h 1400"/>
                    <a:gd name="T6" fmla="*/ 0 w 1946"/>
                    <a:gd name="T7" fmla="*/ 0 h 1400"/>
                    <a:gd name="T8" fmla="*/ 243 w 1946"/>
                    <a:gd name="T9" fmla="*/ 13 h 1400"/>
                    <a:gd name="T10" fmla="*/ 0 60000 65536"/>
                    <a:gd name="T11" fmla="*/ 0 60000 65536"/>
                    <a:gd name="T12" fmla="*/ 0 60000 65536"/>
                    <a:gd name="T13" fmla="*/ 0 60000 65536"/>
                    <a:gd name="T14" fmla="*/ 0 60000 65536"/>
                    <a:gd name="T15" fmla="*/ 0 w 1946"/>
                    <a:gd name="T16" fmla="*/ 0 h 1400"/>
                    <a:gd name="T17" fmla="*/ 1946 w 1946"/>
                    <a:gd name="T18" fmla="*/ 1400 h 1400"/>
                  </a:gdLst>
                  <a:ahLst/>
                  <a:cxnLst>
                    <a:cxn ang="T10">
                      <a:pos x="T0" y="T1"/>
                    </a:cxn>
                    <a:cxn ang="T11">
                      <a:pos x="T2" y="T3"/>
                    </a:cxn>
                    <a:cxn ang="T12">
                      <a:pos x="T4" y="T5"/>
                    </a:cxn>
                    <a:cxn ang="T13">
                      <a:pos x="T6" y="T7"/>
                    </a:cxn>
                    <a:cxn ang="T14">
                      <a:pos x="T8" y="T9"/>
                    </a:cxn>
                  </a:cxnLst>
                  <a:rect l="T15" t="T16" r="T17" b="T18"/>
                  <a:pathLst>
                    <a:path w="1946" h="1400">
                      <a:moveTo>
                        <a:pt x="1946" y="108"/>
                      </a:moveTo>
                      <a:lnTo>
                        <a:pt x="1946" y="1053"/>
                      </a:lnTo>
                      <a:lnTo>
                        <a:pt x="0" y="1400"/>
                      </a:lnTo>
                      <a:lnTo>
                        <a:pt x="0" y="0"/>
                      </a:lnTo>
                      <a:lnTo>
                        <a:pt x="1946" y="108"/>
                      </a:lnTo>
                      <a:close/>
                    </a:path>
                  </a:pathLst>
                </a:custGeom>
                <a:solidFill>
                  <a:srgbClr val="CCFFFF"/>
                </a:solidFill>
                <a:ln w="9525">
                  <a:noFill/>
                  <a:round/>
                  <a:headEnd/>
                  <a:tailEnd/>
                </a:ln>
              </p:spPr>
              <p:txBody>
                <a:bodyPr/>
                <a:lstStyle/>
                <a:p>
                  <a:endParaRPr lang="it-IT"/>
                </a:p>
              </p:txBody>
            </p:sp>
            <p:sp>
              <p:nvSpPr>
                <p:cNvPr id="2315" name="Line 320"/>
                <p:cNvSpPr>
                  <a:spLocks noChangeShapeType="1"/>
                </p:cNvSpPr>
                <p:nvPr/>
              </p:nvSpPr>
              <p:spPr bwMode="auto">
                <a:xfrm>
                  <a:off x="3385" y="2165"/>
                  <a:ext cx="1" cy="613"/>
                </a:xfrm>
                <a:prstGeom prst="line">
                  <a:avLst/>
                </a:prstGeom>
                <a:noFill/>
                <a:ln w="15875">
                  <a:solidFill>
                    <a:srgbClr val="303543"/>
                  </a:solidFill>
                  <a:round/>
                  <a:headEnd/>
                  <a:tailEnd/>
                </a:ln>
              </p:spPr>
              <p:txBody>
                <a:bodyPr/>
                <a:lstStyle/>
                <a:p>
                  <a:endParaRPr lang="it-IT"/>
                </a:p>
              </p:txBody>
            </p:sp>
            <p:sp>
              <p:nvSpPr>
                <p:cNvPr id="2316" name="Line 321"/>
                <p:cNvSpPr>
                  <a:spLocks noChangeShapeType="1"/>
                </p:cNvSpPr>
                <p:nvPr/>
              </p:nvSpPr>
              <p:spPr bwMode="auto">
                <a:xfrm>
                  <a:off x="3492" y="2173"/>
                  <a:ext cx="1" cy="586"/>
                </a:xfrm>
                <a:prstGeom prst="line">
                  <a:avLst/>
                </a:prstGeom>
                <a:noFill/>
                <a:ln w="15875">
                  <a:solidFill>
                    <a:srgbClr val="303543"/>
                  </a:solidFill>
                  <a:round/>
                  <a:headEnd/>
                  <a:tailEnd/>
                </a:ln>
              </p:spPr>
              <p:txBody>
                <a:bodyPr/>
                <a:lstStyle/>
                <a:p>
                  <a:endParaRPr lang="it-IT"/>
                </a:p>
              </p:txBody>
            </p:sp>
            <p:sp>
              <p:nvSpPr>
                <p:cNvPr id="2317" name="Line 322"/>
                <p:cNvSpPr>
                  <a:spLocks noChangeShapeType="1"/>
                </p:cNvSpPr>
                <p:nvPr/>
              </p:nvSpPr>
              <p:spPr bwMode="auto">
                <a:xfrm>
                  <a:off x="3597" y="2180"/>
                  <a:ext cx="1" cy="561"/>
                </a:xfrm>
                <a:prstGeom prst="line">
                  <a:avLst/>
                </a:prstGeom>
                <a:noFill/>
                <a:ln w="15875">
                  <a:solidFill>
                    <a:srgbClr val="303543"/>
                  </a:solidFill>
                  <a:round/>
                  <a:headEnd/>
                  <a:tailEnd/>
                </a:ln>
              </p:spPr>
              <p:txBody>
                <a:bodyPr/>
                <a:lstStyle/>
                <a:p>
                  <a:endParaRPr lang="it-IT"/>
                </a:p>
              </p:txBody>
            </p:sp>
            <p:sp>
              <p:nvSpPr>
                <p:cNvPr id="2318" name="Freeform 323"/>
                <p:cNvSpPr>
                  <a:spLocks/>
                </p:cNvSpPr>
                <p:nvPr/>
              </p:nvSpPr>
              <p:spPr bwMode="auto">
                <a:xfrm>
                  <a:off x="3005" y="2142"/>
                  <a:ext cx="956" cy="699"/>
                </a:xfrm>
                <a:custGeom>
                  <a:avLst/>
                  <a:gdLst>
                    <a:gd name="T0" fmla="*/ 0 w 1912"/>
                    <a:gd name="T1" fmla="*/ 0 h 1400"/>
                    <a:gd name="T2" fmla="*/ 0 w 1912"/>
                    <a:gd name="T3" fmla="*/ 174 h 1400"/>
                    <a:gd name="T4" fmla="*/ 239 w 1912"/>
                    <a:gd name="T5" fmla="*/ 131 h 1400"/>
                    <a:gd name="T6" fmla="*/ 239 w 1912"/>
                    <a:gd name="T7" fmla="*/ 13 h 1400"/>
                    <a:gd name="T8" fmla="*/ 0 w 1912"/>
                    <a:gd name="T9" fmla="*/ 0 h 1400"/>
                    <a:gd name="T10" fmla="*/ 0 60000 65536"/>
                    <a:gd name="T11" fmla="*/ 0 60000 65536"/>
                    <a:gd name="T12" fmla="*/ 0 60000 65536"/>
                    <a:gd name="T13" fmla="*/ 0 60000 65536"/>
                    <a:gd name="T14" fmla="*/ 0 60000 65536"/>
                    <a:gd name="T15" fmla="*/ 0 w 1912"/>
                    <a:gd name="T16" fmla="*/ 0 h 1400"/>
                    <a:gd name="T17" fmla="*/ 1912 w 1912"/>
                    <a:gd name="T18" fmla="*/ 1400 h 1400"/>
                  </a:gdLst>
                  <a:ahLst/>
                  <a:cxnLst>
                    <a:cxn ang="T10">
                      <a:pos x="T0" y="T1"/>
                    </a:cxn>
                    <a:cxn ang="T11">
                      <a:pos x="T2" y="T3"/>
                    </a:cxn>
                    <a:cxn ang="T12">
                      <a:pos x="T4" y="T5"/>
                    </a:cxn>
                    <a:cxn ang="T13">
                      <a:pos x="T6" y="T7"/>
                    </a:cxn>
                    <a:cxn ang="T14">
                      <a:pos x="T8" y="T9"/>
                    </a:cxn>
                  </a:cxnLst>
                  <a:rect l="T15" t="T16" r="T17" b="T18"/>
                  <a:pathLst>
                    <a:path w="1912" h="1400">
                      <a:moveTo>
                        <a:pt x="0" y="0"/>
                      </a:moveTo>
                      <a:lnTo>
                        <a:pt x="0" y="1400"/>
                      </a:lnTo>
                      <a:lnTo>
                        <a:pt x="1912" y="1053"/>
                      </a:lnTo>
                      <a:lnTo>
                        <a:pt x="1912" y="108"/>
                      </a:lnTo>
                      <a:lnTo>
                        <a:pt x="0" y="0"/>
                      </a:lnTo>
                    </a:path>
                  </a:pathLst>
                </a:custGeom>
                <a:solidFill>
                  <a:srgbClr val="CCFFFF"/>
                </a:solidFill>
                <a:ln w="15875">
                  <a:solidFill>
                    <a:srgbClr val="212121"/>
                  </a:solidFill>
                  <a:round/>
                  <a:headEnd/>
                  <a:tailEnd/>
                </a:ln>
              </p:spPr>
              <p:txBody>
                <a:bodyPr/>
                <a:lstStyle/>
                <a:p>
                  <a:endParaRPr lang="it-IT"/>
                </a:p>
              </p:txBody>
            </p:sp>
            <p:sp>
              <p:nvSpPr>
                <p:cNvPr id="2319" name="Line 324"/>
                <p:cNvSpPr>
                  <a:spLocks noChangeShapeType="1"/>
                </p:cNvSpPr>
                <p:nvPr/>
              </p:nvSpPr>
              <p:spPr bwMode="auto">
                <a:xfrm>
                  <a:off x="3139" y="2157"/>
                  <a:ext cx="1" cy="656"/>
                </a:xfrm>
                <a:prstGeom prst="line">
                  <a:avLst/>
                </a:prstGeom>
                <a:noFill/>
                <a:ln w="15875">
                  <a:solidFill>
                    <a:srgbClr val="404040"/>
                  </a:solidFill>
                  <a:round/>
                  <a:headEnd/>
                  <a:tailEnd/>
                </a:ln>
              </p:spPr>
              <p:txBody>
                <a:bodyPr/>
                <a:lstStyle/>
                <a:p>
                  <a:endParaRPr lang="it-IT"/>
                </a:p>
              </p:txBody>
            </p:sp>
            <p:sp>
              <p:nvSpPr>
                <p:cNvPr id="2320" name="Line 325"/>
                <p:cNvSpPr>
                  <a:spLocks noChangeShapeType="1"/>
                </p:cNvSpPr>
                <p:nvPr/>
              </p:nvSpPr>
              <p:spPr bwMode="auto">
                <a:xfrm>
                  <a:off x="3384" y="2171"/>
                  <a:ext cx="1" cy="604"/>
                </a:xfrm>
                <a:prstGeom prst="line">
                  <a:avLst/>
                </a:prstGeom>
                <a:noFill/>
                <a:ln w="15875">
                  <a:solidFill>
                    <a:srgbClr val="404040"/>
                  </a:solidFill>
                  <a:round/>
                  <a:headEnd/>
                  <a:tailEnd/>
                </a:ln>
              </p:spPr>
              <p:txBody>
                <a:bodyPr/>
                <a:lstStyle/>
                <a:p>
                  <a:endParaRPr lang="it-IT"/>
                </a:p>
              </p:txBody>
            </p:sp>
            <p:sp>
              <p:nvSpPr>
                <p:cNvPr id="2321" name="Line 326"/>
                <p:cNvSpPr>
                  <a:spLocks noChangeShapeType="1"/>
                </p:cNvSpPr>
                <p:nvPr/>
              </p:nvSpPr>
              <p:spPr bwMode="auto">
                <a:xfrm>
                  <a:off x="3495" y="2180"/>
                  <a:ext cx="1" cy="575"/>
                </a:xfrm>
                <a:prstGeom prst="line">
                  <a:avLst/>
                </a:prstGeom>
                <a:noFill/>
                <a:ln w="15875">
                  <a:solidFill>
                    <a:srgbClr val="404040"/>
                  </a:solidFill>
                  <a:round/>
                  <a:headEnd/>
                  <a:tailEnd/>
                </a:ln>
              </p:spPr>
              <p:txBody>
                <a:bodyPr/>
                <a:lstStyle/>
                <a:p>
                  <a:endParaRPr lang="it-IT"/>
                </a:p>
              </p:txBody>
            </p:sp>
            <p:sp>
              <p:nvSpPr>
                <p:cNvPr id="2322" name="Line 327"/>
                <p:cNvSpPr>
                  <a:spLocks noChangeShapeType="1"/>
                </p:cNvSpPr>
                <p:nvPr/>
              </p:nvSpPr>
              <p:spPr bwMode="auto">
                <a:xfrm>
                  <a:off x="3685" y="2190"/>
                  <a:ext cx="1" cy="531"/>
                </a:xfrm>
                <a:prstGeom prst="line">
                  <a:avLst/>
                </a:prstGeom>
                <a:noFill/>
                <a:ln w="15875">
                  <a:solidFill>
                    <a:srgbClr val="404040"/>
                  </a:solidFill>
                  <a:round/>
                  <a:headEnd/>
                  <a:tailEnd/>
                </a:ln>
              </p:spPr>
              <p:txBody>
                <a:bodyPr/>
                <a:lstStyle/>
                <a:p>
                  <a:endParaRPr lang="it-IT"/>
                </a:p>
              </p:txBody>
            </p:sp>
            <p:sp>
              <p:nvSpPr>
                <p:cNvPr id="2323" name="Line 328"/>
                <p:cNvSpPr>
                  <a:spLocks noChangeShapeType="1"/>
                </p:cNvSpPr>
                <p:nvPr/>
              </p:nvSpPr>
              <p:spPr bwMode="auto">
                <a:xfrm>
                  <a:off x="3769" y="2196"/>
                  <a:ext cx="1" cy="512"/>
                </a:xfrm>
                <a:prstGeom prst="line">
                  <a:avLst/>
                </a:prstGeom>
                <a:noFill/>
                <a:ln w="15875">
                  <a:solidFill>
                    <a:srgbClr val="404040"/>
                  </a:solidFill>
                  <a:round/>
                  <a:headEnd/>
                  <a:tailEnd/>
                </a:ln>
              </p:spPr>
              <p:txBody>
                <a:bodyPr/>
                <a:lstStyle/>
                <a:p>
                  <a:endParaRPr lang="it-IT"/>
                </a:p>
              </p:txBody>
            </p:sp>
            <p:sp>
              <p:nvSpPr>
                <p:cNvPr id="2324" name="Line 329"/>
                <p:cNvSpPr>
                  <a:spLocks noChangeShapeType="1"/>
                </p:cNvSpPr>
                <p:nvPr/>
              </p:nvSpPr>
              <p:spPr bwMode="auto">
                <a:xfrm>
                  <a:off x="3843" y="2203"/>
                  <a:ext cx="1" cy="492"/>
                </a:xfrm>
                <a:prstGeom prst="line">
                  <a:avLst/>
                </a:prstGeom>
                <a:noFill/>
                <a:ln w="15875">
                  <a:solidFill>
                    <a:srgbClr val="404040"/>
                  </a:solidFill>
                  <a:round/>
                  <a:headEnd/>
                  <a:tailEnd/>
                </a:ln>
              </p:spPr>
              <p:txBody>
                <a:bodyPr/>
                <a:lstStyle/>
                <a:p>
                  <a:endParaRPr lang="it-IT"/>
                </a:p>
              </p:txBody>
            </p:sp>
            <p:sp>
              <p:nvSpPr>
                <p:cNvPr id="2325" name="Line 330"/>
                <p:cNvSpPr>
                  <a:spLocks noChangeShapeType="1"/>
                </p:cNvSpPr>
                <p:nvPr/>
              </p:nvSpPr>
              <p:spPr bwMode="auto">
                <a:xfrm>
                  <a:off x="3920" y="2207"/>
                  <a:ext cx="1" cy="473"/>
                </a:xfrm>
                <a:prstGeom prst="line">
                  <a:avLst/>
                </a:prstGeom>
                <a:noFill/>
                <a:ln w="15875">
                  <a:solidFill>
                    <a:srgbClr val="404040"/>
                  </a:solidFill>
                  <a:round/>
                  <a:headEnd/>
                  <a:tailEnd/>
                </a:ln>
              </p:spPr>
              <p:txBody>
                <a:bodyPr/>
                <a:lstStyle/>
                <a:p>
                  <a:endParaRPr lang="it-IT"/>
                </a:p>
              </p:txBody>
            </p:sp>
            <p:grpSp>
              <p:nvGrpSpPr>
                <p:cNvPr id="2326" name="Group 331"/>
                <p:cNvGrpSpPr>
                  <a:grpSpLocks/>
                </p:cNvGrpSpPr>
                <p:nvPr/>
              </p:nvGrpSpPr>
              <p:grpSpPr bwMode="auto">
                <a:xfrm>
                  <a:off x="3077" y="2228"/>
                  <a:ext cx="878" cy="462"/>
                  <a:chOff x="3077" y="2228"/>
                  <a:chExt cx="878" cy="462"/>
                </a:xfrm>
              </p:grpSpPr>
              <p:sp>
                <p:nvSpPr>
                  <p:cNvPr id="2333" name="Line 332"/>
                  <p:cNvSpPr>
                    <a:spLocks noChangeShapeType="1"/>
                  </p:cNvSpPr>
                  <p:nvPr/>
                </p:nvSpPr>
                <p:spPr bwMode="auto">
                  <a:xfrm flipH="1" flipV="1">
                    <a:off x="3809" y="2228"/>
                    <a:ext cx="124" cy="98"/>
                  </a:xfrm>
                  <a:prstGeom prst="line">
                    <a:avLst/>
                  </a:prstGeom>
                  <a:noFill/>
                  <a:ln w="12700">
                    <a:solidFill>
                      <a:srgbClr val="E0E0E0"/>
                    </a:solidFill>
                    <a:round/>
                    <a:headEnd/>
                    <a:tailEnd/>
                  </a:ln>
                </p:spPr>
                <p:txBody>
                  <a:bodyPr/>
                  <a:lstStyle/>
                  <a:p>
                    <a:endParaRPr lang="it-IT"/>
                  </a:p>
                </p:txBody>
              </p:sp>
              <p:sp>
                <p:nvSpPr>
                  <p:cNvPr id="2334" name="Line 333"/>
                  <p:cNvSpPr>
                    <a:spLocks noChangeShapeType="1"/>
                  </p:cNvSpPr>
                  <p:nvPr/>
                </p:nvSpPr>
                <p:spPr bwMode="auto">
                  <a:xfrm flipH="1" flipV="1">
                    <a:off x="3861" y="2486"/>
                    <a:ext cx="94" cy="80"/>
                  </a:xfrm>
                  <a:prstGeom prst="line">
                    <a:avLst/>
                  </a:prstGeom>
                  <a:noFill/>
                  <a:ln w="12700">
                    <a:solidFill>
                      <a:srgbClr val="E0E0E0"/>
                    </a:solidFill>
                    <a:round/>
                    <a:headEnd/>
                    <a:tailEnd/>
                  </a:ln>
                </p:spPr>
                <p:txBody>
                  <a:bodyPr/>
                  <a:lstStyle/>
                  <a:p>
                    <a:endParaRPr lang="it-IT"/>
                  </a:p>
                </p:txBody>
              </p:sp>
              <p:sp>
                <p:nvSpPr>
                  <p:cNvPr id="2335" name="Line 334"/>
                  <p:cNvSpPr>
                    <a:spLocks noChangeShapeType="1"/>
                  </p:cNvSpPr>
                  <p:nvPr/>
                </p:nvSpPr>
                <p:spPr bwMode="auto">
                  <a:xfrm flipH="1" flipV="1">
                    <a:off x="3664" y="2352"/>
                    <a:ext cx="155" cy="141"/>
                  </a:xfrm>
                  <a:prstGeom prst="line">
                    <a:avLst/>
                  </a:prstGeom>
                  <a:noFill/>
                  <a:ln w="12700">
                    <a:solidFill>
                      <a:srgbClr val="E0E0E0"/>
                    </a:solidFill>
                    <a:round/>
                    <a:headEnd/>
                    <a:tailEnd/>
                  </a:ln>
                </p:spPr>
                <p:txBody>
                  <a:bodyPr/>
                  <a:lstStyle/>
                  <a:p>
                    <a:endParaRPr lang="it-IT"/>
                  </a:p>
                </p:txBody>
              </p:sp>
              <p:sp>
                <p:nvSpPr>
                  <p:cNvPr id="2336" name="Line 335"/>
                  <p:cNvSpPr>
                    <a:spLocks noChangeShapeType="1"/>
                  </p:cNvSpPr>
                  <p:nvPr/>
                </p:nvSpPr>
                <p:spPr bwMode="auto">
                  <a:xfrm flipH="1" flipV="1">
                    <a:off x="3088" y="2261"/>
                    <a:ext cx="139" cy="133"/>
                  </a:xfrm>
                  <a:prstGeom prst="line">
                    <a:avLst/>
                  </a:prstGeom>
                  <a:noFill/>
                  <a:ln w="12700">
                    <a:solidFill>
                      <a:srgbClr val="E0E0E0"/>
                    </a:solidFill>
                    <a:round/>
                    <a:headEnd/>
                    <a:tailEnd/>
                  </a:ln>
                </p:spPr>
                <p:txBody>
                  <a:bodyPr/>
                  <a:lstStyle/>
                  <a:p>
                    <a:endParaRPr lang="it-IT"/>
                  </a:p>
                </p:txBody>
              </p:sp>
              <p:sp>
                <p:nvSpPr>
                  <p:cNvPr id="2337" name="Line 336"/>
                  <p:cNvSpPr>
                    <a:spLocks noChangeShapeType="1"/>
                  </p:cNvSpPr>
                  <p:nvPr/>
                </p:nvSpPr>
                <p:spPr bwMode="auto">
                  <a:xfrm flipH="1" flipV="1">
                    <a:off x="3651" y="2300"/>
                    <a:ext cx="137" cy="127"/>
                  </a:xfrm>
                  <a:prstGeom prst="line">
                    <a:avLst/>
                  </a:prstGeom>
                  <a:noFill/>
                  <a:ln w="12700">
                    <a:solidFill>
                      <a:srgbClr val="E0E0E0"/>
                    </a:solidFill>
                    <a:round/>
                    <a:headEnd/>
                    <a:tailEnd/>
                  </a:ln>
                </p:spPr>
                <p:txBody>
                  <a:bodyPr/>
                  <a:lstStyle/>
                  <a:p>
                    <a:endParaRPr lang="it-IT"/>
                  </a:p>
                </p:txBody>
              </p:sp>
              <p:sp>
                <p:nvSpPr>
                  <p:cNvPr id="2338" name="Line 337"/>
                  <p:cNvSpPr>
                    <a:spLocks noChangeShapeType="1"/>
                  </p:cNvSpPr>
                  <p:nvPr/>
                </p:nvSpPr>
                <p:spPr bwMode="auto">
                  <a:xfrm flipH="1" flipV="1">
                    <a:off x="3736" y="2471"/>
                    <a:ext cx="132" cy="111"/>
                  </a:xfrm>
                  <a:prstGeom prst="line">
                    <a:avLst/>
                  </a:prstGeom>
                  <a:noFill/>
                  <a:ln w="12700">
                    <a:solidFill>
                      <a:srgbClr val="E0E0E0"/>
                    </a:solidFill>
                    <a:round/>
                    <a:headEnd/>
                    <a:tailEnd/>
                  </a:ln>
                </p:spPr>
                <p:txBody>
                  <a:bodyPr/>
                  <a:lstStyle/>
                  <a:p>
                    <a:endParaRPr lang="it-IT"/>
                  </a:p>
                </p:txBody>
              </p:sp>
              <p:sp>
                <p:nvSpPr>
                  <p:cNvPr id="2339" name="Line 338"/>
                  <p:cNvSpPr>
                    <a:spLocks noChangeShapeType="1"/>
                  </p:cNvSpPr>
                  <p:nvPr/>
                </p:nvSpPr>
                <p:spPr bwMode="auto">
                  <a:xfrm flipH="1" flipV="1">
                    <a:off x="3387" y="2231"/>
                    <a:ext cx="160" cy="157"/>
                  </a:xfrm>
                  <a:prstGeom prst="line">
                    <a:avLst/>
                  </a:prstGeom>
                  <a:noFill/>
                  <a:ln w="12700">
                    <a:solidFill>
                      <a:srgbClr val="E0E0E0"/>
                    </a:solidFill>
                    <a:round/>
                    <a:headEnd/>
                    <a:tailEnd/>
                  </a:ln>
                </p:spPr>
                <p:txBody>
                  <a:bodyPr/>
                  <a:lstStyle/>
                  <a:p>
                    <a:endParaRPr lang="it-IT"/>
                  </a:p>
                </p:txBody>
              </p:sp>
              <p:sp>
                <p:nvSpPr>
                  <p:cNvPr id="2340" name="Line 339"/>
                  <p:cNvSpPr>
                    <a:spLocks noChangeShapeType="1"/>
                  </p:cNvSpPr>
                  <p:nvPr/>
                </p:nvSpPr>
                <p:spPr bwMode="auto">
                  <a:xfrm flipH="1" flipV="1">
                    <a:off x="3437" y="2337"/>
                    <a:ext cx="182" cy="181"/>
                  </a:xfrm>
                  <a:prstGeom prst="line">
                    <a:avLst/>
                  </a:prstGeom>
                  <a:noFill/>
                  <a:ln w="12700">
                    <a:solidFill>
                      <a:srgbClr val="E0E0E0"/>
                    </a:solidFill>
                    <a:round/>
                    <a:headEnd/>
                    <a:tailEnd/>
                  </a:ln>
                </p:spPr>
                <p:txBody>
                  <a:bodyPr/>
                  <a:lstStyle/>
                  <a:p>
                    <a:endParaRPr lang="it-IT"/>
                  </a:p>
                </p:txBody>
              </p:sp>
              <p:sp>
                <p:nvSpPr>
                  <p:cNvPr id="2341" name="Line 340"/>
                  <p:cNvSpPr>
                    <a:spLocks noChangeShapeType="1"/>
                  </p:cNvSpPr>
                  <p:nvPr/>
                </p:nvSpPr>
                <p:spPr bwMode="auto">
                  <a:xfrm flipH="1" flipV="1">
                    <a:off x="3253" y="2330"/>
                    <a:ext cx="159" cy="152"/>
                  </a:xfrm>
                  <a:prstGeom prst="line">
                    <a:avLst/>
                  </a:prstGeom>
                  <a:noFill/>
                  <a:ln w="12700">
                    <a:solidFill>
                      <a:srgbClr val="E0E0E0"/>
                    </a:solidFill>
                    <a:round/>
                    <a:headEnd/>
                    <a:tailEnd/>
                  </a:ln>
                </p:spPr>
                <p:txBody>
                  <a:bodyPr/>
                  <a:lstStyle/>
                  <a:p>
                    <a:endParaRPr lang="it-IT"/>
                  </a:p>
                </p:txBody>
              </p:sp>
              <p:sp>
                <p:nvSpPr>
                  <p:cNvPr id="2342" name="Line 341"/>
                  <p:cNvSpPr>
                    <a:spLocks noChangeShapeType="1"/>
                  </p:cNvSpPr>
                  <p:nvPr/>
                </p:nvSpPr>
                <p:spPr bwMode="auto">
                  <a:xfrm flipH="1" flipV="1">
                    <a:off x="3320" y="2557"/>
                    <a:ext cx="141" cy="133"/>
                  </a:xfrm>
                  <a:prstGeom prst="line">
                    <a:avLst/>
                  </a:prstGeom>
                  <a:noFill/>
                  <a:ln w="12700">
                    <a:solidFill>
                      <a:srgbClr val="E0E0E0"/>
                    </a:solidFill>
                    <a:round/>
                    <a:headEnd/>
                    <a:tailEnd/>
                  </a:ln>
                </p:spPr>
                <p:txBody>
                  <a:bodyPr/>
                  <a:lstStyle/>
                  <a:p>
                    <a:endParaRPr lang="it-IT"/>
                  </a:p>
                </p:txBody>
              </p:sp>
              <p:sp>
                <p:nvSpPr>
                  <p:cNvPr id="2343" name="Line 342"/>
                  <p:cNvSpPr>
                    <a:spLocks noChangeShapeType="1"/>
                  </p:cNvSpPr>
                  <p:nvPr/>
                </p:nvSpPr>
                <p:spPr bwMode="auto">
                  <a:xfrm flipH="1" flipV="1">
                    <a:off x="3077" y="2415"/>
                    <a:ext cx="130" cy="131"/>
                  </a:xfrm>
                  <a:prstGeom prst="line">
                    <a:avLst/>
                  </a:prstGeom>
                  <a:noFill/>
                  <a:ln w="12700">
                    <a:solidFill>
                      <a:srgbClr val="E0E0E0"/>
                    </a:solidFill>
                    <a:round/>
                    <a:headEnd/>
                    <a:tailEnd/>
                  </a:ln>
                </p:spPr>
                <p:txBody>
                  <a:bodyPr/>
                  <a:lstStyle/>
                  <a:p>
                    <a:endParaRPr lang="it-IT"/>
                  </a:p>
                </p:txBody>
              </p:sp>
            </p:grpSp>
            <p:sp>
              <p:nvSpPr>
                <p:cNvPr id="2327" name="Line 343"/>
                <p:cNvSpPr>
                  <a:spLocks noChangeShapeType="1"/>
                </p:cNvSpPr>
                <p:nvPr/>
              </p:nvSpPr>
              <p:spPr bwMode="auto">
                <a:xfrm>
                  <a:off x="3258" y="2177"/>
                  <a:ext cx="1" cy="604"/>
                </a:xfrm>
                <a:prstGeom prst="line">
                  <a:avLst/>
                </a:prstGeom>
                <a:noFill/>
                <a:ln w="15875">
                  <a:solidFill>
                    <a:srgbClr val="404040"/>
                  </a:solidFill>
                  <a:round/>
                  <a:headEnd/>
                  <a:tailEnd/>
                </a:ln>
              </p:spPr>
              <p:txBody>
                <a:bodyPr/>
                <a:lstStyle/>
                <a:p>
                  <a:endParaRPr lang="it-IT"/>
                </a:p>
              </p:txBody>
            </p:sp>
            <p:sp>
              <p:nvSpPr>
                <p:cNvPr id="2328" name="Line 344"/>
                <p:cNvSpPr>
                  <a:spLocks noChangeShapeType="1"/>
                </p:cNvSpPr>
                <p:nvPr/>
              </p:nvSpPr>
              <p:spPr bwMode="auto">
                <a:xfrm>
                  <a:off x="3003" y="2249"/>
                  <a:ext cx="946" cy="30"/>
                </a:xfrm>
                <a:prstGeom prst="line">
                  <a:avLst/>
                </a:prstGeom>
                <a:noFill/>
                <a:ln w="15875">
                  <a:solidFill>
                    <a:srgbClr val="404040"/>
                  </a:solidFill>
                  <a:round/>
                  <a:headEnd/>
                  <a:tailEnd/>
                </a:ln>
              </p:spPr>
              <p:txBody>
                <a:bodyPr/>
                <a:lstStyle/>
                <a:p>
                  <a:endParaRPr lang="it-IT"/>
                </a:p>
              </p:txBody>
            </p:sp>
            <p:sp>
              <p:nvSpPr>
                <p:cNvPr id="2329" name="Line 345"/>
                <p:cNvSpPr>
                  <a:spLocks noChangeShapeType="1"/>
                </p:cNvSpPr>
                <p:nvPr/>
              </p:nvSpPr>
              <p:spPr bwMode="auto">
                <a:xfrm flipV="1">
                  <a:off x="3009" y="2363"/>
                  <a:ext cx="946" cy="6"/>
                </a:xfrm>
                <a:prstGeom prst="line">
                  <a:avLst/>
                </a:prstGeom>
                <a:noFill/>
                <a:ln w="15875">
                  <a:solidFill>
                    <a:srgbClr val="404040"/>
                  </a:solidFill>
                  <a:round/>
                  <a:headEnd/>
                  <a:tailEnd/>
                </a:ln>
              </p:spPr>
              <p:txBody>
                <a:bodyPr/>
                <a:lstStyle/>
                <a:p>
                  <a:endParaRPr lang="it-IT"/>
                </a:p>
              </p:txBody>
            </p:sp>
            <p:sp>
              <p:nvSpPr>
                <p:cNvPr id="2330" name="Line 346"/>
                <p:cNvSpPr>
                  <a:spLocks noChangeShapeType="1"/>
                </p:cNvSpPr>
                <p:nvPr/>
              </p:nvSpPr>
              <p:spPr bwMode="auto">
                <a:xfrm flipV="1">
                  <a:off x="3015" y="2453"/>
                  <a:ext cx="934" cy="47"/>
                </a:xfrm>
                <a:prstGeom prst="line">
                  <a:avLst/>
                </a:prstGeom>
                <a:noFill/>
                <a:ln w="15875">
                  <a:solidFill>
                    <a:srgbClr val="404040"/>
                  </a:solidFill>
                  <a:round/>
                  <a:headEnd/>
                  <a:tailEnd/>
                </a:ln>
              </p:spPr>
              <p:txBody>
                <a:bodyPr/>
                <a:lstStyle/>
                <a:p>
                  <a:endParaRPr lang="it-IT"/>
                </a:p>
              </p:txBody>
            </p:sp>
            <p:sp>
              <p:nvSpPr>
                <p:cNvPr id="2331" name="Line 347"/>
                <p:cNvSpPr>
                  <a:spLocks noChangeShapeType="1"/>
                </p:cNvSpPr>
                <p:nvPr/>
              </p:nvSpPr>
              <p:spPr bwMode="auto">
                <a:xfrm flipV="1">
                  <a:off x="3009" y="2608"/>
                  <a:ext cx="952" cy="114"/>
                </a:xfrm>
                <a:prstGeom prst="line">
                  <a:avLst/>
                </a:prstGeom>
                <a:noFill/>
                <a:ln w="15875">
                  <a:solidFill>
                    <a:srgbClr val="404040"/>
                  </a:solidFill>
                  <a:round/>
                  <a:headEnd/>
                  <a:tailEnd/>
                </a:ln>
              </p:spPr>
              <p:txBody>
                <a:bodyPr/>
                <a:lstStyle/>
                <a:p>
                  <a:endParaRPr lang="it-IT"/>
                </a:p>
              </p:txBody>
            </p:sp>
            <p:sp>
              <p:nvSpPr>
                <p:cNvPr id="2332" name="Line 348"/>
                <p:cNvSpPr>
                  <a:spLocks noChangeShapeType="1"/>
                </p:cNvSpPr>
                <p:nvPr/>
              </p:nvSpPr>
              <p:spPr bwMode="auto">
                <a:xfrm flipV="1">
                  <a:off x="3015" y="2530"/>
                  <a:ext cx="946" cy="84"/>
                </a:xfrm>
                <a:prstGeom prst="line">
                  <a:avLst/>
                </a:prstGeom>
                <a:noFill/>
                <a:ln w="15875">
                  <a:solidFill>
                    <a:srgbClr val="404040"/>
                  </a:solidFill>
                  <a:round/>
                  <a:headEnd/>
                  <a:tailEnd/>
                </a:ln>
              </p:spPr>
              <p:txBody>
                <a:bodyPr/>
                <a:lstStyle/>
                <a:p>
                  <a:endParaRPr lang="it-IT"/>
                </a:p>
              </p:txBody>
            </p:sp>
          </p:grpSp>
        </p:grpSp>
        <p:grpSp>
          <p:nvGrpSpPr>
            <p:cNvPr id="2069" name="Group 349"/>
            <p:cNvGrpSpPr>
              <a:grpSpLocks/>
            </p:cNvGrpSpPr>
            <p:nvPr/>
          </p:nvGrpSpPr>
          <p:grpSpPr bwMode="auto">
            <a:xfrm>
              <a:off x="6297613" y="3683009"/>
              <a:ext cx="1397000" cy="420689"/>
              <a:chOff x="270" y="4726"/>
              <a:chExt cx="1482" cy="556"/>
            </a:xfrm>
          </p:grpSpPr>
          <p:sp>
            <p:nvSpPr>
              <p:cNvPr id="2245" name="Freeform 350"/>
              <p:cNvSpPr>
                <a:spLocks/>
              </p:cNvSpPr>
              <p:nvPr/>
            </p:nvSpPr>
            <p:spPr bwMode="auto">
              <a:xfrm>
                <a:off x="270" y="5101"/>
                <a:ext cx="1482" cy="181"/>
              </a:xfrm>
              <a:custGeom>
                <a:avLst/>
                <a:gdLst>
                  <a:gd name="T0" fmla="*/ 71 w 1482"/>
                  <a:gd name="T1" fmla="*/ 0 h 181"/>
                  <a:gd name="T2" fmla="*/ 0 w 1482"/>
                  <a:gd name="T3" fmla="*/ 7 h 181"/>
                  <a:gd name="T4" fmla="*/ 360 w 1482"/>
                  <a:gd name="T5" fmla="*/ 180 h 181"/>
                  <a:gd name="T6" fmla="*/ 1481 w 1482"/>
                  <a:gd name="T7" fmla="*/ 35 h 181"/>
                  <a:gd name="T8" fmla="*/ 1444 w 1482"/>
                  <a:gd name="T9" fmla="*/ 21 h 181"/>
                  <a:gd name="T10" fmla="*/ 0 60000 65536"/>
                  <a:gd name="T11" fmla="*/ 0 60000 65536"/>
                  <a:gd name="T12" fmla="*/ 0 60000 65536"/>
                  <a:gd name="T13" fmla="*/ 0 60000 65536"/>
                  <a:gd name="T14" fmla="*/ 0 60000 65536"/>
                  <a:gd name="T15" fmla="*/ 0 w 1482"/>
                  <a:gd name="T16" fmla="*/ 0 h 181"/>
                  <a:gd name="T17" fmla="*/ 1482 w 1482"/>
                  <a:gd name="T18" fmla="*/ 181 h 181"/>
                </a:gdLst>
                <a:ahLst/>
                <a:cxnLst>
                  <a:cxn ang="T10">
                    <a:pos x="T0" y="T1"/>
                  </a:cxn>
                  <a:cxn ang="T11">
                    <a:pos x="T2" y="T3"/>
                  </a:cxn>
                  <a:cxn ang="T12">
                    <a:pos x="T4" y="T5"/>
                  </a:cxn>
                  <a:cxn ang="T13">
                    <a:pos x="T6" y="T7"/>
                  </a:cxn>
                  <a:cxn ang="T14">
                    <a:pos x="T8" y="T9"/>
                  </a:cxn>
                </a:cxnLst>
                <a:rect l="T15" t="T16" r="T17" b="T18"/>
                <a:pathLst>
                  <a:path w="1482" h="181">
                    <a:moveTo>
                      <a:pt x="71" y="0"/>
                    </a:moveTo>
                    <a:lnTo>
                      <a:pt x="0" y="7"/>
                    </a:lnTo>
                    <a:lnTo>
                      <a:pt x="360" y="180"/>
                    </a:lnTo>
                    <a:lnTo>
                      <a:pt x="1481" y="35"/>
                    </a:lnTo>
                    <a:lnTo>
                      <a:pt x="1444" y="21"/>
                    </a:lnTo>
                  </a:path>
                </a:pathLst>
              </a:custGeom>
              <a:solidFill>
                <a:schemeClr val="folHlink"/>
              </a:solidFill>
              <a:ln w="12700" cap="rnd">
                <a:solidFill>
                  <a:schemeClr val="tx1"/>
                </a:solidFill>
                <a:round/>
                <a:headEnd type="none" w="sm" len="sm"/>
                <a:tailEnd type="none" w="sm" len="sm"/>
              </a:ln>
            </p:spPr>
            <p:txBody>
              <a:bodyPr/>
              <a:lstStyle/>
              <a:p>
                <a:endParaRPr lang="it-IT"/>
              </a:p>
            </p:txBody>
          </p:sp>
          <p:grpSp>
            <p:nvGrpSpPr>
              <p:cNvPr id="2246" name="Group 351"/>
              <p:cNvGrpSpPr>
                <a:grpSpLocks/>
              </p:cNvGrpSpPr>
              <p:nvPr/>
            </p:nvGrpSpPr>
            <p:grpSpPr bwMode="auto">
              <a:xfrm>
                <a:off x="344" y="4726"/>
                <a:ext cx="1364" cy="492"/>
                <a:chOff x="344" y="4726"/>
                <a:chExt cx="1364" cy="492"/>
              </a:xfrm>
            </p:grpSpPr>
            <p:sp>
              <p:nvSpPr>
                <p:cNvPr id="2247" name="Oval 352"/>
                <p:cNvSpPr>
                  <a:spLocks noChangeArrowheads="1"/>
                </p:cNvSpPr>
                <p:nvPr/>
              </p:nvSpPr>
              <p:spPr bwMode="auto">
                <a:xfrm>
                  <a:off x="999" y="4835"/>
                  <a:ext cx="24" cy="26"/>
                </a:xfrm>
                <a:prstGeom prst="ellipse">
                  <a:avLst/>
                </a:prstGeom>
                <a:solidFill>
                  <a:schemeClr val="hlink"/>
                </a:solidFill>
                <a:ln w="12700">
                  <a:solidFill>
                    <a:schemeClr val="tx1"/>
                  </a:solidFill>
                  <a:round/>
                  <a:headEnd/>
                  <a:tailEnd/>
                </a:ln>
              </p:spPr>
              <p:txBody>
                <a:bodyPr wrap="none" anchor="ctr"/>
                <a:lstStyle/>
                <a:p>
                  <a:endParaRPr lang="it-IT"/>
                </a:p>
              </p:txBody>
            </p:sp>
            <p:sp>
              <p:nvSpPr>
                <p:cNvPr id="2248" name="Oval 353"/>
                <p:cNvSpPr>
                  <a:spLocks noChangeArrowheads="1"/>
                </p:cNvSpPr>
                <p:nvPr/>
              </p:nvSpPr>
              <p:spPr bwMode="auto">
                <a:xfrm>
                  <a:off x="809" y="4775"/>
                  <a:ext cx="25" cy="26"/>
                </a:xfrm>
                <a:prstGeom prst="ellipse">
                  <a:avLst/>
                </a:prstGeom>
                <a:solidFill>
                  <a:schemeClr val="hlink"/>
                </a:solidFill>
                <a:ln w="12700">
                  <a:solidFill>
                    <a:schemeClr val="tx1"/>
                  </a:solidFill>
                  <a:round/>
                  <a:headEnd/>
                  <a:tailEnd/>
                </a:ln>
              </p:spPr>
              <p:txBody>
                <a:bodyPr wrap="none" anchor="ctr"/>
                <a:lstStyle/>
                <a:p>
                  <a:endParaRPr lang="it-IT"/>
                </a:p>
              </p:txBody>
            </p:sp>
            <p:sp>
              <p:nvSpPr>
                <p:cNvPr id="2249" name="Oval 354"/>
                <p:cNvSpPr>
                  <a:spLocks noChangeArrowheads="1"/>
                </p:cNvSpPr>
                <p:nvPr/>
              </p:nvSpPr>
              <p:spPr bwMode="auto">
                <a:xfrm>
                  <a:off x="772" y="4870"/>
                  <a:ext cx="25" cy="27"/>
                </a:xfrm>
                <a:prstGeom prst="ellipse">
                  <a:avLst/>
                </a:prstGeom>
                <a:solidFill>
                  <a:schemeClr val="hlink"/>
                </a:solidFill>
                <a:ln w="12700">
                  <a:solidFill>
                    <a:schemeClr val="tx1"/>
                  </a:solidFill>
                  <a:round/>
                  <a:headEnd/>
                  <a:tailEnd/>
                </a:ln>
              </p:spPr>
              <p:txBody>
                <a:bodyPr wrap="none" anchor="ctr"/>
                <a:lstStyle/>
                <a:p>
                  <a:endParaRPr lang="it-IT"/>
                </a:p>
              </p:txBody>
            </p:sp>
            <p:sp>
              <p:nvSpPr>
                <p:cNvPr id="2250" name="Freeform 355"/>
                <p:cNvSpPr>
                  <a:spLocks/>
                </p:cNvSpPr>
                <p:nvPr/>
              </p:nvSpPr>
              <p:spPr bwMode="auto">
                <a:xfrm>
                  <a:off x="344" y="4726"/>
                  <a:ext cx="1364" cy="492"/>
                </a:xfrm>
                <a:custGeom>
                  <a:avLst/>
                  <a:gdLst>
                    <a:gd name="T0" fmla="*/ 0 w 1364"/>
                    <a:gd name="T1" fmla="*/ 190 h 492"/>
                    <a:gd name="T2" fmla="*/ 3 w 1364"/>
                    <a:gd name="T3" fmla="*/ 164 h 492"/>
                    <a:gd name="T4" fmla="*/ 9 w 1364"/>
                    <a:gd name="T5" fmla="*/ 145 h 492"/>
                    <a:gd name="T6" fmla="*/ 321 w 1364"/>
                    <a:gd name="T7" fmla="*/ 0 h 492"/>
                    <a:gd name="T8" fmla="*/ 1346 w 1364"/>
                    <a:gd name="T9" fmla="*/ 126 h 492"/>
                    <a:gd name="T10" fmla="*/ 1363 w 1364"/>
                    <a:gd name="T11" fmla="*/ 183 h 492"/>
                    <a:gd name="T12" fmla="*/ 1359 w 1364"/>
                    <a:gd name="T13" fmla="*/ 196 h 492"/>
                    <a:gd name="T14" fmla="*/ 1352 w 1364"/>
                    <a:gd name="T15" fmla="*/ 215 h 492"/>
                    <a:gd name="T16" fmla="*/ 1352 w 1364"/>
                    <a:gd name="T17" fmla="*/ 393 h 492"/>
                    <a:gd name="T18" fmla="*/ 332 w 1364"/>
                    <a:gd name="T19" fmla="*/ 491 h 492"/>
                    <a:gd name="T20" fmla="*/ 6 w 1364"/>
                    <a:gd name="T21" fmla="*/ 399 h 492"/>
                    <a:gd name="T22" fmla="*/ 0 w 1364"/>
                    <a:gd name="T23" fmla="*/ 190 h 4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64"/>
                    <a:gd name="T37" fmla="*/ 0 h 492"/>
                    <a:gd name="T38" fmla="*/ 1364 w 1364"/>
                    <a:gd name="T39" fmla="*/ 492 h 4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64" h="492">
                      <a:moveTo>
                        <a:pt x="0" y="190"/>
                      </a:moveTo>
                      <a:lnTo>
                        <a:pt x="3" y="164"/>
                      </a:lnTo>
                      <a:lnTo>
                        <a:pt x="9" y="145"/>
                      </a:lnTo>
                      <a:lnTo>
                        <a:pt x="321" y="0"/>
                      </a:lnTo>
                      <a:lnTo>
                        <a:pt x="1346" y="126"/>
                      </a:lnTo>
                      <a:lnTo>
                        <a:pt x="1363" y="183"/>
                      </a:lnTo>
                      <a:lnTo>
                        <a:pt x="1359" y="196"/>
                      </a:lnTo>
                      <a:lnTo>
                        <a:pt x="1352" y="215"/>
                      </a:lnTo>
                      <a:lnTo>
                        <a:pt x="1352" y="393"/>
                      </a:lnTo>
                      <a:lnTo>
                        <a:pt x="332" y="491"/>
                      </a:lnTo>
                      <a:lnTo>
                        <a:pt x="6" y="399"/>
                      </a:lnTo>
                      <a:lnTo>
                        <a:pt x="0" y="190"/>
                      </a:lnTo>
                    </a:path>
                  </a:pathLst>
                </a:custGeom>
                <a:solidFill>
                  <a:srgbClr val="808080"/>
                </a:solidFill>
                <a:ln w="9525" cap="rnd">
                  <a:noFill/>
                  <a:round/>
                  <a:headEnd/>
                  <a:tailEnd/>
                </a:ln>
              </p:spPr>
              <p:txBody>
                <a:bodyPr/>
                <a:lstStyle/>
                <a:p>
                  <a:endParaRPr lang="it-IT"/>
                </a:p>
              </p:txBody>
            </p:sp>
            <p:sp>
              <p:nvSpPr>
                <p:cNvPr id="2251" name="Freeform 356"/>
                <p:cNvSpPr>
                  <a:spLocks/>
                </p:cNvSpPr>
                <p:nvPr/>
              </p:nvSpPr>
              <p:spPr bwMode="auto">
                <a:xfrm>
                  <a:off x="676" y="4834"/>
                  <a:ext cx="1023" cy="382"/>
                </a:xfrm>
                <a:custGeom>
                  <a:avLst/>
                  <a:gdLst>
                    <a:gd name="T0" fmla="*/ 0 w 1023"/>
                    <a:gd name="T1" fmla="*/ 381 h 382"/>
                    <a:gd name="T2" fmla="*/ 1022 w 1023"/>
                    <a:gd name="T3" fmla="*/ 283 h 382"/>
                    <a:gd name="T4" fmla="*/ 1022 w 1023"/>
                    <a:gd name="T5" fmla="*/ 93 h 382"/>
                    <a:gd name="T6" fmla="*/ 0 w 1023"/>
                    <a:gd name="T7" fmla="*/ 0 h 382"/>
                    <a:gd name="T8" fmla="*/ 0 w 1023"/>
                    <a:gd name="T9" fmla="*/ 381 h 382"/>
                    <a:gd name="T10" fmla="*/ 0 60000 65536"/>
                    <a:gd name="T11" fmla="*/ 0 60000 65536"/>
                    <a:gd name="T12" fmla="*/ 0 60000 65536"/>
                    <a:gd name="T13" fmla="*/ 0 60000 65536"/>
                    <a:gd name="T14" fmla="*/ 0 60000 65536"/>
                    <a:gd name="T15" fmla="*/ 0 w 1023"/>
                    <a:gd name="T16" fmla="*/ 0 h 382"/>
                    <a:gd name="T17" fmla="*/ 1023 w 1023"/>
                    <a:gd name="T18" fmla="*/ 382 h 382"/>
                  </a:gdLst>
                  <a:ahLst/>
                  <a:cxnLst>
                    <a:cxn ang="T10">
                      <a:pos x="T0" y="T1"/>
                    </a:cxn>
                    <a:cxn ang="T11">
                      <a:pos x="T2" y="T3"/>
                    </a:cxn>
                    <a:cxn ang="T12">
                      <a:pos x="T4" y="T5"/>
                    </a:cxn>
                    <a:cxn ang="T13">
                      <a:pos x="T6" y="T7"/>
                    </a:cxn>
                    <a:cxn ang="T14">
                      <a:pos x="T8" y="T9"/>
                    </a:cxn>
                  </a:cxnLst>
                  <a:rect l="T15" t="T16" r="T17" b="T18"/>
                  <a:pathLst>
                    <a:path w="1023" h="382">
                      <a:moveTo>
                        <a:pt x="0" y="381"/>
                      </a:moveTo>
                      <a:lnTo>
                        <a:pt x="1022" y="283"/>
                      </a:lnTo>
                      <a:lnTo>
                        <a:pt x="1022" y="93"/>
                      </a:lnTo>
                      <a:lnTo>
                        <a:pt x="0" y="0"/>
                      </a:lnTo>
                      <a:lnTo>
                        <a:pt x="0" y="381"/>
                      </a:lnTo>
                    </a:path>
                  </a:pathLst>
                </a:custGeom>
                <a:solidFill>
                  <a:srgbClr val="000000"/>
                </a:solidFill>
                <a:ln w="9525" cap="rnd">
                  <a:noFill/>
                  <a:round/>
                  <a:headEnd/>
                  <a:tailEnd/>
                </a:ln>
              </p:spPr>
              <p:txBody>
                <a:bodyPr/>
                <a:lstStyle/>
                <a:p>
                  <a:endParaRPr lang="it-IT"/>
                </a:p>
              </p:txBody>
            </p:sp>
            <p:sp>
              <p:nvSpPr>
                <p:cNvPr id="2252" name="Freeform 357"/>
                <p:cNvSpPr>
                  <a:spLocks/>
                </p:cNvSpPr>
                <p:nvPr/>
              </p:nvSpPr>
              <p:spPr bwMode="auto">
                <a:xfrm>
                  <a:off x="680" y="5029"/>
                  <a:ext cx="973" cy="82"/>
                </a:xfrm>
                <a:custGeom>
                  <a:avLst/>
                  <a:gdLst>
                    <a:gd name="T0" fmla="*/ 972 w 973"/>
                    <a:gd name="T1" fmla="*/ 45 h 82"/>
                    <a:gd name="T2" fmla="*/ 972 w 973"/>
                    <a:gd name="T3" fmla="*/ 7 h 82"/>
                    <a:gd name="T4" fmla="*/ 0 w 973"/>
                    <a:gd name="T5" fmla="*/ 0 h 82"/>
                    <a:gd name="T6" fmla="*/ 0 w 973"/>
                    <a:gd name="T7" fmla="*/ 81 h 82"/>
                    <a:gd name="T8" fmla="*/ 972 w 973"/>
                    <a:gd name="T9" fmla="*/ 45 h 82"/>
                    <a:gd name="T10" fmla="*/ 0 60000 65536"/>
                    <a:gd name="T11" fmla="*/ 0 60000 65536"/>
                    <a:gd name="T12" fmla="*/ 0 60000 65536"/>
                    <a:gd name="T13" fmla="*/ 0 60000 65536"/>
                    <a:gd name="T14" fmla="*/ 0 60000 65536"/>
                    <a:gd name="T15" fmla="*/ 0 w 973"/>
                    <a:gd name="T16" fmla="*/ 0 h 82"/>
                    <a:gd name="T17" fmla="*/ 973 w 973"/>
                    <a:gd name="T18" fmla="*/ 82 h 82"/>
                  </a:gdLst>
                  <a:ahLst/>
                  <a:cxnLst>
                    <a:cxn ang="T10">
                      <a:pos x="T0" y="T1"/>
                    </a:cxn>
                    <a:cxn ang="T11">
                      <a:pos x="T2" y="T3"/>
                    </a:cxn>
                    <a:cxn ang="T12">
                      <a:pos x="T4" y="T5"/>
                    </a:cxn>
                    <a:cxn ang="T13">
                      <a:pos x="T6" y="T7"/>
                    </a:cxn>
                    <a:cxn ang="T14">
                      <a:pos x="T8" y="T9"/>
                    </a:cxn>
                  </a:cxnLst>
                  <a:rect l="T15" t="T16" r="T17" b="T18"/>
                  <a:pathLst>
                    <a:path w="973" h="82">
                      <a:moveTo>
                        <a:pt x="972" y="45"/>
                      </a:moveTo>
                      <a:lnTo>
                        <a:pt x="972" y="7"/>
                      </a:lnTo>
                      <a:lnTo>
                        <a:pt x="0" y="0"/>
                      </a:lnTo>
                      <a:lnTo>
                        <a:pt x="0" y="81"/>
                      </a:lnTo>
                      <a:lnTo>
                        <a:pt x="972" y="45"/>
                      </a:lnTo>
                    </a:path>
                  </a:pathLst>
                </a:custGeom>
                <a:solidFill>
                  <a:srgbClr val="402000"/>
                </a:solidFill>
                <a:ln w="9525" cap="rnd">
                  <a:noFill/>
                  <a:round/>
                  <a:headEnd/>
                  <a:tailEnd/>
                </a:ln>
              </p:spPr>
              <p:txBody>
                <a:bodyPr/>
                <a:lstStyle/>
                <a:p>
                  <a:endParaRPr lang="it-IT"/>
                </a:p>
              </p:txBody>
            </p:sp>
            <p:grpSp>
              <p:nvGrpSpPr>
                <p:cNvPr id="2253" name="Group 358"/>
                <p:cNvGrpSpPr>
                  <a:grpSpLocks/>
                </p:cNvGrpSpPr>
                <p:nvPr/>
              </p:nvGrpSpPr>
              <p:grpSpPr bwMode="auto">
                <a:xfrm>
                  <a:off x="347" y="4847"/>
                  <a:ext cx="269" cy="361"/>
                  <a:chOff x="347" y="4847"/>
                  <a:chExt cx="269" cy="361"/>
                </a:xfrm>
              </p:grpSpPr>
              <p:sp>
                <p:nvSpPr>
                  <p:cNvPr id="2267" name="Freeform 359"/>
                  <p:cNvSpPr>
                    <a:spLocks/>
                  </p:cNvSpPr>
                  <p:nvPr/>
                </p:nvSpPr>
                <p:spPr bwMode="auto">
                  <a:xfrm>
                    <a:off x="351" y="4847"/>
                    <a:ext cx="265" cy="361"/>
                  </a:xfrm>
                  <a:custGeom>
                    <a:avLst/>
                    <a:gdLst>
                      <a:gd name="T0" fmla="*/ 264 w 265"/>
                      <a:gd name="T1" fmla="*/ 360 h 361"/>
                      <a:gd name="T2" fmla="*/ 257 w 265"/>
                      <a:gd name="T3" fmla="*/ 0 h 361"/>
                      <a:gd name="T4" fmla="*/ 0 w 265"/>
                      <a:gd name="T5" fmla="*/ 100 h 361"/>
                      <a:gd name="T6" fmla="*/ 0 w 265"/>
                      <a:gd name="T7" fmla="*/ 269 h 361"/>
                      <a:gd name="T8" fmla="*/ 264 w 265"/>
                      <a:gd name="T9" fmla="*/ 360 h 361"/>
                      <a:gd name="T10" fmla="*/ 0 60000 65536"/>
                      <a:gd name="T11" fmla="*/ 0 60000 65536"/>
                      <a:gd name="T12" fmla="*/ 0 60000 65536"/>
                      <a:gd name="T13" fmla="*/ 0 60000 65536"/>
                      <a:gd name="T14" fmla="*/ 0 60000 65536"/>
                      <a:gd name="T15" fmla="*/ 0 w 265"/>
                      <a:gd name="T16" fmla="*/ 0 h 361"/>
                      <a:gd name="T17" fmla="*/ 265 w 265"/>
                      <a:gd name="T18" fmla="*/ 361 h 361"/>
                    </a:gdLst>
                    <a:ahLst/>
                    <a:cxnLst>
                      <a:cxn ang="T10">
                        <a:pos x="T0" y="T1"/>
                      </a:cxn>
                      <a:cxn ang="T11">
                        <a:pos x="T2" y="T3"/>
                      </a:cxn>
                      <a:cxn ang="T12">
                        <a:pos x="T4" y="T5"/>
                      </a:cxn>
                      <a:cxn ang="T13">
                        <a:pos x="T6" y="T7"/>
                      </a:cxn>
                      <a:cxn ang="T14">
                        <a:pos x="T8" y="T9"/>
                      </a:cxn>
                    </a:cxnLst>
                    <a:rect l="T15" t="T16" r="T17" b="T18"/>
                    <a:pathLst>
                      <a:path w="265" h="361">
                        <a:moveTo>
                          <a:pt x="264" y="360"/>
                        </a:moveTo>
                        <a:lnTo>
                          <a:pt x="257" y="0"/>
                        </a:lnTo>
                        <a:lnTo>
                          <a:pt x="0" y="100"/>
                        </a:lnTo>
                        <a:lnTo>
                          <a:pt x="0" y="269"/>
                        </a:lnTo>
                        <a:lnTo>
                          <a:pt x="264" y="360"/>
                        </a:lnTo>
                      </a:path>
                    </a:pathLst>
                  </a:custGeom>
                  <a:solidFill>
                    <a:srgbClr val="000000"/>
                  </a:solidFill>
                  <a:ln w="9525" cap="rnd">
                    <a:noFill/>
                    <a:round/>
                    <a:headEnd/>
                    <a:tailEnd/>
                  </a:ln>
                </p:spPr>
                <p:txBody>
                  <a:bodyPr/>
                  <a:lstStyle/>
                  <a:p>
                    <a:endParaRPr lang="it-IT"/>
                  </a:p>
                </p:txBody>
              </p:sp>
              <p:sp>
                <p:nvSpPr>
                  <p:cNvPr id="2268" name="Freeform 360"/>
                  <p:cNvSpPr>
                    <a:spLocks/>
                  </p:cNvSpPr>
                  <p:nvPr/>
                </p:nvSpPr>
                <p:spPr bwMode="auto">
                  <a:xfrm>
                    <a:off x="365" y="5040"/>
                    <a:ext cx="248" cy="80"/>
                  </a:xfrm>
                  <a:custGeom>
                    <a:avLst/>
                    <a:gdLst>
                      <a:gd name="T0" fmla="*/ 243 w 248"/>
                      <a:gd name="T1" fmla="*/ 3 h 80"/>
                      <a:gd name="T2" fmla="*/ 0 w 248"/>
                      <a:gd name="T3" fmla="*/ 0 h 80"/>
                      <a:gd name="T4" fmla="*/ 0 w 248"/>
                      <a:gd name="T5" fmla="*/ 37 h 80"/>
                      <a:gd name="T6" fmla="*/ 247 w 248"/>
                      <a:gd name="T7" fmla="*/ 79 h 80"/>
                      <a:gd name="T8" fmla="*/ 243 w 248"/>
                      <a:gd name="T9" fmla="*/ 3 h 80"/>
                      <a:gd name="T10" fmla="*/ 0 60000 65536"/>
                      <a:gd name="T11" fmla="*/ 0 60000 65536"/>
                      <a:gd name="T12" fmla="*/ 0 60000 65536"/>
                      <a:gd name="T13" fmla="*/ 0 60000 65536"/>
                      <a:gd name="T14" fmla="*/ 0 60000 65536"/>
                      <a:gd name="T15" fmla="*/ 0 w 248"/>
                      <a:gd name="T16" fmla="*/ 0 h 80"/>
                      <a:gd name="T17" fmla="*/ 248 w 248"/>
                      <a:gd name="T18" fmla="*/ 80 h 80"/>
                    </a:gdLst>
                    <a:ahLst/>
                    <a:cxnLst>
                      <a:cxn ang="T10">
                        <a:pos x="T0" y="T1"/>
                      </a:cxn>
                      <a:cxn ang="T11">
                        <a:pos x="T2" y="T3"/>
                      </a:cxn>
                      <a:cxn ang="T12">
                        <a:pos x="T4" y="T5"/>
                      </a:cxn>
                      <a:cxn ang="T13">
                        <a:pos x="T6" y="T7"/>
                      </a:cxn>
                      <a:cxn ang="T14">
                        <a:pos x="T8" y="T9"/>
                      </a:cxn>
                    </a:cxnLst>
                    <a:rect l="T15" t="T16" r="T17" b="T18"/>
                    <a:pathLst>
                      <a:path w="248" h="80">
                        <a:moveTo>
                          <a:pt x="243" y="3"/>
                        </a:moveTo>
                        <a:lnTo>
                          <a:pt x="0" y="0"/>
                        </a:lnTo>
                        <a:lnTo>
                          <a:pt x="0" y="37"/>
                        </a:lnTo>
                        <a:lnTo>
                          <a:pt x="247" y="79"/>
                        </a:lnTo>
                        <a:lnTo>
                          <a:pt x="243" y="3"/>
                        </a:lnTo>
                      </a:path>
                    </a:pathLst>
                  </a:custGeom>
                  <a:solidFill>
                    <a:srgbClr val="402000"/>
                  </a:solidFill>
                  <a:ln w="9525" cap="rnd">
                    <a:noFill/>
                    <a:round/>
                    <a:headEnd/>
                    <a:tailEnd/>
                  </a:ln>
                </p:spPr>
                <p:txBody>
                  <a:bodyPr/>
                  <a:lstStyle/>
                  <a:p>
                    <a:endParaRPr lang="it-IT"/>
                  </a:p>
                </p:txBody>
              </p:sp>
              <p:sp>
                <p:nvSpPr>
                  <p:cNvPr id="2269" name="Freeform 361"/>
                  <p:cNvSpPr>
                    <a:spLocks/>
                  </p:cNvSpPr>
                  <p:nvPr/>
                </p:nvSpPr>
                <p:spPr bwMode="auto">
                  <a:xfrm>
                    <a:off x="376" y="4934"/>
                    <a:ext cx="17" cy="195"/>
                  </a:xfrm>
                  <a:custGeom>
                    <a:avLst/>
                    <a:gdLst>
                      <a:gd name="T0" fmla="*/ 16 w 17"/>
                      <a:gd name="T1" fmla="*/ 194 h 195"/>
                      <a:gd name="T2" fmla="*/ 16 w 17"/>
                      <a:gd name="T3" fmla="*/ 101 h 195"/>
                      <a:gd name="T4" fmla="*/ 5 w 17"/>
                      <a:gd name="T5" fmla="*/ 102 h 195"/>
                      <a:gd name="T6" fmla="*/ 5 w 17"/>
                      <a:gd name="T7" fmla="*/ 0 h 195"/>
                      <a:gd name="T8" fmla="*/ 0 w 17"/>
                      <a:gd name="T9" fmla="*/ 2 h 195"/>
                      <a:gd name="T10" fmla="*/ 0 w 17"/>
                      <a:gd name="T11" fmla="*/ 103 h 195"/>
                      <a:gd name="T12" fmla="*/ 10 w 17"/>
                      <a:gd name="T13" fmla="*/ 103 h 195"/>
                      <a:gd name="T14" fmla="*/ 10 w 17"/>
                      <a:gd name="T15" fmla="*/ 192 h 195"/>
                      <a:gd name="T16" fmla="*/ 16 w 17"/>
                      <a:gd name="T17" fmla="*/ 194 h 1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95"/>
                      <a:gd name="T29" fmla="*/ 17 w 17"/>
                      <a:gd name="T30" fmla="*/ 195 h 1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95">
                        <a:moveTo>
                          <a:pt x="16" y="194"/>
                        </a:moveTo>
                        <a:lnTo>
                          <a:pt x="16" y="101"/>
                        </a:lnTo>
                        <a:lnTo>
                          <a:pt x="5" y="102"/>
                        </a:lnTo>
                        <a:lnTo>
                          <a:pt x="5" y="0"/>
                        </a:lnTo>
                        <a:lnTo>
                          <a:pt x="0" y="2"/>
                        </a:lnTo>
                        <a:lnTo>
                          <a:pt x="0" y="103"/>
                        </a:lnTo>
                        <a:lnTo>
                          <a:pt x="10" y="103"/>
                        </a:lnTo>
                        <a:lnTo>
                          <a:pt x="10" y="192"/>
                        </a:lnTo>
                        <a:lnTo>
                          <a:pt x="16" y="194"/>
                        </a:lnTo>
                      </a:path>
                    </a:pathLst>
                  </a:custGeom>
                  <a:solidFill>
                    <a:srgbClr val="402000"/>
                  </a:solidFill>
                  <a:ln w="9525" cap="rnd">
                    <a:noFill/>
                    <a:round/>
                    <a:headEnd/>
                    <a:tailEnd/>
                  </a:ln>
                </p:spPr>
                <p:txBody>
                  <a:bodyPr/>
                  <a:lstStyle/>
                  <a:p>
                    <a:endParaRPr lang="it-IT"/>
                  </a:p>
                </p:txBody>
              </p:sp>
              <p:sp>
                <p:nvSpPr>
                  <p:cNvPr id="2270" name="Freeform 362"/>
                  <p:cNvSpPr>
                    <a:spLocks/>
                  </p:cNvSpPr>
                  <p:nvPr/>
                </p:nvSpPr>
                <p:spPr bwMode="auto">
                  <a:xfrm>
                    <a:off x="395" y="4928"/>
                    <a:ext cx="17" cy="205"/>
                  </a:xfrm>
                  <a:custGeom>
                    <a:avLst/>
                    <a:gdLst>
                      <a:gd name="T0" fmla="*/ 16 w 17"/>
                      <a:gd name="T1" fmla="*/ 204 h 205"/>
                      <a:gd name="T2" fmla="*/ 16 w 17"/>
                      <a:gd name="T3" fmla="*/ 0 h 205"/>
                      <a:gd name="T4" fmla="*/ 0 w 17"/>
                      <a:gd name="T5" fmla="*/ 5 h 205"/>
                      <a:gd name="T6" fmla="*/ 0 w 17"/>
                      <a:gd name="T7" fmla="*/ 203 h 205"/>
                      <a:gd name="T8" fmla="*/ 16 w 17"/>
                      <a:gd name="T9" fmla="*/ 204 h 205"/>
                      <a:gd name="T10" fmla="*/ 0 60000 65536"/>
                      <a:gd name="T11" fmla="*/ 0 60000 65536"/>
                      <a:gd name="T12" fmla="*/ 0 60000 65536"/>
                      <a:gd name="T13" fmla="*/ 0 60000 65536"/>
                      <a:gd name="T14" fmla="*/ 0 60000 65536"/>
                      <a:gd name="T15" fmla="*/ 0 w 17"/>
                      <a:gd name="T16" fmla="*/ 0 h 205"/>
                      <a:gd name="T17" fmla="*/ 17 w 17"/>
                      <a:gd name="T18" fmla="*/ 205 h 205"/>
                    </a:gdLst>
                    <a:ahLst/>
                    <a:cxnLst>
                      <a:cxn ang="T10">
                        <a:pos x="T0" y="T1"/>
                      </a:cxn>
                      <a:cxn ang="T11">
                        <a:pos x="T2" y="T3"/>
                      </a:cxn>
                      <a:cxn ang="T12">
                        <a:pos x="T4" y="T5"/>
                      </a:cxn>
                      <a:cxn ang="T13">
                        <a:pos x="T6" y="T7"/>
                      </a:cxn>
                      <a:cxn ang="T14">
                        <a:pos x="T8" y="T9"/>
                      </a:cxn>
                    </a:cxnLst>
                    <a:rect l="T15" t="T16" r="T17" b="T18"/>
                    <a:pathLst>
                      <a:path w="17" h="205">
                        <a:moveTo>
                          <a:pt x="16" y="204"/>
                        </a:moveTo>
                        <a:lnTo>
                          <a:pt x="16" y="0"/>
                        </a:lnTo>
                        <a:lnTo>
                          <a:pt x="0" y="5"/>
                        </a:lnTo>
                        <a:lnTo>
                          <a:pt x="0" y="203"/>
                        </a:lnTo>
                        <a:lnTo>
                          <a:pt x="16" y="204"/>
                        </a:lnTo>
                      </a:path>
                    </a:pathLst>
                  </a:custGeom>
                  <a:solidFill>
                    <a:srgbClr val="201000"/>
                  </a:solidFill>
                  <a:ln w="9525" cap="rnd">
                    <a:noFill/>
                    <a:round/>
                    <a:headEnd/>
                    <a:tailEnd/>
                  </a:ln>
                </p:spPr>
                <p:txBody>
                  <a:bodyPr/>
                  <a:lstStyle/>
                  <a:p>
                    <a:endParaRPr lang="it-IT"/>
                  </a:p>
                </p:txBody>
              </p:sp>
              <p:sp>
                <p:nvSpPr>
                  <p:cNvPr id="2271" name="Freeform 363"/>
                  <p:cNvSpPr>
                    <a:spLocks/>
                  </p:cNvSpPr>
                  <p:nvPr/>
                </p:nvSpPr>
                <p:spPr bwMode="auto">
                  <a:xfrm>
                    <a:off x="415" y="4923"/>
                    <a:ext cx="17" cy="218"/>
                  </a:xfrm>
                  <a:custGeom>
                    <a:avLst/>
                    <a:gdLst>
                      <a:gd name="T0" fmla="*/ 16 w 17"/>
                      <a:gd name="T1" fmla="*/ 217 h 218"/>
                      <a:gd name="T2" fmla="*/ 16 w 17"/>
                      <a:gd name="T3" fmla="*/ 3 h 218"/>
                      <a:gd name="T4" fmla="*/ 0 w 17"/>
                      <a:gd name="T5" fmla="*/ 0 h 218"/>
                      <a:gd name="T6" fmla="*/ 0 w 17"/>
                      <a:gd name="T7" fmla="*/ 215 h 218"/>
                      <a:gd name="T8" fmla="*/ 16 w 17"/>
                      <a:gd name="T9" fmla="*/ 217 h 218"/>
                      <a:gd name="T10" fmla="*/ 0 60000 65536"/>
                      <a:gd name="T11" fmla="*/ 0 60000 65536"/>
                      <a:gd name="T12" fmla="*/ 0 60000 65536"/>
                      <a:gd name="T13" fmla="*/ 0 60000 65536"/>
                      <a:gd name="T14" fmla="*/ 0 60000 65536"/>
                      <a:gd name="T15" fmla="*/ 0 w 17"/>
                      <a:gd name="T16" fmla="*/ 0 h 218"/>
                      <a:gd name="T17" fmla="*/ 17 w 17"/>
                      <a:gd name="T18" fmla="*/ 218 h 218"/>
                    </a:gdLst>
                    <a:ahLst/>
                    <a:cxnLst>
                      <a:cxn ang="T10">
                        <a:pos x="T0" y="T1"/>
                      </a:cxn>
                      <a:cxn ang="T11">
                        <a:pos x="T2" y="T3"/>
                      </a:cxn>
                      <a:cxn ang="T12">
                        <a:pos x="T4" y="T5"/>
                      </a:cxn>
                      <a:cxn ang="T13">
                        <a:pos x="T6" y="T7"/>
                      </a:cxn>
                      <a:cxn ang="T14">
                        <a:pos x="T8" y="T9"/>
                      </a:cxn>
                    </a:cxnLst>
                    <a:rect l="T15" t="T16" r="T17" b="T18"/>
                    <a:pathLst>
                      <a:path w="17" h="218">
                        <a:moveTo>
                          <a:pt x="16" y="217"/>
                        </a:moveTo>
                        <a:lnTo>
                          <a:pt x="16" y="3"/>
                        </a:lnTo>
                        <a:lnTo>
                          <a:pt x="0" y="0"/>
                        </a:lnTo>
                        <a:lnTo>
                          <a:pt x="0" y="215"/>
                        </a:lnTo>
                        <a:lnTo>
                          <a:pt x="16" y="217"/>
                        </a:lnTo>
                      </a:path>
                    </a:pathLst>
                  </a:custGeom>
                  <a:solidFill>
                    <a:srgbClr val="201000"/>
                  </a:solidFill>
                  <a:ln w="9525" cap="rnd">
                    <a:noFill/>
                    <a:round/>
                    <a:headEnd/>
                    <a:tailEnd/>
                  </a:ln>
                </p:spPr>
                <p:txBody>
                  <a:bodyPr/>
                  <a:lstStyle/>
                  <a:p>
                    <a:endParaRPr lang="it-IT"/>
                  </a:p>
                </p:txBody>
              </p:sp>
              <p:sp>
                <p:nvSpPr>
                  <p:cNvPr id="2272" name="Freeform 364"/>
                  <p:cNvSpPr>
                    <a:spLocks/>
                  </p:cNvSpPr>
                  <p:nvPr/>
                </p:nvSpPr>
                <p:spPr bwMode="auto">
                  <a:xfrm>
                    <a:off x="441" y="4912"/>
                    <a:ext cx="17" cy="237"/>
                  </a:xfrm>
                  <a:custGeom>
                    <a:avLst/>
                    <a:gdLst>
                      <a:gd name="T0" fmla="*/ 16 w 17"/>
                      <a:gd name="T1" fmla="*/ 236 h 237"/>
                      <a:gd name="T2" fmla="*/ 16 w 17"/>
                      <a:gd name="T3" fmla="*/ 0 h 237"/>
                      <a:gd name="T4" fmla="*/ 0 w 17"/>
                      <a:gd name="T5" fmla="*/ 1 h 237"/>
                      <a:gd name="T6" fmla="*/ 0 w 17"/>
                      <a:gd name="T7" fmla="*/ 232 h 237"/>
                      <a:gd name="T8" fmla="*/ 16 w 17"/>
                      <a:gd name="T9" fmla="*/ 236 h 237"/>
                      <a:gd name="T10" fmla="*/ 0 60000 65536"/>
                      <a:gd name="T11" fmla="*/ 0 60000 65536"/>
                      <a:gd name="T12" fmla="*/ 0 60000 65536"/>
                      <a:gd name="T13" fmla="*/ 0 60000 65536"/>
                      <a:gd name="T14" fmla="*/ 0 60000 65536"/>
                      <a:gd name="T15" fmla="*/ 0 w 17"/>
                      <a:gd name="T16" fmla="*/ 0 h 237"/>
                      <a:gd name="T17" fmla="*/ 17 w 17"/>
                      <a:gd name="T18" fmla="*/ 237 h 237"/>
                    </a:gdLst>
                    <a:ahLst/>
                    <a:cxnLst>
                      <a:cxn ang="T10">
                        <a:pos x="T0" y="T1"/>
                      </a:cxn>
                      <a:cxn ang="T11">
                        <a:pos x="T2" y="T3"/>
                      </a:cxn>
                      <a:cxn ang="T12">
                        <a:pos x="T4" y="T5"/>
                      </a:cxn>
                      <a:cxn ang="T13">
                        <a:pos x="T6" y="T7"/>
                      </a:cxn>
                      <a:cxn ang="T14">
                        <a:pos x="T8" y="T9"/>
                      </a:cxn>
                    </a:cxnLst>
                    <a:rect l="T15" t="T16" r="T17" b="T18"/>
                    <a:pathLst>
                      <a:path w="17" h="237">
                        <a:moveTo>
                          <a:pt x="16" y="236"/>
                        </a:moveTo>
                        <a:lnTo>
                          <a:pt x="16" y="0"/>
                        </a:lnTo>
                        <a:lnTo>
                          <a:pt x="0" y="1"/>
                        </a:lnTo>
                        <a:lnTo>
                          <a:pt x="0" y="232"/>
                        </a:lnTo>
                        <a:lnTo>
                          <a:pt x="16" y="236"/>
                        </a:lnTo>
                      </a:path>
                    </a:pathLst>
                  </a:custGeom>
                  <a:solidFill>
                    <a:srgbClr val="201000"/>
                  </a:solidFill>
                  <a:ln w="9525" cap="rnd">
                    <a:noFill/>
                    <a:round/>
                    <a:headEnd/>
                    <a:tailEnd/>
                  </a:ln>
                </p:spPr>
                <p:txBody>
                  <a:bodyPr/>
                  <a:lstStyle/>
                  <a:p>
                    <a:endParaRPr lang="it-IT"/>
                  </a:p>
                </p:txBody>
              </p:sp>
              <p:sp>
                <p:nvSpPr>
                  <p:cNvPr id="2273" name="Freeform 365"/>
                  <p:cNvSpPr>
                    <a:spLocks/>
                  </p:cNvSpPr>
                  <p:nvPr/>
                </p:nvSpPr>
                <p:spPr bwMode="auto">
                  <a:xfrm>
                    <a:off x="476" y="4898"/>
                    <a:ext cx="17" cy="262"/>
                  </a:xfrm>
                  <a:custGeom>
                    <a:avLst/>
                    <a:gdLst>
                      <a:gd name="T0" fmla="*/ 16 w 17"/>
                      <a:gd name="T1" fmla="*/ 261 h 262"/>
                      <a:gd name="T2" fmla="*/ 16 w 17"/>
                      <a:gd name="T3" fmla="*/ 0 h 262"/>
                      <a:gd name="T4" fmla="*/ 0 w 17"/>
                      <a:gd name="T5" fmla="*/ 3 h 262"/>
                      <a:gd name="T6" fmla="*/ 0 w 17"/>
                      <a:gd name="T7" fmla="*/ 259 h 262"/>
                      <a:gd name="T8" fmla="*/ 16 w 17"/>
                      <a:gd name="T9" fmla="*/ 261 h 262"/>
                      <a:gd name="T10" fmla="*/ 0 60000 65536"/>
                      <a:gd name="T11" fmla="*/ 0 60000 65536"/>
                      <a:gd name="T12" fmla="*/ 0 60000 65536"/>
                      <a:gd name="T13" fmla="*/ 0 60000 65536"/>
                      <a:gd name="T14" fmla="*/ 0 60000 65536"/>
                      <a:gd name="T15" fmla="*/ 0 w 17"/>
                      <a:gd name="T16" fmla="*/ 0 h 262"/>
                      <a:gd name="T17" fmla="*/ 17 w 17"/>
                      <a:gd name="T18" fmla="*/ 262 h 262"/>
                    </a:gdLst>
                    <a:ahLst/>
                    <a:cxnLst>
                      <a:cxn ang="T10">
                        <a:pos x="T0" y="T1"/>
                      </a:cxn>
                      <a:cxn ang="T11">
                        <a:pos x="T2" y="T3"/>
                      </a:cxn>
                      <a:cxn ang="T12">
                        <a:pos x="T4" y="T5"/>
                      </a:cxn>
                      <a:cxn ang="T13">
                        <a:pos x="T6" y="T7"/>
                      </a:cxn>
                      <a:cxn ang="T14">
                        <a:pos x="T8" y="T9"/>
                      </a:cxn>
                    </a:cxnLst>
                    <a:rect l="T15" t="T16" r="T17" b="T18"/>
                    <a:pathLst>
                      <a:path w="17" h="262">
                        <a:moveTo>
                          <a:pt x="16" y="261"/>
                        </a:moveTo>
                        <a:lnTo>
                          <a:pt x="16" y="0"/>
                        </a:lnTo>
                        <a:lnTo>
                          <a:pt x="0" y="3"/>
                        </a:lnTo>
                        <a:lnTo>
                          <a:pt x="0" y="259"/>
                        </a:lnTo>
                        <a:lnTo>
                          <a:pt x="16" y="261"/>
                        </a:lnTo>
                      </a:path>
                    </a:pathLst>
                  </a:custGeom>
                  <a:solidFill>
                    <a:srgbClr val="201000"/>
                  </a:solidFill>
                  <a:ln w="9525" cap="rnd">
                    <a:noFill/>
                    <a:round/>
                    <a:headEnd/>
                    <a:tailEnd/>
                  </a:ln>
                </p:spPr>
                <p:txBody>
                  <a:bodyPr/>
                  <a:lstStyle/>
                  <a:p>
                    <a:endParaRPr lang="it-IT"/>
                  </a:p>
                </p:txBody>
              </p:sp>
              <p:sp>
                <p:nvSpPr>
                  <p:cNvPr id="2274" name="Freeform 366"/>
                  <p:cNvSpPr>
                    <a:spLocks/>
                  </p:cNvSpPr>
                  <p:nvPr/>
                </p:nvSpPr>
                <p:spPr bwMode="auto">
                  <a:xfrm>
                    <a:off x="513" y="4884"/>
                    <a:ext cx="17" cy="287"/>
                  </a:xfrm>
                  <a:custGeom>
                    <a:avLst/>
                    <a:gdLst>
                      <a:gd name="T0" fmla="*/ 16 w 17"/>
                      <a:gd name="T1" fmla="*/ 286 h 287"/>
                      <a:gd name="T2" fmla="*/ 16 w 17"/>
                      <a:gd name="T3" fmla="*/ 0 h 287"/>
                      <a:gd name="T4" fmla="*/ 0 w 17"/>
                      <a:gd name="T5" fmla="*/ 3 h 287"/>
                      <a:gd name="T6" fmla="*/ 0 w 17"/>
                      <a:gd name="T7" fmla="*/ 284 h 287"/>
                      <a:gd name="T8" fmla="*/ 16 w 17"/>
                      <a:gd name="T9" fmla="*/ 286 h 287"/>
                      <a:gd name="T10" fmla="*/ 0 60000 65536"/>
                      <a:gd name="T11" fmla="*/ 0 60000 65536"/>
                      <a:gd name="T12" fmla="*/ 0 60000 65536"/>
                      <a:gd name="T13" fmla="*/ 0 60000 65536"/>
                      <a:gd name="T14" fmla="*/ 0 60000 65536"/>
                      <a:gd name="T15" fmla="*/ 0 w 17"/>
                      <a:gd name="T16" fmla="*/ 0 h 287"/>
                      <a:gd name="T17" fmla="*/ 17 w 17"/>
                      <a:gd name="T18" fmla="*/ 287 h 287"/>
                    </a:gdLst>
                    <a:ahLst/>
                    <a:cxnLst>
                      <a:cxn ang="T10">
                        <a:pos x="T0" y="T1"/>
                      </a:cxn>
                      <a:cxn ang="T11">
                        <a:pos x="T2" y="T3"/>
                      </a:cxn>
                      <a:cxn ang="T12">
                        <a:pos x="T4" y="T5"/>
                      </a:cxn>
                      <a:cxn ang="T13">
                        <a:pos x="T6" y="T7"/>
                      </a:cxn>
                      <a:cxn ang="T14">
                        <a:pos x="T8" y="T9"/>
                      </a:cxn>
                    </a:cxnLst>
                    <a:rect l="T15" t="T16" r="T17" b="T18"/>
                    <a:pathLst>
                      <a:path w="17" h="287">
                        <a:moveTo>
                          <a:pt x="16" y="286"/>
                        </a:moveTo>
                        <a:lnTo>
                          <a:pt x="16" y="0"/>
                        </a:lnTo>
                        <a:lnTo>
                          <a:pt x="0" y="3"/>
                        </a:lnTo>
                        <a:lnTo>
                          <a:pt x="0" y="284"/>
                        </a:lnTo>
                        <a:lnTo>
                          <a:pt x="16" y="286"/>
                        </a:lnTo>
                      </a:path>
                    </a:pathLst>
                  </a:custGeom>
                  <a:solidFill>
                    <a:srgbClr val="201000"/>
                  </a:solidFill>
                  <a:ln w="9525" cap="rnd">
                    <a:noFill/>
                    <a:round/>
                    <a:headEnd/>
                    <a:tailEnd/>
                  </a:ln>
                </p:spPr>
                <p:txBody>
                  <a:bodyPr/>
                  <a:lstStyle/>
                  <a:p>
                    <a:endParaRPr lang="it-IT"/>
                  </a:p>
                </p:txBody>
              </p:sp>
              <p:sp>
                <p:nvSpPr>
                  <p:cNvPr id="2275" name="Freeform 367"/>
                  <p:cNvSpPr>
                    <a:spLocks/>
                  </p:cNvSpPr>
                  <p:nvPr/>
                </p:nvSpPr>
                <p:spPr bwMode="auto">
                  <a:xfrm>
                    <a:off x="557" y="4866"/>
                    <a:ext cx="17" cy="316"/>
                  </a:xfrm>
                  <a:custGeom>
                    <a:avLst/>
                    <a:gdLst>
                      <a:gd name="T0" fmla="*/ 16 w 17"/>
                      <a:gd name="T1" fmla="*/ 315 h 316"/>
                      <a:gd name="T2" fmla="*/ 16 w 17"/>
                      <a:gd name="T3" fmla="*/ 0 h 316"/>
                      <a:gd name="T4" fmla="*/ 0 w 17"/>
                      <a:gd name="T5" fmla="*/ 4 h 316"/>
                      <a:gd name="T6" fmla="*/ 0 w 17"/>
                      <a:gd name="T7" fmla="*/ 314 h 316"/>
                      <a:gd name="T8" fmla="*/ 16 w 17"/>
                      <a:gd name="T9" fmla="*/ 315 h 316"/>
                      <a:gd name="T10" fmla="*/ 0 60000 65536"/>
                      <a:gd name="T11" fmla="*/ 0 60000 65536"/>
                      <a:gd name="T12" fmla="*/ 0 60000 65536"/>
                      <a:gd name="T13" fmla="*/ 0 60000 65536"/>
                      <a:gd name="T14" fmla="*/ 0 60000 65536"/>
                      <a:gd name="T15" fmla="*/ 0 w 17"/>
                      <a:gd name="T16" fmla="*/ 0 h 316"/>
                      <a:gd name="T17" fmla="*/ 17 w 17"/>
                      <a:gd name="T18" fmla="*/ 316 h 316"/>
                    </a:gdLst>
                    <a:ahLst/>
                    <a:cxnLst>
                      <a:cxn ang="T10">
                        <a:pos x="T0" y="T1"/>
                      </a:cxn>
                      <a:cxn ang="T11">
                        <a:pos x="T2" y="T3"/>
                      </a:cxn>
                      <a:cxn ang="T12">
                        <a:pos x="T4" y="T5"/>
                      </a:cxn>
                      <a:cxn ang="T13">
                        <a:pos x="T6" y="T7"/>
                      </a:cxn>
                      <a:cxn ang="T14">
                        <a:pos x="T8" y="T9"/>
                      </a:cxn>
                    </a:cxnLst>
                    <a:rect l="T15" t="T16" r="T17" b="T18"/>
                    <a:pathLst>
                      <a:path w="17" h="316">
                        <a:moveTo>
                          <a:pt x="16" y="315"/>
                        </a:moveTo>
                        <a:lnTo>
                          <a:pt x="16" y="0"/>
                        </a:lnTo>
                        <a:lnTo>
                          <a:pt x="0" y="4"/>
                        </a:lnTo>
                        <a:lnTo>
                          <a:pt x="0" y="314"/>
                        </a:lnTo>
                        <a:lnTo>
                          <a:pt x="16" y="315"/>
                        </a:lnTo>
                      </a:path>
                    </a:pathLst>
                  </a:custGeom>
                  <a:solidFill>
                    <a:srgbClr val="201000"/>
                  </a:solidFill>
                  <a:ln w="9525" cap="rnd">
                    <a:noFill/>
                    <a:round/>
                    <a:headEnd/>
                    <a:tailEnd/>
                  </a:ln>
                </p:spPr>
                <p:txBody>
                  <a:bodyPr/>
                  <a:lstStyle/>
                  <a:p>
                    <a:endParaRPr lang="it-IT"/>
                  </a:p>
                </p:txBody>
              </p:sp>
              <p:sp>
                <p:nvSpPr>
                  <p:cNvPr id="2276" name="Freeform 368"/>
                  <p:cNvSpPr>
                    <a:spLocks/>
                  </p:cNvSpPr>
                  <p:nvPr/>
                </p:nvSpPr>
                <p:spPr bwMode="auto">
                  <a:xfrm>
                    <a:off x="351" y="4936"/>
                    <a:ext cx="30" cy="192"/>
                  </a:xfrm>
                  <a:custGeom>
                    <a:avLst/>
                    <a:gdLst>
                      <a:gd name="T0" fmla="*/ 29 w 30"/>
                      <a:gd name="T1" fmla="*/ 191 h 192"/>
                      <a:gd name="T2" fmla="*/ 0 w 30"/>
                      <a:gd name="T3" fmla="*/ 180 h 192"/>
                      <a:gd name="T4" fmla="*/ 0 w 30"/>
                      <a:gd name="T5" fmla="*/ 10 h 192"/>
                      <a:gd name="T6" fmla="*/ 25 w 30"/>
                      <a:gd name="T7" fmla="*/ 0 h 192"/>
                      <a:gd name="T8" fmla="*/ 25 w 30"/>
                      <a:gd name="T9" fmla="*/ 101 h 192"/>
                      <a:gd name="T10" fmla="*/ 29 w 30"/>
                      <a:gd name="T11" fmla="*/ 101 h 192"/>
                      <a:gd name="T12" fmla="*/ 29 w 30"/>
                      <a:gd name="T13" fmla="*/ 191 h 192"/>
                      <a:gd name="T14" fmla="*/ 0 60000 65536"/>
                      <a:gd name="T15" fmla="*/ 0 60000 65536"/>
                      <a:gd name="T16" fmla="*/ 0 60000 65536"/>
                      <a:gd name="T17" fmla="*/ 0 60000 65536"/>
                      <a:gd name="T18" fmla="*/ 0 60000 65536"/>
                      <a:gd name="T19" fmla="*/ 0 60000 65536"/>
                      <a:gd name="T20" fmla="*/ 0 60000 65536"/>
                      <a:gd name="T21" fmla="*/ 0 w 30"/>
                      <a:gd name="T22" fmla="*/ 0 h 192"/>
                      <a:gd name="T23" fmla="*/ 30 w 30"/>
                      <a:gd name="T24" fmla="*/ 192 h 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92">
                        <a:moveTo>
                          <a:pt x="29" y="191"/>
                        </a:moveTo>
                        <a:lnTo>
                          <a:pt x="0" y="180"/>
                        </a:lnTo>
                        <a:lnTo>
                          <a:pt x="0" y="10"/>
                        </a:lnTo>
                        <a:lnTo>
                          <a:pt x="25" y="0"/>
                        </a:lnTo>
                        <a:lnTo>
                          <a:pt x="25" y="101"/>
                        </a:lnTo>
                        <a:lnTo>
                          <a:pt x="29" y="101"/>
                        </a:lnTo>
                        <a:lnTo>
                          <a:pt x="29" y="191"/>
                        </a:lnTo>
                      </a:path>
                    </a:pathLst>
                  </a:custGeom>
                  <a:solidFill>
                    <a:srgbClr val="808080"/>
                  </a:solidFill>
                  <a:ln w="9525" cap="rnd">
                    <a:noFill/>
                    <a:round/>
                    <a:headEnd/>
                    <a:tailEnd/>
                  </a:ln>
                </p:spPr>
                <p:txBody>
                  <a:bodyPr/>
                  <a:lstStyle/>
                  <a:p>
                    <a:endParaRPr lang="it-IT"/>
                  </a:p>
                </p:txBody>
              </p:sp>
              <p:sp>
                <p:nvSpPr>
                  <p:cNvPr id="2277" name="Freeform 369"/>
                  <p:cNvSpPr>
                    <a:spLocks/>
                  </p:cNvSpPr>
                  <p:nvPr/>
                </p:nvSpPr>
                <p:spPr bwMode="auto">
                  <a:xfrm>
                    <a:off x="387" y="4933"/>
                    <a:ext cx="17" cy="199"/>
                  </a:xfrm>
                  <a:custGeom>
                    <a:avLst/>
                    <a:gdLst>
                      <a:gd name="T0" fmla="*/ 16 w 17"/>
                      <a:gd name="T1" fmla="*/ 198 h 199"/>
                      <a:gd name="T2" fmla="*/ 0 w 17"/>
                      <a:gd name="T3" fmla="*/ 196 h 199"/>
                      <a:gd name="T4" fmla="*/ 0 w 17"/>
                      <a:gd name="T5" fmla="*/ 0 h 199"/>
                      <a:gd name="T6" fmla="*/ 16 w 17"/>
                      <a:gd name="T7" fmla="*/ 0 h 199"/>
                      <a:gd name="T8" fmla="*/ 16 w 17"/>
                      <a:gd name="T9" fmla="*/ 198 h 199"/>
                      <a:gd name="T10" fmla="*/ 0 60000 65536"/>
                      <a:gd name="T11" fmla="*/ 0 60000 65536"/>
                      <a:gd name="T12" fmla="*/ 0 60000 65536"/>
                      <a:gd name="T13" fmla="*/ 0 60000 65536"/>
                      <a:gd name="T14" fmla="*/ 0 60000 65536"/>
                      <a:gd name="T15" fmla="*/ 0 w 17"/>
                      <a:gd name="T16" fmla="*/ 0 h 199"/>
                      <a:gd name="T17" fmla="*/ 17 w 17"/>
                      <a:gd name="T18" fmla="*/ 199 h 199"/>
                    </a:gdLst>
                    <a:ahLst/>
                    <a:cxnLst>
                      <a:cxn ang="T10">
                        <a:pos x="T0" y="T1"/>
                      </a:cxn>
                      <a:cxn ang="T11">
                        <a:pos x="T2" y="T3"/>
                      </a:cxn>
                      <a:cxn ang="T12">
                        <a:pos x="T4" y="T5"/>
                      </a:cxn>
                      <a:cxn ang="T13">
                        <a:pos x="T6" y="T7"/>
                      </a:cxn>
                      <a:cxn ang="T14">
                        <a:pos x="T8" y="T9"/>
                      </a:cxn>
                    </a:cxnLst>
                    <a:rect l="T15" t="T16" r="T17" b="T18"/>
                    <a:pathLst>
                      <a:path w="17" h="199">
                        <a:moveTo>
                          <a:pt x="16" y="198"/>
                        </a:moveTo>
                        <a:lnTo>
                          <a:pt x="0" y="196"/>
                        </a:lnTo>
                        <a:lnTo>
                          <a:pt x="0" y="0"/>
                        </a:lnTo>
                        <a:lnTo>
                          <a:pt x="16" y="0"/>
                        </a:lnTo>
                        <a:lnTo>
                          <a:pt x="16" y="198"/>
                        </a:lnTo>
                      </a:path>
                    </a:pathLst>
                  </a:custGeom>
                  <a:solidFill>
                    <a:srgbClr val="808080"/>
                  </a:solidFill>
                  <a:ln w="9525" cap="rnd">
                    <a:noFill/>
                    <a:round/>
                    <a:headEnd/>
                    <a:tailEnd/>
                  </a:ln>
                </p:spPr>
                <p:txBody>
                  <a:bodyPr/>
                  <a:lstStyle/>
                  <a:p>
                    <a:endParaRPr lang="it-IT"/>
                  </a:p>
                </p:txBody>
              </p:sp>
              <p:sp>
                <p:nvSpPr>
                  <p:cNvPr id="2278" name="Freeform 370"/>
                  <p:cNvSpPr>
                    <a:spLocks/>
                  </p:cNvSpPr>
                  <p:nvPr/>
                </p:nvSpPr>
                <p:spPr bwMode="auto">
                  <a:xfrm>
                    <a:off x="407" y="4921"/>
                    <a:ext cx="17" cy="217"/>
                  </a:xfrm>
                  <a:custGeom>
                    <a:avLst/>
                    <a:gdLst>
                      <a:gd name="T0" fmla="*/ 16 w 17"/>
                      <a:gd name="T1" fmla="*/ 216 h 217"/>
                      <a:gd name="T2" fmla="*/ 0 w 17"/>
                      <a:gd name="T3" fmla="*/ 214 h 217"/>
                      <a:gd name="T4" fmla="*/ 0 w 17"/>
                      <a:gd name="T5" fmla="*/ 0 h 217"/>
                      <a:gd name="T6" fmla="*/ 16 w 17"/>
                      <a:gd name="T7" fmla="*/ 1 h 217"/>
                      <a:gd name="T8" fmla="*/ 16 w 17"/>
                      <a:gd name="T9" fmla="*/ 216 h 217"/>
                      <a:gd name="T10" fmla="*/ 0 60000 65536"/>
                      <a:gd name="T11" fmla="*/ 0 60000 65536"/>
                      <a:gd name="T12" fmla="*/ 0 60000 65536"/>
                      <a:gd name="T13" fmla="*/ 0 60000 65536"/>
                      <a:gd name="T14" fmla="*/ 0 60000 65536"/>
                      <a:gd name="T15" fmla="*/ 0 w 17"/>
                      <a:gd name="T16" fmla="*/ 0 h 217"/>
                      <a:gd name="T17" fmla="*/ 17 w 17"/>
                      <a:gd name="T18" fmla="*/ 217 h 217"/>
                    </a:gdLst>
                    <a:ahLst/>
                    <a:cxnLst>
                      <a:cxn ang="T10">
                        <a:pos x="T0" y="T1"/>
                      </a:cxn>
                      <a:cxn ang="T11">
                        <a:pos x="T2" y="T3"/>
                      </a:cxn>
                      <a:cxn ang="T12">
                        <a:pos x="T4" y="T5"/>
                      </a:cxn>
                      <a:cxn ang="T13">
                        <a:pos x="T6" y="T7"/>
                      </a:cxn>
                      <a:cxn ang="T14">
                        <a:pos x="T8" y="T9"/>
                      </a:cxn>
                    </a:cxnLst>
                    <a:rect l="T15" t="T16" r="T17" b="T18"/>
                    <a:pathLst>
                      <a:path w="17" h="217">
                        <a:moveTo>
                          <a:pt x="16" y="216"/>
                        </a:moveTo>
                        <a:lnTo>
                          <a:pt x="0" y="214"/>
                        </a:lnTo>
                        <a:lnTo>
                          <a:pt x="0" y="0"/>
                        </a:lnTo>
                        <a:lnTo>
                          <a:pt x="16" y="1"/>
                        </a:lnTo>
                        <a:lnTo>
                          <a:pt x="16" y="216"/>
                        </a:lnTo>
                      </a:path>
                    </a:pathLst>
                  </a:custGeom>
                  <a:solidFill>
                    <a:srgbClr val="808080"/>
                  </a:solidFill>
                  <a:ln w="9525" cap="rnd">
                    <a:noFill/>
                    <a:round/>
                    <a:headEnd/>
                    <a:tailEnd/>
                  </a:ln>
                </p:spPr>
                <p:txBody>
                  <a:bodyPr/>
                  <a:lstStyle/>
                  <a:p>
                    <a:endParaRPr lang="it-IT"/>
                  </a:p>
                </p:txBody>
              </p:sp>
              <p:sp>
                <p:nvSpPr>
                  <p:cNvPr id="2279" name="Freeform 371"/>
                  <p:cNvSpPr>
                    <a:spLocks/>
                  </p:cNvSpPr>
                  <p:nvPr/>
                </p:nvSpPr>
                <p:spPr bwMode="auto">
                  <a:xfrm>
                    <a:off x="429" y="4913"/>
                    <a:ext cx="17" cy="232"/>
                  </a:xfrm>
                  <a:custGeom>
                    <a:avLst/>
                    <a:gdLst>
                      <a:gd name="T0" fmla="*/ 16 w 17"/>
                      <a:gd name="T1" fmla="*/ 231 h 232"/>
                      <a:gd name="T2" fmla="*/ 0 w 17"/>
                      <a:gd name="T3" fmla="*/ 228 h 232"/>
                      <a:gd name="T4" fmla="*/ 0 w 17"/>
                      <a:gd name="T5" fmla="*/ 0 h 232"/>
                      <a:gd name="T6" fmla="*/ 16 w 17"/>
                      <a:gd name="T7" fmla="*/ 0 h 232"/>
                      <a:gd name="T8" fmla="*/ 16 w 17"/>
                      <a:gd name="T9" fmla="*/ 231 h 232"/>
                      <a:gd name="T10" fmla="*/ 0 60000 65536"/>
                      <a:gd name="T11" fmla="*/ 0 60000 65536"/>
                      <a:gd name="T12" fmla="*/ 0 60000 65536"/>
                      <a:gd name="T13" fmla="*/ 0 60000 65536"/>
                      <a:gd name="T14" fmla="*/ 0 60000 65536"/>
                      <a:gd name="T15" fmla="*/ 0 w 17"/>
                      <a:gd name="T16" fmla="*/ 0 h 232"/>
                      <a:gd name="T17" fmla="*/ 17 w 17"/>
                      <a:gd name="T18" fmla="*/ 232 h 232"/>
                    </a:gdLst>
                    <a:ahLst/>
                    <a:cxnLst>
                      <a:cxn ang="T10">
                        <a:pos x="T0" y="T1"/>
                      </a:cxn>
                      <a:cxn ang="T11">
                        <a:pos x="T2" y="T3"/>
                      </a:cxn>
                      <a:cxn ang="T12">
                        <a:pos x="T4" y="T5"/>
                      </a:cxn>
                      <a:cxn ang="T13">
                        <a:pos x="T6" y="T7"/>
                      </a:cxn>
                      <a:cxn ang="T14">
                        <a:pos x="T8" y="T9"/>
                      </a:cxn>
                    </a:cxnLst>
                    <a:rect l="T15" t="T16" r="T17" b="T18"/>
                    <a:pathLst>
                      <a:path w="17" h="232">
                        <a:moveTo>
                          <a:pt x="16" y="231"/>
                        </a:moveTo>
                        <a:lnTo>
                          <a:pt x="0" y="228"/>
                        </a:lnTo>
                        <a:lnTo>
                          <a:pt x="0" y="0"/>
                        </a:lnTo>
                        <a:lnTo>
                          <a:pt x="16" y="0"/>
                        </a:lnTo>
                        <a:lnTo>
                          <a:pt x="16" y="231"/>
                        </a:lnTo>
                      </a:path>
                    </a:pathLst>
                  </a:custGeom>
                  <a:solidFill>
                    <a:srgbClr val="808080"/>
                  </a:solidFill>
                  <a:ln w="9525" cap="rnd">
                    <a:noFill/>
                    <a:round/>
                    <a:headEnd/>
                    <a:tailEnd/>
                  </a:ln>
                </p:spPr>
                <p:txBody>
                  <a:bodyPr/>
                  <a:lstStyle/>
                  <a:p>
                    <a:endParaRPr lang="it-IT"/>
                  </a:p>
                </p:txBody>
              </p:sp>
              <p:sp>
                <p:nvSpPr>
                  <p:cNvPr id="2280" name="Freeform 372"/>
                  <p:cNvSpPr>
                    <a:spLocks/>
                  </p:cNvSpPr>
                  <p:nvPr/>
                </p:nvSpPr>
                <p:spPr bwMode="auto">
                  <a:xfrm>
                    <a:off x="461" y="4901"/>
                    <a:ext cx="17" cy="258"/>
                  </a:xfrm>
                  <a:custGeom>
                    <a:avLst/>
                    <a:gdLst>
                      <a:gd name="T0" fmla="*/ 16 w 17"/>
                      <a:gd name="T1" fmla="*/ 257 h 258"/>
                      <a:gd name="T2" fmla="*/ 0 w 17"/>
                      <a:gd name="T3" fmla="*/ 252 h 258"/>
                      <a:gd name="T4" fmla="*/ 0 w 17"/>
                      <a:gd name="T5" fmla="*/ 0 h 258"/>
                      <a:gd name="T6" fmla="*/ 16 w 17"/>
                      <a:gd name="T7" fmla="*/ 0 h 258"/>
                      <a:gd name="T8" fmla="*/ 16 w 17"/>
                      <a:gd name="T9" fmla="*/ 257 h 258"/>
                      <a:gd name="T10" fmla="*/ 0 60000 65536"/>
                      <a:gd name="T11" fmla="*/ 0 60000 65536"/>
                      <a:gd name="T12" fmla="*/ 0 60000 65536"/>
                      <a:gd name="T13" fmla="*/ 0 60000 65536"/>
                      <a:gd name="T14" fmla="*/ 0 60000 65536"/>
                      <a:gd name="T15" fmla="*/ 0 w 17"/>
                      <a:gd name="T16" fmla="*/ 0 h 258"/>
                      <a:gd name="T17" fmla="*/ 17 w 17"/>
                      <a:gd name="T18" fmla="*/ 258 h 258"/>
                    </a:gdLst>
                    <a:ahLst/>
                    <a:cxnLst>
                      <a:cxn ang="T10">
                        <a:pos x="T0" y="T1"/>
                      </a:cxn>
                      <a:cxn ang="T11">
                        <a:pos x="T2" y="T3"/>
                      </a:cxn>
                      <a:cxn ang="T12">
                        <a:pos x="T4" y="T5"/>
                      </a:cxn>
                      <a:cxn ang="T13">
                        <a:pos x="T6" y="T7"/>
                      </a:cxn>
                      <a:cxn ang="T14">
                        <a:pos x="T8" y="T9"/>
                      </a:cxn>
                    </a:cxnLst>
                    <a:rect l="T15" t="T16" r="T17" b="T18"/>
                    <a:pathLst>
                      <a:path w="17" h="258">
                        <a:moveTo>
                          <a:pt x="16" y="257"/>
                        </a:moveTo>
                        <a:lnTo>
                          <a:pt x="0" y="252"/>
                        </a:lnTo>
                        <a:lnTo>
                          <a:pt x="0" y="0"/>
                        </a:lnTo>
                        <a:lnTo>
                          <a:pt x="16" y="0"/>
                        </a:lnTo>
                        <a:lnTo>
                          <a:pt x="16" y="257"/>
                        </a:lnTo>
                      </a:path>
                    </a:pathLst>
                  </a:custGeom>
                  <a:solidFill>
                    <a:srgbClr val="808080"/>
                  </a:solidFill>
                  <a:ln w="9525" cap="rnd">
                    <a:noFill/>
                    <a:round/>
                    <a:headEnd/>
                    <a:tailEnd/>
                  </a:ln>
                </p:spPr>
                <p:txBody>
                  <a:bodyPr/>
                  <a:lstStyle/>
                  <a:p>
                    <a:endParaRPr lang="it-IT"/>
                  </a:p>
                </p:txBody>
              </p:sp>
              <p:sp>
                <p:nvSpPr>
                  <p:cNvPr id="2281" name="Freeform 373"/>
                  <p:cNvSpPr>
                    <a:spLocks/>
                  </p:cNvSpPr>
                  <p:nvPr/>
                </p:nvSpPr>
                <p:spPr bwMode="auto">
                  <a:xfrm>
                    <a:off x="497" y="4885"/>
                    <a:ext cx="17" cy="284"/>
                  </a:xfrm>
                  <a:custGeom>
                    <a:avLst/>
                    <a:gdLst>
                      <a:gd name="T0" fmla="*/ 16 w 17"/>
                      <a:gd name="T1" fmla="*/ 283 h 284"/>
                      <a:gd name="T2" fmla="*/ 0 w 17"/>
                      <a:gd name="T3" fmla="*/ 279 h 284"/>
                      <a:gd name="T4" fmla="*/ 0 w 17"/>
                      <a:gd name="T5" fmla="*/ 0 h 284"/>
                      <a:gd name="T6" fmla="*/ 16 w 17"/>
                      <a:gd name="T7" fmla="*/ 1 h 284"/>
                      <a:gd name="T8" fmla="*/ 16 w 17"/>
                      <a:gd name="T9" fmla="*/ 283 h 284"/>
                      <a:gd name="T10" fmla="*/ 0 60000 65536"/>
                      <a:gd name="T11" fmla="*/ 0 60000 65536"/>
                      <a:gd name="T12" fmla="*/ 0 60000 65536"/>
                      <a:gd name="T13" fmla="*/ 0 60000 65536"/>
                      <a:gd name="T14" fmla="*/ 0 60000 65536"/>
                      <a:gd name="T15" fmla="*/ 0 w 17"/>
                      <a:gd name="T16" fmla="*/ 0 h 284"/>
                      <a:gd name="T17" fmla="*/ 17 w 17"/>
                      <a:gd name="T18" fmla="*/ 284 h 284"/>
                    </a:gdLst>
                    <a:ahLst/>
                    <a:cxnLst>
                      <a:cxn ang="T10">
                        <a:pos x="T0" y="T1"/>
                      </a:cxn>
                      <a:cxn ang="T11">
                        <a:pos x="T2" y="T3"/>
                      </a:cxn>
                      <a:cxn ang="T12">
                        <a:pos x="T4" y="T5"/>
                      </a:cxn>
                      <a:cxn ang="T13">
                        <a:pos x="T6" y="T7"/>
                      </a:cxn>
                      <a:cxn ang="T14">
                        <a:pos x="T8" y="T9"/>
                      </a:cxn>
                    </a:cxnLst>
                    <a:rect l="T15" t="T16" r="T17" b="T18"/>
                    <a:pathLst>
                      <a:path w="17" h="284">
                        <a:moveTo>
                          <a:pt x="16" y="283"/>
                        </a:moveTo>
                        <a:lnTo>
                          <a:pt x="0" y="279"/>
                        </a:lnTo>
                        <a:lnTo>
                          <a:pt x="0" y="0"/>
                        </a:lnTo>
                        <a:lnTo>
                          <a:pt x="16" y="1"/>
                        </a:lnTo>
                        <a:lnTo>
                          <a:pt x="16" y="283"/>
                        </a:lnTo>
                      </a:path>
                    </a:pathLst>
                  </a:custGeom>
                  <a:solidFill>
                    <a:srgbClr val="808080"/>
                  </a:solidFill>
                  <a:ln w="9525" cap="rnd">
                    <a:noFill/>
                    <a:round/>
                    <a:headEnd/>
                    <a:tailEnd/>
                  </a:ln>
                </p:spPr>
                <p:txBody>
                  <a:bodyPr/>
                  <a:lstStyle/>
                  <a:p>
                    <a:endParaRPr lang="it-IT"/>
                  </a:p>
                </p:txBody>
              </p:sp>
              <p:sp>
                <p:nvSpPr>
                  <p:cNvPr id="2282" name="Freeform 374"/>
                  <p:cNvSpPr>
                    <a:spLocks/>
                  </p:cNvSpPr>
                  <p:nvPr/>
                </p:nvSpPr>
                <p:spPr bwMode="auto">
                  <a:xfrm>
                    <a:off x="539" y="4870"/>
                    <a:ext cx="19" cy="311"/>
                  </a:xfrm>
                  <a:custGeom>
                    <a:avLst/>
                    <a:gdLst>
                      <a:gd name="T0" fmla="*/ 18 w 19"/>
                      <a:gd name="T1" fmla="*/ 310 h 311"/>
                      <a:gd name="T2" fmla="*/ 0 w 19"/>
                      <a:gd name="T3" fmla="*/ 306 h 311"/>
                      <a:gd name="T4" fmla="*/ 0 w 19"/>
                      <a:gd name="T5" fmla="*/ 0 h 311"/>
                      <a:gd name="T6" fmla="*/ 18 w 19"/>
                      <a:gd name="T7" fmla="*/ 1 h 311"/>
                      <a:gd name="T8" fmla="*/ 18 w 19"/>
                      <a:gd name="T9" fmla="*/ 310 h 311"/>
                      <a:gd name="T10" fmla="*/ 0 60000 65536"/>
                      <a:gd name="T11" fmla="*/ 0 60000 65536"/>
                      <a:gd name="T12" fmla="*/ 0 60000 65536"/>
                      <a:gd name="T13" fmla="*/ 0 60000 65536"/>
                      <a:gd name="T14" fmla="*/ 0 60000 65536"/>
                      <a:gd name="T15" fmla="*/ 0 w 19"/>
                      <a:gd name="T16" fmla="*/ 0 h 311"/>
                      <a:gd name="T17" fmla="*/ 19 w 19"/>
                      <a:gd name="T18" fmla="*/ 311 h 311"/>
                    </a:gdLst>
                    <a:ahLst/>
                    <a:cxnLst>
                      <a:cxn ang="T10">
                        <a:pos x="T0" y="T1"/>
                      </a:cxn>
                      <a:cxn ang="T11">
                        <a:pos x="T2" y="T3"/>
                      </a:cxn>
                      <a:cxn ang="T12">
                        <a:pos x="T4" y="T5"/>
                      </a:cxn>
                      <a:cxn ang="T13">
                        <a:pos x="T6" y="T7"/>
                      </a:cxn>
                      <a:cxn ang="T14">
                        <a:pos x="T8" y="T9"/>
                      </a:cxn>
                    </a:cxnLst>
                    <a:rect l="T15" t="T16" r="T17" b="T18"/>
                    <a:pathLst>
                      <a:path w="19" h="311">
                        <a:moveTo>
                          <a:pt x="18" y="310"/>
                        </a:moveTo>
                        <a:lnTo>
                          <a:pt x="0" y="306"/>
                        </a:lnTo>
                        <a:lnTo>
                          <a:pt x="0" y="0"/>
                        </a:lnTo>
                        <a:lnTo>
                          <a:pt x="18" y="1"/>
                        </a:lnTo>
                        <a:lnTo>
                          <a:pt x="18" y="310"/>
                        </a:lnTo>
                      </a:path>
                    </a:pathLst>
                  </a:custGeom>
                  <a:solidFill>
                    <a:srgbClr val="808080"/>
                  </a:solidFill>
                  <a:ln w="9525" cap="rnd">
                    <a:noFill/>
                    <a:round/>
                    <a:headEnd/>
                    <a:tailEnd/>
                  </a:ln>
                </p:spPr>
                <p:txBody>
                  <a:bodyPr/>
                  <a:lstStyle/>
                  <a:p>
                    <a:endParaRPr lang="it-IT"/>
                  </a:p>
                </p:txBody>
              </p:sp>
              <p:sp>
                <p:nvSpPr>
                  <p:cNvPr id="2283" name="Line 375"/>
                  <p:cNvSpPr>
                    <a:spLocks noChangeShapeType="1"/>
                  </p:cNvSpPr>
                  <p:nvPr/>
                </p:nvSpPr>
                <p:spPr bwMode="auto">
                  <a:xfrm>
                    <a:off x="347" y="5113"/>
                    <a:ext cx="0" cy="50"/>
                  </a:xfrm>
                  <a:prstGeom prst="line">
                    <a:avLst/>
                  </a:prstGeom>
                  <a:noFill/>
                  <a:ln w="12700">
                    <a:solidFill>
                      <a:srgbClr val="000000"/>
                    </a:solidFill>
                    <a:round/>
                    <a:headEnd type="none" w="sm" len="sm"/>
                    <a:tailEnd type="none" w="sm" len="sm"/>
                  </a:ln>
                </p:spPr>
                <p:txBody>
                  <a:bodyPr wrap="none" anchor="ctr"/>
                  <a:lstStyle/>
                  <a:p>
                    <a:endParaRPr lang="it-IT"/>
                  </a:p>
                </p:txBody>
              </p:sp>
            </p:grpSp>
            <p:sp>
              <p:nvSpPr>
                <p:cNvPr id="2254" name="Freeform 376"/>
                <p:cNvSpPr>
                  <a:spLocks/>
                </p:cNvSpPr>
                <p:nvPr/>
              </p:nvSpPr>
              <p:spPr bwMode="auto">
                <a:xfrm>
                  <a:off x="676" y="4820"/>
                  <a:ext cx="62" cy="398"/>
                </a:xfrm>
                <a:custGeom>
                  <a:avLst/>
                  <a:gdLst>
                    <a:gd name="T0" fmla="*/ 0 w 62"/>
                    <a:gd name="T1" fmla="*/ 397 h 398"/>
                    <a:gd name="T2" fmla="*/ 61 w 62"/>
                    <a:gd name="T3" fmla="*/ 389 h 398"/>
                    <a:gd name="T4" fmla="*/ 61 w 62"/>
                    <a:gd name="T5" fmla="*/ 0 h 398"/>
                    <a:gd name="T6" fmla="*/ 0 w 62"/>
                    <a:gd name="T7" fmla="*/ 13 h 398"/>
                    <a:gd name="T8" fmla="*/ 0 w 62"/>
                    <a:gd name="T9" fmla="*/ 397 h 398"/>
                    <a:gd name="T10" fmla="*/ 0 60000 65536"/>
                    <a:gd name="T11" fmla="*/ 0 60000 65536"/>
                    <a:gd name="T12" fmla="*/ 0 60000 65536"/>
                    <a:gd name="T13" fmla="*/ 0 60000 65536"/>
                    <a:gd name="T14" fmla="*/ 0 60000 65536"/>
                    <a:gd name="T15" fmla="*/ 0 w 62"/>
                    <a:gd name="T16" fmla="*/ 0 h 398"/>
                    <a:gd name="T17" fmla="*/ 62 w 62"/>
                    <a:gd name="T18" fmla="*/ 398 h 398"/>
                  </a:gdLst>
                  <a:ahLst/>
                  <a:cxnLst>
                    <a:cxn ang="T10">
                      <a:pos x="T0" y="T1"/>
                    </a:cxn>
                    <a:cxn ang="T11">
                      <a:pos x="T2" y="T3"/>
                    </a:cxn>
                    <a:cxn ang="T12">
                      <a:pos x="T4" y="T5"/>
                    </a:cxn>
                    <a:cxn ang="T13">
                      <a:pos x="T6" y="T7"/>
                    </a:cxn>
                    <a:cxn ang="T14">
                      <a:pos x="T8" y="T9"/>
                    </a:cxn>
                  </a:cxnLst>
                  <a:rect l="T15" t="T16" r="T17" b="T18"/>
                  <a:pathLst>
                    <a:path w="62" h="398">
                      <a:moveTo>
                        <a:pt x="0" y="397"/>
                      </a:moveTo>
                      <a:lnTo>
                        <a:pt x="61" y="389"/>
                      </a:lnTo>
                      <a:lnTo>
                        <a:pt x="61" y="0"/>
                      </a:lnTo>
                      <a:lnTo>
                        <a:pt x="0" y="13"/>
                      </a:lnTo>
                      <a:lnTo>
                        <a:pt x="0" y="397"/>
                      </a:lnTo>
                    </a:path>
                  </a:pathLst>
                </a:custGeom>
                <a:solidFill>
                  <a:srgbClr val="808080"/>
                </a:solidFill>
                <a:ln w="9525" cap="rnd">
                  <a:noFill/>
                  <a:round/>
                  <a:headEnd/>
                  <a:tailEnd/>
                </a:ln>
              </p:spPr>
              <p:txBody>
                <a:bodyPr/>
                <a:lstStyle/>
                <a:p>
                  <a:endParaRPr lang="it-IT"/>
                </a:p>
              </p:txBody>
            </p:sp>
            <p:sp>
              <p:nvSpPr>
                <p:cNvPr id="2255" name="Freeform 377"/>
                <p:cNvSpPr>
                  <a:spLocks/>
                </p:cNvSpPr>
                <p:nvPr/>
              </p:nvSpPr>
              <p:spPr bwMode="auto">
                <a:xfrm>
                  <a:off x="1128" y="4855"/>
                  <a:ext cx="44" cy="322"/>
                </a:xfrm>
                <a:custGeom>
                  <a:avLst/>
                  <a:gdLst>
                    <a:gd name="T0" fmla="*/ 0 w 44"/>
                    <a:gd name="T1" fmla="*/ 321 h 322"/>
                    <a:gd name="T2" fmla="*/ 43 w 44"/>
                    <a:gd name="T3" fmla="*/ 311 h 322"/>
                    <a:gd name="T4" fmla="*/ 43 w 44"/>
                    <a:gd name="T5" fmla="*/ 0 h 322"/>
                    <a:gd name="T6" fmla="*/ 0 w 44"/>
                    <a:gd name="T7" fmla="*/ 6 h 322"/>
                    <a:gd name="T8" fmla="*/ 0 w 44"/>
                    <a:gd name="T9" fmla="*/ 321 h 322"/>
                    <a:gd name="T10" fmla="*/ 0 60000 65536"/>
                    <a:gd name="T11" fmla="*/ 0 60000 65536"/>
                    <a:gd name="T12" fmla="*/ 0 60000 65536"/>
                    <a:gd name="T13" fmla="*/ 0 60000 65536"/>
                    <a:gd name="T14" fmla="*/ 0 60000 65536"/>
                    <a:gd name="T15" fmla="*/ 0 w 44"/>
                    <a:gd name="T16" fmla="*/ 0 h 322"/>
                    <a:gd name="T17" fmla="*/ 44 w 44"/>
                    <a:gd name="T18" fmla="*/ 322 h 322"/>
                  </a:gdLst>
                  <a:ahLst/>
                  <a:cxnLst>
                    <a:cxn ang="T10">
                      <a:pos x="T0" y="T1"/>
                    </a:cxn>
                    <a:cxn ang="T11">
                      <a:pos x="T2" y="T3"/>
                    </a:cxn>
                    <a:cxn ang="T12">
                      <a:pos x="T4" y="T5"/>
                    </a:cxn>
                    <a:cxn ang="T13">
                      <a:pos x="T6" y="T7"/>
                    </a:cxn>
                    <a:cxn ang="T14">
                      <a:pos x="T8" y="T9"/>
                    </a:cxn>
                  </a:cxnLst>
                  <a:rect l="T15" t="T16" r="T17" b="T18"/>
                  <a:pathLst>
                    <a:path w="44" h="322">
                      <a:moveTo>
                        <a:pt x="0" y="321"/>
                      </a:moveTo>
                      <a:lnTo>
                        <a:pt x="43" y="311"/>
                      </a:lnTo>
                      <a:lnTo>
                        <a:pt x="43" y="0"/>
                      </a:lnTo>
                      <a:lnTo>
                        <a:pt x="0" y="6"/>
                      </a:lnTo>
                      <a:lnTo>
                        <a:pt x="0" y="321"/>
                      </a:lnTo>
                    </a:path>
                  </a:pathLst>
                </a:custGeom>
                <a:solidFill>
                  <a:srgbClr val="808080"/>
                </a:solidFill>
                <a:ln w="9525" cap="rnd">
                  <a:noFill/>
                  <a:round/>
                  <a:headEnd/>
                  <a:tailEnd/>
                </a:ln>
              </p:spPr>
              <p:txBody>
                <a:bodyPr/>
                <a:lstStyle/>
                <a:p>
                  <a:endParaRPr lang="it-IT"/>
                </a:p>
              </p:txBody>
            </p:sp>
            <p:sp>
              <p:nvSpPr>
                <p:cNvPr id="2256" name="Freeform 378"/>
                <p:cNvSpPr>
                  <a:spLocks/>
                </p:cNvSpPr>
                <p:nvPr/>
              </p:nvSpPr>
              <p:spPr bwMode="auto">
                <a:xfrm>
                  <a:off x="1042" y="4851"/>
                  <a:ext cx="43" cy="332"/>
                </a:xfrm>
                <a:custGeom>
                  <a:avLst/>
                  <a:gdLst>
                    <a:gd name="T0" fmla="*/ 0 w 43"/>
                    <a:gd name="T1" fmla="*/ 331 h 332"/>
                    <a:gd name="T2" fmla="*/ 42 w 43"/>
                    <a:gd name="T3" fmla="*/ 327 h 332"/>
                    <a:gd name="T4" fmla="*/ 42 w 43"/>
                    <a:gd name="T5" fmla="*/ 3 h 332"/>
                    <a:gd name="T6" fmla="*/ 0 w 43"/>
                    <a:gd name="T7" fmla="*/ 0 h 332"/>
                    <a:gd name="T8" fmla="*/ 0 w 43"/>
                    <a:gd name="T9" fmla="*/ 331 h 332"/>
                    <a:gd name="T10" fmla="*/ 0 60000 65536"/>
                    <a:gd name="T11" fmla="*/ 0 60000 65536"/>
                    <a:gd name="T12" fmla="*/ 0 60000 65536"/>
                    <a:gd name="T13" fmla="*/ 0 60000 65536"/>
                    <a:gd name="T14" fmla="*/ 0 60000 65536"/>
                    <a:gd name="T15" fmla="*/ 0 w 43"/>
                    <a:gd name="T16" fmla="*/ 0 h 332"/>
                    <a:gd name="T17" fmla="*/ 43 w 43"/>
                    <a:gd name="T18" fmla="*/ 332 h 332"/>
                  </a:gdLst>
                  <a:ahLst/>
                  <a:cxnLst>
                    <a:cxn ang="T10">
                      <a:pos x="T0" y="T1"/>
                    </a:cxn>
                    <a:cxn ang="T11">
                      <a:pos x="T2" y="T3"/>
                    </a:cxn>
                    <a:cxn ang="T12">
                      <a:pos x="T4" y="T5"/>
                    </a:cxn>
                    <a:cxn ang="T13">
                      <a:pos x="T6" y="T7"/>
                    </a:cxn>
                    <a:cxn ang="T14">
                      <a:pos x="T8" y="T9"/>
                    </a:cxn>
                  </a:cxnLst>
                  <a:rect l="T15" t="T16" r="T17" b="T18"/>
                  <a:pathLst>
                    <a:path w="43" h="332">
                      <a:moveTo>
                        <a:pt x="0" y="331"/>
                      </a:moveTo>
                      <a:lnTo>
                        <a:pt x="42" y="327"/>
                      </a:lnTo>
                      <a:lnTo>
                        <a:pt x="42" y="3"/>
                      </a:lnTo>
                      <a:lnTo>
                        <a:pt x="0" y="0"/>
                      </a:lnTo>
                      <a:lnTo>
                        <a:pt x="0" y="331"/>
                      </a:lnTo>
                    </a:path>
                  </a:pathLst>
                </a:custGeom>
                <a:solidFill>
                  <a:srgbClr val="808080"/>
                </a:solidFill>
                <a:ln w="9525" cap="rnd">
                  <a:noFill/>
                  <a:round/>
                  <a:headEnd/>
                  <a:tailEnd/>
                </a:ln>
              </p:spPr>
              <p:txBody>
                <a:bodyPr/>
                <a:lstStyle/>
                <a:p>
                  <a:endParaRPr lang="it-IT"/>
                </a:p>
              </p:txBody>
            </p:sp>
            <p:sp>
              <p:nvSpPr>
                <p:cNvPr id="2257" name="Freeform 379"/>
                <p:cNvSpPr>
                  <a:spLocks/>
                </p:cNvSpPr>
                <p:nvPr/>
              </p:nvSpPr>
              <p:spPr bwMode="auto">
                <a:xfrm>
                  <a:off x="955" y="4844"/>
                  <a:ext cx="43" cy="346"/>
                </a:xfrm>
                <a:custGeom>
                  <a:avLst/>
                  <a:gdLst>
                    <a:gd name="T0" fmla="*/ 0 w 43"/>
                    <a:gd name="T1" fmla="*/ 345 h 346"/>
                    <a:gd name="T2" fmla="*/ 42 w 43"/>
                    <a:gd name="T3" fmla="*/ 341 h 346"/>
                    <a:gd name="T4" fmla="*/ 42 w 43"/>
                    <a:gd name="T5" fmla="*/ 1 h 346"/>
                    <a:gd name="T6" fmla="*/ 0 w 43"/>
                    <a:gd name="T7" fmla="*/ 0 h 346"/>
                    <a:gd name="T8" fmla="*/ 0 w 43"/>
                    <a:gd name="T9" fmla="*/ 345 h 346"/>
                    <a:gd name="T10" fmla="*/ 0 60000 65536"/>
                    <a:gd name="T11" fmla="*/ 0 60000 65536"/>
                    <a:gd name="T12" fmla="*/ 0 60000 65536"/>
                    <a:gd name="T13" fmla="*/ 0 60000 65536"/>
                    <a:gd name="T14" fmla="*/ 0 60000 65536"/>
                    <a:gd name="T15" fmla="*/ 0 w 43"/>
                    <a:gd name="T16" fmla="*/ 0 h 346"/>
                    <a:gd name="T17" fmla="*/ 43 w 43"/>
                    <a:gd name="T18" fmla="*/ 346 h 346"/>
                  </a:gdLst>
                  <a:ahLst/>
                  <a:cxnLst>
                    <a:cxn ang="T10">
                      <a:pos x="T0" y="T1"/>
                    </a:cxn>
                    <a:cxn ang="T11">
                      <a:pos x="T2" y="T3"/>
                    </a:cxn>
                    <a:cxn ang="T12">
                      <a:pos x="T4" y="T5"/>
                    </a:cxn>
                    <a:cxn ang="T13">
                      <a:pos x="T6" y="T7"/>
                    </a:cxn>
                    <a:cxn ang="T14">
                      <a:pos x="T8" y="T9"/>
                    </a:cxn>
                  </a:cxnLst>
                  <a:rect l="T15" t="T16" r="T17" b="T18"/>
                  <a:pathLst>
                    <a:path w="43" h="346">
                      <a:moveTo>
                        <a:pt x="0" y="345"/>
                      </a:moveTo>
                      <a:lnTo>
                        <a:pt x="42" y="341"/>
                      </a:lnTo>
                      <a:lnTo>
                        <a:pt x="42" y="1"/>
                      </a:lnTo>
                      <a:lnTo>
                        <a:pt x="0" y="0"/>
                      </a:lnTo>
                      <a:lnTo>
                        <a:pt x="0" y="345"/>
                      </a:lnTo>
                    </a:path>
                  </a:pathLst>
                </a:custGeom>
                <a:solidFill>
                  <a:srgbClr val="808080"/>
                </a:solidFill>
                <a:ln w="9525" cap="rnd">
                  <a:noFill/>
                  <a:round/>
                  <a:headEnd/>
                  <a:tailEnd/>
                </a:ln>
              </p:spPr>
              <p:txBody>
                <a:bodyPr/>
                <a:lstStyle/>
                <a:p>
                  <a:endParaRPr lang="it-IT"/>
                </a:p>
              </p:txBody>
            </p:sp>
            <p:sp>
              <p:nvSpPr>
                <p:cNvPr id="2258" name="Freeform 380"/>
                <p:cNvSpPr>
                  <a:spLocks/>
                </p:cNvSpPr>
                <p:nvPr/>
              </p:nvSpPr>
              <p:spPr bwMode="auto">
                <a:xfrm>
                  <a:off x="868" y="4837"/>
                  <a:ext cx="43" cy="361"/>
                </a:xfrm>
                <a:custGeom>
                  <a:avLst/>
                  <a:gdLst>
                    <a:gd name="T0" fmla="*/ 0 w 43"/>
                    <a:gd name="T1" fmla="*/ 360 h 361"/>
                    <a:gd name="T2" fmla="*/ 42 w 43"/>
                    <a:gd name="T3" fmla="*/ 355 h 361"/>
                    <a:gd name="T4" fmla="*/ 41 w 43"/>
                    <a:gd name="T5" fmla="*/ 0 h 361"/>
                    <a:gd name="T6" fmla="*/ 0 w 43"/>
                    <a:gd name="T7" fmla="*/ 3 h 361"/>
                    <a:gd name="T8" fmla="*/ 0 w 43"/>
                    <a:gd name="T9" fmla="*/ 360 h 361"/>
                    <a:gd name="T10" fmla="*/ 0 60000 65536"/>
                    <a:gd name="T11" fmla="*/ 0 60000 65536"/>
                    <a:gd name="T12" fmla="*/ 0 60000 65536"/>
                    <a:gd name="T13" fmla="*/ 0 60000 65536"/>
                    <a:gd name="T14" fmla="*/ 0 60000 65536"/>
                    <a:gd name="T15" fmla="*/ 0 w 43"/>
                    <a:gd name="T16" fmla="*/ 0 h 361"/>
                    <a:gd name="T17" fmla="*/ 43 w 43"/>
                    <a:gd name="T18" fmla="*/ 361 h 361"/>
                  </a:gdLst>
                  <a:ahLst/>
                  <a:cxnLst>
                    <a:cxn ang="T10">
                      <a:pos x="T0" y="T1"/>
                    </a:cxn>
                    <a:cxn ang="T11">
                      <a:pos x="T2" y="T3"/>
                    </a:cxn>
                    <a:cxn ang="T12">
                      <a:pos x="T4" y="T5"/>
                    </a:cxn>
                    <a:cxn ang="T13">
                      <a:pos x="T6" y="T7"/>
                    </a:cxn>
                    <a:cxn ang="T14">
                      <a:pos x="T8" y="T9"/>
                    </a:cxn>
                  </a:cxnLst>
                  <a:rect l="T15" t="T16" r="T17" b="T18"/>
                  <a:pathLst>
                    <a:path w="43" h="361">
                      <a:moveTo>
                        <a:pt x="0" y="360"/>
                      </a:moveTo>
                      <a:lnTo>
                        <a:pt x="42" y="355"/>
                      </a:lnTo>
                      <a:lnTo>
                        <a:pt x="41" y="0"/>
                      </a:lnTo>
                      <a:lnTo>
                        <a:pt x="0" y="3"/>
                      </a:lnTo>
                      <a:lnTo>
                        <a:pt x="0" y="360"/>
                      </a:lnTo>
                    </a:path>
                  </a:pathLst>
                </a:custGeom>
                <a:solidFill>
                  <a:srgbClr val="808080"/>
                </a:solidFill>
                <a:ln w="9525" cap="rnd">
                  <a:noFill/>
                  <a:round/>
                  <a:headEnd/>
                  <a:tailEnd/>
                </a:ln>
              </p:spPr>
              <p:txBody>
                <a:bodyPr/>
                <a:lstStyle/>
                <a:p>
                  <a:endParaRPr lang="it-IT"/>
                </a:p>
              </p:txBody>
            </p:sp>
            <p:sp>
              <p:nvSpPr>
                <p:cNvPr id="2259" name="Freeform 381"/>
                <p:cNvSpPr>
                  <a:spLocks/>
                </p:cNvSpPr>
                <p:nvPr/>
              </p:nvSpPr>
              <p:spPr bwMode="auto">
                <a:xfrm>
                  <a:off x="781" y="4828"/>
                  <a:ext cx="45" cy="379"/>
                </a:xfrm>
                <a:custGeom>
                  <a:avLst/>
                  <a:gdLst>
                    <a:gd name="T0" fmla="*/ 0 w 45"/>
                    <a:gd name="T1" fmla="*/ 378 h 379"/>
                    <a:gd name="T2" fmla="*/ 44 w 45"/>
                    <a:gd name="T3" fmla="*/ 373 h 379"/>
                    <a:gd name="T4" fmla="*/ 42 w 45"/>
                    <a:gd name="T5" fmla="*/ 5 h 379"/>
                    <a:gd name="T6" fmla="*/ 0 w 45"/>
                    <a:gd name="T7" fmla="*/ 0 h 379"/>
                    <a:gd name="T8" fmla="*/ 0 w 45"/>
                    <a:gd name="T9" fmla="*/ 378 h 379"/>
                    <a:gd name="T10" fmla="*/ 0 60000 65536"/>
                    <a:gd name="T11" fmla="*/ 0 60000 65536"/>
                    <a:gd name="T12" fmla="*/ 0 60000 65536"/>
                    <a:gd name="T13" fmla="*/ 0 60000 65536"/>
                    <a:gd name="T14" fmla="*/ 0 60000 65536"/>
                    <a:gd name="T15" fmla="*/ 0 w 45"/>
                    <a:gd name="T16" fmla="*/ 0 h 379"/>
                    <a:gd name="T17" fmla="*/ 45 w 45"/>
                    <a:gd name="T18" fmla="*/ 379 h 379"/>
                  </a:gdLst>
                  <a:ahLst/>
                  <a:cxnLst>
                    <a:cxn ang="T10">
                      <a:pos x="T0" y="T1"/>
                    </a:cxn>
                    <a:cxn ang="T11">
                      <a:pos x="T2" y="T3"/>
                    </a:cxn>
                    <a:cxn ang="T12">
                      <a:pos x="T4" y="T5"/>
                    </a:cxn>
                    <a:cxn ang="T13">
                      <a:pos x="T6" y="T7"/>
                    </a:cxn>
                    <a:cxn ang="T14">
                      <a:pos x="T8" y="T9"/>
                    </a:cxn>
                  </a:cxnLst>
                  <a:rect l="T15" t="T16" r="T17" b="T18"/>
                  <a:pathLst>
                    <a:path w="45" h="379">
                      <a:moveTo>
                        <a:pt x="0" y="378"/>
                      </a:moveTo>
                      <a:lnTo>
                        <a:pt x="44" y="373"/>
                      </a:lnTo>
                      <a:lnTo>
                        <a:pt x="42" y="5"/>
                      </a:lnTo>
                      <a:lnTo>
                        <a:pt x="0" y="0"/>
                      </a:lnTo>
                      <a:lnTo>
                        <a:pt x="0" y="378"/>
                      </a:lnTo>
                    </a:path>
                  </a:pathLst>
                </a:custGeom>
                <a:solidFill>
                  <a:srgbClr val="808080"/>
                </a:solidFill>
                <a:ln w="9525" cap="rnd">
                  <a:noFill/>
                  <a:round/>
                  <a:headEnd/>
                  <a:tailEnd/>
                </a:ln>
              </p:spPr>
              <p:txBody>
                <a:bodyPr/>
                <a:lstStyle/>
                <a:p>
                  <a:endParaRPr lang="it-IT"/>
                </a:p>
              </p:txBody>
            </p:sp>
            <p:sp>
              <p:nvSpPr>
                <p:cNvPr id="2260" name="Freeform 382"/>
                <p:cNvSpPr>
                  <a:spLocks/>
                </p:cNvSpPr>
                <p:nvPr/>
              </p:nvSpPr>
              <p:spPr bwMode="auto">
                <a:xfrm>
                  <a:off x="1645" y="4914"/>
                  <a:ext cx="54" cy="209"/>
                </a:xfrm>
                <a:custGeom>
                  <a:avLst/>
                  <a:gdLst>
                    <a:gd name="T0" fmla="*/ 0 w 54"/>
                    <a:gd name="T1" fmla="*/ 0 h 209"/>
                    <a:gd name="T2" fmla="*/ 0 w 54"/>
                    <a:gd name="T3" fmla="*/ 208 h 209"/>
                    <a:gd name="T4" fmla="*/ 53 w 54"/>
                    <a:gd name="T5" fmla="*/ 203 h 209"/>
                    <a:gd name="T6" fmla="*/ 53 w 54"/>
                    <a:gd name="T7" fmla="*/ 2 h 209"/>
                    <a:gd name="T8" fmla="*/ 0 w 54"/>
                    <a:gd name="T9" fmla="*/ 0 h 209"/>
                    <a:gd name="T10" fmla="*/ 0 60000 65536"/>
                    <a:gd name="T11" fmla="*/ 0 60000 65536"/>
                    <a:gd name="T12" fmla="*/ 0 60000 65536"/>
                    <a:gd name="T13" fmla="*/ 0 60000 65536"/>
                    <a:gd name="T14" fmla="*/ 0 60000 65536"/>
                    <a:gd name="T15" fmla="*/ 0 w 54"/>
                    <a:gd name="T16" fmla="*/ 0 h 209"/>
                    <a:gd name="T17" fmla="*/ 54 w 54"/>
                    <a:gd name="T18" fmla="*/ 209 h 209"/>
                  </a:gdLst>
                  <a:ahLst/>
                  <a:cxnLst>
                    <a:cxn ang="T10">
                      <a:pos x="T0" y="T1"/>
                    </a:cxn>
                    <a:cxn ang="T11">
                      <a:pos x="T2" y="T3"/>
                    </a:cxn>
                    <a:cxn ang="T12">
                      <a:pos x="T4" y="T5"/>
                    </a:cxn>
                    <a:cxn ang="T13">
                      <a:pos x="T6" y="T7"/>
                    </a:cxn>
                    <a:cxn ang="T14">
                      <a:pos x="T8" y="T9"/>
                    </a:cxn>
                  </a:cxnLst>
                  <a:rect l="T15" t="T16" r="T17" b="T18"/>
                  <a:pathLst>
                    <a:path w="54" h="209">
                      <a:moveTo>
                        <a:pt x="0" y="0"/>
                      </a:moveTo>
                      <a:lnTo>
                        <a:pt x="0" y="208"/>
                      </a:lnTo>
                      <a:lnTo>
                        <a:pt x="53" y="203"/>
                      </a:lnTo>
                      <a:lnTo>
                        <a:pt x="53" y="2"/>
                      </a:lnTo>
                      <a:lnTo>
                        <a:pt x="0" y="0"/>
                      </a:lnTo>
                    </a:path>
                  </a:pathLst>
                </a:custGeom>
                <a:solidFill>
                  <a:srgbClr val="808080"/>
                </a:solidFill>
                <a:ln w="9525" cap="rnd">
                  <a:noFill/>
                  <a:round/>
                  <a:headEnd/>
                  <a:tailEnd/>
                </a:ln>
              </p:spPr>
              <p:txBody>
                <a:bodyPr/>
                <a:lstStyle/>
                <a:p>
                  <a:endParaRPr lang="it-IT"/>
                </a:p>
              </p:txBody>
            </p:sp>
            <p:grpSp>
              <p:nvGrpSpPr>
                <p:cNvPr id="2261" name="Group 383"/>
                <p:cNvGrpSpPr>
                  <a:grpSpLocks/>
                </p:cNvGrpSpPr>
                <p:nvPr/>
              </p:nvGrpSpPr>
              <p:grpSpPr bwMode="auto">
                <a:xfrm>
                  <a:off x="1209" y="4814"/>
                  <a:ext cx="389" cy="345"/>
                  <a:chOff x="1209" y="4814"/>
                  <a:chExt cx="389" cy="345"/>
                </a:xfrm>
              </p:grpSpPr>
              <p:sp>
                <p:nvSpPr>
                  <p:cNvPr id="2262" name="Freeform 384"/>
                  <p:cNvSpPr>
                    <a:spLocks/>
                  </p:cNvSpPr>
                  <p:nvPr/>
                </p:nvSpPr>
                <p:spPr bwMode="auto">
                  <a:xfrm>
                    <a:off x="1555" y="4839"/>
                    <a:ext cx="43" cy="293"/>
                  </a:xfrm>
                  <a:custGeom>
                    <a:avLst/>
                    <a:gdLst>
                      <a:gd name="T0" fmla="*/ 0 w 43"/>
                      <a:gd name="T1" fmla="*/ 292 h 293"/>
                      <a:gd name="T2" fmla="*/ 42 w 43"/>
                      <a:gd name="T3" fmla="*/ 283 h 293"/>
                      <a:gd name="T4" fmla="*/ 42 w 43"/>
                      <a:gd name="T5" fmla="*/ 0 h 293"/>
                      <a:gd name="T6" fmla="*/ 0 w 43"/>
                      <a:gd name="T7" fmla="*/ 5 h 293"/>
                      <a:gd name="T8" fmla="*/ 0 w 43"/>
                      <a:gd name="T9" fmla="*/ 292 h 293"/>
                      <a:gd name="T10" fmla="*/ 0 60000 65536"/>
                      <a:gd name="T11" fmla="*/ 0 60000 65536"/>
                      <a:gd name="T12" fmla="*/ 0 60000 65536"/>
                      <a:gd name="T13" fmla="*/ 0 60000 65536"/>
                      <a:gd name="T14" fmla="*/ 0 60000 65536"/>
                      <a:gd name="T15" fmla="*/ 0 w 43"/>
                      <a:gd name="T16" fmla="*/ 0 h 293"/>
                      <a:gd name="T17" fmla="*/ 43 w 43"/>
                      <a:gd name="T18" fmla="*/ 293 h 293"/>
                    </a:gdLst>
                    <a:ahLst/>
                    <a:cxnLst>
                      <a:cxn ang="T10">
                        <a:pos x="T0" y="T1"/>
                      </a:cxn>
                      <a:cxn ang="T11">
                        <a:pos x="T2" y="T3"/>
                      </a:cxn>
                      <a:cxn ang="T12">
                        <a:pos x="T4" y="T5"/>
                      </a:cxn>
                      <a:cxn ang="T13">
                        <a:pos x="T6" y="T7"/>
                      </a:cxn>
                      <a:cxn ang="T14">
                        <a:pos x="T8" y="T9"/>
                      </a:cxn>
                    </a:cxnLst>
                    <a:rect l="T15" t="T16" r="T17" b="T18"/>
                    <a:pathLst>
                      <a:path w="43" h="293">
                        <a:moveTo>
                          <a:pt x="0" y="292"/>
                        </a:moveTo>
                        <a:lnTo>
                          <a:pt x="42" y="283"/>
                        </a:lnTo>
                        <a:lnTo>
                          <a:pt x="42" y="0"/>
                        </a:lnTo>
                        <a:lnTo>
                          <a:pt x="0" y="5"/>
                        </a:lnTo>
                        <a:lnTo>
                          <a:pt x="0" y="292"/>
                        </a:lnTo>
                      </a:path>
                    </a:pathLst>
                  </a:custGeom>
                  <a:solidFill>
                    <a:srgbClr val="808080"/>
                  </a:solidFill>
                  <a:ln w="9525" cap="rnd">
                    <a:noFill/>
                    <a:round/>
                    <a:headEnd/>
                    <a:tailEnd/>
                  </a:ln>
                </p:spPr>
                <p:txBody>
                  <a:bodyPr/>
                  <a:lstStyle/>
                  <a:p>
                    <a:endParaRPr lang="it-IT"/>
                  </a:p>
                </p:txBody>
              </p:sp>
              <p:sp>
                <p:nvSpPr>
                  <p:cNvPr id="2263" name="Freeform 385"/>
                  <p:cNvSpPr>
                    <a:spLocks/>
                  </p:cNvSpPr>
                  <p:nvPr/>
                </p:nvSpPr>
                <p:spPr bwMode="auto">
                  <a:xfrm>
                    <a:off x="1469" y="4835"/>
                    <a:ext cx="43" cy="303"/>
                  </a:xfrm>
                  <a:custGeom>
                    <a:avLst/>
                    <a:gdLst>
                      <a:gd name="T0" fmla="*/ 0 w 43"/>
                      <a:gd name="T1" fmla="*/ 302 h 303"/>
                      <a:gd name="T2" fmla="*/ 42 w 43"/>
                      <a:gd name="T3" fmla="*/ 299 h 303"/>
                      <a:gd name="T4" fmla="*/ 42 w 43"/>
                      <a:gd name="T5" fmla="*/ 2 h 303"/>
                      <a:gd name="T6" fmla="*/ 0 w 43"/>
                      <a:gd name="T7" fmla="*/ 0 h 303"/>
                      <a:gd name="T8" fmla="*/ 0 w 43"/>
                      <a:gd name="T9" fmla="*/ 302 h 303"/>
                      <a:gd name="T10" fmla="*/ 0 60000 65536"/>
                      <a:gd name="T11" fmla="*/ 0 60000 65536"/>
                      <a:gd name="T12" fmla="*/ 0 60000 65536"/>
                      <a:gd name="T13" fmla="*/ 0 60000 65536"/>
                      <a:gd name="T14" fmla="*/ 0 60000 65536"/>
                      <a:gd name="T15" fmla="*/ 0 w 43"/>
                      <a:gd name="T16" fmla="*/ 0 h 303"/>
                      <a:gd name="T17" fmla="*/ 43 w 43"/>
                      <a:gd name="T18" fmla="*/ 303 h 303"/>
                    </a:gdLst>
                    <a:ahLst/>
                    <a:cxnLst>
                      <a:cxn ang="T10">
                        <a:pos x="T0" y="T1"/>
                      </a:cxn>
                      <a:cxn ang="T11">
                        <a:pos x="T2" y="T3"/>
                      </a:cxn>
                      <a:cxn ang="T12">
                        <a:pos x="T4" y="T5"/>
                      </a:cxn>
                      <a:cxn ang="T13">
                        <a:pos x="T6" y="T7"/>
                      </a:cxn>
                      <a:cxn ang="T14">
                        <a:pos x="T8" y="T9"/>
                      </a:cxn>
                    </a:cxnLst>
                    <a:rect l="T15" t="T16" r="T17" b="T18"/>
                    <a:pathLst>
                      <a:path w="43" h="303">
                        <a:moveTo>
                          <a:pt x="0" y="302"/>
                        </a:moveTo>
                        <a:lnTo>
                          <a:pt x="42" y="299"/>
                        </a:lnTo>
                        <a:lnTo>
                          <a:pt x="42" y="2"/>
                        </a:lnTo>
                        <a:lnTo>
                          <a:pt x="0" y="0"/>
                        </a:lnTo>
                        <a:lnTo>
                          <a:pt x="0" y="302"/>
                        </a:lnTo>
                      </a:path>
                    </a:pathLst>
                  </a:custGeom>
                  <a:solidFill>
                    <a:srgbClr val="808080"/>
                  </a:solidFill>
                  <a:ln w="9525" cap="rnd">
                    <a:noFill/>
                    <a:round/>
                    <a:headEnd/>
                    <a:tailEnd/>
                  </a:ln>
                </p:spPr>
                <p:txBody>
                  <a:bodyPr/>
                  <a:lstStyle/>
                  <a:p>
                    <a:endParaRPr lang="it-IT"/>
                  </a:p>
                </p:txBody>
              </p:sp>
              <p:sp>
                <p:nvSpPr>
                  <p:cNvPr id="2264" name="Freeform 386"/>
                  <p:cNvSpPr>
                    <a:spLocks/>
                  </p:cNvSpPr>
                  <p:nvPr/>
                </p:nvSpPr>
                <p:spPr bwMode="auto">
                  <a:xfrm>
                    <a:off x="1382" y="4828"/>
                    <a:ext cx="44" cy="316"/>
                  </a:xfrm>
                  <a:custGeom>
                    <a:avLst/>
                    <a:gdLst>
                      <a:gd name="T0" fmla="*/ 0 w 44"/>
                      <a:gd name="T1" fmla="*/ 315 h 316"/>
                      <a:gd name="T2" fmla="*/ 43 w 44"/>
                      <a:gd name="T3" fmla="*/ 312 h 316"/>
                      <a:gd name="T4" fmla="*/ 43 w 44"/>
                      <a:gd name="T5" fmla="*/ 1 h 316"/>
                      <a:gd name="T6" fmla="*/ 0 w 44"/>
                      <a:gd name="T7" fmla="*/ 0 h 316"/>
                      <a:gd name="T8" fmla="*/ 0 w 44"/>
                      <a:gd name="T9" fmla="*/ 315 h 316"/>
                      <a:gd name="T10" fmla="*/ 0 60000 65536"/>
                      <a:gd name="T11" fmla="*/ 0 60000 65536"/>
                      <a:gd name="T12" fmla="*/ 0 60000 65536"/>
                      <a:gd name="T13" fmla="*/ 0 60000 65536"/>
                      <a:gd name="T14" fmla="*/ 0 60000 65536"/>
                      <a:gd name="T15" fmla="*/ 0 w 44"/>
                      <a:gd name="T16" fmla="*/ 0 h 316"/>
                      <a:gd name="T17" fmla="*/ 44 w 44"/>
                      <a:gd name="T18" fmla="*/ 316 h 316"/>
                    </a:gdLst>
                    <a:ahLst/>
                    <a:cxnLst>
                      <a:cxn ang="T10">
                        <a:pos x="T0" y="T1"/>
                      </a:cxn>
                      <a:cxn ang="T11">
                        <a:pos x="T2" y="T3"/>
                      </a:cxn>
                      <a:cxn ang="T12">
                        <a:pos x="T4" y="T5"/>
                      </a:cxn>
                      <a:cxn ang="T13">
                        <a:pos x="T6" y="T7"/>
                      </a:cxn>
                      <a:cxn ang="T14">
                        <a:pos x="T8" y="T9"/>
                      </a:cxn>
                    </a:cxnLst>
                    <a:rect l="T15" t="T16" r="T17" b="T18"/>
                    <a:pathLst>
                      <a:path w="44" h="316">
                        <a:moveTo>
                          <a:pt x="0" y="315"/>
                        </a:moveTo>
                        <a:lnTo>
                          <a:pt x="43" y="312"/>
                        </a:lnTo>
                        <a:lnTo>
                          <a:pt x="43" y="1"/>
                        </a:lnTo>
                        <a:lnTo>
                          <a:pt x="0" y="0"/>
                        </a:lnTo>
                        <a:lnTo>
                          <a:pt x="0" y="315"/>
                        </a:lnTo>
                      </a:path>
                    </a:pathLst>
                  </a:custGeom>
                  <a:solidFill>
                    <a:srgbClr val="808080"/>
                  </a:solidFill>
                  <a:ln w="9525" cap="rnd">
                    <a:noFill/>
                    <a:round/>
                    <a:headEnd/>
                    <a:tailEnd/>
                  </a:ln>
                </p:spPr>
                <p:txBody>
                  <a:bodyPr/>
                  <a:lstStyle/>
                  <a:p>
                    <a:endParaRPr lang="it-IT"/>
                  </a:p>
                </p:txBody>
              </p:sp>
              <p:sp>
                <p:nvSpPr>
                  <p:cNvPr id="2265" name="Freeform 387"/>
                  <p:cNvSpPr>
                    <a:spLocks/>
                  </p:cNvSpPr>
                  <p:nvPr/>
                </p:nvSpPr>
                <p:spPr bwMode="auto">
                  <a:xfrm>
                    <a:off x="1295" y="4822"/>
                    <a:ext cx="44" cy="330"/>
                  </a:xfrm>
                  <a:custGeom>
                    <a:avLst/>
                    <a:gdLst>
                      <a:gd name="T0" fmla="*/ 0 w 44"/>
                      <a:gd name="T1" fmla="*/ 329 h 330"/>
                      <a:gd name="T2" fmla="*/ 43 w 44"/>
                      <a:gd name="T3" fmla="*/ 324 h 330"/>
                      <a:gd name="T4" fmla="*/ 42 w 44"/>
                      <a:gd name="T5" fmla="*/ 0 h 330"/>
                      <a:gd name="T6" fmla="*/ 0 w 44"/>
                      <a:gd name="T7" fmla="*/ 2 h 330"/>
                      <a:gd name="T8" fmla="*/ 0 w 44"/>
                      <a:gd name="T9" fmla="*/ 329 h 330"/>
                      <a:gd name="T10" fmla="*/ 0 60000 65536"/>
                      <a:gd name="T11" fmla="*/ 0 60000 65536"/>
                      <a:gd name="T12" fmla="*/ 0 60000 65536"/>
                      <a:gd name="T13" fmla="*/ 0 60000 65536"/>
                      <a:gd name="T14" fmla="*/ 0 60000 65536"/>
                      <a:gd name="T15" fmla="*/ 0 w 44"/>
                      <a:gd name="T16" fmla="*/ 0 h 330"/>
                      <a:gd name="T17" fmla="*/ 44 w 44"/>
                      <a:gd name="T18" fmla="*/ 330 h 330"/>
                    </a:gdLst>
                    <a:ahLst/>
                    <a:cxnLst>
                      <a:cxn ang="T10">
                        <a:pos x="T0" y="T1"/>
                      </a:cxn>
                      <a:cxn ang="T11">
                        <a:pos x="T2" y="T3"/>
                      </a:cxn>
                      <a:cxn ang="T12">
                        <a:pos x="T4" y="T5"/>
                      </a:cxn>
                      <a:cxn ang="T13">
                        <a:pos x="T6" y="T7"/>
                      </a:cxn>
                      <a:cxn ang="T14">
                        <a:pos x="T8" y="T9"/>
                      </a:cxn>
                    </a:cxnLst>
                    <a:rect l="T15" t="T16" r="T17" b="T18"/>
                    <a:pathLst>
                      <a:path w="44" h="330">
                        <a:moveTo>
                          <a:pt x="0" y="329"/>
                        </a:moveTo>
                        <a:lnTo>
                          <a:pt x="43" y="324"/>
                        </a:lnTo>
                        <a:lnTo>
                          <a:pt x="42" y="0"/>
                        </a:lnTo>
                        <a:lnTo>
                          <a:pt x="0" y="2"/>
                        </a:lnTo>
                        <a:lnTo>
                          <a:pt x="0" y="329"/>
                        </a:lnTo>
                      </a:path>
                    </a:pathLst>
                  </a:custGeom>
                  <a:solidFill>
                    <a:srgbClr val="808080"/>
                  </a:solidFill>
                  <a:ln w="9525" cap="rnd">
                    <a:noFill/>
                    <a:round/>
                    <a:headEnd/>
                    <a:tailEnd/>
                  </a:ln>
                </p:spPr>
                <p:txBody>
                  <a:bodyPr/>
                  <a:lstStyle/>
                  <a:p>
                    <a:endParaRPr lang="it-IT"/>
                  </a:p>
                </p:txBody>
              </p:sp>
              <p:sp>
                <p:nvSpPr>
                  <p:cNvPr id="2266" name="Freeform 388"/>
                  <p:cNvSpPr>
                    <a:spLocks/>
                  </p:cNvSpPr>
                  <p:nvPr/>
                </p:nvSpPr>
                <p:spPr bwMode="auto">
                  <a:xfrm>
                    <a:off x="1209" y="4814"/>
                    <a:ext cx="44" cy="345"/>
                  </a:xfrm>
                  <a:custGeom>
                    <a:avLst/>
                    <a:gdLst>
                      <a:gd name="T0" fmla="*/ 0 w 44"/>
                      <a:gd name="T1" fmla="*/ 344 h 345"/>
                      <a:gd name="T2" fmla="*/ 43 w 44"/>
                      <a:gd name="T3" fmla="*/ 339 h 345"/>
                      <a:gd name="T4" fmla="*/ 41 w 44"/>
                      <a:gd name="T5" fmla="*/ 5 h 345"/>
                      <a:gd name="T6" fmla="*/ 0 w 44"/>
                      <a:gd name="T7" fmla="*/ 0 h 345"/>
                      <a:gd name="T8" fmla="*/ 0 w 44"/>
                      <a:gd name="T9" fmla="*/ 344 h 345"/>
                      <a:gd name="T10" fmla="*/ 0 60000 65536"/>
                      <a:gd name="T11" fmla="*/ 0 60000 65536"/>
                      <a:gd name="T12" fmla="*/ 0 60000 65536"/>
                      <a:gd name="T13" fmla="*/ 0 60000 65536"/>
                      <a:gd name="T14" fmla="*/ 0 60000 65536"/>
                      <a:gd name="T15" fmla="*/ 0 w 44"/>
                      <a:gd name="T16" fmla="*/ 0 h 345"/>
                      <a:gd name="T17" fmla="*/ 44 w 44"/>
                      <a:gd name="T18" fmla="*/ 345 h 345"/>
                    </a:gdLst>
                    <a:ahLst/>
                    <a:cxnLst>
                      <a:cxn ang="T10">
                        <a:pos x="T0" y="T1"/>
                      </a:cxn>
                      <a:cxn ang="T11">
                        <a:pos x="T2" y="T3"/>
                      </a:cxn>
                      <a:cxn ang="T12">
                        <a:pos x="T4" y="T5"/>
                      </a:cxn>
                      <a:cxn ang="T13">
                        <a:pos x="T6" y="T7"/>
                      </a:cxn>
                      <a:cxn ang="T14">
                        <a:pos x="T8" y="T9"/>
                      </a:cxn>
                    </a:cxnLst>
                    <a:rect l="T15" t="T16" r="T17" b="T18"/>
                    <a:pathLst>
                      <a:path w="44" h="345">
                        <a:moveTo>
                          <a:pt x="0" y="344"/>
                        </a:moveTo>
                        <a:lnTo>
                          <a:pt x="43" y="339"/>
                        </a:lnTo>
                        <a:lnTo>
                          <a:pt x="41" y="5"/>
                        </a:lnTo>
                        <a:lnTo>
                          <a:pt x="0" y="0"/>
                        </a:lnTo>
                        <a:lnTo>
                          <a:pt x="0" y="344"/>
                        </a:lnTo>
                      </a:path>
                    </a:pathLst>
                  </a:custGeom>
                  <a:solidFill>
                    <a:srgbClr val="808080"/>
                  </a:solidFill>
                  <a:ln w="9525" cap="rnd">
                    <a:noFill/>
                    <a:round/>
                    <a:headEnd/>
                    <a:tailEnd/>
                  </a:ln>
                </p:spPr>
                <p:txBody>
                  <a:bodyPr/>
                  <a:lstStyle/>
                  <a:p>
                    <a:endParaRPr lang="it-IT"/>
                  </a:p>
                </p:txBody>
              </p:sp>
            </p:grpSp>
          </p:grpSp>
        </p:grpSp>
        <p:grpSp>
          <p:nvGrpSpPr>
            <p:cNvPr id="2070" name="Group 389"/>
            <p:cNvGrpSpPr>
              <a:grpSpLocks/>
            </p:cNvGrpSpPr>
            <p:nvPr/>
          </p:nvGrpSpPr>
          <p:grpSpPr bwMode="auto">
            <a:xfrm>
              <a:off x="6426200" y="4745029"/>
              <a:ext cx="1395413" cy="420686"/>
              <a:chOff x="270" y="4726"/>
              <a:chExt cx="1482" cy="556"/>
            </a:xfrm>
          </p:grpSpPr>
          <p:sp>
            <p:nvSpPr>
              <p:cNvPr id="2206" name="Freeform 390"/>
              <p:cNvSpPr>
                <a:spLocks/>
              </p:cNvSpPr>
              <p:nvPr/>
            </p:nvSpPr>
            <p:spPr bwMode="auto">
              <a:xfrm>
                <a:off x="270" y="5101"/>
                <a:ext cx="1482" cy="181"/>
              </a:xfrm>
              <a:custGeom>
                <a:avLst/>
                <a:gdLst>
                  <a:gd name="T0" fmla="*/ 71 w 1482"/>
                  <a:gd name="T1" fmla="*/ 0 h 181"/>
                  <a:gd name="T2" fmla="*/ 0 w 1482"/>
                  <a:gd name="T3" fmla="*/ 7 h 181"/>
                  <a:gd name="T4" fmla="*/ 360 w 1482"/>
                  <a:gd name="T5" fmla="*/ 180 h 181"/>
                  <a:gd name="T6" fmla="*/ 1481 w 1482"/>
                  <a:gd name="T7" fmla="*/ 35 h 181"/>
                  <a:gd name="T8" fmla="*/ 1444 w 1482"/>
                  <a:gd name="T9" fmla="*/ 21 h 181"/>
                  <a:gd name="T10" fmla="*/ 0 60000 65536"/>
                  <a:gd name="T11" fmla="*/ 0 60000 65536"/>
                  <a:gd name="T12" fmla="*/ 0 60000 65536"/>
                  <a:gd name="T13" fmla="*/ 0 60000 65536"/>
                  <a:gd name="T14" fmla="*/ 0 60000 65536"/>
                  <a:gd name="T15" fmla="*/ 0 w 1482"/>
                  <a:gd name="T16" fmla="*/ 0 h 181"/>
                  <a:gd name="T17" fmla="*/ 1482 w 1482"/>
                  <a:gd name="T18" fmla="*/ 181 h 181"/>
                </a:gdLst>
                <a:ahLst/>
                <a:cxnLst>
                  <a:cxn ang="T10">
                    <a:pos x="T0" y="T1"/>
                  </a:cxn>
                  <a:cxn ang="T11">
                    <a:pos x="T2" y="T3"/>
                  </a:cxn>
                  <a:cxn ang="T12">
                    <a:pos x="T4" y="T5"/>
                  </a:cxn>
                  <a:cxn ang="T13">
                    <a:pos x="T6" y="T7"/>
                  </a:cxn>
                  <a:cxn ang="T14">
                    <a:pos x="T8" y="T9"/>
                  </a:cxn>
                </a:cxnLst>
                <a:rect l="T15" t="T16" r="T17" b="T18"/>
                <a:pathLst>
                  <a:path w="1482" h="181">
                    <a:moveTo>
                      <a:pt x="71" y="0"/>
                    </a:moveTo>
                    <a:lnTo>
                      <a:pt x="0" y="7"/>
                    </a:lnTo>
                    <a:lnTo>
                      <a:pt x="360" y="180"/>
                    </a:lnTo>
                    <a:lnTo>
                      <a:pt x="1481" y="35"/>
                    </a:lnTo>
                    <a:lnTo>
                      <a:pt x="1444" y="21"/>
                    </a:lnTo>
                  </a:path>
                </a:pathLst>
              </a:custGeom>
              <a:solidFill>
                <a:schemeClr val="folHlink"/>
              </a:solidFill>
              <a:ln w="12700" cap="rnd">
                <a:solidFill>
                  <a:schemeClr val="tx1"/>
                </a:solidFill>
                <a:round/>
                <a:headEnd type="none" w="sm" len="sm"/>
                <a:tailEnd type="none" w="sm" len="sm"/>
              </a:ln>
            </p:spPr>
            <p:txBody>
              <a:bodyPr/>
              <a:lstStyle/>
              <a:p>
                <a:endParaRPr lang="it-IT"/>
              </a:p>
            </p:txBody>
          </p:sp>
          <p:grpSp>
            <p:nvGrpSpPr>
              <p:cNvPr id="2207" name="Group 391"/>
              <p:cNvGrpSpPr>
                <a:grpSpLocks/>
              </p:cNvGrpSpPr>
              <p:nvPr/>
            </p:nvGrpSpPr>
            <p:grpSpPr bwMode="auto">
              <a:xfrm>
                <a:off x="344" y="4726"/>
                <a:ext cx="1364" cy="492"/>
                <a:chOff x="344" y="4726"/>
                <a:chExt cx="1364" cy="492"/>
              </a:xfrm>
            </p:grpSpPr>
            <p:sp>
              <p:nvSpPr>
                <p:cNvPr id="2208" name="Oval 392"/>
                <p:cNvSpPr>
                  <a:spLocks noChangeArrowheads="1"/>
                </p:cNvSpPr>
                <p:nvPr/>
              </p:nvSpPr>
              <p:spPr bwMode="auto">
                <a:xfrm>
                  <a:off x="999" y="4835"/>
                  <a:ext cx="24" cy="26"/>
                </a:xfrm>
                <a:prstGeom prst="ellipse">
                  <a:avLst/>
                </a:prstGeom>
                <a:solidFill>
                  <a:schemeClr val="hlink"/>
                </a:solidFill>
                <a:ln w="12700">
                  <a:solidFill>
                    <a:schemeClr val="tx1"/>
                  </a:solidFill>
                  <a:round/>
                  <a:headEnd/>
                  <a:tailEnd/>
                </a:ln>
              </p:spPr>
              <p:txBody>
                <a:bodyPr wrap="none" anchor="ctr"/>
                <a:lstStyle/>
                <a:p>
                  <a:endParaRPr lang="it-IT"/>
                </a:p>
              </p:txBody>
            </p:sp>
            <p:sp>
              <p:nvSpPr>
                <p:cNvPr id="2209" name="Oval 393"/>
                <p:cNvSpPr>
                  <a:spLocks noChangeArrowheads="1"/>
                </p:cNvSpPr>
                <p:nvPr/>
              </p:nvSpPr>
              <p:spPr bwMode="auto">
                <a:xfrm>
                  <a:off x="809" y="4775"/>
                  <a:ext cx="25" cy="26"/>
                </a:xfrm>
                <a:prstGeom prst="ellipse">
                  <a:avLst/>
                </a:prstGeom>
                <a:solidFill>
                  <a:schemeClr val="hlink"/>
                </a:solidFill>
                <a:ln w="12700">
                  <a:solidFill>
                    <a:schemeClr val="tx1"/>
                  </a:solidFill>
                  <a:round/>
                  <a:headEnd/>
                  <a:tailEnd/>
                </a:ln>
              </p:spPr>
              <p:txBody>
                <a:bodyPr wrap="none" anchor="ctr"/>
                <a:lstStyle/>
                <a:p>
                  <a:endParaRPr lang="it-IT"/>
                </a:p>
              </p:txBody>
            </p:sp>
            <p:sp>
              <p:nvSpPr>
                <p:cNvPr id="2210" name="Oval 394"/>
                <p:cNvSpPr>
                  <a:spLocks noChangeArrowheads="1"/>
                </p:cNvSpPr>
                <p:nvPr/>
              </p:nvSpPr>
              <p:spPr bwMode="auto">
                <a:xfrm>
                  <a:off x="772" y="4870"/>
                  <a:ext cx="25" cy="27"/>
                </a:xfrm>
                <a:prstGeom prst="ellipse">
                  <a:avLst/>
                </a:prstGeom>
                <a:solidFill>
                  <a:schemeClr val="hlink"/>
                </a:solidFill>
                <a:ln w="12700">
                  <a:solidFill>
                    <a:schemeClr val="tx1"/>
                  </a:solidFill>
                  <a:round/>
                  <a:headEnd/>
                  <a:tailEnd/>
                </a:ln>
              </p:spPr>
              <p:txBody>
                <a:bodyPr wrap="none" anchor="ctr"/>
                <a:lstStyle/>
                <a:p>
                  <a:endParaRPr lang="it-IT"/>
                </a:p>
              </p:txBody>
            </p:sp>
            <p:sp>
              <p:nvSpPr>
                <p:cNvPr id="2211" name="Freeform 395"/>
                <p:cNvSpPr>
                  <a:spLocks/>
                </p:cNvSpPr>
                <p:nvPr/>
              </p:nvSpPr>
              <p:spPr bwMode="auto">
                <a:xfrm>
                  <a:off x="344" y="4726"/>
                  <a:ext cx="1364" cy="492"/>
                </a:xfrm>
                <a:custGeom>
                  <a:avLst/>
                  <a:gdLst>
                    <a:gd name="T0" fmla="*/ 0 w 1364"/>
                    <a:gd name="T1" fmla="*/ 190 h 492"/>
                    <a:gd name="T2" fmla="*/ 3 w 1364"/>
                    <a:gd name="T3" fmla="*/ 164 h 492"/>
                    <a:gd name="T4" fmla="*/ 9 w 1364"/>
                    <a:gd name="T5" fmla="*/ 145 h 492"/>
                    <a:gd name="T6" fmla="*/ 321 w 1364"/>
                    <a:gd name="T7" fmla="*/ 0 h 492"/>
                    <a:gd name="T8" fmla="*/ 1346 w 1364"/>
                    <a:gd name="T9" fmla="*/ 126 h 492"/>
                    <a:gd name="T10" fmla="*/ 1363 w 1364"/>
                    <a:gd name="T11" fmla="*/ 183 h 492"/>
                    <a:gd name="T12" fmla="*/ 1359 w 1364"/>
                    <a:gd name="T13" fmla="*/ 196 h 492"/>
                    <a:gd name="T14" fmla="*/ 1352 w 1364"/>
                    <a:gd name="T15" fmla="*/ 215 h 492"/>
                    <a:gd name="T16" fmla="*/ 1352 w 1364"/>
                    <a:gd name="T17" fmla="*/ 393 h 492"/>
                    <a:gd name="T18" fmla="*/ 332 w 1364"/>
                    <a:gd name="T19" fmla="*/ 491 h 492"/>
                    <a:gd name="T20" fmla="*/ 6 w 1364"/>
                    <a:gd name="T21" fmla="*/ 399 h 492"/>
                    <a:gd name="T22" fmla="*/ 0 w 1364"/>
                    <a:gd name="T23" fmla="*/ 190 h 4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64"/>
                    <a:gd name="T37" fmla="*/ 0 h 492"/>
                    <a:gd name="T38" fmla="*/ 1364 w 1364"/>
                    <a:gd name="T39" fmla="*/ 492 h 4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64" h="492">
                      <a:moveTo>
                        <a:pt x="0" y="190"/>
                      </a:moveTo>
                      <a:lnTo>
                        <a:pt x="3" y="164"/>
                      </a:lnTo>
                      <a:lnTo>
                        <a:pt x="9" y="145"/>
                      </a:lnTo>
                      <a:lnTo>
                        <a:pt x="321" y="0"/>
                      </a:lnTo>
                      <a:lnTo>
                        <a:pt x="1346" y="126"/>
                      </a:lnTo>
                      <a:lnTo>
                        <a:pt x="1363" y="183"/>
                      </a:lnTo>
                      <a:lnTo>
                        <a:pt x="1359" y="196"/>
                      </a:lnTo>
                      <a:lnTo>
                        <a:pt x="1352" y="215"/>
                      </a:lnTo>
                      <a:lnTo>
                        <a:pt x="1352" y="393"/>
                      </a:lnTo>
                      <a:lnTo>
                        <a:pt x="332" y="491"/>
                      </a:lnTo>
                      <a:lnTo>
                        <a:pt x="6" y="399"/>
                      </a:lnTo>
                      <a:lnTo>
                        <a:pt x="0" y="190"/>
                      </a:lnTo>
                    </a:path>
                  </a:pathLst>
                </a:custGeom>
                <a:solidFill>
                  <a:srgbClr val="808080"/>
                </a:solidFill>
                <a:ln w="9525" cap="rnd">
                  <a:noFill/>
                  <a:round/>
                  <a:headEnd/>
                  <a:tailEnd/>
                </a:ln>
              </p:spPr>
              <p:txBody>
                <a:bodyPr/>
                <a:lstStyle/>
                <a:p>
                  <a:endParaRPr lang="it-IT"/>
                </a:p>
              </p:txBody>
            </p:sp>
            <p:sp>
              <p:nvSpPr>
                <p:cNvPr id="2212" name="Freeform 396"/>
                <p:cNvSpPr>
                  <a:spLocks/>
                </p:cNvSpPr>
                <p:nvPr/>
              </p:nvSpPr>
              <p:spPr bwMode="auto">
                <a:xfrm>
                  <a:off x="676" y="4834"/>
                  <a:ext cx="1023" cy="382"/>
                </a:xfrm>
                <a:custGeom>
                  <a:avLst/>
                  <a:gdLst>
                    <a:gd name="T0" fmla="*/ 0 w 1023"/>
                    <a:gd name="T1" fmla="*/ 381 h 382"/>
                    <a:gd name="T2" fmla="*/ 1022 w 1023"/>
                    <a:gd name="T3" fmla="*/ 283 h 382"/>
                    <a:gd name="T4" fmla="*/ 1022 w 1023"/>
                    <a:gd name="T5" fmla="*/ 93 h 382"/>
                    <a:gd name="T6" fmla="*/ 0 w 1023"/>
                    <a:gd name="T7" fmla="*/ 0 h 382"/>
                    <a:gd name="T8" fmla="*/ 0 w 1023"/>
                    <a:gd name="T9" fmla="*/ 381 h 382"/>
                    <a:gd name="T10" fmla="*/ 0 60000 65536"/>
                    <a:gd name="T11" fmla="*/ 0 60000 65536"/>
                    <a:gd name="T12" fmla="*/ 0 60000 65536"/>
                    <a:gd name="T13" fmla="*/ 0 60000 65536"/>
                    <a:gd name="T14" fmla="*/ 0 60000 65536"/>
                    <a:gd name="T15" fmla="*/ 0 w 1023"/>
                    <a:gd name="T16" fmla="*/ 0 h 382"/>
                    <a:gd name="T17" fmla="*/ 1023 w 1023"/>
                    <a:gd name="T18" fmla="*/ 382 h 382"/>
                  </a:gdLst>
                  <a:ahLst/>
                  <a:cxnLst>
                    <a:cxn ang="T10">
                      <a:pos x="T0" y="T1"/>
                    </a:cxn>
                    <a:cxn ang="T11">
                      <a:pos x="T2" y="T3"/>
                    </a:cxn>
                    <a:cxn ang="T12">
                      <a:pos x="T4" y="T5"/>
                    </a:cxn>
                    <a:cxn ang="T13">
                      <a:pos x="T6" y="T7"/>
                    </a:cxn>
                    <a:cxn ang="T14">
                      <a:pos x="T8" y="T9"/>
                    </a:cxn>
                  </a:cxnLst>
                  <a:rect l="T15" t="T16" r="T17" b="T18"/>
                  <a:pathLst>
                    <a:path w="1023" h="382">
                      <a:moveTo>
                        <a:pt x="0" y="381"/>
                      </a:moveTo>
                      <a:lnTo>
                        <a:pt x="1022" y="283"/>
                      </a:lnTo>
                      <a:lnTo>
                        <a:pt x="1022" y="93"/>
                      </a:lnTo>
                      <a:lnTo>
                        <a:pt x="0" y="0"/>
                      </a:lnTo>
                      <a:lnTo>
                        <a:pt x="0" y="381"/>
                      </a:lnTo>
                    </a:path>
                  </a:pathLst>
                </a:custGeom>
                <a:solidFill>
                  <a:srgbClr val="000000"/>
                </a:solidFill>
                <a:ln w="9525" cap="rnd">
                  <a:noFill/>
                  <a:round/>
                  <a:headEnd/>
                  <a:tailEnd/>
                </a:ln>
              </p:spPr>
              <p:txBody>
                <a:bodyPr/>
                <a:lstStyle/>
                <a:p>
                  <a:endParaRPr lang="it-IT"/>
                </a:p>
              </p:txBody>
            </p:sp>
            <p:sp>
              <p:nvSpPr>
                <p:cNvPr id="2213" name="Freeform 397"/>
                <p:cNvSpPr>
                  <a:spLocks/>
                </p:cNvSpPr>
                <p:nvPr/>
              </p:nvSpPr>
              <p:spPr bwMode="auto">
                <a:xfrm>
                  <a:off x="680" y="5029"/>
                  <a:ext cx="973" cy="82"/>
                </a:xfrm>
                <a:custGeom>
                  <a:avLst/>
                  <a:gdLst>
                    <a:gd name="T0" fmla="*/ 972 w 973"/>
                    <a:gd name="T1" fmla="*/ 45 h 82"/>
                    <a:gd name="T2" fmla="*/ 972 w 973"/>
                    <a:gd name="T3" fmla="*/ 7 h 82"/>
                    <a:gd name="T4" fmla="*/ 0 w 973"/>
                    <a:gd name="T5" fmla="*/ 0 h 82"/>
                    <a:gd name="T6" fmla="*/ 0 w 973"/>
                    <a:gd name="T7" fmla="*/ 81 h 82"/>
                    <a:gd name="T8" fmla="*/ 972 w 973"/>
                    <a:gd name="T9" fmla="*/ 45 h 82"/>
                    <a:gd name="T10" fmla="*/ 0 60000 65536"/>
                    <a:gd name="T11" fmla="*/ 0 60000 65536"/>
                    <a:gd name="T12" fmla="*/ 0 60000 65536"/>
                    <a:gd name="T13" fmla="*/ 0 60000 65536"/>
                    <a:gd name="T14" fmla="*/ 0 60000 65536"/>
                    <a:gd name="T15" fmla="*/ 0 w 973"/>
                    <a:gd name="T16" fmla="*/ 0 h 82"/>
                    <a:gd name="T17" fmla="*/ 973 w 973"/>
                    <a:gd name="T18" fmla="*/ 82 h 82"/>
                  </a:gdLst>
                  <a:ahLst/>
                  <a:cxnLst>
                    <a:cxn ang="T10">
                      <a:pos x="T0" y="T1"/>
                    </a:cxn>
                    <a:cxn ang="T11">
                      <a:pos x="T2" y="T3"/>
                    </a:cxn>
                    <a:cxn ang="T12">
                      <a:pos x="T4" y="T5"/>
                    </a:cxn>
                    <a:cxn ang="T13">
                      <a:pos x="T6" y="T7"/>
                    </a:cxn>
                    <a:cxn ang="T14">
                      <a:pos x="T8" y="T9"/>
                    </a:cxn>
                  </a:cxnLst>
                  <a:rect l="T15" t="T16" r="T17" b="T18"/>
                  <a:pathLst>
                    <a:path w="973" h="82">
                      <a:moveTo>
                        <a:pt x="972" y="45"/>
                      </a:moveTo>
                      <a:lnTo>
                        <a:pt x="972" y="7"/>
                      </a:lnTo>
                      <a:lnTo>
                        <a:pt x="0" y="0"/>
                      </a:lnTo>
                      <a:lnTo>
                        <a:pt x="0" y="81"/>
                      </a:lnTo>
                      <a:lnTo>
                        <a:pt x="972" y="45"/>
                      </a:lnTo>
                    </a:path>
                  </a:pathLst>
                </a:custGeom>
                <a:solidFill>
                  <a:srgbClr val="402000"/>
                </a:solidFill>
                <a:ln w="9525" cap="rnd">
                  <a:noFill/>
                  <a:round/>
                  <a:headEnd/>
                  <a:tailEnd/>
                </a:ln>
              </p:spPr>
              <p:txBody>
                <a:bodyPr/>
                <a:lstStyle/>
                <a:p>
                  <a:endParaRPr lang="it-IT"/>
                </a:p>
              </p:txBody>
            </p:sp>
            <p:grpSp>
              <p:nvGrpSpPr>
                <p:cNvPr id="2214" name="Group 398"/>
                <p:cNvGrpSpPr>
                  <a:grpSpLocks/>
                </p:cNvGrpSpPr>
                <p:nvPr/>
              </p:nvGrpSpPr>
              <p:grpSpPr bwMode="auto">
                <a:xfrm>
                  <a:off x="347" y="4847"/>
                  <a:ext cx="269" cy="361"/>
                  <a:chOff x="347" y="4847"/>
                  <a:chExt cx="269" cy="361"/>
                </a:xfrm>
              </p:grpSpPr>
              <p:sp>
                <p:nvSpPr>
                  <p:cNvPr id="2228" name="Freeform 399"/>
                  <p:cNvSpPr>
                    <a:spLocks/>
                  </p:cNvSpPr>
                  <p:nvPr/>
                </p:nvSpPr>
                <p:spPr bwMode="auto">
                  <a:xfrm>
                    <a:off x="351" y="4847"/>
                    <a:ext cx="265" cy="361"/>
                  </a:xfrm>
                  <a:custGeom>
                    <a:avLst/>
                    <a:gdLst>
                      <a:gd name="T0" fmla="*/ 264 w 265"/>
                      <a:gd name="T1" fmla="*/ 360 h 361"/>
                      <a:gd name="T2" fmla="*/ 257 w 265"/>
                      <a:gd name="T3" fmla="*/ 0 h 361"/>
                      <a:gd name="T4" fmla="*/ 0 w 265"/>
                      <a:gd name="T5" fmla="*/ 100 h 361"/>
                      <a:gd name="T6" fmla="*/ 0 w 265"/>
                      <a:gd name="T7" fmla="*/ 269 h 361"/>
                      <a:gd name="T8" fmla="*/ 264 w 265"/>
                      <a:gd name="T9" fmla="*/ 360 h 361"/>
                      <a:gd name="T10" fmla="*/ 0 60000 65536"/>
                      <a:gd name="T11" fmla="*/ 0 60000 65536"/>
                      <a:gd name="T12" fmla="*/ 0 60000 65536"/>
                      <a:gd name="T13" fmla="*/ 0 60000 65536"/>
                      <a:gd name="T14" fmla="*/ 0 60000 65536"/>
                      <a:gd name="T15" fmla="*/ 0 w 265"/>
                      <a:gd name="T16" fmla="*/ 0 h 361"/>
                      <a:gd name="T17" fmla="*/ 265 w 265"/>
                      <a:gd name="T18" fmla="*/ 361 h 361"/>
                    </a:gdLst>
                    <a:ahLst/>
                    <a:cxnLst>
                      <a:cxn ang="T10">
                        <a:pos x="T0" y="T1"/>
                      </a:cxn>
                      <a:cxn ang="T11">
                        <a:pos x="T2" y="T3"/>
                      </a:cxn>
                      <a:cxn ang="T12">
                        <a:pos x="T4" y="T5"/>
                      </a:cxn>
                      <a:cxn ang="T13">
                        <a:pos x="T6" y="T7"/>
                      </a:cxn>
                      <a:cxn ang="T14">
                        <a:pos x="T8" y="T9"/>
                      </a:cxn>
                    </a:cxnLst>
                    <a:rect l="T15" t="T16" r="T17" b="T18"/>
                    <a:pathLst>
                      <a:path w="265" h="361">
                        <a:moveTo>
                          <a:pt x="264" y="360"/>
                        </a:moveTo>
                        <a:lnTo>
                          <a:pt x="257" y="0"/>
                        </a:lnTo>
                        <a:lnTo>
                          <a:pt x="0" y="100"/>
                        </a:lnTo>
                        <a:lnTo>
                          <a:pt x="0" y="269"/>
                        </a:lnTo>
                        <a:lnTo>
                          <a:pt x="264" y="360"/>
                        </a:lnTo>
                      </a:path>
                    </a:pathLst>
                  </a:custGeom>
                  <a:solidFill>
                    <a:srgbClr val="000000"/>
                  </a:solidFill>
                  <a:ln w="9525" cap="rnd">
                    <a:noFill/>
                    <a:round/>
                    <a:headEnd/>
                    <a:tailEnd/>
                  </a:ln>
                </p:spPr>
                <p:txBody>
                  <a:bodyPr/>
                  <a:lstStyle/>
                  <a:p>
                    <a:endParaRPr lang="it-IT"/>
                  </a:p>
                </p:txBody>
              </p:sp>
              <p:sp>
                <p:nvSpPr>
                  <p:cNvPr id="2229" name="Freeform 400"/>
                  <p:cNvSpPr>
                    <a:spLocks/>
                  </p:cNvSpPr>
                  <p:nvPr/>
                </p:nvSpPr>
                <p:spPr bwMode="auto">
                  <a:xfrm>
                    <a:off x="365" y="5040"/>
                    <a:ext cx="248" cy="80"/>
                  </a:xfrm>
                  <a:custGeom>
                    <a:avLst/>
                    <a:gdLst>
                      <a:gd name="T0" fmla="*/ 243 w 248"/>
                      <a:gd name="T1" fmla="*/ 3 h 80"/>
                      <a:gd name="T2" fmla="*/ 0 w 248"/>
                      <a:gd name="T3" fmla="*/ 0 h 80"/>
                      <a:gd name="T4" fmla="*/ 0 w 248"/>
                      <a:gd name="T5" fmla="*/ 37 h 80"/>
                      <a:gd name="T6" fmla="*/ 247 w 248"/>
                      <a:gd name="T7" fmla="*/ 79 h 80"/>
                      <a:gd name="T8" fmla="*/ 243 w 248"/>
                      <a:gd name="T9" fmla="*/ 3 h 80"/>
                      <a:gd name="T10" fmla="*/ 0 60000 65536"/>
                      <a:gd name="T11" fmla="*/ 0 60000 65536"/>
                      <a:gd name="T12" fmla="*/ 0 60000 65536"/>
                      <a:gd name="T13" fmla="*/ 0 60000 65536"/>
                      <a:gd name="T14" fmla="*/ 0 60000 65536"/>
                      <a:gd name="T15" fmla="*/ 0 w 248"/>
                      <a:gd name="T16" fmla="*/ 0 h 80"/>
                      <a:gd name="T17" fmla="*/ 248 w 248"/>
                      <a:gd name="T18" fmla="*/ 80 h 80"/>
                    </a:gdLst>
                    <a:ahLst/>
                    <a:cxnLst>
                      <a:cxn ang="T10">
                        <a:pos x="T0" y="T1"/>
                      </a:cxn>
                      <a:cxn ang="T11">
                        <a:pos x="T2" y="T3"/>
                      </a:cxn>
                      <a:cxn ang="T12">
                        <a:pos x="T4" y="T5"/>
                      </a:cxn>
                      <a:cxn ang="T13">
                        <a:pos x="T6" y="T7"/>
                      </a:cxn>
                      <a:cxn ang="T14">
                        <a:pos x="T8" y="T9"/>
                      </a:cxn>
                    </a:cxnLst>
                    <a:rect l="T15" t="T16" r="T17" b="T18"/>
                    <a:pathLst>
                      <a:path w="248" h="80">
                        <a:moveTo>
                          <a:pt x="243" y="3"/>
                        </a:moveTo>
                        <a:lnTo>
                          <a:pt x="0" y="0"/>
                        </a:lnTo>
                        <a:lnTo>
                          <a:pt x="0" y="37"/>
                        </a:lnTo>
                        <a:lnTo>
                          <a:pt x="247" y="79"/>
                        </a:lnTo>
                        <a:lnTo>
                          <a:pt x="243" y="3"/>
                        </a:lnTo>
                      </a:path>
                    </a:pathLst>
                  </a:custGeom>
                  <a:solidFill>
                    <a:srgbClr val="402000"/>
                  </a:solidFill>
                  <a:ln w="9525" cap="rnd">
                    <a:noFill/>
                    <a:round/>
                    <a:headEnd/>
                    <a:tailEnd/>
                  </a:ln>
                </p:spPr>
                <p:txBody>
                  <a:bodyPr/>
                  <a:lstStyle/>
                  <a:p>
                    <a:endParaRPr lang="it-IT"/>
                  </a:p>
                </p:txBody>
              </p:sp>
              <p:sp>
                <p:nvSpPr>
                  <p:cNvPr id="2230" name="Freeform 401"/>
                  <p:cNvSpPr>
                    <a:spLocks/>
                  </p:cNvSpPr>
                  <p:nvPr/>
                </p:nvSpPr>
                <p:spPr bwMode="auto">
                  <a:xfrm>
                    <a:off x="376" y="4934"/>
                    <a:ext cx="17" cy="195"/>
                  </a:xfrm>
                  <a:custGeom>
                    <a:avLst/>
                    <a:gdLst>
                      <a:gd name="T0" fmla="*/ 16 w 17"/>
                      <a:gd name="T1" fmla="*/ 194 h 195"/>
                      <a:gd name="T2" fmla="*/ 16 w 17"/>
                      <a:gd name="T3" fmla="*/ 101 h 195"/>
                      <a:gd name="T4" fmla="*/ 5 w 17"/>
                      <a:gd name="T5" fmla="*/ 102 h 195"/>
                      <a:gd name="T6" fmla="*/ 5 w 17"/>
                      <a:gd name="T7" fmla="*/ 0 h 195"/>
                      <a:gd name="T8" fmla="*/ 0 w 17"/>
                      <a:gd name="T9" fmla="*/ 2 h 195"/>
                      <a:gd name="T10" fmla="*/ 0 w 17"/>
                      <a:gd name="T11" fmla="*/ 103 h 195"/>
                      <a:gd name="T12" fmla="*/ 10 w 17"/>
                      <a:gd name="T13" fmla="*/ 103 h 195"/>
                      <a:gd name="T14" fmla="*/ 10 w 17"/>
                      <a:gd name="T15" fmla="*/ 192 h 195"/>
                      <a:gd name="T16" fmla="*/ 16 w 17"/>
                      <a:gd name="T17" fmla="*/ 194 h 1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95"/>
                      <a:gd name="T29" fmla="*/ 17 w 17"/>
                      <a:gd name="T30" fmla="*/ 195 h 1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95">
                        <a:moveTo>
                          <a:pt x="16" y="194"/>
                        </a:moveTo>
                        <a:lnTo>
                          <a:pt x="16" y="101"/>
                        </a:lnTo>
                        <a:lnTo>
                          <a:pt x="5" y="102"/>
                        </a:lnTo>
                        <a:lnTo>
                          <a:pt x="5" y="0"/>
                        </a:lnTo>
                        <a:lnTo>
                          <a:pt x="0" y="2"/>
                        </a:lnTo>
                        <a:lnTo>
                          <a:pt x="0" y="103"/>
                        </a:lnTo>
                        <a:lnTo>
                          <a:pt x="10" y="103"/>
                        </a:lnTo>
                        <a:lnTo>
                          <a:pt x="10" y="192"/>
                        </a:lnTo>
                        <a:lnTo>
                          <a:pt x="16" y="194"/>
                        </a:lnTo>
                      </a:path>
                    </a:pathLst>
                  </a:custGeom>
                  <a:solidFill>
                    <a:srgbClr val="402000"/>
                  </a:solidFill>
                  <a:ln w="9525" cap="rnd">
                    <a:noFill/>
                    <a:round/>
                    <a:headEnd/>
                    <a:tailEnd/>
                  </a:ln>
                </p:spPr>
                <p:txBody>
                  <a:bodyPr/>
                  <a:lstStyle/>
                  <a:p>
                    <a:endParaRPr lang="it-IT"/>
                  </a:p>
                </p:txBody>
              </p:sp>
              <p:sp>
                <p:nvSpPr>
                  <p:cNvPr id="2231" name="Freeform 402"/>
                  <p:cNvSpPr>
                    <a:spLocks/>
                  </p:cNvSpPr>
                  <p:nvPr/>
                </p:nvSpPr>
                <p:spPr bwMode="auto">
                  <a:xfrm>
                    <a:off x="395" y="4928"/>
                    <a:ext cx="17" cy="205"/>
                  </a:xfrm>
                  <a:custGeom>
                    <a:avLst/>
                    <a:gdLst>
                      <a:gd name="T0" fmla="*/ 16 w 17"/>
                      <a:gd name="T1" fmla="*/ 204 h 205"/>
                      <a:gd name="T2" fmla="*/ 16 w 17"/>
                      <a:gd name="T3" fmla="*/ 0 h 205"/>
                      <a:gd name="T4" fmla="*/ 0 w 17"/>
                      <a:gd name="T5" fmla="*/ 5 h 205"/>
                      <a:gd name="T6" fmla="*/ 0 w 17"/>
                      <a:gd name="T7" fmla="*/ 203 h 205"/>
                      <a:gd name="T8" fmla="*/ 16 w 17"/>
                      <a:gd name="T9" fmla="*/ 204 h 205"/>
                      <a:gd name="T10" fmla="*/ 0 60000 65536"/>
                      <a:gd name="T11" fmla="*/ 0 60000 65536"/>
                      <a:gd name="T12" fmla="*/ 0 60000 65536"/>
                      <a:gd name="T13" fmla="*/ 0 60000 65536"/>
                      <a:gd name="T14" fmla="*/ 0 60000 65536"/>
                      <a:gd name="T15" fmla="*/ 0 w 17"/>
                      <a:gd name="T16" fmla="*/ 0 h 205"/>
                      <a:gd name="T17" fmla="*/ 17 w 17"/>
                      <a:gd name="T18" fmla="*/ 205 h 205"/>
                    </a:gdLst>
                    <a:ahLst/>
                    <a:cxnLst>
                      <a:cxn ang="T10">
                        <a:pos x="T0" y="T1"/>
                      </a:cxn>
                      <a:cxn ang="T11">
                        <a:pos x="T2" y="T3"/>
                      </a:cxn>
                      <a:cxn ang="T12">
                        <a:pos x="T4" y="T5"/>
                      </a:cxn>
                      <a:cxn ang="T13">
                        <a:pos x="T6" y="T7"/>
                      </a:cxn>
                      <a:cxn ang="T14">
                        <a:pos x="T8" y="T9"/>
                      </a:cxn>
                    </a:cxnLst>
                    <a:rect l="T15" t="T16" r="T17" b="T18"/>
                    <a:pathLst>
                      <a:path w="17" h="205">
                        <a:moveTo>
                          <a:pt x="16" y="204"/>
                        </a:moveTo>
                        <a:lnTo>
                          <a:pt x="16" y="0"/>
                        </a:lnTo>
                        <a:lnTo>
                          <a:pt x="0" y="5"/>
                        </a:lnTo>
                        <a:lnTo>
                          <a:pt x="0" y="203"/>
                        </a:lnTo>
                        <a:lnTo>
                          <a:pt x="16" y="204"/>
                        </a:lnTo>
                      </a:path>
                    </a:pathLst>
                  </a:custGeom>
                  <a:solidFill>
                    <a:srgbClr val="201000"/>
                  </a:solidFill>
                  <a:ln w="9525" cap="rnd">
                    <a:noFill/>
                    <a:round/>
                    <a:headEnd/>
                    <a:tailEnd/>
                  </a:ln>
                </p:spPr>
                <p:txBody>
                  <a:bodyPr/>
                  <a:lstStyle/>
                  <a:p>
                    <a:endParaRPr lang="it-IT"/>
                  </a:p>
                </p:txBody>
              </p:sp>
              <p:sp>
                <p:nvSpPr>
                  <p:cNvPr id="2232" name="Freeform 403"/>
                  <p:cNvSpPr>
                    <a:spLocks/>
                  </p:cNvSpPr>
                  <p:nvPr/>
                </p:nvSpPr>
                <p:spPr bwMode="auto">
                  <a:xfrm>
                    <a:off x="415" y="4923"/>
                    <a:ext cx="17" cy="218"/>
                  </a:xfrm>
                  <a:custGeom>
                    <a:avLst/>
                    <a:gdLst>
                      <a:gd name="T0" fmla="*/ 16 w 17"/>
                      <a:gd name="T1" fmla="*/ 217 h 218"/>
                      <a:gd name="T2" fmla="*/ 16 w 17"/>
                      <a:gd name="T3" fmla="*/ 3 h 218"/>
                      <a:gd name="T4" fmla="*/ 0 w 17"/>
                      <a:gd name="T5" fmla="*/ 0 h 218"/>
                      <a:gd name="T6" fmla="*/ 0 w 17"/>
                      <a:gd name="T7" fmla="*/ 215 h 218"/>
                      <a:gd name="T8" fmla="*/ 16 w 17"/>
                      <a:gd name="T9" fmla="*/ 217 h 218"/>
                      <a:gd name="T10" fmla="*/ 0 60000 65536"/>
                      <a:gd name="T11" fmla="*/ 0 60000 65536"/>
                      <a:gd name="T12" fmla="*/ 0 60000 65536"/>
                      <a:gd name="T13" fmla="*/ 0 60000 65536"/>
                      <a:gd name="T14" fmla="*/ 0 60000 65536"/>
                      <a:gd name="T15" fmla="*/ 0 w 17"/>
                      <a:gd name="T16" fmla="*/ 0 h 218"/>
                      <a:gd name="T17" fmla="*/ 17 w 17"/>
                      <a:gd name="T18" fmla="*/ 218 h 218"/>
                    </a:gdLst>
                    <a:ahLst/>
                    <a:cxnLst>
                      <a:cxn ang="T10">
                        <a:pos x="T0" y="T1"/>
                      </a:cxn>
                      <a:cxn ang="T11">
                        <a:pos x="T2" y="T3"/>
                      </a:cxn>
                      <a:cxn ang="T12">
                        <a:pos x="T4" y="T5"/>
                      </a:cxn>
                      <a:cxn ang="T13">
                        <a:pos x="T6" y="T7"/>
                      </a:cxn>
                      <a:cxn ang="T14">
                        <a:pos x="T8" y="T9"/>
                      </a:cxn>
                    </a:cxnLst>
                    <a:rect l="T15" t="T16" r="T17" b="T18"/>
                    <a:pathLst>
                      <a:path w="17" h="218">
                        <a:moveTo>
                          <a:pt x="16" y="217"/>
                        </a:moveTo>
                        <a:lnTo>
                          <a:pt x="16" y="3"/>
                        </a:lnTo>
                        <a:lnTo>
                          <a:pt x="0" y="0"/>
                        </a:lnTo>
                        <a:lnTo>
                          <a:pt x="0" y="215"/>
                        </a:lnTo>
                        <a:lnTo>
                          <a:pt x="16" y="217"/>
                        </a:lnTo>
                      </a:path>
                    </a:pathLst>
                  </a:custGeom>
                  <a:solidFill>
                    <a:srgbClr val="201000"/>
                  </a:solidFill>
                  <a:ln w="9525" cap="rnd">
                    <a:noFill/>
                    <a:round/>
                    <a:headEnd/>
                    <a:tailEnd/>
                  </a:ln>
                </p:spPr>
                <p:txBody>
                  <a:bodyPr/>
                  <a:lstStyle/>
                  <a:p>
                    <a:endParaRPr lang="it-IT"/>
                  </a:p>
                </p:txBody>
              </p:sp>
              <p:sp>
                <p:nvSpPr>
                  <p:cNvPr id="2233" name="Freeform 404"/>
                  <p:cNvSpPr>
                    <a:spLocks/>
                  </p:cNvSpPr>
                  <p:nvPr/>
                </p:nvSpPr>
                <p:spPr bwMode="auto">
                  <a:xfrm>
                    <a:off x="441" y="4912"/>
                    <a:ext cx="17" cy="237"/>
                  </a:xfrm>
                  <a:custGeom>
                    <a:avLst/>
                    <a:gdLst>
                      <a:gd name="T0" fmla="*/ 16 w 17"/>
                      <a:gd name="T1" fmla="*/ 236 h 237"/>
                      <a:gd name="T2" fmla="*/ 16 w 17"/>
                      <a:gd name="T3" fmla="*/ 0 h 237"/>
                      <a:gd name="T4" fmla="*/ 0 w 17"/>
                      <a:gd name="T5" fmla="*/ 1 h 237"/>
                      <a:gd name="T6" fmla="*/ 0 w 17"/>
                      <a:gd name="T7" fmla="*/ 232 h 237"/>
                      <a:gd name="T8" fmla="*/ 16 w 17"/>
                      <a:gd name="T9" fmla="*/ 236 h 237"/>
                      <a:gd name="T10" fmla="*/ 0 60000 65536"/>
                      <a:gd name="T11" fmla="*/ 0 60000 65536"/>
                      <a:gd name="T12" fmla="*/ 0 60000 65536"/>
                      <a:gd name="T13" fmla="*/ 0 60000 65536"/>
                      <a:gd name="T14" fmla="*/ 0 60000 65536"/>
                      <a:gd name="T15" fmla="*/ 0 w 17"/>
                      <a:gd name="T16" fmla="*/ 0 h 237"/>
                      <a:gd name="T17" fmla="*/ 17 w 17"/>
                      <a:gd name="T18" fmla="*/ 237 h 237"/>
                    </a:gdLst>
                    <a:ahLst/>
                    <a:cxnLst>
                      <a:cxn ang="T10">
                        <a:pos x="T0" y="T1"/>
                      </a:cxn>
                      <a:cxn ang="T11">
                        <a:pos x="T2" y="T3"/>
                      </a:cxn>
                      <a:cxn ang="T12">
                        <a:pos x="T4" y="T5"/>
                      </a:cxn>
                      <a:cxn ang="T13">
                        <a:pos x="T6" y="T7"/>
                      </a:cxn>
                      <a:cxn ang="T14">
                        <a:pos x="T8" y="T9"/>
                      </a:cxn>
                    </a:cxnLst>
                    <a:rect l="T15" t="T16" r="T17" b="T18"/>
                    <a:pathLst>
                      <a:path w="17" h="237">
                        <a:moveTo>
                          <a:pt x="16" y="236"/>
                        </a:moveTo>
                        <a:lnTo>
                          <a:pt x="16" y="0"/>
                        </a:lnTo>
                        <a:lnTo>
                          <a:pt x="0" y="1"/>
                        </a:lnTo>
                        <a:lnTo>
                          <a:pt x="0" y="232"/>
                        </a:lnTo>
                        <a:lnTo>
                          <a:pt x="16" y="236"/>
                        </a:lnTo>
                      </a:path>
                    </a:pathLst>
                  </a:custGeom>
                  <a:solidFill>
                    <a:srgbClr val="201000"/>
                  </a:solidFill>
                  <a:ln w="9525" cap="rnd">
                    <a:noFill/>
                    <a:round/>
                    <a:headEnd/>
                    <a:tailEnd/>
                  </a:ln>
                </p:spPr>
                <p:txBody>
                  <a:bodyPr/>
                  <a:lstStyle/>
                  <a:p>
                    <a:endParaRPr lang="it-IT"/>
                  </a:p>
                </p:txBody>
              </p:sp>
              <p:sp>
                <p:nvSpPr>
                  <p:cNvPr id="2234" name="Freeform 405"/>
                  <p:cNvSpPr>
                    <a:spLocks/>
                  </p:cNvSpPr>
                  <p:nvPr/>
                </p:nvSpPr>
                <p:spPr bwMode="auto">
                  <a:xfrm>
                    <a:off x="476" y="4898"/>
                    <a:ext cx="17" cy="262"/>
                  </a:xfrm>
                  <a:custGeom>
                    <a:avLst/>
                    <a:gdLst>
                      <a:gd name="T0" fmla="*/ 16 w 17"/>
                      <a:gd name="T1" fmla="*/ 261 h 262"/>
                      <a:gd name="T2" fmla="*/ 16 w 17"/>
                      <a:gd name="T3" fmla="*/ 0 h 262"/>
                      <a:gd name="T4" fmla="*/ 0 w 17"/>
                      <a:gd name="T5" fmla="*/ 3 h 262"/>
                      <a:gd name="T6" fmla="*/ 0 w 17"/>
                      <a:gd name="T7" fmla="*/ 259 h 262"/>
                      <a:gd name="T8" fmla="*/ 16 w 17"/>
                      <a:gd name="T9" fmla="*/ 261 h 262"/>
                      <a:gd name="T10" fmla="*/ 0 60000 65536"/>
                      <a:gd name="T11" fmla="*/ 0 60000 65536"/>
                      <a:gd name="T12" fmla="*/ 0 60000 65536"/>
                      <a:gd name="T13" fmla="*/ 0 60000 65536"/>
                      <a:gd name="T14" fmla="*/ 0 60000 65536"/>
                      <a:gd name="T15" fmla="*/ 0 w 17"/>
                      <a:gd name="T16" fmla="*/ 0 h 262"/>
                      <a:gd name="T17" fmla="*/ 17 w 17"/>
                      <a:gd name="T18" fmla="*/ 262 h 262"/>
                    </a:gdLst>
                    <a:ahLst/>
                    <a:cxnLst>
                      <a:cxn ang="T10">
                        <a:pos x="T0" y="T1"/>
                      </a:cxn>
                      <a:cxn ang="T11">
                        <a:pos x="T2" y="T3"/>
                      </a:cxn>
                      <a:cxn ang="T12">
                        <a:pos x="T4" y="T5"/>
                      </a:cxn>
                      <a:cxn ang="T13">
                        <a:pos x="T6" y="T7"/>
                      </a:cxn>
                      <a:cxn ang="T14">
                        <a:pos x="T8" y="T9"/>
                      </a:cxn>
                    </a:cxnLst>
                    <a:rect l="T15" t="T16" r="T17" b="T18"/>
                    <a:pathLst>
                      <a:path w="17" h="262">
                        <a:moveTo>
                          <a:pt x="16" y="261"/>
                        </a:moveTo>
                        <a:lnTo>
                          <a:pt x="16" y="0"/>
                        </a:lnTo>
                        <a:lnTo>
                          <a:pt x="0" y="3"/>
                        </a:lnTo>
                        <a:lnTo>
                          <a:pt x="0" y="259"/>
                        </a:lnTo>
                        <a:lnTo>
                          <a:pt x="16" y="261"/>
                        </a:lnTo>
                      </a:path>
                    </a:pathLst>
                  </a:custGeom>
                  <a:solidFill>
                    <a:srgbClr val="201000"/>
                  </a:solidFill>
                  <a:ln w="9525" cap="rnd">
                    <a:noFill/>
                    <a:round/>
                    <a:headEnd/>
                    <a:tailEnd/>
                  </a:ln>
                </p:spPr>
                <p:txBody>
                  <a:bodyPr/>
                  <a:lstStyle/>
                  <a:p>
                    <a:endParaRPr lang="it-IT"/>
                  </a:p>
                </p:txBody>
              </p:sp>
              <p:sp>
                <p:nvSpPr>
                  <p:cNvPr id="2235" name="Freeform 406"/>
                  <p:cNvSpPr>
                    <a:spLocks/>
                  </p:cNvSpPr>
                  <p:nvPr/>
                </p:nvSpPr>
                <p:spPr bwMode="auto">
                  <a:xfrm>
                    <a:off x="513" y="4884"/>
                    <a:ext cx="17" cy="287"/>
                  </a:xfrm>
                  <a:custGeom>
                    <a:avLst/>
                    <a:gdLst>
                      <a:gd name="T0" fmla="*/ 16 w 17"/>
                      <a:gd name="T1" fmla="*/ 286 h 287"/>
                      <a:gd name="T2" fmla="*/ 16 w 17"/>
                      <a:gd name="T3" fmla="*/ 0 h 287"/>
                      <a:gd name="T4" fmla="*/ 0 w 17"/>
                      <a:gd name="T5" fmla="*/ 3 h 287"/>
                      <a:gd name="T6" fmla="*/ 0 w 17"/>
                      <a:gd name="T7" fmla="*/ 284 h 287"/>
                      <a:gd name="T8" fmla="*/ 16 w 17"/>
                      <a:gd name="T9" fmla="*/ 286 h 287"/>
                      <a:gd name="T10" fmla="*/ 0 60000 65536"/>
                      <a:gd name="T11" fmla="*/ 0 60000 65536"/>
                      <a:gd name="T12" fmla="*/ 0 60000 65536"/>
                      <a:gd name="T13" fmla="*/ 0 60000 65536"/>
                      <a:gd name="T14" fmla="*/ 0 60000 65536"/>
                      <a:gd name="T15" fmla="*/ 0 w 17"/>
                      <a:gd name="T16" fmla="*/ 0 h 287"/>
                      <a:gd name="T17" fmla="*/ 17 w 17"/>
                      <a:gd name="T18" fmla="*/ 287 h 287"/>
                    </a:gdLst>
                    <a:ahLst/>
                    <a:cxnLst>
                      <a:cxn ang="T10">
                        <a:pos x="T0" y="T1"/>
                      </a:cxn>
                      <a:cxn ang="T11">
                        <a:pos x="T2" y="T3"/>
                      </a:cxn>
                      <a:cxn ang="T12">
                        <a:pos x="T4" y="T5"/>
                      </a:cxn>
                      <a:cxn ang="T13">
                        <a:pos x="T6" y="T7"/>
                      </a:cxn>
                      <a:cxn ang="T14">
                        <a:pos x="T8" y="T9"/>
                      </a:cxn>
                    </a:cxnLst>
                    <a:rect l="T15" t="T16" r="T17" b="T18"/>
                    <a:pathLst>
                      <a:path w="17" h="287">
                        <a:moveTo>
                          <a:pt x="16" y="286"/>
                        </a:moveTo>
                        <a:lnTo>
                          <a:pt x="16" y="0"/>
                        </a:lnTo>
                        <a:lnTo>
                          <a:pt x="0" y="3"/>
                        </a:lnTo>
                        <a:lnTo>
                          <a:pt x="0" y="284"/>
                        </a:lnTo>
                        <a:lnTo>
                          <a:pt x="16" y="286"/>
                        </a:lnTo>
                      </a:path>
                    </a:pathLst>
                  </a:custGeom>
                  <a:solidFill>
                    <a:srgbClr val="201000"/>
                  </a:solidFill>
                  <a:ln w="9525" cap="rnd">
                    <a:noFill/>
                    <a:round/>
                    <a:headEnd/>
                    <a:tailEnd/>
                  </a:ln>
                </p:spPr>
                <p:txBody>
                  <a:bodyPr/>
                  <a:lstStyle/>
                  <a:p>
                    <a:endParaRPr lang="it-IT"/>
                  </a:p>
                </p:txBody>
              </p:sp>
              <p:sp>
                <p:nvSpPr>
                  <p:cNvPr id="2236" name="Freeform 407"/>
                  <p:cNvSpPr>
                    <a:spLocks/>
                  </p:cNvSpPr>
                  <p:nvPr/>
                </p:nvSpPr>
                <p:spPr bwMode="auto">
                  <a:xfrm>
                    <a:off x="557" y="4866"/>
                    <a:ext cx="17" cy="316"/>
                  </a:xfrm>
                  <a:custGeom>
                    <a:avLst/>
                    <a:gdLst>
                      <a:gd name="T0" fmla="*/ 16 w 17"/>
                      <a:gd name="T1" fmla="*/ 315 h 316"/>
                      <a:gd name="T2" fmla="*/ 16 w 17"/>
                      <a:gd name="T3" fmla="*/ 0 h 316"/>
                      <a:gd name="T4" fmla="*/ 0 w 17"/>
                      <a:gd name="T5" fmla="*/ 4 h 316"/>
                      <a:gd name="T6" fmla="*/ 0 w 17"/>
                      <a:gd name="T7" fmla="*/ 314 h 316"/>
                      <a:gd name="T8" fmla="*/ 16 w 17"/>
                      <a:gd name="T9" fmla="*/ 315 h 316"/>
                      <a:gd name="T10" fmla="*/ 0 60000 65536"/>
                      <a:gd name="T11" fmla="*/ 0 60000 65536"/>
                      <a:gd name="T12" fmla="*/ 0 60000 65536"/>
                      <a:gd name="T13" fmla="*/ 0 60000 65536"/>
                      <a:gd name="T14" fmla="*/ 0 60000 65536"/>
                      <a:gd name="T15" fmla="*/ 0 w 17"/>
                      <a:gd name="T16" fmla="*/ 0 h 316"/>
                      <a:gd name="T17" fmla="*/ 17 w 17"/>
                      <a:gd name="T18" fmla="*/ 316 h 316"/>
                    </a:gdLst>
                    <a:ahLst/>
                    <a:cxnLst>
                      <a:cxn ang="T10">
                        <a:pos x="T0" y="T1"/>
                      </a:cxn>
                      <a:cxn ang="T11">
                        <a:pos x="T2" y="T3"/>
                      </a:cxn>
                      <a:cxn ang="T12">
                        <a:pos x="T4" y="T5"/>
                      </a:cxn>
                      <a:cxn ang="T13">
                        <a:pos x="T6" y="T7"/>
                      </a:cxn>
                      <a:cxn ang="T14">
                        <a:pos x="T8" y="T9"/>
                      </a:cxn>
                    </a:cxnLst>
                    <a:rect l="T15" t="T16" r="T17" b="T18"/>
                    <a:pathLst>
                      <a:path w="17" h="316">
                        <a:moveTo>
                          <a:pt x="16" y="315"/>
                        </a:moveTo>
                        <a:lnTo>
                          <a:pt x="16" y="0"/>
                        </a:lnTo>
                        <a:lnTo>
                          <a:pt x="0" y="4"/>
                        </a:lnTo>
                        <a:lnTo>
                          <a:pt x="0" y="314"/>
                        </a:lnTo>
                        <a:lnTo>
                          <a:pt x="16" y="315"/>
                        </a:lnTo>
                      </a:path>
                    </a:pathLst>
                  </a:custGeom>
                  <a:solidFill>
                    <a:srgbClr val="201000"/>
                  </a:solidFill>
                  <a:ln w="9525" cap="rnd">
                    <a:noFill/>
                    <a:round/>
                    <a:headEnd/>
                    <a:tailEnd/>
                  </a:ln>
                </p:spPr>
                <p:txBody>
                  <a:bodyPr/>
                  <a:lstStyle/>
                  <a:p>
                    <a:endParaRPr lang="it-IT"/>
                  </a:p>
                </p:txBody>
              </p:sp>
              <p:sp>
                <p:nvSpPr>
                  <p:cNvPr id="2237" name="Freeform 408"/>
                  <p:cNvSpPr>
                    <a:spLocks/>
                  </p:cNvSpPr>
                  <p:nvPr/>
                </p:nvSpPr>
                <p:spPr bwMode="auto">
                  <a:xfrm>
                    <a:off x="351" y="4936"/>
                    <a:ext cx="30" cy="192"/>
                  </a:xfrm>
                  <a:custGeom>
                    <a:avLst/>
                    <a:gdLst>
                      <a:gd name="T0" fmla="*/ 29 w 30"/>
                      <a:gd name="T1" fmla="*/ 191 h 192"/>
                      <a:gd name="T2" fmla="*/ 0 w 30"/>
                      <a:gd name="T3" fmla="*/ 180 h 192"/>
                      <a:gd name="T4" fmla="*/ 0 w 30"/>
                      <a:gd name="T5" fmla="*/ 10 h 192"/>
                      <a:gd name="T6" fmla="*/ 25 w 30"/>
                      <a:gd name="T7" fmla="*/ 0 h 192"/>
                      <a:gd name="T8" fmla="*/ 25 w 30"/>
                      <a:gd name="T9" fmla="*/ 101 h 192"/>
                      <a:gd name="T10" fmla="*/ 29 w 30"/>
                      <a:gd name="T11" fmla="*/ 101 h 192"/>
                      <a:gd name="T12" fmla="*/ 29 w 30"/>
                      <a:gd name="T13" fmla="*/ 191 h 192"/>
                      <a:gd name="T14" fmla="*/ 0 60000 65536"/>
                      <a:gd name="T15" fmla="*/ 0 60000 65536"/>
                      <a:gd name="T16" fmla="*/ 0 60000 65536"/>
                      <a:gd name="T17" fmla="*/ 0 60000 65536"/>
                      <a:gd name="T18" fmla="*/ 0 60000 65536"/>
                      <a:gd name="T19" fmla="*/ 0 60000 65536"/>
                      <a:gd name="T20" fmla="*/ 0 60000 65536"/>
                      <a:gd name="T21" fmla="*/ 0 w 30"/>
                      <a:gd name="T22" fmla="*/ 0 h 192"/>
                      <a:gd name="T23" fmla="*/ 30 w 30"/>
                      <a:gd name="T24" fmla="*/ 192 h 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92">
                        <a:moveTo>
                          <a:pt x="29" y="191"/>
                        </a:moveTo>
                        <a:lnTo>
                          <a:pt x="0" y="180"/>
                        </a:lnTo>
                        <a:lnTo>
                          <a:pt x="0" y="10"/>
                        </a:lnTo>
                        <a:lnTo>
                          <a:pt x="25" y="0"/>
                        </a:lnTo>
                        <a:lnTo>
                          <a:pt x="25" y="101"/>
                        </a:lnTo>
                        <a:lnTo>
                          <a:pt x="29" y="101"/>
                        </a:lnTo>
                        <a:lnTo>
                          <a:pt x="29" y="191"/>
                        </a:lnTo>
                      </a:path>
                    </a:pathLst>
                  </a:custGeom>
                  <a:solidFill>
                    <a:srgbClr val="808080"/>
                  </a:solidFill>
                  <a:ln w="9525" cap="rnd">
                    <a:noFill/>
                    <a:round/>
                    <a:headEnd/>
                    <a:tailEnd/>
                  </a:ln>
                </p:spPr>
                <p:txBody>
                  <a:bodyPr/>
                  <a:lstStyle/>
                  <a:p>
                    <a:endParaRPr lang="it-IT"/>
                  </a:p>
                </p:txBody>
              </p:sp>
              <p:sp>
                <p:nvSpPr>
                  <p:cNvPr id="2238" name="Freeform 409"/>
                  <p:cNvSpPr>
                    <a:spLocks/>
                  </p:cNvSpPr>
                  <p:nvPr/>
                </p:nvSpPr>
                <p:spPr bwMode="auto">
                  <a:xfrm>
                    <a:off x="387" y="4933"/>
                    <a:ext cx="17" cy="199"/>
                  </a:xfrm>
                  <a:custGeom>
                    <a:avLst/>
                    <a:gdLst>
                      <a:gd name="T0" fmla="*/ 16 w 17"/>
                      <a:gd name="T1" fmla="*/ 198 h 199"/>
                      <a:gd name="T2" fmla="*/ 0 w 17"/>
                      <a:gd name="T3" fmla="*/ 196 h 199"/>
                      <a:gd name="T4" fmla="*/ 0 w 17"/>
                      <a:gd name="T5" fmla="*/ 0 h 199"/>
                      <a:gd name="T6" fmla="*/ 16 w 17"/>
                      <a:gd name="T7" fmla="*/ 0 h 199"/>
                      <a:gd name="T8" fmla="*/ 16 w 17"/>
                      <a:gd name="T9" fmla="*/ 198 h 199"/>
                      <a:gd name="T10" fmla="*/ 0 60000 65536"/>
                      <a:gd name="T11" fmla="*/ 0 60000 65536"/>
                      <a:gd name="T12" fmla="*/ 0 60000 65536"/>
                      <a:gd name="T13" fmla="*/ 0 60000 65536"/>
                      <a:gd name="T14" fmla="*/ 0 60000 65536"/>
                      <a:gd name="T15" fmla="*/ 0 w 17"/>
                      <a:gd name="T16" fmla="*/ 0 h 199"/>
                      <a:gd name="T17" fmla="*/ 17 w 17"/>
                      <a:gd name="T18" fmla="*/ 199 h 199"/>
                    </a:gdLst>
                    <a:ahLst/>
                    <a:cxnLst>
                      <a:cxn ang="T10">
                        <a:pos x="T0" y="T1"/>
                      </a:cxn>
                      <a:cxn ang="T11">
                        <a:pos x="T2" y="T3"/>
                      </a:cxn>
                      <a:cxn ang="T12">
                        <a:pos x="T4" y="T5"/>
                      </a:cxn>
                      <a:cxn ang="T13">
                        <a:pos x="T6" y="T7"/>
                      </a:cxn>
                      <a:cxn ang="T14">
                        <a:pos x="T8" y="T9"/>
                      </a:cxn>
                    </a:cxnLst>
                    <a:rect l="T15" t="T16" r="T17" b="T18"/>
                    <a:pathLst>
                      <a:path w="17" h="199">
                        <a:moveTo>
                          <a:pt x="16" y="198"/>
                        </a:moveTo>
                        <a:lnTo>
                          <a:pt x="0" y="196"/>
                        </a:lnTo>
                        <a:lnTo>
                          <a:pt x="0" y="0"/>
                        </a:lnTo>
                        <a:lnTo>
                          <a:pt x="16" y="0"/>
                        </a:lnTo>
                        <a:lnTo>
                          <a:pt x="16" y="198"/>
                        </a:lnTo>
                      </a:path>
                    </a:pathLst>
                  </a:custGeom>
                  <a:solidFill>
                    <a:srgbClr val="808080"/>
                  </a:solidFill>
                  <a:ln w="9525" cap="rnd">
                    <a:noFill/>
                    <a:round/>
                    <a:headEnd/>
                    <a:tailEnd/>
                  </a:ln>
                </p:spPr>
                <p:txBody>
                  <a:bodyPr/>
                  <a:lstStyle/>
                  <a:p>
                    <a:endParaRPr lang="it-IT"/>
                  </a:p>
                </p:txBody>
              </p:sp>
              <p:sp>
                <p:nvSpPr>
                  <p:cNvPr id="2239" name="Freeform 410"/>
                  <p:cNvSpPr>
                    <a:spLocks/>
                  </p:cNvSpPr>
                  <p:nvPr/>
                </p:nvSpPr>
                <p:spPr bwMode="auto">
                  <a:xfrm>
                    <a:off x="407" y="4921"/>
                    <a:ext cx="17" cy="217"/>
                  </a:xfrm>
                  <a:custGeom>
                    <a:avLst/>
                    <a:gdLst>
                      <a:gd name="T0" fmla="*/ 16 w 17"/>
                      <a:gd name="T1" fmla="*/ 216 h 217"/>
                      <a:gd name="T2" fmla="*/ 0 w 17"/>
                      <a:gd name="T3" fmla="*/ 214 h 217"/>
                      <a:gd name="T4" fmla="*/ 0 w 17"/>
                      <a:gd name="T5" fmla="*/ 0 h 217"/>
                      <a:gd name="T6" fmla="*/ 16 w 17"/>
                      <a:gd name="T7" fmla="*/ 1 h 217"/>
                      <a:gd name="T8" fmla="*/ 16 w 17"/>
                      <a:gd name="T9" fmla="*/ 216 h 217"/>
                      <a:gd name="T10" fmla="*/ 0 60000 65536"/>
                      <a:gd name="T11" fmla="*/ 0 60000 65536"/>
                      <a:gd name="T12" fmla="*/ 0 60000 65536"/>
                      <a:gd name="T13" fmla="*/ 0 60000 65536"/>
                      <a:gd name="T14" fmla="*/ 0 60000 65536"/>
                      <a:gd name="T15" fmla="*/ 0 w 17"/>
                      <a:gd name="T16" fmla="*/ 0 h 217"/>
                      <a:gd name="T17" fmla="*/ 17 w 17"/>
                      <a:gd name="T18" fmla="*/ 217 h 217"/>
                    </a:gdLst>
                    <a:ahLst/>
                    <a:cxnLst>
                      <a:cxn ang="T10">
                        <a:pos x="T0" y="T1"/>
                      </a:cxn>
                      <a:cxn ang="T11">
                        <a:pos x="T2" y="T3"/>
                      </a:cxn>
                      <a:cxn ang="T12">
                        <a:pos x="T4" y="T5"/>
                      </a:cxn>
                      <a:cxn ang="T13">
                        <a:pos x="T6" y="T7"/>
                      </a:cxn>
                      <a:cxn ang="T14">
                        <a:pos x="T8" y="T9"/>
                      </a:cxn>
                    </a:cxnLst>
                    <a:rect l="T15" t="T16" r="T17" b="T18"/>
                    <a:pathLst>
                      <a:path w="17" h="217">
                        <a:moveTo>
                          <a:pt x="16" y="216"/>
                        </a:moveTo>
                        <a:lnTo>
                          <a:pt x="0" y="214"/>
                        </a:lnTo>
                        <a:lnTo>
                          <a:pt x="0" y="0"/>
                        </a:lnTo>
                        <a:lnTo>
                          <a:pt x="16" y="1"/>
                        </a:lnTo>
                        <a:lnTo>
                          <a:pt x="16" y="216"/>
                        </a:lnTo>
                      </a:path>
                    </a:pathLst>
                  </a:custGeom>
                  <a:solidFill>
                    <a:srgbClr val="808080"/>
                  </a:solidFill>
                  <a:ln w="9525" cap="rnd">
                    <a:noFill/>
                    <a:round/>
                    <a:headEnd/>
                    <a:tailEnd/>
                  </a:ln>
                </p:spPr>
                <p:txBody>
                  <a:bodyPr/>
                  <a:lstStyle/>
                  <a:p>
                    <a:endParaRPr lang="it-IT"/>
                  </a:p>
                </p:txBody>
              </p:sp>
              <p:sp>
                <p:nvSpPr>
                  <p:cNvPr id="2240" name="Freeform 411"/>
                  <p:cNvSpPr>
                    <a:spLocks/>
                  </p:cNvSpPr>
                  <p:nvPr/>
                </p:nvSpPr>
                <p:spPr bwMode="auto">
                  <a:xfrm>
                    <a:off x="429" y="4913"/>
                    <a:ext cx="17" cy="232"/>
                  </a:xfrm>
                  <a:custGeom>
                    <a:avLst/>
                    <a:gdLst>
                      <a:gd name="T0" fmla="*/ 16 w 17"/>
                      <a:gd name="T1" fmla="*/ 231 h 232"/>
                      <a:gd name="T2" fmla="*/ 0 w 17"/>
                      <a:gd name="T3" fmla="*/ 228 h 232"/>
                      <a:gd name="T4" fmla="*/ 0 w 17"/>
                      <a:gd name="T5" fmla="*/ 0 h 232"/>
                      <a:gd name="T6" fmla="*/ 16 w 17"/>
                      <a:gd name="T7" fmla="*/ 0 h 232"/>
                      <a:gd name="T8" fmla="*/ 16 w 17"/>
                      <a:gd name="T9" fmla="*/ 231 h 232"/>
                      <a:gd name="T10" fmla="*/ 0 60000 65536"/>
                      <a:gd name="T11" fmla="*/ 0 60000 65536"/>
                      <a:gd name="T12" fmla="*/ 0 60000 65536"/>
                      <a:gd name="T13" fmla="*/ 0 60000 65536"/>
                      <a:gd name="T14" fmla="*/ 0 60000 65536"/>
                      <a:gd name="T15" fmla="*/ 0 w 17"/>
                      <a:gd name="T16" fmla="*/ 0 h 232"/>
                      <a:gd name="T17" fmla="*/ 17 w 17"/>
                      <a:gd name="T18" fmla="*/ 232 h 232"/>
                    </a:gdLst>
                    <a:ahLst/>
                    <a:cxnLst>
                      <a:cxn ang="T10">
                        <a:pos x="T0" y="T1"/>
                      </a:cxn>
                      <a:cxn ang="T11">
                        <a:pos x="T2" y="T3"/>
                      </a:cxn>
                      <a:cxn ang="T12">
                        <a:pos x="T4" y="T5"/>
                      </a:cxn>
                      <a:cxn ang="T13">
                        <a:pos x="T6" y="T7"/>
                      </a:cxn>
                      <a:cxn ang="T14">
                        <a:pos x="T8" y="T9"/>
                      </a:cxn>
                    </a:cxnLst>
                    <a:rect l="T15" t="T16" r="T17" b="T18"/>
                    <a:pathLst>
                      <a:path w="17" h="232">
                        <a:moveTo>
                          <a:pt x="16" y="231"/>
                        </a:moveTo>
                        <a:lnTo>
                          <a:pt x="0" y="228"/>
                        </a:lnTo>
                        <a:lnTo>
                          <a:pt x="0" y="0"/>
                        </a:lnTo>
                        <a:lnTo>
                          <a:pt x="16" y="0"/>
                        </a:lnTo>
                        <a:lnTo>
                          <a:pt x="16" y="231"/>
                        </a:lnTo>
                      </a:path>
                    </a:pathLst>
                  </a:custGeom>
                  <a:solidFill>
                    <a:srgbClr val="808080"/>
                  </a:solidFill>
                  <a:ln w="9525" cap="rnd">
                    <a:noFill/>
                    <a:round/>
                    <a:headEnd/>
                    <a:tailEnd/>
                  </a:ln>
                </p:spPr>
                <p:txBody>
                  <a:bodyPr/>
                  <a:lstStyle/>
                  <a:p>
                    <a:endParaRPr lang="it-IT"/>
                  </a:p>
                </p:txBody>
              </p:sp>
              <p:sp>
                <p:nvSpPr>
                  <p:cNvPr id="2241" name="Freeform 412"/>
                  <p:cNvSpPr>
                    <a:spLocks/>
                  </p:cNvSpPr>
                  <p:nvPr/>
                </p:nvSpPr>
                <p:spPr bwMode="auto">
                  <a:xfrm>
                    <a:off x="461" y="4901"/>
                    <a:ext cx="17" cy="258"/>
                  </a:xfrm>
                  <a:custGeom>
                    <a:avLst/>
                    <a:gdLst>
                      <a:gd name="T0" fmla="*/ 16 w 17"/>
                      <a:gd name="T1" fmla="*/ 257 h 258"/>
                      <a:gd name="T2" fmla="*/ 0 w 17"/>
                      <a:gd name="T3" fmla="*/ 252 h 258"/>
                      <a:gd name="T4" fmla="*/ 0 w 17"/>
                      <a:gd name="T5" fmla="*/ 0 h 258"/>
                      <a:gd name="T6" fmla="*/ 16 w 17"/>
                      <a:gd name="T7" fmla="*/ 0 h 258"/>
                      <a:gd name="T8" fmla="*/ 16 w 17"/>
                      <a:gd name="T9" fmla="*/ 257 h 258"/>
                      <a:gd name="T10" fmla="*/ 0 60000 65536"/>
                      <a:gd name="T11" fmla="*/ 0 60000 65536"/>
                      <a:gd name="T12" fmla="*/ 0 60000 65536"/>
                      <a:gd name="T13" fmla="*/ 0 60000 65536"/>
                      <a:gd name="T14" fmla="*/ 0 60000 65536"/>
                      <a:gd name="T15" fmla="*/ 0 w 17"/>
                      <a:gd name="T16" fmla="*/ 0 h 258"/>
                      <a:gd name="T17" fmla="*/ 17 w 17"/>
                      <a:gd name="T18" fmla="*/ 258 h 258"/>
                    </a:gdLst>
                    <a:ahLst/>
                    <a:cxnLst>
                      <a:cxn ang="T10">
                        <a:pos x="T0" y="T1"/>
                      </a:cxn>
                      <a:cxn ang="T11">
                        <a:pos x="T2" y="T3"/>
                      </a:cxn>
                      <a:cxn ang="T12">
                        <a:pos x="T4" y="T5"/>
                      </a:cxn>
                      <a:cxn ang="T13">
                        <a:pos x="T6" y="T7"/>
                      </a:cxn>
                      <a:cxn ang="T14">
                        <a:pos x="T8" y="T9"/>
                      </a:cxn>
                    </a:cxnLst>
                    <a:rect l="T15" t="T16" r="T17" b="T18"/>
                    <a:pathLst>
                      <a:path w="17" h="258">
                        <a:moveTo>
                          <a:pt x="16" y="257"/>
                        </a:moveTo>
                        <a:lnTo>
                          <a:pt x="0" y="252"/>
                        </a:lnTo>
                        <a:lnTo>
                          <a:pt x="0" y="0"/>
                        </a:lnTo>
                        <a:lnTo>
                          <a:pt x="16" y="0"/>
                        </a:lnTo>
                        <a:lnTo>
                          <a:pt x="16" y="257"/>
                        </a:lnTo>
                      </a:path>
                    </a:pathLst>
                  </a:custGeom>
                  <a:solidFill>
                    <a:srgbClr val="808080"/>
                  </a:solidFill>
                  <a:ln w="9525" cap="rnd">
                    <a:noFill/>
                    <a:round/>
                    <a:headEnd/>
                    <a:tailEnd/>
                  </a:ln>
                </p:spPr>
                <p:txBody>
                  <a:bodyPr/>
                  <a:lstStyle/>
                  <a:p>
                    <a:endParaRPr lang="it-IT"/>
                  </a:p>
                </p:txBody>
              </p:sp>
              <p:sp>
                <p:nvSpPr>
                  <p:cNvPr id="2242" name="Freeform 413"/>
                  <p:cNvSpPr>
                    <a:spLocks/>
                  </p:cNvSpPr>
                  <p:nvPr/>
                </p:nvSpPr>
                <p:spPr bwMode="auto">
                  <a:xfrm>
                    <a:off x="497" y="4885"/>
                    <a:ext cx="17" cy="284"/>
                  </a:xfrm>
                  <a:custGeom>
                    <a:avLst/>
                    <a:gdLst>
                      <a:gd name="T0" fmla="*/ 16 w 17"/>
                      <a:gd name="T1" fmla="*/ 283 h 284"/>
                      <a:gd name="T2" fmla="*/ 0 w 17"/>
                      <a:gd name="T3" fmla="*/ 279 h 284"/>
                      <a:gd name="T4" fmla="*/ 0 w 17"/>
                      <a:gd name="T5" fmla="*/ 0 h 284"/>
                      <a:gd name="T6" fmla="*/ 16 w 17"/>
                      <a:gd name="T7" fmla="*/ 1 h 284"/>
                      <a:gd name="T8" fmla="*/ 16 w 17"/>
                      <a:gd name="T9" fmla="*/ 283 h 284"/>
                      <a:gd name="T10" fmla="*/ 0 60000 65536"/>
                      <a:gd name="T11" fmla="*/ 0 60000 65536"/>
                      <a:gd name="T12" fmla="*/ 0 60000 65536"/>
                      <a:gd name="T13" fmla="*/ 0 60000 65536"/>
                      <a:gd name="T14" fmla="*/ 0 60000 65536"/>
                      <a:gd name="T15" fmla="*/ 0 w 17"/>
                      <a:gd name="T16" fmla="*/ 0 h 284"/>
                      <a:gd name="T17" fmla="*/ 17 w 17"/>
                      <a:gd name="T18" fmla="*/ 284 h 284"/>
                    </a:gdLst>
                    <a:ahLst/>
                    <a:cxnLst>
                      <a:cxn ang="T10">
                        <a:pos x="T0" y="T1"/>
                      </a:cxn>
                      <a:cxn ang="T11">
                        <a:pos x="T2" y="T3"/>
                      </a:cxn>
                      <a:cxn ang="T12">
                        <a:pos x="T4" y="T5"/>
                      </a:cxn>
                      <a:cxn ang="T13">
                        <a:pos x="T6" y="T7"/>
                      </a:cxn>
                      <a:cxn ang="T14">
                        <a:pos x="T8" y="T9"/>
                      </a:cxn>
                    </a:cxnLst>
                    <a:rect l="T15" t="T16" r="T17" b="T18"/>
                    <a:pathLst>
                      <a:path w="17" h="284">
                        <a:moveTo>
                          <a:pt x="16" y="283"/>
                        </a:moveTo>
                        <a:lnTo>
                          <a:pt x="0" y="279"/>
                        </a:lnTo>
                        <a:lnTo>
                          <a:pt x="0" y="0"/>
                        </a:lnTo>
                        <a:lnTo>
                          <a:pt x="16" y="1"/>
                        </a:lnTo>
                        <a:lnTo>
                          <a:pt x="16" y="283"/>
                        </a:lnTo>
                      </a:path>
                    </a:pathLst>
                  </a:custGeom>
                  <a:solidFill>
                    <a:srgbClr val="808080"/>
                  </a:solidFill>
                  <a:ln w="9525" cap="rnd">
                    <a:noFill/>
                    <a:round/>
                    <a:headEnd/>
                    <a:tailEnd/>
                  </a:ln>
                </p:spPr>
                <p:txBody>
                  <a:bodyPr/>
                  <a:lstStyle/>
                  <a:p>
                    <a:endParaRPr lang="it-IT"/>
                  </a:p>
                </p:txBody>
              </p:sp>
              <p:sp>
                <p:nvSpPr>
                  <p:cNvPr id="2243" name="Freeform 414"/>
                  <p:cNvSpPr>
                    <a:spLocks/>
                  </p:cNvSpPr>
                  <p:nvPr/>
                </p:nvSpPr>
                <p:spPr bwMode="auto">
                  <a:xfrm>
                    <a:off x="539" y="4870"/>
                    <a:ext cx="19" cy="311"/>
                  </a:xfrm>
                  <a:custGeom>
                    <a:avLst/>
                    <a:gdLst>
                      <a:gd name="T0" fmla="*/ 18 w 19"/>
                      <a:gd name="T1" fmla="*/ 310 h 311"/>
                      <a:gd name="T2" fmla="*/ 0 w 19"/>
                      <a:gd name="T3" fmla="*/ 306 h 311"/>
                      <a:gd name="T4" fmla="*/ 0 w 19"/>
                      <a:gd name="T5" fmla="*/ 0 h 311"/>
                      <a:gd name="T6" fmla="*/ 18 w 19"/>
                      <a:gd name="T7" fmla="*/ 1 h 311"/>
                      <a:gd name="T8" fmla="*/ 18 w 19"/>
                      <a:gd name="T9" fmla="*/ 310 h 311"/>
                      <a:gd name="T10" fmla="*/ 0 60000 65536"/>
                      <a:gd name="T11" fmla="*/ 0 60000 65536"/>
                      <a:gd name="T12" fmla="*/ 0 60000 65536"/>
                      <a:gd name="T13" fmla="*/ 0 60000 65536"/>
                      <a:gd name="T14" fmla="*/ 0 60000 65536"/>
                      <a:gd name="T15" fmla="*/ 0 w 19"/>
                      <a:gd name="T16" fmla="*/ 0 h 311"/>
                      <a:gd name="T17" fmla="*/ 19 w 19"/>
                      <a:gd name="T18" fmla="*/ 311 h 311"/>
                    </a:gdLst>
                    <a:ahLst/>
                    <a:cxnLst>
                      <a:cxn ang="T10">
                        <a:pos x="T0" y="T1"/>
                      </a:cxn>
                      <a:cxn ang="T11">
                        <a:pos x="T2" y="T3"/>
                      </a:cxn>
                      <a:cxn ang="T12">
                        <a:pos x="T4" y="T5"/>
                      </a:cxn>
                      <a:cxn ang="T13">
                        <a:pos x="T6" y="T7"/>
                      </a:cxn>
                      <a:cxn ang="T14">
                        <a:pos x="T8" y="T9"/>
                      </a:cxn>
                    </a:cxnLst>
                    <a:rect l="T15" t="T16" r="T17" b="T18"/>
                    <a:pathLst>
                      <a:path w="19" h="311">
                        <a:moveTo>
                          <a:pt x="18" y="310"/>
                        </a:moveTo>
                        <a:lnTo>
                          <a:pt x="0" y="306"/>
                        </a:lnTo>
                        <a:lnTo>
                          <a:pt x="0" y="0"/>
                        </a:lnTo>
                        <a:lnTo>
                          <a:pt x="18" y="1"/>
                        </a:lnTo>
                        <a:lnTo>
                          <a:pt x="18" y="310"/>
                        </a:lnTo>
                      </a:path>
                    </a:pathLst>
                  </a:custGeom>
                  <a:solidFill>
                    <a:srgbClr val="808080"/>
                  </a:solidFill>
                  <a:ln w="9525" cap="rnd">
                    <a:noFill/>
                    <a:round/>
                    <a:headEnd/>
                    <a:tailEnd/>
                  </a:ln>
                </p:spPr>
                <p:txBody>
                  <a:bodyPr/>
                  <a:lstStyle/>
                  <a:p>
                    <a:endParaRPr lang="it-IT"/>
                  </a:p>
                </p:txBody>
              </p:sp>
              <p:sp>
                <p:nvSpPr>
                  <p:cNvPr id="2244" name="Line 415"/>
                  <p:cNvSpPr>
                    <a:spLocks noChangeShapeType="1"/>
                  </p:cNvSpPr>
                  <p:nvPr/>
                </p:nvSpPr>
                <p:spPr bwMode="auto">
                  <a:xfrm>
                    <a:off x="347" y="5113"/>
                    <a:ext cx="0" cy="50"/>
                  </a:xfrm>
                  <a:prstGeom prst="line">
                    <a:avLst/>
                  </a:prstGeom>
                  <a:noFill/>
                  <a:ln w="12700">
                    <a:solidFill>
                      <a:srgbClr val="000000"/>
                    </a:solidFill>
                    <a:round/>
                    <a:headEnd type="none" w="sm" len="sm"/>
                    <a:tailEnd type="none" w="sm" len="sm"/>
                  </a:ln>
                </p:spPr>
                <p:txBody>
                  <a:bodyPr wrap="none" anchor="ctr"/>
                  <a:lstStyle/>
                  <a:p>
                    <a:endParaRPr lang="it-IT"/>
                  </a:p>
                </p:txBody>
              </p:sp>
            </p:grpSp>
            <p:sp>
              <p:nvSpPr>
                <p:cNvPr id="2215" name="Freeform 416"/>
                <p:cNvSpPr>
                  <a:spLocks/>
                </p:cNvSpPr>
                <p:nvPr/>
              </p:nvSpPr>
              <p:spPr bwMode="auto">
                <a:xfrm>
                  <a:off x="676" y="4820"/>
                  <a:ext cx="62" cy="398"/>
                </a:xfrm>
                <a:custGeom>
                  <a:avLst/>
                  <a:gdLst>
                    <a:gd name="T0" fmla="*/ 0 w 62"/>
                    <a:gd name="T1" fmla="*/ 397 h 398"/>
                    <a:gd name="T2" fmla="*/ 61 w 62"/>
                    <a:gd name="T3" fmla="*/ 389 h 398"/>
                    <a:gd name="T4" fmla="*/ 61 w 62"/>
                    <a:gd name="T5" fmla="*/ 0 h 398"/>
                    <a:gd name="T6" fmla="*/ 0 w 62"/>
                    <a:gd name="T7" fmla="*/ 13 h 398"/>
                    <a:gd name="T8" fmla="*/ 0 w 62"/>
                    <a:gd name="T9" fmla="*/ 397 h 398"/>
                    <a:gd name="T10" fmla="*/ 0 60000 65536"/>
                    <a:gd name="T11" fmla="*/ 0 60000 65536"/>
                    <a:gd name="T12" fmla="*/ 0 60000 65536"/>
                    <a:gd name="T13" fmla="*/ 0 60000 65536"/>
                    <a:gd name="T14" fmla="*/ 0 60000 65536"/>
                    <a:gd name="T15" fmla="*/ 0 w 62"/>
                    <a:gd name="T16" fmla="*/ 0 h 398"/>
                    <a:gd name="T17" fmla="*/ 62 w 62"/>
                    <a:gd name="T18" fmla="*/ 398 h 398"/>
                  </a:gdLst>
                  <a:ahLst/>
                  <a:cxnLst>
                    <a:cxn ang="T10">
                      <a:pos x="T0" y="T1"/>
                    </a:cxn>
                    <a:cxn ang="T11">
                      <a:pos x="T2" y="T3"/>
                    </a:cxn>
                    <a:cxn ang="T12">
                      <a:pos x="T4" y="T5"/>
                    </a:cxn>
                    <a:cxn ang="T13">
                      <a:pos x="T6" y="T7"/>
                    </a:cxn>
                    <a:cxn ang="T14">
                      <a:pos x="T8" y="T9"/>
                    </a:cxn>
                  </a:cxnLst>
                  <a:rect l="T15" t="T16" r="T17" b="T18"/>
                  <a:pathLst>
                    <a:path w="62" h="398">
                      <a:moveTo>
                        <a:pt x="0" y="397"/>
                      </a:moveTo>
                      <a:lnTo>
                        <a:pt x="61" y="389"/>
                      </a:lnTo>
                      <a:lnTo>
                        <a:pt x="61" y="0"/>
                      </a:lnTo>
                      <a:lnTo>
                        <a:pt x="0" y="13"/>
                      </a:lnTo>
                      <a:lnTo>
                        <a:pt x="0" y="397"/>
                      </a:lnTo>
                    </a:path>
                  </a:pathLst>
                </a:custGeom>
                <a:solidFill>
                  <a:srgbClr val="808080"/>
                </a:solidFill>
                <a:ln w="9525" cap="rnd">
                  <a:noFill/>
                  <a:round/>
                  <a:headEnd/>
                  <a:tailEnd/>
                </a:ln>
              </p:spPr>
              <p:txBody>
                <a:bodyPr/>
                <a:lstStyle/>
                <a:p>
                  <a:endParaRPr lang="it-IT"/>
                </a:p>
              </p:txBody>
            </p:sp>
            <p:sp>
              <p:nvSpPr>
                <p:cNvPr id="2216" name="Freeform 417"/>
                <p:cNvSpPr>
                  <a:spLocks/>
                </p:cNvSpPr>
                <p:nvPr/>
              </p:nvSpPr>
              <p:spPr bwMode="auto">
                <a:xfrm>
                  <a:off x="1128" y="4855"/>
                  <a:ext cx="44" cy="322"/>
                </a:xfrm>
                <a:custGeom>
                  <a:avLst/>
                  <a:gdLst>
                    <a:gd name="T0" fmla="*/ 0 w 44"/>
                    <a:gd name="T1" fmla="*/ 321 h 322"/>
                    <a:gd name="T2" fmla="*/ 43 w 44"/>
                    <a:gd name="T3" fmla="*/ 311 h 322"/>
                    <a:gd name="T4" fmla="*/ 43 w 44"/>
                    <a:gd name="T5" fmla="*/ 0 h 322"/>
                    <a:gd name="T6" fmla="*/ 0 w 44"/>
                    <a:gd name="T7" fmla="*/ 6 h 322"/>
                    <a:gd name="T8" fmla="*/ 0 w 44"/>
                    <a:gd name="T9" fmla="*/ 321 h 322"/>
                    <a:gd name="T10" fmla="*/ 0 60000 65536"/>
                    <a:gd name="T11" fmla="*/ 0 60000 65536"/>
                    <a:gd name="T12" fmla="*/ 0 60000 65536"/>
                    <a:gd name="T13" fmla="*/ 0 60000 65536"/>
                    <a:gd name="T14" fmla="*/ 0 60000 65536"/>
                    <a:gd name="T15" fmla="*/ 0 w 44"/>
                    <a:gd name="T16" fmla="*/ 0 h 322"/>
                    <a:gd name="T17" fmla="*/ 44 w 44"/>
                    <a:gd name="T18" fmla="*/ 322 h 322"/>
                  </a:gdLst>
                  <a:ahLst/>
                  <a:cxnLst>
                    <a:cxn ang="T10">
                      <a:pos x="T0" y="T1"/>
                    </a:cxn>
                    <a:cxn ang="T11">
                      <a:pos x="T2" y="T3"/>
                    </a:cxn>
                    <a:cxn ang="T12">
                      <a:pos x="T4" y="T5"/>
                    </a:cxn>
                    <a:cxn ang="T13">
                      <a:pos x="T6" y="T7"/>
                    </a:cxn>
                    <a:cxn ang="T14">
                      <a:pos x="T8" y="T9"/>
                    </a:cxn>
                  </a:cxnLst>
                  <a:rect l="T15" t="T16" r="T17" b="T18"/>
                  <a:pathLst>
                    <a:path w="44" h="322">
                      <a:moveTo>
                        <a:pt x="0" y="321"/>
                      </a:moveTo>
                      <a:lnTo>
                        <a:pt x="43" y="311"/>
                      </a:lnTo>
                      <a:lnTo>
                        <a:pt x="43" y="0"/>
                      </a:lnTo>
                      <a:lnTo>
                        <a:pt x="0" y="6"/>
                      </a:lnTo>
                      <a:lnTo>
                        <a:pt x="0" y="321"/>
                      </a:lnTo>
                    </a:path>
                  </a:pathLst>
                </a:custGeom>
                <a:solidFill>
                  <a:srgbClr val="808080"/>
                </a:solidFill>
                <a:ln w="9525" cap="rnd">
                  <a:noFill/>
                  <a:round/>
                  <a:headEnd/>
                  <a:tailEnd/>
                </a:ln>
              </p:spPr>
              <p:txBody>
                <a:bodyPr/>
                <a:lstStyle/>
                <a:p>
                  <a:endParaRPr lang="it-IT"/>
                </a:p>
              </p:txBody>
            </p:sp>
            <p:sp>
              <p:nvSpPr>
                <p:cNvPr id="2217" name="Freeform 418"/>
                <p:cNvSpPr>
                  <a:spLocks/>
                </p:cNvSpPr>
                <p:nvPr/>
              </p:nvSpPr>
              <p:spPr bwMode="auto">
                <a:xfrm>
                  <a:off x="1042" y="4851"/>
                  <a:ext cx="43" cy="332"/>
                </a:xfrm>
                <a:custGeom>
                  <a:avLst/>
                  <a:gdLst>
                    <a:gd name="T0" fmla="*/ 0 w 43"/>
                    <a:gd name="T1" fmla="*/ 331 h 332"/>
                    <a:gd name="T2" fmla="*/ 42 w 43"/>
                    <a:gd name="T3" fmla="*/ 327 h 332"/>
                    <a:gd name="T4" fmla="*/ 42 w 43"/>
                    <a:gd name="T5" fmla="*/ 3 h 332"/>
                    <a:gd name="T6" fmla="*/ 0 w 43"/>
                    <a:gd name="T7" fmla="*/ 0 h 332"/>
                    <a:gd name="T8" fmla="*/ 0 w 43"/>
                    <a:gd name="T9" fmla="*/ 331 h 332"/>
                    <a:gd name="T10" fmla="*/ 0 60000 65536"/>
                    <a:gd name="T11" fmla="*/ 0 60000 65536"/>
                    <a:gd name="T12" fmla="*/ 0 60000 65536"/>
                    <a:gd name="T13" fmla="*/ 0 60000 65536"/>
                    <a:gd name="T14" fmla="*/ 0 60000 65536"/>
                    <a:gd name="T15" fmla="*/ 0 w 43"/>
                    <a:gd name="T16" fmla="*/ 0 h 332"/>
                    <a:gd name="T17" fmla="*/ 43 w 43"/>
                    <a:gd name="T18" fmla="*/ 332 h 332"/>
                  </a:gdLst>
                  <a:ahLst/>
                  <a:cxnLst>
                    <a:cxn ang="T10">
                      <a:pos x="T0" y="T1"/>
                    </a:cxn>
                    <a:cxn ang="T11">
                      <a:pos x="T2" y="T3"/>
                    </a:cxn>
                    <a:cxn ang="T12">
                      <a:pos x="T4" y="T5"/>
                    </a:cxn>
                    <a:cxn ang="T13">
                      <a:pos x="T6" y="T7"/>
                    </a:cxn>
                    <a:cxn ang="T14">
                      <a:pos x="T8" y="T9"/>
                    </a:cxn>
                  </a:cxnLst>
                  <a:rect l="T15" t="T16" r="T17" b="T18"/>
                  <a:pathLst>
                    <a:path w="43" h="332">
                      <a:moveTo>
                        <a:pt x="0" y="331"/>
                      </a:moveTo>
                      <a:lnTo>
                        <a:pt x="42" y="327"/>
                      </a:lnTo>
                      <a:lnTo>
                        <a:pt x="42" y="3"/>
                      </a:lnTo>
                      <a:lnTo>
                        <a:pt x="0" y="0"/>
                      </a:lnTo>
                      <a:lnTo>
                        <a:pt x="0" y="331"/>
                      </a:lnTo>
                    </a:path>
                  </a:pathLst>
                </a:custGeom>
                <a:solidFill>
                  <a:srgbClr val="808080"/>
                </a:solidFill>
                <a:ln w="9525" cap="rnd">
                  <a:noFill/>
                  <a:round/>
                  <a:headEnd/>
                  <a:tailEnd/>
                </a:ln>
              </p:spPr>
              <p:txBody>
                <a:bodyPr/>
                <a:lstStyle/>
                <a:p>
                  <a:endParaRPr lang="it-IT"/>
                </a:p>
              </p:txBody>
            </p:sp>
            <p:sp>
              <p:nvSpPr>
                <p:cNvPr id="2218" name="Freeform 419"/>
                <p:cNvSpPr>
                  <a:spLocks/>
                </p:cNvSpPr>
                <p:nvPr/>
              </p:nvSpPr>
              <p:spPr bwMode="auto">
                <a:xfrm>
                  <a:off x="955" y="4844"/>
                  <a:ext cx="43" cy="346"/>
                </a:xfrm>
                <a:custGeom>
                  <a:avLst/>
                  <a:gdLst>
                    <a:gd name="T0" fmla="*/ 0 w 43"/>
                    <a:gd name="T1" fmla="*/ 345 h 346"/>
                    <a:gd name="T2" fmla="*/ 42 w 43"/>
                    <a:gd name="T3" fmla="*/ 341 h 346"/>
                    <a:gd name="T4" fmla="*/ 42 w 43"/>
                    <a:gd name="T5" fmla="*/ 1 h 346"/>
                    <a:gd name="T6" fmla="*/ 0 w 43"/>
                    <a:gd name="T7" fmla="*/ 0 h 346"/>
                    <a:gd name="T8" fmla="*/ 0 w 43"/>
                    <a:gd name="T9" fmla="*/ 345 h 346"/>
                    <a:gd name="T10" fmla="*/ 0 60000 65536"/>
                    <a:gd name="T11" fmla="*/ 0 60000 65536"/>
                    <a:gd name="T12" fmla="*/ 0 60000 65536"/>
                    <a:gd name="T13" fmla="*/ 0 60000 65536"/>
                    <a:gd name="T14" fmla="*/ 0 60000 65536"/>
                    <a:gd name="T15" fmla="*/ 0 w 43"/>
                    <a:gd name="T16" fmla="*/ 0 h 346"/>
                    <a:gd name="T17" fmla="*/ 43 w 43"/>
                    <a:gd name="T18" fmla="*/ 346 h 346"/>
                  </a:gdLst>
                  <a:ahLst/>
                  <a:cxnLst>
                    <a:cxn ang="T10">
                      <a:pos x="T0" y="T1"/>
                    </a:cxn>
                    <a:cxn ang="T11">
                      <a:pos x="T2" y="T3"/>
                    </a:cxn>
                    <a:cxn ang="T12">
                      <a:pos x="T4" y="T5"/>
                    </a:cxn>
                    <a:cxn ang="T13">
                      <a:pos x="T6" y="T7"/>
                    </a:cxn>
                    <a:cxn ang="T14">
                      <a:pos x="T8" y="T9"/>
                    </a:cxn>
                  </a:cxnLst>
                  <a:rect l="T15" t="T16" r="T17" b="T18"/>
                  <a:pathLst>
                    <a:path w="43" h="346">
                      <a:moveTo>
                        <a:pt x="0" y="345"/>
                      </a:moveTo>
                      <a:lnTo>
                        <a:pt x="42" y="341"/>
                      </a:lnTo>
                      <a:lnTo>
                        <a:pt x="42" y="1"/>
                      </a:lnTo>
                      <a:lnTo>
                        <a:pt x="0" y="0"/>
                      </a:lnTo>
                      <a:lnTo>
                        <a:pt x="0" y="345"/>
                      </a:lnTo>
                    </a:path>
                  </a:pathLst>
                </a:custGeom>
                <a:solidFill>
                  <a:srgbClr val="808080"/>
                </a:solidFill>
                <a:ln w="9525" cap="rnd">
                  <a:noFill/>
                  <a:round/>
                  <a:headEnd/>
                  <a:tailEnd/>
                </a:ln>
              </p:spPr>
              <p:txBody>
                <a:bodyPr/>
                <a:lstStyle/>
                <a:p>
                  <a:endParaRPr lang="it-IT"/>
                </a:p>
              </p:txBody>
            </p:sp>
            <p:sp>
              <p:nvSpPr>
                <p:cNvPr id="2219" name="Freeform 420"/>
                <p:cNvSpPr>
                  <a:spLocks/>
                </p:cNvSpPr>
                <p:nvPr/>
              </p:nvSpPr>
              <p:spPr bwMode="auto">
                <a:xfrm>
                  <a:off x="868" y="4837"/>
                  <a:ext cx="43" cy="361"/>
                </a:xfrm>
                <a:custGeom>
                  <a:avLst/>
                  <a:gdLst>
                    <a:gd name="T0" fmla="*/ 0 w 43"/>
                    <a:gd name="T1" fmla="*/ 360 h 361"/>
                    <a:gd name="T2" fmla="*/ 42 w 43"/>
                    <a:gd name="T3" fmla="*/ 355 h 361"/>
                    <a:gd name="T4" fmla="*/ 41 w 43"/>
                    <a:gd name="T5" fmla="*/ 0 h 361"/>
                    <a:gd name="T6" fmla="*/ 0 w 43"/>
                    <a:gd name="T7" fmla="*/ 3 h 361"/>
                    <a:gd name="T8" fmla="*/ 0 w 43"/>
                    <a:gd name="T9" fmla="*/ 360 h 361"/>
                    <a:gd name="T10" fmla="*/ 0 60000 65536"/>
                    <a:gd name="T11" fmla="*/ 0 60000 65536"/>
                    <a:gd name="T12" fmla="*/ 0 60000 65536"/>
                    <a:gd name="T13" fmla="*/ 0 60000 65536"/>
                    <a:gd name="T14" fmla="*/ 0 60000 65536"/>
                    <a:gd name="T15" fmla="*/ 0 w 43"/>
                    <a:gd name="T16" fmla="*/ 0 h 361"/>
                    <a:gd name="T17" fmla="*/ 43 w 43"/>
                    <a:gd name="T18" fmla="*/ 361 h 361"/>
                  </a:gdLst>
                  <a:ahLst/>
                  <a:cxnLst>
                    <a:cxn ang="T10">
                      <a:pos x="T0" y="T1"/>
                    </a:cxn>
                    <a:cxn ang="T11">
                      <a:pos x="T2" y="T3"/>
                    </a:cxn>
                    <a:cxn ang="T12">
                      <a:pos x="T4" y="T5"/>
                    </a:cxn>
                    <a:cxn ang="T13">
                      <a:pos x="T6" y="T7"/>
                    </a:cxn>
                    <a:cxn ang="T14">
                      <a:pos x="T8" y="T9"/>
                    </a:cxn>
                  </a:cxnLst>
                  <a:rect l="T15" t="T16" r="T17" b="T18"/>
                  <a:pathLst>
                    <a:path w="43" h="361">
                      <a:moveTo>
                        <a:pt x="0" y="360"/>
                      </a:moveTo>
                      <a:lnTo>
                        <a:pt x="42" y="355"/>
                      </a:lnTo>
                      <a:lnTo>
                        <a:pt x="41" y="0"/>
                      </a:lnTo>
                      <a:lnTo>
                        <a:pt x="0" y="3"/>
                      </a:lnTo>
                      <a:lnTo>
                        <a:pt x="0" y="360"/>
                      </a:lnTo>
                    </a:path>
                  </a:pathLst>
                </a:custGeom>
                <a:solidFill>
                  <a:srgbClr val="808080"/>
                </a:solidFill>
                <a:ln w="9525" cap="rnd">
                  <a:noFill/>
                  <a:round/>
                  <a:headEnd/>
                  <a:tailEnd/>
                </a:ln>
              </p:spPr>
              <p:txBody>
                <a:bodyPr/>
                <a:lstStyle/>
                <a:p>
                  <a:endParaRPr lang="it-IT"/>
                </a:p>
              </p:txBody>
            </p:sp>
            <p:sp>
              <p:nvSpPr>
                <p:cNvPr id="2220" name="Freeform 421"/>
                <p:cNvSpPr>
                  <a:spLocks/>
                </p:cNvSpPr>
                <p:nvPr/>
              </p:nvSpPr>
              <p:spPr bwMode="auto">
                <a:xfrm>
                  <a:off x="781" y="4828"/>
                  <a:ext cx="45" cy="379"/>
                </a:xfrm>
                <a:custGeom>
                  <a:avLst/>
                  <a:gdLst>
                    <a:gd name="T0" fmla="*/ 0 w 45"/>
                    <a:gd name="T1" fmla="*/ 378 h 379"/>
                    <a:gd name="T2" fmla="*/ 44 w 45"/>
                    <a:gd name="T3" fmla="*/ 373 h 379"/>
                    <a:gd name="T4" fmla="*/ 42 w 45"/>
                    <a:gd name="T5" fmla="*/ 5 h 379"/>
                    <a:gd name="T6" fmla="*/ 0 w 45"/>
                    <a:gd name="T7" fmla="*/ 0 h 379"/>
                    <a:gd name="T8" fmla="*/ 0 w 45"/>
                    <a:gd name="T9" fmla="*/ 378 h 379"/>
                    <a:gd name="T10" fmla="*/ 0 60000 65536"/>
                    <a:gd name="T11" fmla="*/ 0 60000 65536"/>
                    <a:gd name="T12" fmla="*/ 0 60000 65536"/>
                    <a:gd name="T13" fmla="*/ 0 60000 65536"/>
                    <a:gd name="T14" fmla="*/ 0 60000 65536"/>
                    <a:gd name="T15" fmla="*/ 0 w 45"/>
                    <a:gd name="T16" fmla="*/ 0 h 379"/>
                    <a:gd name="T17" fmla="*/ 45 w 45"/>
                    <a:gd name="T18" fmla="*/ 379 h 379"/>
                  </a:gdLst>
                  <a:ahLst/>
                  <a:cxnLst>
                    <a:cxn ang="T10">
                      <a:pos x="T0" y="T1"/>
                    </a:cxn>
                    <a:cxn ang="T11">
                      <a:pos x="T2" y="T3"/>
                    </a:cxn>
                    <a:cxn ang="T12">
                      <a:pos x="T4" y="T5"/>
                    </a:cxn>
                    <a:cxn ang="T13">
                      <a:pos x="T6" y="T7"/>
                    </a:cxn>
                    <a:cxn ang="T14">
                      <a:pos x="T8" y="T9"/>
                    </a:cxn>
                  </a:cxnLst>
                  <a:rect l="T15" t="T16" r="T17" b="T18"/>
                  <a:pathLst>
                    <a:path w="45" h="379">
                      <a:moveTo>
                        <a:pt x="0" y="378"/>
                      </a:moveTo>
                      <a:lnTo>
                        <a:pt x="44" y="373"/>
                      </a:lnTo>
                      <a:lnTo>
                        <a:pt x="42" y="5"/>
                      </a:lnTo>
                      <a:lnTo>
                        <a:pt x="0" y="0"/>
                      </a:lnTo>
                      <a:lnTo>
                        <a:pt x="0" y="378"/>
                      </a:lnTo>
                    </a:path>
                  </a:pathLst>
                </a:custGeom>
                <a:solidFill>
                  <a:srgbClr val="808080"/>
                </a:solidFill>
                <a:ln w="9525" cap="rnd">
                  <a:noFill/>
                  <a:round/>
                  <a:headEnd/>
                  <a:tailEnd/>
                </a:ln>
              </p:spPr>
              <p:txBody>
                <a:bodyPr/>
                <a:lstStyle/>
                <a:p>
                  <a:endParaRPr lang="it-IT"/>
                </a:p>
              </p:txBody>
            </p:sp>
            <p:sp>
              <p:nvSpPr>
                <p:cNvPr id="2221" name="Freeform 422"/>
                <p:cNvSpPr>
                  <a:spLocks/>
                </p:cNvSpPr>
                <p:nvPr/>
              </p:nvSpPr>
              <p:spPr bwMode="auto">
                <a:xfrm>
                  <a:off x="1645" y="4914"/>
                  <a:ext cx="54" cy="209"/>
                </a:xfrm>
                <a:custGeom>
                  <a:avLst/>
                  <a:gdLst>
                    <a:gd name="T0" fmla="*/ 0 w 54"/>
                    <a:gd name="T1" fmla="*/ 0 h 209"/>
                    <a:gd name="T2" fmla="*/ 0 w 54"/>
                    <a:gd name="T3" fmla="*/ 208 h 209"/>
                    <a:gd name="T4" fmla="*/ 53 w 54"/>
                    <a:gd name="T5" fmla="*/ 203 h 209"/>
                    <a:gd name="T6" fmla="*/ 53 w 54"/>
                    <a:gd name="T7" fmla="*/ 2 h 209"/>
                    <a:gd name="T8" fmla="*/ 0 w 54"/>
                    <a:gd name="T9" fmla="*/ 0 h 209"/>
                    <a:gd name="T10" fmla="*/ 0 60000 65536"/>
                    <a:gd name="T11" fmla="*/ 0 60000 65536"/>
                    <a:gd name="T12" fmla="*/ 0 60000 65536"/>
                    <a:gd name="T13" fmla="*/ 0 60000 65536"/>
                    <a:gd name="T14" fmla="*/ 0 60000 65536"/>
                    <a:gd name="T15" fmla="*/ 0 w 54"/>
                    <a:gd name="T16" fmla="*/ 0 h 209"/>
                    <a:gd name="T17" fmla="*/ 54 w 54"/>
                    <a:gd name="T18" fmla="*/ 209 h 209"/>
                  </a:gdLst>
                  <a:ahLst/>
                  <a:cxnLst>
                    <a:cxn ang="T10">
                      <a:pos x="T0" y="T1"/>
                    </a:cxn>
                    <a:cxn ang="T11">
                      <a:pos x="T2" y="T3"/>
                    </a:cxn>
                    <a:cxn ang="T12">
                      <a:pos x="T4" y="T5"/>
                    </a:cxn>
                    <a:cxn ang="T13">
                      <a:pos x="T6" y="T7"/>
                    </a:cxn>
                    <a:cxn ang="T14">
                      <a:pos x="T8" y="T9"/>
                    </a:cxn>
                  </a:cxnLst>
                  <a:rect l="T15" t="T16" r="T17" b="T18"/>
                  <a:pathLst>
                    <a:path w="54" h="209">
                      <a:moveTo>
                        <a:pt x="0" y="0"/>
                      </a:moveTo>
                      <a:lnTo>
                        <a:pt x="0" y="208"/>
                      </a:lnTo>
                      <a:lnTo>
                        <a:pt x="53" y="203"/>
                      </a:lnTo>
                      <a:lnTo>
                        <a:pt x="53" y="2"/>
                      </a:lnTo>
                      <a:lnTo>
                        <a:pt x="0" y="0"/>
                      </a:lnTo>
                    </a:path>
                  </a:pathLst>
                </a:custGeom>
                <a:solidFill>
                  <a:srgbClr val="808080"/>
                </a:solidFill>
                <a:ln w="9525" cap="rnd">
                  <a:noFill/>
                  <a:round/>
                  <a:headEnd/>
                  <a:tailEnd/>
                </a:ln>
              </p:spPr>
              <p:txBody>
                <a:bodyPr/>
                <a:lstStyle/>
                <a:p>
                  <a:endParaRPr lang="it-IT"/>
                </a:p>
              </p:txBody>
            </p:sp>
            <p:grpSp>
              <p:nvGrpSpPr>
                <p:cNvPr id="2222" name="Group 423"/>
                <p:cNvGrpSpPr>
                  <a:grpSpLocks/>
                </p:cNvGrpSpPr>
                <p:nvPr/>
              </p:nvGrpSpPr>
              <p:grpSpPr bwMode="auto">
                <a:xfrm>
                  <a:off x="1209" y="4814"/>
                  <a:ext cx="389" cy="345"/>
                  <a:chOff x="1209" y="4814"/>
                  <a:chExt cx="389" cy="345"/>
                </a:xfrm>
              </p:grpSpPr>
              <p:sp>
                <p:nvSpPr>
                  <p:cNvPr id="2223" name="Freeform 424"/>
                  <p:cNvSpPr>
                    <a:spLocks/>
                  </p:cNvSpPr>
                  <p:nvPr/>
                </p:nvSpPr>
                <p:spPr bwMode="auto">
                  <a:xfrm>
                    <a:off x="1555" y="4839"/>
                    <a:ext cx="43" cy="293"/>
                  </a:xfrm>
                  <a:custGeom>
                    <a:avLst/>
                    <a:gdLst>
                      <a:gd name="T0" fmla="*/ 0 w 43"/>
                      <a:gd name="T1" fmla="*/ 292 h 293"/>
                      <a:gd name="T2" fmla="*/ 42 w 43"/>
                      <a:gd name="T3" fmla="*/ 283 h 293"/>
                      <a:gd name="T4" fmla="*/ 42 w 43"/>
                      <a:gd name="T5" fmla="*/ 0 h 293"/>
                      <a:gd name="T6" fmla="*/ 0 w 43"/>
                      <a:gd name="T7" fmla="*/ 5 h 293"/>
                      <a:gd name="T8" fmla="*/ 0 w 43"/>
                      <a:gd name="T9" fmla="*/ 292 h 293"/>
                      <a:gd name="T10" fmla="*/ 0 60000 65536"/>
                      <a:gd name="T11" fmla="*/ 0 60000 65536"/>
                      <a:gd name="T12" fmla="*/ 0 60000 65536"/>
                      <a:gd name="T13" fmla="*/ 0 60000 65536"/>
                      <a:gd name="T14" fmla="*/ 0 60000 65536"/>
                      <a:gd name="T15" fmla="*/ 0 w 43"/>
                      <a:gd name="T16" fmla="*/ 0 h 293"/>
                      <a:gd name="T17" fmla="*/ 43 w 43"/>
                      <a:gd name="T18" fmla="*/ 293 h 293"/>
                    </a:gdLst>
                    <a:ahLst/>
                    <a:cxnLst>
                      <a:cxn ang="T10">
                        <a:pos x="T0" y="T1"/>
                      </a:cxn>
                      <a:cxn ang="T11">
                        <a:pos x="T2" y="T3"/>
                      </a:cxn>
                      <a:cxn ang="T12">
                        <a:pos x="T4" y="T5"/>
                      </a:cxn>
                      <a:cxn ang="T13">
                        <a:pos x="T6" y="T7"/>
                      </a:cxn>
                      <a:cxn ang="T14">
                        <a:pos x="T8" y="T9"/>
                      </a:cxn>
                    </a:cxnLst>
                    <a:rect l="T15" t="T16" r="T17" b="T18"/>
                    <a:pathLst>
                      <a:path w="43" h="293">
                        <a:moveTo>
                          <a:pt x="0" y="292"/>
                        </a:moveTo>
                        <a:lnTo>
                          <a:pt x="42" y="283"/>
                        </a:lnTo>
                        <a:lnTo>
                          <a:pt x="42" y="0"/>
                        </a:lnTo>
                        <a:lnTo>
                          <a:pt x="0" y="5"/>
                        </a:lnTo>
                        <a:lnTo>
                          <a:pt x="0" y="292"/>
                        </a:lnTo>
                      </a:path>
                    </a:pathLst>
                  </a:custGeom>
                  <a:solidFill>
                    <a:srgbClr val="808080"/>
                  </a:solidFill>
                  <a:ln w="9525" cap="rnd">
                    <a:noFill/>
                    <a:round/>
                    <a:headEnd/>
                    <a:tailEnd/>
                  </a:ln>
                </p:spPr>
                <p:txBody>
                  <a:bodyPr/>
                  <a:lstStyle/>
                  <a:p>
                    <a:endParaRPr lang="it-IT"/>
                  </a:p>
                </p:txBody>
              </p:sp>
              <p:sp>
                <p:nvSpPr>
                  <p:cNvPr id="2224" name="Freeform 425"/>
                  <p:cNvSpPr>
                    <a:spLocks/>
                  </p:cNvSpPr>
                  <p:nvPr/>
                </p:nvSpPr>
                <p:spPr bwMode="auto">
                  <a:xfrm>
                    <a:off x="1469" y="4835"/>
                    <a:ext cx="43" cy="303"/>
                  </a:xfrm>
                  <a:custGeom>
                    <a:avLst/>
                    <a:gdLst>
                      <a:gd name="T0" fmla="*/ 0 w 43"/>
                      <a:gd name="T1" fmla="*/ 302 h 303"/>
                      <a:gd name="T2" fmla="*/ 42 w 43"/>
                      <a:gd name="T3" fmla="*/ 299 h 303"/>
                      <a:gd name="T4" fmla="*/ 42 w 43"/>
                      <a:gd name="T5" fmla="*/ 2 h 303"/>
                      <a:gd name="T6" fmla="*/ 0 w 43"/>
                      <a:gd name="T7" fmla="*/ 0 h 303"/>
                      <a:gd name="T8" fmla="*/ 0 w 43"/>
                      <a:gd name="T9" fmla="*/ 302 h 303"/>
                      <a:gd name="T10" fmla="*/ 0 60000 65536"/>
                      <a:gd name="T11" fmla="*/ 0 60000 65536"/>
                      <a:gd name="T12" fmla="*/ 0 60000 65536"/>
                      <a:gd name="T13" fmla="*/ 0 60000 65536"/>
                      <a:gd name="T14" fmla="*/ 0 60000 65536"/>
                      <a:gd name="T15" fmla="*/ 0 w 43"/>
                      <a:gd name="T16" fmla="*/ 0 h 303"/>
                      <a:gd name="T17" fmla="*/ 43 w 43"/>
                      <a:gd name="T18" fmla="*/ 303 h 303"/>
                    </a:gdLst>
                    <a:ahLst/>
                    <a:cxnLst>
                      <a:cxn ang="T10">
                        <a:pos x="T0" y="T1"/>
                      </a:cxn>
                      <a:cxn ang="T11">
                        <a:pos x="T2" y="T3"/>
                      </a:cxn>
                      <a:cxn ang="T12">
                        <a:pos x="T4" y="T5"/>
                      </a:cxn>
                      <a:cxn ang="T13">
                        <a:pos x="T6" y="T7"/>
                      </a:cxn>
                      <a:cxn ang="T14">
                        <a:pos x="T8" y="T9"/>
                      </a:cxn>
                    </a:cxnLst>
                    <a:rect l="T15" t="T16" r="T17" b="T18"/>
                    <a:pathLst>
                      <a:path w="43" h="303">
                        <a:moveTo>
                          <a:pt x="0" y="302"/>
                        </a:moveTo>
                        <a:lnTo>
                          <a:pt x="42" y="299"/>
                        </a:lnTo>
                        <a:lnTo>
                          <a:pt x="42" y="2"/>
                        </a:lnTo>
                        <a:lnTo>
                          <a:pt x="0" y="0"/>
                        </a:lnTo>
                        <a:lnTo>
                          <a:pt x="0" y="302"/>
                        </a:lnTo>
                      </a:path>
                    </a:pathLst>
                  </a:custGeom>
                  <a:solidFill>
                    <a:srgbClr val="808080"/>
                  </a:solidFill>
                  <a:ln w="9525" cap="rnd">
                    <a:noFill/>
                    <a:round/>
                    <a:headEnd/>
                    <a:tailEnd/>
                  </a:ln>
                </p:spPr>
                <p:txBody>
                  <a:bodyPr/>
                  <a:lstStyle/>
                  <a:p>
                    <a:endParaRPr lang="it-IT"/>
                  </a:p>
                </p:txBody>
              </p:sp>
              <p:sp>
                <p:nvSpPr>
                  <p:cNvPr id="2225" name="Freeform 426"/>
                  <p:cNvSpPr>
                    <a:spLocks/>
                  </p:cNvSpPr>
                  <p:nvPr/>
                </p:nvSpPr>
                <p:spPr bwMode="auto">
                  <a:xfrm>
                    <a:off x="1382" y="4828"/>
                    <a:ext cx="44" cy="316"/>
                  </a:xfrm>
                  <a:custGeom>
                    <a:avLst/>
                    <a:gdLst>
                      <a:gd name="T0" fmla="*/ 0 w 44"/>
                      <a:gd name="T1" fmla="*/ 315 h 316"/>
                      <a:gd name="T2" fmla="*/ 43 w 44"/>
                      <a:gd name="T3" fmla="*/ 312 h 316"/>
                      <a:gd name="T4" fmla="*/ 43 w 44"/>
                      <a:gd name="T5" fmla="*/ 1 h 316"/>
                      <a:gd name="T6" fmla="*/ 0 w 44"/>
                      <a:gd name="T7" fmla="*/ 0 h 316"/>
                      <a:gd name="T8" fmla="*/ 0 w 44"/>
                      <a:gd name="T9" fmla="*/ 315 h 316"/>
                      <a:gd name="T10" fmla="*/ 0 60000 65536"/>
                      <a:gd name="T11" fmla="*/ 0 60000 65536"/>
                      <a:gd name="T12" fmla="*/ 0 60000 65536"/>
                      <a:gd name="T13" fmla="*/ 0 60000 65536"/>
                      <a:gd name="T14" fmla="*/ 0 60000 65536"/>
                      <a:gd name="T15" fmla="*/ 0 w 44"/>
                      <a:gd name="T16" fmla="*/ 0 h 316"/>
                      <a:gd name="T17" fmla="*/ 44 w 44"/>
                      <a:gd name="T18" fmla="*/ 316 h 316"/>
                    </a:gdLst>
                    <a:ahLst/>
                    <a:cxnLst>
                      <a:cxn ang="T10">
                        <a:pos x="T0" y="T1"/>
                      </a:cxn>
                      <a:cxn ang="T11">
                        <a:pos x="T2" y="T3"/>
                      </a:cxn>
                      <a:cxn ang="T12">
                        <a:pos x="T4" y="T5"/>
                      </a:cxn>
                      <a:cxn ang="T13">
                        <a:pos x="T6" y="T7"/>
                      </a:cxn>
                      <a:cxn ang="T14">
                        <a:pos x="T8" y="T9"/>
                      </a:cxn>
                    </a:cxnLst>
                    <a:rect l="T15" t="T16" r="T17" b="T18"/>
                    <a:pathLst>
                      <a:path w="44" h="316">
                        <a:moveTo>
                          <a:pt x="0" y="315"/>
                        </a:moveTo>
                        <a:lnTo>
                          <a:pt x="43" y="312"/>
                        </a:lnTo>
                        <a:lnTo>
                          <a:pt x="43" y="1"/>
                        </a:lnTo>
                        <a:lnTo>
                          <a:pt x="0" y="0"/>
                        </a:lnTo>
                        <a:lnTo>
                          <a:pt x="0" y="315"/>
                        </a:lnTo>
                      </a:path>
                    </a:pathLst>
                  </a:custGeom>
                  <a:solidFill>
                    <a:srgbClr val="808080"/>
                  </a:solidFill>
                  <a:ln w="9525" cap="rnd">
                    <a:noFill/>
                    <a:round/>
                    <a:headEnd/>
                    <a:tailEnd/>
                  </a:ln>
                </p:spPr>
                <p:txBody>
                  <a:bodyPr/>
                  <a:lstStyle/>
                  <a:p>
                    <a:endParaRPr lang="it-IT"/>
                  </a:p>
                </p:txBody>
              </p:sp>
              <p:sp>
                <p:nvSpPr>
                  <p:cNvPr id="2226" name="Freeform 427"/>
                  <p:cNvSpPr>
                    <a:spLocks/>
                  </p:cNvSpPr>
                  <p:nvPr/>
                </p:nvSpPr>
                <p:spPr bwMode="auto">
                  <a:xfrm>
                    <a:off x="1295" y="4822"/>
                    <a:ext cx="44" cy="330"/>
                  </a:xfrm>
                  <a:custGeom>
                    <a:avLst/>
                    <a:gdLst>
                      <a:gd name="T0" fmla="*/ 0 w 44"/>
                      <a:gd name="T1" fmla="*/ 329 h 330"/>
                      <a:gd name="T2" fmla="*/ 43 w 44"/>
                      <a:gd name="T3" fmla="*/ 324 h 330"/>
                      <a:gd name="T4" fmla="*/ 42 w 44"/>
                      <a:gd name="T5" fmla="*/ 0 h 330"/>
                      <a:gd name="T6" fmla="*/ 0 w 44"/>
                      <a:gd name="T7" fmla="*/ 2 h 330"/>
                      <a:gd name="T8" fmla="*/ 0 w 44"/>
                      <a:gd name="T9" fmla="*/ 329 h 330"/>
                      <a:gd name="T10" fmla="*/ 0 60000 65536"/>
                      <a:gd name="T11" fmla="*/ 0 60000 65536"/>
                      <a:gd name="T12" fmla="*/ 0 60000 65536"/>
                      <a:gd name="T13" fmla="*/ 0 60000 65536"/>
                      <a:gd name="T14" fmla="*/ 0 60000 65536"/>
                      <a:gd name="T15" fmla="*/ 0 w 44"/>
                      <a:gd name="T16" fmla="*/ 0 h 330"/>
                      <a:gd name="T17" fmla="*/ 44 w 44"/>
                      <a:gd name="T18" fmla="*/ 330 h 330"/>
                    </a:gdLst>
                    <a:ahLst/>
                    <a:cxnLst>
                      <a:cxn ang="T10">
                        <a:pos x="T0" y="T1"/>
                      </a:cxn>
                      <a:cxn ang="T11">
                        <a:pos x="T2" y="T3"/>
                      </a:cxn>
                      <a:cxn ang="T12">
                        <a:pos x="T4" y="T5"/>
                      </a:cxn>
                      <a:cxn ang="T13">
                        <a:pos x="T6" y="T7"/>
                      </a:cxn>
                      <a:cxn ang="T14">
                        <a:pos x="T8" y="T9"/>
                      </a:cxn>
                    </a:cxnLst>
                    <a:rect l="T15" t="T16" r="T17" b="T18"/>
                    <a:pathLst>
                      <a:path w="44" h="330">
                        <a:moveTo>
                          <a:pt x="0" y="329"/>
                        </a:moveTo>
                        <a:lnTo>
                          <a:pt x="43" y="324"/>
                        </a:lnTo>
                        <a:lnTo>
                          <a:pt x="42" y="0"/>
                        </a:lnTo>
                        <a:lnTo>
                          <a:pt x="0" y="2"/>
                        </a:lnTo>
                        <a:lnTo>
                          <a:pt x="0" y="329"/>
                        </a:lnTo>
                      </a:path>
                    </a:pathLst>
                  </a:custGeom>
                  <a:solidFill>
                    <a:srgbClr val="808080"/>
                  </a:solidFill>
                  <a:ln w="9525" cap="rnd">
                    <a:noFill/>
                    <a:round/>
                    <a:headEnd/>
                    <a:tailEnd/>
                  </a:ln>
                </p:spPr>
                <p:txBody>
                  <a:bodyPr/>
                  <a:lstStyle/>
                  <a:p>
                    <a:endParaRPr lang="it-IT"/>
                  </a:p>
                </p:txBody>
              </p:sp>
              <p:sp>
                <p:nvSpPr>
                  <p:cNvPr id="2227" name="Freeform 428"/>
                  <p:cNvSpPr>
                    <a:spLocks/>
                  </p:cNvSpPr>
                  <p:nvPr/>
                </p:nvSpPr>
                <p:spPr bwMode="auto">
                  <a:xfrm>
                    <a:off x="1209" y="4814"/>
                    <a:ext cx="44" cy="345"/>
                  </a:xfrm>
                  <a:custGeom>
                    <a:avLst/>
                    <a:gdLst>
                      <a:gd name="T0" fmla="*/ 0 w 44"/>
                      <a:gd name="T1" fmla="*/ 344 h 345"/>
                      <a:gd name="T2" fmla="*/ 43 w 44"/>
                      <a:gd name="T3" fmla="*/ 339 h 345"/>
                      <a:gd name="T4" fmla="*/ 41 w 44"/>
                      <a:gd name="T5" fmla="*/ 5 h 345"/>
                      <a:gd name="T6" fmla="*/ 0 w 44"/>
                      <a:gd name="T7" fmla="*/ 0 h 345"/>
                      <a:gd name="T8" fmla="*/ 0 w 44"/>
                      <a:gd name="T9" fmla="*/ 344 h 345"/>
                      <a:gd name="T10" fmla="*/ 0 60000 65536"/>
                      <a:gd name="T11" fmla="*/ 0 60000 65536"/>
                      <a:gd name="T12" fmla="*/ 0 60000 65536"/>
                      <a:gd name="T13" fmla="*/ 0 60000 65536"/>
                      <a:gd name="T14" fmla="*/ 0 60000 65536"/>
                      <a:gd name="T15" fmla="*/ 0 w 44"/>
                      <a:gd name="T16" fmla="*/ 0 h 345"/>
                      <a:gd name="T17" fmla="*/ 44 w 44"/>
                      <a:gd name="T18" fmla="*/ 345 h 345"/>
                    </a:gdLst>
                    <a:ahLst/>
                    <a:cxnLst>
                      <a:cxn ang="T10">
                        <a:pos x="T0" y="T1"/>
                      </a:cxn>
                      <a:cxn ang="T11">
                        <a:pos x="T2" y="T3"/>
                      </a:cxn>
                      <a:cxn ang="T12">
                        <a:pos x="T4" y="T5"/>
                      </a:cxn>
                      <a:cxn ang="T13">
                        <a:pos x="T6" y="T7"/>
                      </a:cxn>
                      <a:cxn ang="T14">
                        <a:pos x="T8" y="T9"/>
                      </a:cxn>
                    </a:cxnLst>
                    <a:rect l="T15" t="T16" r="T17" b="T18"/>
                    <a:pathLst>
                      <a:path w="44" h="345">
                        <a:moveTo>
                          <a:pt x="0" y="344"/>
                        </a:moveTo>
                        <a:lnTo>
                          <a:pt x="43" y="339"/>
                        </a:lnTo>
                        <a:lnTo>
                          <a:pt x="41" y="5"/>
                        </a:lnTo>
                        <a:lnTo>
                          <a:pt x="0" y="0"/>
                        </a:lnTo>
                        <a:lnTo>
                          <a:pt x="0" y="344"/>
                        </a:lnTo>
                      </a:path>
                    </a:pathLst>
                  </a:custGeom>
                  <a:solidFill>
                    <a:srgbClr val="808080"/>
                  </a:solidFill>
                  <a:ln w="9525" cap="rnd">
                    <a:noFill/>
                    <a:round/>
                    <a:headEnd/>
                    <a:tailEnd/>
                  </a:ln>
                </p:spPr>
                <p:txBody>
                  <a:bodyPr/>
                  <a:lstStyle/>
                  <a:p>
                    <a:endParaRPr lang="it-IT"/>
                  </a:p>
                </p:txBody>
              </p:sp>
            </p:grpSp>
          </p:grpSp>
        </p:grpSp>
        <p:grpSp>
          <p:nvGrpSpPr>
            <p:cNvPr id="2071" name="Group 429"/>
            <p:cNvGrpSpPr>
              <a:grpSpLocks/>
            </p:cNvGrpSpPr>
            <p:nvPr/>
          </p:nvGrpSpPr>
          <p:grpSpPr bwMode="auto">
            <a:xfrm>
              <a:off x="460379" y="4795898"/>
              <a:ext cx="746126" cy="315917"/>
              <a:chOff x="2218" y="3589"/>
              <a:chExt cx="566" cy="299"/>
            </a:xfrm>
          </p:grpSpPr>
          <p:sp>
            <p:nvSpPr>
              <p:cNvPr id="2200" name="Rectangle 430"/>
              <p:cNvSpPr>
                <a:spLocks noChangeArrowheads="1"/>
              </p:cNvSpPr>
              <p:nvPr/>
            </p:nvSpPr>
            <p:spPr bwMode="auto">
              <a:xfrm>
                <a:off x="2218" y="3797"/>
                <a:ext cx="181" cy="91"/>
              </a:xfrm>
              <a:prstGeom prst="rect">
                <a:avLst/>
              </a:prstGeom>
              <a:solidFill>
                <a:srgbClr val="996600"/>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FFCC99"/>
                </a:extrusionClr>
              </a:sp3d>
            </p:spPr>
            <p:txBody>
              <a:bodyPr wrap="none" lIns="90000" tIns="43200" rIns="90000" bIns="43200" anchor="ctr">
                <a:flatTx/>
              </a:bodyPr>
              <a:lstStyle/>
              <a:p>
                <a:endParaRPr lang="it-IT"/>
              </a:p>
            </p:txBody>
          </p:sp>
          <p:sp>
            <p:nvSpPr>
              <p:cNvPr id="2201" name="Rectangle 431"/>
              <p:cNvSpPr>
                <a:spLocks noChangeArrowheads="1"/>
              </p:cNvSpPr>
              <p:nvPr/>
            </p:nvSpPr>
            <p:spPr bwMode="auto">
              <a:xfrm>
                <a:off x="2410" y="3796"/>
                <a:ext cx="181" cy="91"/>
              </a:xfrm>
              <a:prstGeom prst="rect">
                <a:avLst/>
              </a:prstGeom>
              <a:solidFill>
                <a:srgbClr val="996600"/>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FFCC99"/>
                </a:extrusionClr>
              </a:sp3d>
            </p:spPr>
            <p:txBody>
              <a:bodyPr wrap="none" lIns="90000" tIns="43200" rIns="90000" bIns="43200" anchor="ctr">
                <a:flatTx/>
              </a:bodyPr>
              <a:lstStyle/>
              <a:p>
                <a:endParaRPr lang="it-IT"/>
              </a:p>
            </p:txBody>
          </p:sp>
          <p:sp>
            <p:nvSpPr>
              <p:cNvPr id="2202" name="Rectangle 432"/>
              <p:cNvSpPr>
                <a:spLocks noChangeArrowheads="1"/>
              </p:cNvSpPr>
              <p:nvPr/>
            </p:nvSpPr>
            <p:spPr bwMode="auto">
              <a:xfrm>
                <a:off x="2603" y="3797"/>
                <a:ext cx="181" cy="91"/>
              </a:xfrm>
              <a:prstGeom prst="rect">
                <a:avLst/>
              </a:prstGeom>
              <a:solidFill>
                <a:srgbClr val="996600"/>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FFCC99"/>
                </a:extrusionClr>
              </a:sp3d>
            </p:spPr>
            <p:txBody>
              <a:bodyPr wrap="none" lIns="90000" tIns="43200" rIns="90000" bIns="43200" anchor="ctr">
                <a:flatTx/>
              </a:bodyPr>
              <a:lstStyle/>
              <a:p>
                <a:endParaRPr lang="it-IT"/>
              </a:p>
            </p:txBody>
          </p:sp>
          <p:sp>
            <p:nvSpPr>
              <p:cNvPr id="2203" name="Rectangle 433"/>
              <p:cNvSpPr>
                <a:spLocks noChangeArrowheads="1"/>
              </p:cNvSpPr>
              <p:nvPr/>
            </p:nvSpPr>
            <p:spPr bwMode="auto">
              <a:xfrm>
                <a:off x="2311" y="3694"/>
                <a:ext cx="181" cy="91"/>
              </a:xfrm>
              <a:prstGeom prst="rect">
                <a:avLst/>
              </a:prstGeom>
              <a:solidFill>
                <a:srgbClr val="996600"/>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FFCC99"/>
                </a:extrusionClr>
              </a:sp3d>
            </p:spPr>
            <p:txBody>
              <a:bodyPr wrap="none" lIns="90000" tIns="43200" rIns="90000" bIns="43200" anchor="ctr">
                <a:flatTx/>
              </a:bodyPr>
              <a:lstStyle/>
              <a:p>
                <a:endParaRPr lang="it-IT"/>
              </a:p>
            </p:txBody>
          </p:sp>
          <p:sp>
            <p:nvSpPr>
              <p:cNvPr id="2204" name="Rectangle 434"/>
              <p:cNvSpPr>
                <a:spLocks noChangeArrowheads="1"/>
              </p:cNvSpPr>
              <p:nvPr/>
            </p:nvSpPr>
            <p:spPr bwMode="auto">
              <a:xfrm>
                <a:off x="2504" y="3695"/>
                <a:ext cx="181" cy="91"/>
              </a:xfrm>
              <a:prstGeom prst="rect">
                <a:avLst/>
              </a:prstGeom>
              <a:solidFill>
                <a:srgbClr val="996600"/>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FFCC99"/>
                </a:extrusionClr>
              </a:sp3d>
            </p:spPr>
            <p:txBody>
              <a:bodyPr wrap="none" lIns="90000" tIns="43200" rIns="90000" bIns="43200" anchor="ctr">
                <a:flatTx/>
              </a:bodyPr>
              <a:lstStyle/>
              <a:p>
                <a:endParaRPr lang="it-IT"/>
              </a:p>
            </p:txBody>
          </p:sp>
          <p:sp>
            <p:nvSpPr>
              <p:cNvPr id="2205" name="Rectangle 435"/>
              <p:cNvSpPr>
                <a:spLocks noChangeArrowheads="1"/>
              </p:cNvSpPr>
              <p:nvPr/>
            </p:nvSpPr>
            <p:spPr bwMode="auto">
              <a:xfrm>
                <a:off x="2411" y="3589"/>
                <a:ext cx="181" cy="91"/>
              </a:xfrm>
              <a:prstGeom prst="rect">
                <a:avLst/>
              </a:prstGeom>
              <a:solidFill>
                <a:srgbClr val="996600"/>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FFCC99"/>
                </a:extrusionClr>
              </a:sp3d>
            </p:spPr>
            <p:txBody>
              <a:bodyPr wrap="none" lIns="90000" tIns="43200" rIns="90000" bIns="43200" anchor="ctr">
                <a:flatTx/>
              </a:bodyPr>
              <a:lstStyle/>
              <a:p>
                <a:endParaRPr lang="it-IT"/>
              </a:p>
            </p:txBody>
          </p:sp>
        </p:grpSp>
        <p:sp>
          <p:nvSpPr>
            <p:cNvPr id="2072" name="Line 436"/>
            <p:cNvSpPr>
              <a:spLocks noChangeShapeType="1"/>
            </p:cNvSpPr>
            <p:nvPr/>
          </p:nvSpPr>
          <p:spPr bwMode="auto">
            <a:xfrm>
              <a:off x="1236663" y="3055938"/>
              <a:ext cx="903287" cy="636587"/>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sp>
          <p:nvSpPr>
            <p:cNvPr id="2073" name="Line 437"/>
            <p:cNvSpPr>
              <a:spLocks noChangeShapeType="1"/>
            </p:cNvSpPr>
            <p:nvPr/>
          </p:nvSpPr>
          <p:spPr bwMode="auto">
            <a:xfrm>
              <a:off x="1252538" y="4035425"/>
              <a:ext cx="869950" cy="852488"/>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sp>
          <p:nvSpPr>
            <p:cNvPr id="2074" name="Line 438"/>
            <p:cNvSpPr>
              <a:spLocks noChangeShapeType="1"/>
            </p:cNvSpPr>
            <p:nvPr/>
          </p:nvSpPr>
          <p:spPr bwMode="auto">
            <a:xfrm flipV="1">
              <a:off x="1219200" y="2955925"/>
              <a:ext cx="904875" cy="890588"/>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sp>
          <p:nvSpPr>
            <p:cNvPr id="2075" name="Line 439"/>
            <p:cNvSpPr>
              <a:spLocks noChangeShapeType="1"/>
            </p:cNvSpPr>
            <p:nvPr/>
          </p:nvSpPr>
          <p:spPr bwMode="auto">
            <a:xfrm flipV="1">
              <a:off x="1347788" y="4149725"/>
              <a:ext cx="901700" cy="636588"/>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sp>
          <p:nvSpPr>
            <p:cNvPr id="2076" name="Line 440"/>
            <p:cNvSpPr>
              <a:spLocks noChangeShapeType="1"/>
            </p:cNvSpPr>
            <p:nvPr/>
          </p:nvSpPr>
          <p:spPr bwMode="auto">
            <a:xfrm>
              <a:off x="1268413" y="2814638"/>
              <a:ext cx="855662" cy="0"/>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sp>
          <p:nvSpPr>
            <p:cNvPr id="2077" name="Line 441"/>
            <p:cNvSpPr>
              <a:spLocks noChangeShapeType="1"/>
            </p:cNvSpPr>
            <p:nvPr/>
          </p:nvSpPr>
          <p:spPr bwMode="auto">
            <a:xfrm>
              <a:off x="1062038" y="3105150"/>
              <a:ext cx="1123950" cy="1693863"/>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sp>
          <p:nvSpPr>
            <p:cNvPr id="2078" name="Line 442"/>
            <p:cNvSpPr>
              <a:spLocks noChangeShapeType="1"/>
            </p:cNvSpPr>
            <p:nvPr/>
          </p:nvSpPr>
          <p:spPr bwMode="auto">
            <a:xfrm>
              <a:off x="1236663" y="3905250"/>
              <a:ext cx="935037" cy="0"/>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sp>
          <p:nvSpPr>
            <p:cNvPr id="2079" name="Line 443"/>
            <p:cNvSpPr>
              <a:spLocks noChangeShapeType="1"/>
            </p:cNvSpPr>
            <p:nvPr/>
          </p:nvSpPr>
          <p:spPr bwMode="auto">
            <a:xfrm>
              <a:off x="1362075" y="4989513"/>
              <a:ext cx="854075" cy="0"/>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sp>
          <p:nvSpPr>
            <p:cNvPr id="2080" name="Line 444"/>
            <p:cNvSpPr>
              <a:spLocks noChangeShapeType="1"/>
            </p:cNvSpPr>
            <p:nvPr/>
          </p:nvSpPr>
          <p:spPr bwMode="auto">
            <a:xfrm flipV="1">
              <a:off x="1189038" y="3028950"/>
              <a:ext cx="1028700" cy="1744663"/>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sp>
          <p:nvSpPr>
            <p:cNvPr id="2081" name="Line 445"/>
            <p:cNvSpPr>
              <a:spLocks noChangeShapeType="1"/>
            </p:cNvSpPr>
            <p:nvPr/>
          </p:nvSpPr>
          <p:spPr bwMode="auto">
            <a:xfrm>
              <a:off x="3595688" y="2789238"/>
              <a:ext cx="695325" cy="393700"/>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sp>
          <p:nvSpPr>
            <p:cNvPr id="2082" name="Line 446"/>
            <p:cNvSpPr>
              <a:spLocks noChangeShapeType="1"/>
            </p:cNvSpPr>
            <p:nvPr/>
          </p:nvSpPr>
          <p:spPr bwMode="auto">
            <a:xfrm>
              <a:off x="3629025" y="3946525"/>
              <a:ext cx="693738" cy="393700"/>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sp>
          <p:nvSpPr>
            <p:cNvPr id="2083" name="Line 447"/>
            <p:cNvSpPr>
              <a:spLocks noChangeShapeType="1"/>
            </p:cNvSpPr>
            <p:nvPr/>
          </p:nvSpPr>
          <p:spPr bwMode="auto">
            <a:xfrm flipV="1">
              <a:off x="3627438" y="3514725"/>
              <a:ext cx="693737" cy="393700"/>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sp>
          <p:nvSpPr>
            <p:cNvPr id="2084" name="Line 448"/>
            <p:cNvSpPr>
              <a:spLocks noChangeShapeType="1"/>
            </p:cNvSpPr>
            <p:nvPr/>
          </p:nvSpPr>
          <p:spPr bwMode="auto">
            <a:xfrm flipV="1">
              <a:off x="3660775" y="4672013"/>
              <a:ext cx="693738" cy="395287"/>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sp>
          <p:nvSpPr>
            <p:cNvPr id="2085" name="Line 449"/>
            <p:cNvSpPr>
              <a:spLocks noChangeShapeType="1"/>
            </p:cNvSpPr>
            <p:nvPr/>
          </p:nvSpPr>
          <p:spPr bwMode="auto">
            <a:xfrm>
              <a:off x="5578475" y="3360738"/>
              <a:ext cx="693738" cy="395287"/>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sp>
          <p:nvSpPr>
            <p:cNvPr id="2086" name="Line 450"/>
            <p:cNvSpPr>
              <a:spLocks noChangeShapeType="1"/>
            </p:cNvSpPr>
            <p:nvPr/>
          </p:nvSpPr>
          <p:spPr bwMode="auto">
            <a:xfrm>
              <a:off x="5641975" y="4557713"/>
              <a:ext cx="693738" cy="393700"/>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sp>
          <p:nvSpPr>
            <p:cNvPr id="2087" name="Line 451"/>
            <p:cNvSpPr>
              <a:spLocks noChangeShapeType="1"/>
            </p:cNvSpPr>
            <p:nvPr/>
          </p:nvSpPr>
          <p:spPr bwMode="auto">
            <a:xfrm flipV="1">
              <a:off x="5640388" y="4125913"/>
              <a:ext cx="695325" cy="393700"/>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sp>
          <p:nvSpPr>
            <p:cNvPr id="2088" name="Line 452"/>
            <p:cNvSpPr>
              <a:spLocks noChangeShapeType="1"/>
            </p:cNvSpPr>
            <p:nvPr/>
          </p:nvSpPr>
          <p:spPr bwMode="auto">
            <a:xfrm flipV="1">
              <a:off x="5592763" y="2916238"/>
              <a:ext cx="695325" cy="395287"/>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sp>
          <p:nvSpPr>
            <p:cNvPr id="2089" name="Line 453"/>
            <p:cNvSpPr>
              <a:spLocks noChangeShapeType="1"/>
            </p:cNvSpPr>
            <p:nvPr/>
          </p:nvSpPr>
          <p:spPr bwMode="auto">
            <a:xfrm>
              <a:off x="5559425" y="3475038"/>
              <a:ext cx="854075" cy="1323975"/>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sp>
          <p:nvSpPr>
            <p:cNvPr id="2090" name="Line 454"/>
            <p:cNvSpPr>
              <a:spLocks noChangeShapeType="1"/>
            </p:cNvSpPr>
            <p:nvPr/>
          </p:nvSpPr>
          <p:spPr bwMode="auto">
            <a:xfrm flipV="1">
              <a:off x="5607050" y="3043238"/>
              <a:ext cx="852488" cy="1323975"/>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sp>
          <p:nvSpPr>
            <p:cNvPr id="2091" name="Line 455"/>
            <p:cNvSpPr>
              <a:spLocks noChangeShapeType="1"/>
            </p:cNvSpPr>
            <p:nvPr/>
          </p:nvSpPr>
          <p:spPr bwMode="auto">
            <a:xfrm>
              <a:off x="7793038" y="2698750"/>
              <a:ext cx="854075" cy="0"/>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sp>
          <p:nvSpPr>
            <p:cNvPr id="2092" name="Line 456"/>
            <p:cNvSpPr>
              <a:spLocks noChangeShapeType="1"/>
            </p:cNvSpPr>
            <p:nvPr/>
          </p:nvSpPr>
          <p:spPr bwMode="auto">
            <a:xfrm>
              <a:off x="7777163" y="3856038"/>
              <a:ext cx="854075" cy="0"/>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sp>
          <p:nvSpPr>
            <p:cNvPr id="2093" name="Line 457"/>
            <p:cNvSpPr>
              <a:spLocks noChangeShapeType="1"/>
            </p:cNvSpPr>
            <p:nvPr/>
          </p:nvSpPr>
          <p:spPr bwMode="auto">
            <a:xfrm>
              <a:off x="7935913" y="4926013"/>
              <a:ext cx="854075" cy="0"/>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sp>
          <p:nvSpPr>
            <p:cNvPr id="2094" name="Rectangle 458"/>
            <p:cNvSpPr>
              <a:spLocks noChangeArrowheads="1"/>
            </p:cNvSpPr>
            <p:nvPr/>
          </p:nvSpPr>
          <p:spPr bwMode="auto">
            <a:xfrm>
              <a:off x="4636983" y="3541713"/>
              <a:ext cx="625459" cy="295275"/>
            </a:xfrm>
            <a:prstGeom prst="rect">
              <a:avLst/>
            </a:prstGeom>
            <a:noFill/>
            <a:ln w="12700">
              <a:noFill/>
              <a:miter lim="800000"/>
              <a:headEnd type="none" w="sm" len="sm"/>
              <a:tailEnd type="none" w="sm" len="sm"/>
            </a:ln>
          </p:spPr>
          <p:txBody>
            <a:bodyPr wrap="none" lIns="86085" tIns="41321" rIns="86085" bIns="41321" anchor="ctr">
              <a:spAutoFit/>
            </a:bodyPr>
            <a:lstStyle/>
            <a:p>
              <a:pPr defTabSz="728663"/>
              <a:r>
                <a:rPr lang="en-GB" sz="1400"/>
                <a:t>Plant </a:t>
              </a:r>
              <a:endParaRPr lang="it-IT" sz="1400"/>
            </a:p>
          </p:txBody>
        </p:sp>
        <p:sp>
          <p:nvSpPr>
            <p:cNvPr id="2095" name="Rectangle 459"/>
            <p:cNvSpPr>
              <a:spLocks noChangeArrowheads="1"/>
            </p:cNvSpPr>
            <p:nvPr/>
          </p:nvSpPr>
          <p:spPr bwMode="auto">
            <a:xfrm>
              <a:off x="4638570" y="4760913"/>
              <a:ext cx="625460" cy="295275"/>
            </a:xfrm>
            <a:prstGeom prst="rect">
              <a:avLst/>
            </a:prstGeom>
            <a:noFill/>
            <a:ln w="12700">
              <a:noFill/>
              <a:miter lim="800000"/>
              <a:headEnd type="none" w="sm" len="sm"/>
              <a:tailEnd type="none" w="sm" len="sm"/>
            </a:ln>
          </p:spPr>
          <p:txBody>
            <a:bodyPr wrap="none" lIns="86085" tIns="41321" rIns="86085" bIns="41321" anchor="ctr">
              <a:spAutoFit/>
            </a:bodyPr>
            <a:lstStyle/>
            <a:p>
              <a:pPr defTabSz="728663"/>
              <a:r>
                <a:rPr lang="en-GB" sz="1400"/>
                <a:t>Plant </a:t>
              </a:r>
              <a:endParaRPr lang="it-IT" sz="1400"/>
            </a:p>
          </p:txBody>
        </p:sp>
        <p:sp>
          <p:nvSpPr>
            <p:cNvPr id="2096" name="Rectangle 460"/>
            <p:cNvSpPr>
              <a:spLocks noChangeArrowheads="1"/>
            </p:cNvSpPr>
            <p:nvPr/>
          </p:nvSpPr>
          <p:spPr bwMode="auto">
            <a:xfrm>
              <a:off x="6545110" y="2943225"/>
              <a:ext cx="1127097" cy="295275"/>
            </a:xfrm>
            <a:prstGeom prst="rect">
              <a:avLst/>
            </a:prstGeom>
            <a:noFill/>
            <a:ln w="12700">
              <a:noFill/>
              <a:miter lim="800000"/>
              <a:headEnd type="none" w="sm" len="sm"/>
              <a:tailEnd type="none" w="sm" len="sm"/>
            </a:ln>
          </p:spPr>
          <p:txBody>
            <a:bodyPr wrap="none" lIns="86085" tIns="41321" rIns="86085" bIns="41321" anchor="ctr">
              <a:spAutoFit/>
            </a:bodyPr>
            <a:lstStyle/>
            <a:p>
              <a:pPr defTabSz="728663"/>
              <a:r>
                <a:rPr lang="en-GB" sz="1400"/>
                <a:t>Warehouse </a:t>
              </a:r>
              <a:endParaRPr lang="it-IT" sz="1400"/>
            </a:p>
          </p:txBody>
        </p:sp>
        <p:sp>
          <p:nvSpPr>
            <p:cNvPr id="2097" name="Rectangle 461"/>
            <p:cNvSpPr>
              <a:spLocks noChangeArrowheads="1"/>
            </p:cNvSpPr>
            <p:nvPr/>
          </p:nvSpPr>
          <p:spPr bwMode="auto">
            <a:xfrm>
              <a:off x="6545110" y="4164013"/>
              <a:ext cx="1127097" cy="295275"/>
            </a:xfrm>
            <a:prstGeom prst="rect">
              <a:avLst/>
            </a:prstGeom>
            <a:noFill/>
            <a:ln w="12700">
              <a:noFill/>
              <a:miter lim="800000"/>
              <a:headEnd type="none" w="sm" len="sm"/>
              <a:tailEnd type="none" w="sm" len="sm"/>
            </a:ln>
          </p:spPr>
          <p:txBody>
            <a:bodyPr wrap="none" lIns="86085" tIns="41321" rIns="86085" bIns="41321" anchor="ctr">
              <a:spAutoFit/>
            </a:bodyPr>
            <a:lstStyle/>
            <a:p>
              <a:pPr defTabSz="728663"/>
              <a:r>
                <a:rPr lang="en-GB" sz="1400"/>
                <a:t>Warehouse </a:t>
              </a:r>
              <a:endParaRPr lang="it-IT" sz="1400"/>
            </a:p>
          </p:txBody>
        </p:sp>
        <p:sp>
          <p:nvSpPr>
            <p:cNvPr id="2098" name="Rectangle 462"/>
            <p:cNvSpPr>
              <a:spLocks noChangeArrowheads="1"/>
            </p:cNvSpPr>
            <p:nvPr/>
          </p:nvSpPr>
          <p:spPr bwMode="auto">
            <a:xfrm>
              <a:off x="6545110" y="5168900"/>
              <a:ext cx="1127097" cy="295275"/>
            </a:xfrm>
            <a:prstGeom prst="rect">
              <a:avLst/>
            </a:prstGeom>
            <a:noFill/>
            <a:ln w="12700">
              <a:noFill/>
              <a:miter lim="800000"/>
              <a:headEnd type="none" w="sm" len="sm"/>
              <a:tailEnd type="none" w="sm" len="sm"/>
            </a:ln>
          </p:spPr>
          <p:txBody>
            <a:bodyPr wrap="none" lIns="86085" tIns="41321" rIns="86085" bIns="41321" anchor="ctr">
              <a:spAutoFit/>
            </a:bodyPr>
            <a:lstStyle/>
            <a:p>
              <a:pPr defTabSz="728663"/>
              <a:r>
                <a:rPr lang="en-GB" sz="1400"/>
                <a:t>Warehouse </a:t>
              </a:r>
              <a:endParaRPr lang="it-IT" sz="1400"/>
            </a:p>
          </p:txBody>
        </p:sp>
        <p:sp>
          <p:nvSpPr>
            <p:cNvPr id="2099" name="Rectangle 463"/>
            <p:cNvSpPr>
              <a:spLocks noChangeArrowheads="1"/>
            </p:cNvSpPr>
            <p:nvPr/>
          </p:nvSpPr>
          <p:spPr bwMode="auto">
            <a:xfrm>
              <a:off x="2554234" y="3021013"/>
              <a:ext cx="841355" cy="295275"/>
            </a:xfrm>
            <a:prstGeom prst="rect">
              <a:avLst/>
            </a:prstGeom>
            <a:noFill/>
            <a:ln w="12700">
              <a:noFill/>
              <a:miter lim="800000"/>
              <a:headEnd type="none" w="sm" len="sm"/>
              <a:tailEnd type="none" w="sm" len="sm"/>
            </a:ln>
          </p:spPr>
          <p:txBody>
            <a:bodyPr wrap="none" lIns="86085" tIns="41321" rIns="86085" bIns="41321" anchor="ctr">
              <a:spAutoFit/>
            </a:bodyPr>
            <a:lstStyle/>
            <a:p>
              <a:pPr defTabSz="728663"/>
              <a:r>
                <a:rPr lang="en-GB" sz="1400"/>
                <a:t>Storage </a:t>
              </a:r>
              <a:endParaRPr lang="it-IT" sz="1400"/>
            </a:p>
          </p:txBody>
        </p:sp>
        <p:sp>
          <p:nvSpPr>
            <p:cNvPr id="2100" name="Rectangle 464"/>
            <p:cNvSpPr>
              <a:spLocks noChangeArrowheads="1"/>
            </p:cNvSpPr>
            <p:nvPr/>
          </p:nvSpPr>
          <p:spPr bwMode="auto">
            <a:xfrm>
              <a:off x="2554234" y="4175125"/>
              <a:ext cx="841355" cy="295275"/>
            </a:xfrm>
            <a:prstGeom prst="rect">
              <a:avLst/>
            </a:prstGeom>
            <a:noFill/>
            <a:ln w="12700">
              <a:noFill/>
              <a:miter lim="800000"/>
              <a:headEnd type="none" w="sm" len="sm"/>
              <a:tailEnd type="none" w="sm" len="sm"/>
            </a:ln>
          </p:spPr>
          <p:txBody>
            <a:bodyPr wrap="none" lIns="86085" tIns="41321" rIns="86085" bIns="41321" anchor="ctr">
              <a:spAutoFit/>
            </a:bodyPr>
            <a:lstStyle/>
            <a:p>
              <a:pPr defTabSz="728663"/>
              <a:r>
                <a:rPr lang="en-GB" sz="1400"/>
                <a:t>Storage </a:t>
              </a:r>
              <a:endParaRPr lang="it-IT" sz="1400"/>
            </a:p>
          </p:txBody>
        </p:sp>
        <p:sp>
          <p:nvSpPr>
            <p:cNvPr id="2101" name="Rectangle 465"/>
            <p:cNvSpPr>
              <a:spLocks noChangeArrowheads="1"/>
            </p:cNvSpPr>
            <p:nvPr/>
          </p:nvSpPr>
          <p:spPr bwMode="auto">
            <a:xfrm>
              <a:off x="2557409" y="5151438"/>
              <a:ext cx="841354" cy="295275"/>
            </a:xfrm>
            <a:prstGeom prst="rect">
              <a:avLst/>
            </a:prstGeom>
            <a:noFill/>
            <a:ln w="12700">
              <a:noFill/>
              <a:miter lim="800000"/>
              <a:headEnd type="none" w="sm" len="sm"/>
              <a:tailEnd type="none" w="sm" len="sm"/>
            </a:ln>
          </p:spPr>
          <p:txBody>
            <a:bodyPr wrap="none" lIns="86085" tIns="41321" rIns="86085" bIns="41321" anchor="ctr">
              <a:spAutoFit/>
            </a:bodyPr>
            <a:lstStyle/>
            <a:p>
              <a:pPr defTabSz="728663"/>
              <a:r>
                <a:rPr lang="en-GB" sz="1400"/>
                <a:t>Storage </a:t>
              </a:r>
              <a:endParaRPr lang="it-IT" sz="1400"/>
            </a:p>
          </p:txBody>
        </p:sp>
        <p:graphicFrame>
          <p:nvGraphicFramePr>
            <p:cNvPr id="2053" name="Object 466">
              <a:hlinkClick r:id="" action="ppaction://ole?verb=0"/>
            </p:cNvPr>
            <p:cNvGraphicFramePr>
              <a:graphicFrameLocks noChangeAspect="1"/>
            </p:cNvGraphicFramePr>
            <p:nvPr/>
          </p:nvGraphicFramePr>
          <p:xfrm>
            <a:off x="8772525" y="3576638"/>
            <a:ext cx="584200" cy="514350"/>
          </p:xfrm>
          <a:graphic>
            <a:graphicData uri="http://schemas.openxmlformats.org/presentationml/2006/ole">
              <p:oleObj spid="_x0000_s2053" name="Microsoft ClipArt Gallery" r:id="rId14" imgW="2484360" imgH="2187360" progId="">
                <p:embed/>
              </p:oleObj>
            </a:graphicData>
          </a:graphic>
        </p:graphicFrame>
        <p:grpSp>
          <p:nvGrpSpPr>
            <p:cNvPr id="2102" name="Group 467"/>
            <p:cNvGrpSpPr>
              <a:grpSpLocks/>
            </p:cNvGrpSpPr>
            <p:nvPr/>
          </p:nvGrpSpPr>
          <p:grpSpPr bwMode="auto">
            <a:xfrm>
              <a:off x="8845562" y="4652963"/>
              <a:ext cx="427039" cy="496887"/>
              <a:chOff x="4117" y="1889"/>
              <a:chExt cx="343" cy="405"/>
            </a:xfrm>
          </p:grpSpPr>
          <p:grpSp>
            <p:nvGrpSpPr>
              <p:cNvPr id="2107" name="Group 468"/>
              <p:cNvGrpSpPr>
                <a:grpSpLocks/>
              </p:cNvGrpSpPr>
              <p:nvPr/>
            </p:nvGrpSpPr>
            <p:grpSpPr bwMode="auto">
              <a:xfrm>
                <a:off x="4192" y="1889"/>
                <a:ext cx="113" cy="358"/>
                <a:chOff x="3401" y="1200"/>
                <a:chExt cx="113" cy="358"/>
              </a:xfrm>
            </p:grpSpPr>
            <p:grpSp>
              <p:nvGrpSpPr>
                <p:cNvPr id="2185" name="Group 469"/>
                <p:cNvGrpSpPr>
                  <a:grpSpLocks/>
                </p:cNvGrpSpPr>
                <p:nvPr/>
              </p:nvGrpSpPr>
              <p:grpSpPr bwMode="auto">
                <a:xfrm>
                  <a:off x="3401" y="1252"/>
                  <a:ext cx="113" cy="101"/>
                  <a:chOff x="3401" y="1252"/>
                  <a:chExt cx="113" cy="101"/>
                </a:xfrm>
              </p:grpSpPr>
              <p:sp>
                <p:nvSpPr>
                  <p:cNvPr id="2193" name="Freeform 470"/>
                  <p:cNvSpPr>
                    <a:spLocks/>
                  </p:cNvSpPr>
                  <p:nvPr/>
                </p:nvSpPr>
                <p:spPr bwMode="auto">
                  <a:xfrm>
                    <a:off x="3401" y="1252"/>
                    <a:ext cx="113" cy="101"/>
                  </a:xfrm>
                  <a:custGeom>
                    <a:avLst/>
                    <a:gdLst>
                      <a:gd name="T0" fmla="*/ 3 w 451"/>
                      <a:gd name="T1" fmla="*/ 0 h 404"/>
                      <a:gd name="T2" fmla="*/ 2 w 451"/>
                      <a:gd name="T3" fmla="*/ 1 h 404"/>
                      <a:gd name="T4" fmla="*/ 1 w 451"/>
                      <a:gd name="T5" fmla="*/ 1 h 404"/>
                      <a:gd name="T6" fmla="*/ 1 w 451"/>
                      <a:gd name="T7" fmla="*/ 3 h 404"/>
                      <a:gd name="T8" fmla="*/ 0 w 451"/>
                      <a:gd name="T9" fmla="*/ 4 h 404"/>
                      <a:gd name="T10" fmla="*/ 0 w 451"/>
                      <a:gd name="T11" fmla="*/ 5 h 404"/>
                      <a:gd name="T12" fmla="*/ 1 w 451"/>
                      <a:gd name="T13" fmla="*/ 5 h 404"/>
                      <a:gd name="T14" fmla="*/ 1 w 451"/>
                      <a:gd name="T15" fmla="*/ 6 h 404"/>
                      <a:gd name="T16" fmla="*/ 1 w 451"/>
                      <a:gd name="T17" fmla="*/ 6 h 404"/>
                      <a:gd name="T18" fmla="*/ 1 w 451"/>
                      <a:gd name="T19" fmla="*/ 6 h 404"/>
                      <a:gd name="T20" fmla="*/ 1 w 451"/>
                      <a:gd name="T21" fmla="*/ 5 h 404"/>
                      <a:gd name="T22" fmla="*/ 2 w 451"/>
                      <a:gd name="T23" fmla="*/ 6 h 404"/>
                      <a:gd name="T24" fmla="*/ 2 w 451"/>
                      <a:gd name="T25" fmla="*/ 6 h 404"/>
                      <a:gd name="T26" fmla="*/ 6 w 451"/>
                      <a:gd name="T27" fmla="*/ 6 h 404"/>
                      <a:gd name="T28" fmla="*/ 6 w 451"/>
                      <a:gd name="T29" fmla="*/ 6 h 404"/>
                      <a:gd name="T30" fmla="*/ 6 w 451"/>
                      <a:gd name="T31" fmla="*/ 5 h 404"/>
                      <a:gd name="T32" fmla="*/ 7 w 451"/>
                      <a:gd name="T33" fmla="*/ 6 h 404"/>
                      <a:gd name="T34" fmla="*/ 7 w 451"/>
                      <a:gd name="T35" fmla="*/ 5 h 404"/>
                      <a:gd name="T36" fmla="*/ 6 w 451"/>
                      <a:gd name="T37" fmla="*/ 1 h 404"/>
                      <a:gd name="T38" fmla="*/ 5 w 451"/>
                      <a:gd name="T39" fmla="*/ 1 h 404"/>
                      <a:gd name="T40" fmla="*/ 4 w 451"/>
                      <a:gd name="T41" fmla="*/ 0 h 404"/>
                      <a:gd name="T42" fmla="*/ 4 w 451"/>
                      <a:gd name="T43" fmla="*/ 1 h 404"/>
                      <a:gd name="T44" fmla="*/ 3 w 451"/>
                      <a:gd name="T45" fmla="*/ 0 h 4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1"/>
                      <a:gd name="T70" fmla="*/ 0 h 404"/>
                      <a:gd name="T71" fmla="*/ 451 w 451"/>
                      <a:gd name="T72" fmla="*/ 404 h 4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1" h="404">
                        <a:moveTo>
                          <a:pt x="171" y="0"/>
                        </a:moveTo>
                        <a:lnTo>
                          <a:pt x="117" y="34"/>
                        </a:lnTo>
                        <a:lnTo>
                          <a:pt x="62" y="61"/>
                        </a:lnTo>
                        <a:lnTo>
                          <a:pt x="29" y="177"/>
                        </a:lnTo>
                        <a:lnTo>
                          <a:pt x="1" y="266"/>
                        </a:lnTo>
                        <a:lnTo>
                          <a:pt x="0" y="284"/>
                        </a:lnTo>
                        <a:lnTo>
                          <a:pt x="25" y="328"/>
                        </a:lnTo>
                        <a:lnTo>
                          <a:pt x="41" y="343"/>
                        </a:lnTo>
                        <a:lnTo>
                          <a:pt x="55" y="346"/>
                        </a:lnTo>
                        <a:lnTo>
                          <a:pt x="56" y="358"/>
                        </a:lnTo>
                        <a:lnTo>
                          <a:pt x="83" y="340"/>
                        </a:lnTo>
                        <a:lnTo>
                          <a:pt x="86" y="388"/>
                        </a:lnTo>
                        <a:lnTo>
                          <a:pt x="101" y="404"/>
                        </a:lnTo>
                        <a:lnTo>
                          <a:pt x="364" y="404"/>
                        </a:lnTo>
                        <a:lnTo>
                          <a:pt x="387" y="381"/>
                        </a:lnTo>
                        <a:lnTo>
                          <a:pt x="382" y="340"/>
                        </a:lnTo>
                        <a:lnTo>
                          <a:pt x="412" y="366"/>
                        </a:lnTo>
                        <a:lnTo>
                          <a:pt x="451" y="290"/>
                        </a:lnTo>
                        <a:lnTo>
                          <a:pt x="370" y="53"/>
                        </a:lnTo>
                        <a:lnTo>
                          <a:pt x="284" y="23"/>
                        </a:lnTo>
                        <a:lnTo>
                          <a:pt x="257" y="7"/>
                        </a:lnTo>
                        <a:lnTo>
                          <a:pt x="217" y="46"/>
                        </a:lnTo>
                        <a:lnTo>
                          <a:pt x="171" y="0"/>
                        </a:lnTo>
                        <a:close/>
                      </a:path>
                    </a:pathLst>
                  </a:custGeom>
                  <a:blipFill dpi="0" rotWithShape="0">
                    <a:blip r:embed="rId15"/>
                    <a:srcRect/>
                    <a:tile tx="0" ty="0" sx="100000" sy="100000" flip="none" algn="tl"/>
                  </a:blipFill>
                  <a:ln w="9525">
                    <a:noFill/>
                    <a:round/>
                    <a:headEnd/>
                    <a:tailEnd/>
                  </a:ln>
                </p:spPr>
                <p:txBody>
                  <a:bodyPr/>
                  <a:lstStyle/>
                  <a:p>
                    <a:endParaRPr lang="it-IT"/>
                  </a:p>
                </p:txBody>
              </p:sp>
              <p:grpSp>
                <p:nvGrpSpPr>
                  <p:cNvPr id="2194" name="Group 471"/>
                  <p:cNvGrpSpPr>
                    <a:grpSpLocks/>
                  </p:cNvGrpSpPr>
                  <p:nvPr/>
                </p:nvGrpSpPr>
                <p:grpSpPr bwMode="auto">
                  <a:xfrm>
                    <a:off x="3423" y="1263"/>
                    <a:ext cx="79" cy="90"/>
                    <a:chOff x="3423" y="1263"/>
                    <a:chExt cx="79" cy="90"/>
                  </a:xfrm>
                </p:grpSpPr>
                <p:sp>
                  <p:nvSpPr>
                    <p:cNvPr id="2195" name="Freeform 472"/>
                    <p:cNvSpPr>
                      <a:spLocks/>
                    </p:cNvSpPr>
                    <p:nvPr/>
                  </p:nvSpPr>
                  <p:spPr bwMode="auto">
                    <a:xfrm>
                      <a:off x="3448" y="1263"/>
                      <a:ext cx="17" cy="90"/>
                    </a:xfrm>
                    <a:custGeom>
                      <a:avLst/>
                      <a:gdLst>
                        <a:gd name="T0" fmla="*/ 0 w 66"/>
                        <a:gd name="T1" fmla="*/ 0 h 361"/>
                        <a:gd name="T2" fmla="*/ 0 w 66"/>
                        <a:gd name="T3" fmla="*/ 0 h 361"/>
                        <a:gd name="T4" fmla="*/ 0 w 66"/>
                        <a:gd name="T5" fmla="*/ 0 h 361"/>
                        <a:gd name="T6" fmla="*/ 0 w 66"/>
                        <a:gd name="T7" fmla="*/ 4 h 361"/>
                        <a:gd name="T8" fmla="*/ 0 w 66"/>
                        <a:gd name="T9" fmla="*/ 5 h 361"/>
                        <a:gd name="T10" fmla="*/ 1 w 66"/>
                        <a:gd name="T11" fmla="*/ 5 h 361"/>
                        <a:gd name="T12" fmla="*/ 1 w 66"/>
                        <a:gd name="T13" fmla="*/ 5 h 361"/>
                        <a:gd name="T14" fmla="*/ 1 w 66"/>
                        <a:gd name="T15" fmla="*/ 4 h 361"/>
                        <a:gd name="T16" fmla="*/ 1 w 66"/>
                        <a:gd name="T17" fmla="*/ 0 h 361"/>
                        <a:gd name="T18" fmla="*/ 1 w 66"/>
                        <a:gd name="T19" fmla="*/ 0 h 361"/>
                        <a:gd name="T20" fmla="*/ 1 w 66"/>
                        <a:gd name="T21" fmla="*/ 0 h 361"/>
                        <a:gd name="T22" fmla="*/ 1 w 66"/>
                        <a:gd name="T23" fmla="*/ 0 h 361"/>
                        <a:gd name="T24" fmla="*/ 0 w 66"/>
                        <a:gd name="T25" fmla="*/ 0 h 3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
                        <a:gd name="T40" fmla="*/ 0 h 361"/>
                        <a:gd name="T41" fmla="*/ 66 w 66"/>
                        <a:gd name="T42" fmla="*/ 361 h 3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 h="361">
                          <a:moveTo>
                            <a:pt x="19" y="0"/>
                          </a:moveTo>
                          <a:lnTo>
                            <a:pt x="6" y="24"/>
                          </a:lnTo>
                          <a:lnTo>
                            <a:pt x="19" y="37"/>
                          </a:lnTo>
                          <a:lnTo>
                            <a:pt x="0" y="289"/>
                          </a:lnTo>
                          <a:lnTo>
                            <a:pt x="2" y="333"/>
                          </a:lnTo>
                          <a:lnTo>
                            <a:pt x="36" y="361"/>
                          </a:lnTo>
                          <a:lnTo>
                            <a:pt x="66" y="330"/>
                          </a:lnTo>
                          <a:lnTo>
                            <a:pt x="66" y="278"/>
                          </a:lnTo>
                          <a:lnTo>
                            <a:pt x="39" y="39"/>
                          </a:lnTo>
                          <a:lnTo>
                            <a:pt x="51" y="24"/>
                          </a:lnTo>
                          <a:lnTo>
                            <a:pt x="40" y="1"/>
                          </a:lnTo>
                          <a:lnTo>
                            <a:pt x="30" y="9"/>
                          </a:lnTo>
                          <a:lnTo>
                            <a:pt x="19" y="0"/>
                          </a:lnTo>
                          <a:close/>
                        </a:path>
                      </a:pathLst>
                    </a:custGeom>
                    <a:blipFill dpi="0" rotWithShape="0">
                      <a:blip r:embed="rId16"/>
                      <a:srcRect/>
                      <a:tile tx="0" ty="0" sx="100000" sy="100000" flip="none" algn="tl"/>
                    </a:blipFill>
                    <a:ln w="9525">
                      <a:noFill/>
                      <a:round/>
                      <a:headEnd/>
                      <a:tailEnd/>
                    </a:ln>
                  </p:spPr>
                  <p:txBody>
                    <a:bodyPr/>
                    <a:lstStyle/>
                    <a:p>
                      <a:endParaRPr lang="it-IT"/>
                    </a:p>
                  </p:txBody>
                </p:sp>
                <p:grpSp>
                  <p:nvGrpSpPr>
                    <p:cNvPr id="2196" name="Group 473"/>
                    <p:cNvGrpSpPr>
                      <a:grpSpLocks/>
                    </p:cNvGrpSpPr>
                    <p:nvPr/>
                  </p:nvGrpSpPr>
                  <p:grpSpPr bwMode="auto">
                    <a:xfrm>
                      <a:off x="3423" y="1301"/>
                      <a:ext cx="79" cy="31"/>
                      <a:chOff x="3423" y="1301"/>
                      <a:chExt cx="79" cy="31"/>
                    </a:xfrm>
                  </p:grpSpPr>
                  <p:sp>
                    <p:nvSpPr>
                      <p:cNvPr id="2197" name="Freeform 474"/>
                      <p:cNvSpPr>
                        <a:spLocks/>
                      </p:cNvSpPr>
                      <p:nvPr/>
                    </p:nvSpPr>
                    <p:spPr bwMode="auto">
                      <a:xfrm>
                        <a:off x="3440" y="1307"/>
                        <a:ext cx="61" cy="20"/>
                      </a:xfrm>
                      <a:custGeom>
                        <a:avLst/>
                        <a:gdLst>
                          <a:gd name="T0" fmla="*/ 0 w 245"/>
                          <a:gd name="T1" fmla="*/ 1 h 78"/>
                          <a:gd name="T2" fmla="*/ 3 w 245"/>
                          <a:gd name="T3" fmla="*/ 0 h 78"/>
                          <a:gd name="T4" fmla="*/ 4 w 245"/>
                          <a:gd name="T5" fmla="*/ 0 h 78"/>
                          <a:gd name="T6" fmla="*/ 0 w 245"/>
                          <a:gd name="T7" fmla="*/ 1 h 78"/>
                          <a:gd name="T8" fmla="*/ 0 w 245"/>
                          <a:gd name="T9" fmla="*/ 1 h 78"/>
                          <a:gd name="T10" fmla="*/ 0 w 245"/>
                          <a:gd name="T11" fmla="*/ 1 h 78"/>
                          <a:gd name="T12" fmla="*/ 0 60000 65536"/>
                          <a:gd name="T13" fmla="*/ 0 60000 65536"/>
                          <a:gd name="T14" fmla="*/ 0 60000 65536"/>
                          <a:gd name="T15" fmla="*/ 0 60000 65536"/>
                          <a:gd name="T16" fmla="*/ 0 60000 65536"/>
                          <a:gd name="T17" fmla="*/ 0 60000 65536"/>
                          <a:gd name="T18" fmla="*/ 0 w 245"/>
                          <a:gd name="T19" fmla="*/ 0 h 78"/>
                          <a:gd name="T20" fmla="*/ 245 w 245"/>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245" h="78">
                            <a:moveTo>
                              <a:pt x="21" y="49"/>
                            </a:moveTo>
                            <a:lnTo>
                              <a:pt x="187" y="0"/>
                            </a:lnTo>
                            <a:lnTo>
                              <a:pt x="245" y="6"/>
                            </a:lnTo>
                            <a:lnTo>
                              <a:pt x="40" y="78"/>
                            </a:lnTo>
                            <a:lnTo>
                              <a:pt x="0" y="57"/>
                            </a:lnTo>
                            <a:lnTo>
                              <a:pt x="21" y="49"/>
                            </a:lnTo>
                            <a:close/>
                          </a:path>
                        </a:pathLst>
                      </a:custGeom>
                      <a:solidFill>
                        <a:srgbClr val="000000"/>
                      </a:solidFill>
                      <a:ln w="9525">
                        <a:noFill/>
                        <a:round/>
                        <a:headEnd/>
                        <a:tailEnd/>
                      </a:ln>
                    </p:spPr>
                    <p:txBody>
                      <a:bodyPr/>
                      <a:lstStyle/>
                      <a:p>
                        <a:endParaRPr lang="it-IT"/>
                      </a:p>
                    </p:txBody>
                  </p:sp>
                  <p:sp>
                    <p:nvSpPr>
                      <p:cNvPr id="2198" name="Freeform 475"/>
                      <p:cNvSpPr>
                        <a:spLocks/>
                      </p:cNvSpPr>
                      <p:nvPr/>
                    </p:nvSpPr>
                    <p:spPr bwMode="auto">
                      <a:xfrm>
                        <a:off x="3468" y="1308"/>
                        <a:ext cx="34" cy="23"/>
                      </a:xfrm>
                      <a:custGeom>
                        <a:avLst/>
                        <a:gdLst>
                          <a:gd name="T0" fmla="*/ 1 w 137"/>
                          <a:gd name="T1" fmla="*/ 0 h 90"/>
                          <a:gd name="T2" fmla="*/ 0 w 137"/>
                          <a:gd name="T3" fmla="*/ 0 h 90"/>
                          <a:gd name="T4" fmla="*/ 0 w 137"/>
                          <a:gd name="T5" fmla="*/ 1 h 90"/>
                          <a:gd name="T6" fmla="*/ 0 w 137"/>
                          <a:gd name="T7" fmla="*/ 1 h 90"/>
                          <a:gd name="T8" fmla="*/ 0 w 137"/>
                          <a:gd name="T9" fmla="*/ 1 h 90"/>
                          <a:gd name="T10" fmla="*/ 1 w 137"/>
                          <a:gd name="T11" fmla="*/ 2 h 90"/>
                          <a:gd name="T12" fmla="*/ 1 w 137"/>
                          <a:gd name="T13" fmla="*/ 2 h 90"/>
                          <a:gd name="T14" fmla="*/ 2 w 137"/>
                          <a:gd name="T15" fmla="*/ 1 h 90"/>
                          <a:gd name="T16" fmla="*/ 2 w 137"/>
                          <a:gd name="T17" fmla="*/ 0 h 90"/>
                          <a:gd name="T18" fmla="*/ 1 w 137"/>
                          <a:gd name="T19" fmla="*/ 1 h 90"/>
                          <a:gd name="T20" fmla="*/ 1 w 137"/>
                          <a:gd name="T21" fmla="*/ 0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
                          <a:gd name="T34" fmla="*/ 0 h 90"/>
                          <a:gd name="T35" fmla="*/ 137 w 137"/>
                          <a:gd name="T36" fmla="*/ 90 h 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 h="90">
                            <a:moveTo>
                              <a:pt x="71" y="0"/>
                            </a:moveTo>
                            <a:lnTo>
                              <a:pt x="16" y="14"/>
                            </a:lnTo>
                            <a:lnTo>
                              <a:pt x="13" y="32"/>
                            </a:lnTo>
                            <a:lnTo>
                              <a:pt x="0" y="48"/>
                            </a:lnTo>
                            <a:lnTo>
                              <a:pt x="22" y="72"/>
                            </a:lnTo>
                            <a:lnTo>
                              <a:pt x="52" y="87"/>
                            </a:lnTo>
                            <a:lnTo>
                              <a:pt x="97" y="90"/>
                            </a:lnTo>
                            <a:lnTo>
                              <a:pt x="137" y="51"/>
                            </a:lnTo>
                            <a:lnTo>
                              <a:pt x="132" y="3"/>
                            </a:lnTo>
                            <a:lnTo>
                              <a:pt x="97" y="26"/>
                            </a:lnTo>
                            <a:lnTo>
                              <a:pt x="71" y="0"/>
                            </a:lnTo>
                            <a:close/>
                          </a:path>
                        </a:pathLst>
                      </a:custGeom>
                      <a:blipFill dpi="0" rotWithShape="0">
                        <a:blip r:embed="rId9"/>
                        <a:srcRect/>
                        <a:tile tx="0" ty="0" sx="100000" sy="100000" flip="none" algn="tl"/>
                      </a:blipFill>
                      <a:ln w="9525">
                        <a:noFill/>
                        <a:round/>
                        <a:headEnd/>
                        <a:tailEnd/>
                      </a:ln>
                    </p:spPr>
                    <p:txBody>
                      <a:bodyPr/>
                      <a:lstStyle/>
                      <a:p>
                        <a:endParaRPr lang="it-IT"/>
                      </a:p>
                    </p:txBody>
                  </p:sp>
                  <p:sp>
                    <p:nvSpPr>
                      <p:cNvPr id="2199" name="Freeform 476"/>
                      <p:cNvSpPr>
                        <a:spLocks/>
                      </p:cNvSpPr>
                      <p:nvPr/>
                    </p:nvSpPr>
                    <p:spPr bwMode="auto">
                      <a:xfrm>
                        <a:off x="3423" y="1301"/>
                        <a:ext cx="28" cy="31"/>
                      </a:xfrm>
                      <a:custGeom>
                        <a:avLst/>
                        <a:gdLst>
                          <a:gd name="T0" fmla="*/ 0 w 110"/>
                          <a:gd name="T1" fmla="*/ 1 h 123"/>
                          <a:gd name="T2" fmla="*/ 0 w 110"/>
                          <a:gd name="T3" fmla="*/ 1 h 123"/>
                          <a:gd name="T4" fmla="*/ 1 w 110"/>
                          <a:gd name="T5" fmla="*/ 1 h 123"/>
                          <a:gd name="T6" fmla="*/ 1 w 110"/>
                          <a:gd name="T7" fmla="*/ 0 h 123"/>
                          <a:gd name="T8" fmla="*/ 1 w 110"/>
                          <a:gd name="T9" fmla="*/ 0 h 123"/>
                          <a:gd name="T10" fmla="*/ 2 w 110"/>
                          <a:gd name="T11" fmla="*/ 0 h 123"/>
                          <a:gd name="T12" fmla="*/ 2 w 110"/>
                          <a:gd name="T13" fmla="*/ 1 h 123"/>
                          <a:gd name="T14" fmla="*/ 2 w 110"/>
                          <a:gd name="T15" fmla="*/ 1 h 123"/>
                          <a:gd name="T16" fmla="*/ 2 w 110"/>
                          <a:gd name="T17" fmla="*/ 2 h 123"/>
                          <a:gd name="T18" fmla="*/ 1 w 110"/>
                          <a:gd name="T19" fmla="*/ 2 h 123"/>
                          <a:gd name="T20" fmla="*/ 1 w 110"/>
                          <a:gd name="T21" fmla="*/ 2 h 123"/>
                          <a:gd name="T22" fmla="*/ 1 w 110"/>
                          <a:gd name="T23" fmla="*/ 2 h 123"/>
                          <a:gd name="T24" fmla="*/ 1 w 110"/>
                          <a:gd name="T25" fmla="*/ 2 h 123"/>
                          <a:gd name="T26" fmla="*/ 0 w 110"/>
                          <a:gd name="T27" fmla="*/ 2 h 123"/>
                          <a:gd name="T28" fmla="*/ 0 w 110"/>
                          <a:gd name="T29" fmla="*/ 2 h 123"/>
                          <a:gd name="T30" fmla="*/ 0 w 110"/>
                          <a:gd name="T31" fmla="*/ 1 h 1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0"/>
                          <a:gd name="T49" fmla="*/ 0 h 123"/>
                          <a:gd name="T50" fmla="*/ 110 w 110"/>
                          <a:gd name="T51" fmla="*/ 123 h 1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0" h="123">
                            <a:moveTo>
                              <a:pt x="0" y="77"/>
                            </a:moveTo>
                            <a:lnTo>
                              <a:pt x="13" y="55"/>
                            </a:lnTo>
                            <a:lnTo>
                              <a:pt x="24" y="32"/>
                            </a:lnTo>
                            <a:lnTo>
                              <a:pt x="30" y="10"/>
                            </a:lnTo>
                            <a:lnTo>
                              <a:pt x="64" y="0"/>
                            </a:lnTo>
                            <a:lnTo>
                              <a:pt x="89" y="0"/>
                            </a:lnTo>
                            <a:lnTo>
                              <a:pt x="110" y="62"/>
                            </a:lnTo>
                            <a:lnTo>
                              <a:pt x="103" y="77"/>
                            </a:lnTo>
                            <a:lnTo>
                              <a:pt x="89" y="92"/>
                            </a:lnTo>
                            <a:lnTo>
                              <a:pt x="67" y="99"/>
                            </a:lnTo>
                            <a:lnTo>
                              <a:pt x="50" y="101"/>
                            </a:lnTo>
                            <a:lnTo>
                              <a:pt x="42" y="105"/>
                            </a:lnTo>
                            <a:lnTo>
                              <a:pt x="31" y="117"/>
                            </a:lnTo>
                            <a:lnTo>
                              <a:pt x="13" y="123"/>
                            </a:lnTo>
                            <a:lnTo>
                              <a:pt x="4" y="123"/>
                            </a:lnTo>
                            <a:lnTo>
                              <a:pt x="0" y="77"/>
                            </a:lnTo>
                            <a:close/>
                          </a:path>
                        </a:pathLst>
                      </a:custGeom>
                      <a:blipFill dpi="0" rotWithShape="0">
                        <a:blip r:embed="rId9"/>
                        <a:srcRect/>
                        <a:tile tx="0" ty="0" sx="100000" sy="100000" flip="none" algn="tl"/>
                      </a:blipFill>
                      <a:ln w="9525">
                        <a:noFill/>
                        <a:round/>
                        <a:headEnd/>
                        <a:tailEnd/>
                      </a:ln>
                    </p:spPr>
                    <p:txBody>
                      <a:bodyPr/>
                      <a:lstStyle/>
                      <a:p>
                        <a:endParaRPr lang="it-IT"/>
                      </a:p>
                    </p:txBody>
                  </p:sp>
                </p:grpSp>
              </p:grpSp>
            </p:grpSp>
            <p:grpSp>
              <p:nvGrpSpPr>
                <p:cNvPr id="2186" name="Group 477"/>
                <p:cNvGrpSpPr>
                  <a:grpSpLocks/>
                </p:cNvGrpSpPr>
                <p:nvPr/>
              </p:nvGrpSpPr>
              <p:grpSpPr bwMode="auto">
                <a:xfrm>
                  <a:off x="3437" y="1200"/>
                  <a:ext cx="39" cy="65"/>
                  <a:chOff x="3437" y="1200"/>
                  <a:chExt cx="39" cy="65"/>
                </a:xfrm>
              </p:grpSpPr>
              <p:sp>
                <p:nvSpPr>
                  <p:cNvPr id="2191" name="Freeform 478"/>
                  <p:cNvSpPr>
                    <a:spLocks/>
                  </p:cNvSpPr>
                  <p:nvPr/>
                </p:nvSpPr>
                <p:spPr bwMode="auto">
                  <a:xfrm>
                    <a:off x="3437" y="1204"/>
                    <a:ext cx="36" cy="61"/>
                  </a:xfrm>
                  <a:custGeom>
                    <a:avLst/>
                    <a:gdLst>
                      <a:gd name="T0" fmla="*/ 0 w 144"/>
                      <a:gd name="T1" fmla="*/ 1 h 245"/>
                      <a:gd name="T2" fmla="*/ 0 w 144"/>
                      <a:gd name="T3" fmla="*/ 2 h 245"/>
                      <a:gd name="T4" fmla="*/ 0 w 144"/>
                      <a:gd name="T5" fmla="*/ 2 h 245"/>
                      <a:gd name="T6" fmla="*/ 0 w 144"/>
                      <a:gd name="T7" fmla="*/ 2 h 245"/>
                      <a:gd name="T8" fmla="*/ 0 w 144"/>
                      <a:gd name="T9" fmla="*/ 2 h 245"/>
                      <a:gd name="T10" fmla="*/ 0 w 144"/>
                      <a:gd name="T11" fmla="*/ 2 h 245"/>
                      <a:gd name="T12" fmla="*/ 0 w 144"/>
                      <a:gd name="T13" fmla="*/ 3 h 245"/>
                      <a:gd name="T14" fmla="*/ 1 w 144"/>
                      <a:gd name="T15" fmla="*/ 4 h 245"/>
                      <a:gd name="T16" fmla="*/ 2 w 144"/>
                      <a:gd name="T17" fmla="*/ 3 h 245"/>
                      <a:gd name="T18" fmla="*/ 2 w 144"/>
                      <a:gd name="T19" fmla="*/ 3 h 245"/>
                      <a:gd name="T20" fmla="*/ 2 w 144"/>
                      <a:gd name="T21" fmla="*/ 3 h 245"/>
                      <a:gd name="T22" fmla="*/ 2 w 144"/>
                      <a:gd name="T23" fmla="*/ 3 h 245"/>
                      <a:gd name="T24" fmla="*/ 2 w 144"/>
                      <a:gd name="T25" fmla="*/ 2 h 245"/>
                      <a:gd name="T26" fmla="*/ 2 w 144"/>
                      <a:gd name="T27" fmla="*/ 2 h 245"/>
                      <a:gd name="T28" fmla="*/ 2 w 144"/>
                      <a:gd name="T29" fmla="*/ 2 h 245"/>
                      <a:gd name="T30" fmla="*/ 2 w 144"/>
                      <a:gd name="T31" fmla="*/ 1 h 245"/>
                      <a:gd name="T32" fmla="*/ 2 w 144"/>
                      <a:gd name="T33" fmla="*/ 1 h 245"/>
                      <a:gd name="T34" fmla="*/ 2 w 144"/>
                      <a:gd name="T35" fmla="*/ 0 h 245"/>
                      <a:gd name="T36" fmla="*/ 2 w 144"/>
                      <a:gd name="T37" fmla="*/ 0 h 245"/>
                      <a:gd name="T38" fmla="*/ 2 w 144"/>
                      <a:gd name="T39" fmla="*/ 0 h 245"/>
                      <a:gd name="T40" fmla="*/ 1 w 144"/>
                      <a:gd name="T41" fmla="*/ 0 h 245"/>
                      <a:gd name="T42" fmla="*/ 1 w 144"/>
                      <a:gd name="T43" fmla="*/ 0 h 245"/>
                      <a:gd name="T44" fmla="*/ 1 w 144"/>
                      <a:gd name="T45" fmla="*/ 0 h 245"/>
                      <a:gd name="T46" fmla="*/ 1 w 144"/>
                      <a:gd name="T47" fmla="*/ 0 h 245"/>
                      <a:gd name="T48" fmla="*/ 1 w 144"/>
                      <a:gd name="T49" fmla="*/ 0 h 245"/>
                      <a:gd name="T50" fmla="*/ 0 w 144"/>
                      <a:gd name="T51" fmla="*/ 0 h 245"/>
                      <a:gd name="T52" fmla="*/ 0 w 144"/>
                      <a:gd name="T53" fmla="*/ 0 h 245"/>
                      <a:gd name="T54" fmla="*/ 0 w 144"/>
                      <a:gd name="T55" fmla="*/ 1 h 245"/>
                      <a:gd name="T56" fmla="*/ 0 w 144"/>
                      <a:gd name="T57" fmla="*/ 1 h 245"/>
                      <a:gd name="T58" fmla="*/ 0 w 144"/>
                      <a:gd name="T59" fmla="*/ 1 h 245"/>
                      <a:gd name="T60" fmla="*/ 0 w 144"/>
                      <a:gd name="T61" fmla="*/ 1 h 245"/>
                      <a:gd name="T62" fmla="*/ 0 w 144"/>
                      <a:gd name="T63" fmla="*/ 1 h 2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4"/>
                      <a:gd name="T97" fmla="*/ 0 h 245"/>
                      <a:gd name="T98" fmla="*/ 144 w 144"/>
                      <a:gd name="T99" fmla="*/ 245 h 2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4" h="245">
                        <a:moveTo>
                          <a:pt x="0" y="105"/>
                        </a:moveTo>
                        <a:lnTo>
                          <a:pt x="6" y="125"/>
                        </a:lnTo>
                        <a:lnTo>
                          <a:pt x="11" y="137"/>
                        </a:lnTo>
                        <a:lnTo>
                          <a:pt x="16" y="148"/>
                        </a:lnTo>
                        <a:lnTo>
                          <a:pt x="24" y="147"/>
                        </a:lnTo>
                        <a:lnTo>
                          <a:pt x="26" y="147"/>
                        </a:lnTo>
                        <a:lnTo>
                          <a:pt x="26" y="195"/>
                        </a:lnTo>
                        <a:lnTo>
                          <a:pt x="72" y="245"/>
                        </a:lnTo>
                        <a:lnTo>
                          <a:pt x="112" y="208"/>
                        </a:lnTo>
                        <a:lnTo>
                          <a:pt x="114" y="195"/>
                        </a:lnTo>
                        <a:lnTo>
                          <a:pt x="119" y="185"/>
                        </a:lnTo>
                        <a:lnTo>
                          <a:pt x="126" y="175"/>
                        </a:lnTo>
                        <a:lnTo>
                          <a:pt x="131" y="155"/>
                        </a:lnTo>
                        <a:lnTo>
                          <a:pt x="140" y="133"/>
                        </a:lnTo>
                        <a:lnTo>
                          <a:pt x="142" y="115"/>
                        </a:lnTo>
                        <a:lnTo>
                          <a:pt x="143" y="73"/>
                        </a:lnTo>
                        <a:lnTo>
                          <a:pt x="144" y="56"/>
                        </a:lnTo>
                        <a:lnTo>
                          <a:pt x="141" y="38"/>
                        </a:lnTo>
                        <a:lnTo>
                          <a:pt x="132" y="23"/>
                        </a:lnTo>
                        <a:lnTo>
                          <a:pt x="115" y="9"/>
                        </a:lnTo>
                        <a:lnTo>
                          <a:pt x="97" y="3"/>
                        </a:lnTo>
                        <a:lnTo>
                          <a:pt x="77" y="0"/>
                        </a:lnTo>
                        <a:lnTo>
                          <a:pt x="57" y="2"/>
                        </a:lnTo>
                        <a:lnTo>
                          <a:pt x="41" y="8"/>
                        </a:lnTo>
                        <a:lnTo>
                          <a:pt x="27" y="19"/>
                        </a:lnTo>
                        <a:lnTo>
                          <a:pt x="17" y="30"/>
                        </a:lnTo>
                        <a:lnTo>
                          <a:pt x="11" y="41"/>
                        </a:lnTo>
                        <a:lnTo>
                          <a:pt x="5" y="55"/>
                        </a:lnTo>
                        <a:lnTo>
                          <a:pt x="3" y="68"/>
                        </a:lnTo>
                        <a:lnTo>
                          <a:pt x="2" y="86"/>
                        </a:lnTo>
                        <a:lnTo>
                          <a:pt x="4" y="98"/>
                        </a:lnTo>
                        <a:lnTo>
                          <a:pt x="0" y="105"/>
                        </a:lnTo>
                        <a:close/>
                      </a:path>
                    </a:pathLst>
                  </a:custGeom>
                  <a:blipFill dpi="0" rotWithShape="0">
                    <a:blip r:embed="rId17"/>
                    <a:srcRect/>
                    <a:tile tx="0" ty="0" sx="100000" sy="100000" flip="none" algn="tl"/>
                  </a:blipFill>
                  <a:ln w="9525">
                    <a:noFill/>
                    <a:round/>
                    <a:headEnd/>
                    <a:tailEnd/>
                  </a:ln>
                </p:spPr>
                <p:txBody>
                  <a:bodyPr/>
                  <a:lstStyle/>
                  <a:p>
                    <a:endParaRPr lang="it-IT"/>
                  </a:p>
                </p:txBody>
              </p:sp>
              <p:sp>
                <p:nvSpPr>
                  <p:cNvPr id="2192" name="Freeform 479"/>
                  <p:cNvSpPr>
                    <a:spLocks/>
                  </p:cNvSpPr>
                  <p:nvPr/>
                </p:nvSpPr>
                <p:spPr bwMode="auto">
                  <a:xfrm>
                    <a:off x="3437" y="1200"/>
                    <a:ext cx="39" cy="33"/>
                  </a:xfrm>
                  <a:custGeom>
                    <a:avLst/>
                    <a:gdLst>
                      <a:gd name="T0" fmla="*/ 0 w 155"/>
                      <a:gd name="T1" fmla="*/ 2 h 133"/>
                      <a:gd name="T2" fmla="*/ 0 w 155"/>
                      <a:gd name="T3" fmla="*/ 1 h 133"/>
                      <a:gd name="T4" fmla="*/ 0 w 155"/>
                      <a:gd name="T5" fmla="*/ 1 h 133"/>
                      <a:gd name="T6" fmla="*/ 0 w 155"/>
                      <a:gd name="T7" fmla="*/ 1 h 133"/>
                      <a:gd name="T8" fmla="*/ 0 w 155"/>
                      <a:gd name="T9" fmla="*/ 0 h 133"/>
                      <a:gd name="T10" fmla="*/ 0 w 155"/>
                      <a:gd name="T11" fmla="*/ 0 h 133"/>
                      <a:gd name="T12" fmla="*/ 1 w 155"/>
                      <a:gd name="T13" fmla="*/ 0 h 133"/>
                      <a:gd name="T14" fmla="*/ 1 w 155"/>
                      <a:gd name="T15" fmla="*/ 0 h 133"/>
                      <a:gd name="T16" fmla="*/ 1 w 155"/>
                      <a:gd name="T17" fmla="*/ 0 h 133"/>
                      <a:gd name="T18" fmla="*/ 1 w 155"/>
                      <a:gd name="T19" fmla="*/ 0 h 133"/>
                      <a:gd name="T20" fmla="*/ 2 w 155"/>
                      <a:gd name="T21" fmla="*/ 0 h 133"/>
                      <a:gd name="T22" fmla="*/ 2 w 155"/>
                      <a:gd name="T23" fmla="*/ 0 h 133"/>
                      <a:gd name="T24" fmla="*/ 2 w 155"/>
                      <a:gd name="T25" fmla="*/ 0 h 133"/>
                      <a:gd name="T26" fmla="*/ 2 w 155"/>
                      <a:gd name="T27" fmla="*/ 0 h 133"/>
                      <a:gd name="T28" fmla="*/ 2 w 155"/>
                      <a:gd name="T29" fmla="*/ 0 h 133"/>
                      <a:gd name="T30" fmla="*/ 2 w 155"/>
                      <a:gd name="T31" fmla="*/ 0 h 133"/>
                      <a:gd name="T32" fmla="*/ 3 w 155"/>
                      <a:gd name="T33" fmla="*/ 1 h 133"/>
                      <a:gd name="T34" fmla="*/ 2 w 155"/>
                      <a:gd name="T35" fmla="*/ 1 h 133"/>
                      <a:gd name="T36" fmla="*/ 2 w 155"/>
                      <a:gd name="T37" fmla="*/ 1 h 133"/>
                      <a:gd name="T38" fmla="*/ 2 w 155"/>
                      <a:gd name="T39" fmla="*/ 1 h 133"/>
                      <a:gd name="T40" fmla="*/ 2 w 155"/>
                      <a:gd name="T41" fmla="*/ 1 h 133"/>
                      <a:gd name="T42" fmla="*/ 3 w 155"/>
                      <a:gd name="T43" fmla="*/ 1 h 133"/>
                      <a:gd name="T44" fmla="*/ 3 w 155"/>
                      <a:gd name="T45" fmla="*/ 1 h 133"/>
                      <a:gd name="T46" fmla="*/ 2 w 155"/>
                      <a:gd name="T47" fmla="*/ 2 h 133"/>
                      <a:gd name="T48" fmla="*/ 2 w 155"/>
                      <a:gd name="T49" fmla="*/ 1 h 133"/>
                      <a:gd name="T50" fmla="*/ 2 w 155"/>
                      <a:gd name="T51" fmla="*/ 1 h 133"/>
                      <a:gd name="T52" fmla="*/ 2 w 155"/>
                      <a:gd name="T53" fmla="*/ 1 h 133"/>
                      <a:gd name="T54" fmla="*/ 2 w 155"/>
                      <a:gd name="T55" fmla="*/ 1 h 133"/>
                      <a:gd name="T56" fmla="*/ 2 w 155"/>
                      <a:gd name="T57" fmla="*/ 1 h 133"/>
                      <a:gd name="T58" fmla="*/ 2 w 155"/>
                      <a:gd name="T59" fmla="*/ 1 h 133"/>
                      <a:gd name="T60" fmla="*/ 2 w 155"/>
                      <a:gd name="T61" fmla="*/ 1 h 133"/>
                      <a:gd name="T62" fmla="*/ 2 w 155"/>
                      <a:gd name="T63" fmla="*/ 1 h 133"/>
                      <a:gd name="T64" fmla="*/ 2 w 155"/>
                      <a:gd name="T65" fmla="*/ 1 h 133"/>
                      <a:gd name="T66" fmla="*/ 1 w 155"/>
                      <a:gd name="T67" fmla="*/ 1 h 133"/>
                      <a:gd name="T68" fmla="*/ 1 w 155"/>
                      <a:gd name="T69" fmla="*/ 1 h 133"/>
                      <a:gd name="T70" fmla="*/ 1 w 155"/>
                      <a:gd name="T71" fmla="*/ 1 h 133"/>
                      <a:gd name="T72" fmla="*/ 2 w 155"/>
                      <a:gd name="T73" fmla="*/ 1 h 133"/>
                      <a:gd name="T74" fmla="*/ 1 w 155"/>
                      <a:gd name="T75" fmla="*/ 1 h 133"/>
                      <a:gd name="T76" fmla="*/ 1 w 155"/>
                      <a:gd name="T77" fmla="*/ 1 h 133"/>
                      <a:gd name="T78" fmla="*/ 1 w 155"/>
                      <a:gd name="T79" fmla="*/ 1 h 133"/>
                      <a:gd name="T80" fmla="*/ 1 w 155"/>
                      <a:gd name="T81" fmla="*/ 1 h 133"/>
                      <a:gd name="T82" fmla="*/ 1 w 155"/>
                      <a:gd name="T83" fmla="*/ 1 h 133"/>
                      <a:gd name="T84" fmla="*/ 1 w 155"/>
                      <a:gd name="T85" fmla="*/ 1 h 133"/>
                      <a:gd name="T86" fmla="*/ 1 w 155"/>
                      <a:gd name="T87" fmla="*/ 1 h 133"/>
                      <a:gd name="T88" fmla="*/ 1 w 155"/>
                      <a:gd name="T89" fmla="*/ 1 h 133"/>
                      <a:gd name="T90" fmla="*/ 1 w 155"/>
                      <a:gd name="T91" fmla="*/ 1 h 133"/>
                      <a:gd name="T92" fmla="*/ 1 w 155"/>
                      <a:gd name="T93" fmla="*/ 1 h 133"/>
                      <a:gd name="T94" fmla="*/ 1 w 155"/>
                      <a:gd name="T95" fmla="*/ 1 h 133"/>
                      <a:gd name="T96" fmla="*/ 1 w 155"/>
                      <a:gd name="T97" fmla="*/ 1 h 133"/>
                      <a:gd name="T98" fmla="*/ 1 w 155"/>
                      <a:gd name="T99" fmla="*/ 2 h 133"/>
                      <a:gd name="T100" fmla="*/ 1 w 155"/>
                      <a:gd name="T101" fmla="*/ 2 h 133"/>
                      <a:gd name="T102" fmla="*/ 1 w 155"/>
                      <a:gd name="T103" fmla="*/ 2 h 133"/>
                      <a:gd name="T104" fmla="*/ 0 w 155"/>
                      <a:gd name="T105" fmla="*/ 2 h 133"/>
                      <a:gd name="T106" fmla="*/ 0 w 155"/>
                      <a:gd name="T107" fmla="*/ 2 h 133"/>
                      <a:gd name="T108" fmla="*/ 0 w 155"/>
                      <a:gd name="T109" fmla="*/ 2 h 133"/>
                      <a:gd name="T110" fmla="*/ 0 w 155"/>
                      <a:gd name="T111" fmla="*/ 2 h 133"/>
                      <a:gd name="T112" fmla="*/ 0 w 155"/>
                      <a:gd name="T113" fmla="*/ 2 h 13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5"/>
                      <a:gd name="T172" fmla="*/ 0 h 133"/>
                      <a:gd name="T173" fmla="*/ 155 w 155"/>
                      <a:gd name="T174" fmla="*/ 133 h 13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5" h="133">
                        <a:moveTo>
                          <a:pt x="1" y="110"/>
                        </a:moveTo>
                        <a:lnTo>
                          <a:pt x="0" y="92"/>
                        </a:lnTo>
                        <a:lnTo>
                          <a:pt x="3" y="70"/>
                        </a:lnTo>
                        <a:lnTo>
                          <a:pt x="6" y="51"/>
                        </a:lnTo>
                        <a:lnTo>
                          <a:pt x="12" y="37"/>
                        </a:lnTo>
                        <a:lnTo>
                          <a:pt x="20" y="23"/>
                        </a:lnTo>
                        <a:lnTo>
                          <a:pt x="33" y="18"/>
                        </a:lnTo>
                        <a:lnTo>
                          <a:pt x="40" y="12"/>
                        </a:lnTo>
                        <a:lnTo>
                          <a:pt x="54" y="6"/>
                        </a:lnTo>
                        <a:lnTo>
                          <a:pt x="70" y="0"/>
                        </a:lnTo>
                        <a:lnTo>
                          <a:pt x="87" y="0"/>
                        </a:lnTo>
                        <a:lnTo>
                          <a:pt x="105" y="3"/>
                        </a:lnTo>
                        <a:lnTo>
                          <a:pt x="116" y="9"/>
                        </a:lnTo>
                        <a:lnTo>
                          <a:pt x="126" y="16"/>
                        </a:lnTo>
                        <a:lnTo>
                          <a:pt x="140" y="27"/>
                        </a:lnTo>
                        <a:lnTo>
                          <a:pt x="149" y="38"/>
                        </a:lnTo>
                        <a:lnTo>
                          <a:pt x="155" y="43"/>
                        </a:lnTo>
                        <a:lnTo>
                          <a:pt x="149" y="44"/>
                        </a:lnTo>
                        <a:lnTo>
                          <a:pt x="148" y="48"/>
                        </a:lnTo>
                        <a:lnTo>
                          <a:pt x="148" y="55"/>
                        </a:lnTo>
                        <a:lnTo>
                          <a:pt x="147" y="65"/>
                        </a:lnTo>
                        <a:lnTo>
                          <a:pt x="151" y="79"/>
                        </a:lnTo>
                        <a:lnTo>
                          <a:pt x="152" y="96"/>
                        </a:lnTo>
                        <a:lnTo>
                          <a:pt x="144" y="114"/>
                        </a:lnTo>
                        <a:lnTo>
                          <a:pt x="145" y="88"/>
                        </a:lnTo>
                        <a:lnTo>
                          <a:pt x="144" y="71"/>
                        </a:lnTo>
                        <a:lnTo>
                          <a:pt x="140" y="63"/>
                        </a:lnTo>
                        <a:lnTo>
                          <a:pt x="134" y="59"/>
                        </a:lnTo>
                        <a:lnTo>
                          <a:pt x="131" y="54"/>
                        </a:lnTo>
                        <a:lnTo>
                          <a:pt x="126" y="55"/>
                        </a:lnTo>
                        <a:lnTo>
                          <a:pt x="115" y="59"/>
                        </a:lnTo>
                        <a:lnTo>
                          <a:pt x="105" y="59"/>
                        </a:lnTo>
                        <a:lnTo>
                          <a:pt x="93" y="59"/>
                        </a:lnTo>
                        <a:lnTo>
                          <a:pt x="83" y="58"/>
                        </a:lnTo>
                        <a:lnTo>
                          <a:pt x="76" y="58"/>
                        </a:lnTo>
                        <a:lnTo>
                          <a:pt x="82" y="61"/>
                        </a:lnTo>
                        <a:lnTo>
                          <a:pt x="88" y="63"/>
                        </a:lnTo>
                        <a:lnTo>
                          <a:pt x="81" y="64"/>
                        </a:lnTo>
                        <a:lnTo>
                          <a:pt x="70" y="63"/>
                        </a:lnTo>
                        <a:lnTo>
                          <a:pt x="59" y="62"/>
                        </a:lnTo>
                        <a:lnTo>
                          <a:pt x="46" y="61"/>
                        </a:lnTo>
                        <a:lnTo>
                          <a:pt x="39" y="61"/>
                        </a:lnTo>
                        <a:lnTo>
                          <a:pt x="34" y="61"/>
                        </a:lnTo>
                        <a:lnTo>
                          <a:pt x="36" y="63"/>
                        </a:lnTo>
                        <a:lnTo>
                          <a:pt x="39" y="68"/>
                        </a:lnTo>
                        <a:lnTo>
                          <a:pt x="39" y="76"/>
                        </a:lnTo>
                        <a:lnTo>
                          <a:pt x="37" y="84"/>
                        </a:lnTo>
                        <a:lnTo>
                          <a:pt x="31" y="94"/>
                        </a:lnTo>
                        <a:lnTo>
                          <a:pt x="28" y="104"/>
                        </a:lnTo>
                        <a:lnTo>
                          <a:pt x="27" y="115"/>
                        </a:lnTo>
                        <a:lnTo>
                          <a:pt x="28" y="128"/>
                        </a:lnTo>
                        <a:lnTo>
                          <a:pt x="29" y="133"/>
                        </a:lnTo>
                        <a:lnTo>
                          <a:pt x="21" y="124"/>
                        </a:lnTo>
                        <a:lnTo>
                          <a:pt x="10" y="114"/>
                        </a:lnTo>
                        <a:lnTo>
                          <a:pt x="6" y="115"/>
                        </a:lnTo>
                        <a:lnTo>
                          <a:pt x="4" y="123"/>
                        </a:lnTo>
                        <a:lnTo>
                          <a:pt x="1" y="110"/>
                        </a:lnTo>
                        <a:close/>
                      </a:path>
                    </a:pathLst>
                  </a:custGeom>
                  <a:solidFill>
                    <a:srgbClr val="000000"/>
                  </a:solidFill>
                  <a:ln w="9525">
                    <a:noFill/>
                    <a:round/>
                    <a:headEnd/>
                    <a:tailEnd/>
                  </a:ln>
                </p:spPr>
                <p:txBody>
                  <a:bodyPr/>
                  <a:lstStyle/>
                  <a:p>
                    <a:endParaRPr lang="it-IT"/>
                  </a:p>
                </p:txBody>
              </p:sp>
            </p:grpSp>
            <p:grpSp>
              <p:nvGrpSpPr>
                <p:cNvPr id="2187" name="Group 480"/>
                <p:cNvGrpSpPr>
                  <a:grpSpLocks/>
                </p:cNvGrpSpPr>
                <p:nvPr/>
              </p:nvGrpSpPr>
              <p:grpSpPr bwMode="auto">
                <a:xfrm>
                  <a:off x="3404" y="1531"/>
                  <a:ext cx="106" cy="27"/>
                  <a:chOff x="3404" y="1531"/>
                  <a:chExt cx="106" cy="27"/>
                </a:xfrm>
              </p:grpSpPr>
              <p:sp>
                <p:nvSpPr>
                  <p:cNvPr id="2189" name="Freeform 481"/>
                  <p:cNvSpPr>
                    <a:spLocks/>
                  </p:cNvSpPr>
                  <p:nvPr/>
                </p:nvSpPr>
                <p:spPr bwMode="auto">
                  <a:xfrm>
                    <a:off x="3404" y="1531"/>
                    <a:ext cx="46" cy="27"/>
                  </a:xfrm>
                  <a:custGeom>
                    <a:avLst/>
                    <a:gdLst>
                      <a:gd name="T0" fmla="*/ 1 w 185"/>
                      <a:gd name="T1" fmla="*/ 0 h 109"/>
                      <a:gd name="T2" fmla="*/ 1 w 185"/>
                      <a:gd name="T3" fmla="*/ 0 h 109"/>
                      <a:gd name="T4" fmla="*/ 0 w 185"/>
                      <a:gd name="T5" fmla="*/ 1 h 109"/>
                      <a:gd name="T6" fmla="*/ 0 w 185"/>
                      <a:gd name="T7" fmla="*/ 1 h 109"/>
                      <a:gd name="T8" fmla="*/ 0 w 185"/>
                      <a:gd name="T9" fmla="*/ 1 h 109"/>
                      <a:gd name="T10" fmla="*/ 0 w 185"/>
                      <a:gd name="T11" fmla="*/ 1 h 109"/>
                      <a:gd name="T12" fmla="*/ 0 w 185"/>
                      <a:gd name="T13" fmla="*/ 1 h 109"/>
                      <a:gd name="T14" fmla="*/ 0 w 185"/>
                      <a:gd name="T15" fmla="*/ 2 h 109"/>
                      <a:gd name="T16" fmla="*/ 1 w 185"/>
                      <a:gd name="T17" fmla="*/ 2 h 109"/>
                      <a:gd name="T18" fmla="*/ 1 w 185"/>
                      <a:gd name="T19" fmla="*/ 2 h 109"/>
                      <a:gd name="T20" fmla="*/ 1 w 185"/>
                      <a:gd name="T21" fmla="*/ 1 h 109"/>
                      <a:gd name="T22" fmla="*/ 2 w 185"/>
                      <a:gd name="T23" fmla="*/ 1 h 109"/>
                      <a:gd name="T24" fmla="*/ 3 w 185"/>
                      <a:gd name="T25" fmla="*/ 1 h 109"/>
                      <a:gd name="T26" fmla="*/ 3 w 185"/>
                      <a:gd name="T27" fmla="*/ 0 h 109"/>
                      <a:gd name="T28" fmla="*/ 3 w 185"/>
                      <a:gd name="T29" fmla="*/ 0 h 109"/>
                      <a:gd name="T30" fmla="*/ 1 w 185"/>
                      <a:gd name="T31" fmla="*/ 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5"/>
                      <a:gd name="T49" fmla="*/ 0 h 109"/>
                      <a:gd name="T50" fmla="*/ 185 w 185"/>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5" h="109">
                        <a:moveTo>
                          <a:pt x="88" y="15"/>
                        </a:moveTo>
                        <a:lnTo>
                          <a:pt x="66" y="33"/>
                        </a:lnTo>
                        <a:lnTo>
                          <a:pt x="36" y="54"/>
                        </a:lnTo>
                        <a:lnTo>
                          <a:pt x="15" y="66"/>
                        </a:lnTo>
                        <a:lnTo>
                          <a:pt x="2" y="75"/>
                        </a:lnTo>
                        <a:lnTo>
                          <a:pt x="0" y="95"/>
                        </a:lnTo>
                        <a:lnTo>
                          <a:pt x="12" y="103"/>
                        </a:lnTo>
                        <a:lnTo>
                          <a:pt x="38" y="107"/>
                        </a:lnTo>
                        <a:lnTo>
                          <a:pt x="64" y="109"/>
                        </a:lnTo>
                        <a:lnTo>
                          <a:pt x="88" y="107"/>
                        </a:lnTo>
                        <a:lnTo>
                          <a:pt x="105" y="95"/>
                        </a:lnTo>
                        <a:lnTo>
                          <a:pt x="136" y="82"/>
                        </a:lnTo>
                        <a:lnTo>
                          <a:pt x="182" y="69"/>
                        </a:lnTo>
                        <a:lnTo>
                          <a:pt x="185" y="28"/>
                        </a:lnTo>
                        <a:lnTo>
                          <a:pt x="179" y="0"/>
                        </a:lnTo>
                        <a:lnTo>
                          <a:pt x="88" y="15"/>
                        </a:lnTo>
                        <a:close/>
                      </a:path>
                    </a:pathLst>
                  </a:custGeom>
                  <a:blipFill dpi="0" rotWithShape="0">
                    <a:blip r:embed="rId8"/>
                    <a:srcRect/>
                    <a:tile tx="0" ty="0" sx="100000" sy="100000" flip="none" algn="tl"/>
                  </a:blipFill>
                  <a:ln w="9525">
                    <a:noFill/>
                    <a:round/>
                    <a:headEnd/>
                    <a:tailEnd/>
                  </a:ln>
                </p:spPr>
                <p:txBody>
                  <a:bodyPr/>
                  <a:lstStyle/>
                  <a:p>
                    <a:endParaRPr lang="it-IT"/>
                  </a:p>
                </p:txBody>
              </p:sp>
              <p:sp>
                <p:nvSpPr>
                  <p:cNvPr id="2190" name="Freeform 482"/>
                  <p:cNvSpPr>
                    <a:spLocks/>
                  </p:cNvSpPr>
                  <p:nvPr/>
                </p:nvSpPr>
                <p:spPr bwMode="auto">
                  <a:xfrm>
                    <a:off x="3462" y="1533"/>
                    <a:ext cx="48" cy="23"/>
                  </a:xfrm>
                  <a:custGeom>
                    <a:avLst/>
                    <a:gdLst>
                      <a:gd name="T0" fmla="*/ 0 w 193"/>
                      <a:gd name="T1" fmla="*/ 0 h 93"/>
                      <a:gd name="T2" fmla="*/ 0 w 193"/>
                      <a:gd name="T3" fmla="*/ 0 h 93"/>
                      <a:gd name="T4" fmla="*/ 0 w 193"/>
                      <a:gd name="T5" fmla="*/ 1 h 93"/>
                      <a:gd name="T6" fmla="*/ 1 w 193"/>
                      <a:gd name="T7" fmla="*/ 1 h 93"/>
                      <a:gd name="T8" fmla="*/ 1 w 193"/>
                      <a:gd name="T9" fmla="*/ 1 h 93"/>
                      <a:gd name="T10" fmla="*/ 1 w 193"/>
                      <a:gd name="T11" fmla="*/ 1 h 93"/>
                      <a:gd name="T12" fmla="*/ 2 w 193"/>
                      <a:gd name="T13" fmla="*/ 1 h 93"/>
                      <a:gd name="T14" fmla="*/ 3 w 193"/>
                      <a:gd name="T15" fmla="*/ 1 h 93"/>
                      <a:gd name="T16" fmla="*/ 3 w 193"/>
                      <a:gd name="T17" fmla="*/ 1 h 93"/>
                      <a:gd name="T18" fmla="*/ 3 w 193"/>
                      <a:gd name="T19" fmla="*/ 1 h 93"/>
                      <a:gd name="T20" fmla="*/ 2 w 193"/>
                      <a:gd name="T21" fmla="*/ 1 h 93"/>
                      <a:gd name="T22" fmla="*/ 2 w 193"/>
                      <a:gd name="T23" fmla="*/ 0 h 93"/>
                      <a:gd name="T24" fmla="*/ 1 w 193"/>
                      <a:gd name="T25" fmla="*/ 0 h 93"/>
                      <a:gd name="T26" fmla="*/ 0 w 193"/>
                      <a:gd name="T27" fmla="*/ 0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
                      <a:gd name="T43" fmla="*/ 0 h 93"/>
                      <a:gd name="T44" fmla="*/ 193 w 193"/>
                      <a:gd name="T45" fmla="*/ 93 h 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 h="93">
                        <a:moveTo>
                          <a:pt x="4" y="1"/>
                        </a:moveTo>
                        <a:lnTo>
                          <a:pt x="0" y="37"/>
                        </a:lnTo>
                        <a:lnTo>
                          <a:pt x="4" y="64"/>
                        </a:lnTo>
                        <a:lnTo>
                          <a:pt x="49" y="75"/>
                        </a:lnTo>
                        <a:lnTo>
                          <a:pt x="71" y="75"/>
                        </a:lnTo>
                        <a:lnTo>
                          <a:pt x="104" y="84"/>
                        </a:lnTo>
                        <a:lnTo>
                          <a:pt x="141" y="90"/>
                        </a:lnTo>
                        <a:lnTo>
                          <a:pt x="192" y="93"/>
                        </a:lnTo>
                        <a:lnTo>
                          <a:pt x="193" y="80"/>
                        </a:lnTo>
                        <a:lnTo>
                          <a:pt x="193" y="65"/>
                        </a:lnTo>
                        <a:lnTo>
                          <a:pt x="154" y="44"/>
                        </a:lnTo>
                        <a:lnTo>
                          <a:pt x="110" y="20"/>
                        </a:lnTo>
                        <a:lnTo>
                          <a:pt x="83" y="0"/>
                        </a:lnTo>
                        <a:lnTo>
                          <a:pt x="4" y="1"/>
                        </a:lnTo>
                        <a:close/>
                      </a:path>
                    </a:pathLst>
                  </a:custGeom>
                  <a:blipFill dpi="0" rotWithShape="0">
                    <a:blip r:embed="rId8"/>
                    <a:srcRect/>
                    <a:tile tx="0" ty="0" sx="100000" sy="100000" flip="none" algn="tl"/>
                  </a:blipFill>
                  <a:ln w="9525">
                    <a:noFill/>
                    <a:round/>
                    <a:headEnd/>
                    <a:tailEnd/>
                  </a:ln>
                </p:spPr>
                <p:txBody>
                  <a:bodyPr/>
                  <a:lstStyle/>
                  <a:p>
                    <a:endParaRPr lang="it-IT"/>
                  </a:p>
                </p:txBody>
              </p:sp>
            </p:grpSp>
            <p:sp>
              <p:nvSpPr>
                <p:cNvPr id="2188" name="Freeform 483"/>
                <p:cNvSpPr>
                  <a:spLocks/>
                </p:cNvSpPr>
                <p:nvPr/>
              </p:nvSpPr>
              <p:spPr bwMode="auto">
                <a:xfrm>
                  <a:off x="3422" y="1352"/>
                  <a:ext cx="73" cy="188"/>
                </a:xfrm>
                <a:custGeom>
                  <a:avLst/>
                  <a:gdLst>
                    <a:gd name="T0" fmla="*/ 0 w 289"/>
                    <a:gd name="T1" fmla="*/ 0 h 754"/>
                    <a:gd name="T2" fmla="*/ 0 w 289"/>
                    <a:gd name="T3" fmla="*/ 1 h 754"/>
                    <a:gd name="T4" fmla="*/ 0 w 289"/>
                    <a:gd name="T5" fmla="*/ 2 h 754"/>
                    <a:gd name="T6" fmla="*/ 0 w 289"/>
                    <a:gd name="T7" fmla="*/ 4 h 754"/>
                    <a:gd name="T8" fmla="*/ 0 w 289"/>
                    <a:gd name="T9" fmla="*/ 6 h 754"/>
                    <a:gd name="T10" fmla="*/ 0 w 289"/>
                    <a:gd name="T11" fmla="*/ 6 h 754"/>
                    <a:gd name="T12" fmla="*/ 0 w 289"/>
                    <a:gd name="T13" fmla="*/ 8 h 754"/>
                    <a:gd name="T14" fmla="*/ 0 w 289"/>
                    <a:gd name="T15" fmla="*/ 9 h 754"/>
                    <a:gd name="T16" fmla="*/ 0 w 289"/>
                    <a:gd name="T17" fmla="*/ 11 h 754"/>
                    <a:gd name="T18" fmla="*/ 0 w 289"/>
                    <a:gd name="T19" fmla="*/ 11 h 754"/>
                    <a:gd name="T20" fmla="*/ 1 w 289"/>
                    <a:gd name="T21" fmla="*/ 12 h 754"/>
                    <a:gd name="T22" fmla="*/ 2 w 289"/>
                    <a:gd name="T23" fmla="*/ 11 h 754"/>
                    <a:gd name="T24" fmla="*/ 2 w 289"/>
                    <a:gd name="T25" fmla="*/ 8 h 754"/>
                    <a:gd name="T26" fmla="*/ 2 w 289"/>
                    <a:gd name="T27" fmla="*/ 5 h 754"/>
                    <a:gd name="T28" fmla="*/ 2 w 289"/>
                    <a:gd name="T29" fmla="*/ 3 h 754"/>
                    <a:gd name="T30" fmla="*/ 3 w 289"/>
                    <a:gd name="T31" fmla="*/ 6 h 754"/>
                    <a:gd name="T32" fmla="*/ 3 w 289"/>
                    <a:gd name="T33" fmla="*/ 11 h 754"/>
                    <a:gd name="T34" fmla="*/ 4 w 289"/>
                    <a:gd name="T35" fmla="*/ 12 h 754"/>
                    <a:gd name="T36" fmla="*/ 4 w 289"/>
                    <a:gd name="T37" fmla="*/ 11 h 754"/>
                    <a:gd name="T38" fmla="*/ 4 w 289"/>
                    <a:gd name="T39" fmla="*/ 7 h 754"/>
                    <a:gd name="T40" fmla="*/ 4 w 289"/>
                    <a:gd name="T41" fmla="*/ 5 h 754"/>
                    <a:gd name="T42" fmla="*/ 5 w 289"/>
                    <a:gd name="T43" fmla="*/ 0 h 754"/>
                    <a:gd name="T44" fmla="*/ 5 w 289"/>
                    <a:gd name="T45" fmla="*/ 0 h 754"/>
                    <a:gd name="T46" fmla="*/ 0 w 289"/>
                    <a:gd name="T47" fmla="*/ 0 h 7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9"/>
                    <a:gd name="T73" fmla="*/ 0 h 754"/>
                    <a:gd name="T74" fmla="*/ 289 w 289"/>
                    <a:gd name="T75" fmla="*/ 754 h 75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9" h="754">
                      <a:moveTo>
                        <a:pt x="9" y="0"/>
                      </a:moveTo>
                      <a:lnTo>
                        <a:pt x="0" y="66"/>
                      </a:lnTo>
                      <a:lnTo>
                        <a:pt x="0" y="169"/>
                      </a:lnTo>
                      <a:lnTo>
                        <a:pt x="0" y="291"/>
                      </a:lnTo>
                      <a:lnTo>
                        <a:pt x="9" y="364"/>
                      </a:lnTo>
                      <a:lnTo>
                        <a:pt x="9" y="394"/>
                      </a:lnTo>
                      <a:lnTo>
                        <a:pt x="3" y="510"/>
                      </a:lnTo>
                      <a:lnTo>
                        <a:pt x="6" y="592"/>
                      </a:lnTo>
                      <a:lnTo>
                        <a:pt x="12" y="705"/>
                      </a:lnTo>
                      <a:lnTo>
                        <a:pt x="12" y="736"/>
                      </a:lnTo>
                      <a:lnTo>
                        <a:pt x="30" y="751"/>
                      </a:lnTo>
                      <a:lnTo>
                        <a:pt x="103" y="733"/>
                      </a:lnTo>
                      <a:lnTo>
                        <a:pt x="125" y="492"/>
                      </a:lnTo>
                      <a:lnTo>
                        <a:pt x="131" y="339"/>
                      </a:lnTo>
                      <a:lnTo>
                        <a:pt x="140" y="206"/>
                      </a:lnTo>
                      <a:lnTo>
                        <a:pt x="149" y="418"/>
                      </a:lnTo>
                      <a:lnTo>
                        <a:pt x="158" y="729"/>
                      </a:lnTo>
                      <a:lnTo>
                        <a:pt x="231" y="754"/>
                      </a:lnTo>
                      <a:lnTo>
                        <a:pt x="247" y="736"/>
                      </a:lnTo>
                      <a:lnTo>
                        <a:pt x="265" y="461"/>
                      </a:lnTo>
                      <a:lnTo>
                        <a:pt x="268" y="328"/>
                      </a:lnTo>
                      <a:lnTo>
                        <a:pt x="289" y="36"/>
                      </a:lnTo>
                      <a:lnTo>
                        <a:pt x="283" y="3"/>
                      </a:lnTo>
                      <a:lnTo>
                        <a:pt x="9" y="0"/>
                      </a:lnTo>
                      <a:close/>
                    </a:path>
                  </a:pathLst>
                </a:custGeom>
                <a:solidFill>
                  <a:srgbClr val="000000"/>
                </a:solidFill>
                <a:ln w="9525">
                  <a:noFill/>
                  <a:round/>
                  <a:headEnd/>
                  <a:tailEnd/>
                </a:ln>
              </p:spPr>
              <p:txBody>
                <a:bodyPr/>
                <a:lstStyle/>
                <a:p>
                  <a:endParaRPr lang="it-IT"/>
                </a:p>
              </p:txBody>
            </p:sp>
          </p:grpSp>
          <p:grpSp>
            <p:nvGrpSpPr>
              <p:cNvPr id="2108" name="Group 484"/>
              <p:cNvGrpSpPr>
                <a:grpSpLocks/>
              </p:cNvGrpSpPr>
              <p:nvPr/>
            </p:nvGrpSpPr>
            <p:grpSpPr bwMode="auto">
              <a:xfrm>
                <a:off x="4117" y="1910"/>
                <a:ext cx="121" cy="360"/>
                <a:chOff x="3326" y="1221"/>
                <a:chExt cx="121" cy="360"/>
              </a:xfrm>
            </p:grpSpPr>
            <p:grpSp>
              <p:nvGrpSpPr>
                <p:cNvPr id="2167" name="Group 485"/>
                <p:cNvGrpSpPr>
                  <a:grpSpLocks/>
                </p:cNvGrpSpPr>
                <p:nvPr/>
              </p:nvGrpSpPr>
              <p:grpSpPr bwMode="auto">
                <a:xfrm>
                  <a:off x="3326" y="1267"/>
                  <a:ext cx="121" cy="314"/>
                  <a:chOff x="3326" y="1267"/>
                  <a:chExt cx="121" cy="314"/>
                </a:xfrm>
              </p:grpSpPr>
              <p:grpSp>
                <p:nvGrpSpPr>
                  <p:cNvPr id="2173" name="Group 486"/>
                  <p:cNvGrpSpPr>
                    <a:grpSpLocks/>
                  </p:cNvGrpSpPr>
                  <p:nvPr/>
                </p:nvGrpSpPr>
                <p:grpSpPr bwMode="auto">
                  <a:xfrm>
                    <a:off x="3330" y="1549"/>
                    <a:ext cx="107" cy="32"/>
                    <a:chOff x="3330" y="1549"/>
                    <a:chExt cx="107" cy="32"/>
                  </a:xfrm>
                </p:grpSpPr>
                <p:sp>
                  <p:nvSpPr>
                    <p:cNvPr id="2183" name="Freeform 487"/>
                    <p:cNvSpPr>
                      <a:spLocks/>
                    </p:cNvSpPr>
                    <p:nvPr/>
                  </p:nvSpPr>
                  <p:spPr bwMode="auto">
                    <a:xfrm>
                      <a:off x="3330" y="1556"/>
                      <a:ext cx="34" cy="25"/>
                    </a:xfrm>
                    <a:custGeom>
                      <a:avLst/>
                      <a:gdLst>
                        <a:gd name="T0" fmla="*/ 1 w 134"/>
                        <a:gd name="T1" fmla="*/ 0 h 102"/>
                        <a:gd name="T2" fmla="*/ 0 w 134"/>
                        <a:gd name="T3" fmla="*/ 1 h 102"/>
                        <a:gd name="T4" fmla="*/ 0 w 134"/>
                        <a:gd name="T5" fmla="*/ 1 h 102"/>
                        <a:gd name="T6" fmla="*/ 0 w 134"/>
                        <a:gd name="T7" fmla="*/ 1 h 102"/>
                        <a:gd name="T8" fmla="*/ 0 w 134"/>
                        <a:gd name="T9" fmla="*/ 1 h 102"/>
                        <a:gd name="T10" fmla="*/ 1 w 134"/>
                        <a:gd name="T11" fmla="*/ 1 h 102"/>
                        <a:gd name="T12" fmla="*/ 1 w 134"/>
                        <a:gd name="T13" fmla="*/ 1 h 102"/>
                        <a:gd name="T14" fmla="*/ 2 w 134"/>
                        <a:gd name="T15" fmla="*/ 1 h 102"/>
                        <a:gd name="T16" fmla="*/ 2 w 134"/>
                        <a:gd name="T17" fmla="*/ 1 h 102"/>
                        <a:gd name="T18" fmla="*/ 2 w 134"/>
                        <a:gd name="T19" fmla="*/ 0 h 102"/>
                        <a:gd name="T20" fmla="*/ 2 w 134"/>
                        <a:gd name="T21" fmla="*/ 0 h 102"/>
                        <a:gd name="T22" fmla="*/ 2 w 134"/>
                        <a:gd name="T23" fmla="*/ 0 h 102"/>
                        <a:gd name="T24" fmla="*/ 1 w 134"/>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
                        <a:gd name="T40" fmla="*/ 0 h 102"/>
                        <a:gd name="T41" fmla="*/ 134 w 134"/>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 h="102">
                          <a:moveTo>
                            <a:pt x="51" y="21"/>
                          </a:moveTo>
                          <a:lnTo>
                            <a:pt x="21" y="50"/>
                          </a:lnTo>
                          <a:lnTo>
                            <a:pt x="0" y="76"/>
                          </a:lnTo>
                          <a:lnTo>
                            <a:pt x="2" y="94"/>
                          </a:lnTo>
                          <a:lnTo>
                            <a:pt x="17" y="102"/>
                          </a:lnTo>
                          <a:lnTo>
                            <a:pt x="60" y="99"/>
                          </a:lnTo>
                          <a:lnTo>
                            <a:pt x="84" y="87"/>
                          </a:lnTo>
                          <a:lnTo>
                            <a:pt x="96" y="67"/>
                          </a:lnTo>
                          <a:lnTo>
                            <a:pt x="133" y="52"/>
                          </a:lnTo>
                          <a:lnTo>
                            <a:pt x="134" y="24"/>
                          </a:lnTo>
                          <a:lnTo>
                            <a:pt x="128" y="0"/>
                          </a:lnTo>
                          <a:lnTo>
                            <a:pt x="91" y="18"/>
                          </a:lnTo>
                          <a:lnTo>
                            <a:pt x="51" y="21"/>
                          </a:lnTo>
                          <a:close/>
                        </a:path>
                      </a:pathLst>
                    </a:custGeom>
                    <a:solidFill>
                      <a:srgbClr val="000000"/>
                    </a:solidFill>
                    <a:ln w="9525">
                      <a:noFill/>
                      <a:round/>
                      <a:headEnd/>
                      <a:tailEnd/>
                    </a:ln>
                  </p:spPr>
                  <p:txBody>
                    <a:bodyPr/>
                    <a:lstStyle/>
                    <a:p>
                      <a:endParaRPr lang="it-IT"/>
                    </a:p>
                  </p:txBody>
                </p:sp>
                <p:sp>
                  <p:nvSpPr>
                    <p:cNvPr id="2184" name="Freeform 488"/>
                    <p:cNvSpPr>
                      <a:spLocks/>
                    </p:cNvSpPr>
                    <p:nvPr/>
                  </p:nvSpPr>
                  <p:spPr bwMode="auto">
                    <a:xfrm>
                      <a:off x="3399" y="1549"/>
                      <a:ext cx="38" cy="26"/>
                    </a:xfrm>
                    <a:custGeom>
                      <a:avLst/>
                      <a:gdLst>
                        <a:gd name="T0" fmla="*/ 0 w 150"/>
                        <a:gd name="T1" fmla="*/ 0 h 106"/>
                        <a:gd name="T2" fmla="*/ 0 w 150"/>
                        <a:gd name="T3" fmla="*/ 1 h 106"/>
                        <a:gd name="T4" fmla="*/ 0 w 150"/>
                        <a:gd name="T5" fmla="*/ 1 h 106"/>
                        <a:gd name="T6" fmla="*/ 1 w 150"/>
                        <a:gd name="T7" fmla="*/ 1 h 106"/>
                        <a:gd name="T8" fmla="*/ 1 w 150"/>
                        <a:gd name="T9" fmla="*/ 1 h 106"/>
                        <a:gd name="T10" fmla="*/ 1 w 150"/>
                        <a:gd name="T11" fmla="*/ 1 h 106"/>
                        <a:gd name="T12" fmla="*/ 2 w 150"/>
                        <a:gd name="T13" fmla="*/ 1 h 106"/>
                        <a:gd name="T14" fmla="*/ 2 w 150"/>
                        <a:gd name="T15" fmla="*/ 1 h 106"/>
                        <a:gd name="T16" fmla="*/ 3 w 150"/>
                        <a:gd name="T17" fmla="*/ 1 h 106"/>
                        <a:gd name="T18" fmla="*/ 3 w 150"/>
                        <a:gd name="T19" fmla="*/ 1 h 106"/>
                        <a:gd name="T20" fmla="*/ 2 w 150"/>
                        <a:gd name="T21" fmla="*/ 1 h 106"/>
                        <a:gd name="T22" fmla="*/ 2 w 150"/>
                        <a:gd name="T23" fmla="*/ 0 h 106"/>
                        <a:gd name="T24" fmla="*/ 1 w 150"/>
                        <a:gd name="T25" fmla="*/ 0 h 106"/>
                        <a:gd name="T26" fmla="*/ 1 w 150"/>
                        <a:gd name="T27" fmla="*/ 0 h 106"/>
                        <a:gd name="T28" fmla="*/ 0 w 150"/>
                        <a:gd name="T29" fmla="*/ 0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06"/>
                        <a:gd name="T47" fmla="*/ 150 w 150"/>
                        <a:gd name="T48" fmla="*/ 106 h 1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06">
                          <a:moveTo>
                            <a:pt x="2" y="8"/>
                          </a:moveTo>
                          <a:lnTo>
                            <a:pt x="0" y="49"/>
                          </a:lnTo>
                          <a:lnTo>
                            <a:pt x="21" y="65"/>
                          </a:lnTo>
                          <a:lnTo>
                            <a:pt x="42" y="72"/>
                          </a:lnTo>
                          <a:lnTo>
                            <a:pt x="55" y="81"/>
                          </a:lnTo>
                          <a:lnTo>
                            <a:pt x="80" y="95"/>
                          </a:lnTo>
                          <a:lnTo>
                            <a:pt x="122" y="106"/>
                          </a:lnTo>
                          <a:lnTo>
                            <a:pt x="137" y="103"/>
                          </a:lnTo>
                          <a:lnTo>
                            <a:pt x="150" y="97"/>
                          </a:lnTo>
                          <a:lnTo>
                            <a:pt x="150" y="86"/>
                          </a:lnTo>
                          <a:lnTo>
                            <a:pt x="134" y="61"/>
                          </a:lnTo>
                          <a:lnTo>
                            <a:pt x="100" y="37"/>
                          </a:lnTo>
                          <a:lnTo>
                            <a:pt x="73" y="16"/>
                          </a:lnTo>
                          <a:lnTo>
                            <a:pt x="64" y="0"/>
                          </a:lnTo>
                          <a:lnTo>
                            <a:pt x="2" y="8"/>
                          </a:lnTo>
                          <a:close/>
                        </a:path>
                      </a:pathLst>
                    </a:custGeom>
                    <a:solidFill>
                      <a:srgbClr val="000000"/>
                    </a:solidFill>
                    <a:ln w="9525">
                      <a:noFill/>
                      <a:round/>
                      <a:headEnd/>
                      <a:tailEnd/>
                    </a:ln>
                  </p:spPr>
                  <p:txBody>
                    <a:bodyPr/>
                    <a:lstStyle/>
                    <a:p>
                      <a:endParaRPr lang="it-IT"/>
                    </a:p>
                  </p:txBody>
                </p:sp>
              </p:grpSp>
              <p:grpSp>
                <p:nvGrpSpPr>
                  <p:cNvPr id="2174" name="Group 489"/>
                  <p:cNvGrpSpPr>
                    <a:grpSpLocks/>
                  </p:cNvGrpSpPr>
                  <p:nvPr/>
                </p:nvGrpSpPr>
                <p:grpSpPr bwMode="auto">
                  <a:xfrm>
                    <a:off x="3326" y="1267"/>
                    <a:ext cx="121" cy="297"/>
                    <a:chOff x="3326" y="1267"/>
                    <a:chExt cx="121" cy="297"/>
                  </a:xfrm>
                </p:grpSpPr>
                <p:grpSp>
                  <p:nvGrpSpPr>
                    <p:cNvPr id="2175" name="Group 490"/>
                    <p:cNvGrpSpPr>
                      <a:grpSpLocks/>
                    </p:cNvGrpSpPr>
                    <p:nvPr/>
                  </p:nvGrpSpPr>
                  <p:grpSpPr bwMode="auto">
                    <a:xfrm>
                      <a:off x="3342" y="1267"/>
                      <a:ext cx="76" cy="96"/>
                      <a:chOff x="3342" y="1267"/>
                      <a:chExt cx="76" cy="96"/>
                    </a:xfrm>
                  </p:grpSpPr>
                  <p:sp>
                    <p:nvSpPr>
                      <p:cNvPr id="2180" name="Freeform 491"/>
                      <p:cNvSpPr>
                        <a:spLocks/>
                      </p:cNvSpPr>
                      <p:nvPr/>
                    </p:nvSpPr>
                    <p:spPr bwMode="auto">
                      <a:xfrm>
                        <a:off x="3342" y="1273"/>
                        <a:ext cx="76" cy="90"/>
                      </a:xfrm>
                      <a:custGeom>
                        <a:avLst/>
                        <a:gdLst>
                          <a:gd name="T0" fmla="*/ 0 w 303"/>
                          <a:gd name="T1" fmla="*/ 1 h 359"/>
                          <a:gd name="T2" fmla="*/ 2 w 303"/>
                          <a:gd name="T3" fmla="*/ 0 h 359"/>
                          <a:gd name="T4" fmla="*/ 3 w 303"/>
                          <a:gd name="T5" fmla="*/ 3 h 359"/>
                          <a:gd name="T6" fmla="*/ 3 w 303"/>
                          <a:gd name="T7" fmla="*/ 0 h 359"/>
                          <a:gd name="T8" fmla="*/ 4 w 303"/>
                          <a:gd name="T9" fmla="*/ 1 h 359"/>
                          <a:gd name="T10" fmla="*/ 5 w 303"/>
                          <a:gd name="T11" fmla="*/ 1 h 359"/>
                          <a:gd name="T12" fmla="*/ 5 w 303"/>
                          <a:gd name="T13" fmla="*/ 6 h 359"/>
                          <a:gd name="T14" fmla="*/ 1 w 303"/>
                          <a:gd name="T15" fmla="*/ 6 h 359"/>
                          <a:gd name="T16" fmla="*/ 0 w 303"/>
                          <a:gd name="T17" fmla="*/ 1 h 3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
                          <a:gd name="T28" fmla="*/ 0 h 359"/>
                          <a:gd name="T29" fmla="*/ 303 w 303"/>
                          <a:gd name="T30" fmla="*/ 359 h 3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 h="359">
                            <a:moveTo>
                              <a:pt x="0" y="69"/>
                            </a:moveTo>
                            <a:lnTo>
                              <a:pt x="91" y="0"/>
                            </a:lnTo>
                            <a:lnTo>
                              <a:pt x="192" y="157"/>
                            </a:lnTo>
                            <a:lnTo>
                              <a:pt x="209" y="8"/>
                            </a:lnTo>
                            <a:lnTo>
                              <a:pt x="270" y="27"/>
                            </a:lnTo>
                            <a:lnTo>
                              <a:pt x="303" y="82"/>
                            </a:lnTo>
                            <a:lnTo>
                              <a:pt x="297" y="359"/>
                            </a:lnTo>
                            <a:lnTo>
                              <a:pt x="33" y="359"/>
                            </a:lnTo>
                            <a:lnTo>
                              <a:pt x="0" y="69"/>
                            </a:lnTo>
                            <a:close/>
                          </a:path>
                        </a:pathLst>
                      </a:custGeom>
                      <a:blipFill dpi="0" rotWithShape="0">
                        <a:blip r:embed="rId5"/>
                        <a:srcRect/>
                        <a:tile tx="0" ty="0" sx="100000" sy="100000" flip="none" algn="tl"/>
                      </a:blipFill>
                      <a:ln w="9525">
                        <a:noFill/>
                        <a:round/>
                        <a:headEnd/>
                        <a:tailEnd/>
                      </a:ln>
                    </p:spPr>
                    <p:txBody>
                      <a:bodyPr/>
                      <a:lstStyle/>
                      <a:p>
                        <a:endParaRPr lang="it-IT"/>
                      </a:p>
                    </p:txBody>
                  </p:sp>
                  <p:sp>
                    <p:nvSpPr>
                      <p:cNvPr id="2181" name="Freeform 492"/>
                      <p:cNvSpPr>
                        <a:spLocks/>
                      </p:cNvSpPr>
                      <p:nvPr/>
                    </p:nvSpPr>
                    <p:spPr bwMode="auto">
                      <a:xfrm>
                        <a:off x="3364" y="1267"/>
                        <a:ext cx="30" cy="53"/>
                      </a:xfrm>
                      <a:custGeom>
                        <a:avLst/>
                        <a:gdLst>
                          <a:gd name="T0" fmla="*/ 0 w 122"/>
                          <a:gd name="T1" fmla="*/ 1 h 211"/>
                          <a:gd name="T2" fmla="*/ 0 w 122"/>
                          <a:gd name="T3" fmla="*/ 0 h 211"/>
                          <a:gd name="T4" fmla="*/ 1 w 122"/>
                          <a:gd name="T5" fmla="*/ 1 h 211"/>
                          <a:gd name="T6" fmla="*/ 1 w 122"/>
                          <a:gd name="T7" fmla="*/ 0 h 211"/>
                          <a:gd name="T8" fmla="*/ 2 w 122"/>
                          <a:gd name="T9" fmla="*/ 1 h 211"/>
                          <a:gd name="T10" fmla="*/ 2 w 122"/>
                          <a:gd name="T11" fmla="*/ 2 h 211"/>
                          <a:gd name="T12" fmla="*/ 2 w 122"/>
                          <a:gd name="T13" fmla="*/ 3 h 211"/>
                          <a:gd name="T14" fmla="*/ 0 w 122"/>
                          <a:gd name="T15" fmla="*/ 1 h 211"/>
                          <a:gd name="T16" fmla="*/ 0 60000 65536"/>
                          <a:gd name="T17" fmla="*/ 0 60000 65536"/>
                          <a:gd name="T18" fmla="*/ 0 60000 65536"/>
                          <a:gd name="T19" fmla="*/ 0 60000 65536"/>
                          <a:gd name="T20" fmla="*/ 0 60000 65536"/>
                          <a:gd name="T21" fmla="*/ 0 60000 65536"/>
                          <a:gd name="T22" fmla="*/ 0 60000 65536"/>
                          <a:gd name="T23" fmla="*/ 0 60000 65536"/>
                          <a:gd name="T24" fmla="*/ 0 w 122"/>
                          <a:gd name="T25" fmla="*/ 0 h 211"/>
                          <a:gd name="T26" fmla="*/ 122 w 122"/>
                          <a:gd name="T27" fmla="*/ 211 h 2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 h="211">
                            <a:moveTo>
                              <a:pt x="0" y="22"/>
                            </a:moveTo>
                            <a:lnTo>
                              <a:pt x="10" y="0"/>
                            </a:lnTo>
                            <a:lnTo>
                              <a:pt x="85" y="37"/>
                            </a:lnTo>
                            <a:lnTo>
                              <a:pt x="104" y="13"/>
                            </a:lnTo>
                            <a:lnTo>
                              <a:pt x="117" y="22"/>
                            </a:lnTo>
                            <a:lnTo>
                              <a:pt x="122" y="146"/>
                            </a:lnTo>
                            <a:lnTo>
                              <a:pt x="120" y="211"/>
                            </a:lnTo>
                            <a:lnTo>
                              <a:pt x="0" y="22"/>
                            </a:lnTo>
                            <a:close/>
                          </a:path>
                        </a:pathLst>
                      </a:custGeom>
                      <a:blipFill dpi="0" rotWithShape="0">
                        <a:blip r:embed="rId6"/>
                        <a:srcRect/>
                        <a:tile tx="0" ty="0" sx="100000" sy="100000" flip="none" algn="tl"/>
                      </a:blipFill>
                      <a:ln w="9525">
                        <a:noFill/>
                        <a:round/>
                        <a:headEnd/>
                        <a:tailEnd/>
                      </a:ln>
                    </p:spPr>
                    <p:txBody>
                      <a:bodyPr/>
                      <a:lstStyle/>
                      <a:p>
                        <a:endParaRPr lang="it-IT"/>
                      </a:p>
                    </p:txBody>
                  </p:sp>
                  <p:sp>
                    <p:nvSpPr>
                      <p:cNvPr id="2182" name="Freeform 493"/>
                      <p:cNvSpPr>
                        <a:spLocks/>
                      </p:cNvSpPr>
                      <p:nvPr/>
                    </p:nvSpPr>
                    <p:spPr bwMode="auto">
                      <a:xfrm>
                        <a:off x="3373" y="1278"/>
                        <a:ext cx="20" cy="10"/>
                      </a:xfrm>
                      <a:custGeom>
                        <a:avLst/>
                        <a:gdLst>
                          <a:gd name="T0" fmla="*/ 0 w 77"/>
                          <a:gd name="T1" fmla="*/ 0 h 42"/>
                          <a:gd name="T2" fmla="*/ 1 w 77"/>
                          <a:gd name="T3" fmla="*/ 0 h 42"/>
                          <a:gd name="T4" fmla="*/ 1 w 77"/>
                          <a:gd name="T5" fmla="*/ 0 h 42"/>
                          <a:gd name="T6" fmla="*/ 0 60000 65536"/>
                          <a:gd name="T7" fmla="*/ 0 60000 65536"/>
                          <a:gd name="T8" fmla="*/ 0 60000 65536"/>
                          <a:gd name="T9" fmla="*/ 0 w 77"/>
                          <a:gd name="T10" fmla="*/ 0 h 42"/>
                          <a:gd name="T11" fmla="*/ 77 w 77"/>
                          <a:gd name="T12" fmla="*/ 42 h 42"/>
                        </a:gdLst>
                        <a:ahLst/>
                        <a:cxnLst>
                          <a:cxn ang="T6">
                            <a:pos x="T0" y="T1"/>
                          </a:cxn>
                          <a:cxn ang="T7">
                            <a:pos x="T2" y="T3"/>
                          </a:cxn>
                          <a:cxn ang="T8">
                            <a:pos x="T4" y="T5"/>
                          </a:cxn>
                        </a:cxnLst>
                        <a:rect l="T9" t="T10" r="T11" b="T12"/>
                        <a:pathLst>
                          <a:path w="77" h="42">
                            <a:moveTo>
                              <a:pt x="0" y="42"/>
                            </a:moveTo>
                            <a:lnTo>
                              <a:pt x="43" y="0"/>
                            </a:lnTo>
                            <a:lnTo>
                              <a:pt x="77" y="34"/>
                            </a:lnTo>
                          </a:path>
                        </a:pathLst>
                      </a:custGeom>
                      <a:noFill/>
                      <a:ln w="3175">
                        <a:solidFill>
                          <a:srgbClr val="000000"/>
                        </a:solidFill>
                        <a:round/>
                        <a:headEnd/>
                        <a:tailEnd/>
                      </a:ln>
                    </p:spPr>
                    <p:txBody>
                      <a:bodyPr/>
                      <a:lstStyle/>
                      <a:p>
                        <a:endParaRPr lang="it-IT"/>
                      </a:p>
                    </p:txBody>
                  </p:sp>
                </p:grpSp>
                <p:grpSp>
                  <p:nvGrpSpPr>
                    <p:cNvPr id="2176" name="Group 494"/>
                    <p:cNvGrpSpPr>
                      <a:grpSpLocks/>
                    </p:cNvGrpSpPr>
                    <p:nvPr/>
                  </p:nvGrpSpPr>
                  <p:grpSpPr bwMode="auto">
                    <a:xfrm>
                      <a:off x="3326" y="1272"/>
                      <a:ext cx="121" cy="292"/>
                      <a:chOff x="3326" y="1272"/>
                      <a:chExt cx="121" cy="292"/>
                    </a:xfrm>
                  </p:grpSpPr>
                  <p:sp>
                    <p:nvSpPr>
                      <p:cNvPr id="2177" name="Freeform 495"/>
                      <p:cNvSpPr>
                        <a:spLocks/>
                      </p:cNvSpPr>
                      <p:nvPr/>
                    </p:nvSpPr>
                    <p:spPr bwMode="auto">
                      <a:xfrm>
                        <a:off x="3326" y="1272"/>
                        <a:ext cx="121" cy="292"/>
                      </a:xfrm>
                      <a:custGeom>
                        <a:avLst/>
                        <a:gdLst>
                          <a:gd name="T0" fmla="*/ 3 w 481"/>
                          <a:gd name="T1" fmla="*/ 0 h 1167"/>
                          <a:gd name="T2" fmla="*/ 1 w 481"/>
                          <a:gd name="T3" fmla="*/ 1 h 1167"/>
                          <a:gd name="T4" fmla="*/ 0 w 481"/>
                          <a:gd name="T5" fmla="*/ 6 h 1167"/>
                          <a:gd name="T6" fmla="*/ 2 w 481"/>
                          <a:gd name="T7" fmla="*/ 9 h 1167"/>
                          <a:gd name="T8" fmla="*/ 2 w 481"/>
                          <a:gd name="T9" fmla="*/ 9 h 1167"/>
                          <a:gd name="T10" fmla="*/ 2 w 481"/>
                          <a:gd name="T11" fmla="*/ 10 h 1167"/>
                          <a:gd name="T12" fmla="*/ 2 w 481"/>
                          <a:gd name="T13" fmla="*/ 10 h 1167"/>
                          <a:gd name="T14" fmla="*/ 2 w 481"/>
                          <a:gd name="T15" fmla="*/ 13 h 1167"/>
                          <a:gd name="T16" fmla="*/ 1 w 481"/>
                          <a:gd name="T17" fmla="*/ 18 h 1167"/>
                          <a:gd name="T18" fmla="*/ 2 w 481"/>
                          <a:gd name="T19" fmla="*/ 18 h 1167"/>
                          <a:gd name="T20" fmla="*/ 2 w 481"/>
                          <a:gd name="T21" fmla="*/ 18 h 1167"/>
                          <a:gd name="T22" fmla="*/ 3 w 481"/>
                          <a:gd name="T23" fmla="*/ 15 h 1167"/>
                          <a:gd name="T24" fmla="*/ 3 w 481"/>
                          <a:gd name="T25" fmla="*/ 14 h 1167"/>
                          <a:gd name="T26" fmla="*/ 4 w 481"/>
                          <a:gd name="T27" fmla="*/ 10 h 1167"/>
                          <a:gd name="T28" fmla="*/ 4 w 481"/>
                          <a:gd name="T29" fmla="*/ 14 h 1167"/>
                          <a:gd name="T30" fmla="*/ 5 w 481"/>
                          <a:gd name="T31" fmla="*/ 18 h 1167"/>
                          <a:gd name="T32" fmla="*/ 6 w 481"/>
                          <a:gd name="T33" fmla="*/ 18 h 1167"/>
                          <a:gd name="T34" fmla="*/ 6 w 481"/>
                          <a:gd name="T35" fmla="*/ 13 h 1167"/>
                          <a:gd name="T36" fmla="*/ 6 w 481"/>
                          <a:gd name="T37" fmla="*/ 9 h 1167"/>
                          <a:gd name="T38" fmla="*/ 6 w 481"/>
                          <a:gd name="T39" fmla="*/ 7 h 1167"/>
                          <a:gd name="T40" fmla="*/ 6 w 481"/>
                          <a:gd name="T41" fmla="*/ 6 h 1167"/>
                          <a:gd name="T42" fmla="*/ 6 w 481"/>
                          <a:gd name="T43" fmla="*/ 6 h 1167"/>
                          <a:gd name="T44" fmla="*/ 8 w 481"/>
                          <a:gd name="T45" fmla="*/ 5 h 1167"/>
                          <a:gd name="T46" fmla="*/ 8 w 481"/>
                          <a:gd name="T47" fmla="*/ 4 h 1167"/>
                          <a:gd name="T48" fmla="*/ 6 w 481"/>
                          <a:gd name="T49" fmla="*/ 1 h 1167"/>
                          <a:gd name="T50" fmla="*/ 4 w 481"/>
                          <a:gd name="T51" fmla="*/ 0 h 1167"/>
                          <a:gd name="T52" fmla="*/ 5 w 481"/>
                          <a:gd name="T53" fmla="*/ 2 h 1167"/>
                          <a:gd name="T54" fmla="*/ 4 w 481"/>
                          <a:gd name="T55" fmla="*/ 5 h 1167"/>
                          <a:gd name="T56" fmla="*/ 4 w 481"/>
                          <a:gd name="T57" fmla="*/ 3 h 1167"/>
                          <a:gd name="T58" fmla="*/ 3 w 481"/>
                          <a:gd name="T59" fmla="*/ 0 h 11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81"/>
                          <a:gd name="T91" fmla="*/ 0 h 1167"/>
                          <a:gd name="T92" fmla="*/ 481 w 481"/>
                          <a:gd name="T93" fmla="*/ 1167 h 116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81" h="1167">
                            <a:moveTo>
                              <a:pt x="152" y="0"/>
                            </a:moveTo>
                            <a:lnTo>
                              <a:pt x="36" y="85"/>
                            </a:lnTo>
                            <a:lnTo>
                              <a:pt x="0" y="361"/>
                            </a:lnTo>
                            <a:lnTo>
                              <a:pt x="90" y="543"/>
                            </a:lnTo>
                            <a:lnTo>
                              <a:pt x="91" y="578"/>
                            </a:lnTo>
                            <a:lnTo>
                              <a:pt x="97" y="621"/>
                            </a:lnTo>
                            <a:lnTo>
                              <a:pt x="108" y="648"/>
                            </a:lnTo>
                            <a:lnTo>
                              <a:pt x="94" y="846"/>
                            </a:lnTo>
                            <a:lnTo>
                              <a:pt x="63" y="1163"/>
                            </a:lnTo>
                            <a:lnTo>
                              <a:pt x="95" y="1167"/>
                            </a:lnTo>
                            <a:lnTo>
                              <a:pt x="146" y="1150"/>
                            </a:lnTo>
                            <a:lnTo>
                              <a:pt x="183" y="936"/>
                            </a:lnTo>
                            <a:lnTo>
                              <a:pt x="201" y="857"/>
                            </a:lnTo>
                            <a:lnTo>
                              <a:pt x="255" y="651"/>
                            </a:lnTo>
                            <a:lnTo>
                              <a:pt x="262" y="869"/>
                            </a:lnTo>
                            <a:lnTo>
                              <a:pt x="290" y="1132"/>
                            </a:lnTo>
                            <a:lnTo>
                              <a:pt x="366" y="1135"/>
                            </a:lnTo>
                            <a:lnTo>
                              <a:pt x="375" y="851"/>
                            </a:lnTo>
                            <a:lnTo>
                              <a:pt x="367" y="569"/>
                            </a:lnTo>
                            <a:lnTo>
                              <a:pt x="370" y="425"/>
                            </a:lnTo>
                            <a:lnTo>
                              <a:pt x="386" y="381"/>
                            </a:lnTo>
                            <a:lnTo>
                              <a:pt x="394" y="385"/>
                            </a:lnTo>
                            <a:lnTo>
                              <a:pt x="474" y="337"/>
                            </a:lnTo>
                            <a:lnTo>
                              <a:pt x="481" y="247"/>
                            </a:lnTo>
                            <a:lnTo>
                              <a:pt x="352" y="30"/>
                            </a:lnTo>
                            <a:lnTo>
                              <a:pt x="262" y="0"/>
                            </a:lnTo>
                            <a:lnTo>
                              <a:pt x="281" y="145"/>
                            </a:lnTo>
                            <a:lnTo>
                              <a:pt x="259" y="288"/>
                            </a:lnTo>
                            <a:lnTo>
                              <a:pt x="223" y="154"/>
                            </a:lnTo>
                            <a:lnTo>
                              <a:pt x="152" y="0"/>
                            </a:lnTo>
                            <a:close/>
                          </a:path>
                        </a:pathLst>
                      </a:custGeom>
                      <a:blipFill dpi="0" rotWithShape="0">
                        <a:blip r:embed="rId7"/>
                        <a:srcRect/>
                        <a:tile tx="0" ty="0" sx="100000" sy="100000" flip="none" algn="tl"/>
                      </a:blipFill>
                      <a:ln w="9525">
                        <a:noFill/>
                        <a:round/>
                        <a:headEnd/>
                        <a:tailEnd/>
                      </a:ln>
                    </p:spPr>
                    <p:txBody>
                      <a:bodyPr/>
                      <a:lstStyle/>
                      <a:p>
                        <a:endParaRPr lang="it-IT"/>
                      </a:p>
                    </p:txBody>
                  </p:sp>
                  <p:sp>
                    <p:nvSpPr>
                      <p:cNvPr id="2178" name="Freeform 496"/>
                      <p:cNvSpPr>
                        <a:spLocks/>
                      </p:cNvSpPr>
                      <p:nvPr/>
                    </p:nvSpPr>
                    <p:spPr bwMode="auto">
                      <a:xfrm>
                        <a:off x="3333" y="1303"/>
                        <a:ext cx="30" cy="76"/>
                      </a:xfrm>
                      <a:custGeom>
                        <a:avLst/>
                        <a:gdLst>
                          <a:gd name="T0" fmla="*/ 1 w 122"/>
                          <a:gd name="T1" fmla="*/ 0 h 304"/>
                          <a:gd name="T2" fmla="*/ 1 w 122"/>
                          <a:gd name="T3" fmla="*/ 1 h 304"/>
                          <a:gd name="T4" fmla="*/ 1 w 122"/>
                          <a:gd name="T5" fmla="*/ 3 h 304"/>
                          <a:gd name="T6" fmla="*/ 0 w 122"/>
                          <a:gd name="T7" fmla="*/ 3 h 304"/>
                          <a:gd name="T8" fmla="*/ 1 w 122"/>
                          <a:gd name="T9" fmla="*/ 3 h 304"/>
                          <a:gd name="T10" fmla="*/ 1 w 122"/>
                          <a:gd name="T11" fmla="*/ 4 h 304"/>
                          <a:gd name="T12" fmla="*/ 2 w 122"/>
                          <a:gd name="T13" fmla="*/ 5 h 304"/>
                          <a:gd name="T14" fmla="*/ 2 w 122"/>
                          <a:gd name="T15" fmla="*/ 4 h 304"/>
                          <a:gd name="T16" fmla="*/ 1 w 122"/>
                          <a:gd name="T17" fmla="*/ 3 h 304"/>
                          <a:gd name="T18" fmla="*/ 1 w 122"/>
                          <a:gd name="T19" fmla="*/ 2 h 304"/>
                          <a:gd name="T20" fmla="*/ 1 w 122"/>
                          <a:gd name="T21" fmla="*/ 0 h 3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2"/>
                          <a:gd name="T34" fmla="*/ 0 h 304"/>
                          <a:gd name="T35" fmla="*/ 122 w 122"/>
                          <a:gd name="T36" fmla="*/ 304 h 3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2" h="304">
                            <a:moveTo>
                              <a:pt x="61" y="0"/>
                            </a:moveTo>
                            <a:lnTo>
                              <a:pt x="73" y="73"/>
                            </a:lnTo>
                            <a:lnTo>
                              <a:pt x="67" y="183"/>
                            </a:lnTo>
                            <a:lnTo>
                              <a:pt x="0" y="201"/>
                            </a:lnTo>
                            <a:lnTo>
                              <a:pt x="67" y="207"/>
                            </a:lnTo>
                            <a:lnTo>
                              <a:pt x="85" y="273"/>
                            </a:lnTo>
                            <a:lnTo>
                              <a:pt x="122" y="304"/>
                            </a:lnTo>
                            <a:lnTo>
                              <a:pt x="110" y="250"/>
                            </a:lnTo>
                            <a:lnTo>
                              <a:pt x="98" y="219"/>
                            </a:lnTo>
                            <a:lnTo>
                              <a:pt x="92" y="146"/>
                            </a:lnTo>
                            <a:lnTo>
                              <a:pt x="61" y="0"/>
                            </a:lnTo>
                            <a:close/>
                          </a:path>
                        </a:pathLst>
                      </a:custGeom>
                      <a:blipFill dpi="0" rotWithShape="0">
                        <a:blip r:embed="rId8"/>
                        <a:srcRect/>
                        <a:tile tx="0" ty="0" sx="100000" sy="100000" flip="none" algn="tl"/>
                      </a:blipFill>
                      <a:ln w="9525">
                        <a:noFill/>
                        <a:round/>
                        <a:headEnd/>
                        <a:tailEnd/>
                      </a:ln>
                    </p:spPr>
                    <p:txBody>
                      <a:bodyPr/>
                      <a:lstStyle/>
                      <a:p>
                        <a:endParaRPr lang="it-IT"/>
                      </a:p>
                    </p:txBody>
                  </p:sp>
                  <p:sp>
                    <p:nvSpPr>
                      <p:cNvPr id="2179" name="Freeform 497"/>
                      <p:cNvSpPr>
                        <a:spLocks/>
                      </p:cNvSpPr>
                      <p:nvPr/>
                    </p:nvSpPr>
                    <p:spPr bwMode="auto">
                      <a:xfrm>
                        <a:off x="3360" y="1308"/>
                        <a:ext cx="11" cy="10"/>
                      </a:xfrm>
                      <a:custGeom>
                        <a:avLst/>
                        <a:gdLst>
                          <a:gd name="T0" fmla="*/ 0 w 43"/>
                          <a:gd name="T1" fmla="*/ 0 h 42"/>
                          <a:gd name="T2" fmla="*/ 0 w 43"/>
                          <a:gd name="T3" fmla="*/ 0 h 42"/>
                          <a:gd name="T4" fmla="*/ 1 w 43"/>
                          <a:gd name="T5" fmla="*/ 0 h 42"/>
                          <a:gd name="T6" fmla="*/ 0 w 43"/>
                          <a:gd name="T7" fmla="*/ 0 h 42"/>
                          <a:gd name="T8" fmla="*/ 0 60000 65536"/>
                          <a:gd name="T9" fmla="*/ 0 60000 65536"/>
                          <a:gd name="T10" fmla="*/ 0 60000 65536"/>
                          <a:gd name="T11" fmla="*/ 0 60000 65536"/>
                          <a:gd name="T12" fmla="*/ 0 w 43"/>
                          <a:gd name="T13" fmla="*/ 0 h 42"/>
                          <a:gd name="T14" fmla="*/ 43 w 43"/>
                          <a:gd name="T15" fmla="*/ 42 h 42"/>
                        </a:gdLst>
                        <a:ahLst/>
                        <a:cxnLst>
                          <a:cxn ang="T8">
                            <a:pos x="T0" y="T1"/>
                          </a:cxn>
                          <a:cxn ang="T9">
                            <a:pos x="T2" y="T3"/>
                          </a:cxn>
                          <a:cxn ang="T10">
                            <a:pos x="T4" y="T5"/>
                          </a:cxn>
                          <a:cxn ang="T11">
                            <a:pos x="T6" y="T7"/>
                          </a:cxn>
                        </a:cxnLst>
                        <a:rect l="T12" t="T13" r="T14" b="T15"/>
                        <a:pathLst>
                          <a:path w="43" h="42">
                            <a:moveTo>
                              <a:pt x="0" y="42"/>
                            </a:moveTo>
                            <a:lnTo>
                              <a:pt x="9" y="0"/>
                            </a:lnTo>
                            <a:lnTo>
                              <a:pt x="43" y="35"/>
                            </a:lnTo>
                            <a:lnTo>
                              <a:pt x="0" y="42"/>
                            </a:lnTo>
                            <a:close/>
                          </a:path>
                        </a:pathLst>
                      </a:custGeom>
                      <a:blipFill dpi="0" rotWithShape="0">
                        <a:blip r:embed="rId6"/>
                        <a:srcRect/>
                        <a:tile tx="0" ty="0" sx="100000" sy="100000" flip="none" algn="tl"/>
                      </a:blipFill>
                      <a:ln w="9525">
                        <a:noFill/>
                        <a:round/>
                        <a:headEnd/>
                        <a:tailEnd/>
                      </a:ln>
                    </p:spPr>
                    <p:txBody>
                      <a:bodyPr/>
                      <a:lstStyle/>
                      <a:p>
                        <a:endParaRPr lang="it-IT"/>
                      </a:p>
                    </p:txBody>
                  </p:sp>
                </p:grpSp>
              </p:grpSp>
            </p:grpSp>
            <p:grpSp>
              <p:nvGrpSpPr>
                <p:cNvPr id="2168" name="Group 498"/>
                <p:cNvGrpSpPr>
                  <a:grpSpLocks/>
                </p:cNvGrpSpPr>
                <p:nvPr/>
              </p:nvGrpSpPr>
              <p:grpSpPr bwMode="auto">
                <a:xfrm>
                  <a:off x="3360" y="1221"/>
                  <a:ext cx="38" cy="57"/>
                  <a:chOff x="3360" y="1221"/>
                  <a:chExt cx="38" cy="57"/>
                </a:xfrm>
              </p:grpSpPr>
              <p:sp>
                <p:nvSpPr>
                  <p:cNvPr id="2170" name="Freeform 499"/>
                  <p:cNvSpPr>
                    <a:spLocks/>
                  </p:cNvSpPr>
                  <p:nvPr/>
                </p:nvSpPr>
                <p:spPr bwMode="auto">
                  <a:xfrm>
                    <a:off x="3361" y="1222"/>
                    <a:ext cx="34" cy="56"/>
                  </a:xfrm>
                  <a:custGeom>
                    <a:avLst/>
                    <a:gdLst>
                      <a:gd name="T0" fmla="*/ 2 w 135"/>
                      <a:gd name="T1" fmla="*/ 0 h 225"/>
                      <a:gd name="T2" fmla="*/ 2 w 135"/>
                      <a:gd name="T3" fmla="*/ 1 h 225"/>
                      <a:gd name="T4" fmla="*/ 2 w 135"/>
                      <a:gd name="T5" fmla="*/ 1 h 225"/>
                      <a:gd name="T6" fmla="*/ 2 w 135"/>
                      <a:gd name="T7" fmla="*/ 1 h 225"/>
                      <a:gd name="T8" fmla="*/ 2 w 135"/>
                      <a:gd name="T9" fmla="*/ 2 h 225"/>
                      <a:gd name="T10" fmla="*/ 2 w 135"/>
                      <a:gd name="T11" fmla="*/ 2 h 225"/>
                      <a:gd name="T12" fmla="*/ 2 w 135"/>
                      <a:gd name="T13" fmla="*/ 2 h 225"/>
                      <a:gd name="T14" fmla="*/ 2 w 135"/>
                      <a:gd name="T15" fmla="*/ 2 h 225"/>
                      <a:gd name="T16" fmla="*/ 2 w 135"/>
                      <a:gd name="T17" fmla="*/ 3 h 225"/>
                      <a:gd name="T18" fmla="*/ 2 w 135"/>
                      <a:gd name="T19" fmla="*/ 3 h 225"/>
                      <a:gd name="T20" fmla="*/ 2 w 135"/>
                      <a:gd name="T21" fmla="*/ 3 h 225"/>
                      <a:gd name="T22" fmla="*/ 2 w 135"/>
                      <a:gd name="T23" fmla="*/ 3 h 225"/>
                      <a:gd name="T24" fmla="*/ 0 w 135"/>
                      <a:gd name="T25" fmla="*/ 3 h 225"/>
                      <a:gd name="T26" fmla="*/ 0 w 135"/>
                      <a:gd name="T27" fmla="*/ 2 h 225"/>
                      <a:gd name="T28" fmla="*/ 0 w 135"/>
                      <a:gd name="T29" fmla="*/ 2 h 225"/>
                      <a:gd name="T30" fmla="*/ 0 w 135"/>
                      <a:gd name="T31" fmla="*/ 2 h 225"/>
                      <a:gd name="T32" fmla="*/ 0 w 135"/>
                      <a:gd name="T33" fmla="*/ 2 h 225"/>
                      <a:gd name="T34" fmla="*/ 0 w 135"/>
                      <a:gd name="T35" fmla="*/ 1 h 225"/>
                      <a:gd name="T36" fmla="*/ 0 w 135"/>
                      <a:gd name="T37" fmla="*/ 1 h 225"/>
                      <a:gd name="T38" fmla="*/ 0 w 135"/>
                      <a:gd name="T39" fmla="*/ 1 h 225"/>
                      <a:gd name="T40" fmla="*/ 0 w 135"/>
                      <a:gd name="T41" fmla="*/ 1 h 225"/>
                      <a:gd name="T42" fmla="*/ 0 w 135"/>
                      <a:gd name="T43" fmla="*/ 0 h 225"/>
                      <a:gd name="T44" fmla="*/ 0 w 135"/>
                      <a:gd name="T45" fmla="*/ 0 h 225"/>
                      <a:gd name="T46" fmla="*/ 0 w 135"/>
                      <a:gd name="T47" fmla="*/ 0 h 225"/>
                      <a:gd name="T48" fmla="*/ 1 w 135"/>
                      <a:gd name="T49" fmla="*/ 0 h 225"/>
                      <a:gd name="T50" fmla="*/ 1 w 135"/>
                      <a:gd name="T51" fmla="*/ 0 h 225"/>
                      <a:gd name="T52" fmla="*/ 1 w 135"/>
                      <a:gd name="T53" fmla="*/ 0 h 225"/>
                      <a:gd name="T54" fmla="*/ 1 w 135"/>
                      <a:gd name="T55" fmla="*/ 0 h 225"/>
                      <a:gd name="T56" fmla="*/ 2 w 135"/>
                      <a:gd name="T57" fmla="*/ 0 h 225"/>
                      <a:gd name="T58" fmla="*/ 2 w 135"/>
                      <a:gd name="T59" fmla="*/ 0 h 225"/>
                      <a:gd name="T60" fmla="*/ 2 w 135"/>
                      <a:gd name="T61" fmla="*/ 0 h 225"/>
                      <a:gd name="T62" fmla="*/ 2 w 135"/>
                      <a:gd name="T63" fmla="*/ 0 h 225"/>
                      <a:gd name="T64" fmla="*/ 2 w 135"/>
                      <a:gd name="T65" fmla="*/ 0 h 225"/>
                      <a:gd name="T66" fmla="*/ 2 w 135"/>
                      <a:gd name="T67" fmla="*/ 0 h 2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5"/>
                      <a:gd name="T103" fmla="*/ 0 h 225"/>
                      <a:gd name="T104" fmla="*/ 135 w 135"/>
                      <a:gd name="T105" fmla="*/ 225 h 2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5" h="225">
                        <a:moveTo>
                          <a:pt x="133" y="38"/>
                        </a:moveTo>
                        <a:lnTo>
                          <a:pt x="135" y="74"/>
                        </a:lnTo>
                        <a:lnTo>
                          <a:pt x="130" y="87"/>
                        </a:lnTo>
                        <a:lnTo>
                          <a:pt x="135" y="99"/>
                        </a:lnTo>
                        <a:lnTo>
                          <a:pt x="134" y="112"/>
                        </a:lnTo>
                        <a:lnTo>
                          <a:pt x="132" y="130"/>
                        </a:lnTo>
                        <a:lnTo>
                          <a:pt x="130" y="149"/>
                        </a:lnTo>
                        <a:lnTo>
                          <a:pt x="131" y="168"/>
                        </a:lnTo>
                        <a:lnTo>
                          <a:pt x="123" y="180"/>
                        </a:lnTo>
                        <a:lnTo>
                          <a:pt x="111" y="188"/>
                        </a:lnTo>
                        <a:lnTo>
                          <a:pt x="115" y="200"/>
                        </a:lnTo>
                        <a:lnTo>
                          <a:pt x="92" y="225"/>
                        </a:lnTo>
                        <a:lnTo>
                          <a:pt x="19" y="187"/>
                        </a:lnTo>
                        <a:lnTo>
                          <a:pt x="16" y="138"/>
                        </a:lnTo>
                        <a:lnTo>
                          <a:pt x="13" y="132"/>
                        </a:lnTo>
                        <a:lnTo>
                          <a:pt x="10" y="123"/>
                        </a:lnTo>
                        <a:lnTo>
                          <a:pt x="4" y="110"/>
                        </a:lnTo>
                        <a:lnTo>
                          <a:pt x="0" y="84"/>
                        </a:lnTo>
                        <a:lnTo>
                          <a:pt x="8" y="80"/>
                        </a:lnTo>
                        <a:lnTo>
                          <a:pt x="6" y="71"/>
                        </a:lnTo>
                        <a:lnTo>
                          <a:pt x="6" y="53"/>
                        </a:lnTo>
                        <a:lnTo>
                          <a:pt x="7" y="41"/>
                        </a:lnTo>
                        <a:lnTo>
                          <a:pt x="13" y="27"/>
                        </a:lnTo>
                        <a:lnTo>
                          <a:pt x="20" y="17"/>
                        </a:lnTo>
                        <a:lnTo>
                          <a:pt x="33" y="7"/>
                        </a:lnTo>
                        <a:lnTo>
                          <a:pt x="48" y="2"/>
                        </a:lnTo>
                        <a:lnTo>
                          <a:pt x="63" y="0"/>
                        </a:lnTo>
                        <a:lnTo>
                          <a:pt x="78" y="0"/>
                        </a:lnTo>
                        <a:lnTo>
                          <a:pt x="93" y="1"/>
                        </a:lnTo>
                        <a:lnTo>
                          <a:pt x="106" y="3"/>
                        </a:lnTo>
                        <a:lnTo>
                          <a:pt x="119" y="10"/>
                        </a:lnTo>
                        <a:lnTo>
                          <a:pt x="126" y="18"/>
                        </a:lnTo>
                        <a:lnTo>
                          <a:pt x="129" y="25"/>
                        </a:lnTo>
                        <a:lnTo>
                          <a:pt x="133" y="38"/>
                        </a:lnTo>
                        <a:close/>
                      </a:path>
                    </a:pathLst>
                  </a:custGeom>
                  <a:blipFill dpi="0" rotWithShape="0">
                    <a:blip r:embed="rId9"/>
                    <a:srcRect/>
                    <a:tile tx="0" ty="0" sx="100000" sy="100000" flip="none" algn="tl"/>
                  </a:blipFill>
                  <a:ln w="9525">
                    <a:noFill/>
                    <a:round/>
                    <a:headEnd/>
                    <a:tailEnd/>
                  </a:ln>
                </p:spPr>
                <p:txBody>
                  <a:bodyPr/>
                  <a:lstStyle/>
                  <a:p>
                    <a:endParaRPr lang="it-IT"/>
                  </a:p>
                </p:txBody>
              </p:sp>
              <p:sp>
                <p:nvSpPr>
                  <p:cNvPr id="2171" name="Freeform 500"/>
                  <p:cNvSpPr>
                    <a:spLocks/>
                  </p:cNvSpPr>
                  <p:nvPr/>
                </p:nvSpPr>
                <p:spPr bwMode="auto">
                  <a:xfrm>
                    <a:off x="3365" y="1254"/>
                    <a:ext cx="18" cy="14"/>
                  </a:xfrm>
                  <a:custGeom>
                    <a:avLst/>
                    <a:gdLst>
                      <a:gd name="T0" fmla="*/ 0 w 74"/>
                      <a:gd name="T1" fmla="*/ 0 h 57"/>
                      <a:gd name="T2" fmla="*/ 0 w 74"/>
                      <a:gd name="T3" fmla="*/ 0 h 57"/>
                      <a:gd name="T4" fmla="*/ 0 w 74"/>
                      <a:gd name="T5" fmla="*/ 0 h 57"/>
                      <a:gd name="T6" fmla="*/ 1 w 74"/>
                      <a:gd name="T7" fmla="*/ 1 h 57"/>
                      <a:gd name="T8" fmla="*/ 0 w 74"/>
                      <a:gd name="T9" fmla="*/ 1 h 57"/>
                      <a:gd name="T10" fmla="*/ 0 w 74"/>
                      <a:gd name="T11" fmla="*/ 0 h 57"/>
                      <a:gd name="T12" fmla="*/ 0 w 74"/>
                      <a:gd name="T13" fmla="*/ 0 h 57"/>
                      <a:gd name="T14" fmla="*/ 0 w 74"/>
                      <a:gd name="T15" fmla="*/ 0 h 57"/>
                      <a:gd name="T16" fmla="*/ 0 w 74"/>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57"/>
                      <a:gd name="T29" fmla="*/ 74 w 74"/>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57">
                        <a:moveTo>
                          <a:pt x="6" y="7"/>
                        </a:moveTo>
                        <a:lnTo>
                          <a:pt x="14" y="6"/>
                        </a:lnTo>
                        <a:lnTo>
                          <a:pt x="32" y="37"/>
                        </a:lnTo>
                        <a:lnTo>
                          <a:pt x="74" y="57"/>
                        </a:lnTo>
                        <a:lnTo>
                          <a:pt x="31" y="43"/>
                        </a:lnTo>
                        <a:lnTo>
                          <a:pt x="13" y="26"/>
                        </a:lnTo>
                        <a:lnTo>
                          <a:pt x="4" y="33"/>
                        </a:lnTo>
                        <a:lnTo>
                          <a:pt x="0" y="0"/>
                        </a:lnTo>
                        <a:lnTo>
                          <a:pt x="6" y="7"/>
                        </a:lnTo>
                        <a:close/>
                      </a:path>
                    </a:pathLst>
                  </a:custGeom>
                  <a:blipFill dpi="0" rotWithShape="0">
                    <a:blip r:embed="rId10"/>
                    <a:srcRect/>
                    <a:tile tx="0" ty="0" sx="100000" sy="100000" flip="none" algn="tl"/>
                  </a:blipFill>
                  <a:ln w="9525">
                    <a:noFill/>
                    <a:round/>
                    <a:headEnd/>
                    <a:tailEnd/>
                  </a:ln>
                </p:spPr>
                <p:txBody>
                  <a:bodyPr/>
                  <a:lstStyle/>
                  <a:p>
                    <a:endParaRPr lang="it-IT"/>
                  </a:p>
                </p:txBody>
              </p:sp>
              <p:sp>
                <p:nvSpPr>
                  <p:cNvPr id="2172" name="Freeform 501"/>
                  <p:cNvSpPr>
                    <a:spLocks/>
                  </p:cNvSpPr>
                  <p:nvPr/>
                </p:nvSpPr>
                <p:spPr bwMode="auto">
                  <a:xfrm>
                    <a:off x="3360" y="1221"/>
                    <a:ext cx="38" cy="36"/>
                  </a:xfrm>
                  <a:custGeom>
                    <a:avLst/>
                    <a:gdLst>
                      <a:gd name="T0" fmla="*/ 0 w 153"/>
                      <a:gd name="T1" fmla="*/ 2 h 145"/>
                      <a:gd name="T2" fmla="*/ 0 w 153"/>
                      <a:gd name="T3" fmla="*/ 2 h 145"/>
                      <a:gd name="T4" fmla="*/ 0 w 153"/>
                      <a:gd name="T5" fmla="*/ 2 h 145"/>
                      <a:gd name="T6" fmla="*/ 0 w 153"/>
                      <a:gd name="T7" fmla="*/ 1 h 145"/>
                      <a:gd name="T8" fmla="*/ 0 w 153"/>
                      <a:gd name="T9" fmla="*/ 1 h 145"/>
                      <a:gd name="T10" fmla="*/ 0 w 153"/>
                      <a:gd name="T11" fmla="*/ 0 h 145"/>
                      <a:gd name="T12" fmla="*/ 0 w 153"/>
                      <a:gd name="T13" fmla="*/ 0 h 145"/>
                      <a:gd name="T14" fmla="*/ 0 w 153"/>
                      <a:gd name="T15" fmla="*/ 0 h 145"/>
                      <a:gd name="T16" fmla="*/ 1 w 153"/>
                      <a:gd name="T17" fmla="*/ 0 h 145"/>
                      <a:gd name="T18" fmla="*/ 1 w 153"/>
                      <a:gd name="T19" fmla="*/ 0 h 145"/>
                      <a:gd name="T20" fmla="*/ 2 w 153"/>
                      <a:gd name="T21" fmla="*/ 0 h 145"/>
                      <a:gd name="T22" fmla="*/ 2 w 153"/>
                      <a:gd name="T23" fmla="*/ 0 h 145"/>
                      <a:gd name="T24" fmla="*/ 2 w 153"/>
                      <a:gd name="T25" fmla="*/ 0 h 145"/>
                      <a:gd name="T26" fmla="*/ 2 w 153"/>
                      <a:gd name="T27" fmla="*/ 0 h 145"/>
                      <a:gd name="T28" fmla="*/ 2 w 153"/>
                      <a:gd name="T29" fmla="*/ 0 h 145"/>
                      <a:gd name="T30" fmla="*/ 2 w 153"/>
                      <a:gd name="T31" fmla="*/ 1 h 145"/>
                      <a:gd name="T32" fmla="*/ 2 w 153"/>
                      <a:gd name="T33" fmla="*/ 0 h 145"/>
                      <a:gd name="T34" fmla="*/ 1 w 153"/>
                      <a:gd name="T35" fmla="*/ 0 h 145"/>
                      <a:gd name="T36" fmla="*/ 1 w 153"/>
                      <a:gd name="T37" fmla="*/ 0 h 145"/>
                      <a:gd name="T38" fmla="*/ 1 w 153"/>
                      <a:gd name="T39" fmla="*/ 0 h 145"/>
                      <a:gd name="T40" fmla="*/ 1 w 153"/>
                      <a:gd name="T41" fmla="*/ 0 h 145"/>
                      <a:gd name="T42" fmla="*/ 1 w 153"/>
                      <a:gd name="T43" fmla="*/ 0 h 145"/>
                      <a:gd name="T44" fmla="*/ 1 w 153"/>
                      <a:gd name="T45" fmla="*/ 1 h 145"/>
                      <a:gd name="T46" fmla="*/ 1 w 153"/>
                      <a:gd name="T47" fmla="*/ 1 h 145"/>
                      <a:gd name="T48" fmla="*/ 1 w 153"/>
                      <a:gd name="T49" fmla="*/ 1 h 145"/>
                      <a:gd name="T50" fmla="*/ 0 w 153"/>
                      <a:gd name="T51" fmla="*/ 1 h 145"/>
                      <a:gd name="T52" fmla="*/ 0 w 153"/>
                      <a:gd name="T53" fmla="*/ 2 h 145"/>
                      <a:gd name="T54" fmla="*/ 0 w 153"/>
                      <a:gd name="T55" fmla="*/ 1 h 145"/>
                      <a:gd name="T56" fmla="*/ 0 w 153"/>
                      <a:gd name="T57" fmla="*/ 1 h 145"/>
                      <a:gd name="T58" fmla="*/ 0 w 153"/>
                      <a:gd name="T59" fmla="*/ 1 h 145"/>
                      <a:gd name="T60" fmla="*/ 0 w 153"/>
                      <a:gd name="T61" fmla="*/ 1 h 145"/>
                      <a:gd name="T62" fmla="*/ 0 w 153"/>
                      <a:gd name="T63" fmla="*/ 1 h 145"/>
                      <a:gd name="T64" fmla="*/ 0 w 153"/>
                      <a:gd name="T65" fmla="*/ 2 h 145"/>
                      <a:gd name="T66" fmla="*/ 0 w 153"/>
                      <a:gd name="T67" fmla="*/ 2 h 145"/>
                      <a:gd name="T68" fmla="*/ 0 w 153"/>
                      <a:gd name="T69" fmla="*/ 2 h 1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3"/>
                      <a:gd name="T106" fmla="*/ 0 h 145"/>
                      <a:gd name="T107" fmla="*/ 153 w 153"/>
                      <a:gd name="T108" fmla="*/ 145 h 1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3" h="145">
                        <a:moveTo>
                          <a:pt x="22" y="145"/>
                        </a:moveTo>
                        <a:lnTo>
                          <a:pt x="10" y="128"/>
                        </a:lnTo>
                        <a:lnTo>
                          <a:pt x="4" y="107"/>
                        </a:lnTo>
                        <a:lnTo>
                          <a:pt x="0" y="77"/>
                        </a:lnTo>
                        <a:lnTo>
                          <a:pt x="0" y="48"/>
                        </a:lnTo>
                        <a:lnTo>
                          <a:pt x="5" y="26"/>
                        </a:lnTo>
                        <a:lnTo>
                          <a:pt x="20" y="11"/>
                        </a:lnTo>
                        <a:lnTo>
                          <a:pt x="36" y="3"/>
                        </a:lnTo>
                        <a:lnTo>
                          <a:pt x="67" y="0"/>
                        </a:lnTo>
                        <a:lnTo>
                          <a:pt x="106" y="2"/>
                        </a:lnTo>
                        <a:lnTo>
                          <a:pt x="131" y="11"/>
                        </a:lnTo>
                        <a:lnTo>
                          <a:pt x="146" y="14"/>
                        </a:lnTo>
                        <a:lnTo>
                          <a:pt x="153" y="14"/>
                        </a:lnTo>
                        <a:lnTo>
                          <a:pt x="144" y="23"/>
                        </a:lnTo>
                        <a:lnTo>
                          <a:pt x="138" y="38"/>
                        </a:lnTo>
                        <a:lnTo>
                          <a:pt x="138" y="44"/>
                        </a:lnTo>
                        <a:lnTo>
                          <a:pt x="125" y="35"/>
                        </a:lnTo>
                        <a:lnTo>
                          <a:pt x="106" y="34"/>
                        </a:lnTo>
                        <a:lnTo>
                          <a:pt x="84" y="32"/>
                        </a:lnTo>
                        <a:lnTo>
                          <a:pt x="69" y="32"/>
                        </a:lnTo>
                        <a:lnTo>
                          <a:pt x="52" y="32"/>
                        </a:lnTo>
                        <a:lnTo>
                          <a:pt x="60" y="36"/>
                        </a:lnTo>
                        <a:lnTo>
                          <a:pt x="60" y="45"/>
                        </a:lnTo>
                        <a:lnTo>
                          <a:pt x="55" y="55"/>
                        </a:lnTo>
                        <a:lnTo>
                          <a:pt x="46" y="69"/>
                        </a:lnTo>
                        <a:lnTo>
                          <a:pt x="40" y="87"/>
                        </a:lnTo>
                        <a:lnTo>
                          <a:pt x="40" y="107"/>
                        </a:lnTo>
                        <a:lnTo>
                          <a:pt x="27" y="95"/>
                        </a:lnTo>
                        <a:lnTo>
                          <a:pt x="26" y="86"/>
                        </a:lnTo>
                        <a:lnTo>
                          <a:pt x="18" y="83"/>
                        </a:lnTo>
                        <a:lnTo>
                          <a:pt x="9" y="84"/>
                        </a:lnTo>
                        <a:lnTo>
                          <a:pt x="7" y="89"/>
                        </a:lnTo>
                        <a:lnTo>
                          <a:pt x="10" y="116"/>
                        </a:lnTo>
                        <a:lnTo>
                          <a:pt x="17" y="128"/>
                        </a:lnTo>
                        <a:lnTo>
                          <a:pt x="22" y="145"/>
                        </a:lnTo>
                        <a:close/>
                      </a:path>
                    </a:pathLst>
                  </a:custGeom>
                  <a:blipFill dpi="0" rotWithShape="0">
                    <a:blip r:embed="rId11"/>
                    <a:srcRect/>
                    <a:tile tx="0" ty="0" sx="100000" sy="100000" flip="none" algn="tl"/>
                  </a:blipFill>
                  <a:ln w="9525">
                    <a:noFill/>
                    <a:round/>
                    <a:headEnd/>
                    <a:tailEnd/>
                  </a:ln>
                </p:spPr>
                <p:txBody>
                  <a:bodyPr/>
                  <a:lstStyle/>
                  <a:p>
                    <a:endParaRPr lang="it-IT"/>
                  </a:p>
                </p:txBody>
              </p:sp>
            </p:grpSp>
            <p:sp>
              <p:nvSpPr>
                <p:cNvPr id="2169" name="Freeform 502"/>
                <p:cNvSpPr>
                  <a:spLocks/>
                </p:cNvSpPr>
                <p:nvPr/>
              </p:nvSpPr>
              <p:spPr bwMode="auto">
                <a:xfrm>
                  <a:off x="3392" y="1350"/>
                  <a:ext cx="32" cy="18"/>
                </a:xfrm>
                <a:custGeom>
                  <a:avLst/>
                  <a:gdLst>
                    <a:gd name="T0" fmla="*/ 2 w 131"/>
                    <a:gd name="T1" fmla="*/ 1 h 73"/>
                    <a:gd name="T2" fmla="*/ 1 w 131"/>
                    <a:gd name="T3" fmla="*/ 1 h 73"/>
                    <a:gd name="T4" fmla="*/ 1 w 131"/>
                    <a:gd name="T5" fmla="*/ 1 h 73"/>
                    <a:gd name="T6" fmla="*/ 0 w 131"/>
                    <a:gd name="T7" fmla="*/ 1 h 73"/>
                    <a:gd name="T8" fmla="*/ 0 w 131"/>
                    <a:gd name="T9" fmla="*/ 0 h 73"/>
                    <a:gd name="T10" fmla="*/ 1 w 131"/>
                    <a:gd name="T11" fmla="*/ 0 h 73"/>
                    <a:gd name="T12" fmla="*/ 1 w 131"/>
                    <a:gd name="T13" fmla="*/ 0 h 73"/>
                    <a:gd name="T14" fmla="*/ 1 w 131"/>
                    <a:gd name="T15" fmla="*/ 0 h 73"/>
                    <a:gd name="T16" fmla="*/ 2 w 131"/>
                    <a:gd name="T17" fmla="*/ 0 h 73"/>
                    <a:gd name="T18" fmla="*/ 2 w 131"/>
                    <a:gd name="T19" fmla="*/ 0 h 73"/>
                    <a:gd name="T20" fmla="*/ 2 w 131"/>
                    <a:gd name="T21" fmla="*/ 1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
                    <a:gd name="T34" fmla="*/ 0 h 73"/>
                    <a:gd name="T35" fmla="*/ 131 w 131"/>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 h="73">
                      <a:moveTo>
                        <a:pt x="131" y="65"/>
                      </a:moveTo>
                      <a:lnTo>
                        <a:pt x="100" y="73"/>
                      </a:lnTo>
                      <a:lnTo>
                        <a:pt x="57" y="67"/>
                      </a:lnTo>
                      <a:lnTo>
                        <a:pt x="21" y="56"/>
                      </a:lnTo>
                      <a:lnTo>
                        <a:pt x="0" y="13"/>
                      </a:lnTo>
                      <a:lnTo>
                        <a:pt x="60" y="18"/>
                      </a:lnTo>
                      <a:lnTo>
                        <a:pt x="55" y="0"/>
                      </a:lnTo>
                      <a:lnTo>
                        <a:pt x="82" y="4"/>
                      </a:lnTo>
                      <a:lnTo>
                        <a:pt x="110" y="18"/>
                      </a:lnTo>
                      <a:lnTo>
                        <a:pt x="121" y="24"/>
                      </a:lnTo>
                      <a:lnTo>
                        <a:pt x="131" y="65"/>
                      </a:lnTo>
                      <a:close/>
                    </a:path>
                  </a:pathLst>
                </a:custGeom>
                <a:blipFill dpi="0" rotWithShape="0">
                  <a:blip r:embed="rId9"/>
                  <a:srcRect/>
                  <a:tile tx="0" ty="0" sx="100000" sy="100000" flip="none" algn="tl"/>
                </a:blipFill>
                <a:ln w="9525">
                  <a:noFill/>
                  <a:round/>
                  <a:headEnd/>
                  <a:tailEnd/>
                </a:ln>
              </p:spPr>
              <p:txBody>
                <a:bodyPr/>
                <a:lstStyle/>
                <a:p>
                  <a:endParaRPr lang="it-IT"/>
                </a:p>
              </p:txBody>
            </p:sp>
          </p:grpSp>
          <p:grpSp>
            <p:nvGrpSpPr>
              <p:cNvPr id="2109" name="Group 503"/>
              <p:cNvGrpSpPr>
                <a:grpSpLocks/>
              </p:cNvGrpSpPr>
              <p:nvPr/>
            </p:nvGrpSpPr>
            <p:grpSpPr bwMode="auto">
              <a:xfrm>
                <a:off x="4383" y="1933"/>
                <a:ext cx="77" cy="353"/>
                <a:chOff x="3592" y="1244"/>
                <a:chExt cx="77" cy="353"/>
              </a:xfrm>
            </p:grpSpPr>
            <p:sp>
              <p:nvSpPr>
                <p:cNvPr id="2153" name="Freeform 504"/>
                <p:cNvSpPr>
                  <a:spLocks/>
                </p:cNvSpPr>
                <p:nvPr/>
              </p:nvSpPr>
              <p:spPr bwMode="auto">
                <a:xfrm>
                  <a:off x="3607" y="1484"/>
                  <a:ext cx="41" cy="102"/>
                </a:xfrm>
                <a:custGeom>
                  <a:avLst/>
                  <a:gdLst>
                    <a:gd name="T0" fmla="*/ 1 w 164"/>
                    <a:gd name="T1" fmla="*/ 0 h 411"/>
                    <a:gd name="T2" fmla="*/ 1 w 164"/>
                    <a:gd name="T3" fmla="*/ 1 h 411"/>
                    <a:gd name="T4" fmla="*/ 1 w 164"/>
                    <a:gd name="T5" fmla="*/ 1 h 411"/>
                    <a:gd name="T6" fmla="*/ 1 w 164"/>
                    <a:gd name="T7" fmla="*/ 2 h 411"/>
                    <a:gd name="T8" fmla="*/ 1 w 164"/>
                    <a:gd name="T9" fmla="*/ 3 h 411"/>
                    <a:gd name="T10" fmla="*/ 1 w 164"/>
                    <a:gd name="T11" fmla="*/ 4 h 411"/>
                    <a:gd name="T12" fmla="*/ 1 w 164"/>
                    <a:gd name="T13" fmla="*/ 5 h 411"/>
                    <a:gd name="T14" fmla="*/ 1 w 164"/>
                    <a:gd name="T15" fmla="*/ 5 h 411"/>
                    <a:gd name="T16" fmla="*/ 0 w 164"/>
                    <a:gd name="T17" fmla="*/ 6 h 411"/>
                    <a:gd name="T18" fmla="*/ 0 w 164"/>
                    <a:gd name="T19" fmla="*/ 6 h 411"/>
                    <a:gd name="T20" fmla="*/ 1 w 164"/>
                    <a:gd name="T21" fmla="*/ 6 h 411"/>
                    <a:gd name="T22" fmla="*/ 1 w 164"/>
                    <a:gd name="T23" fmla="*/ 6 h 411"/>
                    <a:gd name="T24" fmla="*/ 1 w 164"/>
                    <a:gd name="T25" fmla="*/ 5 h 411"/>
                    <a:gd name="T26" fmla="*/ 1 w 164"/>
                    <a:gd name="T27" fmla="*/ 4 h 411"/>
                    <a:gd name="T28" fmla="*/ 1 w 164"/>
                    <a:gd name="T29" fmla="*/ 2 h 411"/>
                    <a:gd name="T30" fmla="*/ 1 w 164"/>
                    <a:gd name="T31" fmla="*/ 2 h 411"/>
                    <a:gd name="T32" fmla="*/ 1 w 164"/>
                    <a:gd name="T33" fmla="*/ 3 h 411"/>
                    <a:gd name="T34" fmla="*/ 1 w 164"/>
                    <a:gd name="T35" fmla="*/ 4 h 411"/>
                    <a:gd name="T36" fmla="*/ 1 w 164"/>
                    <a:gd name="T37" fmla="*/ 4 h 411"/>
                    <a:gd name="T38" fmla="*/ 1 w 164"/>
                    <a:gd name="T39" fmla="*/ 5 h 411"/>
                    <a:gd name="T40" fmla="*/ 1 w 164"/>
                    <a:gd name="T41" fmla="*/ 5 h 411"/>
                    <a:gd name="T42" fmla="*/ 2 w 164"/>
                    <a:gd name="T43" fmla="*/ 6 h 411"/>
                    <a:gd name="T44" fmla="*/ 2 w 164"/>
                    <a:gd name="T45" fmla="*/ 6 h 411"/>
                    <a:gd name="T46" fmla="*/ 2 w 164"/>
                    <a:gd name="T47" fmla="*/ 6 h 411"/>
                    <a:gd name="T48" fmla="*/ 3 w 164"/>
                    <a:gd name="T49" fmla="*/ 6 h 411"/>
                    <a:gd name="T50" fmla="*/ 2 w 164"/>
                    <a:gd name="T51" fmla="*/ 5 h 411"/>
                    <a:gd name="T52" fmla="*/ 2 w 164"/>
                    <a:gd name="T53" fmla="*/ 3 h 411"/>
                    <a:gd name="T54" fmla="*/ 3 w 164"/>
                    <a:gd name="T55" fmla="*/ 2 h 411"/>
                    <a:gd name="T56" fmla="*/ 3 w 164"/>
                    <a:gd name="T57" fmla="*/ 0 h 411"/>
                    <a:gd name="T58" fmla="*/ 1 w 164"/>
                    <a:gd name="T59" fmla="*/ 0 h 4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4"/>
                    <a:gd name="T91" fmla="*/ 0 h 411"/>
                    <a:gd name="T92" fmla="*/ 164 w 164"/>
                    <a:gd name="T93" fmla="*/ 411 h 4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4" h="411">
                      <a:moveTo>
                        <a:pt x="36" y="0"/>
                      </a:moveTo>
                      <a:lnTo>
                        <a:pt x="32" y="49"/>
                      </a:lnTo>
                      <a:lnTo>
                        <a:pt x="30" y="104"/>
                      </a:lnTo>
                      <a:lnTo>
                        <a:pt x="30" y="159"/>
                      </a:lnTo>
                      <a:lnTo>
                        <a:pt x="32" y="210"/>
                      </a:lnTo>
                      <a:lnTo>
                        <a:pt x="33" y="250"/>
                      </a:lnTo>
                      <a:lnTo>
                        <a:pt x="33" y="302"/>
                      </a:lnTo>
                      <a:lnTo>
                        <a:pt x="30" y="323"/>
                      </a:lnTo>
                      <a:lnTo>
                        <a:pt x="8" y="386"/>
                      </a:lnTo>
                      <a:lnTo>
                        <a:pt x="0" y="410"/>
                      </a:lnTo>
                      <a:lnTo>
                        <a:pt x="35" y="411"/>
                      </a:lnTo>
                      <a:lnTo>
                        <a:pt x="50" y="382"/>
                      </a:lnTo>
                      <a:lnTo>
                        <a:pt x="60" y="350"/>
                      </a:lnTo>
                      <a:lnTo>
                        <a:pt x="66" y="299"/>
                      </a:lnTo>
                      <a:lnTo>
                        <a:pt x="87" y="159"/>
                      </a:lnTo>
                      <a:lnTo>
                        <a:pt x="94" y="119"/>
                      </a:lnTo>
                      <a:lnTo>
                        <a:pt x="89" y="195"/>
                      </a:lnTo>
                      <a:lnTo>
                        <a:pt x="95" y="242"/>
                      </a:lnTo>
                      <a:lnTo>
                        <a:pt x="97" y="286"/>
                      </a:lnTo>
                      <a:lnTo>
                        <a:pt x="93" y="325"/>
                      </a:lnTo>
                      <a:lnTo>
                        <a:pt x="96" y="345"/>
                      </a:lnTo>
                      <a:lnTo>
                        <a:pt x="118" y="404"/>
                      </a:lnTo>
                      <a:lnTo>
                        <a:pt x="138" y="405"/>
                      </a:lnTo>
                      <a:lnTo>
                        <a:pt x="148" y="405"/>
                      </a:lnTo>
                      <a:lnTo>
                        <a:pt x="161" y="392"/>
                      </a:lnTo>
                      <a:lnTo>
                        <a:pt x="130" y="325"/>
                      </a:lnTo>
                      <a:lnTo>
                        <a:pt x="145" y="183"/>
                      </a:lnTo>
                      <a:lnTo>
                        <a:pt x="152" y="116"/>
                      </a:lnTo>
                      <a:lnTo>
                        <a:pt x="164" y="3"/>
                      </a:lnTo>
                      <a:lnTo>
                        <a:pt x="36" y="0"/>
                      </a:lnTo>
                      <a:close/>
                    </a:path>
                  </a:pathLst>
                </a:custGeom>
                <a:blipFill dpi="0" rotWithShape="0">
                  <a:blip r:embed="rId18"/>
                  <a:srcRect/>
                  <a:tile tx="0" ty="0" sx="100000" sy="100000" flip="none" algn="tl"/>
                </a:blipFill>
                <a:ln w="9525">
                  <a:noFill/>
                  <a:round/>
                  <a:headEnd/>
                  <a:tailEnd/>
                </a:ln>
              </p:spPr>
              <p:txBody>
                <a:bodyPr/>
                <a:lstStyle/>
                <a:p>
                  <a:endParaRPr lang="it-IT"/>
                </a:p>
              </p:txBody>
            </p:sp>
            <p:grpSp>
              <p:nvGrpSpPr>
                <p:cNvPr id="2154" name="Group 505"/>
                <p:cNvGrpSpPr>
                  <a:grpSpLocks/>
                </p:cNvGrpSpPr>
                <p:nvPr/>
              </p:nvGrpSpPr>
              <p:grpSpPr bwMode="auto">
                <a:xfrm>
                  <a:off x="3593" y="1356"/>
                  <a:ext cx="74" cy="102"/>
                  <a:chOff x="3593" y="1356"/>
                  <a:chExt cx="74" cy="102"/>
                </a:xfrm>
              </p:grpSpPr>
              <p:sp>
                <p:nvSpPr>
                  <p:cNvPr id="2165" name="Freeform 506"/>
                  <p:cNvSpPr>
                    <a:spLocks/>
                  </p:cNvSpPr>
                  <p:nvPr/>
                </p:nvSpPr>
                <p:spPr bwMode="auto">
                  <a:xfrm>
                    <a:off x="3593" y="1359"/>
                    <a:ext cx="20" cy="99"/>
                  </a:xfrm>
                  <a:custGeom>
                    <a:avLst/>
                    <a:gdLst>
                      <a:gd name="T0" fmla="*/ 0 w 82"/>
                      <a:gd name="T1" fmla="*/ 0 h 398"/>
                      <a:gd name="T2" fmla="*/ 0 w 82"/>
                      <a:gd name="T3" fmla="*/ 1 h 398"/>
                      <a:gd name="T4" fmla="*/ 0 w 82"/>
                      <a:gd name="T5" fmla="*/ 3 h 398"/>
                      <a:gd name="T6" fmla="*/ 0 w 82"/>
                      <a:gd name="T7" fmla="*/ 5 h 398"/>
                      <a:gd name="T8" fmla="*/ 1 w 82"/>
                      <a:gd name="T9" fmla="*/ 6 h 398"/>
                      <a:gd name="T10" fmla="*/ 1 w 82"/>
                      <a:gd name="T11" fmla="*/ 6 h 398"/>
                      <a:gd name="T12" fmla="*/ 1 w 82"/>
                      <a:gd name="T13" fmla="*/ 6 h 398"/>
                      <a:gd name="T14" fmla="*/ 1 w 82"/>
                      <a:gd name="T15" fmla="*/ 5 h 398"/>
                      <a:gd name="T16" fmla="*/ 1 w 82"/>
                      <a:gd name="T17" fmla="*/ 5 h 398"/>
                      <a:gd name="T18" fmla="*/ 1 w 82"/>
                      <a:gd name="T19" fmla="*/ 4 h 398"/>
                      <a:gd name="T20" fmla="*/ 0 w 82"/>
                      <a:gd name="T21" fmla="*/ 4 h 398"/>
                      <a:gd name="T22" fmla="*/ 0 w 82"/>
                      <a:gd name="T23" fmla="*/ 1 h 398"/>
                      <a:gd name="T24" fmla="*/ 1 w 82"/>
                      <a:gd name="T25" fmla="*/ 0 h 398"/>
                      <a:gd name="T26" fmla="*/ 0 w 82"/>
                      <a:gd name="T27" fmla="*/ 0 h 3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398"/>
                      <a:gd name="T44" fmla="*/ 82 w 82"/>
                      <a:gd name="T45" fmla="*/ 398 h 3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398">
                        <a:moveTo>
                          <a:pt x="4" y="0"/>
                        </a:moveTo>
                        <a:lnTo>
                          <a:pt x="0" y="90"/>
                        </a:lnTo>
                        <a:lnTo>
                          <a:pt x="13" y="214"/>
                        </a:lnTo>
                        <a:lnTo>
                          <a:pt x="25" y="320"/>
                        </a:lnTo>
                        <a:lnTo>
                          <a:pt x="45" y="385"/>
                        </a:lnTo>
                        <a:lnTo>
                          <a:pt x="54" y="398"/>
                        </a:lnTo>
                        <a:lnTo>
                          <a:pt x="60" y="379"/>
                        </a:lnTo>
                        <a:lnTo>
                          <a:pt x="63" y="334"/>
                        </a:lnTo>
                        <a:lnTo>
                          <a:pt x="82" y="321"/>
                        </a:lnTo>
                        <a:lnTo>
                          <a:pt x="57" y="286"/>
                        </a:lnTo>
                        <a:lnTo>
                          <a:pt x="41" y="264"/>
                        </a:lnTo>
                        <a:lnTo>
                          <a:pt x="43" y="80"/>
                        </a:lnTo>
                        <a:lnTo>
                          <a:pt x="51" y="7"/>
                        </a:lnTo>
                        <a:lnTo>
                          <a:pt x="4" y="0"/>
                        </a:lnTo>
                        <a:close/>
                      </a:path>
                    </a:pathLst>
                  </a:custGeom>
                  <a:blipFill dpi="0" rotWithShape="0">
                    <a:blip r:embed="rId18"/>
                    <a:srcRect/>
                    <a:tile tx="0" ty="0" sx="100000" sy="100000" flip="none" algn="tl"/>
                  </a:blipFill>
                  <a:ln w="9525">
                    <a:noFill/>
                    <a:round/>
                    <a:headEnd/>
                    <a:tailEnd/>
                  </a:ln>
                </p:spPr>
                <p:txBody>
                  <a:bodyPr/>
                  <a:lstStyle/>
                  <a:p>
                    <a:endParaRPr lang="it-IT"/>
                  </a:p>
                </p:txBody>
              </p:sp>
              <p:sp>
                <p:nvSpPr>
                  <p:cNvPr id="2166" name="Freeform 507"/>
                  <p:cNvSpPr>
                    <a:spLocks/>
                  </p:cNvSpPr>
                  <p:nvPr/>
                </p:nvSpPr>
                <p:spPr bwMode="auto">
                  <a:xfrm>
                    <a:off x="3649" y="1356"/>
                    <a:ext cx="18" cy="93"/>
                  </a:xfrm>
                  <a:custGeom>
                    <a:avLst/>
                    <a:gdLst>
                      <a:gd name="T0" fmla="*/ 0 w 71"/>
                      <a:gd name="T1" fmla="*/ 0 h 371"/>
                      <a:gd name="T2" fmla="*/ 1 w 71"/>
                      <a:gd name="T3" fmla="*/ 1 h 371"/>
                      <a:gd name="T4" fmla="*/ 1 w 71"/>
                      <a:gd name="T5" fmla="*/ 4 h 371"/>
                      <a:gd name="T6" fmla="*/ 0 w 71"/>
                      <a:gd name="T7" fmla="*/ 5 h 371"/>
                      <a:gd name="T8" fmla="*/ 0 w 71"/>
                      <a:gd name="T9" fmla="*/ 5 h 371"/>
                      <a:gd name="T10" fmla="*/ 0 w 71"/>
                      <a:gd name="T11" fmla="*/ 6 h 371"/>
                      <a:gd name="T12" fmla="*/ 0 w 71"/>
                      <a:gd name="T13" fmla="*/ 6 h 371"/>
                      <a:gd name="T14" fmla="*/ 1 w 71"/>
                      <a:gd name="T15" fmla="*/ 5 h 371"/>
                      <a:gd name="T16" fmla="*/ 1 w 71"/>
                      <a:gd name="T17" fmla="*/ 4 h 371"/>
                      <a:gd name="T18" fmla="*/ 1 w 71"/>
                      <a:gd name="T19" fmla="*/ 1 h 371"/>
                      <a:gd name="T20" fmla="*/ 1 w 71"/>
                      <a:gd name="T21" fmla="*/ 0 h 371"/>
                      <a:gd name="T22" fmla="*/ 0 w 71"/>
                      <a:gd name="T23" fmla="*/ 0 h 3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371"/>
                      <a:gd name="T38" fmla="*/ 71 w 71"/>
                      <a:gd name="T39" fmla="*/ 371 h 3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371">
                        <a:moveTo>
                          <a:pt x="20" y="10"/>
                        </a:moveTo>
                        <a:lnTo>
                          <a:pt x="30" y="76"/>
                        </a:lnTo>
                        <a:lnTo>
                          <a:pt x="29" y="236"/>
                        </a:lnTo>
                        <a:lnTo>
                          <a:pt x="0" y="303"/>
                        </a:lnTo>
                        <a:lnTo>
                          <a:pt x="7" y="309"/>
                        </a:lnTo>
                        <a:lnTo>
                          <a:pt x="0" y="343"/>
                        </a:lnTo>
                        <a:lnTo>
                          <a:pt x="6" y="371"/>
                        </a:lnTo>
                        <a:lnTo>
                          <a:pt x="29" y="325"/>
                        </a:lnTo>
                        <a:lnTo>
                          <a:pt x="51" y="244"/>
                        </a:lnTo>
                        <a:lnTo>
                          <a:pt x="71" y="61"/>
                        </a:lnTo>
                        <a:lnTo>
                          <a:pt x="62" y="0"/>
                        </a:lnTo>
                        <a:lnTo>
                          <a:pt x="20" y="10"/>
                        </a:lnTo>
                        <a:close/>
                      </a:path>
                    </a:pathLst>
                  </a:custGeom>
                  <a:blipFill dpi="0" rotWithShape="0">
                    <a:blip r:embed="rId18"/>
                    <a:srcRect/>
                    <a:tile tx="0" ty="0" sx="100000" sy="100000" flip="none" algn="tl"/>
                  </a:blipFill>
                  <a:ln w="9525">
                    <a:noFill/>
                    <a:round/>
                    <a:headEnd/>
                    <a:tailEnd/>
                  </a:ln>
                </p:spPr>
                <p:txBody>
                  <a:bodyPr/>
                  <a:lstStyle/>
                  <a:p>
                    <a:endParaRPr lang="it-IT"/>
                  </a:p>
                </p:txBody>
              </p:sp>
            </p:grpSp>
            <p:sp>
              <p:nvSpPr>
                <p:cNvPr id="2155" name="Freeform 508"/>
                <p:cNvSpPr>
                  <a:spLocks/>
                </p:cNvSpPr>
                <p:nvPr/>
              </p:nvSpPr>
              <p:spPr bwMode="auto">
                <a:xfrm>
                  <a:off x="3619" y="1251"/>
                  <a:ext cx="26" cy="47"/>
                </a:xfrm>
                <a:custGeom>
                  <a:avLst/>
                  <a:gdLst>
                    <a:gd name="T0" fmla="*/ 0 w 103"/>
                    <a:gd name="T1" fmla="*/ 3 h 188"/>
                    <a:gd name="T2" fmla="*/ 0 w 103"/>
                    <a:gd name="T3" fmla="*/ 3 h 188"/>
                    <a:gd name="T4" fmla="*/ 0 w 103"/>
                    <a:gd name="T5" fmla="*/ 2 h 188"/>
                    <a:gd name="T6" fmla="*/ 0 w 103"/>
                    <a:gd name="T7" fmla="*/ 1 h 188"/>
                    <a:gd name="T8" fmla="*/ 0 w 103"/>
                    <a:gd name="T9" fmla="*/ 1 h 188"/>
                    <a:gd name="T10" fmla="*/ 0 w 103"/>
                    <a:gd name="T11" fmla="*/ 1 h 188"/>
                    <a:gd name="T12" fmla="*/ 0 w 103"/>
                    <a:gd name="T13" fmla="*/ 1 h 188"/>
                    <a:gd name="T14" fmla="*/ 0 w 103"/>
                    <a:gd name="T15" fmla="*/ 1 h 188"/>
                    <a:gd name="T16" fmla="*/ 0 w 103"/>
                    <a:gd name="T17" fmla="*/ 0 h 188"/>
                    <a:gd name="T18" fmla="*/ 1 w 103"/>
                    <a:gd name="T19" fmla="*/ 0 h 188"/>
                    <a:gd name="T20" fmla="*/ 1 w 103"/>
                    <a:gd name="T21" fmla="*/ 0 h 188"/>
                    <a:gd name="T22" fmla="*/ 1 w 103"/>
                    <a:gd name="T23" fmla="*/ 0 h 188"/>
                    <a:gd name="T24" fmla="*/ 1 w 103"/>
                    <a:gd name="T25" fmla="*/ 0 h 188"/>
                    <a:gd name="T26" fmla="*/ 1 w 103"/>
                    <a:gd name="T27" fmla="*/ 0 h 188"/>
                    <a:gd name="T28" fmla="*/ 2 w 103"/>
                    <a:gd name="T29" fmla="*/ 0 h 188"/>
                    <a:gd name="T30" fmla="*/ 2 w 103"/>
                    <a:gd name="T31" fmla="*/ 1 h 188"/>
                    <a:gd name="T32" fmla="*/ 2 w 103"/>
                    <a:gd name="T33" fmla="*/ 1 h 188"/>
                    <a:gd name="T34" fmla="*/ 2 w 103"/>
                    <a:gd name="T35" fmla="*/ 1 h 188"/>
                    <a:gd name="T36" fmla="*/ 2 w 103"/>
                    <a:gd name="T37" fmla="*/ 1 h 188"/>
                    <a:gd name="T38" fmla="*/ 2 w 103"/>
                    <a:gd name="T39" fmla="*/ 2 h 188"/>
                    <a:gd name="T40" fmla="*/ 1 w 103"/>
                    <a:gd name="T41" fmla="*/ 2 h 188"/>
                    <a:gd name="T42" fmla="*/ 1 w 103"/>
                    <a:gd name="T43" fmla="*/ 3 h 188"/>
                    <a:gd name="T44" fmla="*/ 1 w 103"/>
                    <a:gd name="T45" fmla="*/ 3 h 188"/>
                    <a:gd name="T46" fmla="*/ 1 w 103"/>
                    <a:gd name="T47" fmla="*/ 3 h 188"/>
                    <a:gd name="T48" fmla="*/ 0 w 103"/>
                    <a:gd name="T49" fmla="*/ 3 h 1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
                    <a:gd name="T76" fmla="*/ 0 h 188"/>
                    <a:gd name="T77" fmla="*/ 103 w 103"/>
                    <a:gd name="T78" fmla="*/ 188 h 1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 h="188">
                      <a:moveTo>
                        <a:pt x="15" y="188"/>
                      </a:moveTo>
                      <a:lnTo>
                        <a:pt x="15" y="160"/>
                      </a:lnTo>
                      <a:lnTo>
                        <a:pt x="3" y="126"/>
                      </a:lnTo>
                      <a:lnTo>
                        <a:pt x="0" y="104"/>
                      </a:lnTo>
                      <a:lnTo>
                        <a:pt x="0" y="88"/>
                      </a:lnTo>
                      <a:lnTo>
                        <a:pt x="0" y="63"/>
                      </a:lnTo>
                      <a:lnTo>
                        <a:pt x="3" y="43"/>
                      </a:lnTo>
                      <a:lnTo>
                        <a:pt x="8" y="30"/>
                      </a:lnTo>
                      <a:lnTo>
                        <a:pt x="15" y="18"/>
                      </a:lnTo>
                      <a:lnTo>
                        <a:pt x="24" y="8"/>
                      </a:lnTo>
                      <a:lnTo>
                        <a:pt x="39" y="1"/>
                      </a:lnTo>
                      <a:lnTo>
                        <a:pt x="55" y="0"/>
                      </a:lnTo>
                      <a:lnTo>
                        <a:pt x="69" y="2"/>
                      </a:lnTo>
                      <a:lnTo>
                        <a:pt x="81" y="7"/>
                      </a:lnTo>
                      <a:lnTo>
                        <a:pt x="90" y="18"/>
                      </a:lnTo>
                      <a:lnTo>
                        <a:pt x="97" y="30"/>
                      </a:lnTo>
                      <a:lnTo>
                        <a:pt x="103" y="44"/>
                      </a:lnTo>
                      <a:lnTo>
                        <a:pt x="102" y="76"/>
                      </a:lnTo>
                      <a:lnTo>
                        <a:pt x="97" y="102"/>
                      </a:lnTo>
                      <a:lnTo>
                        <a:pt x="93" y="130"/>
                      </a:lnTo>
                      <a:lnTo>
                        <a:pt x="85" y="145"/>
                      </a:lnTo>
                      <a:lnTo>
                        <a:pt x="78" y="157"/>
                      </a:lnTo>
                      <a:lnTo>
                        <a:pt x="74" y="165"/>
                      </a:lnTo>
                      <a:lnTo>
                        <a:pt x="70" y="188"/>
                      </a:lnTo>
                      <a:lnTo>
                        <a:pt x="15" y="188"/>
                      </a:lnTo>
                      <a:close/>
                    </a:path>
                  </a:pathLst>
                </a:custGeom>
                <a:blipFill dpi="0" rotWithShape="0">
                  <a:blip r:embed="rId18"/>
                  <a:srcRect/>
                  <a:tile tx="0" ty="0" sx="100000" sy="100000" flip="none" algn="tl"/>
                </a:blipFill>
                <a:ln w="9525">
                  <a:noFill/>
                  <a:round/>
                  <a:headEnd/>
                  <a:tailEnd/>
                </a:ln>
              </p:spPr>
              <p:txBody>
                <a:bodyPr/>
                <a:lstStyle/>
                <a:p>
                  <a:endParaRPr lang="it-IT"/>
                </a:p>
              </p:txBody>
            </p:sp>
            <p:sp>
              <p:nvSpPr>
                <p:cNvPr id="2156" name="Freeform 509"/>
                <p:cNvSpPr>
                  <a:spLocks/>
                </p:cNvSpPr>
                <p:nvPr/>
              </p:nvSpPr>
              <p:spPr bwMode="auto">
                <a:xfrm>
                  <a:off x="3609" y="1244"/>
                  <a:ext cx="46" cy="39"/>
                </a:xfrm>
                <a:custGeom>
                  <a:avLst/>
                  <a:gdLst>
                    <a:gd name="T0" fmla="*/ 0 w 187"/>
                    <a:gd name="T1" fmla="*/ 3 h 155"/>
                    <a:gd name="T2" fmla="*/ 0 w 187"/>
                    <a:gd name="T3" fmla="*/ 3 h 155"/>
                    <a:gd name="T4" fmla="*/ 0 w 187"/>
                    <a:gd name="T5" fmla="*/ 3 h 155"/>
                    <a:gd name="T6" fmla="*/ 0 w 187"/>
                    <a:gd name="T7" fmla="*/ 2 h 155"/>
                    <a:gd name="T8" fmla="*/ 0 w 187"/>
                    <a:gd name="T9" fmla="*/ 2 h 155"/>
                    <a:gd name="T10" fmla="*/ 0 w 187"/>
                    <a:gd name="T11" fmla="*/ 1 h 155"/>
                    <a:gd name="T12" fmla="*/ 0 w 187"/>
                    <a:gd name="T13" fmla="*/ 1 h 155"/>
                    <a:gd name="T14" fmla="*/ 0 w 187"/>
                    <a:gd name="T15" fmla="*/ 1 h 155"/>
                    <a:gd name="T16" fmla="*/ 1 w 187"/>
                    <a:gd name="T17" fmla="*/ 0 h 155"/>
                    <a:gd name="T18" fmla="*/ 1 w 187"/>
                    <a:gd name="T19" fmla="*/ 0 h 155"/>
                    <a:gd name="T20" fmla="*/ 1 w 187"/>
                    <a:gd name="T21" fmla="*/ 0 h 155"/>
                    <a:gd name="T22" fmla="*/ 2 w 187"/>
                    <a:gd name="T23" fmla="*/ 0 h 155"/>
                    <a:gd name="T24" fmla="*/ 2 w 187"/>
                    <a:gd name="T25" fmla="*/ 1 h 155"/>
                    <a:gd name="T26" fmla="*/ 2 w 187"/>
                    <a:gd name="T27" fmla="*/ 1 h 155"/>
                    <a:gd name="T28" fmla="*/ 3 w 187"/>
                    <a:gd name="T29" fmla="*/ 2 h 155"/>
                    <a:gd name="T30" fmla="*/ 3 w 187"/>
                    <a:gd name="T31" fmla="*/ 2 h 155"/>
                    <a:gd name="T32" fmla="*/ 3 w 187"/>
                    <a:gd name="T33" fmla="*/ 2 h 155"/>
                    <a:gd name="T34" fmla="*/ 2 w 187"/>
                    <a:gd name="T35" fmla="*/ 2 h 155"/>
                    <a:gd name="T36" fmla="*/ 2 w 187"/>
                    <a:gd name="T37" fmla="*/ 3 h 155"/>
                    <a:gd name="T38" fmla="*/ 2 w 187"/>
                    <a:gd name="T39" fmla="*/ 3 h 155"/>
                    <a:gd name="T40" fmla="*/ 2 w 187"/>
                    <a:gd name="T41" fmla="*/ 2 h 155"/>
                    <a:gd name="T42" fmla="*/ 2 w 187"/>
                    <a:gd name="T43" fmla="*/ 2 h 155"/>
                    <a:gd name="T44" fmla="*/ 2 w 187"/>
                    <a:gd name="T45" fmla="*/ 2 h 155"/>
                    <a:gd name="T46" fmla="*/ 2 w 187"/>
                    <a:gd name="T47" fmla="*/ 1 h 155"/>
                    <a:gd name="T48" fmla="*/ 2 w 187"/>
                    <a:gd name="T49" fmla="*/ 1 h 155"/>
                    <a:gd name="T50" fmla="*/ 2 w 187"/>
                    <a:gd name="T51" fmla="*/ 1 h 155"/>
                    <a:gd name="T52" fmla="*/ 1 w 187"/>
                    <a:gd name="T53" fmla="*/ 1 h 155"/>
                    <a:gd name="T54" fmla="*/ 1 w 187"/>
                    <a:gd name="T55" fmla="*/ 1 h 155"/>
                    <a:gd name="T56" fmla="*/ 1 w 187"/>
                    <a:gd name="T57" fmla="*/ 1 h 155"/>
                    <a:gd name="T58" fmla="*/ 1 w 187"/>
                    <a:gd name="T59" fmla="*/ 1 h 155"/>
                    <a:gd name="T60" fmla="*/ 1 w 187"/>
                    <a:gd name="T61" fmla="*/ 2 h 155"/>
                    <a:gd name="T62" fmla="*/ 1 w 187"/>
                    <a:gd name="T63" fmla="*/ 2 h 155"/>
                    <a:gd name="T64" fmla="*/ 1 w 187"/>
                    <a:gd name="T65" fmla="*/ 2 h 155"/>
                    <a:gd name="T66" fmla="*/ 1 w 187"/>
                    <a:gd name="T67" fmla="*/ 3 h 155"/>
                    <a:gd name="T68" fmla="*/ 1 w 187"/>
                    <a:gd name="T69" fmla="*/ 3 h 155"/>
                    <a:gd name="T70" fmla="*/ 1 w 187"/>
                    <a:gd name="T71" fmla="*/ 3 h 155"/>
                    <a:gd name="T72" fmla="*/ 0 w 187"/>
                    <a:gd name="T73" fmla="*/ 3 h 155"/>
                    <a:gd name="T74" fmla="*/ 0 w 187"/>
                    <a:gd name="T75" fmla="*/ 3 h 155"/>
                    <a:gd name="T76" fmla="*/ 0 w 187"/>
                    <a:gd name="T77" fmla="*/ 3 h 1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7"/>
                    <a:gd name="T118" fmla="*/ 0 h 155"/>
                    <a:gd name="T119" fmla="*/ 187 w 187"/>
                    <a:gd name="T120" fmla="*/ 155 h 1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7" h="155">
                      <a:moveTo>
                        <a:pt x="20" y="152"/>
                      </a:moveTo>
                      <a:lnTo>
                        <a:pt x="11" y="155"/>
                      </a:lnTo>
                      <a:lnTo>
                        <a:pt x="0" y="150"/>
                      </a:lnTo>
                      <a:lnTo>
                        <a:pt x="5" y="125"/>
                      </a:lnTo>
                      <a:lnTo>
                        <a:pt x="11" y="94"/>
                      </a:lnTo>
                      <a:lnTo>
                        <a:pt x="24" y="60"/>
                      </a:lnTo>
                      <a:lnTo>
                        <a:pt x="30" y="40"/>
                      </a:lnTo>
                      <a:lnTo>
                        <a:pt x="37" y="24"/>
                      </a:lnTo>
                      <a:lnTo>
                        <a:pt x="53" y="9"/>
                      </a:lnTo>
                      <a:lnTo>
                        <a:pt x="83" y="3"/>
                      </a:lnTo>
                      <a:lnTo>
                        <a:pt x="107" y="0"/>
                      </a:lnTo>
                      <a:lnTo>
                        <a:pt x="143" y="15"/>
                      </a:lnTo>
                      <a:lnTo>
                        <a:pt x="158" y="32"/>
                      </a:lnTo>
                      <a:lnTo>
                        <a:pt x="170" y="64"/>
                      </a:lnTo>
                      <a:lnTo>
                        <a:pt x="182" y="100"/>
                      </a:lnTo>
                      <a:lnTo>
                        <a:pt x="187" y="132"/>
                      </a:lnTo>
                      <a:lnTo>
                        <a:pt x="185" y="145"/>
                      </a:lnTo>
                      <a:lnTo>
                        <a:pt x="168" y="147"/>
                      </a:lnTo>
                      <a:lnTo>
                        <a:pt x="155" y="150"/>
                      </a:lnTo>
                      <a:lnTo>
                        <a:pt x="136" y="153"/>
                      </a:lnTo>
                      <a:lnTo>
                        <a:pt x="141" y="122"/>
                      </a:lnTo>
                      <a:lnTo>
                        <a:pt x="141" y="104"/>
                      </a:lnTo>
                      <a:lnTo>
                        <a:pt x="140" y="87"/>
                      </a:lnTo>
                      <a:lnTo>
                        <a:pt x="141" y="65"/>
                      </a:lnTo>
                      <a:lnTo>
                        <a:pt x="120" y="56"/>
                      </a:lnTo>
                      <a:lnTo>
                        <a:pt x="114" y="36"/>
                      </a:lnTo>
                      <a:lnTo>
                        <a:pt x="96" y="50"/>
                      </a:lnTo>
                      <a:lnTo>
                        <a:pt x="70" y="74"/>
                      </a:lnTo>
                      <a:lnTo>
                        <a:pt x="80" y="62"/>
                      </a:lnTo>
                      <a:lnTo>
                        <a:pt x="59" y="80"/>
                      </a:lnTo>
                      <a:lnTo>
                        <a:pt x="59" y="110"/>
                      </a:lnTo>
                      <a:lnTo>
                        <a:pt x="64" y="124"/>
                      </a:lnTo>
                      <a:lnTo>
                        <a:pt x="70" y="136"/>
                      </a:lnTo>
                      <a:lnTo>
                        <a:pt x="75" y="154"/>
                      </a:lnTo>
                      <a:lnTo>
                        <a:pt x="53" y="154"/>
                      </a:lnTo>
                      <a:lnTo>
                        <a:pt x="63" y="154"/>
                      </a:lnTo>
                      <a:lnTo>
                        <a:pt x="32" y="150"/>
                      </a:lnTo>
                      <a:lnTo>
                        <a:pt x="30" y="150"/>
                      </a:lnTo>
                      <a:lnTo>
                        <a:pt x="20" y="152"/>
                      </a:lnTo>
                      <a:close/>
                    </a:path>
                  </a:pathLst>
                </a:custGeom>
                <a:solidFill>
                  <a:srgbClr val="000000"/>
                </a:solidFill>
                <a:ln w="9525">
                  <a:noFill/>
                  <a:round/>
                  <a:headEnd/>
                  <a:tailEnd/>
                </a:ln>
              </p:spPr>
              <p:txBody>
                <a:bodyPr/>
                <a:lstStyle/>
                <a:p>
                  <a:endParaRPr lang="it-IT"/>
                </a:p>
              </p:txBody>
            </p:sp>
            <p:sp>
              <p:nvSpPr>
                <p:cNvPr id="2157" name="Freeform 510"/>
                <p:cNvSpPr>
                  <a:spLocks/>
                </p:cNvSpPr>
                <p:nvPr/>
              </p:nvSpPr>
              <p:spPr bwMode="auto">
                <a:xfrm>
                  <a:off x="3592" y="1298"/>
                  <a:ext cx="77" cy="189"/>
                </a:xfrm>
                <a:custGeom>
                  <a:avLst/>
                  <a:gdLst>
                    <a:gd name="T0" fmla="*/ 2 w 309"/>
                    <a:gd name="T1" fmla="*/ 0 h 757"/>
                    <a:gd name="T2" fmla="*/ 1 w 309"/>
                    <a:gd name="T3" fmla="*/ 0 h 757"/>
                    <a:gd name="T4" fmla="*/ 0 w 309"/>
                    <a:gd name="T5" fmla="*/ 1 h 757"/>
                    <a:gd name="T6" fmla="*/ 0 w 309"/>
                    <a:gd name="T7" fmla="*/ 4 h 757"/>
                    <a:gd name="T8" fmla="*/ 1 w 309"/>
                    <a:gd name="T9" fmla="*/ 4 h 757"/>
                    <a:gd name="T10" fmla="*/ 1 w 309"/>
                    <a:gd name="T11" fmla="*/ 3 h 757"/>
                    <a:gd name="T12" fmla="*/ 1 w 309"/>
                    <a:gd name="T13" fmla="*/ 5 h 757"/>
                    <a:gd name="T14" fmla="*/ 1 w 309"/>
                    <a:gd name="T15" fmla="*/ 8 h 757"/>
                    <a:gd name="T16" fmla="*/ 1 w 309"/>
                    <a:gd name="T17" fmla="*/ 12 h 757"/>
                    <a:gd name="T18" fmla="*/ 1 w 309"/>
                    <a:gd name="T19" fmla="*/ 12 h 757"/>
                    <a:gd name="T20" fmla="*/ 2 w 309"/>
                    <a:gd name="T21" fmla="*/ 12 h 757"/>
                    <a:gd name="T22" fmla="*/ 3 w 309"/>
                    <a:gd name="T23" fmla="*/ 12 h 757"/>
                    <a:gd name="T24" fmla="*/ 3 w 309"/>
                    <a:gd name="T25" fmla="*/ 12 h 757"/>
                    <a:gd name="T26" fmla="*/ 4 w 309"/>
                    <a:gd name="T27" fmla="*/ 12 h 757"/>
                    <a:gd name="T28" fmla="*/ 4 w 309"/>
                    <a:gd name="T29" fmla="*/ 7 h 757"/>
                    <a:gd name="T30" fmla="*/ 3 w 309"/>
                    <a:gd name="T31" fmla="*/ 4 h 757"/>
                    <a:gd name="T32" fmla="*/ 4 w 309"/>
                    <a:gd name="T33" fmla="*/ 3 h 757"/>
                    <a:gd name="T34" fmla="*/ 4 w 309"/>
                    <a:gd name="T35" fmla="*/ 4 h 757"/>
                    <a:gd name="T36" fmla="*/ 5 w 309"/>
                    <a:gd name="T37" fmla="*/ 3 h 757"/>
                    <a:gd name="T38" fmla="*/ 4 w 309"/>
                    <a:gd name="T39" fmla="*/ 1 h 757"/>
                    <a:gd name="T40" fmla="*/ 3 w 309"/>
                    <a:gd name="T41" fmla="*/ 0 h 757"/>
                    <a:gd name="T42" fmla="*/ 2 w 309"/>
                    <a:gd name="T43" fmla="*/ 0 h 7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9"/>
                    <a:gd name="T67" fmla="*/ 0 h 757"/>
                    <a:gd name="T68" fmla="*/ 309 w 309"/>
                    <a:gd name="T69" fmla="*/ 757 h 75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9" h="757">
                      <a:moveTo>
                        <a:pt x="124" y="0"/>
                      </a:moveTo>
                      <a:lnTo>
                        <a:pt x="49" y="41"/>
                      </a:lnTo>
                      <a:lnTo>
                        <a:pt x="40" y="54"/>
                      </a:lnTo>
                      <a:lnTo>
                        <a:pt x="0" y="247"/>
                      </a:lnTo>
                      <a:lnTo>
                        <a:pt x="59" y="255"/>
                      </a:lnTo>
                      <a:lnTo>
                        <a:pt x="67" y="207"/>
                      </a:lnTo>
                      <a:lnTo>
                        <a:pt x="90" y="308"/>
                      </a:lnTo>
                      <a:lnTo>
                        <a:pt x="52" y="536"/>
                      </a:lnTo>
                      <a:lnTo>
                        <a:pt x="71" y="755"/>
                      </a:lnTo>
                      <a:lnTo>
                        <a:pt x="93" y="757"/>
                      </a:lnTo>
                      <a:lnTo>
                        <a:pt x="125" y="754"/>
                      </a:lnTo>
                      <a:lnTo>
                        <a:pt x="172" y="751"/>
                      </a:lnTo>
                      <a:lnTo>
                        <a:pt x="212" y="751"/>
                      </a:lnTo>
                      <a:lnTo>
                        <a:pt x="247" y="752"/>
                      </a:lnTo>
                      <a:lnTo>
                        <a:pt x="260" y="436"/>
                      </a:lnTo>
                      <a:lnTo>
                        <a:pt x="226" y="297"/>
                      </a:lnTo>
                      <a:lnTo>
                        <a:pt x="239" y="221"/>
                      </a:lnTo>
                      <a:lnTo>
                        <a:pt x="247" y="249"/>
                      </a:lnTo>
                      <a:lnTo>
                        <a:pt x="309" y="233"/>
                      </a:lnTo>
                      <a:lnTo>
                        <a:pt x="261" y="52"/>
                      </a:lnTo>
                      <a:lnTo>
                        <a:pt x="183" y="0"/>
                      </a:lnTo>
                      <a:lnTo>
                        <a:pt x="124" y="0"/>
                      </a:lnTo>
                      <a:close/>
                    </a:path>
                  </a:pathLst>
                </a:custGeom>
                <a:blipFill dpi="0" rotWithShape="0">
                  <a:blip r:embed="rId16"/>
                  <a:srcRect/>
                  <a:tile tx="0" ty="0" sx="100000" sy="100000" flip="none" algn="tl"/>
                </a:blipFill>
                <a:ln w="9525">
                  <a:noFill/>
                  <a:round/>
                  <a:headEnd/>
                  <a:tailEnd/>
                </a:ln>
              </p:spPr>
              <p:txBody>
                <a:bodyPr/>
                <a:lstStyle/>
                <a:p>
                  <a:endParaRPr lang="it-IT"/>
                </a:p>
              </p:txBody>
            </p:sp>
            <p:grpSp>
              <p:nvGrpSpPr>
                <p:cNvPr id="2158" name="Group 511"/>
                <p:cNvGrpSpPr>
                  <a:grpSpLocks/>
                </p:cNvGrpSpPr>
                <p:nvPr/>
              </p:nvGrpSpPr>
              <p:grpSpPr bwMode="auto">
                <a:xfrm>
                  <a:off x="3614" y="1298"/>
                  <a:ext cx="33" cy="80"/>
                  <a:chOff x="3614" y="1298"/>
                  <a:chExt cx="33" cy="80"/>
                </a:xfrm>
              </p:grpSpPr>
              <p:sp>
                <p:nvSpPr>
                  <p:cNvPr id="2162" name="Freeform 512"/>
                  <p:cNvSpPr>
                    <a:spLocks/>
                  </p:cNvSpPr>
                  <p:nvPr/>
                </p:nvSpPr>
                <p:spPr bwMode="auto">
                  <a:xfrm>
                    <a:off x="3622" y="1298"/>
                    <a:ext cx="17" cy="9"/>
                  </a:xfrm>
                  <a:custGeom>
                    <a:avLst/>
                    <a:gdLst>
                      <a:gd name="T0" fmla="*/ 0 w 69"/>
                      <a:gd name="T1" fmla="*/ 0 h 36"/>
                      <a:gd name="T2" fmla="*/ 0 w 69"/>
                      <a:gd name="T3" fmla="*/ 1 h 36"/>
                      <a:gd name="T4" fmla="*/ 0 w 69"/>
                      <a:gd name="T5" fmla="*/ 0 h 36"/>
                      <a:gd name="T6" fmla="*/ 1 w 69"/>
                      <a:gd name="T7" fmla="*/ 1 h 36"/>
                      <a:gd name="T8" fmla="*/ 1 w 69"/>
                      <a:gd name="T9" fmla="*/ 0 h 36"/>
                      <a:gd name="T10" fmla="*/ 0 w 69"/>
                      <a:gd name="T11" fmla="*/ 0 h 36"/>
                      <a:gd name="T12" fmla="*/ 0 60000 65536"/>
                      <a:gd name="T13" fmla="*/ 0 60000 65536"/>
                      <a:gd name="T14" fmla="*/ 0 60000 65536"/>
                      <a:gd name="T15" fmla="*/ 0 60000 65536"/>
                      <a:gd name="T16" fmla="*/ 0 60000 65536"/>
                      <a:gd name="T17" fmla="*/ 0 60000 65536"/>
                      <a:gd name="T18" fmla="*/ 0 w 69"/>
                      <a:gd name="T19" fmla="*/ 0 h 36"/>
                      <a:gd name="T20" fmla="*/ 69 w 6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69" h="36">
                        <a:moveTo>
                          <a:pt x="0" y="3"/>
                        </a:moveTo>
                        <a:lnTo>
                          <a:pt x="15" y="36"/>
                        </a:lnTo>
                        <a:lnTo>
                          <a:pt x="36" y="0"/>
                        </a:lnTo>
                        <a:lnTo>
                          <a:pt x="56" y="36"/>
                        </a:lnTo>
                        <a:lnTo>
                          <a:pt x="69" y="4"/>
                        </a:lnTo>
                        <a:lnTo>
                          <a:pt x="0" y="3"/>
                        </a:lnTo>
                        <a:close/>
                      </a:path>
                    </a:pathLst>
                  </a:custGeom>
                  <a:blipFill dpi="0" rotWithShape="0">
                    <a:blip r:embed="rId19"/>
                    <a:srcRect/>
                    <a:tile tx="0" ty="0" sx="100000" sy="100000" flip="none" algn="tl"/>
                  </a:blipFill>
                  <a:ln w="3175">
                    <a:solidFill>
                      <a:srgbClr val="00007F"/>
                    </a:solidFill>
                    <a:round/>
                    <a:headEnd/>
                    <a:tailEnd/>
                  </a:ln>
                </p:spPr>
                <p:txBody>
                  <a:bodyPr/>
                  <a:lstStyle/>
                  <a:p>
                    <a:endParaRPr lang="it-IT"/>
                  </a:p>
                </p:txBody>
              </p:sp>
              <p:sp>
                <p:nvSpPr>
                  <p:cNvPr id="2163" name="Freeform 513"/>
                  <p:cNvSpPr>
                    <a:spLocks/>
                  </p:cNvSpPr>
                  <p:nvPr/>
                </p:nvSpPr>
                <p:spPr bwMode="auto">
                  <a:xfrm>
                    <a:off x="3631" y="1300"/>
                    <a:ext cx="4" cy="74"/>
                  </a:xfrm>
                  <a:custGeom>
                    <a:avLst/>
                    <a:gdLst>
                      <a:gd name="T0" fmla="*/ 0 w 16"/>
                      <a:gd name="T1" fmla="*/ 0 h 295"/>
                      <a:gd name="T2" fmla="*/ 0 w 16"/>
                      <a:gd name="T3" fmla="*/ 2 h 295"/>
                      <a:gd name="T4" fmla="*/ 0 w 16"/>
                      <a:gd name="T5" fmla="*/ 5 h 295"/>
                      <a:gd name="T6" fmla="*/ 0 w 16"/>
                      <a:gd name="T7" fmla="*/ 0 h 295"/>
                      <a:gd name="T8" fmla="*/ 0 60000 65536"/>
                      <a:gd name="T9" fmla="*/ 0 60000 65536"/>
                      <a:gd name="T10" fmla="*/ 0 60000 65536"/>
                      <a:gd name="T11" fmla="*/ 0 60000 65536"/>
                      <a:gd name="T12" fmla="*/ 0 w 16"/>
                      <a:gd name="T13" fmla="*/ 0 h 295"/>
                      <a:gd name="T14" fmla="*/ 16 w 16"/>
                      <a:gd name="T15" fmla="*/ 295 h 295"/>
                    </a:gdLst>
                    <a:ahLst/>
                    <a:cxnLst>
                      <a:cxn ang="T8">
                        <a:pos x="T0" y="T1"/>
                      </a:cxn>
                      <a:cxn ang="T9">
                        <a:pos x="T2" y="T3"/>
                      </a:cxn>
                      <a:cxn ang="T10">
                        <a:pos x="T4" y="T5"/>
                      </a:cxn>
                      <a:cxn ang="T11">
                        <a:pos x="T6" y="T7"/>
                      </a:cxn>
                    </a:cxnLst>
                    <a:rect l="T12" t="T13" r="T14" b="T15"/>
                    <a:pathLst>
                      <a:path w="16" h="295">
                        <a:moveTo>
                          <a:pt x="0" y="0"/>
                        </a:moveTo>
                        <a:lnTo>
                          <a:pt x="16" y="122"/>
                        </a:lnTo>
                        <a:lnTo>
                          <a:pt x="16" y="295"/>
                        </a:lnTo>
                        <a:lnTo>
                          <a:pt x="0" y="0"/>
                        </a:lnTo>
                        <a:close/>
                      </a:path>
                    </a:pathLst>
                  </a:custGeom>
                  <a:blipFill dpi="0" rotWithShape="0">
                    <a:blip r:embed="rId19"/>
                    <a:srcRect/>
                    <a:tile tx="0" ty="0" sx="100000" sy="100000" flip="none" algn="tl"/>
                  </a:blipFill>
                  <a:ln w="3175">
                    <a:solidFill>
                      <a:srgbClr val="00007F"/>
                    </a:solidFill>
                    <a:round/>
                    <a:headEnd/>
                    <a:tailEnd/>
                  </a:ln>
                </p:spPr>
                <p:txBody>
                  <a:bodyPr/>
                  <a:lstStyle/>
                  <a:p>
                    <a:endParaRPr lang="it-IT"/>
                  </a:p>
                </p:txBody>
              </p:sp>
              <p:sp>
                <p:nvSpPr>
                  <p:cNvPr id="2164" name="Freeform 514"/>
                  <p:cNvSpPr>
                    <a:spLocks/>
                  </p:cNvSpPr>
                  <p:nvPr/>
                </p:nvSpPr>
                <p:spPr bwMode="auto">
                  <a:xfrm>
                    <a:off x="3614" y="1374"/>
                    <a:ext cx="33" cy="4"/>
                  </a:xfrm>
                  <a:custGeom>
                    <a:avLst/>
                    <a:gdLst>
                      <a:gd name="T0" fmla="*/ 0 w 133"/>
                      <a:gd name="T1" fmla="*/ 0 h 16"/>
                      <a:gd name="T2" fmla="*/ 1 w 133"/>
                      <a:gd name="T3" fmla="*/ 0 h 16"/>
                      <a:gd name="T4" fmla="*/ 2 w 133"/>
                      <a:gd name="T5" fmla="*/ 0 h 16"/>
                      <a:gd name="T6" fmla="*/ 0 w 133"/>
                      <a:gd name="T7" fmla="*/ 0 h 16"/>
                      <a:gd name="T8" fmla="*/ 0 60000 65536"/>
                      <a:gd name="T9" fmla="*/ 0 60000 65536"/>
                      <a:gd name="T10" fmla="*/ 0 60000 65536"/>
                      <a:gd name="T11" fmla="*/ 0 60000 65536"/>
                      <a:gd name="T12" fmla="*/ 0 w 133"/>
                      <a:gd name="T13" fmla="*/ 0 h 16"/>
                      <a:gd name="T14" fmla="*/ 133 w 133"/>
                      <a:gd name="T15" fmla="*/ 16 h 16"/>
                    </a:gdLst>
                    <a:ahLst/>
                    <a:cxnLst>
                      <a:cxn ang="T8">
                        <a:pos x="T0" y="T1"/>
                      </a:cxn>
                      <a:cxn ang="T9">
                        <a:pos x="T2" y="T3"/>
                      </a:cxn>
                      <a:cxn ang="T10">
                        <a:pos x="T4" y="T5"/>
                      </a:cxn>
                      <a:cxn ang="T11">
                        <a:pos x="T6" y="T7"/>
                      </a:cxn>
                    </a:cxnLst>
                    <a:rect l="T12" t="T13" r="T14" b="T15"/>
                    <a:pathLst>
                      <a:path w="133" h="16">
                        <a:moveTo>
                          <a:pt x="0" y="16"/>
                        </a:moveTo>
                        <a:lnTo>
                          <a:pt x="72" y="0"/>
                        </a:lnTo>
                        <a:lnTo>
                          <a:pt x="133" y="6"/>
                        </a:lnTo>
                        <a:lnTo>
                          <a:pt x="0" y="16"/>
                        </a:lnTo>
                        <a:close/>
                      </a:path>
                    </a:pathLst>
                  </a:custGeom>
                  <a:blipFill dpi="0" rotWithShape="0">
                    <a:blip r:embed="rId19"/>
                    <a:srcRect/>
                    <a:tile tx="0" ty="0" sx="100000" sy="100000" flip="none" algn="tl"/>
                  </a:blipFill>
                  <a:ln w="3175">
                    <a:solidFill>
                      <a:srgbClr val="00007F"/>
                    </a:solidFill>
                    <a:round/>
                    <a:headEnd/>
                    <a:tailEnd/>
                  </a:ln>
                </p:spPr>
                <p:txBody>
                  <a:bodyPr/>
                  <a:lstStyle/>
                  <a:p>
                    <a:endParaRPr lang="it-IT"/>
                  </a:p>
                </p:txBody>
              </p:sp>
            </p:grpSp>
            <p:grpSp>
              <p:nvGrpSpPr>
                <p:cNvPr id="2159" name="Group 515"/>
                <p:cNvGrpSpPr>
                  <a:grpSpLocks/>
                </p:cNvGrpSpPr>
                <p:nvPr/>
              </p:nvGrpSpPr>
              <p:grpSpPr bwMode="auto">
                <a:xfrm>
                  <a:off x="3605" y="1566"/>
                  <a:ext cx="45" cy="31"/>
                  <a:chOff x="3605" y="1566"/>
                  <a:chExt cx="45" cy="31"/>
                </a:xfrm>
              </p:grpSpPr>
              <p:sp>
                <p:nvSpPr>
                  <p:cNvPr id="2160" name="Freeform 516"/>
                  <p:cNvSpPr>
                    <a:spLocks/>
                  </p:cNvSpPr>
                  <p:nvPr/>
                </p:nvSpPr>
                <p:spPr bwMode="auto">
                  <a:xfrm>
                    <a:off x="3605" y="1569"/>
                    <a:ext cx="18" cy="28"/>
                  </a:xfrm>
                  <a:custGeom>
                    <a:avLst/>
                    <a:gdLst>
                      <a:gd name="T0" fmla="*/ 0 w 70"/>
                      <a:gd name="T1" fmla="*/ 1 h 111"/>
                      <a:gd name="T2" fmla="*/ 0 w 70"/>
                      <a:gd name="T3" fmla="*/ 1 h 111"/>
                      <a:gd name="T4" fmla="*/ 0 w 70"/>
                      <a:gd name="T5" fmla="*/ 1 h 111"/>
                      <a:gd name="T6" fmla="*/ 0 w 70"/>
                      <a:gd name="T7" fmla="*/ 2 h 111"/>
                      <a:gd name="T8" fmla="*/ 0 w 70"/>
                      <a:gd name="T9" fmla="*/ 2 h 111"/>
                      <a:gd name="T10" fmla="*/ 0 w 70"/>
                      <a:gd name="T11" fmla="*/ 2 h 111"/>
                      <a:gd name="T12" fmla="*/ 0 w 70"/>
                      <a:gd name="T13" fmla="*/ 2 h 111"/>
                      <a:gd name="T14" fmla="*/ 1 w 70"/>
                      <a:gd name="T15" fmla="*/ 2 h 111"/>
                      <a:gd name="T16" fmla="*/ 1 w 70"/>
                      <a:gd name="T17" fmla="*/ 2 h 111"/>
                      <a:gd name="T18" fmla="*/ 1 w 70"/>
                      <a:gd name="T19" fmla="*/ 2 h 111"/>
                      <a:gd name="T20" fmla="*/ 1 w 70"/>
                      <a:gd name="T21" fmla="*/ 1 h 111"/>
                      <a:gd name="T22" fmla="*/ 1 w 70"/>
                      <a:gd name="T23" fmla="*/ 1 h 111"/>
                      <a:gd name="T24" fmla="*/ 1 w 70"/>
                      <a:gd name="T25" fmla="*/ 0 h 111"/>
                      <a:gd name="T26" fmla="*/ 1 w 70"/>
                      <a:gd name="T27" fmla="*/ 0 h 111"/>
                      <a:gd name="T28" fmla="*/ 1 w 70"/>
                      <a:gd name="T29" fmla="*/ 1 h 111"/>
                      <a:gd name="T30" fmla="*/ 1 w 70"/>
                      <a:gd name="T31" fmla="*/ 1 h 111"/>
                      <a:gd name="T32" fmla="*/ 1 w 70"/>
                      <a:gd name="T33" fmla="*/ 1 h 111"/>
                      <a:gd name="T34" fmla="*/ 0 w 70"/>
                      <a:gd name="T35" fmla="*/ 1 h 111"/>
                      <a:gd name="T36" fmla="*/ 0 w 70"/>
                      <a:gd name="T37" fmla="*/ 1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
                      <a:gd name="T58" fmla="*/ 0 h 111"/>
                      <a:gd name="T59" fmla="*/ 70 w 70"/>
                      <a:gd name="T60" fmla="*/ 111 h 1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 h="111">
                        <a:moveTo>
                          <a:pt x="13" y="55"/>
                        </a:moveTo>
                        <a:lnTo>
                          <a:pt x="3" y="72"/>
                        </a:lnTo>
                        <a:lnTo>
                          <a:pt x="0" y="85"/>
                        </a:lnTo>
                        <a:lnTo>
                          <a:pt x="0" y="95"/>
                        </a:lnTo>
                        <a:lnTo>
                          <a:pt x="2" y="102"/>
                        </a:lnTo>
                        <a:lnTo>
                          <a:pt x="7" y="108"/>
                        </a:lnTo>
                        <a:lnTo>
                          <a:pt x="16" y="111"/>
                        </a:lnTo>
                        <a:lnTo>
                          <a:pt x="28" y="110"/>
                        </a:lnTo>
                        <a:lnTo>
                          <a:pt x="40" y="105"/>
                        </a:lnTo>
                        <a:lnTo>
                          <a:pt x="49" y="94"/>
                        </a:lnTo>
                        <a:lnTo>
                          <a:pt x="57" y="79"/>
                        </a:lnTo>
                        <a:lnTo>
                          <a:pt x="62" y="48"/>
                        </a:lnTo>
                        <a:lnTo>
                          <a:pt x="70" y="18"/>
                        </a:lnTo>
                        <a:lnTo>
                          <a:pt x="69" y="0"/>
                        </a:lnTo>
                        <a:lnTo>
                          <a:pt x="55" y="42"/>
                        </a:lnTo>
                        <a:lnTo>
                          <a:pt x="43" y="70"/>
                        </a:lnTo>
                        <a:lnTo>
                          <a:pt x="25" y="70"/>
                        </a:lnTo>
                        <a:lnTo>
                          <a:pt x="10" y="68"/>
                        </a:lnTo>
                        <a:lnTo>
                          <a:pt x="13" y="55"/>
                        </a:lnTo>
                        <a:close/>
                      </a:path>
                    </a:pathLst>
                  </a:custGeom>
                  <a:solidFill>
                    <a:srgbClr val="000000"/>
                  </a:solidFill>
                  <a:ln w="9525">
                    <a:noFill/>
                    <a:round/>
                    <a:headEnd/>
                    <a:tailEnd/>
                  </a:ln>
                </p:spPr>
                <p:txBody>
                  <a:bodyPr/>
                  <a:lstStyle/>
                  <a:p>
                    <a:endParaRPr lang="it-IT"/>
                  </a:p>
                </p:txBody>
              </p:sp>
              <p:sp>
                <p:nvSpPr>
                  <p:cNvPr id="2161" name="Freeform 517"/>
                  <p:cNvSpPr>
                    <a:spLocks/>
                  </p:cNvSpPr>
                  <p:nvPr/>
                </p:nvSpPr>
                <p:spPr bwMode="auto">
                  <a:xfrm>
                    <a:off x="3630" y="1566"/>
                    <a:ext cx="20" cy="30"/>
                  </a:xfrm>
                  <a:custGeom>
                    <a:avLst/>
                    <a:gdLst>
                      <a:gd name="T0" fmla="*/ 0 w 80"/>
                      <a:gd name="T1" fmla="*/ 0 h 122"/>
                      <a:gd name="T2" fmla="*/ 0 w 80"/>
                      <a:gd name="T3" fmla="*/ 0 h 122"/>
                      <a:gd name="T4" fmla="*/ 0 w 80"/>
                      <a:gd name="T5" fmla="*/ 1 h 122"/>
                      <a:gd name="T6" fmla="*/ 0 w 80"/>
                      <a:gd name="T7" fmla="*/ 1 h 122"/>
                      <a:gd name="T8" fmla="*/ 0 w 80"/>
                      <a:gd name="T9" fmla="*/ 1 h 122"/>
                      <a:gd name="T10" fmla="*/ 1 w 80"/>
                      <a:gd name="T11" fmla="*/ 1 h 122"/>
                      <a:gd name="T12" fmla="*/ 1 w 80"/>
                      <a:gd name="T13" fmla="*/ 2 h 122"/>
                      <a:gd name="T14" fmla="*/ 1 w 80"/>
                      <a:gd name="T15" fmla="*/ 2 h 122"/>
                      <a:gd name="T16" fmla="*/ 1 w 80"/>
                      <a:gd name="T17" fmla="*/ 2 h 122"/>
                      <a:gd name="T18" fmla="*/ 1 w 80"/>
                      <a:gd name="T19" fmla="*/ 2 h 122"/>
                      <a:gd name="T20" fmla="*/ 1 w 80"/>
                      <a:gd name="T21" fmla="*/ 2 h 122"/>
                      <a:gd name="T22" fmla="*/ 1 w 80"/>
                      <a:gd name="T23" fmla="*/ 1 h 122"/>
                      <a:gd name="T24" fmla="*/ 1 w 80"/>
                      <a:gd name="T25" fmla="*/ 1 h 122"/>
                      <a:gd name="T26" fmla="*/ 1 w 80"/>
                      <a:gd name="T27" fmla="*/ 1 h 122"/>
                      <a:gd name="T28" fmla="*/ 1 w 80"/>
                      <a:gd name="T29" fmla="*/ 1 h 122"/>
                      <a:gd name="T30" fmla="*/ 1 w 80"/>
                      <a:gd name="T31" fmla="*/ 1 h 122"/>
                      <a:gd name="T32" fmla="*/ 1 w 80"/>
                      <a:gd name="T33" fmla="*/ 1 h 122"/>
                      <a:gd name="T34" fmla="*/ 1 w 80"/>
                      <a:gd name="T35" fmla="*/ 1 h 122"/>
                      <a:gd name="T36" fmla="*/ 1 w 80"/>
                      <a:gd name="T37" fmla="*/ 1 h 122"/>
                      <a:gd name="T38" fmla="*/ 0 w 80"/>
                      <a:gd name="T39" fmla="*/ 1 h 122"/>
                      <a:gd name="T40" fmla="*/ 0 w 80"/>
                      <a:gd name="T41" fmla="*/ 0 h 122"/>
                      <a:gd name="T42" fmla="*/ 0 w 80"/>
                      <a:gd name="T43" fmla="*/ 0 h 1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
                      <a:gd name="T67" fmla="*/ 0 h 122"/>
                      <a:gd name="T68" fmla="*/ 80 w 80"/>
                      <a:gd name="T69" fmla="*/ 122 h 1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 h="122">
                        <a:moveTo>
                          <a:pt x="1" y="0"/>
                        </a:moveTo>
                        <a:lnTo>
                          <a:pt x="0" y="13"/>
                        </a:lnTo>
                        <a:lnTo>
                          <a:pt x="10" y="43"/>
                        </a:lnTo>
                        <a:lnTo>
                          <a:pt x="17" y="69"/>
                        </a:lnTo>
                        <a:lnTo>
                          <a:pt x="25" y="93"/>
                        </a:lnTo>
                        <a:lnTo>
                          <a:pt x="33" y="106"/>
                        </a:lnTo>
                        <a:lnTo>
                          <a:pt x="41" y="116"/>
                        </a:lnTo>
                        <a:lnTo>
                          <a:pt x="52" y="120"/>
                        </a:lnTo>
                        <a:lnTo>
                          <a:pt x="65" y="122"/>
                        </a:lnTo>
                        <a:lnTo>
                          <a:pt x="71" y="118"/>
                        </a:lnTo>
                        <a:lnTo>
                          <a:pt x="77" y="115"/>
                        </a:lnTo>
                        <a:lnTo>
                          <a:pt x="80" y="103"/>
                        </a:lnTo>
                        <a:lnTo>
                          <a:pt x="78" y="87"/>
                        </a:lnTo>
                        <a:lnTo>
                          <a:pt x="71" y="68"/>
                        </a:lnTo>
                        <a:lnTo>
                          <a:pt x="66" y="57"/>
                        </a:lnTo>
                        <a:lnTo>
                          <a:pt x="64" y="67"/>
                        </a:lnTo>
                        <a:lnTo>
                          <a:pt x="61" y="71"/>
                        </a:lnTo>
                        <a:lnTo>
                          <a:pt x="50" y="74"/>
                        </a:lnTo>
                        <a:lnTo>
                          <a:pt x="42" y="75"/>
                        </a:lnTo>
                        <a:lnTo>
                          <a:pt x="26" y="72"/>
                        </a:lnTo>
                        <a:lnTo>
                          <a:pt x="10" y="24"/>
                        </a:lnTo>
                        <a:lnTo>
                          <a:pt x="1" y="0"/>
                        </a:lnTo>
                        <a:close/>
                      </a:path>
                    </a:pathLst>
                  </a:custGeom>
                  <a:solidFill>
                    <a:srgbClr val="000000"/>
                  </a:solidFill>
                  <a:ln w="9525">
                    <a:noFill/>
                    <a:round/>
                    <a:headEnd/>
                    <a:tailEnd/>
                  </a:ln>
                </p:spPr>
                <p:txBody>
                  <a:bodyPr/>
                  <a:lstStyle/>
                  <a:p>
                    <a:endParaRPr lang="it-IT"/>
                  </a:p>
                </p:txBody>
              </p:sp>
            </p:grpSp>
          </p:grpSp>
          <p:grpSp>
            <p:nvGrpSpPr>
              <p:cNvPr id="2110" name="Group 518"/>
              <p:cNvGrpSpPr>
                <a:grpSpLocks/>
              </p:cNvGrpSpPr>
              <p:nvPr/>
            </p:nvGrpSpPr>
            <p:grpSpPr bwMode="auto">
              <a:xfrm>
                <a:off x="4266" y="1898"/>
                <a:ext cx="94" cy="388"/>
                <a:chOff x="3475" y="1209"/>
                <a:chExt cx="94" cy="388"/>
              </a:xfrm>
            </p:grpSpPr>
            <p:sp>
              <p:nvSpPr>
                <p:cNvPr id="2133" name="Freeform 519"/>
                <p:cNvSpPr>
                  <a:spLocks/>
                </p:cNvSpPr>
                <p:nvPr/>
              </p:nvSpPr>
              <p:spPr bwMode="auto">
                <a:xfrm>
                  <a:off x="3544" y="1425"/>
                  <a:ext cx="11" cy="29"/>
                </a:xfrm>
                <a:custGeom>
                  <a:avLst/>
                  <a:gdLst>
                    <a:gd name="T0" fmla="*/ 1 w 46"/>
                    <a:gd name="T1" fmla="*/ 0 h 116"/>
                    <a:gd name="T2" fmla="*/ 1 w 46"/>
                    <a:gd name="T3" fmla="*/ 1 h 116"/>
                    <a:gd name="T4" fmla="*/ 0 w 46"/>
                    <a:gd name="T5" fmla="*/ 2 h 116"/>
                    <a:gd name="T6" fmla="*/ 0 w 46"/>
                    <a:gd name="T7" fmla="*/ 2 h 116"/>
                    <a:gd name="T8" fmla="*/ 0 w 46"/>
                    <a:gd name="T9" fmla="*/ 1 h 116"/>
                    <a:gd name="T10" fmla="*/ 0 w 46"/>
                    <a:gd name="T11" fmla="*/ 1 h 116"/>
                    <a:gd name="T12" fmla="*/ 0 w 46"/>
                    <a:gd name="T13" fmla="*/ 1 h 116"/>
                    <a:gd name="T14" fmla="*/ 0 w 46"/>
                    <a:gd name="T15" fmla="*/ 1 h 116"/>
                    <a:gd name="T16" fmla="*/ 0 w 46"/>
                    <a:gd name="T17" fmla="*/ 1 h 116"/>
                    <a:gd name="T18" fmla="*/ 0 w 46"/>
                    <a:gd name="T19" fmla="*/ 0 h 116"/>
                    <a:gd name="T20" fmla="*/ 1 w 46"/>
                    <a:gd name="T21" fmla="*/ 0 h 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116"/>
                    <a:gd name="T35" fmla="*/ 46 w 46"/>
                    <a:gd name="T36" fmla="*/ 116 h 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116">
                      <a:moveTo>
                        <a:pt x="44" y="1"/>
                      </a:moveTo>
                      <a:lnTo>
                        <a:pt x="46" y="64"/>
                      </a:lnTo>
                      <a:lnTo>
                        <a:pt x="23" y="104"/>
                      </a:lnTo>
                      <a:lnTo>
                        <a:pt x="10" y="116"/>
                      </a:lnTo>
                      <a:lnTo>
                        <a:pt x="12" y="60"/>
                      </a:lnTo>
                      <a:lnTo>
                        <a:pt x="7" y="66"/>
                      </a:lnTo>
                      <a:lnTo>
                        <a:pt x="1" y="85"/>
                      </a:lnTo>
                      <a:lnTo>
                        <a:pt x="0" y="64"/>
                      </a:lnTo>
                      <a:lnTo>
                        <a:pt x="6" y="31"/>
                      </a:lnTo>
                      <a:lnTo>
                        <a:pt x="22" y="0"/>
                      </a:lnTo>
                      <a:lnTo>
                        <a:pt x="44" y="1"/>
                      </a:lnTo>
                      <a:close/>
                    </a:path>
                  </a:pathLst>
                </a:custGeom>
                <a:blipFill dpi="0" rotWithShape="0">
                  <a:blip r:embed="rId20"/>
                  <a:srcRect/>
                  <a:tile tx="0" ty="0" sx="100000" sy="100000" flip="none" algn="tl"/>
                </a:blipFill>
                <a:ln w="9525">
                  <a:noFill/>
                  <a:round/>
                  <a:headEnd/>
                  <a:tailEnd/>
                </a:ln>
              </p:spPr>
              <p:txBody>
                <a:bodyPr/>
                <a:lstStyle/>
                <a:p>
                  <a:endParaRPr lang="it-IT"/>
                </a:p>
              </p:txBody>
            </p:sp>
            <p:sp>
              <p:nvSpPr>
                <p:cNvPr id="2134" name="Freeform 520"/>
                <p:cNvSpPr>
                  <a:spLocks/>
                </p:cNvSpPr>
                <p:nvPr/>
              </p:nvSpPr>
              <p:spPr bwMode="auto">
                <a:xfrm>
                  <a:off x="3487" y="1417"/>
                  <a:ext cx="13" cy="28"/>
                </a:xfrm>
                <a:custGeom>
                  <a:avLst/>
                  <a:gdLst>
                    <a:gd name="T0" fmla="*/ 1 w 50"/>
                    <a:gd name="T1" fmla="*/ 0 h 110"/>
                    <a:gd name="T2" fmla="*/ 1 w 50"/>
                    <a:gd name="T3" fmla="*/ 1 h 110"/>
                    <a:gd name="T4" fmla="*/ 1 w 50"/>
                    <a:gd name="T5" fmla="*/ 2 h 110"/>
                    <a:gd name="T6" fmla="*/ 0 w 50"/>
                    <a:gd name="T7" fmla="*/ 2 h 110"/>
                    <a:gd name="T8" fmla="*/ 0 w 50"/>
                    <a:gd name="T9" fmla="*/ 2 h 110"/>
                    <a:gd name="T10" fmla="*/ 0 w 50"/>
                    <a:gd name="T11" fmla="*/ 1 h 110"/>
                    <a:gd name="T12" fmla="*/ 0 w 50"/>
                    <a:gd name="T13" fmla="*/ 1 h 110"/>
                    <a:gd name="T14" fmla="*/ 0 w 50"/>
                    <a:gd name="T15" fmla="*/ 1 h 110"/>
                    <a:gd name="T16" fmla="*/ 0 w 50"/>
                    <a:gd name="T17" fmla="*/ 0 h 110"/>
                    <a:gd name="T18" fmla="*/ 1 w 50"/>
                    <a:gd name="T19" fmla="*/ 0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110"/>
                    <a:gd name="T32" fmla="*/ 50 w 50"/>
                    <a:gd name="T33" fmla="*/ 110 h 1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110">
                      <a:moveTo>
                        <a:pt x="35" y="0"/>
                      </a:moveTo>
                      <a:lnTo>
                        <a:pt x="50" y="58"/>
                      </a:lnTo>
                      <a:lnTo>
                        <a:pt x="24" y="110"/>
                      </a:lnTo>
                      <a:lnTo>
                        <a:pt x="15" y="104"/>
                      </a:lnTo>
                      <a:lnTo>
                        <a:pt x="0" y="99"/>
                      </a:lnTo>
                      <a:lnTo>
                        <a:pt x="6" y="81"/>
                      </a:lnTo>
                      <a:lnTo>
                        <a:pt x="8" y="62"/>
                      </a:lnTo>
                      <a:lnTo>
                        <a:pt x="0" y="41"/>
                      </a:lnTo>
                      <a:lnTo>
                        <a:pt x="6" y="4"/>
                      </a:lnTo>
                      <a:lnTo>
                        <a:pt x="35" y="0"/>
                      </a:lnTo>
                      <a:close/>
                    </a:path>
                  </a:pathLst>
                </a:custGeom>
                <a:blipFill dpi="0" rotWithShape="0">
                  <a:blip r:embed="rId20"/>
                  <a:srcRect/>
                  <a:tile tx="0" ty="0" sx="100000" sy="100000" flip="none" algn="tl"/>
                </a:blipFill>
                <a:ln w="9525">
                  <a:noFill/>
                  <a:round/>
                  <a:headEnd/>
                  <a:tailEnd/>
                </a:ln>
              </p:spPr>
              <p:txBody>
                <a:bodyPr/>
                <a:lstStyle/>
                <a:p>
                  <a:endParaRPr lang="it-IT"/>
                </a:p>
              </p:txBody>
            </p:sp>
            <p:grpSp>
              <p:nvGrpSpPr>
                <p:cNvPr id="2135" name="Group 521"/>
                <p:cNvGrpSpPr>
                  <a:grpSpLocks/>
                </p:cNvGrpSpPr>
                <p:nvPr/>
              </p:nvGrpSpPr>
              <p:grpSpPr bwMode="auto">
                <a:xfrm>
                  <a:off x="3477" y="1560"/>
                  <a:ext cx="92" cy="37"/>
                  <a:chOff x="3477" y="1560"/>
                  <a:chExt cx="92" cy="37"/>
                </a:xfrm>
              </p:grpSpPr>
              <p:sp>
                <p:nvSpPr>
                  <p:cNvPr id="2151" name="Freeform 522"/>
                  <p:cNvSpPr>
                    <a:spLocks/>
                  </p:cNvSpPr>
                  <p:nvPr/>
                </p:nvSpPr>
                <p:spPr bwMode="auto">
                  <a:xfrm>
                    <a:off x="3530" y="1560"/>
                    <a:ext cx="39" cy="23"/>
                  </a:xfrm>
                  <a:custGeom>
                    <a:avLst/>
                    <a:gdLst>
                      <a:gd name="T0" fmla="*/ 1 w 154"/>
                      <a:gd name="T1" fmla="*/ 0 h 94"/>
                      <a:gd name="T2" fmla="*/ 2 w 154"/>
                      <a:gd name="T3" fmla="*/ 0 h 94"/>
                      <a:gd name="T4" fmla="*/ 2 w 154"/>
                      <a:gd name="T5" fmla="*/ 1 h 94"/>
                      <a:gd name="T6" fmla="*/ 3 w 154"/>
                      <a:gd name="T7" fmla="*/ 1 h 94"/>
                      <a:gd name="T8" fmla="*/ 3 w 154"/>
                      <a:gd name="T9" fmla="*/ 1 h 94"/>
                      <a:gd name="T10" fmla="*/ 2 w 154"/>
                      <a:gd name="T11" fmla="*/ 1 h 94"/>
                      <a:gd name="T12" fmla="*/ 2 w 154"/>
                      <a:gd name="T13" fmla="*/ 1 h 94"/>
                      <a:gd name="T14" fmla="*/ 1 w 154"/>
                      <a:gd name="T15" fmla="*/ 1 h 94"/>
                      <a:gd name="T16" fmla="*/ 1 w 154"/>
                      <a:gd name="T17" fmla="*/ 1 h 94"/>
                      <a:gd name="T18" fmla="*/ 0 w 154"/>
                      <a:gd name="T19" fmla="*/ 1 h 94"/>
                      <a:gd name="T20" fmla="*/ 0 w 154"/>
                      <a:gd name="T21" fmla="*/ 1 h 94"/>
                      <a:gd name="T22" fmla="*/ 0 w 154"/>
                      <a:gd name="T23" fmla="*/ 0 h 94"/>
                      <a:gd name="T24" fmla="*/ 1 w 154"/>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4"/>
                      <a:gd name="T40" fmla="*/ 0 h 94"/>
                      <a:gd name="T41" fmla="*/ 154 w 154"/>
                      <a:gd name="T42" fmla="*/ 94 h 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4" h="94">
                        <a:moveTo>
                          <a:pt x="77" y="0"/>
                        </a:moveTo>
                        <a:lnTo>
                          <a:pt x="101" y="24"/>
                        </a:lnTo>
                        <a:lnTo>
                          <a:pt x="122" y="51"/>
                        </a:lnTo>
                        <a:lnTo>
                          <a:pt x="151" y="74"/>
                        </a:lnTo>
                        <a:lnTo>
                          <a:pt x="154" y="86"/>
                        </a:lnTo>
                        <a:lnTo>
                          <a:pt x="126" y="94"/>
                        </a:lnTo>
                        <a:lnTo>
                          <a:pt x="98" y="91"/>
                        </a:lnTo>
                        <a:lnTo>
                          <a:pt x="62" y="74"/>
                        </a:lnTo>
                        <a:lnTo>
                          <a:pt x="37" y="59"/>
                        </a:lnTo>
                        <a:lnTo>
                          <a:pt x="10" y="56"/>
                        </a:lnTo>
                        <a:lnTo>
                          <a:pt x="0" y="48"/>
                        </a:lnTo>
                        <a:lnTo>
                          <a:pt x="3" y="5"/>
                        </a:lnTo>
                        <a:lnTo>
                          <a:pt x="77" y="0"/>
                        </a:lnTo>
                        <a:close/>
                      </a:path>
                    </a:pathLst>
                  </a:custGeom>
                  <a:solidFill>
                    <a:srgbClr val="000000"/>
                  </a:solidFill>
                  <a:ln w="9525">
                    <a:noFill/>
                    <a:round/>
                    <a:headEnd/>
                    <a:tailEnd/>
                  </a:ln>
                </p:spPr>
                <p:txBody>
                  <a:bodyPr/>
                  <a:lstStyle/>
                  <a:p>
                    <a:endParaRPr lang="it-IT"/>
                  </a:p>
                </p:txBody>
              </p:sp>
              <p:sp>
                <p:nvSpPr>
                  <p:cNvPr id="2152" name="Freeform 523"/>
                  <p:cNvSpPr>
                    <a:spLocks/>
                  </p:cNvSpPr>
                  <p:nvPr/>
                </p:nvSpPr>
                <p:spPr bwMode="auto">
                  <a:xfrm>
                    <a:off x="3477" y="1571"/>
                    <a:ext cx="23" cy="26"/>
                  </a:xfrm>
                  <a:custGeom>
                    <a:avLst/>
                    <a:gdLst>
                      <a:gd name="T0" fmla="*/ 1 w 96"/>
                      <a:gd name="T1" fmla="*/ 0 h 105"/>
                      <a:gd name="T2" fmla="*/ 1 w 96"/>
                      <a:gd name="T3" fmla="*/ 0 h 105"/>
                      <a:gd name="T4" fmla="*/ 1 w 96"/>
                      <a:gd name="T5" fmla="*/ 1 h 105"/>
                      <a:gd name="T6" fmla="*/ 1 w 96"/>
                      <a:gd name="T7" fmla="*/ 1 h 105"/>
                      <a:gd name="T8" fmla="*/ 1 w 96"/>
                      <a:gd name="T9" fmla="*/ 1 h 105"/>
                      <a:gd name="T10" fmla="*/ 0 w 96"/>
                      <a:gd name="T11" fmla="*/ 1 h 105"/>
                      <a:gd name="T12" fmla="*/ 0 w 96"/>
                      <a:gd name="T13" fmla="*/ 1 h 105"/>
                      <a:gd name="T14" fmla="*/ 0 w 96"/>
                      <a:gd name="T15" fmla="*/ 1 h 105"/>
                      <a:gd name="T16" fmla="*/ 0 w 96"/>
                      <a:gd name="T17" fmla="*/ 1 h 105"/>
                      <a:gd name="T18" fmla="*/ 0 w 96"/>
                      <a:gd name="T19" fmla="*/ 1 h 105"/>
                      <a:gd name="T20" fmla="*/ 0 w 96"/>
                      <a:gd name="T21" fmla="*/ 0 h 105"/>
                      <a:gd name="T22" fmla="*/ 0 w 96"/>
                      <a:gd name="T23" fmla="*/ 0 h 105"/>
                      <a:gd name="T24" fmla="*/ 0 w 96"/>
                      <a:gd name="T25" fmla="*/ 0 h 105"/>
                      <a:gd name="T26" fmla="*/ 1 w 96"/>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105"/>
                      <a:gd name="T44" fmla="*/ 96 w 96"/>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105">
                        <a:moveTo>
                          <a:pt x="95" y="2"/>
                        </a:moveTo>
                        <a:lnTo>
                          <a:pt x="96" y="29"/>
                        </a:lnTo>
                        <a:lnTo>
                          <a:pt x="82" y="44"/>
                        </a:lnTo>
                        <a:lnTo>
                          <a:pt x="79" y="67"/>
                        </a:lnTo>
                        <a:lnTo>
                          <a:pt x="58" y="89"/>
                        </a:lnTo>
                        <a:lnTo>
                          <a:pt x="40" y="101"/>
                        </a:lnTo>
                        <a:lnTo>
                          <a:pt x="23" y="105"/>
                        </a:lnTo>
                        <a:lnTo>
                          <a:pt x="8" y="103"/>
                        </a:lnTo>
                        <a:lnTo>
                          <a:pt x="0" y="87"/>
                        </a:lnTo>
                        <a:lnTo>
                          <a:pt x="2" y="64"/>
                        </a:lnTo>
                        <a:lnTo>
                          <a:pt x="18" y="37"/>
                        </a:lnTo>
                        <a:lnTo>
                          <a:pt x="42" y="9"/>
                        </a:lnTo>
                        <a:lnTo>
                          <a:pt x="43" y="0"/>
                        </a:lnTo>
                        <a:lnTo>
                          <a:pt x="95" y="2"/>
                        </a:lnTo>
                        <a:close/>
                      </a:path>
                    </a:pathLst>
                  </a:custGeom>
                  <a:solidFill>
                    <a:srgbClr val="000000"/>
                  </a:solidFill>
                  <a:ln w="9525">
                    <a:noFill/>
                    <a:round/>
                    <a:headEnd/>
                    <a:tailEnd/>
                  </a:ln>
                </p:spPr>
                <p:txBody>
                  <a:bodyPr/>
                  <a:lstStyle/>
                  <a:p>
                    <a:endParaRPr lang="it-IT"/>
                  </a:p>
                </p:txBody>
              </p:sp>
            </p:grpSp>
            <p:sp>
              <p:nvSpPr>
                <p:cNvPr id="2136" name="Freeform 524"/>
                <p:cNvSpPr>
                  <a:spLocks/>
                </p:cNvSpPr>
                <p:nvPr/>
              </p:nvSpPr>
              <p:spPr bwMode="auto">
                <a:xfrm>
                  <a:off x="3546" y="1420"/>
                  <a:ext cx="11" cy="29"/>
                </a:xfrm>
                <a:custGeom>
                  <a:avLst/>
                  <a:gdLst>
                    <a:gd name="T0" fmla="*/ 1 w 46"/>
                    <a:gd name="T1" fmla="*/ 0 h 116"/>
                    <a:gd name="T2" fmla="*/ 1 w 46"/>
                    <a:gd name="T3" fmla="*/ 1 h 116"/>
                    <a:gd name="T4" fmla="*/ 0 w 46"/>
                    <a:gd name="T5" fmla="*/ 2 h 116"/>
                    <a:gd name="T6" fmla="*/ 0 w 46"/>
                    <a:gd name="T7" fmla="*/ 2 h 116"/>
                    <a:gd name="T8" fmla="*/ 0 w 46"/>
                    <a:gd name="T9" fmla="*/ 1 h 116"/>
                    <a:gd name="T10" fmla="*/ 0 w 46"/>
                    <a:gd name="T11" fmla="*/ 1 h 116"/>
                    <a:gd name="T12" fmla="*/ 0 w 46"/>
                    <a:gd name="T13" fmla="*/ 1 h 116"/>
                    <a:gd name="T14" fmla="*/ 0 w 46"/>
                    <a:gd name="T15" fmla="*/ 1 h 116"/>
                    <a:gd name="T16" fmla="*/ 0 w 46"/>
                    <a:gd name="T17" fmla="*/ 1 h 116"/>
                    <a:gd name="T18" fmla="*/ 0 w 46"/>
                    <a:gd name="T19" fmla="*/ 0 h 116"/>
                    <a:gd name="T20" fmla="*/ 1 w 46"/>
                    <a:gd name="T21" fmla="*/ 0 h 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116"/>
                    <a:gd name="T35" fmla="*/ 46 w 46"/>
                    <a:gd name="T36" fmla="*/ 116 h 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116">
                      <a:moveTo>
                        <a:pt x="44" y="1"/>
                      </a:moveTo>
                      <a:lnTo>
                        <a:pt x="46" y="64"/>
                      </a:lnTo>
                      <a:lnTo>
                        <a:pt x="23" y="104"/>
                      </a:lnTo>
                      <a:lnTo>
                        <a:pt x="11" y="116"/>
                      </a:lnTo>
                      <a:lnTo>
                        <a:pt x="13" y="61"/>
                      </a:lnTo>
                      <a:lnTo>
                        <a:pt x="7" y="66"/>
                      </a:lnTo>
                      <a:lnTo>
                        <a:pt x="1" y="84"/>
                      </a:lnTo>
                      <a:lnTo>
                        <a:pt x="0" y="64"/>
                      </a:lnTo>
                      <a:lnTo>
                        <a:pt x="6" y="31"/>
                      </a:lnTo>
                      <a:lnTo>
                        <a:pt x="22" y="0"/>
                      </a:lnTo>
                      <a:lnTo>
                        <a:pt x="44" y="1"/>
                      </a:lnTo>
                      <a:close/>
                    </a:path>
                  </a:pathLst>
                </a:custGeom>
                <a:blipFill dpi="0" rotWithShape="0">
                  <a:blip r:embed="rId21"/>
                  <a:srcRect/>
                  <a:tile tx="0" ty="0" sx="100000" sy="100000" flip="none" algn="tl"/>
                </a:blipFill>
                <a:ln w="9525">
                  <a:noFill/>
                  <a:round/>
                  <a:headEnd/>
                  <a:tailEnd/>
                </a:ln>
              </p:spPr>
              <p:txBody>
                <a:bodyPr/>
                <a:lstStyle/>
                <a:p>
                  <a:endParaRPr lang="it-IT"/>
                </a:p>
              </p:txBody>
            </p:sp>
            <p:sp>
              <p:nvSpPr>
                <p:cNvPr id="2137" name="Freeform 525"/>
                <p:cNvSpPr>
                  <a:spLocks/>
                </p:cNvSpPr>
                <p:nvPr/>
              </p:nvSpPr>
              <p:spPr bwMode="auto">
                <a:xfrm>
                  <a:off x="3485" y="1357"/>
                  <a:ext cx="67" cy="215"/>
                </a:xfrm>
                <a:custGeom>
                  <a:avLst/>
                  <a:gdLst>
                    <a:gd name="T0" fmla="*/ 4 w 265"/>
                    <a:gd name="T1" fmla="*/ 0 h 860"/>
                    <a:gd name="T2" fmla="*/ 4 w 265"/>
                    <a:gd name="T3" fmla="*/ 7 h 860"/>
                    <a:gd name="T4" fmla="*/ 4 w 265"/>
                    <a:gd name="T5" fmla="*/ 13 h 860"/>
                    <a:gd name="T6" fmla="*/ 3 w 265"/>
                    <a:gd name="T7" fmla="*/ 13 h 860"/>
                    <a:gd name="T8" fmla="*/ 3 w 265"/>
                    <a:gd name="T9" fmla="*/ 9 h 860"/>
                    <a:gd name="T10" fmla="*/ 3 w 265"/>
                    <a:gd name="T11" fmla="*/ 8 h 860"/>
                    <a:gd name="T12" fmla="*/ 3 w 265"/>
                    <a:gd name="T13" fmla="*/ 8 h 860"/>
                    <a:gd name="T14" fmla="*/ 3 w 265"/>
                    <a:gd name="T15" fmla="*/ 5 h 860"/>
                    <a:gd name="T16" fmla="*/ 3 w 265"/>
                    <a:gd name="T17" fmla="*/ 6 h 860"/>
                    <a:gd name="T18" fmla="*/ 2 w 265"/>
                    <a:gd name="T19" fmla="*/ 10 h 860"/>
                    <a:gd name="T20" fmla="*/ 1 w 265"/>
                    <a:gd name="T21" fmla="*/ 13 h 860"/>
                    <a:gd name="T22" fmla="*/ 0 w 265"/>
                    <a:gd name="T23" fmla="*/ 13 h 860"/>
                    <a:gd name="T24" fmla="*/ 1 w 265"/>
                    <a:gd name="T25" fmla="*/ 9 h 860"/>
                    <a:gd name="T26" fmla="*/ 1 w 265"/>
                    <a:gd name="T27" fmla="*/ 4 h 860"/>
                    <a:gd name="T28" fmla="*/ 1 w 265"/>
                    <a:gd name="T29" fmla="*/ 0 h 860"/>
                    <a:gd name="T30" fmla="*/ 4 w 265"/>
                    <a:gd name="T31" fmla="*/ 0 h 8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5"/>
                    <a:gd name="T49" fmla="*/ 0 h 860"/>
                    <a:gd name="T50" fmla="*/ 265 w 265"/>
                    <a:gd name="T51" fmla="*/ 860 h 8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5" h="860">
                      <a:moveTo>
                        <a:pt x="262" y="0"/>
                      </a:moveTo>
                      <a:lnTo>
                        <a:pt x="265" y="468"/>
                      </a:lnTo>
                      <a:lnTo>
                        <a:pt x="262" y="815"/>
                      </a:lnTo>
                      <a:lnTo>
                        <a:pt x="182" y="830"/>
                      </a:lnTo>
                      <a:lnTo>
                        <a:pt x="170" y="547"/>
                      </a:lnTo>
                      <a:lnTo>
                        <a:pt x="179" y="519"/>
                      </a:lnTo>
                      <a:lnTo>
                        <a:pt x="170" y="504"/>
                      </a:lnTo>
                      <a:lnTo>
                        <a:pt x="170" y="330"/>
                      </a:lnTo>
                      <a:lnTo>
                        <a:pt x="152" y="385"/>
                      </a:lnTo>
                      <a:lnTo>
                        <a:pt x="106" y="620"/>
                      </a:lnTo>
                      <a:lnTo>
                        <a:pt x="67" y="860"/>
                      </a:lnTo>
                      <a:lnTo>
                        <a:pt x="0" y="860"/>
                      </a:lnTo>
                      <a:lnTo>
                        <a:pt x="30" y="538"/>
                      </a:lnTo>
                      <a:lnTo>
                        <a:pt x="42" y="264"/>
                      </a:lnTo>
                      <a:lnTo>
                        <a:pt x="36" y="6"/>
                      </a:lnTo>
                      <a:lnTo>
                        <a:pt x="262" y="0"/>
                      </a:lnTo>
                      <a:close/>
                    </a:path>
                  </a:pathLst>
                </a:custGeom>
                <a:blipFill dpi="0" rotWithShape="0">
                  <a:blip r:embed="rId22"/>
                  <a:srcRect/>
                  <a:tile tx="0" ty="0" sx="100000" sy="100000" flip="none" algn="tl"/>
                </a:blipFill>
                <a:ln w="9525">
                  <a:noFill/>
                  <a:round/>
                  <a:headEnd/>
                  <a:tailEnd/>
                </a:ln>
              </p:spPr>
              <p:txBody>
                <a:bodyPr/>
                <a:lstStyle/>
                <a:p>
                  <a:endParaRPr lang="it-IT"/>
                </a:p>
              </p:txBody>
            </p:sp>
            <p:sp>
              <p:nvSpPr>
                <p:cNvPr id="2138" name="Freeform 526"/>
                <p:cNvSpPr>
                  <a:spLocks/>
                </p:cNvSpPr>
                <p:nvPr/>
              </p:nvSpPr>
              <p:spPr bwMode="auto">
                <a:xfrm>
                  <a:off x="3475" y="1258"/>
                  <a:ext cx="84" cy="164"/>
                </a:xfrm>
                <a:custGeom>
                  <a:avLst/>
                  <a:gdLst>
                    <a:gd name="T0" fmla="*/ 3 w 338"/>
                    <a:gd name="T1" fmla="*/ 0 h 657"/>
                    <a:gd name="T2" fmla="*/ 5 w 338"/>
                    <a:gd name="T3" fmla="*/ 1 h 657"/>
                    <a:gd name="T4" fmla="*/ 5 w 338"/>
                    <a:gd name="T5" fmla="*/ 4 h 657"/>
                    <a:gd name="T6" fmla="*/ 5 w 338"/>
                    <a:gd name="T7" fmla="*/ 6 h 657"/>
                    <a:gd name="T8" fmla="*/ 5 w 338"/>
                    <a:gd name="T9" fmla="*/ 10 h 657"/>
                    <a:gd name="T10" fmla="*/ 5 w 338"/>
                    <a:gd name="T11" fmla="*/ 10 h 657"/>
                    <a:gd name="T12" fmla="*/ 4 w 338"/>
                    <a:gd name="T13" fmla="*/ 6 h 657"/>
                    <a:gd name="T14" fmla="*/ 1 w 338"/>
                    <a:gd name="T15" fmla="*/ 6 h 657"/>
                    <a:gd name="T16" fmla="*/ 1 w 338"/>
                    <a:gd name="T17" fmla="*/ 5 h 657"/>
                    <a:gd name="T18" fmla="*/ 1 w 338"/>
                    <a:gd name="T19" fmla="*/ 6 h 657"/>
                    <a:gd name="T20" fmla="*/ 1 w 338"/>
                    <a:gd name="T21" fmla="*/ 7 h 657"/>
                    <a:gd name="T22" fmla="*/ 1 w 338"/>
                    <a:gd name="T23" fmla="*/ 10 h 657"/>
                    <a:gd name="T24" fmla="*/ 1 w 338"/>
                    <a:gd name="T25" fmla="*/ 10 h 657"/>
                    <a:gd name="T26" fmla="*/ 0 w 338"/>
                    <a:gd name="T27" fmla="*/ 6 h 657"/>
                    <a:gd name="T28" fmla="*/ 0 w 338"/>
                    <a:gd name="T29" fmla="*/ 1 h 657"/>
                    <a:gd name="T30" fmla="*/ 2 w 338"/>
                    <a:gd name="T31" fmla="*/ 0 h 657"/>
                    <a:gd name="T32" fmla="*/ 3 w 338"/>
                    <a:gd name="T33" fmla="*/ 0 h 657"/>
                    <a:gd name="T34" fmla="*/ 3 w 338"/>
                    <a:gd name="T35" fmla="*/ 0 h 6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8"/>
                    <a:gd name="T55" fmla="*/ 0 h 657"/>
                    <a:gd name="T56" fmla="*/ 338 w 338"/>
                    <a:gd name="T57" fmla="*/ 657 h 6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8" h="657">
                      <a:moveTo>
                        <a:pt x="226" y="8"/>
                      </a:moveTo>
                      <a:lnTo>
                        <a:pt x="329" y="88"/>
                      </a:lnTo>
                      <a:lnTo>
                        <a:pt x="336" y="298"/>
                      </a:lnTo>
                      <a:lnTo>
                        <a:pt x="338" y="405"/>
                      </a:lnTo>
                      <a:lnTo>
                        <a:pt x="332" y="657"/>
                      </a:lnTo>
                      <a:lnTo>
                        <a:pt x="309" y="657"/>
                      </a:lnTo>
                      <a:lnTo>
                        <a:pt x="298" y="399"/>
                      </a:lnTo>
                      <a:lnTo>
                        <a:pt x="81" y="399"/>
                      </a:lnTo>
                      <a:lnTo>
                        <a:pt x="75" y="334"/>
                      </a:lnTo>
                      <a:lnTo>
                        <a:pt x="68" y="380"/>
                      </a:lnTo>
                      <a:lnTo>
                        <a:pt x="83" y="477"/>
                      </a:lnTo>
                      <a:lnTo>
                        <a:pt x="97" y="624"/>
                      </a:lnTo>
                      <a:lnTo>
                        <a:pt x="61" y="633"/>
                      </a:lnTo>
                      <a:lnTo>
                        <a:pt x="0" y="376"/>
                      </a:lnTo>
                      <a:lnTo>
                        <a:pt x="39" y="74"/>
                      </a:lnTo>
                      <a:lnTo>
                        <a:pt x="154" y="0"/>
                      </a:lnTo>
                      <a:lnTo>
                        <a:pt x="205" y="33"/>
                      </a:lnTo>
                      <a:lnTo>
                        <a:pt x="226" y="8"/>
                      </a:lnTo>
                      <a:close/>
                    </a:path>
                  </a:pathLst>
                </a:custGeom>
                <a:blipFill dpi="0" rotWithShape="0">
                  <a:blip r:embed="rId23"/>
                  <a:srcRect/>
                  <a:tile tx="0" ty="0" sx="100000" sy="100000" flip="none" algn="tl"/>
                </a:blipFill>
                <a:ln w="9525">
                  <a:noFill/>
                  <a:round/>
                  <a:headEnd/>
                  <a:tailEnd/>
                </a:ln>
              </p:spPr>
              <p:txBody>
                <a:bodyPr/>
                <a:lstStyle/>
                <a:p>
                  <a:endParaRPr lang="it-IT"/>
                </a:p>
              </p:txBody>
            </p:sp>
            <p:sp>
              <p:nvSpPr>
                <p:cNvPr id="2139" name="Freeform 527"/>
                <p:cNvSpPr>
                  <a:spLocks/>
                </p:cNvSpPr>
                <p:nvPr/>
              </p:nvSpPr>
              <p:spPr bwMode="auto">
                <a:xfrm>
                  <a:off x="3489" y="1413"/>
                  <a:ext cx="13" cy="27"/>
                </a:xfrm>
                <a:custGeom>
                  <a:avLst/>
                  <a:gdLst>
                    <a:gd name="T0" fmla="*/ 1 w 51"/>
                    <a:gd name="T1" fmla="*/ 0 h 109"/>
                    <a:gd name="T2" fmla="*/ 1 w 51"/>
                    <a:gd name="T3" fmla="*/ 1 h 109"/>
                    <a:gd name="T4" fmla="*/ 1 w 51"/>
                    <a:gd name="T5" fmla="*/ 2 h 109"/>
                    <a:gd name="T6" fmla="*/ 0 w 51"/>
                    <a:gd name="T7" fmla="*/ 1 h 109"/>
                    <a:gd name="T8" fmla="*/ 0 w 51"/>
                    <a:gd name="T9" fmla="*/ 1 h 109"/>
                    <a:gd name="T10" fmla="*/ 0 w 51"/>
                    <a:gd name="T11" fmla="*/ 1 h 109"/>
                    <a:gd name="T12" fmla="*/ 0 w 51"/>
                    <a:gd name="T13" fmla="*/ 1 h 109"/>
                    <a:gd name="T14" fmla="*/ 0 w 51"/>
                    <a:gd name="T15" fmla="*/ 0 h 109"/>
                    <a:gd name="T16" fmla="*/ 0 w 51"/>
                    <a:gd name="T17" fmla="*/ 0 h 109"/>
                    <a:gd name="T18" fmla="*/ 1 w 51"/>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109"/>
                    <a:gd name="T32" fmla="*/ 51 w 51"/>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109">
                      <a:moveTo>
                        <a:pt x="35" y="0"/>
                      </a:moveTo>
                      <a:lnTo>
                        <a:pt x="51" y="58"/>
                      </a:lnTo>
                      <a:lnTo>
                        <a:pt x="24" y="109"/>
                      </a:lnTo>
                      <a:lnTo>
                        <a:pt x="15" y="103"/>
                      </a:lnTo>
                      <a:lnTo>
                        <a:pt x="0" y="98"/>
                      </a:lnTo>
                      <a:lnTo>
                        <a:pt x="6" y="82"/>
                      </a:lnTo>
                      <a:lnTo>
                        <a:pt x="8" y="62"/>
                      </a:lnTo>
                      <a:lnTo>
                        <a:pt x="0" y="40"/>
                      </a:lnTo>
                      <a:lnTo>
                        <a:pt x="6" y="4"/>
                      </a:lnTo>
                      <a:lnTo>
                        <a:pt x="35" y="0"/>
                      </a:lnTo>
                      <a:close/>
                    </a:path>
                  </a:pathLst>
                </a:custGeom>
                <a:blipFill dpi="0" rotWithShape="0">
                  <a:blip r:embed="rId21"/>
                  <a:srcRect/>
                  <a:tile tx="0" ty="0" sx="100000" sy="100000" flip="none" algn="tl"/>
                </a:blipFill>
                <a:ln w="9525">
                  <a:noFill/>
                  <a:round/>
                  <a:headEnd/>
                  <a:tailEnd/>
                </a:ln>
              </p:spPr>
              <p:txBody>
                <a:bodyPr/>
                <a:lstStyle/>
                <a:p>
                  <a:endParaRPr lang="it-IT"/>
                </a:p>
              </p:txBody>
            </p:sp>
            <p:grpSp>
              <p:nvGrpSpPr>
                <p:cNvPr id="2140" name="Group 528"/>
                <p:cNvGrpSpPr>
                  <a:grpSpLocks/>
                </p:cNvGrpSpPr>
                <p:nvPr/>
              </p:nvGrpSpPr>
              <p:grpSpPr bwMode="auto">
                <a:xfrm>
                  <a:off x="3495" y="1261"/>
                  <a:ext cx="55" cy="103"/>
                  <a:chOff x="3495" y="1261"/>
                  <a:chExt cx="55" cy="103"/>
                </a:xfrm>
              </p:grpSpPr>
              <p:grpSp>
                <p:nvGrpSpPr>
                  <p:cNvPr id="2145" name="Group 529"/>
                  <p:cNvGrpSpPr>
                    <a:grpSpLocks/>
                  </p:cNvGrpSpPr>
                  <p:nvPr/>
                </p:nvGrpSpPr>
                <p:grpSpPr bwMode="auto">
                  <a:xfrm>
                    <a:off x="3495" y="1261"/>
                    <a:ext cx="55" cy="103"/>
                    <a:chOff x="3495" y="1261"/>
                    <a:chExt cx="55" cy="103"/>
                  </a:xfrm>
                </p:grpSpPr>
                <p:grpSp>
                  <p:nvGrpSpPr>
                    <p:cNvPr id="2147" name="Group 530"/>
                    <p:cNvGrpSpPr>
                      <a:grpSpLocks/>
                    </p:cNvGrpSpPr>
                    <p:nvPr/>
                  </p:nvGrpSpPr>
                  <p:grpSpPr bwMode="auto">
                    <a:xfrm>
                      <a:off x="3495" y="1358"/>
                      <a:ext cx="55" cy="6"/>
                      <a:chOff x="3495" y="1358"/>
                      <a:chExt cx="55" cy="6"/>
                    </a:xfrm>
                  </p:grpSpPr>
                  <p:sp>
                    <p:nvSpPr>
                      <p:cNvPr id="2149" name="Line 531"/>
                      <p:cNvSpPr>
                        <a:spLocks noChangeShapeType="1"/>
                      </p:cNvSpPr>
                      <p:nvPr/>
                    </p:nvSpPr>
                    <p:spPr bwMode="auto">
                      <a:xfrm flipH="1">
                        <a:off x="3495" y="1363"/>
                        <a:ext cx="55" cy="1"/>
                      </a:xfrm>
                      <a:prstGeom prst="line">
                        <a:avLst/>
                      </a:prstGeom>
                      <a:noFill/>
                      <a:ln w="3175">
                        <a:solidFill>
                          <a:srgbClr val="000000"/>
                        </a:solidFill>
                        <a:round/>
                        <a:headEnd/>
                        <a:tailEnd/>
                      </a:ln>
                    </p:spPr>
                    <p:txBody>
                      <a:bodyPr/>
                      <a:lstStyle/>
                      <a:p>
                        <a:endParaRPr lang="it-IT"/>
                      </a:p>
                    </p:txBody>
                  </p:sp>
                  <p:sp>
                    <p:nvSpPr>
                      <p:cNvPr id="2150" name="Line 532"/>
                      <p:cNvSpPr>
                        <a:spLocks noChangeShapeType="1"/>
                      </p:cNvSpPr>
                      <p:nvPr/>
                    </p:nvSpPr>
                    <p:spPr bwMode="auto">
                      <a:xfrm flipH="1">
                        <a:off x="3495" y="1358"/>
                        <a:ext cx="55" cy="1"/>
                      </a:xfrm>
                      <a:prstGeom prst="line">
                        <a:avLst/>
                      </a:prstGeom>
                      <a:noFill/>
                      <a:ln w="3175">
                        <a:solidFill>
                          <a:srgbClr val="000000"/>
                        </a:solidFill>
                        <a:round/>
                        <a:headEnd/>
                        <a:tailEnd/>
                      </a:ln>
                    </p:spPr>
                    <p:txBody>
                      <a:bodyPr/>
                      <a:lstStyle/>
                      <a:p>
                        <a:endParaRPr lang="it-IT"/>
                      </a:p>
                    </p:txBody>
                  </p:sp>
                </p:grpSp>
                <p:sp>
                  <p:nvSpPr>
                    <p:cNvPr id="2148" name="Freeform 533"/>
                    <p:cNvSpPr>
                      <a:spLocks/>
                    </p:cNvSpPr>
                    <p:nvPr/>
                  </p:nvSpPr>
                  <p:spPr bwMode="auto">
                    <a:xfrm>
                      <a:off x="3509" y="1261"/>
                      <a:ext cx="25" cy="15"/>
                    </a:xfrm>
                    <a:custGeom>
                      <a:avLst/>
                      <a:gdLst>
                        <a:gd name="T0" fmla="*/ 2 w 100"/>
                        <a:gd name="T1" fmla="*/ 0 h 59"/>
                        <a:gd name="T2" fmla="*/ 2 w 100"/>
                        <a:gd name="T3" fmla="*/ 1 h 59"/>
                        <a:gd name="T4" fmla="*/ 1 w 100"/>
                        <a:gd name="T5" fmla="*/ 0 h 59"/>
                        <a:gd name="T6" fmla="*/ 1 w 100"/>
                        <a:gd name="T7" fmla="*/ 1 h 59"/>
                        <a:gd name="T8" fmla="*/ 0 w 100"/>
                        <a:gd name="T9" fmla="*/ 0 h 59"/>
                        <a:gd name="T10" fmla="*/ 0 60000 65536"/>
                        <a:gd name="T11" fmla="*/ 0 60000 65536"/>
                        <a:gd name="T12" fmla="*/ 0 60000 65536"/>
                        <a:gd name="T13" fmla="*/ 0 60000 65536"/>
                        <a:gd name="T14" fmla="*/ 0 60000 65536"/>
                        <a:gd name="T15" fmla="*/ 0 w 100"/>
                        <a:gd name="T16" fmla="*/ 0 h 59"/>
                        <a:gd name="T17" fmla="*/ 100 w 100"/>
                        <a:gd name="T18" fmla="*/ 59 h 59"/>
                      </a:gdLst>
                      <a:ahLst/>
                      <a:cxnLst>
                        <a:cxn ang="T10">
                          <a:pos x="T0" y="T1"/>
                        </a:cxn>
                        <a:cxn ang="T11">
                          <a:pos x="T2" y="T3"/>
                        </a:cxn>
                        <a:cxn ang="T12">
                          <a:pos x="T4" y="T5"/>
                        </a:cxn>
                        <a:cxn ang="T13">
                          <a:pos x="T6" y="T7"/>
                        </a:cxn>
                        <a:cxn ang="T14">
                          <a:pos x="T8" y="T9"/>
                        </a:cxn>
                      </a:cxnLst>
                      <a:rect l="T15" t="T16" r="T17" b="T18"/>
                      <a:pathLst>
                        <a:path w="100" h="59">
                          <a:moveTo>
                            <a:pt x="100" y="7"/>
                          </a:moveTo>
                          <a:lnTo>
                            <a:pt x="96" y="59"/>
                          </a:lnTo>
                          <a:lnTo>
                            <a:pt x="68" y="21"/>
                          </a:lnTo>
                          <a:lnTo>
                            <a:pt x="49" y="58"/>
                          </a:lnTo>
                          <a:lnTo>
                            <a:pt x="0" y="0"/>
                          </a:lnTo>
                        </a:path>
                      </a:pathLst>
                    </a:custGeom>
                    <a:noFill/>
                    <a:ln w="3175">
                      <a:solidFill>
                        <a:srgbClr val="000000"/>
                      </a:solidFill>
                      <a:round/>
                      <a:headEnd/>
                      <a:tailEnd/>
                    </a:ln>
                  </p:spPr>
                  <p:txBody>
                    <a:bodyPr/>
                    <a:lstStyle/>
                    <a:p>
                      <a:endParaRPr lang="it-IT"/>
                    </a:p>
                  </p:txBody>
                </p:sp>
              </p:grpSp>
              <p:sp>
                <p:nvSpPr>
                  <p:cNvPr id="2146" name="Line 534"/>
                  <p:cNvSpPr>
                    <a:spLocks noChangeShapeType="1"/>
                  </p:cNvSpPr>
                  <p:nvPr/>
                </p:nvSpPr>
                <p:spPr bwMode="auto">
                  <a:xfrm>
                    <a:off x="3527" y="1268"/>
                    <a:ext cx="1" cy="95"/>
                  </a:xfrm>
                  <a:prstGeom prst="line">
                    <a:avLst/>
                  </a:prstGeom>
                  <a:noFill/>
                  <a:ln w="3175">
                    <a:solidFill>
                      <a:srgbClr val="000000"/>
                    </a:solidFill>
                    <a:round/>
                    <a:headEnd/>
                    <a:tailEnd/>
                  </a:ln>
                </p:spPr>
                <p:txBody>
                  <a:bodyPr/>
                  <a:lstStyle/>
                  <a:p>
                    <a:endParaRPr lang="it-IT"/>
                  </a:p>
                </p:txBody>
              </p:sp>
            </p:grpSp>
            <p:grpSp>
              <p:nvGrpSpPr>
                <p:cNvPr id="2141" name="Group 535"/>
                <p:cNvGrpSpPr>
                  <a:grpSpLocks/>
                </p:cNvGrpSpPr>
                <p:nvPr/>
              </p:nvGrpSpPr>
              <p:grpSpPr bwMode="auto">
                <a:xfrm>
                  <a:off x="3507" y="1209"/>
                  <a:ext cx="35" cy="57"/>
                  <a:chOff x="3507" y="1209"/>
                  <a:chExt cx="35" cy="57"/>
                </a:xfrm>
              </p:grpSpPr>
              <p:sp>
                <p:nvSpPr>
                  <p:cNvPr id="2142" name="Freeform 536"/>
                  <p:cNvSpPr>
                    <a:spLocks/>
                  </p:cNvSpPr>
                  <p:nvPr/>
                </p:nvSpPr>
                <p:spPr bwMode="auto">
                  <a:xfrm>
                    <a:off x="3508" y="1211"/>
                    <a:ext cx="33" cy="55"/>
                  </a:xfrm>
                  <a:custGeom>
                    <a:avLst/>
                    <a:gdLst>
                      <a:gd name="T0" fmla="*/ 2 w 131"/>
                      <a:gd name="T1" fmla="*/ 1 h 219"/>
                      <a:gd name="T2" fmla="*/ 2 w 131"/>
                      <a:gd name="T3" fmla="*/ 1 h 219"/>
                      <a:gd name="T4" fmla="*/ 2 w 131"/>
                      <a:gd name="T5" fmla="*/ 1 h 219"/>
                      <a:gd name="T6" fmla="*/ 2 w 131"/>
                      <a:gd name="T7" fmla="*/ 1 h 219"/>
                      <a:gd name="T8" fmla="*/ 2 w 131"/>
                      <a:gd name="T9" fmla="*/ 2 h 219"/>
                      <a:gd name="T10" fmla="*/ 2 w 131"/>
                      <a:gd name="T11" fmla="*/ 2 h 219"/>
                      <a:gd name="T12" fmla="*/ 2 w 131"/>
                      <a:gd name="T13" fmla="*/ 2 h 219"/>
                      <a:gd name="T14" fmla="*/ 2 w 131"/>
                      <a:gd name="T15" fmla="*/ 2 h 219"/>
                      <a:gd name="T16" fmla="*/ 2 w 131"/>
                      <a:gd name="T17" fmla="*/ 3 h 219"/>
                      <a:gd name="T18" fmla="*/ 2 w 131"/>
                      <a:gd name="T19" fmla="*/ 3 h 219"/>
                      <a:gd name="T20" fmla="*/ 2 w 131"/>
                      <a:gd name="T21" fmla="*/ 3 h 219"/>
                      <a:gd name="T22" fmla="*/ 2 w 131"/>
                      <a:gd name="T23" fmla="*/ 3 h 219"/>
                      <a:gd name="T24" fmla="*/ 2 w 131"/>
                      <a:gd name="T25" fmla="*/ 3 h 219"/>
                      <a:gd name="T26" fmla="*/ 2 w 131"/>
                      <a:gd name="T27" fmla="*/ 3 h 219"/>
                      <a:gd name="T28" fmla="*/ 1 w 131"/>
                      <a:gd name="T29" fmla="*/ 4 h 219"/>
                      <a:gd name="T30" fmla="*/ 0 w 131"/>
                      <a:gd name="T31" fmla="*/ 3 h 219"/>
                      <a:gd name="T32" fmla="*/ 0 w 131"/>
                      <a:gd name="T33" fmla="*/ 2 h 219"/>
                      <a:gd name="T34" fmla="*/ 0 w 131"/>
                      <a:gd name="T35" fmla="*/ 2 h 219"/>
                      <a:gd name="T36" fmla="*/ 0 w 131"/>
                      <a:gd name="T37" fmla="*/ 2 h 219"/>
                      <a:gd name="T38" fmla="*/ 0 w 131"/>
                      <a:gd name="T39" fmla="*/ 1 h 219"/>
                      <a:gd name="T40" fmla="*/ 0 w 131"/>
                      <a:gd name="T41" fmla="*/ 1 h 219"/>
                      <a:gd name="T42" fmla="*/ 0 w 131"/>
                      <a:gd name="T43" fmla="*/ 1 h 219"/>
                      <a:gd name="T44" fmla="*/ 0 w 131"/>
                      <a:gd name="T45" fmla="*/ 1 h 219"/>
                      <a:gd name="T46" fmla="*/ 0 w 131"/>
                      <a:gd name="T47" fmla="*/ 1 h 219"/>
                      <a:gd name="T48" fmla="*/ 0 w 131"/>
                      <a:gd name="T49" fmla="*/ 0 h 219"/>
                      <a:gd name="T50" fmla="*/ 0 w 131"/>
                      <a:gd name="T51" fmla="*/ 0 h 219"/>
                      <a:gd name="T52" fmla="*/ 1 w 131"/>
                      <a:gd name="T53" fmla="*/ 0 h 219"/>
                      <a:gd name="T54" fmla="*/ 1 w 131"/>
                      <a:gd name="T55" fmla="*/ 0 h 219"/>
                      <a:gd name="T56" fmla="*/ 1 w 131"/>
                      <a:gd name="T57" fmla="*/ 0 h 219"/>
                      <a:gd name="T58" fmla="*/ 1 w 131"/>
                      <a:gd name="T59" fmla="*/ 0 h 219"/>
                      <a:gd name="T60" fmla="*/ 1 w 131"/>
                      <a:gd name="T61" fmla="*/ 0 h 219"/>
                      <a:gd name="T62" fmla="*/ 2 w 131"/>
                      <a:gd name="T63" fmla="*/ 0 h 219"/>
                      <a:gd name="T64" fmla="*/ 2 w 131"/>
                      <a:gd name="T65" fmla="*/ 0 h 219"/>
                      <a:gd name="T66" fmla="*/ 2 w 131"/>
                      <a:gd name="T67" fmla="*/ 0 h 219"/>
                      <a:gd name="T68" fmla="*/ 2 w 131"/>
                      <a:gd name="T69" fmla="*/ 1 h 219"/>
                      <a:gd name="T70" fmla="*/ 2 w 131"/>
                      <a:gd name="T71" fmla="*/ 1 h 2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1"/>
                      <a:gd name="T109" fmla="*/ 0 h 219"/>
                      <a:gd name="T110" fmla="*/ 131 w 131"/>
                      <a:gd name="T111" fmla="*/ 219 h 21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1" h="219">
                        <a:moveTo>
                          <a:pt x="126" y="39"/>
                        </a:moveTo>
                        <a:lnTo>
                          <a:pt x="129" y="62"/>
                        </a:lnTo>
                        <a:lnTo>
                          <a:pt x="130" y="70"/>
                        </a:lnTo>
                        <a:lnTo>
                          <a:pt x="126" y="78"/>
                        </a:lnTo>
                        <a:lnTo>
                          <a:pt x="131" y="94"/>
                        </a:lnTo>
                        <a:lnTo>
                          <a:pt x="128" y="120"/>
                        </a:lnTo>
                        <a:lnTo>
                          <a:pt x="125" y="133"/>
                        </a:lnTo>
                        <a:lnTo>
                          <a:pt x="122" y="145"/>
                        </a:lnTo>
                        <a:lnTo>
                          <a:pt x="118" y="157"/>
                        </a:lnTo>
                        <a:lnTo>
                          <a:pt x="113" y="170"/>
                        </a:lnTo>
                        <a:lnTo>
                          <a:pt x="103" y="174"/>
                        </a:lnTo>
                        <a:lnTo>
                          <a:pt x="92" y="177"/>
                        </a:lnTo>
                        <a:lnTo>
                          <a:pt x="92" y="187"/>
                        </a:lnTo>
                        <a:lnTo>
                          <a:pt x="93" y="194"/>
                        </a:lnTo>
                        <a:lnTo>
                          <a:pt x="73" y="219"/>
                        </a:lnTo>
                        <a:lnTo>
                          <a:pt x="19" y="187"/>
                        </a:lnTo>
                        <a:lnTo>
                          <a:pt x="17" y="126"/>
                        </a:lnTo>
                        <a:lnTo>
                          <a:pt x="10" y="108"/>
                        </a:lnTo>
                        <a:lnTo>
                          <a:pt x="6" y="95"/>
                        </a:lnTo>
                        <a:lnTo>
                          <a:pt x="2" y="79"/>
                        </a:lnTo>
                        <a:lnTo>
                          <a:pt x="0" y="65"/>
                        </a:lnTo>
                        <a:lnTo>
                          <a:pt x="1" y="52"/>
                        </a:lnTo>
                        <a:lnTo>
                          <a:pt x="3" y="37"/>
                        </a:lnTo>
                        <a:lnTo>
                          <a:pt x="6" y="26"/>
                        </a:lnTo>
                        <a:lnTo>
                          <a:pt x="11" y="17"/>
                        </a:lnTo>
                        <a:lnTo>
                          <a:pt x="19" y="10"/>
                        </a:lnTo>
                        <a:lnTo>
                          <a:pt x="28" y="6"/>
                        </a:lnTo>
                        <a:lnTo>
                          <a:pt x="40" y="3"/>
                        </a:lnTo>
                        <a:lnTo>
                          <a:pt x="52" y="1"/>
                        </a:lnTo>
                        <a:lnTo>
                          <a:pt x="67" y="0"/>
                        </a:lnTo>
                        <a:lnTo>
                          <a:pt x="81" y="1"/>
                        </a:lnTo>
                        <a:lnTo>
                          <a:pt x="98" y="5"/>
                        </a:lnTo>
                        <a:lnTo>
                          <a:pt x="107" y="11"/>
                        </a:lnTo>
                        <a:lnTo>
                          <a:pt x="116" y="17"/>
                        </a:lnTo>
                        <a:lnTo>
                          <a:pt x="122" y="27"/>
                        </a:lnTo>
                        <a:lnTo>
                          <a:pt x="126" y="39"/>
                        </a:lnTo>
                        <a:close/>
                      </a:path>
                    </a:pathLst>
                  </a:custGeom>
                  <a:blipFill dpi="0" rotWithShape="0">
                    <a:blip r:embed="rId21"/>
                    <a:srcRect/>
                    <a:tile tx="0" ty="0" sx="100000" sy="100000" flip="none" algn="tl"/>
                  </a:blipFill>
                  <a:ln w="9525">
                    <a:noFill/>
                    <a:round/>
                    <a:headEnd/>
                    <a:tailEnd/>
                  </a:ln>
                </p:spPr>
                <p:txBody>
                  <a:bodyPr/>
                  <a:lstStyle/>
                  <a:p>
                    <a:endParaRPr lang="it-IT"/>
                  </a:p>
                </p:txBody>
              </p:sp>
              <p:sp>
                <p:nvSpPr>
                  <p:cNvPr id="2143" name="Freeform 537"/>
                  <p:cNvSpPr>
                    <a:spLocks/>
                  </p:cNvSpPr>
                  <p:nvPr/>
                </p:nvSpPr>
                <p:spPr bwMode="auto">
                  <a:xfrm>
                    <a:off x="3513" y="1241"/>
                    <a:ext cx="16" cy="17"/>
                  </a:xfrm>
                  <a:custGeom>
                    <a:avLst/>
                    <a:gdLst>
                      <a:gd name="T0" fmla="*/ 0 w 66"/>
                      <a:gd name="T1" fmla="*/ 0 h 68"/>
                      <a:gd name="T2" fmla="*/ 0 w 66"/>
                      <a:gd name="T3" fmla="*/ 1 h 68"/>
                      <a:gd name="T4" fmla="*/ 1 w 66"/>
                      <a:gd name="T5" fmla="*/ 1 h 68"/>
                      <a:gd name="T6" fmla="*/ 0 w 66"/>
                      <a:gd name="T7" fmla="*/ 1 h 68"/>
                      <a:gd name="T8" fmla="*/ 0 w 66"/>
                      <a:gd name="T9" fmla="*/ 1 h 68"/>
                      <a:gd name="T10" fmla="*/ 0 w 66"/>
                      <a:gd name="T11" fmla="*/ 1 h 68"/>
                      <a:gd name="T12" fmla="*/ 0 w 66"/>
                      <a:gd name="T13" fmla="*/ 1 h 68"/>
                      <a:gd name="T14" fmla="*/ 0 w 66"/>
                      <a:gd name="T15" fmla="*/ 1 h 68"/>
                      <a:gd name="T16" fmla="*/ 0 w 66"/>
                      <a:gd name="T17" fmla="*/ 0 h 68"/>
                      <a:gd name="T18" fmla="*/ 0 w 66"/>
                      <a:gd name="T19" fmla="*/ 0 h 68"/>
                      <a:gd name="T20" fmla="*/ 0 w 66"/>
                      <a:gd name="T21" fmla="*/ 0 h 68"/>
                      <a:gd name="T22" fmla="*/ 0 w 66"/>
                      <a:gd name="T23" fmla="*/ 0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
                      <a:gd name="T37" fmla="*/ 0 h 68"/>
                      <a:gd name="T38" fmla="*/ 66 w 66"/>
                      <a:gd name="T39" fmla="*/ 68 h 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 h="68">
                        <a:moveTo>
                          <a:pt x="11" y="18"/>
                        </a:moveTo>
                        <a:lnTo>
                          <a:pt x="18" y="34"/>
                        </a:lnTo>
                        <a:lnTo>
                          <a:pt x="66" y="59"/>
                        </a:lnTo>
                        <a:lnTo>
                          <a:pt x="41" y="52"/>
                        </a:lnTo>
                        <a:lnTo>
                          <a:pt x="30" y="49"/>
                        </a:lnTo>
                        <a:lnTo>
                          <a:pt x="17" y="51"/>
                        </a:lnTo>
                        <a:lnTo>
                          <a:pt x="6" y="56"/>
                        </a:lnTo>
                        <a:lnTo>
                          <a:pt x="1" y="68"/>
                        </a:lnTo>
                        <a:lnTo>
                          <a:pt x="0" y="20"/>
                        </a:lnTo>
                        <a:lnTo>
                          <a:pt x="2" y="10"/>
                        </a:lnTo>
                        <a:lnTo>
                          <a:pt x="9" y="0"/>
                        </a:lnTo>
                        <a:lnTo>
                          <a:pt x="11" y="18"/>
                        </a:lnTo>
                        <a:close/>
                      </a:path>
                    </a:pathLst>
                  </a:custGeom>
                  <a:blipFill dpi="0" rotWithShape="0">
                    <a:blip r:embed="rId18"/>
                    <a:srcRect/>
                    <a:tile tx="0" ty="0" sx="100000" sy="100000" flip="none" algn="tl"/>
                  </a:blipFill>
                  <a:ln w="9525">
                    <a:noFill/>
                    <a:round/>
                    <a:headEnd/>
                    <a:tailEnd/>
                  </a:ln>
                </p:spPr>
                <p:txBody>
                  <a:bodyPr/>
                  <a:lstStyle/>
                  <a:p>
                    <a:endParaRPr lang="it-IT"/>
                  </a:p>
                </p:txBody>
              </p:sp>
              <p:sp>
                <p:nvSpPr>
                  <p:cNvPr id="2144" name="Freeform 538"/>
                  <p:cNvSpPr>
                    <a:spLocks/>
                  </p:cNvSpPr>
                  <p:nvPr/>
                </p:nvSpPr>
                <p:spPr bwMode="auto">
                  <a:xfrm>
                    <a:off x="3507" y="1209"/>
                    <a:ext cx="35" cy="39"/>
                  </a:xfrm>
                  <a:custGeom>
                    <a:avLst/>
                    <a:gdLst>
                      <a:gd name="T0" fmla="*/ 2 w 141"/>
                      <a:gd name="T1" fmla="*/ 0 h 158"/>
                      <a:gd name="T2" fmla="*/ 1 w 141"/>
                      <a:gd name="T3" fmla="*/ 0 h 158"/>
                      <a:gd name="T4" fmla="*/ 1 w 141"/>
                      <a:gd name="T5" fmla="*/ 0 h 158"/>
                      <a:gd name="T6" fmla="*/ 1 w 141"/>
                      <a:gd name="T7" fmla="*/ 0 h 158"/>
                      <a:gd name="T8" fmla="*/ 1 w 141"/>
                      <a:gd name="T9" fmla="*/ 0 h 158"/>
                      <a:gd name="T10" fmla="*/ 1 w 141"/>
                      <a:gd name="T11" fmla="*/ 0 h 158"/>
                      <a:gd name="T12" fmla="*/ 0 w 141"/>
                      <a:gd name="T13" fmla="*/ 0 h 158"/>
                      <a:gd name="T14" fmla="*/ 0 w 141"/>
                      <a:gd name="T15" fmla="*/ 0 h 158"/>
                      <a:gd name="T16" fmla="*/ 0 w 141"/>
                      <a:gd name="T17" fmla="*/ 0 h 158"/>
                      <a:gd name="T18" fmla="*/ 0 w 141"/>
                      <a:gd name="T19" fmla="*/ 0 h 158"/>
                      <a:gd name="T20" fmla="*/ 0 w 141"/>
                      <a:gd name="T21" fmla="*/ 0 h 158"/>
                      <a:gd name="T22" fmla="*/ 0 w 141"/>
                      <a:gd name="T23" fmla="*/ 0 h 158"/>
                      <a:gd name="T24" fmla="*/ 0 w 141"/>
                      <a:gd name="T25" fmla="*/ 1 h 158"/>
                      <a:gd name="T26" fmla="*/ 0 w 141"/>
                      <a:gd name="T27" fmla="*/ 1 h 158"/>
                      <a:gd name="T28" fmla="*/ 0 w 141"/>
                      <a:gd name="T29" fmla="*/ 1 h 158"/>
                      <a:gd name="T30" fmla="*/ 0 w 141"/>
                      <a:gd name="T31" fmla="*/ 1 h 158"/>
                      <a:gd name="T32" fmla="*/ 0 w 141"/>
                      <a:gd name="T33" fmla="*/ 2 h 158"/>
                      <a:gd name="T34" fmla="*/ 0 w 141"/>
                      <a:gd name="T35" fmla="*/ 2 h 158"/>
                      <a:gd name="T36" fmla="*/ 0 w 141"/>
                      <a:gd name="T37" fmla="*/ 2 h 158"/>
                      <a:gd name="T38" fmla="*/ 0 w 141"/>
                      <a:gd name="T39" fmla="*/ 2 h 158"/>
                      <a:gd name="T40" fmla="*/ 0 w 141"/>
                      <a:gd name="T41" fmla="*/ 2 h 158"/>
                      <a:gd name="T42" fmla="*/ 0 w 141"/>
                      <a:gd name="T43" fmla="*/ 2 h 158"/>
                      <a:gd name="T44" fmla="*/ 0 w 141"/>
                      <a:gd name="T45" fmla="*/ 2 h 158"/>
                      <a:gd name="T46" fmla="*/ 0 w 141"/>
                      <a:gd name="T47" fmla="*/ 2 h 158"/>
                      <a:gd name="T48" fmla="*/ 0 w 141"/>
                      <a:gd name="T49" fmla="*/ 2 h 158"/>
                      <a:gd name="T50" fmla="*/ 0 w 141"/>
                      <a:gd name="T51" fmla="*/ 2 h 158"/>
                      <a:gd name="T52" fmla="*/ 0 w 141"/>
                      <a:gd name="T53" fmla="*/ 1 h 158"/>
                      <a:gd name="T54" fmla="*/ 0 w 141"/>
                      <a:gd name="T55" fmla="*/ 1 h 158"/>
                      <a:gd name="T56" fmla="*/ 0 w 141"/>
                      <a:gd name="T57" fmla="*/ 1 h 158"/>
                      <a:gd name="T58" fmla="*/ 1 w 141"/>
                      <a:gd name="T59" fmla="*/ 2 h 158"/>
                      <a:gd name="T60" fmla="*/ 1 w 141"/>
                      <a:gd name="T61" fmla="*/ 1 h 158"/>
                      <a:gd name="T62" fmla="*/ 1 w 141"/>
                      <a:gd name="T63" fmla="*/ 1 h 158"/>
                      <a:gd name="T64" fmla="*/ 1 w 141"/>
                      <a:gd name="T65" fmla="*/ 1 h 158"/>
                      <a:gd name="T66" fmla="*/ 1 w 141"/>
                      <a:gd name="T67" fmla="*/ 1 h 158"/>
                      <a:gd name="T68" fmla="*/ 0 w 141"/>
                      <a:gd name="T69" fmla="*/ 1 h 158"/>
                      <a:gd name="T70" fmla="*/ 1 w 141"/>
                      <a:gd name="T71" fmla="*/ 1 h 158"/>
                      <a:gd name="T72" fmla="*/ 1 w 141"/>
                      <a:gd name="T73" fmla="*/ 1 h 158"/>
                      <a:gd name="T74" fmla="*/ 1 w 141"/>
                      <a:gd name="T75" fmla="*/ 1 h 158"/>
                      <a:gd name="T76" fmla="*/ 1 w 141"/>
                      <a:gd name="T77" fmla="*/ 1 h 158"/>
                      <a:gd name="T78" fmla="*/ 1 w 141"/>
                      <a:gd name="T79" fmla="*/ 1 h 158"/>
                      <a:gd name="T80" fmla="*/ 1 w 141"/>
                      <a:gd name="T81" fmla="*/ 1 h 158"/>
                      <a:gd name="T82" fmla="*/ 1 w 141"/>
                      <a:gd name="T83" fmla="*/ 1 h 158"/>
                      <a:gd name="T84" fmla="*/ 1 w 141"/>
                      <a:gd name="T85" fmla="*/ 1 h 158"/>
                      <a:gd name="T86" fmla="*/ 2 w 141"/>
                      <a:gd name="T87" fmla="*/ 1 h 158"/>
                      <a:gd name="T88" fmla="*/ 2 w 141"/>
                      <a:gd name="T89" fmla="*/ 1 h 158"/>
                      <a:gd name="T90" fmla="*/ 2 w 141"/>
                      <a:gd name="T91" fmla="*/ 1 h 158"/>
                      <a:gd name="T92" fmla="*/ 2 w 141"/>
                      <a:gd name="T93" fmla="*/ 1 h 158"/>
                      <a:gd name="T94" fmla="*/ 2 w 141"/>
                      <a:gd name="T95" fmla="*/ 1 h 158"/>
                      <a:gd name="T96" fmla="*/ 2 w 141"/>
                      <a:gd name="T97" fmla="*/ 0 h 158"/>
                      <a:gd name="T98" fmla="*/ 2 w 141"/>
                      <a:gd name="T99" fmla="*/ 0 h 158"/>
                      <a:gd name="T100" fmla="*/ 2 w 141"/>
                      <a:gd name="T101" fmla="*/ 0 h 158"/>
                      <a:gd name="T102" fmla="*/ 2 w 141"/>
                      <a:gd name="T103" fmla="*/ 0 h 1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1"/>
                      <a:gd name="T157" fmla="*/ 0 h 158"/>
                      <a:gd name="T158" fmla="*/ 141 w 141"/>
                      <a:gd name="T159" fmla="*/ 158 h 15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1" h="158">
                        <a:moveTo>
                          <a:pt x="116" y="13"/>
                        </a:moveTo>
                        <a:lnTo>
                          <a:pt x="104" y="7"/>
                        </a:lnTo>
                        <a:lnTo>
                          <a:pt x="93" y="4"/>
                        </a:lnTo>
                        <a:lnTo>
                          <a:pt x="76" y="0"/>
                        </a:lnTo>
                        <a:lnTo>
                          <a:pt x="64" y="0"/>
                        </a:lnTo>
                        <a:lnTo>
                          <a:pt x="51" y="0"/>
                        </a:lnTo>
                        <a:lnTo>
                          <a:pt x="38" y="3"/>
                        </a:lnTo>
                        <a:lnTo>
                          <a:pt x="28" y="3"/>
                        </a:lnTo>
                        <a:lnTo>
                          <a:pt x="19" y="6"/>
                        </a:lnTo>
                        <a:lnTo>
                          <a:pt x="11" y="13"/>
                        </a:lnTo>
                        <a:lnTo>
                          <a:pt x="5" y="21"/>
                        </a:lnTo>
                        <a:lnTo>
                          <a:pt x="4" y="33"/>
                        </a:lnTo>
                        <a:lnTo>
                          <a:pt x="2" y="48"/>
                        </a:lnTo>
                        <a:lnTo>
                          <a:pt x="0" y="70"/>
                        </a:lnTo>
                        <a:lnTo>
                          <a:pt x="1" y="88"/>
                        </a:lnTo>
                        <a:lnTo>
                          <a:pt x="5" y="103"/>
                        </a:lnTo>
                        <a:lnTo>
                          <a:pt x="8" y="118"/>
                        </a:lnTo>
                        <a:lnTo>
                          <a:pt x="12" y="129"/>
                        </a:lnTo>
                        <a:lnTo>
                          <a:pt x="16" y="139"/>
                        </a:lnTo>
                        <a:lnTo>
                          <a:pt x="20" y="148"/>
                        </a:lnTo>
                        <a:lnTo>
                          <a:pt x="25" y="158"/>
                        </a:lnTo>
                        <a:lnTo>
                          <a:pt x="30" y="158"/>
                        </a:lnTo>
                        <a:lnTo>
                          <a:pt x="28" y="144"/>
                        </a:lnTo>
                        <a:lnTo>
                          <a:pt x="31" y="135"/>
                        </a:lnTo>
                        <a:lnTo>
                          <a:pt x="33" y="129"/>
                        </a:lnTo>
                        <a:lnTo>
                          <a:pt x="30" y="119"/>
                        </a:lnTo>
                        <a:lnTo>
                          <a:pt x="28" y="103"/>
                        </a:lnTo>
                        <a:lnTo>
                          <a:pt x="32" y="99"/>
                        </a:lnTo>
                        <a:lnTo>
                          <a:pt x="39" y="107"/>
                        </a:lnTo>
                        <a:lnTo>
                          <a:pt x="44" y="115"/>
                        </a:lnTo>
                        <a:lnTo>
                          <a:pt x="43" y="99"/>
                        </a:lnTo>
                        <a:lnTo>
                          <a:pt x="46" y="81"/>
                        </a:lnTo>
                        <a:lnTo>
                          <a:pt x="46" y="61"/>
                        </a:lnTo>
                        <a:lnTo>
                          <a:pt x="47" y="49"/>
                        </a:lnTo>
                        <a:lnTo>
                          <a:pt x="42" y="44"/>
                        </a:lnTo>
                        <a:lnTo>
                          <a:pt x="52" y="47"/>
                        </a:lnTo>
                        <a:lnTo>
                          <a:pt x="60" y="50"/>
                        </a:lnTo>
                        <a:lnTo>
                          <a:pt x="67" y="51"/>
                        </a:lnTo>
                        <a:lnTo>
                          <a:pt x="80" y="53"/>
                        </a:lnTo>
                        <a:lnTo>
                          <a:pt x="89" y="56"/>
                        </a:lnTo>
                        <a:lnTo>
                          <a:pt x="77" y="50"/>
                        </a:lnTo>
                        <a:lnTo>
                          <a:pt x="84" y="50"/>
                        </a:lnTo>
                        <a:lnTo>
                          <a:pt x="100" y="50"/>
                        </a:lnTo>
                        <a:lnTo>
                          <a:pt x="113" y="48"/>
                        </a:lnTo>
                        <a:lnTo>
                          <a:pt x="128" y="49"/>
                        </a:lnTo>
                        <a:lnTo>
                          <a:pt x="132" y="60"/>
                        </a:lnTo>
                        <a:lnTo>
                          <a:pt x="134" y="72"/>
                        </a:lnTo>
                        <a:lnTo>
                          <a:pt x="137" y="56"/>
                        </a:lnTo>
                        <a:lnTo>
                          <a:pt x="141" y="39"/>
                        </a:lnTo>
                        <a:lnTo>
                          <a:pt x="134" y="27"/>
                        </a:lnTo>
                        <a:lnTo>
                          <a:pt x="126" y="19"/>
                        </a:lnTo>
                        <a:lnTo>
                          <a:pt x="116" y="13"/>
                        </a:lnTo>
                        <a:close/>
                      </a:path>
                    </a:pathLst>
                  </a:custGeom>
                  <a:blipFill dpi="0" rotWithShape="0">
                    <a:blip r:embed="rId11"/>
                    <a:srcRect/>
                    <a:tile tx="0" ty="0" sx="100000" sy="100000" flip="none" algn="tl"/>
                  </a:blipFill>
                  <a:ln w="9525">
                    <a:noFill/>
                    <a:round/>
                    <a:headEnd/>
                    <a:tailEnd/>
                  </a:ln>
                </p:spPr>
                <p:txBody>
                  <a:bodyPr/>
                  <a:lstStyle/>
                  <a:p>
                    <a:endParaRPr lang="it-IT"/>
                  </a:p>
                </p:txBody>
              </p:sp>
            </p:grpSp>
          </p:grpSp>
          <p:grpSp>
            <p:nvGrpSpPr>
              <p:cNvPr id="2111" name="Group 539"/>
              <p:cNvGrpSpPr>
                <a:grpSpLocks/>
              </p:cNvGrpSpPr>
              <p:nvPr/>
            </p:nvGrpSpPr>
            <p:grpSpPr bwMode="auto">
              <a:xfrm>
                <a:off x="4327" y="1919"/>
                <a:ext cx="81" cy="375"/>
                <a:chOff x="3536" y="1230"/>
                <a:chExt cx="81" cy="375"/>
              </a:xfrm>
            </p:grpSpPr>
            <p:grpSp>
              <p:nvGrpSpPr>
                <p:cNvPr id="2112" name="Group 540"/>
                <p:cNvGrpSpPr>
                  <a:grpSpLocks/>
                </p:cNvGrpSpPr>
                <p:nvPr/>
              </p:nvGrpSpPr>
              <p:grpSpPr bwMode="auto">
                <a:xfrm>
                  <a:off x="3557" y="1230"/>
                  <a:ext cx="43" cy="90"/>
                  <a:chOff x="3557" y="1230"/>
                  <a:chExt cx="43" cy="90"/>
                </a:xfrm>
              </p:grpSpPr>
              <p:sp>
                <p:nvSpPr>
                  <p:cNvPr id="2131" name="Freeform 541"/>
                  <p:cNvSpPr>
                    <a:spLocks/>
                  </p:cNvSpPr>
                  <p:nvPr/>
                </p:nvSpPr>
                <p:spPr bwMode="auto">
                  <a:xfrm>
                    <a:off x="3557" y="1230"/>
                    <a:ext cx="43" cy="51"/>
                  </a:xfrm>
                  <a:custGeom>
                    <a:avLst/>
                    <a:gdLst>
                      <a:gd name="T0" fmla="*/ 2 w 171"/>
                      <a:gd name="T1" fmla="*/ 0 h 203"/>
                      <a:gd name="T2" fmla="*/ 2 w 171"/>
                      <a:gd name="T3" fmla="*/ 0 h 203"/>
                      <a:gd name="T4" fmla="*/ 2 w 171"/>
                      <a:gd name="T5" fmla="*/ 1 h 203"/>
                      <a:gd name="T6" fmla="*/ 2 w 171"/>
                      <a:gd name="T7" fmla="*/ 1 h 203"/>
                      <a:gd name="T8" fmla="*/ 3 w 171"/>
                      <a:gd name="T9" fmla="*/ 1 h 203"/>
                      <a:gd name="T10" fmla="*/ 3 w 171"/>
                      <a:gd name="T11" fmla="*/ 2 h 203"/>
                      <a:gd name="T12" fmla="*/ 3 w 171"/>
                      <a:gd name="T13" fmla="*/ 2 h 203"/>
                      <a:gd name="T14" fmla="*/ 3 w 171"/>
                      <a:gd name="T15" fmla="*/ 3 h 203"/>
                      <a:gd name="T16" fmla="*/ 3 w 171"/>
                      <a:gd name="T17" fmla="*/ 3 h 203"/>
                      <a:gd name="T18" fmla="*/ 3 w 171"/>
                      <a:gd name="T19" fmla="*/ 3 h 203"/>
                      <a:gd name="T20" fmla="*/ 3 w 171"/>
                      <a:gd name="T21" fmla="*/ 3 h 203"/>
                      <a:gd name="T22" fmla="*/ 2 w 171"/>
                      <a:gd name="T23" fmla="*/ 3 h 203"/>
                      <a:gd name="T24" fmla="*/ 2 w 171"/>
                      <a:gd name="T25" fmla="*/ 3 h 203"/>
                      <a:gd name="T26" fmla="*/ 2 w 171"/>
                      <a:gd name="T27" fmla="*/ 3 h 203"/>
                      <a:gd name="T28" fmla="*/ 2 w 171"/>
                      <a:gd name="T29" fmla="*/ 3 h 203"/>
                      <a:gd name="T30" fmla="*/ 2 w 171"/>
                      <a:gd name="T31" fmla="*/ 3 h 203"/>
                      <a:gd name="T32" fmla="*/ 2 w 171"/>
                      <a:gd name="T33" fmla="*/ 3 h 203"/>
                      <a:gd name="T34" fmla="*/ 2 w 171"/>
                      <a:gd name="T35" fmla="*/ 2 h 203"/>
                      <a:gd name="T36" fmla="*/ 2 w 171"/>
                      <a:gd name="T37" fmla="*/ 1 h 203"/>
                      <a:gd name="T38" fmla="*/ 2 w 171"/>
                      <a:gd name="T39" fmla="*/ 1 h 203"/>
                      <a:gd name="T40" fmla="*/ 1 w 171"/>
                      <a:gd name="T41" fmla="*/ 1 h 203"/>
                      <a:gd name="T42" fmla="*/ 1 w 171"/>
                      <a:gd name="T43" fmla="*/ 1 h 203"/>
                      <a:gd name="T44" fmla="*/ 1 w 171"/>
                      <a:gd name="T45" fmla="*/ 3 h 203"/>
                      <a:gd name="T46" fmla="*/ 1 w 171"/>
                      <a:gd name="T47" fmla="*/ 3 h 203"/>
                      <a:gd name="T48" fmla="*/ 1 w 171"/>
                      <a:gd name="T49" fmla="*/ 3 h 203"/>
                      <a:gd name="T50" fmla="*/ 1 w 171"/>
                      <a:gd name="T51" fmla="*/ 3 h 203"/>
                      <a:gd name="T52" fmla="*/ 1 w 171"/>
                      <a:gd name="T53" fmla="*/ 3 h 203"/>
                      <a:gd name="T54" fmla="*/ 1 w 171"/>
                      <a:gd name="T55" fmla="*/ 3 h 203"/>
                      <a:gd name="T56" fmla="*/ 0 w 171"/>
                      <a:gd name="T57" fmla="*/ 3 h 203"/>
                      <a:gd name="T58" fmla="*/ 0 w 171"/>
                      <a:gd name="T59" fmla="*/ 3 h 203"/>
                      <a:gd name="T60" fmla="*/ 0 w 171"/>
                      <a:gd name="T61" fmla="*/ 3 h 203"/>
                      <a:gd name="T62" fmla="*/ 0 w 171"/>
                      <a:gd name="T63" fmla="*/ 2 h 203"/>
                      <a:gd name="T64" fmla="*/ 0 w 171"/>
                      <a:gd name="T65" fmla="*/ 2 h 203"/>
                      <a:gd name="T66" fmla="*/ 0 w 171"/>
                      <a:gd name="T67" fmla="*/ 2 h 203"/>
                      <a:gd name="T68" fmla="*/ 0 w 171"/>
                      <a:gd name="T69" fmla="*/ 2 h 203"/>
                      <a:gd name="T70" fmla="*/ 0 w 171"/>
                      <a:gd name="T71" fmla="*/ 2 h 203"/>
                      <a:gd name="T72" fmla="*/ 0 w 171"/>
                      <a:gd name="T73" fmla="*/ 1 h 203"/>
                      <a:gd name="T74" fmla="*/ 0 w 171"/>
                      <a:gd name="T75" fmla="*/ 1 h 203"/>
                      <a:gd name="T76" fmla="*/ 0 w 171"/>
                      <a:gd name="T77" fmla="*/ 1 h 203"/>
                      <a:gd name="T78" fmla="*/ 0 w 171"/>
                      <a:gd name="T79" fmla="*/ 1 h 203"/>
                      <a:gd name="T80" fmla="*/ 1 w 171"/>
                      <a:gd name="T81" fmla="*/ 0 h 203"/>
                      <a:gd name="T82" fmla="*/ 1 w 171"/>
                      <a:gd name="T83" fmla="*/ 0 h 203"/>
                      <a:gd name="T84" fmla="*/ 1 w 171"/>
                      <a:gd name="T85" fmla="*/ 0 h 203"/>
                      <a:gd name="T86" fmla="*/ 1 w 171"/>
                      <a:gd name="T87" fmla="*/ 0 h 203"/>
                      <a:gd name="T88" fmla="*/ 2 w 171"/>
                      <a:gd name="T89" fmla="*/ 0 h 2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1"/>
                      <a:gd name="T136" fmla="*/ 0 h 203"/>
                      <a:gd name="T137" fmla="*/ 171 w 171"/>
                      <a:gd name="T138" fmla="*/ 203 h 2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1" h="203">
                        <a:moveTo>
                          <a:pt x="99" y="4"/>
                        </a:moveTo>
                        <a:lnTo>
                          <a:pt x="123" y="12"/>
                        </a:lnTo>
                        <a:lnTo>
                          <a:pt x="136" y="22"/>
                        </a:lnTo>
                        <a:lnTo>
                          <a:pt x="145" y="37"/>
                        </a:lnTo>
                        <a:lnTo>
                          <a:pt x="154" y="65"/>
                        </a:lnTo>
                        <a:lnTo>
                          <a:pt x="165" y="107"/>
                        </a:lnTo>
                        <a:lnTo>
                          <a:pt x="171" y="143"/>
                        </a:lnTo>
                        <a:lnTo>
                          <a:pt x="170" y="159"/>
                        </a:lnTo>
                        <a:lnTo>
                          <a:pt x="167" y="175"/>
                        </a:lnTo>
                        <a:lnTo>
                          <a:pt x="165" y="200"/>
                        </a:lnTo>
                        <a:lnTo>
                          <a:pt x="157" y="199"/>
                        </a:lnTo>
                        <a:lnTo>
                          <a:pt x="147" y="196"/>
                        </a:lnTo>
                        <a:lnTo>
                          <a:pt x="136" y="197"/>
                        </a:lnTo>
                        <a:lnTo>
                          <a:pt x="121" y="201"/>
                        </a:lnTo>
                        <a:lnTo>
                          <a:pt x="112" y="202"/>
                        </a:lnTo>
                        <a:lnTo>
                          <a:pt x="112" y="189"/>
                        </a:lnTo>
                        <a:lnTo>
                          <a:pt x="124" y="161"/>
                        </a:lnTo>
                        <a:lnTo>
                          <a:pt x="127" y="116"/>
                        </a:lnTo>
                        <a:lnTo>
                          <a:pt x="124" y="75"/>
                        </a:lnTo>
                        <a:lnTo>
                          <a:pt x="101" y="50"/>
                        </a:lnTo>
                        <a:lnTo>
                          <a:pt x="60" y="46"/>
                        </a:lnTo>
                        <a:lnTo>
                          <a:pt x="41" y="71"/>
                        </a:lnTo>
                        <a:lnTo>
                          <a:pt x="43" y="156"/>
                        </a:lnTo>
                        <a:lnTo>
                          <a:pt x="60" y="190"/>
                        </a:lnTo>
                        <a:lnTo>
                          <a:pt x="60" y="201"/>
                        </a:lnTo>
                        <a:lnTo>
                          <a:pt x="50" y="201"/>
                        </a:lnTo>
                        <a:lnTo>
                          <a:pt x="38" y="199"/>
                        </a:lnTo>
                        <a:lnTo>
                          <a:pt x="26" y="198"/>
                        </a:lnTo>
                        <a:lnTo>
                          <a:pt x="13" y="203"/>
                        </a:lnTo>
                        <a:lnTo>
                          <a:pt x="11" y="189"/>
                        </a:lnTo>
                        <a:lnTo>
                          <a:pt x="4" y="169"/>
                        </a:lnTo>
                        <a:lnTo>
                          <a:pt x="1" y="149"/>
                        </a:lnTo>
                        <a:lnTo>
                          <a:pt x="0" y="134"/>
                        </a:lnTo>
                        <a:lnTo>
                          <a:pt x="1" y="116"/>
                        </a:lnTo>
                        <a:lnTo>
                          <a:pt x="4" y="103"/>
                        </a:lnTo>
                        <a:lnTo>
                          <a:pt x="8" y="88"/>
                        </a:lnTo>
                        <a:lnTo>
                          <a:pt x="11" y="74"/>
                        </a:lnTo>
                        <a:lnTo>
                          <a:pt x="11" y="64"/>
                        </a:lnTo>
                        <a:lnTo>
                          <a:pt x="14" y="49"/>
                        </a:lnTo>
                        <a:lnTo>
                          <a:pt x="18" y="30"/>
                        </a:lnTo>
                        <a:lnTo>
                          <a:pt x="36" y="14"/>
                        </a:lnTo>
                        <a:lnTo>
                          <a:pt x="48" y="4"/>
                        </a:lnTo>
                        <a:lnTo>
                          <a:pt x="66" y="0"/>
                        </a:lnTo>
                        <a:lnTo>
                          <a:pt x="82" y="0"/>
                        </a:lnTo>
                        <a:lnTo>
                          <a:pt x="99" y="4"/>
                        </a:lnTo>
                        <a:close/>
                      </a:path>
                    </a:pathLst>
                  </a:custGeom>
                  <a:solidFill>
                    <a:srgbClr val="000000"/>
                  </a:solidFill>
                  <a:ln w="9525">
                    <a:noFill/>
                    <a:round/>
                    <a:headEnd/>
                    <a:tailEnd/>
                  </a:ln>
                </p:spPr>
                <p:txBody>
                  <a:bodyPr/>
                  <a:lstStyle/>
                  <a:p>
                    <a:endParaRPr lang="it-IT"/>
                  </a:p>
                </p:txBody>
              </p:sp>
              <p:sp>
                <p:nvSpPr>
                  <p:cNvPr id="2132" name="Freeform 542"/>
                  <p:cNvSpPr>
                    <a:spLocks/>
                  </p:cNvSpPr>
                  <p:nvPr/>
                </p:nvSpPr>
                <p:spPr bwMode="auto">
                  <a:xfrm>
                    <a:off x="3560" y="1239"/>
                    <a:ext cx="35" cy="81"/>
                  </a:xfrm>
                  <a:custGeom>
                    <a:avLst/>
                    <a:gdLst>
                      <a:gd name="T0" fmla="*/ 1 w 140"/>
                      <a:gd name="T1" fmla="*/ 0 h 323"/>
                      <a:gd name="T2" fmla="*/ 1 w 140"/>
                      <a:gd name="T3" fmla="*/ 0 h 323"/>
                      <a:gd name="T4" fmla="*/ 1 w 140"/>
                      <a:gd name="T5" fmla="*/ 0 h 323"/>
                      <a:gd name="T6" fmla="*/ 2 w 140"/>
                      <a:gd name="T7" fmla="*/ 1 h 323"/>
                      <a:gd name="T8" fmla="*/ 2 w 140"/>
                      <a:gd name="T9" fmla="*/ 1 h 323"/>
                      <a:gd name="T10" fmla="*/ 2 w 140"/>
                      <a:gd name="T11" fmla="*/ 1 h 323"/>
                      <a:gd name="T12" fmla="*/ 2 w 140"/>
                      <a:gd name="T13" fmla="*/ 2 h 323"/>
                      <a:gd name="T14" fmla="*/ 2 w 140"/>
                      <a:gd name="T15" fmla="*/ 2 h 323"/>
                      <a:gd name="T16" fmla="*/ 2 w 140"/>
                      <a:gd name="T17" fmla="*/ 2 h 323"/>
                      <a:gd name="T18" fmla="*/ 1 w 140"/>
                      <a:gd name="T19" fmla="*/ 3 h 323"/>
                      <a:gd name="T20" fmla="*/ 1 w 140"/>
                      <a:gd name="T21" fmla="*/ 3 h 323"/>
                      <a:gd name="T22" fmla="*/ 2 w 140"/>
                      <a:gd name="T23" fmla="*/ 4 h 323"/>
                      <a:gd name="T24" fmla="*/ 1 w 140"/>
                      <a:gd name="T25" fmla="*/ 5 h 323"/>
                      <a:gd name="T26" fmla="*/ 0 w 140"/>
                      <a:gd name="T27" fmla="*/ 4 h 323"/>
                      <a:gd name="T28" fmla="*/ 1 w 140"/>
                      <a:gd name="T29" fmla="*/ 3 h 323"/>
                      <a:gd name="T30" fmla="*/ 1 w 140"/>
                      <a:gd name="T31" fmla="*/ 3 h 323"/>
                      <a:gd name="T32" fmla="*/ 1 w 140"/>
                      <a:gd name="T33" fmla="*/ 2 h 323"/>
                      <a:gd name="T34" fmla="*/ 1 w 140"/>
                      <a:gd name="T35" fmla="*/ 2 h 323"/>
                      <a:gd name="T36" fmla="*/ 1 w 140"/>
                      <a:gd name="T37" fmla="*/ 2 h 323"/>
                      <a:gd name="T38" fmla="*/ 0 w 140"/>
                      <a:gd name="T39" fmla="*/ 2 h 323"/>
                      <a:gd name="T40" fmla="*/ 0 w 140"/>
                      <a:gd name="T41" fmla="*/ 1 h 323"/>
                      <a:gd name="T42" fmla="*/ 0 w 140"/>
                      <a:gd name="T43" fmla="*/ 1 h 323"/>
                      <a:gd name="T44" fmla="*/ 0 w 140"/>
                      <a:gd name="T45" fmla="*/ 1 h 323"/>
                      <a:gd name="T46" fmla="*/ 1 w 140"/>
                      <a:gd name="T47" fmla="*/ 1 h 323"/>
                      <a:gd name="T48" fmla="*/ 1 w 140"/>
                      <a:gd name="T49" fmla="*/ 0 h 323"/>
                      <a:gd name="T50" fmla="*/ 1 w 140"/>
                      <a:gd name="T51" fmla="*/ 0 h 323"/>
                      <a:gd name="T52" fmla="*/ 1 w 140"/>
                      <a:gd name="T53" fmla="*/ 0 h 323"/>
                      <a:gd name="T54" fmla="*/ 1 w 140"/>
                      <a:gd name="T55" fmla="*/ 0 h 323"/>
                      <a:gd name="T56" fmla="*/ 1 w 140"/>
                      <a:gd name="T57" fmla="*/ 0 h 3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0"/>
                      <a:gd name="T88" fmla="*/ 0 h 323"/>
                      <a:gd name="T89" fmla="*/ 140 w 140"/>
                      <a:gd name="T90" fmla="*/ 323 h 3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0" h="323">
                        <a:moveTo>
                          <a:pt x="87" y="3"/>
                        </a:moveTo>
                        <a:lnTo>
                          <a:pt x="97" y="8"/>
                        </a:lnTo>
                        <a:lnTo>
                          <a:pt x="106" y="15"/>
                        </a:lnTo>
                        <a:lnTo>
                          <a:pt x="113" y="26"/>
                        </a:lnTo>
                        <a:lnTo>
                          <a:pt x="115" y="38"/>
                        </a:lnTo>
                        <a:lnTo>
                          <a:pt x="118" y="78"/>
                        </a:lnTo>
                        <a:lnTo>
                          <a:pt x="118" y="94"/>
                        </a:lnTo>
                        <a:lnTo>
                          <a:pt x="114" y="120"/>
                        </a:lnTo>
                        <a:lnTo>
                          <a:pt x="109" y="135"/>
                        </a:lnTo>
                        <a:lnTo>
                          <a:pt x="100" y="153"/>
                        </a:lnTo>
                        <a:lnTo>
                          <a:pt x="100" y="202"/>
                        </a:lnTo>
                        <a:lnTo>
                          <a:pt x="140" y="228"/>
                        </a:lnTo>
                        <a:lnTo>
                          <a:pt x="67" y="323"/>
                        </a:lnTo>
                        <a:lnTo>
                          <a:pt x="0" y="222"/>
                        </a:lnTo>
                        <a:lnTo>
                          <a:pt x="48" y="192"/>
                        </a:lnTo>
                        <a:lnTo>
                          <a:pt x="48" y="154"/>
                        </a:lnTo>
                        <a:lnTo>
                          <a:pt x="36" y="135"/>
                        </a:lnTo>
                        <a:lnTo>
                          <a:pt x="30" y="121"/>
                        </a:lnTo>
                        <a:lnTo>
                          <a:pt x="27" y="105"/>
                        </a:lnTo>
                        <a:lnTo>
                          <a:pt x="26" y="86"/>
                        </a:lnTo>
                        <a:lnTo>
                          <a:pt x="26" y="73"/>
                        </a:lnTo>
                        <a:lnTo>
                          <a:pt x="26" y="52"/>
                        </a:lnTo>
                        <a:lnTo>
                          <a:pt x="26" y="39"/>
                        </a:lnTo>
                        <a:lnTo>
                          <a:pt x="29" y="25"/>
                        </a:lnTo>
                        <a:lnTo>
                          <a:pt x="37" y="13"/>
                        </a:lnTo>
                        <a:lnTo>
                          <a:pt x="48" y="5"/>
                        </a:lnTo>
                        <a:lnTo>
                          <a:pt x="58" y="1"/>
                        </a:lnTo>
                        <a:lnTo>
                          <a:pt x="71" y="0"/>
                        </a:lnTo>
                        <a:lnTo>
                          <a:pt x="87" y="3"/>
                        </a:lnTo>
                        <a:close/>
                      </a:path>
                    </a:pathLst>
                  </a:custGeom>
                  <a:blipFill dpi="0" rotWithShape="0">
                    <a:blip r:embed="rId9"/>
                    <a:srcRect/>
                    <a:tile tx="0" ty="0" sx="100000" sy="100000" flip="none" algn="tl"/>
                  </a:blipFill>
                  <a:ln w="9525">
                    <a:noFill/>
                    <a:round/>
                    <a:headEnd/>
                    <a:tailEnd/>
                  </a:ln>
                </p:spPr>
                <p:txBody>
                  <a:bodyPr/>
                  <a:lstStyle/>
                  <a:p>
                    <a:endParaRPr lang="it-IT"/>
                  </a:p>
                </p:txBody>
              </p:sp>
            </p:grpSp>
            <p:grpSp>
              <p:nvGrpSpPr>
                <p:cNvPr id="2113" name="Group 543"/>
                <p:cNvGrpSpPr>
                  <a:grpSpLocks/>
                </p:cNvGrpSpPr>
                <p:nvPr/>
              </p:nvGrpSpPr>
              <p:grpSpPr bwMode="auto">
                <a:xfrm>
                  <a:off x="3538" y="1411"/>
                  <a:ext cx="66" cy="177"/>
                  <a:chOff x="3538" y="1411"/>
                  <a:chExt cx="66" cy="177"/>
                </a:xfrm>
              </p:grpSpPr>
              <p:grpSp>
                <p:nvGrpSpPr>
                  <p:cNvPr id="2127" name="Group 544"/>
                  <p:cNvGrpSpPr>
                    <a:grpSpLocks/>
                  </p:cNvGrpSpPr>
                  <p:nvPr/>
                </p:nvGrpSpPr>
                <p:grpSpPr bwMode="auto">
                  <a:xfrm>
                    <a:off x="3538" y="1411"/>
                    <a:ext cx="66" cy="177"/>
                    <a:chOff x="3538" y="1411"/>
                    <a:chExt cx="66" cy="177"/>
                  </a:xfrm>
                </p:grpSpPr>
                <p:sp>
                  <p:nvSpPr>
                    <p:cNvPr id="2129" name="Freeform 545"/>
                    <p:cNvSpPr>
                      <a:spLocks/>
                    </p:cNvSpPr>
                    <p:nvPr/>
                  </p:nvSpPr>
                  <p:spPr bwMode="auto">
                    <a:xfrm>
                      <a:off x="3557" y="1449"/>
                      <a:ext cx="47" cy="139"/>
                    </a:xfrm>
                    <a:custGeom>
                      <a:avLst/>
                      <a:gdLst>
                        <a:gd name="T0" fmla="*/ 2 w 190"/>
                        <a:gd name="T1" fmla="*/ 0 h 557"/>
                        <a:gd name="T2" fmla="*/ 2 w 190"/>
                        <a:gd name="T3" fmla="*/ 3 h 557"/>
                        <a:gd name="T4" fmla="*/ 2 w 190"/>
                        <a:gd name="T5" fmla="*/ 5 h 557"/>
                        <a:gd name="T6" fmla="*/ 2 w 190"/>
                        <a:gd name="T7" fmla="*/ 7 h 557"/>
                        <a:gd name="T8" fmla="*/ 2 w 190"/>
                        <a:gd name="T9" fmla="*/ 8 h 557"/>
                        <a:gd name="T10" fmla="*/ 3 w 190"/>
                        <a:gd name="T11" fmla="*/ 8 h 557"/>
                        <a:gd name="T12" fmla="*/ 3 w 190"/>
                        <a:gd name="T13" fmla="*/ 8 h 557"/>
                        <a:gd name="T14" fmla="*/ 3 w 190"/>
                        <a:gd name="T15" fmla="*/ 9 h 557"/>
                        <a:gd name="T16" fmla="*/ 2 w 190"/>
                        <a:gd name="T17" fmla="*/ 9 h 557"/>
                        <a:gd name="T18" fmla="*/ 2 w 190"/>
                        <a:gd name="T19" fmla="*/ 7 h 557"/>
                        <a:gd name="T20" fmla="*/ 2 w 190"/>
                        <a:gd name="T21" fmla="*/ 7 h 557"/>
                        <a:gd name="T22" fmla="*/ 1 w 190"/>
                        <a:gd name="T23" fmla="*/ 4 h 557"/>
                        <a:gd name="T24" fmla="*/ 1 w 190"/>
                        <a:gd name="T25" fmla="*/ 4 h 557"/>
                        <a:gd name="T26" fmla="*/ 1 w 190"/>
                        <a:gd name="T27" fmla="*/ 5 h 557"/>
                        <a:gd name="T28" fmla="*/ 1 w 190"/>
                        <a:gd name="T29" fmla="*/ 6 h 557"/>
                        <a:gd name="T30" fmla="*/ 1 w 190"/>
                        <a:gd name="T31" fmla="*/ 7 h 557"/>
                        <a:gd name="T32" fmla="*/ 1 w 190"/>
                        <a:gd name="T33" fmla="*/ 8 h 557"/>
                        <a:gd name="T34" fmla="*/ 1 w 190"/>
                        <a:gd name="T35" fmla="*/ 8 h 557"/>
                        <a:gd name="T36" fmla="*/ 0 w 190"/>
                        <a:gd name="T37" fmla="*/ 8 h 557"/>
                        <a:gd name="T38" fmla="*/ 0 w 190"/>
                        <a:gd name="T39" fmla="*/ 8 h 557"/>
                        <a:gd name="T40" fmla="*/ 0 w 190"/>
                        <a:gd name="T41" fmla="*/ 7 h 557"/>
                        <a:gd name="T42" fmla="*/ 1 w 190"/>
                        <a:gd name="T43" fmla="*/ 7 h 557"/>
                        <a:gd name="T44" fmla="*/ 0 w 190"/>
                        <a:gd name="T45" fmla="*/ 5 h 557"/>
                        <a:gd name="T46" fmla="*/ 0 w 190"/>
                        <a:gd name="T47" fmla="*/ 4 h 557"/>
                        <a:gd name="T48" fmla="*/ 0 w 190"/>
                        <a:gd name="T49" fmla="*/ 0 h 557"/>
                        <a:gd name="T50" fmla="*/ 2 w 190"/>
                        <a:gd name="T51" fmla="*/ 0 h 5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0"/>
                        <a:gd name="T79" fmla="*/ 0 h 557"/>
                        <a:gd name="T80" fmla="*/ 190 w 190"/>
                        <a:gd name="T81" fmla="*/ 557 h 5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0" h="557">
                          <a:moveTo>
                            <a:pt x="155" y="12"/>
                          </a:moveTo>
                          <a:lnTo>
                            <a:pt x="153" y="173"/>
                          </a:lnTo>
                          <a:lnTo>
                            <a:pt x="154" y="308"/>
                          </a:lnTo>
                          <a:lnTo>
                            <a:pt x="146" y="439"/>
                          </a:lnTo>
                          <a:lnTo>
                            <a:pt x="168" y="495"/>
                          </a:lnTo>
                          <a:lnTo>
                            <a:pt x="185" y="533"/>
                          </a:lnTo>
                          <a:lnTo>
                            <a:pt x="190" y="544"/>
                          </a:lnTo>
                          <a:lnTo>
                            <a:pt x="182" y="557"/>
                          </a:lnTo>
                          <a:lnTo>
                            <a:pt x="148" y="555"/>
                          </a:lnTo>
                          <a:lnTo>
                            <a:pt x="118" y="482"/>
                          </a:lnTo>
                          <a:lnTo>
                            <a:pt x="116" y="435"/>
                          </a:lnTo>
                          <a:lnTo>
                            <a:pt x="93" y="280"/>
                          </a:lnTo>
                          <a:lnTo>
                            <a:pt x="90" y="245"/>
                          </a:lnTo>
                          <a:lnTo>
                            <a:pt x="91" y="317"/>
                          </a:lnTo>
                          <a:lnTo>
                            <a:pt x="81" y="420"/>
                          </a:lnTo>
                          <a:lnTo>
                            <a:pt x="84" y="467"/>
                          </a:lnTo>
                          <a:lnTo>
                            <a:pt x="69" y="514"/>
                          </a:lnTo>
                          <a:lnTo>
                            <a:pt x="49" y="549"/>
                          </a:lnTo>
                          <a:lnTo>
                            <a:pt x="18" y="551"/>
                          </a:lnTo>
                          <a:lnTo>
                            <a:pt x="9" y="539"/>
                          </a:lnTo>
                          <a:lnTo>
                            <a:pt x="42" y="465"/>
                          </a:lnTo>
                          <a:lnTo>
                            <a:pt x="45" y="431"/>
                          </a:lnTo>
                          <a:lnTo>
                            <a:pt x="39" y="357"/>
                          </a:lnTo>
                          <a:lnTo>
                            <a:pt x="26" y="235"/>
                          </a:lnTo>
                          <a:lnTo>
                            <a:pt x="0" y="0"/>
                          </a:lnTo>
                          <a:lnTo>
                            <a:pt x="155" y="12"/>
                          </a:lnTo>
                          <a:close/>
                        </a:path>
                      </a:pathLst>
                    </a:custGeom>
                    <a:blipFill dpi="0" rotWithShape="0">
                      <a:blip r:embed="rId9"/>
                      <a:srcRect/>
                      <a:tile tx="0" ty="0" sx="100000" sy="100000" flip="none" algn="tl"/>
                    </a:blipFill>
                    <a:ln w="9525">
                      <a:noFill/>
                      <a:round/>
                      <a:headEnd/>
                      <a:tailEnd/>
                    </a:ln>
                  </p:spPr>
                  <p:txBody>
                    <a:bodyPr/>
                    <a:lstStyle/>
                    <a:p>
                      <a:endParaRPr lang="it-IT"/>
                    </a:p>
                  </p:txBody>
                </p:sp>
                <p:sp>
                  <p:nvSpPr>
                    <p:cNvPr id="2130" name="Freeform 546"/>
                    <p:cNvSpPr>
                      <a:spLocks/>
                    </p:cNvSpPr>
                    <p:nvPr/>
                  </p:nvSpPr>
                  <p:spPr bwMode="auto">
                    <a:xfrm>
                      <a:off x="3538" y="1411"/>
                      <a:ext cx="11" cy="17"/>
                    </a:xfrm>
                    <a:custGeom>
                      <a:avLst/>
                      <a:gdLst>
                        <a:gd name="T0" fmla="*/ 0 w 45"/>
                        <a:gd name="T1" fmla="*/ 0 h 70"/>
                        <a:gd name="T2" fmla="*/ 0 w 45"/>
                        <a:gd name="T3" fmla="*/ 0 h 70"/>
                        <a:gd name="T4" fmla="*/ 1 w 45"/>
                        <a:gd name="T5" fmla="*/ 1 h 70"/>
                        <a:gd name="T6" fmla="*/ 0 w 45"/>
                        <a:gd name="T7" fmla="*/ 0 h 70"/>
                        <a:gd name="T8" fmla="*/ 0 w 45"/>
                        <a:gd name="T9" fmla="*/ 0 h 70"/>
                        <a:gd name="T10" fmla="*/ 0 60000 65536"/>
                        <a:gd name="T11" fmla="*/ 0 60000 65536"/>
                        <a:gd name="T12" fmla="*/ 0 60000 65536"/>
                        <a:gd name="T13" fmla="*/ 0 60000 65536"/>
                        <a:gd name="T14" fmla="*/ 0 60000 65536"/>
                        <a:gd name="T15" fmla="*/ 0 w 45"/>
                        <a:gd name="T16" fmla="*/ 0 h 70"/>
                        <a:gd name="T17" fmla="*/ 45 w 45"/>
                        <a:gd name="T18" fmla="*/ 70 h 70"/>
                      </a:gdLst>
                      <a:ahLst/>
                      <a:cxnLst>
                        <a:cxn ang="T10">
                          <a:pos x="T0" y="T1"/>
                        </a:cxn>
                        <a:cxn ang="T11">
                          <a:pos x="T2" y="T3"/>
                        </a:cxn>
                        <a:cxn ang="T12">
                          <a:pos x="T4" y="T5"/>
                        </a:cxn>
                        <a:cxn ang="T13">
                          <a:pos x="T6" y="T7"/>
                        </a:cxn>
                        <a:cxn ang="T14">
                          <a:pos x="T8" y="T9"/>
                        </a:cxn>
                      </a:cxnLst>
                      <a:rect l="T15" t="T16" r="T17" b="T18"/>
                      <a:pathLst>
                        <a:path w="45" h="70">
                          <a:moveTo>
                            <a:pt x="0" y="0"/>
                          </a:moveTo>
                          <a:lnTo>
                            <a:pt x="0" y="36"/>
                          </a:lnTo>
                          <a:lnTo>
                            <a:pt x="45" y="70"/>
                          </a:lnTo>
                          <a:lnTo>
                            <a:pt x="24" y="5"/>
                          </a:lnTo>
                          <a:lnTo>
                            <a:pt x="0" y="0"/>
                          </a:lnTo>
                          <a:close/>
                        </a:path>
                      </a:pathLst>
                    </a:custGeom>
                    <a:blipFill dpi="0" rotWithShape="0">
                      <a:blip r:embed="rId9"/>
                      <a:srcRect/>
                      <a:tile tx="0" ty="0" sx="100000" sy="100000" flip="none" algn="tl"/>
                    </a:blipFill>
                    <a:ln w="9525">
                      <a:noFill/>
                      <a:round/>
                      <a:headEnd/>
                      <a:tailEnd/>
                    </a:ln>
                  </p:spPr>
                  <p:txBody>
                    <a:bodyPr/>
                    <a:lstStyle/>
                    <a:p>
                      <a:endParaRPr lang="it-IT"/>
                    </a:p>
                  </p:txBody>
                </p:sp>
              </p:grpSp>
              <p:sp>
                <p:nvSpPr>
                  <p:cNvPr id="2128" name="Freeform 547"/>
                  <p:cNvSpPr>
                    <a:spLocks/>
                  </p:cNvSpPr>
                  <p:nvPr/>
                </p:nvSpPr>
                <p:spPr bwMode="auto">
                  <a:xfrm>
                    <a:off x="3576" y="1450"/>
                    <a:ext cx="4" cy="62"/>
                  </a:xfrm>
                  <a:custGeom>
                    <a:avLst/>
                    <a:gdLst>
                      <a:gd name="T0" fmla="*/ 0 w 16"/>
                      <a:gd name="T1" fmla="*/ 0 h 247"/>
                      <a:gd name="T2" fmla="*/ 0 w 16"/>
                      <a:gd name="T3" fmla="*/ 1 h 247"/>
                      <a:gd name="T4" fmla="*/ 0 w 16"/>
                      <a:gd name="T5" fmla="*/ 2 h 247"/>
                      <a:gd name="T6" fmla="*/ 0 w 16"/>
                      <a:gd name="T7" fmla="*/ 3 h 247"/>
                      <a:gd name="T8" fmla="*/ 0 w 16"/>
                      <a:gd name="T9" fmla="*/ 4 h 247"/>
                      <a:gd name="T10" fmla="*/ 0 w 16"/>
                      <a:gd name="T11" fmla="*/ 4 h 247"/>
                      <a:gd name="T12" fmla="*/ 0 w 16"/>
                      <a:gd name="T13" fmla="*/ 0 h 247"/>
                      <a:gd name="T14" fmla="*/ 0 60000 65536"/>
                      <a:gd name="T15" fmla="*/ 0 60000 65536"/>
                      <a:gd name="T16" fmla="*/ 0 60000 65536"/>
                      <a:gd name="T17" fmla="*/ 0 60000 65536"/>
                      <a:gd name="T18" fmla="*/ 0 60000 65536"/>
                      <a:gd name="T19" fmla="*/ 0 60000 65536"/>
                      <a:gd name="T20" fmla="*/ 0 60000 65536"/>
                      <a:gd name="T21" fmla="*/ 0 w 16"/>
                      <a:gd name="T22" fmla="*/ 0 h 247"/>
                      <a:gd name="T23" fmla="*/ 16 w 16"/>
                      <a:gd name="T24" fmla="*/ 247 h 2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7">
                        <a:moveTo>
                          <a:pt x="0" y="0"/>
                        </a:moveTo>
                        <a:lnTo>
                          <a:pt x="0" y="82"/>
                        </a:lnTo>
                        <a:lnTo>
                          <a:pt x="3" y="131"/>
                        </a:lnTo>
                        <a:lnTo>
                          <a:pt x="7" y="184"/>
                        </a:lnTo>
                        <a:lnTo>
                          <a:pt x="16" y="235"/>
                        </a:lnTo>
                        <a:lnTo>
                          <a:pt x="14" y="247"/>
                        </a:lnTo>
                        <a:lnTo>
                          <a:pt x="0" y="0"/>
                        </a:lnTo>
                        <a:close/>
                      </a:path>
                    </a:pathLst>
                  </a:custGeom>
                  <a:blipFill dpi="0" rotWithShape="0">
                    <a:blip r:embed="rId9"/>
                    <a:srcRect/>
                    <a:tile tx="0" ty="0" sx="100000" sy="100000" flip="none" algn="tl"/>
                  </a:blipFill>
                  <a:ln w="3175">
                    <a:solidFill>
                      <a:srgbClr val="FF5F1F"/>
                    </a:solidFill>
                    <a:round/>
                    <a:headEnd/>
                    <a:tailEnd/>
                  </a:ln>
                </p:spPr>
                <p:txBody>
                  <a:bodyPr/>
                  <a:lstStyle/>
                  <a:p>
                    <a:endParaRPr lang="it-IT"/>
                  </a:p>
                </p:txBody>
              </p:sp>
            </p:grpSp>
            <p:grpSp>
              <p:nvGrpSpPr>
                <p:cNvPr id="2114" name="Group 548"/>
                <p:cNvGrpSpPr>
                  <a:grpSpLocks/>
                </p:cNvGrpSpPr>
                <p:nvPr/>
              </p:nvGrpSpPr>
              <p:grpSpPr bwMode="auto">
                <a:xfrm>
                  <a:off x="3556" y="1566"/>
                  <a:ext cx="51" cy="39"/>
                  <a:chOff x="3556" y="1566"/>
                  <a:chExt cx="51" cy="39"/>
                </a:xfrm>
              </p:grpSpPr>
              <p:sp>
                <p:nvSpPr>
                  <p:cNvPr id="2125" name="Freeform 549"/>
                  <p:cNvSpPr>
                    <a:spLocks/>
                  </p:cNvSpPr>
                  <p:nvPr/>
                </p:nvSpPr>
                <p:spPr bwMode="auto">
                  <a:xfrm>
                    <a:off x="3556" y="1566"/>
                    <a:ext cx="23" cy="36"/>
                  </a:xfrm>
                  <a:custGeom>
                    <a:avLst/>
                    <a:gdLst>
                      <a:gd name="T0" fmla="*/ 1 w 91"/>
                      <a:gd name="T1" fmla="*/ 0 h 148"/>
                      <a:gd name="T2" fmla="*/ 2 w 91"/>
                      <a:gd name="T3" fmla="*/ 0 h 148"/>
                      <a:gd name="T4" fmla="*/ 2 w 91"/>
                      <a:gd name="T5" fmla="*/ 1 h 148"/>
                      <a:gd name="T6" fmla="*/ 1 w 91"/>
                      <a:gd name="T7" fmla="*/ 1 h 148"/>
                      <a:gd name="T8" fmla="*/ 1 w 91"/>
                      <a:gd name="T9" fmla="*/ 1 h 148"/>
                      <a:gd name="T10" fmla="*/ 1 w 91"/>
                      <a:gd name="T11" fmla="*/ 1 h 148"/>
                      <a:gd name="T12" fmla="*/ 1 w 91"/>
                      <a:gd name="T13" fmla="*/ 2 h 148"/>
                      <a:gd name="T14" fmla="*/ 1 w 91"/>
                      <a:gd name="T15" fmla="*/ 2 h 148"/>
                      <a:gd name="T16" fmla="*/ 0 w 91"/>
                      <a:gd name="T17" fmla="*/ 2 h 148"/>
                      <a:gd name="T18" fmla="*/ 0 w 91"/>
                      <a:gd name="T19" fmla="*/ 2 h 148"/>
                      <a:gd name="T20" fmla="*/ 0 w 91"/>
                      <a:gd name="T21" fmla="*/ 2 h 148"/>
                      <a:gd name="T22" fmla="*/ 0 w 91"/>
                      <a:gd name="T23" fmla="*/ 1 h 148"/>
                      <a:gd name="T24" fmla="*/ 0 w 91"/>
                      <a:gd name="T25" fmla="*/ 1 h 148"/>
                      <a:gd name="T26" fmla="*/ 1 w 91"/>
                      <a:gd name="T27" fmla="*/ 1 h 148"/>
                      <a:gd name="T28" fmla="*/ 1 w 91"/>
                      <a:gd name="T29" fmla="*/ 1 h 148"/>
                      <a:gd name="T30" fmla="*/ 1 w 91"/>
                      <a:gd name="T31" fmla="*/ 1 h 148"/>
                      <a:gd name="T32" fmla="*/ 1 w 91"/>
                      <a:gd name="T33" fmla="*/ 0 h 148"/>
                      <a:gd name="T34" fmla="*/ 1 w 91"/>
                      <a:gd name="T35" fmla="*/ 0 h 1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1"/>
                      <a:gd name="T55" fmla="*/ 0 h 148"/>
                      <a:gd name="T56" fmla="*/ 91 w 91"/>
                      <a:gd name="T57" fmla="*/ 148 h 1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1" h="148">
                        <a:moveTo>
                          <a:pt x="85" y="0"/>
                        </a:moveTo>
                        <a:lnTo>
                          <a:pt x="91" y="22"/>
                        </a:lnTo>
                        <a:lnTo>
                          <a:pt x="91" y="66"/>
                        </a:lnTo>
                        <a:lnTo>
                          <a:pt x="82" y="49"/>
                        </a:lnTo>
                        <a:lnTo>
                          <a:pt x="72" y="71"/>
                        </a:lnTo>
                        <a:lnTo>
                          <a:pt x="69" y="101"/>
                        </a:lnTo>
                        <a:lnTo>
                          <a:pt x="55" y="129"/>
                        </a:lnTo>
                        <a:lnTo>
                          <a:pt x="32" y="144"/>
                        </a:lnTo>
                        <a:lnTo>
                          <a:pt x="15" y="148"/>
                        </a:lnTo>
                        <a:lnTo>
                          <a:pt x="0" y="145"/>
                        </a:lnTo>
                        <a:lnTo>
                          <a:pt x="0" y="115"/>
                        </a:lnTo>
                        <a:lnTo>
                          <a:pt x="12" y="72"/>
                        </a:lnTo>
                        <a:lnTo>
                          <a:pt x="19" y="83"/>
                        </a:lnTo>
                        <a:lnTo>
                          <a:pt x="32" y="83"/>
                        </a:lnTo>
                        <a:lnTo>
                          <a:pt x="51" y="81"/>
                        </a:lnTo>
                        <a:lnTo>
                          <a:pt x="63" y="61"/>
                        </a:lnTo>
                        <a:lnTo>
                          <a:pt x="74" y="38"/>
                        </a:lnTo>
                        <a:lnTo>
                          <a:pt x="85" y="0"/>
                        </a:lnTo>
                        <a:close/>
                      </a:path>
                    </a:pathLst>
                  </a:custGeom>
                  <a:blipFill dpi="0" rotWithShape="0">
                    <a:blip r:embed="rId22"/>
                    <a:srcRect/>
                    <a:tile tx="0" ty="0" sx="100000" sy="100000" flip="none" algn="tl"/>
                  </a:blipFill>
                  <a:ln w="9525">
                    <a:noFill/>
                    <a:round/>
                    <a:headEnd/>
                    <a:tailEnd/>
                  </a:ln>
                </p:spPr>
                <p:txBody>
                  <a:bodyPr/>
                  <a:lstStyle/>
                  <a:p>
                    <a:endParaRPr lang="it-IT"/>
                  </a:p>
                </p:txBody>
              </p:sp>
              <p:sp>
                <p:nvSpPr>
                  <p:cNvPr id="2126" name="Freeform 550"/>
                  <p:cNvSpPr>
                    <a:spLocks/>
                  </p:cNvSpPr>
                  <p:nvPr/>
                </p:nvSpPr>
                <p:spPr bwMode="auto">
                  <a:xfrm>
                    <a:off x="3585" y="1566"/>
                    <a:ext cx="22" cy="39"/>
                  </a:xfrm>
                  <a:custGeom>
                    <a:avLst/>
                    <a:gdLst>
                      <a:gd name="T0" fmla="*/ 0 w 84"/>
                      <a:gd name="T1" fmla="*/ 0 h 153"/>
                      <a:gd name="T2" fmla="*/ 0 w 84"/>
                      <a:gd name="T3" fmla="*/ 1 h 153"/>
                      <a:gd name="T4" fmla="*/ 0 w 84"/>
                      <a:gd name="T5" fmla="*/ 1 h 153"/>
                      <a:gd name="T6" fmla="*/ 0 w 84"/>
                      <a:gd name="T7" fmla="*/ 1 h 153"/>
                      <a:gd name="T8" fmla="*/ 0 w 84"/>
                      <a:gd name="T9" fmla="*/ 2 h 153"/>
                      <a:gd name="T10" fmla="*/ 1 w 84"/>
                      <a:gd name="T11" fmla="*/ 2 h 153"/>
                      <a:gd name="T12" fmla="*/ 1 w 84"/>
                      <a:gd name="T13" fmla="*/ 2 h 153"/>
                      <a:gd name="T14" fmla="*/ 1 w 84"/>
                      <a:gd name="T15" fmla="*/ 3 h 153"/>
                      <a:gd name="T16" fmla="*/ 1 w 84"/>
                      <a:gd name="T17" fmla="*/ 3 h 153"/>
                      <a:gd name="T18" fmla="*/ 1 w 84"/>
                      <a:gd name="T19" fmla="*/ 2 h 153"/>
                      <a:gd name="T20" fmla="*/ 2 w 84"/>
                      <a:gd name="T21" fmla="*/ 2 h 153"/>
                      <a:gd name="T22" fmla="*/ 2 w 84"/>
                      <a:gd name="T23" fmla="*/ 2 h 153"/>
                      <a:gd name="T24" fmla="*/ 2 w 84"/>
                      <a:gd name="T25" fmla="*/ 2 h 153"/>
                      <a:gd name="T26" fmla="*/ 1 w 84"/>
                      <a:gd name="T27" fmla="*/ 1 h 153"/>
                      <a:gd name="T28" fmla="*/ 1 w 84"/>
                      <a:gd name="T29" fmla="*/ 1 h 153"/>
                      <a:gd name="T30" fmla="*/ 1 w 84"/>
                      <a:gd name="T31" fmla="*/ 1 h 153"/>
                      <a:gd name="T32" fmla="*/ 1 w 84"/>
                      <a:gd name="T33" fmla="*/ 1 h 153"/>
                      <a:gd name="T34" fmla="*/ 0 w 84"/>
                      <a:gd name="T35" fmla="*/ 1 h 153"/>
                      <a:gd name="T36" fmla="*/ 0 w 84"/>
                      <a:gd name="T37" fmla="*/ 0 h 1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4"/>
                      <a:gd name="T58" fmla="*/ 0 h 153"/>
                      <a:gd name="T59" fmla="*/ 84 w 84"/>
                      <a:gd name="T60" fmla="*/ 153 h 1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4" h="153">
                        <a:moveTo>
                          <a:pt x="1" y="0"/>
                        </a:moveTo>
                        <a:lnTo>
                          <a:pt x="0" y="59"/>
                        </a:lnTo>
                        <a:lnTo>
                          <a:pt x="5" y="44"/>
                        </a:lnTo>
                        <a:lnTo>
                          <a:pt x="12" y="64"/>
                        </a:lnTo>
                        <a:lnTo>
                          <a:pt x="18" y="93"/>
                        </a:lnTo>
                        <a:lnTo>
                          <a:pt x="25" y="117"/>
                        </a:lnTo>
                        <a:lnTo>
                          <a:pt x="42" y="137"/>
                        </a:lnTo>
                        <a:lnTo>
                          <a:pt x="58" y="148"/>
                        </a:lnTo>
                        <a:lnTo>
                          <a:pt x="73" y="153"/>
                        </a:lnTo>
                        <a:lnTo>
                          <a:pt x="78" y="145"/>
                        </a:lnTo>
                        <a:lnTo>
                          <a:pt x="83" y="131"/>
                        </a:lnTo>
                        <a:lnTo>
                          <a:pt x="84" y="115"/>
                        </a:lnTo>
                        <a:lnTo>
                          <a:pt x="82" y="100"/>
                        </a:lnTo>
                        <a:lnTo>
                          <a:pt x="75" y="74"/>
                        </a:lnTo>
                        <a:lnTo>
                          <a:pt x="63" y="83"/>
                        </a:lnTo>
                        <a:lnTo>
                          <a:pt x="45" y="83"/>
                        </a:lnTo>
                        <a:lnTo>
                          <a:pt x="32" y="82"/>
                        </a:lnTo>
                        <a:lnTo>
                          <a:pt x="10" y="30"/>
                        </a:lnTo>
                        <a:lnTo>
                          <a:pt x="1" y="0"/>
                        </a:lnTo>
                        <a:close/>
                      </a:path>
                    </a:pathLst>
                  </a:custGeom>
                  <a:blipFill dpi="0" rotWithShape="0">
                    <a:blip r:embed="rId22"/>
                    <a:srcRect/>
                    <a:tile tx="0" ty="0" sx="100000" sy="100000" flip="none" algn="tl"/>
                  </a:blipFill>
                  <a:ln w="9525">
                    <a:noFill/>
                    <a:round/>
                    <a:headEnd/>
                    <a:tailEnd/>
                  </a:ln>
                </p:spPr>
                <p:txBody>
                  <a:bodyPr/>
                  <a:lstStyle/>
                  <a:p>
                    <a:endParaRPr lang="it-IT"/>
                  </a:p>
                </p:txBody>
              </p:sp>
            </p:grpSp>
            <p:sp>
              <p:nvSpPr>
                <p:cNvPr id="2115" name="Freeform 551"/>
                <p:cNvSpPr>
                  <a:spLocks/>
                </p:cNvSpPr>
                <p:nvPr/>
              </p:nvSpPr>
              <p:spPr bwMode="auto">
                <a:xfrm>
                  <a:off x="3536" y="1292"/>
                  <a:ext cx="81" cy="272"/>
                </a:xfrm>
                <a:custGeom>
                  <a:avLst/>
                  <a:gdLst>
                    <a:gd name="T0" fmla="*/ 4 w 322"/>
                    <a:gd name="T1" fmla="*/ 0 h 1088"/>
                    <a:gd name="T2" fmla="*/ 5 w 322"/>
                    <a:gd name="T3" fmla="*/ 1 h 1088"/>
                    <a:gd name="T4" fmla="*/ 5 w 322"/>
                    <a:gd name="T5" fmla="*/ 1 h 1088"/>
                    <a:gd name="T6" fmla="*/ 5 w 322"/>
                    <a:gd name="T7" fmla="*/ 5 h 1088"/>
                    <a:gd name="T8" fmla="*/ 5 w 322"/>
                    <a:gd name="T9" fmla="*/ 6 h 1088"/>
                    <a:gd name="T10" fmla="*/ 5 w 322"/>
                    <a:gd name="T11" fmla="*/ 6 h 1088"/>
                    <a:gd name="T12" fmla="*/ 5 w 322"/>
                    <a:gd name="T13" fmla="*/ 8 h 1088"/>
                    <a:gd name="T14" fmla="*/ 4 w 322"/>
                    <a:gd name="T15" fmla="*/ 8 h 1088"/>
                    <a:gd name="T16" fmla="*/ 4 w 322"/>
                    <a:gd name="T17" fmla="*/ 13 h 1088"/>
                    <a:gd name="T18" fmla="*/ 4 w 322"/>
                    <a:gd name="T19" fmla="*/ 15 h 1088"/>
                    <a:gd name="T20" fmla="*/ 4 w 322"/>
                    <a:gd name="T21" fmla="*/ 17 h 1088"/>
                    <a:gd name="T22" fmla="*/ 4 w 322"/>
                    <a:gd name="T23" fmla="*/ 17 h 1088"/>
                    <a:gd name="T24" fmla="*/ 3 w 322"/>
                    <a:gd name="T25" fmla="*/ 17 h 1088"/>
                    <a:gd name="T26" fmla="*/ 3 w 322"/>
                    <a:gd name="T27" fmla="*/ 15 h 1088"/>
                    <a:gd name="T28" fmla="*/ 3 w 322"/>
                    <a:gd name="T29" fmla="*/ 17 h 1088"/>
                    <a:gd name="T30" fmla="*/ 2 w 322"/>
                    <a:gd name="T31" fmla="*/ 17 h 1088"/>
                    <a:gd name="T32" fmla="*/ 2 w 322"/>
                    <a:gd name="T33" fmla="*/ 17 h 1088"/>
                    <a:gd name="T34" fmla="*/ 2 w 322"/>
                    <a:gd name="T35" fmla="*/ 13 h 1088"/>
                    <a:gd name="T36" fmla="*/ 1 w 322"/>
                    <a:gd name="T37" fmla="*/ 10 h 1088"/>
                    <a:gd name="T38" fmla="*/ 1 w 322"/>
                    <a:gd name="T39" fmla="*/ 7 h 1088"/>
                    <a:gd name="T40" fmla="*/ 0 w 322"/>
                    <a:gd name="T41" fmla="*/ 7 h 1088"/>
                    <a:gd name="T42" fmla="*/ 1 w 322"/>
                    <a:gd name="T43" fmla="*/ 4 h 1088"/>
                    <a:gd name="T44" fmla="*/ 1 w 322"/>
                    <a:gd name="T45" fmla="*/ 1 h 1088"/>
                    <a:gd name="T46" fmla="*/ 1 w 322"/>
                    <a:gd name="T47" fmla="*/ 1 h 1088"/>
                    <a:gd name="T48" fmla="*/ 2 w 322"/>
                    <a:gd name="T49" fmla="*/ 0 h 1088"/>
                    <a:gd name="T50" fmla="*/ 3 w 322"/>
                    <a:gd name="T51" fmla="*/ 1 h 1088"/>
                    <a:gd name="T52" fmla="*/ 4 w 322"/>
                    <a:gd name="T53" fmla="*/ 0 h 10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2"/>
                    <a:gd name="T82" fmla="*/ 0 h 1088"/>
                    <a:gd name="T83" fmla="*/ 322 w 322"/>
                    <a:gd name="T84" fmla="*/ 1088 h 10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2" h="1088">
                      <a:moveTo>
                        <a:pt x="231" y="11"/>
                      </a:moveTo>
                      <a:lnTo>
                        <a:pt x="294" y="47"/>
                      </a:lnTo>
                      <a:lnTo>
                        <a:pt x="311" y="76"/>
                      </a:lnTo>
                      <a:lnTo>
                        <a:pt x="322" y="326"/>
                      </a:lnTo>
                      <a:lnTo>
                        <a:pt x="317" y="386"/>
                      </a:lnTo>
                      <a:lnTo>
                        <a:pt x="279" y="381"/>
                      </a:lnTo>
                      <a:lnTo>
                        <a:pt x="281" y="529"/>
                      </a:lnTo>
                      <a:lnTo>
                        <a:pt x="263" y="529"/>
                      </a:lnTo>
                      <a:lnTo>
                        <a:pt x="240" y="837"/>
                      </a:lnTo>
                      <a:lnTo>
                        <a:pt x="238" y="1000"/>
                      </a:lnTo>
                      <a:lnTo>
                        <a:pt x="235" y="1074"/>
                      </a:lnTo>
                      <a:lnTo>
                        <a:pt x="219" y="1088"/>
                      </a:lnTo>
                      <a:lnTo>
                        <a:pt x="192" y="1076"/>
                      </a:lnTo>
                      <a:lnTo>
                        <a:pt x="177" y="950"/>
                      </a:lnTo>
                      <a:lnTo>
                        <a:pt x="165" y="1081"/>
                      </a:lnTo>
                      <a:lnTo>
                        <a:pt x="142" y="1087"/>
                      </a:lnTo>
                      <a:lnTo>
                        <a:pt x="121" y="1078"/>
                      </a:lnTo>
                      <a:lnTo>
                        <a:pt x="97" y="830"/>
                      </a:lnTo>
                      <a:lnTo>
                        <a:pt x="69" y="649"/>
                      </a:lnTo>
                      <a:lnTo>
                        <a:pt x="25" y="482"/>
                      </a:lnTo>
                      <a:lnTo>
                        <a:pt x="0" y="479"/>
                      </a:lnTo>
                      <a:lnTo>
                        <a:pt x="23" y="247"/>
                      </a:lnTo>
                      <a:lnTo>
                        <a:pt x="24" y="65"/>
                      </a:lnTo>
                      <a:lnTo>
                        <a:pt x="38" y="45"/>
                      </a:lnTo>
                      <a:lnTo>
                        <a:pt x="105" y="0"/>
                      </a:lnTo>
                      <a:lnTo>
                        <a:pt x="162" y="97"/>
                      </a:lnTo>
                      <a:lnTo>
                        <a:pt x="231" y="11"/>
                      </a:lnTo>
                      <a:close/>
                    </a:path>
                  </a:pathLst>
                </a:custGeom>
                <a:blipFill dpi="0" rotWithShape="0">
                  <a:blip r:embed="rId24"/>
                  <a:srcRect/>
                  <a:tile tx="0" ty="0" sx="100000" sy="100000" flip="none" algn="tl"/>
                </a:blipFill>
                <a:ln w="9525">
                  <a:noFill/>
                  <a:round/>
                  <a:headEnd/>
                  <a:tailEnd/>
                </a:ln>
              </p:spPr>
              <p:txBody>
                <a:bodyPr/>
                <a:lstStyle/>
                <a:p>
                  <a:endParaRPr lang="it-IT"/>
                </a:p>
              </p:txBody>
            </p:sp>
            <p:grpSp>
              <p:nvGrpSpPr>
                <p:cNvPr id="2116" name="Group 552"/>
                <p:cNvGrpSpPr>
                  <a:grpSpLocks/>
                </p:cNvGrpSpPr>
                <p:nvPr/>
              </p:nvGrpSpPr>
              <p:grpSpPr bwMode="auto">
                <a:xfrm>
                  <a:off x="3557" y="1320"/>
                  <a:ext cx="49" cy="68"/>
                  <a:chOff x="3557" y="1320"/>
                  <a:chExt cx="49" cy="68"/>
                </a:xfrm>
              </p:grpSpPr>
              <p:sp>
                <p:nvSpPr>
                  <p:cNvPr id="2122" name="Freeform 553"/>
                  <p:cNvSpPr>
                    <a:spLocks/>
                  </p:cNvSpPr>
                  <p:nvPr/>
                </p:nvSpPr>
                <p:spPr bwMode="auto">
                  <a:xfrm>
                    <a:off x="3560" y="1320"/>
                    <a:ext cx="42" cy="51"/>
                  </a:xfrm>
                  <a:custGeom>
                    <a:avLst/>
                    <a:gdLst>
                      <a:gd name="T0" fmla="*/ 2 w 171"/>
                      <a:gd name="T1" fmla="*/ 1 h 203"/>
                      <a:gd name="T2" fmla="*/ 1 w 171"/>
                      <a:gd name="T3" fmla="*/ 0 h 203"/>
                      <a:gd name="T4" fmla="*/ 0 w 171"/>
                      <a:gd name="T5" fmla="*/ 2 h 203"/>
                      <a:gd name="T6" fmla="*/ 2 w 171"/>
                      <a:gd name="T7" fmla="*/ 3 h 203"/>
                      <a:gd name="T8" fmla="*/ 2 w 171"/>
                      <a:gd name="T9" fmla="*/ 1 h 203"/>
                      <a:gd name="T10" fmla="*/ 0 60000 65536"/>
                      <a:gd name="T11" fmla="*/ 0 60000 65536"/>
                      <a:gd name="T12" fmla="*/ 0 60000 65536"/>
                      <a:gd name="T13" fmla="*/ 0 60000 65536"/>
                      <a:gd name="T14" fmla="*/ 0 60000 65536"/>
                      <a:gd name="T15" fmla="*/ 0 w 171"/>
                      <a:gd name="T16" fmla="*/ 0 h 203"/>
                      <a:gd name="T17" fmla="*/ 171 w 171"/>
                      <a:gd name="T18" fmla="*/ 203 h 203"/>
                    </a:gdLst>
                    <a:ahLst/>
                    <a:cxnLst>
                      <a:cxn ang="T10">
                        <a:pos x="T0" y="T1"/>
                      </a:cxn>
                      <a:cxn ang="T11">
                        <a:pos x="T2" y="T3"/>
                      </a:cxn>
                      <a:cxn ang="T12">
                        <a:pos x="T4" y="T5"/>
                      </a:cxn>
                      <a:cxn ang="T13">
                        <a:pos x="T6" y="T7"/>
                      </a:cxn>
                      <a:cxn ang="T14">
                        <a:pos x="T8" y="T9"/>
                      </a:cxn>
                    </a:cxnLst>
                    <a:rect l="T15" t="T16" r="T17" b="T18"/>
                    <a:pathLst>
                      <a:path w="171" h="203">
                        <a:moveTo>
                          <a:pt x="171" y="72"/>
                        </a:moveTo>
                        <a:lnTo>
                          <a:pt x="61" y="0"/>
                        </a:lnTo>
                        <a:lnTo>
                          <a:pt x="0" y="137"/>
                        </a:lnTo>
                        <a:lnTo>
                          <a:pt x="110" y="203"/>
                        </a:lnTo>
                        <a:lnTo>
                          <a:pt x="171" y="72"/>
                        </a:lnTo>
                        <a:close/>
                      </a:path>
                    </a:pathLst>
                  </a:custGeom>
                  <a:blipFill dpi="0" rotWithShape="0">
                    <a:blip r:embed="rId25"/>
                    <a:srcRect/>
                    <a:tile tx="0" ty="0" sx="100000" sy="100000" flip="none" algn="tl"/>
                  </a:blipFill>
                  <a:ln w="9525">
                    <a:noFill/>
                    <a:round/>
                    <a:headEnd/>
                    <a:tailEnd/>
                  </a:ln>
                </p:spPr>
                <p:txBody>
                  <a:bodyPr/>
                  <a:lstStyle/>
                  <a:p>
                    <a:endParaRPr lang="it-IT"/>
                  </a:p>
                </p:txBody>
              </p:sp>
              <p:sp>
                <p:nvSpPr>
                  <p:cNvPr id="2123" name="Freeform 554"/>
                  <p:cNvSpPr>
                    <a:spLocks/>
                  </p:cNvSpPr>
                  <p:nvPr/>
                </p:nvSpPr>
                <p:spPr bwMode="auto">
                  <a:xfrm>
                    <a:off x="3557" y="1342"/>
                    <a:ext cx="18" cy="27"/>
                  </a:xfrm>
                  <a:custGeom>
                    <a:avLst/>
                    <a:gdLst>
                      <a:gd name="T0" fmla="*/ 1 w 74"/>
                      <a:gd name="T1" fmla="*/ 1 h 109"/>
                      <a:gd name="T2" fmla="*/ 1 w 74"/>
                      <a:gd name="T3" fmla="*/ 1 h 109"/>
                      <a:gd name="T4" fmla="*/ 1 w 74"/>
                      <a:gd name="T5" fmla="*/ 0 h 109"/>
                      <a:gd name="T6" fmla="*/ 0 w 74"/>
                      <a:gd name="T7" fmla="*/ 0 h 109"/>
                      <a:gd name="T8" fmla="*/ 0 w 74"/>
                      <a:gd name="T9" fmla="*/ 0 h 109"/>
                      <a:gd name="T10" fmla="*/ 0 w 74"/>
                      <a:gd name="T11" fmla="*/ 0 h 109"/>
                      <a:gd name="T12" fmla="*/ 0 w 74"/>
                      <a:gd name="T13" fmla="*/ 0 h 109"/>
                      <a:gd name="T14" fmla="*/ 0 w 74"/>
                      <a:gd name="T15" fmla="*/ 0 h 109"/>
                      <a:gd name="T16" fmla="*/ 0 w 74"/>
                      <a:gd name="T17" fmla="*/ 1 h 109"/>
                      <a:gd name="T18" fmla="*/ 0 w 74"/>
                      <a:gd name="T19" fmla="*/ 1 h 109"/>
                      <a:gd name="T20" fmla="*/ 0 w 74"/>
                      <a:gd name="T21" fmla="*/ 1 h 109"/>
                      <a:gd name="T22" fmla="*/ 1 w 74"/>
                      <a:gd name="T23" fmla="*/ 2 h 109"/>
                      <a:gd name="T24" fmla="*/ 1 w 74"/>
                      <a:gd name="T25" fmla="*/ 1 h 1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109"/>
                      <a:gd name="T41" fmla="*/ 74 w 74"/>
                      <a:gd name="T42" fmla="*/ 109 h 1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109">
                        <a:moveTo>
                          <a:pt x="74" y="67"/>
                        </a:moveTo>
                        <a:lnTo>
                          <a:pt x="56" y="51"/>
                        </a:lnTo>
                        <a:lnTo>
                          <a:pt x="46" y="18"/>
                        </a:lnTo>
                        <a:lnTo>
                          <a:pt x="32" y="8"/>
                        </a:lnTo>
                        <a:lnTo>
                          <a:pt x="24" y="0"/>
                        </a:lnTo>
                        <a:lnTo>
                          <a:pt x="19" y="3"/>
                        </a:lnTo>
                        <a:lnTo>
                          <a:pt x="18" y="11"/>
                        </a:lnTo>
                        <a:lnTo>
                          <a:pt x="4" y="27"/>
                        </a:lnTo>
                        <a:lnTo>
                          <a:pt x="0" y="54"/>
                        </a:lnTo>
                        <a:lnTo>
                          <a:pt x="4" y="73"/>
                        </a:lnTo>
                        <a:lnTo>
                          <a:pt x="25" y="95"/>
                        </a:lnTo>
                        <a:lnTo>
                          <a:pt x="67" y="109"/>
                        </a:lnTo>
                        <a:lnTo>
                          <a:pt x="74" y="67"/>
                        </a:lnTo>
                        <a:close/>
                      </a:path>
                    </a:pathLst>
                  </a:custGeom>
                  <a:blipFill dpi="0" rotWithShape="0">
                    <a:blip r:embed="rId9"/>
                    <a:srcRect/>
                    <a:tile tx="0" ty="0" sx="100000" sy="100000" flip="none" algn="tl"/>
                  </a:blipFill>
                  <a:ln w="9525">
                    <a:noFill/>
                    <a:round/>
                    <a:headEnd/>
                    <a:tailEnd/>
                  </a:ln>
                </p:spPr>
                <p:txBody>
                  <a:bodyPr/>
                  <a:lstStyle/>
                  <a:p>
                    <a:endParaRPr lang="it-IT"/>
                  </a:p>
                </p:txBody>
              </p:sp>
              <p:sp>
                <p:nvSpPr>
                  <p:cNvPr id="2124" name="Freeform 555"/>
                  <p:cNvSpPr>
                    <a:spLocks/>
                  </p:cNvSpPr>
                  <p:nvPr/>
                </p:nvSpPr>
                <p:spPr bwMode="auto">
                  <a:xfrm>
                    <a:off x="3572" y="1357"/>
                    <a:ext cx="34" cy="31"/>
                  </a:xfrm>
                  <a:custGeom>
                    <a:avLst/>
                    <a:gdLst>
                      <a:gd name="T0" fmla="*/ 2 w 138"/>
                      <a:gd name="T1" fmla="*/ 2 h 121"/>
                      <a:gd name="T2" fmla="*/ 1 w 138"/>
                      <a:gd name="T3" fmla="*/ 2 h 121"/>
                      <a:gd name="T4" fmla="*/ 0 w 138"/>
                      <a:gd name="T5" fmla="*/ 1 h 121"/>
                      <a:gd name="T6" fmla="*/ 0 w 138"/>
                      <a:gd name="T7" fmla="*/ 1 h 121"/>
                      <a:gd name="T8" fmla="*/ 0 w 138"/>
                      <a:gd name="T9" fmla="*/ 0 h 121"/>
                      <a:gd name="T10" fmla="*/ 1 w 138"/>
                      <a:gd name="T11" fmla="*/ 1 h 121"/>
                      <a:gd name="T12" fmla="*/ 2 w 138"/>
                      <a:gd name="T13" fmla="*/ 1 h 121"/>
                      <a:gd name="T14" fmla="*/ 2 w 138"/>
                      <a:gd name="T15" fmla="*/ 1 h 121"/>
                      <a:gd name="T16" fmla="*/ 2 w 138"/>
                      <a:gd name="T17" fmla="*/ 2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21"/>
                      <a:gd name="T29" fmla="*/ 138 w 138"/>
                      <a:gd name="T30" fmla="*/ 121 h 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21">
                        <a:moveTo>
                          <a:pt x="138" y="121"/>
                        </a:moveTo>
                        <a:lnTo>
                          <a:pt x="82" y="100"/>
                        </a:lnTo>
                        <a:lnTo>
                          <a:pt x="40" y="75"/>
                        </a:lnTo>
                        <a:lnTo>
                          <a:pt x="0" y="52"/>
                        </a:lnTo>
                        <a:lnTo>
                          <a:pt x="15" y="0"/>
                        </a:lnTo>
                        <a:lnTo>
                          <a:pt x="88" y="34"/>
                        </a:lnTo>
                        <a:lnTo>
                          <a:pt x="132" y="49"/>
                        </a:lnTo>
                        <a:lnTo>
                          <a:pt x="134" y="41"/>
                        </a:lnTo>
                        <a:lnTo>
                          <a:pt x="138" y="121"/>
                        </a:lnTo>
                        <a:close/>
                      </a:path>
                    </a:pathLst>
                  </a:custGeom>
                  <a:blipFill dpi="0" rotWithShape="0">
                    <a:blip r:embed="rId24"/>
                    <a:srcRect/>
                    <a:tile tx="0" ty="0" sx="100000" sy="100000" flip="none" algn="tl"/>
                  </a:blipFill>
                  <a:ln w="9525">
                    <a:noFill/>
                    <a:round/>
                    <a:headEnd/>
                    <a:tailEnd/>
                  </a:ln>
                </p:spPr>
                <p:txBody>
                  <a:bodyPr/>
                  <a:lstStyle/>
                  <a:p>
                    <a:endParaRPr lang="it-IT"/>
                  </a:p>
                </p:txBody>
              </p:sp>
            </p:grpSp>
            <p:grpSp>
              <p:nvGrpSpPr>
                <p:cNvPr id="2117" name="Group 556"/>
                <p:cNvGrpSpPr>
                  <a:grpSpLocks/>
                </p:cNvGrpSpPr>
                <p:nvPr/>
              </p:nvGrpSpPr>
              <p:grpSpPr bwMode="auto">
                <a:xfrm>
                  <a:off x="3569" y="1367"/>
                  <a:ext cx="36" cy="165"/>
                  <a:chOff x="3569" y="1367"/>
                  <a:chExt cx="36" cy="165"/>
                </a:xfrm>
              </p:grpSpPr>
              <p:grpSp>
                <p:nvGrpSpPr>
                  <p:cNvPr id="2118" name="Group 557"/>
                  <p:cNvGrpSpPr>
                    <a:grpSpLocks/>
                  </p:cNvGrpSpPr>
                  <p:nvPr/>
                </p:nvGrpSpPr>
                <p:grpSpPr bwMode="auto">
                  <a:xfrm>
                    <a:off x="3569" y="1367"/>
                    <a:ext cx="36" cy="57"/>
                    <a:chOff x="3569" y="1367"/>
                    <a:chExt cx="36" cy="57"/>
                  </a:xfrm>
                </p:grpSpPr>
                <p:sp>
                  <p:nvSpPr>
                    <p:cNvPr id="2120" name="Freeform 558"/>
                    <p:cNvSpPr>
                      <a:spLocks/>
                    </p:cNvSpPr>
                    <p:nvPr/>
                  </p:nvSpPr>
                  <p:spPr bwMode="auto">
                    <a:xfrm>
                      <a:off x="3569" y="1367"/>
                      <a:ext cx="31" cy="57"/>
                    </a:xfrm>
                    <a:custGeom>
                      <a:avLst/>
                      <a:gdLst>
                        <a:gd name="T0" fmla="*/ 2 w 123"/>
                        <a:gd name="T1" fmla="*/ 4 h 228"/>
                        <a:gd name="T2" fmla="*/ 0 w 123"/>
                        <a:gd name="T3" fmla="*/ 4 h 228"/>
                        <a:gd name="T4" fmla="*/ 0 w 123"/>
                        <a:gd name="T5" fmla="*/ 0 h 228"/>
                        <a:gd name="T6" fmla="*/ 0 60000 65536"/>
                        <a:gd name="T7" fmla="*/ 0 60000 65536"/>
                        <a:gd name="T8" fmla="*/ 0 60000 65536"/>
                        <a:gd name="T9" fmla="*/ 0 w 123"/>
                        <a:gd name="T10" fmla="*/ 0 h 228"/>
                        <a:gd name="T11" fmla="*/ 123 w 123"/>
                        <a:gd name="T12" fmla="*/ 228 h 228"/>
                      </a:gdLst>
                      <a:ahLst/>
                      <a:cxnLst>
                        <a:cxn ang="T6">
                          <a:pos x="T0" y="T1"/>
                        </a:cxn>
                        <a:cxn ang="T7">
                          <a:pos x="T2" y="T3"/>
                        </a:cxn>
                        <a:cxn ang="T8">
                          <a:pos x="T4" y="T5"/>
                        </a:cxn>
                      </a:cxnLst>
                      <a:rect l="T9" t="T10" r="T11" b="T12"/>
                      <a:pathLst>
                        <a:path w="123" h="228">
                          <a:moveTo>
                            <a:pt x="123" y="228"/>
                          </a:moveTo>
                          <a:lnTo>
                            <a:pt x="3" y="216"/>
                          </a:lnTo>
                          <a:lnTo>
                            <a:pt x="0" y="0"/>
                          </a:lnTo>
                        </a:path>
                      </a:pathLst>
                    </a:custGeom>
                    <a:noFill/>
                    <a:ln w="3175">
                      <a:solidFill>
                        <a:srgbClr val="7F7F7F"/>
                      </a:solidFill>
                      <a:round/>
                      <a:headEnd/>
                      <a:tailEnd/>
                    </a:ln>
                  </p:spPr>
                  <p:txBody>
                    <a:bodyPr/>
                    <a:lstStyle/>
                    <a:p>
                      <a:endParaRPr lang="it-IT"/>
                    </a:p>
                  </p:txBody>
                </p:sp>
                <p:sp>
                  <p:nvSpPr>
                    <p:cNvPr id="2121" name="Freeform 559"/>
                    <p:cNvSpPr>
                      <a:spLocks/>
                    </p:cNvSpPr>
                    <p:nvPr/>
                  </p:nvSpPr>
                  <p:spPr bwMode="auto">
                    <a:xfrm>
                      <a:off x="3570" y="1374"/>
                      <a:ext cx="35" cy="14"/>
                    </a:xfrm>
                    <a:custGeom>
                      <a:avLst/>
                      <a:gdLst>
                        <a:gd name="T0" fmla="*/ 2 w 138"/>
                        <a:gd name="T1" fmla="*/ 1 h 58"/>
                        <a:gd name="T2" fmla="*/ 2 w 138"/>
                        <a:gd name="T3" fmla="*/ 0 h 58"/>
                        <a:gd name="T4" fmla="*/ 0 w 138"/>
                        <a:gd name="T5" fmla="*/ 0 h 58"/>
                        <a:gd name="T6" fmla="*/ 0 60000 65536"/>
                        <a:gd name="T7" fmla="*/ 0 60000 65536"/>
                        <a:gd name="T8" fmla="*/ 0 60000 65536"/>
                        <a:gd name="T9" fmla="*/ 0 w 138"/>
                        <a:gd name="T10" fmla="*/ 0 h 58"/>
                        <a:gd name="T11" fmla="*/ 138 w 138"/>
                        <a:gd name="T12" fmla="*/ 58 h 58"/>
                      </a:gdLst>
                      <a:ahLst/>
                      <a:cxnLst>
                        <a:cxn ang="T6">
                          <a:pos x="T0" y="T1"/>
                        </a:cxn>
                        <a:cxn ang="T7">
                          <a:pos x="T2" y="T3"/>
                        </a:cxn>
                        <a:cxn ang="T8">
                          <a:pos x="T4" y="T5"/>
                        </a:cxn>
                      </a:cxnLst>
                      <a:rect l="T9" t="T10" r="T11" b="T12"/>
                      <a:pathLst>
                        <a:path w="138" h="58">
                          <a:moveTo>
                            <a:pt x="138" y="58"/>
                          </a:moveTo>
                          <a:lnTo>
                            <a:pt x="89" y="42"/>
                          </a:lnTo>
                          <a:lnTo>
                            <a:pt x="0" y="0"/>
                          </a:lnTo>
                        </a:path>
                      </a:pathLst>
                    </a:custGeom>
                    <a:noFill/>
                    <a:ln w="3175">
                      <a:solidFill>
                        <a:srgbClr val="7F7F7F"/>
                      </a:solidFill>
                      <a:round/>
                      <a:headEnd/>
                      <a:tailEnd/>
                    </a:ln>
                  </p:spPr>
                  <p:txBody>
                    <a:bodyPr/>
                    <a:lstStyle/>
                    <a:p>
                      <a:endParaRPr lang="it-IT"/>
                    </a:p>
                  </p:txBody>
                </p:sp>
              </p:grpSp>
              <p:sp>
                <p:nvSpPr>
                  <p:cNvPr id="2119" name="Freeform 560"/>
                  <p:cNvSpPr>
                    <a:spLocks/>
                  </p:cNvSpPr>
                  <p:nvPr/>
                </p:nvSpPr>
                <p:spPr bwMode="auto">
                  <a:xfrm>
                    <a:off x="3576" y="1433"/>
                    <a:ext cx="4" cy="99"/>
                  </a:xfrm>
                  <a:custGeom>
                    <a:avLst/>
                    <a:gdLst>
                      <a:gd name="T0" fmla="*/ 0 w 18"/>
                      <a:gd name="T1" fmla="*/ 0 h 395"/>
                      <a:gd name="T2" fmla="*/ 0 w 18"/>
                      <a:gd name="T3" fmla="*/ 3 h 395"/>
                      <a:gd name="T4" fmla="*/ 0 w 18"/>
                      <a:gd name="T5" fmla="*/ 6 h 395"/>
                      <a:gd name="T6" fmla="*/ 0 60000 65536"/>
                      <a:gd name="T7" fmla="*/ 0 60000 65536"/>
                      <a:gd name="T8" fmla="*/ 0 60000 65536"/>
                      <a:gd name="T9" fmla="*/ 0 w 18"/>
                      <a:gd name="T10" fmla="*/ 0 h 395"/>
                      <a:gd name="T11" fmla="*/ 18 w 18"/>
                      <a:gd name="T12" fmla="*/ 395 h 395"/>
                    </a:gdLst>
                    <a:ahLst/>
                    <a:cxnLst>
                      <a:cxn ang="T6">
                        <a:pos x="T0" y="T1"/>
                      </a:cxn>
                      <a:cxn ang="T7">
                        <a:pos x="T2" y="T3"/>
                      </a:cxn>
                      <a:cxn ang="T8">
                        <a:pos x="T4" y="T5"/>
                      </a:cxn>
                    </a:cxnLst>
                    <a:rect l="T9" t="T10" r="T11" b="T12"/>
                    <a:pathLst>
                      <a:path w="18" h="395">
                        <a:moveTo>
                          <a:pt x="0" y="0"/>
                        </a:moveTo>
                        <a:lnTo>
                          <a:pt x="6" y="212"/>
                        </a:lnTo>
                        <a:lnTo>
                          <a:pt x="18" y="395"/>
                        </a:lnTo>
                      </a:path>
                    </a:pathLst>
                  </a:custGeom>
                  <a:noFill/>
                  <a:ln w="3175">
                    <a:solidFill>
                      <a:srgbClr val="7F7F7F"/>
                    </a:solidFill>
                    <a:round/>
                    <a:headEnd/>
                    <a:tailEnd/>
                  </a:ln>
                </p:spPr>
                <p:txBody>
                  <a:bodyPr/>
                  <a:lstStyle/>
                  <a:p>
                    <a:endParaRPr lang="it-IT"/>
                  </a:p>
                </p:txBody>
              </p:sp>
            </p:grpSp>
          </p:grpSp>
        </p:grpSp>
        <p:sp>
          <p:nvSpPr>
            <p:cNvPr id="2103" name="Freeform 564"/>
            <p:cNvSpPr>
              <a:spLocks/>
            </p:cNvSpPr>
            <p:nvPr/>
          </p:nvSpPr>
          <p:spPr bwMode="auto">
            <a:xfrm>
              <a:off x="7045325" y="1508125"/>
              <a:ext cx="1200150" cy="230188"/>
            </a:xfrm>
            <a:custGeom>
              <a:avLst/>
              <a:gdLst>
                <a:gd name="T0" fmla="*/ 2147483647 w 785"/>
                <a:gd name="T1" fmla="*/ 2147483647 h 135"/>
                <a:gd name="T2" fmla="*/ 2147483647 w 785"/>
                <a:gd name="T3" fmla="*/ 0 h 135"/>
                <a:gd name="T4" fmla="*/ 2147483647 w 785"/>
                <a:gd name="T5" fmla="*/ 0 h 135"/>
                <a:gd name="T6" fmla="*/ 0 w 785"/>
                <a:gd name="T7" fmla="*/ 2147483647 h 135"/>
                <a:gd name="T8" fmla="*/ 0 60000 65536"/>
                <a:gd name="T9" fmla="*/ 0 60000 65536"/>
                <a:gd name="T10" fmla="*/ 0 60000 65536"/>
                <a:gd name="T11" fmla="*/ 0 60000 65536"/>
                <a:gd name="T12" fmla="*/ 0 w 785"/>
                <a:gd name="T13" fmla="*/ 0 h 135"/>
                <a:gd name="T14" fmla="*/ 785 w 785"/>
                <a:gd name="T15" fmla="*/ 135 h 135"/>
              </a:gdLst>
              <a:ahLst/>
              <a:cxnLst>
                <a:cxn ang="T8">
                  <a:pos x="T0" y="T1"/>
                </a:cxn>
                <a:cxn ang="T9">
                  <a:pos x="T2" y="T3"/>
                </a:cxn>
                <a:cxn ang="T10">
                  <a:pos x="T4" y="T5"/>
                </a:cxn>
                <a:cxn ang="T11">
                  <a:pos x="T6" y="T7"/>
                </a:cxn>
              </a:cxnLst>
              <a:rect l="T12" t="T13" r="T14" b="T15"/>
              <a:pathLst>
                <a:path w="785" h="135">
                  <a:moveTo>
                    <a:pt x="785" y="135"/>
                  </a:moveTo>
                  <a:lnTo>
                    <a:pt x="749" y="0"/>
                  </a:lnTo>
                  <a:lnTo>
                    <a:pt x="36" y="0"/>
                  </a:lnTo>
                  <a:lnTo>
                    <a:pt x="0" y="135"/>
                  </a:lnTo>
                </a:path>
              </a:pathLst>
            </a:custGeom>
            <a:noFill/>
            <a:ln w="9525">
              <a:solidFill>
                <a:srgbClr val="FF0000"/>
              </a:solidFill>
              <a:prstDash val="sysDot"/>
              <a:round/>
              <a:headEnd/>
              <a:tailEnd type="triangle" w="med" len="med"/>
            </a:ln>
          </p:spPr>
          <p:txBody>
            <a:bodyPr/>
            <a:lstStyle/>
            <a:p>
              <a:endParaRPr lang="it-IT"/>
            </a:p>
          </p:txBody>
        </p:sp>
        <p:sp>
          <p:nvSpPr>
            <p:cNvPr id="2104" name="Freeform 565"/>
            <p:cNvSpPr>
              <a:spLocks/>
            </p:cNvSpPr>
            <p:nvPr/>
          </p:nvSpPr>
          <p:spPr bwMode="auto">
            <a:xfrm>
              <a:off x="5165725" y="1508125"/>
              <a:ext cx="1200150" cy="230188"/>
            </a:xfrm>
            <a:custGeom>
              <a:avLst/>
              <a:gdLst>
                <a:gd name="T0" fmla="*/ 2147483647 w 785"/>
                <a:gd name="T1" fmla="*/ 2147483647 h 135"/>
                <a:gd name="T2" fmla="*/ 2147483647 w 785"/>
                <a:gd name="T3" fmla="*/ 0 h 135"/>
                <a:gd name="T4" fmla="*/ 2147483647 w 785"/>
                <a:gd name="T5" fmla="*/ 0 h 135"/>
                <a:gd name="T6" fmla="*/ 0 w 785"/>
                <a:gd name="T7" fmla="*/ 2147483647 h 135"/>
                <a:gd name="T8" fmla="*/ 0 60000 65536"/>
                <a:gd name="T9" fmla="*/ 0 60000 65536"/>
                <a:gd name="T10" fmla="*/ 0 60000 65536"/>
                <a:gd name="T11" fmla="*/ 0 60000 65536"/>
                <a:gd name="T12" fmla="*/ 0 w 785"/>
                <a:gd name="T13" fmla="*/ 0 h 135"/>
                <a:gd name="T14" fmla="*/ 785 w 785"/>
                <a:gd name="T15" fmla="*/ 135 h 135"/>
              </a:gdLst>
              <a:ahLst/>
              <a:cxnLst>
                <a:cxn ang="T8">
                  <a:pos x="T0" y="T1"/>
                </a:cxn>
                <a:cxn ang="T9">
                  <a:pos x="T2" y="T3"/>
                </a:cxn>
                <a:cxn ang="T10">
                  <a:pos x="T4" y="T5"/>
                </a:cxn>
                <a:cxn ang="T11">
                  <a:pos x="T6" y="T7"/>
                </a:cxn>
              </a:cxnLst>
              <a:rect l="T12" t="T13" r="T14" b="T15"/>
              <a:pathLst>
                <a:path w="785" h="135">
                  <a:moveTo>
                    <a:pt x="785" y="135"/>
                  </a:moveTo>
                  <a:lnTo>
                    <a:pt x="749" y="0"/>
                  </a:lnTo>
                  <a:lnTo>
                    <a:pt x="36" y="0"/>
                  </a:lnTo>
                  <a:lnTo>
                    <a:pt x="0" y="135"/>
                  </a:lnTo>
                </a:path>
              </a:pathLst>
            </a:custGeom>
            <a:noFill/>
            <a:ln w="9525">
              <a:solidFill>
                <a:srgbClr val="FF0000"/>
              </a:solidFill>
              <a:prstDash val="sysDot"/>
              <a:round/>
              <a:headEnd/>
              <a:tailEnd type="triangle" w="med" len="med"/>
            </a:ln>
          </p:spPr>
          <p:txBody>
            <a:bodyPr/>
            <a:lstStyle/>
            <a:p>
              <a:endParaRPr lang="it-IT"/>
            </a:p>
          </p:txBody>
        </p:sp>
        <p:sp>
          <p:nvSpPr>
            <p:cNvPr id="2105" name="Freeform 566"/>
            <p:cNvSpPr>
              <a:spLocks/>
            </p:cNvSpPr>
            <p:nvPr/>
          </p:nvSpPr>
          <p:spPr bwMode="auto">
            <a:xfrm>
              <a:off x="3321050" y="1508125"/>
              <a:ext cx="1198563" cy="230188"/>
            </a:xfrm>
            <a:custGeom>
              <a:avLst/>
              <a:gdLst>
                <a:gd name="T0" fmla="*/ 2147483647 w 785"/>
                <a:gd name="T1" fmla="*/ 2147483647 h 135"/>
                <a:gd name="T2" fmla="*/ 2147483647 w 785"/>
                <a:gd name="T3" fmla="*/ 0 h 135"/>
                <a:gd name="T4" fmla="*/ 2147483647 w 785"/>
                <a:gd name="T5" fmla="*/ 0 h 135"/>
                <a:gd name="T6" fmla="*/ 0 w 785"/>
                <a:gd name="T7" fmla="*/ 2147483647 h 135"/>
                <a:gd name="T8" fmla="*/ 0 60000 65536"/>
                <a:gd name="T9" fmla="*/ 0 60000 65536"/>
                <a:gd name="T10" fmla="*/ 0 60000 65536"/>
                <a:gd name="T11" fmla="*/ 0 60000 65536"/>
                <a:gd name="T12" fmla="*/ 0 w 785"/>
                <a:gd name="T13" fmla="*/ 0 h 135"/>
                <a:gd name="T14" fmla="*/ 785 w 785"/>
                <a:gd name="T15" fmla="*/ 135 h 135"/>
              </a:gdLst>
              <a:ahLst/>
              <a:cxnLst>
                <a:cxn ang="T8">
                  <a:pos x="T0" y="T1"/>
                </a:cxn>
                <a:cxn ang="T9">
                  <a:pos x="T2" y="T3"/>
                </a:cxn>
                <a:cxn ang="T10">
                  <a:pos x="T4" y="T5"/>
                </a:cxn>
                <a:cxn ang="T11">
                  <a:pos x="T6" y="T7"/>
                </a:cxn>
              </a:cxnLst>
              <a:rect l="T12" t="T13" r="T14" b="T15"/>
              <a:pathLst>
                <a:path w="785" h="135">
                  <a:moveTo>
                    <a:pt x="785" y="135"/>
                  </a:moveTo>
                  <a:lnTo>
                    <a:pt x="749" y="0"/>
                  </a:lnTo>
                  <a:lnTo>
                    <a:pt x="36" y="0"/>
                  </a:lnTo>
                  <a:lnTo>
                    <a:pt x="0" y="135"/>
                  </a:lnTo>
                </a:path>
              </a:pathLst>
            </a:custGeom>
            <a:noFill/>
            <a:ln w="9525">
              <a:solidFill>
                <a:srgbClr val="FF0000"/>
              </a:solidFill>
              <a:prstDash val="sysDot"/>
              <a:round/>
              <a:headEnd/>
              <a:tailEnd type="triangle" w="med" len="med"/>
            </a:ln>
          </p:spPr>
          <p:txBody>
            <a:bodyPr/>
            <a:lstStyle/>
            <a:p>
              <a:endParaRPr lang="it-IT"/>
            </a:p>
          </p:txBody>
        </p:sp>
        <p:sp>
          <p:nvSpPr>
            <p:cNvPr id="2106" name="Freeform 567"/>
            <p:cNvSpPr>
              <a:spLocks/>
            </p:cNvSpPr>
            <p:nvPr/>
          </p:nvSpPr>
          <p:spPr bwMode="auto">
            <a:xfrm>
              <a:off x="1406525" y="1508125"/>
              <a:ext cx="1200150" cy="230188"/>
            </a:xfrm>
            <a:custGeom>
              <a:avLst/>
              <a:gdLst>
                <a:gd name="T0" fmla="*/ 2147483647 w 785"/>
                <a:gd name="T1" fmla="*/ 2147483647 h 135"/>
                <a:gd name="T2" fmla="*/ 2147483647 w 785"/>
                <a:gd name="T3" fmla="*/ 0 h 135"/>
                <a:gd name="T4" fmla="*/ 2147483647 w 785"/>
                <a:gd name="T5" fmla="*/ 0 h 135"/>
                <a:gd name="T6" fmla="*/ 0 w 785"/>
                <a:gd name="T7" fmla="*/ 2147483647 h 135"/>
                <a:gd name="T8" fmla="*/ 0 60000 65536"/>
                <a:gd name="T9" fmla="*/ 0 60000 65536"/>
                <a:gd name="T10" fmla="*/ 0 60000 65536"/>
                <a:gd name="T11" fmla="*/ 0 60000 65536"/>
                <a:gd name="T12" fmla="*/ 0 w 785"/>
                <a:gd name="T13" fmla="*/ 0 h 135"/>
                <a:gd name="T14" fmla="*/ 785 w 785"/>
                <a:gd name="T15" fmla="*/ 135 h 135"/>
              </a:gdLst>
              <a:ahLst/>
              <a:cxnLst>
                <a:cxn ang="T8">
                  <a:pos x="T0" y="T1"/>
                </a:cxn>
                <a:cxn ang="T9">
                  <a:pos x="T2" y="T3"/>
                </a:cxn>
                <a:cxn ang="T10">
                  <a:pos x="T4" y="T5"/>
                </a:cxn>
                <a:cxn ang="T11">
                  <a:pos x="T6" y="T7"/>
                </a:cxn>
              </a:cxnLst>
              <a:rect l="T12" t="T13" r="T14" b="T15"/>
              <a:pathLst>
                <a:path w="785" h="135">
                  <a:moveTo>
                    <a:pt x="785" y="135"/>
                  </a:moveTo>
                  <a:lnTo>
                    <a:pt x="749" y="0"/>
                  </a:lnTo>
                  <a:lnTo>
                    <a:pt x="36" y="0"/>
                  </a:lnTo>
                  <a:lnTo>
                    <a:pt x="0" y="135"/>
                  </a:lnTo>
                </a:path>
              </a:pathLst>
            </a:custGeom>
            <a:noFill/>
            <a:ln w="9525">
              <a:solidFill>
                <a:srgbClr val="FF0000"/>
              </a:solidFill>
              <a:prstDash val="sysDot"/>
              <a:round/>
              <a:headEnd/>
              <a:tailEnd type="triangle" w="med" len="med"/>
            </a:ln>
          </p:spPr>
          <p:txBody>
            <a:bodyPr/>
            <a:lstStyle/>
            <a:p>
              <a:endParaRPr lang="it-IT"/>
            </a:p>
          </p:txBody>
        </p:sp>
      </p:grpSp>
      <p:sp>
        <p:nvSpPr>
          <p:cNvPr id="505" name="Rectangle 505"/>
          <p:cNvSpPr txBox="1">
            <a:spLocks noChangeArrowheads="1"/>
          </p:cNvSpPr>
          <p:nvPr/>
        </p:nvSpPr>
        <p:spPr>
          <a:xfrm>
            <a:off x="215900" y="731838"/>
            <a:ext cx="9410700" cy="1422400"/>
          </a:xfrm>
          <a:prstGeom prst="rect">
            <a:avLst/>
          </a:prstGeom>
        </p:spPr>
        <p:txBody>
          <a:bodyPr/>
          <a:lstStyle/>
          <a:p>
            <a:pPr>
              <a:lnSpc>
                <a:spcPct val="80000"/>
              </a:lnSpc>
              <a:spcBef>
                <a:spcPct val="20000"/>
              </a:spcBef>
              <a:defRPr/>
            </a:pPr>
            <a:r>
              <a:rPr lang="en-US" sz="2100" b="1">
                <a:solidFill>
                  <a:schemeClr val="tx1"/>
                </a:solidFill>
                <a:latin typeface="Calibri" pitchFamily="34" charset="0"/>
              </a:rPr>
              <a:t>definition:</a:t>
            </a:r>
            <a:r>
              <a:rPr lang="it-IT" sz="2100">
                <a:solidFill>
                  <a:schemeClr val="tx1"/>
                </a:solidFill>
                <a:latin typeface="Calibri" pitchFamily="34" charset="0"/>
              </a:rPr>
              <a:t> “</a:t>
            </a:r>
            <a:r>
              <a:rPr lang="en-US" sz="2100">
                <a:solidFill>
                  <a:schemeClr val="tx1"/>
                </a:solidFill>
                <a:latin typeface="Calibri" pitchFamily="34" charset="0"/>
              </a:rPr>
              <a:t>all the different </a:t>
            </a:r>
            <a:r>
              <a:rPr lang="en-US" sz="2100" u="sng">
                <a:solidFill>
                  <a:srgbClr val="003399"/>
                </a:solidFill>
                <a:effectLst>
                  <a:outerShdw blurRad="38100" dist="38100" dir="2700000" algn="tl">
                    <a:srgbClr val="C0C0C0"/>
                  </a:outerShdw>
                </a:effectLst>
                <a:latin typeface="Calibri" pitchFamily="34" charset="0"/>
              </a:rPr>
              <a:t>actors, infrastructures, resources, processes and activities</a:t>
            </a:r>
            <a:r>
              <a:rPr lang="en-US" sz="2100">
                <a:solidFill>
                  <a:schemeClr val="tx1"/>
                </a:solidFill>
                <a:latin typeface="Calibri" pitchFamily="34" charset="0"/>
              </a:rPr>
              <a:t> (and the links between them) that attend from the sourcing of raw materials, to transformation in semi-finished products and finished products to distribution of finished products to clients”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downRigh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ChangeArrowheads="1"/>
          </p:cNvSpPr>
          <p:nvPr/>
        </p:nvSpPr>
        <p:spPr bwMode="auto">
          <a:xfrm>
            <a:off x="8845550" y="4737100"/>
            <a:ext cx="709613" cy="688975"/>
          </a:xfrm>
          <a:prstGeom prst="rect">
            <a:avLst/>
          </a:prstGeom>
          <a:noFill/>
          <a:ln w="12700">
            <a:noFill/>
            <a:miter lim="800000"/>
            <a:headEnd/>
            <a:tailEnd/>
          </a:ln>
        </p:spPr>
        <p:txBody>
          <a:bodyPr lIns="12700" tIns="12700" rIns="12700" bIns="12700"/>
          <a:lstStyle/>
          <a:p>
            <a:pPr algn="ctr" eaLnBrk="0" hangingPunct="0"/>
            <a:r>
              <a:rPr lang="it-IT" sz="1400">
                <a:solidFill>
                  <a:schemeClr val="tx1"/>
                </a:solidFill>
              </a:rPr>
              <a:t>q</a:t>
            </a:r>
          </a:p>
        </p:txBody>
      </p:sp>
      <p:sp>
        <p:nvSpPr>
          <p:cNvPr id="107522" name="Rectangle 3"/>
          <p:cNvSpPr>
            <a:spLocks noChangeArrowheads="1"/>
          </p:cNvSpPr>
          <p:nvPr/>
        </p:nvSpPr>
        <p:spPr bwMode="auto">
          <a:xfrm rot="-5400000">
            <a:off x="373856" y="1237457"/>
            <a:ext cx="1063625" cy="404812"/>
          </a:xfrm>
          <a:prstGeom prst="rect">
            <a:avLst/>
          </a:prstGeom>
          <a:noFill/>
          <a:ln w="12700">
            <a:noFill/>
            <a:miter lim="800000"/>
            <a:headEnd/>
            <a:tailEnd/>
          </a:ln>
        </p:spPr>
        <p:txBody>
          <a:bodyPr lIns="12700" tIns="12700" rIns="12700" bIns="12700"/>
          <a:lstStyle/>
          <a:p>
            <a:pPr algn="ctr" eaLnBrk="0" hangingPunct="0"/>
            <a:r>
              <a:rPr lang="it-IT" sz="1400">
                <a:solidFill>
                  <a:schemeClr val="tx1"/>
                </a:solidFill>
              </a:rPr>
              <a:t>costo</a:t>
            </a:r>
          </a:p>
        </p:txBody>
      </p:sp>
      <p:sp>
        <p:nvSpPr>
          <p:cNvPr id="107523" name="Line 4"/>
          <p:cNvSpPr>
            <a:spLocks noChangeAspect="1" noChangeShapeType="1"/>
          </p:cNvSpPr>
          <p:nvPr/>
        </p:nvSpPr>
        <p:spPr bwMode="auto">
          <a:xfrm>
            <a:off x="1130300" y="4579938"/>
            <a:ext cx="8251825" cy="0"/>
          </a:xfrm>
          <a:prstGeom prst="line">
            <a:avLst/>
          </a:prstGeom>
          <a:noFill/>
          <a:ln w="12700">
            <a:solidFill>
              <a:schemeClr val="tx1"/>
            </a:solidFill>
            <a:round/>
            <a:headEnd/>
            <a:tailEnd type="triangle" w="med" len="med"/>
          </a:ln>
        </p:spPr>
        <p:txBody>
          <a:bodyPr lIns="93600" tIns="46800" rIns="93600" bIns="46800" anchor="ctr">
            <a:spAutoFit/>
          </a:bodyPr>
          <a:lstStyle/>
          <a:p>
            <a:endParaRPr lang="it-IT"/>
          </a:p>
        </p:txBody>
      </p:sp>
      <p:sp>
        <p:nvSpPr>
          <p:cNvPr id="107524" name="Line 5"/>
          <p:cNvSpPr>
            <a:spLocks noChangeAspect="1" noChangeShapeType="1"/>
          </p:cNvSpPr>
          <p:nvPr/>
        </p:nvSpPr>
        <p:spPr bwMode="auto">
          <a:xfrm flipV="1">
            <a:off x="1130300" y="1119188"/>
            <a:ext cx="0" cy="3460750"/>
          </a:xfrm>
          <a:prstGeom prst="line">
            <a:avLst/>
          </a:prstGeom>
          <a:noFill/>
          <a:ln w="12700">
            <a:solidFill>
              <a:schemeClr val="tx1"/>
            </a:solidFill>
            <a:round/>
            <a:headEnd/>
            <a:tailEnd type="triangle" w="med" len="med"/>
          </a:ln>
        </p:spPr>
        <p:txBody>
          <a:bodyPr lIns="93600" tIns="46800" rIns="93600" bIns="46800" anchor="ctr">
            <a:spAutoFit/>
          </a:bodyPr>
          <a:lstStyle/>
          <a:p>
            <a:endParaRPr lang="it-IT"/>
          </a:p>
        </p:txBody>
      </p:sp>
      <p:sp>
        <p:nvSpPr>
          <p:cNvPr id="107525" name="Line 6"/>
          <p:cNvSpPr>
            <a:spLocks noChangeAspect="1" noChangeShapeType="1"/>
          </p:cNvSpPr>
          <p:nvPr/>
        </p:nvSpPr>
        <p:spPr bwMode="auto">
          <a:xfrm flipV="1">
            <a:off x="1130300" y="2598738"/>
            <a:ext cx="6864350" cy="1981200"/>
          </a:xfrm>
          <a:prstGeom prst="line">
            <a:avLst/>
          </a:prstGeom>
          <a:noFill/>
          <a:ln w="19050">
            <a:solidFill>
              <a:schemeClr val="tx1"/>
            </a:solidFill>
            <a:prstDash val="lgDash"/>
            <a:round/>
            <a:headEnd/>
            <a:tailEnd type="none" w="lg" len="lg"/>
          </a:ln>
        </p:spPr>
        <p:txBody>
          <a:bodyPr wrap="none" anchor="ctr"/>
          <a:lstStyle/>
          <a:p>
            <a:endParaRPr lang="it-IT"/>
          </a:p>
        </p:txBody>
      </p:sp>
      <p:sp>
        <p:nvSpPr>
          <p:cNvPr id="107526" name="Line 7"/>
          <p:cNvSpPr>
            <a:spLocks noChangeAspect="1" noChangeShapeType="1"/>
          </p:cNvSpPr>
          <p:nvPr/>
        </p:nvSpPr>
        <p:spPr bwMode="auto">
          <a:xfrm>
            <a:off x="1130300" y="3435350"/>
            <a:ext cx="6815138" cy="0"/>
          </a:xfrm>
          <a:prstGeom prst="line">
            <a:avLst/>
          </a:prstGeom>
          <a:noFill/>
          <a:ln w="19050">
            <a:solidFill>
              <a:schemeClr val="tx1"/>
            </a:solidFill>
            <a:prstDash val="dash"/>
            <a:round/>
            <a:headEnd/>
            <a:tailEnd type="none" w="lg" len="lg"/>
          </a:ln>
        </p:spPr>
        <p:txBody>
          <a:bodyPr wrap="none" anchor="ctr"/>
          <a:lstStyle/>
          <a:p>
            <a:endParaRPr lang="it-IT"/>
          </a:p>
        </p:txBody>
      </p:sp>
      <p:sp>
        <p:nvSpPr>
          <p:cNvPr id="107527" name="Freeform 8"/>
          <p:cNvSpPr>
            <a:spLocks noChangeAspect="1"/>
          </p:cNvSpPr>
          <p:nvPr/>
        </p:nvSpPr>
        <p:spPr bwMode="auto">
          <a:xfrm>
            <a:off x="1331913" y="1728788"/>
            <a:ext cx="6780212" cy="2774950"/>
          </a:xfrm>
          <a:custGeom>
            <a:avLst/>
            <a:gdLst>
              <a:gd name="T0" fmla="*/ 0 w 2938"/>
              <a:gd name="T1" fmla="*/ 0 h 1303"/>
              <a:gd name="T2" fmla="*/ 988 w 2938"/>
              <a:gd name="T3" fmla="*/ 1100 h 1303"/>
              <a:gd name="T4" fmla="*/ 2938 w 2938"/>
              <a:gd name="T5" fmla="*/ 1219 h 1303"/>
              <a:gd name="T6" fmla="*/ 0 60000 65536"/>
              <a:gd name="T7" fmla="*/ 0 60000 65536"/>
              <a:gd name="T8" fmla="*/ 0 60000 65536"/>
              <a:gd name="T9" fmla="*/ 0 w 2938"/>
              <a:gd name="T10" fmla="*/ 0 h 1303"/>
              <a:gd name="T11" fmla="*/ 2938 w 2938"/>
              <a:gd name="T12" fmla="*/ 1303 h 1303"/>
            </a:gdLst>
            <a:ahLst/>
            <a:cxnLst>
              <a:cxn ang="T6">
                <a:pos x="T0" y="T1"/>
              </a:cxn>
              <a:cxn ang="T7">
                <a:pos x="T2" y="T3"/>
              </a:cxn>
              <a:cxn ang="T8">
                <a:pos x="T4" y="T5"/>
              </a:cxn>
            </a:cxnLst>
            <a:rect l="T9" t="T10" r="T11" b="T12"/>
            <a:pathLst>
              <a:path w="2938" h="1303">
                <a:moveTo>
                  <a:pt x="0" y="0"/>
                </a:moveTo>
                <a:cubicBezTo>
                  <a:pt x="165" y="183"/>
                  <a:pt x="498" y="897"/>
                  <a:pt x="988" y="1100"/>
                </a:cubicBezTo>
                <a:cubicBezTo>
                  <a:pt x="1478" y="1303"/>
                  <a:pt x="2532" y="1194"/>
                  <a:pt x="2938" y="1219"/>
                </a:cubicBezTo>
              </a:path>
            </a:pathLst>
          </a:custGeom>
          <a:noFill/>
          <a:ln w="19050" cap="flat" cmpd="sng">
            <a:solidFill>
              <a:schemeClr val="tx1"/>
            </a:solidFill>
            <a:prstDash val="sysDot"/>
            <a:round/>
            <a:headEnd type="none" w="med" len="med"/>
            <a:tailEnd type="none" w="lg" len="lg"/>
          </a:ln>
        </p:spPr>
        <p:txBody>
          <a:bodyPr wrap="none" anchor="ctr"/>
          <a:lstStyle/>
          <a:p>
            <a:endParaRPr lang="it-IT"/>
          </a:p>
        </p:txBody>
      </p:sp>
      <p:sp>
        <p:nvSpPr>
          <p:cNvPr id="107528" name="Freeform 9"/>
          <p:cNvSpPr>
            <a:spLocks noChangeAspect="1"/>
          </p:cNvSpPr>
          <p:nvPr/>
        </p:nvSpPr>
        <p:spPr bwMode="auto">
          <a:xfrm>
            <a:off x="1695450" y="1476375"/>
            <a:ext cx="6354763" cy="892175"/>
          </a:xfrm>
          <a:custGeom>
            <a:avLst/>
            <a:gdLst>
              <a:gd name="T0" fmla="*/ 0 w 2841"/>
              <a:gd name="T1" fmla="*/ 0 h 432"/>
              <a:gd name="T2" fmla="*/ 643 w 2841"/>
              <a:gd name="T3" fmla="*/ 406 h 432"/>
              <a:gd name="T4" fmla="*/ 2841 w 2841"/>
              <a:gd name="T5" fmla="*/ 157 h 432"/>
              <a:gd name="T6" fmla="*/ 0 60000 65536"/>
              <a:gd name="T7" fmla="*/ 0 60000 65536"/>
              <a:gd name="T8" fmla="*/ 0 60000 65536"/>
              <a:gd name="T9" fmla="*/ 0 w 2841"/>
              <a:gd name="T10" fmla="*/ 0 h 432"/>
              <a:gd name="T11" fmla="*/ 2841 w 2841"/>
              <a:gd name="T12" fmla="*/ 432 h 432"/>
            </a:gdLst>
            <a:ahLst/>
            <a:cxnLst>
              <a:cxn ang="T6">
                <a:pos x="T0" y="T1"/>
              </a:cxn>
              <a:cxn ang="T7">
                <a:pos x="T2" y="T3"/>
              </a:cxn>
              <a:cxn ang="T8">
                <a:pos x="T4" y="T5"/>
              </a:cxn>
            </a:cxnLst>
            <a:rect l="T9" t="T10" r="T11" b="T12"/>
            <a:pathLst>
              <a:path w="2841" h="432">
                <a:moveTo>
                  <a:pt x="0" y="0"/>
                </a:moveTo>
                <a:cubicBezTo>
                  <a:pt x="107" y="68"/>
                  <a:pt x="170" y="380"/>
                  <a:pt x="643" y="406"/>
                </a:cubicBezTo>
                <a:cubicBezTo>
                  <a:pt x="1116" y="432"/>
                  <a:pt x="2383" y="209"/>
                  <a:pt x="2841" y="157"/>
                </a:cubicBezTo>
              </a:path>
            </a:pathLst>
          </a:custGeom>
          <a:noFill/>
          <a:ln w="28575" cap="flat" cmpd="sng">
            <a:solidFill>
              <a:schemeClr val="tx2"/>
            </a:solidFill>
            <a:prstDash val="solid"/>
            <a:round/>
            <a:headEnd type="none" w="med" len="med"/>
            <a:tailEnd type="none" w="lg" len="lg"/>
          </a:ln>
        </p:spPr>
        <p:txBody>
          <a:bodyPr wrap="none" anchor="ctr"/>
          <a:lstStyle/>
          <a:p>
            <a:endParaRPr lang="it-IT"/>
          </a:p>
        </p:txBody>
      </p:sp>
      <p:sp>
        <p:nvSpPr>
          <p:cNvPr id="107529" name="Rectangle 10"/>
          <p:cNvSpPr>
            <a:spLocks noChangeArrowheads="1"/>
          </p:cNvSpPr>
          <p:nvPr/>
        </p:nvSpPr>
        <p:spPr bwMode="auto">
          <a:xfrm>
            <a:off x="2144713" y="5084763"/>
            <a:ext cx="6084887" cy="1008062"/>
          </a:xfrm>
          <a:prstGeom prst="rect">
            <a:avLst/>
          </a:prstGeom>
          <a:solidFill>
            <a:srgbClr val="FFFFFF"/>
          </a:solidFill>
          <a:ln w="9525">
            <a:solidFill>
              <a:schemeClr val="tx1"/>
            </a:solidFill>
            <a:miter lim="800000"/>
            <a:headEnd/>
            <a:tailEnd/>
          </a:ln>
        </p:spPr>
        <p:txBody>
          <a:bodyPr wrap="none" anchor="ctr"/>
          <a:lstStyle/>
          <a:p>
            <a:endParaRPr lang="it-IT"/>
          </a:p>
        </p:txBody>
      </p:sp>
      <p:sp>
        <p:nvSpPr>
          <p:cNvPr id="107530" name="Line 11"/>
          <p:cNvSpPr>
            <a:spLocks noChangeShapeType="1"/>
          </p:cNvSpPr>
          <p:nvPr/>
        </p:nvSpPr>
        <p:spPr bwMode="auto">
          <a:xfrm>
            <a:off x="2535238" y="5373688"/>
            <a:ext cx="1325562" cy="0"/>
          </a:xfrm>
          <a:prstGeom prst="line">
            <a:avLst/>
          </a:prstGeom>
          <a:noFill/>
          <a:ln w="19050">
            <a:solidFill>
              <a:schemeClr val="tx1"/>
            </a:solidFill>
            <a:prstDash val="dash"/>
            <a:round/>
            <a:headEnd/>
            <a:tailEnd/>
          </a:ln>
        </p:spPr>
        <p:txBody>
          <a:bodyPr/>
          <a:lstStyle/>
          <a:p>
            <a:endParaRPr lang="it-IT"/>
          </a:p>
        </p:txBody>
      </p:sp>
      <p:sp>
        <p:nvSpPr>
          <p:cNvPr id="107531" name="Line 12"/>
          <p:cNvSpPr>
            <a:spLocks noChangeShapeType="1"/>
          </p:cNvSpPr>
          <p:nvPr/>
        </p:nvSpPr>
        <p:spPr bwMode="auto">
          <a:xfrm>
            <a:off x="2535238" y="5805488"/>
            <a:ext cx="1325562" cy="0"/>
          </a:xfrm>
          <a:prstGeom prst="line">
            <a:avLst/>
          </a:prstGeom>
          <a:noFill/>
          <a:ln w="19050">
            <a:solidFill>
              <a:schemeClr val="tx1"/>
            </a:solidFill>
            <a:prstDash val="sysDot"/>
            <a:round/>
            <a:headEnd/>
            <a:tailEnd/>
          </a:ln>
        </p:spPr>
        <p:txBody>
          <a:bodyPr/>
          <a:lstStyle/>
          <a:p>
            <a:endParaRPr lang="it-IT"/>
          </a:p>
        </p:txBody>
      </p:sp>
      <p:sp>
        <p:nvSpPr>
          <p:cNvPr id="107532" name="Line 13"/>
          <p:cNvSpPr>
            <a:spLocks noChangeShapeType="1"/>
          </p:cNvSpPr>
          <p:nvPr/>
        </p:nvSpPr>
        <p:spPr bwMode="auto">
          <a:xfrm>
            <a:off x="5343525" y="5373688"/>
            <a:ext cx="1325563" cy="0"/>
          </a:xfrm>
          <a:prstGeom prst="line">
            <a:avLst/>
          </a:prstGeom>
          <a:noFill/>
          <a:ln w="19050">
            <a:solidFill>
              <a:schemeClr val="tx1"/>
            </a:solidFill>
            <a:prstDash val="lgDash"/>
            <a:round/>
            <a:headEnd/>
            <a:tailEnd/>
          </a:ln>
        </p:spPr>
        <p:txBody>
          <a:bodyPr/>
          <a:lstStyle/>
          <a:p>
            <a:endParaRPr lang="it-IT"/>
          </a:p>
        </p:txBody>
      </p:sp>
      <p:sp>
        <p:nvSpPr>
          <p:cNvPr id="107533" name="Line 14"/>
          <p:cNvSpPr>
            <a:spLocks noChangeShapeType="1"/>
          </p:cNvSpPr>
          <p:nvPr/>
        </p:nvSpPr>
        <p:spPr bwMode="auto">
          <a:xfrm>
            <a:off x="5343525" y="5805488"/>
            <a:ext cx="1325563" cy="0"/>
          </a:xfrm>
          <a:prstGeom prst="line">
            <a:avLst/>
          </a:prstGeom>
          <a:noFill/>
          <a:ln w="28575">
            <a:solidFill>
              <a:schemeClr val="tx1"/>
            </a:solidFill>
            <a:round/>
            <a:headEnd/>
            <a:tailEnd/>
          </a:ln>
        </p:spPr>
        <p:txBody>
          <a:bodyPr/>
          <a:lstStyle/>
          <a:p>
            <a:endParaRPr lang="it-IT"/>
          </a:p>
        </p:txBody>
      </p:sp>
      <p:sp>
        <p:nvSpPr>
          <p:cNvPr id="107534" name="Text Box 15"/>
          <p:cNvSpPr txBox="1">
            <a:spLocks noChangeArrowheads="1"/>
          </p:cNvSpPr>
          <p:nvPr/>
        </p:nvSpPr>
        <p:spPr bwMode="auto">
          <a:xfrm>
            <a:off x="4017963" y="5211763"/>
            <a:ext cx="623887" cy="304800"/>
          </a:xfrm>
          <a:prstGeom prst="rect">
            <a:avLst/>
          </a:prstGeom>
          <a:noFill/>
          <a:ln w="9525">
            <a:noFill/>
            <a:miter lim="800000"/>
            <a:headEnd/>
            <a:tailEnd/>
          </a:ln>
        </p:spPr>
        <p:txBody>
          <a:bodyPr>
            <a:spAutoFit/>
          </a:bodyPr>
          <a:lstStyle/>
          <a:p>
            <a:pPr>
              <a:spcBef>
                <a:spcPct val="50000"/>
              </a:spcBef>
            </a:pPr>
            <a:r>
              <a:rPr lang="it-IT" sz="1400">
                <a:solidFill>
                  <a:schemeClr val="tx1"/>
                </a:solidFill>
              </a:rPr>
              <a:t>Ca</a:t>
            </a:r>
          </a:p>
        </p:txBody>
      </p:sp>
      <p:sp>
        <p:nvSpPr>
          <p:cNvPr id="107535" name="Text Box 16"/>
          <p:cNvSpPr txBox="1">
            <a:spLocks noChangeArrowheads="1"/>
          </p:cNvSpPr>
          <p:nvPr/>
        </p:nvSpPr>
        <p:spPr bwMode="auto">
          <a:xfrm>
            <a:off x="4017963" y="5645150"/>
            <a:ext cx="623887" cy="304800"/>
          </a:xfrm>
          <a:prstGeom prst="rect">
            <a:avLst/>
          </a:prstGeom>
          <a:noFill/>
          <a:ln w="9525">
            <a:noFill/>
            <a:miter lim="800000"/>
            <a:headEnd/>
            <a:tailEnd/>
          </a:ln>
        </p:spPr>
        <p:txBody>
          <a:bodyPr>
            <a:spAutoFit/>
          </a:bodyPr>
          <a:lstStyle/>
          <a:p>
            <a:pPr>
              <a:spcBef>
                <a:spcPct val="50000"/>
              </a:spcBef>
            </a:pPr>
            <a:r>
              <a:rPr lang="it-IT" sz="1400">
                <a:solidFill>
                  <a:schemeClr val="tx1"/>
                </a:solidFill>
              </a:rPr>
              <a:t>Co</a:t>
            </a:r>
          </a:p>
        </p:txBody>
      </p:sp>
      <p:sp>
        <p:nvSpPr>
          <p:cNvPr id="107536" name="Text Box 17"/>
          <p:cNvSpPr txBox="1">
            <a:spLocks noChangeArrowheads="1"/>
          </p:cNvSpPr>
          <p:nvPr/>
        </p:nvSpPr>
        <p:spPr bwMode="auto">
          <a:xfrm>
            <a:off x="6826250" y="5211763"/>
            <a:ext cx="623888" cy="304800"/>
          </a:xfrm>
          <a:prstGeom prst="rect">
            <a:avLst/>
          </a:prstGeom>
          <a:noFill/>
          <a:ln w="9525">
            <a:noFill/>
            <a:miter lim="800000"/>
            <a:headEnd/>
            <a:tailEnd/>
          </a:ln>
        </p:spPr>
        <p:txBody>
          <a:bodyPr>
            <a:spAutoFit/>
          </a:bodyPr>
          <a:lstStyle/>
          <a:p>
            <a:pPr>
              <a:spcBef>
                <a:spcPct val="50000"/>
              </a:spcBef>
            </a:pPr>
            <a:r>
              <a:rPr lang="it-IT" sz="1400">
                <a:solidFill>
                  <a:schemeClr val="tx1"/>
                </a:solidFill>
              </a:rPr>
              <a:t>Cm</a:t>
            </a:r>
          </a:p>
        </p:txBody>
      </p:sp>
      <p:sp>
        <p:nvSpPr>
          <p:cNvPr id="107537" name="Text Box 18"/>
          <p:cNvSpPr txBox="1">
            <a:spLocks noChangeArrowheads="1"/>
          </p:cNvSpPr>
          <p:nvPr/>
        </p:nvSpPr>
        <p:spPr bwMode="auto">
          <a:xfrm>
            <a:off x="6826250" y="5645150"/>
            <a:ext cx="623888" cy="304800"/>
          </a:xfrm>
          <a:prstGeom prst="rect">
            <a:avLst/>
          </a:prstGeom>
          <a:noFill/>
          <a:ln w="9525">
            <a:noFill/>
            <a:miter lim="800000"/>
            <a:headEnd/>
            <a:tailEnd/>
          </a:ln>
        </p:spPr>
        <p:txBody>
          <a:bodyPr>
            <a:spAutoFit/>
          </a:bodyPr>
          <a:lstStyle/>
          <a:p>
            <a:pPr>
              <a:spcBef>
                <a:spcPct val="50000"/>
              </a:spcBef>
            </a:pPr>
            <a:r>
              <a:rPr lang="it-IT" sz="1400">
                <a:solidFill>
                  <a:schemeClr val="tx1"/>
                </a:solidFill>
              </a:rPr>
              <a:t>Ct</a:t>
            </a:r>
          </a:p>
        </p:txBody>
      </p:sp>
      <p:sp>
        <p:nvSpPr>
          <p:cNvPr id="3012610" name="Rectangle 2"/>
          <p:cNvSpPr>
            <a:spLocks noChangeArrowheads="1"/>
          </p:cNvSpPr>
          <p:nvPr/>
        </p:nvSpPr>
        <p:spPr bwMode="auto">
          <a:xfrm>
            <a:off x="180975" y="119063"/>
            <a:ext cx="8505825" cy="411162"/>
          </a:xfrm>
          <a:prstGeom prst="rect">
            <a:avLst/>
          </a:prstGeom>
          <a:noFill/>
          <a:ln w="3175">
            <a:noFill/>
            <a:miter lim="800000"/>
            <a:headEnd/>
            <a:tailEnd/>
          </a:ln>
        </p:spPr>
        <p:txBody>
          <a:bodyPr lIns="90000" tIns="43200" rIns="90000" bIns="43200" anchor="ctr"/>
          <a:lstStyle/>
          <a:p>
            <a:pPr defTabSz="762000" eaLnBrk="0" hangingPunct="0">
              <a:defRPr/>
            </a:pPr>
            <a:r>
              <a:rPr lang="it-IT" sz="2400" b="1">
                <a:solidFill>
                  <a:srgbClr val="003399"/>
                </a:solidFill>
                <a:effectLst>
                  <a:outerShdw blurRad="38100" dist="38100" dir="2700000" algn="tl">
                    <a:srgbClr val="C0C0C0"/>
                  </a:outerShdw>
                </a:effectLst>
                <a:latin typeface="Calibri" pitchFamily="34" charset="0"/>
              </a:rPr>
              <a:t>modello del lotto economico: dimensionamento del lotto (2/3)</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ext Box 2"/>
          <p:cNvSpPr txBox="1">
            <a:spLocks noChangeArrowheads="1"/>
          </p:cNvSpPr>
          <p:nvPr/>
        </p:nvSpPr>
        <p:spPr bwMode="auto">
          <a:xfrm>
            <a:off x="1419225" y="1609725"/>
            <a:ext cx="5895975" cy="458788"/>
          </a:xfrm>
          <a:prstGeom prst="rect">
            <a:avLst/>
          </a:prstGeom>
          <a:noFill/>
          <a:ln w="12700">
            <a:noFill/>
            <a:miter lim="800000"/>
            <a:headEnd/>
            <a:tailEnd/>
          </a:ln>
        </p:spPr>
        <p:txBody>
          <a:bodyPr wrap="none" lIns="59042" tIns="23617" rIns="59042" bIns="23617">
            <a:spAutoFit/>
          </a:bodyPr>
          <a:lstStyle/>
          <a:p>
            <a:pPr defTabSz="708025" eaLnBrk="0" hangingPunct="0">
              <a:lnSpc>
                <a:spcPct val="90000"/>
              </a:lnSpc>
              <a:spcBef>
                <a:spcPct val="89000"/>
              </a:spcBef>
            </a:pPr>
            <a:r>
              <a:rPr lang="it-IT" sz="3000" b="1">
                <a:solidFill>
                  <a:schemeClr val="hlink"/>
                </a:solidFill>
                <a:latin typeface="Calibri" pitchFamily="34" charset="0"/>
                <a:cs typeface="Arial" charset="0"/>
              </a:rPr>
              <a:t>La formula della quantità economica</a:t>
            </a:r>
            <a:endParaRPr lang="fr-FR" sz="3000">
              <a:solidFill>
                <a:schemeClr val="hlink"/>
              </a:solidFill>
              <a:latin typeface="Calibri" pitchFamily="34" charset="0"/>
              <a:cs typeface="Arial" charset="0"/>
            </a:endParaRPr>
          </a:p>
        </p:txBody>
      </p:sp>
      <p:grpSp>
        <p:nvGrpSpPr>
          <p:cNvPr id="108546" name="Group 3"/>
          <p:cNvGrpSpPr>
            <a:grpSpLocks/>
          </p:cNvGrpSpPr>
          <p:nvPr/>
        </p:nvGrpSpPr>
        <p:grpSpPr bwMode="auto">
          <a:xfrm>
            <a:off x="2625725" y="2281238"/>
            <a:ext cx="4914900" cy="1525587"/>
            <a:chOff x="480" y="1584"/>
            <a:chExt cx="3216" cy="960"/>
          </a:xfrm>
        </p:grpSpPr>
        <p:grpSp>
          <p:nvGrpSpPr>
            <p:cNvPr id="108549" name="Group 4"/>
            <p:cNvGrpSpPr>
              <a:grpSpLocks/>
            </p:cNvGrpSpPr>
            <p:nvPr/>
          </p:nvGrpSpPr>
          <p:grpSpPr bwMode="auto">
            <a:xfrm>
              <a:off x="480" y="1584"/>
              <a:ext cx="3216" cy="960"/>
              <a:chOff x="480" y="1584"/>
              <a:chExt cx="3216" cy="960"/>
            </a:xfrm>
          </p:grpSpPr>
          <p:grpSp>
            <p:nvGrpSpPr>
              <p:cNvPr id="108551" name="Group 5"/>
              <p:cNvGrpSpPr>
                <a:grpSpLocks/>
              </p:cNvGrpSpPr>
              <p:nvPr/>
            </p:nvGrpSpPr>
            <p:grpSpPr bwMode="auto">
              <a:xfrm>
                <a:off x="1344" y="1584"/>
                <a:ext cx="2352" cy="960"/>
                <a:chOff x="1344" y="1584"/>
                <a:chExt cx="2352" cy="960"/>
              </a:xfrm>
            </p:grpSpPr>
            <p:sp>
              <p:nvSpPr>
                <p:cNvPr id="108555" name="Line 6"/>
                <p:cNvSpPr>
                  <a:spLocks noChangeShapeType="1"/>
                </p:cNvSpPr>
                <p:nvPr/>
              </p:nvSpPr>
              <p:spPr bwMode="auto">
                <a:xfrm>
                  <a:off x="1344" y="1920"/>
                  <a:ext cx="384" cy="624"/>
                </a:xfrm>
                <a:prstGeom prst="line">
                  <a:avLst/>
                </a:prstGeom>
                <a:noFill/>
                <a:ln w="28575">
                  <a:solidFill>
                    <a:schemeClr val="tx1"/>
                  </a:solidFill>
                  <a:round/>
                  <a:headEnd/>
                  <a:tailEnd/>
                </a:ln>
              </p:spPr>
              <p:txBody>
                <a:bodyPr wrap="none" lIns="51043" tIns="20417" rIns="51043" bIns="20417">
                  <a:spAutoFit/>
                </a:bodyPr>
                <a:lstStyle/>
                <a:p>
                  <a:endParaRPr lang="it-IT"/>
                </a:p>
              </p:txBody>
            </p:sp>
            <p:sp>
              <p:nvSpPr>
                <p:cNvPr id="108556" name="Line 7"/>
                <p:cNvSpPr>
                  <a:spLocks noChangeShapeType="1"/>
                </p:cNvSpPr>
                <p:nvPr/>
              </p:nvSpPr>
              <p:spPr bwMode="auto">
                <a:xfrm>
                  <a:off x="1728" y="1584"/>
                  <a:ext cx="0" cy="960"/>
                </a:xfrm>
                <a:prstGeom prst="line">
                  <a:avLst/>
                </a:prstGeom>
                <a:noFill/>
                <a:ln w="28575">
                  <a:solidFill>
                    <a:schemeClr val="tx1"/>
                  </a:solidFill>
                  <a:round/>
                  <a:headEnd/>
                  <a:tailEnd/>
                </a:ln>
              </p:spPr>
              <p:txBody>
                <a:bodyPr wrap="none" lIns="51043" tIns="20417" rIns="51043" bIns="20417">
                  <a:spAutoFit/>
                </a:bodyPr>
                <a:lstStyle/>
                <a:p>
                  <a:endParaRPr lang="it-IT"/>
                </a:p>
              </p:txBody>
            </p:sp>
            <p:sp>
              <p:nvSpPr>
                <p:cNvPr id="108557" name="Line 8"/>
                <p:cNvSpPr>
                  <a:spLocks noChangeShapeType="1"/>
                </p:cNvSpPr>
                <p:nvPr/>
              </p:nvSpPr>
              <p:spPr bwMode="auto">
                <a:xfrm>
                  <a:off x="1728" y="1584"/>
                  <a:ext cx="1968" cy="0"/>
                </a:xfrm>
                <a:prstGeom prst="line">
                  <a:avLst/>
                </a:prstGeom>
                <a:noFill/>
                <a:ln w="28575">
                  <a:solidFill>
                    <a:schemeClr val="tx1"/>
                  </a:solidFill>
                  <a:round/>
                  <a:headEnd/>
                  <a:tailEnd/>
                </a:ln>
              </p:spPr>
              <p:txBody>
                <a:bodyPr wrap="none" lIns="51043" tIns="20417" rIns="51043" bIns="20417">
                  <a:spAutoFit/>
                </a:bodyPr>
                <a:lstStyle/>
                <a:p>
                  <a:endParaRPr lang="it-IT"/>
                </a:p>
              </p:txBody>
            </p:sp>
          </p:grpSp>
          <p:sp>
            <p:nvSpPr>
              <p:cNvPr id="108552" name="Text Box 9"/>
              <p:cNvSpPr txBox="1">
                <a:spLocks noChangeArrowheads="1"/>
              </p:cNvSpPr>
              <p:nvPr/>
            </p:nvSpPr>
            <p:spPr bwMode="auto">
              <a:xfrm>
                <a:off x="480" y="1974"/>
                <a:ext cx="708" cy="284"/>
              </a:xfrm>
              <a:prstGeom prst="rect">
                <a:avLst/>
              </a:prstGeom>
              <a:noFill/>
              <a:ln w="12700">
                <a:noFill/>
                <a:miter lim="800000"/>
                <a:headEnd/>
                <a:tailEnd/>
              </a:ln>
            </p:spPr>
            <p:txBody>
              <a:bodyPr wrap="none" lIns="51043" tIns="20417" rIns="51043" bIns="20417">
                <a:spAutoFit/>
              </a:bodyPr>
              <a:lstStyle/>
              <a:p>
                <a:pPr defTabSz="708025" eaLnBrk="0" hangingPunct="0">
                  <a:lnSpc>
                    <a:spcPct val="90000"/>
                  </a:lnSpc>
                  <a:spcBef>
                    <a:spcPct val="89000"/>
                  </a:spcBef>
                </a:pPr>
                <a:r>
                  <a:rPr lang="fr-FR" sz="3000" b="1">
                    <a:solidFill>
                      <a:schemeClr val="tx1"/>
                    </a:solidFill>
                    <a:latin typeface="Calibri" pitchFamily="34" charset="0"/>
                    <a:cs typeface="Arial" charset="0"/>
                  </a:rPr>
                  <a:t>EOQ =</a:t>
                </a:r>
                <a:endParaRPr lang="fr-FR" sz="3000">
                  <a:solidFill>
                    <a:schemeClr val="tx1"/>
                  </a:solidFill>
                  <a:latin typeface="Calibri" pitchFamily="34" charset="0"/>
                  <a:cs typeface="Arial" charset="0"/>
                </a:endParaRPr>
              </a:p>
            </p:txBody>
          </p:sp>
          <p:sp>
            <p:nvSpPr>
              <p:cNvPr id="108553" name="Text Box 10"/>
              <p:cNvSpPr txBox="1">
                <a:spLocks noChangeArrowheads="1"/>
              </p:cNvSpPr>
              <p:nvPr/>
            </p:nvSpPr>
            <p:spPr bwMode="auto">
              <a:xfrm>
                <a:off x="2160" y="1734"/>
                <a:ext cx="913" cy="285"/>
              </a:xfrm>
              <a:prstGeom prst="rect">
                <a:avLst/>
              </a:prstGeom>
              <a:noFill/>
              <a:ln w="12700">
                <a:noFill/>
                <a:miter lim="800000"/>
                <a:headEnd/>
                <a:tailEnd/>
              </a:ln>
            </p:spPr>
            <p:txBody>
              <a:bodyPr wrap="none" lIns="51043" tIns="20417" rIns="51043" bIns="20417">
                <a:spAutoFit/>
              </a:bodyPr>
              <a:lstStyle/>
              <a:p>
                <a:pPr defTabSz="708025" eaLnBrk="0" hangingPunct="0">
                  <a:lnSpc>
                    <a:spcPct val="90000"/>
                  </a:lnSpc>
                  <a:spcBef>
                    <a:spcPct val="89000"/>
                  </a:spcBef>
                </a:pPr>
                <a:r>
                  <a:rPr lang="fr-FR" sz="3000" b="1">
                    <a:solidFill>
                      <a:schemeClr val="tx1"/>
                    </a:solidFill>
                    <a:latin typeface="Calibri" pitchFamily="34" charset="0"/>
                    <a:cs typeface="Arial" charset="0"/>
                  </a:rPr>
                  <a:t>2</a:t>
                </a:r>
                <a:r>
                  <a:rPr lang="fr-FR" sz="3000">
                    <a:solidFill>
                      <a:schemeClr val="tx1"/>
                    </a:solidFill>
                    <a:latin typeface="Calibri" pitchFamily="34" charset="0"/>
                    <a:cs typeface="Arial" charset="0"/>
                  </a:rPr>
                  <a:t> x </a:t>
                </a:r>
                <a:r>
                  <a:rPr lang="fr-FR" sz="3000" b="1">
                    <a:solidFill>
                      <a:schemeClr val="tx1"/>
                    </a:solidFill>
                    <a:latin typeface="Calibri" pitchFamily="34" charset="0"/>
                    <a:cs typeface="Arial" charset="0"/>
                  </a:rPr>
                  <a:t>a</a:t>
                </a:r>
                <a:r>
                  <a:rPr lang="fr-FR" sz="3000">
                    <a:solidFill>
                      <a:schemeClr val="tx1"/>
                    </a:solidFill>
                    <a:latin typeface="Calibri" pitchFamily="34" charset="0"/>
                    <a:cs typeface="Arial" charset="0"/>
                  </a:rPr>
                  <a:t> x </a:t>
                </a:r>
                <a:r>
                  <a:rPr lang="fr-FR" sz="3000" b="1">
                    <a:solidFill>
                      <a:schemeClr val="tx1"/>
                    </a:solidFill>
                    <a:latin typeface="Calibri" pitchFamily="34" charset="0"/>
                    <a:cs typeface="Arial" charset="0"/>
                  </a:rPr>
                  <a:t>D</a:t>
                </a:r>
                <a:endParaRPr lang="fr-FR" sz="3000">
                  <a:solidFill>
                    <a:srgbClr val="0000CC"/>
                  </a:solidFill>
                  <a:latin typeface="Calibri" pitchFamily="34" charset="0"/>
                  <a:cs typeface="Arial" charset="0"/>
                </a:endParaRPr>
              </a:p>
            </p:txBody>
          </p:sp>
          <p:sp>
            <p:nvSpPr>
              <p:cNvPr id="108554" name="Line 11"/>
              <p:cNvSpPr>
                <a:spLocks noChangeShapeType="1"/>
              </p:cNvSpPr>
              <p:nvPr/>
            </p:nvSpPr>
            <p:spPr bwMode="auto">
              <a:xfrm>
                <a:off x="1872" y="2112"/>
                <a:ext cx="1680" cy="0"/>
              </a:xfrm>
              <a:prstGeom prst="line">
                <a:avLst/>
              </a:prstGeom>
              <a:noFill/>
              <a:ln w="12700">
                <a:solidFill>
                  <a:schemeClr val="tx1"/>
                </a:solidFill>
                <a:round/>
                <a:headEnd/>
                <a:tailEnd/>
              </a:ln>
            </p:spPr>
            <p:txBody>
              <a:bodyPr wrap="none" lIns="51043" tIns="20417" rIns="51043" bIns="20417">
                <a:spAutoFit/>
              </a:bodyPr>
              <a:lstStyle/>
              <a:p>
                <a:endParaRPr lang="it-IT"/>
              </a:p>
            </p:txBody>
          </p:sp>
        </p:grpSp>
        <p:sp>
          <p:nvSpPr>
            <p:cNvPr id="108550" name="Text Box 12"/>
            <p:cNvSpPr txBox="1">
              <a:spLocks noChangeArrowheads="1"/>
            </p:cNvSpPr>
            <p:nvPr/>
          </p:nvSpPr>
          <p:spPr bwMode="auto">
            <a:xfrm>
              <a:off x="2448" y="2214"/>
              <a:ext cx="482" cy="285"/>
            </a:xfrm>
            <a:prstGeom prst="rect">
              <a:avLst/>
            </a:prstGeom>
            <a:noFill/>
            <a:ln w="12700">
              <a:noFill/>
              <a:miter lim="800000"/>
              <a:headEnd/>
              <a:tailEnd/>
            </a:ln>
          </p:spPr>
          <p:txBody>
            <a:bodyPr wrap="none" lIns="51043" tIns="20417" rIns="51043" bIns="20417">
              <a:spAutoFit/>
            </a:bodyPr>
            <a:lstStyle/>
            <a:p>
              <a:pPr defTabSz="708025" eaLnBrk="0" hangingPunct="0">
                <a:lnSpc>
                  <a:spcPct val="90000"/>
                </a:lnSpc>
                <a:spcBef>
                  <a:spcPct val="89000"/>
                </a:spcBef>
              </a:pPr>
              <a:r>
                <a:rPr lang="fr-FR" sz="3000" b="1">
                  <a:solidFill>
                    <a:schemeClr val="tx1"/>
                  </a:solidFill>
                  <a:latin typeface="Calibri" pitchFamily="34" charset="0"/>
                  <a:cs typeface="Arial" charset="0"/>
                </a:rPr>
                <a:t>p </a:t>
              </a:r>
              <a:r>
                <a:rPr lang="fr-FR" sz="3000">
                  <a:solidFill>
                    <a:schemeClr val="tx1"/>
                  </a:solidFill>
                  <a:latin typeface="Calibri" pitchFamily="34" charset="0"/>
                  <a:cs typeface="Arial" charset="0"/>
                </a:rPr>
                <a:t>x</a:t>
              </a:r>
              <a:r>
                <a:rPr lang="fr-FR" sz="3000" b="1">
                  <a:solidFill>
                    <a:schemeClr val="tx1"/>
                  </a:solidFill>
                  <a:latin typeface="Calibri" pitchFamily="34" charset="0"/>
                  <a:cs typeface="Arial" charset="0"/>
                </a:rPr>
                <a:t> i</a:t>
              </a:r>
              <a:endParaRPr lang="fr-FR" sz="3000">
                <a:solidFill>
                  <a:schemeClr val="tx1"/>
                </a:solidFill>
                <a:latin typeface="Calibri" pitchFamily="34" charset="0"/>
                <a:cs typeface="Arial" charset="0"/>
              </a:endParaRPr>
            </a:p>
          </p:txBody>
        </p:sp>
      </p:grpSp>
      <p:sp>
        <p:nvSpPr>
          <p:cNvPr id="108547" name="Text Box 13"/>
          <p:cNvSpPr txBox="1">
            <a:spLocks noChangeArrowheads="1"/>
          </p:cNvSpPr>
          <p:nvPr/>
        </p:nvSpPr>
        <p:spPr bwMode="auto">
          <a:xfrm>
            <a:off x="1125538" y="4273550"/>
            <a:ext cx="5341937" cy="1749425"/>
          </a:xfrm>
          <a:prstGeom prst="rect">
            <a:avLst/>
          </a:prstGeom>
          <a:noFill/>
          <a:ln w="12700">
            <a:noFill/>
            <a:miter lim="800000"/>
            <a:headEnd/>
            <a:tailEnd/>
          </a:ln>
        </p:spPr>
        <p:txBody>
          <a:bodyPr wrap="none" lIns="59042" tIns="23617" rIns="59042" bIns="23617">
            <a:spAutoFit/>
          </a:bodyPr>
          <a:lstStyle/>
          <a:p>
            <a:pPr defTabSz="708025" eaLnBrk="0" hangingPunct="0">
              <a:lnSpc>
                <a:spcPct val="60000"/>
              </a:lnSpc>
              <a:spcBef>
                <a:spcPct val="89000"/>
              </a:spcBef>
            </a:pPr>
            <a:r>
              <a:rPr lang="it-IT" sz="2200" b="1">
                <a:solidFill>
                  <a:schemeClr val="tx1"/>
                </a:solidFill>
                <a:latin typeface="Calibri" pitchFamily="34" charset="0"/>
                <a:cs typeface="Arial" charset="0"/>
              </a:rPr>
              <a:t>D = consumo (domanda) annuale in quantità</a:t>
            </a:r>
          </a:p>
          <a:p>
            <a:pPr defTabSz="708025" eaLnBrk="0" hangingPunct="0">
              <a:lnSpc>
                <a:spcPct val="60000"/>
              </a:lnSpc>
              <a:spcBef>
                <a:spcPct val="89000"/>
              </a:spcBef>
            </a:pPr>
            <a:r>
              <a:rPr lang="it-IT" sz="2200" b="1">
                <a:solidFill>
                  <a:schemeClr val="tx1"/>
                </a:solidFill>
                <a:latin typeface="Calibri" pitchFamily="34" charset="0"/>
                <a:cs typeface="Arial" charset="0"/>
              </a:rPr>
              <a:t>a = costo di emissione ordine (costo di setup)</a:t>
            </a:r>
          </a:p>
          <a:p>
            <a:pPr defTabSz="708025" eaLnBrk="0" hangingPunct="0">
              <a:lnSpc>
                <a:spcPct val="60000"/>
              </a:lnSpc>
              <a:spcBef>
                <a:spcPct val="89000"/>
              </a:spcBef>
            </a:pPr>
            <a:r>
              <a:rPr lang="it-IT" sz="2200" b="1">
                <a:solidFill>
                  <a:schemeClr val="tx1"/>
                </a:solidFill>
                <a:latin typeface="Calibri" pitchFamily="34" charset="0"/>
                <a:cs typeface="Arial" charset="0"/>
              </a:rPr>
              <a:t>p = prezzo (costo variabile unitario)</a:t>
            </a:r>
          </a:p>
          <a:p>
            <a:pPr defTabSz="708025" eaLnBrk="0" hangingPunct="0">
              <a:lnSpc>
                <a:spcPct val="60000"/>
              </a:lnSpc>
              <a:spcBef>
                <a:spcPct val="89000"/>
              </a:spcBef>
            </a:pPr>
            <a:r>
              <a:rPr lang="it-IT" sz="2200" b="1">
                <a:solidFill>
                  <a:schemeClr val="tx1"/>
                </a:solidFill>
                <a:latin typeface="Calibri" pitchFamily="34" charset="0"/>
                <a:cs typeface="Arial" charset="0"/>
              </a:rPr>
              <a:t>i = tasso di possesso annuo</a:t>
            </a:r>
          </a:p>
        </p:txBody>
      </p:sp>
      <p:sp>
        <p:nvSpPr>
          <p:cNvPr id="3012610" name="Rectangle 2"/>
          <p:cNvSpPr>
            <a:spLocks noChangeArrowheads="1"/>
          </p:cNvSpPr>
          <p:nvPr/>
        </p:nvSpPr>
        <p:spPr bwMode="auto">
          <a:xfrm>
            <a:off x="180975" y="119063"/>
            <a:ext cx="8505825" cy="411162"/>
          </a:xfrm>
          <a:prstGeom prst="rect">
            <a:avLst/>
          </a:prstGeom>
          <a:noFill/>
          <a:ln w="3175">
            <a:noFill/>
            <a:miter lim="800000"/>
            <a:headEnd/>
            <a:tailEnd/>
          </a:ln>
        </p:spPr>
        <p:txBody>
          <a:bodyPr lIns="90000" tIns="43200" rIns="90000" bIns="43200" anchor="ctr"/>
          <a:lstStyle/>
          <a:p>
            <a:pPr defTabSz="762000" eaLnBrk="0" hangingPunct="0">
              <a:defRPr/>
            </a:pPr>
            <a:r>
              <a:rPr lang="it-IT" sz="2400" b="1">
                <a:solidFill>
                  <a:srgbClr val="003399"/>
                </a:solidFill>
                <a:effectLst>
                  <a:outerShdw blurRad="38100" dist="38100" dir="2700000" algn="tl">
                    <a:srgbClr val="C0C0C0"/>
                  </a:outerShdw>
                </a:effectLst>
                <a:latin typeface="Calibri" pitchFamily="34" charset="0"/>
              </a:rPr>
              <a:t>modello del lotto economico: dimensionamento del lotto (3/3)</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2610" name="Rectangle 2"/>
          <p:cNvSpPr>
            <a:spLocks noGrp="1" noChangeArrowheads="1"/>
          </p:cNvSpPr>
          <p:nvPr>
            <p:ph type="title" idx="4294967295"/>
          </p:nvPr>
        </p:nvSpPr>
        <p:spPr/>
        <p:txBody>
          <a:bodyPr/>
          <a:lstStyle/>
          <a:p>
            <a:pPr>
              <a:defRPr/>
            </a:pPr>
            <a:r>
              <a:rPr lang="it-IT" sz="2400" dirty="0" smtClean="0">
                <a:solidFill>
                  <a:srgbClr val="003399"/>
                </a:solidFill>
                <a:latin typeface="Calibri" pitchFamily="34" charset="0"/>
              </a:rPr>
              <a:t>schema di classificazione a tre assi dei sistemi produttivi</a:t>
            </a:r>
          </a:p>
        </p:txBody>
      </p:sp>
      <p:sp>
        <p:nvSpPr>
          <p:cNvPr id="109570" name="Line 29"/>
          <p:cNvSpPr>
            <a:spLocks noChangeShapeType="1"/>
          </p:cNvSpPr>
          <p:nvPr/>
        </p:nvSpPr>
        <p:spPr bwMode="auto">
          <a:xfrm flipV="1">
            <a:off x="1352550" y="1014413"/>
            <a:ext cx="0" cy="1944687"/>
          </a:xfrm>
          <a:prstGeom prst="line">
            <a:avLst/>
          </a:prstGeom>
          <a:noFill/>
          <a:ln w="9525">
            <a:solidFill>
              <a:schemeClr val="tx1"/>
            </a:solidFill>
            <a:round/>
            <a:headEnd/>
            <a:tailEnd type="triangle" w="sm" len="sm"/>
          </a:ln>
        </p:spPr>
        <p:txBody>
          <a:bodyPr/>
          <a:lstStyle/>
          <a:p>
            <a:endParaRPr lang="it-IT"/>
          </a:p>
        </p:txBody>
      </p:sp>
      <p:sp>
        <p:nvSpPr>
          <p:cNvPr id="109571" name="Line 30"/>
          <p:cNvSpPr>
            <a:spLocks noChangeShapeType="1"/>
          </p:cNvSpPr>
          <p:nvPr/>
        </p:nvSpPr>
        <p:spPr bwMode="auto">
          <a:xfrm>
            <a:off x="1352550" y="2959100"/>
            <a:ext cx="1943100" cy="0"/>
          </a:xfrm>
          <a:prstGeom prst="line">
            <a:avLst/>
          </a:prstGeom>
          <a:noFill/>
          <a:ln w="9525">
            <a:solidFill>
              <a:schemeClr val="tx1"/>
            </a:solidFill>
            <a:round/>
            <a:headEnd/>
            <a:tailEnd type="triangle" w="sm" len="sm"/>
          </a:ln>
        </p:spPr>
        <p:txBody>
          <a:bodyPr/>
          <a:lstStyle/>
          <a:p>
            <a:endParaRPr lang="it-IT"/>
          </a:p>
        </p:txBody>
      </p:sp>
      <p:sp>
        <p:nvSpPr>
          <p:cNvPr id="109572" name="Text Box 31"/>
          <p:cNvSpPr txBox="1">
            <a:spLocks noChangeArrowheads="1"/>
          </p:cNvSpPr>
          <p:nvPr/>
        </p:nvSpPr>
        <p:spPr bwMode="auto">
          <a:xfrm rot="-5400000">
            <a:off x="723106" y="1140619"/>
            <a:ext cx="792163" cy="396875"/>
          </a:xfrm>
          <a:prstGeom prst="rect">
            <a:avLst/>
          </a:prstGeom>
          <a:noFill/>
          <a:ln w="9525">
            <a:noFill/>
            <a:miter lim="800000"/>
            <a:headEnd/>
            <a:tailEnd/>
          </a:ln>
        </p:spPr>
        <p:txBody>
          <a:bodyPr>
            <a:spAutoFit/>
          </a:bodyPr>
          <a:lstStyle/>
          <a:p>
            <a:pPr algn="r">
              <a:spcBef>
                <a:spcPct val="50000"/>
              </a:spcBef>
            </a:pPr>
            <a:r>
              <a:rPr lang="it-IT" sz="1000">
                <a:solidFill>
                  <a:schemeClr val="tx1"/>
                </a:solidFill>
              </a:rPr>
              <a:t>quantità a scorta</a:t>
            </a:r>
          </a:p>
        </p:txBody>
      </p:sp>
      <p:sp>
        <p:nvSpPr>
          <p:cNvPr id="109573" name="Text Box 32"/>
          <p:cNvSpPr txBox="1">
            <a:spLocks noChangeArrowheads="1"/>
          </p:cNvSpPr>
          <p:nvPr/>
        </p:nvSpPr>
        <p:spPr bwMode="auto">
          <a:xfrm>
            <a:off x="3008313" y="3001963"/>
            <a:ext cx="431800" cy="244475"/>
          </a:xfrm>
          <a:prstGeom prst="rect">
            <a:avLst/>
          </a:prstGeom>
          <a:noFill/>
          <a:ln w="9525">
            <a:noFill/>
            <a:miter lim="800000"/>
            <a:headEnd/>
            <a:tailEnd/>
          </a:ln>
        </p:spPr>
        <p:txBody>
          <a:bodyPr>
            <a:spAutoFit/>
          </a:bodyPr>
          <a:lstStyle/>
          <a:p>
            <a:pPr algn="ctr">
              <a:spcBef>
                <a:spcPct val="50000"/>
              </a:spcBef>
            </a:pPr>
            <a:r>
              <a:rPr lang="it-IT" sz="1000">
                <a:solidFill>
                  <a:schemeClr val="tx1"/>
                </a:solidFill>
              </a:rPr>
              <a:t>t</a:t>
            </a:r>
          </a:p>
        </p:txBody>
      </p:sp>
      <p:sp>
        <p:nvSpPr>
          <p:cNvPr id="109574" name="Text Box 33"/>
          <p:cNvSpPr txBox="1">
            <a:spLocks noChangeArrowheads="1"/>
          </p:cNvSpPr>
          <p:nvPr/>
        </p:nvSpPr>
        <p:spPr bwMode="auto">
          <a:xfrm>
            <a:off x="920750" y="1878013"/>
            <a:ext cx="431800" cy="244475"/>
          </a:xfrm>
          <a:prstGeom prst="rect">
            <a:avLst/>
          </a:prstGeom>
          <a:noFill/>
          <a:ln w="9525">
            <a:noFill/>
            <a:miter lim="800000"/>
            <a:headEnd/>
            <a:tailEnd/>
          </a:ln>
        </p:spPr>
        <p:txBody>
          <a:bodyPr>
            <a:spAutoFit/>
          </a:bodyPr>
          <a:lstStyle/>
          <a:p>
            <a:pPr algn="r">
              <a:spcBef>
                <a:spcPct val="50000"/>
              </a:spcBef>
            </a:pPr>
            <a:r>
              <a:rPr lang="it-IT" sz="1000">
                <a:solidFill>
                  <a:schemeClr val="tx1"/>
                </a:solidFill>
              </a:rPr>
              <a:t>Q</a:t>
            </a:r>
            <a:r>
              <a:rPr lang="it-IT" sz="1000" baseline="-25000">
                <a:solidFill>
                  <a:schemeClr val="tx1"/>
                </a:solidFill>
              </a:rPr>
              <a:t>A</a:t>
            </a:r>
            <a:endParaRPr lang="it-IT" sz="1000">
              <a:solidFill>
                <a:schemeClr val="tx1"/>
              </a:solidFill>
            </a:endParaRPr>
          </a:p>
        </p:txBody>
      </p:sp>
      <p:sp>
        <p:nvSpPr>
          <p:cNvPr id="109575" name="Text Box 34"/>
          <p:cNvSpPr txBox="1">
            <a:spLocks noChangeArrowheads="1"/>
          </p:cNvSpPr>
          <p:nvPr/>
        </p:nvSpPr>
        <p:spPr bwMode="auto">
          <a:xfrm>
            <a:off x="1712913" y="3001963"/>
            <a:ext cx="431800" cy="244475"/>
          </a:xfrm>
          <a:prstGeom prst="rect">
            <a:avLst/>
          </a:prstGeom>
          <a:noFill/>
          <a:ln w="9525">
            <a:noFill/>
            <a:miter lim="800000"/>
            <a:headEnd/>
            <a:tailEnd/>
          </a:ln>
        </p:spPr>
        <p:txBody>
          <a:bodyPr>
            <a:spAutoFit/>
          </a:bodyPr>
          <a:lstStyle/>
          <a:p>
            <a:pPr algn="ctr">
              <a:spcBef>
                <a:spcPct val="50000"/>
              </a:spcBef>
            </a:pPr>
            <a:r>
              <a:rPr lang="it-IT" sz="1000">
                <a:solidFill>
                  <a:schemeClr val="tx1"/>
                </a:solidFill>
              </a:rPr>
              <a:t>t</a:t>
            </a:r>
            <a:r>
              <a:rPr lang="it-IT" sz="1000" baseline="-25000">
                <a:solidFill>
                  <a:schemeClr val="tx1"/>
                </a:solidFill>
              </a:rPr>
              <a:t>A</a:t>
            </a:r>
            <a:endParaRPr lang="it-IT" sz="1000">
              <a:solidFill>
                <a:schemeClr val="tx1"/>
              </a:solidFill>
            </a:endParaRPr>
          </a:p>
        </p:txBody>
      </p:sp>
      <p:sp>
        <p:nvSpPr>
          <p:cNvPr id="109576" name="Line 35"/>
          <p:cNvSpPr>
            <a:spLocks noChangeShapeType="1"/>
          </p:cNvSpPr>
          <p:nvPr/>
        </p:nvSpPr>
        <p:spPr bwMode="auto">
          <a:xfrm>
            <a:off x="1352550" y="2014538"/>
            <a:ext cx="576263" cy="0"/>
          </a:xfrm>
          <a:prstGeom prst="line">
            <a:avLst/>
          </a:prstGeom>
          <a:noFill/>
          <a:ln w="9525">
            <a:solidFill>
              <a:schemeClr val="tx1"/>
            </a:solidFill>
            <a:prstDash val="dash"/>
            <a:round/>
            <a:headEnd/>
            <a:tailEnd/>
          </a:ln>
        </p:spPr>
        <p:txBody>
          <a:bodyPr/>
          <a:lstStyle/>
          <a:p>
            <a:endParaRPr lang="it-IT"/>
          </a:p>
        </p:txBody>
      </p:sp>
      <p:sp>
        <p:nvSpPr>
          <p:cNvPr id="109577" name="Line 36"/>
          <p:cNvSpPr>
            <a:spLocks noChangeShapeType="1"/>
          </p:cNvSpPr>
          <p:nvPr/>
        </p:nvSpPr>
        <p:spPr bwMode="auto">
          <a:xfrm flipV="1">
            <a:off x="1928813" y="2022475"/>
            <a:ext cx="0" cy="936625"/>
          </a:xfrm>
          <a:prstGeom prst="line">
            <a:avLst/>
          </a:prstGeom>
          <a:noFill/>
          <a:ln w="9525">
            <a:solidFill>
              <a:schemeClr val="tx1"/>
            </a:solidFill>
            <a:prstDash val="dash"/>
            <a:round/>
            <a:headEnd/>
            <a:tailEnd/>
          </a:ln>
        </p:spPr>
        <p:txBody>
          <a:bodyPr/>
          <a:lstStyle/>
          <a:p>
            <a:endParaRPr lang="it-IT"/>
          </a:p>
        </p:txBody>
      </p:sp>
      <p:sp>
        <p:nvSpPr>
          <p:cNvPr id="109578" name="Text Box 37"/>
          <p:cNvSpPr txBox="1">
            <a:spLocks noChangeArrowheads="1"/>
          </p:cNvSpPr>
          <p:nvPr/>
        </p:nvSpPr>
        <p:spPr bwMode="auto">
          <a:xfrm>
            <a:off x="1747838" y="1770063"/>
            <a:ext cx="431800" cy="244475"/>
          </a:xfrm>
          <a:prstGeom prst="rect">
            <a:avLst/>
          </a:prstGeom>
          <a:noFill/>
          <a:ln w="9525">
            <a:noFill/>
            <a:miter lim="800000"/>
            <a:headEnd/>
            <a:tailEnd/>
          </a:ln>
        </p:spPr>
        <p:txBody>
          <a:bodyPr>
            <a:spAutoFit/>
          </a:bodyPr>
          <a:lstStyle/>
          <a:p>
            <a:pPr algn="ctr">
              <a:spcBef>
                <a:spcPct val="50000"/>
              </a:spcBef>
            </a:pPr>
            <a:r>
              <a:rPr lang="it-IT" sz="1000">
                <a:solidFill>
                  <a:schemeClr val="tx1"/>
                </a:solidFill>
              </a:rPr>
              <a:t>A</a:t>
            </a:r>
          </a:p>
        </p:txBody>
      </p:sp>
      <p:sp>
        <p:nvSpPr>
          <p:cNvPr id="109579" name="Line 38"/>
          <p:cNvSpPr>
            <a:spLocks noChangeShapeType="1"/>
          </p:cNvSpPr>
          <p:nvPr/>
        </p:nvSpPr>
        <p:spPr bwMode="auto">
          <a:xfrm>
            <a:off x="1928813" y="2020888"/>
            <a:ext cx="360362" cy="288925"/>
          </a:xfrm>
          <a:prstGeom prst="line">
            <a:avLst/>
          </a:prstGeom>
          <a:noFill/>
          <a:ln w="9525">
            <a:solidFill>
              <a:schemeClr val="tx1"/>
            </a:solidFill>
            <a:round/>
            <a:headEnd/>
            <a:tailEnd/>
          </a:ln>
        </p:spPr>
        <p:txBody>
          <a:bodyPr/>
          <a:lstStyle/>
          <a:p>
            <a:endParaRPr lang="it-IT"/>
          </a:p>
        </p:txBody>
      </p:sp>
      <p:sp>
        <p:nvSpPr>
          <p:cNvPr id="109580" name="Text Box 39"/>
          <p:cNvSpPr txBox="1">
            <a:spLocks noChangeArrowheads="1"/>
          </p:cNvSpPr>
          <p:nvPr/>
        </p:nvSpPr>
        <p:spPr bwMode="auto">
          <a:xfrm>
            <a:off x="1857375" y="2130425"/>
            <a:ext cx="431800" cy="244475"/>
          </a:xfrm>
          <a:prstGeom prst="rect">
            <a:avLst/>
          </a:prstGeom>
          <a:noFill/>
          <a:ln w="9525">
            <a:noFill/>
            <a:miter lim="800000"/>
            <a:headEnd/>
            <a:tailEnd/>
          </a:ln>
        </p:spPr>
        <p:txBody>
          <a:bodyPr>
            <a:spAutoFit/>
          </a:bodyPr>
          <a:lstStyle/>
          <a:p>
            <a:pPr algn="ctr">
              <a:spcBef>
                <a:spcPct val="50000"/>
              </a:spcBef>
            </a:pPr>
            <a:r>
              <a:rPr lang="it-IT" sz="1000">
                <a:solidFill>
                  <a:schemeClr val="tx1"/>
                </a:solidFill>
              </a:rPr>
              <a:t>-d</a:t>
            </a:r>
          </a:p>
        </p:txBody>
      </p:sp>
      <p:sp>
        <p:nvSpPr>
          <p:cNvPr id="109581" name="AutoShape 40"/>
          <p:cNvSpPr>
            <a:spLocks noChangeArrowheads="1"/>
          </p:cNvSpPr>
          <p:nvPr/>
        </p:nvSpPr>
        <p:spPr bwMode="auto">
          <a:xfrm>
            <a:off x="2647950" y="1085850"/>
            <a:ext cx="288925" cy="288925"/>
          </a:xfrm>
          <a:prstGeom prst="flowChartConnector">
            <a:avLst/>
          </a:prstGeom>
          <a:noFill/>
          <a:ln w="9525">
            <a:solidFill>
              <a:schemeClr val="tx1"/>
            </a:solidFill>
            <a:round/>
            <a:headEnd/>
            <a:tailEnd/>
          </a:ln>
        </p:spPr>
        <p:txBody>
          <a:bodyPr wrap="none" anchor="ctr"/>
          <a:lstStyle/>
          <a:p>
            <a:pPr algn="ctr"/>
            <a:r>
              <a:rPr lang="it-IT" sz="1000">
                <a:solidFill>
                  <a:schemeClr val="tx1"/>
                </a:solidFill>
              </a:rPr>
              <a:t>2.a</a:t>
            </a:r>
          </a:p>
        </p:txBody>
      </p:sp>
      <p:sp>
        <p:nvSpPr>
          <p:cNvPr id="109582" name="Line 41"/>
          <p:cNvSpPr>
            <a:spLocks noChangeShapeType="1"/>
          </p:cNvSpPr>
          <p:nvPr/>
        </p:nvSpPr>
        <p:spPr bwMode="auto">
          <a:xfrm>
            <a:off x="1352550" y="5551488"/>
            <a:ext cx="6696075" cy="0"/>
          </a:xfrm>
          <a:prstGeom prst="line">
            <a:avLst/>
          </a:prstGeom>
          <a:noFill/>
          <a:ln w="9525">
            <a:solidFill>
              <a:schemeClr val="tx1"/>
            </a:solidFill>
            <a:round/>
            <a:headEnd/>
            <a:tailEnd type="triangle" w="sm" len="sm"/>
          </a:ln>
        </p:spPr>
        <p:txBody>
          <a:bodyPr/>
          <a:lstStyle/>
          <a:p>
            <a:endParaRPr lang="it-IT"/>
          </a:p>
        </p:txBody>
      </p:sp>
      <p:sp>
        <p:nvSpPr>
          <p:cNvPr id="109583" name="Text Box 42"/>
          <p:cNvSpPr txBox="1">
            <a:spLocks noChangeArrowheads="1"/>
          </p:cNvSpPr>
          <p:nvPr/>
        </p:nvSpPr>
        <p:spPr bwMode="auto">
          <a:xfrm>
            <a:off x="7761288" y="5594350"/>
            <a:ext cx="431800" cy="244475"/>
          </a:xfrm>
          <a:prstGeom prst="rect">
            <a:avLst/>
          </a:prstGeom>
          <a:noFill/>
          <a:ln w="9525">
            <a:noFill/>
            <a:miter lim="800000"/>
            <a:headEnd/>
            <a:tailEnd/>
          </a:ln>
        </p:spPr>
        <p:txBody>
          <a:bodyPr>
            <a:spAutoFit/>
          </a:bodyPr>
          <a:lstStyle/>
          <a:p>
            <a:pPr algn="ctr">
              <a:spcBef>
                <a:spcPct val="50000"/>
              </a:spcBef>
            </a:pPr>
            <a:r>
              <a:rPr lang="it-IT" sz="1000">
                <a:solidFill>
                  <a:schemeClr val="tx1"/>
                </a:solidFill>
              </a:rPr>
              <a:t>t</a:t>
            </a:r>
          </a:p>
        </p:txBody>
      </p:sp>
      <p:sp>
        <p:nvSpPr>
          <p:cNvPr id="109584" name="AutoShape 43"/>
          <p:cNvSpPr>
            <a:spLocks noChangeArrowheads="1"/>
          </p:cNvSpPr>
          <p:nvPr/>
        </p:nvSpPr>
        <p:spPr bwMode="auto">
          <a:xfrm>
            <a:off x="7400925" y="3678238"/>
            <a:ext cx="288925" cy="288925"/>
          </a:xfrm>
          <a:prstGeom prst="flowChartConnector">
            <a:avLst/>
          </a:prstGeom>
          <a:noFill/>
          <a:ln w="9525">
            <a:solidFill>
              <a:schemeClr val="tx1"/>
            </a:solidFill>
            <a:round/>
            <a:headEnd/>
            <a:tailEnd/>
          </a:ln>
        </p:spPr>
        <p:txBody>
          <a:bodyPr wrap="none" anchor="ctr"/>
          <a:lstStyle/>
          <a:p>
            <a:pPr algn="ctr"/>
            <a:r>
              <a:rPr lang="it-IT" sz="1000">
                <a:solidFill>
                  <a:schemeClr val="tx1"/>
                </a:solidFill>
              </a:rPr>
              <a:t>2.d</a:t>
            </a:r>
          </a:p>
        </p:txBody>
      </p:sp>
      <p:sp>
        <p:nvSpPr>
          <p:cNvPr id="109585" name="Line 44"/>
          <p:cNvSpPr>
            <a:spLocks noChangeShapeType="1"/>
          </p:cNvSpPr>
          <p:nvPr/>
        </p:nvSpPr>
        <p:spPr bwMode="auto">
          <a:xfrm flipV="1">
            <a:off x="1352550" y="2417763"/>
            <a:ext cx="1620838" cy="1587"/>
          </a:xfrm>
          <a:prstGeom prst="line">
            <a:avLst/>
          </a:prstGeom>
          <a:noFill/>
          <a:ln w="9525">
            <a:solidFill>
              <a:schemeClr val="tx1"/>
            </a:solidFill>
            <a:round/>
            <a:headEnd/>
            <a:tailEnd/>
          </a:ln>
        </p:spPr>
        <p:txBody>
          <a:bodyPr/>
          <a:lstStyle/>
          <a:p>
            <a:endParaRPr lang="it-IT"/>
          </a:p>
        </p:txBody>
      </p:sp>
      <p:sp>
        <p:nvSpPr>
          <p:cNvPr id="109586" name="Text Box 45"/>
          <p:cNvSpPr txBox="1">
            <a:spLocks noChangeArrowheads="1"/>
          </p:cNvSpPr>
          <p:nvPr/>
        </p:nvSpPr>
        <p:spPr bwMode="auto">
          <a:xfrm>
            <a:off x="920750" y="2274888"/>
            <a:ext cx="431800" cy="244475"/>
          </a:xfrm>
          <a:prstGeom prst="rect">
            <a:avLst/>
          </a:prstGeom>
          <a:noFill/>
          <a:ln w="9525">
            <a:noFill/>
            <a:miter lim="800000"/>
            <a:headEnd/>
            <a:tailEnd/>
          </a:ln>
        </p:spPr>
        <p:txBody>
          <a:bodyPr>
            <a:spAutoFit/>
          </a:bodyPr>
          <a:lstStyle/>
          <a:p>
            <a:pPr algn="r">
              <a:spcBef>
                <a:spcPct val="50000"/>
              </a:spcBef>
            </a:pPr>
            <a:r>
              <a:rPr lang="it-IT" sz="1000">
                <a:solidFill>
                  <a:schemeClr val="tx1"/>
                </a:solidFill>
              </a:rPr>
              <a:t>LR</a:t>
            </a:r>
          </a:p>
        </p:txBody>
      </p:sp>
      <p:sp>
        <p:nvSpPr>
          <p:cNvPr id="109587" name="Line 46"/>
          <p:cNvSpPr>
            <a:spLocks noChangeShapeType="1"/>
          </p:cNvSpPr>
          <p:nvPr/>
        </p:nvSpPr>
        <p:spPr bwMode="auto">
          <a:xfrm flipV="1">
            <a:off x="3729038" y="1014413"/>
            <a:ext cx="0" cy="1944687"/>
          </a:xfrm>
          <a:prstGeom prst="line">
            <a:avLst/>
          </a:prstGeom>
          <a:noFill/>
          <a:ln w="9525">
            <a:solidFill>
              <a:schemeClr val="tx1"/>
            </a:solidFill>
            <a:round/>
            <a:headEnd/>
            <a:tailEnd type="triangle" w="sm" len="sm"/>
          </a:ln>
        </p:spPr>
        <p:txBody>
          <a:bodyPr/>
          <a:lstStyle/>
          <a:p>
            <a:endParaRPr lang="it-IT"/>
          </a:p>
        </p:txBody>
      </p:sp>
      <p:sp>
        <p:nvSpPr>
          <p:cNvPr id="109588" name="Line 47"/>
          <p:cNvSpPr>
            <a:spLocks noChangeShapeType="1"/>
          </p:cNvSpPr>
          <p:nvPr/>
        </p:nvSpPr>
        <p:spPr bwMode="auto">
          <a:xfrm>
            <a:off x="3729038" y="2959100"/>
            <a:ext cx="1943100" cy="0"/>
          </a:xfrm>
          <a:prstGeom prst="line">
            <a:avLst/>
          </a:prstGeom>
          <a:noFill/>
          <a:ln w="9525">
            <a:solidFill>
              <a:schemeClr val="tx1"/>
            </a:solidFill>
            <a:round/>
            <a:headEnd/>
            <a:tailEnd type="triangle" w="sm" len="sm"/>
          </a:ln>
        </p:spPr>
        <p:txBody>
          <a:bodyPr/>
          <a:lstStyle/>
          <a:p>
            <a:endParaRPr lang="it-IT"/>
          </a:p>
        </p:txBody>
      </p:sp>
      <p:sp>
        <p:nvSpPr>
          <p:cNvPr id="109589" name="Text Box 48"/>
          <p:cNvSpPr txBox="1">
            <a:spLocks noChangeArrowheads="1"/>
          </p:cNvSpPr>
          <p:nvPr/>
        </p:nvSpPr>
        <p:spPr bwMode="auto">
          <a:xfrm rot="-5400000">
            <a:off x="3099594" y="1140619"/>
            <a:ext cx="792163" cy="396875"/>
          </a:xfrm>
          <a:prstGeom prst="rect">
            <a:avLst/>
          </a:prstGeom>
          <a:noFill/>
          <a:ln w="9525">
            <a:noFill/>
            <a:miter lim="800000"/>
            <a:headEnd/>
            <a:tailEnd/>
          </a:ln>
        </p:spPr>
        <p:txBody>
          <a:bodyPr>
            <a:spAutoFit/>
          </a:bodyPr>
          <a:lstStyle/>
          <a:p>
            <a:pPr algn="r">
              <a:spcBef>
                <a:spcPct val="50000"/>
              </a:spcBef>
            </a:pPr>
            <a:r>
              <a:rPr lang="it-IT" sz="1000">
                <a:solidFill>
                  <a:schemeClr val="tx1"/>
                </a:solidFill>
              </a:rPr>
              <a:t>quantità a scorta</a:t>
            </a:r>
          </a:p>
        </p:txBody>
      </p:sp>
      <p:sp>
        <p:nvSpPr>
          <p:cNvPr id="109590" name="Text Box 49"/>
          <p:cNvSpPr txBox="1">
            <a:spLocks noChangeArrowheads="1"/>
          </p:cNvSpPr>
          <p:nvPr/>
        </p:nvSpPr>
        <p:spPr bwMode="auto">
          <a:xfrm>
            <a:off x="5384800" y="3001963"/>
            <a:ext cx="431800" cy="244475"/>
          </a:xfrm>
          <a:prstGeom prst="rect">
            <a:avLst/>
          </a:prstGeom>
          <a:noFill/>
          <a:ln w="9525">
            <a:noFill/>
            <a:miter lim="800000"/>
            <a:headEnd/>
            <a:tailEnd/>
          </a:ln>
        </p:spPr>
        <p:txBody>
          <a:bodyPr>
            <a:spAutoFit/>
          </a:bodyPr>
          <a:lstStyle/>
          <a:p>
            <a:pPr algn="ctr">
              <a:spcBef>
                <a:spcPct val="50000"/>
              </a:spcBef>
            </a:pPr>
            <a:r>
              <a:rPr lang="it-IT" sz="1000">
                <a:solidFill>
                  <a:schemeClr val="tx1"/>
                </a:solidFill>
              </a:rPr>
              <a:t>t</a:t>
            </a:r>
          </a:p>
        </p:txBody>
      </p:sp>
      <p:sp>
        <p:nvSpPr>
          <p:cNvPr id="109591" name="Text Box 50"/>
          <p:cNvSpPr txBox="1">
            <a:spLocks noChangeArrowheads="1"/>
          </p:cNvSpPr>
          <p:nvPr/>
        </p:nvSpPr>
        <p:spPr bwMode="auto">
          <a:xfrm>
            <a:off x="3297238" y="1878013"/>
            <a:ext cx="431800" cy="244475"/>
          </a:xfrm>
          <a:prstGeom prst="rect">
            <a:avLst/>
          </a:prstGeom>
          <a:noFill/>
          <a:ln w="9525">
            <a:noFill/>
            <a:miter lim="800000"/>
            <a:headEnd/>
            <a:tailEnd/>
          </a:ln>
        </p:spPr>
        <p:txBody>
          <a:bodyPr>
            <a:spAutoFit/>
          </a:bodyPr>
          <a:lstStyle/>
          <a:p>
            <a:pPr algn="r">
              <a:spcBef>
                <a:spcPct val="50000"/>
              </a:spcBef>
            </a:pPr>
            <a:r>
              <a:rPr lang="it-IT" sz="1000">
                <a:solidFill>
                  <a:schemeClr val="tx1"/>
                </a:solidFill>
              </a:rPr>
              <a:t>Q</a:t>
            </a:r>
            <a:r>
              <a:rPr lang="it-IT" sz="1000" baseline="-25000">
                <a:solidFill>
                  <a:schemeClr val="tx1"/>
                </a:solidFill>
              </a:rPr>
              <a:t>A</a:t>
            </a:r>
            <a:endParaRPr lang="it-IT" sz="1000">
              <a:solidFill>
                <a:schemeClr val="tx1"/>
              </a:solidFill>
            </a:endParaRPr>
          </a:p>
        </p:txBody>
      </p:sp>
      <p:sp>
        <p:nvSpPr>
          <p:cNvPr id="109592" name="Text Box 51"/>
          <p:cNvSpPr txBox="1">
            <a:spLocks noChangeArrowheads="1"/>
          </p:cNvSpPr>
          <p:nvPr/>
        </p:nvSpPr>
        <p:spPr bwMode="auto">
          <a:xfrm>
            <a:off x="4089400" y="3001963"/>
            <a:ext cx="431800" cy="244475"/>
          </a:xfrm>
          <a:prstGeom prst="rect">
            <a:avLst/>
          </a:prstGeom>
          <a:noFill/>
          <a:ln w="9525">
            <a:noFill/>
            <a:miter lim="800000"/>
            <a:headEnd/>
            <a:tailEnd/>
          </a:ln>
        </p:spPr>
        <p:txBody>
          <a:bodyPr>
            <a:spAutoFit/>
          </a:bodyPr>
          <a:lstStyle/>
          <a:p>
            <a:pPr algn="ctr">
              <a:spcBef>
                <a:spcPct val="50000"/>
              </a:spcBef>
            </a:pPr>
            <a:r>
              <a:rPr lang="it-IT" sz="1000">
                <a:solidFill>
                  <a:schemeClr val="tx1"/>
                </a:solidFill>
              </a:rPr>
              <a:t>t</a:t>
            </a:r>
            <a:r>
              <a:rPr lang="it-IT" sz="1000" baseline="-25000">
                <a:solidFill>
                  <a:schemeClr val="tx1"/>
                </a:solidFill>
              </a:rPr>
              <a:t>A</a:t>
            </a:r>
            <a:endParaRPr lang="it-IT" sz="1000">
              <a:solidFill>
                <a:schemeClr val="tx1"/>
              </a:solidFill>
            </a:endParaRPr>
          </a:p>
        </p:txBody>
      </p:sp>
      <p:sp>
        <p:nvSpPr>
          <p:cNvPr id="109593" name="Line 52"/>
          <p:cNvSpPr>
            <a:spLocks noChangeShapeType="1"/>
          </p:cNvSpPr>
          <p:nvPr/>
        </p:nvSpPr>
        <p:spPr bwMode="auto">
          <a:xfrm>
            <a:off x="3729038" y="2014538"/>
            <a:ext cx="576262" cy="0"/>
          </a:xfrm>
          <a:prstGeom prst="line">
            <a:avLst/>
          </a:prstGeom>
          <a:noFill/>
          <a:ln w="9525">
            <a:solidFill>
              <a:schemeClr val="tx1"/>
            </a:solidFill>
            <a:prstDash val="dash"/>
            <a:round/>
            <a:headEnd/>
            <a:tailEnd/>
          </a:ln>
        </p:spPr>
        <p:txBody>
          <a:bodyPr/>
          <a:lstStyle/>
          <a:p>
            <a:endParaRPr lang="it-IT"/>
          </a:p>
        </p:txBody>
      </p:sp>
      <p:sp>
        <p:nvSpPr>
          <p:cNvPr id="109594" name="Line 53"/>
          <p:cNvSpPr>
            <a:spLocks noChangeShapeType="1"/>
          </p:cNvSpPr>
          <p:nvPr/>
        </p:nvSpPr>
        <p:spPr bwMode="auto">
          <a:xfrm flipV="1">
            <a:off x="4305300" y="2022475"/>
            <a:ext cx="0" cy="936625"/>
          </a:xfrm>
          <a:prstGeom prst="line">
            <a:avLst/>
          </a:prstGeom>
          <a:noFill/>
          <a:ln w="9525">
            <a:solidFill>
              <a:schemeClr val="tx1"/>
            </a:solidFill>
            <a:prstDash val="dash"/>
            <a:round/>
            <a:headEnd/>
            <a:tailEnd/>
          </a:ln>
        </p:spPr>
        <p:txBody>
          <a:bodyPr/>
          <a:lstStyle/>
          <a:p>
            <a:endParaRPr lang="it-IT"/>
          </a:p>
        </p:txBody>
      </p:sp>
      <p:sp>
        <p:nvSpPr>
          <p:cNvPr id="109595" name="Text Box 54"/>
          <p:cNvSpPr txBox="1">
            <a:spLocks noChangeArrowheads="1"/>
          </p:cNvSpPr>
          <p:nvPr/>
        </p:nvSpPr>
        <p:spPr bwMode="auto">
          <a:xfrm>
            <a:off x="4124325" y="1770063"/>
            <a:ext cx="431800" cy="244475"/>
          </a:xfrm>
          <a:prstGeom prst="rect">
            <a:avLst/>
          </a:prstGeom>
          <a:noFill/>
          <a:ln w="9525">
            <a:noFill/>
            <a:miter lim="800000"/>
            <a:headEnd/>
            <a:tailEnd/>
          </a:ln>
        </p:spPr>
        <p:txBody>
          <a:bodyPr>
            <a:spAutoFit/>
          </a:bodyPr>
          <a:lstStyle/>
          <a:p>
            <a:pPr algn="ctr">
              <a:spcBef>
                <a:spcPct val="50000"/>
              </a:spcBef>
            </a:pPr>
            <a:r>
              <a:rPr lang="it-IT" sz="1000">
                <a:solidFill>
                  <a:schemeClr val="tx1"/>
                </a:solidFill>
              </a:rPr>
              <a:t>A</a:t>
            </a:r>
          </a:p>
        </p:txBody>
      </p:sp>
      <p:sp>
        <p:nvSpPr>
          <p:cNvPr id="109596" name="Line 55"/>
          <p:cNvSpPr>
            <a:spLocks noChangeShapeType="1"/>
          </p:cNvSpPr>
          <p:nvPr/>
        </p:nvSpPr>
        <p:spPr bwMode="auto">
          <a:xfrm>
            <a:off x="4305300" y="2020888"/>
            <a:ext cx="503238" cy="396875"/>
          </a:xfrm>
          <a:prstGeom prst="line">
            <a:avLst/>
          </a:prstGeom>
          <a:noFill/>
          <a:ln w="9525">
            <a:solidFill>
              <a:schemeClr val="tx1"/>
            </a:solidFill>
            <a:round/>
            <a:headEnd/>
            <a:tailEnd/>
          </a:ln>
        </p:spPr>
        <p:txBody>
          <a:bodyPr/>
          <a:lstStyle/>
          <a:p>
            <a:endParaRPr lang="it-IT"/>
          </a:p>
        </p:txBody>
      </p:sp>
      <p:sp>
        <p:nvSpPr>
          <p:cNvPr id="109597" name="Text Box 56"/>
          <p:cNvSpPr txBox="1">
            <a:spLocks noChangeArrowheads="1"/>
          </p:cNvSpPr>
          <p:nvPr/>
        </p:nvSpPr>
        <p:spPr bwMode="auto">
          <a:xfrm>
            <a:off x="4233863" y="2130425"/>
            <a:ext cx="431800" cy="244475"/>
          </a:xfrm>
          <a:prstGeom prst="rect">
            <a:avLst/>
          </a:prstGeom>
          <a:noFill/>
          <a:ln w="9525">
            <a:noFill/>
            <a:miter lim="800000"/>
            <a:headEnd/>
            <a:tailEnd/>
          </a:ln>
        </p:spPr>
        <p:txBody>
          <a:bodyPr>
            <a:spAutoFit/>
          </a:bodyPr>
          <a:lstStyle/>
          <a:p>
            <a:pPr algn="ctr">
              <a:spcBef>
                <a:spcPct val="50000"/>
              </a:spcBef>
            </a:pPr>
            <a:r>
              <a:rPr lang="it-IT" sz="1000">
                <a:solidFill>
                  <a:schemeClr val="tx1"/>
                </a:solidFill>
              </a:rPr>
              <a:t>-d</a:t>
            </a:r>
          </a:p>
        </p:txBody>
      </p:sp>
      <p:sp>
        <p:nvSpPr>
          <p:cNvPr id="109598" name="AutoShape 57"/>
          <p:cNvSpPr>
            <a:spLocks noChangeArrowheads="1"/>
          </p:cNvSpPr>
          <p:nvPr/>
        </p:nvSpPr>
        <p:spPr bwMode="auto">
          <a:xfrm>
            <a:off x="5024438" y="1085850"/>
            <a:ext cx="288925" cy="288925"/>
          </a:xfrm>
          <a:prstGeom prst="flowChartConnector">
            <a:avLst/>
          </a:prstGeom>
          <a:noFill/>
          <a:ln w="9525">
            <a:solidFill>
              <a:schemeClr val="tx1"/>
            </a:solidFill>
            <a:round/>
            <a:headEnd/>
            <a:tailEnd/>
          </a:ln>
        </p:spPr>
        <p:txBody>
          <a:bodyPr wrap="none" anchor="ctr"/>
          <a:lstStyle/>
          <a:p>
            <a:pPr algn="ctr"/>
            <a:r>
              <a:rPr lang="it-IT" sz="1000">
                <a:solidFill>
                  <a:schemeClr val="tx1"/>
                </a:solidFill>
              </a:rPr>
              <a:t>2.b</a:t>
            </a:r>
          </a:p>
        </p:txBody>
      </p:sp>
      <p:sp>
        <p:nvSpPr>
          <p:cNvPr id="109599" name="Line 58"/>
          <p:cNvSpPr>
            <a:spLocks noChangeShapeType="1"/>
          </p:cNvSpPr>
          <p:nvPr/>
        </p:nvSpPr>
        <p:spPr bwMode="auto">
          <a:xfrm flipV="1">
            <a:off x="3729038" y="2417763"/>
            <a:ext cx="1620837" cy="1587"/>
          </a:xfrm>
          <a:prstGeom prst="line">
            <a:avLst/>
          </a:prstGeom>
          <a:noFill/>
          <a:ln w="9525">
            <a:solidFill>
              <a:schemeClr val="tx1"/>
            </a:solidFill>
            <a:round/>
            <a:headEnd/>
            <a:tailEnd/>
          </a:ln>
        </p:spPr>
        <p:txBody>
          <a:bodyPr/>
          <a:lstStyle/>
          <a:p>
            <a:endParaRPr lang="it-IT"/>
          </a:p>
        </p:txBody>
      </p:sp>
      <p:sp>
        <p:nvSpPr>
          <p:cNvPr id="109600" name="Text Box 59"/>
          <p:cNvSpPr txBox="1">
            <a:spLocks noChangeArrowheads="1"/>
          </p:cNvSpPr>
          <p:nvPr/>
        </p:nvSpPr>
        <p:spPr bwMode="auto">
          <a:xfrm>
            <a:off x="3297238" y="2274888"/>
            <a:ext cx="431800" cy="244475"/>
          </a:xfrm>
          <a:prstGeom prst="rect">
            <a:avLst/>
          </a:prstGeom>
          <a:noFill/>
          <a:ln w="9525">
            <a:noFill/>
            <a:miter lim="800000"/>
            <a:headEnd/>
            <a:tailEnd/>
          </a:ln>
        </p:spPr>
        <p:txBody>
          <a:bodyPr>
            <a:spAutoFit/>
          </a:bodyPr>
          <a:lstStyle/>
          <a:p>
            <a:pPr algn="r">
              <a:spcBef>
                <a:spcPct val="50000"/>
              </a:spcBef>
            </a:pPr>
            <a:r>
              <a:rPr lang="it-IT" sz="1000">
                <a:solidFill>
                  <a:schemeClr val="tx1"/>
                </a:solidFill>
              </a:rPr>
              <a:t>LR</a:t>
            </a:r>
          </a:p>
        </p:txBody>
      </p:sp>
      <p:sp>
        <p:nvSpPr>
          <p:cNvPr id="109601" name="Line 60"/>
          <p:cNvSpPr>
            <a:spLocks noChangeShapeType="1"/>
          </p:cNvSpPr>
          <p:nvPr/>
        </p:nvSpPr>
        <p:spPr bwMode="auto">
          <a:xfrm flipV="1">
            <a:off x="4808538" y="1122363"/>
            <a:ext cx="0" cy="1295400"/>
          </a:xfrm>
          <a:prstGeom prst="line">
            <a:avLst/>
          </a:prstGeom>
          <a:noFill/>
          <a:ln w="9525">
            <a:solidFill>
              <a:schemeClr val="tx1"/>
            </a:solidFill>
            <a:prstDash val="sysDot"/>
            <a:round/>
            <a:headEnd/>
            <a:tailEnd/>
          </a:ln>
        </p:spPr>
        <p:txBody>
          <a:bodyPr/>
          <a:lstStyle/>
          <a:p>
            <a:endParaRPr lang="it-IT"/>
          </a:p>
        </p:txBody>
      </p:sp>
      <p:sp>
        <p:nvSpPr>
          <p:cNvPr id="109602" name="AutoShape 61"/>
          <p:cNvSpPr>
            <a:spLocks/>
          </p:cNvSpPr>
          <p:nvPr/>
        </p:nvSpPr>
        <p:spPr bwMode="auto">
          <a:xfrm>
            <a:off x="4846638" y="1120775"/>
            <a:ext cx="142875" cy="1296988"/>
          </a:xfrm>
          <a:prstGeom prst="rightBrace">
            <a:avLst>
              <a:gd name="adj1" fmla="val 75648"/>
              <a:gd name="adj2" fmla="val 50000"/>
            </a:avLst>
          </a:prstGeom>
          <a:noFill/>
          <a:ln w="9525">
            <a:solidFill>
              <a:schemeClr val="tx1"/>
            </a:solidFill>
            <a:round/>
            <a:headEnd/>
            <a:tailEnd/>
          </a:ln>
        </p:spPr>
        <p:txBody>
          <a:bodyPr wrap="none" anchor="ctr"/>
          <a:lstStyle/>
          <a:p>
            <a:endParaRPr lang="it-IT"/>
          </a:p>
        </p:txBody>
      </p:sp>
      <p:sp>
        <p:nvSpPr>
          <p:cNvPr id="109603" name="Text Box 62"/>
          <p:cNvSpPr txBox="1">
            <a:spLocks noChangeArrowheads="1"/>
          </p:cNvSpPr>
          <p:nvPr/>
        </p:nvSpPr>
        <p:spPr bwMode="auto">
          <a:xfrm>
            <a:off x="4773613" y="1625600"/>
            <a:ext cx="503237" cy="244475"/>
          </a:xfrm>
          <a:prstGeom prst="rect">
            <a:avLst/>
          </a:prstGeom>
          <a:noFill/>
          <a:ln w="9525">
            <a:noFill/>
            <a:miter lim="800000"/>
            <a:headEnd/>
            <a:tailEnd/>
          </a:ln>
        </p:spPr>
        <p:txBody>
          <a:bodyPr>
            <a:spAutoFit/>
          </a:bodyPr>
          <a:lstStyle/>
          <a:p>
            <a:pPr algn="ctr">
              <a:spcBef>
                <a:spcPct val="50000"/>
              </a:spcBef>
            </a:pPr>
            <a:r>
              <a:rPr lang="it-IT" sz="1000">
                <a:solidFill>
                  <a:schemeClr val="tx1"/>
                </a:solidFill>
              </a:rPr>
              <a:t>q</a:t>
            </a:r>
          </a:p>
        </p:txBody>
      </p:sp>
      <p:sp>
        <p:nvSpPr>
          <p:cNvPr id="109604" name="Line 63"/>
          <p:cNvSpPr>
            <a:spLocks noChangeShapeType="1"/>
          </p:cNvSpPr>
          <p:nvPr/>
        </p:nvSpPr>
        <p:spPr bwMode="auto">
          <a:xfrm flipV="1">
            <a:off x="6105525" y="1014413"/>
            <a:ext cx="0" cy="1944687"/>
          </a:xfrm>
          <a:prstGeom prst="line">
            <a:avLst/>
          </a:prstGeom>
          <a:noFill/>
          <a:ln w="9525">
            <a:solidFill>
              <a:schemeClr val="tx1"/>
            </a:solidFill>
            <a:round/>
            <a:headEnd/>
            <a:tailEnd type="triangle" w="sm" len="sm"/>
          </a:ln>
        </p:spPr>
        <p:txBody>
          <a:bodyPr/>
          <a:lstStyle/>
          <a:p>
            <a:endParaRPr lang="it-IT"/>
          </a:p>
        </p:txBody>
      </p:sp>
      <p:sp>
        <p:nvSpPr>
          <p:cNvPr id="109605" name="Line 64"/>
          <p:cNvSpPr>
            <a:spLocks noChangeShapeType="1"/>
          </p:cNvSpPr>
          <p:nvPr/>
        </p:nvSpPr>
        <p:spPr bwMode="auto">
          <a:xfrm>
            <a:off x="6105525" y="2959100"/>
            <a:ext cx="1943100" cy="0"/>
          </a:xfrm>
          <a:prstGeom prst="line">
            <a:avLst/>
          </a:prstGeom>
          <a:noFill/>
          <a:ln w="9525">
            <a:solidFill>
              <a:schemeClr val="tx1"/>
            </a:solidFill>
            <a:round/>
            <a:headEnd/>
            <a:tailEnd type="triangle" w="sm" len="sm"/>
          </a:ln>
        </p:spPr>
        <p:txBody>
          <a:bodyPr/>
          <a:lstStyle/>
          <a:p>
            <a:endParaRPr lang="it-IT"/>
          </a:p>
        </p:txBody>
      </p:sp>
      <p:sp>
        <p:nvSpPr>
          <p:cNvPr id="109606" name="Text Box 65"/>
          <p:cNvSpPr txBox="1">
            <a:spLocks noChangeArrowheads="1"/>
          </p:cNvSpPr>
          <p:nvPr/>
        </p:nvSpPr>
        <p:spPr bwMode="auto">
          <a:xfrm rot="-5400000">
            <a:off x="5476081" y="1140619"/>
            <a:ext cx="792163" cy="396875"/>
          </a:xfrm>
          <a:prstGeom prst="rect">
            <a:avLst/>
          </a:prstGeom>
          <a:noFill/>
          <a:ln w="9525">
            <a:noFill/>
            <a:miter lim="800000"/>
            <a:headEnd/>
            <a:tailEnd/>
          </a:ln>
        </p:spPr>
        <p:txBody>
          <a:bodyPr>
            <a:spAutoFit/>
          </a:bodyPr>
          <a:lstStyle/>
          <a:p>
            <a:pPr algn="r">
              <a:spcBef>
                <a:spcPct val="50000"/>
              </a:spcBef>
            </a:pPr>
            <a:r>
              <a:rPr lang="it-IT" sz="1000">
                <a:solidFill>
                  <a:schemeClr val="tx1"/>
                </a:solidFill>
              </a:rPr>
              <a:t>quantità a scorta</a:t>
            </a:r>
          </a:p>
        </p:txBody>
      </p:sp>
      <p:sp>
        <p:nvSpPr>
          <p:cNvPr id="109607" name="Text Box 66"/>
          <p:cNvSpPr txBox="1">
            <a:spLocks noChangeArrowheads="1"/>
          </p:cNvSpPr>
          <p:nvPr/>
        </p:nvSpPr>
        <p:spPr bwMode="auto">
          <a:xfrm>
            <a:off x="7761288" y="3001963"/>
            <a:ext cx="431800" cy="244475"/>
          </a:xfrm>
          <a:prstGeom prst="rect">
            <a:avLst/>
          </a:prstGeom>
          <a:noFill/>
          <a:ln w="9525">
            <a:noFill/>
            <a:miter lim="800000"/>
            <a:headEnd/>
            <a:tailEnd/>
          </a:ln>
        </p:spPr>
        <p:txBody>
          <a:bodyPr>
            <a:spAutoFit/>
          </a:bodyPr>
          <a:lstStyle/>
          <a:p>
            <a:pPr algn="ctr">
              <a:spcBef>
                <a:spcPct val="50000"/>
              </a:spcBef>
            </a:pPr>
            <a:r>
              <a:rPr lang="it-IT" sz="1000">
                <a:solidFill>
                  <a:schemeClr val="tx1"/>
                </a:solidFill>
              </a:rPr>
              <a:t>t</a:t>
            </a:r>
          </a:p>
        </p:txBody>
      </p:sp>
      <p:sp>
        <p:nvSpPr>
          <p:cNvPr id="109608" name="Text Box 67"/>
          <p:cNvSpPr txBox="1">
            <a:spLocks noChangeArrowheads="1"/>
          </p:cNvSpPr>
          <p:nvPr/>
        </p:nvSpPr>
        <p:spPr bwMode="auto">
          <a:xfrm>
            <a:off x="5673725" y="1878013"/>
            <a:ext cx="431800" cy="244475"/>
          </a:xfrm>
          <a:prstGeom prst="rect">
            <a:avLst/>
          </a:prstGeom>
          <a:noFill/>
          <a:ln w="9525">
            <a:noFill/>
            <a:miter lim="800000"/>
            <a:headEnd/>
            <a:tailEnd/>
          </a:ln>
        </p:spPr>
        <p:txBody>
          <a:bodyPr>
            <a:spAutoFit/>
          </a:bodyPr>
          <a:lstStyle/>
          <a:p>
            <a:pPr algn="r">
              <a:spcBef>
                <a:spcPct val="50000"/>
              </a:spcBef>
            </a:pPr>
            <a:r>
              <a:rPr lang="it-IT" sz="1000">
                <a:solidFill>
                  <a:schemeClr val="tx1"/>
                </a:solidFill>
              </a:rPr>
              <a:t>Q</a:t>
            </a:r>
            <a:r>
              <a:rPr lang="it-IT" sz="1000" baseline="-25000">
                <a:solidFill>
                  <a:schemeClr val="tx1"/>
                </a:solidFill>
              </a:rPr>
              <a:t>A</a:t>
            </a:r>
            <a:endParaRPr lang="it-IT" sz="1000">
              <a:solidFill>
                <a:schemeClr val="tx1"/>
              </a:solidFill>
            </a:endParaRPr>
          </a:p>
        </p:txBody>
      </p:sp>
      <p:sp>
        <p:nvSpPr>
          <p:cNvPr id="109609" name="Text Box 68"/>
          <p:cNvSpPr txBox="1">
            <a:spLocks noChangeArrowheads="1"/>
          </p:cNvSpPr>
          <p:nvPr/>
        </p:nvSpPr>
        <p:spPr bwMode="auto">
          <a:xfrm>
            <a:off x="6465888" y="3001963"/>
            <a:ext cx="431800" cy="244475"/>
          </a:xfrm>
          <a:prstGeom prst="rect">
            <a:avLst/>
          </a:prstGeom>
          <a:noFill/>
          <a:ln w="9525">
            <a:noFill/>
            <a:miter lim="800000"/>
            <a:headEnd/>
            <a:tailEnd/>
          </a:ln>
        </p:spPr>
        <p:txBody>
          <a:bodyPr>
            <a:spAutoFit/>
          </a:bodyPr>
          <a:lstStyle/>
          <a:p>
            <a:pPr algn="ctr">
              <a:spcBef>
                <a:spcPct val="50000"/>
              </a:spcBef>
            </a:pPr>
            <a:r>
              <a:rPr lang="it-IT" sz="1000">
                <a:solidFill>
                  <a:schemeClr val="tx1"/>
                </a:solidFill>
              </a:rPr>
              <a:t>t</a:t>
            </a:r>
            <a:r>
              <a:rPr lang="it-IT" sz="1000" baseline="-25000">
                <a:solidFill>
                  <a:schemeClr val="tx1"/>
                </a:solidFill>
              </a:rPr>
              <a:t>A</a:t>
            </a:r>
            <a:endParaRPr lang="it-IT" sz="1000">
              <a:solidFill>
                <a:schemeClr val="tx1"/>
              </a:solidFill>
            </a:endParaRPr>
          </a:p>
        </p:txBody>
      </p:sp>
      <p:sp>
        <p:nvSpPr>
          <p:cNvPr id="109610" name="Line 69"/>
          <p:cNvSpPr>
            <a:spLocks noChangeShapeType="1"/>
          </p:cNvSpPr>
          <p:nvPr/>
        </p:nvSpPr>
        <p:spPr bwMode="auto">
          <a:xfrm>
            <a:off x="6105525" y="2014538"/>
            <a:ext cx="576263" cy="0"/>
          </a:xfrm>
          <a:prstGeom prst="line">
            <a:avLst/>
          </a:prstGeom>
          <a:noFill/>
          <a:ln w="9525">
            <a:solidFill>
              <a:schemeClr val="tx1"/>
            </a:solidFill>
            <a:prstDash val="dash"/>
            <a:round/>
            <a:headEnd/>
            <a:tailEnd/>
          </a:ln>
        </p:spPr>
        <p:txBody>
          <a:bodyPr/>
          <a:lstStyle/>
          <a:p>
            <a:endParaRPr lang="it-IT"/>
          </a:p>
        </p:txBody>
      </p:sp>
      <p:sp>
        <p:nvSpPr>
          <p:cNvPr id="109611" name="Line 70"/>
          <p:cNvSpPr>
            <a:spLocks noChangeShapeType="1"/>
          </p:cNvSpPr>
          <p:nvPr/>
        </p:nvSpPr>
        <p:spPr bwMode="auto">
          <a:xfrm flipV="1">
            <a:off x="6681788" y="2022475"/>
            <a:ext cx="0" cy="936625"/>
          </a:xfrm>
          <a:prstGeom prst="line">
            <a:avLst/>
          </a:prstGeom>
          <a:noFill/>
          <a:ln w="9525">
            <a:solidFill>
              <a:schemeClr val="tx1"/>
            </a:solidFill>
            <a:prstDash val="dash"/>
            <a:round/>
            <a:headEnd/>
            <a:tailEnd/>
          </a:ln>
        </p:spPr>
        <p:txBody>
          <a:bodyPr/>
          <a:lstStyle/>
          <a:p>
            <a:endParaRPr lang="it-IT"/>
          </a:p>
        </p:txBody>
      </p:sp>
      <p:sp>
        <p:nvSpPr>
          <p:cNvPr id="109612" name="Text Box 71"/>
          <p:cNvSpPr txBox="1">
            <a:spLocks noChangeArrowheads="1"/>
          </p:cNvSpPr>
          <p:nvPr/>
        </p:nvSpPr>
        <p:spPr bwMode="auto">
          <a:xfrm>
            <a:off x="6500813" y="1770063"/>
            <a:ext cx="431800" cy="244475"/>
          </a:xfrm>
          <a:prstGeom prst="rect">
            <a:avLst/>
          </a:prstGeom>
          <a:noFill/>
          <a:ln w="9525">
            <a:noFill/>
            <a:miter lim="800000"/>
            <a:headEnd/>
            <a:tailEnd/>
          </a:ln>
        </p:spPr>
        <p:txBody>
          <a:bodyPr>
            <a:spAutoFit/>
          </a:bodyPr>
          <a:lstStyle/>
          <a:p>
            <a:pPr algn="ctr">
              <a:spcBef>
                <a:spcPct val="50000"/>
              </a:spcBef>
            </a:pPr>
            <a:r>
              <a:rPr lang="it-IT" sz="1000">
                <a:solidFill>
                  <a:schemeClr val="tx1"/>
                </a:solidFill>
              </a:rPr>
              <a:t>A</a:t>
            </a:r>
          </a:p>
        </p:txBody>
      </p:sp>
      <p:sp>
        <p:nvSpPr>
          <p:cNvPr id="109613" name="Line 72"/>
          <p:cNvSpPr>
            <a:spLocks noChangeShapeType="1"/>
          </p:cNvSpPr>
          <p:nvPr/>
        </p:nvSpPr>
        <p:spPr bwMode="auto">
          <a:xfrm>
            <a:off x="6681788" y="2020888"/>
            <a:ext cx="1187450" cy="938212"/>
          </a:xfrm>
          <a:prstGeom prst="line">
            <a:avLst/>
          </a:prstGeom>
          <a:noFill/>
          <a:ln w="9525">
            <a:solidFill>
              <a:schemeClr val="tx1"/>
            </a:solidFill>
            <a:round/>
            <a:headEnd/>
            <a:tailEnd/>
          </a:ln>
        </p:spPr>
        <p:txBody>
          <a:bodyPr/>
          <a:lstStyle/>
          <a:p>
            <a:endParaRPr lang="it-IT"/>
          </a:p>
        </p:txBody>
      </p:sp>
      <p:sp>
        <p:nvSpPr>
          <p:cNvPr id="109614" name="Text Box 73"/>
          <p:cNvSpPr txBox="1">
            <a:spLocks noChangeArrowheads="1"/>
          </p:cNvSpPr>
          <p:nvPr/>
        </p:nvSpPr>
        <p:spPr bwMode="auto">
          <a:xfrm>
            <a:off x="6610350" y="2130425"/>
            <a:ext cx="431800" cy="244475"/>
          </a:xfrm>
          <a:prstGeom prst="rect">
            <a:avLst/>
          </a:prstGeom>
          <a:noFill/>
          <a:ln w="9525">
            <a:noFill/>
            <a:miter lim="800000"/>
            <a:headEnd/>
            <a:tailEnd/>
          </a:ln>
        </p:spPr>
        <p:txBody>
          <a:bodyPr>
            <a:spAutoFit/>
          </a:bodyPr>
          <a:lstStyle/>
          <a:p>
            <a:pPr algn="ctr">
              <a:spcBef>
                <a:spcPct val="50000"/>
              </a:spcBef>
            </a:pPr>
            <a:r>
              <a:rPr lang="it-IT" sz="1000">
                <a:solidFill>
                  <a:schemeClr val="tx1"/>
                </a:solidFill>
              </a:rPr>
              <a:t>-d</a:t>
            </a:r>
          </a:p>
        </p:txBody>
      </p:sp>
      <p:sp>
        <p:nvSpPr>
          <p:cNvPr id="109615" name="AutoShape 74"/>
          <p:cNvSpPr>
            <a:spLocks noChangeArrowheads="1"/>
          </p:cNvSpPr>
          <p:nvPr/>
        </p:nvSpPr>
        <p:spPr bwMode="auto">
          <a:xfrm>
            <a:off x="7400925" y="1085850"/>
            <a:ext cx="288925" cy="288925"/>
          </a:xfrm>
          <a:prstGeom prst="flowChartConnector">
            <a:avLst/>
          </a:prstGeom>
          <a:noFill/>
          <a:ln w="9525">
            <a:solidFill>
              <a:schemeClr val="tx1"/>
            </a:solidFill>
            <a:round/>
            <a:headEnd/>
            <a:tailEnd/>
          </a:ln>
        </p:spPr>
        <p:txBody>
          <a:bodyPr wrap="none" anchor="ctr"/>
          <a:lstStyle/>
          <a:p>
            <a:pPr algn="ctr"/>
            <a:r>
              <a:rPr lang="it-IT" sz="1000">
                <a:solidFill>
                  <a:schemeClr val="tx1"/>
                </a:solidFill>
              </a:rPr>
              <a:t>2.c</a:t>
            </a:r>
          </a:p>
        </p:txBody>
      </p:sp>
      <p:sp>
        <p:nvSpPr>
          <p:cNvPr id="109616" name="Line 75"/>
          <p:cNvSpPr>
            <a:spLocks noChangeShapeType="1"/>
          </p:cNvSpPr>
          <p:nvPr/>
        </p:nvSpPr>
        <p:spPr bwMode="auto">
          <a:xfrm flipV="1">
            <a:off x="6105525" y="2417763"/>
            <a:ext cx="1620838" cy="1587"/>
          </a:xfrm>
          <a:prstGeom prst="line">
            <a:avLst/>
          </a:prstGeom>
          <a:noFill/>
          <a:ln w="9525">
            <a:solidFill>
              <a:schemeClr val="tx1"/>
            </a:solidFill>
            <a:round/>
            <a:headEnd/>
            <a:tailEnd/>
          </a:ln>
        </p:spPr>
        <p:txBody>
          <a:bodyPr/>
          <a:lstStyle/>
          <a:p>
            <a:endParaRPr lang="it-IT"/>
          </a:p>
        </p:txBody>
      </p:sp>
      <p:sp>
        <p:nvSpPr>
          <p:cNvPr id="109617" name="Text Box 76"/>
          <p:cNvSpPr txBox="1">
            <a:spLocks noChangeArrowheads="1"/>
          </p:cNvSpPr>
          <p:nvPr/>
        </p:nvSpPr>
        <p:spPr bwMode="auto">
          <a:xfrm>
            <a:off x="5673725" y="2274888"/>
            <a:ext cx="431800" cy="244475"/>
          </a:xfrm>
          <a:prstGeom prst="rect">
            <a:avLst/>
          </a:prstGeom>
          <a:noFill/>
          <a:ln w="9525">
            <a:noFill/>
            <a:miter lim="800000"/>
            <a:headEnd/>
            <a:tailEnd/>
          </a:ln>
        </p:spPr>
        <p:txBody>
          <a:bodyPr>
            <a:spAutoFit/>
          </a:bodyPr>
          <a:lstStyle/>
          <a:p>
            <a:pPr algn="r">
              <a:spcBef>
                <a:spcPct val="50000"/>
              </a:spcBef>
            </a:pPr>
            <a:r>
              <a:rPr lang="it-IT" sz="1000">
                <a:solidFill>
                  <a:schemeClr val="tx1"/>
                </a:solidFill>
              </a:rPr>
              <a:t>LR</a:t>
            </a:r>
          </a:p>
        </p:txBody>
      </p:sp>
      <p:sp>
        <p:nvSpPr>
          <p:cNvPr id="109618" name="Line 77"/>
          <p:cNvSpPr>
            <a:spLocks noChangeShapeType="1"/>
          </p:cNvSpPr>
          <p:nvPr/>
        </p:nvSpPr>
        <p:spPr bwMode="auto">
          <a:xfrm flipV="1">
            <a:off x="7185025" y="1122363"/>
            <a:ext cx="0" cy="1295400"/>
          </a:xfrm>
          <a:prstGeom prst="line">
            <a:avLst/>
          </a:prstGeom>
          <a:noFill/>
          <a:ln w="9525">
            <a:solidFill>
              <a:schemeClr val="tx1"/>
            </a:solidFill>
            <a:prstDash val="sysDot"/>
            <a:round/>
            <a:headEnd/>
            <a:tailEnd/>
          </a:ln>
        </p:spPr>
        <p:txBody>
          <a:bodyPr/>
          <a:lstStyle/>
          <a:p>
            <a:endParaRPr lang="it-IT"/>
          </a:p>
        </p:txBody>
      </p:sp>
      <p:sp>
        <p:nvSpPr>
          <p:cNvPr id="109619" name="Line 78"/>
          <p:cNvSpPr>
            <a:spLocks noChangeShapeType="1"/>
          </p:cNvSpPr>
          <p:nvPr/>
        </p:nvSpPr>
        <p:spPr bwMode="auto">
          <a:xfrm>
            <a:off x="7185025" y="1122363"/>
            <a:ext cx="684213" cy="539750"/>
          </a:xfrm>
          <a:prstGeom prst="line">
            <a:avLst/>
          </a:prstGeom>
          <a:noFill/>
          <a:ln w="9525">
            <a:solidFill>
              <a:schemeClr val="tx1"/>
            </a:solidFill>
            <a:prstDash val="sysDot"/>
            <a:round/>
            <a:headEnd/>
            <a:tailEnd/>
          </a:ln>
        </p:spPr>
        <p:txBody>
          <a:bodyPr/>
          <a:lstStyle/>
          <a:p>
            <a:endParaRPr lang="it-IT"/>
          </a:p>
        </p:txBody>
      </p:sp>
      <p:sp>
        <p:nvSpPr>
          <p:cNvPr id="109620" name="Line 79"/>
          <p:cNvSpPr>
            <a:spLocks noChangeShapeType="1"/>
          </p:cNvSpPr>
          <p:nvPr/>
        </p:nvSpPr>
        <p:spPr bwMode="auto">
          <a:xfrm flipV="1">
            <a:off x="7869238" y="1663700"/>
            <a:ext cx="0" cy="1295400"/>
          </a:xfrm>
          <a:prstGeom prst="line">
            <a:avLst/>
          </a:prstGeom>
          <a:noFill/>
          <a:ln w="9525">
            <a:solidFill>
              <a:schemeClr val="tx1"/>
            </a:solidFill>
            <a:round/>
            <a:headEnd/>
            <a:tailEnd/>
          </a:ln>
        </p:spPr>
        <p:txBody>
          <a:bodyPr/>
          <a:lstStyle/>
          <a:p>
            <a:endParaRPr lang="it-IT"/>
          </a:p>
        </p:txBody>
      </p:sp>
      <p:sp>
        <p:nvSpPr>
          <p:cNvPr id="109621" name="Line 80"/>
          <p:cNvSpPr>
            <a:spLocks noChangeShapeType="1"/>
          </p:cNvSpPr>
          <p:nvPr/>
        </p:nvSpPr>
        <p:spPr bwMode="auto">
          <a:xfrm>
            <a:off x="7869238" y="1662113"/>
            <a:ext cx="144462" cy="107950"/>
          </a:xfrm>
          <a:prstGeom prst="line">
            <a:avLst/>
          </a:prstGeom>
          <a:noFill/>
          <a:ln w="9525">
            <a:solidFill>
              <a:schemeClr val="tx1"/>
            </a:solidFill>
            <a:round/>
            <a:headEnd/>
            <a:tailEnd/>
          </a:ln>
        </p:spPr>
        <p:txBody>
          <a:bodyPr/>
          <a:lstStyle/>
          <a:p>
            <a:endParaRPr lang="it-IT"/>
          </a:p>
        </p:txBody>
      </p:sp>
      <p:sp>
        <p:nvSpPr>
          <p:cNvPr id="109622" name="Line 81"/>
          <p:cNvSpPr>
            <a:spLocks noChangeShapeType="1"/>
          </p:cNvSpPr>
          <p:nvPr/>
        </p:nvSpPr>
        <p:spPr bwMode="auto">
          <a:xfrm>
            <a:off x="7185025" y="2886075"/>
            <a:ext cx="0" cy="288925"/>
          </a:xfrm>
          <a:prstGeom prst="line">
            <a:avLst/>
          </a:prstGeom>
          <a:noFill/>
          <a:ln w="9525">
            <a:solidFill>
              <a:schemeClr val="tx1"/>
            </a:solidFill>
            <a:round/>
            <a:headEnd/>
            <a:tailEnd/>
          </a:ln>
        </p:spPr>
        <p:txBody>
          <a:bodyPr/>
          <a:lstStyle/>
          <a:p>
            <a:endParaRPr lang="it-IT"/>
          </a:p>
        </p:txBody>
      </p:sp>
      <p:sp>
        <p:nvSpPr>
          <p:cNvPr id="109623" name="Line 82"/>
          <p:cNvSpPr>
            <a:spLocks noChangeShapeType="1"/>
          </p:cNvSpPr>
          <p:nvPr/>
        </p:nvSpPr>
        <p:spPr bwMode="auto">
          <a:xfrm>
            <a:off x="7869238" y="2886075"/>
            <a:ext cx="0" cy="288925"/>
          </a:xfrm>
          <a:prstGeom prst="line">
            <a:avLst/>
          </a:prstGeom>
          <a:noFill/>
          <a:ln w="9525">
            <a:solidFill>
              <a:schemeClr val="tx1"/>
            </a:solidFill>
            <a:round/>
            <a:headEnd/>
            <a:tailEnd/>
          </a:ln>
        </p:spPr>
        <p:txBody>
          <a:bodyPr/>
          <a:lstStyle/>
          <a:p>
            <a:endParaRPr lang="it-IT"/>
          </a:p>
        </p:txBody>
      </p:sp>
      <p:sp>
        <p:nvSpPr>
          <p:cNvPr id="109624" name="Line 83"/>
          <p:cNvSpPr>
            <a:spLocks noChangeShapeType="1"/>
          </p:cNvSpPr>
          <p:nvPr/>
        </p:nvSpPr>
        <p:spPr bwMode="auto">
          <a:xfrm>
            <a:off x="7185025" y="3030538"/>
            <a:ext cx="684213" cy="0"/>
          </a:xfrm>
          <a:prstGeom prst="line">
            <a:avLst/>
          </a:prstGeom>
          <a:noFill/>
          <a:ln w="9525">
            <a:solidFill>
              <a:schemeClr val="tx1"/>
            </a:solidFill>
            <a:round/>
            <a:headEnd type="triangle" w="sm" len="sm"/>
            <a:tailEnd type="triangle" w="sm" len="sm"/>
          </a:ln>
        </p:spPr>
        <p:txBody>
          <a:bodyPr/>
          <a:lstStyle/>
          <a:p>
            <a:endParaRPr lang="it-IT"/>
          </a:p>
        </p:txBody>
      </p:sp>
      <p:sp>
        <p:nvSpPr>
          <p:cNvPr id="109625" name="Text Box 84"/>
          <p:cNvSpPr txBox="1">
            <a:spLocks noChangeArrowheads="1"/>
          </p:cNvSpPr>
          <p:nvPr/>
        </p:nvSpPr>
        <p:spPr bwMode="auto">
          <a:xfrm>
            <a:off x="7329488" y="3001963"/>
            <a:ext cx="431800" cy="244475"/>
          </a:xfrm>
          <a:prstGeom prst="rect">
            <a:avLst/>
          </a:prstGeom>
          <a:noFill/>
          <a:ln w="9525">
            <a:noFill/>
            <a:miter lim="800000"/>
            <a:headEnd/>
            <a:tailEnd/>
          </a:ln>
        </p:spPr>
        <p:txBody>
          <a:bodyPr>
            <a:spAutoFit/>
          </a:bodyPr>
          <a:lstStyle/>
          <a:p>
            <a:pPr algn="ctr">
              <a:spcBef>
                <a:spcPct val="50000"/>
              </a:spcBef>
            </a:pPr>
            <a:r>
              <a:rPr lang="it-IT" sz="1000">
                <a:solidFill>
                  <a:schemeClr val="tx1"/>
                </a:solidFill>
              </a:rPr>
              <a:t>TR</a:t>
            </a:r>
          </a:p>
        </p:txBody>
      </p:sp>
      <p:sp>
        <p:nvSpPr>
          <p:cNvPr id="109626" name="Text Box 85"/>
          <p:cNvSpPr txBox="1">
            <a:spLocks noChangeArrowheads="1"/>
          </p:cNvSpPr>
          <p:nvPr/>
        </p:nvSpPr>
        <p:spPr bwMode="auto">
          <a:xfrm>
            <a:off x="5673725" y="1519238"/>
            <a:ext cx="431800" cy="244475"/>
          </a:xfrm>
          <a:prstGeom prst="rect">
            <a:avLst/>
          </a:prstGeom>
          <a:noFill/>
          <a:ln w="9525">
            <a:noFill/>
            <a:miter lim="800000"/>
            <a:headEnd/>
            <a:tailEnd/>
          </a:ln>
        </p:spPr>
        <p:txBody>
          <a:bodyPr>
            <a:spAutoFit/>
          </a:bodyPr>
          <a:lstStyle/>
          <a:p>
            <a:pPr algn="r">
              <a:spcBef>
                <a:spcPct val="50000"/>
              </a:spcBef>
            </a:pPr>
            <a:r>
              <a:rPr lang="it-IT" sz="1000">
                <a:solidFill>
                  <a:schemeClr val="tx1"/>
                </a:solidFill>
              </a:rPr>
              <a:t>q</a:t>
            </a:r>
          </a:p>
        </p:txBody>
      </p:sp>
      <p:sp>
        <p:nvSpPr>
          <p:cNvPr id="109627" name="Line 86"/>
          <p:cNvSpPr>
            <a:spLocks noChangeShapeType="1"/>
          </p:cNvSpPr>
          <p:nvPr/>
        </p:nvSpPr>
        <p:spPr bwMode="auto">
          <a:xfrm>
            <a:off x="6105525" y="1662113"/>
            <a:ext cx="1763713" cy="1587"/>
          </a:xfrm>
          <a:prstGeom prst="line">
            <a:avLst/>
          </a:prstGeom>
          <a:noFill/>
          <a:ln w="9525">
            <a:solidFill>
              <a:schemeClr val="tx1"/>
            </a:solidFill>
            <a:prstDash val="dash"/>
            <a:round/>
            <a:headEnd/>
            <a:tailEnd/>
          </a:ln>
        </p:spPr>
        <p:txBody>
          <a:bodyPr/>
          <a:lstStyle/>
          <a:p>
            <a:endParaRPr lang="it-IT"/>
          </a:p>
        </p:txBody>
      </p:sp>
      <p:sp>
        <p:nvSpPr>
          <p:cNvPr id="109628" name="Line 87"/>
          <p:cNvSpPr>
            <a:spLocks noChangeShapeType="1"/>
          </p:cNvSpPr>
          <p:nvPr/>
        </p:nvSpPr>
        <p:spPr bwMode="auto">
          <a:xfrm flipV="1">
            <a:off x="1352550" y="3606800"/>
            <a:ext cx="0" cy="1944688"/>
          </a:xfrm>
          <a:prstGeom prst="line">
            <a:avLst/>
          </a:prstGeom>
          <a:noFill/>
          <a:ln w="9525">
            <a:solidFill>
              <a:schemeClr val="tx1"/>
            </a:solidFill>
            <a:round/>
            <a:headEnd/>
            <a:tailEnd type="triangle" w="sm" len="sm"/>
          </a:ln>
        </p:spPr>
        <p:txBody>
          <a:bodyPr/>
          <a:lstStyle/>
          <a:p>
            <a:endParaRPr lang="it-IT"/>
          </a:p>
        </p:txBody>
      </p:sp>
      <p:sp>
        <p:nvSpPr>
          <p:cNvPr id="109629" name="Text Box 88"/>
          <p:cNvSpPr txBox="1">
            <a:spLocks noChangeArrowheads="1"/>
          </p:cNvSpPr>
          <p:nvPr/>
        </p:nvSpPr>
        <p:spPr bwMode="auto">
          <a:xfrm rot="-5400000">
            <a:off x="723107" y="3733006"/>
            <a:ext cx="792162" cy="396875"/>
          </a:xfrm>
          <a:prstGeom prst="rect">
            <a:avLst/>
          </a:prstGeom>
          <a:noFill/>
          <a:ln w="9525">
            <a:noFill/>
            <a:miter lim="800000"/>
            <a:headEnd/>
            <a:tailEnd/>
          </a:ln>
        </p:spPr>
        <p:txBody>
          <a:bodyPr>
            <a:spAutoFit/>
          </a:bodyPr>
          <a:lstStyle/>
          <a:p>
            <a:pPr algn="r">
              <a:spcBef>
                <a:spcPct val="50000"/>
              </a:spcBef>
            </a:pPr>
            <a:r>
              <a:rPr lang="it-IT" sz="1000">
                <a:solidFill>
                  <a:schemeClr val="tx1"/>
                </a:solidFill>
              </a:rPr>
              <a:t>quantità a scorta</a:t>
            </a:r>
          </a:p>
        </p:txBody>
      </p:sp>
      <p:sp>
        <p:nvSpPr>
          <p:cNvPr id="109630" name="Text Box 89"/>
          <p:cNvSpPr txBox="1">
            <a:spLocks noChangeArrowheads="1"/>
          </p:cNvSpPr>
          <p:nvPr/>
        </p:nvSpPr>
        <p:spPr bwMode="auto">
          <a:xfrm>
            <a:off x="920750" y="4470400"/>
            <a:ext cx="431800" cy="244475"/>
          </a:xfrm>
          <a:prstGeom prst="rect">
            <a:avLst/>
          </a:prstGeom>
          <a:noFill/>
          <a:ln w="9525">
            <a:noFill/>
            <a:miter lim="800000"/>
            <a:headEnd/>
            <a:tailEnd/>
          </a:ln>
        </p:spPr>
        <p:txBody>
          <a:bodyPr>
            <a:spAutoFit/>
          </a:bodyPr>
          <a:lstStyle/>
          <a:p>
            <a:pPr algn="r">
              <a:spcBef>
                <a:spcPct val="50000"/>
              </a:spcBef>
            </a:pPr>
            <a:r>
              <a:rPr lang="it-IT" sz="1000">
                <a:solidFill>
                  <a:schemeClr val="tx1"/>
                </a:solidFill>
              </a:rPr>
              <a:t>Q</a:t>
            </a:r>
            <a:r>
              <a:rPr lang="it-IT" sz="1000" baseline="-25000">
                <a:solidFill>
                  <a:schemeClr val="tx1"/>
                </a:solidFill>
              </a:rPr>
              <a:t>A</a:t>
            </a:r>
            <a:endParaRPr lang="it-IT" sz="1000">
              <a:solidFill>
                <a:schemeClr val="tx1"/>
              </a:solidFill>
            </a:endParaRPr>
          </a:p>
        </p:txBody>
      </p:sp>
      <p:sp>
        <p:nvSpPr>
          <p:cNvPr id="109631" name="Text Box 90"/>
          <p:cNvSpPr txBox="1">
            <a:spLocks noChangeArrowheads="1"/>
          </p:cNvSpPr>
          <p:nvPr/>
        </p:nvSpPr>
        <p:spPr bwMode="auto">
          <a:xfrm>
            <a:off x="1712913" y="5594350"/>
            <a:ext cx="431800" cy="244475"/>
          </a:xfrm>
          <a:prstGeom prst="rect">
            <a:avLst/>
          </a:prstGeom>
          <a:noFill/>
          <a:ln w="9525">
            <a:noFill/>
            <a:miter lim="800000"/>
            <a:headEnd/>
            <a:tailEnd/>
          </a:ln>
        </p:spPr>
        <p:txBody>
          <a:bodyPr>
            <a:spAutoFit/>
          </a:bodyPr>
          <a:lstStyle/>
          <a:p>
            <a:pPr algn="ctr">
              <a:spcBef>
                <a:spcPct val="50000"/>
              </a:spcBef>
            </a:pPr>
            <a:r>
              <a:rPr lang="it-IT" sz="1000">
                <a:solidFill>
                  <a:schemeClr val="tx1"/>
                </a:solidFill>
              </a:rPr>
              <a:t>t</a:t>
            </a:r>
            <a:r>
              <a:rPr lang="it-IT" sz="1000" baseline="-25000">
                <a:solidFill>
                  <a:schemeClr val="tx1"/>
                </a:solidFill>
              </a:rPr>
              <a:t>A</a:t>
            </a:r>
            <a:endParaRPr lang="it-IT" sz="1000">
              <a:solidFill>
                <a:schemeClr val="tx1"/>
              </a:solidFill>
            </a:endParaRPr>
          </a:p>
        </p:txBody>
      </p:sp>
      <p:sp>
        <p:nvSpPr>
          <p:cNvPr id="109632" name="Line 91"/>
          <p:cNvSpPr>
            <a:spLocks noChangeShapeType="1"/>
          </p:cNvSpPr>
          <p:nvPr/>
        </p:nvSpPr>
        <p:spPr bwMode="auto">
          <a:xfrm>
            <a:off x="1352550" y="4606925"/>
            <a:ext cx="576263" cy="0"/>
          </a:xfrm>
          <a:prstGeom prst="line">
            <a:avLst/>
          </a:prstGeom>
          <a:noFill/>
          <a:ln w="9525">
            <a:solidFill>
              <a:schemeClr val="tx1"/>
            </a:solidFill>
            <a:prstDash val="dash"/>
            <a:round/>
            <a:headEnd/>
            <a:tailEnd/>
          </a:ln>
        </p:spPr>
        <p:txBody>
          <a:bodyPr/>
          <a:lstStyle/>
          <a:p>
            <a:endParaRPr lang="it-IT"/>
          </a:p>
        </p:txBody>
      </p:sp>
      <p:sp>
        <p:nvSpPr>
          <p:cNvPr id="109633" name="Line 92"/>
          <p:cNvSpPr>
            <a:spLocks noChangeShapeType="1"/>
          </p:cNvSpPr>
          <p:nvPr/>
        </p:nvSpPr>
        <p:spPr bwMode="auto">
          <a:xfrm flipV="1">
            <a:off x="1928813" y="4614863"/>
            <a:ext cx="0" cy="936625"/>
          </a:xfrm>
          <a:prstGeom prst="line">
            <a:avLst/>
          </a:prstGeom>
          <a:noFill/>
          <a:ln w="9525">
            <a:solidFill>
              <a:schemeClr val="tx1"/>
            </a:solidFill>
            <a:prstDash val="dash"/>
            <a:round/>
            <a:headEnd/>
            <a:tailEnd/>
          </a:ln>
        </p:spPr>
        <p:txBody>
          <a:bodyPr/>
          <a:lstStyle/>
          <a:p>
            <a:endParaRPr lang="it-IT"/>
          </a:p>
        </p:txBody>
      </p:sp>
      <p:sp>
        <p:nvSpPr>
          <p:cNvPr id="109634" name="Text Box 93"/>
          <p:cNvSpPr txBox="1">
            <a:spLocks noChangeArrowheads="1"/>
          </p:cNvSpPr>
          <p:nvPr/>
        </p:nvSpPr>
        <p:spPr bwMode="auto">
          <a:xfrm>
            <a:off x="1747838" y="4362450"/>
            <a:ext cx="431800" cy="244475"/>
          </a:xfrm>
          <a:prstGeom prst="rect">
            <a:avLst/>
          </a:prstGeom>
          <a:noFill/>
          <a:ln w="9525">
            <a:noFill/>
            <a:miter lim="800000"/>
            <a:headEnd/>
            <a:tailEnd/>
          </a:ln>
        </p:spPr>
        <p:txBody>
          <a:bodyPr>
            <a:spAutoFit/>
          </a:bodyPr>
          <a:lstStyle/>
          <a:p>
            <a:pPr algn="ctr">
              <a:spcBef>
                <a:spcPct val="50000"/>
              </a:spcBef>
            </a:pPr>
            <a:r>
              <a:rPr lang="it-IT" sz="1000">
                <a:solidFill>
                  <a:schemeClr val="tx1"/>
                </a:solidFill>
              </a:rPr>
              <a:t>A</a:t>
            </a:r>
          </a:p>
        </p:txBody>
      </p:sp>
      <p:sp>
        <p:nvSpPr>
          <p:cNvPr id="109635" name="Line 94"/>
          <p:cNvSpPr>
            <a:spLocks noChangeShapeType="1"/>
          </p:cNvSpPr>
          <p:nvPr/>
        </p:nvSpPr>
        <p:spPr bwMode="auto">
          <a:xfrm>
            <a:off x="1928813" y="4613275"/>
            <a:ext cx="1187450" cy="938213"/>
          </a:xfrm>
          <a:prstGeom prst="line">
            <a:avLst/>
          </a:prstGeom>
          <a:noFill/>
          <a:ln w="9525">
            <a:solidFill>
              <a:schemeClr val="tx1"/>
            </a:solidFill>
            <a:round/>
            <a:headEnd/>
            <a:tailEnd/>
          </a:ln>
        </p:spPr>
        <p:txBody>
          <a:bodyPr/>
          <a:lstStyle/>
          <a:p>
            <a:endParaRPr lang="it-IT"/>
          </a:p>
        </p:txBody>
      </p:sp>
      <p:sp>
        <p:nvSpPr>
          <p:cNvPr id="109636" name="Text Box 95"/>
          <p:cNvSpPr txBox="1">
            <a:spLocks noChangeArrowheads="1"/>
          </p:cNvSpPr>
          <p:nvPr/>
        </p:nvSpPr>
        <p:spPr bwMode="auto">
          <a:xfrm>
            <a:off x="1857375" y="4722813"/>
            <a:ext cx="431800" cy="244475"/>
          </a:xfrm>
          <a:prstGeom prst="rect">
            <a:avLst/>
          </a:prstGeom>
          <a:noFill/>
          <a:ln w="9525">
            <a:noFill/>
            <a:miter lim="800000"/>
            <a:headEnd/>
            <a:tailEnd/>
          </a:ln>
        </p:spPr>
        <p:txBody>
          <a:bodyPr>
            <a:spAutoFit/>
          </a:bodyPr>
          <a:lstStyle/>
          <a:p>
            <a:pPr algn="ctr">
              <a:spcBef>
                <a:spcPct val="50000"/>
              </a:spcBef>
            </a:pPr>
            <a:r>
              <a:rPr lang="it-IT" sz="1000">
                <a:solidFill>
                  <a:schemeClr val="tx1"/>
                </a:solidFill>
              </a:rPr>
              <a:t>-d</a:t>
            </a:r>
          </a:p>
        </p:txBody>
      </p:sp>
      <p:sp>
        <p:nvSpPr>
          <p:cNvPr id="109637" name="Line 96"/>
          <p:cNvSpPr>
            <a:spLocks noChangeShapeType="1"/>
          </p:cNvSpPr>
          <p:nvPr/>
        </p:nvSpPr>
        <p:spPr bwMode="auto">
          <a:xfrm flipV="1">
            <a:off x="1352550" y="5010150"/>
            <a:ext cx="6156325" cy="1588"/>
          </a:xfrm>
          <a:prstGeom prst="line">
            <a:avLst/>
          </a:prstGeom>
          <a:noFill/>
          <a:ln w="9525">
            <a:solidFill>
              <a:schemeClr val="tx1"/>
            </a:solidFill>
            <a:round/>
            <a:headEnd/>
            <a:tailEnd/>
          </a:ln>
        </p:spPr>
        <p:txBody>
          <a:bodyPr/>
          <a:lstStyle/>
          <a:p>
            <a:endParaRPr lang="it-IT"/>
          </a:p>
        </p:txBody>
      </p:sp>
      <p:sp>
        <p:nvSpPr>
          <p:cNvPr id="109638" name="Text Box 97"/>
          <p:cNvSpPr txBox="1">
            <a:spLocks noChangeArrowheads="1"/>
          </p:cNvSpPr>
          <p:nvPr/>
        </p:nvSpPr>
        <p:spPr bwMode="auto">
          <a:xfrm>
            <a:off x="920750" y="4867275"/>
            <a:ext cx="431800" cy="244475"/>
          </a:xfrm>
          <a:prstGeom prst="rect">
            <a:avLst/>
          </a:prstGeom>
          <a:noFill/>
          <a:ln w="9525">
            <a:noFill/>
            <a:miter lim="800000"/>
            <a:headEnd/>
            <a:tailEnd/>
          </a:ln>
        </p:spPr>
        <p:txBody>
          <a:bodyPr>
            <a:spAutoFit/>
          </a:bodyPr>
          <a:lstStyle/>
          <a:p>
            <a:pPr algn="r">
              <a:spcBef>
                <a:spcPct val="50000"/>
              </a:spcBef>
            </a:pPr>
            <a:r>
              <a:rPr lang="it-IT" sz="1000">
                <a:solidFill>
                  <a:schemeClr val="tx1"/>
                </a:solidFill>
              </a:rPr>
              <a:t>LR</a:t>
            </a:r>
          </a:p>
        </p:txBody>
      </p:sp>
      <p:sp>
        <p:nvSpPr>
          <p:cNvPr id="109639" name="Line 98"/>
          <p:cNvSpPr>
            <a:spLocks noChangeShapeType="1"/>
          </p:cNvSpPr>
          <p:nvPr/>
        </p:nvSpPr>
        <p:spPr bwMode="auto">
          <a:xfrm flipV="1">
            <a:off x="2432050" y="3714750"/>
            <a:ext cx="0" cy="1295400"/>
          </a:xfrm>
          <a:prstGeom prst="line">
            <a:avLst/>
          </a:prstGeom>
          <a:noFill/>
          <a:ln w="9525">
            <a:solidFill>
              <a:schemeClr val="tx1"/>
            </a:solidFill>
            <a:prstDash val="sysDot"/>
            <a:round/>
            <a:headEnd/>
            <a:tailEnd/>
          </a:ln>
        </p:spPr>
        <p:txBody>
          <a:bodyPr/>
          <a:lstStyle/>
          <a:p>
            <a:endParaRPr lang="it-IT"/>
          </a:p>
        </p:txBody>
      </p:sp>
      <p:sp>
        <p:nvSpPr>
          <p:cNvPr id="109640" name="Line 99"/>
          <p:cNvSpPr>
            <a:spLocks noChangeShapeType="1"/>
          </p:cNvSpPr>
          <p:nvPr/>
        </p:nvSpPr>
        <p:spPr bwMode="auto">
          <a:xfrm>
            <a:off x="2432050" y="3714750"/>
            <a:ext cx="684213" cy="539750"/>
          </a:xfrm>
          <a:prstGeom prst="line">
            <a:avLst/>
          </a:prstGeom>
          <a:noFill/>
          <a:ln w="9525">
            <a:solidFill>
              <a:schemeClr val="tx1"/>
            </a:solidFill>
            <a:prstDash val="sysDot"/>
            <a:round/>
            <a:headEnd/>
            <a:tailEnd/>
          </a:ln>
        </p:spPr>
        <p:txBody>
          <a:bodyPr/>
          <a:lstStyle/>
          <a:p>
            <a:endParaRPr lang="it-IT"/>
          </a:p>
        </p:txBody>
      </p:sp>
      <p:sp>
        <p:nvSpPr>
          <p:cNvPr id="109641" name="Line 100"/>
          <p:cNvSpPr>
            <a:spLocks noChangeShapeType="1"/>
          </p:cNvSpPr>
          <p:nvPr/>
        </p:nvSpPr>
        <p:spPr bwMode="auto">
          <a:xfrm flipV="1">
            <a:off x="3116263" y="4256088"/>
            <a:ext cx="0" cy="1295400"/>
          </a:xfrm>
          <a:prstGeom prst="line">
            <a:avLst/>
          </a:prstGeom>
          <a:noFill/>
          <a:ln w="9525">
            <a:solidFill>
              <a:schemeClr val="tx1"/>
            </a:solidFill>
            <a:round/>
            <a:headEnd/>
            <a:tailEnd/>
          </a:ln>
        </p:spPr>
        <p:txBody>
          <a:bodyPr/>
          <a:lstStyle/>
          <a:p>
            <a:endParaRPr lang="it-IT"/>
          </a:p>
        </p:txBody>
      </p:sp>
      <p:sp>
        <p:nvSpPr>
          <p:cNvPr id="109642" name="Line 101"/>
          <p:cNvSpPr>
            <a:spLocks noChangeShapeType="1"/>
          </p:cNvSpPr>
          <p:nvPr/>
        </p:nvSpPr>
        <p:spPr bwMode="auto">
          <a:xfrm>
            <a:off x="2432050" y="5478463"/>
            <a:ext cx="0" cy="288925"/>
          </a:xfrm>
          <a:prstGeom prst="line">
            <a:avLst/>
          </a:prstGeom>
          <a:noFill/>
          <a:ln w="9525">
            <a:solidFill>
              <a:schemeClr val="tx1"/>
            </a:solidFill>
            <a:round/>
            <a:headEnd/>
            <a:tailEnd/>
          </a:ln>
        </p:spPr>
        <p:txBody>
          <a:bodyPr/>
          <a:lstStyle/>
          <a:p>
            <a:endParaRPr lang="it-IT"/>
          </a:p>
        </p:txBody>
      </p:sp>
      <p:sp>
        <p:nvSpPr>
          <p:cNvPr id="109643" name="Line 102"/>
          <p:cNvSpPr>
            <a:spLocks noChangeShapeType="1"/>
          </p:cNvSpPr>
          <p:nvPr/>
        </p:nvSpPr>
        <p:spPr bwMode="auto">
          <a:xfrm>
            <a:off x="3116263" y="5478463"/>
            <a:ext cx="0" cy="288925"/>
          </a:xfrm>
          <a:prstGeom prst="line">
            <a:avLst/>
          </a:prstGeom>
          <a:noFill/>
          <a:ln w="9525">
            <a:solidFill>
              <a:schemeClr val="tx1"/>
            </a:solidFill>
            <a:round/>
            <a:headEnd/>
            <a:tailEnd/>
          </a:ln>
        </p:spPr>
        <p:txBody>
          <a:bodyPr/>
          <a:lstStyle/>
          <a:p>
            <a:endParaRPr lang="it-IT"/>
          </a:p>
        </p:txBody>
      </p:sp>
      <p:sp>
        <p:nvSpPr>
          <p:cNvPr id="109644" name="Line 103"/>
          <p:cNvSpPr>
            <a:spLocks noChangeShapeType="1"/>
          </p:cNvSpPr>
          <p:nvPr/>
        </p:nvSpPr>
        <p:spPr bwMode="auto">
          <a:xfrm>
            <a:off x="2432050" y="5622925"/>
            <a:ext cx="684213" cy="0"/>
          </a:xfrm>
          <a:prstGeom prst="line">
            <a:avLst/>
          </a:prstGeom>
          <a:noFill/>
          <a:ln w="9525">
            <a:solidFill>
              <a:schemeClr val="tx1"/>
            </a:solidFill>
            <a:round/>
            <a:headEnd type="triangle" w="sm" len="sm"/>
            <a:tailEnd type="triangle" w="sm" len="sm"/>
          </a:ln>
        </p:spPr>
        <p:txBody>
          <a:bodyPr/>
          <a:lstStyle/>
          <a:p>
            <a:endParaRPr lang="it-IT"/>
          </a:p>
        </p:txBody>
      </p:sp>
      <p:sp>
        <p:nvSpPr>
          <p:cNvPr id="109645" name="Text Box 104"/>
          <p:cNvSpPr txBox="1">
            <a:spLocks noChangeArrowheads="1"/>
          </p:cNvSpPr>
          <p:nvPr/>
        </p:nvSpPr>
        <p:spPr bwMode="auto">
          <a:xfrm>
            <a:off x="2576513" y="5594350"/>
            <a:ext cx="431800" cy="244475"/>
          </a:xfrm>
          <a:prstGeom prst="rect">
            <a:avLst/>
          </a:prstGeom>
          <a:noFill/>
          <a:ln w="9525">
            <a:noFill/>
            <a:miter lim="800000"/>
            <a:headEnd/>
            <a:tailEnd/>
          </a:ln>
        </p:spPr>
        <p:txBody>
          <a:bodyPr>
            <a:spAutoFit/>
          </a:bodyPr>
          <a:lstStyle/>
          <a:p>
            <a:pPr algn="ctr">
              <a:spcBef>
                <a:spcPct val="50000"/>
              </a:spcBef>
            </a:pPr>
            <a:r>
              <a:rPr lang="it-IT" sz="1000">
                <a:solidFill>
                  <a:schemeClr val="tx1"/>
                </a:solidFill>
              </a:rPr>
              <a:t>TR</a:t>
            </a:r>
          </a:p>
        </p:txBody>
      </p:sp>
      <p:sp>
        <p:nvSpPr>
          <p:cNvPr id="109646" name="Text Box 105"/>
          <p:cNvSpPr txBox="1">
            <a:spLocks noChangeArrowheads="1"/>
          </p:cNvSpPr>
          <p:nvPr/>
        </p:nvSpPr>
        <p:spPr bwMode="auto">
          <a:xfrm>
            <a:off x="920750" y="4111625"/>
            <a:ext cx="431800" cy="244475"/>
          </a:xfrm>
          <a:prstGeom prst="rect">
            <a:avLst/>
          </a:prstGeom>
          <a:noFill/>
          <a:ln w="9525">
            <a:noFill/>
            <a:miter lim="800000"/>
            <a:headEnd/>
            <a:tailEnd/>
          </a:ln>
        </p:spPr>
        <p:txBody>
          <a:bodyPr>
            <a:spAutoFit/>
          </a:bodyPr>
          <a:lstStyle/>
          <a:p>
            <a:pPr algn="r">
              <a:spcBef>
                <a:spcPct val="50000"/>
              </a:spcBef>
            </a:pPr>
            <a:r>
              <a:rPr lang="it-IT" sz="1000">
                <a:solidFill>
                  <a:schemeClr val="tx1"/>
                </a:solidFill>
              </a:rPr>
              <a:t>q</a:t>
            </a:r>
          </a:p>
        </p:txBody>
      </p:sp>
      <p:sp>
        <p:nvSpPr>
          <p:cNvPr id="109647" name="Line 106"/>
          <p:cNvSpPr>
            <a:spLocks noChangeShapeType="1"/>
          </p:cNvSpPr>
          <p:nvPr/>
        </p:nvSpPr>
        <p:spPr bwMode="auto">
          <a:xfrm>
            <a:off x="1352550" y="4254500"/>
            <a:ext cx="1763713" cy="1588"/>
          </a:xfrm>
          <a:prstGeom prst="line">
            <a:avLst/>
          </a:prstGeom>
          <a:noFill/>
          <a:ln w="9525">
            <a:solidFill>
              <a:schemeClr val="tx1"/>
            </a:solidFill>
            <a:prstDash val="dash"/>
            <a:round/>
            <a:headEnd/>
            <a:tailEnd/>
          </a:ln>
        </p:spPr>
        <p:txBody>
          <a:bodyPr/>
          <a:lstStyle/>
          <a:p>
            <a:endParaRPr lang="it-IT"/>
          </a:p>
        </p:txBody>
      </p:sp>
      <p:sp>
        <p:nvSpPr>
          <p:cNvPr id="109648" name="Line 107"/>
          <p:cNvSpPr>
            <a:spLocks noChangeShapeType="1"/>
          </p:cNvSpPr>
          <p:nvPr/>
        </p:nvSpPr>
        <p:spPr bwMode="auto">
          <a:xfrm>
            <a:off x="3116263" y="4254500"/>
            <a:ext cx="1620837" cy="1296988"/>
          </a:xfrm>
          <a:prstGeom prst="line">
            <a:avLst/>
          </a:prstGeom>
          <a:noFill/>
          <a:ln w="9525">
            <a:solidFill>
              <a:schemeClr val="tx1"/>
            </a:solidFill>
            <a:round/>
            <a:headEnd/>
            <a:tailEnd/>
          </a:ln>
        </p:spPr>
        <p:txBody>
          <a:bodyPr/>
          <a:lstStyle/>
          <a:p>
            <a:endParaRPr lang="it-IT"/>
          </a:p>
        </p:txBody>
      </p:sp>
      <p:sp>
        <p:nvSpPr>
          <p:cNvPr id="109649" name="Line 108"/>
          <p:cNvSpPr>
            <a:spLocks noChangeShapeType="1"/>
          </p:cNvSpPr>
          <p:nvPr/>
        </p:nvSpPr>
        <p:spPr bwMode="auto">
          <a:xfrm flipV="1">
            <a:off x="4052888" y="3714750"/>
            <a:ext cx="0" cy="1295400"/>
          </a:xfrm>
          <a:prstGeom prst="line">
            <a:avLst/>
          </a:prstGeom>
          <a:noFill/>
          <a:ln w="9525">
            <a:solidFill>
              <a:schemeClr val="tx1"/>
            </a:solidFill>
            <a:prstDash val="sysDot"/>
            <a:round/>
            <a:headEnd/>
            <a:tailEnd/>
          </a:ln>
        </p:spPr>
        <p:txBody>
          <a:bodyPr/>
          <a:lstStyle/>
          <a:p>
            <a:endParaRPr lang="it-IT"/>
          </a:p>
        </p:txBody>
      </p:sp>
      <p:sp>
        <p:nvSpPr>
          <p:cNvPr id="109650" name="Line 109"/>
          <p:cNvSpPr>
            <a:spLocks noChangeShapeType="1"/>
          </p:cNvSpPr>
          <p:nvPr/>
        </p:nvSpPr>
        <p:spPr bwMode="auto">
          <a:xfrm>
            <a:off x="4052888" y="3714750"/>
            <a:ext cx="684212" cy="539750"/>
          </a:xfrm>
          <a:prstGeom prst="line">
            <a:avLst/>
          </a:prstGeom>
          <a:noFill/>
          <a:ln w="9525">
            <a:solidFill>
              <a:schemeClr val="tx1"/>
            </a:solidFill>
            <a:prstDash val="sysDot"/>
            <a:round/>
            <a:headEnd/>
            <a:tailEnd/>
          </a:ln>
        </p:spPr>
        <p:txBody>
          <a:bodyPr/>
          <a:lstStyle/>
          <a:p>
            <a:endParaRPr lang="it-IT"/>
          </a:p>
        </p:txBody>
      </p:sp>
      <p:sp>
        <p:nvSpPr>
          <p:cNvPr id="109651" name="Line 110"/>
          <p:cNvSpPr>
            <a:spLocks noChangeShapeType="1"/>
          </p:cNvSpPr>
          <p:nvPr/>
        </p:nvSpPr>
        <p:spPr bwMode="auto">
          <a:xfrm flipV="1">
            <a:off x="4737100" y="4256088"/>
            <a:ext cx="0" cy="1295400"/>
          </a:xfrm>
          <a:prstGeom prst="line">
            <a:avLst/>
          </a:prstGeom>
          <a:noFill/>
          <a:ln w="9525">
            <a:solidFill>
              <a:schemeClr val="tx1"/>
            </a:solidFill>
            <a:round/>
            <a:headEnd/>
            <a:tailEnd/>
          </a:ln>
        </p:spPr>
        <p:txBody>
          <a:bodyPr/>
          <a:lstStyle/>
          <a:p>
            <a:endParaRPr lang="it-IT"/>
          </a:p>
        </p:txBody>
      </p:sp>
      <p:sp>
        <p:nvSpPr>
          <p:cNvPr id="109652" name="Line 111"/>
          <p:cNvSpPr>
            <a:spLocks noChangeShapeType="1"/>
          </p:cNvSpPr>
          <p:nvPr/>
        </p:nvSpPr>
        <p:spPr bwMode="auto">
          <a:xfrm>
            <a:off x="4052888" y="5478463"/>
            <a:ext cx="0" cy="288925"/>
          </a:xfrm>
          <a:prstGeom prst="line">
            <a:avLst/>
          </a:prstGeom>
          <a:noFill/>
          <a:ln w="9525">
            <a:solidFill>
              <a:schemeClr val="tx1"/>
            </a:solidFill>
            <a:round/>
            <a:headEnd/>
            <a:tailEnd/>
          </a:ln>
        </p:spPr>
        <p:txBody>
          <a:bodyPr/>
          <a:lstStyle/>
          <a:p>
            <a:endParaRPr lang="it-IT"/>
          </a:p>
        </p:txBody>
      </p:sp>
      <p:sp>
        <p:nvSpPr>
          <p:cNvPr id="109653" name="Line 112"/>
          <p:cNvSpPr>
            <a:spLocks noChangeShapeType="1"/>
          </p:cNvSpPr>
          <p:nvPr/>
        </p:nvSpPr>
        <p:spPr bwMode="auto">
          <a:xfrm>
            <a:off x="4737100" y="5478463"/>
            <a:ext cx="0" cy="288925"/>
          </a:xfrm>
          <a:prstGeom prst="line">
            <a:avLst/>
          </a:prstGeom>
          <a:noFill/>
          <a:ln w="9525">
            <a:solidFill>
              <a:schemeClr val="tx1"/>
            </a:solidFill>
            <a:round/>
            <a:headEnd/>
            <a:tailEnd/>
          </a:ln>
        </p:spPr>
        <p:txBody>
          <a:bodyPr/>
          <a:lstStyle/>
          <a:p>
            <a:endParaRPr lang="it-IT"/>
          </a:p>
        </p:txBody>
      </p:sp>
      <p:sp>
        <p:nvSpPr>
          <p:cNvPr id="109654" name="Line 113"/>
          <p:cNvSpPr>
            <a:spLocks noChangeShapeType="1"/>
          </p:cNvSpPr>
          <p:nvPr/>
        </p:nvSpPr>
        <p:spPr bwMode="auto">
          <a:xfrm>
            <a:off x="4052888" y="5622925"/>
            <a:ext cx="684212" cy="0"/>
          </a:xfrm>
          <a:prstGeom prst="line">
            <a:avLst/>
          </a:prstGeom>
          <a:noFill/>
          <a:ln w="9525">
            <a:solidFill>
              <a:schemeClr val="tx1"/>
            </a:solidFill>
            <a:round/>
            <a:headEnd type="triangle" w="sm" len="sm"/>
            <a:tailEnd type="triangle" w="sm" len="sm"/>
          </a:ln>
        </p:spPr>
        <p:txBody>
          <a:bodyPr/>
          <a:lstStyle/>
          <a:p>
            <a:endParaRPr lang="it-IT"/>
          </a:p>
        </p:txBody>
      </p:sp>
      <p:sp>
        <p:nvSpPr>
          <p:cNvPr id="109655" name="Text Box 114"/>
          <p:cNvSpPr txBox="1">
            <a:spLocks noChangeArrowheads="1"/>
          </p:cNvSpPr>
          <p:nvPr/>
        </p:nvSpPr>
        <p:spPr bwMode="auto">
          <a:xfrm>
            <a:off x="4197350" y="5594350"/>
            <a:ext cx="431800" cy="244475"/>
          </a:xfrm>
          <a:prstGeom prst="rect">
            <a:avLst/>
          </a:prstGeom>
          <a:noFill/>
          <a:ln w="9525">
            <a:noFill/>
            <a:miter lim="800000"/>
            <a:headEnd/>
            <a:tailEnd/>
          </a:ln>
        </p:spPr>
        <p:txBody>
          <a:bodyPr>
            <a:spAutoFit/>
          </a:bodyPr>
          <a:lstStyle/>
          <a:p>
            <a:pPr algn="ctr">
              <a:spcBef>
                <a:spcPct val="50000"/>
              </a:spcBef>
            </a:pPr>
            <a:r>
              <a:rPr lang="it-IT" sz="1000">
                <a:solidFill>
                  <a:schemeClr val="tx1"/>
                </a:solidFill>
              </a:rPr>
              <a:t>TR</a:t>
            </a:r>
          </a:p>
        </p:txBody>
      </p:sp>
      <p:sp>
        <p:nvSpPr>
          <p:cNvPr id="109656" name="Line 115"/>
          <p:cNvSpPr>
            <a:spLocks noChangeShapeType="1"/>
          </p:cNvSpPr>
          <p:nvPr/>
        </p:nvSpPr>
        <p:spPr bwMode="auto">
          <a:xfrm>
            <a:off x="4735513" y="4254500"/>
            <a:ext cx="1620837" cy="1296988"/>
          </a:xfrm>
          <a:prstGeom prst="line">
            <a:avLst/>
          </a:prstGeom>
          <a:noFill/>
          <a:ln w="9525">
            <a:solidFill>
              <a:schemeClr val="tx1"/>
            </a:solidFill>
            <a:round/>
            <a:headEnd/>
            <a:tailEnd/>
          </a:ln>
        </p:spPr>
        <p:txBody>
          <a:bodyPr/>
          <a:lstStyle/>
          <a:p>
            <a:endParaRPr lang="it-IT"/>
          </a:p>
        </p:txBody>
      </p:sp>
      <p:sp>
        <p:nvSpPr>
          <p:cNvPr id="109657" name="Line 116"/>
          <p:cNvSpPr>
            <a:spLocks noChangeShapeType="1"/>
          </p:cNvSpPr>
          <p:nvPr/>
        </p:nvSpPr>
        <p:spPr bwMode="auto">
          <a:xfrm flipV="1">
            <a:off x="5672138" y="3714750"/>
            <a:ext cx="0" cy="1295400"/>
          </a:xfrm>
          <a:prstGeom prst="line">
            <a:avLst/>
          </a:prstGeom>
          <a:noFill/>
          <a:ln w="9525">
            <a:solidFill>
              <a:schemeClr val="tx1"/>
            </a:solidFill>
            <a:prstDash val="sysDot"/>
            <a:round/>
            <a:headEnd/>
            <a:tailEnd/>
          </a:ln>
        </p:spPr>
        <p:txBody>
          <a:bodyPr/>
          <a:lstStyle/>
          <a:p>
            <a:endParaRPr lang="it-IT"/>
          </a:p>
        </p:txBody>
      </p:sp>
      <p:sp>
        <p:nvSpPr>
          <p:cNvPr id="109658" name="Line 117"/>
          <p:cNvSpPr>
            <a:spLocks noChangeShapeType="1"/>
          </p:cNvSpPr>
          <p:nvPr/>
        </p:nvSpPr>
        <p:spPr bwMode="auto">
          <a:xfrm>
            <a:off x="5672138" y="3714750"/>
            <a:ext cx="684212" cy="539750"/>
          </a:xfrm>
          <a:prstGeom prst="line">
            <a:avLst/>
          </a:prstGeom>
          <a:noFill/>
          <a:ln w="9525">
            <a:solidFill>
              <a:schemeClr val="tx1"/>
            </a:solidFill>
            <a:prstDash val="sysDot"/>
            <a:round/>
            <a:headEnd/>
            <a:tailEnd/>
          </a:ln>
        </p:spPr>
        <p:txBody>
          <a:bodyPr/>
          <a:lstStyle/>
          <a:p>
            <a:endParaRPr lang="it-IT"/>
          </a:p>
        </p:txBody>
      </p:sp>
      <p:sp>
        <p:nvSpPr>
          <p:cNvPr id="109659" name="Line 118"/>
          <p:cNvSpPr>
            <a:spLocks noChangeShapeType="1"/>
          </p:cNvSpPr>
          <p:nvPr/>
        </p:nvSpPr>
        <p:spPr bwMode="auto">
          <a:xfrm flipV="1">
            <a:off x="6356350" y="4256088"/>
            <a:ext cx="0" cy="1295400"/>
          </a:xfrm>
          <a:prstGeom prst="line">
            <a:avLst/>
          </a:prstGeom>
          <a:noFill/>
          <a:ln w="9525">
            <a:solidFill>
              <a:schemeClr val="tx1"/>
            </a:solidFill>
            <a:round/>
            <a:headEnd/>
            <a:tailEnd/>
          </a:ln>
        </p:spPr>
        <p:txBody>
          <a:bodyPr/>
          <a:lstStyle/>
          <a:p>
            <a:endParaRPr lang="it-IT"/>
          </a:p>
        </p:txBody>
      </p:sp>
      <p:sp>
        <p:nvSpPr>
          <p:cNvPr id="109660" name="Line 119"/>
          <p:cNvSpPr>
            <a:spLocks noChangeShapeType="1"/>
          </p:cNvSpPr>
          <p:nvPr/>
        </p:nvSpPr>
        <p:spPr bwMode="auto">
          <a:xfrm>
            <a:off x="5672138" y="5478463"/>
            <a:ext cx="0" cy="288925"/>
          </a:xfrm>
          <a:prstGeom prst="line">
            <a:avLst/>
          </a:prstGeom>
          <a:noFill/>
          <a:ln w="9525">
            <a:solidFill>
              <a:schemeClr val="tx1"/>
            </a:solidFill>
            <a:round/>
            <a:headEnd/>
            <a:tailEnd/>
          </a:ln>
        </p:spPr>
        <p:txBody>
          <a:bodyPr/>
          <a:lstStyle/>
          <a:p>
            <a:endParaRPr lang="it-IT"/>
          </a:p>
        </p:txBody>
      </p:sp>
      <p:sp>
        <p:nvSpPr>
          <p:cNvPr id="109661" name="Line 120"/>
          <p:cNvSpPr>
            <a:spLocks noChangeShapeType="1"/>
          </p:cNvSpPr>
          <p:nvPr/>
        </p:nvSpPr>
        <p:spPr bwMode="auto">
          <a:xfrm>
            <a:off x="6356350" y="5478463"/>
            <a:ext cx="0" cy="288925"/>
          </a:xfrm>
          <a:prstGeom prst="line">
            <a:avLst/>
          </a:prstGeom>
          <a:noFill/>
          <a:ln w="9525">
            <a:solidFill>
              <a:schemeClr val="tx1"/>
            </a:solidFill>
            <a:round/>
            <a:headEnd/>
            <a:tailEnd/>
          </a:ln>
        </p:spPr>
        <p:txBody>
          <a:bodyPr/>
          <a:lstStyle/>
          <a:p>
            <a:endParaRPr lang="it-IT"/>
          </a:p>
        </p:txBody>
      </p:sp>
      <p:sp>
        <p:nvSpPr>
          <p:cNvPr id="109662" name="Line 121"/>
          <p:cNvSpPr>
            <a:spLocks noChangeShapeType="1"/>
          </p:cNvSpPr>
          <p:nvPr/>
        </p:nvSpPr>
        <p:spPr bwMode="auto">
          <a:xfrm>
            <a:off x="5672138" y="5622925"/>
            <a:ext cx="684212" cy="0"/>
          </a:xfrm>
          <a:prstGeom prst="line">
            <a:avLst/>
          </a:prstGeom>
          <a:noFill/>
          <a:ln w="9525">
            <a:solidFill>
              <a:schemeClr val="tx1"/>
            </a:solidFill>
            <a:round/>
            <a:headEnd type="triangle" w="sm" len="sm"/>
            <a:tailEnd type="triangle" w="sm" len="sm"/>
          </a:ln>
        </p:spPr>
        <p:txBody>
          <a:bodyPr/>
          <a:lstStyle/>
          <a:p>
            <a:endParaRPr lang="it-IT"/>
          </a:p>
        </p:txBody>
      </p:sp>
      <p:sp>
        <p:nvSpPr>
          <p:cNvPr id="109663" name="Text Box 122"/>
          <p:cNvSpPr txBox="1">
            <a:spLocks noChangeArrowheads="1"/>
          </p:cNvSpPr>
          <p:nvPr/>
        </p:nvSpPr>
        <p:spPr bwMode="auto">
          <a:xfrm>
            <a:off x="5816600" y="5594350"/>
            <a:ext cx="431800" cy="244475"/>
          </a:xfrm>
          <a:prstGeom prst="rect">
            <a:avLst/>
          </a:prstGeom>
          <a:noFill/>
          <a:ln w="9525">
            <a:noFill/>
            <a:miter lim="800000"/>
            <a:headEnd/>
            <a:tailEnd/>
          </a:ln>
        </p:spPr>
        <p:txBody>
          <a:bodyPr>
            <a:spAutoFit/>
          </a:bodyPr>
          <a:lstStyle/>
          <a:p>
            <a:pPr algn="ctr">
              <a:spcBef>
                <a:spcPct val="50000"/>
              </a:spcBef>
            </a:pPr>
            <a:r>
              <a:rPr lang="it-IT" sz="1000">
                <a:solidFill>
                  <a:schemeClr val="tx1"/>
                </a:solidFill>
              </a:rPr>
              <a:t>TR</a:t>
            </a:r>
          </a:p>
        </p:txBody>
      </p:sp>
      <p:sp>
        <p:nvSpPr>
          <p:cNvPr id="109664" name="Line 123"/>
          <p:cNvSpPr>
            <a:spLocks noChangeShapeType="1"/>
          </p:cNvSpPr>
          <p:nvPr/>
        </p:nvSpPr>
        <p:spPr bwMode="auto">
          <a:xfrm>
            <a:off x="6356350" y="4254500"/>
            <a:ext cx="144463" cy="107950"/>
          </a:xfrm>
          <a:prstGeom prst="line">
            <a:avLst/>
          </a:prstGeom>
          <a:noFill/>
          <a:ln w="9525">
            <a:solidFill>
              <a:schemeClr val="tx1"/>
            </a:solidFill>
            <a:round/>
            <a:headEnd/>
            <a:tailEnd/>
          </a:ln>
        </p:spPr>
        <p:txBody>
          <a:bodyPr/>
          <a:lstStyle/>
          <a:p>
            <a:endParaRPr lang="it-IT"/>
          </a:p>
        </p:txBody>
      </p:sp>
      <p:sp>
        <p:nvSpPr>
          <p:cNvPr id="109665" name="Rectangle 124"/>
          <p:cNvSpPr>
            <a:spLocks noChangeArrowheads="1"/>
          </p:cNvSpPr>
          <p:nvPr/>
        </p:nvSpPr>
        <p:spPr bwMode="auto">
          <a:xfrm>
            <a:off x="968375" y="5713413"/>
            <a:ext cx="8620125" cy="1239837"/>
          </a:xfrm>
          <a:prstGeom prst="rect">
            <a:avLst/>
          </a:prstGeom>
          <a:noFill/>
          <a:ln w="12700">
            <a:noFill/>
            <a:miter lim="800000"/>
            <a:headEnd/>
            <a:tailEnd/>
          </a:ln>
        </p:spPr>
        <p:txBody>
          <a:bodyPr lIns="100012" tIns="49212" rIns="100012" bIns="49212"/>
          <a:lstStyle/>
          <a:p>
            <a:pPr marL="514350" indent="-327025" defTabSz="890588" eaLnBrk="0" hangingPunct="0">
              <a:spcBef>
                <a:spcPct val="20000"/>
              </a:spcBef>
              <a:buSzPct val="95000"/>
              <a:buFont typeface="Wingdings" pitchFamily="2" charset="2"/>
              <a:buChar char="§"/>
            </a:pPr>
            <a:r>
              <a:rPr lang="it-IT" sz="2400">
                <a:solidFill>
                  <a:schemeClr val="tx1"/>
                </a:solidFill>
                <a:latin typeface="Calibri" pitchFamily="34" charset="0"/>
              </a:rPr>
              <a:t>Ipotesi</a:t>
            </a:r>
          </a:p>
          <a:p>
            <a:pPr marL="1030288" lvl="1" indent="-309563" defTabSz="890588" eaLnBrk="0" hangingPunct="0">
              <a:spcBef>
                <a:spcPct val="20000"/>
              </a:spcBef>
              <a:buSzPct val="100000"/>
              <a:buFontTx/>
              <a:buChar char="•"/>
            </a:pPr>
            <a:r>
              <a:rPr lang="it-IT" sz="2000">
                <a:solidFill>
                  <a:schemeClr val="tx1"/>
                </a:solidFill>
                <a:latin typeface="Calibri" pitchFamily="34" charset="0"/>
              </a:rPr>
              <a:t>Lead time di fornitura costante		TR [giorni]</a:t>
            </a:r>
          </a:p>
        </p:txBody>
      </p:sp>
      <p:sp>
        <p:nvSpPr>
          <p:cNvPr id="31869" name="Text Box 125"/>
          <p:cNvSpPr txBox="1">
            <a:spLocks noChangeArrowheads="1"/>
          </p:cNvSpPr>
          <p:nvPr/>
        </p:nvSpPr>
        <p:spPr bwMode="auto">
          <a:xfrm>
            <a:off x="7808913" y="4706938"/>
            <a:ext cx="1916112" cy="579437"/>
          </a:xfrm>
          <a:prstGeom prst="rect">
            <a:avLst/>
          </a:prstGeom>
          <a:noFill/>
          <a:ln w="9525">
            <a:noFill/>
            <a:miter lim="800000"/>
            <a:headEnd/>
            <a:tailEnd/>
          </a:ln>
        </p:spPr>
        <p:txBody>
          <a:bodyPr>
            <a:spAutoFit/>
          </a:bodyPr>
          <a:lstStyle/>
          <a:p>
            <a:pPr>
              <a:spcBef>
                <a:spcPct val="50000"/>
              </a:spcBef>
            </a:pPr>
            <a:r>
              <a:rPr lang="it-IT" sz="3200">
                <a:latin typeface="Calibri" pitchFamily="34" charset="0"/>
              </a:rPr>
              <a:t>LR=d x TR</a:t>
            </a:r>
          </a:p>
        </p:txBody>
      </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869"/>
                                        </p:tgtEl>
                                        <p:attrNameLst>
                                          <p:attrName>style.visibility</p:attrName>
                                        </p:attrNameLst>
                                      </p:cBhvr>
                                      <p:to>
                                        <p:strVal val="visible"/>
                                      </p:to>
                                    </p:set>
                                    <p:animEffect transition="in" filter="fade">
                                      <p:cBhvr>
                                        <p:cTn id="7" dur="2000"/>
                                        <p:tgtEl>
                                          <p:spTgt spid="31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6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body" idx="1"/>
          </p:nvPr>
        </p:nvSpPr>
        <p:spPr>
          <a:xfrm>
            <a:off x="142875" y="722313"/>
            <a:ext cx="9472613" cy="4824412"/>
          </a:xfrm>
        </p:spPr>
        <p:txBody>
          <a:bodyPr/>
          <a:lstStyle/>
          <a:p>
            <a:pPr>
              <a:buFont typeface="Wingdings" pitchFamily="2" charset="2"/>
              <a:buNone/>
            </a:pPr>
            <a:r>
              <a:rPr lang="it-IT" sz="1800" smtClean="0">
                <a:latin typeface="Calibri" pitchFamily="34" charset="0"/>
              </a:rPr>
              <a:t>Si supponga di voler determinare livello di riordino e lotto economico dell’allumina sapendo che:</a:t>
            </a:r>
          </a:p>
          <a:p>
            <a:r>
              <a:rPr lang="it-IT" sz="1800" smtClean="0">
                <a:latin typeface="Calibri" pitchFamily="34" charset="0"/>
              </a:rPr>
              <a:t>il consumo annuo D di materiale vetrificabile (una miscela di allumina, calcite, colemanite e silice presenti in essa, rispettivamente, nelle seguenti proporzioni: 14%, 22%, 6,8% e 57,2%) da parte dell’alto forno è di 6.935 t/anno (tale consumo è costante nei 365 giorni/anno di funzionamento dell’alto forno);</a:t>
            </a:r>
          </a:p>
          <a:p>
            <a:r>
              <a:rPr lang="it-IT" sz="1800" smtClean="0">
                <a:latin typeface="Calibri" pitchFamily="34" charset="0"/>
              </a:rPr>
              <a:t>l’emissione e la gestione dell’ordine al fornitore richiede circa 3 ore e viene fatta da un operatore della funzione logistica dipendente dell’azienda. Questo, le mansioni ufficiali del quale sono la gestione della logistica interna allo stabilimento e la pianificazione delle spedizioni ai clienti, è completamente saturato dalle sue mansioni ufficiali e il suo costo azienda è pari a 30 €/ora. Può eseguire del lavoro in straordinario che costa all’azienda 40 €/ora;</a:t>
            </a:r>
          </a:p>
          <a:p>
            <a:r>
              <a:rPr lang="it-IT" sz="1800" smtClean="0">
                <a:latin typeface="Calibri" pitchFamily="34" charset="0"/>
              </a:rPr>
              <a:t>il prezzo p applicato da fornitore per l’allumina è di 1,3 €/kg (1.300 €/t);</a:t>
            </a:r>
          </a:p>
          <a:p>
            <a:r>
              <a:rPr lang="it-IT" sz="1800" smtClean="0">
                <a:latin typeface="Calibri" pitchFamily="34" charset="0"/>
              </a:rPr>
              <a:t>il tasso di mantenimento i è stato stimato dall’azienda pari al 4%/anno;</a:t>
            </a:r>
          </a:p>
          <a:p>
            <a:r>
              <a:rPr lang="it-IT" sz="1800" smtClean="0">
                <a:latin typeface="Calibri" pitchFamily="34" charset="0"/>
              </a:rPr>
              <a:t>il tempo necessario al fornitore per approntare una spedizione è di 4 giorni, il tempo di navigazione è  pari a 3 giorni, il tempo per scaricare la nave e caricare il treno merci dedicato è di 6 giorni, il tempo impiegato dal treno merci per giungere allo stabilimento è trascurabile;</a:t>
            </a:r>
          </a:p>
          <a:p>
            <a:r>
              <a:rPr lang="it-IT" sz="1800" smtClean="0">
                <a:latin typeface="Calibri" pitchFamily="34" charset="0"/>
              </a:rPr>
              <a:t>il ritmo r di riempimento del silo di allumina è pari a 100 t/giorno.</a:t>
            </a:r>
          </a:p>
        </p:txBody>
      </p:sp>
      <p:sp>
        <p:nvSpPr>
          <p:cNvPr id="3012610" name="Rectangle 2"/>
          <p:cNvSpPr>
            <a:spLocks noChangeArrowheads="1"/>
          </p:cNvSpPr>
          <p:nvPr/>
        </p:nvSpPr>
        <p:spPr bwMode="auto">
          <a:xfrm>
            <a:off x="180975" y="119063"/>
            <a:ext cx="8505825" cy="411162"/>
          </a:xfrm>
          <a:prstGeom prst="rect">
            <a:avLst/>
          </a:prstGeom>
          <a:noFill/>
          <a:ln w="3175">
            <a:noFill/>
            <a:miter lim="800000"/>
            <a:headEnd/>
            <a:tailEnd/>
          </a:ln>
        </p:spPr>
        <p:txBody>
          <a:bodyPr lIns="90000" tIns="43200" rIns="90000" bIns="43200" anchor="ctr"/>
          <a:lstStyle/>
          <a:p>
            <a:pPr defTabSz="762000" eaLnBrk="0" hangingPunct="0">
              <a:defRPr/>
            </a:pPr>
            <a:r>
              <a:rPr lang="it-IT" sz="2400" b="1">
                <a:solidFill>
                  <a:srgbClr val="003399"/>
                </a:solidFill>
                <a:effectLst>
                  <a:outerShdw blurRad="38100" dist="38100" dir="2700000" algn="tl">
                    <a:srgbClr val="C0C0C0"/>
                  </a:outerShdw>
                </a:effectLst>
                <a:latin typeface="Calibri" pitchFamily="34" charset="0"/>
              </a:rPr>
              <a:t>caso di determinazione di LR e EOQ</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ext Box 2"/>
          <p:cNvSpPr txBox="1">
            <a:spLocks noChangeArrowheads="1"/>
          </p:cNvSpPr>
          <p:nvPr/>
        </p:nvSpPr>
        <p:spPr bwMode="auto">
          <a:xfrm>
            <a:off x="620713" y="3860800"/>
            <a:ext cx="8559800" cy="369888"/>
          </a:xfrm>
          <a:prstGeom prst="rect">
            <a:avLst/>
          </a:prstGeom>
          <a:noFill/>
          <a:ln w="9525">
            <a:noFill/>
            <a:miter lim="800000"/>
            <a:headEnd/>
            <a:tailEnd type="none" w="lg" len="lg"/>
          </a:ln>
        </p:spPr>
        <p:txBody>
          <a:bodyPr lIns="87278" tIns="43639" rIns="87278" bIns="43639">
            <a:spAutoFit/>
          </a:bodyPr>
          <a:lstStyle/>
          <a:p>
            <a:pPr marL="363538" indent="-363538" algn="just" defTabSz="873125" eaLnBrk="0" hangingPunct="0">
              <a:spcBef>
                <a:spcPct val="20000"/>
              </a:spcBef>
            </a:pPr>
            <a:r>
              <a:rPr lang="it-IT" sz="1900">
                <a:solidFill>
                  <a:schemeClr val="tx1"/>
                </a:solidFill>
                <a:latin typeface="CG Omega"/>
                <a:cs typeface="Arial" charset="0"/>
              </a:rPr>
              <a:t>	</a:t>
            </a:r>
            <a:endParaRPr lang="it-IT" sz="1900" b="1">
              <a:solidFill>
                <a:schemeClr val="tx1"/>
              </a:solidFill>
              <a:latin typeface="CG Omega"/>
              <a:cs typeface="Arial" charset="0"/>
            </a:endParaRPr>
          </a:p>
        </p:txBody>
      </p:sp>
      <p:sp>
        <p:nvSpPr>
          <p:cNvPr id="107523" name="Rectangle 3"/>
          <p:cNvSpPr>
            <a:spLocks noGrp="1" noChangeArrowheads="1"/>
          </p:cNvSpPr>
          <p:nvPr>
            <p:ph type="title"/>
          </p:nvPr>
        </p:nvSpPr>
        <p:spPr>
          <a:ln w="9525"/>
        </p:spPr>
        <p:txBody>
          <a:bodyPr/>
          <a:lstStyle/>
          <a:p>
            <a:pPr>
              <a:defRPr/>
            </a:pPr>
            <a:r>
              <a:rPr lang="it-IT" sz="2400" smtClean="0">
                <a:solidFill>
                  <a:srgbClr val="003399"/>
                </a:solidFill>
                <a:latin typeface="Calibri" pitchFamily="34" charset="0"/>
              </a:rPr>
              <a:t>pianificazione della domanda </a:t>
            </a:r>
          </a:p>
        </p:txBody>
      </p:sp>
      <p:sp>
        <p:nvSpPr>
          <p:cNvPr id="107524" name="Rectangle 4"/>
          <p:cNvSpPr>
            <a:spLocks noGrp="1" noChangeArrowheads="1"/>
          </p:cNvSpPr>
          <p:nvPr>
            <p:ph type="body" idx="1"/>
          </p:nvPr>
        </p:nvSpPr>
        <p:spPr/>
        <p:txBody>
          <a:bodyPr/>
          <a:lstStyle/>
          <a:p>
            <a:pPr marL="342900" indent="-342900" defTabSz="914400">
              <a:defRPr/>
            </a:pPr>
            <a:r>
              <a:rPr lang="it-IT" smtClean="0">
                <a:latin typeface="Calibri" pitchFamily="34" charset="0"/>
              </a:rPr>
              <a:t>si pone i seguenti obiettivi:</a:t>
            </a:r>
          </a:p>
          <a:p>
            <a:pPr marL="342900" indent="-342900" defTabSz="914400">
              <a:defRPr/>
            </a:pPr>
            <a:endParaRPr lang="it-IT" smtClean="0">
              <a:latin typeface="Calibri" pitchFamily="34" charset="0"/>
            </a:endParaRPr>
          </a:p>
          <a:p>
            <a:pPr marL="742950" lvl="1" indent="-285750" defTabSz="914400">
              <a:defRPr/>
            </a:pPr>
            <a:r>
              <a:rPr lang="it-IT" b="1" smtClean="0">
                <a:effectLst>
                  <a:outerShdw blurRad="38100" dist="38100" dir="2700000" algn="tl">
                    <a:srgbClr val="C0C0C0"/>
                  </a:outerShdw>
                </a:effectLst>
                <a:latin typeface="Calibri" pitchFamily="34" charset="0"/>
              </a:rPr>
              <a:t>prevedere</a:t>
            </a:r>
            <a:r>
              <a:rPr lang="it-IT" smtClean="0">
                <a:latin typeface="Calibri" pitchFamily="34" charset="0"/>
              </a:rPr>
              <a:t> la domanda futura attraverso tutte le informazioni reperibili</a:t>
            </a:r>
          </a:p>
          <a:p>
            <a:pPr marL="742950" lvl="1" indent="-285750" defTabSz="914400">
              <a:defRPr/>
            </a:pPr>
            <a:endParaRPr lang="it-IT" smtClean="0">
              <a:latin typeface="Calibri" pitchFamily="34" charset="0"/>
            </a:endParaRPr>
          </a:p>
          <a:p>
            <a:pPr marL="742950" lvl="1" indent="-285750" defTabSz="914400">
              <a:defRPr/>
            </a:pPr>
            <a:r>
              <a:rPr lang="it-IT" b="1" smtClean="0">
                <a:effectLst>
                  <a:outerShdw blurRad="38100" dist="38100" dir="2700000" algn="tl">
                    <a:srgbClr val="C0C0C0"/>
                  </a:outerShdw>
                </a:effectLst>
                <a:latin typeface="Calibri" pitchFamily="34" charset="0"/>
              </a:rPr>
              <a:t>influenzare</a:t>
            </a:r>
            <a:r>
              <a:rPr lang="it-IT" smtClean="0">
                <a:effectLst>
                  <a:outerShdw blurRad="38100" dist="38100" dir="2700000" algn="tl">
                    <a:srgbClr val="C0C0C0"/>
                  </a:outerShdw>
                </a:effectLst>
                <a:latin typeface="Calibri" pitchFamily="34" charset="0"/>
              </a:rPr>
              <a:t> la domanda</a:t>
            </a:r>
            <a:r>
              <a:rPr lang="it-IT" smtClean="0">
                <a:latin typeface="Calibri" pitchFamily="34" charset="0"/>
              </a:rPr>
              <a:t> con azioni specifiche (es. campagne promozionali, politiche di prezzo, ecc.) volte ad aumentarla, a renderla più regolare, ecc.</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ln w="9525"/>
        </p:spPr>
        <p:txBody>
          <a:bodyPr/>
          <a:lstStyle/>
          <a:p>
            <a:pPr>
              <a:defRPr/>
            </a:pPr>
            <a:r>
              <a:rPr lang="it-IT" sz="2400" smtClean="0">
                <a:solidFill>
                  <a:srgbClr val="003399"/>
                </a:solidFill>
                <a:latin typeface="Calibri" pitchFamily="34" charset="0"/>
              </a:rPr>
              <a:t>previsione della domanda</a:t>
            </a:r>
            <a:endParaRPr lang="en-GB" sz="2400" smtClean="0">
              <a:solidFill>
                <a:srgbClr val="003399"/>
              </a:solidFill>
              <a:latin typeface="Calibri" pitchFamily="34" charset="0"/>
            </a:endParaRPr>
          </a:p>
        </p:txBody>
      </p:sp>
      <p:sp>
        <p:nvSpPr>
          <p:cNvPr id="113666" name="Rectangle 3"/>
          <p:cNvSpPr>
            <a:spLocks noGrp="1" noChangeArrowheads="1"/>
          </p:cNvSpPr>
          <p:nvPr>
            <p:ph type="body" idx="1"/>
          </p:nvPr>
        </p:nvSpPr>
        <p:spPr>
          <a:xfrm>
            <a:off x="-38100" y="685800"/>
            <a:ext cx="9372600" cy="5695950"/>
          </a:xfrm>
        </p:spPr>
        <p:txBody>
          <a:bodyPr/>
          <a:lstStyle/>
          <a:p>
            <a:pPr marL="571500" lvl="1" indent="-381000" defTabSz="914400">
              <a:buFont typeface="Wingdings" pitchFamily="2" charset="2"/>
              <a:buChar char="§"/>
            </a:pPr>
            <a:r>
              <a:rPr lang="it-IT" sz="2400" smtClean="0">
                <a:latin typeface="Calibri" pitchFamily="34" charset="0"/>
              </a:rPr>
              <a:t>input: </a:t>
            </a:r>
          </a:p>
          <a:p>
            <a:pPr marL="1143000" lvl="2" indent="-381000" defTabSz="914400">
              <a:buFontTx/>
              <a:buChar char="•"/>
            </a:pPr>
            <a:r>
              <a:rPr lang="it-IT" sz="2000" smtClean="0">
                <a:latin typeface="Calibri" pitchFamily="34" charset="0"/>
              </a:rPr>
              <a:t>ordini acquisiti, serie storiche della domanda passata, trattative in corso, piani di ritiro dei clienti, esperienza sul mercato, trend economici generali e dei settori di sbocco, azioni dei concorrenti, altri fattori causali, ecc.</a:t>
            </a:r>
            <a:br>
              <a:rPr lang="it-IT" sz="2000" smtClean="0">
                <a:latin typeface="Calibri" pitchFamily="34" charset="0"/>
              </a:rPr>
            </a:br>
            <a:endParaRPr lang="it-IT" sz="2000" smtClean="0">
              <a:latin typeface="Calibri" pitchFamily="34" charset="0"/>
            </a:endParaRPr>
          </a:p>
          <a:p>
            <a:pPr marL="571500" lvl="1" indent="-381000" defTabSz="914400">
              <a:buFont typeface="Wingdings" pitchFamily="2" charset="2"/>
              <a:buChar char="§"/>
            </a:pPr>
            <a:r>
              <a:rPr lang="it-IT" sz="2400" smtClean="0">
                <a:latin typeface="Calibri" pitchFamily="34" charset="0"/>
              </a:rPr>
              <a:t>attività: </a:t>
            </a:r>
          </a:p>
          <a:p>
            <a:pPr marL="1143000" lvl="2" indent="-381000" defTabSz="914400">
              <a:buFontTx/>
              <a:buChar char="•"/>
            </a:pPr>
            <a:r>
              <a:rPr lang="it-IT" sz="2000" smtClean="0">
                <a:latin typeface="Calibri" pitchFamily="34" charset="0"/>
              </a:rPr>
              <a:t>raccolta, depurazione e combinazione dei dati, applicazione di tecniche previsionali, verifica, presentazione e condivisione del piano previsionale, misura dell’errore di previsione, ecc.</a:t>
            </a:r>
            <a:br>
              <a:rPr lang="it-IT" sz="2000" smtClean="0">
                <a:latin typeface="Calibri" pitchFamily="34" charset="0"/>
              </a:rPr>
            </a:br>
            <a:endParaRPr lang="it-IT" sz="2000" smtClean="0">
              <a:latin typeface="Calibri" pitchFamily="34" charset="0"/>
            </a:endParaRPr>
          </a:p>
          <a:p>
            <a:pPr marL="571500" lvl="1" indent="-381000" defTabSz="914400">
              <a:buFont typeface="Wingdings" pitchFamily="2" charset="2"/>
              <a:buChar char="§"/>
            </a:pPr>
            <a:r>
              <a:rPr lang="it-IT" sz="2400" smtClean="0">
                <a:latin typeface="Calibri" pitchFamily="34" charset="0"/>
              </a:rPr>
              <a:t>output: </a:t>
            </a:r>
          </a:p>
          <a:p>
            <a:pPr marL="1143000" lvl="2" indent="-381000" defTabSz="914400">
              <a:buFontTx/>
              <a:buChar char="•"/>
            </a:pPr>
            <a:r>
              <a:rPr lang="it-IT" sz="2000" smtClean="0">
                <a:latin typeface="Calibri" pitchFamily="34" charset="0"/>
              </a:rPr>
              <a:t>piano previsionale (con definito livello di dettaglio e orizzonte temporale)</a:t>
            </a:r>
          </a:p>
          <a:p>
            <a:pPr marL="1143000" lvl="2" indent="-381000" defTabSz="914400">
              <a:buFontTx/>
              <a:buChar char="•"/>
            </a:pPr>
            <a:r>
              <a:rPr lang="it-IT" sz="2000" smtClean="0">
                <a:latin typeface="Calibri" pitchFamily="34" charset="0"/>
              </a:rPr>
              <a:t>misura di accuratezza del piano</a:t>
            </a:r>
            <a:endParaRPr lang="en-GB" sz="2000" smtClean="0">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8715375" y="1766888"/>
            <a:ext cx="1133475" cy="4602162"/>
          </a:xfrm>
          <a:prstGeom prst="rect">
            <a:avLst/>
          </a:prstGeom>
          <a:gradFill rotWithShape="1">
            <a:gsLst>
              <a:gs pos="0">
                <a:schemeClr val="accent1"/>
              </a:gs>
              <a:gs pos="50000">
                <a:srgbClr val="FFFFFF"/>
              </a:gs>
              <a:gs pos="100000">
                <a:schemeClr val="accent1"/>
              </a:gs>
            </a:gsLst>
            <a:lin ang="5400000" scaled="1"/>
          </a:gradFill>
          <a:ln w="9525">
            <a:solidFill>
              <a:schemeClr val="tx1"/>
            </a:solidFill>
            <a:miter lim="800000"/>
            <a:headEnd/>
            <a:tailEnd/>
          </a:ln>
          <a:effectLst/>
        </p:spPr>
        <p:txBody>
          <a:bodyPr wrap="none" anchor="ctr"/>
          <a:lstStyle/>
          <a:p>
            <a:pPr>
              <a:defRPr/>
            </a:pPr>
            <a:endParaRPr lang="it-IT"/>
          </a:p>
        </p:txBody>
      </p:sp>
      <p:sp>
        <p:nvSpPr>
          <p:cNvPr id="114690" name="Rectangle 3"/>
          <p:cNvSpPr>
            <a:spLocks noGrp="1" noChangeArrowheads="1"/>
          </p:cNvSpPr>
          <p:nvPr>
            <p:ph type="body" idx="1"/>
          </p:nvPr>
        </p:nvSpPr>
        <p:spPr>
          <a:xfrm>
            <a:off x="157163" y="685800"/>
            <a:ext cx="8851900" cy="5227638"/>
          </a:xfrm>
        </p:spPr>
        <p:txBody>
          <a:bodyPr/>
          <a:lstStyle/>
          <a:p>
            <a:pPr marL="342900" indent="-342900" defTabSz="914400"/>
            <a:r>
              <a:rPr lang="it-IT" smtClean="0">
                <a:latin typeface="Calibri" pitchFamily="34" charset="0"/>
              </a:rPr>
              <a:t>la natura (oggetto e orizzonte) dipende dallo scopo con il quale è realizzato il processo previsionale… </a:t>
            </a:r>
          </a:p>
        </p:txBody>
      </p:sp>
      <p:sp>
        <p:nvSpPr>
          <p:cNvPr id="111620" name="Rectangle 4"/>
          <p:cNvSpPr>
            <a:spLocks noGrp="1" noChangeArrowheads="1"/>
          </p:cNvSpPr>
          <p:nvPr>
            <p:ph type="title"/>
          </p:nvPr>
        </p:nvSpPr>
        <p:spPr>
          <a:ln w="9525"/>
        </p:spPr>
        <p:txBody>
          <a:bodyPr/>
          <a:lstStyle/>
          <a:p>
            <a:pPr>
              <a:defRPr/>
            </a:pPr>
            <a:r>
              <a:rPr lang="it-IT" sz="2400" smtClean="0">
                <a:solidFill>
                  <a:srgbClr val="003399"/>
                </a:solidFill>
                <a:latin typeface="Calibri" pitchFamily="34" charset="0"/>
              </a:rPr>
              <a:t>natura del processo previsionale</a:t>
            </a:r>
            <a:endParaRPr lang="en-GB" sz="2400" smtClean="0">
              <a:solidFill>
                <a:srgbClr val="003399"/>
              </a:solidFill>
              <a:latin typeface="Calibri" pitchFamily="34" charset="0"/>
            </a:endParaRPr>
          </a:p>
        </p:txBody>
      </p:sp>
      <p:sp>
        <p:nvSpPr>
          <p:cNvPr id="111621" name="Rectangle 5"/>
          <p:cNvSpPr>
            <a:spLocks noChangeArrowheads="1"/>
          </p:cNvSpPr>
          <p:nvPr/>
        </p:nvSpPr>
        <p:spPr bwMode="auto">
          <a:xfrm>
            <a:off x="1870075" y="4962525"/>
            <a:ext cx="6699250" cy="1114425"/>
          </a:xfrm>
          <a:prstGeom prst="rect">
            <a:avLst/>
          </a:prstGeom>
          <a:gradFill rotWithShape="0">
            <a:gsLst>
              <a:gs pos="0">
                <a:srgbClr val="FFFF99">
                  <a:gamma/>
                  <a:tint val="33725"/>
                  <a:invGamma/>
                </a:srgbClr>
              </a:gs>
              <a:gs pos="100000">
                <a:srgbClr val="FFFF99"/>
              </a:gs>
            </a:gsLst>
            <a:path path="shape">
              <a:fillToRect l="50000" t="50000" r="50000" b="50000"/>
            </a:path>
          </a:gradFill>
          <a:ln w="9525">
            <a:solidFill>
              <a:schemeClr val="tx1"/>
            </a:solidFill>
            <a:miter lim="800000"/>
            <a:headEnd/>
            <a:tailEnd/>
          </a:ln>
          <a:effectLst>
            <a:outerShdw dist="107763" dir="2700000" algn="ctr" rotWithShape="0">
              <a:schemeClr val="bg2"/>
            </a:outerShdw>
          </a:effectLst>
        </p:spPr>
        <p:txBody>
          <a:bodyPr wrap="none" anchor="ctr"/>
          <a:lstStyle/>
          <a:p>
            <a:pPr marL="473075" indent="-473075" eaLnBrk="0" hangingPunct="0">
              <a:lnSpc>
                <a:spcPct val="110000"/>
              </a:lnSpc>
              <a:buFont typeface="Wingdings" pitchFamily="2" charset="2"/>
              <a:buChar char="v"/>
              <a:defRPr/>
            </a:pPr>
            <a:r>
              <a:rPr lang="it-IT" sz="2000">
                <a:solidFill>
                  <a:schemeClr val="tx1"/>
                </a:solidFill>
                <a:latin typeface="Calibri" pitchFamily="34" charset="0"/>
              </a:rPr>
              <a:t>BREVE TERMINE </a:t>
            </a:r>
            <a:r>
              <a:rPr lang="it-IT" sz="2000" i="1">
                <a:solidFill>
                  <a:schemeClr val="tx1"/>
                </a:solidFill>
                <a:latin typeface="Calibri" pitchFamily="34" charset="0"/>
              </a:rPr>
              <a:t>( &lt; 12 MESI)</a:t>
            </a:r>
          </a:p>
          <a:p>
            <a:pPr marL="473075" indent="-473075" eaLnBrk="0" hangingPunct="0">
              <a:lnSpc>
                <a:spcPct val="110000"/>
              </a:lnSpc>
              <a:buFont typeface="Wingdings" pitchFamily="2" charset="2"/>
              <a:buNone/>
              <a:defRPr/>
            </a:pPr>
            <a:r>
              <a:rPr lang="it-IT" sz="2000" i="1">
                <a:solidFill>
                  <a:schemeClr val="tx1"/>
                </a:solidFill>
                <a:latin typeface="Calibri" pitchFamily="34" charset="0"/>
              </a:rPr>
              <a:t>	DECISIONI OPERATIVE</a:t>
            </a:r>
          </a:p>
          <a:p>
            <a:pPr marL="473075" indent="-473075" eaLnBrk="0" hangingPunct="0">
              <a:lnSpc>
                <a:spcPct val="110000"/>
              </a:lnSpc>
              <a:buFont typeface="Wingdings" pitchFamily="2" charset="2"/>
              <a:buNone/>
              <a:defRPr/>
            </a:pPr>
            <a:r>
              <a:rPr lang="it-IT" sz="2000" i="1">
                <a:solidFill>
                  <a:schemeClr val="tx1"/>
                </a:solidFill>
                <a:latin typeface="Calibri" pitchFamily="34" charset="0"/>
              </a:rPr>
              <a:t>	(previsioni disaggregate (base settimanale e mensile))</a:t>
            </a:r>
          </a:p>
        </p:txBody>
      </p:sp>
      <p:sp>
        <p:nvSpPr>
          <p:cNvPr id="111622" name="Rectangle 6"/>
          <p:cNvSpPr>
            <a:spLocks noChangeArrowheads="1"/>
          </p:cNvSpPr>
          <p:nvPr/>
        </p:nvSpPr>
        <p:spPr bwMode="auto">
          <a:xfrm>
            <a:off x="1885950" y="3409950"/>
            <a:ext cx="6667500" cy="1098550"/>
          </a:xfrm>
          <a:prstGeom prst="rect">
            <a:avLst/>
          </a:prstGeom>
          <a:gradFill rotWithShape="0">
            <a:gsLst>
              <a:gs pos="0">
                <a:srgbClr val="99FF99">
                  <a:gamma/>
                  <a:tint val="33725"/>
                  <a:invGamma/>
                </a:srgbClr>
              </a:gs>
              <a:gs pos="100000">
                <a:srgbClr val="99FF99"/>
              </a:gs>
            </a:gsLst>
            <a:path path="shape">
              <a:fillToRect l="50000" t="50000" r="50000" b="50000"/>
            </a:path>
          </a:gradFill>
          <a:ln w="9525">
            <a:solidFill>
              <a:schemeClr val="tx1"/>
            </a:solidFill>
            <a:miter lim="800000"/>
            <a:headEnd/>
            <a:tailEnd/>
          </a:ln>
          <a:effectLst>
            <a:outerShdw dist="107763" dir="2700000" algn="ctr" rotWithShape="0">
              <a:schemeClr val="bg2"/>
            </a:outerShdw>
          </a:effectLst>
        </p:spPr>
        <p:txBody>
          <a:bodyPr wrap="none" anchor="ctr"/>
          <a:lstStyle/>
          <a:p>
            <a:pPr marL="374650" indent="-374650" eaLnBrk="0" hangingPunct="0">
              <a:lnSpc>
                <a:spcPct val="110000"/>
              </a:lnSpc>
              <a:buFont typeface="Wingdings" pitchFamily="2" charset="2"/>
              <a:buChar char="v"/>
              <a:defRPr/>
            </a:pPr>
            <a:r>
              <a:rPr lang="it-IT" sz="2000">
                <a:solidFill>
                  <a:schemeClr val="tx1"/>
                </a:solidFill>
                <a:latin typeface="Calibri" pitchFamily="34" charset="0"/>
              </a:rPr>
              <a:t>MEDIO TERMINE </a:t>
            </a:r>
            <a:r>
              <a:rPr lang="it-IT" sz="2000" i="1">
                <a:solidFill>
                  <a:schemeClr val="tx1"/>
                </a:solidFill>
                <a:latin typeface="Calibri" pitchFamily="34" charset="0"/>
              </a:rPr>
              <a:t>(1 </a:t>
            </a:r>
            <a:r>
              <a:rPr lang="it-IT" sz="2000" i="1">
                <a:solidFill>
                  <a:schemeClr val="tx1"/>
                </a:solidFill>
                <a:latin typeface="Calibri" pitchFamily="34" charset="0"/>
                <a:sym typeface="Symbol" pitchFamily="18" charset="2"/>
              </a:rPr>
              <a:t>  2</a:t>
            </a:r>
            <a:r>
              <a:rPr lang="it-IT" sz="2000" i="1">
                <a:solidFill>
                  <a:schemeClr val="tx1"/>
                </a:solidFill>
                <a:latin typeface="Calibri" pitchFamily="34" charset="0"/>
              </a:rPr>
              <a:t> ANNI)</a:t>
            </a:r>
          </a:p>
          <a:p>
            <a:pPr marL="374650" indent="-374650" eaLnBrk="0" hangingPunct="0">
              <a:lnSpc>
                <a:spcPct val="110000"/>
              </a:lnSpc>
              <a:buFont typeface="Wingdings" pitchFamily="2" charset="2"/>
              <a:buNone/>
              <a:defRPr/>
            </a:pPr>
            <a:r>
              <a:rPr lang="it-IT" sz="2000" i="1">
                <a:solidFill>
                  <a:schemeClr val="tx1"/>
                </a:solidFill>
                <a:latin typeface="Calibri" pitchFamily="34" charset="0"/>
              </a:rPr>
              <a:t>	DECISIONI TATTICHE</a:t>
            </a:r>
          </a:p>
          <a:p>
            <a:pPr marL="374650" indent="-374650" eaLnBrk="0" hangingPunct="0">
              <a:lnSpc>
                <a:spcPct val="110000"/>
              </a:lnSpc>
              <a:buFont typeface="Wingdings" pitchFamily="2" charset="2"/>
              <a:buNone/>
              <a:defRPr/>
            </a:pPr>
            <a:r>
              <a:rPr lang="it-IT" sz="2000" i="1">
                <a:solidFill>
                  <a:schemeClr val="tx1"/>
                </a:solidFill>
                <a:latin typeface="Calibri" pitchFamily="34" charset="0"/>
              </a:rPr>
              <a:t>	(budget annuale; previsioni aggregate)</a:t>
            </a:r>
          </a:p>
        </p:txBody>
      </p:sp>
      <p:sp>
        <p:nvSpPr>
          <p:cNvPr id="111623" name="Rectangle 7"/>
          <p:cNvSpPr>
            <a:spLocks noChangeArrowheads="1"/>
          </p:cNvSpPr>
          <p:nvPr/>
        </p:nvSpPr>
        <p:spPr bwMode="auto">
          <a:xfrm>
            <a:off x="1885950" y="1912938"/>
            <a:ext cx="6667500" cy="1073150"/>
          </a:xfrm>
          <a:prstGeom prst="rect">
            <a:avLst/>
          </a:prstGeom>
          <a:gradFill rotWithShape="0">
            <a:gsLst>
              <a:gs pos="0">
                <a:srgbClr val="99FF99">
                  <a:gamma/>
                  <a:tint val="33725"/>
                  <a:invGamma/>
                </a:srgbClr>
              </a:gs>
              <a:gs pos="100000">
                <a:srgbClr val="99FF99"/>
              </a:gs>
            </a:gsLst>
            <a:path path="shape">
              <a:fillToRect l="50000" t="50000" r="50000" b="50000"/>
            </a:path>
          </a:gradFill>
          <a:ln w="9525">
            <a:solidFill>
              <a:schemeClr val="tx1"/>
            </a:solidFill>
            <a:miter lim="800000"/>
            <a:headEnd/>
            <a:tailEnd/>
          </a:ln>
          <a:effectLst>
            <a:outerShdw dist="107763" dir="2700000" algn="ctr" rotWithShape="0">
              <a:schemeClr val="bg2"/>
            </a:outerShdw>
          </a:effectLst>
        </p:spPr>
        <p:txBody>
          <a:bodyPr wrap="none" anchor="ctr"/>
          <a:lstStyle/>
          <a:p>
            <a:pPr marL="374650" indent="-374650" eaLnBrk="0" hangingPunct="0">
              <a:lnSpc>
                <a:spcPct val="110000"/>
              </a:lnSpc>
              <a:buFont typeface="Wingdings" pitchFamily="2" charset="2"/>
              <a:buChar char="v"/>
              <a:defRPr/>
            </a:pPr>
            <a:r>
              <a:rPr lang="it-IT" sz="2000">
                <a:solidFill>
                  <a:schemeClr val="tx1"/>
                </a:solidFill>
                <a:latin typeface="Calibri" pitchFamily="34" charset="0"/>
              </a:rPr>
              <a:t>LUNGO TERMINE </a:t>
            </a:r>
            <a:r>
              <a:rPr lang="it-IT" sz="2000" i="1">
                <a:solidFill>
                  <a:schemeClr val="tx1"/>
                </a:solidFill>
                <a:latin typeface="Calibri" pitchFamily="34" charset="0"/>
              </a:rPr>
              <a:t>( &gt; 2 </a:t>
            </a:r>
            <a:r>
              <a:rPr lang="it-IT" sz="2000" i="1">
                <a:solidFill>
                  <a:schemeClr val="tx1"/>
                </a:solidFill>
                <a:latin typeface="Calibri" pitchFamily="34" charset="0"/>
                <a:sym typeface="Symbol" pitchFamily="18" charset="2"/>
              </a:rPr>
              <a:t>  </a:t>
            </a:r>
            <a:r>
              <a:rPr lang="it-IT" sz="2000" i="1">
                <a:solidFill>
                  <a:schemeClr val="tx1"/>
                </a:solidFill>
                <a:latin typeface="Calibri" pitchFamily="34" charset="0"/>
              </a:rPr>
              <a:t>3 ANNI)</a:t>
            </a:r>
          </a:p>
          <a:p>
            <a:pPr marL="374650" indent="-374650" eaLnBrk="0" hangingPunct="0">
              <a:lnSpc>
                <a:spcPct val="110000"/>
              </a:lnSpc>
              <a:buFont typeface="Wingdings" pitchFamily="2" charset="2"/>
              <a:buNone/>
              <a:defRPr/>
            </a:pPr>
            <a:r>
              <a:rPr lang="it-IT" sz="2000" i="1">
                <a:solidFill>
                  <a:schemeClr val="tx1"/>
                </a:solidFill>
                <a:latin typeface="Calibri" pitchFamily="34" charset="0"/>
              </a:rPr>
              <a:t>	DECISIONI STRATEGICHE</a:t>
            </a:r>
          </a:p>
          <a:p>
            <a:pPr marL="374650" indent="-374650" eaLnBrk="0" hangingPunct="0">
              <a:lnSpc>
                <a:spcPct val="110000"/>
              </a:lnSpc>
              <a:buFont typeface="Wingdings" pitchFamily="2" charset="2"/>
              <a:buNone/>
              <a:defRPr/>
            </a:pPr>
            <a:r>
              <a:rPr lang="it-IT" sz="2000" i="1">
                <a:solidFill>
                  <a:schemeClr val="tx1"/>
                </a:solidFill>
                <a:latin typeface="Calibri" pitchFamily="34" charset="0"/>
              </a:rPr>
              <a:t>	(pianificazione per divisioni, linee di prodotto, mercati)</a:t>
            </a:r>
          </a:p>
        </p:txBody>
      </p:sp>
      <p:sp>
        <p:nvSpPr>
          <p:cNvPr id="114695" name="Rectangle 8"/>
          <p:cNvSpPr>
            <a:spLocks noChangeArrowheads="1"/>
          </p:cNvSpPr>
          <p:nvPr/>
        </p:nvSpPr>
        <p:spPr bwMode="auto">
          <a:xfrm>
            <a:off x="8653463" y="1990725"/>
            <a:ext cx="1258887" cy="942975"/>
          </a:xfrm>
          <a:prstGeom prst="rect">
            <a:avLst/>
          </a:prstGeom>
          <a:noFill/>
          <a:ln w="12700">
            <a:noFill/>
            <a:miter lim="800000"/>
            <a:headEnd type="none" w="sm" len="sm"/>
            <a:tailEnd type="none" w="sm" len="sm"/>
          </a:ln>
        </p:spPr>
        <p:txBody>
          <a:bodyPr lIns="93600" tIns="46800" rIns="93600" bIns="46800" anchor="ctr">
            <a:spAutoFit/>
          </a:bodyPr>
          <a:lstStyle/>
          <a:p>
            <a:pPr algn="ctr" defTabSz="762000" eaLnBrk="0" hangingPunct="0"/>
            <a:r>
              <a:rPr lang="it-IT" sz="1400" i="1">
                <a:solidFill>
                  <a:srgbClr val="333333"/>
                </a:solidFill>
                <a:latin typeface="Calibri" pitchFamily="34" charset="0"/>
              </a:rPr>
              <a:t>vendite totali, lancio </a:t>
            </a:r>
            <a:br>
              <a:rPr lang="it-IT" sz="1400" i="1">
                <a:solidFill>
                  <a:srgbClr val="333333"/>
                </a:solidFill>
                <a:latin typeface="Calibri" pitchFamily="34" charset="0"/>
              </a:rPr>
            </a:br>
            <a:r>
              <a:rPr lang="it-IT" sz="1400" i="1">
                <a:solidFill>
                  <a:srgbClr val="333333"/>
                </a:solidFill>
                <a:latin typeface="Calibri" pitchFamily="34" charset="0"/>
              </a:rPr>
              <a:t>di nuovi prodotti</a:t>
            </a:r>
          </a:p>
        </p:txBody>
      </p:sp>
      <p:sp>
        <p:nvSpPr>
          <p:cNvPr id="114696" name="Rectangle 9"/>
          <p:cNvSpPr>
            <a:spLocks noChangeArrowheads="1"/>
          </p:cNvSpPr>
          <p:nvPr/>
        </p:nvSpPr>
        <p:spPr bwMode="auto">
          <a:xfrm>
            <a:off x="8577263" y="5173663"/>
            <a:ext cx="1408112" cy="730250"/>
          </a:xfrm>
          <a:prstGeom prst="rect">
            <a:avLst/>
          </a:prstGeom>
          <a:noFill/>
          <a:ln w="12700" algn="ctr">
            <a:noFill/>
            <a:miter lim="800000"/>
            <a:headEnd type="none" w="sm" len="sm"/>
            <a:tailEnd type="none" w="sm" len="sm"/>
          </a:ln>
        </p:spPr>
        <p:txBody>
          <a:bodyPr lIns="93600" tIns="46800" rIns="93600" bIns="46800" anchor="ctr">
            <a:spAutoFit/>
          </a:bodyPr>
          <a:lstStyle/>
          <a:p>
            <a:pPr algn="ctr" defTabSz="762000" eaLnBrk="0" hangingPunct="0"/>
            <a:r>
              <a:rPr lang="it-IT" sz="1400" i="1">
                <a:solidFill>
                  <a:srgbClr val="333333"/>
                </a:solidFill>
                <a:latin typeface="Calibri" pitchFamily="34" charset="0"/>
              </a:rPr>
              <a:t>vendite per prodotto, per area, per cliente</a:t>
            </a:r>
          </a:p>
        </p:txBody>
      </p:sp>
      <p:sp>
        <p:nvSpPr>
          <p:cNvPr id="114697" name="Rectangle 10"/>
          <p:cNvSpPr>
            <a:spLocks noChangeArrowheads="1"/>
          </p:cNvSpPr>
          <p:nvPr/>
        </p:nvSpPr>
        <p:spPr bwMode="auto">
          <a:xfrm>
            <a:off x="8483600" y="1511300"/>
            <a:ext cx="1571625" cy="304800"/>
          </a:xfrm>
          <a:prstGeom prst="rect">
            <a:avLst/>
          </a:prstGeom>
          <a:noFill/>
          <a:ln w="12700">
            <a:noFill/>
            <a:miter lim="800000"/>
            <a:headEnd type="none" w="sm" len="sm"/>
            <a:tailEnd type="none" w="sm" len="sm"/>
          </a:ln>
        </p:spPr>
        <p:txBody>
          <a:bodyPr lIns="93600" tIns="46800" rIns="93600" bIns="46800" anchor="ctr">
            <a:spAutoFit/>
          </a:bodyPr>
          <a:lstStyle/>
          <a:p>
            <a:pPr algn="ctr" defTabSz="762000" eaLnBrk="0" hangingPunct="0"/>
            <a:r>
              <a:rPr lang="it-IT" sz="1400">
                <a:solidFill>
                  <a:schemeClr val="tx1"/>
                </a:solidFill>
                <a:latin typeface="Calibri" pitchFamily="34" charset="0"/>
              </a:rPr>
              <a:t>previsioni su</a:t>
            </a:r>
          </a:p>
        </p:txBody>
      </p:sp>
      <p:sp>
        <p:nvSpPr>
          <p:cNvPr id="114698" name="Rectangle 11"/>
          <p:cNvSpPr>
            <a:spLocks noChangeArrowheads="1"/>
          </p:cNvSpPr>
          <p:nvPr/>
        </p:nvSpPr>
        <p:spPr bwMode="auto">
          <a:xfrm>
            <a:off x="8650288" y="3571875"/>
            <a:ext cx="1258887" cy="730250"/>
          </a:xfrm>
          <a:prstGeom prst="rect">
            <a:avLst/>
          </a:prstGeom>
          <a:noFill/>
          <a:ln w="12700">
            <a:noFill/>
            <a:miter lim="800000"/>
            <a:headEnd type="none" w="sm" len="sm"/>
            <a:tailEnd type="none" w="sm" len="sm"/>
          </a:ln>
        </p:spPr>
        <p:txBody>
          <a:bodyPr lIns="93600" tIns="46800" rIns="93600" bIns="46800" anchor="ctr">
            <a:spAutoFit/>
          </a:bodyPr>
          <a:lstStyle/>
          <a:p>
            <a:pPr algn="ctr" defTabSz="762000" eaLnBrk="0" hangingPunct="0"/>
            <a:r>
              <a:rPr lang="it-IT" sz="1400" i="1">
                <a:solidFill>
                  <a:srgbClr val="333333"/>
                </a:solidFill>
                <a:latin typeface="Calibri" pitchFamily="34" charset="0"/>
              </a:rPr>
              <a:t>vendite totali, e per linee di prodotto</a:t>
            </a:r>
          </a:p>
        </p:txBody>
      </p:sp>
      <p:sp>
        <p:nvSpPr>
          <p:cNvPr id="114699" name="Rectangle 12"/>
          <p:cNvSpPr>
            <a:spLocks noChangeArrowheads="1"/>
          </p:cNvSpPr>
          <p:nvPr/>
        </p:nvSpPr>
        <p:spPr bwMode="auto">
          <a:xfrm>
            <a:off x="633413" y="1749425"/>
            <a:ext cx="1133475" cy="4602163"/>
          </a:xfrm>
          <a:prstGeom prst="rect">
            <a:avLst/>
          </a:prstGeom>
          <a:gradFill rotWithShape="1">
            <a:gsLst>
              <a:gs pos="0">
                <a:srgbClr val="FF9900"/>
              </a:gs>
              <a:gs pos="50000">
                <a:srgbClr val="FFFFFF"/>
              </a:gs>
              <a:gs pos="100000">
                <a:srgbClr val="FF9900"/>
              </a:gs>
            </a:gsLst>
            <a:lin ang="5400000" scaled="1"/>
          </a:gradFill>
          <a:ln w="9525">
            <a:solidFill>
              <a:schemeClr val="tx1"/>
            </a:solidFill>
            <a:miter lim="800000"/>
            <a:headEnd/>
            <a:tailEnd/>
          </a:ln>
        </p:spPr>
        <p:txBody>
          <a:bodyPr wrap="none" anchor="ctr"/>
          <a:lstStyle/>
          <a:p>
            <a:endParaRPr lang="it-IT"/>
          </a:p>
        </p:txBody>
      </p:sp>
      <p:sp>
        <p:nvSpPr>
          <p:cNvPr id="114700" name="Rectangle 13"/>
          <p:cNvSpPr>
            <a:spLocks noChangeArrowheads="1"/>
          </p:cNvSpPr>
          <p:nvPr/>
        </p:nvSpPr>
        <p:spPr bwMode="auto">
          <a:xfrm>
            <a:off x="571500" y="1763713"/>
            <a:ext cx="1258888" cy="1370012"/>
          </a:xfrm>
          <a:prstGeom prst="rect">
            <a:avLst/>
          </a:prstGeom>
          <a:noFill/>
          <a:ln w="12700">
            <a:noFill/>
            <a:miter lim="800000"/>
            <a:headEnd type="none" w="sm" len="sm"/>
            <a:tailEnd type="none" w="sm" len="sm"/>
          </a:ln>
        </p:spPr>
        <p:txBody>
          <a:bodyPr lIns="93600" tIns="46800" rIns="93600" bIns="46800" anchor="ctr">
            <a:spAutoFit/>
          </a:bodyPr>
          <a:lstStyle/>
          <a:p>
            <a:pPr algn="ctr" defTabSz="762000" eaLnBrk="0" hangingPunct="0"/>
            <a:r>
              <a:rPr lang="it-IT" i="1">
                <a:solidFill>
                  <a:srgbClr val="333333"/>
                </a:solidFill>
                <a:latin typeface="Calibri" pitchFamily="34" charset="0"/>
              </a:rPr>
              <a:t>processo di configurazione (es. dimensione e localizzazione di stabilimenti, centri distributivi, ecc.)</a:t>
            </a:r>
          </a:p>
        </p:txBody>
      </p:sp>
      <p:sp>
        <p:nvSpPr>
          <p:cNvPr id="114701" name="Rectangle 14"/>
          <p:cNvSpPr>
            <a:spLocks noChangeArrowheads="1"/>
          </p:cNvSpPr>
          <p:nvPr/>
        </p:nvSpPr>
        <p:spPr bwMode="auto">
          <a:xfrm>
            <a:off x="495300" y="5018088"/>
            <a:ext cx="1408113" cy="1004887"/>
          </a:xfrm>
          <a:prstGeom prst="rect">
            <a:avLst/>
          </a:prstGeom>
          <a:noFill/>
          <a:ln w="12700" algn="ctr">
            <a:noFill/>
            <a:miter lim="800000"/>
            <a:headEnd type="none" w="sm" len="sm"/>
            <a:tailEnd type="none" w="sm" len="sm"/>
          </a:ln>
        </p:spPr>
        <p:txBody>
          <a:bodyPr lIns="93600" tIns="46800" rIns="93600" bIns="46800" anchor="ctr">
            <a:spAutoFit/>
          </a:bodyPr>
          <a:lstStyle/>
          <a:p>
            <a:pPr algn="ctr" defTabSz="762000" eaLnBrk="0" hangingPunct="0"/>
            <a:r>
              <a:rPr lang="it-IT" i="1">
                <a:solidFill>
                  <a:srgbClr val="333333"/>
                </a:solidFill>
                <a:latin typeface="Calibri" pitchFamily="34" charset="0"/>
              </a:rPr>
              <a:t>processo di pianificazione (piani di acquisto, produzione e di distribuzione)</a:t>
            </a:r>
          </a:p>
        </p:txBody>
      </p:sp>
      <p:sp>
        <p:nvSpPr>
          <p:cNvPr id="114702" name="Rectangle 15"/>
          <p:cNvSpPr>
            <a:spLocks noChangeArrowheads="1"/>
          </p:cNvSpPr>
          <p:nvPr/>
        </p:nvSpPr>
        <p:spPr bwMode="auto">
          <a:xfrm>
            <a:off x="401638" y="1493838"/>
            <a:ext cx="1571625" cy="304800"/>
          </a:xfrm>
          <a:prstGeom prst="rect">
            <a:avLst/>
          </a:prstGeom>
          <a:noFill/>
          <a:ln w="12700">
            <a:noFill/>
            <a:miter lim="800000"/>
            <a:headEnd type="none" w="sm" len="sm"/>
            <a:tailEnd type="none" w="sm" len="sm"/>
          </a:ln>
        </p:spPr>
        <p:txBody>
          <a:bodyPr lIns="93600" tIns="46800" rIns="93600" bIns="46800" anchor="ctr">
            <a:spAutoFit/>
          </a:bodyPr>
          <a:lstStyle/>
          <a:p>
            <a:pPr algn="ctr" defTabSz="762000" eaLnBrk="0" hangingPunct="0"/>
            <a:r>
              <a:rPr lang="it-IT" sz="1400">
                <a:solidFill>
                  <a:schemeClr val="tx1"/>
                </a:solidFill>
                <a:latin typeface="Calibri" pitchFamily="34" charset="0"/>
              </a:rPr>
              <a:t>a supporto di</a:t>
            </a:r>
          </a:p>
        </p:txBody>
      </p:sp>
      <p:sp>
        <p:nvSpPr>
          <p:cNvPr id="114703" name="Rectangle 16"/>
          <p:cNvSpPr>
            <a:spLocks noChangeArrowheads="1"/>
          </p:cNvSpPr>
          <p:nvPr/>
        </p:nvSpPr>
        <p:spPr bwMode="auto">
          <a:xfrm>
            <a:off x="568325" y="3508375"/>
            <a:ext cx="1258888" cy="822325"/>
          </a:xfrm>
          <a:prstGeom prst="rect">
            <a:avLst/>
          </a:prstGeom>
          <a:noFill/>
          <a:ln w="12700">
            <a:noFill/>
            <a:miter lim="800000"/>
            <a:headEnd type="none" w="sm" len="sm"/>
            <a:tailEnd type="none" w="sm" len="sm"/>
          </a:ln>
        </p:spPr>
        <p:txBody>
          <a:bodyPr lIns="93600" tIns="46800" rIns="93600" bIns="46800" anchor="ctr">
            <a:spAutoFit/>
          </a:bodyPr>
          <a:lstStyle/>
          <a:p>
            <a:pPr algn="ctr" defTabSz="762000" eaLnBrk="0" hangingPunct="0"/>
            <a:r>
              <a:rPr lang="it-IT" i="1">
                <a:solidFill>
                  <a:srgbClr val="333333"/>
                </a:solidFill>
                <a:latin typeface="Calibri" pitchFamily="34" charset="0"/>
              </a:rPr>
              <a:t>processo di pianificazione (piani di massima)</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ln w="9525"/>
        </p:spPr>
        <p:txBody>
          <a:bodyPr/>
          <a:lstStyle/>
          <a:p>
            <a:pPr>
              <a:defRPr/>
            </a:pPr>
            <a:r>
              <a:rPr lang="it-IT" sz="2400" smtClean="0">
                <a:solidFill>
                  <a:srgbClr val="003399"/>
                </a:solidFill>
                <a:latin typeface="Calibri" pitchFamily="34" charset="0"/>
              </a:rPr>
              <a:t>oggetto delle previsioni</a:t>
            </a:r>
          </a:p>
        </p:txBody>
      </p:sp>
      <p:sp>
        <p:nvSpPr>
          <p:cNvPr id="115714" name="Line 3"/>
          <p:cNvSpPr>
            <a:spLocks noChangeShapeType="1"/>
          </p:cNvSpPr>
          <p:nvPr/>
        </p:nvSpPr>
        <p:spPr bwMode="auto">
          <a:xfrm>
            <a:off x="4364038" y="1262063"/>
            <a:ext cx="12700" cy="2995612"/>
          </a:xfrm>
          <a:prstGeom prst="line">
            <a:avLst/>
          </a:prstGeom>
          <a:noFill/>
          <a:ln w="9525">
            <a:solidFill>
              <a:schemeClr val="tx1"/>
            </a:solidFill>
            <a:round/>
            <a:headEnd/>
            <a:tailEnd/>
          </a:ln>
        </p:spPr>
        <p:txBody>
          <a:bodyPr/>
          <a:lstStyle/>
          <a:p>
            <a:endParaRPr lang="it-IT"/>
          </a:p>
        </p:txBody>
      </p:sp>
      <p:sp>
        <p:nvSpPr>
          <p:cNvPr id="115715" name="Line 4"/>
          <p:cNvSpPr>
            <a:spLocks noChangeShapeType="1"/>
          </p:cNvSpPr>
          <p:nvPr/>
        </p:nvSpPr>
        <p:spPr bwMode="auto">
          <a:xfrm flipH="1">
            <a:off x="2411413" y="4233863"/>
            <a:ext cx="1976437" cy="1196975"/>
          </a:xfrm>
          <a:prstGeom prst="line">
            <a:avLst/>
          </a:prstGeom>
          <a:noFill/>
          <a:ln w="9525">
            <a:solidFill>
              <a:schemeClr val="tx1"/>
            </a:solidFill>
            <a:round/>
            <a:headEnd/>
            <a:tailEnd/>
          </a:ln>
        </p:spPr>
        <p:txBody>
          <a:bodyPr/>
          <a:lstStyle/>
          <a:p>
            <a:endParaRPr lang="it-IT"/>
          </a:p>
        </p:txBody>
      </p:sp>
      <p:sp>
        <p:nvSpPr>
          <p:cNvPr id="115716" name="Line 5"/>
          <p:cNvSpPr>
            <a:spLocks noChangeShapeType="1"/>
          </p:cNvSpPr>
          <p:nvPr/>
        </p:nvSpPr>
        <p:spPr bwMode="auto">
          <a:xfrm>
            <a:off x="4376738" y="4235450"/>
            <a:ext cx="3071812" cy="0"/>
          </a:xfrm>
          <a:prstGeom prst="line">
            <a:avLst/>
          </a:prstGeom>
          <a:noFill/>
          <a:ln w="9525">
            <a:solidFill>
              <a:schemeClr val="tx1"/>
            </a:solidFill>
            <a:round/>
            <a:headEnd/>
            <a:tailEnd/>
          </a:ln>
        </p:spPr>
        <p:txBody>
          <a:bodyPr/>
          <a:lstStyle/>
          <a:p>
            <a:endParaRPr lang="it-IT"/>
          </a:p>
        </p:txBody>
      </p:sp>
      <p:sp>
        <p:nvSpPr>
          <p:cNvPr id="115717" name="Text Box 6"/>
          <p:cNvSpPr txBox="1">
            <a:spLocks noChangeArrowheads="1"/>
          </p:cNvSpPr>
          <p:nvPr/>
        </p:nvSpPr>
        <p:spPr bwMode="auto">
          <a:xfrm>
            <a:off x="3813175" y="885825"/>
            <a:ext cx="1100138" cy="274638"/>
          </a:xfrm>
          <a:prstGeom prst="rect">
            <a:avLst/>
          </a:prstGeom>
          <a:noFill/>
          <a:ln w="9525">
            <a:noFill/>
            <a:miter lim="800000"/>
            <a:headEnd/>
            <a:tailEnd/>
          </a:ln>
        </p:spPr>
        <p:txBody>
          <a:bodyPr>
            <a:spAutoFit/>
          </a:bodyPr>
          <a:lstStyle/>
          <a:p>
            <a:pPr algn="ctr">
              <a:spcBef>
                <a:spcPct val="50000"/>
              </a:spcBef>
            </a:pPr>
            <a:r>
              <a:rPr lang="en-US" b="1">
                <a:latin typeface="Calibri" pitchFamily="34" charset="0"/>
                <a:cs typeface="Arial" charset="0"/>
              </a:rPr>
              <a:t>prodotto</a:t>
            </a:r>
          </a:p>
        </p:txBody>
      </p:sp>
      <p:sp>
        <p:nvSpPr>
          <p:cNvPr id="115718" name="Text Box 7"/>
          <p:cNvSpPr txBox="1">
            <a:spLocks noChangeArrowheads="1"/>
          </p:cNvSpPr>
          <p:nvPr/>
        </p:nvSpPr>
        <p:spPr bwMode="auto">
          <a:xfrm>
            <a:off x="1687513" y="5456238"/>
            <a:ext cx="1344612" cy="457200"/>
          </a:xfrm>
          <a:prstGeom prst="rect">
            <a:avLst/>
          </a:prstGeom>
          <a:noFill/>
          <a:ln w="9525">
            <a:noFill/>
            <a:miter lim="800000"/>
            <a:headEnd/>
            <a:tailEnd/>
          </a:ln>
        </p:spPr>
        <p:txBody>
          <a:bodyPr>
            <a:spAutoFit/>
          </a:bodyPr>
          <a:lstStyle/>
          <a:p>
            <a:pPr algn="ctr">
              <a:spcBef>
                <a:spcPct val="50000"/>
              </a:spcBef>
            </a:pPr>
            <a:r>
              <a:rPr lang="en-US" b="1">
                <a:latin typeface="Calibri" pitchFamily="34" charset="0"/>
                <a:cs typeface="Arial" charset="0"/>
              </a:rPr>
              <a:t>mkt/ area geografica</a:t>
            </a:r>
          </a:p>
        </p:txBody>
      </p:sp>
      <p:sp>
        <p:nvSpPr>
          <p:cNvPr id="115719" name="Text Box 8"/>
          <p:cNvSpPr txBox="1">
            <a:spLocks noChangeArrowheads="1"/>
          </p:cNvSpPr>
          <p:nvPr/>
        </p:nvSpPr>
        <p:spPr bwMode="auto">
          <a:xfrm>
            <a:off x="7243763" y="3933825"/>
            <a:ext cx="1035050" cy="274638"/>
          </a:xfrm>
          <a:prstGeom prst="rect">
            <a:avLst/>
          </a:prstGeom>
          <a:noFill/>
          <a:ln w="9525">
            <a:noFill/>
            <a:miter lim="800000"/>
            <a:headEnd/>
            <a:tailEnd/>
          </a:ln>
        </p:spPr>
        <p:txBody>
          <a:bodyPr>
            <a:spAutoFit/>
          </a:bodyPr>
          <a:lstStyle/>
          <a:p>
            <a:pPr algn="ctr">
              <a:spcBef>
                <a:spcPct val="50000"/>
              </a:spcBef>
            </a:pPr>
            <a:r>
              <a:rPr lang="en-US" b="1">
                <a:latin typeface="Calibri" pitchFamily="34" charset="0"/>
                <a:cs typeface="Arial" charset="0"/>
              </a:rPr>
              <a:t>time bucket</a:t>
            </a:r>
          </a:p>
        </p:txBody>
      </p:sp>
      <p:sp>
        <p:nvSpPr>
          <p:cNvPr id="115720" name="Line 9"/>
          <p:cNvSpPr>
            <a:spLocks noChangeShapeType="1"/>
          </p:cNvSpPr>
          <p:nvPr/>
        </p:nvSpPr>
        <p:spPr bwMode="auto">
          <a:xfrm>
            <a:off x="4370388" y="1535113"/>
            <a:ext cx="271462" cy="0"/>
          </a:xfrm>
          <a:prstGeom prst="line">
            <a:avLst/>
          </a:prstGeom>
          <a:noFill/>
          <a:ln w="9525">
            <a:solidFill>
              <a:schemeClr val="tx1"/>
            </a:solidFill>
            <a:round/>
            <a:headEnd/>
            <a:tailEnd/>
          </a:ln>
        </p:spPr>
        <p:txBody>
          <a:bodyPr/>
          <a:lstStyle/>
          <a:p>
            <a:endParaRPr lang="it-IT"/>
          </a:p>
        </p:txBody>
      </p:sp>
      <p:sp>
        <p:nvSpPr>
          <p:cNvPr id="115721" name="Line 10"/>
          <p:cNvSpPr>
            <a:spLocks noChangeShapeType="1"/>
          </p:cNvSpPr>
          <p:nvPr/>
        </p:nvSpPr>
        <p:spPr bwMode="auto">
          <a:xfrm>
            <a:off x="4365625" y="1973263"/>
            <a:ext cx="273050" cy="0"/>
          </a:xfrm>
          <a:prstGeom prst="line">
            <a:avLst/>
          </a:prstGeom>
          <a:noFill/>
          <a:ln w="9525">
            <a:solidFill>
              <a:schemeClr val="tx1"/>
            </a:solidFill>
            <a:round/>
            <a:headEnd/>
            <a:tailEnd/>
          </a:ln>
        </p:spPr>
        <p:txBody>
          <a:bodyPr/>
          <a:lstStyle/>
          <a:p>
            <a:endParaRPr lang="it-IT"/>
          </a:p>
        </p:txBody>
      </p:sp>
      <p:sp>
        <p:nvSpPr>
          <p:cNvPr id="115722" name="Line 11"/>
          <p:cNvSpPr>
            <a:spLocks noChangeShapeType="1"/>
          </p:cNvSpPr>
          <p:nvPr/>
        </p:nvSpPr>
        <p:spPr bwMode="auto">
          <a:xfrm>
            <a:off x="4373563" y="2400300"/>
            <a:ext cx="273050" cy="0"/>
          </a:xfrm>
          <a:prstGeom prst="line">
            <a:avLst/>
          </a:prstGeom>
          <a:noFill/>
          <a:ln w="9525">
            <a:solidFill>
              <a:schemeClr val="tx1"/>
            </a:solidFill>
            <a:round/>
            <a:headEnd/>
            <a:tailEnd/>
          </a:ln>
        </p:spPr>
        <p:txBody>
          <a:bodyPr/>
          <a:lstStyle/>
          <a:p>
            <a:endParaRPr lang="it-IT"/>
          </a:p>
        </p:txBody>
      </p:sp>
      <p:sp>
        <p:nvSpPr>
          <p:cNvPr id="115723" name="Line 12"/>
          <p:cNvSpPr>
            <a:spLocks noChangeShapeType="1"/>
          </p:cNvSpPr>
          <p:nvPr/>
        </p:nvSpPr>
        <p:spPr bwMode="auto">
          <a:xfrm>
            <a:off x="4381500" y="2805113"/>
            <a:ext cx="273050" cy="0"/>
          </a:xfrm>
          <a:prstGeom prst="line">
            <a:avLst/>
          </a:prstGeom>
          <a:noFill/>
          <a:ln w="9525">
            <a:solidFill>
              <a:schemeClr val="tx1"/>
            </a:solidFill>
            <a:round/>
            <a:headEnd/>
            <a:tailEnd/>
          </a:ln>
        </p:spPr>
        <p:txBody>
          <a:bodyPr/>
          <a:lstStyle/>
          <a:p>
            <a:endParaRPr lang="it-IT"/>
          </a:p>
        </p:txBody>
      </p:sp>
      <p:sp>
        <p:nvSpPr>
          <p:cNvPr id="115724" name="Line 13"/>
          <p:cNvSpPr>
            <a:spLocks noChangeShapeType="1"/>
          </p:cNvSpPr>
          <p:nvPr/>
        </p:nvSpPr>
        <p:spPr bwMode="auto">
          <a:xfrm>
            <a:off x="4378325" y="3267075"/>
            <a:ext cx="271463" cy="0"/>
          </a:xfrm>
          <a:prstGeom prst="line">
            <a:avLst/>
          </a:prstGeom>
          <a:noFill/>
          <a:ln w="9525">
            <a:solidFill>
              <a:schemeClr val="tx1"/>
            </a:solidFill>
            <a:round/>
            <a:headEnd/>
            <a:tailEnd/>
          </a:ln>
        </p:spPr>
        <p:txBody>
          <a:bodyPr/>
          <a:lstStyle/>
          <a:p>
            <a:endParaRPr lang="it-IT"/>
          </a:p>
        </p:txBody>
      </p:sp>
      <p:sp>
        <p:nvSpPr>
          <p:cNvPr id="115725" name="Line 14"/>
          <p:cNvSpPr>
            <a:spLocks noChangeShapeType="1"/>
          </p:cNvSpPr>
          <p:nvPr/>
        </p:nvSpPr>
        <p:spPr bwMode="auto">
          <a:xfrm>
            <a:off x="4386263" y="3751263"/>
            <a:ext cx="271462" cy="0"/>
          </a:xfrm>
          <a:prstGeom prst="line">
            <a:avLst/>
          </a:prstGeom>
          <a:noFill/>
          <a:ln w="9525">
            <a:solidFill>
              <a:schemeClr val="tx1"/>
            </a:solidFill>
            <a:round/>
            <a:headEnd/>
            <a:tailEnd/>
          </a:ln>
        </p:spPr>
        <p:txBody>
          <a:bodyPr/>
          <a:lstStyle/>
          <a:p>
            <a:endParaRPr lang="it-IT"/>
          </a:p>
        </p:txBody>
      </p:sp>
      <p:sp>
        <p:nvSpPr>
          <p:cNvPr id="115726" name="Line 15"/>
          <p:cNvSpPr>
            <a:spLocks noChangeShapeType="1"/>
          </p:cNvSpPr>
          <p:nvPr/>
        </p:nvSpPr>
        <p:spPr bwMode="auto">
          <a:xfrm>
            <a:off x="3876675" y="4344988"/>
            <a:ext cx="307975" cy="0"/>
          </a:xfrm>
          <a:prstGeom prst="line">
            <a:avLst/>
          </a:prstGeom>
          <a:noFill/>
          <a:ln w="9525">
            <a:solidFill>
              <a:schemeClr val="tx1"/>
            </a:solidFill>
            <a:round/>
            <a:headEnd/>
            <a:tailEnd/>
          </a:ln>
        </p:spPr>
        <p:txBody>
          <a:bodyPr/>
          <a:lstStyle/>
          <a:p>
            <a:endParaRPr lang="it-IT"/>
          </a:p>
        </p:txBody>
      </p:sp>
      <p:sp>
        <p:nvSpPr>
          <p:cNvPr id="115727" name="Line 16"/>
          <p:cNvSpPr>
            <a:spLocks noChangeShapeType="1"/>
          </p:cNvSpPr>
          <p:nvPr/>
        </p:nvSpPr>
        <p:spPr bwMode="auto">
          <a:xfrm>
            <a:off x="3565525" y="4545013"/>
            <a:ext cx="307975" cy="0"/>
          </a:xfrm>
          <a:prstGeom prst="line">
            <a:avLst/>
          </a:prstGeom>
          <a:noFill/>
          <a:ln w="9525">
            <a:solidFill>
              <a:schemeClr val="tx1"/>
            </a:solidFill>
            <a:round/>
            <a:headEnd/>
            <a:tailEnd/>
          </a:ln>
        </p:spPr>
        <p:txBody>
          <a:bodyPr/>
          <a:lstStyle/>
          <a:p>
            <a:endParaRPr lang="it-IT"/>
          </a:p>
        </p:txBody>
      </p:sp>
      <p:sp>
        <p:nvSpPr>
          <p:cNvPr id="115728" name="Line 17"/>
          <p:cNvSpPr>
            <a:spLocks noChangeShapeType="1"/>
          </p:cNvSpPr>
          <p:nvPr/>
        </p:nvSpPr>
        <p:spPr bwMode="auto">
          <a:xfrm>
            <a:off x="3217863" y="4768850"/>
            <a:ext cx="307975" cy="0"/>
          </a:xfrm>
          <a:prstGeom prst="line">
            <a:avLst/>
          </a:prstGeom>
          <a:noFill/>
          <a:ln w="9525">
            <a:solidFill>
              <a:schemeClr val="tx1"/>
            </a:solidFill>
            <a:round/>
            <a:headEnd/>
            <a:tailEnd/>
          </a:ln>
        </p:spPr>
        <p:txBody>
          <a:bodyPr/>
          <a:lstStyle/>
          <a:p>
            <a:endParaRPr lang="it-IT"/>
          </a:p>
        </p:txBody>
      </p:sp>
      <p:sp>
        <p:nvSpPr>
          <p:cNvPr id="115729" name="Line 18"/>
          <p:cNvSpPr>
            <a:spLocks noChangeShapeType="1"/>
          </p:cNvSpPr>
          <p:nvPr/>
        </p:nvSpPr>
        <p:spPr bwMode="auto">
          <a:xfrm>
            <a:off x="2835275" y="4979988"/>
            <a:ext cx="307975" cy="0"/>
          </a:xfrm>
          <a:prstGeom prst="line">
            <a:avLst/>
          </a:prstGeom>
          <a:noFill/>
          <a:ln w="9525">
            <a:solidFill>
              <a:schemeClr val="tx1"/>
            </a:solidFill>
            <a:round/>
            <a:headEnd/>
            <a:tailEnd/>
          </a:ln>
        </p:spPr>
        <p:txBody>
          <a:bodyPr/>
          <a:lstStyle/>
          <a:p>
            <a:endParaRPr lang="it-IT"/>
          </a:p>
        </p:txBody>
      </p:sp>
      <p:sp>
        <p:nvSpPr>
          <p:cNvPr id="115730" name="Line 19"/>
          <p:cNvSpPr>
            <a:spLocks noChangeShapeType="1"/>
          </p:cNvSpPr>
          <p:nvPr/>
        </p:nvSpPr>
        <p:spPr bwMode="auto">
          <a:xfrm>
            <a:off x="2463800" y="5203825"/>
            <a:ext cx="307975" cy="0"/>
          </a:xfrm>
          <a:prstGeom prst="line">
            <a:avLst/>
          </a:prstGeom>
          <a:noFill/>
          <a:ln w="9525">
            <a:solidFill>
              <a:schemeClr val="tx1"/>
            </a:solidFill>
            <a:round/>
            <a:headEnd/>
            <a:tailEnd/>
          </a:ln>
        </p:spPr>
        <p:txBody>
          <a:bodyPr/>
          <a:lstStyle/>
          <a:p>
            <a:endParaRPr lang="it-IT"/>
          </a:p>
        </p:txBody>
      </p:sp>
      <p:sp>
        <p:nvSpPr>
          <p:cNvPr id="115731" name="Line 20"/>
          <p:cNvSpPr>
            <a:spLocks noChangeShapeType="1"/>
          </p:cNvSpPr>
          <p:nvPr/>
        </p:nvSpPr>
        <p:spPr bwMode="auto">
          <a:xfrm>
            <a:off x="4752975" y="4225925"/>
            <a:ext cx="0" cy="260350"/>
          </a:xfrm>
          <a:prstGeom prst="line">
            <a:avLst/>
          </a:prstGeom>
          <a:noFill/>
          <a:ln w="9525">
            <a:solidFill>
              <a:schemeClr val="tx1"/>
            </a:solidFill>
            <a:round/>
            <a:headEnd/>
            <a:tailEnd/>
          </a:ln>
        </p:spPr>
        <p:txBody>
          <a:bodyPr/>
          <a:lstStyle/>
          <a:p>
            <a:endParaRPr lang="it-IT"/>
          </a:p>
        </p:txBody>
      </p:sp>
      <p:sp>
        <p:nvSpPr>
          <p:cNvPr id="115732" name="Line 21"/>
          <p:cNvSpPr>
            <a:spLocks noChangeShapeType="1"/>
          </p:cNvSpPr>
          <p:nvPr/>
        </p:nvSpPr>
        <p:spPr bwMode="auto">
          <a:xfrm>
            <a:off x="5151438" y="4233863"/>
            <a:ext cx="0" cy="260350"/>
          </a:xfrm>
          <a:prstGeom prst="line">
            <a:avLst/>
          </a:prstGeom>
          <a:noFill/>
          <a:ln w="9525">
            <a:solidFill>
              <a:schemeClr val="tx1"/>
            </a:solidFill>
            <a:round/>
            <a:headEnd/>
            <a:tailEnd/>
          </a:ln>
        </p:spPr>
        <p:txBody>
          <a:bodyPr/>
          <a:lstStyle/>
          <a:p>
            <a:endParaRPr lang="it-IT"/>
          </a:p>
        </p:txBody>
      </p:sp>
      <p:sp>
        <p:nvSpPr>
          <p:cNvPr id="115733" name="Line 22"/>
          <p:cNvSpPr>
            <a:spLocks noChangeShapeType="1"/>
          </p:cNvSpPr>
          <p:nvPr/>
        </p:nvSpPr>
        <p:spPr bwMode="auto">
          <a:xfrm>
            <a:off x="5586413" y="4240213"/>
            <a:ext cx="0" cy="261937"/>
          </a:xfrm>
          <a:prstGeom prst="line">
            <a:avLst/>
          </a:prstGeom>
          <a:noFill/>
          <a:ln w="9525">
            <a:solidFill>
              <a:schemeClr val="tx1"/>
            </a:solidFill>
            <a:round/>
            <a:headEnd/>
            <a:tailEnd/>
          </a:ln>
        </p:spPr>
        <p:txBody>
          <a:bodyPr/>
          <a:lstStyle/>
          <a:p>
            <a:endParaRPr lang="it-IT"/>
          </a:p>
        </p:txBody>
      </p:sp>
      <p:sp>
        <p:nvSpPr>
          <p:cNvPr id="115734" name="Line 23"/>
          <p:cNvSpPr>
            <a:spLocks noChangeShapeType="1"/>
          </p:cNvSpPr>
          <p:nvPr/>
        </p:nvSpPr>
        <p:spPr bwMode="auto">
          <a:xfrm>
            <a:off x="5961063" y="4237038"/>
            <a:ext cx="0" cy="260350"/>
          </a:xfrm>
          <a:prstGeom prst="line">
            <a:avLst/>
          </a:prstGeom>
          <a:noFill/>
          <a:ln w="9525">
            <a:solidFill>
              <a:schemeClr val="tx1"/>
            </a:solidFill>
            <a:round/>
            <a:headEnd/>
            <a:tailEnd/>
          </a:ln>
        </p:spPr>
        <p:txBody>
          <a:bodyPr/>
          <a:lstStyle/>
          <a:p>
            <a:endParaRPr lang="it-IT"/>
          </a:p>
        </p:txBody>
      </p:sp>
      <p:sp>
        <p:nvSpPr>
          <p:cNvPr id="115735" name="Line 24"/>
          <p:cNvSpPr>
            <a:spLocks noChangeShapeType="1"/>
          </p:cNvSpPr>
          <p:nvPr/>
        </p:nvSpPr>
        <p:spPr bwMode="auto">
          <a:xfrm>
            <a:off x="6299200" y="4233863"/>
            <a:ext cx="0" cy="260350"/>
          </a:xfrm>
          <a:prstGeom prst="line">
            <a:avLst/>
          </a:prstGeom>
          <a:noFill/>
          <a:ln w="9525">
            <a:solidFill>
              <a:schemeClr val="tx1"/>
            </a:solidFill>
            <a:round/>
            <a:headEnd/>
            <a:tailEnd/>
          </a:ln>
        </p:spPr>
        <p:txBody>
          <a:bodyPr/>
          <a:lstStyle/>
          <a:p>
            <a:endParaRPr lang="it-IT"/>
          </a:p>
        </p:txBody>
      </p:sp>
      <p:sp>
        <p:nvSpPr>
          <p:cNvPr id="115736" name="Line 25"/>
          <p:cNvSpPr>
            <a:spLocks noChangeShapeType="1"/>
          </p:cNvSpPr>
          <p:nvPr/>
        </p:nvSpPr>
        <p:spPr bwMode="auto">
          <a:xfrm>
            <a:off x="6651625" y="4229100"/>
            <a:ext cx="0" cy="261938"/>
          </a:xfrm>
          <a:prstGeom prst="line">
            <a:avLst/>
          </a:prstGeom>
          <a:noFill/>
          <a:ln w="9525">
            <a:solidFill>
              <a:schemeClr val="tx1"/>
            </a:solidFill>
            <a:round/>
            <a:headEnd/>
            <a:tailEnd/>
          </a:ln>
        </p:spPr>
        <p:txBody>
          <a:bodyPr/>
          <a:lstStyle/>
          <a:p>
            <a:endParaRPr lang="it-IT"/>
          </a:p>
        </p:txBody>
      </p:sp>
      <p:sp>
        <p:nvSpPr>
          <p:cNvPr id="115737" name="Text Box 26"/>
          <p:cNvSpPr txBox="1">
            <a:spLocks noChangeArrowheads="1"/>
          </p:cNvSpPr>
          <p:nvPr/>
        </p:nvSpPr>
        <p:spPr bwMode="auto">
          <a:xfrm>
            <a:off x="4592638" y="1354138"/>
            <a:ext cx="1655762" cy="274637"/>
          </a:xfrm>
          <a:prstGeom prst="rect">
            <a:avLst/>
          </a:prstGeom>
          <a:noFill/>
          <a:ln w="9525">
            <a:noFill/>
            <a:miter lim="800000"/>
            <a:headEnd/>
            <a:tailEnd/>
          </a:ln>
        </p:spPr>
        <p:txBody>
          <a:bodyPr>
            <a:spAutoFit/>
          </a:bodyPr>
          <a:lstStyle/>
          <a:p>
            <a:pPr>
              <a:spcBef>
                <a:spcPct val="50000"/>
              </a:spcBef>
            </a:pPr>
            <a:r>
              <a:rPr lang="en-US">
                <a:latin typeface="Calibri" pitchFamily="34" charset="0"/>
                <a:cs typeface="Arial" charset="0"/>
              </a:rPr>
              <a:t>business unit</a:t>
            </a:r>
          </a:p>
        </p:txBody>
      </p:sp>
      <p:sp>
        <p:nvSpPr>
          <p:cNvPr id="115738" name="Text Box 27"/>
          <p:cNvSpPr txBox="1">
            <a:spLocks noChangeArrowheads="1"/>
          </p:cNvSpPr>
          <p:nvPr/>
        </p:nvSpPr>
        <p:spPr bwMode="auto">
          <a:xfrm>
            <a:off x="4600575" y="1782763"/>
            <a:ext cx="1655763" cy="273050"/>
          </a:xfrm>
          <a:prstGeom prst="rect">
            <a:avLst/>
          </a:prstGeom>
          <a:noFill/>
          <a:ln w="9525">
            <a:noFill/>
            <a:miter lim="800000"/>
            <a:headEnd/>
            <a:tailEnd/>
          </a:ln>
        </p:spPr>
        <p:txBody>
          <a:bodyPr>
            <a:spAutoFit/>
          </a:bodyPr>
          <a:lstStyle/>
          <a:p>
            <a:pPr>
              <a:spcBef>
                <a:spcPct val="50000"/>
              </a:spcBef>
            </a:pPr>
            <a:r>
              <a:rPr lang="en-US">
                <a:latin typeface="Calibri" pitchFamily="34" charset="0"/>
                <a:cs typeface="Arial" charset="0"/>
              </a:rPr>
              <a:t>brand</a:t>
            </a:r>
          </a:p>
        </p:txBody>
      </p:sp>
      <p:sp>
        <p:nvSpPr>
          <p:cNvPr id="115739" name="Text Box 28"/>
          <p:cNvSpPr txBox="1">
            <a:spLocks noChangeArrowheads="1"/>
          </p:cNvSpPr>
          <p:nvPr/>
        </p:nvSpPr>
        <p:spPr bwMode="auto">
          <a:xfrm>
            <a:off x="4608513" y="2198688"/>
            <a:ext cx="1655762" cy="274637"/>
          </a:xfrm>
          <a:prstGeom prst="rect">
            <a:avLst/>
          </a:prstGeom>
          <a:noFill/>
          <a:ln w="9525">
            <a:noFill/>
            <a:miter lim="800000"/>
            <a:headEnd/>
            <a:tailEnd/>
          </a:ln>
        </p:spPr>
        <p:txBody>
          <a:bodyPr>
            <a:spAutoFit/>
          </a:bodyPr>
          <a:lstStyle/>
          <a:p>
            <a:pPr>
              <a:spcBef>
                <a:spcPct val="50000"/>
              </a:spcBef>
            </a:pPr>
            <a:r>
              <a:rPr lang="en-US">
                <a:latin typeface="Calibri" pitchFamily="34" charset="0"/>
                <a:cs typeface="Arial" charset="0"/>
              </a:rPr>
              <a:t>famiglia</a:t>
            </a:r>
          </a:p>
        </p:txBody>
      </p:sp>
      <p:sp>
        <p:nvSpPr>
          <p:cNvPr id="115740" name="Text Box 29"/>
          <p:cNvSpPr txBox="1">
            <a:spLocks noChangeArrowheads="1"/>
          </p:cNvSpPr>
          <p:nvPr/>
        </p:nvSpPr>
        <p:spPr bwMode="auto">
          <a:xfrm>
            <a:off x="4616450" y="2625725"/>
            <a:ext cx="1978025" cy="274638"/>
          </a:xfrm>
          <a:prstGeom prst="rect">
            <a:avLst/>
          </a:prstGeom>
          <a:noFill/>
          <a:ln w="9525">
            <a:noFill/>
            <a:miter lim="800000"/>
            <a:headEnd/>
            <a:tailEnd/>
          </a:ln>
        </p:spPr>
        <p:txBody>
          <a:bodyPr>
            <a:spAutoFit/>
          </a:bodyPr>
          <a:lstStyle/>
          <a:p>
            <a:pPr>
              <a:spcBef>
                <a:spcPct val="50000"/>
              </a:spcBef>
            </a:pPr>
            <a:r>
              <a:rPr lang="en-US">
                <a:latin typeface="Calibri" pitchFamily="34" charset="0"/>
                <a:cs typeface="Arial" charset="0"/>
              </a:rPr>
              <a:t>gruppo commerciale</a:t>
            </a:r>
          </a:p>
        </p:txBody>
      </p:sp>
      <p:sp>
        <p:nvSpPr>
          <p:cNvPr id="115741" name="Text Box 30"/>
          <p:cNvSpPr txBox="1">
            <a:spLocks noChangeArrowheads="1"/>
          </p:cNvSpPr>
          <p:nvPr/>
        </p:nvSpPr>
        <p:spPr bwMode="auto">
          <a:xfrm>
            <a:off x="4624388" y="3087688"/>
            <a:ext cx="1978025" cy="273050"/>
          </a:xfrm>
          <a:prstGeom prst="rect">
            <a:avLst/>
          </a:prstGeom>
          <a:noFill/>
          <a:ln w="9525">
            <a:noFill/>
            <a:miter lim="800000"/>
            <a:headEnd/>
            <a:tailEnd/>
          </a:ln>
        </p:spPr>
        <p:txBody>
          <a:bodyPr>
            <a:spAutoFit/>
          </a:bodyPr>
          <a:lstStyle/>
          <a:p>
            <a:pPr>
              <a:spcBef>
                <a:spcPct val="50000"/>
              </a:spcBef>
            </a:pPr>
            <a:r>
              <a:rPr lang="en-US">
                <a:latin typeface="Calibri" pitchFamily="34" charset="0"/>
                <a:cs typeface="Arial" charset="0"/>
              </a:rPr>
              <a:t>codice articolo</a:t>
            </a:r>
          </a:p>
        </p:txBody>
      </p:sp>
      <p:sp>
        <p:nvSpPr>
          <p:cNvPr id="115742" name="Text Box 31"/>
          <p:cNvSpPr txBox="1">
            <a:spLocks noChangeArrowheads="1"/>
          </p:cNvSpPr>
          <p:nvPr/>
        </p:nvSpPr>
        <p:spPr bwMode="auto">
          <a:xfrm>
            <a:off x="4645025" y="3560763"/>
            <a:ext cx="1976438" cy="276225"/>
          </a:xfrm>
          <a:prstGeom prst="rect">
            <a:avLst/>
          </a:prstGeom>
          <a:noFill/>
          <a:ln w="9525">
            <a:noFill/>
            <a:miter lim="800000"/>
            <a:headEnd/>
            <a:tailEnd/>
          </a:ln>
        </p:spPr>
        <p:txBody>
          <a:bodyPr>
            <a:spAutoFit/>
          </a:bodyPr>
          <a:lstStyle/>
          <a:p>
            <a:pPr>
              <a:spcBef>
                <a:spcPct val="50000"/>
              </a:spcBef>
            </a:pPr>
            <a:r>
              <a:rPr lang="en-US">
                <a:latin typeface="Calibri" pitchFamily="34" charset="0"/>
                <a:cs typeface="Arial" charset="0"/>
              </a:rPr>
              <a:t>sku</a:t>
            </a:r>
          </a:p>
        </p:txBody>
      </p:sp>
      <p:sp>
        <p:nvSpPr>
          <p:cNvPr id="115743" name="Text Box 32"/>
          <p:cNvSpPr txBox="1">
            <a:spLocks noChangeArrowheads="1"/>
          </p:cNvSpPr>
          <p:nvPr/>
        </p:nvSpPr>
        <p:spPr bwMode="auto">
          <a:xfrm>
            <a:off x="1941513" y="4157663"/>
            <a:ext cx="1976437" cy="274637"/>
          </a:xfrm>
          <a:prstGeom prst="rect">
            <a:avLst/>
          </a:prstGeom>
          <a:noFill/>
          <a:ln w="9525">
            <a:noFill/>
            <a:miter lim="800000"/>
            <a:headEnd/>
            <a:tailEnd/>
          </a:ln>
        </p:spPr>
        <p:txBody>
          <a:bodyPr>
            <a:spAutoFit/>
          </a:bodyPr>
          <a:lstStyle/>
          <a:p>
            <a:pPr algn="r">
              <a:spcBef>
                <a:spcPct val="50000"/>
              </a:spcBef>
            </a:pPr>
            <a:r>
              <a:rPr lang="en-US">
                <a:latin typeface="Calibri" pitchFamily="34" charset="0"/>
                <a:cs typeface="Arial" charset="0"/>
              </a:rPr>
              <a:t>punto vendita</a:t>
            </a:r>
          </a:p>
        </p:txBody>
      </p:sp>
      <p:sp>
        <p:nvSpPr>
          <p:cNvPr id="115744" name="Text Box 33"/>
          <p:cNvSpPr txBox="1">
            <a:spLocks noChangeArrowheads="1"/>
          </p:cNvSpPr>
          <p:nvPr/>
        </p:nvSpPr>
        <p:spPr bwMode="auto">
          <a:xfrm>
            <a:off x="1617663" y="4346575"/>
            <a:ext cx="1976437" cy="274638"/>
          </a:xfrm>
          <a:prstGeom prst="rect">
            <a:avLst/>
          </a:prstGeom>
          <a:noFill/>
          <a:ln w="9525">
            <a:noFill/>
            <a:miter lim="800000"/>
            <a:headEnd/>
            <a:tailEnd/>
          </a:ln>
        </p:spPr>
        <p:txBody>
          <a:bodyPr>
            <a:spAutoFit/>
          </a:bodyPr>
          <a:lstStyle/>
          <a:p>
            <a:pPr algn="r">
              <a:spcBef>
                <a:spcPct val="50000"/>
              </a:spcBef>
            </a:pPr>
            <a:r>
              <a:rPr lang="en-US">
                <a:latin typeface="Calibri" pitchFamily="34" charset="0"/>
                <a:cs typeface="Arial" charset="0"/>
              </a:rPr>
              <a:t>cliente</a:t>
            </a:r>
          </a:p>
        </p:txBody>
      </p:sp>
      <p:sp>
        <p:nvSpPr>
          <p:cNvPr id="115745" name="Text Box 34"/>
          <p:cNvSpPr txBox="1">
            <a:spLocks noChangeArrowheads="1"/>
          </p:cNvSpPr>
          <p:nvPr/>
        </p:nvSpPr>
        <p:spPr bwMode="auto">
          <a:xfrm>
            <a:off x="1306513" y="4570413"/>
            <a:ext cx="1976437" cy="273050"/>
          </a:xfrm>
          <a:prstGeom prst="rect">
            <a:avLst/>
          </a:prstGeom>
          <a:noFill/>
          <a:ln w="9525">
            <a:noFill/>
            <a:miter lim="800000"/>
            <a:headEnd/>
            <a:tailEnd/>
          </a:ln>
        </p:spPr>
        <p:txBody>
          <a:bodyPr>
            <a:spAutoFit/>
          </a:bodyPr>
          <a:lstStyle/>
          <a:p>
            <a:pPr algn="r">
              <a:spcBef>
                <a:spcPct val="50000"/>
              </a:spcBef>
            </a:pPr>
            <a:r>
              <a:rPr lang="en-US">
                <a:latin typeface="Calibri" pitchFamily="34" charset="0"/>
                <a:cs typeface="Arial" charset="0"/>
              </a:rPr>
              <a:t>area commerciale</a:t>
            </a:r>
          </a:p>
        </p:txBody>
      </p:sp>
      <p:sp>
        <p:nvSpPr>
          <p:cNvPr id="115746" name="Text Box 35"/>
          <p:cNvSpPr txBox="1">
            <a:spLocks noChangeArrowheads="1"/>
          </p:cNvSpPr>
          <p:nvPr/>
        </p:nvSpPr>
        <p:spPr bwMode="auto">
          <a:xfrm>
            <a:off x="923925" y="4781550"/>
            <a:ext cx="1976438" cy="274638"/>
          </a:xfrm>
          <a:prstGeom prst="rect">
            <a:avLst/>
          </a:prstGeom>
          <a:noFill/>
          <a:ln w="9525">
            <a:noFill/>
            <a:miter lim="800000"/>
            <a:headEnd/>
            <a:tailEnd/>
          </a:ln>
        </p:spPr>
        <p:txBody>
          <a:bodyPr>
            <a:spAutoFit/>
          </a:bodyPr>
          <a:lstStyle/>
          <a:p>
            <a:pPr algn="r">
              <a:spcBef>
                <a:spcPct val="50000"/>
              </a:spcBef>
            </a:pPr>
            <a:r>
              <a:rPr lang="en-US">
                <a:latin typeface="Calibri" pitchFamily="34" charset="0"/>
                <a:cs typeface="Arial" charset="0"/>
              </a:rPr>
              <a:t>totale country</a:t>
            </a:r>
          </a:p>
        </p:txBody>
      </p:sp>
      <p:sp>
        <p:nvSpPr>
          <p:cNvPr id="115747" name="Text Box 36"/>
          <p:cNvSpPr txBox="1">
            <a:spLocks noChangeArrowheads="1"/>
          </p:cNvSpPr>
          <p:nvPr/>
        </p:nvSpPr>
        <p:spPr bwMode="auto">
          <a:xfrm>
            <a:off x="552450" y="5016500"/>
            <a:ext cx="1976438" cy="274638"/>
          </a:xfrm>
          <a:prstGeom prst="rect">
            <a:avLst/>
          </a:prstGeom>
          <a:noFill/>
          <a:ln w="9525">
            <a:noFill/>
            <a:miter lim="800000"/>
            <a:headEnd/>
            <a:tailEnd/>
          </a:ln>
        </p:spPr>
        <p:txBody>
          <a:bodyPr>
            <a:spAutoFit/>
          </a:bodyPr>
          <a:lstStyle/>
          <a:p>
            <a:pPr algn="r">
              <a:spcBef>
                <a:spcPct val="50000"/>
              </a:spcBef>
            </a:pPr>
            <a:r>
              <a:rPr lang="en-US">
                <a:latin typeface="Calibri" pitchFamily="34" charset="0"/>
                <a:cs typeface="Arial" charset="0"/>
              </a:rPr>
              <a:t>totale mondo</a:t>
            </a:r>
          </a:p>
        </p:txBody>
      </p:sp>
      <p:sp>
        <p:nvSpPr>
          <p:cNvPr id="115748" name="Text Box 37"/>
          <p:cNvSpPr txBox="1">
            <a:spLocks noChangeArrowheads="1"/>
          </p:cNvSpPr>
          <p:nvPr/>
        </p:nvSpPr>
        <p:spPr bwMode="auto">
          <a:xfrm rot="-5400000">
            <a:off x="3747294" y="5282407"/>
            <a:ext cx="1895475" cy="274637"/>
          </a:xfrm>
          <a:prstGeom prst="rect">
            <a:avLst/>
          </a:prstGeom>
          <a:noFill/>
          <a:ln w="9525">
            <a:noFill/>
            <a:miter lim="800000"/>
            <a:headEnd/>
            <a:tailEnd/>
          </a:ln>
        </p:spPr>
        <p:txBody>
          <a:bodyPr>
            <a:spAutoFit/>
          </a:bodyPr>
          <a:lstStyle/>
          <a:p>
            <a:pPr algn="r">
              <a:spcBef>
                <a:spcPct val="50000"/>
              </a:spcBef>
            </a:pPr>
            <a:r>
              <a:rPr lang="en-US">
                <a:latin typeface="Calibri" pitchFamily="34" charset="0"/>
                <a:cs typeface="Arial" charset="0"/>
              </a:rPr>
              <a:t>giorno</a:t>
            </a:r>
          </a:p>
        </p:txBody>
      </p:sp>
      <p:sp>
        <p:nvSpPr>
          <p:cNvPr id="115749" name="Text Box 38"/>
          <p:cNvSpPr txBox="1">
            <a:spLocks noChangeArrowheads="1"/>
          </p:cNvSpPr>
          <p:nvPr/>
        </p:nvSpPr>
        <p:spPr bwMode="auto">
          <a:xfrm rot="-5400000">
            <a:off x="4158457" y="5288756"/>
            <a:ext cx="1893888" cy="276225"/>
          </a:xfrm>
          <a:prstGeom prst="rect">
            <a:avLst/>
          </a:prstGeom>
          <a:noFill/>
          <a:ln w="9525">
            <a:noFill/>
            <a:miter lim="800000"/>
            <a:headEnd/>
            <a:tailEnd/>
          </a:ln>
        </p:spPr>
        <p:txBody>
          <a:bodyPr>
            <a:spAutoFit/>
          </a:bodyPr>
          <a:lstStyle/>
          <a:p>
            <a:pPr algn="r">
              <a:spcBef>
                <a:spcPct val="50000"/>
              </a:spcBef>
            </a:pPr>
            <a:r>
              <a:rPr lang="en-US">
                <a:latin typeface="Calibri" pitchFamily="34" charset="0"/>
                <a:cs typeface="Arial" charset="0"/>
              </a:rPr>
              <a:t>settimana</a:t>
            </a:r>
          </a:p>
        </p:txBody>
      </p:sp>
      <p:sp>
        <p:nvSpPr>
          <p:cNvPr id="115750" name="Text Box 39"/>
          <p:cNvSpPr txBox="1">
            <a:spLocks noChangeArrowheads="1"/>
          </p:cNvSpPr>
          <p:nvPr/>
        </p:nvSpPr>
        <p:spPr bwMode="auto">
          <a:xfrm rot="-5400000">
            <a:off x="4591051" y="5321300"/>
            <a:ext cx="1897062" cy="274637"/>
          </a:xfrm>
          <a:prstGeom prst="rect">
            <a:avLst/>
          </a:prstGeom>
          <a:noFill/>
          <a:ln w="9525">
            <a:noFill/>
            <a:miter lim="800000"/>
            <a:headEnd/>
            <a:tailEnd/>
          </a:ln>
        </p:spPr>
        <p:txBody>
          <a:bodyPr>
            <a:spAutoFit/>
          </a:bodyPr>
          <a:lstStyle/>
          <a:p>
            <a:pPr algn="r">
              <a:spcBef>
                <a:spcPct val="50000"/>
              </a:spcBef>
            </a:pPr>
            <a:r>
              <a:rPr lang="en-US">
                <a:latin typeface="Calibri" pitchFamily="34" charset="0"/>
                <a:cs typeface="Arial" charset="0"/>
              </a:rPr>
              <a:t>quindicina</a:t>
            </a:r>
          </a:p>
        </p:txBody>
      </p:sp>
      <p:sp>
        <p:nvSpPr>
          <p:cNvPr id="115751" name="Text Box 40"/>
          <p:cNvSpPr txBox="1">
            <a:spLocks noChangeArrowheads="1"/>
          </p:cNvSpPr>
          <p:nvPr/>
        </p:nvSpPr>
        <p:spPr bwMode="auto">
          <a:xfrm rot="-5400000">
            <a:off x="4956175" y="5314950"/>
            <a:ext cx="1895475" cy="276225"/>
          </a:xfrm>
          <a:prstGeom prst="rect">
            <a:avLst/>
          </a:prstGeom>
          <a:noFill/>
          <a:ln w="9525">
            <a:noFill/>
            <a:miter lim="800000"/>
            <a:headEnd/>
            <a:tailEnd/>
          </a:ln>
        </p:spPr>
        <p:txBody>
          <a:bodyPr>
            <a:spAutoFit/>
          </a:bodyPr>
          <a:lstStyle/>
          <a:p>
            <a:pPr algn="r">
              <a:spcBef>
                <a:spcPct val="50000"/>
              </a:spcBef>
            </a:pPr>
            <a:r>
              <a:rPr lang="en-US">
                <a:latin typeface="Calibri" pitchFamily="34" charset="0"/>
                <a:cs typeface="Arial" charset="0"/>
              </a:rPr>
              <a:t>mese</a:t>
            </a:r>
          </a:p>
        </p:txBody>
      </p:sp>
      <p:sp>
        <p:nvSpPr>
          <p:cNvPr id="115752" name="Text Box 41"/>
          <p:cNvSpPr txBox="1">
            <a:spLocks noChangeArrowheads="1"/>
          </p:cNvSpPr>
          <p:nvPr/>
        </p:nvSpPr>
        <p:spPr bwMode="auto">
          <a:xfrm rot="-5400000">
            <a:off x="5317331" y="5334794"/>
            <a:ext cx="1895475" cy="274638"/>
          </a:xfrm>
          <a:prstGeom prst="rect">
            <a:avLst/>
          </a:prstGeom>
          <a:noFill/>
          <a:ln w="9525">
            <a:noFill/>
            <a:miter lim="800000"/>
            <a:headEnd/>
            <a:tailEnd/>
          </a:ln>
        </p:spPr>
        <p:txBody>
          <a:bodyPr>
            <a:spAutoFit/>
          </a:bodyPr>
          <a:lstStyle/>
          <a:p>
            <a:pPr algn="r">
              <a:spcBef>
                <a:spcPct val="50000"/>
              </a:spcBef>
            </a:pPr>
            <a:r>
              <a:rPr lang="en-US">
                <a:latin typeface="Calibri" pitchFamily="34" charset="0"/>
                <a:cs typeface="Arial" charset="0"/>
              </a:rPr>
              <a:t>trimestre</a:t>
            </a:r>
          </a:p>
        </p:txBody>
      </p:sp>
      <p:sp>
        <p:nvSpPr>
          <p:cNvPr id="115753" name="Text Box 42"/>
          <p:cNvSpPr txBox="1">
            <a:spLocks noChangeArrowheads="1"/>
          </p:cNvSpPr>
          <p:nvPr/>
        </p:nvSpPr>
        <p:spPr bwMode="auto">
          <a:xfrm rot="-5400000">
            <a:off x="5646738" y="5354638"/>
            <a:ext cx="1895475" cy="276225"/>
          </a:xfrm>
          <a:prstGeom prst="rect">
            <a:avLst/>
          </a:prstGeom>
          <a:noFill/>
          <a:ln w="9525">
            <a:noFill/>
            <a:miter lim="800000"/>
            <a:headEnd/>
            <a:tailEnd/>
          </a:ln>
        </p:spPr>
        <p:txBody>
          <a:bodyPr>
            <a:spAutoFit/>
          </a:bodyPr>
          <a:lstStyle/>
          <a:p>
            <a:pPr algn="r">
              <a:spcBef>
                <a:spcPct val="50000"/>
              </a:spcBef>
            </a:pPr>
            <a:r>
              <a:rPr lang="en-US">
                <a:latin typeface="Calibri" pitchFamily="34" charset="0"/>
                <a:cs typeface="Arial" charset="0"/>
              </a:rPr>
              <a:t>anno</a:t>
            </a:r>
          </a:p>
        </p:txBody>
      </p:sp>
      <p:sp>
        <p:nvSpPr>
          <p:cNvPr id="115754" name="Text Box 43"/>
          <p:cNvSpPr txBox="1">
            <a:spLocks noChangeArrowheads="1"/>
          </p:cNvSpPr>
          <p:nvPr/>
        </p:nvSpPr>
        <p:spPr bwMode="auto">
          <a:xfrm>
            <a:off x="5367338" y="5715000"/>
            <a:ext cx="3557587" cy="517525"/>
          </a:xfrm>
          <a:prstGeom prst="rect">
            <a:avLst/>
          </a:prstGeom>
          <a:noFill/>
          <a:ln w="9525">
            <a:noFill/>
            <a:miter lim="800000"/>
            <a:headEnd/>
            <a:tailEnd/>
          </a:ln>
        </p:spPr>
        <p:txBody>
          <a:bodyPr>
            <a:spAutoFit/>
          </a:bodyPr>
          <a:lstStyle/>
          <a:p>
            <a:pPr>
              <a:spcBef>
                <a:spcPct val="50000"/>
              </a:spcBef>
            </a:pPr>
            <a:r>
              <a:rPr lang="en-US" sz="1400">
                <a:latin typeface="Calibri" pitchFamily="34" charset="0"/>
                <a:cs typeface="Arial" charset="0"/>
              </a:rPr>
              <a:t>esistono diverse </a:t>
            </a:r>
            <a:r>
              <a:rPr lang="en-US" sz="1400" b="1">
                <a:latin typeface="Calibri" pitchFamily="34" charset="0"/>
                <a:cs typeface="Arial" charset="0"/>
              </a:rPr>
              <a:t>unità di misura</a:t>
            </a:r>
            <a:r>
              <a:rPr lang="en-US" sz="1400">
                <a:latin typeface="Calibri" pitchFamily="34" charset="0"/>
                <a:cs typeface="Arial" charset="0"/>
              </a:rPr>
              <a:t>: unità, kg, €, ecc.</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ext Box 2"/>
          <p:cNvSpPr txBox="1">
            <a:spLocks noChangeArrowheads="1"/>
          </p:cNvSpPr>
          <p:nvPr/>
        </p:nvSpPr>
        <p:spPr bwMode="auto">
          <a:xfrm>
            <a:off x="2954338" y="4192588"/>
            <a:ext cx="2770187" cy="422275"/>
          </a:xfrm>
          <a:prstGeom prst="rect">
            <a:avLst/>
          </a:prstGeom>
          <a:noFill/>
          <a:ln w="9525">
            <a:noFill/>
            <a:miter lim="800000"/>
            <a:headEnd/>
            <a:tailEnd type="none" w="lg" len="lg"/>
          </a:ln>
        </p:spPr>
        <p:txBody>
          <a:bodyPr lIns="87278" tIns="43639" rIns="87278" bIns="43639">
            <a:spAutoFit/>
          </a:bodyPr>
          <a:lstStyle/>
          <a:p>
            <a:pPr marL="363538" indent="-363538" algn="just" defTabSz="873125" eaLnBrk="0" hangingPunct="0">
              <a:lnSpc>
                <a:spcPct val="130000"/>
              </a:lnSpc>
            </a:pPr>
            <a:r>
              <a:rPr lang="it-IT" sz="1700" i="1">
                <a:solidFill>
                  <a:schemeClr val="tx1"/>
                </a:solidFill>
                <a:latin typeface="Calibri" pitchFamily="34" charset="0"/>
                <a:cs typeface="Arial" charset="0"/>
              </a:rPr>
              <a:t>orizzonte previsionale</a:t>
            </a:r>
          </a:p>
        </p:txBody>
      </p:sp>
      <p:sp>
        <p:nvSpPr>
          <p:cNvPr id="116738" name="Line 3"/>
          <p:cNvSpPr>
            <a:spLocks noChangeShapeType="1"/>
          </p:cNvSpPr>
          <p:nvPr/>
        </p:nvSpPr>
        <p:spPr bwMode="auto">
          <a:xfrm>
            <a:off x="1395413" y="2836863"/>
            <a:ext cx="7715250" cy="0"/>
          </a:xfrm>
          <a:prstGeom prst="line">
            <a:avLst/>
          </a:prstGeom>
          <a:noFill/>
          <a:ln w="9525">
            <a:solidFill>
              <a:schemeClr val="tx1"/>
            </a:solidFill>
            <a:round/>
            <a:headEnd/>
            <a:tailEnd type="none" w="lg" len="lg"/>
          </a:ln>
        </p:spPr>
        <p:txBody>
          <a:bodyPr wrap="none" lIns="92075" tIns="46038" rIns="92075" bIns="46038" anchor="ctr"/>
          <a:lstStyle/>
          <a:p>
            <a:endParaRPr lang="it-IT"/>
          </a:p>
        </p:txBody>
      </p:sp>
      <p:sp>
        <p:nvSpPr>
          <p:cNvPr id="116739" name="Line 4"/>
          <p:cNvSpPr>
            <a:spLocks noChangeShapeType="1"/>
          </p:cNvSpPr>
          <p:nvPr/>
        </p:nvSpPr>
        <p:spPr bwMode="auto">
          <a:xfrm>
            <a:off x="1368425" y="2760663"/>
            <a:ext cx="0" cy="150812"/>
          </a:xfrm>
          <a:prstGeom prst="line">
            <a:avLst/>
          </a:prstGeom>
          <a:noFill/>
          <a:ln w="9525">
            <a:solidFill>
              <a:schemeClr val="tx1"/>
            </a:solidFill>
            <a:round/>
            <a:headEnd/>
            <a:tailEnd type="none" w="lg" len="lg"/>
          </a:ln>
        </p:spPr>
        <p:txBody>
          <a:bodyPr wrap="none" lIns="92075" tIns="46038" rIns="92075" bIns="46038" anchor="ctr"/>
          <a:lstStyle/>
          <a:p>
            <a:endParaRPr lang="it-IT"/>
          </a:p>
        </p:txBody>
      </p:sp>
      <p:sp>
        <p:nvSpPr>
          <p:cNvPr id="116740" name="Line 5"/>
          <p:cNvSpPr>
            <a:spLocks noChangeShapeType="1"/>
          </p:cNvSpPr>
          <p:nvPr/>
        </p:nvSpPr>
        <p:spPr bwMode="auto">
          <a:xfrm>
            <a:off x="2070100" y="2760663"/>
            <a:ext cx="0" cy="150812"/>
          </a:xfrm>
          <a:prstGeom prst="line">
            <a:avLst/>
          </a:prstGeom>
          <a:noFill/>
          <a:ln w="9525">
            <a:solidFill>
              <a:schemeClr val="tx1"/>
            </a:solidFill>
            <a:round/>
            <a:headEnd/>
            <a:tailEnd type="none" w="lg" len="lg"/>
          </a:ln>
        </p:spPr>
        <p:txBody>
          <a:bodyPr wrap="none" lIns="92075" tIns="46038" rIns="92075" bIns="46038" anchor="ctr"/>
          <a:lstStyle/>
          <a:p>
            <a:endParaRPr lang="it-IT"/>
          </a:p>
        </p:txBody>
      </p:sp>
      <p:sp>
        <p:nvSpPr>
          <p:cNvPr id="116741" name="Line 6"/>
          <p:cNvSpPr>
            <a:spLocks noChangeShapeType="1"/>
          </p:cNvSpPr>
          <p:nvPr/>
        </p:nvSpPr>
        <p:spPr bwMode="auto">
          <a:xfrm>
            <a:off x="2773363" y="2760663"/>
            <a:ext cx="0" cy="150812"/>
          </a:xfrm>
          <a:prstGeom prst="line">
            <a:avLst/>
          </a:prstGeom>
          <a:noFill/>
          <a:ln w="9525">
            <a:solidFill>
              <a:schemeClr val="tx1"/>
            </a:solidFill>
            <a:round/>
            <a:headEnd/>
            <a:tailEnd type="none" w="lg" len="lg"/>
          </a:ln>
        </p:spPr>
        <p:txBody>
          <a:bodyPr wrap="none" lIns="92075" tIns="46038" rIns="92075" bIns="46038" anchor="ctr"/>
          <a:lstStyle/>
          <a:p>
            <a:endParaRPr lang="it-IT"/>
          </a:p>
        </p:txBody>
      </p:sp>
      <p:sp>
        <p:nvSpPr>
          <p:cNvPr id="116742" name="Line 7"/>
          <p:cNvSpPr>
            <a:spLocks noChangeShapeType="1"/>
          </p:cNvSpPr>
          <p:nvPr/>
        </p:nvSpPr>
        <p:spPr bwMode="auto">
          <a:xfrm>
            <a:off x="3475038" y="2760663"/>
            <a:ext cx="0" cy="150812"/>
          </a:xfrm>
          <a:prstGeom prst="line">
            <a:avLst/>
          </a:prstGeom>
          <a:noFill/>
          <a:ln w="9525">
            <a:solidFill>
              <a:schemeClr val="tx1"/>
            </a:solidFill>
            <a:round/>
            <a:headEnd/>
            <a:tailEnd type="none" w="lg" len="lg"/>
          </a:ln>
        </p:spPr>
        <p:txBody>
          <a:bodyPr wrap="none" lIns="92075" tIns="46038" rIns="92075" bIns="46038" anchor="ctr"/>
          <a:lstStyle/>
          <a:p>
            <a:endParaRPr lang="it-IT"/>
          </a:p>
        </p:txBody>
      </p:sp>
      <p:sp>
        <p:nvSpPr>
          <p:cNvPr id="116743" name="Line 8"/>
          <p:cNvSpPr>
            <a:spLocks noChangeShapeType="1"/>
          </p:cNvSpPr>
          <p:nvPr/>
        </p:nvSpPr>
        <p:spPr bwMode="auto">
          <a:xfrm>
            <a:off x="4178300" y="2760663"/>
            <a:ext cx="0" cy="150812"/>
          </a:xfrm>
          <a:prstGeom prst="line">
            <a:avLst/>
          </a:prstGeom>
          <a:noFill/>
          <a:ln w="9525">
            <a:solidFill>
              <a:schemeClr val="tx1"/>
            </a:solidFill>
            <a:round/>
            <a:headEnd/>
            <a:tailEnd type="none" w="lg" len="lg"/>
          </a:ln>
        </p:spPr>
        <p:txBody>
          <a:bodyPr wrap="none" lIns="92075" tIns="46038" rIns="92075" bIns="46038" anchor="ctr"/>
          <a:lstStyle/>
          <a:p>
            <a:endParaRPr lang="it-IT"/>
          </a:p>
        </p:txBody>
      </p:sp>
      <p:sp>
        <p:nvSpPr>
          <p:cNvPr id="116744" name="Line 9"/>
          <p:cNvSpPr>
            <a:spLocks noChangeShapeType="1"/>
          </p:cNvSpPr>
          <p:nvPr/>
        </p:nvSpPr>
        <p:spPr bwMode="auto">
          <a:xfrm>
            <a:off x="4881563" y="2760663"/>
            <a:ext cx="0" cy="150812"/>
          </a:xfrm>
          <a:prstGeom prst="line">
            <a:avLst/>
          </a:prstGeom>
          <a:noFill/>
          <a:ln w="9525">
            <a:solidFill>
              <a:schemeClr val="tx1"/>
            </a:solidFill>
            <a:round/>
            <a:headEnd/>
            <a:tailEnd type="none" w="lg" len="lg"/>
          </a:ln>
        </p:spPr>
        <p:txBody>
          <a:bodyPr wrap="none" lIns="92075" tIns="46038" rIns="92075" bIns="46038" anchor="ctr"/>
          <a:lstStyle/>
          <a:p>
            <a:endParaRPr lang="it-IT"/>
          </a:p>
        </p:txBody>
      </p:sp>
      <p:sp>
        <p:nvSpPr>
          <p:cNvPr id="116745" name="Line 10"/>
          <p:cNvSpPr>
            <a:spLocks noChangeShapeType="1"/>
          </p:cNvSpPr>
          <p:nvPr/>
        </p:nvSpPr>
        <p:spPr bwMode="auto">
          <a:xfrm>
            <a:off x="5584825" y="2760663"/>
            <a:ext cx="0" cy="150812"/>
          </a:xfrm>
          <a:prstGeom prst="line">
            <a:avLst/>
          </a:prstGeom>
          <a:noFill/>
          <a:ln w="9525">
            <a:solidFill>
              <a:schemeClr val="tx1"/>
            </a:solidFill>
            <a:round/>
            <a:headEnd/>
            <a:tailEnd type="none" w="lg" len="lg"/>
          </a:ln>
        </p:spPr>
        <p:txBody>
          <a:bodyPr wrap="none" lIns="92075" tIns="46038" rIns="92075" bIns="46038" anchor="ctr"/>
          <a:lstStyle/>
          <a:p>
            <a:endParaRPr lang="it-IT"/>
          </a:p>
        </p:txBody>
      </p:sp>
      <p:sp>
        <p:nvSpPr>
          <p:cNvPr id="116746" name="Line 11"/>
          <p:cNvSpPr>
            <a:spLocks noChangeShapeType="1"/>
          </p:cNvSpPr>
          <p:nvPr/>
        </p:nvSpPr>
        <p:spPr bwMode="auto">
          <a:xfrm>
            <a:off x="6289675" y="2760663"/>
            <a:ext cx="0" cy="150812"/>
          </a:xfrm>
          <a:prstGeom prst="line">
            <a:avLst/>
          </a:prstGeom>
          <a:noFill/>
          <a:ln w="9525">
            <a:solidFill>
              <a:schemeClr val="tx1"/>
            </a:solidFill>
            <a:round/>
            <a:headEnd/>
            <a:tailEnd type="none" w="lg" len="lg"/>
          </a:ln>
        </p:spPr>
        <p:txBody>
          <a:bodyPr wrap="none" lIns="92075" tIns="46038" rIns="92075" bIns="46038" anchor="ctr"/>
          <a:lstStyle/>
          <a:p>
            <a:endParaRPr lang="it-IT"/>
          </a:p>
        </p:txBody>
      </p:sp>
      <p:sp>
        <p:nvSpPr>
          <p:cNvPr id="116747" name="Line 12"/>
          <p:cNvSpPr>
            <a:spLocks noChangeShapeType="1"/>
          </p:cNvSpPr>
          <p:nvPr/>
        </p:nvSpPr>
        <p:spPr bwMode="auto">
          <a:xfrm>
            <a:off x="6991350" y="2760663"/>
            <a:ext cx="0" cy="150812"/>
          </a:xfrm>
          <a:prstGeom prst="line">
            <a:avLst/>
          </a:prstGeom>
          <a:noFill/>
          <a:ln w="9525">
            <a:solidFill>
              <a:schemeClr val="tx1"/>
            </a:solidFill>
            <a:round/>
            <a:headEnd/>
            <a:tailEnd type="none" w="lg" len="lg"/>
          </a:ln>
        </p:spPr>
        <p:txBody>
          <a:bodyPr wrap="none" lIns="92075" tIns="46038" rIns="92075" bIns="46038" anchor="ctr"/>
          <a:lstStyle/>
          <a:p>
            <a:endParaRPr lang="it-IT"/>
          </a:p>
        </p:txBody>
      </p:sp>
      <p:sp>
        <p:nvSpPr>
          <p:cNvPr id="116748" name="Line 13"/>
          <p:cNvSpPr>
            <a:spLocks noChangeShapeType="1"/>
          </p:cNvSpPr>
          <p:nvPr/>
        </p:nvSpPr>
        <p:spPr bwMode="auto">
          <a:xfrm>
            <a:off x="7694613" y="2760663"/>
            <a:ext cx="0" cy="150812"/>
          </a:xfrm>
          <a:prstGeom prst="line">
            <a:avLst/>
          </a:prstGeom>
          <a:noFill/>
          <a:ln w="9525">
            <a:solidFill>
              <a:schemeClr val="tx1"/>
            </a:solidFill>
            <a:round/>
            <a:headEnd/>
            <a:tailEnd type="none" w="lg" len="lg"/>
          </a:ln>
        </p:spPr>
        <p:txBody>
          <a:bodyPr wrap="none" lIns="92075" tIns="46038" rIns="92075" bIns="46038" anchor="ctr"/>
          <a:lstStyle/>
          <a:p>
            <a:endParaRPr lang="it-IT"/>
          </a:p>
        </p:txBody>
      </p:sp>
      <p:sp>
        <p:nvSpPr>
          <p:cNvPr id="116749" name="Line 14"/>
          <p:cNvSpPr>
            <a:spLocks noChangeShapeType="1"/>
          </p:cNvSpPr>
          <p:nvPr/>
        </p:nvSpPr>
        <p:spPr bwMode="auto">
          <a:xfrm>
            <a:off x="8397875" y="2760663"/>
            <a:ext cx="0" cy="150812"/>
          </a:xfrm>
          <a:prstGeom prst="line">
            <a:avLst/>
          </a:prstGeom>
          <a:noFill/>
          <a:ln w="9525">
            <a:solidFill>
              <a:schemeClr val="tx1"/>
            </a:solidFill>
            <a:round/>
            <a:headEnd/>
            <a:tailEnd type="none" w="lg" len="lg"/>
          </a:ln>
        </p:spPr>
        <p:txBody>
          <a:bodyPr wrap="none" lIns="92075" tIns="46038" rIns="92075" bIns="46038" anchor="ctr"/>
          <a:lstStyle/>
          <a:p>
            <a:endParaRPr lang="it-IT"/>
          </a:p>
        </p:txBody>
      </p:sp>
      <p:sp>
        <p:nvSpPr>
          <p:cNvPr id="116750" name="Line 15"/>
          <p:cNvSpPr>
            <a:spLocks noChangeShapeType="1"/>
          </p:cNvSpPr>
          <p:nvPr/>
        </p:nvSpPr>
        <p:spPr bwMode="auto">
          <a:xfrm>
            <a:off x="9101138" y="2760663"/>
            <a:ext cx="0" cy="150812"/>
          </a:xfrm>
          <a:prstGeom prst="line">
            <a:avLst/>
          </a:prstGeom>
          <a:noFill/>
          <a:ln w="9525">
            <a:solidFill>
              <a:schemeClr val="tx1"/>
            </a:solidFill>
            <a:round/>
            <a:headEnd/>
            <a:tailEnd type="none" w="lg" len="lg"/>
          </a:ln>
        </p:spPr>
        <p:txBody>
          <a:bodyPr wrap="none" lIns="92075" tIns="46038" rIns="92075" bIns="46038" anchor="ctr"/>
          <a:lstStyle/>
          <a:p>
            <a:endParaRPr lang="it-IT"/>
          </a:p>
        </p:txBody>
      </p:sp>
      <p:sp>
        <p:nvSpPr>
          <p:cNvPr id="116751" name="Line 16"/>
          <p:cNvSpPr>
            <a:spLocks noChangeShapeType="1"/>
          </p:cNvSpPr>
          <p:nvPr/>
        </p:nvSpPr>
        <p:spPr bwMode="auto">
          <a:xfrm>
            <a:off x="1395413" y="4681538"/>
            <a:ext cx="5599112" cy="0"/>
          </a:xfrm>
          <a:prstGeom prst="line">
            <a:avLst/>
          </a:prstGeom>
          <a:noFill/>
          <a:ln w="9525">
            <a:solidFill>
              <a:schemeClr val="tx1"/>
            </a:solidFill>
            <a:round/>
            <a:headEnd type="triangle" w="lg" len="lg"/>
            <a:tailEnd type="triangle" w="lg" len="lg"/>
          </a:ln>
        </p:spPr>
        <p:txBody>
          <a:bodyPr wrap="none" lIns="92075" tIns="46038" rIns="92075" bIns="46038" anchor="ctr"/>
          <a:lstStyle/>
          <a:p>
            <a:endParaRPr lang="it-IT"/>
          </a:p>
        </p:txBody>
      </p:sp>
      <p:sp>
        <p:nvSpPr>
          <p:cNvPr id="116752" name="Line 17"/>
          <p:cNvSpPr>
            <a:spLocks noChangeShapeType="1"/>
          </p:cNvSpPr>
          <p:nvPr/>
        </p:nvSpPr>
        <p:spPr bwMode="auto">
          <a:xfrm>
            <a:off x="1357313" y="3446463"/>
            <a:ext cx="742950" cy="0"/>
          </a:xfrm>
          <a:prstGeom prst="line">
            <a:avLst/>
          </a:prstGeom>
          <a:noFill/>
          <a:ln w="9525">
            <a:solidFill>
              <a:schemeClr val="tx1"/>
            </a:solidFill>
            <a:round/>
            <a:headEnd type="triangle" w="lg" len="lg"/>
            <a:tailEnd type="triangle" w="lg" len="lg"/>
          </a:ln>
        </p:spPr>
        <p:txBody>
          <a:bodyPr wrap="none" lIns="92075" tIns="46038" rIns="92075" bIns="46038" anchor="ctr"/>
          <a:lstStyle/>
          <a:p>
            <a:endParaRPr lang="it-IT"/>
          </a:p>
        </p:txBody>
      </p:sp>
      <p:sp>
        <p:nvSpPr>
          <p:cNvPr id="116753" name="Text Box 18"/>
          <p:cNvSpPr txBox="1">
            <a:spLocks noChangeArrowheads="1"/>
          </p:cNvSpPr>
          <p:nvPr/>
        </p:nvSpPr>
        <p:spPr bwMode="auto">
          <a:xfrm>
            <a:off x="1050925" y="2919413"/>
            <a:ext cx="1509713" cy="422275"/>
          </a:xfrm>
          <a:prstGeom prst="rect">
            <a:avLst/>
          </a:prstGeom>
          <a:noFill/>
          <a:ln w="9525">
            <a:noFill/>
            <a:miter lim="800000"/>
            <a:headEnd/>
            <a:tailEnd type="none" w="lg" len="lg"/>
          </a:ln>
        </p:spPr>
        <p:txBody>
          <a:bodyPr lIns="87278" tIns="43639" rIns="87278" bIns="43639">
            <a:spAutoFit/>
          </a:bodyPr>
          <a:lstStyle/>
          <a:p>
            <a:pPr marL="363538" indent="-363538" algn="just" defTabSz="873125" eaLnBrk="0" hangingPunct="0">
              <a:lnSpc>
                <a:spcPct val="130000"/>
              </a:lnSpc>
            </a:pPr>
            <a:r>
              <a:rPr lang="it-IT" sz="1700" i="1">
                <a:solidFill>
                  <a:schemeClr val="tx1"/>
                </a:solidFill>
                <a:latin typeface="Calibri" pitchFamily="34" charset="0"/>
                <a:cs typeface="Arial" charset="0"/>
              </a:rPr>
              <a:t>time bucket</a:t>
            </a:r>
          </a:p>
        </p:txBody>
      </p:sp>
      <p:sp>
        <p:nvSpPr>
          <p:cNvPr id="116754" name="Line 19"/>
          <p:cNvSpPr>
            <a:spLocks noChangeShapeType="1"/>
          </p:cNvSpPr>
          <p:nvPr/>
        </p:nvSpPr>
        <p:spPr bwMode="auto">
          <a:xfrm>
            <a:off x="1385888" y="2132013"/>
            <a:ext cx="0" cy="419100"/>
          </a:xfrm>
          <a:prstGeom prst="line">
            <a:avLst/>
          </a:prstGeom>
          <a:noFill/>
          <a:ln w="9525">
            <a:solidFill>
              <a:schemeClr val="tx1"/>
            </a:solidFill>
            <a:round/>
            <a:headEnd/>
            <a:tailEnd type="triangle" w="lg" len="lg"/>
          </a:ln>
        </p:spPr>
        <p:txBody>
          <a:bodyPr wrap="none" lIns="92075" tIns="46038" rIns="92075" bIns="46038" anchor="ctr"/>
          <a:lstStyle/>
          <a:p>
            <a:endParaRPr lang="it-IT"/>
          </a:p>
        </p:txBody>
      </p:sp>
      <p:sp>
        <p:nvSpPr>
          <p:cNvPr id="116755" name="Line 20"/>
          <p:cNvSpPr>
            <a:spLocks noChangeShapeType="1"/>
          </p:cNvSpPr>
          <p:nvPr/>
        </p:nvSpPr>
        <p:spPr bwMode="auto">
          <a:xfrm>
            <a:off x="3481388" y="2112963"/>
            <a:ext cx="0" cy="417512"/>
          </a:xfrm>
          <a:prstGeom prst="line">
            <a:avLst/>
          </a:prstGeom>
          <a:noFill/>
          <a:ln w="9525">
            <a:solidFill>
              <a:schemeClr val="tx1"/>
            </a:solidFill>
            <a:round/>
            <a:headEnd/>
            <a:tailEnd type="triangle" w="lg" len="lg"/>
          </a:ln>
        </p:spPr>
        <p:txBody>
          <a:bodyPr wrap="none" lIns="92075" tIns="46038" rIns="92075" bIns="46038" anchor="ctr"/>
          <a:lstStyle/>
          <a:p>
            <a:endParaRPr lang="it-IT"/>
          </a:p>
        </p:txBody>
      </p:sp>
      <p:sp>
        <p:nvSpPr>
          <p:cNvPr id="116756" name="Text Box 21"/>
          <p:cNvSpPr txBox="1">
            <a:spLocks noChangeArrowheads="1"/>
          </p:cNvSpPr>
          <p:nvPr/>
        </p:nvSpPr>
        <p:spPr bwMode="auto">
          <a:xfrm>
            <a:off x="938213" y="1470025"/>
            <a:ext cx="1509712" cy="422275"/>
          </a:xfrm>
          <a:prstGeom prst="rect">
            <a:avLst/>
          </a:prstGeom>
          <a:noFill/>
          <a:ln w="9525">
            <a:noFill/>
            <a:miter lim="800000"/>
            <a:headEnd/>
            <a:tailEnd type="none" w="lg" len="lg"/>
          </a:ln>
        </p:spPr>
        <p:txBody>
          <a:bodyPr lIns="87278" tIns="43639" rIns="87278" bIns="43639">
            <a:spAutoFit/>
          </a:bodyPr>
          <a:lstStyle/>
          <a:p>
            <a:pPr marL="363538" indent="-363538" algn="just" defTabSz="873125" eaLnBrk="0" hangingPunct="0">
              <a:lnSpc>
                <a:spcPct val="130000"/>
              </a:lnSpc>
            </a:pPr>
            <a:r>
              <a:rPr lang="it-IT" sz="1700" i="1">
                <a:solidFill>
                  <a:schemeClr val="tx1"/>
                </a:solidFill>
                <a:latin typeface="Calibri" pitchFamily="34" charset="0"/>
                <a:cs typeface="Arial" charset="0"/>
              </a:rPr>
              <a:t>previsione</a:t>
            </a:r>
          </a:p>
        </p:txBody>
      </p:sp>
      <p:sp>
        <p:nvSpPr>
          <p:cNvPr id="116757" name="Text Box 22"/>
          <p:cNvSpPr txBox="1">
            <a:spLocks noChangeArrowheads="1"/>
          </p:cNvSpPr>
          <p:nvPr/>
        </p:nvSpPr>
        <p:spPr bwMode="auto">
          <a:xfrm>
            <a:off x="2327275" y="1319213"/>
            <a:ext cx="2408238" cy="758825"/>
          </a:xfrm>
          <a:prstGeom prst="rect">
            <a:avLst/>
          </a:prstGeom>
          <a:noFill/>
          <a:ln w="9525">
            <a:noFill/>
            <a:miter lim="800000"/>
            <a:headEnd/>
            <a:tailEnd type="none" w="lg" len="lg"/>
          </a:ln>
        </p:spPr>
        <p:txBody>
          <a:bodyPr lIns="87278" tIns="43639" rIns="87278" bIns="43639">
            <a:spAutoFit/>
          </a:bodyPr>
          <a:lstStyle/>
          <a:p>
            <a:pPr algn="ctr" defTabSz="873125" eaLnBrk="0" hangingPunct="0">
              <a:lnSpc>
                <a:spcPct val="130000"/>
              </a:lnSpc>
            </a:pPr>
            <a:r>
              <a:rPr lang="it-IT" sz="1700" i="1">
                <a:solidFill>
                  <a:schemeClr val="tx1"/>
                </a:solidFill>
                <a:latin typeface="Calibri" pitchFamily="34" charset="0"/>
                <a:cs typeface="Arial" charset="0"/>
              </a:rPr>
              <a:t>aggiornamento della previsione</a:t>
            </a:r>
          </a:p>
        </p:txBody>
      </p:sp>
      <p:sp>
        <p:nvSpPr>
          <p:cNvPr id="116758" name="Text Box 23"/>
          <p:cNvSpPr txBox="1">
            <a:spLocks noChangeArrowheads="1"/>
          </p:cNvSpPr>
          <p:nvPr/>
        </p:nvSpPr>
        <p:spPr bwMode="auto">
          <a:xfrm>
            <a:off x="4384675" y="4983163"/>
            <a:ext cx="3530600" cy="422275"/>
          </a:xfrm>
          <a:prstGeom prst="rect">
            <a:avLst/>
          </a:prstGeom>
          <a:noFill/>
          <a:ln w="9525">
            <a:noFill/>
            <a:miter lim="800000"/>
            <a:headEnd/>
            <a:tailEnd type="none" w="lg" len="lg"/>
          </a:ln>
        </p:spPr>
        <p:txBody>
          <a:bodyPr lIns="87278" tIns="43639" rIns="87278" bIns="43639">
            <a:spAutoFit/>
          </a:bodyPr>
          <a:lstStyle/>
          <a:p>
            <a:pPr marL="363538" indent="-363538" algn="just" defTabSz="873125" eaLnBrk="0" hangingPunct="0">
              <a:lnSpc>
                <a:spcPct val="130000"/>
              </a:lnSpc>
            </a:pPr>
            <a:r>
              <a:rPr lang="it-IT" sz="1700" i="1">
                <a:solidFill>
                  <a:schemeClr val="tx1"/>
                </a:solidFill>
                <a:latin typeface="Calibri" pitchFamily="34" charset="0"/>
                <a:cs typeface="Arial" charset="0"/>
              </a:rPr>
              <a:t>orizzonte previsionale (rolling)</a:t>
            </a:r>
          </a:p>
        </p:txBody>
      </p:sp>
      <p:sp>
        <p:nvSpPr>
          <p:cNvPr id="116759" name="Line 24"/>
          <p:cNvSpPr>
            <a:spLocks noChangeShapeType="1"/>
          </p:cNvSpPr>
          <p:nvPr/>
        </p:nvSpPr>
        <p:spPr bwMode="auto">
          <a:xfrm>
            <a:off x="3487738" y="5470525"/>
            <a:ext cx="5603875" cy="0"/>
          </a:xfrm>
          <a:prstGeom prst="line">
            <a:avLst/>
          </a:prstGeom>
          <a:noFill/>
          <a:ln w="9525">
            <a:solidFill>
              <a:schemeClr val="tx1"/>
            </a:solidFill>
            <a:round/>
            <a:headEnd type="triangle" w="lg" len="lg"/>
            <a:tailEnd type="triangle" w="lg" len="lg"/>
          </a:ln>
        </p:spPr>
        <p:txBody>
          <a:bodyPr wrap="none" lIns="92075" tIns="46038" rIns="92075" bIns="46038" anchor="ctr"/>
          <a:lstStyle/>
          <a:p>
            <a:endParaRPr lang="it-IT"/>
          </a:p>
        </p:txBody>
      </p:sp>
      <p:sp>
        <p:nvSpPr>
          <p:cNvPr id="118809" name="Rectangle 25"/>
          <p:cNvSpPr>
            <a:spLocks noGrp="1" noChangeArrowheads="1"/>
          </p:cNvSpPr>
          <p:nvPr>
            <p:ph type="title"/>
          </p:nvPr>
        </p:nvSpPr>
        <p:spPr>
          <a:ln w="9525"/>
        </p:spPr>
        <p:txBody>
          <a:bodyPr/>
          <a:lstStyle/>
          <a:p>
            <a:pPr>
              <a:defRPr/>
            </a:pPr>
            <a:r>
              <a:rPr lang="it-IT" sz="2400" smtClean="0">
                <a:solidFill>
                  <a:srgbClr val="003399"/>
                </a:solidFill>
                <a:latin typeface="Calibri" pitchFamily="34" charset="0"/>
              </a:rPr>
              <a:t>orizzonte temporale, periodo e frequenza</a:t>
            </a:r>
          </a:p>
        </p:txBody>
      </p:sp>
      <p:sp>
        <p:nvSpPr>
          <p:cNvPr id="116761" name="Line 26"/>
          <p:cNvSpPr>
            <a:spLocks noChangeShapeType="1"/>
          </p:cNvSpPr>
          <p:nvPr/>
        </p:nvSpPr>
        <p:spPr bwMode="auto">
          <a:xfrm>
            <a:off x="1462088" y="2327275"/>
            <a:ext cx="2025650" cy="0"/>
          </a:xfrm>
          <a:prstGeom prst="line">
            <a:avLst/>
          </a:prstGeom>
          <a:noFill/>
          <a:ln w="9525">
            <a:solidFill>
              <a:schemeClr val="tx1"/>
            </a:solidFill>
            <a:round/>
            <a:headEnd type="triangle" w="lg" len="lg"/>
            <a:tailEnd type="triangle" w="lg" len="lg"/>
          </a:ln>
        </p:spPr>
        <p:txBody>
          <a:bodyPr wrap="none" lIns="92075" tIns="46038" rIns="92075" bIns="46038" anchor="ctr"/>
          <a:lstStyle/>
          <a:p>
            <a:endParaRPr lang="it-IT"/>
          </a:p>
        </p:txBody>
      </p:sp>
      <p:sp>
        <p:nvSpPr>
          <p:cNvPr id="116762" name="Text Box 27"/>
          <p:cNvSpPr txBox="1">
            <a:spLocks noChangeArrowheads="1"/>
          </p:cNvSpPr>
          <p:nvPr/>
        </p:nvSpPr>
        <p:spPr bwMode="auto">
          <a:xfrm>
            <a:off x="1687513" y="1992313"/>
            <a:ext cx="1509712" cy="422275"/>
          </a:xfrm>
          <a:prstGeom prst="rect">
            <a:avLst/>
          </a:prstGeom>
          <a:noFill/>
          <a:ln w="9525">
            <a:noFill/>
            <a:miter lim="800000"/>
            <a:headEnd/>
            <a:tailEnd type="none" w="lg" len="lg"/>
          </a:ln>
        </p:spPr>
        <p:txBody>
          <a:bodyPr lIns="87278" tIns="43639" rIns="87278" bIns="43639">
            <a:spAutoFit/>
          </a:bodyPr>
          <a:lstStyle/>
          <a:p>
            <a:pPr marL="363538" indent="-363538" algn="just" defTabSz="873125" eaLnBrk="0" hangingPunct="0">
              <a:lnSpc>
                <a:spcPct val="130000"/>
              </a:lnSpc>
            </a:pPr>
            <a:r>
              <a:rPr lang="it-IT" sz="1700" i="1">
                <a:solidFill>
                  <a:schemeClr val="tx1"/>
                </a:solidFill>
                <a:latin typeface="Calibri" pitchFamily="34" charset="0"/>
                <a:cs typeface="Arial" charset="0"/>
              </a:rPr>
              <a:t>frequenza</a:t>
            </a:r>
          </a:p>
        </p:txBody>
      </p:sp>
      <p:sp>
        <p:nvSpPr>
          <p:cNvPr id="116763" name="AutoShape 28"/>
          <p:cNvSpPr>
            <a:spLocks noChangeArrowheads="1"/>
          </p:cNvSpPr>
          <p:nvPr/>
        </p:nvSpPr>
        <p:spPr bwMode="auto">
          <a:xfrm>
            <a:off x="4840288" y="1117600"/>
            <a:ext cx="2101850" cy="874713"/>
          </a:xfrm>
          <a:prstGeom prst="wedgeRoundRectCallout">
            <a:avLst>
              <a:gd name="adj1" fmla="val -131620"/>
              <a:gd name="adj2" fmla="val 81250"/>
              <a:gd name="adj3" fmla="val 16667"/>
            </a:avLst>
          </a:prstGeom>
          <a:solidFill>
            <a:srgbClr val="FFFFFF"/>
          </a:solidFill>
          <a:ln w="38100">
            <a:solidFill>
              <a:srgbClr val="FF9900"/>
            </a:solidFill>
            <a:miter lim="800000"/>
            <a:headEnd/>
            <a:tailEnd/>
          </a:ln>
        </p:spPr>
        <p:txBody>
          <a:bodyPr lIns="82058" tIns="41029" rIns="82058" bIns="41029"/>
          <a:lstStyle/>
          <a:p>
            <a:pPr algn="ctr" defTabSz="820738" eaLnBrk="0" hangingPunct="0"/>
            <a:r>
              <a:rPr lang="it-IT" sz="1600" b="1">
                <a:solidFill>
                  <a:srgbClr val="000066"/>
                </a:solidFill>
                <a:latin typeface="Calibri" pitchFamily="34" charset="0"/>
                <a:cs typeface="Arial" charset="0"/>
              </a:rPr>
              <a:t>in relazione alla dinamicità del business</a:t>
            </a:r>
            <a:endParaRPr lang="en-GB" sz="1600" b="1">
              <a:solidFill>
                <a:srgbClr val="000066"/>
              </a:solidFill>
              <a:latin typeface="Calibri" pitchFamily="34" charset="0"/>
              <a:cs typeface="Arial" charset="0"/>
            </a:endParaRPr>
          </a:p>
        </p:txBody>
      </p:sp>
      <p:sp>
        <p:nvSpPr>
          <p:cNvPr id="116764" name="Line 29"/>
          <p:cNvSpPr>
            <a:spLocks noChangeShapeType="1"/>
          </p:cNvSpPr>
          <p:nvPr/>
        </p:nvSpPr>
        <p:spPr bwMode="auto">
          <a:xfrm>
            <a:off x="1389063" y="2798763"/>
            <a:ext cx="0" cy="2084387"/>
          </a:xfrm>
          <a:prstGeom prst="line">
            <a:avLst/>
          </a:prstGeom>
          <a:noFill/>
          <a:ln w="12700">
            <a:solidFill>
              <a:schemeClr val="tx1"/>
            </a:solidFill>
            <a:round/>
            <a:headEnd/>
            <a:tailEnd/>
          </a:ln>
        </p:spPr>
        <p:txBody>
          <a:bodyPr/>
          <a:lstStyle/>
          <a:p>
            <a:endParaRPr lang="it-IT"/>
          </a:p>
        </p:txBody>
      </p:sp>
      <p:sp>
        <p:nvSpPr>
          <p:cNvPr id="116765" name="Line 30"/>
          <p:cNvSpPr>
            <a:spLocks noChangeShapeType="1"/>
          </p:cNvSpPr>
          <p:nvPr/>
        </p:nvSpPr>
        <p:spPr bwMode="auto">
          <a:xfrm>
            <a:off x="7015163" y="2798763"/>
            <a:ext cx="0" cy="2017712"/>
          </a:xfrm>
          <a:prstGeom prst="line">
            <a:avLst/>
          </a:prstGeom>
          <a:noFill/>
          <a:ln w="12700">
            <a:solidFill>
              <a:schemeClr val="tx1"/>
            </a:solidFill>
            <a:round/>
            <a:headEnd/>
            <a:tailEnd/>
          </a:ln>
        </p:spPr>
        <p:txBody>
          <a:bodyPr/>
          <a:lstStyle/>
          <a:p>
            <a:endParaRPr lang="it-IT"/>
          </a:p>
        </p:txBody>
      </p:sp>
      <p:sp>
        <p:nvSpPr>
          <p:cNvPr id="116766" name="Line 31"/>
          <p:cNvSpPr>
            <a:spLocks noChangeShapeType="1"/>
          </p:cNvSpPr>
          <p:nvPr/>
        </p:nvSpPr>
        <p:spPr bwMode="auto">
          <a:xfrm>
            <a:off x="3487738" y="2798763"/>
            <a:ext cx="0" cy="3025775"/>
          </a:xfrm>
          <a:prstGeom prst="line">
            <a:avLst/>
          </a:prstGeom>
          <a:noFill/>
          <a:ln w="12700">
            <a:solidFill>
              <a:schemeClr val="tx1"/>
            </a:solidFill>
            <a:round/>
            <a:headEnd/>
            <a:tailEnd/>
          </a:ln>
        </p:spPr>
        <p:txBody>
          <a:bodyPr/>
          <a:lstStyle/>
          <a:p>
            <a:endParaRPr lang="it-IT"/>
          </a:p>
        </p:txBody>
      </p:sp>
      <p:sp>
        <p:nvSpPr>
          <p:cNvPr id="116767" name="Line 32"/>
          <p:cNvSpPr>
            <a:spLocks noChangeShapeType="1"/>
          </p:cNvSpPr>
          <p:nvPr/>
        </p:nvSpPr>
        <p:spPr bwMode="auto">
          <a:xfrm>
            <a:off x="9117013" y="2798763"/>
            <a:ext cx="0" cy="3025775"/>
          </a:xfrm>
          <a:prstGeom prst="line">
            <a:avLst/>
          </a:prstGeom>
          <a:noFill/>
          <a:ln w="12700">
            <a:solidFill>
              <a:schemeClr val="tx1"/>
            </a:solidFill>
            <a:round/>
            <a:headEnd/>
            <a:tailEnd/>
          </a:ln>
        </p:spPr>
        <p:txBody>
          <a:bodyPr/>
          <a:lstStyle/>
          <a:p>
            <a:endParaRPr lang="it-IT"/>
          </a:p>
        </p:txBody>
      </p:sp>
      <p:sp>
        <p:nvSpPr>
          <p:cNvPr id="116768" name="AutoShape 33"/>
          <p:cNvSpPr>
            <a:spLocks noChangeArrowheads="1"/>
          </p:cNvSpPr>
          <p:nvPr/>
        </p:nvSpPr>
        <p:spPr bwMode="auto">
          <a:xfrm>
            <a:off x="563563" y="5219700"/>
            <a:ext cx="2698750" cy="635000"/>
          </a:xfrm>
          <a:prstGeom prst="wedgeRoundRectCallout">
            <a:avLst>
              <a:gd name="adj1" fmla="val 25704"/>
              <a:gd name="adj2" fmla="val -133000"/>
              <a:gd name="adj3" fmla="val 16667"/>
            </a:avLst>
          </a:prstGeom>
          <a:solidFill>
            <a:srgbClr val="FFFFFF"/>
          </a:solidFill>
          <a:ln w="38100">
            <a:solidFill>
              <a:srgbClr val="FF9900"/>
            </a:solidFill>
            <a:miter lim="800000"/>
            <a:headEnd/>
            <a:tailEnd/>
          </a:ln>
        </p:spPr>
        <p:txBody>
          <a:bodyPr lIns="82058" tIns="41029" rIns="82058" bIns="41029"/>
          <a:lstStyle/>
          <a:p>
            <a:pPr algn="ctr" defTabSz="820738" eaLnBrk="0" hangingPunct="0"/>
            <a:r>
              <a:rPr lang="it-IT" sz="1600" b="1">
                <a:solidFill>
                  <a:srgbClr val="000066"/>
                </a:solidFill>
                <a:latin typeface="Calibri" pitchFamily="34" charset="0"/>
                <a:cs typeface="Arial" charset="0"/>
              </a:rPr>
              <a:t>in relazione al processo supportato</a:t>
            </a:r>
            <a:endParaRPr lang="en-GB" sz="1600" b="1">
              <a:solidFill>
                <a:srgbClr val="000066"/>
              </a:solidFill>
              <a:latin typeface="Calibri" pitchFamily="34" charset="0"/>
              <a:cs typeface="Arial" charset="0"/>
            </a:endParaRPr>
          </a:p>
        </p:txBody>
      </p:sp>
      <p:sp>
        <p:nvSpPr>
          <p:cNvPr id="116769" name="AutoShape 34"/>
          <p:cNvSpPr>
            <a:spLocks noChangeArrowheads="1"/>
          </p:cNvSpPr>
          <p:nvPr/>
        </p:nvSpPr>
        <p:spPr bwMode="auto">
          <a:xfrm>
            <a:off x="3040063" y="3067050"/>
            <a:ext cx="2476500" cy="874713"/>
          </a:xfrm>
          <a:prstGeom prst="wedgeRoundRectCallout">
            <a:avLst>
              <a:gd name="adj1" fmla="val -86995"/>
              <a:gd name="adj2" fmla="val -6250"/>
              <a:gd name="adj3" fmla="val 16667"/>
            </a:avLst>
          </a:prstGeom>
          <a:solidFill>
            <a:srgbClr val="FFFFFF"/>
          </a:solidFill>
          <a:ln w="38100">
            <a:solidFill>
              <a:srgbClr val="FF9900"/>
            </a:solidFill>
            <a:miter lim="800000"/>
            <a:headEnd/>
            <a:tailEnd/>
          </a:ln>
        </p:spPr>
        <p:txBody>
          <a:bodyPr lIns="82058" tIns="41029" rIns="82058" bIns="41029"/>
          <a:lstStyle/>
          <a:p>
            <a:pPr algn="ctr" defTabSz="820738" eaLnBrk="0" hangingPunct="0"/>
            <a:r>
              <a:rPr lang="it-IT" sz="1600" b="1">
                <a:solidFill>
                  <a:srgbClr val="000066"/>
                </a:solidFill>
                <a:latin typeface="Calibri" pitchFamily="34" charset="0"/>
                <a:cs typeface="Arial" charset="0"/>
              </a:rPr>
              <a:t>in relazione al livello di dettaglio necessario</a:t>
            </a:r>
            <a:endParaRPr lang="en-GB" sz="1600" b="1">
              <a:solidFill>
                <a:srgbClr val="000066"/>
              </a:solidFill>
              <a:latin typeface="Calibri" pitchFamily="34" charset="0"/>
              <a:cs typeface="Arial"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ln w="9525"/>
        </p:spPr>
        <p:txBody>
          <a:bodyPr/>
          <a:lstStyle/>
          <a:p>
            <a:pPr>
              <a:defRPr/>
            </a:pPr>
            <a:r>
              <a:rPr lang="it-IT" sz="2400" smtClean="0">
                <a:solidFill>
                  <a:srgbClr val="003399"/>
                </a:solidFill>
                <a:latin typeface="Calibri" pitchFamily="34" charset="0"/>
              </a:rPr>
              <a:t>accuratezza</a:t>
            </a:r>
            <a:endParaRPr lang="en-GB" sz="2400" smtClean="0">
              <a:solidFill>
                <a:srgbClr val="003399"/>
              </a:solidFill>
              <a:latin typeface="Calibri" pitchFamily="34" charset="0"/>
            </a:endParaRPr>
          </a:p>
        </p:txBody>
      </p:sp>
      <p:sp>
        <p:nvSpPr>
          <p:cNvPr id="117762" name="Rectangle 3"/>
          <p:cNvSpPr>
            <a:spLocks noGrp="1" noChangeArrowheads="1"/>
          </p:cNvSpPr>
          <p:nvPr>
            <p:ph type="body" idx="1"/>
          </p:nvPr>
        </p:nvSpPr>
        <p:spPr/>
        <p:txBody>
          <a:bodyPr/>
          <a:lstStyle/>
          <a:p>
            <a:pPr marL="342900" indent="-342900" defTabSz="914400"/>
            <a:r>
              <a:rPr lang="it-IT" smtClean="0">
                <a:latin typeface="Calibri" pitchFamily="34" charset="0"/>
              </a:rPr>
              <a:t>l’accuratezza del processo previsionale:</a:t>
            </a:r>
          </a:p>
          <a:p>
            <a:pPr marL="342900" indent="-342900" defTabSz="914400"/>
            <a:endParaRPr lang="it-IT" smtClean="0">
              <a:latin typeface="Calibri" pitchFamily="34" charset="0"/>
            </a:endParaRPr>
          </a:p>
        </p:txBody>
      </p:sp>
      <p:sp>
        <p:nvSpPr>
          <p:cNvPr id="117763" name="Rectangle 4"/>
          <p:cNvSpPr>
            <a:spLocks noChangeArrowheads="1"/>
          </p:cNvSpPr>
          <p:nvPr/>
        </p:nvSpPr>
        <p:spPr bwMode="auto">
          <a:xfrm>
            <a:off x="738188" y="1263650"/>
            <a:ext cx="8850312" cy="976313"/>
          </a:xfrm>
          <a:prstGeom prst="rect">
            <a:avLst/>
          </a:prstGeom>
          <a:noFill/>
          <a:ln w="25400">
            <a:noFill/>
            <a:miter lim="800000"/>
            <a:headEnd/>
            <a:tailEnd/>
          </a:ln>
        </p:spPr>
        <p:txBody>
          <a:bodyPr lIns="92075" tIns="46038" rIns="92075" bIns="46038" anchor="ctr"/>
          <a:lstStyle/>
          <a:p>
            <a:pPr marL="374650" indent="-374650" eaLnBrk="0" hangingPunct="0">
              <a:lnSpc>
                <a:spcPct val="105000"/>
              </a:lnSpc>
              <a:buFont typeface="Wingdings" pitchFamily="2" charset="2"/>
              <a:buNone/>
            </a:pPr>
            <a:r>
              <a:rPr lang="it-IT" sz="1900">
                <a:solidFill>
                  <a:schemeClr val="tx1"/>
                </a:solidFill>
                <a:latin typeface="Calibri" pitchFamily="34" charset="0"/>
              </a:rPr>
              <a:t>	all’aumentare del </a:t>
            </a:r>
            <a:r>
              <a:rPr lang="it-IT" sz="1900" b="1">
                <a:solidFill>
                  <a:schemeClr val="tx1"/>
                </a:solidFill>
                <a:latin typeface="Calibri" pitchFamily="34" charset="0"/>
              </a:rPr>
              <a:t>livello di aggregazione di prodotto</a:t>
            </a:r>
            <a:r>
              <a:rPr lang="it-IT" sz="1900">
                <a:solidFill>
                  <a:schemeClr val="tx1"/>
                </a:solidFill>
                <a:latin typeface="Calibri" pitchFamily="34" charset="0"/>
              </a:rPr>
              <a:t> </a:t>
            </a:r>
            <a:br>
              <a:rPr lang="it-IT" sz="1900">
                <a:solidFill>
                  <a:schemeClr val="tx1"/>
                </a:solidFill>
                <a:latin typeface="Calibri" pitchFamily="34" charset="0"/>
              </a:rPr>
            </a:br>
            <a:r>
              <a:rPr lang="it-IT" sz="1900">
                <a:solidFill>
                  <a:schemeClr val="tx1"/>
                </a:solidFill>
                <a:latin typeface="Calibri" pitchFamily="34" charset="0"/>
              </a:rPr>
              <a:t>(es. la previsione fatta a livello di famiglia di prodotto risulta più accurata rispetto alla previsione ottenuta a partire dai singoli prodotti)</a:t>
            </a:r>
          </a:p>
        </p:txBody>
      </p:sp>
      <p:sp>
        <p:nvSpPr>
          <p:cNvPr id="117764" name="Rectangle 5"/>
          <p:cNvSpPr>
            <a:spLocks noChangeArrowheads="1"/>
          </p:cNvSpPr>
          <p:nvPr/>
        </p:nvSpPr>
        <p:spPr bwMode="auto">
          <a:xfrm>
            <a:off x="738188" y="2635250"/>
            <a:ext cx="8850312" cy="976313"/>
          </a:xfrm>
          <a:prstGeom prst="rect">
            <a:avLst/>
          </a:prstGeom>
          <a:noFill/>
          <a:ln w="25400">
            <a:noFill/>
            <a:miter lim="800000"/>
            <a:headEnd/>
            <a:tailEnd/>
          </a:ln>
        </p:spPr>
        <p:txBody>
          <a:bodyPr lIns="92075" tIns="46038" rIns="92075" bIns="46038" anchor="ctr"/>
          <a:lstStyle/>
          <a:p>
            <a:pPr marL="374650" indent="-374650" eaLnBrk="0" hangingPunct="0">
              <a:lnSpc>
                <a:spcPct val="105000"/>
              </a:lnSpc>
              <a:buFont typeface="Wingdings" pitchFamily="2" charset="2"/>
              <a:buNone/>
            </a:pPr>
            <a:r>
              <a:rPr lang="it-IT" sz="1900">
                <a:solidFill>
                  <a:schemeClr val="tx1"/>
                </a:solidFill>
                <a:latin typeface="Calibri" pitchFamily="34" charset="0"/>
              </a:rPr>
              <a:t>	all’aumentare del </a:t>
            </a:r>
            <a:r>
              <a:rPr lang="it-IT" sz="1900" b="1">
                <a:solidFill>
                  <a:schemeClr val="tx1"/>
                </a:solidFill>
                <a:latin typeface="Calibri" pitchFamily="34" charset="0"/>
              </a:rPr>
              <a:t>livello di aggregazione nel tempo</a:t>
            </a:r>
            <a:r>
              <a:rPr lang="it-IT" sz="1900">
                <a:solidFill>
                  <a:schemeClr val="tx1"/>
                </a:solidFill>
                <a:latin typeface="Calibri" pitchFamily="34" charset="0"/>
              </a:rPr>
              <a:t>	 </a:t>
            </a:r>
            <a:br>
              <a:rPr lang="it-IT" sz="1900">
                <a:solidFill>
                  <a:schemeClr val="tx1"/>
                </a:solidFill>
                <a:latin typeface="Calibri" pitchFamily="34" charset="0"/>
              </a:rPr>
            </a:br>
            <a:r>
              <a:rPr lang="it-IT" sz="1900">
                <a:solidFill>
                  <a:schemeClr val="tx1"/>
                </a:solidFill>
                <a:latin typeface="Calibri" pitchFamily="34" charset="0"/>
              </a:rPr>
              <a:t>(es. la previsione fatta su base mensile risulta più accurata rispetto alla previsione ottenuta per le singole settimane)</a:t>
            </a:r>
          </a:p>
        </p:txBody>
      </p:sp>
      <p:sp>
        <p:nvSpPr>
          <p:cNvPr id="117765" name="Line 6"/>
          <p:cNvSpPr>
            <a:spLocks noChangeShapeType="1"/>
          </p:cNvSpPr>
          <p:nvPr/>
        </p:nvSpPr>
        <p:spPr bwMode="auto">
          <a:xfrm flipH="1">
            <a:off x="374650" y="1425575"/>
            <a:ext cx="609600" cy="633413"/>
          </a:xfrm>
          <a:prstGeom prst="line">
            <a:avLst/>
          </a:prstGeom>
          <a:noFill/>
          <a:ln w="57150">
            <a:solidFill>
              <a:schemeClr val="accent2"/>
            </a:solidFill>
            <a:round/>
            <a:headEnd type="triangle" w="med" len="lg"/>
            <a:tailEnd/>
          </a:ln>
        </p:spPr>
        <p:txBody>
          <a:bodyPr lIns="93600" tIns="46800" rIns="93600" bIns="46800" anchor="ctr">
            <a:spAutoFit/>
          </a:bodyPr>
          <a:lstStyle/>
          <a:p>
            <a:endParaRPr lang="it-IT"/>
          </a:p>
        </p:txBody>
      </p:sp>
      <p:sp>
        <p:nvSpPr>
          <p:cNvPr id="117766" name="Line 7"/>
          <p:cNvSpPr>
            <a:spLocks noChangeShapeType="1"/>
          </p:cNvSpPr>
          <p:nvPr/>
        </p:nvSpPr>
        <p:spPr bwMode="auto">
          <a:xfrm flipH="1">
            <a:off x="374650" y="2692400"/>
            <a:ext cx="609600" cy="631825"/>
          </a:xfrm>
          <a:prstGeom prst="line">
            <a:avLst/>
          </a:prstGeom>
          <a:noFill/>
          <a:ln w="57150">
            <a:solidFill>
              <a:schemeClr val="accent2"/>
            </a:solidFill>
            <a:round/>
            <a:headEnd type="triangle" w="med" len="lg"/>
            <a:tailEnd/>
          </a:ln>
        </p:spPr>
        <p:txBody>
          <a:bodyPr lIns="93600" tIns="46800" rIns="93600" bIns="46800" anchor="ctr">
            <a:spAutoFit/>
          </a:bodyPr>
          <a:lstStyle/>
          <a:p>
            <a:endParaRPr lang="it-IT"/>
          </a:p>
        </p:txBody>
      </p:sp>
      <p:sp>
        <p:nvSpPr>
          <p:cNvPr id="117767" name="Rectangle 8"/>
          <p:cNvSpPr>
            <a:spLocks noChangeArrowheads="1"/>
          </p:cNvSpPr>
          <p:nvPr/>
        </p:nvSpPr>
        <p:spPr bwMode="auto">
          <a:xfrm>
            <a:off x="738188" y="5207000"/>
            <a:ext cx="8526462" cy="976313"/>
          </a:xfrm>
          <a:prstGeom prst="rect">
            <a:avLst/>
          </a:prstGeom>
          <a:noFill/>
          <a:ln w="25400">
            <a:noFill/>
            <a:miter lim="800000"/>
            <a:headEnd/>
            <a:tailEnd/>
          </a:ln>
        </p:spPr>
        <p:txBody>
          <a:bodyPr lIns="92075" tIns="46038" rIns="92075" bIns="46038" anchor="ctr"/>
          <a:lstStyle/>
          <a:p>
            <a:pPr marL="374650" indent="-374650" eaLnBrk="0" hangingPunct="0">
              <a:lnSpc>
                <a:spcPct val="105000"/>
              </a:lnSpc>
              <a:buFont typeface="Wingdings" pitchFamily="2" charset="2"/>
              <a:buNone/>
            </a:pPr>
            <a:r>
              <a:rPr lang="it-IT" sz="1900">
                <a:solidFill>
                  <a:schemeClr val="tx1"/>
                </a:solidFill>
                <a:latin typeface="Calibri" pitchFamily="34" charset="0"/>
              </a:rPr>
              <a:t>	all’aumentare dell’</a:t>
            </a:r>
            <a:r>
              <a:rPr lang="it-IT" sz="1900" b="1">
                <a:solidFill>
                  <a:schemeClr val="tx1"/>
                </a:solidFill>
                <a:latin typeface="Calibri" pitchFamily="34" charset="0"/>
              </a:rPr>
              <a:t>orizzonte previsionale</a:t>
            </a:r>
            <a:r>
              <a:rPr lang="it-IT" sz="1900">
                <a:solidFill>
                  <a:schemeClr val="tx1"/>
                </a:solidFill>
                <a:latin typeface="Calibri" pitchFamily="34" charset="0"/>
              </a:rPr>
              <a:t/>
            </a:r>
            <a:br>
              <a:rPr lang="it-IT" sz="1900">
                <a:solidFill>
                  <a:schemeClr val="tx1"/>
                </a:solidFill>
                <a:latin typeface="Calibri" pitchFamily="34" charset="0"/>
              </a:rPr>
            </a:br>
            <a:r>
              <a:rPr lang="it-IT" sz="1900">
                <a:solidFill>
                  <a:schemeClr val="tx1"/>
                </a:solidFill>
                <a:latin typeface="Calibri" pitchFamily="34" charset="0"/>
              </a:rPr>
              <a:t>(tanto più è lontano il momento in cui si vuole prevedere quanti più sono gli eventi casuali di disturbo)</a:t>
            </a:r>
          </a:p>
        </p:txBody>
      </p:sp>
      <p:sp>
        <p:nvSpPr>
          <p:cNvPr id="117768" name="Line 9"/>
          <p:cNvSpPr>
            <a:spLocks noChangeShapeType="1"/>
          </p:cNvSpPr>
          <p:nvPr/>
        </p:nvSpPr>
        <p:spPr bwMode="auto">
          <a:xfrm flipH="1" flipV="1">
            <a:off x="374650" y="5381625"/>
            <a:ext cx="609600" cy="631825"/>
          </a:xfrm>
          <a:prstGeom prst="line">
            <a:avLst/>
          </a:prstGeom>
          <a:noFill/>
          <a:ln w="57150">
            <a:solidFill>
              <a:srgbClr val="FF0000"/>
            </a:solidFill>
            <a:round/>
            <a:headEnd type="triangle" w="med" len="lg"/>
            <a:tailEnd/>
          </a:ln>
        </p:spPr>
        <p:txBody>
          <a:bodyPr lIns="93600" tIns="46800" rIns="93600" bIns="46800" anchor="ctr">
            <a:spAutoFit/>
          </a:bodyPr>
          <a:lstStyle/>
          <a:p>
            <a:endParaRPr lang="it-IT"/>
          </a:p>
        </p:txBody>
      </p:sp>
      <p:sp>
        <p:nvSpPr>
          <p:cNvPr id="117769" name="Rectangle 10"/>
          <p:cNvSpPr>
            <a:spLocks noChangeArrowheads="1"/>
          </p:cNvSpPr>
          <p:nvPr/>
        </p:nvSpPr>
        <p:spPr bwMode="auto">
          <a:xfrm>
            <a:off x="776288" y="3968750"/>
            <a:ext cx="8850312" cy="976313"/>
          </a:xfrm>
          <a:prstGeom prst="rect">
            <a:avLst/>
          </a:prstGeom>
          <a:noFill/>
          <a:ln w="25400">
            <a:noFill/>
            <a:miter lim="800000"/>
            <a:headEnd/>
            <a:tailEnd/>
          </a:ln>
        </p:spPr>
        <p:txBody>
          <a:bodyPr lIns="92075" tIns="46038" rIns="92075" bIns="46038" anchor="ctr"/>
          <a:lstStyle/>
          <a:p>
            <a:pPr marL="374650" indent="-374650" eaLnBrk="0" hangingPunct="0">
              <a:lnSpc>
                <a:spcPct val="105000"/>
              </a:lnSpc>
              <a:buFont typeface="Wingdings" pitchFamily="2" charset="2"/>
              <a:buNone/>
            </a:pPr>
            <a:r>
              <a:rPr lang="it-IT" sz="1900">
                <a:solidFill>
                  <a:schemeClr val="tx1"/>
                </a:solidFill>
                <a:latin typeface="Calibri" pitchFamily="34" charset="0"/>
              </a:rPr>
              <a:t>	all’aumentare del </a:t>
            </a:r>
            <a:r>
              <a:rPr lang="it-IT" sz="1900" b="1">
                <a:solidFill>
                  <a:schemeClr val="tx1"/>
                </a:solidFill>
                <a:latin typeface="Calibri" pitchFamily="34" charset="0"/>
              </a:rPr>
              <a:t>livello di aggregazione nello spazio</a:t>
            </a:r>
            <a:r>
              <a:rPr lang="it-IT" sz="1900">
                <a:solidFill>
                  <a:schemeClr val="tx1"/>
                </a:solidFill>
                <a:latin typeface="Calibri" pitchFamily="34" charset="0"/>
              </a:rPr>
              <a:t>	 </a:t>
            </a:r>
            <a:br>
              <a:rPr lang="it-IT" sz="1900">
                <a:solidFill>
                  <a:schemeClr val="tx1"/>
                </a:solidFill>
                <a:latin typeface="Calibri" pitchFamily="34" charset="0"/>
              </a:rPr>
            </a:br>
            <a:r>
              <a:rPr lang="it-IT" sz="1900">
                <a:solidFill>
                  <a:schemeClr val="tx1"/>
                </a:solidFill>
                <a:latin typeface="Calibri" pitchFamily="34" charset="0"/>
              </a:rPr>
              <a:t>(es. la previsione fatta sul totale vendite italia risulta più accurata rispetto alla previsione ottenuta per le singole regioni)</a:t>
            </a:r>
          </a:p>
        </p:txBody>
      </p:sp>
      <p:sp>
        <p:nvSpPr>
          <p:cNvPr id="117770" name="Line 11"/>
          <p:cNvSpPr>
            <a:spLocks noChangeShapeType="1"/>
          </p:cNvSpPr>
          <p:nvPr/>
        </p:nvSpPr>
        <p:spPr bwMode="auto">
          <a:xfrm flipH="1">
            <a:off x="412750" y="4025900"/>
            <a:ext cx="609600" cy="631825"/>
          </a:xfrm>
          <a:prstGeom prst="line">
            <a:avLst/>
          </a:prstGeom>
          <a:noFill/>
          <a:ln w="57150">
            <a:solidFill>
              <a:schemeClr val="accent2"/>
            </a:solidFill>
            <a:round/>
            <a:headEnd type="triangle" w="med" len="lg"/>
            <a:tailEnd/>
          </a:ln>
        </p:spPr>
        <p:txBody>
          <a:bodyPr lIns="93600" tIns="46800" rIns="93600" bIns="46800" anchor="ctr">
            <a:spAutoFit/>
          </a:bodyPr>
          <a:lstStyle/>
          <a:p>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2610" name="Rectangle 2"/>
          <p:cNvSpPr>
            <a:spLocks noGrp="1" noChangeArrowheads="1"/>
          </p:cNvSpPr>
          <p:nvPr>
            <p:ph type="title"/>
          </p:nvPr>
        </p:nvSpPr>
        <p:spPr/>
        <p:txBody>
          <a:bodyPr/>
          <a:lstStyle/>
          <a:p>
            <a:pPr>
              <a:defRPr/>
            </a:pPr>
            <a:r>
              <a:rPr lang="it-IT" sz="2400" smtClean="0">
                <a:solidFill>
                  <a:srgbClr val="003399"/>
                </a:solidFill>
                <a:latin typeface="Calibri" pitchFamily="34" charset="0"/>
              </a:rPr>
              <a:t>supply chain (2/7)</a:t>
            </a:r>
          </a:p>
        </p:txBody>
      </p:sp>
      <p:grpSp>
        <p:nvGrpSpPr>
          <p:cNvPr id="2" name="Gruppo 732"/>
          <p:cNvGrpSpPr>
            <a:grpSpLocks/>
          </p:cNvGrpSpPr>
          <p:nvPr/>
        </p:nvGrpSpPr>
        <p:grpSpPr bwMode="auto">
          <a:xfrm>
            <a:off x="571500" y="739775"/>
            <a:ext cx="9321800" cy="5719763"/>
            <a:chOff x="571500" y="739134"/>
            <a:chExt cx="9321800" cy="5720820"/>
          </a:xfrm>
        </p:grpSpPr>
        <p:pic>
          <p:nvPicPr>
            <p:cNvPr id="24579" name="Immagine 581" descr="esploso_AB47.jpg"/>
            <p:cNvPicPr>
              <a:picLocks noChangeAspect="1"/>
            </p:cNvPicPr>
            <p:nvPr/>
          </p:nvPicPr>
          <p:blipFill>
            <a:blip r:embed="rId3"/>
            <a:srcRect t="8333" r="55414" b="81734"/>
            <a:stretch>
              <a:fillRect/>
            </a:stretch>
          </p:blipFill>
          <p:spPr bwMode="auto">
            <a:xfrm>
              <a:off x="571500" y="3238500"/>
              <a:ext cx="915138" cy="182260"/>
            </a:xfrm>
            <a:prstGeom prst="rect">
              <a:avLst/>
            </a:prstGeom>
            <a:noFill/>
            <a:ln w="9525">
              <a:noFill/>
              <a:miter lim="800000"/>
              <a:headEnd/>
              <a:tailEnd/>
            </a:ln>
          </p:spPr>
        </p:pic>
        <p:sp>
          <p:nvSpPr>
            <p:cNvPr id="24580" name="CasellaDiTesto 587"/>
            <p:cNvSpPr txBox="1">
              <a:spLocks noChangeArrowheads="1"/>
            </p:cNvSpPr>
            <p:nvPr/>
          </p:nvSpPr>
          <p:spPr bwMode="auto">
            <a:xfrm>
              <a:off x="609600" y="2806700"/>
              <a:ext cx="1816100" cy="338554"/>
            </a:xfrm>
            <a:prstGeom prst="rect">
              <a:avLst/>
            </a:prstGeom>
            <a:noFill/>
            <a:ln w="9525">
              <a:noFill/>
              <a:miter lim="800000"/>
              <a:headEnd/>
              <a:tailEnd/>
            </a:ln>
          </p:spPr>
          <p:txBody>
            <a:bodyPr>
              <a:spAutoFit/>
            </a:bodyPr>
            <a:lstStyle/>
            <a:p>
              <a:pPr algn="ctr"/>
              <a:r>
                <a:rPr lang="it-IT" sz="1600">
                  <a:solidFill>
                    <a:schemeClr val="tx1"/>
                  </a:solidFill>
                  <a:latin typeface="Calibri" pitchFamily="34" charset="0"/>
                </a:rPr>
                <a:t>anagni</a:t>
              </a:r>
            </a:p>
          </p:txBody>
        </p:sp>
        <p:sp>
          <p:nvSpPr>
            <p:cNvPr id="24581" name="CasellaDiTesto 589"/>
            <p:cNvSpPr txBox="1">
              <a:spLocks noChangeArrowheads="1"/>
            </p:cNvSpPr>
            <p:nvPr/>
          </p:nvSpPr>
          <p:spPr bwMode="auto">
            <a:xfrm>
              <a:off x="2489200" y="2794000"/>
              <a:ext cx="1816100" cy="338554"/>
            </a:xfrm>
            <a:prstGeom prst="rect">
              <a:avLst/>
            </a:prstGeom>
            <a:noFill/>
            <a:ln w="9525">
              <a:noFill/>
              <a:miter lim="800000"/>
              <a:headEnd/>
              <a:tailEnd/>
            </a:ln>
          </p:spPr>
          <p:txBody>
            <a:bodyPr>
              <a:spAutoFit/>
            </a:bodyPr>
            <a:lstStyle/>
            <a:p>
              <a:pPr algn="ctr"/>
              <a:r>
                <a:rPr lang="it-IT" sz="1600">
                  <a:solidFill>
                    <a:schemeClr val="tx1"/>
                  </a:solidFill>
                  <a:latin typeface="Calibri" pitchFamily="34" charset="0"/>
                </a:rPr>
                <a:t>brindisi</a:t>
              </a:r>
            </a:p>
          </p:txBody>
        </p:sp>
        <p:sp>
          <p:nvSpPr>
            <p:cNvPr id="24582" name="CasellaDiTesto 605"/>
            <p:cNvSpPr txBox="1">
              <a:spLocks noChangeArrowheads="1"/>
            </p:cNvSpPr>
            <p:nvPr/>
          </p:nvSpPr>
          <p:spPr bwMode="auto">
            <a:xfrm>
              <a:off x="5384800" y="2832100"/>
              <a:ext cx="1816100" cy="584775"/>
            </a:xfrm>
            <a:prstGeom prst="rect">
              <a:avLst/>
            </a:prstGeom>
            <a:noFill/>
            <a:ln w="9525">
              <a:noFill/>
              <a:miter lim="800000"/>
              <a:headEnd/>
              <a:tailEnd/>
            </a:ln>
          </p:spPr>
          <p:txBody>
            <a:bodyPr>
              <a:spAutoFit/>
            </a:bodyPr>
            <a:lstStyle/>
            <a:p>
              <a:pPr algn="ctr"/>
              <a:r>
                <a:rPr lang="it-IT" sz="1600">
                  <a:solidFill>
                    <a:schemeClr val="tx1"/>
                  </a:solidFill>
                  <a:latin typeface="Calibri" pitchFamily="34" charset="0"/>
                </a:rPr>
                <a:t>pratt &amp; whitney (canada) </a:t>
              </a:r>
            </a:p>
          </p:txBody>
        </p:sp>
        <p:grpSp>
          <p:nvGrpSpPr>
            <p:cNvPr id="24583" name="Gruppo 608"/>
            <p:cNvGrpSpPr>
              <a:grpSpLocks/>
            </p:cNvGrpSpPr>
            <p:nvPr/>
          </p:nvGrpSpPr>
          <p:grpSpPr bwMode="auto">
            <a:xfrm>
              <a:off x="1173159" y="2440934"/>
              <a:ext cx="672387" cy="429266"/>
              <a:chOff x="1985959" y="1234434"/>
              <a:chExt cx="672387" cy="429266"/>
            </a:xfrm>
          </p:grpSpPr>
          <p:grpSp>
            <p:nvGrpSpPr>
              <p:cNvPr id="24638" name="Gruppo 607"/>
              <p:cNvGrpSpPr>
                <a:grpSpLocks/>
              </p:cNvGrpSpPr>
              <p:nvPr/>
            </p:nvGrpSpPr>
            <p:grpSpPr bwMode="auto">
              <a:xfrm>
                <a:off x="2222500" y="1270000"/>
                <a:ext cx="368300" cy="393700"/>
                <a:chOff x="1600200" y="3911600"/>
                <a:chExt cx="368300" cy="393700"/>
              </a:xfrm>
            </p:grpSpPr>
            <p:pic>
              <p:nvPicPr>
                <p:cNvPr id="24640" name="Picture 9" descr="AgustaWestland_payoff_UK"/>
                <p:cNvPicPr>
                  <a:picLocks noChangeAspect="1" noChangeArrowheads="1"/>
                </p:cNvPicPr>
                <p:nvPr/>
              </p:nvPicPr>
              <p:blipFill>
                <a:blip r:embed="rId4"/>
                <a:srcRect r="76923" b="34464"/>
                <a:stretch>
                  <a:fillRect/>
                </a:stretch>
              </p:blipFill>
              <p:spPr bwMode="auto">
                <a:xfrm>
                  <a:off x="1600200" y="3911600"/>
                  <a:ext cx="342900" cy="368300"/>
                </a:xfrm>
                <a:prstGeom prst="rect">
                  <a:avLst/>
                </a:prstGeom>
                <a:noFill/>
                <a:ln w="9525">
                  <a:noFill/>
                  <a:miter lim="800000"/>
                  <a:headEnd/>
                  <a:tailEnd/>
                </a:ln>
              </p:spPr>
            </p:pic>
            <p:sp>
              <p:nvSpPr>
                <p:cNvPr id="24641" name="Ovale 606"/>
                <p:cNvSpPr>
                  <a:spLocks noChangeArrowheads="1"/>
                </p:cNvSpPr>
                <p:nvPr/>
              </p:nvSpPr>
              <p:spPr bwMode="auto">
                <a:xfrm>
                  <a:off x="1879600" y="4178300"/>
                  <a:ext cx="88900" cy="127000"/>
                </a:xfrm>
                <a:prstGeom prst="ellipse">
                  <a:avLst/>
                </a:prstGeom>
                <a:solidFill>
                  <a:srgbClr val="FFFFFF"/>
                </a:solidFill>
                <a:ln w="9525" algn="ctr">
                  <a:solidFill>
                    <a:srgbClr val="FFFFFF"/>
                  </a:solidFill>
                  <a:round/>
                  <a:headEnd/>
                  <a:tailEnd type="triangle" w="med" len="med"/>
                </a:ln>
              </p:spPr>
              <p:txBody>
                <a:bodyPr wrap="none" lIns="90000" tIns="46800" rIns="90000" bIns="46800">
                  <a:spAutoFit/>
                </a:bodyPr>
                <a:lstStyle/>
                <a:p>
                  <a:pPr algn="ctr" eaLnBrk="0" hangingPunct="0"/>
                  <a:endParaRPr lang="it-IT"/>
                </a:p>
              </p:txBody>
            </p:sp>
          </p:grpSp>
          <p:grpSp>
            <p:nvGrpSpPr>
              <p:cNvPr id="5" name="Group 11"/>
              <p:cNvGrpSpPr>
                <a:grpSpLocks noChangeAspect="1"/>
              </p:cNvGrpSpPr>
              <p:nvPr/>
            </p:nvGrpSpPr>
            <p:grpSpPr bwMode="auto">
              <a:xfrm>
                <a:off x="1985959" y="1234434"/>
                <a:ext cx="672387" cy="410210"/>
                <a:chOff x="2400" y="1776"/>
                <a:chExt cx="960" cy="720"/>
              </a:xfrm>
              <a:solidFill>
                <a:srgbClr val="FFFFFF">
                  <a:alpha val="0"/>
                </a:srgbClr>
              </a:solidFill>
            </p:grpSpPr>
            <p:sp>
              <p:nvSpPr>
                <p:cNvPr id="602" name="Rectangle 12"/>
                <p:cNvSpPr>
                  <a:spLocks noChangeArrowheads="1"/>
                </p:cNvSpPr>
                <p:nvPr/>
              </p:nvSpPr>
              <p:spPr bwMode="auto">
                <a:xfrm>
                  <a:off x="2400" y="2016"/>
                  <a:ext cx="960" cy="480"/>
                </a:xfrm>
                <a:prstGeom prst="rect">
                  <a:avLst/>
                </a:prstGeom>
                <a:grpFill/>
                <a:ln w="19050">
                  <a:solidFill>
                    <a:schemeClr val="bg2"/>
                  </a:solidFill>
                  <a:miter lim="800000"/>
                  <a:headEnd/>
                  <a:tailEnd/>
                </a:ln>
                <a:effectLst/>
              </p:spPr>
              <p:txBody>
                <a:bodyPr wrap="none" anchor="ctr"/>
                <a:lstStyle/>
                <a:p>
                  <a:pPr>
                    <a:defRPr/>
                  </a:pPr>
                  <a:endParaRPr lang="it-IT"/>
                </a:p>
              </p:txBody>
            </p:sp>
            <p:sp>
              <p:nvSpPr>
                <p:cNvPr id="603" name="AutoShape 13"/>
                <p:cNvSpPr>
                  <a:spLocks noChangeArrowheads="1"/>
                </p:cNvSpPr>
                <p:nvPr/>
              </p:nvSpPr>
              <p:spPr bwMode="auto">
                <a:xfrm flipH="1">
                  <a:off x="2400" y="1776"/>
                  <a:ext cx="336" cy="240"/>
                </a:xfrm>
                <a:prstGeom prst="rtTriangle">
                  <a:avLst/>
                </a:prstGeom>
                <a:grpFill/>
                <a:ln w="19050">
                  <a:solidFill>
                    <a:schemeClr val="bg2"/>
                  </a:solidFill>
                  <a:miter lim="800000"/>
                  <a:headEnd/>
                  <a:tailEnd/>
                </a:ln>
                <a:effectLst/>
              </p:spPr>
              <p:txBody>
                <a:bodyPr wrap="none" anchor="ctr"/>
                <a:lstStyle/>
                <a:p>
                  <a:pPr>
                    <a:defRPr/>
                  </a:pPr>
                  <a:endParaRPr lang="it-IT"/>
                </a:p>
              </p:txBody>
            </p:sp>
            <p:sp>
              <p:nvSpPr>
                <p:cNvPr id="604" name="AutoShape 14"/>
                <p:cNvSpPr>
                  <a:spLocks noChangeArrowheads="1"/>
                </p:cNvSpPr>
                <p:nvPr/>
              </p:nvSpPr>
              <p:spPr bwMode="auto">
                <a:xfrm flipH="1">
                  <a:off x="2712" y="1776"/>
                  <a:ext cx="336" cy="240"/>
                </a:xfrm>
                <a:prstGeom prst="rtTriangle">
                  <a:avLst/>
                </a:prstGeom>
                <a:grpFill/>
                <a:ln w="19050">
                  <a:solidFill>
                    <a:schemeClr val="bg2"/>
                  </a:solidFill>
                  <a:miter lim="800000"/>
                  <a:headEnd/>
                  <a:tailEnd/>
                </a:ln>
                <a:effectLst/>
              </p:spPr>
              <p:txBody>
                <a:bodyPr wrap="none" anchor="ctr"/>
                <a:lstStyle/>
                <a:p>
                  <a:pPr>
                    <a:defRPr/>
                  </a:pPr>
                  <a:endParaRPr lang="it-IT"/>
                </a:p>
              </p:txBody>
            </p:sp>
            <p:sp>
              <p:nvSpPr>
                <p:cNvPr id="605" name="AutoShape 15"/>
                <p:cNvSpPr>
                  <a:spLocks noChangeArrowheads="1"/>
                </p:cNvSpPr>
                <p:nvPr/>
              </p:nvSpPr>
              <p:spPr bwMode="auto">
                <a:xfrm flipH="1">
                  <a:off x="3024" y="1776"/>
                  <a:ext cx="336" cy="240"/>
                </a:xfrm>
                <a:prstGeom prst="rtTriangle">
                  <a:avLst/>
                </a:prstGeom>
                <a:grpFill/>
                <a:ln w="19050">
                  <a:solidFill>
                    <a:schemeClr val="bg2"/>
                  </a:solidFill>
                  <a:miter lim="800000"/>
                  <a:headEnd/>
                  <a:tailEnd/>
                </a:ln>
                <a:effectLst/>
              </p:spPr>
              <p:txBody>
                <a:bodyPr wrap="none" anchor="ctr"/>
                <a:lstStyle/>
                <a:p>
                  <a:pPr>
                    <a:defRPr/>
                  </a:pPr>
                  <a:endParaRPr lang="it-IT"/>
                </a:p>
              </p:txBody>
            </p:sp>
          </p:grpSp>
        </p:grpSp>
        <p:grpSp>
          <p:nvGrpSpPr>
            <p:cNvPr id="24584" name="Gruppo 609"/>
            <p:cNvGrpSpPr>
              <a:grpSpLocks/>
            </p:cNvGrpSpPr>
            <p:nvPr/>
          </p:nvGrpSpPr>
          <p:grpSpPr bwMode="auto">
            <a:xfrm>
              <a:off x="3052759" y="2428234"/>
              <a:ext cx="672387" cy="429266"/>
              <a:chOff x="1985959" y="1234434"/>
              <a:chExt cx="672387" cy="429266"/>
            </a:xfrm>
          </p:grpSpPr>
          <p:grpSp>
            <p:nvGrpSpPr>
              <p:cNvPr id="24634" name="Gruppo 607"/>
              <p:cNvGrpSpPr>
                <a:grpSpLocks/>
              </p:cNvGrpSpPr>
              <p:nvPr/>
            </p:nvGrpSpPr>
            <p:grpSpPr bwMode="auto">
              <a:xfrm>
                <a:off x="2222500" y="1270000"/>
                <a:ext cx="368300" cy="393700"/>
                <a:chOff x="1600200" y="3911600"/>
                <a:chExt cx="368300" cy="393700"/>
              </a:xfrm>
            </p:grpSpPr>
            <p:pic>
              <p:nvPicPr>
                <p:cNvPr id="24636" name="Picture 9" descr="AgustaWestland_payoff_UK"/>
                <p:cNvPicPr>
                  <a:picLocks noChangeAspect="1" noChangeArrowheads="1"/>
                </p:cNvPicPr>
                <p:nvPr/>
              </p:nvPicPr>
              <p:blipFill>
                <a:blip r:embed="rId4"/>
                <a:srcRect r="76923" b="34464"/>
                <a:stretch>
                  <a:fillRect/>
                </a:stretch>
              </p:blipFill>
              <p:spPr bwMode="auto">
                <a:xfrm>
                  <a:off x="1600200" y="3911600"/>
                  <a:ext cx="342900" cy="368300"/>
                </a:xfrm>
                <a:prstGeom prst="rect">
                  <a:avLst/>
                </a:prstGeom>
                <a:noFill/>
                <a:ln w="9525">
                  <a:noFill/>
                  <a:miter lim="800000"/>
                  <a:headEnd/>
                  <a:tailEnd/>
                </a:ln>
              </p:spPr>
            </p:pic>
            <p:sp>
              <p:nvSpPr>
                <p:cNvPr id="24637" name="Ovale 617"/>
                <p:cNvSpPr>
                  <a:spLocks noChangeArrowheads="1"/>
                </p:cNvSpPr>
                <p:nvPr/>
              </p:nvSpPr>
              <p:spPr bwMode="auto">
                <a:xfrm>
                  <a:off x="1879600" y="4178300"/>
                  <a:ext cx="88900" cy="127000"/>
                </a:xfrm>
                <a:prstGeom prst="ellipse">
                  <a:avLst/>
                </a:prstGeom>
                <a:solidFill>
                  <a:srgbClr val="FFFFFF"/>
                </a:solidFill>
                <a:ln w="9525" algn="ctr">
                  <a:solidFill>
                    <a:srgbClr val="FFFFFF"/>
                  </a:solidFill>
                  <a:round/>
                  <a:headEnd/>
                  <a:tailEnd type="triangle" w="med" len="med"/>
                </a:ln>
              </p:spPr>
              <p:txBody>
                <a:bodyPr wrap="none" lIns="90000" tIns="46800" rIns="90000" bIns="46800">
                  <a:spAutoFit/>
                </a:bodyPr>
                <a:lstStyle/>
                <a:p>
                  <a:pPr algn="ctr" eaLnBrk="0" hangingPunct="0"/>
                  <a:endParaRPr lang="it-IT"/>
                </a:p>
              </p:txBody>
            </p:sp>
          </p:grpSp>
          <p:grpSp>
            <p:nvGrpSpPr>
              <p:cNvPr id="8" name="Group 11"/>
              <p:cNvGrpSpPr>
                <a:grpSpLocks noChangeAspect="1"/>
              </p:cNvGrpSpPr>
              <p:nvPr/>
            </p:nvGrpSpPr>
            <p:grpSpPr bwMode="auto">
              <a:xfrm>
                <a:off x="1985959" y="1234434"/>
                <a:ext cx="672387" cy="410210"/>
                <a:chOff x="2400" y="1776"/>
                <a:chExt cx="960" cy="720"/>
              </a:xfrm>
              <a:solidFill>
                <a:srgbClr val="FFFFFF">
                  <a:alpha val="0"/>
                </a:srgbClr>
              </a:solidFill>
            </p:grpSpPr>
            <p:sp>
              <p:nvSpPr>
                <p:cNvPr id="613" name="Rectangle 12"/>
                <p:cNvSpPr>
                  <a:spLocks noChangeArrowheads="1"/>
                </p:cNvSpPr>
                <p:nvPr/>
              </p:nvSpPr>
              <p:spPr bwMode="auto">
                <a:xfrm>
                  <a:off x="2400" y="2016"/>
                  <a:ext cx="960" cy="480"/>
                </a:xfrm>
                <a:prstGeom prst="rect">
                  <a:avLst/>
                </a:prstGeom>
                <a:grpFill/>
                <a:ln w="19050">
                  <a:solidFill>
                    <a:schemeClr val="bg2"/>
                  </a:solidFill>
                  <a:miter lim="800000"/>
                  <a:headEnd/>
                  <a:tailEnd/>
                </a:ln>
                <a:effectLst/>
              </p:spPr>
              <p:txBody>
                <a:bodyPr wrap="none" anchor="ctr"/>
                <a:lstStyle/>
                <a:p>
                  <a:pPr>
                    <a:defRPr/>
                  </a:pPr>
                  <a:endParaRPr lang="it-IT"/>
                </a:p>
              </p:txBody>
            </p:sp>
            <p:sp>
              <p:nvSpPr>
                <p:cNvPr id="614" name="AutoShape 13"/>
                <p:cNvSpPr>
                  <a:spLocks noChangeArrowheads="1"/>
                </p:cNvSpPr>
                <p:nvPr/>
              </p:nvSpPr>
              <p:spPr bwMode="auto">
                <a:xfrm flipH="1">
                  <a:off x="2400" y="1776"/>
                  <a:ext cx="336" cy="240"/>
                </a:xfrm>
                <a:prstGeom prst="rtTriangle">
                  <a:avLst/>
                </a:prstGeom>
                <a:grpFill/>
                <a:ln w="19050">
                  <a:solidFill>
                    <a:schemeClr val="bg2"/>
                  </a:solidFill>
                  <a:miter lim="800000"/>
                  <a:headEnd/>
                  <a:tailEnd/>
                </a:ln>
                <a:effectLst/>
              </p:spPr>
              <p:txBody>
                <a:bodyPr wrap="none" anchor="ctr"/>
                <a:lstStyle/>
                <a:p>
                  <a:pPr>
                    <a:defRPr/>
                  </a:pPr>
                  <a:endParaRPr lang="it-IT"/>
                </a:p>
              </p:txBody>
            </p:sp>
            <p:sp>
              <p:nvSpPr>
                <p:cNvPr id="615" name="AutoShape 14"/>
                <p:cNvSpPr>
                  <a:spLocks noChangeArrowheads="1"/>
                </p:cNvSpPr>
                <p:nvPr/>
              </p:nvSpPr>
              <p:spPr bwMode="auto">
                <a:xfrm flipH="1">
                  <a:off x="2712" y="1776"/>
                  <a:ext cx="336" cy="240"/>
                </a:xfrm>
                <a:prstGeom prst="rtTriangle">
                  <a:avLst/>
                </a:prstGeom>
                <a:grpFill/>
                <a:ln w="19050">
                  <a:solidFill>
                    <a:schemeClr val="bg2"/>
                  </a:solidFill>
                  <a:miter lim="800000"/>
                  <a:headEnd/>
                  <a:tailEnd/>
                </a:ln>
                <a:effectLst/>
              </p:spPr>
              <p:txBody>
                <a:bodyPr wrap="none" anchor="ctr"/>
                <a:lstStyle/>
                <a:p>
                  <a:pPr>
                    <a:defRPr/>
                  </a:pPr>
                  <a:endParaRPr lang="it-IT"/>
                </a:p>
              </p:txBody>
            </p:sp>
            <p:sp>
              <p:nvSpPr>
                <p:cNvPr id="616" name="AutoShape 15"/>
                <p:cNvSpPr>
                  <a:spLocks noChangeArrowheads="1"/>
                </p:cNvSpPr>
                <p:nvPr/>
              </p:nvSpPr>
              <p:spPr bwMode="auto">
                <a:xfrm flipH="1">
                  <a:off x="3024" y="1776"/>
                  <a:ext cx="336" cy="240"/>
                </a:xfrm>
                <a:prstGeom prst="rtTriangle">
                  <a:avLst/>
                </a:prstGeom>
                <a:grpFill/>
                <a:ln w="19050">
                  <a:solidFill>
                    <a:schemeClr val="bg2"/>
                  </a:solidFill>
                  <a:miter lim="800000"/>
                  <a:headEnd/>
                  <a:tailEnd/>
                </a:ln>
                <a:effectLst/>
              </p:spPr>
              <p:txBody>
                <a:bodyPr wrap="none" anchor="ctr"/>
                <a:lstStyle/>
                <a:p>
                  <a:pPr>
                    <a:defRPr/>
                  </a:pPr>
                  <a:endParaRPr lang="it-IT"/>
                </a:p>
              </p:txBody>
            </p:sp>
          </p:grpSp>
        </p:grpSp>
        <p:grpSp>
          <p:nvGrpSpPr>
            <p:cNvPr id="9" name="Group 11"/>
            <p:cNvGrpSpPr>
              <a:grpSpLocks noChangeAspect="1"/>
            </p:cNvGrpSpPr>
            <p:nvPr/>
          </p:nvGrpSpPr>
          <p:grpSpPr bwMode="auto">
            <a:xfrm>
              <a:off x="5961059" y="2479034"/>
              <a:ext cx="672387" cy="410210"/>
              <a:chOff x="2400" y="1776"/>
              <a:chExt cx="960" cy="720"/>
            </a:xfrm>
            <a:solidFill>
              <a:schemeClr val="bg2">
                <a:lumMod val="20000"/>
                <a:lumOff val="80000"/>
              </a:schemeClr>
            </a:solidFill>
          </p:grpSpPr>
          <p:sp>
            <p:nvSpPr>
              <p:cNvPr id="622" name="Rectangle 12"/>
              <p:cNvSpPr>
                <a:spLocks noChangeArrowheads="1"/>
              </p:cNvSpPr>
              <p:nvPr/>
            </p:nvSpPr>
            <p:spPr bwMode="auto">
              <a:xfrm>
                <a:off x="2400" y="2016"/>
                <a:ext cx="960" cy="480"/>
              </a:xfrm>
              <a:prstGeom prst="rect">
                <a:avLst/>
              </a:prstGeom>
              <a:grpFill/>
              <a:ln w="19050">
                <a:solidFill>
                  <a:schemeClr val="bg2"/>
                </a:solidFill>
                <a:miter lim="800000"/>
                <a:headEnd/>
                <a:tailEnd/>
              </a:ln>
              <a:effectLst/>
            </p:spPr>
            <p:txBody>
              <a:bodyPr wrap="none" anchor="ctr"/>
              <a:lstStyle/>
              <a:p>
                <a:pPr>
                  <a:defRPr/>
                </a:pPr>
                <a:endParaRPr lang="it-IT"/>
              </a:p>
            </p:txBody>
          </p:sp>
          <p:sp>
            <p:nvSpPr>
              <p:cNvPr id="623" name="AutoShape 13"/>
              <p:cNvSpPr>
                <a:spLocks noChangeArrowheads="1"/>
              </p:cNvSpPr>
              <p:nvPr/>
            </p:nvSpPr>
            <p:spPr bwMode="auto">
              <a:xfrm flipH="1">
                <a:off x="2400" y="1776"/>
                <a:ext cx="336" cy="240"/>
              </a:xfrm>
              <a:prstGeom prst="rtTriangle">
                <a:avLst/>
              </a:prstGeom>
              <a:grpFill/>
              <a:ln w="19050">
                <a:solidFill>
                  <a:schemeClr val="bg2"/>
                </a:solidFill>
                <a:miter lim="800000"/>
                <a:headEnd/>
                <a:tailEnd/>
              </a:ln>
              <a:effectLst/>
            </p:spPr>
            <p:txBody>
              <a:bodyPr wrap="none" anchor="ctr"/>
              <a:lstStyle/>
              <a:p>
                <a:pPr>
                  <a:defRPr/>
                </a:pPr>
                <a:endParaRPr lang="it-IT"/>
              </a:p>
            </p:txBody>
          </p:sp>
          <p:sp>
            <p:nvSpPr>
              <p:cNvPr id="624" name="AutoShape 14"/>
              <p:cNvSpPr>
                <a:spLocks noChangeArrowheads="1"/>
              </p:cNvSpPr>
              <p:nvPr/>
            </p:nvSpPr>
            <p:spPr bwMode="auto">
              <a:xfrm flipH="1">
                <a:off x="2712" y="1776"/>
                <a:ext cx="336" cy="240"/>
              </a:xfrm>
              <a:prstGeom prst="rtTriangle">
                <a:avLst/>
              </a:prstGeom>
              <a:grpFill/>
              <a:ln w="19050">
                <a:solidFill>
                  <a:schemeClr val="bg2"/>
                </a:solidFill>
                <a:miter lim="800000"/>
                <a:headEnd/>
                <a:tailEnd/>
              </a:ln>
              <a:effectLst/>
            </p:spPr>
            <p:txBody>
              <a:bodyPr wrap="none" anchor="ctr"/>
              <a:lstStyle/>
              <a:p>
                <a:pPr>
                  <a:defRPr/>
                </a:pPr>
                <a:endParaRPr lang="it-IT"/>
              </a:p>
            </p:txBody>
          </p:sp>
          <p:sp>
            <p:nvSpPr>
              <p:cNvPr id="625" name="AutoShape 15"/>
              <p:cNvSpPr>
                <a:spLocks noChangeArrowheads="1"/>
              </p:cNvSpPr>
              <p:nvPr/>
            </p:nvSpPr>
            <p:spPr bwMode="auto">
              <a:xfrm flipH="1">
                <a:off x="3024" y="1776"/>
                <a:ext cx="336" cy="240"/>
              </a:xfrm>
              <a:prstGeom prst="rtTriangle">
                <a:avLst/>
              </a:prstGeom>
              <a:grpFill/>
              <a:ln w="19050">
                <a:solidFill>
                  <a:schemeClr val="bg2"/>
                </a:solidFill>
                <a:miter lim="800000"/>
                <a:headEnd/>
                <a:tailEnd/>
              </a:ln>
              <a:effectLst/>
            </p:spPr>
            <p:txBody>
              <a:bodyPr wrap="none" anchor="ctr"/>
              <a:lstStyle/>
              <a:p>
                <a:pPr>
                  <a:defRPr/>
                </a:pPr>
                <a:endParaRPr lang="it-IT"/>
              </a:p>
            </p:txBody>
          </p:sp>
        </p:grpSp>
        <p:sp>
          <p:nvSpPr>
            <p:cNvPr id="24586" name="CasellaDiTesto 628"/>
            <p:cNvSpPr txBox="1">
              <a:spLocks noChangeArrowheads="1"/>
            </p:cNvSpPr>
            <p:nvPr/>
          </p:nvSpPr>
          <p:spPr bwMode="auto">
            <a:xfrm>
              <a:off x="3886200" y="2794000"/>
              <a:ext cx="1816100" cy="338554"/>
            </a:xfrm>
            <a:prstGeom prst="rect">
              <a:avLst/>
            </a:prstGeom>
            <a:noFill/>
            <a:ln w="9525">
              <a:noFill/>
              <a:miter lim="800000"/>
              <a:headEnd/>
              <a:tailEnd/>
            </a:ln>
          </p:spPr>
          <p:txBody>
            <a:bodyPr>
              <a:spAutoFit/>
            </a:bodyPr>
            <a:lstStyle/>
            <a:p>
              <a:pPr algn="ctr"/>
              <a:r>
                <a:rPr lang="it-IT" sz="1600">
                  <a:solidFill>
                    <a:schemeClr val="tx1"/>
                  </a:solidFill>
                  <a:latin typeface="Calibri" pitchFamily="34" charset="0"/>
                </a:rPr>
                <a:t>cascina costa</a:t>
              </a:r>
            </a:p>
          </p:txBody>
        </p:sp>
        <p:grpSp>
          <p:nvGrpSpPr>
            <p:cNvPr id="24587" name="Gruppo 629"/>
            <p:cNvGrpSpPr>
              <a:grpSpLocks/>
            </p:cNvGrpSpPr>
            <p:nvPr/>
          </p:nvGrpSpPr>
          <p:grpSpPr bwMode="auto">
            <a:xfrm>
              <a:off x="4449759" y="2428234"/>
              <a:ext cx="672387" cy="429266"/>
              <a:chOff x="1985959" y="1234434"/>
              <a:chExt cx="672387" cy="429266"/>
            </a:xfrm>
          </p:grpSpPr>
          <p:grpSp>
            <p:nvGrpSpPr>
              <p:cNvPr id="24630" name="Gruppo 607"/>
              <p:cNvGrpSpPr>
                <a:grpSpLocks/>
              </p:cNvGrpSpPr>
              <p:nvPr/>
            </p:nvGrpSpPr>
            <p:grpSpPr bwMode="auto">
              <a:xfrm>
                <a:off x="2222500" y="1270000"/>
                <a:ext cx="368300" cy="393700"/>
                <a:chOff x="1600200" y="3911600"/>
                <a:chExt cx="368300" cy="393700"/>
              </a:xfrm>
            </p:grpSpPr>
            <p:pic>
              <p:nvPicPr>
                <p:cNvPr id="24632" name="Picture 9" descr="AgustaWestland_payoff_UK"/>
                <p:cNvPicPr>
                  <a:picLocks noChangeAspect="1" noChangeArrowheads="1"/>
                </p:cNvPicPr>
                <p:nvPr/>
              </p:nvPicPr>
              <p:blipFill>
                <a:blip r:embed="rId4"/>
                <a:srcRect r="76923" b="34464"/>
                <a:stretch>
                  <a:fillRect/>
                </a:stretch>
              </p:blipFill>
              <p:spPr bwMode="auto">
                <a:xfrm>
                  <a:off x="1600200" y="3911600"/>
                  <a:ext cx="342900" cy="368300"/>
                </a:xfrm>
                <a:prstGeom prst="rect">
                  <a:avLst/>
                </a:prstGeom>
                <a:noFill/>
                <a:ln w="9525">
                  <a:noFill/>
                  <a:miter lim="800000"/>
                  <a:headEnd/>
                  <a:tailEnd/>
                </a:ln>
              </p:spPr>
            </p:pic>
            <p:sp>
              <p:nvSpPr>
                <p:cNvPr id="24633" name="Ovale 637"/>
                <p:cNvSpPr>
                  <a:spLocks noChangeArrowheads="1"/>
                </p:cNvSpPr>
                <p:nvPr/>
              </p:nvSpPr>
              <p:spPr bwMode="auto">
                <a:xfrm>
                  <a:off x="1879600" y="4178300"/>
                  <a:ext cx="88900" cy="127000"/>
                </a:xfrm>
                <a:prstGeom prst="ellipse">
                  <a:avLst/>
                </a:prstGeom>
                <a:solidFill>
                  <a:srgbClr val="FFFFFF"/>
                </a:solidFill>
                <a:ln w="9525" algn="ctr">
                  <a:solidFill>
                    <a:srgbClr val="FFFFFF"/>
                  </a:solidFill>
                  <a:round/>
                  <a:headEnd/>
                  <a:tailEnd type="triangle" w="med" len="med"/>
                </a:ln>
              </p:spPr>
              <p:txBody>
                <a:bodyPr wrap="none" lIns="90000" tIns="46800" rIns="90000" bIns="46800">
                  <a:spAutoFit/>
                </a:bodyPr>
                <a:lstStyle/>
                <a:p>
                  <a:pPr algn="ctr" eaLnBrk="0" hangingPunct="0"/>
                  <a:endParaRPr lang="it-IT"/>
                </a:p>
              </p:txBody>
            </p:sp>
          </p:grpSp>
          <p:grpSp>
            <p:nvGrpSpPr>
              <p:cNvPr id="12" name="Group 11"/>
              <p:cNvGrpSpPr>
                <a:grpSpLocks noChangeAspect="1"/>
              </p:cNvGrpSpPr>
              <p:nvPr/>
            </p:nvGrpSpPr>
            <p:grpSpPr bwMode="auto">
              <a:xfrm>
                <a:off x="1985959" y="1234434"/>
                <a:ext cx="672387" cy="410210"/>
                <a:chOff x="2400" y="1776"/>
                <a:chExt cx="960" cy="720"/>
              </a:xfrm>
              <a:solidFill>
                <a:srgbClr val="FFFFFF">
                  <a:alpha val="0"/>
                </a:srgbClr>
              </a:solidFill>
            </p:grpSpPr>
            <p:sp>
              <p:nvSpPr>
                <p:cNvPr id="633" name="Rectangle 12"/>
                <p:cNvSpPr>
                  <a:spLocks noChangeArrowheads="1"/>
                </p:cNvSpPr>
                <p:nvPr/>
              </p:nvSpPr>
              <p:spPr bwMode="auto">
                <a:xfrm>
                  <a:off x="2400" y="2016"/>
                  <a:ext cx="960" cy="480"/>
                </a:xfrm>
                <a:prstGeom prst="rect">
                  <a:avLst/>
                </a:prstGeom>
                <a:grpFill/>
                <a:ln w="19050">
                  <a:solidFill>
                    <a:schemeClr val="bg2"/>
                  </a:solidFill>
                  <a:miter lim="800000"/>
                  <a:headEnd/>
                  <a:tailEnd/>
                </a:ln>
                <a:effectLst/>
              </p:spPr>
              <p:txBody>
                <a:bodyPr wrap="none" anchor="ctr"/>
                <a:lstStyle/>
                <a:p>
                  <a:pPr>
                    <a:defRPr/>
                  </a:pPr>
                  <a:endParaRPr lang="it-IT"/>
                </a:p>
              </p:txBody>
            </p:sp>
            <p:sp>
              <p:nvSpPr>
                <p:cNvPr id="634" name="AutoShape 13"/>
                <p:cNvSpPr>
                  <a:spLocks noChangeArrowheads="1"/>
                </p:cNvSpPr>
                <p:nvPr/>
              </p:nvSpPr>
              <p:spPr bwMode="auto">
                <a:xfrm flipH="1">
                  <a:off x="2400" y="1776"/>
                  <a:ext cx="336" cy="240"/>
                </a:xfrm>
                <a:prstGeom prst="rtTriangle">
                  <a:avLst/>
                </a:prstGeom>
                <a:grpFill/>
                <a:ln w="19050">
                  <a:solidFill>
                    <a:schemeClr val="bg2"/>
                  </a:solidFill>
                  <a:miter lim="800000"/>
                  <a:headEnd/>
                  <a:tailEnd/>
                </a:ln>
                <a:effectLst/>
              </p:spPr>
              <p:txBody>
                <a:bodyPr wrap="none" anchor="ctr"/>
                <a:lstStyle/>
                <a:p>
                  <a:pPr>
                    <a:defRPr/>
                  </a:pPr>
                  <a:endParaRPr lang="it-IT"/>
                </a:p>
              </p:txBody>
            </p:sp>
            <p:sp>
              <p:nvSpPr>
                <p:cNvPr id="635" name="AutoShape 14"/>
                <p:cNvSpPr>
                  <a:spLocks noChangeArrowheads="1"/>
                </p:cNvSpPr>
                <p:nvPr/>
              </p:nvSpPr>
              <p:spPr bwMode="auto">
                <a:xfrm flipH="1">
                  <a:off x="2712" y="1776"/>
                  <a:ext cx="336" cy="240"/>
                </a:xfrm>
                <a:prstGeom prst="rtTriangle">
                  <a:avLst/>
                </a:prstGeom>
                <a:grpFill/>
                <a:ln w="19050">
                  <a:solidFill>
                    <a:schemeClr val="bg2"/>
                  </a:solidFill>
                  <a:miter lim="800000"/>
                  <a:headEnd/>
                  <a:tailEnd/>
                </a:ln>
                <a:effectLst/>
              </p:spPr>
              <p:txBody>
                <a:bodyPr wrap="none" anchor="ctr"/>
                <a:lstStyle/>
                <a:p>
                  <a:pPr>
                    <a:defRPr/>
                  </a:pPr>
                  <a:endParaRPr lang="it-IT"/>
                </a:p>
              </p:txBody>
            </p:sp>
            <p:sp>
              <p:nvSpPr>
                <p:cNvPr id="636" name="AutoShape 15"/>
                <p:cNvSpPr>
                  <a:spLocks noChangeArrowheads="1"/>
                </p:cNvSpPr>
                <p:nvPr/>
              </p:nvSpPr>
              <p:spPr bwMode="auto">
                <a:xfrm flipH="1">
                  <a:off x="3024" y="1776"/>
                  <a:ext cx="336" cy="240"/>
                </a:xfrm>
                <a:prstGeom prst="rtTriangle">
                  <a:avLst/>
                </a:prstGeom>
                <a:grpFill/>
                <a:ln w="19050">
                  <a:solidFill>
                    <a:schemeClr val="bg2"/>
                  </a:solidFill>
                  <a:miter lim="800000"/>
                  <a:headEnd/>
                  <a:tailEnd/>
                </a:ln>
                <a:effectLst/>
              </p:spPr>
              <p:txBody>
                <a:bodyPr wrap="none" anchor="ctr"/>
                <a:lstStyle/>
                <a:p>
                  <a:pPr>
                    <a:defRPr/>
                  </a:pPr>
                  <a:endParaRPr lang="it-IT"/>
                </a:p>
              </p:txBody>
            </p:sp>
          </p:grpSp>
        </p:grpSp>
        <p:sp>
          <p:nvSpPr>
            <p:cNvPr id="24588" name="CasellaDiTesto 638"/>
            <p:cNvSpPr txBox="1">
              <a:spLocks noChangeArrowheads="1"/>
            </p:cNvSpPr>
            <p:nvPr/>
          </p:nvSpPr>
          <p:spPr bwMode="auto">
            <a:xfrm>
              <a:off x="2603500" y="5054600"/>
              <a:ext cx="1816100" cy="338554"/>
            </a:xfrm>
            <a:prstGeom prst="rect">
              <a:avLst/>
            </a:prstGeom>
            <a:noFill/>
            <a:ln w="9525">
              <a:noFill/>
              <a:miter lim="800000"/>
              <a:headEnd/>
              <a:tailEnd/>
            </a:ln>
          </p:spPr>
          <p:txBody>
            <a:bodyPr>
              <a:spAutoFit/>
            </a:bodyPr>
            <a:lstStyle/>
            <a:p>
              <a:pPr algn="ctr"/>
              <a:r>
                <a:rPr lang="it-IT" sz="1600">
                  <a:solidFill>
                    <a:schemeClr val="tx1"/>
                  </a:solidFill>
                  <a:latin typeface="Calibri" pitchFamily="34" charset="0"/>
                </a:rPr>
                <a:t>vergiate</a:t>
              </a:r>
            </a:p>
          </p:txBody>
        </p:sp>
        <p:grpSp>
          <p:nvGrpSpPr>
            <p:cNvPr id="24589" name="Gruppo 639"/>
            <p:cNvGrpSpPr>
              <a:grpSpLocks/>
            </p:cNvGrpSpPr>
            <p:nvPr/>
          </p:nvGrpSpPr>
          <p:grpSpPr bwMode="auto">
            <a:xfrm>
              <a:off x="3167059" y="4688834"/>
              <a:ext cx="672387" cy="429266"/>
              <a:chOff x="1985959" y="1234434"/>
              <a:chExt cx="672387" cy="429266"/>
            </a:xfrm>
          </p:grpSpPr>
          <p:grpSp>
            <p:nvGrpSpPr>
              <p:cNvPr id="24626" name="Gruppo 607"/>
              <p:cNvGrpSpPr>
                <a:grpSpLocks/>
              </p:cNvGrpSpPr>
              <p:nvPr/>
            </p:nvGrpSpPr>
            <p:grpSpPr bwMode="auto">
              <a:xfrm>
                <a:off x="2222500" y="1270000"/>
                <a:ext cx="368300" cy="393700"/>
                <a:chOff x="1600200" y="3911600"/>
                <a:chExt cx="368300" cy="393700"/>
              </a:xfrm>
            </p:grpSpPr>
            <p:pic>
              <p:nvPicPr>
                <p:cNvPr id="24628" name="Picture 9" descr="AgustaWestland_payoff_UK"/>
                <p:cNvPicPr>
                  <a:picLocks noChangeAspect="1" noChangeArrowheads="1"/>
                </p:cNvPicPr>
                <p:nvPr/>
              </p:nvPicPr>
              <p:blipFill>
                <a:blip r:embed="rId4"/>
                <a:srcRect r="76923" b="34464"/>
                <a:stretch>
                  <a:fillRect/>
                </a:stretch>
              </p:blipFill>
              <p:spPr bwMode="auto">
                <a:xfrm>
                  <a:off x="1600200" y="3911600"/>
                  <a:ext cx="342900" cy="368300"/>
                </a:xfrm>
                <a:prstGeom prst="rect">
                  <a:avLst/>
                </a:prstGeom>
                <a:noFill/>
                <a:ln w="9525">
                  <a:noFill/>
                  <a:miter lim="800000"/>
                  <a:headEnd/>
                  <a:tailEnd/>
                </a:ln>
              </p:spPr>
            </p:pic>
            <p:sp>
              <p:nvSpPr>
                <p:cNvPr id="24629" name="Ovale 647"/>
                <p:cNvSpPr>
                  <a:spLocks noChangeArrowheads="1"/>
                </p:cNvSpPr>
                <p:nvPr/>
              </p:nvSpPr>
              <p:spPr bwMode="auto">
                <a:xfrm>
                  <a:off x="1879600" y="4178300"/>
                  <a:ext cx="88900" cy="127000"/>
                </a:xfrm>
                <a:prstGeom prst="ellipse">
                  <a:avLst/>
                </a:prstGeom>
                <a:solidFill>
                  <a:srgbClr val="FFFFFF"/>
                </a:solidFill>
                <a:ln w="9525" algn="ctr">
                  <a:solidFill>
                    <a:srgbClr val="FFFFFF"/>
                  </a:solidFill>
                  <a:round/>
                  <a:headEnd/>
                  <a:tailEnd type="triangle" w="med" len="med"/>
                </a:ln>
              </p:spPr>
              <p:txBody>
                <a:bodyPr wrap="none" lIns="90000" tIns="46800" rIns="90000" bIns="46800">
                  <a:spAutoFit/>
                </a:bodyPr>
                <a:lstStyle/>
                <a:p>
                  <a:pPr algn="ctr" eaLnBrk="0" hangingPunct="0"/>
                  <a:endParaRPr lang="it-IT"/>
                </a:p>
              </p:txBody>
            </p:sp>
          </p:grpSp>
          <p:grpSp>
            <p:nvGrpSpPr>
              <p:cNvPr id="15" name="Group 11"/>
              <p:cNvGrpSpPr>
                <a:grpSpLocks noChangeAspect="1"/>
              </p:cNvGrpSpPr>
              <p:nvPr/>
            </p:nvGrpSpPr>
            <p:grpSpPr bwMode="auto">
              <a:xfrm>
                <a:off x="1985959" y="1234434"/>
                <a:ext cx="672387" cy="410210"/>
                <a:chOff x="2400" y="1776"/>
                <a:chExt cx="960" cy="720"/>
              </a:xfrm>
              <a:solidFill>
                <a:srgbClr val="FFFFFF">
                  <a:alpha val="0"/>
                </a:srgbClr>
              </a:solidFill>
            </p:grpSpPr>
            <p:sp>
              <p:nvSpPr>
                <p:cNvPr id="643" name="Rectangle 12"/>
                <p:cNvSpPr>
                  <a:spLocks noChangeArrowheads="1"/>
                </p:cNvSpPr>
                <p:nvPr/>
              </p:nvSpPr>
              <p:spPr bwMode="auto">
                <a:xfrm>
                  <a:off x="2400" y="2016"/>
                  <a:ext cx="960" cy="480"/>
                </a:xfrm>
                <a:prstGeom prst="rect">
                  <a:avLst/>
                </a:prstGeom>
                <a:grpFill/>
                <a:ln w="19050">
                  <a:solidFill>
                    <a:schemeClr val="bg2"/>
                  </a:solidFill>
                  <a:miter lim="800000"/>
                  <a:headEnd/>
                  <a:tailEnd/>
                </a:ln>
                <a:effectLst/>
              </p:spPr>
              <p:txBody>
                <a:bodyPr wrap="none" anchor="ctr"/>
                <a:lstStyle/>
                <a:p>
                  <a:pPr>
                    <a:defRPr/>
                  </a:pPr>
                  <a:endParaRPr lang="it-IT"/>
                </a:p>
              </p:txBody>
            </p:sp>
            <p:sp>
              <p:nvSpPr>
                <p:cNvPr id="644" name="AutoShape 13"/>
                <p:cNvSpPr>
                  <a:spLocks noChangeArrowheads="1"/>
                </p:cNvSpPr>
                <p:nvPr/>
              </p:nvSpPr>
              <p:spPr bwMode="auto">
                <a:xfrm flipH="1">
                  <a:off x="2400" y="1776"/>
                  <a:ext cx="336" cy="240"/>
                </a:xfrm>
                <a:prstGeom prst="rtTriangle">
                  <a:avLst/>
                </a:prstGeom>
                <a:grpFill/>
                <a:ln w="19050">
                  <a:solidFill>
                    <a:schemeClr val="bg2"/>
                  </a:solidFill>
                  <a:miter lim="800000"/>
                  <a:headEnd/>
                  <a:tailEnd/>
                </a:ln>
                <a:effectLst/>
              </p:spPr>
              <p:txBody>
                <a:bodyPr wrap="none" anchor="ctr"/>
                <a:lstStyle/>
                <a:p>
                  <a:pPr>
                    <a:defRPr/>
                  </a:pPr>
                  <a:endParaRPr lang="it-IT"/>
                </a:p>
              </p:txBody>
            </p:sp>
            <p:sp>
              <p:nvSpPr>
                <p:cNvPr id="645" name="AutoShape 14"/>
                <p:cNvSpPr>
                  <a:spLocks noChangeArrowheads="1"/>
                </p:cNvSpPr>
                <p:nvPr/>
              </p:nvSpPr>
              <p:spPr bwMode="auto">
                <a:xfrm flipH="1">
                  <a:off x="2712" y="1776"/>
                  <a:ext cx="336" cy="240"/>
                </a:xfrm>
                <a:prstGeom prst="rtTriangle">
                  <a:avLst/>
                </a:prstGeom>
                <a:grpFill/>
                <a:ln w="19050">
                  <a:solidFill>
                    <a:schemeClr val="bg2"/>
                  </a:solidFill>
                  <a:miter lim="800000"/>
                  <a:headEnd/>
                  <a:tailEnd/>
                </a:ln>
                <a:effectLst/>
              </p:spPr>
              <p:txBody>
                <a:bodyPr wrap="none" anchor="ctr"/>
                <a:lstStyle/>
                <a:p>
                  <a:pPr>
                    <a:defRPr/>
                  </a:pPr>
                  <a:endParaRPr lang="it-IT"/>
                </a:p>
              </p:txBody>
            </p:sp>
            <p:sp>
              <p:nvSpPr>
                <p:cNvPr id="646" name="AutoShape 15"/>
                <p:cNvSpPr>
                  <a:spLocks noChangeArrowheads="1"/>
                </p:cNvSpPr>
                <p:nvPr/>
              </p:nvSpPr>
              <p:spPr bwMode="auto">
                <a:xfrm flipH="1">
                  <a:off x="3024" y="1776"/>
                  <a:ext cx="336" cy="240"/>
                </a:xfrm>
                <a:prstGeom prst="rtTriangle">
                  <a:avLst/>
                </a:prstGeom>
                <a:grpFill/>
                <a:ln w="19050">
                  <a:solidFill>
                    <a:schemeClr val="bg2"/>
                  </a:solidFill>
                  <a:miter lim="800000"/>
                  <a:headEnd/>
                  <a:tailEnd/>
                </a:ln>
                <a:effectLst/>
              </p:spPr>
              <p:txBody>
                <a:bodyPr wrap="none" anchor="ctr"/>
                <a:lstStyle/>
                <a:p>
                  <a:pPr>
                    <a:defRPr/>
                  </a:pPr>
                  <a:endParaRPr lang="it-IT"/>
                </a:p>
              </p:txBody>
            </p:sp>
          </p:grpSp>
        </p:grpSp>
        <p:sp>
          <p:nvSpPr>
            <p:cNvPr id="24590" name="CasellaDiTesto 650"/>
            <p:cNvSpPr txBox="1">
              <a:spLocks noChangeArrowheads="1"/>
            </p:cNvSpPr>
            <p:nvPr/>
          </p:nvSpPr>
          <p:spPr bwMode="auto">
            <a:xfrm>
              <a:off x="3911600" y="1778000"/>
              <a:ext cx="1816100" cy="338554"/>
            </a:xfrm>
            <a:prstGeom prst="rect">
              <a:avLst/>
            </a:prstGeom>
            <a:noFill/>
            <a:ln w="9525">
              <a:noFill/>
              <a:miter lim="800000"/>
              <a:headEnd/>
              <a:tailEnd/>
            </a:ln>
          </p:spPr>
          <p:txBody>
            <a:bodyPr>
              <a:spAutoFit/>
            </a:bodyPr>
            <a:lstStyle/>
            <a:p>
              <a:pPr algn="ctr"/>
              <a:r>
                <a:rPr lang="it-IT" sz="1600">
                  <a:solidFill>
                    <a:schemeClr val="tx1"/>
                  </a:solidFill>
                  <a:latin typeface="Calibri" pitchFamily="34" charset="0"/>
                </a:rPr>
                <a:t>frosinone</a:t>
              </a:r>
            </a:p>
          </p:txBody>
        </p:sp>
        <p:grpSp>
          <p:nvGrpSpPr>
            <p:cNvPr id="24591" name="Gruppo 651"/>
            <p:cNvGrpSpPr>
              <a:grpSpLocks/>
            </p:cNvGrpSpPr>
            <p:nvPr/>
          </p:nvGrpSpPr>
          <p:grpSpPr bwMode="auto">
            <a:xfrm>
              <a:off x="4475159" y="1412234"/>
              <a:ext cx="672387" cy="429266"/>
              <a:chOff x="1985959" y="1234434"/>
              <a:chExt cx="672387" cy="429266"/>
            </a:xfrm>
          </p:grpSpPr>
          <p:grpSp>
            <p:nvGrpSpPr>
              <p:cNvPr id="24622" name="Gruppo 607"/>
              <p:cNvGrpSpPr>
                <a:grpSpLocks/>
              </p:cNvGrpSpPr>
              <p:nvPr/>
            </p:nvGrpSpPr>
            <p:grpSpPr bwMode="auto">
              <a:xfrm>
                <a:off x="2222500" y="1270000"/>
                <a:ext cx="368300" cy="393700"/>
                <a:chOff x="1600200" y="3911600"/>
                <a:chExt cx="368300" cy="393700"/>
              </a:xfrm>
            </p:grpSpPr>
            <p:pic>
              <p:nvPicPr>
                <p:cNvPr id="24624" name="Picture 9" descr="AgustaWestland_payoff_UK"/>
                <p:cNvPicPr>
                  <a:picLocks noChangeAspect="1" noChangeArrowheads="1"/>
                </p:cNvPicPr>
                <p:nvPr/>
              </p:nvPicPr>
              <p:blipFill>
                <a:blip r:embed="rId4"/>
                <a:srcRect r="76923" b="34464"/>
                <a:stretch>
                  <a:fillRect/>
                </a:stretch>
              </p:blipFill>
              <p:spPr bwMode="auto">
                <a:xfrm>
                  <a:off x="1600200" y="3911600"/>
                  <a:ext cx="342900" cy="368300"/>
                </a:xfrm>
                <a:prstGeom prst="rect">
                  <a:avLst/>
                </a:prstGeom>
                <a:noFill/>
                <a:ln w="9525">
                  <a:noFill/>
                  <a:miter lim="800000"/>
                  <a:headEnd/>
                  <a:tailEnd/>
                </a:ln>
              </p:spPr>
            </p:pic>
            <p:sp>
              <p:nvSpPr>
                <p:cNvPr id="24625" name="Ovale 659"/>
                <p:cNvSpPr>
                  <a:spLocks noChangeArrowheads="1"/>
                </p:cNvSpPr>
                <p:nvPr/>
              </p:nvSpPr>
              <p:spPr bwMode="auto">
                <a:xfrm>
                  <a:off x="1879600" y="4178300"/>
                  <a:ext cx="88900" cy="127000"/>
                </a:xfrm>
                <a:prstGeom prst="ellipse">
                  <a:avLst/>
                </a:prstGeom>
                <a:solidFill>
                  <a:srgbClr val="FFFFFF"/>
                </a:solidFill>
                <a:ln w="9525" algn="ctr">
                  <a:solidFill>
                    <a:srgbClr val="FFFFFF"/>
                  </a:solidFill>
                  <a:round/>
                  <a:headEnd/>
                  <a:tailEnd type="triangle" w="med" len="med"/>
                </a:ln>
              </p:spPr>
              <p:txBody>
                <a:bodyPr wrap="none" lIns="90000" tIns="46800" rIns="90000" bIns="46800">
                  <a:spAutoFit/>
                </a:bodyPr>
                <a:lstStyle/>
                <a:p>
                  <a:pPr algn="ctr" eaLnBrk="0" hangingPunct="0"/>
                  <a:endParaRPr lang="it-IT"/>
                </a:p>
              </p:txBody>
            </p:sp>
          </p:grpSp>
          <p:grpSp>
            <p:nvGrpSpPr>
              <p:cNvPr id="18" name="Group 11"/>
              <p:cNvGrpSpPr>
                <a:grpSpLocks noChangeAspect="1"/>
              </p:cNvGrpSpPr>
              <p:nvPr/>
            </p:nvGrpSpPr>
            <p:grpSpPr bwMode="auto">
              <a:xfrm>
                <a:off x="1985959" y="1234434"/>
                <a:ext cx="672387" cy="410210"/>
                <a:chOff x="2400" y="1776"/>
                <a:chExt cx="960" cy="720"/>
              </a:xfrm>
              <a:solidFill>
                <a:srgbClr val="FFFFFF">
                  <a:alpha val="0"/>
                </a:srgbClr>
              </a:solidFill>
            </p:grpSpPr>
            <p:sp>
              <p:nvSpPr>
                <p:cNvPr id="655" name="Rectangle 12"/>
                <p:cNvSpPr>
                  <a:spLocks noChangeArrowheads="1"/>
                </p:cNvSpPr>
                <p:nvPr/>
              </p:nvSpPr>
              <p:spPr bwMode="auto">
                <a:xfrm>
                  <a:off x="2400" y="2016"/>
                  <a:ext cx="960" cy="480"/>
                </a:xfrm>
                <a:prstGeom prst="rect">
                  <a:avLst/>
                </a:prstGeom>
                <a:grpFill/>
                <a:ln w="19050">
                  <a:solidFill>
                    <a:schemeClr val="bg2"/>
                  </a:solidFill>
                  <a:miter lim="800000"/>
                  <a:headEnd/>
                  <a:tailEnd/>
                </a:ln>
                <a:effectLst/>
              </p:spPr>
              <p:txBody>
                <a:bodyPr wrap="none" anchor="ctr"/>
                <a:lstStyle/>
                <a:p>
                  <a:pPr>
                    <a:defRPr/>
                  </a:pPr>
                  <a:endParaRPr lang="it-IT"/>
                </a:p>
              </p:txBody>
            </p:sp>
            <p:sp>
              <p:nvSpPr>
                <p:cNvPr id="656" name="AutoShape 13"/>
                <p:cNvSpPr>
                  <a:spLocks noChangeArrowheads="1"/>
                </p:cNvSpPr>
                <p:nvPr/>
              </p:nvSpPr>
              <p:spPr bwMode="auto">
                <a:xfrm flipH="1">
                  <a:off x="2400" y="1776"/>
                  <a:ext cx="336" cy="240"/>
                </a:xfrm>
                <a:prstGeom prst="rtTriangle">
                  <a:avLst/>
                </a:prstGeom>
                <a:grpFill/>
                <a:ln w="19050">
                  <a:solidFill>
                    <a:schemeClr val="bg2"/>
                  </a:solidFill>
                  <a:miter lim="800000"/>
                  <a:headEnd/>
                  <a:tailEnd/>
                </a:ln>
                <a:effectLst/>
              </p:spPr>
              <p:txBody>
                <a:bodyPr wrap="none" anchor="ctr"/>
                <a:lstStyle/>
                <a:p>
                  <a:pPr>
                    <a:defRPr/>
                  </a:pPr>
                  <a:endParaRPr lang="it-IT"/>
                </a:p>
              </p:txBody>
            </p:sp>
            <p:sp>
              <p:nvSpPr>
                <p:cNvPr id="657" name="AutoShape 14"/>
                <p:cNvSpPr>
                  <a:spLocks noChangeArrowheads="1"/>
                </p:cNvSpPr>
                <p:nvPr/>
              </p:nvSpPr>
              <p:spPr bwMode="auto">
                <a:xfrm flipH="1">
                  <a:off x="2712" y="1776"/>
                  <a:ext cx="336" cy="240"/>
                </a:xfrm>
                <a:prstGeom prst="rtTriangle">
                  <a:avLst/>
                </a:prstGeom>
                <a:grpFill/>
                <a:ln w="19050">
                  <a:solidFill>
                    <a:schemeClr val="bg2"/>
                  </a:solidFill>
                  <a:miter lim="800000"/>
                  <a:headEnd/>
                  <a:tailEnd/>
                </a:ln>
                <a:effectLst/>
              </p:spPr>
              <p:txBody>
                <a:bodyPr wrap="none" anchor="ctr"/>
                <a:lstStyle/>
                <a:p>
                  <a:pPr>
                    <a:defRPr/>
                  </a:pPr>
                  <a:endParaRPr lang="it-IT"/>
                </a:p>
              </p:txBody>
            </p:sp>
            <p:sp>
              <p:nvSpPr>
                <p:cNvPr id="658" name="AutoShape 15"/>
                <p:cNvSpPr>
                  <a:spLocks noChangeArrowheads="1"/>
                </p:cNvSpPr>
                <p:nvPr/>
              </p:nvSpPr>
              <p:spPr bwMode="auto">
                <a:xfrm flipH="1">
                  <a:off x="3024" y="1776"/>
                  <a:ext cx="336" cy="240"/>
                </a:xfrm>
                <a:prstGeom prst="rtTriangle">
                  <a:avLst/>
                </a:prstGeom>
                <a:grpFill/>
                <a:ln w="19050">
                  <a:solidFill>
                    <a:schemeClr val="bg2"/>
                  </a:solidFill>
                  <a:miter lim="800000"/>
                  <a:headEnd/>
                  <a:tailEnd/>
                </a:ln>
                <a:effectLst/>
              </p:spPr>
              <p:txBody>
                <a:bodyPr wrap="none" anchor="ctr"/>
                <a:lstStyle/>
                <a:p>
                  <a:pPr>
                    <a:defRPr/>
                  </a:pPr>
                  <a:endParaRPr lang="it-IT"/>
                </a:p>
              </p:txBody>
            </p:sp>
          </p:grpSp>
        </p:grpSp>
        <p:grpSp>
          <p:nvGrpSpPr>
            <p:cNvPr id="19" name="Group 11"/>
            <p:cNvGrpSpPr>
              <a:grpSpLocks noChangeAspect="1"/>
            </p:cNvGrpSpPr>
            <p:nvPr/>
          </p:nvGrpSpPr>
          <p:grpSpPr bwMode="auto">
            <a:xfrm>
              <a:off x="3586159" y="751834"/>
              <a:ext cx="672387" cy="410210"/>
              <a:chOff x="2400" y="1776"/>
              <a:chExt cx="960" cy="720"/>
            </a:xfrm>
            <a:solidFill>
              <a:schemeClr val="bg2">
                <a:lumMod val="20000"/>
                <a:lumOff val="80000"/>
              </a:schemeClr>
            </a:solidFill>
          </p:grpSpPr>
          <p:sp>
            <p:nvSpPr>
              <p:cNvPr id="662" name="Rectangle 12"/>
              <p:cNvSpPr>
                <a:spLocks noChangeArrowheads="1"/>
              </p:cNvSpPr>
              <p:nvPr/>
            </p:nvSpPr>
            <p:spPr bwMode="auto">
              <a:xfrm>
                <a:off x="2400" y="2016"/>
                <a:ext cx="960" cy="480"/>
              </a:xfrm>
              <a:prstGeom prst="rect">
                <a:avLst/>
              </a:prstGeom>
              <a:grpFill/>
              <a:ln w="19050">
                <a:solidFill>
                  <a:schemeClr val="bg2"/>
                </a:solidFill>
                <a:miter lim="800000"/>
                <a:headEnd/>
                <a:tailEnd/>
              </a:ln>
              <a:effectLst/>
            </p:spPr>
            <p:txBody>
              <a:bodyPr wrap="none" anchor="ctr"/>
              <a:lstStyle/>
              <a:p>
                <a:pPr>
                  <a:defRPr/>
                </a:pPr>
                <a:endParaRPr lang="it-IT"/>
              </a:p>
            </p:txBody>
          </p:sp>
          <p:sp>
            <p:nvSpPr>
              <p:cNvPr id="663" name="AutoShape 13"/>
              <p:cNvSpPr>
                <a:spLocks noChangeArrowheads="1"/>
              </p:cNvSpPr>
              <p:nvPr/>
            </p:nvSpPr>
            <p:spPr bwMode="auto">
              <a:xfrm flipH="1">
                <a:off x="2400" y="1776"/>
                <a:ext cx="336" cy="240"/>
              </a:xfrm>
              <a:prstGeom prst="rtTriangle">
                <a:avLst/>
              </a:prstGeom>
              <a:grpFill/>
              <a:ln w="19050">
                <a:solidFill>
                  <a:schemeClr val="bg2"/>
                </a:solidFill>
                <a:miter lim="800000"/>
                <a:headEnd/>
                <a:tailEnd/>
              </a:ln>
              <a:effectLst/>
            </p:spPr>
            <p:txBody>
              <a:bodyPr wrap="none" anchor="ctr"/>
              <a:lstStyle/>
              <a:p>
                <a:pPr>
                  <a:defRPr/>
                </a:pPr>
                <a:endParaRPr lang="it-IT"/>
              </a:p>
            </p:txBody>
          </p:sp>
          <p:sp>
            <p:nvSpPr>
              <p:cNvPr id="664" name="AutoShape 14"/>
              <p:cNvSpPr>
                <a:spLocks noChangeArrowheads="1"/>
              </p:cNvSpPr>
              <p:nvPr/>
            </p:nvSpPr>
            <p:spPr bwMode="auto">
              <a:xfrm flipH="1">
                <a:off x="2712" y="1776"/>
                <a:ext cx="336" cy="240"/>
              </a:xfrm>
              <a:prstGeom prst="rtTriangle">
                <a:avLst/>
              </a:prstGeom>
              <a:grpFill/>
              <a:ln w="19050">
                <a:solidFill>
                  <a:schemeClr val="bg2"/>
                </a:solidFill>
                <a:miter lim="800000"/>
                <a:headEnd/>
                <a:tailEnd/>
              </a:ln>
              <a:effectLst/>
            </p:spPr>
            <p:txBody>
              <a:bodyPr wrap="none" anchor="ctr"/>
              <a:lstStyle/>
              <a:p>
                <a:pPr>
                  <a:defRPr/>
                </a:pPr>
                <a:endParaRPr lang="it-IT"/>
              </a:p>
            </p:txBody>
          </p:sp>
          <p:sp>
            <p:nvSpPr>
              <p:cNvPr id="665" name="AutoShape 15"/>
              <p:cNvSpPr>
                <a:spLocks noChangeArrowheads="1"/>
              </p:cNvSpPr>
              <p:nvPr/>
            </p:nvSpPr>
            <p:spPr bwMode="auto">
              <a:xfrm flipH="1">
                <a:off x="3024" y="1776"/>
                <a:ext cx="336" cy="240"/>
              </a:xfrm>
              <a:prstGeom prst="rtTriangle">
                <a:avLst/>
              </a:prstGeom>
              <a:grpFill/>
              <a:ln w="19050">
                <a:solidFill>
                  <a:schemeClr val="bg2"/>
                </a:solidFill>
                <a:miter lim="800000"/>
                <a:headEnd/>
                <a:tailEnd/>
              </a:ln>
              <a:effectLst/>
            </p:spPr>
            <p:txBody>
              <a:bodyPr wrap="none" anchor="ctr"/>
              <a:lstStyle/>
              <a:p>
                <a:pPr>
                  <a:defRPr/>
                </a:pPr>
                <a:endParaRPr lang="it-IT"/>
              </a:p>
            </p:txBody>
          </p:sp>
        </p:grpSp>
        <p:grpSp>
          <p:nvGrpSpPr>
            <p:cNvPr id="20" name="Group 11"/>
            <p:cNvGrpSpPr>
              <a:grpSpLocks noChangeAspect="1"/>
            </p:cNvGrpSpPr>
            <p:nvPr/>
          </p:nvGrpSpPr>
          <p:grpSpPr bwMode="auto">
            <a:xfrm>
              <a:off x="5084759" y="739134"/>
              <a:ext cx="672387" cy="410210"/>
              <a:chOff x="2400" y="1776"/>
              <a:chExt cx="960" cy="720"/>
            </a:xfrm>
            <a:solidFill>
              <a:schemeClr val="bg2">
                <a:lumMod val="20000"/>
                <a:lumOff val="80000"/>
              </a:schemeClr>
            </a:solidFill>
          </p:grpSpPr>
          <p:sp>
            <p:nvSpPr>
              <p:cNvPr id="667" name="Rectangle 12"/>
              <p:cNvSpPr>
                <a:spLocks noChangeArrowheads="1"/>
              </p:cNvSpPr>
              <p:nvPr/>
            </p:nvSpPr>
            <p:spPr bwMode="auto">
              <a:xfrm>
                <a:off x="2400" y="2016"/>
                <a:ext cx="960" cy="480"/>
              </a:xfrm>
              <a:prstGeom prst="rect">
                <a:avLst/>
              </a:prstGeom>
              <a:grpFill/>
              <a:ln w="19050">
                <a:solidFill>
                  <a:schemeClr val="bg2"/>
                </a:solidFill>
                <a:miter lim="800000"/>
                <a:headEnd/>
                <a:tailEnd/>
              </a:ln>
              <a:effectLst/>
            </p:spPr>
            <p:txBody>
              <a:bodyPr wrap="none" anchor="ctr"/>
              <a:lstStyle/>
              <a:p>
                <a:pPr>
                  <a:defRPr/>
                </a:pPr>
                <a:endParaRPr lang="it-IT"/>
              </a:p>
            </p:txBody>
          </p:sp>
          <p:sp>
            <p:nvSpPr>
              <p:cNvPr id="668" name="AutoShape 13"/>
              <p:cNvSpPr>
                <a:spLocks noChangeArrowheads="1"/>
              </p:cNvSpPr>
              <p:nvPr/>
            </p:nvSpPr>
            <p:spPr bwMode="auto">
              <a:xfrm flipH="1">
                <a:off x="2400" y="1776"/>
                <a:ext cx="336" cy="240"/>
              </a:xfrm>
              <a:prstGeom prst="rtTriangle">
                <a:avLst/>
              </a:prstGeom>
              <a:grpFill/>
              <a:ln w="19050">
                <a:solidFill>
                  <a:schemeClr val="bg2"/>
                </a:solidFill>
                <a:miter lim="800000"/>
                <a:headEnd/>
                <a:tailEnd/>
              </a:ln>
              <a:effectLst/>
            </p:spPr>
            <p:txBody>
              <a:bodyPr wrap="none" anchor="ctr"/>
              <a:lstStyle/>
              <a:p>
                <a:pPr>
                  <a:defRPr/>
                </a:pPr>
                <a:endParaRPr lang="it-IT"/>
              </a:p>
            </p:txBody>
          </p:sp>
          <p:sp>
            <p:nvSpPr>
              <p:cNvPr id="669" name="AutoShape 14"/>
              <p:cNvSpPr>
                <a:spLocks noChangeArrowheads="1"/>
              </p:cNvSpPr>
              <p:nvPr/>
            </p:nvSpPr>
            <p:spPr bwMode="auto">
              <a:xfrm flipH="1">
                <a:off x="2712" y="1776"/>
                <a:ext cx="336" cy="240"/>
              </a:xfrm>
              <a:prstGeom prst="rtTriangle">
                <a:avLst/>
              </a:prstGeom>
              <a:grpFill/>
              <a:ln w="19050">
                <a:solidFill>
                  <a:schemeClr val="bg2"/>
                </a:solidFill>
                <a:miter lim="800000"/>
                <a:headEnd/>
                <a:tailEnd/>
              </a:ln>
              <a:effectLst/>
            </p:spPr>
            <p:txBody>
              <a:bodyPr wrap="none" anchor="ctr"/>
              <a:lstStyle/>
              <a:p>
                <a:pPr>
                  <a:defRPr/>
                </a:pPr>
                <a:endParaRPr lang="it-IT"/>
              </a:p>
            </p:txBody>
          </p:sp>
          <p:sp>
            <p:nvSpPr>
              <p:cNvPr id="670" name="AutoShape 15"/>
              <p:cNvSpPr>
                <a:spLocks noChangeArrowheads="1"/>
              </p:cNvSpPr>
              <p:nvPr/>
            </p:nvSpPr>
            <p:spPr bwMode="auto">
              <a:xfrm flipH="1">
                <a:off x="3024" y="1776"/>
                <a:ext cx="336" cy="240"/>
              </a:xfrm>
              <a:prstGeom prst="rtTriangle">
                <a:avLst/>
              </a:prstGeom>
              <a:grpFill/>
              <a:ln w="19050">
                <a:solidFill>
                  <a:schemeClr val="bg2"/>
                </a:solidFill>
                <a:miter lim="800000"/>
                <a:headEnd/>
                <a:tailEnd/>
              </a:ln>
              <a:effectLst/>
            </p:spPr>
            <p:txBody>
              <a:bodyPr wrap="none" anchor="ctr"/>
              <a:lstStyle/>
              <a:p>
                <a:pPr>
                  <a:defRPr/>
                </a:pPr>
                <a:endParaRPr lang="it-IT"/>
              </a:p>
            </p:txBody>
          </p:sp>
        </p:grpSp>
        <p:grpSp>
          <p:nvGrpSpPr>
            <p:cNvPr id="21" name="Group 11"/>
            <p:cNvGrpSpPr>
              <a:grpSpLocks noChangeAspect="1"/>
            </p:cNvGrpSpPr>
            <p:nvPr/>
          </p:nvGrpSpPr>
          <p:grpSpPr bwMode="auto">
            <a:xfrm>
              <a:off x="1846259" y="764534"/>
              <a:ext cx="672387" cy="410210"/>
              <a:chOff x="2400" y="1776"/>
              <a:chExt cx="960" cy="720"/>
            </a:xfrm>
            <a:solidFill>
              <a:schemeClr val="bg2">
                <a:lumMod val="20000"/>
                <a:lumOff val="80000"/>
              </a:schemeClr>
            </a:solidFill>
          </p:grpSpPr>
          <p:sp>
            <p:nvSpPr>
              <p:cNvPr id="672" name="Rectangle 12"/>
              <p:cNvSpPr>
                <a:spLocks noChangeArrowheads="1"/>
              </p:cNvSpPr>
              <p:nvPr/>
            </p:nvSpPr>
            <p:spPr bwMode="auto">
              <a:xfrm>
                <a:off x="2400" y="2016"/>
                <a:ext cx="960" cy="480"/>
              </a:xfrm>
              <a:prstGeom prst="rect">
                <a:avLst/>
              </a:prstGeom>
              <a:grpFill/>
              <a:ln w="19050">
                <a:solidFill>
                  <a:schemeClr val="bg2"/>
                </a:solidFill>
                <a:miter lim="800000"/>
                <a:headEnd/>
                <a:tailEnd/>
              </a:ln>
              <a:effectLst/>
            </p:spPr>
            <p:txBody>
              <a:bodyPr wrap="none" anchor="ctr"/>
              <a:lstStyle/>
              <a:p>
                <a:pPr>
                  <a:defRPr/>
                </a:pPr>
                <a:endParaRPr lang="it-IT"/>
              </a:p>
            </p:txBody>
          </p:sp>
          <p:sp>
            <p:nvSpPr>
              <p:cNvPr id="673" name="AutoShape 13"/>
              <p:cNvSpPr>
                <a:spLocks noChangeArrowheads="1"/>
              </p:cNvSpPr>
              <p:nvPr/>
            </p:nvSpPr>
            <p:spPr bwMode="auto">
              <a:xfrm flipH="1">
                <a:off x="2400" y="1776"/>
                <a:ext cx="336" cy="240"/>
              </a:xfrm>
              <a:prstGeom prst="rtTriangle">
                <a:avLst/>
              </a:prstGeom>
              <a:grpFill/>
              <a:ln w="19050">
                <a:solidFill>
                  <a:schemeClr val="bg2"/>
                </a:solidFill>
                <a:miter lim="800000"/>
                <a:headEnd/>
                <a:tailEnd/>
              </a:ln>
              <a:effectLst/>
            </p:spPr>
            <p:txBody>
              <a:bodyPr wrap="none" anchor="ctr"/>
              <a:lstStyle/>
              <a:p>
                <a:pPr>
                  <a:defRPr/>
                </a:pPr>
                <a:endParaRPr lang="it-IT"/>
              </a:p>
            </p:txBody>
          </p:sp>
          <p:sp>
            <p:nvSpPr>
              <p:cNvPr id="674" name="AutoShape 14"/>
              <p:cNvSpPr>
                <a:spLocks noChangeArrowheads="1"/>
              </p:cNvSpPr>
              <p:nvPr/>
            </p:nvSpPr>
            <p:spPr bwMode="auto">
              <a:xfrm flipH="1">
                <a:off x="2712" y="1776"/>
                <a:ext cx="336" cy="240"/>
              </a:xfrm>
              <a:prstGeom prst="rtTriangle">
                <a:avLst/>
              </a:prstGeom>
              <a:grpFill/>
              <a:ln w="19050">
                <a:solidFill>
                  <a:schemeClr val="bg2"/>
                </a:solidFill>
                <a:miter lim="800000"/>
                <a:headEnd/>
                <a:tailEnd/>
              </a:ln>
              <a:effectLst/>
            </p:spPr>
            <p:txBody>
              <a:bodyPr wrap="none" anchor="ctr"/>
              <a:lstStyle/>
              <a:p>
                <a:pPr>
                  <a:defRPr/>
                </a:pPr>
                <a:endParaRPr lang="it-IT"/>
              </a:p>
            </p:txBody>
          </p:sp>
          <p:sp>
            <p:nvSpPr>
              <p:cNvPr id="675" name="AutoShape 15"/>
              <p:cNvSpPr>
                <a:spLocks noChangeArrowheads="1"/>
              </p:cNvSpPr>
              <p:nvPr/>
            </p:nvSpPr>
            <p:spPr bwMode="auto">
              <a:xfrm flipH="1">
                <a:off x="3024" y="1776"/>
                <a:ext cx="336" cy="240"/>
              </a:xfrm>
              <a:prstGeom prst="rtTriangle">
                <a:avLst/>
              </a:prstGeom>
              <a:grpFill/>
              <a:ln w="19050">
                <a:solidFill>
                  <a:schemeClr val="bg2"/>
                </a:solidFill>
                <a:miter lim="800000"/>
                <a:headEnd/>
                <a:tailEnd/>
              </a:ln>
              <a:effectLst/>
            </p:spPr>
            <p:txBody>
              <a:bodyPr wrap="none" anchor="ctr"/>
              <a:lstStyle/>
              <a:p>
                <a:pPr>
                  <a:defRPr/>
                </a:pPr>
                <a:endParaRPr lang="it-IT"/>
              </a:p>
            </p:txBody>
          </p:sp>
        </p:grpSp>
        <p:sp>
          <p:nvSpPr>
            <p:cNvPr id="24595" name="CasellaDiTesto 686"/>
            <p:cNvSpPr txBox="1">
              <a:spLocks noChangeArrowheads="1"/>
            </p:cNvSpPr>
            <p:nvPr/>
          </p:nvSpPr>
          <p:spPr bwMode="auto">
            <a:xfrm>
              <a:off x="6946900" y="2819400"/>
              <a:ext cx="1816100" cy="338554"/>
            </a:xfrm>
            <a:prstGeom prst="rect">
              <a:avLst/>
            </a:prstGeom>
            <a:noFill/>
            <a:ln w="9525">
              <a:noFill/>
              <a:miter lim="800000"/>
              <a:headEnd/>
              <a:tailEnd/>
            </a:ln>
          </p:spPr>
          <p:txBody>
            <a:bodyPr>
              <a:spAutoFit/>
            </a:bodyPr>
            <a:lstStyle/>
            <a:p>
              <a:pPr algn="ctr"/>
              <a:r>
                <a:rPr lang="it-IT" sz="1600">
                  <a:solidFill>
                    <a:schemeClr val="tx1"/>
                  </a:solidFill>
                  <a:latin typeface="Calibri" pitchFamily="34" charset="0"/>
                </a:rPr>
                <a:t>aerazur (francia) </a:t>
              </a:r>
            </a:p>
          </p:txBody>
        </p:sp>
        <p:grpSp>
          <p:nvGrpSpPr>
            <p:cNvPr id="22" name="Group 11"/>
            <p:cNvGrpSpPr>
              <a:grpSpLocks noChangeAspect="1"/>
            </p:cNvGrpSpPr>
            <p:nvPr/>
          </p:nvGrpSpPr>
          <p:grpSpPr bwMode="auto">
            <a:xfrm>
              <a:off x="7523159" y="2466334"/>
              <a:ext cx="672387" cy="410210"/>
              <a:chOff x="2400" y="1776"/>
              <a:chExt cx="960" cy="720"/>
            </a:xfrm>
            <a:solidFill>
              <a:schemeClr val="bg2">
                <a:lumMod val="20000"/>
                <a:lumOff val="80000"/>
              </a:schemeClr>
            </a:solidFill>
          </p:grpSpPr>
          <p:sp>
            <p:nvSpPr>
              <p:cNvPr id="689" name="Rectangle 12"/>
              <p:cNvSpPr>
                <a:spLocks noChangeArrowheads="1"/>
              </p:cNvSpPr>
              <p:nvPr/>
            </p:nvSpPr>
            <p:spPr bwMode="auto">
              <a:xfrm>
                <a:off x="2400" y="2016"/>
                <a:ext cx="960" cy="480"/>
              </a:xfrm>
              <a:prstGeom prst="rect">
                <a:avLst/>
              </a:prstGeom>
              <a:grpFill/>
              <a:ln w="19050">
                <a:solidFill>
                  <a:schemeClr val="bg2"/>
                </a:solidFill>
                <a:miter lim="800000"/>
                <a:headEnd/>
                <a:tailEnd/>
              </a:ln>
              <a:effectLst/>
            </p:spPr>
            <p:txBody>
              <a:bodyPr wrap="none" anchor="ctr"/>
              <a:lstStyle/>
              <a:p>
                <a:pPr>
                  <a:defRPr/>
                </a:pPr>
                <a:endParaRPr lang="it-IT"/>
              </a:p>
            </p:txBody>
          </p:sp>
          <p:sp>
            <p:nvSpPr>
              <p:cNvPr id="690" name="AutoShape 13"/>
              <p:cNvSpPr>
                <a:spLocks noChangeArrowheads="1"/>
              </p:cNvSpPr>
              <p:nvPr/>
            </p:nvSpPr>
            <p:spPr bwMode="auto">
              <a:xfrm flipH="1">
                <a:off x="2400" y="1776"/>
                <a:ext cx="336" cy="240"/>
              </a:xfrm>
              <a:prstGeom prst="rtTriangle">
                <a:avLst/>
              </a:prstGeom>
              <a:grpFill/>
              <a:ln w="19050">
                <a:solidFill>
                  <a:schemeClr val="bg2"/>
                </a:solidFill>
                <a:miter lim="800000"/>
                <a:headEnd/>
                <a:tailEnd/>
              </a:ln>
              <a:effectLst/>
            </p:spPr>
            <p:txBody>
              <a:bodyPr wrap="none" anchor="ctr"/>
              <a:lstStyle/>
              <a:p>
                <a:pPr>
                  <a:defRPr/>
                </a:pPr>
                <a:endParaRPr lang="it-IT"/>
              </a:p>
            </p:txBody>
          </p:sp>
          <p:sp>
            <p:nvSpPr>
              <p:cNvPr id="691" name="AutoShape 14"/>
              <p:cNvSpPr>
                <a:spLocks noChangeArrowheads="1"/>
              </p:cNvSpPr>
              <p:nvPr/>
            </p:nvSpPr>
            <p:spPr bwMode="auto">
              <a:xfrm flipH="1">
                <a:off x="2712" y="1776"/>
                <a:ext cx="336" cy="240"/>
              </a:xfrm>
              <a:prstGeom prst="rtTriangle">
                <a:avLst/>
              </a:prstGeom>
              <a:grpFill/>
              <a:ln w="19050">
                <a:solidFill>
                  <a:schemeClr val="bg2"/>
                </a:solidFill>
                <a:miter lim="800000"/>
                <a:headEnd/>
                <a:tailEnd/>
              </a:ln>
              <a:effectLst/>
            </p:spPr>
            <p:txBody>
              <a:bodyPr wrap="none" anchor="ctr"/>
              <a:lstStyle/>
              <a:p>
                <a:pPr>
                  <a:defRPr/>
                </a:pPr>
                <a:endParaRPr lang="it-IT"/>
              </a:p>
            </p:txBody>
          </p:sp>
          <p:sp>
            <p:nvSpPr>
              <p:cNvPr id="692" name="AutoShape 15"/>
              <p:cNvSpPr>
                <a:spLocks noChangeArrowheads="1"/>
              </p:cNvSpPr>
              <p:nvPr/>
            </p:nvSpPr>
            <p:spPr bwMode="auto">
              <a:xfrm flipH="1">
                <a:off x="3024" y="1776"/>
                <a:ext cx="336" cy="240"/>
              </a:xfrm>
              <a:prstGeom prst="rtTriangle">
                <a:avLst/>
              </a:prstGeom>
              <a:grpFill/>
              <a:ln w="19050">
                <a:solidFill>
                  <a:schemeClr val="bg2"/>
                </a:solidFill>
                <a:miter lim="800000"/>
                <a:headEnd/>
                <a:tailEnd/>
              </a:ln>
              <a:effectLst/>
            </p:spPr>
            <p:txBody>
              <a:bodyPr wrap="none" anchor="ctr"/>
              <a:lstStyle/>
              <a:p>
                <a:pPr>
                  <a:defRPr/>
                </a:pPr>
                <a:endParaRPr lang="it-IT"/>
              </a:p>
            </p:txBody>
          </p:sp>
        </p:grpSp>
        <p:sp>
          <p:nvSpPr>
            <p:cNvPr id="24597" name="CasellaDiTesto 692"/>
            <p:cNvSpPr txBox="1">
              <a:spLocks noChangeArrowheads="1"/>
            </p:cNvSpPr>
            <p:nvPr/>
          </p:nvSpPr>
          <p:spPr bwMode="auto">
            <a:xfrm>
              <a:off x="8534400" y="2832100"/>
              <a:ext cx="1358900" cy="584775"/>
            </a:xfrm>
            <a:prstGeom prst="rect">
              <a:avLst/>
            </a:prstGeom>
            <a:noFill/>
            <a:ln w="9525">
              <a:noFill/>
              <a:miter lim="800000"/>
              <a:headEnd/>
              <a:tailEnd/>
            </a:ln>
          </p:spPr>
          <p:txBody>
            <a:bodyPr>
              <a:spAutoFit/>
            </a:bodyPr>
            <a:lstStyle/>
            <a:p>
              <a:pPr algn="ctr"/>
              <a:r>
                <a:rPr lang="it-IT" sz="1600">
                  <a:solidFill>
                    <a:schemeClr val="tx1"/>
                  </a:solidFill>
                  <a:latin typeface="Calibri" pitchFamily="34" charset="0"/>
                </a:rPr>
                <a:t>liebherr (austria) </a:t>
              </a:r>
            </a:p>
          </p:txBody>
        </p:sp>
        <p:grpSp>
          <p:nvGrpSpPr>
            <p:cNvPr id="23" name="Group 11"/>
            <p:cNvGrpSpPr>
              <a:grpSpLocks noChangeAspect="1"/>
            </p:cNvGrpSpPr>
            <p:nvPr/>
          </p:nvGrpSpPr>
          <p:grpSpPr bwMode="auto">
            <a:xfrm>
              <a:off x="8818559" y="2466334"/>
              <a:ext cx="672387" cy="410210"/>
              <a:chOff x="2400" y="1776"/>
              <a:chExt cx="960" cy="720"/>
            </a:xfrm>
            <a:solidFill>
              <a:schemeClr val="bg2">
                <a:lumMod val="20000"/>
                <a:lumOff val="80000"/>
              </a:schemeClr>
            </a:solidFill>
          </p:grpSpPr>
          <p:sp>
            <p:nvSpPr>
              <p:cNvPr id="695" name="Rectangle 12"/>
              <p:cNvSpPr>
                <a:spLocks noChangeArrowheads="1"/>
              </p:cNvSpPr>
              <p:nvPr/>
            </p:nvSpPr>
            <p:spPr bwMode="auto">
              <a:xfrm>
                <a:off x="2400" y="2016"/>
                <a:ext cx="960" cy="480"/>
              </a:xfrm>
              <a:prstGeom prst="rect">
                <a:avLst/>
              </a:prstGeom>
              <a:grpFill/>
              <a:ln w="19050">
                <a:solidFill>
                  <a:schemeClr val="bg2"/>
                </a:solidFill>
                <a:miter lim="800000"/>
                <a:headEnd/>
                <a:tailEnd/>
              </a:ln>
              <a:effectLst/>
            </p:spPr>
            <p:txBody>
              <a:bodyPr wrap="none" anchor="ctr"/>
              <a:lstStyle/>
              <a:p>
                <a:pPr>
                  <a:defRPr/>
                </a:pPr>
                <a:endParaRPr lang="it-IT"/>
              </a:p>
            </p:txBody>
          </p:sp>
          <p:sp>
            <p:nvSpPr>
              <p:cNvPr id="696" name="AutoShape 13"/>
              <p:cNvSpPr>
                <a:spLocks noChangeArrowheads="1"/>
              </p:cNvSpPr>
              <p:nvPr/>
            </p:nvSpPr>
            <p:spPr bwMode="auto">
              <a:xfrm flipH="1">
                <a:off x="2400" y="1776"/>
                <a:ext cx="336" cy="240"/>
              </a:xfrm>
              <a:prstGeom prst="rtTriangle">
                <a:avLst/>
              </a:prstGeom>
              <a:grpFill/>
              <a:ln w="19050">
                <a:solidFill>
                  <a:schemeClr val="bg2"/>
                </a:solidFill>
                <a:miter lim="800000"/>
                <a:headEnd/>
                <a:tailEnd/>
              </a:ln>
              <a:effectLst/>
            </p:spPr>
            <p:txBody>
              <a:bodyPr wrap="none" anchor="ctr"/>
              <a:lstStyle/>
              <a:p>
                <a:pPr>
                  <a:defRPr/>
                </a:pPr>
                <a:endParaRPr lang="it-IT"/>
              </a:p>
            </p:txBody>
          </p:sp>
          <p:sp>
            <p:nvSpPr>
              <p:cNvPr id="697" name="AutoShape 14"/>
              <p:cNvSpPr>
                <a:spLocks noChangeArrowheads="1"/>
              </p:cNvSpPr>
              <p:nvPr/>
            </p:nvSpPr>
            <p:spPr bwMode="auto">
              <a:xfrm flipH="1">
                <a:off x="2712" y="1776"/>
                <a:ext cx="336" cy="240"/>
              </a:xfrm>
              <a:prstGeom prst="rtTriangle">
                <a:avLst/>
              </a:prstGeom>
              <a:grpFill/>
              <a:ln w="19050">
                <a:solidFill>
                  <a:schemeClr val="bg2"/>
                </a:solidFill>
                <a:miter lim="800000"/>
                <a:headEnd/>
                <a:tailEnd/>
              </a:ln>
              <a:effectLst/>
            </p:spPr>
            <p:txBody>
              <a:bodyPr wrap="none" anchor="ctr"/>
              <a:lstStyle/>
              <a:p>
                <a:pPr>
                  <a:defRPr/>
                </a:pPr>
                <a:endParaRPr lang="it-IT"/>
              </a:p>
            </p:txBody>
          </p:sp>
          <p:sp>
            <p:nvSpPr>
              <p:cNvPr id="698" name="AutoShape 15"/>
              <p:cNvSpPr>
                <a:spLocks noChangeArrowheads="1"/>
              </p:cNvSpPr>
              <p:nvPr/>
            </p:nvSpPr>
            <p:spPr bwMode="auto">
              <a:xfrm flipH="1">
                <a:off x="3024" y="1776"/>
                <a:ext cx="336" cy="240"/>
              </a:xfrm>
              <a:prstGeom prst="rtTriangle">
                <a:avLst/>
              </a:prstGeom>
              <a:grpFill/>
              <a:ln w="19050">
                <a:solidFill>
                  <a:schemeClr val="bg2"/>
                </a:solidFill>
                <a:miter lim="800000"/>
                <a:headEnd/>
                <a:tailEnd/>
              </a:ln>
              <a:effectLst/>
            </p:spPr>
            <p:txBody>
              <a:bodyPr wrap="none" anchor="ctr"/>
              <a:lstStyle/>
              <a:p>
                <a:pPr>
                  <a:defRPr/>
                </a:pPr>
                <a:endParaRPr lang="it-IT"/>
              </a:p>
            </p:txBody>
          </p:sp>
        </p:grpSp>
        <p:cxnSp>
          <p:nvCxnSpPr>
            <p:cNvPr id="24599" name="Connettore 2 699"/>
            <p:cNvCxnSpPr>
              <a:cxnSpLocks noChangeShapeType="1"/>
            </p:cNvCxnSpPr>
            <p:nvPr/>
          </p:nvCxnSpPr>
          <p:spPr bwMode="auto">
            <a:xfrm rot="5400000">
              <a:off x="1271642" y="1530123"/>
              <a:ext cx="1266190" cy="555433"/>
            </a:xfrm>
            <a:prstGeom prst="straightConnector1">
              <a:avLst/>
            </a:prstGeom>
            <a:noFill/>
            <a:ln w="9525" algn="ctr">
              <a:solidFill>
                <a:srgbClr val="666699"/>
              </a:solidFill>
              <a:round/>
              <a:headEnd/>
              <a:tailEnd type="arrow" w="med" len="med"/>
            </a:ln>
          </p:spPr>
        </p:cxnSp>
        <p:cxnSp>
          <p:nvCxnSpPr>
            <p:cNvPr id="24600" name="Connettore 2 701"/>
            <p:cNvCxnSpPr>
              <a:cxnSpLocks noChangeShapeType="1"/>
            </p:cNvCxnSpPr>
            <p:nvPr/>
          </p:nvCxnSpPr>
          <p:spPr bwMode="auto">
            <a:xfrm rot="16200000" flipH="1">
              <a:off x="4098310" y="986086"/>
              <a:ext cx="318559" cy="670473"/>
            </a:xfrm>
            <a:prstGeom prst="straightConnector1">
              <a:avLst/>
            </a:prstGeom>
            <a:noFill/>
            <a:ln w="9525" algn="ctr">
              <a:solidFill>
                <a:srgbClr val="666699"/>
              </a:solidFill>
              <a:round/>
              <a:headEnd/>
              <a:tailEnd type="arrow" w="med" len="med"/>
            </a:ln>
          </p:spPr>
        </p:cxnSp>
        <p:cxnSp>
          <p:nvCxnSpPr>
            <p:cNvPr id="24601" name="Connettore 2 703"/>
            <p:cNvCxnSpPr>
              <a:cxnSpLocks noChangeShapeType="1"/>
            </p:cNvCxnSpPr>
            <p:nvPr/>
          </p:nvCxnSpPr>
          <p:spPr bwMode="auto">
            <a:xfrm rot="16200000" flipH="1">
              <a:off x="2015510" y="1341686"/>
              <a:ext cx="1321859" cy="987973"/>
            </a:xfrm>
            <a:prstGeom prst="straightConnector1">
              <a:avLst/>
            </a:prstGeom>
            <a:noFill/>
            <a:ln w="9525" algn="ctr">
              <a:solidFill>
                <a:srgbClr val="666699"/>
              </a:solidFill>
              <a:round/>
              <a:headEnd/>
              <a:tailEnd type="arrow" w="med" len="med"/>
            </a:ln>
          </p:spPr>
        </p:cxnSp>
        <p:cxnSp>
          <p:nvCxnSpPr>
            <p:cNvPr id="24602" name="Connettore 2 705"/>
            <p:cNvCxnSpPr>
              <a:cxnSpLocks noChangeShapeType="1"/>
            </p:cNvCxnSpPr>
            <p:nvPr/>
          </p:nvCxnSpPr>
          <p:spPr bwMode="auto">
            <a:xfrm rot="5400000">
              <a:off x="5118621" y="1178270"/>
              <a:ext cx="331259" cy="273407"/>
            </a:xfrm>
            <a:prstGeom prst="straightConnector1">
              <a:avLst/>
            </a:prstGeom>
            <a:noFill/>
            <a:ln w="9525" algn="ctr">
              <a:solidFill>
                <a:srgbClr val="666699"/>
              </a:solidFill>
              <a:round/>
              <a:headEnd/>
              <a:tailEnd type="arrow" w="med" len="med"/>
            </a:ln>
          </p:spPr>
        </p:cxnSp>
        <p:cxnSp>
          <p:nvCxnSpPr>
            <p:cNvPr id="24603" name="Connettore 2 707"/>
            <p:cNvCxnSpPr>
              <a:cxnSpLocks noChangeShapeType="1"/>
            </p:cNvCxnSpPr>
            <p:nvPr/>
          </p:nvCxnSpPr>
          <p:spPr bwMode="auto">
            <a:xfrm rot="16200000" flipH="1">
              <a:off x="4513873" y="2119923"/>
              <a:ext cx="641356" cy="46397"/>
            </a:xfrm>
            <a:prstGeom prst="straightConnector1">
              <a:avLst/>
            </a:prstGeom>
            <a:noFill/>
            <a:ln w="9525" algn="ctr">
              <a:solidFill>
                <a:srgbClr val="666699"/>
              </a:solidFill>
              <a:round/>
              <a:headEnd/>
              <a:tailEnd type="arrow" w="med" len="med"/>
            </a:ln>
          </p:spPr>
        </p:cxnSp>
        <p:grpSp>
          <p:nvGrpSpPr>
            <p:cNvPr id="24" name="Group 11"/>
            <p:cNvGrpSpPr>
              <a:grpSpLocks noChangeAspect="1"/>
            </p:cNvGrpSpPr>
            <p:nvPr/>
          </p:nvGrpSpPr>
          <p:grpSpPr bwMode="auto">
            <a:xfrm>
              <a:off x="6583359" y="739134"/>
              <a:ext cx="672387" cy="410210"/>
              <a:chOff x="2400" y="1776"/>
              <a:chExt cx="960" cy="720"/>
            </a:xfrm>
            <a:solidFill>
              <a:schemeClr val="bg2">
                <a:lumMod val="20000"/>
                <a:lumOff val="80000"/>
              </a:schemeClr>
            </a:solidFill>
          </p:grpSpPr>
          <p:sp>
            <p:nvSpPr>
              <p:cNvPr id="710" name="Rectangle 12"/>
              <p:cNvSpPr>
                <a:spLocks noChangeArrowheads="1"/>
              </p:cNvSpPr>
              <p:nvPr/>
            </p:nvSpPr>
            <p:spPr bwMode="auto">
              <a:xfrm>
                <a:off x="2400" y="2016"/>
                <a:ext cx="960" cy="480"/>
              </a:xfrm>
              <a:prstGeom prst="rect">
                <a:avLst/>
              </a:prstGeom>
              <a:grpFill/>
              <a:ln w="19050">
                <a:solidFill>
                  <a:schemeClr val="bg2"/>
                </a:solidFill>
                <a:miter lim="800000"/>
                <a:headEnd/>
                <a:tailEnd/>
              </a:ln>
              <a:effectLst/>
            </p:spPr>
            <p:txBody>
              <a:bodyPr wrap="none" anchor="ctr"/>
              <a:lstStyle/>
              <a:p>
                <a:pPr>
                  <a:defRPr/>
                </a:pPr>
                <a:endParaRPr lang="it-IT"/>
              </a:p>
            </p:txBody>
          </p:sp>
          <p:sp>
            <p:nvSpPr>
              <p:cNvPr id="711" name="AutoShape 13"/>
              <p:cNvSpPr>
                <a:spLocks noChangeArrowheads="1"/>
              </p:cNvSpPr>
              <p:nvPr/>
            </p:nvSpPr>
            <p:spPr bwMode="auto">
              <a:xfrm flipH="1">
                <a:off x="2400" y="1776"/>
                <a:ext cx="336" cy="240"/>
              </a:xfrm>
              <a:prstGeom prst="rtTriangle">
                <a:avLst/>
              </a:prstGeom>
              <a:grpFill/>
              <a:ln w="19050">
                <a:solidFill>
                  <a:schemeClr val="bg2"/>
                </a:solidFill>
                <a:miter lim="800000"/>
                <a:headEnd/>
                <a:tailEnd/>
              </a:ln>
              <a:effectLst/>
            </p:spPr>
            <p:txBody>
              <a:bodyPr wrap="none" anchor="ctr"/>
              <a:lstStyle/>
              <a:p>
                <a:pPr>
                  <a:defRPr/>
                </a:pPr>
                <a:endParaRPr lang="it-IT"/>
              </a:p>
            </p:txBody>
          </p:sp>
          <p:sp>
            <p:nvSpPr>
              <p:cNvPr id="712" name="AutoShape 14"/>
              <p:cNvSpPr>
                <a:spLocks noChangeArrowheads="1"/>
              </p:cNvSpPr>
              <p:nvPr/>
            </p:nvSpPr>
            <p:spPr bwMode="auto">
              <a:xfrm flipH="1">
                <a:off x="2712" y="1776"/>
                <a:ext cx="336" cy="240"/>
              </a:xfrm>
              <a:prstGeom prst="rtTriangle">
                <a:avLst/>
              </a:prstGeom>
              <a:grpFill/>
              <a:ln w="19050">
                <a:solidFill>
                  <a:schemeClr val="bg2"/>
                </a:solidFill>
                <a:miter lim="800000"/>
                <a:headEnd/>
                <a:tailEnd/>
              </a:ln>
              <a:effectLst/>
            </p:spPr>
            <p:txBody>
              <a:bodyPr wrap="none" anchor="ctr"/>
              <a:lstStyle/>
              <a:p>
                <a:pPr>
                  <a:defRPr/>
                </a:pPr>
                <a:endParaRPr lang="it-IT"/>
              </a:p>
            </p:txBody>
          </p:sp>
          <p:sp>
            <p:nvSpPr>
              <p:cNvPr id="713" name="AutoShape 15"/>
              <p:cNvSpPr>
                <a:spLocks noChangeArrowheads="1"/>
              </p:cNvSpPr>
              <p:nvPr/>
            </p:nvSpPr>
            <p:spPr bwMode="auto">
              <a:xfrm flipH="1">
                <a:off x="3024" y="1776"/>
                <a:ext cx="336" cy="240"/>
              </a:xfrm>
              <a:prstGeom prst="rtTriangle">
                <a:avLst/>
              </a:prstGeom>
              <a:grpFill/>
              <a:ln w="19050">
                <a:solidFill>
                  <a:schemeClr val="bg2"/>
                </a:solidFill>
                <a:miter lim="800000"/>
                <a:headEnd/>
                <a:tailEnd/>
              </a:ln>
              <a:effectLst/>
            </p:spPr>
            <p:txBody>
              <a:bodyPr wrap="none" anchor="ctr"/>
              <a:lstStyle/>
              <a:p>
                <a:pPr>
                  <a:defRPr/>
                </a:pPr>
                <a:endParaRPr lang="it-IT"/>
              </a:p>
            </p:txBody>
          </p:sp>
        </p:grpSp>
        <p:cxnSp>
          <p:nvCxnSpPr>
            <p:cNvPr id="24605" name="Connettore 2 714"/>
            <p:cNvCxnSpPr>
              <a:cxnSpLocks noChangeShapeType="1"/>
            </p:cNvCxnSpPr>
            <p:nvPr/>
          </p:nvCxnSpPr>
          <p:spPr bwMode="auto">
            <a:xfrm rot="5400000">
              <a:off x="6002392" y="1561873"/>
              <a:ext cx="1329690" cy="504633"/>
            </a:xfrm>
            <a:prstGeom prst="straightConnector1">
              <a:avLst/>
            </a:prstGeom>
            <a:noFill/>
            <a:ln w="9525" algn="ctr">
              <a:solidFill>
                <a:srgbClr val="666699"/>
              </a:solidFill>
              <a:round/>
              <a:headEnd/>
              <a:tailEnd type="arrow" w="med" len="med"/>
            </a:ln>
          </p:spPr>
        </p:cxnSp>
        <p:sp>
          <p:nvSpPr>
            <p:cNvPr id="24606" name="CasellaDiTesto 715"/>
            <p:cNvSpPr txBox="1">
              <a:spLocks noChangeArrowheads="1"/>
            </p:cNvSpPr>
            <p:nvPr/>
          </p:nvSpPr>
          <p:spPr bwMode="auto">
            <a:xfrm>
              <a:off x="7988300" y="812800"/>
              <a:ext cx="1358900" cy="400110"/>
            </a:xfrm>
            <a:prstGeom prst="rect">
              <a:avLst/>
            </a:prstGeom>
            <a:noFill/>
            <a:ln w="9525">
              <a:noFill/>
              <a:miter lim="800000"/>
              <a:headEnd/>
              <a:tailEnd/>
            </a:ln>
          </p:spPr>
          <p:txBody>
            <a:bodyPr>
              <a:spAutoFit/>
            </a:bodyPr>
            <a:lstStyle/>
            <a:p>
              <a:r>
                <a:rPr lang="it-IT" sz="2000" b="1">
                  <a:latin typeface="Calibri" pitchFamily="34" charset="0"/>
                </a:rPr>
                <a:t>…</a:t>
              </a:r>
            </a:p>
          </p:txBody>
        </p:sp>
        <p:cxnSp>
          <p:nvCxnSpPr>
            <p:cNvPr id="24607" name="Connettore 2 717"/>
            <p:cNvCxnSpPr>
              <a:cxnSpLocks noChangeShapeType="1"/>
              <a:stCxn id="24580" idx="2"/>
            </p:cNvCxnSpPr>
            <p:nvPr/>
          </p:nvCxnSpPr>
          <p:spPr bwMode="auto">
            <a:xfrm rot="16200000" flipH="1">
              <a:off x="1595214" y="3067690"/>
              <a:ext cx="1611949" cy="1767076"/>
            </a:xfrm>
            <a:prstGeom prst="straightConnector1">
              <a:avLst/>
            </a:prstGeom>
            <a:noFill/>
            <a:ln w="9525" algn="ctr">
              <a:solidFill>
                <a:srgbClr val="666699"/>
              </a:solidFill>
              <a:round/>
              <a:headEnd/>
              <a:tailEnd type="arrow" w="med" len="med"/>
            </a:ln>
          </p:spPr>
        </p:cxnSp>
        <p:cxnSp>
          <p:nvCxnSpPr>
            <p:cNvPr id="24608" name="Connettore 2 719"/>
            <p:cNvCxnSpPr>
              <a:cxnSpLocks noChangeShapeType="1"/>
              <a:stCxn id="24581" idx="2"/>
            </p:cNvCxnSpPr>
            <p:nvPr/>
          </p:nvCxnSpPr>
          <p:spPr bwMode="auto">
            <a:xfrm rot="16200000" flipH="1">
              <a:off x="2730945" y="3798859"/>
              <a:ext cx="1556280" cy="223670"/>
            </a:xfrm>
            <a:prstGeom prst="straightConnector1">
              <a:avLst/>
            </a:prstGeom>
            <a:noFill/>
            <a:ln w="9525" algn="ctr">
              <a:solidFill>
                <a:srgbClr val="666699"/>
              </a:solidFill>
              <a:round/>
              <a:headEnd/>
              <a:tailEnd type="arrow" w="med" len="med"/>
            </a:ln>
          </p:spPr>
        </p:cxnSp>
        <p:pic>
          <p:nvPicPr>
            <p:cNvPr id="24609" name="Immagine 588" descr="esploso_AB47.jpg"/>
            <p:cNvPicPr>
              <a:picLocks noChangeAspect="1"/>
            </p:cNvPicPr>
            <p:nvPr/>
          </p:nvPicPr>
          <p:blipFill>
            <a:blip r:embed="rId3"/>
            <a:srcRect t="59689" r="70140"/>
            <a:stretch>
              <a:fillRect/>
            </a:stretch>
          </p:blipFill>
          <p:spPr bwMode="auto">
            <a:xfrm>
              <a:off x="3049524" y="3263901"/>
              <a:ext cx="612884" cy="739665"/>
            </a:xfrm>
            <a:prstGeom prst="rect">
              <a:avLst/>
            </a:prstGeom>
            <a:noFill/>
            <a:ln w="9525">
              <a:noFill/>
              <a:miter lim="800000"/>
              <a:headEnd/>
              <a:tailEnd/>
            </a:ln>
          </p:spPr>
        </p:pic>
        <p:cxnSp>
          <p:nvCxnSpPr>
            <p:cNvPr id="24610" name="Connettore 2 721"/>
            <p:cNvCxnSpPr>
              <a:cxnSpLocks noChangeShapeType="1"/>
              <a:stCxn id="24586" idx="2"/>
            </p:cNvCxnSpPr>
            <p:nvPr/>
          </p:nvCxnSpPr>
          <p:spPr bwMode="auto">
            <a:xfrm rot="5400000">
              <a:off x="3538708" y="3433292"/>
              <a:ext cx="1556280" cy="954804"/>
            </a:xfrm>
            <a:prstGeom prst="straightConnector1">
              <a:avLst/>
            </a:prstGeom>
            <a:noFill/>
            <a:ln w="9525" algn="ctr">
              <a:solidFill>
                <a:srgbClr val="666699"/>
              </a:solidFill>
              <a:round/>
              <a:headEnd/>
              <a:tailEnd type="arrow" w="med" len="med"/>
            </a:ln>
          </p:spPr>
        </p:cxnSp>
        <p:pic>
          <p:nvPicPr>
            <p:cNvPr id="24611" name="Immagine 627" descr="esploso_AB47.jpg"/>
            <p:cNvPicPr>
              <a:picLocks noChangeAspect="1"/>
            </p:cNvPicPr>
            <p:nvPr/>
          </p:nvPicPr>
          <p:blipFill>
            <a:blip r:embed="rId3"/>
            <a:srcRect l="47401" t="10271" r="40038" b="51212"/>
            <a:stretch>
              <a:fillRect/>
            </a:stretch>
          </p:blipFill>
          <p:spPr bwMode="auto">
            <a:xfrm>
              <a:off x="4445001" y="3200401"/>
              <a:ext cx="368311" cy="1009665"/>
            </a:xfrm>
            <a:prstGeom prst="rect">
              <a:avLst/>
            </a:prstGeom>
            <a:noFill/>
            <a:ln w="9525">
              <a:noFill/>
              <a:miter lim="800000"/>
              <a:headEnd/>
              <a:tailEnd/>
            </a:ln>
          </p:spPr>
        </p:pic>
        <p:cxnSp>
          <p:nvCxnSpPr>
            <p:cNvPr id="24612" name="Connettore 2 723"/>
            <p:cNvCxnSpPr>
              <a:cxnSpLocks noChangeShapeType="1"/>
              <a:stCxn id="24582" idx="2"/>
            </p:cNvCxnSpPr>
            <p:nvPr/>
          </p:nvCxnSpPr>
          <p:spPr bwMode="auto">
            <a:xfrm rot="5400000">
              <a:off x="4361800" y="2894521"/>
              <a:ext cx="1408696" cy="2453404"/>
            </a:xfrm>
            <a:prstGeom prst="straightConnector1">
              <a:avLst/>
            </a:prstGeom>
            <a:noFill/>
            <a:ln w="9525" algn="ctr">
              <a:solidFill>
                <a:srgbClr val="666699"/>
              </a:solidFill>
              <a:round/>
              <a:headEnd/>
              <a:tailEnd type="arrow" w="med" len="med"/>
            </a:ln>
          </p:spPr>
        </p:cxnSp>
        <p:cxnSp>
          <p:nvCxnSpPr>
            <p:cNvPr id="24613" name="Connettore 2 725"/>
            <p:cNvCxnSpPr>
              <a:cxnSpLocks noChangeShapeType="1"/>
              <a:stCxn id="24595" idx="2"/>
            </p:cNvCxnSpPr>
            <p:nvPr/>
          </p:nvCxnSpPr>
          <p:spPr bwMode="auto">
            <a:xfrm rot="5400000">
              <a:off x="4945021" y="2052379"/>
              <a:ext cx="1804354" cy="4015504"/>
            </a:xfrm>
            <a:prstGeom prst="straightConnector1">
              <a:avLst/>
            </a:prstGeom>
            <a:noFill/>
            <a:ln w="9525" algn="ctr">
              <a:solidFill>
                <a:srgbClr val="666699"/>
              </a:solidFill>
              <a:round/>
              <a:headEnd/>
              <a:tailEnd type="arrow" w="med" len="med"/>
            </a:ln>
          </p:spPr>
        </p:cxnSp>
        <p:pic>
          <p:nvPicPr>
            <p:cNvPr id="24614" name="Immagine 599" descr="esploso_AB47.jpg"/>
            <p:cNvPicPr>
              <a:picLocks noChangeAspect="1"/>
            </p:cNvPicPr>
            <p:nvPr/>
          </p:nvPicPr>
          <p:blipFill>
            <a:blip r:embed="rId3"/>
            <a:srcRect l="47185" t="48158" r="38739" b="40213"/>
            <a:stretch>
              <a:fillRect/>
            </a:stretch>
          </p:blipFill>
          <p:spPr bwMode="auto">
            <a:xfrm>
              <a:off x="5105400" y="3340100"/>
              <a:ext cx="825500" cy="609600"/>
            </a:xfrm>
            <a:prstGeom prst="rect">
              <a:avLst/>
            </a:prstGeom>
            <a:noFill/>
            <a:ln w="9525">
              <a:noFill/>
              <a:miter lim="800000"/>
              <a:headEnd/>
              <a:tailEnd/>
            </a:ln>
          </p:spPr>
        </p:pic>
        <p:cxnSp>
          <p:nvCxnSpPr>
            <p:cNvPr id="24615" name="Connettore 2 727"/>
            <p:cNvCxnSpPr>
              <a:cxnSpLocks noChangeShapeType="1"/>
            </p:cNvCxnSpPr>
            <p:nvPr/>
          </p:nvCxnSpPr>
          <p:spPr bwMode="auto">
            <a:xfrm rot="5400000">
              <a:off x="5444149" y="1318596"/>
              <a:ext cx="2152656" cy="5268553"/>
            </a:xfrm>
            <a:prstGeom prst="straightConnector1">
              <a:avLst/>
            </a:prstGeom>
            <a:noFill/>
            <a:ln w="9525" algn="ctr">
              <a:solidFill>
                <a:srgbClr val="666699"/>
              </a:solidFill>
              <a:round/>
              <a:headEnd/>
              <a:tailEnd type="arrow" w="med" len="med"/>
            </a:ln>
          </p:spPr>
        </p:cxnSp>
        <p:pic>
          <p:nvPicPr>
            <p:cNvPr id="24616" name="Immagine 685" descr="esploso_AB47.jpg"/>
            <p:cNvPicPr>
              <a:picLocks noChangeAspect="1"/>
            </p:cNvPicPr>
            <p:nvPr/>
          </p:nvPicPr>
          <p:blipFill>
            <a:blip r:embed="rId3"/>
            <a:srcRect l="35707" t="46851" r="53249" b="46851"/>
            <a:stretch>
              <a:fillRect/>
            </a:stretch>
          </p:blipFill>
          <p:spPr bwMode="auto">
            <a:xfrm>
              <a:off x="6794500" y="3200400"/>
              <a:ext cx="647700" cy="330200"/>
            </a:xfrm>
            <a:prstGeom prst="rect">
              <a:avLst/>
            </a:prstGeom>
            <a:noFill/>
            <a:ln w="9525">
              <a:noFill/>
              <a:miter lim="800000"/>
              <a:headEnd/>
              <a:tailEnd/>
            </a:ln>
          </p:spPr>
        </p:pic>
        <p:pic>
          <p:nvPicPr>
            <p:cNvPr id="729" name="Immagine 728" descr="arabo1.jpg"/>
            <p:cNvPicPr>
              <a:picLocks noChangeAspect="1"/>
            </p:cNvPicPr>
            <p:nvPr/>
          </p:nvPicPr>
          <p:blipFill>
            <a:blip r:embed="rId5" cstate="print"/>
            <a:stretch>
              <a:fillRect/>
            </a:stretch>
          </p:blipFill>
          <p:spPr>
            <a:xfrm>
              <a:off x="6370320" y="5089652"/>
              <a:ext cx="906780" cy="1260348"/>
            </a:xfrm>
            <a:prstGeom prst="ellipse">
              <a:avLst/>
            </a:prstGeom>
            <a:ln>
              <a:noFill/>
            </a:ln>
            <a:effectLst>
              <a:softEdge rad="112500"/>
            </a:effectLst>
          </p:spPr>
        </p:pic>
        <p:cxnSp>
          <p:nvCxnSpPr>
            <p:cNvPr id="24618" name="Connettore 2 730"/>
            <p:cNvCxnSpPr>
              <a:cxnSpLocks noChangeShapeType="1"/>
            </p:cNvCxnSpPr>
            <p:nvPr/>
          </p:nvCxnSpPr>
          <p:spPr bwMode="auto">
            <a:xfrm rot="16200000" flipH="1">
              <a:off x="4626395" y="3975901"/>
              <a:ext cx="620782" cy="2867067"/>
            </a:xfrm>
            <a:prstGeom prst="straightConnector1">
              <a:avLst/>
            </a:prstGeom>
            <a:noFill/>
            <a:ln w="9525" algn="ctr">
              <a:solidFill>
                <a:srgbClr val="666699"/>
              </a:solidFill>
              <a:round/>
              <a:headEnd/>
              <a:tailEnd type="arrow" w="med" len="med"/>
            </a:ln>
          </p:spPr>
        </p:cxnSp>
        <p:pic>
          <p:nvPicPr>
            <p:cNvPr id="650" name="Immagine 649" descr="agusta_pininfarina_1.jpg"/>
            <p:cNvPicPr>
              <a:picLocks noChangeAspect="1"/>
            </p:cNvPicPr>
            <p:nvPr/>
          </p:nvPicPr>
          <p:blipFill>
            <a:blip r:embed="rId6"/>
            <a:stretch>
              <a:fillRect/>
            </a:stretch>
          </p:blipFill>
          <p:spPr>
            <a:xfrm>
              <a:off x="3981450" y="5086350"/>
              <a:ext cx="1718310" cy="925830"/>
            </a:xfrm>
            <a:prstGeom prst="ellipse">
              <a:avLst/>
            </a:prstGeom>
            <a:ln>
              <a:noFill/>
            </a:ln>
            <a:effectLst>
              <a:softEdge rad="112500"/>
            </a:effectLst>
          </p:spPr>
        </p:pic>
        <p:sp>
          <p:nvSpPr>
            <p:cNvPr id="24620" name="CasellaDiTesto 731"/>
            <p:cNvSpPr txBox="1">
              <a:spLocks noChangeArrowheads="1"/>
            </p:cNvSpPr>
            <p:nvPr/>
          </p:nvSpPr>
          <p:spPr bwMode="auto">
            <a:xfrm>
              <a:off x="5918200" y="6121400"/>
              <a:ext cx="1816100" cy="338554"/>
            </a:xfrm>
            <a:prstGeom prst="rect">
              <a:avLst/>
            </a:prstGeom>
            <a:noFill/>
            <a:ln w="9525">
              <a:noFill/>
              <a:miter lim="800000"/>
              <a:headEnd/>
              <a:tailEnd/>
            </a:ln>
          </p:spPr>
          <p:txBody>
            <a:bodyPr>
              <a:spAutoFit/>
            </a:bodyPr>
            <a:lstStyle/>
            <a:p>
              <a:pPr algn="ctr"/>
              <a:r>
                <a:rPr lang="it-IT" sz="1600">
                  <a:solidFill>
                    <a:schemeClr val="tx1"/>
                  </a:solidFill>
                  <a:latin typeface="Calibri" pitchFamily="34" charset="0"/>
                </a:rPr>
                <a:t>cliente finale</a:t>
              </a:r>
            </a:p>
          </p:txBody>
        </p:sp>
        <p:pic>
          <p:nvPicPr>
            <p:cNvPr id="24621" name="Immagine 586" descr="esploso_AB47.jpg"/>
            <p:cNvPicPr>
              <a:picLocks noChangeAspect="1"/>
            </p:cNvPicPr>
            <p:nvPr/>
          </p:nvPicPr>
          <p:blipFill>
            <a:blip r:embed="rId3"/>
            <a:srcRect t="8333" r="55414" b="81734"/>
            <a:stretch>
              <a:fillRect/>
            </a:stretch>
          </p:blipFill>
          <p:spPr bwMode="auto">
            <a:xfrm rot="21036475" flipH="1">
              <a:off x="1647475" y="3163542"/>
              <a:ext cx="915138" cy="18226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ext Box 2"/>
          <p:cNvSpPr txBox="1">
            <a:spLocks noChangeArrowheads="1"/>
          </p:cNvSpPr>
          <p:nvPr/>
        </p:nvSpPr>
        <p:spPr bwMode="auto">
          <a:xfrm>
            <a:off x="711200" y="1200150"/>
            <a:ext cx="8026400" cy="436563"/>
          </a:xfrm>
          <a:prstGeom prst="rect">
            <a:avLst/>
          </a:prstGeom>
          <a:noFill/>
          <a:ln w="9525">
            <a:noFill/>
            <a:miter lim="800000"/>
            <a:headEnd/>
            <a:tailEnd type="none" w="lg" len="lg"/>
          </a:ln>
        </p:spPr>
        <p:txBody>
          <a:bodyPr lIns="87278" tIns="43639" rIns="87278" bIns="43639">
            <a:spAutoFit/>
          </a:bodyPr>
          <a:lstStyle/>
          <a:p>
            <a:pPr algn="ctr" defTabSz="873125" eaLnBrk="0" hangingPunct="0"/>
            <a:r>
              <a:rPr lang="it-IT" sz="2300" b="1">
                <a:solidFill>
                  <a:schemeClr val="tx1"/>
                </a:solidFill>
                <a:latin typeface="Calibri" pitchFamily="34" charset="0"/>
                <a:cs typeface="Arial" charset="0"/>
              </a:rPr>
              <a:t>valutazione di costi vs. benefici</a:t>
            </a:r>
          </a:p>
        </p:txBody>
      </p:sp>
      <p:grpSp>
        <p:nvGrpSpPr>
          <p:cNvPr id="118786" name="Group 3"/>
          <p:cNvGrpSpPr>
            <a:grpSpLocks/>
          </p:cNvGrpSpPr>
          <p:nvPr/>
        </p:nvGrpSpPr>
        <p:grpSpPr bwMode="auto">
          <a:xfrm>
            <a:off x="268288" y="1846263"/>
            <a:ext cx="9342437" cy="4016375"/>
            <a:chOff x="263" y="1685"/>
            <a:chExt cx="5975" cy="2867"/>
          </a:xfrm>
        </p:grpSpPr>
        <p:sp>
          <p:nvSpPr>
            <p:cNvPr id="118789" name="Rectangle 4"/>
            <p:cNvSpPr>
              <a:spLocks noChangeArrowheads="1"/>
            </p:cNvSpPr>
            <p:nvPr/>
          </p:nvSpPr>
          <p:spPr bwMode="auto">
            <a:xfrm>
              <a:off x="3998" y="3451"/>
              <a:ext cx="2240" cy="462"/>
            </a:xfrm>
            <a:prstGeom prst="rect">
              <a:avLst/>
            </a:prstGeom>
            <a:noFill/>
            <a:ln w="9525">
              <a:noFill/>
              <a:miter lim="800000"/>
              <a:headEnd/>
              <a:tailEnd/>
            </a:ln>
          </p:spPr>
          <p:txBody>
            <a:bodyPr lIns="87883" tIns="43942" rIns="87883" bIns="43942">
              <a:spAutoFit/>
            </a:bodyPr>
            <a:lstStyle/>
            <a:p>
              <a:pPr algn="ctr" defTabSz="873125" eaLnBrk="0" hangingPunct="0">
                <a:lnSpc>
                  <a:spcPts val="2200"/>
                </a:lnSpc>
              </a:pPr>
              <a:r>
                <a:rPr lang="it-IT" sz="1700" b="1">
                  <a:solidFill>
                    <a:schemeClr val="accent2"/>
                  </a:solidFill>
                  <a:latin typeface="Calibri" pitchFamily="34" charset="0"/>
                  <a:cs typeface="Arial" charset="0"/>
                </a:rPr>
                <a:t>costi del processo previsionale</a:t>
              </a:r>
              <a:endParaRPr lang="it-IT" sz="1700">
                <a:solidFill>
                  <a:schemeClr val="accent2"/>
                </a:solidFill>
                <a:latin typeface="Calibri" pitchFamily="34" charset="0"/>
                <a:cs typeface="Arial" charset="0"/>
              </a:endParaRPr>
            </a:p>
            <a:p>
              <a:pPr algn="ctr" defTabSz="873125" eaLnBrk="0" hangingPunct="0">
                <a:lnSpc>
                  <a:spcPts val="2200"/>
                </a:lnSpc>
              </a:pPr>
              <a:r>
                <a:rPr lang="it-IT" sz="1700">
                  <a:solidFill>
                    <a:schemeClr val="tx1"/>
                  </a:solidFill>
                  <a:latin typeface="Calibri" pitchFamily="34" charset="0"/>
                  <a:cs typeface="Arial" charset="0"/>
                </a:rPr>
                <a:t>(implementazione, gestione ecc.)</a:t>
              </a:r>
            </a:p>
          </p:txBody>
        </p:sp>
        <p:sp>
          <p:nvSpPr>
            <p:cNvPr id="118790" name="Freeform 5" descr="Diagonali chiare verso l'alto"/>
            <p:cNvSpPr>
              <a:spLocks/>
            </p:cNvSpPr>
            <p:nvPr/>
          </p:nvSpPr>
          <p:spPr bwMode="auto">
            <a:xfrm>
              <a:off x="2270" y="2565"/>
              <a:ext cx="790" cy="1569"/>
            </a:xfrm>
            <a:custGeom>
              <a:avLst/>
              <a:gdLst>
                <a:gd name="T0" fmla="*/ 0 w 720"/>
                <a:gd name="T1" fmla="*/ 1574 h 1574"/>
                <a:gd name="T2" fmla="*/ 0 w 720"/>
                <a:gd name="T3" fmla="*/ 19 h 1574"/>
                <a:gd name="T4" fmla="*/ 192 w 720"/>
                <a:gd name="T5" fmla="*/ 38 h 1574"/>
                <a:gd name="T6" fmla="*/ 423 w 720"/>
                <a:gd name="T7" fmla="*/ 48 h 1574"/>
                <a:gd name="T8" fmla="*/ 605 w 720"/>
                <a:gd name="T9" fmla="*/ 19 h 1574"/>
                <a:gd name="T10" fmla="*/ 720 w 720"/>
                <a:gd name="T11" fmla="*/ 0 h 1574"/>
                <a:gd name="T12" fmla="*/ 720 w 720"/>
                <a:gd name="T13" fmla="*/ 1574 h 1574"/>
                <a:gd name="T14" fmla="*/ 0 w 720"/>
                <a:gd name="T15" fmla="*/ 1574 h 1574"/>
                <a:gd name="T16" fmla="*/ 0 60000 65536"/>
                <a:gd name="T17" fmla="*/ 0 60000 65536"/>
                <a:gd name="T18" fmla="*/ 0 60000 65536"/>
                <a:gd name="T19" fmla="*/ 0 60000 65536"/>
                <a:gd name="T20" fmla="*/ 0 60000 65536"/>
                <a:gd name="T21" fmla="*/ 0 60000 65536"/>
                <a:gd name="T22" fmla="*/ 0 60000 65536"/>
                <a:gd name="T23" fmla="*/ 0 60000 65536"/>
                <a:gd name="T24" fmla="*/ 0 w 720"/>
                <a:gd name="T25" fmla="*/ 0 h 1574"/>
                <a:gd name="T26" fmla="*/ 720 w 720"/>
                <a:gd name="T27" fmla="*/ 1574 h 15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0" h="1574">
                  <a:moveTo>
                    <a:pt x="0" y="1574"/>
                  </a:moveTo>
                  <a:lnTo>
                    <a:pt x="0" y="19"/>
                  </a:lnTo>
                  <a:lnTo>
                    <a:pt x="192" y="38"/>
                  </a:lnTo>
                  <a:lnTo>
                    <a:pt x="423" y="48"/>
                  </a:lnTo>
                  <a:lnTo>
                    <a:pt x="605" y="19"/>
                  </a:lnTo>
                  <a:lnTo>
                    <a:pt x="720" y="0"/>
                  </a:lnTo>
                  <a:lnTo>
                    <a:pt x="720" y="1574"/>
                  </a:lnTo>
                  <a:lnTo>
                    <a:pt x="0" y="1574"/>
                  </a:lnTo>
                  <a:close/>
                </a:path>
              </a:pathLst>
            </a:custGeom>
            <a:pattFill prst="ltUpDiag">
              <a:fgClr>
                <a:schemeClr val="accent1"/>
              </a:fgClr>
              <a:bgClr>
                <a:schemeClr val="bg1"/>
              </a:bgClr>
            </a:pattFill>
            <a:ln w="12700" cap="flat" cmpd="sng">
              <a:noFill/>
              <a:prstDash val="solid"/>
              <a:round/>
              <a:headEnd type="none" w="sm" len="sm"/>
              <a:tailEnd type="none" w="sm" len="sm"/>
            </a:ln>
          </p:spPr>
          <p:txBody>
            <a:bodyPr lIns="93600" tIns="46800" rIns="93600" bIns="46800" anchor="ctr">
              <a:spAutoFit/>
            </a:bodyPr>
            <a:lstStyle/>
            <a:p>
              <a:endParaRPr lang="it-IT"/>
            </a:p>
          </p:txBody>
        </p:sp>
        <p:sp>
          <p:nvSpPr>
            <p:cNvPr id="118791" name="Rectangle 6"/>
            <p:cNvSpPr>
              <a:spLocks noChangeArrowheads="1"/>
            </p:cNvSpPr>
            <p:nvPr/>
          </p:nvSpPr>
          <p:spPr bwMode="auto">
            <a:xfrm>
              <a:off x="4054" y="2170"/>
              <a:ext cx="2045" cy="861"/>
            </a:xfrm>
            <a:prstGeom prst="rect">
              <a:avLst/>
            </a:prstGeom>
            <a:noFill/>
            <a:ln w="9525">
              <a:noFill/>
              <a:miter lim="800000"/>
              <a:headEnd/>
              <a:tailEnd/>
            </a:ln>
          </p:spPr>
          <p:txBody>
            <a:bodyPr lIns="87883" tIns="43942" rIns="87883" bIns="43942">
              <a:spAutoFit/>
            </a:bodyPr>
            <a:lstStyle/>
            <a:p>
              <a:pPr algn="ctr" defTabSz="873125" eaLnBrk="0" hangingPunct="0">
                <a:lnSpc>
                  <a:spcPts val="2200"/>
                </a:lnSpc>
              </a:pPr>
              <a:r>
                <a:rPr lang="it-IT" sz="1700" b="1">
                  <a:solidFill>
                    <a:schemeClr val="hlink"/>
                  </a:solidFill>
                  <a:latin typeface="Calibri" pitchFamily="34" charset="0"/>
                  <a:cs typeface="Arial" charset="0"/>
                </a:rPr>
                <a:t>costi per previsioni errate</a:t>
              </a:r>
              <a:endParaRPr lang="it-IT" sz="1700">
                <a:solidFill>
                  <a:schemeClr val="hlink"/>
                </a:solidFill>
                <a:latin typeface="Calibri" pitchFamily="34" charset="0"/>
                <a:cs typeface="Arial" charset="0"/>
              </a:endParaRPr>
            </a:p>
            <a:p>
              <a:pPr algn="ctr" defTabSz="873125" eaLnBrk="0" hangingPunct="0">
                <a:lnSpc>
                  <a:spcPts val="2200"/>
                </a:lnSpc>
              </a:pPr>
              <a:r>
                <a:rPr lang="it-IT" sz="1700">
                  <a:solidFill>
                    <a:schemeClr val="tx1"/>
                  </a:solidFill>
                  <a:latin typeface="Calibri" pitchFamily="34" charset="0"/>
                  <a:cs typeface="Arial" charset="0"/>
                </a:rPr>
                <a:t>(rotture di stock, scorte elevate, fermi di produzione, ritardi nelle consegne, ecc.) </a:t>
              </a:r>
            </a:p>
          </p:txBody>
        </p:sp>
        <p:sp>
          <p:nvSpPr>
            <p:cNvPr id="118792" name="Line 7"/>
            <p:cNvSpPr>
              <a:spLocks noChangeShapeType="1"/>
            </p:cNvSpPr>
            <p:nvPr/>
          </p:nvSpPr>
          <p:spPr bwMode="auto">
            <a:xfrm flipV="1">
              <a:off x="969" y="1685"/>
              <a:ext cx="0" cy="2450"/>
            </a:xfrm>
            <a:prstGeom prst="line">
              <a:avLst/>
            </a:prstGeom>
            <a:noFill/>
            <a:ln w="12700">
              <a:solidFill>
                <a:schemeClr val="tx1"/>
              </a:solidFill>
              <a:round/>
              <a:headEnd type="none" w="sm" len="sm"/>
              <a:tailEnd type="stealth" w="lg" len="lg"/>
            </a:ln>
          </p:spPr>
          <p:txBody>
            <a:bodyPr lIns="93600" tIns="46800" rIns="93600" bIns="46800" anchor="ctr">
              <a:spAutoFit/>
            </a:bodyPr>
            <a:lstStyle/>
            <a:p>
              <a:endParaRPr lang="it-IT"/>
            </a:p>
          </p:txBody>
        </p:sp>
        <p:sp>
          <p:nvSpPr>
            <p:cNvPr id="118793" name="Line 8"/>
            <p:cNvSpPr>
              <a:spLocks noChangeShapeType="1"/>
            </p:cNvSpPr>
            <p:nvPr/>
          </p:nvSpPr>
          <p:spPr bwMode="auto">
            <a:xfrm rot="5400000" flipV="1">
              <a:off x="2729" y="2375"/>
              <a:ext cx="0" cy="3519"/>
            </a:xfrm>
            <a:prstGeom prst="line">
              <a:avLst/>
            </a:prstGeom>
            <a:noFill/>
            <a:ln w="12700">
              <a:solidFill>
                <a:schemeClr val="tx1"/>
              </a:solidFill>
              <a:round/>
              <a:headEnd type="none" w="sm" len="sm"/>
              <a:tailEnd type="stealth" w="lg" len="lg"/>
            </a:ln>
          </p:spPr>
          <p:txBody>
            <a:bodyPr lIns="93600" tIns="46800" rIns="93600" bIns="46800" anchor="ctr">
              <a:spAutoFit/>
            </a:bodyPr>
            <a:lstStyle/>
            <a:p>
              <a:endParaRPr lang="it-IT"/>
            </a:p>
          </p:txBody>
        </p:sp>
        <p:sp>
          <p:nvSpPr>
            <p:cNvPr id="118794" name="Rectangle 9"/>
            <p:cNvSpPr>
              <a:spLocks noChangeArrowheads="1"/>
            </p:cNvSpPr>
            <p:nvPr/>
          </p:nvSpPr>
          <p:spPr bwMode="auto">
            <a:xfrm>
              <a:off x="263" y="1713"/>
              <a:ext cx="723" cy="270"/>
            </a:xfrm>
            <a:prstGeom prst="rect">
              <a:avLst/>
            </a:prstGeom>
            <a:noFill/>
            <a:ln w="12700">
              <a:noFill/>
              <a:miter lim="800000"/>
              <a:headEnd type="none" w="sm" len="sm"/>
              <a:tailEnd type="none" w="sm" len="sm"/>
            </a:ln>
          </p:spPr>
          <p:txBody>
            <a:bodyPr lIns="89339" tIns="44669" rIns="89339" bIns="44669" anchor="ctr">
              <a:spAutoFit/>
            </a:bodyPr>
            <a:lstStyle/>
            <a:p>
              <a:pPr algn="ctr" defTabSz="728663" eaLnBrk="0" hangingPunct="0"/>
              <a:r>
                <a:rPr lang="it-IT" sz="1900" b="1">
                  <a:solidFill>
                    <a:schemeClr val="tx1"/>
                  </a:solidFill>
                  <a:latin typeface="Calibri" pitchFamily="34" charset="0"/>
                  <a:cs typeface="Arial" charset="0"/>
                </a:rPr>
                <a:t>costo</a:t>
              </a:r>
            </a:p>
          </p:txBody>
        </p:sp>
        <p:sp>
          <p:nvSpPr>
            <p:cNvPr id="118795" name="Freeform 10"/>
            <p:cNvSpPr>
              <a:spLocks/>
            </p:cNvSpPr>
            <p:nvPr/>
          </p:nvSpPr>
          <p:spPr bwMode="auto">
            <a:xfrm>
              <a:off x="1236" y="1894"/>
              <a:ext cx="2993" cy="742"/>
            </a:xfrm>
            <a:custGeom>
              <a:avLst/>
              <a:gdLst>
                <a:gd name="T0" fmla="*/ 0 w 2948"/>
                <a:gd name="T1" fmla="*/ 109 h 1051"/>
                <a:gd name="T2" fmla="*/ 434 w 2948"/>
                <a:gd name="T3" fmla="*/ 634 h 1051"/>
                <a:gd name="T4" fmla="*/ 1010 w 2948"/>
                <a:gd name="T5" fmla="*/ 960 h 1051"/>
                <a:gd name="T6" fmla="*/ 1944 w 2948"/>
                <a:gd name="T7" fmla="*/ 891 h 1051"/>
                <a:gd name="T8" fmla="*/ 2948 w 2948"/>
                <a:gd name="T9" fmla="*/ 0 h 1051"/>
                <a:gd name="T10" fmla="*/ 0 60000 65536"/>
                <a:gd name="T11" fmla="*/ 0 60000 65536"/>
                <a:gd name="T12" fmla="*/ 0 60000 65536"/>
                <a:gd name="T13" fmla="*/ 0 60000 65536"/>
                <a:gd name="T14" fmla="*/ 0 60000 65536"/>
                <a:gd name="T15" fmla="*/ 0 w 2948"/>
                <a:gd name="T16" fmla="*/ 0 h 1051"/>
                <a:gd name="T17" fmla="*/ 2948 w 2948"/>
                <a:gd name="T18" fmla="*/ 1051 h 1051"/>
              </a:gdLst>
              <a:ahLst/>
              <a:cxnLst>
                <a:cxn ang="T10">
                  <a:pos x="T0" y="T1"/>
                </a:cxn>
                <a:cxn ang="T11">
                  <a:pos x="T2" y="T3"/>
                </a:cxn>
                <a:cxn ang="T12">
                  <a:pos x="T4" y="T5"/>
                </a:cxn>
                <a:cxn ang="T13">
                  <a:pos x="T6" y="T7"/>
                </a:cxn>
                <a:cxn ang="T14">
                  <a:pos x="T8" y="T9"/>
                </a:cxn>
              </a:cxnLst>
              <a:rect l="T15" t="T16" r="T17" b="T18"/>
              <a:pathLst>
                <a:path w="2948" h="1051">
                  <a:moveTo>
                    <a:pt x="0" y="109"/>
                  </a:moveTo>
                  <a:cubicBezTo>
                    <a:pt x="72" y="196"/>
                    <a:pt x="266" y="492"/>
                    <a:pt x="434" y="634"/>
                  </a:cubicBezTo>
                  <a:cubicBezTo>
                    <a:pt x="602" y="776"/>
                    <a:pt x="758" y="917"/>
                    <a:pt x="1010" y="960"/>
                  </a:cubicBezTo>
                  <a:cubicBezTo>
                    <a:pt x="1262" y="1003"/>
                    <a:pt x="1621" y="1051"/>
                    <a:pt x="1944" y="891"/>
                  </a:cubicBezTo>
                  <a:cubicBezTo>
                    <a:pt x="2267" y="731"/>
                    <a:pt x="2739" y="186"/>
                    <a:pt x="2948" y="0"/>
                  </a:cubicBezTo>
                </a:path>
              </a:pathLst>
            </a:custGeom>
            <a:noFill/>
            <a:ln w="28575" cap="flat" cmpd="sng">
              <a:solidFill>
                <a:schemeClr val="tx2"/>
              </a:solidFill>
              <a:prstDash val="solid"/>
              <a:round/>
              <a:headEnd type="none" w="sm" len="sm"/>
              <a:tailEnd type="none" w="sm" len="sm"/>
            </a:ln>
          </p:spPr>
          <p:txBody>
            <a:bodyPr lIns="93600" tIns="46800" rIns="93600" bIns="46800" anchor="ctr">
              <a:spAutoFit/>
            </a:bodyPr>
            <a:lstStyle/>
            <a:p>
              <a:endParaRPr lang="it-IT"/>
            </a:p>
          </p:txBody>
        </p:sp>
        <p:sp>
          <p:nvSpPr>
            <p:cNvPr id="118796" name="Freeform 11"/>
            <p:cNvSpPr>
              <a:spLocks/>
            </p:cNvSpPr>
            <p:nvPr/>
          </p:nvSpPr>
          <p:spPr bwMode="auto">
            <a:xfrm>
              <a:off x="1149" y="2039"/>
              <a:ext cx="3169" cy="2018"/>
            </a:xfrm>
            <a:custGeom>
              <a:avLst/>
              <a:gdLst>
                <a:gd name="T0" fmla="*/ 0 w 3121"/>
                <a:gd name="T1" fmla="*/ 0 h 2026"/>
                <a:gd name="T2" fmla="*/ 605 w 3121"/>
                <a:gd name="T3" fmla="*/ 845 h 2026"/>
                <a:gd name="T4" fmla="*/ 1402 w 3121"/>
                <a:gd name="T5" fmla="*/ 1383 h 2026"/>
                <a:gd name="T6" fmla="*/ 3121 w 3121"/>
                <a:gd name="T7" fmla="*/ 2026 h 2026"/>
                <a:gd name="T8" fmla="*/ 0 60000 65536"/>
                <a:gd name="T9" fmla="*/ 0 60000 65536"/>
                <a:gd name="T10" fmla="*/ 0 60000 65536"/>
                <a:gd name="T11" fmla="*/ 0 60000 65536"/>
                <a:gd name="T12" fmla="*/ 0 w 3121"/>
                <a:gd name="T13" fmla="*/ 0 h 2026"/>
                <a:gd name="T14" fmla="*/ 3121 w 3121"/>
                <a:gd name="T15" fmla="*/ 2026 h 2026"/>
              </a:gdLst>
              <a:ahLst/>
              <a:cxnLst>
                <a:cxn ang="T8">
                  <a:pos x="T0" y="T1"/>
                </a:cxn>
                <a:cxn ang="T9">
                  <a:pos x="T2" y="T3"/>
                </a:cxn>
                <a:cxn ang="T10">
                  <a:pos x="T4" y="T5"/>
                </a:cxn>
                <a:cxn ang="T11">
                  <a:pos x="T6" y="T7"/>
                </a:cxn>
              </a:cxnLst>
              <a:rect l="T12" t="T13" r="T14" b="T15"/>
              <a:pathLst>
                <a:path w="3121" h="2026">
                  <a:moveTo>
                    <a:pt x="0" y="0"/>
                  </a:moveTo>
                  <a:cubicBezTo>
                    <a:pt x="101" y="141"/>
                    <a:pt x="371" y="615"/>
                    <a:pt x="605" y="845"/>
                  </a:cubicBezTo>
                  <a:cubicBezTo>
                    <a:pt x="839" y="1075"/>
                    <a:pt x="983" y="1186"/>
                    <a:pt x="1402" y="1383"/>
                  </a:cubicBezTo>
                  <a:cubicBezTo>
                    <a:pt x="1821" y="1580"/>
                    <a:pt x="2763" y="1892"/>
                    <a:pt x="3121" y="2026"/>
                  </a:cubicBezTo>
                </a:path>
              </a:pathLst>
            </a:custGeom>
            <a:noFill/>
            <a:ln w="28575" cap="flat" cmpd="sng">
              <a:solidFill>
                <a:schemeClr val="accent2"/>
              </a:solidFill>
              <a:prstDash val="solid"/>
              <a:round/>
              <a:headEnd type="none" w="sm" len="sm"/>
              <a:tailEnd type="none" w="sm" len="sm"/>
            </a:ln>
          </p:spPr>
          <p:txBody>
            <a:bodyPr lIns="93600" tIns="46800" rIns="93600" bIns="46800" anchor="ctr">
              <a:spAutoFit/>
            </a:bodyPr>
            <a:lstStyle/>
            <a:p>
              <a:endParaRPr lang="it-IT"/>
            </a:p>
          </p:txBody>
        </p:sp>
        <p:sp>
          <p:nvSpPr>
            <p:cNvPr id="118797" name="Freeform 12"/>
            <p:cNvSpPr>
              <a:spLocks/>
            </p:cNvSpPr>
            <p:nvPr/>
          </p:nvSpPr>
          <p:spPr bwMode="auto">
            <a:xfrm>
              <a:off x="1247" y="2230"/>
              <a:ext cx="2955" cy="1798"/>
            </a:xfrm>
            <a:custGeom>
              <a:avLst/>
              <a:gdLst>
                <a:gd name="T0" fmla="*/ 2910 w 2910"/>
                <a:gd name="T1" fmla="*/ 0 h 1929"/>
                <a:gd name="T2" fmla="*/ 1719 w 2910"/>
                <a:gd name="T3" fmla="*/ 1152 h 1929"/>
                <a:gd name="T4" fmla="*/ 0 w 2910"/>
                <a:gd name="T5" fmla="*/ 1929 h 1929"/>
                <a:gd name="T6" fmla="*/ 0 60000 65536"/>
                <a:gd name="T7" fmla="*/ 0 60000 65536"/>
                <a:gd name="T8" fmla="*/ 0 60000 65536"/>
                <a:gd name="T9" fmla="*/ 0 w 2910"/>
                <a:gd name="T10" fmla="*/ 0 h 1929"/>
                <a:gd name="T11" fmla="*/ 2910 w 2910"/>
                <a:gd name="T12" fmla="*/ 1929 h 1929"/>
              </a:gdLst>
              <a:ahLst/>
              <a:cxnLst>
                <a:cxn ang="T6">
                  <a:pos x="T0" y="T1"/>
                </a:cxn>
                <a:cxn ang="T7">
                  <a:pos x="T2" y="T3"/>
                </a:cxn>
                <a:cxn ang="T8">
                  <a:pos x="T4" y="T5"/>
                </a:cxn>
              </a:cxnLst>
              <a:rect l="T9" t="T10" r="T11" b="T12"/>
              <a:pathLst>
                <a:path w="2910" h="1929">
                  <a:moveTo>
                    <a:pt x="2910" y="0"/>
                  </a:moveTo>
                  <a:cubicBezTo>
                    <a:pt x="2713" y="190"/>
                    <a:pt x="2204" y="831"/>
                    <a:pt x="1719" y="1152"/>
                  </a:cubicBezTo>
                  <a:cubicBezTo>
                    <a:pt x="1234" y="1473"/>
                    <a:pt x="358" y="1767"/>
                    <a:pt x="0" y="1929"/>
                  </a:cubicBezTo>
                </a:path>
              </a:pathLst>
            </a:custGeom>
            <a:noFill/>
            <a:ln w="28575" cap="flat" cmpd="sng">
              <a:solidFill>
                <a:schemeClr val="hlink"/>
              </a:solidFill>
              <a:prstDash val="solid"/>
              <a:round/>
              <a:headEnd type="none" w="sm" len="sm"/>
              <a:tailEnd type="none" w="sm" len="sm"/>
            </a:ln>
          </p:spPr>
          <p:txBody>
            <a:bodyPr lIns="93600" tIns="46800" rIns="93600" bIns="46800" anchor="ctr">
              <a:spAutoFit/>
            </a:bodyPr>
            <a:lstStyle/>
            <a:p>
              <a:endParaRPr lang="it-IT"/>
            </a:p>
          </p:txBody>
        </p:sp>
        <p:sp>
          <p:nvSpPr>
            <p:cNvPr id="118798" name="Rectangle 13"/>
            <p:cNvSpPr>
              <a:spLocks noChangeArrowheads="1"/>
            </p:cNvSpPr>
            <p:nvPr/>
          </p:nvSpPr>
          <p:spPr bwMode="auto">
            <a:xfrm>
              <a:off x="4228" y="1720"/>
              <a:ext cx="1391" cy="263"/>
            </a:xfrm>
            <a:prstGeom prst="rect">
              <a:avLst/>
            </a:prstGeom>
            <a:noFill/>
            <a:ln w="9525">
              <a:noFill/>
              <a:miter lim="800000"/>
              <a:headEnd/>
              <a:tailEnd/>
            </a:ln>
          </p:spPr>
          <p:txBody>
            <a:bodyPr lIns="87883" tIns="43942" rIns="87883" bIns="43942">
              <a:spAutoFit/>
            </a:bodyPr>
            <a:lstStyle/>
            <a:p>
              <a:pPr defTabSz="873125" eaLnBrk="0" hangingPunct="0">
                <a:lnSpc>
                  <a:spcPts val="2200"/>
                </a:lnSpc>
              </a:pPr>
              <a:r>
                <a:rPr lang="it-IT" sz="1700" b="1">
                  <a:solidFill>
                    <a:schemeClr val="tx1"/>
                  </a:solidFill>
                  <a:latin typeface="Calibri" pitchFamily="34" charset="0"/>
                  <a:cs typeface="Arial" charset="0"/>
                </a:rPr>
                <a:t>costi totali</a:t>
              </a:r>
            </a:p>
          </p:txBody>
        </p:sp>
        <p:sp>
          <p:nvSpPr>
            <p:cNvPr id="118799" name="Line 14"/>
            <p:cNvSpPr>
              <a:spLocks noChangeShapeType="1"/>
            </p:cNvSpPr>
            <p:nvPr/>
          </p:nvSpPr>
          <p:spPr bwMode="auto">
            <a:xfrm>
              <a:off x="2268" y="2603"/>
              <a:ext cx="0" cy="1550"/>
            </a:xfrm>
            <a:prstGeom prst="line">
              <a:avLst/>
            </a:prstGeom>
            <a:noFill/>
            <a:ln w="12700">
              <a:solidFill>
                <a:schemeClr val="tx1"/>
              </a:solidFill>
              <a:prstDash val="sysDot"/>
              <a:round/>
              <a:headEnd type="none" w="sm" len="sm"/>
              <a:tailEnd type="none" w="sm" len="sm"/>
            </a:ln>
          </p:spPr>
          <p:txBody>
            <a:bodyPr wrap="none" lIns="93600" tIns="46800" rIns="93600" bIns="46800" anchor="ctr">
              <a:spAutoFit/>
            </a:bodyPr>
            <a:lstStyle/>
            <a:p>
              <a:endParaRPr lang="it-IT"/>
            </a:p>
          </p:txBody>
        </p:sp>
        <p:sp>
          <p:nvSpPr>
            <p:cNvPr id="118800" name="Line 15"/>
            <p:cNvSpPr>
              <a:spLocks noChangeShapeType="1"/>
            </p:cNvSpPr>
            <p:nvPr/>
          </p:nvSpPr>
          <p:spPr bwMode="auto">
            <a:xfrm>
              <a:off x="3060" y="2603"/>
              <a:ext cx="0" cy="1550"/>
            </a:xfrm>
            <a:prstGeom prst="line">
              <a:avLst/>
            </a:prstGeom>
            <a:noFill/>
            <a:ln w="12700">
              <a:solidFill>
                <a:schemeClr val="tx1"/>
              </a:solidFill>
              <a:prstDash val="sysDot"/>
              <a:round/>
              <a:headEnd type="none" w="sm" len="sm"/>
              <a:tailEnd type="none" w="sm" len="sm"/>
            </a:ln>
          </p:spPr>
          <p:txBody>
            <a:bodyPr wrap="none" lIns="93600" tIns="46800" rIns="93600" bIns="46800" anchor="ctr">
              <a:spAutoFit/>
            </a:bodyPr>
            <a:lstStyle/>
            <a:p>
              <a:endParaRPr lang="it-IT"/>
            </a:p>
          </p:txBody>
        </p:sp>
        <p:sp>
          <p:nvSpPr>
            <p:cNvPr id="118801" name="Text Box 16"/>
            <p:cNvSpPr txBox="1">
              <a:spLocks noChangeArrowheads="1"/>
            </p:cNvSpPr>
            <p:nvPr/>
          </p:nvSpPr>
          <p:spPr bwMode="auto">
            <a:xfrm>
              <a:off x="920" y="4110"/>
              <a:ext cx="251" cy="433"/>
            </a:xfrm>
            <a:prstGeom prst="rect">
              <a:avLst/>
            </a:prstGeom>
            <a:noFill/>
            <a:ln w="12700">
              <a:noFill/>
              <a:miter lim="800000"/>
              <a:headEnd type="none" w="sm" len="sm"/>
              <a:tailEnd type="none" w="sm" len="sm"/>
            </a:ln>
          </p:spPr>
          <p:txBody>
            <a:bodyPr wrap="none" lIns="89339" tIns="44669" rIns="89339" bIns="44669" anchor="ctr">
              <a:spAutoFit/>
            </a:bodyPr>
            <a:lstStyle/>
            <a:p>
              <a:pPr algn="ctr" defTabSz="728663" eaLnBrk="0" hangingPunct="0"/>
              <a:r>
                <a:rPr lang="it-IT" sz="3400" b="1">
                  <a:solidFill>
                    <a:schemeClr val="tx1"/>
                  </a:solidFill>
                  <a:latin typeface="Calibri" pitchFamily="34" charset="0"/>
                  <a:cs typeface="Arial" charset="0"/>
                </a:rPr>
                <a:t>+</a:t>
              </a:r>
            </a:p>
          </p:txBody>
        </p:sp>
        <p:sp>
          <p:nvSpPr>
            <p:cNvPr id="118802" name="Text Box 17"/>
            <p:cNvSpPr txBox="1">
              <a:spLocks noChangeArrowheads="1"/>
            </p:cNvSpPr>
            <p:nvPr/>
          </p:nvSpPr>
          <p:spPr bwMode="auto">
            <a:xfrm>
              <a:off x="4334" y="4119"/>
              <a:ext cx="198" cy="433"/>
            </a:xfrm>
            <a:prstGeom prst="rect">
              <a:avLst/>
            </a:prstGeom>
            <a:noFill/>
            <a:ln w="12700">
              <a:noFill/>
              <a:miter lim="800000"/>
              <a:headEnd type="none" w="sm" len="sm"/>
              <a:tailEnd type="none" w="sm" len="sm"/>
            </a:ln>
          </p:spPr>
          <p:txBody>
            <a:bodyPr wrap="none" lIns="89339" tIns="44669" rIns="89339" bIns="44669" anchor="ctr">
              <a:spAutoFit/>
            </a:bodyPr>
            <a:lstStyle/>
            <a:p>
              <a:pPr algn="ctr" defTabSz="728663" eaLnBrk="0" hangingPunct="0"/>
              <a:r>
                <a:rPr lang="it-IT" sz="3400" b="1">
                  <a:solidFill>
                    <a:schemeClr val="tx1"/>
                  </a:solidFill>
                  <a:latin typeface="Calibri" pitchFamily="34" charset="0"/>
                  <a:cs typeface="Arial" charset="0"/>
                </a:rPr>
                <a:t>-</a:t>
              </a:r>
            </a:p>
          </p:txBody>
        </p:sp>
        <p:sp>
          <p:nvSpPr>
            <p:cNvPr id="118803" name="Rectangle 18"/>
            <p:cNvSpPr>
              <a:spLocks noChangeArrowheads="1"/>
            </p:cNvSpPr>
            <p:nvPr/>
          </p:nvSpPr>
          <p:spPr bwMode="auto">
            <a:xfrm>
              <a:off x="2242" y="3594"/>
              <a:ext cx="863" cy="462"/>
            </a:xfrm>
            <a:prstGeom prst="rect">
              <a:avLst/>
            </a:prstGeom>
            <a:noFill/>
            <a:ln w="9525">
              <a:noFill/>
              <a:miter lim="800000"/>
              <a:headEnd/>
              <a:tailEnd/>
            </a:ln>
          </p:spPr>
          <p:txBody>
            <a:bodyPr lIns="87883" tIns="43942" rIns="87883" bIns="43942">
              <a:spAutoFit/>
            </a:bodyPr>
            <a:lstStyle/>
            <a:p>
              <a:pPr algn="ctr" defTabSz="873125" eaLnBrk="0" hangingPunct="0">
                <a:lnSpc>
                  <a:spcPts val="2200"/>
                </a:lnSpc>
              </a:pPr>
              <a:r>
                <a:rPr lang="it-IT" sz="1700">
                  <a:solidFill>
                    <a:schemeClr val="tx1"/>
                  </a:solidFill>
                  <a:latin typeface="Calibri" pitchFamily="34" charset="0"/>
                  <a:cs typeface="Arial" charset="0"/>
                </a:rPr>
                <a:t>regione ottimale</a:t>
              </a:r>
            </a:p>
          </p:txBody>
        </p:sp>
        <p:sp>
          <p:nvSpPr>
            <p:cNvPr id="118804" name="Oval 19"/>
            <p:cNvSpPr>
              <a:spLocks noChangeArrowheads="1"/>
            </p:cNvSpPr>
            <p:nvPr/>
          </p:nvSpPr>
          <p:spPr bwMode="auto">
            <a:xfrm>
              <a:off x="948" y="4255"/>
              <a:ext cx="224" cy="206"/>
            </a:xfrm>
            <a:prstGeom prst="ellipse">
              <a:avLst/>
            </a:prstGeom>
            <a:noFill/>
            <a:ln w="12700">
              <a:solidFill>
                <a:schemeClr val="tx1"/>
              </a:solidFill>
              <a:round/>
              <a:headEnd type="none" w="sm" len="sm"/>
              <a:tailEnd type="none" w="sm" len="sm"/>
            </a:ln>
          </p:spPr>
          <p:txBody>
            <a:bodyPr lIns="93600" tIns="46800" rIns="93600" bIns="46800" anchor="ctr">
              <a:spAutoFit/>
            </a:bodyPr>
            <a:lstStyle/>
            <a:p>
              <a:endParaRPr lang="it-IT"/>
            </a:p>
          </p:txBody>
        </p:sp>
        <p:sp>
          <p:nvSpPr>
            <p:cNvPr id="118805" name="Oval 20"/>
            <p:cNvSpPr>
              <a:spLocks noChangeArrowheads="1"/>
            </p:cNvSpPr>
            <p:nvPr/>
          </p:nvSpPr>
          <p:spPr bwMode="auto">
            <a:xfrm>
              <a:off x="4315" y="4255"/>
              <a:ext cx="224" cy="206"/>
            </a:xfrm>
            <a:prstGeom prst="ellipse">
              <a:avLst/>
            </a:prstGeom>
            <a:noFill/>
            <a:ln w="12700">
              <a:solidFill>
                <a:schemeClr val="tx1"/>
              </a:solidFill>
              <a:round/>
              <a:headEnd type="none" w="sm" len="sm"/>
              <a:tailEnd type="none" w="sm" len="sm"/>
            </a:ln>
          </p:spPr>
          <p:txBody>
            <a:bodyPr lIns="93600" tIns="46800" rIns="93600" bIns="46800" anchor="ctr">
              <a:spAutoFit/>
            </a:bodyPr>
            <a:lstStyle/>
            <a:p>
              <a:endParaRPr lang="it-IT"/>
            </a:p>
          </p:txBody>
        </p:sp>
        <p:sp>
          <p:nvSpPr>
            <p:cNvPr id="118806" name="Line 21"/>
            <p:cNvSpPr>
              <a:spLocks noChangeShapeType="1"/>
            </p:cNvSpPr>
            <p:nvPr/>
          </p:nvSpPr>
          <p:spPr bwMode="auto">
            <a:xfrm>
              <a:off x="1199" y="4354"/>
              <a:ext cx="3100" cy="0"/>
            </a:xfrm>
            <a:prstGeom prst="line">
              <a:avLst/>
            </a:prstGeom>
            <a:noFill/>
            <a:ln w="12700">
              <a:solidFill>
                <a:schemeClr val="tx1"/>
              </a:solidFill>
              <a:round/>
              <a:headEnd type="none" w="sm" len="sm"/>
              <a:tailEnd type="none" w="sm" len="sm"/>
            </a:ln>
          </p:spPr>
          <p:txBody>
            <a:bodyPr wrap="none" lIns="93600" tIns="46800" rIns="93600" bIns="46800" anchor="ctr">
              <a:spAutoFit/>
            </a:bodyPr>
            <a:lstStyle/>
            <a:p>
              <a:endParaRPr lang="it-IT"/>
            </a:p>
          </p:txBody>
        </p:sp>
        <p:sp>
          <p:nvSpPr>
            <p:cNvPr id="118807" name="Rectangle 22"/>
            <p:cNvSpPr>
              <a:spLocks noChangeArrowheads="1"/>
            </p:cNvSpPr>
            <p:nvPr/>
          </p:nvSpPr>
          <p:spPr bwMode="auto">
            <a:xfrm>
              <a:off x="2268" y="4219"/>
              <a:ext cx="864" cy="270"/>
            </a:xfrm>
            <a:prstGeom prst="rect">
              <a:avLst/>
            </a:prstGeom>
            <a:solidFill>
              <a:schemeClr val="bg1"/>
            </a:solidFill>
            <a:ln w="12700">
              <a:noFill/>
              <a:miter lim="800000"/>
              <a:headEnd type="none" w="sm" len="sm"/>
              <a:tailEnd type="none" w="sm" len="sm"/>
            </a:ln>
          </p:spPr>
          <p:txBody>
            <a:bodyPr wrap="none" lIns="89339" tIns="44669" rIns="89339" bIns="44669" anchor="ctr">
              <a:spAutoFit/>
            </a:bodyPr>
            <a:lstStyle/>
            <a:p>
              <a:pPr algn="ctr" defTabSz="728663" eaLnBrk="0" hangingPunct="0"/>
              <a:r>
                <a:rPr lang="it-IT" sz="1900" b="1">
                  <a:solidFill>
                    <a:schemeClr val="tx1"/>
                  </a:solidFill>
                  <a:latin typeface="Calibri" pitchFamily="34" charset="0"/>
                  <a:cs typeface="Arial" charset="0"/>
                </a:rPr>
                <a:t>accuratezza</a:t>
              </a:r>
            </a:p>
          </p:txBody>
        </p:sp>
      </p:grpSp>
      <p:sp>
        <p:nvSpPr>
          <p:cNvPr id="118787" name="Rectangle 23"/>
          <p:cNvSpPr>
            <a:spLocks noChangeArrowheads="1"/>
          </p:cNvSpPr>
          <p:nvPr/>
        </p:nvSpPr>
        <p:spPr bwMode="auto">
          <a:xfrm>
            <a:off x="384175" y="287338"/>
            <a:ext cx="8837613" cy="609600"/>
          </a:xfrm>
          <a:prstGeom prst="rect">
            <a:avLst/>
          </a:prstGeom>
          <a:noFill/>
          <a:ln w="9525">
            <a:noFill/>
            <a:miter lim="800000"/>
            <a:headEnd/>
            <a:tailEnd/>
          </a:ln>
        </p:spPr>
        <p:txBody>
          <a:bodyPr lIns="87883" tIns="43942" rIns="87883" bIns="43942" anchor="ctr"/>
          <a:lstStyle/>
          <a:p>
            <a:pPr marL="276225" defTabSz="728663" eaLnBrk="0" hangingPunct="0">
              <a:lnSpc>
                <a:spcPct val="120000"/>
              </a:lnSpc>
              <a:spcBef>
                <a:spcPct val="15000"/>
              </a:spcBef>
            </a:pPr>
            <a:endParaRPr lang="en-GB" sz="2300" b="1">
              <a:solidFill>
                <a:schemeClr val="tx1"/>
              </a:solidFill>
              <a:latin typeface="CG Omega"/>
              <a:cs typeface="Arial" charset="0"/>
            </a:endParaRPr>
          </a:p>
        </p:txBody>
      </p:sp>
      <p:sp>
        <p:nvSpPr>
          <p:cNvPr id="121880" name="Rectangle 24"/>
          <p:cNvSpPr>
            <a:spLocks noGrp="1" noChangeArrowheads="1"/>
          </p:cNvSpPr>
          <p:nvPr>
            <p:ph type="title"/>
          </p:nvPr>
        </p:nvSpPr>
        <p:spPr>
          <a:ln w="9525"/>
        </p:spPr>
        <p:txBody>
          <a:bodyPr/>
          <a:lstStyle/>
          <a:p>
            <a:pPr>
              <a:defRPr/>
            </a:pPr>
            <a:r>
              <a:rPr lang="it-IT" sz="2400" smtClean="0">
                <a:solidFill>
                  <a:srgbClr val="003399"/>
                </a:solidFill>
                <a:latin typeface="Calibri" pitchFamily="34" charset="0"/>
              </a:rPr>
              <a:t>le prestazioni del processo previsionale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09" name="Group 2"/>
          <p:cNvGrpSpPr>
            <a:grpSpLocks/>
          </p:cNvGrpSpPr>
          <p:nvPr/>
        </p:nvGrpSpPr>
        <p:grpSpPr bwMode="auto">
          <a:xfrm>
            <a:off x="792163" y="3705225"/>
            <a:ext cx="2820987" cy="1949450"/>
            <a:chOff x="399" y="2266"/>
            <a:chExt cx="1777" cy="1228"/>
          </a:xfrm>
        </p:grpSpPr>
        <p:sp>
          <p:nvSpPr>
            <p:cNvPr id="122883" name="Rectangle 3"/>
            <p:cNvSpPr>
              <a:spLocks noChangeArrowheads="1"/>
            </p:cNvSpPr>
            <p:nvPr/>
          </p:nvSpPr>
          <p:spPr bwMode="auto">
            <a:xfrm>
              <a:off x="399" y="2940"/>
              <a:ext cx="1777" cy="554"/>
            </a:xfrm>
            <a:prstGeom prst="rect">
              <a:avLst/>
            </a:prstGeom>
            <a:gradFill rotWithShape="0">
              <a:gsLst>
                <a:gs pos="0">
                  <a:srgbClr val="FAFD00">
                    <a:gamma/>
                    <a:shade val="89804"/>
                    <a:invGamma/>
                  </a:srgbClr>
                </a:gs>
                <a:gs pos="100000">
                  <a:srgbClr val="FAFD00"/>
                </a:gs>
              </a:gsLst>
              <a:path path="shape">
                <a:fillToRect l="50000" t="50000" r="50000" b="50000"/>
              </a:path>
            </a:gradFill>
            <a:ln w="12700">
              <a:solidFill>
                <a:schemeClr val="tx1"/>
              </a:solidFill>
              <a:miter lim="800000"/>
              <a:headEnd/>
              <a:tailEnd/>
            </a:ln>
            <a:effectLst>
              <a:outerShdw dist="53882" dir="2700000" algn="ctr" rotWithShape="0">
                <a:schemeClr val="tx2"/>
              </a:outerShdw>
            </a:effectLst>
          </p:spPr>
          <p:txBody>
            <a:bodyPr lIns="87883" tIns="43942" rIns="87883" bIns="43942"/>
            <a:lstStyle/>
            <a:p>
              <a:pPr algn="ctr" defTabSz="873125" eaLnBrk="0" hangingPunct="0">
                <a:lnSpc>
                  <a:spcPct val="150000"/>
                </a:lnSpc>
                <a:spcBef>
                  <a:spcPct val="100000"/>
                </a:spcBef>
                <a:spcAft>
                  <a:spcPct val="200000"/>
                </a:spcAft>
                <a:defRPr/>
              </a:pPr>
              <a:r>
                <a:rPr lang="it-IT" sz="2700" b="1">
                  <a:solidFill>
                    <a:schemeClr val="tx1"/>
                  </a:solidFill>
                  <a:latin typeface="Calibri" pitchFamily="34" charset="0"/>
                  <a:cs typeface="Arial" charset="0"/>
                </a:rPr>
                <a:t>E </a:t>
              </a:r>
              <a:r>
                <a:rPr lang="it-IT" sz="2700" b="1" baseline="-25000">
                  <a:solidFill>
                    <a:schemeClr val="tx1"/>
                  </a:solidFill>
                  <a:latin typeface="Calibri" pitchFamily="34" charset="0"/>
                  <a:cs typeface="Arial" charset="0"/>
                </a:rPr>
                <a:t>t </a:t>
              </a:r>
              <a:r>
                <a:rPr lang="it-IT" sz="2700" b="1">
                  <a:solidFill>
                    <a:schemeClr val="tx1"/>
                  </a:solidFill>
                  <a:latin typeface="Calibri" pitchFamily="34" charset="0"/>
                  <a:cs typeface="Arial" charset="0"/>
                </a:rPr>
                <a:t>= </a:t>
              </a:r>
              <a:r>
                <a:rPr lang="it-IT" sz="2700" b="1" baseline="30000">
                  <a:solidFill>
                    <a:schemeClr val="tx1"/>
                  </a:solidFill>
                  <a:latin typeface="Calibri" pitchFamily="34" charset="0"/>
                  <a:cs typeface="Arial" charset="0"/>
                </a:rPr>
                <a:t> </a:t>
              </a:r>
              <a:r>
                <a:rPr lang="it-IT" sz="2700" b="1">
                  <a:solidFill>
                    <a:schemeClr val="tx1"/>
                  </a:solidFill>
                  <a:latin typeface="Calibri" pitchFamily="34" charset="0"/>
                  <a:cs typeface="Arial" charset="0"/>
                </a:rPr>
                <a:t>A </a:t>
              </a:r>
              <a:r>
                <a:rPr lang="it-IT" sz="2700" b="1" baseline="-25000">
                  <a:solidFill>
                    <a:schemeClr val="tx1"/>
                  </a:solidFill>
                  <a:latin typeface="Calibri" pitchFamily="34" charset="0"/>
                  <a:cs typeface="Arial" charset="0"/>
                </a:rPr>
                <a:t>t </a:t>
              </a:r>
              <a:r>
                <a:rPr lang="it-IT" sz="2700" b="1">
                  <a:solidFill>
                    <a:schemeClr val="tx1"/>
                  </a:solidFill>
                  <a:latin typeface="Calibri" pitchFamily="34" charset="0"/>
                  <a:cs typeface="Arial" charset="0"/>
                </a:rPr>
                <a:t> - F </a:t>
              </a:r>
              <a:r>
                <a:rPr lang="it-IT" sz="2700" b="1" baseline="-25000">
                  <a:solidFill>
                    <a:schemeClr val="tx1"/>
                  </a:solidFill>
                  <a:latin typeface="Calibri" pitchFamily="34" charset="0"/>
                  <a:cs typeface="Arial" charset="0"/>
                </a:rPr>
                <a:t>t</a:t>
              </a:r>
            </a:p>
          </p:txBody>
        </p:sp>
        <p:sp>
          <p:nvSpPr>
            <p:cNvPr id="122884" name="AutoShape 4"/>
            <p:cNvSpPr>
              <a:spLocks noChangeArrowheads="1"/>
            </p:cNvSpPr>
            <p:nvPr/>
          </p:nvSpPr>
          <p:spPr bwMode="auto">
            <a:xfrm rot="5400000">
              <a:off x="1014" y="2409"/>
              <a:ext cx="547" cy="261"/>
            </a:xfrm>
            <a:prstGeom prst="rightArrow">
              <a:avLst>
                <a:gd name="adj1" fmla="val 58667"/>
                <a:gd name="adj2" fmla="val 78932"/>
              </a:avLst>
            </a:prstGeom>
            <a:solidFill>
              <a:srgbClr val="0066FF"/>
            </a:solidFill>
            <a:ln w="9525">
              <a:noFill/>
              <a:miter lim="800000"/>
              <a:headEnd/>
              <a:tailEnd type="none" w="lg" len="lg"/>
            </a:ln>
            <a:effectLst>
              <a:outerShdw dist="71842" dir="2700000" algn="ctr" rotWithShape="0">
                <a:schemeClr val="bg2"/>
              </a:outerShdw>
            </a:effectLst>
          </p:spPr>
          <p:txBody>
            <a:bodyPr wrap="none" lIns="92075" tIns="46038" rIns="92075" bIns="46038" anchor="ctr"/>
            <a:lstStyle/>
            <a:p>
              <a:pPr>
                <a:defRPr/>
              </a:pPr>
              <a:endParaRPr lang="it-IT"/>
            </a:p>
          </p:txBody>
        </p:sp>
      </p:grpSp>
      <p:grpSp>
        <p:nvGrpSpPr>
          <p:cNvPr id="119810" name="Group 5"/>
          <p:cNvGrpSpPr>
            <a:grpSpLocks/>
          </p:cNvGrpSpPr>
          <p:nvPr/>
        </p:nvGrpSpPr>
        <p:grpSpPr bwMode="auto">
          <a:xfrm>
            <a:off x="4632325" y="1166813"/>
            <a:ext cx="4751388" cy="4738687"/>
            <a:chOff x="2601" y="885"/>
            <a:chExt cx="3322" cy="2985"/>
          </a:xfrm>
        </p:grpSpPr>
        <p:sp>
          <p:nvSpPr>
            <p:cNvPr id="122886" name="Rectangle 6"/>
            <p:cNvSpPr>
              <a:spLocks noChangeArrowheads="1"/>
            </p:cNvSpPr>
            <p:nvPr/>
          </p:nvSpPr>
          <p:spPr bwMode="auto">
            <a:xfrm>
              <a:off x="2601" y="885"/>
              <a:ext cx="3322" cy="2985"/>
            </a:xfrm>
            <a:prstGeom prst="rect">
              <a:avLst/>
            </a:prstGeom>
            <a:solidFill>
              <a:srgbClr val="DDDDDD"/>
            </a:solidFill>
            <a:ln w="25400">
              <a:noFill/>
              <a:miter lim="800000"/>
              <a:headEnd/>
              <a:tailEnd type="none" w="lg" len="lg"/>
            </a:ln>
            <a:effectLst>
              <a:outerShdw dist="53882" dir="2700000" algn="ctr" rotWithShape="0">
                <a:schemeClr val="bg2"/>
              </a:outerShdw>
            </a:effectLst>
          </p:spPr>
          <p:txBody>
            <a:bodyPr wrap="none" anchor="ctr"/>
            <a:lstStyle/>
            <a:p>
              <a:pPr>
                <a:defRPr/>
              </a:pPr>
              <a:endParaRPr lang="it-IT"/>
            </a:p>
          </p:txBody>
        </p:sp>
        <p:sp>
          <p:nvSpPr>
            <p:cNvPr id="119815" name="Line 7"/>
            <p:cNvSpPr>
              <a:spLocks noChangeShapeType="1"/>
            </p:cNvSpPr>
            <p:nvPr/>
          </p:nvSpPr>
          <p:spPr bwMode="auto">
            <a:xfrm flipV="1">
              <a:off x="3700" y="1814"/>
              <a:ext cx="0" cy="1436"/>
            </a:xfrm>
            <a:prstGeom prst="line">
              <a:avLst/>
            </a:prstGeom>
            <a:noFill/>
            <a:ln w="9525">
              <a:solidFill>
                <a:schemeClr val="tx1"/>
              </a:solidFill>
              <a:prstDash val="dash"/>
              <a:round/>
              <a:headEnd/>
              <a:tailEnd type="none" w="lg" len="lg"/>
            </a:ln>
          </p:spPr>
          <p:txBody>
            <a:bodyPr wrap="none" anchor="ctr"/>
            <a:lstStyle/>
            <a:p>
              <a:endParaRPr lang="it-IT"/>
            </a:p>
          </p:txBody>
        </p:sp>
        <p:sp>
          <p:nvSpPr>
            <p:cNvPr id="119816" name="Rectangle 8"/>
            <p:cNvSpPr>
              <a:spLocks noChangeArrowheads="1"/>
            </p:cNvSpPr>
            <p:nvPr/>
          </p:nvSpPr>
          <p:spPr bwMode="auto">
            <a:xfrm>
              <a:off x="3654" y="3202"/>
              <a:ext cx="114" cy="151"/>
            </a:xfrm>
            <a:prstGeom prst="rect">
              <a:avLst/>
            </a:prstGeom>
            <a:solidFill>
              <a:srgbClr val="66FF33"/>
            </a:solidFill>
            <a:ln w="9525">
              <a:solidFill>
                <a:schemeClr val="tx2"/>
              </a:solidFill>
              <a:miter lim="800000"/>
              <a:headEnd/>
              <a:tailEnd type="none" w="lg" len="lg"/>
            </a:ln>
          </p:spPr>
          <p:txBody>
            <a:bodyPr wrap="none" anchor="ctr"/>
            <a:lstStyle/>
            <a:p>
              <a:endParaRPr lang="it-IT"/>
            </a:p>
          </p:txBody>
        </p:sp>
        <p:sp>
          <p:nvSpPr>
            <p:cNvPr id="119817" name="Line 9"/>
            <p:cNvSpPr>
              <a:spLocks noChangeShapeType="1"/>
            </p:cNvSpPr>
            <p:nvPr/>
          </p:nvSpPr>
          <p:spPr bwMode="auto">
            <a:xfrm flipV="1">
              <a:off x="3267" y="1381"/>
              <a:ext cx="0" cy="1767"/>
            </a:xfrm>
            <a:prstGeom prst="line">
              <a:avLst/>
            </a:prstGeom>
            <a:noFill/>
            <a:ln w="9525">
              <a:solidFill>
                <a:schemeClr val="tx1"/>
              </a:solidFill>
              <a:prstDash val="dash"/>
              <a:round/>
              <a:headEnd/>
              <a:tailEnd type="none" w="lg" len="lg"/>
            </a:ln>
          </p:spPr>
          <p:txBody>
            <a:bodyPr wrap="none" anchor="ctr"/>
            <a:lstStyle/>
            <a:p>
              <a:endParaRPr lang="it-IT"/>
            </a:p>
          </p:txBody>
        </p:sp>
        <p:sp>
          <p:nvSpPr>
            <p:cNvPr id="119818" name="Line 10"/>
            <p:cNvSpPr>
              <a:spLocks noChangeShapeType="1"/>
            </p:cNvSpPr>
            <p:nvPr/>
          </p:nvSpPr>
          <p:spPr bwMode="auto">
            <a:xfrm flipV="1">
              <a:off x="4132" y="1839"/>
              <a:ext cx="0" cy="1421"/>
            </a:xfrm>
            <a:prstGeom prst="line">
              <a:avLst/>
            </a:prstGeom>
            <a:noFill/>
            <a:ln w="9525">
              <a:solidFill>
                <a:schemeClr val="tx1"/>
              </a:solidFill>
              <a:prstDash val="dash"/>
              <a:round/>
              <a:headEnd/>
              <a:tailEnd type="none" w="lg" len="lg"/>
            </a:ln>
          </p:spPr>
          <p:txBody>
            <a:bodyPr wrap="none" anchor="ctr"/>
            <a:lstStyle/>
            <a:p>
              <a:endParaRPr lang="it-IT"/>
            </a:p>
          </p:txBody>
        </p:sp>
        <p:sp>
          <p:nvSpPr>
            <p:cNvPr id="119819" name="Line 11"/>
            <p:cNvSpPr>
              <a:spLocks noChangeShapeType="1"/>
            </p:cNvSpPr>
            <p:nvPr/>
          </p:nvSpPr>
          <p:spPr bwMode="auto">
            <a:xfrm flipV="1">
              <a:off x="4574" y="1715"/>
              <a:ext cx="0" cy="1559"/>
            </a:xfrm>
            <a:prstGeom prst="line">
              <a:avLst/>
            </a:prstGeom>
            <a:noFill/>
            <a:ln w="9525">
              <a:solidFill>
                <a:schemeClr val="tx1"/>
              </a:solidFill>
              <a:prstDash val="dash"/>
              <a:round/>
              <a:headEnd/>
              <a:tailEnd type="none" w="lg" len="lg"/>
            </a:ln>
          </p:spPr>
          <p:txBody>
            <a:bodyPr wrap="none" anchor="ctr"/>
            <a:lstStyle/>
            <a:p>
              <a:endParaRPr lang="it-IT"/>
            </a:p>
          </p:txBody>
        </p:sp>
        <p:sp>
          <p:nvSpPr>
            <p:cNvPr id="119820" name="Line 12"/>
            <p:cNvSpPr>
              <a:spLocks noChangeShapeType="1"/>
            </p:cNvSpPr>
            <p:nvPr/>
          </p:nvSpPr>
          <p:spPr bwMode="auto">
            <a:xfrm flipV="1">
              <a:off x="5010" y="1436"/>
              <a:ext cx="0" cy="1690"/>
            </a:xfrm>
            <a:prstGeom prst="line">
              <a:avLst/>
            </a:prstGeom>
            <a:noFill/>
            <a:ln w="9525">
              <a:solidFill>
                <a:schemeClr val="tx1"/>
              </a:solidFill>
              <a:prstDash val="dash"/>
              <a:round/>
              <a:headEnd/>
              <a:tailEnd type="none" w="lg" len="lg"/>
            </a:ln>
          </p:spPr>
          <p:txBody>
            <a:bodyPr wrap="none" anchor="ctr"/>
            <a:lstStyle/>
            <a:p>
              <a:endParaRPr lang="it-IT"/>
            </a:p>
          </p:txBody>
        </p:sp>
        <p:sp>
          <p:nvSpPr>
            <p:cNvPr id="119821" name="Line 13"/>
            <p:cNvSpPr>
              <a:spLocks noChangeShapeType="1"/>
            </p:cNvSpPr>
            <p:nvPr/>
          </p:nvSpPr>
          <p:spPr bwMode="auto">
            <a:xfrm flipV="1">
              <a:off x="5429" y="1122"/>
              <a:ext cx="0" cy="2004"/>
            </a:xfrm>
            <a:prstGeom prst="line">
              <a:avLst/>
            </a:prstGeom>
            <a:noFill/>
            <a:ln w="9525">
              <a:solidFill>
                <a:schemeClr val="tx1"/>
              </a:solidFill>
              <a:prstDash val="dash"/>
              <a:round/>
              <a:headEnd/>
              <a:tailEnd type="none" w="lg" len="lg"/>
            </a:ln>
          </p:spPr>
          <p:txBody>
            <a:bodyPr wrap="none" anchor="ctr"/>
            <a:lstStyle/>
            <a:p>
              <a:endParaRPr lang="it-IT"/>
            </a:p>
          </p:txBody>
        </p:sp>
        <p:sp>
          <p:nvSpPr>
            <p:cNvPr id="119822" name="Line 14"/>
            <p:cNvSpPr>
              <a:spLocks noChangeShapeType="1"/>
            </p:cNvSpPr>
            <p:nvPr/>
          </p:nvSpPr>
          <p:spPr bwMode="auto">
            <a:xfrm>
              <a:off x="2722" y="1065"/>
              <a:ext cx="0" cy="1505"/>
            </a:xfrm>
            <a:prstGeom prst="line">
              <a:avLst/>
            </a:prstGeom>
            <a:noFill/>
            <a:ln w="19050">
              <a:solidFill>
                <a:schemeClr val="tx1"/>
              </a:solidFill>
              <a:round/>
              <a:headEnd type="triangle" w="med" len="med"/>
              <a:tailEnd/>
            </a:ln>
          </p:spPr>
          <p:txBody>
            <a:bodyPr wrap="none" anchor="ctr"/>
            <a:lstStyle/>
            <a:p>
              <a:endParaRPr lang="it-IT"/>
            </a:p>
          </p:txBody>
        </p:sp>
        <p:sp>
          <p:nvSpPr>
            <p:cNvPr id="119823" name="Rectangle 15"/>
            <p:cNvSpPr>
              <a:spLocks noChangeArrowheads="1"/>
            </p:cNvSpPr>
            <p:nvPr/>
          </p:nvSpPr>
          <p:spPr bwMode="auto">
            <a:xfrm>
              <a:off x="3099" y="2518"/>
              <a:ext cx="179" cy="236"/>
            </a:xfrm>
            <a:prstGeom prst="rect">
              <a:avLst/>
            </a:prstGeom>
            <a:noFill/>
            <a:ln w="9525">
              <a:noFill/>
              <a:miter lim="800000"/>
              <a:headEnd/>
              <a:tailEnd type="none" w="lg" len="lg"/>
            </a:ln>
          </p:spPr>
          <p:txBody>
            <a:bodyPr wrap="none" lIns="87278" tIns="43639" rIns="87278" bIns="43639">
              <a:spAutoFit/>
            </a:bodyPr>
            <a:lstStyle/>
            <a:p>
              <a:pPr algn="ctr" defTabSz="873125" eaLnBrk="0" hangingPunct="0"/>
              <a:r>
                <a:rPr lang="it-IT" sz="1900" i="1">
                  <a:solidFill>
                    <a:schemeClr val="tx1"/>
                  </a:solidFill>
                  <a:latin typeface="Calibri" pitchFamily="34" charset="0"/>
                  <a:cs typeface="Arial" charset="0"/>
                </a:rPr>
                <a:t>t</a:t>
              </a:r>
            </a:p>
          </p:txBody>
        </p:sp>
        <p:sp>
          <p:nvSpPr>
            <p:cNvPr id="119824" name="Rectangle 16"/>
            <p:cNvSpPr>
              <a:spLocks noChangeArrowheads="1"/>
            </p:cNvSpPr>
            <p:nvPr/>
          </p:nvSpPr>
          <p:spPr bwMode="auto">
            <a:xfrm>
              <a:off x="3472" y="2518"/>
              <a:ext cx="349" cy="236"/>
            </a:xfrm>
            <a:prstGeom prst="rect">
              <a:avLst/>
            </a:prstGeom>
            <a:noFill/>
            <a:ln w="9525">
              <a:noFill/>
              <a:miter lim="800000"/>
              <a:headEnd/>
              <a:tailEnd type="none" w="lg" len="lg"/>
            </a:ln>
          </p:spPr>
          <p:txBody>
            <a:bodyPr wrap="none" lIns="87278" tIns="43639" rIns="87278" bIns="43639">
              <a:spAutoFit/>
            </a:bodyPr>
            <a:lstStyle/>
            <a:p>
              <a:pPr algn="ctr" defTabSz="873125" eaLnBrk="0" hangingPunct="0"/>
              <a:r>
                <a:rPr lang="it-IT" sz="1900" i="1">
                  <a:solidFill>
                    <a:schemeClr val="tx1"/>
                  </a:solidFill>
                  <a:latin typeface="Calibri" pitchFamily="34" charset="0"/>
                  <a:cs typeface="Arial" charset="0"/>
                </a:rPr>
                <a:t>t+1</a:t>
              </a:r>
            </a:p>
          </p:txBody>
        </p:sp>
        <p:sp>
          <p:nvSpPr>
            <p:cNvPr id="119825" name="Rectangle 17"/>
            <p:cNvSpPr>
              <a:spLocks noChangeArrowheads="1"/>
            </p:cNvSpPr>
            <p:nvPr/>
          </p:nvSpPr>
          <p:spPr bwMode="auto">
            <a:xfrm>
              <a:off x="3906" y="2518"/>
              <a:ext cx="349" cy="236"/>
            </a:xfrm>
            <a:prstGeom prst="rect">
              <a:avLst/>
            </a:prstGeom>
            <a:noFill/>
            <a:ln w="9525">
              <a:noFill/>
              <a:miter lim="800000"/>
              <a:headEnd/>
              <a:tailEnd type="none" w="lg" len="lg"/>
            </a:ln>
          </p:spPr>
          <p:txBody>
            <a:bodyPr wrap="none" lIns="87278" tIns="43639" rIns="87278" bIns="43639">
              <a:spAutoFit/>
            </a:bodyPr>
            <a:lstStyle/>
            <a:p>
              <a:pPr algn="ctr" defTabSz="873125" eaLnBrk="0" hangingPunct="0"/>
              <a:r>
                <a:rPr lang="it-IT" sz="1900" i="1">
                  <a:solidFill>
                    <a:schemeClr val="tx1"/>
                  </a:solidFill>
                  <a:latin typeface="Calibri" pitchFamily="34" charset="0"/>
                  <a:cs typeface="Arial" charset="0"/>
                </a:rPr>
                <a:t>t+2</a:t>
              </a:r>
            </a:p>
          </p:txBody>
        </p:sp>
        <p:sp>
          <p:nvSpPr>
            <p:cNvPr id="119826" name="Rectangle 18"/>
            <p:cNvSpPr>
              <a:spLocks noChangeArrowheads="1"/>
            </p:cNvSpPr>
            <p:nvPr/>
          </p:nvSpPr>
          <p:spPr bwMode="auto">
            <a:xfrm>
              <a:off x="2885" y="1093"/>
              <a:ext cx="432" cy="277"/>
            </a:xfrm>
            <a:prstGeom prst="rect">
              <a:avLst/>
            </a:prstGeom>
            <a:noFill/>
            <a:ln w="9525">
              <a:noFill/>
              <a:miter lim="800000"/>
              <a:headEnd/>
              <a:tailEnd/>
            </a:ln>
          </p:spPr>
          <p:txBody>
            <a:bodyPr wrap="none" lIns="87883" tIns="43942" rIns="87883" bIns="43942">
              <a:spAutoFit/>
            </a:bodyPr>
            <a:lstStyle/>
            <a:p>
              <a:pPr defTabSz="873125" eaLnBrk="0" hangingPunct="0"/>
              <a:r>
                <a:rPr lang="it-IT" sz="2300" b="1">
                  <a:solidFill>
                    <a:schemeClr val="accent2"/>
                  </a:solidFill>
                  <a:latin typeface="Calibri" pitchFamily="34" charset="0"/>
                  <a:cs typeface="Arial" charset="0"/>
                </a:rPr>
                <a:t> </a:t>
              </a:r>
              <a:r>
                <a:rPr lang="it-IT" sz="2300" b="1" i="1">
                  <a:solidFill>
                    <a:schemeClr val="accent2"/>
                  </a:solidFill>
                  <a:latin typeface="Calibri" pitchFamily="34" charset="0"/>
                  <a:cs typeface="Arial" charset="0"/>
                </a:rPr>
                <a:t>A</a:t>
              </a:r>
              <a:r>
                <a:rPr lang="it-IT" sz="2300" b="1" i="1" baseline="-25000">
                  <a:solidFill>
                    <a:schemeClr val="accent2"/>
                  </a:solidFill>
                  <a:latin typeface="Calibri" pitchFamily="34" charset="0"/>
                  <a:cs typeface="Arial" charset="0"/>
                </a:rPr>
                <a:t>t</a:t>
              </a:r>
              <a:r>
                <a:rPr lang="it-IT" sz="2300" b="1" i="1">
                  <a:solidFill>
                    <a:schemeClr val="accent2"/>
                  </a:solidFill>
                  <a:latin typeface="Calibri" pitchFamily="34" charset="0"/>
                  <a:cs typeface="Arial" charset="0"/>
                </a:rPr>
                <a:t> </a:t>
              </a:r>
              <a:r>
                <a:rPr lang="it-IT" sz="2300" b="1">
                  <a:solidFill>
                    <a:schemeClr val="accent2"/>
                  </a:solidFill>
                  <a:latin typeface="Calibri" pitchFamily="34" charset="0"/>
                  <a:cs typeface="Arial" charset="0"/>
                </a:rPr>
                <a:t> </a:t>
              </a:r>
            </a:p>
          </p:txBody>
        </p:sp>
        <p:sp>
          <p:nvSpPr>
            <p:cNvPr id="119827" name="Freeform 19"/>
            <p:cNvSpPr>
              <a:spLocks/>
            </p:cNvSpPr>
            <p:nvPr/>
          </p:nvSpPr>
          <p:spPr bwMode="auto">
            <a:xfrm>
              <a:off x="3267" y="1150"/>
              <a:ext cx="2367" cy="935"/>
            </a:xfrm>
            <a:custGeom>
              <a:avLst/>
              <a:gdLst>
                <a:gd name="T0" fmla="*/ 0 w 2367"/>
                <a:gd name="T1" fmla="*/ 213 h 935"/>
                <a:gd name="T2" fmla="*/ 433 w 2367"/>
                <a:gd name="T3" fmla="*/ 801 h 935"/>
                <a:gd name="T4" fmla="*/ 876 w 2367"/>
                <a:gd name="T5" fmla="*/ 935 h 935"/>
                <a:gd name="T6" fmla="*/ 1307 w 2367"/>
                <a:gd name="T7" fmla="*/ 693 h 935"/>
                <a:gd name="T8" fmla="*/ 1752 w 2367"/>
                <a:gd name="T9" fmla="*/ 258 h 935"/>
                <a:gd name="T10" fmla="*/ 2167 w 2367"/>
                <a:gd name="T11" fmla="*/ 0 h 935"/>
                <a:gd name="T12" fmla="*/ 2367 w 2367"/>
                <a:gd name="T13" fmla="*/ 90 h 935"/>
                <a:gd name="T14" fmla="*/ 0 60000 65536"/>
                <a:gd name="T15" fmla="*/ 0 60000 65536"/>
                <a:gd name="T16" fmla="*/ 0 60000 65536"/>
                <a:gd name="T17" fmla="*/ 0 60000 65536"/>
                <a:gd name="T18" fmla="*/ 0 60000 65536"/>
                <a:gd name="T19" fmla="*/ 0 60000 65536"/>
                <a:gd name="T20" fmla="*/ 0 60000 65536"/>
                <a:gd name="T21" fmla="*/ 0 w 2367"/>
                <a:gd name="T22" fmla="*/ 0 h 935"/>
                <a:gd name="T23" fmla="*/ 2367 w 2367"/>
                <a:gd name="T24" fmla="*/ 935 h 9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67" h="935">
                  <a:moveTo>
                    <a:pt x="0" y="213"/>
                  </a:moveTo>
                  <a:lnTo>
                    <a:pt x="433" y="801"/>
                  </a:lnTo>
                  <a:lnTo>
                    <a:pt x="876" y="935"/>
                  </a:lnTo>
                  <a:lnTo>
                    <a:pt x="1307" y="693"/>
                  </a:lnTo>
                  <a:lnTo>
                    <a:pt x="1752" y="258"/>
                  </a:lnTo>
                  <a:lnTo>
                    <a:pt x="2167" y="0"/>
                  </a:lnTo>
                  <a:lnTo>
                    <a:pt x="2367" y="90"/>
                  </a:lnTo>
                </a:path>
              </a:pathLst>
            </a:custGeom>
            <a:noFill/>
            <a:ln w="38100" cap="flat" cmpd="sng">
              <a:solidFill>
                <a:schemeClr val="accent2"/>
              </a:solidFill>
              <a:prstDash val="solid"/>
              <a:round/>
              <a:headEnd type="none" w="med" len="med"/>
              <a:tailEnd type="none" w="lg" len="lg"/>
            </a:ln>
          </p:spPr>
          <p:txBody>
            <a:bodyPr wrap="none" anchor="ctr"/>
            <a:lstStyle/>
            <a:p>
              <a:endParaRPr lang="it-IT"/>
            </a:p>
          </p:txBody>
        </p:sp>
        <p:sp>
          <p:nvSpPr>
            <p:cNvPr id="119828" name="Rectangle 20"/>
            <p:cNvSpPr>
              <a:spLocks noChangeArrowheads="1"/>
            </p:cNvSpPr>
            <p:nvPr/>
          </p:nvSpPr>
          <p:spPr bwMode="auto">
            <a:xfrm>
              <a:off x="3346" y="1849"/>
              <a:ext cx="566" cy="277"/>
            </a:xfrm>
            <a:prstGeom prst="rect">
              <a:avLst/>
            </a:prstGeom>
            <a:noFill/>
            <a:ln w="9525">
              <a:noFill/>
              <a:miter lim="800000"/>
              <a:headEnd/>
              <a:tailEnd/>
            </a:ln>
          </p:spPr>
          <p:txBody>
            <a:bodyPr wrap="none" lIns="87883" tIns="43942" rIns="87883" bIns="43942">
              <a:spAutoFit/>
            </a:bodyPr>
            <a:lstStyle/>
            <a:p>
              <a:pPr defTabSz="873125" eaLnBrk="0" hangingPunct="0"/>
              <a:r>
                <a:rPr lang="it-IT" sz="2300" b="1">
                  <a:solidFill>
                    <a:schemeClr val="accent2"/>
                  </a:solidFill>
                  <a:latin typeface="Calibri" pitchFamily="34" charset="0"/>
                  <a:cs typeface="Arial" charset="0"/>
                </a:rPr>
                <a:t> </a:t>
              </a:r>
              <a:r>
                <a:rPr lang="it-IT" sz="2300" b="1" i="1">
                  <a:solidFill>
                    <a:schemeClr val="accent2"/>
                  </a:solidFill>
                  <a:latin typeface="Calibri" pitchFamily="34" charset="0"/>
                  <a:cs typeface="Arial" charset="0"/>
                </a:rPr>
                <a:t>A</a:t>
              </a:r>
              <a:r>
                <a:rPr lang="it-IT" sz="2300" b="1" i="1" baseline="-25000">
                  <a:solidFill>
                    <a:schemeClr val="accent2"/>
                  </a:solidFill>
                  <a:latin typeface="Calibri" pitchFamily="34" charset="0"/>
                  <a:cs typeface="Arial" charset="0"/>
                </a:rPr>
                <a:t>t+1</a:t>
              </a:r>
              <a:r>
                <a:rPr lang="it-IT" sz="2300" b="1" i="1">
                  <a:solidFill>
                    <a:schemeClr val="accent2"/>
                  </a:solidFill>
                  <a:latin typeface="Calibri" pitchFamily="34" charset="0"/>
                  <a:cs typeface="Arial" charset="0"/>
                </a:rPr>
                <a:t> </a:t>
              </a:r>
              <a:r>
                <a:rPr lang="it-IT" sz="2300" b="1">
                  <a:solidFill>
                    <a:schemeClr val="accent2"/>
                  </a:solidFill>
                  <a:latin typeface="Calibri" pitchFamily="34" charset="0"/>
                  <a:cs typeface="Arial" charset="0"/>
                </a:rPr>
                <a:t> </a:t>
              </a:r>
            </a:p>
          </p:txBody>
        </p:sp>
        <p:sp>
          <p:nvSpPr>
            <p:cNvPr id="119829" name="Rectangle 21"/>
            <p:cNvSpPr>
              <a:spLocks noChangeArrowheads="1"/>
            </p:cNvSpPr>
            <p:nvPr/>
          </p:nvSpPr>
          <p:spPr bwMode="auto">
            <a:xfrm>
              <a:off x="4041" y="2090"/>
              <a:ext cx="566" cy="277"/>
            </a:xfrm>
            <a:prstGeom prst="rect">
              <a:avLst/>
            </a:prstGeom>
            <a:noFill/>
            <a:ln w="9525">
              <a:noFill/>
              <a:miter lim="800000"/>
              <a:headEnd/>
              <a:tailEnd/>
            </a:ln>
          </p:spPr>
          <p:txBody>
            <a:bodyPr wrap="none" lIns="87883" tIns="43942" rIns="87883" bIns="43942">
              <a:spAutoFit/>
            </a:bodyPr>
            <a:lstStyle/>
            <a:p>
              <a:pPr defTabSz="873125" eaLnBrk="0" hangingPunct="0"/>
              <a:r>
                <a:rPr lang="it-IT" sz="2300" b="1">
                  <a:solidFill>
                    <a:schemeClr val="accent2"/>
                  </a:solidFill>
                  <a:latin typeface="Calibri" pitchFamily="34" charset="0"/>
                  <a:cs typeface="Arial" charset="0"/>
                </a:rPr>
                <a:t> </a:t>
              </a:r>
              <a:r>
                <a:rPr lang="it-IT" sz="2300" b="1" i="1">
                  <a:solidFill>
                    <a:schemeClr val="accent2"/>
                  </a:solidFill>
                  <a:latin typeface="Calibri" pitchFamily="34" charset="0"/>
                  <a:cs typeface="Arial" charset="0"/>
                </a:rPr>
                <a:t>A</a:t>
              </a:r>
              <a:r>
                <a:rPr lang="it-IT" sz="2300" b="1" i="1" baseline="-25000">
                  <a:solidFill>
                    <a:schemeClr val="accent2"/>
                  </a:solidFill>
                  <a:latin typeface="Calibri" pitchFamily="34" charset="0"/>
                  <a:cs typeface="Arial" charset="0"/>
                </a:rPr>
                <a:t>t+2</a:t>
              </a:r>
              <a:r>
                <a:rPr lang="it-IT" sz="2300" b="1" i="1">
                  <a:solidFill>
                    <a:schemeClr val="accent2"/>
                  </a:solidFill>
                  <a:latin typeface="Calibri" pitchFamily="34" charset="0"/>
                  <a:cs typeface="Arial" charset="0"/>
                </a:rPr>
                <a:t> </a:t>
              </a:r>
              <a:r>
                <a:rPr lang="it-IT" sz="2300" b="1">
                  <a:solidFill>
                    <a:schemeClr val="accent2"/>
                  </a:solidFill>
                  <a:latin typeface="Calibri" pitchFamily="34" charset="0"/>
                  <a:cs typeface="Arial" charset="0"/>
                </a:rPr>
                <a:t> </a:t>
              </a:r>
            </a:p>
          </p:txBody>
        </p:sp>
        <p:sp>
          <p:nvSpPr>
            <p:cNvPr id="119830" name="Oval 22"/>
            <p:cNvSpPr>
              <a:spLocks noChangeArrowheads="1"/>
            </p:cNvSpPr>
            <p:nvPr/>
          </p:nvSpPr>
          <p:spPr bwMode="auto">
            <a:xfrm>
              <a:off x="4970" y="1382"/>
              <a:ext cx="68" cy="64"/>
            </a:xfrm>
            <a:prstGeom prst="ellipse">
              <a:avLst/>
            </a:prstGeom>
            <a:solidFill>
              <a:schemeClr val="accent2"/>
            </a:solidFill>
            <a:ln w="9525">
              <a:solidFill>
                <a:schemeClr val="accent2"/>
              </a:solidFill>
              <a:round/>
              <a:headEnd/>
              <a:tailEnd type="none" w="lg" len="lg"/>
            </a:ln>
          </p:spPr>
          <p:txBody>
            <a:bodyPr wrap="none" anchor="ctr"/>
            <a:lstStyle/>
            <a:p>
              <a:endParaRPr lang="it-IT"/>
            </a:p>
          </p:txBody>
        </p:sp>
        <p:sp>
          <p:nvSpPr>
            <p:cNvPr id="119831" name="Oval 23"/>
            <p:cNvSpPr>
              <a:spLocks noChangeArrowheads="1"/>
            </p:cNvSpPr>
            <p:nvPr/>
          </p:nvSpPr>
          <p:spPr bwMode="auto">
            <a:xfrm>
              <a:off x="4542" y="1794"/>
              <a:ext cx="68" cy="63"/>
            </a:xfrm>
            <a:prstGeom prst="ellipse">
              <a:avLst/>
            </a:prstGeom>
            <a:solidFill>
              <a:schemeClr val="accent2"/>
            </a:solidFill>
            <a:ln w="9525">
              <a:solidFill>
                <a:schemeClr val="accent2"/>
              </a:solidFill>
              <a:round/>
              <a:headEnd/>
              <a:tailEnd type="none" w="lg" len="lg"/>
            </a:ln>
          </p:spPr>
          <p:txBody>
            <a:bodyPr wrap="none" anchor="ctr"/>
            <a:lstStyle/>
            <a:p>
              <a:endParaRPr lang="it-IT"/>
            </a:p>
          </p:txBody>
        </p:sp>
        <p:sp>
          <p:nvSpPr>
            <p:cNvPr id="119832" name="Oval 24"/>
            <p:cNvSpPr>
              <a:spLocks noChangeArrowheads="1"/>
            </p:cNvSpPr>
            <p:nvPr/>
          </p:nvSpPr>
          <p:spPr bwMode="auto">
            <a:xfrm>
              <a:off x="4099" y="2046"/>
              <a:ext cx="68" cy="62"/>
            </a:xfrm>
            <a:prstGeom prst="ellipse">
              <a:avLst/>
            </a:prstGeom>
            <a:solidFill>
              <a:schemeClr val="accent2"/>
            </a:solidFill>
            <a:ln w="9525">
              <a:solidFill>
                <a:schemeClr val="accent2"/>
              </a:solidFill>
              <a:round/>
              <a:headEnd/>
              <a:tailEnd type="none" w="lg" len="lg"/>
            </a:ln>
          </p:spPr>
          <p:txBody>
            <a:bodyPr wrap="none" anchor="ctr"/>
            <a:lstStyle/>
            <a:p>
              <a:endParaRPr lang="it-IT"/>
            </a:p>
          </p:txBody>
        </p:sp>
        <p:sp>
          <p:nvSpPr>
            <p:cNvPr id="119833" name="Oval 25"/>
            <p:cNvSpPr>
              <a:spLocks noChangeArrowheads="1"/>
            </p:cNvSpPr>
            <p:nvPr/>
          </p:nvSpPr>
          <p:spPr bwMode="auto">
            <a:xfrm>
              <a:off x="3675" y="1912"/>
              <a:ext cx="68" cy="64"/>
            </a:xfrm>
            <a:prstGeom prst="ellipse">
              <a:avLst/>
            </a:prstGeom>
            <a:solidFill>
              <a:schemeClr val="accent2"/>
            </a:solidFill>
            <a:ln w="9525">
              <a:solidFill>
                <a:schemeClr val="accent2"/>
              </a:solidFill>
              <a:round/>
              <a:headEnd/>
              <a:tailEnd type="none" w="lg" len="lg"/>
            </a:ln>
          </p:spPr>
          <p:txBody>
            <a:bodyPr wrap="none" anchor="ctr"/>
            <a:lstStyle/>
            <a:p>
              <a:endParaRPr lang="it-IT"/>
            </a:p>
          </p:txBody>
        </p:sp>
        <p:sp>
          <p:nvSpPr>
            <p:cNvPr id="119834" name="Oval 26"/>
            <p:cNvSpPr>
              <a:spLocks noChangeArrowheads="1"/>
            </p:cNvSpPr>
            <p:nvPr/>
          </p:nvSpPr>
          <p:spPr bwMode="auto">
            <a:xfrm>
              <a:off x="3223" y="1353"/>
              <a:ext cx="68" cy="61"/>
            </a:xfrm>
            <a:prstGeom prst="ellipse">
              <a:avLst/>
            </a:prstGeom>
            <a:solidFill>
              <a:schemeClr val="accent2"/>
            </a:solidFill>
            <a:ln w="9525">
              <a:solidFill>
                <a:schemeClr val="tx1"/>
              </a:solidFill>
              <a:round/>
              <a:headEnd/>
              <a:tailEnd type="none" w="lg" len="lg"/>
            </a:ln>
          </p:spPr>
          <p:txBody>
            <a:bodyPr wrap="none" anchor="ctr"/>
            <a:lstStyle/>
            <a:p>
              <a:endParaRPr lang="it-IT"/>
            </a:p>
          </p:txBody>
        </p:sp>
        <p:sp>
          <p:nvSpPr>
            <p:cNvPr id="119835" name="Freeform 27"/>
            <p:cNvSpPr>
              <a:spLocks/>
            </p:cNvSpPr>
            <p:nvPr/>
          </p:nvSpPr>
          <p:spPr bwMode="auto">
            <a:xfrm>
              <a:off x="3272" y="1356"/>
              <a:ext cx="2372" cy="480"/>
            </a:xfrm>
            <a:custGeom>
              <a:avLst/>
              <a:gdLst>
                <a:gd name="T0" fmla="*/ 0 w 2372"/>
                <a:gd name="T1" fmla="*/ 166 h 480"/>
                <a:gd name="T2" fmla="*/ 437 w 2372"/>
                <a:gd name="T3" fmla="*/ 480 h 480"/>
                <a:gd name="T4" fmla="*/ 866 w 2372"/>
                <a:gd name="T5" fmla="*/ 465 h 480"/>
                <a:gd name="T6" fmla="*/ 1283 w 2372"/>
                <a:gd name="T7" fmla="*/ 363 h 480"/>
                <a:gd name="T8" fmla="*/ 1738 w 2372"/>
                <a:gd name="T9" fmla="*/ 174 h 480"/>
                <a:gd name="T10" fmla="*/ 2160 w 2372"/>
                <a:gd name="T11" fmla="*/ 0 h 480"/>
                <a:gd name="T12" fmla="*/ 2372 w 2372"/>
                <a:gd name="T13" fmla="*/ 47 h 480"/>
                <a:gd name="T14" fmla="*/ 0 60000 65536"/>
                <a:gd name="T15" fmla="*/ 0 60000 65536"/>
                <a:gd name="T16" fmla="*/ 0 60000 65536"/>
                <a:gd name="T17" fmla="*/ 0 60000 65536"/>
                <a:gd name="T18" fmla="*/ 0 60000 65536"/>
                <a:gd name="T19" fmla="*/ 0 60000 65536"/>
                <a:gd name="T20" fmla="*/ 0 60000 65536"/>
                <a:gd name="T21" fmla="*/ 0 w 2372"/>
                <a:gd name="T22" fmla="*/ 0 h 480"/>
                <a:gd name="T23" fmla="*/ 2372 w 2372"/>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72" h="480">
                  <a:moveTo>
                    <a:pt x="0" y="166"/>
                  </a:moveTo>
                  <a:lnTo>
                    <a:pt x="437" y="480"/>
                  </a:lnTo>
                  <a:lnTo>
                    <a:pt x="866" y="465"/>
                  </a:lnTo>
                  <a:lnTo>
                    <a:pt x="1283" y="363"/>
                  </a:lnTo>
                  <a:lnTo>
                    <a:pt x="1738" y="174"/>
                  </a:lnTo>
                  <a:lnTo>
                    <a:pt x="2160" y="0"/>
                  </a:lnTo>
                  <a:lnTo>
                    <a:pt x="2372" y="47"/>
                  </a:lnTo>
                </a:path>
              </a:pathLst>
            </a:custGeom>
            <a:noFill/>
            <a:ln w="38100" cap="flat" cmpd="sng">
              <a:solidFill>
                <a:srgbClr val="FF3300"/>
              </a:solidFill>
              <a:prstDash val="solid"/>
              <a:round/>
              <a:headEnd type="none" w="med" len="med"/>
              <a:tailEnd type="none" w="lg" len="lg"/>
            </a:ln>
          </p:spPr>
          <p:txBody>
            <a:bodyPr wrap="none" anchor="ctr"/>
            <a:lstStyle/>
            <a:p>
              <a:endParaRPr lang="it-IT"/>
            </a:p>
          </p:txBody>
        </p:sp>
        <p:sp>
          <p:nvSpPr>
            <p:cNvPr id="119836" name="Oval 28"/>
            <p:cNvSpPr>
              <a:spLocks noChangeArrowheads="1"/>
            </p:cNvSpPr>
            <p:nvPr/>
          </p:nvSpPr>
          <p:spPr bwMode="auto">
            <a:xfrm>
              <a:off x="4975" y="1494"/>
              <a:ext cx="68" cy="64"/>
            </a:xfrm>
            <a:prstGeom prst="ellipse">
              <a:avLst/>
            </a:prstGeom>
            <a:solidFill>
              <a:srgbClr val="FF3300"/>
            </a:solidFill>
            <a:ln w="9525">
              <a:solidFill>
                <a:srgbClr val="FF3300"/>
              </a:solidFill>
              <a:round/>
              <a:headEnd/>
              <a:tailEnd type="none" w="lg" len="lg"/>
            </a:ln>
          </p:spPr>
          <p:txBody>
            <a:bodyPr wrap="none" anchor="ctr"/>
            <a:lstStyle/>
            <a:p>
              <a:endParaRPr lang="it-IT"/>
            </a:p>
          </p:txBody>
        </p:sp>
        <p:sp>
          <p:nvSpPr>
            <p:cNvPr id="119837" name="Oval 29"/>
            <p:cNvSpPr>
              <a:spLocks noChangeArrowheads="1"/>
            </p:cNvSpPr>
            <p:nvPr/>
          </p:nvSpPr>
          <p:spPr bwMode="auto">
            <a:xfrm>
              <a:off x="5398" y="1337"/>
              <a:ext cx="68" cy="63"/>
            </a:xfrm>
            <a:prstGeom prst="ellipse">
              <a:avLst/>
            </a:prstGeom>
            <a:solidFill>
              <a:srgbClr val="FF3300"/>
            </a:solidFill>
            <a:ln w="9525">
              <a:solidFill>
                <a:srgbClr val="FF3300"/>
              </a:solidFill>
              <a:round/>
              <a:headEnd/>
              <a:tailEnd type="none" w="lg" len="lg"/>
            </a:ln>
          </p:spPr>
          <p:txBody>
            <a:bodyPr wrap="none" anchor="ctr"/>
            <a:lstStyle/>
            <a:p>
              <a:endParaRPr lang="it-IT"/>
            </a:p>
          </p:txBody>
        </p:sp>
        <p:sp>
          <p:nvSpPr>
            <p:cNvPr id="119838" name="Oval 30"/>
            <p:cNvSpPr>
              <a:spLocks noChangeArrowheads="1"/>
            </p:cNvSpPr>
            <p:nvPr/>
          </p:nvSpPr>
          <p:spPr bwMode="auto">
            <a:xfrm>
              <a:off x="4539" y="1675"/>
              <a:ext cx="68" cy="62"/>
            </a:xfrm>
            <a:prstGeom prst="ellipse">
              <a:avLst/>
            </a:prstGeom>
            <a:solidFill>
              <a:srgbClr val="FF3300"/>
            </a:solidFill>
            <a:ln w="9525">
              <a:solidFill>
                <a:srgbClr val="FF3300"/>
              </a:solidFill>
              <a:round/>
              <a:headEnd/>
              <a:tailEnd type="none" w="lg" len="lg"/>
            </a:ln>
          </p:spPr>
          <p:txBody>
            <a:bodyPr wrap="none" anchor="ctr"/>
            <a:lstStyle/>
            <a:p>
              <a:endParaRPr lang="it-IT"/>
            </a:p>
          </p:txBody>
        </p:sp>
        <p:sp>
          <p:nvSpPr>
            <p:cNvPr id="119839" name="Oval 31"/>
            <p:cNvSpPr>
              <a:spLocks noChangeArrowheads="1"/>
            </p:cNvSpPr>
            <p:nvPr/>
          </p:nvSpPr>
          <p:spPr bwMode="auto">
            <a:xfrm>
              <a:off x="4103" y="1781"/>
              <a:ext cx="68" cy="62"/>
            </a:xfrm>
            <a:prstGeom prst="ellipse">
              <a:avLst/>
            </a:prstGeom>
            <a:solidFill>
              <a:srgbClr val="FF3300"/>
            </a:solidFill>
            <a:ln w="9525">
              <a:solidFill>
                <a:srgbClr val="FF3300"/>
              </a:solidFill>
              <a:round/>
              <a:headEnd/>
              <a:tailEnd type="none" w="lg" len="lg"/>
            </a:ln>
          </p:spPr>
          <p:txBody>
            <a:bodyPr wrap="none" anchor="ctr"/>
            <a:lstStyle/>
            <a:p>
              <a:endParaRPr lang="it-IT"/>
            </a:p>
          </p:txBody>
        </p:sp>
        <p:sp>
          <p:nvSpPr>
            <p:cNvPr id="119840" name="Oval 32"/>
            <p:cNvSpPr>
              <a:spLocks noChangeArrowheads="1"/>
            </p:cNvSpPr>
            <p:nvPr/>
          </p:nvSpPr>
          <p:spPr bwMode="auto">
            <a:xfrm>
              <a:off x="3674" y="1795"/>
              <a:ext cx="68" cy="63"/>
            </a:xfrm>
            <a:prstGeom prst="ellipse">
              <a:avLst/>
            </a:prstGeom>
            <a:solidFill>
              <a:srgbClr val="FF3300"/>
            </a:solidFill>
            <a:ln w="9525">
              <a:solidFill>
                <a:srgbClr val="FF3300"/>
              </a:solidFill>
              <a:round/>
              <a:headEnd/>
              <a:tailEnd type="none" w="lg" len="lg"/>
            </a:ln>
          </p:spPr>
          <p:txBody>
            <a:bodyPr wrap="none" anchor="ctr"/>
            <a:lstStyle/>
            <a:p>
              <a:endParaRPr lang="it-IT"/>
            </a:p>
          </p:txBody>
        </p:sp>
        <p:sp>
          <p:nvSpPr>
            <p:cNvPr id="119841" name="Oval 33"/>
            <p:cNvSpPr>
              <a:spLocks noChangeArrowheads="1"/>
            </p:cNvSpPr>
            <p:nvPr/>
          </p:nvSpPr>
          <p:spPr bwMode="auto">
            <a:xfrm>
              <a:off x="3228" y="1501"/>
              <a:ext cx="68" cy="63"/>
            </a:xfrm>
            <a:prstGeom prst="ellipse">
              <a:avLst/>
            </a:prstGeom>
            <a:solidFill>
              <a:srgbClr val="FF3300"/>
            </a:solidFill>
            <a:ln w="9525">
              <a:solidFill>
                <a:srgbClr val="FF3300"/>
              </a:solidFill>
              <a:round/>
              <a:headEnd/>
              <a:tailEnd type="none" w="lg" len="lg"/>
            </a:ln>
          </p:spPr>
          <p:txBody>
            <a:bodyPr wrap="none" anchor="ctr"/>
            <a:lstStyle/>
            <a:p>
              <a:endParaRPr lang="it-IT"/>
            </a:p>
          </p:txBody>
        </p:sp>
        <p:sp>
          <p:nvSpPr>
            <p:cNvPr id="119842" name="Rectangle 34"/>
            <p:cNvSpPr>
              <a:spLocks noChangeArrowheads="1"/>
            </p:cNvSpPr>
            <p:nvPr/>
          </p:nvSpPr>
          <p:spPr bwMode="auto">
            <a:xfrm>
              <a:off x="2932" y="1463"/>
              <a:ext cx="355" cy="277"/>
            </a:xfrm>
            <a:prstGeom prst="rect">
              <a:avLst/>
            </a:prstGeom>
            <a:noFill/>
            <a:ln w="9525">
              <a:noFill/>
              <a:miter lim="800000"/>
              <a:headEnd/>
              <a:tailEnd/>
            </a:ln>
          </p:spPr>
          <p:txBody>
            <a:bodyPr wrap="none" lIns="87883" tIns="43942" rIns="87883" bIns="43942">
              <a:spAutoFit/>
            </a:bodyPr>
            <a:lstStyle/>
            <a:p>
              <a:pPr defTabSz="873125" eaLnBrk="0" hangingPunct="0"/>
              <a:r>
                <a:rPr lang="it-IT" sz="2300" b="1">
                  <a:solidFill>
                    <a:srgbClr val="FF3300"/>
                  </a:solidFill>
                  <a:latin typeface="Calibri" pitchFamily="34" charset="0"/>
                  <a:cs typeface="Arial" charset="0"/>
                </a:rPr>
                <a:t> </a:t>
              </a:r>
              <a:r>
                <a:rPr lang="it-IT" sz="2300" b="1" i="1">
                  <a:solidFill>
                    <a:srgbClr val="FF3300"/>
                  </a:solidFill>
                  <a:latin typeface="Calibri" pitchFamily="34" charset="0"/>
                  <a:cs typeface="Arial" charset="0"/>
                </a:rPr>
                <a:t>F</a:t>
              </a:r>
              <a:r>
                <a:rPr lang="it-IT" sz="2300" b="1" i="1" baseline="-25000">
                  <a:solidFill>
                    <a:srgbClr val="FF3300"/>
                  </a:solidFill>
                  <a:latin typeface="Calibri" pitchFamily="34" charset="0"/>
                  <a:cs typeface="Arial" charset="0"/>
                </a:rPr>
                <a:t>t</a:t>
              </a:r>
              <a:r>
                <a:rPr lang="it-IT" sz="2300" b="1">
                  <a:solidFill>
                    <a:srgbClr val="FF3300"/>
                  </a:solidFill>
                  <a:latin typeface="Calibri" pitchFamily="34" charset="0"/>
                  <a:cs typeface="Arial" charset="0"/>
                </a:rPr>
                <a:t> </a:t>
              </a:r>
            </a:p>
          </p:txBody>
        </p:sp>
        <p:sp>
          <p:nvSpPr>
            <p:cNvPr id="119843" name="Oval 35"/>
            <p:cNvSpPr>
              <a:spLocks noChangeArrowheads="1"/>
            </p:cNvSpPr>
            <p:nvPr/>
          </p:nvSpPr>
          <p:spPr bwMode="auto">
            <a:xfrm>
              <a:off x="5400" y="1140"/>
              <a:ext cx="68" cy="43"/>
            </a:xfrm>
            <a:prstGeom prst="ellipse">
              <a:avLst/>
            </a:prstGeom>
            <a:solidFill>
              <a:schemeClr val="accent2"/>
            </a:solidFill>
            <a:ln w="9525">
              <a:solidFill>
                <a:schemeClr val="accent2"/>
              </a:solidFill>
              <a:round/>
              <a:headEnd/>
              <a:tailEnd type="none" w="lg" len="lg"/>
            </a:ln>
          </p:spPr>
          <p:txBody>
            <a:bodyPr wrap="none" anchor="ctr"/>
            <a:lstStyle/>
            <a:p>
              <a:endParaRPr lang="it-IT"/>
            </a:p>
          </p:txBody>
        </p:sp>
        <p:sp>
          <p:nvSpPr>
            <p:cNvPr id="119844" name="Line 36"/>
            <p:cNvSpPr>
              <a:spLocks noChangeShapeType="1"/>
            </p:cNvSpPr>
            <p:nvPr/>
          </p:nvSpPr>
          <p:spPr bwMode="auto">
            <a:xfrm>
              <a:off x="2722" y="2686"/>
              <a:ext cx="0" cy="1009"/>
            </a:xfrm>
            <a:prstGeom prst="line">
              <a:avLst/>
            </a:prstGeom>
            <a:noFill/>
            <a:ln w="19050">
              <a:solidFill>
                <a:schemeClr val="tx1"/>
              </a:solidFill>
              <a:round/>
              <a:headEnd type="triangle" w="med" len="med"/>
              <a:tailEnd/>
            </a:ln>
          </p:spPr>
          <p:txBody>
            <a:bodyPr wrap="none" anchor="ctr"/>
            <a:lstStyle/>
            <a:p>
              <a:endParaRPr lang="it-IT"/>
            </a:p>
          </p:txBody>
        </p:sp>
        <p:sp>
          <p:nvSpPr>
            <p:cNvPr id="119845" name="Rectangle 37"/>
            <p:cNvSpPr>
              <a:spLocks noChangeArrowheads="1"/>
            </p:cNvSpPr>
            <p:nvPr/>
          </p:nvSpPr>
          <p:spPr bwMode="auto">
            <a:xfrm>
              <a:off x="3219" y="3032"/>
              <a:ext cx="96" cy="166"/>
            </a:xfrm>
            <a:prstGeom prst="rect">
              <a:avLst/>
            </a:prstGeom>
            <a:solidFill>
              <a:srgbClr val="66FF33"/>
            </a:solidFill>
            <a:ln w="9525">
              <a:solidFill>
                <a:schemeClr val="tx2"/>
              </a:solidFill>
              <a:miter lim="800000"/>
              <a:headEnd/>
              <a:tailEnd type="none" w="lg" len="lg"/>
            </a:ln>
          </p:spPr>
          <p:txBody>
            <a:bodyPr wrap="none" anchor="ctr"/>
            <a:lstStyle/>
            <a:p>
              <a:endParaRPr lang="it-IT"/>
            </a:p>
          </p:txBody>
        </p:sp>
        <p:sp>
          <p:nvSpPr>
            <p:cNvPr id="119846" name="Rectangle 38"/>
            <p:cNvSpPr>
              <a:spLocks noChangeArrowheads="1"/>
            </p:cNvSpPr>
            <p:nvPr/>
          </p:nvSpPr>
          <p:spPr bwMode="auto">
            <a:xfrm>
              <a:off x="4078" y="3198"/>
              <a:ext cx="105" cy="258"/>
            </a:xfrm>
            <a:prstGeom prst="rect">
              <a:avLst/>
            </a:prstGeom>
            <a:solidFill>
              <a:srgbClr val="66FF33"/>
            </a:solidFill>
            <a:ln w="9525">
              <a:solidFill>
                <a:schemeClr val="tx2"/>
              </a:solidFill>
              <a:miter lim="800000"/>
              <a:headEnd/>
              <a:tailEnd type="none" w="lg" len="lg"/>
            </a:ln>
          </p:spPr>
          <p:txBody>
            <a:bodyPr wrap="none" anchor="ctr"/>
            <a:lstStyle/>
            <a:p>
              <a:endParaRPr lang="it-IT"/>
            </a:p>
          </p:txBody>
        </p:sp>
        <p:sp>
          <p:nvSpPr>
            <p:cNvPr id="119847" name="Rectangle 39"/>
            <p:cNvSpPr>
              <a:spLocks noChangeArrowheads="1"/>
            </p:cNvSpPr>
            <p:nvPr/>
          </p:nvSpPr>
          <p:spPr bwMode="auto">
            <a:xfrm>
              <a:off x="4523" y="3206"/>
              <a:ext cx="105" cy="182"/>
            </a:xfrm>
            <a:prstGeom prst="rect">
              <a:avLst/>
            </a:prstGeom>
            <a:solidFill>
              <a:srgbClr val="66FF33"/>
            </a:solidFill>
            <a:ln w="9525">
              <a:solidFill>
                <a:schemeClr val="tx2"/>
              </a:solidFill>
              <a:miter lim="800000"/>
              <a:headEnd/>
              <a:tailEnd type="none" w="lg" len="lg"/>
            </a:ln>
          </p:spPr>
          <p:txBody>
            <a:bodyPr wrap="none" anchor="ctr"/>
            <a:lstStyle/>
            <a:p>
              <a:endParaRPr lang="it-IT"/>
            </a:p>
          </p:txBody>
        </p:sp>
        <p:sp>
          <p:nvSpPr>
            <p:cNvPr id="119848" name="Rectangle 40"/>
            <p:cNvSpPr>
              <a:spLocks noChangeArrowheads="1"/>
            </p:cNvSpPr>
            <p:nvPr/>
          </p:nvSpPr>
          <p:spPr bwMode="auto">
            <a:xfrm>
              <a:off x="4956" y="3050"/>
              <a:ext cx="105" cy="140"/>
            </a:xfrm>
            <a:prstGeom prst="rect">
              <a:avLst/>
            </a:prstGeom>
            <a:solidFill>
              <a:srgbClr val="66FF33"/>
            </a:solidFill>
            <a:ln w="9525">
              <a:solidFill>
                <a:schemeClr val="tx2"/>
              </a:solidFill>
              <a:miter lim="800000"/>
              <a:headEnd/>
              <a:tailEnd type="none" w="lg" len="lg"/>
            </a:ln>
          </p:spPr>
          <p:txBody>
            <a:bodyPr wrap="none" anchor="ctr"/>
            <a:lstStyle/>
            <a:p>
              <a:endParaRPr lang="it-IT"/>
            </a:p>
          </p:txBody>
        </p:sp>
        <p:sp>
          <p:nvSpPr>
            <p:cNvPr id="119849" name="Rectangle 41"/>
            <p:cNvSpPr>
              <a:spLocks noChangeArrowheads="1"/>
            </p:cNvSpPr>
            <p:nvPr/>
          </p:nvSpPr>
          <p:spPr bwMode="auto">
            <a:xfrm>
              <a:off x="5383" y="2936"/>
              <a:ext cx="105" cy="257"/>
            </a:xfrm>
            <a:prstGeom prst="rect">
              <a:avLst/>
            </a:prstGeom>
            <a:solidFill>
              <a:srgbClr val="66FF33"/>
            </a:solidFill>
            <a:ln w="9525">
              <a:solidFill>
                <a:schemeClr val="tx2"/>
              </a:solidFill>
              <a:miter lim="800000"/>
              <a:headEnd/>
              <a:tailEnd type="none" w="lg" len="lg"/>
            </a:ln>
          </p:spPr>
          <p:txBody>
            <a:bodyPr wrap="none" anchor="ctr"/>
            <a:lstStyle/>
            <a:p>
              <a:endParaRPr lang="it-IT"/>
            </a:p>
          </p:txBody>
        </p:sp>
        <p:grpSp>
          <p:nvGrpSpPr>
            <p:cNvPr id="119850" name="Group 42"/>
            <p:cNvGrpSpPr>
              <a:grpSpLocks/>
            </p:cNvGrpSpPr>
            <p:nvPr/>
          </p:nvGrpSpPr>
          <p:grpSpPr bwMode="auto">
            <a:xfrm>
              <a:off x="2637" y="2470"/>
              <a:ext cx="3198" cy="738"/>
              <a:chOff x="382" y="2651"/>
              <a:chExt cx="3688" cy="738"/>
            </a:xfrm>
          </p:grpSpPr>
          <p:sp>
            <p:nvSpPr>
              <p:cNvPr id="119860" name="Line 43"/>
              <p:cNvSpPr>
                <a:spLocks noChangeShapeType="1"/>
              </p:cNvSpPr>
              <p:nvPr/>
            </p:nvSpPr>
            <p:spPr bwMode="auto">
              <a:xfrm>
                <a:off x="382" y="2651"/>
                <a:ext cx="3604" cy="8"/>
              </a:xfrm>
              <a:prstGeom prst="line">
                <a:avLst/>
              </a:prstGeom>
              <a:noFill/>
              <a:ln w="19050">
                <a:solidFill>
                  <a:schemeClr val="tx1"/>
                </a:solidFill>
                <a:round/>
                <a:headEnd type="none" w="sm" len="sm"/>
                <a:tailEnd type="stealth" w="med" len="lg"/>
              </a:ln>
            </p:spPr>
            <p:txBody>
              <a:bodyPr wrap="none" anchor="ctr"/>
              <a:lstStyle/>
              <a:p>
                <a:endParaRPr lang="it-IT"/>
              </a:p>
            </p:txBody>
          </p:sp>
          <p:sp>
            <p:nvSpPr>
              <p:cNvPr id="119861" name="Line 44"/>
              <p:cNvSpPr>
                <a:spLocks noChangeShapeType="1"/>
              </p:cNvSpPr>
              <p:nvPr/>
            </p:nvSpPr>
            <p:spPr bwMode="auto">
              <a:xfrm>
                <a:off x="384" y="3387"/>
                <a:ext cx="3686" cy="2"/>
              </a:xfrm>
              <a:prstGeom prst="line">
                <a:avLst/>
              </a:prstGeom>
              <a:noFill/>
              <a:ln w="19050">
                <a:solidFill>
                  <a:schemeClr val="tx1"/>
                </a:solidFill>
                <a:round/>
                <a:headEnd type="none" w="sm" len="sm"/>
                <a:tailEnd type="stealth" w="med" len="lg"/>
              </a:ln>
            </p:spPr>
            <p:txBody>
              <a:bodyPr wrap="none" anchor="ctr"/>
              <a:lstStyle/>
              <a:p>
                <a:endParaRPr lang="it-IT"/>
              </a:p>
            </p:txBody>
          </p:sp>
        </p:grpSp>
        <p:sp>
          <p:nvSpPr>
            <p:cNvPr id="119851" name="Rectangle 45"/>
            <p:cNvSpPr>
              <a:spLocks noChangeArrowheads="1"/>
            </p:cNvSpPr>
            <p:nvPr/>
          </p:nvSpPr>
          <p:spPr bwMode="auto">
            <a:xfrm>
              <a:off x="3493" y="1508"/>
              <a:ext cx="490" cy="277"/>
            </a:xfrm>
            <a:prstGeom prst="rect">
              <a:avLst/>
            </a:prstGeom>
            <a:noFill/>
            <a:ln w="9525">
              <a:noFill/>
              <a:miter lim="800000"/>
              <a:headEnd/>
              <a:tailEnd/>
            </a:ln>
          </p:spPr>
          <p:txBody>
            <a:bodyPr wrap="none" lIns="87883" tIns="43942" rIns="87883" bIns="43942">
              <a:spAutoFit/>
            </a:bodyPr>
            <a:lstStyle/>
            <a:p>
              <a:pPr defTabSz="873125" eaLnBrk="0" hangingPunct="0"/>
              <a:r>
                <a:rPr lang="it-IT" sz="2300" b="1">
                  <a:solidFill>
                    <a:srgbClr val="FF3300"/>
                  </a:solidFill>
                  <a:latin typeface="Calibri" pitchFamily="34" charset="0"/>
                  <a:cs typeface="Arial" charset="0"/>
                </a:rPr>
                <a:t> </a:t>
              </a:r>
              <a:r>
                <a:rPr lang="it-IT" sz="2300" b="1" i="1">
                  <a:solidFill>
                    <a:srgbClr val="FF3300"/>
                  </a:solidFill>
                  <a:latin typeface="Calibri" pitchFamily="34" charset="0"/>
                  <a:cs typeface="Arial" charset="0"/>
                </a:rPr>
                <a:t>F</a:t>
              </a:r>
              <a:r>
                <a:rPr lang="it-IT" sz="2300" b="1" i="1" baseline="-25000">
                  <a:solidFill>
                    <a:srgbClr val="FF3300"/>
                  </a:solidFill>
                  <a:latin typeface="Calibri" pitchFamily="34" charset="0"/>
                  <a:cs typeface="Arial" charset="0"/>
                </a:rPr>
                <a:t>t+1</a:t>
              </a:r>
              <a:r>
                <a:rPr lang="it-IT" sz="2300" b="1">
                  <a:solidFill>
                    <a:srgbClr val="FF3300"/>
                  </a:solidFill>
                  <a:latin typeface="Calibri" pitchFamily="34" charset="0"/>
                  <a:cs typeface="Arial" charset="0"/>
                </a:rPr>
                <a:t> </a:t>
              </a:r>
            </a:p>
          </p:txBody>
        </p:sp>
        <p:sp>
          <p:nvSpPr>
            <p:cNvPr id="119852" name="Rectangle 46"/>
            <p:cNvSpPr>
              <a:spLocks noChangeArrowheads="1"/>
            </p:cNvSpPr>
            <p:nvPr/>
          </p:nvSpPr>
          <p:spPr bwMode="auto">
            <a:xfrm>
              <a:off x="3911" y="1471"/>
              <a:ext cx="489" cy="277"/>
            </a:xfrm>
            <a:prstGeom prst="rect">
              <a:avLst/>
            </a:prstGeom>
            <a:noFill/>
            <a:ln w="9525">
              <a:noFill/>
              <a:miter lim="800000"/>
              <a:headEnd/>
              <a:tailEnd/>
            </a:ln>
          </p:spPr>
          <p:txBody>
            <a:bodyPr wrap="none" lIns="87883" tIns="43942" rIns="87883" bIns="43942">
              <a:spAutoFit/>
            </a:bodyPr>
            <a:lstStyle/>
            <a:p>
              <a:pPr defTabSz="873125" eaLnBrk="0" hangingPunct="0"/>
              <a:r>
                <a:rPr lang="it-IT" sz="2300" b="1">
                  <a:solidFill>
                    <a:srgbClr val="FF3300"/>
                  </a:solidFill>
                  <a:latin typeface="Calibri" pitchFamily="34" charset="0"/>
                  <a:cs typeface="Arial" charset="0"/>
                </a:rPr>
                <a:t> </a:t>
              </a:r>
              <a:r>
                <a:rPr lang="it-IT" sz="2300" b="1" i="1">
                  <a:solidFill>
                    <a:srgbClr val="FF3300"/>
                  </a:solidFill>
                  <a:latin typeface="Calibri" pitchFamily="34" charset="0"/>
                  <a:cs typeface="Arial" charset="0"/>
                </a:rPr>
                <a:t>F</a:t>
              </a:r>
              <a:r>
                <a:rPr lang="it-IT" sz="2300" b="1" i="1" baseline="-25000">
                  <a:solidFill>
                    <a:srgbClr val="FF3300"/>
                  </a:solidFill>
                  <a:latin typeface="Calibri" pitchFamily="34" charset="0"/>
                  <a:cs typeface="Arial" charset="0"/>
                </a:rPr>
                <a:t>t+2</a:t>
              </a:r>
              <a:r>
                <a:rPr lang="it-IT" sz="2300" b="1">
                  <a:solidFill>
                    <a:srgbClr val="FF3300"/>
                  </a:solidFill>
                  <a:latin typeface="Calibri" pitchFamily="34" charset="0"/>
                  <a:cs typeface="Arial" charset="0"/>
                </a:rPr>
                <a:t> </a:t>
              </a:r>
            </a:p>
          </p:txBody>
        </p:sp>
        <p:sp>
          <p:nvSpPr>
            <p:cNvPr id="119853" name="Rectangle 47"/>
            <p:cNvSpPr>
              <a:spLocks noChangeArrowheads="1"/>
            </p:cNvSpPr>
            <p:nvPr/>
          </p:nvSpPr>
          <p:spPr bwMode="auto">
            <a:xfrm>
              <a:off x="3080" y="3202"/>
              <a:ext cx="409" cy="277"/>
            </a:xfrm>
            <a:prstGeom prst="rect">
              <a:avLst/>
            </a:prstGeom>
            <a:noFill/>
            <a:ln w="9525">
              <a:noFill/>
              <a:miter lim="800000"/>
              <a:headEnd/>
              <a:tailEnd/>
            </a:ln>
          </p:spPr>
          <p:txBody>
            <a:bodyPr wrap="none" lIns="87883" tIns="43942" rIns="87883" bIns="43942">
              <a:spAutoFit/>
            </a:bodyPr>
            <a:lstStyle/>
            <a:p>
              <a:pPr defTabSz="873125" eaLnBrk="0" hangingPunct="0"/>
              <a:r>
                <a:rPr lang="it-IT" sz="2300" b="1">
                  <a:solidFill>
                    <a:srgbClr val="008000"/>
                  </a:solidFill>
                  <a:latin typeface="Calibri" pitchFamily="34" charset="0"/>
                  <a:cs typeface="Arial" charset="0"/>
                </a:rPr>
                <a:t> </a:t>
              </a:r>
              <a:r>
                <a:rPr lang="it-IT" sz="2300" b="1" i="1">
                  <a:solidFill>
                    <a:srgbClr val="008000"/>
                  </a:solidFill>
                  <a:latin typeface="Calibri" pitchFamily="34" charset="0"/>
                  <a:cs typeface="Arial" charset="0"/>
                </a:rPr>
                <a:t>E</a:t>
              </a:r>
              <a:r>
                <a:rPr lang="it-IT" sz="2300" b="1" i="1" baseline="-25000">
                  <a:solidFill>
                    <a:srgbClr val="008000"/>
                  </a:solidFill>
                  <a:latin typeface="Calibri" pitchFamily="34" charset="0"/>
                  <a:cs typeface="Arial" charset="0"/>
                </a:rPr>
                <a:t>t</a:t>
              </a:r>
              <a:r>
                <a:rPr lang="it-IT" sz="2300" b="1" i="1">
                  <a:solidFill>
                    <a:srgbClr val="008000"/>
                  </a:solidFill>
                  <a:latin typeface="Calibri" pitchFamily="34" charset="0"/>
                  <a:cs typeface="Arial" charset="0"/>
                </a:rPr>
                <a:t> </a:t>
              </a:r>
              <a:r>
                <a:rPr lang="it-IT" sz="2300" b="1">
                  <a:solidFill>
                    <a:srgbClr val="008000"/>
                  </a:solidFill>
                  <a:latin typeface="Calibri" pitchFamily="34" charset="0"/>
                  <a:cs typeface="Arial" charset="0"/>
                </a:rPr>
                <a:t> </a:t>
              </a:r>
            </a:p>
          </p:txBody>
        </p:sp>
        <p:sp>
          <p:nvSpPr>
            <p:cNvPr id="119854" name="Rectangle 48"/>
            <p:cNvSpPr>
              <a:spLocks noChangeArrowheads="1"/>
            </p:cNvSpPr>
            <p:nvPr/>
          </p:nvSpPr>
          <p:spPr bwMode="auto">
            <a:xfrm>
              <a:off x="3462" y="3404"/>
              <a:ext cx="543" cy="277"/>
            </a:xfrm>
            <a:prstGeom prst="rect">
              <a:avLst/>
            </a:prstGeom>
            <a:noFill/>
            <a:ln w="9525">
              <a:noFill/>
              <a:miter lim="800000"/>
              <a:headEnd/>
              <a:tailEnd/>
            </a:ln>
          </p:spPr>
          <p:txBody>
            <a:bodyPr wrap="none" lIns="87883" tIns="43942" rIns="87883" bIns="43942">
              <a:spAutoFit/>
            </a:bodyPr>
            <a:lstStyle/>
            <a:p>
              <a:pPr defTabSz="873125" eaLnBrk="0" hangingPunct="0"/>
              <a:r>
                <a:rPr lang="it-IT" sz="2300" b="1">
                  <a:solidFill>
                    <a:srgbClr val="008000"/>
                  </a:solidFill>
                  <a:latin typeface="Calibri" pitchFamily="34" charset="0"/>
                  <a:cs typeface="Arial" charset="0"/>
                </a:rPr>
                <a:t> </a:t>
              </a:r>
              <a:r>
                <a:rPr lang="it-IT" sz="2300" b="1" i="1">
                  <a:solidFill>
                    <a:srgbClr val="008000"/>
                  </a:solidFill>
                  <a:latin typeface="Calibri" pitchFamily="34" charset="0"/>
                  <a:cs typeface="Arial" charset="0"/>
                </a:rPr>
                <a:t>E</a:t>
              </a:r>
              <a:r>
                <a:rPr lang="it-IT" sz="2300" b="1" i="1" baseline="-25000">
                  <a:solidFill>
                    <a:srgbClr val="008000"/>
                  </a:solidFill>
                  <a:latin typeface="Calibri" pitchFamily="34" charset="0"/>
                  <a:cs typeface="Arial" charset="0"/>
                </a:rPr>
                <a:t>t+1</a:t>
              </a:r>
              <a:r>
                <a:rPr lang="it-IT" sz="2300" b="1" i="1">
                  <a:solidFill>
                    <a:srgbClr val="008000"/>
                  </a:solidFill>
                  <a:latin typeface="Calibri" pitchFamily="34" charset="0"/>
                  <a:cs typeface="Arial" charset="0"/>
                </a:rPr>
                <a:t> </a:t>
              </a:r>
              <a:r>
                <a:rPr lang="it-IT" sz="2300" b="1">
                  <a:solidFill>
                    <a:srgbClr val="008000"/>
                  </a:solidFill>
                  <a:latin typeface="Calibri" pitchFamily="34" charset="0"/>
                  <a:cs typeface="Arial" charset="0"/>
                </a:rPr>
                <a:t> </a:t>
              </a:r>
            </a:p>
          </p:txBody>
        </p:sp>
        <p:sp>
          <p:nvSpPr>
            <p:cNvPr id="119855" name="Rectangle 49"/>
            <p:cNvSpPr>
              <a:spLocks noChangeArrowheads="1"/>
            </p:cNvSpPr>
            <p:nvPr/>
          </p:nvSpPr>
          <p:spPr bwMode="auto">
            <a:xfrm>
              <a:off x="3922" y="3453"/>
              <a:ext cx="543" cy="277"/>
            </a:xfrm>
            <a:prstGeom prst="rect">
              <a:avLst/>
            </a:prstGeom>
            <a:noFill/>
            <a:ln w="9525">
              <a:noFill/>
              <a:miter lim="800000"/>
              <a:headEnd/>
              <a:tailEnd/>
            </a:ln>
          </p:spPr>
          <p:txBody>
            <a:bodyPr wrap="none" lIns="87883" tIns="43942" rIns="87883" bIns="43942">
              <a:spAutoFit/>
            </a:bodyPr>
            <a:lstStyle/>
            <a:p>
              <a:pPr defTabSz="873125" eaLnBrk="0" hangingPunct="0"/>
              <a:r>
                <a:rPr lang="it-IT" sz="2300" b="1">
                  <a:solidFill>
                    <a:srgbClr val="008000"/>
                  </a:solidFill>
                  <a:latin typeface="Calibri" pitchFamily="34" charset="0"/>
                  <a:cs typeface="Arial" charset="0"/>
                </a:rPr>
                <a:t> </a:t>
              </a:r>
              <a:r>
                <a:rPr lang="it-IT" sz="2300" b="1" i="1">
                  <a:solidFill>
                    <a:srgbClr val="008000"/>
                  </a:solidFill>
                  <a:latin typeface="Calibri" pitchFamily="34" charset="0"/>
                  <a:cs typeface="Arial" charset="0"/>
                </a:rPr>
                <a:t>E</a:t>
              </a:r>
              <a:r>
                <a:rPr lang="it-IT" sz="2300" b="1" i="1" baseline="-25000">
                  <a:solidFill>
                    <a:srgbClr val="008000"/>
                  </a:solidFill>
                  <a:latin typeface="Calibri" pitchFamily="34" charset="0"/>
                  <a:cs typeface="Arial" charset="0"/>
                </a:rPr>
                <a:t>t+2</a:t>
              </a:r>
              <a:r>
                <a:rPr lang="it-IT" sz="2300" b="1" i="1">
                  <a:solidFill>
                    <a:srgbClr val="008000"/>
                  </a:solidFill>
                  <a:latin typeface="Calibri" pitchFamily="34" charset="0"/>
                  <a:cs typeface="Arial" charset="0"/>
                </a:rPr>
                <a:t> </a:t>
              </a:r>
              <a:r>
                <a:rPr lang="it-IT" sz="2300" b="1">
                  <a:solidFill>
                    <a:srgbClr val="008000"/>
                  </a:solidFill>
                  <a:latin typeface="Calibri" pitchFamily="34" charset="0"/>
                  <a:cs typeface="Arial" charset="0"/>
                </a:rPr>
                <a:t> </a:t>
              </a:r>
            </a:p>
          </p:txBody>
        </p:sp>
        <p:sp>
          <p:nvSpPr>
            <p:cNvPr id="119856" name="Rectangle 50"/>
            <p:cNvSpPr>
              <a:spLocks noChangeArrowheads="1"/>
            </p:cNvSpPr>
            <p:nvPr/>
          </p:nvSpPr>
          <p:spPr bwMode="auto">
            <a:xfrm>
              <a:off x="4356" y="2518"/>
              <a:ext cx="348" cy="236"/>
            </a:xfrm>
            <a:prstGeom prst="rect">
              <a:avLst/>
            </a:prstGeom>
            <a:noFill/>
            <a:ln w="9525">
              <a:noFill/>
              <a:miter lim="800000"/>
              <a:headEnd/>
              <a:tailEnd type="none" w="lg" len="lg"/>
            </a:ln>
          </p:spPr>
          <p:txBody>
            <a:bodyPr wrap="none" lIns="87278" tIns="43639" rIns="87278" bIns="43639">
              <a:spAutoFit/>
            </a:bodyPr>
            <a:lstStyle/>
            <a:p>
              <a:pPr algn="ctr" defTabSz="873125" eaLnBrk="0" hangingPunct="0"/>
              <a:r>
                <a:rPr lang="it-IT" sz="1900" i="1">
                  <a:solidFill>
                    <a:schemeClr val="tx1"/>
                  </a:solidFill>
                  <a:latin typeface="Calibri" pitchFamily="34" charset="0"/>
                  <a:cs typeface="Arial" charset="0"/>
                </a:rPr>
                <a:t>t+3</a:t>
              </a:r>
            </a:p>
          </p:txBody>
        </p:sp>
        <p:sp>
          <p:nvSpPr>
            <p:cNvPr id="119857" name="Rectangle 51"/>
            <p:cNvSpPr>
              <a:spLocks noChangeArrowheads="1"/>
            </p:cNvSpPr>
            <p:nvPr/>
          </p:nvSpPr>
          <p:spPr bwMode="auto">
            <a:xfrm>
              <a:off x="4790" y="2518"/>
              <a:ext cx="348" cy="236"/>
            </a:xfrm>
            <a:prstGeom prst="rect">
              <a:avLst/>
            </a:prstGeom>
            <a:noFill/>
            <a:ln w="9525">
              <a:noFill/>
              <a:miter lim="800000"/>
              <a:headEnd/>
              <a:tailEnd type="none" w="lg" len="lg"/>
            </a:ln>
          </p:spPr>
          <p:txBody>
            <a:bodyPr wrap="none" lIns="87278" tIns="43639" rIns="87278" bIns="43639">
              <a:spAutoFit/>
            </a:bodyPr>
            <a:lstStyle/>
            <a:p>
              <a:pPr algn="ctr" defTabSz="873125" eaLnBrk="0" hangingPunct="0"/>
              <a:r>
                <a:rPr lang="it-IT" sz="1900" i="1">
                  <a:solidFill>
                    <a:schemeClr val="tx1"/>
                  </a:solidFill>
                  <a:latin typeface="Calibri" pitchFamily="34" charset="0"/>
                  <a:cs typeface="Arial" charset="0"/>
                </a:rPr>
                <a:t>t+4</a:t>
              </a:r>
            </a:p>
          </p:txBody>
        </p:sp>
        <p:sp>
          <p:nvSpPr>
            <p:cNvPr id="119858" name="Rectangle 52"/>
            <p:cNvSpPr>
              <a:spLocks noChangeArrowheads="1"/>
            </p:cNvSpPr>
            <p:nvPr/>
          </p:nvSpPr>
          <p:spPr bwMode="auto">
            <a:xfrm>
              <a:off x="5174" y="1117"/>
              <a:ext cx="137" cy="58"/>
            </a:xfrm>
            <a:prstGeom prst="rect">
              <a:avLst/>
            </a:prstGeom>
            <a:noFill/>
            <a:ln w="9525">
              <a:noFill/>
              <a:miter lim="800000"/>
              <a:headEnd/>
              <a:tailEnd/>
            </a:ln>
          </p:spPr>
          <p:txBody>
            <a:bodyPr wrap="none" anchor="ctr"/>
            <a:lstStyle/>
            <a:p>
              <a:endParaRPr lang="it-IT"/>
            </a:p>
          </p:txBody>
        </p:sp>
        <p:sp>
          <p:nvSpPr>
            <p:cNvPr id="119859" name="Rectangle 53"/>
            <p:cNvSpPr>
              <a:spLocks noChangeArrowheads="1"/>
            </p:cNvSpPr>
            <p:nvPr/>
          </p:nvSpPr>
          <p:spPr bwMode="auto">
            <a:xfrm>
              <a:off x="5226" y="2514"/>
              <a:ext cx="348" cy="236"/>
            </a:xfrm>
            <a:prstGeom prst="rect">
              <a:avLst/>
            </a:prstGeom>
            <a:noFill/>
            <a:ln w="9525">
              <a:noFill/>
              <a:miter lim="800000"/>
              <a:headEnd/>
              <a:tailEnd type="none" w="lg" len="lg"/>
            </a:ln>
          </p:spPr>
          <p:txBody>
            <a:bodyPr wrap="none" lIns="87278" tIns="43639" rIns="87278" bIns="43639">
              <a:spAutoFit/>
            </a:bodyPr>
            <a:lstStyle/>
            <a:p>
              <a:pPr algn="ctr" defTabSz="873125" eaLnBrk="0" hangingPunct="0"/>
              <a:r>
                <a:rPr lang="it-IT" sz="1900" i="1">
                  <a:solidFill>
                    <a:schemeClr val="tx1"/>
                  </a:solidFill>
                  <a:latin typeface="Calibri" pitchFamily="34" charset="0"/>
                  <a:cs typeface="Arial" charset="0"/>
                </a:rPr>
                <a:t>t+5</a:t>
              </a:r>
            </a:p>
          </p:txBody>
        </p:sp>
      </p:grpSp>
      <p:sp>
        <p:nvSpPr>
          <p:cNvPr id="119811" name="Rectangle 54"/>
          <p:cNvSpPr>
            <a:spLocks noChangeArrowheads="1"/>
          </p:cNvSpPr>
          <p:nvPr/>
        </p:nvSpPr>
        <p:spPr bwMode="auto">
          <a:xfrm>
            <a:off x="398463" y="287338"/>
            <a:ext cx="9234487" cy="609600"/>
          </a:xfrm>
          <a:prstGeom prst="rect">
            <a:avLst/>
          </a:prstGeom>
          <a:noFill/>
          <a:ln w="9525">
            <a:noFill/>
            <a:miter lim="800000"/>
            <a:headEnd/>
            <a:tailEnd/>
          </a:ln>
        </p:spPr>
        <p:txBody>
          <a:bodyPr lIns="87883" tIns="43942" rIns="87883" bIns="43942" anchor="ctr"/>
          <a:lstStyle/>
          <a:p>
            <a:pPr marL="276225" defTabSz="728663" eaLnBrk="0" hangingPunct="0">
              <a:lnSpc>
                <a:spcPct val="120000"/>
              </a:lnSpc>
              <a:spcBef>
                <a:spcPct val="15000"/>
              </a:spcBef>
            </a:pPr>
            <a:endParaRPr lang="en-GB" sz="2300" b="1">
              <a:solidFill>
                <a:schemeClr val="tx1"/>
              </a:solidFill>
              <a:latin typeface="CG Omega"/>
              <a:cs typeface="Arial" charset="0"/>
            </a:endParaRPr>
          </a:p>
        </p:txBody>
      </p:sp>
      <p:sp>
        <p:nvSpPr>
          <p:cNvPr id="122935" name="Rectangle 55"/>
          <p:cNvSpPr>
            <a:spLocks noGrp="1" noChangeArrowheads="1"/>
          </p:cNvSpPr>
          <p:nvPr>
            <p:ph type="title"/>
          </p:nvPr>
        </p:nvSpPr>
        <p:spPr>
          <a:ln w="9525"/>
        </p:spPr>
        <p:txBody>
          <a:bodyPr/>
          <a:lstStyle/>
          <a:p>
            <a:pPr>
              <a:defRPr/>
            </a:pPr>
            <a:r>
              <a:rPr lang="it-IT" sz="2400" smtClean="0">
                <a:solidFill>
                  <a:srgbClr val="003399"/>
                </a:solidFill>
                <a:latin typeface="Calibri" pitchFamily="34" charset="0"/>
              </a:rPr>
              <a:t>l’errore di previsione</a:t>
            </a:r>
          </a:p>
        </p:txBody>
      </p:sp>
      <p:sp>
        <p:nvSpPr>
          <p:cNvPr id="119813" name="Rectangle 56"/>
          <p:cNvSpPr>
            <a:spLocks noGrp="1" noChangeArrowheads="1"/>
          </p:cNvSpPr>
          <p:nvPr>
            <p:ph type="body" sz="half" idx="1"/>
          </p:nvPr>
        </p:nvSpPr>
        <p:spPr>
          <a:xfrm>
            <a:off x="165100" y="1514475"/>
            <a:ext cx="4181475" cy="3692525"/>
          </a:xfrm>
        </p:spPr>
        <p:txBody>
          <a:bodyPr/>
          <a:lstStyle/>
          <a:p>
            <a:pPr marL="342900" indent="-342900" defTabSz="914400"/>
            <a:r>
              <a:rPr lang="it-IT" sz="2000" smtClean="0">
                <a:latin typeface="Calibri" pitchFamily="34" charset="0"/>
              </a:rPr>
              <a:t>l’</a:t>
            </a:r>
            <a:r>
              <a:rPr lang="it-IT" sz="2000" b="1" smtClean="0">
                <a:latin typeface="Calibri" pitchFamily="34" charset="0"/>
              </a:rPr>
              <a:t>errore di previsione</a:t>
            </a:r>
            <a:r>
              <a:rPr lang="it-IT" sz="2000" smtClean="0">
                <a:solidFill>
                  <a:srgbClr val="FF3300"/>
                </a:solidFill>
                <a:latin typeface="Calibri" pitchFamily="34" charset="0"/>
              </a:rPr>
              <a:t> </a:t>
            </a:r>
            <a:r>
              <a:rPr lang="it-IT" sz="2000" smtClean="0">
                <a:latin typeface="Calibri" pitchFamily="34" charset="0"/>
              </a:rPr>
              <a:t>per il periodo ‘t’ è definito come differenza tra il valore effettivo (actual) della domanda (A</a:t>
            </a:r>
            <a:r>
              <a:rPr lang="it-IT" sz="2000" baseline="-25000" smtClean="0">
                <a:latin typeface="Calibri" pitchFamily="34" charset="0"/>
              </a:rPr>
              <a:t>t</a:t>
            </a:r>
            <a:r>
              <a:rPr lang="it-IT" sz="2000" smtClean="0">
                <a:latin typeface="Calibri" pitchFamily="34" charset="0"/>
              </a:rPr>
              <a:t>) e il valore previsto (forecast, F</a:t>
            </a:r>
            <a:r>
              <a:rPr lang="it-IT" sz="2000" baseline="-25000" smtClean="0">
                <a:latin typeface="Calibri" pitchFamily="34" charset="0"/>
              </a:rPr>
              <a:t>t</a:t>
            </a:r>
            <a:r>
              <a:rPr lang="it-IT" sz="2000" smtClean="0">
                <a:latin typeface="Calibri" pitchFamily="34" charset="0"/>
              </a:rPr>
              <a:t>) per quel periodo</a:t>
            </a:r>
            <a:br>
              <a:rPr lang="it-IT" sz="2000" smtClean="0">
                <a:latin typeface="Calibri" pitchFamily="34" charset="0"/>
              </a:rPr>
            </a:br>
            <a:endParaRPr lang="it-IT" sz="2000" smtClean="0">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ChangeArrowheads="1"/>
          </p:cNvSpPr>
          <p:nvPr/>
        </p:nvSpPr>
        <p:spPr bwMode="auto">
          <a:xfrm>
            <a:off x="271463" y="1200150"/>
            <a:ext cx="9363075" cy="3095625"/>
          </a:xfrm>
          <a:prstGeom prst="rect">
            <a:avLst/>
          </a:prstGeom>
          <a:solidFill>
            <a:schemeClr val="accent1"/>
          </a:solidFill>
          <a:ln w="28575">
            <a:solidFill>
              <a:schemeClr val="bg2"/>
            </a:solidFill>
            <a:miter lim="800000"/>
            <a:headEnd/>
            <a:tailEnd/>
          </a:ln>
        </p:spPr>
        <p:txBody>
          <a:bodyPr wrap="none" anchor="ctr"/>
          <a:lstStyle/>
          <a:p>
            <a:endParaRPr lang="it-IT"/>
          </a:p>
        </p:txBody>
      </p:sp>
      <p:sp>
        <p:nvSpPr>
          <p:cNvPr id="120834" name="Rectangle 3"/>
          <p:cNvSpPr>
            <a:spLocks noChangeArrowheads="1"/>
          </p:cNvSpPr>
          <p:nvPr/>
        </p:nvSpPr>
        <p:spPr bwMode="auto">
          <a:xfrm>
            <a:off x="398463" y="287338"/>
            <a:ext cx="8580437" cy="609600"/>
          </a:xfrm>
          <a:prstGeom prst="rect">
            <a:avLst/>
          </a:prstGeom>
          <a:noFill/>
          <a:ln w="9525">
            <a:noFill/>
            <a:miter lim="800000"/>
            <a:headEnd/>
            <a:tailEnd/>
          </a:ln>
        </p:spPr>
        <p:txBody>
          <a:bodyPr lIns="87883" tIns="43942" rIns="87883" bIns="43942" anchor="ctr"/>
          <a:lstStyle/>
          <a:p>
            <a:pPr marL="276225" defTabSz="728663" eaLnBrk="0" hangingPunct="0">
              <a:lnSpc>
                <a:spcPct val="120000"/>
              </a:lnSpc>
              <a:spcBef>
                <a:spcPct val="15000"/>
              </a:spcBef>
            </a:pPr>
            <a:endParaRPr lang="en-GB" sz="2300" b="1">
              <a:solidFill>
                <a:schemeClr val="tx1"/>
              </a:solidFill>
              <a:latin typeface="CG Omega"/>
              <a:cs typeface="Arial" charset="0"/>
            </a:endParaRPr>
          </a:p>
        </p:txBody>
      </p:sp>
      <p:sp>
        <p:nvSpPr>
          <p:cNvPr id="125956" name="Rectangle 4"/>
          <p:cNvSpPr>
            <a:spLocks noChangeArrowheads="1"/>
          </p:cNvSpPr>
          <p:nvPr/>
        </p:nvSpPr>
        <p:spPr bwMode="auto">
          <a:xfrm>
            <a:off x="471488" y="4429125"/>
            <a:ext cx="8966200" cy="1711325"/>
          </a:xfrm>
          <a:prstGeom prst="rect">
            <a:avLst/>
          </a:prstGeom>
          <a:solidFill>
            <a:srgbClr val="CCECFF"/>
          </a:solidFill>
          <a:ln w="9525">
            <a:solidFill>
              <a:schemeClr val="tx1"/>
            </a:solidFill>
            <a:miter lim="800000"/>
            <a:headEnd/>
            <a:tailEnd type="none" w="lg" len="lg"/>
          </a:ln>
          <a:effectLst>
            <a:outerShdw dist="107763" dir="2700000" algn="ctr" rotWithShape="0">
              <a:schemeClr val="bg2"/>
            </a:outerShdw>
          </a:effectLst>
        </p:spPr>
        <p:txBody>
          <a:bodyPr wrap="none" anchor="ctr"/>
          <a:lstStyle/>
          <a:p>
            <a:pPr>
              <a:defRPr/>
            </a:pPr>
            <a:endParaRPr lang="it-IT"/>
          </a:p>
        </p:txBody>
      </p:sp>
      <p:sp>
        <p:nvSpPr>
          <p:cNvPr id="120836" name="Rectangle 5"/>
          <p:cNvSpPr>
            <a:spLocks noChangeArrowheads="1"/>
          </p:cNvSpPr>
          <p:nvPr/>
        </p:nvSpPr>
        <p:spPr bwMode="auto">
          <a:xfrm>
            <a:off x="601663" y="4913313"/>
            <a:ext cx="3703637" cy="730250"/>
          </a:xfrm>
          <a:prstGeom prst="rect">
            <a:avLst/>
          </a:prstGeom>
          <a:noFill/>
          <a:ln w="9525">
            <a:noFill/>
            <a:miter lim="800000"/>
            <a:headEnd/>
            <a:tailEnd/>
          </a:ln>
        </p:spPr>
        <p:txBody>
          <a:bodyPr lIns="87883" tIns="43942" rIns="87883" bIns="43942" anchor="ctr">
            <a:spAutoFit/>
          </a:bodyPr>
          <a:lstStyle/>
          <a:p>
            <a:pPr algn="ctr" defTabSz="873125" eaLnBrk="0" hangingPunct="0">
              <a:spcAft>
                <a:spcPct val="50000"/>
              </a:spcAft>
            </a:pPr>
            <a:r>
              <a:rPr lang="it-IT" sz="2100" b="1">
                <a:solidFill>
                  <a:schemeClr val="tx1"/>
                </a:solidFill>
                <a:latin typeface="Calibri" pitchFamily="34" charset="0"/>
                <a:cs typeface="Arial" charset="0"/>
              </a:rPr>
              <a:t>metodi qualitativi </a:t>
            </a:r>
            <a:br>
              <a:rPr lang="it-IT" sz="2100" b="1">
                <a:solidFill>
                  <a:schemeClr val="tx1"/>
                </a:solidFill>
                <a:latin typeface="Calibri" pitchFamily="34" charset="0"/>
                <a:cs typeface="Arial" charset="0"/>
              </a:rPr>
            </a:br>
            <a:r>
              <a:rPr lang="it-IT" sz="2100" b="1">
                <a:solidFill>
                  <a:schemeClr val="tx1"/>
                </a:solidFill>
                <a:latin typeface="Calibri" pitchFamily="34" charset="0"/>
                <a:cs typeface="Arial" charset="0"/>
              </a:rPr>
              <a:t>e a base soggettiva:</a:t>
            </a:r>
            <a:endParaRPr lang="it-IT" sz="2100">
              <a:solidFill>
                <a:schemeClr val="tx1"/>
              </a:solidFill>
              <a:latin typeface="Calibri" pitchFamily="34" charset="0"/>
              <a:cs typeface="Arial" charset="0"/>
            </a:endParaRPr>
          </a:p>
        </p:txBody>
      </p:sp>
      <p:sp>
        <p:nvSpPr>
          <p:cNvPr id="120837" name="Rectangle 6"/>
          <p:cNvSpPr>
            <a:spLocks noChangeArrowheads="1"/>
          </p:cNvSpPr>
          <p:nvPr/>
        </p:nvSpPr>
        <p:spPr bwMode="auto">
          <a:xfrm>
            <a:off x="4319588" y="4467225"/>
            <a:ext cx="3257550" cy="1528763"/>
          </a:xfrm>
          <a:prstGeom prst="rect">
            <a:avLst/>
          </a:prstGeom>
          <a:noFill/>
          <a:ln w="9525">
            <a:noFill/>
            <a:miter lim="800000"/>
            <a:headEnd/>
            <a:tailEnd type="none" w="lg" len="lg"/>
          </a:ln>
        </p:spPr>
        <p:txBody>
          <a:bodyPr wrap="none" lIns="87278" tIns="43639" rIns="87278" bIns="43639">
            <a:spAutoFit/>
          </a:bodyPr>
          <a:lstStyle/>
          <a:p>
            <a:pPr defTabSz="873125" eaLnBrk="0" hangingPunct="0">
              <a:lnSpc>
                <a:spcPct val="150000"/>
              </a:lnSpc>
            </a:pPr>
            <a:r>
              <a:rPr lang="it-IT" sz="1600">
                <a:solidFill>
                  <a:schemeClr val="tx1"/>
                </a:solidFill>
                <a:latin typeface="Calibri" pitchFamily="34" charset="0"/>
                <a:cs typeface="Arial" charset="0"/>
              </a:rPr>
              <a:t>-  forza di vendita (bottom up)</a:t>
            </a:r>
          </a:p>
          <a:p>
            <a:pPr defTabSz="873125" eaLnBrk="0" hangingPunct="0">
              <a:lnSpc>
                <a:spcPct val="150000"/>
              </a:lnSpc>
            </a:pPr>
            <a:r>
              <a:rPr lang="it-IT" sz="1600">
                <a:solidFill>
                  <a:schemeClr val="tx1"/>
                </a:solidFill>
                <a:latin typeface="Calibri" pitchFamily="34" charset="0"/>
                <a:cs typeface="Arial" charset="0"/>
              </a:rPr>
              <a:t>-  panel di esperti/ metodo delphi</a:t>
            </a:r>
          </a:p>
          <a:p>
            <a:pPr defTabSz="873125" eaLnBrk="0" hangingPunct="0">
              <a:lnSpc>
                <a:spcPct val="150000"/>
              </a:lnSpc>
            </a:pPr>
            <a:r>
              <a:rPr lang="it-IT" sz="1600">
                <a:solidFill>
                  <a:schemeClr val="tx1"/>
                </a:solidFill>
                <a:latin typeface="Calibri" pitchFamily="34" charset="0"/>
                <a:cs typeface="Arial" charset="0"/>
              </a:rPr>
              <a:t>-  scenari futuri/ analogie</a:t>
            </a:r>
          </a:p>
          <a:p>
            <a:pPr defTabSz="873125" eaLnBrk="0" hangingPunct="0">
              <a:lnSpc>
                <a:spcPct val="140000"/>
              </a:lnSpc>
            </a:pPr>
            <a:r>
              <a:rPr lang="it-IT" sz="1600">
                <a:solidFill>
                  <a:schemeClr val="tx1"/>
                </a:solidFill>
                <a:latin typeface="Calibri" pitchFamily="34" charset="0"/>
                <a:cs typeface="Arial" charset="0"/>
              </a:rPr>
              <a:t>-  indagini di mercato, test e sondaggi</a:t>
            </a:r>
            <a:endParaRPr lang="en-GB" sz="1600">
              <a:solidFill>
                <a:schemeClr val="tx1"/>
              </a:solidFill>
              <a:latin typeface="Calibri" pitchFamily="34" charset="0"/>
              <a:cs typeface="Arial" charset="0"/>
            </a:endParaRPr>
          </a:p>
        </p:txBody>
      </p:sp>
      <p:sp>
        <p:nvSpPr>
          <p:cNvPr id="125959" name="Rectangle 7"/>
          <p:cNvSpPr>
            <a:spLocks noChangeArrowheads="1"/>
          </p:cNvSpPr>
          <p:nvPr/>
        </p:nvSpPr>
        <p:spPr bwMode="auto">
          <a:xfrm>
            <a:off x="428625" y="1411288"/>
            <a:ext cx="8966200" cy="1116012"/>
          </a:xfrm>
          <a:prstGeom prst="rect">
            <a:avLst/>
          </a:prstGeom>
          <a:gradFill rotWithShape="0">
            <a:gsLst>
              <a:gs pos="0">
                <a:srgbClr val="99FF99">
                  <a:gamma/>
                  <a:tint val="33725"/>
                  <a:invGamma/>
                </a:srgbClr>
              </a:gs>
              <a:gs pos="100000">
                <a:srgbClr val="99FF99"/>
              </a:gs>
            </a:gsLst>
            <a:path path="shape">
              <a:fillToRect l="50000" t="50000" r="50000" b="50000"/>
            </a:path>
          </a:gradFill>
          <a:ln w="9525">
            <a:solidFill>
              <a:schemeClr val="tx1"/>
            </a:solidFill>
            <a:miter lim="800000"/>
            <a:headEnd/>
            <a:tailEnd type="none" w="lg" len="lg"/>
          </a:ln>
          <a:effectLst>
            <a:outerShdw dist="107763" dir="2700000" algn="ctr" rotWithShape="0">
              <a:schemeClr val="bg2"/>
            </a:outerShdw>
          </a:effectLst>
        </p:spPr>
        <p:txBody>
          <a:bodyPr wrap="none" anchor="ctr"/>
          <a:lstStyle/>
          <a:p>
            <a:pPr>
              <a:defRPr/>
            </a:pPr>
            <a:endParaRPr lang="it-IT"/>
          </a:p>
        </p:txBody>
      </p:sp>
      <p:sp>
        <p:nvSpPr>
          <p:cNvPr id="120839" name="Rectangle 8"/>
          <p:cNvSpPr>
            <a:spLocks noChangeArrowheads="1"/>
          </p:cNvSpPr>
          <p:nvPr/>
        </p:nvSpPr>
        <p:spPr bwMode="auto">
          <a:xfrm>
            <a:off x="1149350" y="1595438"/>
            <a:ext cx="3175000" cy="890587"/>
          </a:xfrm>
          <a:prstGeom prst="rect">
            <a:avLst/>
          </a:prstGeom>
          <a:noFill/>
          <a:ln w="9525">
            <a:noFill/>
            <a:miter lim="800000"/>
            <a:headEnd/>
            <a:tailEnd/>
          </a:ln>
        </p:spPr>
        <p:txBody>
          <a:bodyPr wrap="none" lIns="87883" tIns="43942" rIns="87883" bIns="43942">
            <a:spAutoFit/>
          </a:bodyPr>
          <a:lstStyle/>
          <a:p>
            <a:pPr algn="ctr" defTabSz="873125" eaLnBrk="0" hangingPunct="0">
              <a:spcAft>
                <a:spcPct val="50000"/>
              </a:spcAft>
            </a:pPr>
            <a:r>
              <a:rPr lang="it-IT" sz="2100" b="1">
                <a:solidFill>
                  <a:schemeClr val="tx1"/>
                </a:solidFill>
                <a:latin typeface="Calibri" pitchFamily="34" charset="0"/>
                <a:cs typeface="Arial" charset="0"/>
              </a:rPr>
              <a:t>metodi causali (esplicativi) </a:t>
            </a:r>
          </a:p>
          <a:p>
            <a:pPr algn="ctr" defTabSz="873125" eaLnBrk="0" hangingPunct="0">
              <a:spcAft>
                <a:spcPct val="50000"/>
              </a:spcAft>
            </a:pPr>
            <a:r>
              <a:rPr lang="it-IT" sz="2100" b="1">
                <a:solidFill>
                  <a:schemeClr val="tx1"/>
                </a:solidFill>
                <a:latin typeface="Calibri" pitchFamily="34" charset="0"/>
                <a:cs typeface="Arial" charset="0"/>
              </a:rPr>
              <a:t>basati su correlazione:</a:t>
            </a:r>
            <a:endParaRPr lang="it-IT" sz="2100">
              <a:solidFill>
                <a:schemeClr val="tx1"/>
              </a:solidFill>
              <a:latin typeface="Calibri" pitchFamily="34" charset="0"/>
              <a:cs typeface="Arial" charset="0"/>
            </a:endParaRPr>
          </a:p>
        </p:txBody>
      </p:sp>
      <p:sp>
        <p:nvSpPr>
          <p:cNvPr id="120840" name="Rectangle 9"/>
          <p:cNvSpPr>
            <a:spLocks noChangeArrowheads="1"/>
          </p:cNvSpPr>
          <p:nvPr/>
        </p:nvSpPr>
        <p:spPr bwMode="auto">
          <a:xfrm>
            <a:off x="5576888" y="1489075"/>
            <a:ext cx="3821112" cy="452438"/>
          </a:xfrm>
          <a:prstGeom prst="rect">
            <a:avLst/>
          </a:prstGeom>
          <a:noFill/>
          <a:ln w="9525">
            <a:noFill/>
            <a:miter lim="800000"/>
            <a:headEnd/>
            <a:tailEnd type="none" w="lg" len="lg"/>
          </a:ln>
        </p:spPr>
        <p:txBody>
          <a:bodyPr lIns="87278" tIns="43639" rIns="87278" bIns="43639">
            <a:spAutoFit/>
          </a:bodyPr>
          <a:lstStyle/>
          <a:p>
            <a:pPr defTabSz="873125" eaLnBrk="0" hangingPunct="0">
              <a:lnSpc>
                <a:spcPct val="150000"/>
              </a:lnSpc>
            </a:pPr>
            <a:r>
              <a:rPr lang="it-IT" sz="1600" b="1">
                <a:solidFill>
                  <a:schemeClr val="tx1"/>
                </a:solidFill>
                <a:latin typeface="Calibri" pitchFamily="34" charset="0"/>
                <a:cs typeface="Arial" charset="0"/>
              </a:rPr>
              <a:t>regressione</a:t>
            </a:r>
            <a:r>
              <a:rPr lang="it-IT" sz="1600">
                <a:solidFill>
                  <a:schemeClr val="tx1"/>
                </a:solidFill>
                <a:latin typeface="Calibri" pitchFamily="34" charset="0"/>
                <a:cs typeface="Arial" charset="0"/>
              </a:rPr>
              <a:t> (lineare, quadratica,multipla)</a:t>
            </a:r>
            <a:endParaRPr lang="en-GB" sz="1600">
              <a:solidFill>
                <a:schemeClr val="tx1"/>
              </a:solidFill>
              <a:latin typeface="Calibri" pitchFamily="34" charset="0"/>
              <a:cs typeface="Arial" charset="0"/>
            </a:endParaRPr>
          </a:p>
        </p:txBody>
      </p:sp>
      <p:sp>
        <p:nvSpPr>
          <p:cNvPr id="125962" name="Rectangle 10"/>
          <p:cNvSpPr>
            <a:spLocks noChangeArrowheads="1"/>
          </p:cNvSpPr>
          <p:nvPr/>
        </p:nvSpPr>
        <p:spPr bwMode="auto">
          <a:xfrm>
            <a:off x="428625" y="2757488"/>
            <a:ext cx="8966200" cy="1287462"/>
          </a:xfrm>
          <a:prstGeom prst="rect">
            <a:avLst/>
          </a:prstGeom>
          <a:gradFill rotWithShape="0">
            <a:gsLst>
              <a:gs pos="0">
                <a:srgbClr val="FFFF99">
                  <a:gamma/>
                  <a:tint val="33725"/>
                  <a:invGamma/>
                </a:srgbClr>
              </a:gs>
              <a:gs pos="100000">
                <a:srgbClr val="FFFF99"/>
              </a:gs>
            </a:gsLst>
            <a:path path="shape">
              <a:fillToRect l="50000" t="50000" r="50000" b="50000"/>
            </a:path>
          </a:gradFill>
          <a:ln w="9525">
            <a:solidFill>
              <a:schemeClr val="tx1"/>
            </a:solidFill>
            <a:miter lim="800000"/>
            <a:headEnd/>
            <a:tailEnd type="none" w="lg" len="lg"/>
          </a:ln>
          <a:effectLst>
            <a:outerShdw dist="107763" dir="2700000" algn="ctr" rotWithShape="0">
              <a:schemeClr val="bg2"/>
            </a:outerShdw>
          </a:effectLst>
        </p:spPr>
        <p:txBody>
          <a:bodyPr wrap="none" anchor="ctr"/>
          <a:lstStyle/>
          <a:p>
            <a:pPr>
              <a:defRPr/>
            </a:pPr>
            <a:endParaRPr lang="it-IT"/>
          </a:p>
        </p:txBody>
      </p:sp>
      <p:sp>
        <p:nvSpPr>
          <p:cNvPr id="120842" name="Rectangle 11"/>
          <p:cNvSpPr>
            <a:spLocks noChangeArrowheads="1"/>
          </p:cNvSpPr>
          <p:nvPr/>
        </p:nvSpPr>
        <p:spPr bwMode="auto">
          <a:xfrm>
            <a:off x="1198563" y="2963863"/>
            <a:ext cx="2630487" cy="730250"/>
          </a:xfrm>
          <a:prstGeom prst="rect">
            <a:avLst/>
          </a:prstGeom>
          <a:noFill/>
          <a:ln w="9525">
            <a:noFill/>
            <a:miter lim="800000"/>
            <a:headEnd/>
            <a:tailEnd/>
          </a:ln>
        </p:spPr>
        <p:txBody>
          <a:bodyPr wrap="none" lIns="87883" tIns="43942" rIns="87883" bIns="43942">
            <a:spAutoFit/>
          </a:bodyPr>
          <a:lstStyle/>
          <a:p>
            <a:pPr algn="ctr" defTabSz="873125" eaLnBrk="0" hangingPunct="0">
              <a:spcAft>
                <a:spcPct val="50000"/>
              </a:spcAft>
            </a:pPr>
            <a:r>
              <a:rPr lang="it-IT" sz="2100" b="1">
                <a:solidFill>
                  <a:schemeClr val="tx1"/>
                </a:solidFill>
                <a:latin typeface="Calibri" pitchFamily="34" charset="0"/>
                <a:cs typeface="Arial" charset="0"/>
              </a:rPr>
              <a:t>tecniche estrapolative</a:t>
            </a:r>
            <a:br>
              <a:rPr lang="it-IT" sz="2100" b="1">
                <a:solidFill>
                  <a:schemeClr val="tx1"/>
                </a:solidFill>
                <a:latin typeface="Calibri" pitchFamily="34" charset="0"/>
                <a:cs typeface="Arial" charset="0"/>
              </a:rPr>
            </a:br>
            <a:r>
              <a:rPr lang="it-IT" sz="2100" b="1">
                <a:solidFill>
                  <a:schemeClr val="tx1"/>
                </a:solidFill>
                <a:latin typeface="Calibri" pitchFamily="34" charset="0"/>
                <a:cs typeface="Arial" charset="0"/>
              </a:rPr>
              <a:t>delle serie storiche:</a:t>
            </a:r>
            <a:endParaRPr lang="it-IT" sz="2100">
              <a:solidFill>
                <a:schemeClr val="tx1"/>
              </a:solidFill>
              <a:latin typeface="Calibri" pitchFamily="34" charset="0"/>
              <a:cs typeface="Arial" charset="0"/>
            </a:endParaRPr>
          </a:p>
        </p:txBody>
      </p:sp>
      <p:sp>
        <p:nvSpPr>
          <p:cNvPr id="120843" name="Rectangle 12"/>
          <p:cNvSpPr>
            <a:spLocks noChangeArrowheads="1"/>
          </p:cNvSpPr>
          <p:nvPr/>
        </p:nvSpPr>
        <p:spPr bwMode="auto">
          <a:xfrm>
            <a:off x="4641850" y="2747963"/>
            <a:ext cx="4662488" cy="1185862"/>
          </a:xfrm>
          <a:prstGeom prst="rect">
            <a:avLst/>
          </a:prstGeom>
          <a:noFill/>
          <a:ln w="9525">
            <a:noFill/>
            <a:miter lim="800000"/>
            <a:headEnd/>
            <a:tailEnd type="none" w="lg" len="lg"/>
          </a:ln>
        </p:spPr>
        <p:txBody>
          <a:bodyPr lIns="87278" tIns="43639" rIns="87278" bIns="43639">
            <a:spAutoFit/>
          </a:bodyPr>
          <a:lstStyle/>
          <a:p>
            <a:pPr defTabSz="873125" eaLnBrk="0" hangingPunct="0">
              <a:lnSpc>
                <a:spcPct val="150000"/>
              </a:lnSpc>
            </a:pPr>
            <a:r>
              <a:rPr lang="it-IT" sz="1600">
                <a:solidFill>
                  <a:schemeClr val="tx1"/>
                </a:solidFill>
                <a:latin typeface="Calibri" pitchFamily="34" charset="0"/>
                <a:cs typeface="Arial" charset="0"/>
              </a:rPr>
              <a:t>-</a:t>
            </a:r>
            <a:r>
              <a:rPr lang="it-IT" sz="1600" b="1">
                <a:solidFill>
                  <a:schemeClr val="tx1"/>
                </a:solidFill>
                <a:latin typeface="Calibri" pitchFamily="34" charset="0"/>
                <a:cs typeface="Arial" charset="0"/>
              </a:rPr>
              <a:t>medie mobili</a:t>
            </a:r>
            <a:r>
              <a:rPr lang="it-IT" sz="1600">
                <a:solidFill>
                  <a:schemeClr val="tx1"/>
                </a:solidFill>
                <a:latin typeface="Calibri" pitchFamily="34" charset="0"/>
                <a:cs typeface="Arial" charset="0"/>
              </a:rPr>
              <a:t> (semplice, ponderata)</a:t>
            </a:r>
          </a:p>
          <a:p>
            <a:pPr defTabSz="873125" eaLnBrk="0" hangingPunct="0">
              <a:lnSpc>
                <a:spcPct val="150000"/>
              </a:lnSpc>
              <a:buFontTx/>
              <a:buChar char="-"/>
            </a:pPr>
            <a:r>
              <a:rPr lang="it-IT" sz="1600" b="1">
                <a:solidFill>
                  <a:schemeClr val="tx1"/>
                </a:solidFill>
                <a:latin typeface="Calibri" pitchFamily="34" charset="0"/>
                <a:cs typeface="Arial" charset="0"/>
              </a:rPr>
              <a:t>decomposizione/ proiezione trend</a:t>
            </a:r>
          </a:p>
          <a:p>
            <a:pPr defTabSz="873125" eaLnBrk="0" hangingPunct="0">
              <a:lnSpc>
                <a:spcPct val="150000"/>
              </a:lnSpc>
              <a:buFontTx/>
              <a:buChar char="-"/>
            </a:pPr>
            <a:r>
              <a:rPr lang="it-IT" sz="1600" b="1">
                <a:solidFill>
                  <a:schemeClr val="tx1"/>
                </a:solidFill>
                <a:latin typeface="Calibri" pitchFamily="34" charset="0"/>
                <a:cs typeface="Arial" charset="0"/>
              </a:rPr>
              <a:t>smorzamento esponenziale</a:t>
            </a:r>
            <a:endParaRPr lang="en-GB" sz="1600" b="1">
              <a:solidFill>
                <a:schemeClr val="tx1"/>
              </a:solidFill>
              <a:latin typeface="Calibri" pitchFamily="34" charset="0"/>
              <a:cs typeface="Arial" charset="0"/>
            </a:endParaRPr>
          </a:p>
        </p:txBody>
      </p:sp>
      <p:sp>
        <p:nvSpPr>
          <p:cNvPr id="125965" name="Rectangle 13"/>
          <p:cNvSpPr>
            <a:spLocks noGrp="1" noChangeArrowheads="1"/>
          </p:cNvSpPr>
          <p:nvPr>
            <p:ph type="title"/>
          </p:nvPr>
        </p:nvSpPr>
        <p:spPr>
          <a:ln w="9525"/>
        </p:spPr>
        <p:txBody>
          <a:bodyPr/>
          <a:lstStyle/>
          <a:p>
            <a:pPr>
              <a:defRPr/>
            </a:pPr>
            <a:r>
              <a:rPr lang="it-IT" sz="2400" smtClean="0">
                <a:solidFill>
                  <a:srgbClr val="003399"/>
                </a:solidFill>
                <a:latin typeface="Calibri" pitchFamily="34" charset="0"/>
              </a:rPr>
              <a:t>il quadro delle metodologie previsionali</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ChangeArrowheads="1"/>
          </p:cNvSpPr>
          <p:nvPr/>
        </p:nvSpPr>
        <p:spPr bwMode="auto">
          <a:xfrm>
            <a:off x="271463" y="1141413"/>
            <a:ext cx="9363075" cy="3455987"/>
          </a:xfrm>
          <a:prstGeom prst="rect">
            <a:avLst/>
          </a:prstGeom>
          <a:solidFill>
            <a:srgbClr val="DDDDDD"/>
          </a:solidFill>
          <a:ln w="9525">
            <a:solidFill>
              <a:schemeClr val="tx1"/>
            </a:solidFill>
            <a:miter lim="800000"/>
            <a:headEnd/>
            <a:tailEnd/>
          </a:ln>
        </p:spPr>
        <p:txBody>
          <a:bodyPr wrap="none" anchor="ctr"/>
          <a:lstStyle/>
          <a:p>
            <a:endParaRPr lang="it-IT"/>
          </a:p>
        </p:txBody>
      </p:sp>
      <p:sp>
        <p:nvSpPr>
          <p:cNvPr id="122882" name="Rectangle 3"/>
          <p:cNvSpPr>
            <a:spLocks noChangeArrowheads="1"/>
          </p:cNvSpPr>
          <p:nvPr/>
        </p:nvSpPr>
        <p:spPr bwMode="auto">
          <a:xfrm>
            <a:off x="825500" y="1279525"/>
            <a:ext cx="1917700" cy="992188"/>
          </a:xfrm>
          <a:prstGeom prst="rect">
            <a:avLst/>
          </a:prstGeom>
          <a:solidFill>
            <a:srgbClr val="FFFFFF"/>
          </a:solidFill>
          <a:ln w="38100">
            <a:solidFill>
              <a:srgbClr val="3366FF"/>
            </a:solidFill>
            <a:miter lim="800000"/>
            <a:headEnd/>
            <a:tailEnd type="none" w="lg" len="lg"/>
          </a:ln>
        </p:spPr>
        <p:txBody>
          <a:bodyPr lIns="82628" tIns="41315" rIns="82628" bIns="41315" anchor="ctr"/>
          <a:lstStyle/>
          <a:p>
            <a:pPr algn="ctr" defTabSz="820738" eaLnBrk="0" hangingPunct="0"/>
            <a:r>
              <a:rPr lang="it-IT" sz="1600" b="1">
                <a:solidFill>
                  <a:srgbClr val="000066"/>
                </a:solidFill>
                <a:latin typeface="Calibri" pitchFamily="34" charset="0"/>
                <a:cs typeface="Arial" charset="0"/>
              </a:rPr>
              <a:t>tecniche estrapolative serie storiche</a:t>
            </a:r>
          </a:p>
        </p:txBody>
      </p:sp>
      <p:sp>
        <p:nvSpPr>
          <p:cNvPr id="122883" name="Rectangle 4"/>
          <p:cNvSpPr>
            <a:spLocks noChangeArrowheads="1"/>
          </p:cNvSpPr>
          <p:nvPr/>
        </p:nvSpPr>
        <p:spPr bwMode="auto">
          <a:xfrm>
            <a:off x="749300" y="3416300"/>
            <a:ext cx="1995488" cy="820738"/>
          </a:xfrm>
          <a:prstGeom prst="rect">
            <a:avLst/>
          </a:prstGeom>
          <a:solidFill>
            <a:srgbClr val="FFFFFF"/>
          </a:solidFill>
          <a:ln w="38100">
            <a:solidFill>
              <a:srgbClr val="008000"/>
            </a:solidFill>
            <a:miter lim="800000"/>
            <a:headEnd/>
            <a:tailEnd type="none" w="lg" len="lg"/>
          </a:ln>
        </p:spPr>
        <p:txBody>
          <a:bodyPr lIns="82628" tIns="41315" rIns="82628" bIns="41315" anchor="ctr"/>
          <a:lstStyle/>
          <a:p>
            <a:pPr algn="ctr" defTabSz="820738" eaLnBrk="0" hangingPunct="0"/>
            <a:r>
              <a:rPr lang="it-IT" sz="1600" b="1">
                <a:solidFill>
                  <a:srgbClr val="000066"/>
                </a:solidFill>
                <a:latin typeface="Calibri" pitchFamily="34" charset="0"/>
                <a:cs typeface="Arial" charset="0"/>
              </a:rPr>
              <a:t>metodi causali basati su correlazioni</a:t>
            </a:r>
          </a:p>
        </p:txBody>
      </p:sp>
      <p:sp>
        <p:nvSpPr>
          <p:cNvPr id="122884" name="Line 5"/>
          <p:cNvSpPr>
            <a:spLocks noChangeShapeType="1"/>
          </p:cNvSpPr>
          <p:nvPr/>
        </p:nvSpPr>
        <p:spPr bwMode="auto">
          <a:xfrm flipV="1">
            <a:off x="1376363" y="2287588"/>
            <a:ext cx="0" cy="1111250"/>
          </a:xfrm>
          <a:prstGeom prst="line">
            <a:avLst/>
          </a:prstGeom>
          <a:noFill/>
          <a:ln w="9525">
            <a:solidFill>
              <a:schemeClr val="tx1"/>
            </a:solidFill>
            <a:round/>
            <a:headEnd/>
            <a:tailEnd type="triangle" w="lg" len="lg"/>
          </a:ln>
        </p:spPr>
        <p:txBody>
          <a:bodyPr wrap="none" lIns="92075" tIns="46038" rIns="92075" bIns="46038" anchor="ctr"/>
          <a:lstStyle/>
          <a:p>
            <a:endParaRPr lang="it-IT"/>
          </a:p>
        </p:txBody>
      </p:sp>
      <p:sp>
        <p:nvSpPr>
          <p:cNvPr id="122885" name="Line 6"/>
          <p:cNvSpPr>
            <a:spLocks noChangeShapeType="1"/>
          </p:cNvSpPr>
          <p:nvPr/>
        </p:nvSpPr>
        <p:spPr bwMode="auto">
          <a:xfrm>
            <a:off x="2120900" y="2287588"/>
            <a:ext cx="0" cy="1125537"/>
          </a:xfrm>
          <a:prstGeom prst="line">
            <a:avLst/>
          </a:prstGeom>
          <a:noFill/>
          <a:ln w="9525">
            <a:solidFill>
              <a:schemeClr val="tx1"/>
            </a:solidFill>
            <a:round/>
            <a:headEnd/>
            <a:tailEnd type="triangle" w="lg" len="lg"/>
          </a:ln>
        </p:spPr>
        <p:txBody>
          <a:bodyPr wrap="none" lIns="92075" tIns="46038" rIns="92075" bIns="46038" anchor="ctr"/>
          <a:lstStyle/>
          <a:p>
            <a:endParaRPr lang="it-IT"/>
          </a:p>
        </p:txBody>
      </p:sp>
      <p:sp>
        <p:nvSpPr>
          <p:cNvPr id="122886" name="AutoShape 7"/>
          <p:cNvSpPr>
            <a:spLocks noChangeArrowheads="1"/>
          </p:cNvSpPr>
          <p:nvPr/>
        </p:nvSpPr>
        <p:spPr bwMode="auto">
          <a:xfrm>
            <a:off x="3275013" y="2339975"/>
            <a:ext cx="1758950" cy="1022350"/>
          </a:xfrm>
          <a:prstGeom prst="can">
            <a:avLst>
              <a:gd name="adj" fmla="val 25000"/>
            </a:avLst>
          </a:prstGeom>
          <a:solidFill>
            <a:srgbClr val="FFFFFF"/>
          </a:solidFill>
          <a:ln w="38100">
            <a:solidFill>
              <a:srgbClr val="FF6600"/>
            </a:solidFill>
            <a:round/>
            <a:headEnd/>
            <a:tailEnd type="none" w="lg" len="lg"/>
          </a:ln>
        </p:spPr>
        <p:txBody>
          <a:bodyPr lIns="82628" tIns="41315" rIns="82628" bIns="41315" anchor="ctr"/>
          <a:lstStyle/>
          <a:p>
            <a:pPr algn="ctr" defTabSz="820738" eaLnBrk="0" hangingPunct="0"/>
            <a:r>
              <a:rPr lang="it-IT" sz="1600" b="1">
                <a:solidFill>
                  <a:srgbClr val="000066"/>
                </a:solidFill>
                <a:latin typeface="Calibri" pitchFamily="34" charset="0"/>
                <a:cs typeface="Arial" charset="0"/>
              </a:rPr>
              <a:t>proposta di piano previsionale</a:t>
            </a:r>
          </a:p>
        </p:txBody>
      </p:sp>
      <p:cxnSp>
        <p:nvCxnSpPr>
          <p:cNvPr id="122887" name="AutoShape 8"/>
          <p:cNvCxnSpPr>
            <a:cxnSpLocks noChangeShapeType="1"/>
          </p:cNvCxnSpPr>
          <p:nvPr/>
        </p:nvCxnSpPr>
        <p:spPr bwMode="auto">
          <a:xfrm>
            <a:off x="2770188" y="1776413"/>
            <a:ext cx="452437" cy="1074737"/>
          </a:xfrm>
          <a:prstGeom prst="bentConnector3">
            <a:avLst>
              <a:gd name="adj1" fmla="val 49824"/>
            </a:avLst>
          </a:prstGeom>
          <a:noFill/>
          <a:ln w="9525">
            <a:solidFill>
              <a:schemeClr val="tx1"/>
            </a:solidFill>
            <a:miter lim="800000"/>
            <a:headEnd/>
            <a:tailEnd type="triangle" w="lg" len="lg"/>
          </a:ln>
        </p:spPr>
      </p:cxnSp>
      <p:cxnSp>
        <p:nvCxnSpPr>
          <p:cNvPr id="122888" name="AutoShape 9"/>
          <p:cNvCxnSpPr>
            <a:cxnSpLocks noChangeShapeType="1"/>
          </p:cNvCxnSpPr>
          <p:nvPr/>
        </p:nvCxnSpPr>
        <p:spPr bwMode="auto">
          <a:xfrm flipV="1">
            <a:off x="2771775" y="2851150"/>
            <a:ext cx="450850" cy="976313"/>
          </a:xfrm>
          <a:prstGeom prst="bentConnector3">
            <a:avLst>
              <a:gd name="adj1" fmla="val 50000"/>
            </a:avLst>
          </a:prstGeom>
          <a:noFill/>
          <a:ln w="9525">
            <a:solidFill>
              <a:schemeClr val="tx1"/>
            </a:solidFill>
            <a:miter lim="800000"/>
            <a:headEnd/>
            <a:tailEnd type="triangle" w="lg" len="lg"/>
          </a:ln>
        </p:spPr>
      </p:cxnSp>
      <p:sp>
        <p:nvSpPr>
          <p:cNvPr id="122889" name="Rectangle 10"/>
          <p:cNvSpPr>
            <a:spLocks noChangeArrowheads="1"/>
          </p:cNvSpPr>
          <p:nvPr/>
        </p:nvSpPr>
        <p:spPr bwMode="auto">
          <a:xfrm>
            <a:off x="5503863" y="1600200"/>
            <a:ext cx="1760537" cy="1039813"/>
          </a:xfrm>
          <a:prstGeom prst="rect">
            <a:avLst/>
          </a:prstGeom>
          <a:solidFill>
            <a:srgbClr val="FFFFFF"/>
          </a:solidFill>
          <a:ln w="38100">
            <a:solidFill>
              <a:srgbClr val="993366"/>
            </a:solidFill>
            <a:miter lim="800000"/>
            <a:headEnd/>
            <a:tailEnd type="none" w="lg" len="lg"/>
          </a:ln>
        </p:spPr>
        <p:txBody>
          <a:bodyPr lIns="82628" tIns="41315" rIns="82628" bIns="41315" anchor="ctr"/>
          <a:lstStyle/>
          <a:p>
            <a:pPr algn="ctr" defTabSz="820738" eaLnBrk="0" hangingPunct="0"/>
            <a:r>
              <a:rPr lang="it-IT" sz="1600" b="1">
                <a:solidFill>
                  <a:srgbClr val="000066"/>
                </a:solidFill>
                <a:latin typeface="Calibri" pitchFamily="34" charset="0"/>
                <a:cs typeface="Arial" charset="0"/>
              </a:rPr>
              <a:t>metodi qualitativi</a:t>
            </a:r>
          </a:p>
        </p:txBody>
      </p:sp>
      <p:sp>
        <p:nvSpPr>
          <p:cNvPr id="122890" name="AutoShape 11"/>
          <p:cNvSpPr>
            <a:spLocks noChangeArrowheads="1"/>
          </p:cNvSpPr>
          <p:nvPr/>
        </p:nvSpPr>
        <p:spPr bwMode="auto">
          <a:xfrm>
            <a:off x="7694613" y="2339975"/>
            <a:ext cx="1758950" cy="1022350"/>
          </a:xfrm>
          <a:prstGeom prst="can">
            <a:avLst>
              <a:gd name="adj" fmla="val 25000"/>
            </a:avLst>
          </a:prstGeom>
          <a:solidFill>
            <a:srgbClr val="FFFFFF"/>
          </a:solidFill>
          <a:ln w="38100">
            <a:solidFill>
              <a:srgbClr val="FF0000"/>
            </a:solidFill>
            <a:round/>
            <a:headEnd/>
            <a:tailEnd type="none" w="lg" len="lg"/>
          </a:ln>
        </p:spPr>
        <p:txBody>
          <a:bodyPr lIns="82628" tIns="41315" rIns="82628" bIns="41315" anchor="ctr"/>
          <a:lstStyle/>
          <a:p>
            <a:pPr algn="ctr" defTabSz="820738" eaLnBrk="0" hangingPunct="0"/>
            <a:r>
              <a:rPr lang="it-IT" sz="1600" b="1">
                <a:solidFill>
                  <a:srgbClr val="000066"/>
                </a:solidFill>
                <a:latin typeface="Calibri" pitchFamily="34" charset="0"/>
                <a:cs typeface="Arial" charset="0"/>
              </a:rPr>
              <a:t>piano previsionale</a:t>
            </a:r>
          </a:p>
        </p:txBody>
      </p:sp>
      <p:sp>
        <p:nvSpPr>
          <p:cNvPr id="122891" name="Line 12"/>
          <p:cNvSpPr>
            <a:spLocks noChangeShapeType="1"/>
          </p:cNvSpPr>
          <p:nvPr/>
        </p:nvSpPr>
        <p:spPr bwMode="auto">
          <a:xfrm>
            <a:off x="5053013" y="3078163"/>
            <a:ext cx="2660650" cy="0"/>
          </a:xfrm>
          <a:prstGeom prst="line">
            <a:avLst/>
          </a:prstGeom>
          <a:noFill/>
          <a:ln w="9525">
            <a:solidFill>
              <a:schemeClr val="tx1"/>
            </a:solidFill>
            <a:round/>
            <a:headEnd/>
            <a:tailEnd type="triangle" w="lg" len="lg"/>
          </a:ln>
        </p:spPr>
        <p:txBody>
          <a:bodyPr wrap="none" lIns="92075" tIns="46038" rIns="92075" bIns="46038" anchor="ctr"/>
          <a:lstStyle/>
          <a:p>
            <a:endParaRPr lang="it-IT"/>
          </a:p>
        </p:txBody>
      </p:sp>
      <p:cxnSp>
        <p:nvCxnSpPr>
          <p:cNvPr id="122892" name="AutoShape 13"/>
          <p:cNvCxnSpPr>
            <a:cxnSpLocks noChangeShapeType="1"/>
          </p:cNvCxnSpPr>
          <p:nvPr/>
        </p:nvCxnSpPr>
        <p:spPr bwMode="auto">
          <a:xfrm flipV="1">
            <a:off x="5065713" y="2120900"/>
            <a:ext cx="395287" cy="730250"/>
          </a:xfrm>
          <a:prstGeom prst="bentConnector3">
            <a:avLst>
              <a:gd name="adj1" fmla="val 49801"/>
            </a:avLst>
          </a:prstGeom>
          <a:noFill/>
          <a:ln w="9525">
            <a:solidFill>
              <a:schemeClr val="tx1"/>
            </a:solidFill>
            <a:miter lim="800000"/>
            <a:headEnd/>
            <a:tailEnd type="triangle" w="lg" len="lg"/>
          </a:ln>
        </p:spPr>
      </p:cxnSp>
      <p:cxnSp>
        <p:nvCxnSpPr>
          <p:cNvPr id="122893" name="AutoShape 14"/>
          <p:cNvCxnSpPr>
            <a:cxnSpLocks noChangeShapeType="1"/>
          </p:cNvCxnSpPr>
          <p:nvPr/>
        </p:nvCxnSpPr>
        <p:spPr bwMode="auto">
          <a:xfrm>
            <a:off x="7296150" y="2120900"/>
            <a:ext cx="358775" cy="730250"/>
          </a:xfrm>
          <a:prstGeom prst="bentConnector3">
            <a:avLst>
              <a:gd name="adj1" fmla="val 50000"/>
            </a:avLst>
          </a:prstGeom>
          <a:noFill/>
          <a:ln w="9525">
            <a:solidFill>
              <a:schemeClr val="tx1"/>
            </a:solidFill>
            <a:miter lim="800000"/>
            <a:headEnd/>
            <a:tailEnd type="triangle" w="lg" len="lg"/>
          </a:ln>
        </p:spPr>
      </p:cxnSp>
      <p:sp>
        <p:nvSpPr>
          <p:cNvPr id="128015" name="Rectangle 15"/>
          <p:cNvSpPr>
            <a:spLocks noGrp="1" noChangeArrowheads="1"/>
          </p:cNvSpPr>
          <p:nvPr>
            <p:ph type="title"/>
          </p:nvPr>
        </p:nvSpPr>
        <p:spPr>
          <a:ln w="9525"/>
        </p:spPr>
        <p:txBody>
          <a:bodyPr/>
          <a:lstStyle/>
          <a:p>
            <a:pPr>
              <a:defRPr/>
            </a:pPr>
            <a:r>
              <a:rPr lang="it-IT" sz="2400" smtClean="0">
                <a:solidFill>
                  <a:srgbClr val="003399"/>
                </a:solidFill>
                <a:latin typeface="Calibri" pitchFamily="34" charset="0"/>
              </a:rPr>
              <a:t>l’utilizzo congiunto delle metodologie</a:t>
            </a:r>
          </a:p>
        </p:txBody>
      </p:sp>
      <p:sp>
        <p:nvSpPr>
          <p:cNvPr id="122895" name="Rectangle 16"/>
          <p:cNvSpPr>
            <a:spLocks noGrp="1" noChangeArrowheads="1"/>
          </p:cNvSpPr>
          <p:nvPr>
            <p:ph type="body" idx="1"/>
          </p:nvPr>
        </p:nvSpPr>
        <p:spPr>
          <a:xfrm>
            <a:off x="168275" y="4706938"/>
            <a:ext cx="8421688" cy="1858962"/>
          </a:xfrm>
        </p:spPr>
        <p:txBody>
          <a:bodyPr/>
          <a:lstStyle/>
          <a:p>
            <a:pPr marL="342900" indent="-342900" defTabSz="914400"/>
            <a:r>
              <a:rPr lang="it-IT" sz="2000" smtClean="0">
                <a:latin typeface="Calibri" pitchFamily="34" charset="0"/>
              </a:rPr>
              <a:t>items critici:</a:t>
            </a:r>
          </a:p>
          <a:p>
            <a:pPr marL="742950" lvl="1" indent="-285750" defTabSz="914400"/>
            <a:r>
              <a:rPr lang="it-IT" sz="1800" smtClean="0">
                <a:latin typeface="Calibri" pitchFamily="34" charset="0"/>
              </a:rPr>
              <a:t>noti a priori (valore dell’articolo, stadio del ciclo di vita, lead time di approvvigionamento, etc.)</a:t>
            </a:r>
          </a:p>
          <a:p>
            <a:pPr marL="742950" lvl="1" indent="-285750" defTabSz="914400"/>
            <a:r>
              <a:rPr lang="it-IT" sz="1800" smtClean="0">
                <a:latin typeface="Calibri" pitchFamily="34" charset="0"/>
              </a:rPr>
              <a:t>identificati con meccanismi di “allarme” o segnalazione automatica (management by exception) </a:t>
            </a:r>
          </a:p>
        </p:txBody>
      </p:sp>
      <p:sp>
        <p:nvSpPr>
          <p:cNvPr id="122896" name="AutoShape 17"/>
          <p:cNvSpPr>
            <a:spLocks noChangeArrowheads="1"/>
          </p:cNvSpPr>
          <p:nvPr/>
        </p:nvSpPr>
        <p:spPr bwMode="auto">
          <a:xfrm>
            <a:off x="3413125" y="1616075"/>
            <a:ext cx="1577975" cy="403225"/>
          </a:xfrm>
          <a:prstGeom prst="wedgeRoundRectCallout">
            <a:avLst>
              <a:gd name="adj1" fmla="val 60319"/>
              <a:gd name="adj2" fmla="val 134722"/>
              <a:gd name="adj3" fmla="val 16667"/>
            </a:avLst>
          </a:prstGeom>
          <a:solidFill>
            <a:srgbClr val="FFFFFF"/>
          </a:solidFill>
          <a:ln w="38100">
            <a:solidFill>
              <a:srgbClr val="333333"/>
            </a:solidFill>
            <a:miter lim="800000"/>
            <a:headEnd/>
            <a:tailEnd/>
          </a:ln>
        </p:spPr>
        <p:txBody>
          <a:bodyPr lIns="82058" tIns="41029" rIns="82058" bIns="41029"/>
          <a:lstStyle/>
          <a:p>
            <a:pPr algn="ctr" defTabSz="820738" eaLnBrk="0" hangingPunct="0"/>
            <a:r>
              <a:rPr lang="it-IT" sz="1600" b="1">
                <a:solidFill>
                  <a:srgbClr val="000066"/>
                </a:solidFill>
                <a:latin typeface="Calibri" pitchFamily="34" charset="0"/>
                <a:cs typeface="Arial" charset="0"/>
              </a:rPr>
              <a:t>Items critici</a:t>
            </a:r>
            <a:endParaRPr lang="en-GB" sz="1600" b="1">
              <a:solidFill>
                <a:srgbClr val="000066"/>
              </a:solidFill>
              <a:latin typeface="Calibri" pitchFamily="34" charset="0"/>
              <a:cs typeface="Arial" charset="0"/>
            </a:endParaRPr>
          </a:p>
        </p:txBody>
      </p:sp>
      <p:sp>
        <p:nvSpPr>
          <p:cNvPr id="122897" name="AutoShape 18"/>
          <p:cNvSpPr>
            <a:spLocks noChangeArrowheads="1"/>
          </p:cNvSpPr>
          <p:nvPr/>
        </p:nvSpPr>
        <p:spPr bwMode="auto">
          <a:xfrm>
            <a:off x="5629275" y="3727450"/>
            <a:ext cx="1574800" cy="673100"/>
          </a:xfrm>
          <a:prstGeom prst="wedgeRoundRectCallout">
            <a:avLst>
              <a:gd name="adj1" fmla="val -19046"/>
              <a:gd name="adj2" fmla="val -142708"/>
              <a:gd name="adj3" fmla="val 16667"/>
            </a:avLst>
          </a:prstGeom>
          <a:solidFill>
            <a:srgbClr val="FFFFFF"/>
          </a:solidFill>
          <a:ln w="38100">
            <a:solidFill>
              <a:srgbClr val="333333"/>
            </a:solidFill>
            <a:miter lim="800000"/>
            <a:headEnd/>
            <a:tailEnd/>
          </a:ln>
        </p:spPr>
        <p:txBody>
          <a:bodyPr lIns="82058" tIns="41029" rIns="82058" bIns="41029"/>
          <a:lstStyle/>
          <a:p>
            <a:pPr algn="ctr" defTabSz="820738" eaLnBrk="0" hangingPunct="0"/>
            <a:r>
              <a:rPr lang="it-IT" sz="1600" b="1">
                <a:solidFill>
                  <a:srgbClr val="000066"/>
                </a:solidFill>
                <a:latin typeface="Calibri" pitchFamily="34" charset="0"/>
                <a:cs typeface="Arial" charset="0"/>
              </a:rPr>
              <a:t>items non critici</a:t>
            </a:r>
            <a:endParaRPr lang="en-GB" sz="1600" b="1">
              <a:solidFill>
                <a:srgbClr val="000066"/>
              </a:solidFill>
              <a:latin typeface="Calibri" pitchFamily="34" charset="0"/>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ln w="9525"/>
        </p:spPr>
        <p:txBody>
          <a:bodyPr/>
          <a:lstStyle/>
          <a:p>
            <a:pPr>
              <a:defRPr/>
            </a:pPr>
            <a:r>
              <a:rPr lang="it-IT" sz="2400" smtClean="0">
                <a:solidFill>
                  <a:srgbClr val="003399"/>
                </a:solidFill>
                <a:latin typeface="Calibri" pitchFamily="34" charset="0"/>
              </a:rPr>
              <a:t>modelli esplicativi (causali)</a:t>
            </a:r>
          </a:p>
        </p:txBody>
      </p:sp>
      <p:sp>
        <p:nvSpPr>
          <p:cNvPr id="123906" name="Rectangle 3"/>
          <p:cNvSpPr>
            <a:spLocks noGrp="1" noChangeArrowheads="1"/>
          </p:cNvSpPr>
          <p:nvPr>
            <p:ph type="body" idx="1"/>
          </p:nvPr>
        </p:nvSpPr>
        <p:spPr>
          <a:xfrm>
            <a:off x="171450" y="704850"/>
            <a:ext cx="9372600" cy="5695950"/>
          </a:xfrm>
        </p:spPr>
        <p:txBody>
          <a:bodyPr/>
          <a:lstStyle/>
          <a:p>
            <a:pPr marL="342900" indent="-342900" defTabSz="914400">
              <a:lnSpc>
                <a:spcPct val="90000"/>
              </a:lnSpc>
            </a:pPr>
            <a:r>
              <a:rPr lang="it-IT" sz="2000" smtClean="0">
                <a:latin typeface="Calibri" pitchFamily="34" charset="0"/>
              </a:rPr>
              <a:t>si ipotizza che esista un legame di natura causale tra una variabile ‘y’(dipendente) e una o più variabili indipendenti, formalizzato attraverso una relazione funzionale:</a:t>
            </a:r>
          </a:p>
          <a:p>
            <a:pPr marL="342900" indent="-342900" defTabSz="914400">
              <a:lnSpc>
                <a:spcPct val="90000"/>
              </a:lnSpc>
            </a:pPr>
            <a:endParaRPr lang="it-IT" sz="2000" smtClean="0">
              <a:latin typeface="Calibri" pitchFamily="34" charset="0"/>
            </a:endParaRPr>
          </a:p>
          <a:p>
            <a:pPr marL="342900" indent="-342900" algn="ctr" defTabSz="914400">
              <a:lnSpc>
                <a:spcPct val="90000"/>
              </a:lnSpc>
              <a:buFont typeface="Wingdings" pitchFamily="2" charset="2"/>
              <a:buNone/>
            </a:pPr>
            <a:r>
              <a:rPr lang="it-IT" sz="2000" smtClean="0">
                <a:latin typeface="Calibri" pitchFamily="34" charset="0"/>
              </a:rPr>
              <a:t>y = f (x</a:t>
            </a:r>
            <a:r>
              <a:rPr lang="it-IT" sz="2000" baseline="-25000" smtClean="0">
                <a:latin typeface="Calibri" pitchFamily="34" charset="0"/>
              </a:rPr>
              <a:t>1</a:t>
            </a:r>
            <a:r>
              <a:rPr lang="it-IT" sz="2000" smtClean="0">
                <a:latin typeface="Calibri" pitchFamily="34" charset="0"/>
              </a:rPr>
              <a:t>, x</a:t>
            </a:r>
            <a:r>
              <a:rPr lang="it-IT" sz="2000" baseline="-25000" smtClean="0">
                <a:latin typeface="Calibri" pitchFamily="34" charset="0"/>
              </a:rPr>
              <a:t>2</a:t>
            </a:r>
            <a:r>
              <a:rPr lang="it-IT" sz="2000" smtClean="0">
                <a:latin typeface="Calibri" pitchFamily="34" charset="0"/>
              </a:rPr>
              <a:t>, x</a:t>
            </a:r>
            <a:r>
              <a:rPr lang="it-IT" sz="2000" baseline="-25000" smtClean="0">
                <a:latin typeface="Calibri" pitchFamily="34" charset="0"/>
              </a:rPr>
              <a:t>3</a:t>
            </a:r>
            <a:r>
              <a:rPr lang="it-IT" sz="2000" smtClean="0">
                <a:latin typeface="Calibri" pitchFamily="34" charset="0"/>
              </a:rPr>
              <a:t>, …x</a:t>
            </a:r>
            <a:r>
              <a:rPr lang="it-IT" sz="2000" baseline="-25000" smtClean="0">
                <a:latin typeface="Calibri" pitchFamily="34" charset="0"/>
              </a:rPr>
              <a:t>n</a:t>
            </a:r>
            <a:r>
              <a:rPr lang="it-IT" sz="2000" smtClean="0">
                <a:latin typeface="Calibri" pitchFamily="34" charset="0"/>
              </a:rPr>
              <a:t>)</a:t>
            </a:r>
          </a:p>
          <a:p>
            <a:pPr marL="742950" lvl="1" indent="-285750" algn="ctr" defTabSz="914400">
              <a:lnSpc>
                <a:spcPct val="90000"/>
              </a:lnSpc>
              <a:buFontTx/>
              <a:buNone/>
            </a:pPr>
            <a:r>
              <a:rPr lang="it-IT" sz="1800" smtClean="0">
                <a:latin typeface="Calibri" pitchFamily="34" charset="0"/>
              </a:rPr>
              <a:t>es. vendite = f (pubblicità)</a:t>
            </a:r>
          </a:p>
          <a:p>
            <a:pPr marL="342900" indent="-342900" defTabSz="914400">
              <a:lnSpc>
                <a:spcPct val="90000"/>
              </a:lnSpc>
            </a:pPr>
            <a:endParaRPr lang="it-IT" sz="2000" smtClean="0">
              <a:latin typeface="Calibri" pitchFamily="34" charset="0"/>
            </a:endParaRPr>
          </a:p>
          <a:p>
            <a:pPr marL="742950" lvl="1" indent="-285750" defTabSz="914400">
              <a:lnSpc>
                <a:spcPct val="90000"/>
              </a:lnSpc>
            </a:pPr>
            <a:r>
              <a:rPr lang="it-IT" sz="1800" smtClean="0">
                <a:latin typeface="Calibri" pitchFamily="34" charset="0"/>
              </a:rPr>
              <a:t>identificare le variabili (‘y’: domanda, ‘x’: prezzo, investimenti pubblicitari, promozioni, temperatura, ecc.)</a:t>
            </a:r>
          </a:p>
          <a:p>
            <a:pPr marL="742950" lvl="1" indent="-285750" defTabSz="914400">
              <a:lnSpc>
                <a:spcPct val="90000"/>
              </a:lnSpc>
            </a:pPr>
            <a:r>
              <a:rPr lang="it-IT" sz="1800" smtClean="0">
                <a:latin typeface="Calibri" pitchFamily="34" charset="0"/>
              </a:rPr>
              <a:t>evidenziare i legami di dipendenza tra le variabili (equazione lineare, quadratica, esponenziale, ecc.)</a:t>
            </a:r>
          </a:p>
          <a:p>
            <a:pPr marL="742950" lvl="1" indent="-285750" defTabSz="914400">
              <a:lnSpc>
                <a:spcPct val="90000"/>
              </a:lnSpc>
            </a:pPr>
            <a:r>
              <a:rPr lang="it-IT" sz="1800" smtClean="0">
                <a:latin typeface="Calibri" pitchFamily="34" charset="0"/>
              </a:rPr>
              <a:t>stimare i parametri dell’equazione</a:t>
            </a:r>
          </a:p>
          <a:p>
            <a:pPr marL="742950" lvl="1" indent="-285750" defTabSz="914400">
              <a:lnSpc>
                <a:spcPct val="90000"/>
              </a:lnSpc>
            </a:pPr>
            <a:r>
              <a:rPr lang="it-IT" sz="1800" smtClean="0">
                <a:latin typeface="Calibri" pitchFamily="34" charset="0"/>
              </a:rPr>
              <a:t>la previsione per la variabile dipendente è ottenuta a fronte di stime future per le variabili indipendenti</a:t>
            </a:r>
          </a:p>
          <a:p>
            <a:pPr marL="742950" lvl="1" indent="-285750" defTabSz="914400">
              <a:lnSpc>
                <a:spcPct val="90000"/>
              </a:lnSpc>
            </a:pPr>
            <a:endParaRPr lang="it-IT" sz="1800" smtClean="0">
              <a:latin typeface="Calibri" pitchFamily="34" charset="0"/>
            </a:endParaRPr>
          </a:p>
          <a:p>
            <a:pPr marL="342900" indent="-342900" defTabSz="914400">
              <a:lnSpc>
                <a:spcPct val="90000"/>
              </a:lnSpc>
            </a:pPr>
            <a:r>
              <a:rPr lang="it-IT" sz="2000" smtClean="0">
                <a:latin typeface="Calibri" pitchFamily="34" charset="0"/>
              </a:rPr>
              <a:t>in particolare, assumendo che il legame funzionale tra una variabile dipendente e una variabile indipendente sia lineare si parla di modello di </a:t>
            </a:r>
            <a:r>
              <a:rPr lang="it-IT" sz="2000" b="1" smtClean="0">
                <a:latin typeface="Calibri" pitchFamily="34" charset="0"/>
              </a:rPr>
              <a:t>regressione lineare semplice</a:t>
            </a:r>
            <a:r>
              <a:rPr lang="it-IT" sz="2000" smtClean="0">
                <a:latin typeface="Calibri" pitchFamily="34" charset="0"/>
              </a:rPr>
              <a:t>:</a:t>
            </a:r>
          </a:p>
          <a:p>
            <a:pPr marL="342900" indent="-342900" algn="ctr" defTabSz="914400">
              <a:lnSpc>
                <a:spcPct val="90000"/>
              </a:lnSpc>
              <a:buFont typeface="Wingdings" pitchFamily="2" charset="2"/>
              <a:buNone/>
            </a:pPr>
            <a:r>
              <a:rPr lang="it-IT" sz="2000" b="1" smtClean="0">
                <a:latin typeface="Calibri" pitchFamily="34" charset="0"/>
              </a:rPr>
              <a:t>y</a:t>
            </a:r>
            <a:r>
              <a:rPr lang="it-IT" sz="2000" smtClean="0">
                <a:solidFill>
                  <a:srgbClr val="0000FF"/>
                </a:solidFill>
                <a:latin typeface="Calibri" pitchFamily="34" charset="0"/>
              </a:rPr>
              <a:t> </a:t>
            </a:r>
            <a:r>
              <a:rPr lang="it-IT" sz="2000" smtClean="0">
                <a:latin typeface="Calibri" pitchFamily="34" charset="0"/>
              </a:rPr>
              <a:t>= a + b </a:t>
            </a:r>
            <a:r>
              <a:rPr lang="en-US" sz="2000" smtClean="0">
                <a:latin typeface="Calibri" pitchFamily="34" charset="0"/>
                <a:cs typeface="Arial" charset="0"/>
              </a:rPr>
              <a:t>· </a:t>
            </a:r>
            <a:r>
              <a:rPr lang="it-IT" sz="2000" b="1" smtClean="0">
                <a:latin typeface="Calibri" pitchFamily="34" charset="0"/>
              </a:rPr>
              <a:t>x</a:t>
            </a:r>
            <a:r>
              <a:rPr lang="it-IT" sz="2000" smtClean="0">
                <a:latin typeface="Calibri" pitchFamily="34" charset="0"/>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ln w="9525"/>
        </p:spPr>
        <p:txBody>
          <a:bodyPr/>
          <a:lstStyle/>
          <a:p>
            <a:pPr>
              <a:defRPr/>
            </a:pPr>
            <a:r>
              <a:rPr lang="it-IT" sz="2400" smtClean="0">
                <a:solidFill>
                  <a:srgbClr val="003399"/>
                </a:solidFill>
                <a:latin typeface="Calibri" pitchFamily="34" charset="0"/>
              </a:rPr>
              <a:t>regressione lineare semplice</a:t>
            </a:r>
          </a:p>
        </p:txBody>
      </p:sp>
      <p:sp>
        <p:nvSpPr>
          <p:cNvPr id="132099" name="Rectangle 3"/>
          <p:cNvSpPr>
            <a:spLocks noGrp="1" noChangeArrowheads="1"/>
          </p:cNvSpPr>
          <p:nvPr>
            <p:ph type="body" sz="half" idx="1"/>
          </p:nvPr>
        </p:nvSpPr>
        <p:spPr>
          <a:xfrm>
            <a:off x="171450" y="695325"/>
            <a:ext cx="9372600" cy="2759075"/>
          </a:xfrm>
        </p:spPr>
        <p:txBody>
          <a:bodyPr/>
          <a:lstStyle/>
          <a:p>
            <a:pPr marL="342900" indent="-342900" defTabSz="914400">
              <a:defRPr/>
            </a:pPr>
            <a:r>
              <a:rPr lang="it-IT" sz="2000" smtClean="0">
                <a:latin typeface="Calibri" pitchFamily="34" charset="0"/>
              </a:rPr>
              <a:t>la retta di regressione ha lo scopo di cogliere una relazione semplice e </a:t>
            </a:r>
            <a:r>
              <a:rPr lang="it-IT" sz="2000" b="1" smtClean="0">
                <a:latin typeface="Calibri" pitchFamily="34" charset="0"/>
              </a:rPr>
              <a:t>tendenziale</a:t>
            </a:r>
            <a:r>
              <a:rPr lang="it-IT" sz="2000" smtClean="0">
                <a:effectLst>
                  <a:outerShdw blurRad="38100" dist="38100" dir="2700000" algn="tl">
                    <a:srgbClr val="C0C0C0"/>
                  </a:outerShdw>
                </a:effectLst>
                <a:latin typeface="Calibri" pitchFamily="34" charset="0"/>
              </a:rPr>
              <a:t> </a:t>
            </a:r>
            <a:r>
              <a:rPr lang="it-IT" sz="2000" smtClean="0">
                <a:latin typeface="Calibri" pitchFamily="34" charset="0"/>
              </a:rPr>
              <a:t>tra variabile dipendente e variabili indipendenti</a:t>
            </a:r>
            <a:endParaRPr lang="it-IT" sz="2000" smtClean="0">
              <a:solidFill>
                <a:srgbClr val="0000FF"/>
              </a:solidFill>
              <a:effectLst>
                <a:outerShdw blurRad="38100" dist="38100" dir="2700000" algn="tl">
                  <a:srgbClr val="C0C0C0"/>
                </a:outerShdw>
              </a:effectLst>
              <a:latin typeface="Calibri" pitchFamily="34" charset="0"/>
            </a:endParaRPr>
          </a:p>
        </p:txBody>
      </p:sp>
      <p:graphicFrame>
        <p:nvGraphicFramePr>
          <p:cNvPr id="132100" name="Object 4"/>
          <p:cNvGraphicFramePr>
            <a:graphicFrameLocks noChangeAspect="1"/>
          </p:cNvGraphicFramePr>
          <p:nvPr>
            <p:ph sz="half" idx="2"/>
          </p:nvPr>
        </p:nvGraphicFramePr>
        <p:xfrm>
          <a:off x="1311275" y="1636713"/>
          <a:ext cx="6723063" cy="4459287"/>
        </p:xfrm>
        <a:graphic>
          <a:graphicData uri="http://schemas.openxmlformats.org/presentationml/2006/ole">
            <p:oleObj spid="_x0000_s132100" name="Grafico" r:id="rId3" imgW="3686251" imgH="2390851" progId="Excel.Chart.8">
              <p:embed/>
            </p:oleObj>
          </a:graphicData>
        </a:graphic>
      </p:graphicFrame>
      <p:sp>
        <p:nvSpPr>
          <p:cNvPr id="132103" name="Line 5"/>
          <p:cNvSpPr>
            <a:spLocks noChangeShapeType="1"/>
          </p:cNvSpPr>
          <p:nvPr/>
        </p:nvSpPr>
        <p:spPr bwMode="auto">
          <a:xfrm flipV="1">
            <a:off x="2335213" y="3230563"/>
            <a:ext cx="4759325" cy="1943100"/>
          </a:xfrm>
          <a:prstGeom prst="line">
            <a:avLst/>
          </a:prstGeom>
          <a:noFill/>
          <a:ln w="9525">
            <a:solidFill>
              <a:schemeClr val="tx1"/>
            </a:solidFill>
            <a:round/>
            <a:headEnd/>
            <a:tailEnd/>
          </a:ln>
        </p:spPr>
        <p:txBody>
          <a:bodyPr/>
          <a:lstStyle/>
          <a:p>
            <a:endParaRPr lang="it-IT"/>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ChangeArrowheads="1"/>
          </p:cNvSpPr>
          <p:nvPr/>
        </p:nvSpPr>
        <p:spPr bwMode="auto">
          <a:xfrm>
            <a:off x="550863" y="1617663"/>
            <a:ext cx="8864600" cy="2039937"/>
          </a:xfrm>
          <a:prstGeom prst="rect">
            <a:avLst/>
          </a:prstGeom>
          <a:noFill/>
          <a:ln w="19050">
            <a:noFill/>
            <a:miter lim="800000"/>
            <a:headEnd/>
            <a:tailEnd/>
          </a:ln>
        </p:spPr>
        <p:txBody>
          <a:bodyPr lIns="87883" tIns="43942" rIns="87883" bIns="43942"/>
          <a:lstStyle/>
          <a:p>
            <a:pPr defTabSz="873125" eaLnBrk="0" hangingPunct="0">
              <a:lnSpc>
                <a:spcPts val="2863"/>
              </a:lnSpc>
              <a:spcBef>
                <a:spcPct val="20000"/>
              </a:spcBef>
              <a:buFont typeface="Wingdings" pitchFamily="2" charset="2"/>
              <a:buNone/>
            </a:pPr>
            <a:endParaRPr lang="en-GB" sz="2100" i="1">
              <a:solidFill>
                <a:schemeClr val="tx1"/>
              </a:solidFill>
              <a:latin typeface="CG Omega"/>
              <a:cs typeface="Arial" charset="0"/>
            </a:endParaRPr>
          </a:p>
        </p:txBody>
      </p:sp>
      <p:sp>
        <p:nvSpPr>
          <p:cNvPr id="133122" name="Rectangle 3"/>
          <p:cNvSpPr>
            <a:spLocks noChangeArrowheads="1"/>
          </p:cNvSpPr>
          <p:nvPr/>
        </p:nvSpPr>
        <p:spPr bwMode="auto">
          <a:xfrm>
            <a:off x="715963" y="298450"/>
            <a:ext cx="9232900" cy="609600"/>
          </a:xfrm>
          <a:prstGeom prst="rect">
            <a:avLst/>
          </a:prstGeom>
          <a:noFill/>
          <a:ln w="9525">
            <a:noFill/>
            <a:miter lim="800000"/>
            <a:headEnd/>
            <a:tailEnd/>
          </a:ln>
        </p:spPr>
        <p:txBody>
          <a:bodyPr lIns="87883" tIns="43942" rIns="87883" bIns="43942" anchor="ctr"/>
          <a:lstStyle/>
          <a:p>
            <a:pPr defTabSz="873125" eaLnBrk="0" hangingPunct="0"/>
            <a:endParaRPr lang="en-GB" sz="2300" b="1">
              <a:solidFill>
                <a:schemeClr val="tx1"/>
              </a:solidFill>
              <a:latin typeface="CG Omega"/>
              <a:cs typeface="Arial" charset="0"/>
            </a:endParaRPr>
          </a:p>
        </p:txBody>
      </p:sp>
      <p:grpSp>
        <p:nvGrpSpPr>
          <p:cNvPr id="133123" name="Group 4"/>
          <p:cNvGrpSpPr>
            <a:grpSpLocks/>
          </p:cNvGrpSpPr>
          <p:nvPr/>
        </p:nvGrpSpPr>
        <p:grpSpPr bwMode="auto">
          <a:xfrm>
            <a:off x="912813" y="3000375"/>
            <a:ext cx="8123237" cy="2617788"/>
            <a:chOff x="339" y="2653"/>
            <a:chExt cx="5196" cy="1869"/>
          </a:xfrm>
        </p:grpSpPr>
        <p:grpSp>
          <p:nvGrpSpPr>
            <p:cNvPr id="133126" name="Group 5"/>
            <p:cNvGrpSpPr>
              <a:grpSpLocks/>
            </p:cNvGrpSpPr>
            <p:nvPr/>
          </p:nvGrpSpPr>
          <p:grpSpPr bwMode="auto">
            <a:xfrm>
              <a:off x="697" y="2653"/>
              <a:ext cx="4838" cy="1557"/>
              <a:chOff x="686" y="2341"/>
              <a:chExt cx="4765" cy="1374"/>
            </a:xfrm>
          </p:grpSpPr>
          <p:grpSp>
            <p:nvGrpSpPr>
              <p:cNvPr id="133134" name="Group 6"/>
              <p:cNvGrpSpPr>
                <a:grpSpLocks/>
              </p:cNvGrpSpPr>
              <p:nvPr/>
            </p:nvGrpSpPr>
            <p:grpSpPr bwMode="auto">
              <a:xfrm>
                <a:off x="686" y="2341"/>
                <a:ext cx="4765" cy="1374"/>
                <a:chOff x="885" y="952"/>
                <a:chExt cx="2772" cy="1430"/>
              </a:xfrm>
            </p:grpSpPr>
            <p:sp>
              <p:nvSpPr>
                <p:cNvPr id="133165" name="Line 7"/>
                <p:cNvSpPr>
                  <a:spLocks noChangeShapeType="1"/>
                </p:cNvSpPr>
                <p:nvPr/>
              </p:nvSpPr>
              <p:spPr bwMode="auto">
                <a:xfrm flipV="1">
                  <a:off x="885" y="952"/>
                  <a:ext cx="0" cy="1430"/>
                </a:xfrm>
                <a:prstGeom prst="line">
                  <a:avLst/>
                </a:prstGeom>
                <a:noFill/>
                <a:ln w="28575">
                  <a:solidFill>
                    <a:schemeClr val="tx1"/>
                  </a:solidFill>
                  <a:round/>
                  <a:headEnd type="none" w="sm" len="sm"/>
                  <a:tailEnd type="stealth" w="med" len="med"/>
                </a:ln>
              </p:spPr>
              <p:txBody>
                <a:bodyPr wrap="none" anchor="ctr"/>
                <a:lstStyle/>
                <a:p>
                  <a:endParaRPr lang="it-IT"/>
                </a:p>
              </p:txBody>
            </p:sp>
            <p:sp>
              <p:nvSpPr>
                <p:cNvPr id="133166" name="Line 8"/>
                <p:cNvSpPr>
                  <a:spLocks noChangeShapeType="1"/>
                </p:cNvSpPr>
                <p:nvPr/>
              </p:nvSpPr>
              <p:spPr bwMode="auto">
                <a:xfrm>
                  <a:off x="885" y="2382"/>
                  <a:ext cx="2772" cy="0"/>
                </a:xfrm>
                <a:prstGeom prst="line">
                  <a:avLst/>
                </a:prstGeom>
                <a:noFill/>
                <a:ln w="28575">
                  <a:solidFill>
                    <a:schemeClr val="tx1"/>
                  </a:solidFill>
                  <a:round/>
                  <a:headEnd type="none" w="sm" len="sm"/>
                  <a:tailEnd type="stealth" w="med" len="med"/>
                </a:ln>
              </p:spPr>
              <p:txBody>
                <a:bodyPr wrap="none" anchor="ctr"/>
                <a:lstStyle/>
                <a:p>
                  <a:endParaRPr lang="it-IT"/>
                </a:p>
              </p:txBody>
            </p:sp>
          </p:grpSp>
          <p:sp>
            <p:nvSpPr>
              <p:cNvPr id="133135" name="AutoShape 9"/>
              <p:cNvSpPr>
                <a:spLocks noChangeArrowheads="1"/>
              </p:cNvSpPr>
              <p:nvPr/>
            </p:nvSpPr>
            <p:spPr bwMode="auto">
              <a:xfrm>
                <a:off x="4364" y="2745"/>
                <a:ext cx="77" cy="77"/>
              </a:xfrm>
              <a:prstGeom prst="diamond">
                <a:avLst/>
              </a:prstGeom>
              <a:solidFill>
                <a:schemeClr val="accent2"/>
              </a:solidFill>
              <a:ln w="12700">
                <a:solidFill>
                  <a:schemeClr val="tx1"/>
                </a:solidFill>
                <a:miter lim="800000"/>
                <a:headEnd type="none" w="sm" len="sm"/>
                <a:tailEnd type="none" w="sm" len="sm"/>
              </a:ln>
            </p:spPr>
            <p:txBody>
              <a:bodyPr wrap="none" lIns="93600" tIns="46800" rIns="93600" bIns="46800" anchor="ctr">
                <a:spAutoFit/>
              </a:bodyPr>
              <a:lstStyle/>
              <a:p>
                <a:endParaRPr lang="it-IT"/>
              </a:p>
            </p:txBody>
          </p:sp>
          <p:sp>
            <p:nvSpPr>
              <p:cNvPr id="133136" name="AutoShape 10"/>
              <p:cNvSpPr>
                <a:spLocks noChangeArrowheads="1"/>
              </p:cNvSpPr>
              <p:nvPr/>
            </p:nvSpPr>
            <p:spPr bwMode="auto">
              <a:xfrm>
                <a:off x="703" y="3059"/>
                <a:ext cx="77" cy="77"/>
              </a:xfrm>
              <a:prstGeom prst="diamond">
                <a:avLst/>
              </a:prstGeom>
              <a:solidFill>
                <a:schemeClr val="accent2"/>
              </a:solidFill>
              <a:ln w="12700">
                <a:solidFill>
                  <a:schemeClr val="tx1"/>
                </a:solidFill>
                <a:miter lim="800000"/>
                <a:headEnd type="none" w="sm" len="sm"/>
                <a:tailEnd type="none" w="sm" len="sm"/>
              </a:ln>
            </p:spPr>
            <p:txBody>
              <a:bodyPr wrap="none" lIns="93600" tIns="46800" rIns="93600" bIns="46800" anchor="ctr">
                <a:spAutoFit/>
              </a:bodyPr>
              <a:lstStyle/>
              <a:p>
                <a:endParaRPr lang="it-IT"/>
              </a:p>
            </p:txBody>
          </p:sp>
          <p:sp>
            <p:nvSpPr>
              <p:cNvPr id="133137" name="AutoShape 11"/>
              <p:cNvSpPr>
                <a:spLocks noChangeArrowheads="1"/>
              </p:cNvSpPr>
              <p:nvPr/>
            </p:nvSpPr>
            <p:spPr bwMode="auto">
              <a:xfrm>
                <a:off x="895" y="3040"/>
                <a:ext cx="77" cy="77"/>
              </a:xfrm>
              <a:prstGeom prst="diamond">
                <a:avLst/>
              </a:prstGeom>
              <a:solidFill>
                <a:schemeClr val="accent2"/>
              </a:solidFill>
              <a:ln w="12700">
                <a:solidFill>
                  <a:schemeClr val="tx1"/>
                </a:solidFill>
                <a:miter lim="800000"/>
                <a:headEnd type="none" w="sm" len="sm"/>
                <a:tailEnd type="none" w="sm" len="sm"/>
              </a:ln>
            </p:spPr>
            <p:txBody>
              <a:bodyPr wrap="none" lIns="93600" tIns="46800" rIns="93600" bIns="46800" anchor="ctr">
                <a:spAutoFit/>
              </a:bodyPr>
              <a:lstStyle/>
              <a:p>
                <a:endParaRPr lang="it-IT"/>
              </a:p>
            </p:txBody>
          </p:sp>
          <p:sp>
            <p:nvSpPr>
              <p:cNvPr id="133138" name="AutoShape 12"/>
              <p:cNvSpPr>
                <a:spLocks noChangeArrowheads="1"/>
              </p:cNvSpPr>
              <p:nvPr/>
            </p:nvSpPr>
            <p:spPr bwMode="auto">
              <a:xfrm>
                <a:off x="1023" y="3225"/>
                <a:ext cx="77" cy="77"/>
              </a:xfrm>
              <a:prstGeom prst="diamond">
                <a:avLst/>
              </a:prstGeom>
              <a:solidFill>
                <a:schemeClr val="accent2"/>
              </a:solidFill>
              <a:ln w="12700">
                <a:solidFill>
                  <a:schemeClr val="tx1"/>
                </a:solidFill>
                <a:miter lim="800000"/>
                <a:headEnd type="none" w="sm" len="sm"/>
                <a:tailEnd type="none" w="sm" len="sm"/>
              </a:ln>
            </p:spPr>
            <p:txBody>
              <a:bodyPr wrap="none" lIns="93600" tIns="46800" rIns="93600" bIns="46800" anchor="ctr">
                <a:spAutoFit/>
              </a:bodyPr>
              <a:lstStyle/>
              <a:p>
                <a:endParaRPr lang="it-IT"/>
              </a:p>
            </p:txBody>
          </p:sp>
          <p:sp>
            <p:nvSpPr>
              <p:cNvPr id="133139" name="AutoShape 13"/>
              <p:cNvSpPr>
                <a:spLocks noChangeArrowheads="1"/>
              </p:cNvSpPr>
              <p:nvPr/>
            </p:nvSpPr>
            <p:spPr bwMode="auto">
              <a:xfrm>
                <a:off x="1145" y="3110"/>
                <a:ext cx="77" cy="77"/>
              </a:xfrm>
              <a:prstGeom prst="diamond">
                <a:avLst/>
              </a:prstGeom>
              <a:solidFill>
                <a:schemeClr val="accent2"/>
              </a:solidFill>
              <a:ln w="12700">
                <a:solidFill>
                  <a:schemeClr val="tx1"/>
                </a:solidFill>
                <a:miter lim="800000"/>
                <a:headEnd type="none" w="sm" len="sm"/>
                <a:tailEnd type="none" w="sm" len="sm"/>
              </a:ln>
            </p:spPr>
            <p:txBody>
              <a:bodyPr wrap="none" lIns="93600" tIns="46800" rIns="93600" bIns="46800" anchor="ctr">
                <a:spAutoFit/>
              </a:bodyPr>
              <a:lstStyle/>
              <a:p>
                <a:endParaRPr lang="it-IT"/>
              </a:p>
            </p:txBody>
          </p:sp>
          <p:sp>
            <p:nvSpPr>
              <p:cNvPr id="133140" name="AutoShape 14"/>
              <p:cNvSpPr>
                <a:spLocks noChangeArrowheads="1"/>
              </p:cNvSpPr>
              <p:nvPr/>
            </p:nvSpPr>
            <p:spPr bwMode="auto">
              <a:xfrm>
                <a:off x="1241" y="3251"/>
                <a:ext cx="77" cy="77"/>
              </a:xfrm>
              <a:prstGeom prst="diamond">
                <a:avLst/>
              </a:prstGeom>
              <a:solidFill>
                <a:schemeClr val="accent2"/>
              </a:solidFill>
              <a:ln w="12700">
                <a:solidFill>
                  <a:schemeClr val="tx1"/>
                </a:solidFill>
                <a:miter lim="800000"/>
                <a:headEnd type="none" w="sm" len="sm"/>
                <a:tailEnd type="none" w="sm" len="sm"/>
              </a:ln>
            </p:spPr>
            <p:txBody>
              <a:bodyPr wrap="none" lIns="93600" tIns="46800" rIns="93600" bIns="46800" anchor="ctr">
                <a:spAutoFit/>
              </a:bodyPr>
              <a:lstStyle/>
              <a:p>
                <a:endParaRPr lang="it-IT"/>
              </a:p>
            </p:txBody>
          </p:sp>
          <p:sp>
            <p:nvSpPr>
              <p:cNvPr id="133141" name="AutoShape 15"/>
              <p:cNvSpPr>
                <a:spLocks noChangeArrowheads="1"/>
              </p:cNvSpPr>
              <p:nvPr/>
            </p:nvSpPr>
            <p:spPr bwMode="auto">
              <a:xfrm>
                <a:off x="1376" y="2911"/>
                <a:ext cx="77" cy="77"/>
              </a:xfrm>
              <a:prstGeom prst="diamond">
                <a:avLst/>
              </a:prstGeom>
              <a:solidFill>
                <a:schemeClr val="accent2"/>
              </a:solidFill>
              <a:ln w="12700">
                <a:solidFill>
                  <a:schemeClr val="tx1"/>
                </a:solidFill>
                <a:miter lim="800000"/>
                <a:headEnd type="none" w="sm" len="sm"/>
                <a:tailEnd type="none" w="sm" len="sm"/>
              </a:ln>
            </p:spPr>
            <p:txBody>
              <a:bodyPr wrap="none" lIns="93600" tIns="46800" rIns="93600" bIns="46800" anchor="ctr">
                <a:spAutoFit/>
              </a:bodyPr>
              <a:lstStyle/>
              <a:p>
                <a:endParaRPr lang="it-IT"/>
              </a:p>
            </p:txBody>
          </p:sp>
          <p:sp>
            <p:nvSpPr>
              <p:cNvPr id="133142" name="AutoShape 16"/>
              <p:cNvSpPr>
                <a:spLocks noChangeArrowheads="1"/>
              </p:cNvSpPr>
              <p:nvPr/>
            </p:nvSpPr>
            <p:spPr bwMode="auto">
              <a:xfrm>
                <a:off x="1490" y="2943"/>
                <a:ext cx="77" cy="77"/>
              </a:xfrm>
              <a:prstGeom prst="diamond">
                <a:avLst/>
              </a:prstGeom>
              <a:solidFill>
                <a:schemeClr val="accent2"/>
              </a:solidFill>
              <a:ln w="12700">
                <a:solidFill>
                  <a:schemeClr val="tx1"/>
                </a:solidFill>
                <a:miter lim="800000"/>
                <a:headEnd type="none" w="sm" len="sm"/>
                <a:tailEnd type="none" w="sm" len="sm"/>
              </a:ln>
            </p:spPr>
            <p:txBody>
              <a:bodyPr wrap="none" lIns="93600" tIns="46800" rIns="93600" bIns="46800" anchor="ctr">
                <a:spAutoFit/>
              </a:bodyPr>
              <a:lstStyle/>
              <a:p>
                <a:endParaRPr lang="it-IT"/>
              </a:p>
            </p:txBody>
          </p:sp>
          <p:sp>
            <p:nvSpPr>
              <p:cNvPr id="133143" name="AutoShape 17"/>
              <p:cNvSpPr>
                <a:spLocks noChangeArrowheads="1"/>
              </p:cNvSpPr>
              <p:nvPr/>
            </p:nvSpPr>
            <p:spPr bwMode="auto">
              <a:xfrm>
                <a:off x="1637" y="2585"/>
                <a:ext cx="77" cy="77"/>
              </a:xfrm>
              <a:prstGeom prst="diamond">
                <a:avLst/>
              </a:prstGeom>
              <a:solidFill>
                <a:schemeClr val="accent2"/>
              </a:solidFill>
              <a:ln w="12700">
                <a:solidFill>
                  <a:schemeClr val="tx1"/>
                </a:solidFill>
                <a:miter lim="800000"/>
                <a:headEnd type="none" w="sm" len="sm"/>
                <a:tailEnd type="none" w="sm" len="sm"/>
              </a:ln>
            </p:spPr>
            <p:txBody>
              <a:bodyPr wrap="none" lIns="93600" tIns="46800" rIns="93600" bIns="46800" anchor="ctr">
                <a:spAutoFit/>
              </a:bodyPr>
              <a:lstStyle/>
              <a:p>
                <a:endParaRPr lang="it-IT"/>
              </a:p>
            </p:txBody>
          </p:sp>
          <p:sp>
            <p:nvSpPr>
              <p:cNvPr id="133144" name="AutoShape 18"/>
              <p:cNvSpPr>
                <a:spLocks noChangeArrowheads="1"/>
              </p:cNvSpPr>
              <p:nvPr/>
            </p:nvSpPr>
            <p:spPr bwMode="auto">
              <a:xfrm>
                <a:off x="1886" y="2483"/>
                <a:ext cx="77" cy="77"/>
              </a:xfrm>
              <a:prstGeom prst="diamond">
                <a:avLst/>
              </a:prstGeom>
              <a:solidFill>
                <a:schemeClr val="accent2"/>
              </a:solidFill>
              <a:ln w="12700">
                <a:solidFill>
                  <a:schemeClr val="tx1"/>
                </a:solidFill>
                <a:miter lim="800000"/>
                <a:headEnd type="none" w="sm" len="sm"/>
                <a:tailEnd type="none" w="sm" len="sm"/>
              </a:ln>
            </p:spPr>
            <p:txBody>
              <a:bodyPr wrap="none" lIns="93600" tIns="46800" rIns="93600" bIns="46800" anchor="ctr">
                <a:spAutoFit/>
              </a:bodyPr>
              <a:lstStyle/>
              <a:p>
                <a:endParaRPr lang="it-IT"/>
              </a:p>
            </p:txBody>
          </p:sp>
          <p:sp>
            <p:nvSpPr>
              <p:cNvPr id="133145" name="AutoShape 19"/>
              <p:cNvSpPr>
                <a:spLocks noChangeArrowheads="1"/>
              </p:cNvSpPr>
              <p:nvPr/>
            </p:nvSpPr>
            <p:spPr bwMode="auto">
              <a:xfrm>
                <a:off x="2041" y="2719"/>
                <a:ext cx="77" cy="77"/>
              </a:xfrm>
              <a:prstGeom prst="diamond">
                <a:avLst/>
              </a:prstGeom>
              <a:solidFill>
                <a:schemeClr val="accent2"/>
              </a:solidFill>
              <a:ln w="12700">
                <a:solidFill>
                  <a:schemeClr val="tx1"/>
                </a:solidFill>
                <a:miter lim="800000"/>
                <a:headEnd type="none" w="sm" len="sm"/>
                <a:tailEnd type="none" w="sm" len="sm"/>
              </a:ln>
            </p:spPr>
            <p:txBody>
              <a:bodyPr wrap="none" lIns="93600" tIns="46800" rIns="93600" bIns="46800" anchor="ctr">
                <a:spAutoFit/>
              </a:bodyPr>
              <a:lstStyle/>
              <a:p>
                <a:endParaRPr lang="it-IT"/>
              </a:p>
            </p:txBody>
          </p:sp>
          <p:sp>
            <p:nvSpPr>
              <p:cNvPr id="133146" name="AutoShape 20"/>
              <p:cNvSpPr>
                <a:spLocks noChangeArrowheads="1"/>
              </p:cNvSpPr>
              <p:nvPr/>
            </p:nvSpPr>
            <p:spPr bwMode="auto">
              <a:xfrm>
                <a:off x="1727" y="2662"/>
                <a:ext cx="77" cy="77"/>
              </a:xfrm>
              <a:prstGeom prst="diamond">
                <a:avLst/>
              </a:prstGeom>
              <a:solidFill>
                <a:schemeClr val="accent2"/>
              </a:solidFill>
              <a:ln w="12700">
                <a:solidFill>
                  <a:schemeClr val="tx1"/>
                </a:solidFill>
                <a:miter lim="800000"/>
                <a:headEnd type="none" w="sm" len="sm"/>
                <a:tailEnd type="none" w="sm" len="sm"/>
              </a:ln>
            </p:spPr>
            <p:txBody>
              <a:bodyPr wrap="none" lIns="93600" tIns="46800" rIns="93600" bIns="46800" anchor="ctr">
                <a:spAutoFit/>
              </a:bodyPr>
              <a:lstStyle/>
              <a:p>
                <a:endParaRPr lang="it-IT"/>
              </a:p>
            </p:txBody>
          </p:sp>
          <p:sp>
            <p:nvSpPr>
              <p:cNvPr id="133147" name="AutoShape 21"/>
              <p:cNvSpPr>
                <a:spLocks noChangeArrowheads="1"/>
              </p:cNvSpPr>
              <p:nvPr/>
            </p:nvSpPr>
            <p:spPr bwMode="auto">
              <a:xfrm>
                <a:off x="2149" y="2662"/>
                <a:ext cx="77" cy="77"/>
              </a:xfrm>
              <a:prstGeom prst="diamond">
                <a:avLst/>
              </a:prstGeom>
              <a:solidFill>
                <a:schemeClr val="accent2"/>
              </a:solidFill>
              <a:ln w="12700">
                <a:solidFill>
                  <a:schemeClr val="tx1"/>
                </a:solidFill>
                <a:miter lim="800000"/>
                <a:headEnd type="none" w="sm" len="sm"/>
                <a:tailEnd type="none" w="sm" len="sm"/>
              </a:ln>
            </p:spPr>
            <p:txBody>
              <a:bodyPr wrap="none" lIns="93600" tIns="46800" rIns="93600" bIns="46800" anchor="ctr">
                <a:spAutoFit/>
              </a:bodyPr>
              <a:lstStyle/>
              <a:p>
                <a:endParaRPr lang="it-IT"/>
              </a:p>
            </p:txBody>
          </p:sp>
          <p:sp>
            <p:nvSpPr>
              <p:cNvPr id="133148" name="AutoShape 22"/>
              <p:cNvSpPr>
                <a:spLocks noChangeArrowheads="1"/>
              </p:cNvSpPr>
              <p:nvPr/>
            </p:nvSpPr>
            <p:spPr bwMode="auto">
              <a:xfrm>
                <a:off x="2329" y="3225"/>
                <a:ext cx="77" cy="77"/>
              </a:xfrm>
              <a:prstGeom prst="diamond">
                <a:avLst/>
              </a:prstGeom>
              <a:solidFill>
                <a:schemeClr val="accent2"/>
              </a:solidFill>
              <a:ln w="12700">
                <a:solidFill>
                  <a:schemeClr val="tx1"/>
                </a:solidFill>
                <a:miter lim="800000"/>
                <a:headEnd type="none" w="sm" len="sm"/>
                <a:tailEnd type="none" w="sm" len="sm"/>
              </a:ln>
            </p:spPr>
            <p:txBody>
              <a:bodyPr wrap="none" lIns="93600" tIns="46800" rIns="93600" bIns="46800" anchor="ctr">
                <a:spAutoFit/>
              </a:bodyPr>
              <a:lstStyle/>
              <a:p>
                <a:endParaRPr lang="it-IT"/>
              </a:p>
            </p:txBody>
          </p:sp>
          <p:sp>
            <p:nvSpPr>
              <p:cNvPr id="133149" name="AutoShape 23"/>
              <p:cNvSpPr>
                <a:spLocks noChangeArrowheads="1"/>
              </p:cNvSpPr>
              <p:nvPr/>
            </p:nvSpPr>
            <p:spPr bwMode="auto">
              <a:xfrm>
                <a:off x="2572" y="3027"/>
                <a:ext cx="77" cy="77"/>
              </a:xfrm>
              <a:prstGeom prst="diamond">
                <a:avLst/>
              </a:prstGeom>
              <a:solidFill>
                <a:schemeClr val="accent2"/>
              </a:solidFill>
              <a:ln w="12700">
                <a:solidFill>
                  <a:schemeClr val="tx1"/>
                </a:solidFill>
                <a:miter lim="800000"/>
                <a:headEnd type="none" w="sm" len="sm"/>
                <a:tailEnd type="none" w="sm" len="sm"/>
              </a:ln>
            </p:spPr>
            <p:txBody>
              <a:bodyPr wrap="none" lIns="93600" tIns="46800" rIns="93600" bIns="46800" anchor="ctr">
                <a:spAutoFit/>
              </a:bodyPr>
              <a:lstStyle/>
              <a:p>
                <a:endParaRPr lang="it-IT"/>
              </a:p>
            </p:txBody>
          </p:sp>
          <p:sp>
            <p:nvSpPr>
              <p:cNvPr id="133150" name="AutoShape 24"/>
              <p:cNvSpPr>
                <a:spLocks noChangeArrowheads="1"/>
              </p:cNvSpPr>
              <p:nvPr/>
            </p:nvSpPr>
            <p:spPr bwMode="auto">
              <a:xfrm>
                <a:off x="2700" y="3052"/>
                <a:ext cx="77" cy="77"/>
              </a:xfrm>
              <a:prstGeom prst="diamond">
                <a:avLst/>
              </a:prstGeom>
              <a:solidFill>
                <a:schemeClr val="accent2"/>
              </a:solidFill>
              <a:ln w="12700">
                <a:solidFill>
                  <a:schemeClr val="tx1"/>
                </a:solidFill>
                <a:miter lim="800000"/>
                <a:headEnd type="none" w="sm" len="sm"/>
                <a:tailEnd type="none" w="sm" len="sm"/>
              </a:ln>
            </p:spPr>
            <p:txBody>
              <a:bodyPr wrap="none" lIns="93600" tIns="46800" rIns="93600" bIns="46800" anchor="ctr">
                <a:spAutoFit/>
              </a:bodyPr>
              <a:lstStyle/>
              <a:p>
                <a:endParaRPr lang="it-IT"/>
              </a:p>
            </p:txBody>
          </p:sp>
          <p:sp>
            <p:nvSpPr>
              <p:cNvPr id="133151" name="AutoShape 25"/>
              <p:cNvSpPr>
                <a:spLocks noChangeArrowheads="1"/>
              </p:cNvSpPr>
              <p:nvPr/>
            </p:nvSpPr>
            <p:spPr bwMode="auto">
              <a:xfrm>
                <a:off x="2956" y="2752"/>
                <a:ext cx="77" cy="77"/>
              </a:xfrm>
              <a:prstGeom prst="diamond">
                <a:avLst/>
              </a:prstGeom>
              <a:solidFill>
                <a:schemeClr val="accent2"/>
              </a:solidFill>
              <a:ln w="12700">
                <a:solidFill>
                  <a:schemeClr val="tx1"/>
                </a:solidFill>
                <a:miter lim="800000"/>
                <a:headEnd type="none" w="sm" len="sm"/>
                <a:tailEnd type="none" w="sm" len="sm"/>
              </a:ln>
            </p:spPr>
            <p:txBody>
              <a:bodyPr wrap="none" lIns="93600" tIns="46800" rIns="93600" bIns="46800" anchor="ctr">
                <a:spAutoFit/>
              </a:bodyPr>
              <a:lstStyle/>
              <a:p>
                <a:endParaRPr lang="it-IT"/>
              </a:p>
            </p:txBody>
          </p:sp>
          <p:sp>
            <p:nvSpPr>
              <p:cNvPr id="133152" name="AutoShape 26"/>
              <p:cNvSpPr>
                <a:spLocks noChangeArrowheads="1"/>
              </p:cNvSpPr>
              <p:nvPr/>
            </p:nvSpPr>
            <p:spPr bwMode="auto">
              <a:xfrm>
                <a:off x="3059" y="2854"/>
                <a:ext cx="77" cy="77"/>
              </a:xfrm>
              <a:prstGeom prst="diamond">
                <a:avLst/>
              </a:prstGeom>
              <a:solidFill>
                <a:schemeClr val="accent2"/>
              </a:solidFill>
              <a:ln w="12700">
                <a:solidFill>
                  <a:schemeClr val="tx1"/>
                </a:solidFill>
                <a:miter lim="800000"/>
                <a:headEnd type="none" w="sm" len="sm"/>
                <a:tailEnd type="none" w="sm" len="sm"/>
              </a:ln>
            </p:spPr>
            <p:txBody>
              <a:bodyPr wrap="none" lIns="93600" tIns="46800" rIns="93600" bIns="46800" anchor="ctr">
                <a:spAutoFit/>
              </a:bodyPr>
              <a:lstStyle/>
              <a:p>
                <a:endParaRPr lang="it-IT"/>
              </a:p>
            </p:txBody>
          </p:sp>
          <p:sp>
            <p:nvSpPr>
              <p:cNvPr id="133153" name="AutoShape 27"/>
              <p:cNvSpPr>
                <a:spLocks noChangeArrowheads="1"/>
              </p:cNvSpPr>
              <p:nvPr/>
            </p:nvSpPr>
            <p:spPr bwMode="auto">
              <a:xfrm>
                <a:off x="3199" y="2861"/>
                <a:ext cx="77" cy="77"/>
              </a:xfrm>
              <a:prstGeom prst="diamond">
                <a:avLst/>
              </a:prstGeom>
              <a:solidFill>
                <a:schemeClr val="accent2"/>
              </a:solidFill>
              <a:ln w="12700">
                <a:solidFill>
                  <a:schemeClr val="tx1"/>
                </a:solidFill>
                <a:miter lim="800000"/>
                <a:headEnd type="none" w="sm" len="sm"/>
                <a:tailEnd type="none" w="sm" len="sm"/>
              </a:ln>
            </p:spPr>
            <p:txBody>
              <a:bodyPr wrap="none" lIns="93600" tIns="46800" rIns="93600" bIns="46800" anchor="ctr">
                <a:spAutoFit/>
              </a:bodyPr>
              <a:lstStyle/>
              <a:p>
                <a:endParaRPr lang="it-IT"/>
              </a:p>
            </p:txBody>
          </p:sp>
          <p:sp>
            <p:nvSpPr>
              <p:cNvPr id="133154" name="AutoShape 28"/>
              <p:cNvSpPr>
                <a:spLocks noChangeArrowheads="1"/>
              </p:cNvSpPr>
              <p:nvPr/>
            </p:nvSpPr>
            <p:spPr bwMode="auto">
              <a:xfrm>
                <a:off x="3321" y="2669"/>
                <a:ext cx="77" cy="77"/>
              </a:xfrm>
              <a:prstGeom prst="diamond">
                <a:avLst/>
              </a:prstGeom>
              <a:solidFill>
                <a:schemeClr val="accent2"/>
              </a:solidFill>
              <a:ln w="12700">
                <a:solidFill>
                  <a:schemeClr val="tx1"/>
                </a:solidFill>
                <a:miter lim="800000"/>
                <a:headEnd type="none" w="sm" len="sm"/>
                <a:tailEnd type="none" w="sm" len="sm"/>
              </a:ln>
            </p:spPr>
            <p:txBody>
              <a:bodyPr wrap="none" lIns="93600" tIns="46800" rIns="93600" bIns="46800" anchor="ctr">
                <a:spAutoFit/>
              </a:bodyPr>
              <a:lstStyle/>
              <a:p>
                <a:endParaRPr lang="it-IT"/>
              </a:p>
            </p:txBody>
          </p:sp>
          <p:sp>
            <p:nvSpPr>
              <p:cNvPr id="133155" name="AutoShape 29"/>
              <p:cNvSpPr>
                <a:spLocks noChangeArrowheads="1"/>
              </p:cNvSpPr>
              <p:nvPr/>
            </p:nvSpPr>
            <p:spPr bwMode="auto">
              <a:xfrm>
                <a:off x="3506" y="2906"/>
                <a:ext cx="77" cy="77"/>
              </a:xfrm>
              <a:prstGeom prst="diamond">
                <a:avLst/>
              </a:prstGeom>
              <a:solidFill>
                <a:schemeClr val="accent2"/>
              </a:solidFill>
              <a:ln w="12700">
                <a:solidFill>
                  <a:schemeClr val="tx1"/>
                </a:solidFill>
                <a:miter lim="800000"/>
                <a:headEnd type="none" w="sm" len="sm"/>
                <a:tailEnd type="none" w="sm" len="sm"/>
              </a:ln>
            </p:spPr>
            <p:txBody>
              <a:bodyPr wrap="none" lIns="93600" tIns="46800" rIns="93600" bIns="46800" anchor="ctr">
                <a:spAutoFit/>
              </a:bodyPr>
              <a:lstStyle/>
              <a:p>
                <a:endParaRPr lang="it-IT"/>
              </a:p>
            </p:txBody>
          </p:sp>
          <p:sp>
            <p:nvSpPr>
              <p:cNvPr id="133156" name="AutoShape 30"/>
              <p:cNvSpPr>
                <a:spLocks noChangeArrowheads="1"/>
              </p:cNvSpPr>
              <p:nvPr/>
            </p:nvSpPr>
            <p:spPr bwMode="auto">
              <a:xfrm>
                <a:off x="3762" y="2732"/>
                <a:ext cx="77" cy="77"/>
              </a:xfrm>
              <a:prstGeom prst="diamond">
                <a:avLst/>
              </a:prstGeom>
              <a:solidFill>
                <a:schemeClr val="accent2"/>
              </a:solidFill>
              <a:ln w="12700">
                <a:solidFill>
                  <a:schemeClr val="tx1"/>
                </a:solidFill>
                <a:miter lim="800000"/>
                <a:headEnd type="none" w="sm" len="sm"/>
                <a:tailEnd type="none" w="sm" len="sm"/>
              </a:ln>
            </p:spPr>
            <p:txBody>
              <a:bodyPr wrap="none" lIns="93600" tIns="46800" rIns="93600" bIns="46800" anchor="ctr">
                <a:spAutoFit/>
              </a:bodyPr>
              <a:lstStyle/>
              <a:p>
                <a:endParaRPr lang="it-IT"/>
              </a:p>
            </p:txBody>
          </p:sp>
          <p:sp>
            <p:nvSpPr>
              <p:cNvPr id="133157" name="AutoShape 31"/>
              <p:cNvSpPr>
                <a:spLocks noChangeArrowheads="1"/>
              </p:cNvSpPr>
              <p:nvPr/>
            </p:nvSpPr>
            <p:spPr bwMode="auto">
              <a:xfrm>
                <a:off x="3820" y="2899"/>
                <a:ext cx="77" cy="77"/>
              </a:xfrm>
              <a:prstGeom prst="diamond">
                <a:avLst/>
              </a:prstGeom>
              <a:solidFill>
                <a:schemeClr val="accent2"/>
              </a:solidFill>
              <a:ln w="12700">
                <a:solidFill>
                  <a:schemeClr val="tx1"/>
                </a:solidFill>
                <a:miter lim="800000"/>
                <a:headEnd type="none" w="sm" len="sm"/>
                <a:tailEnd type="none" w="sm" len="sm"/>
              </a:ln>
            </p:spPr>
            <p:txBody>
              <a:bodyPr wrap="none" lIns="93600" tIns="46800" rIns="93600" bIns="46800" anchor="ctr">
                <a:spAutoFit/>
              </a:bodyPr>
              <a:lstStyle/>
              <a:p>
                <a:endParaRPr lang="it-IT"/>
              </a:p>
            </p:txBody>
          </p:sp>
          <p:sp>
            <p:nvSpPr>
              <p:cNvPr id="133158" name="AutoShape 32"/>
              <p:cNvSpPr>
                <a:spLocks noChangeArrowheads="1"/>
              </p:cNvSpPr>
              <p:nvPr/>
            </p:nvSpPr>
            <p:spPr bwMode="auto">
              <a:xfrm>
                <a:off x="3922" y="3059"/>
                <a:ext cx="77" cy="77"/>
              </a:xfrm>
              <a:prstGeom prst="diamond">
                <a:avLst/>
              </a:prstGeom>
              <a:solidFill>
                <a:schemeClr val="accent2"/>
              </a:solidFill>
              <a:ln w="12700">
                <a:solidFill>
                  <a:schemeClr val="tx1"/>
                </a:solidFill>
                <a:miter lim="800000"/>
                <a:headEnd type="none" w="sm" len="sm"/>
                <a:tailEnd type="none" w="sm" len="sm"/>
              </a:ln>
            </p:spPr>
            <p:txBody>
              <a:bodyPr wrap="none" lIns="93600" tIns="46800" rIns="93600" bIns="46800" anchor="ctr">
                <a:spAutoFit/>
              </a:bodyPr>
              <a:lstStyle/>
              <a:p>
                <a:endParaRPr lang="it-IT"/>
              </a:p>
            </p:txBody>
          </p:sp>
          <p:sp>
            <p:nvSpPr>
              <p:cNvPr id="133159" name="AutoShape 33"/>
              <p:cNvSpPr>
                <a:spLocks noChangeArrowheads="1"/>
              </p:cNvSpPr>
              <p:nvPr/>
            </p:nvSpPr>
            <p:spPr bwMode="auto">
              <a:xfrm>
                <a:off x="4102" y="3078"/>
                <a:ext cx="77" cy="77"/>
              </a:xfrm>
              <a:prstGeom prst="diamond">
                <a:avLst/>
              </a:prstGeom>
              <a:solidFill>
                <a:schemeClr val="accent2"/>
              </a:solidFill>
              <a:ln w="12700">
                <a:solidFill>
                  <a:schemeClr val="tx1"/>
                </a:solidFill>
                <a:miter lim="800000"/>
                <a:headEnd type="none" w="sm" len="sm"/>
                <a:tailEnd type="none" w="sm" len="sm"/>
              </a:ln>
            </p:spPr>
            <p:txBody>
              <a:bodyPr wrap="none" lIns="93600" tIns="46800" rIns="93600" bIns="46800" anchor="ctr">
                <a:spAutoFit/>
              </a:bodyPr>
              <a:lstStyle/>
              <a:p>
                <a:endParaRPr lang="it-IT"/>
              </a:p>
            </p:txBody>
          </p:sp>
          <p:sp>
            <p:nvSpPr>
              <p:cNvPr id="133160" name="AutoShape 34"/>
              <p:cNvSpPr>
                <a:spLocks noChangeArrowheads="1"/>
              </p:cNvSpPr>
              <p:nvPr/>
            </p:nvSpPr>
            <p:spPr bwMode="auto">
              <a:xfrm>
                <a:off x="4486" y="2860"/>
                <a:ext cx="77" cy="77"/>
              </a:xfrm>
              <a:prstGeom prst="diamond">
                <a:avLst/>
              </a:prstGeom>
              <a:solidFill>
                <a:schemeClr val="accent2"/>
              </a:solidFill>
              <a:ln w="12700">
                <a:solidFill>
                  <a:schemeClr val="tx1"/>
                </a:solidFill>
                <a:miter lim="800000"/>
                <a:headEnd type="none" w="sm" len="sm"/>
                <a:tailEnd type="none" w="sm" len="sm"/>
              </a:ln>
            </p:spPr>
            <p:txBody>
              <a:bodyPr wrap="none" lIns="93600" tIns="46800" rIns="93600" bIns="46800" anchor="ctr">
                <a:spAutoFit/>
              </a:bodyPr>
              <a:lstStyle/>
              <a:p>
                <a:endParaRPr lang="it-IT"/>
              </a:p>
            </p:txBody>
          </p:sp>
          <p:sp>
            <p:nvSpPr>
              <p:cNvPr id="133161" name="AutoShape 35"/>
              <p:cNvSpPr>
                <a:spLocks noChangeArrowheads="1"/>
              </p:cNvSpPr>
              <p:nvPr/>
            </p:nvSpPr>
            <p:spPr bwMode="auto">
              <a:xfrm>
                <a:off x="4652" y="2726"/>
                <a:ext cx="77" cy="77"/>
              </a:xfrm>
              <a:prstGeom prst="diamond">
                <a:avLst/>
              </a:prstGeom>
              <a:solidFill>
                <a:schemeClr val="accent2"/>
              </a:solidFill>
              <a:ln w="12700">
                <a:solidFill>
                  <a:schemeClr val="tx1"/>
                </a:solidFill>
                <a:miter lim="800000"/>
                <a:headEnd type="none" w="sm" len="sm"/>
                <a:tailEnd type="none" w="sm" len="sm"/>
              </a:ln>
            </p:spPr>
            <p:txBody>
              <a:bodyPr wrap="none" lIns="93600" tIns="46800" rIns="93600" bIns="46800" anchor="ctr">
                <a:spAutoFit/>
              </a:bodyPr>
              <a:lstStyle/>
              <a:p>
                <a:endParaRPr lang="it-IT"/>
              </a:p>
            </p:txBody>
          </p:sp>
          <p:sp>
            <p:nvSpPr>
              <p:cNvPr id="133162" name="AutoShape 36"/>
              <p:cNvSpPr>
                <a:spLocks noChangeArrowheads="1"/>
              </p:cNvSpPr>
              <p:nvPr/>
            </p:nvSpPr>
            <p:spPr bwMode="auto">
              <a:xfrm>
                <a:off x="4837" y="2783"/>
                <a:ext cx="77" cy="77"/>
              </a:xfrm>
              <a:prstGeom prst="diamond">
                <a:avLst/>
              </a:prstGeom>
              <a:solidFill>
                <a:schemeClr val="accent2"/>
              </a:solidFill>
              <a:ln w="12700">
                <a:solidFill>
                  <a:schemeClr val="tx1"/>
                </a:solidFill>
                <a:miter lim="800000"/>
                <a:headEnd type="none" w="sm" len="sm"/>
                <a:tailEnd type="none" w="sm" len="sm"/>
              </a:ln>
            </p:spPr>
            <p:txBody>
              <a:bodyPr wrap="none" lIns="93600" tIns="46800" rIns="93600" bIns="46800" anchor="ctr">
                <a:spAutoFit/>
              </a:bodyPr>
              <a:lstStyle/>
              <a:p>
                <a:endParaRPr lang="it-IT"/>
              </a:p>
            </p:txBody>
          </p:sp>
          <p:sp>
            <p:nvSpPr>
              <p:cNvPr id="133163" name="AutoShape 37"/>
              <p:cNvSpPr>
                <a:spLocks noChangeArrowheads="1"/>
              </p:cNvSpPr>
              <p:nvPr/>
            </p:nvSpPr>
            <p:spPr bwMode="auto">
              <a:xfrm>
                <a:off x="4946" y="2912"/>
                <a:ext cx="77" cy="77"/>
              </a:xfrm>
              <a:prstGeom prst="diamond">
                <a:avLst/>
              </a:prstGeom>
              <a:solidFill>
                <a:schemeClr val="accent2"/>
              </a:solidFill>
              <a:ln w="12700">
                <a:solidFill>
                  <a:schemeClr val="tx1"/>
                </a:solidFill>
                <a:miter lim="800000"/>
                <a:headEnd type="none" w="sm" len="sm"/>
                <a:tailEnd type="none" w="sm" len="sm"/>
              </a:ln>
            </p:spPr>
            <p:txBody>
              <a:bodyPr wrap="none" lIns="93600" tIns="46800" rIns="93600" bIns="46800" anchor="ctr">
                <a:spAutoFit/>
              </a:bodyPr>
              <a:lstStyle/>
              <a:p>
                <a:endParaRPr lang="it-IT"/>
              </a:p>
            </p:txBody>
          </p:sp>
          <p:sp>
            <p:nvSpPr>
              <p:cNvPr id="133164" name="AutoShape 38"/>
              <p:cNvSpPr>
                <a:spLocks noChangeArrowheads="1"/>
              </p:cNvSpPr>
              <p:nvPr/>
            </p:nvSpPr>
            <p:spPr bwMode="auto">
              <a:xfrm>
                <a:off x="5158" y="2688"/>
                <a:ext cx="77" cy="77"/>
              </a:xfrm>
              <a:prstGeom prst="diamond">
                <a:avLst/>
              </a:prstGeom>
              <a:solidFill>
                <a:schemeClr val="accent2"/>
              </a:solidFill>
              <a:ln w="12700">
                <a:solidFill>
                  <a:schemeClr val="tx1"/>
                </a:solidFill>
                <a:miter lim="800000"/>
                <a:headEnd type="none" w="sm" len="sm"/>
                <a:tailEnd type="none" w="sm" len="sm"/>
              </a:ln>
            </p:spPr>
            <p:txBody>
              <a:bodyPr wrap="none" lIns="93600" tIns="46800" rIns="93600" bIns="46800" anchor="ctr">
                <a:spAutoFit/>
              </a:bodyPr>
              <a:lstStyle/>
              <a:p>
                <a:endParaRPr lang="it-IT"/>
              </a:p>
            </p:txBody>
          </p:sp>
        </p:grpSp>
        <p:grpSp>
          <p:nvGrpSpPr>
            <p:cNvPr id="133127" name="Group 39"/>
            <p:cNvGrpSpPr>
              <a:grpSpLocks/>
            </p:cNvGrpSpPr>
            <p:nvPr/>
          </p:nvGrpSpPr>
          <p:grpSpPr bwMode="auto">
            <a:xfrm>
              <a:off x="339" y="2952"/>
              <a:ext cx="4136" cy="520"/>
              <a:chOff x="334" y="2604"/>
              <a:chExt cx="4073" cy="460"/>
            </a:xfrm>
          </p:grpSpPr>
          <p:sp>
            <p:nvSpPr>
              <p:cNvPr id="133132" name="Rectangle 40"/>
              <p:cNvSpPr>
                <a:spLocks noChangeArrowheads="1"/>
              </p:cNvSpPr>
              <p:nvPr/>
            </p:nvSpPr>
            <p:spPr bwMode="auto">
              <a:xfrm>
                <a:off x="334" y="2604"/>
                <a:ext cx="298" cy="460"/>
              </a:xfrm>
              <a:prstGeom prst="rect">
                <a:avLst/>
              </a:prstGeom>
              <a:noFill/>
              <a:ln w="12700">
                <a:noFill/>
                <a:miter lim="800000"/>
                <a:headEnd type="none" w="sm" len="sm"/>
                <a:tailEnd type="none" w="sm" len="sm"/>
              </a:ln>
            </p:spPr>
            <p:txBody>
              <a:bodyPr wrap="none" lIns="89339" tIns="44669" rIns="89339" bIns="44669" anchor="ctr">
                <a:spAutoFit/>
              </a:bodyPr>
              <a:lstStyle/>
              <a:p>
                <a:pPr algn="ctr" defTabSz="728663" eaLnBrk="0" hangingPunct="0"/>
                <a:r>
                  <a:rPr lang="it-IT" sz="2500" i="1">
                    <a:solidFill>
                      <a:schemeClr val="tx1"/>
                    </a:solidFill>
                    <a:latin typeface="CG Omega"/>
                    <a:cs typeface="Arial" charset="0"/>
                  </a:rPr>
                  <a:t>D</a:t>
                </a:r>
                <a:r>
                  <a:rPr lang="it-IT" sz="2900" i="1" baseline="-25000">
                    <a:solidFill>
                      <a:schemeClr val="tx1"/>
                    </a:solidFill>
                    <a:latin typeface="CG Omega"/>
                    <a:cs typeface="Arial" charset="0"/>
                  </a:rPr>
                  <a:t>t</a:t>
                </a:r>
              </a:p>
              <a:p>
                <a:pPr algn="ctr" defTabSz="728663" eaLnBrk="0" hangingPunct="0"/>
                <a:endParaRPr lang="it-IT" sz="2500" i="1" baseline="-25000">
                  <a:solidFill>
                    <a:schemeClr val="tx1"/>
                  </a:solidFill>
                  <a:latin typeface="CG Omega"/>
                  <a:cs typeface="Arial" charset="0"/>
                </a:endParaRPr>
              </a:p>
            </p:txBody>
          </p:sp>
          <p:sp>
            <p:nvSpPr>
              <p:cNvPr id="133133" name="Line 41"/>
              <p:cNvSpPr>
                <a:spLocks noChangeShapeType="1"/>
              </p:cNvSpPr>
              <p:nvPr/>
            </p:nvSpPr>
            <p:spPr bwMode="auto">
              <a:xfrm flipV="1">
                <a:off x="662" y="2783"/>
                <a:ext cx="3745" cy="10"/>
              </a:xfrm>
              <a:prstGeom prst="line">
                <a:avLst/>
              </a:prstGeom>
              <a:noFill/>
              <a:ln w="12700">
                <a:solidFill>
                  <a:schemeClr val="tx1"/>
                </a:solidFill>
                <a:prstDash val="dash"/>
                <a:round/>
                <a:headEnd type="none" w="sm" len="sm"/>
                <a:tailEnd type="none" w="sm" len="sm"/>
              </a:ln>
            </p:spPr>
            <p:txBody>
              <a:bodyPr lIns="93600" tIns="46800" rIns="93600" bIns="46800" anchor="ctr">
                <a:spAutoFit/>
              </a:bodyPr>
              <a:lstStyle/>
              <a:p>
                <a:endParaRPr lang="it-IT"/>
              </a:p>
            </p:txBody>
          </p:sp>
        </p:grpSp>
        <p:grpSp>
          <p:nvGrpSpPr>
            <p:cNvPr id="133128" name="Group 42"/>
            <p:cNvGrpSpPr>
              <a:grpSpLocks/>
            </p:cNvGrpSpPr>
            <p:nvPr/>
          </p:nvGrpSpPr>
          <p:grpSpPr bwMode="auto">
            <a:xfrm>
              <a:off x="4392" y="3171"/>
              <a:ext cx="170" cy="1351"/>
              <a:chOff x="4326" y="2798"/>
              <a:chExt cx="167" cy="1192"/>
            </a:xfrm>
          </p:grpSpPr>
          <p:sp>
            <p:nvSpPr>
              <p:cNvPr id="133130" name="Line 43"/>
              <p:cNvSpPr>
                <a:spLocks noChangeShapeType="1"/>
              </p:cNvSpPr>
              <p:nvPr/>
            </p:nvSpPr>
            <p:spPr bwMode="auto">
              <a:xfrm rot="5400000" flipV="1">
                <a:off x="3931" y="3268"/>
                <a:ext cx="941" cy="2"/>
              </a:xfrm>
              <a:prstGeom prst="line">
                <a:avLst/>
              </a:prstGeom>
              <a:noFill/>
              <a:ln w="12700">
                <a:solidFill>
                  <a:schemeClr val="tx1"/>
                </a:solidFill>
                <a:prstDash val="dash"/>
                <a:round/>
                <a:headEnd type="none" w="sm" len="sm"/>
                <a:tailEnd type="none" w="sm" len="sm"/>
              </a:ln>
            </p:spPr>
            <p:txBody>
              <a:bodyPr lIns="93600" tIns="46800" rIns="93600" bIns="46800" anchor="ctr">
                <a:spAutoFit/>
              </a:bodyPr>
              <a:lstStyle/>
              <a:p>
                <a:endParaRPr lang="it-IT"/>
              </a:p>
            </p:txBody>
          </p:sp>
          <p:sp>
            <p:nvSpPr>
              <p:cNvPr id="133131" name="Rectangle 44"/>
              <p:cNvSpPr>
                <a:spLocks noChangeArrowheads="1"/>
              </p:cNvSpPr>
              <p:nvPr/>
            </p:nvSpPr>
            <p:spPr bwMode="auto">
              <a:xfrm>
                <a:off x="4326" y="3694"/>
                <a:ext cx="167" cy="296"/>
              </a:xfrm>
              <a:prstGeom prst="rect">
                <a:avLst/>
              </a:prstGeom>
              <a:noFill/>
              <a:ln w="12700">
                <a:noFill/>
                <a:miter lim="800000"/>
                <a:headEnd type="none" w="sm" len="sm"/>
                <a:tailEnd type="none" w="sm" len="sm"/>
              </a:ln>
            </p:spPr>
            <p:txBody>
              <a:bodyPr wrap="none" lIns="89339" tIns="44669" rIns="89339" bIns="44669" anchor="ctr">
                <a:spAutoFit/>
              </a:bodyPr>
              <a:lstStyle/>
              <a:p>
                <a:pPr algn="ctr" defTabSz="728663" eaLnBrk="0" hangingPunct="0"/>
                <a:r>
                  <a:rPr lang="it-IT" sz="2500" i="1">
                    <a:solidFill>
                      <a:schemeClr val="tx1"/>
                    </a:solidFill>
                    <a:latin typeface="CG Omega"/>
                    <a:cs typeface="Arial" charset="0"/>
                  </a:rPr>
                  <a:t>t</a:t>
                </a:r>
                <a:endParaRPr lang="it-IT" sz="2500" i="1" baseline="-25000">
                  <a:solidFill>
                    <a:schemeClr val="tx1"/>
                  </a:solidFill>
                  <a:latin typeface="CG Omega"/>
                  <a:cs typeface="Arial" charset="0"/>
                </a:endParaRPr>
              </a:p>
            </p:txBody>
          </p:sp>
        </p:grpSp>
        <p:sp>
          <p:nvSpPr>
            <p:cNvPr id="133129" name="Freeform 45"/>
            <p:cNvSpPr>
              <a:spLocks/>
            </p:cNvSpPr>
            <p:nvPr/>
          </p:nvSpPr>
          <p:spPr bwMode="auto">
            <a:xfrm>
              <a:off x="744" y="2856"/>
              <a:ext cx="4533" cy="886"/>
            </a:xfrm>
            <a:custGeom>
              <a:avLst/>
              <a:gdLst>
                <a:gd name="T0" fmla="*/ 0 w 4464"/>
                <a:gd name="T1" fmla="*/ 573 h 782"/>
                <a:gd name="T2" fmla="*/ 61 w 4464"/>
                <a:gd name="T3" fmla="*/ 676 h 782"/>
                <a:gd name="T4" fmla="*/ 211 w 4464"/>
                <a:gd name="T5" fmla="*/ 542 h 782"/>
                <a:gd name="T6" fmla="*/ 331 w 4464"/>
                <a:gd name="T7" fmla="*/ 768 h 782"/>
                <a:gd name="T8" fmla="*/ 450 w 4464"/>
                <a:gd name="T9" fmla="*/ 618 h 782"/>
                <a:gd name="T10" fmla="*/ 556 w 4464"/>
                <a:gd name="T11" fmla="*/ 782 h 782"/>
                <a:gd name="T12" fmla="*/ 681 w 4464"/>
                <a:gd name="T13" fmla="*/ 437 h 782"/>
                <a:gd name="T14" fmla="*/ 781 w 4464"/>
                <a:gd name="T15" fmla="*/ 467 h 782"/>
                <a:gd name="T16" fmla="*/ 946 w 4464"/>
                <a:gd name="T17" fmla="*/ 106 h 782"/>
                <a:gd name="T18" fmla="*/ 1037 w 4464"/>
                <a:gd name="T19" fmla="*/ 167 h 782"/>
                <a:gd name="T20" fmla="*/ 1201 w 4464"/>
                <a:gd name="T21" fmla="*/ 0 h 782"/>
                <a:gd name="T22" fmla="*/ 1351 w 4464"/>
                <a:gd name="T23" fmla="*/ 256 h 782"/>
                <a:gd name="T24" fmla="*/ 1462 w 4464"/>
                <a:gd name="T25" fmla="*/ 187 h 782"/>
                <a:gd name="T26" fmla="*/ 1638 w 4464"/>
                <a:gd name="T27" fmla="*/ 768 h 782"/>
                <a:gd name="T28" fmla="*/ 1877 w 4464"/>
                <a:gd name="T29" fmla="*/ 542 h 782"/>
                <a:gd name="T30" fmla="*/ 1997 w 4464"/>
                <a:gd name="T31" fmla="*/ 587 h 782"/>
                <a:gd name="T32" fmla="*/ 2266 w 4464"/>
                <a:gd name="T33" fmla="*/ 272 h 782"/>
                <a:gd name="T34" fmla="*/ 2358 w 4464"/>
                <a:gd name="T35" fmla="*/ 376 h 782"/>
                <a:gd name="T36" fmla="*/ 2492 w 4464"/>
                <a:gd name="T37" fmla="*/ 376 h 782"/>
                <a:gd name="T38" fmla="*/ 2628 w 4464"/>
                <a:gd name="T39" fmla="*/ 181 h 782"/>
                <a:gd name="T40" fmla="*/ 2823 w 4464"/>
                <a:gd name="T41" fmla="*/ 451 h 782"/>
                <a:gd name="T42" fmla="*/ 3078 w 4464"/>
                <a:gd name="T43" fmla="*/ 242 h 782"/>
                <a:gd name="T44" fmla="*/ 3139 w 4464"/>
                <a:gd name="T45" fmla="*/ 437 h 782"/>
                <a:gd name="T46" fmla="*/ 3243 w 4464"/>
                <a:gd name="T47" fmla="*/ 573 h 782"/>
                <a:gd name="T48" fmla="*/ 3393 w 4464"/>
                <a:gd name="T49" fmla="*/ 618 h 782"/>
                <a:gd name="T50" fmla="*/ 3665 w 4464"/>
                <a:gd name="T51" fmla="*/ 256 h 782"/>
                <a:gd name="T52" fmla="*/ 3799 w 4464"/>
                <a:gd name="T53" fmla="*/ 406 h 782"/>
                <a:gd name="T54" fmla="*/ 3965 w 4464"/>
                <a:gd name="T55" fmla="*/ 245 h 782"/>
                <a:gd name="T56" fmla="*/ 4129 w 4464"/>
                <a:gd name="T57" fmla="*/ 286 h 782"/>
                <a:gd name="T58" fmla="*/ 4249 w 4464"/>
                <a:gd name="T59" fmla="*/ 451 h 782"/>
                <a:gd name="T60" fmla="*/ 4464 w 4464"/>
                <a:gd name="T61" fmla="*/ 206 h 7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464"/>
                <a:gd name="T94" fmla="*/ 0 h 782"/>
                <a:gd name="T95" fmla="*/ 4464 w 4464"/>
                <a:gd name="T96" fmla="*/ 782 h 78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464" h="782">
                  <a:moveTo>
                    <a:pt x="0" y="573"/>
                  </a:moveTo>
                  <a:lnTo>
                    <a:pt x="61" y="676"/>
                  </a:lnTo>
                  <a:lnTo>
                    <a:pt x="211" y="542"/>
                  </a:lnTo>
                  <a:lnTo>
                    <a:pt x="331" y="768"/>
                  </a:lnTo>
                  <a:lnTo>
                    <a:pt x="450" y="618"/>
                  </a:lnTo>
                  <a:lnTo>
                    <a:pt x="556" y="782"/>
                  </a:lnTo>
                  <a:lnTo>
                    <a:pt x="681" y="437"/>
                  </a:lnTo>
                  <a:lnTo>
                    <a:pt x="781" y="467"/>
                  </a:lnTo>
                  <a:lnTo>
                    <a:pt x="946" y="106"/>
                  </a:lnTo>
                  <a:lnTo>
                    <a:pt x="1037" y="167"/>
                  </a:lnTo>
                  <a:lnTo>
                    <a:pt x="1201" y="0"/>
                  </a:lnTo>
                  <a:lnTo>
                    <a:pt x="1351" y="256"/>
                  </a:lnTo>
                  <a:lnTo>
                    <a:pt x="1462" y="187"/>
                  </a:lnTo>
                  <a:lnTo>
                    <a:pt x="1638" y="768"/>
                  </a:lnTo>
                  <a:lnTo>
                    <a:pt x="1877" y="542"/>
                  </a:lnTo>
                  <a:lnTo>
                    <a:pt x="1997" y="587"/>
                  </a:lnTo>
                  <a:lnTo>
                    <a:pt x="2266" y="272"/>
                  </a:lnTo>
                  <a:lnTo>
                    <a:pt x="2358" y="376"/>
                  </a:lnTo>
                  <a:lnTo>
                    <a:pt x="2492" y="376"/>
                  </a:lnTo>
                  <a:lnTo>
                    <a:pt x="2628" y="181"/>
                  </a:lnTo>
                  <a:lnTo>
                    <a:pt x="2823" y="451"/>
                  </a:lnTo>
                  <a:lnTo>
                    <a:pt x="3078" y="242"/>
                  </a:lnTo>
                  <a:lnTo>
                    <a:pt x="3139" y="437"/>
                  </a:lnTo>
                  <a:lnTo>
                    <a:pt x="3243" y="573"/>
                  </a:lnTo>
                  <a:lnTo>
                    <a:pt x="3393" y="618"/>
                  </a:lnTo>
                  <a:lnTo>
                    <a:pt x="3665" y="256"/>
                  </a:lnTo>
                  <a:lnTo>
                    <a:pt x="3799" y="406"/>
                  </a:lnTo>
                  <a:lnTo>
                    <a:pt x="3965" y="245"/>
                  </a:lnTo>
                  <a:lnTo>
                    <a:pt x="4129" y="286"/>
                  </a:lnTo>
                  <a:lnTo>
                    <a:pt x="4249" y="451"/>
                  </a:lnTo>
                  <a:lnTo>
                    <a:pt x="4464" y="206"/>
                  </a:lnTo>
                </a:path>
              </a:pathLst>
            </a:custGeom>
            <a:noFill/>
            <a:ln w="6350" cap="flat" cmpd="sng">
              <a:solidFill>
                <a:schemeClr val="accent2"/>
              </a:solidFill>
              <a:prstDash val="solid"/>
              <a:round/>
              <a:headEnd type="none" w="sm" len="sm"/>
              <a:tailEnd type="none" w="sm" len="sm"/>
            </a:ln>
          </p:spPr>
          <p:txBody>
            <a:bodyPr wrap="none" lIns="93600" tIns="46800" rIns="93600" bIns="46800" anchor="ctr">
              <a:spAutoFit/>
            </a:bodyPr>
            <a:lstStyle/>
            <a:p>
              <a:endParaRPr lang="it-IT"/>
            </a:p>
          </p:txBody>
        </p:sp>
      </p:grpSp>
      <p:sp>
        <p:nvSpPr>
          <p:cNvPr id="134190" name="Rectangle 46"/>
          <p:cNvSpPr>
            <a:spLocks noGrp="1" noChangeArrowheads="1"/>
          </p:cNvSpPr>
          <p:nvPr>
            <p:ph type="title"/>
          </p:nvPr>
        </p:nvSpPr>
        <p:spPr>
          <a:ln w="9525"/>
        </p:spPr>
        <p:txBody>
          <a:bodyPr/>
          <a:lstStyle/>
          <a:p>
            <a:pPr>
              <a:defRPr/>
            </a:pPr>
            <a:r>
              <a:rPr lang="it-IT" sz="2400" smtClean="0">
                <a:solidFill>
                  <a:srgbClr val="003399"/>
                </a:solidFill>
                <a:latin typeface="Calibri" pitchFamily="34" charset="0"/>
              </a:rPr>
              <a:t>modelli estrapolativi</a:t>
            </a:r>
          </a:p>
        </p:txBody>
      </p:sp>
      <p:sp>
        <p:nvSpPr>
          <p:cNvPr id="133125" name="Rectangle 47"/>
          <p:cNvSpPr>
            <a:spLocks noGrp="1" noChangeArrowheads="1"/>
          </p:cNvSpPr>
          <p:nvPr>
            <p:ph type="body" idx="1"/>
          </p:nvPr>
        </p:nvSpPr>
        <p:spPr>
          <a:xfrm>
            <a:off x="165100" y="714375"/>
            <a:ext cx="9080500" cy="5229225"/>
          </a:xfrm>
        </p:spPr>
        <p:txBody>
          <a:bodyPr/>
          <a:lstStyle/>
          <a:p>
            <a:pPr marL="342900" indent="-342900" defTabSz="914400"/>
            <a:r>
              <a:rPr lang="it-IT" sz="2000" b="1" smtClean="0">
                <a:latin typeface="Calibri" pitchFamily="34" charset="0"/>
              </a:rPr>
              <a:t>definizione di serie storica:</a:t>
            </a:r>
            <a:r>
              <a:rPr lang="it-IT" sz="2000" smtClean="0">
                <a:latin typeface="Calibri" pitchFamily="34" charset="0"/>
              </a:rPr>
              <a:t> una serie storica è una sequenza di valori (A</a:t>
            </a:r>
            <a:r>
              <a:rPr lang="it-IT" sz="2000" baseline="-25000" smtClean="0">
                <a:latin typeface="Calibri" pitchFamily="34" charset="0"/>
              </a:rPr>
              <a:t>1</a:t>
            </a:r>
            <a:r>
              <a:rPr lang="it-IT" sz="2000" smtClean="0">
                <a:latin typeface="Calibri" pitchFamily="34" charset="0"/>
              </a:rPr>
              <a:t>, A</a:t>
            </a:r>
            <a:r>
              <a:rPr lang="it-IT" sz="2000" baseline="-25000" smtClean="0">
                <a:latin typeface="Calibri" pitchFamily="34" charset="0"/>
              </a:rPr>
              <a:t>2</a:t>
            </a:r>
            <a:r>
              <a:rPr lang="it-IT" sz="2000" smtClean="0">
                <a:latin typeface="Calibri" pitchFamily="34" charset="0"/>
              </a:rPr>
              <a:t>, A</a:t>
            </a:r>
            <a:r>
              <a:rPr lang="it-IT" sz="2000" baseline="-25000" smtClean="0">
                <a:latin typeface="Calibri" pitchFamily="34" charset="0"/>
              </a:rPr>
              <a:t>3</a:t>
            </a:r>
            <a:r>
              <a:rPr lang="it-IT" sz="2000" smtClean="0">
                <a:latin typeface="Calibri" pitchFamily="34" charset="0"/>
              </a:rPr>
              <a:t>, … , A</a:t>
            </a:r>
            <a:r>
              <a:rPr lang="it-IT" sz="2000" baseline="-25000" smtClean="0">
                <a:latin typeface="Calibri" pitchFamily="34" charset="0"/>
              </a:rPr>
              <a:t>t</a:t>
            </a:r>
            <a:r>
              <a:rPr lang="it-IT" sz="2000" smtClean="0">
                <a:latin typeface="Calibri" pitchFamily="34" charset="0"/>
              </a:rPr>
              <a:t>, … ) assunti da una grandezza misurabile (numero di ordini, migliaia di €, kg, litri, ecc.) e osservati in corrispondenza di specifici intervalli temporali (periodi, ‘t’), di norma eguali tra loro (giorni, settimane, mesi, trimestri, anni)</a:t>
            </a:r>
            <a:br>
              <a:rPr lang="it-IT" sz="2000" smtClean="0">
                <a:latin typeface="Calibri" pitchFamily="34" charset="0"/>
              </a:rPr>
            </a:br>
            <a:endParaRPr lang="it-IT" sz="2000" smtClean="0">
              <a:latin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ChangeArrowheads="1"/>
          </p:cNvSpPr>
          <p:nvPr/>
        </p:nvSpPr>
        <p:spPr bwMode="auto">
          <a:xfrm>
            <a:off x="166688" y="1976438"/>
            <a:ext cx="5516562" cy="823912"/>
          </a:xfrm>
          <a:prstGeom prst="rect">
            <a:avLst/>
          </a:prstGeom>
          <a:noFill/>
          <a:ln w="9525">
            <a:noFill/>
            <a:miter lim="800000"/>
            <a:headEnd/>
            <a:tailEnd/>
          </a:ln>
        </p:spPr>
        <p:txBody>
          <a:bodyPr lIns="92075" tIns="46038" rIns="92075" bIns="46038">
            <a:spAutoFit/>
          </a:bodyPr>
          <a:lstStyle/>
          <a:p>
            <a:pPr eaLnBrk="0" hangingPunct="0">
              <a:lnSpc>
                <a:spcPct val="150000"/>
              </a:lnSpc>
              <a:spcAft>
                <a:spcPct val="50000"/>
              </a:spcAft>
              <a:buFont typeface="Wingdings" pitchFamily="2" charset="2"/>
              <a:buChar char="Ø"/>
            </a:pPr>
            <a:r>
              <a:rPr lang="it-IT" sz="2400">
                <a:solidFill>
                  <a:schemeClr val="tx1"/>
                </a:solidFill>
                <a:latin typeface="Calibri" pitchFamily="34" charset="0"/>
              </a:rPr>
              <a:t> </a:t>
            </a:r>
            <a:r>
              <a:rPr lang="it-IT" sz="2200">
                <a:solidFill>
                  <a:schemeClr val="tx1"/>
                </a:solidFill>
                <a:latin typeface="Calibri" pitchFamily="34" charset="0"/>
              </a:rPr>
              <a:t>orizzonte previsionale:</a:t>
            </a:r>
            <a:r>
              <a:rPr lang="it-IT" sz="2400">
                <a:solidFill>
                  <a:schemeClr val="tx1"/>
                </a:solidFill>
                <a:latin typeface="Calibri" pitchFamily="34" charset="0"/>
              </a:rPr>
              <a:t>  </a:t>
            </a:r>
            <a:r>
              <a:rPr lang="it-IT" sz="3200" b="1">
                <a:solidFill>
                  <a:schemeClr val="tx1"/>
                </a:solidFill>
                <a:latin typeface="Calibri" pitchFamily="34" charset="0"/>
              </a:rPr>
              <a:t>m</a:t>
            </a:r>
          </a:p>
        </p:txBody>
      </p:sp>
      <p:sp>
        <p:nvSpPr>
          <p:cNvPr id="134146" name="Rectangle 3"/>
          <p:cNvSpPr>
            <a:spLocks noChangeArrowheads="1"/>
          </p:cNvSpPr>
          <p:nvPr/>
        </p:nvSpPr>
        <p:spPr bwMode="auto">
          <a:xfrm>
            <a:off x="166688" y="1239838"/>
            <a:ext cx="8967787" cy="823912"/>
          </a:xfrm>
          <a:prstGeom prst="rect">
            <a:avLst/>
          </a:prstGeom>
          <a:noFill/>
          <a:ln w="9525">
            <a:noFill/>
            <a:miter lim="800000"/>
            <a:headEnd/>
            <a:tailEnd/>
          </a:ln>
        </p:spPr>
        <p:txBody>
          <a:bodyPr lIns="92075" tIns="46038" rIns="92075" bIns="46038">
            <a:spAutoFit/>
          </a:bodyPr>
          <a:lstStyle/>
          <a:p>
            <a:pPr eaLnBrk="0" hangingPunct="0">
              <a:lnSpc>
                <a:spcPct val="150000"/>
              </a:lnSpc>
              <a:spcAft>
                <a:spcPct val="50000"/>
              </a:spcAft>
              <a:buFont typeface="Wingdings" pitchFamily="2" charset="2"/>
              <a:buChar char="Ø"/>
            </a:pPr>
            <a:r>
              <a:rPr lang="it-IT" sz="2400">
                <a:solidFill>
                  <a:schemeClr val="tx1"/>
                </a:solidFill>
                <a:latin typeface="Calibri" pitchFamily="34" charset="0"/>
              </a:rPr>
              <a:t> </a:t>
            </a:r>
            <a:r>
              <a:rPr lang="it-IT" sz="2200">
                <a:solidFill>
                  <a:schemeClr val="tx1"/>
                </a:solidFill>
                <a:latin typeface="Calibri" pitchFamily="34" charset="0"/>
              </a:rPr>
              <a:t>previsione fatta alla fine del periodo ‘t’ per il periodo ‘t+m’:</a:t>
            </a:r>
            <a:r>
              <a:rPr lang="it-IT" sz="2400">
                <a:solidFill>
                  <a:schemeClr val="tx1"/>
                </a:solidFill>
                <a:latin typeface="Calibri" pitchFamily="34" charset="0"/>
              </a:rPr>
              <a:t> </a:t>
            </a:r>
            <a:r>
              <a:rPr lang="it-IT" sz="3200" b="1">
                <a:solidFill>
                  <a:schemeClr val="tx1"/>
                </a:solidFill>
                <a:latin typeface="Calibri" pitchFamily="34" charset="0"/>
              </a:rPr>
              <a:t>F</a:t>
            </a:r>
            <a:r>
              <a:rPr lang="it-IT" sz="3200" b="1" baseline="-25000">
                <a:solidFill>
                  <a:schemeClr val="tx1"/>
                </a:solidFill>
                <a:latin typeface="Calibri" pitchFamily="34" charset="0"/>
              </a:rPr>
              <a:t>t+m</a:t>
            </a:r>
            <a:endParaRPr lang="it-IT" sz="3200" b="1">
              <a:solidFill>
                <a:schemeClr val="tx1"/>
              </a:solidFill>
              <a:latin typeface="Calibri" pitchFamily="34" charset="0"/>
            </a:endParaRPr>
          </a:p>
        </p:txBody>
      </p:sp>
      <p:sp>
        <p:nvSpPr>
          <p:cNvPr id="134147" name="Line 4"/>
          <p:cNvSpPr>
            <a:spLocks noChangeShapeType="1"/>
          </p:cNvSpPr>
          <p:nvPr/>
        </p:nvSpPr>
        <p:spPr bwMode="auto">
          <a:xfrm>
            <a:off x="5435600" y="4471988"/>
            <a:ext cx="2130425" cy="0"/>
          </a:xfrm>
          <a:prstGeom prst="line">
            <a:avLst/>
          </a:prstGeom>
          <a:noFill/>
          <a:ln w="25400">
            <a:solidFill>
              <a:schemeClr val="tx1"/>
            </a:solidFill>
            <a:round/>
            <a:headEnd type="none" w="sm" len="sm"/>
            <a:tailEnd type="stealth" w="med" len="lg"/>
          </a:ln>
        </p:spPr>
        <p:txBody>
          <a:bodyPr wrap="none" anchor="ctr"/>
          <a:lstStyle/>
          <a:p>
            <a:endParaRPr lang="it-IT"/>
          </a:p>
        </p:txBody>
      </p:sp>
      <p:sp>
        <p:nvSpPr>
          <p:cNvPr id="134148" name="Line 5"/>
          <p:cNvSpPr>
            <a:spLocks noChangeShapeType="1"/>
          </p:cNvSpPr>
          <p:nvPr/>
        </p:nvSpPr>
        <p:spPr bwMode="auto">
          <a:xfrm flipV="1">
            <a:off x="2551113" y="4381500"/>
            <a:ext cx="0" cy="96838"/>
          </a:xfrm>
          <a:prstGeom prst="line">
            <a:avLst/>
          </a:prstGeom>
          <a:noFill/>
          <a:ln w="12700">
            <a:solidFill>
              <a:schemeClr val="tx1"/>
            </a:solidFill>
            <a:round/>
            <a:headEnd type="none" w="sm" len="sm"/>
            <a:tailEnd type="none" w="sm" len="sm"/>
          </a:ln>
        </p:spPr>
        <p:txBody>
          <a:bodyPr wrap="none" anchor="ctr"/>
          <a:lstStyle/>
          <a:p>
            <a:endParaRPr lang="it-IT"/>
          </a:p>
        </p:txBody>
      </p:sp>
      <p:sp>
        <p:nvSpPr>
          <p:cNvPr id="134149" name="Line 6"/>
          <p:cNvSpPr>
            <a:spLocks noChangeShapeType="1"/>
          </p:cNvSpPr>
          <p:nvPr/>
        </p:nvSpPr>
        <p:spPr bwMode="auto">
          <a:xfrm flipV="1">
            <a:off x="6608763" y="4368800"/>
            <a:ext cx="0" cy="98425"/>
          </a:xfrm>
          <a:prstGeom prst="line">
            <a:avLst/>
          </a:prstGeom>
          <a:noFill/>
          <a:ln w="12700">
            <a:solidFill>
              <a:schemeClr val="tx1"/>
            </a:solidFill>
            <a:round/>
            <a:headEnd type="none" w="sm" len="sm"/>
            <a:tailEnd type="none" w="sm" len="sm"/>
          </a:ln>
        </p:spPr>
        <p:txBody>
          <a:bodyPr wrap="none" anchor="ctr"/>
          <a:lstStyle/>
          <a:p>
            <a:endParaRPr lang="it-IT"/>
          </a:p>
        </p:txBody>
      </p:sp>
      <p:sp>
        <p:nvSpPr>
          <p:cNvPr id="134150" name="Rectangle 7"/>
          <p:cNvSpPr>
            <a:spLocks noChangeArrowheads="1"/>
          </p:cNvSpPr>
          <p:nvPr/>
        </p:nvSpPr>
        <p:spPr bwMode="auto">
          <a:xfrm>
            <a:off x="1941513" y="4041775"/>
            <a:ext cx="422275" cy="457200"/>
          </a:xfrm>
          <a:prstGeom prst="rect">
            <a:avLst/>
          </a:prstGeom>
          <a:noFill/>
          <a:ln w="9525">
            <a:noFill/>
            <a:miter lim="800000"/>
            <a:headEnd/>
            <a:tailEnd/>
          </a:ln>
        </p:spPr>
        <p:txBody>
          <a:bodyPr wrap="none" lIns="92075" tIns="46038" rIns="92075" bIns="46038">
            <a:spAutoFit/>
          </a:bodyPr>
          <a:lstStyle/>
          <a:p>
            <a:pPr eaLnBrk="0" hangingPunct="0"/>
            <a:r>
              <a:rPr lang="it-IT" sz="2400">
                <a:solidFill>
                  <a:schemeClr val="tx1"/>
                </a:solidFill>
                <a:latin typeface="Calibri" pitchFamily="34" charset="0"/>
              </a:rPr>
              <a:t> t </a:t>
            </a:r>
          </a:p>
        </p:txBody>
      </p:sp>
      <p:sp>
        <p:nvSpPr>
          <p:cNvPr id="134151" name="Rectangle 8"/>
          <p:cNvSpPr>
            <a:spLocks noChangeArrowheads="1"/>
          </p:cNvSpPr>
          <p:nvPr/>
        </p:nvSpPr>
        <p:spPr bwMode="auto">
          <a:xfrm>
            <a:off x="5743575" y="3979863"/>
            <a:ext cx="809625" cy="519112"/>
          </a:xfrm>
          <a:prstGeom prst="rect">
            <a:avLst/>
          </a:prstGeom>
          <a:noFill/>
          <a:ln w="9525">
            <a:noFill/>
            <a:miter lim="800000"/>
            <a:headEnd/>
            <a:tailEnd/>
          </a:ln>
        </p:spPr>
        <p:txBody>
          <a:bodyPr wrap="none" lIns="92075" tIns="46038" rIns="92075" bIns="46038">
            <a:spAutoFit/>
          </a:bodyPr>
          <a:lstStyle/>
          <a:p>
            <a:pPr eaLnBrk="0" hangingPunct="0"/>
            <a:r>
              <a:rPr lang="it-IT" sz="2400">
                <a:solidFill>
                  <a:schemeClr val="tx1"/>
                </a:solidFill>
                <a:latin typeface="Calibri" pitchFamily="34" charset="0"/>
              </a:rPr>
              <a:t> </a:t>
            </a:r>
            <a:r>
              <a:rPr lang="it-IT" sz="2800">
                <a:solidFill>
                  <a:schemeClr val="tx1"/>
                </a:solidFill>
                <a:latin typeface="Calibri" pitchFamily="34" charset="0"/>
              </a:rPr>
              <a:t>t</a:t>
            </a:r>
            <a:r>
              <a:rPr lang="it-IT" sz="2000">
                <a:solidFill>
                  <a:schemeClr val="tx1"/>
                </a:solidFill>
                <a:latin typeface="Calibri" pitchFamily="34" charset="0"/>
              </a:rPr>
              <a:t>+</a:t>
            </a:r>
            <a:r>
              <a:rPr lang="it-IT" sz="2400">
                <a:solidFill>
                  <a:schemeClr val="tx1"/>
                </a:solidFill>
                <a:latin typeface="Calibri" pitchFamily="34" charset="0"/>
              </a:rPr>
              <a:t>m </a:t>
            </a:r>
          </a:p>
        </p:txBody>
      </p:sp>
      <p:sp>
        <p:nvSpPr>
          <p:cNvPr id="134152" name="Rectangle 9"/>
          <p:cNvSpPr>
            <a:spLocks noChangeArrowheads="1"/>
          </p:cNvSpPr>
          <p:nvPr/>
        </p:nvSpPr>
        <p:spPr bwMode="auto">
          <a:xfrm>
            <a:off x="2574925" y="4041775"/>
            <a:ext cx="635000" cy="457200"/>
          </a:xfrm>
          <a:prstGeom prst="rect">
            <a:avLst/>
          </a:prstGeom>
          <a:noFill/>
          <a:ln w="9525">
            <a:noFill/>
            <a:miter lim="800000"/>
            <a:headEnd/>
            <a:tailEnd/>
          </a:ln>
        </p:spPr>
        <p:txBody>
          <a:bodyPr wrap="none" lIns="92075" tIns="46038" rIns="92075" bIns="46038">
            <a:spAutoFit/>
          </a:bodyPr>
          <a:lstStyle/>
          <a:p>
            <a:pPr eaLnBrk="0" hangingPunct="0"/>
            <a:r>
              <a:rPr lang="it-IT" sz="2400">
                <a:solidFill>
                  <a:schemeClr val="tx1"/>
                </a:solidFill>
                <a:latin typeface="Calibri" pitchFamily="34" charset="0"/>
              </a:rPr>
              <a:t> t</a:t>
            </a:r>
            <a:r>
              <a:rPr lang="it-IT" sz="2000">
                <a:solidFill>
                  <a:schemeClr val="tx1"/>
                </a:solidFill>
                <a:latin typeface="Calibri" pitchFamily="34" charset="0"/>
              </a:rPr>
              <a:t>+</a:t>
            </a:r>
            <a:r>
              <a:rPr lang="it-IT" sz="2400">
                <a:solidFill>
                  <a:schemeClr val="tx1"/>
                </a:solidFill>
                <a:latin typeface="Calibri" pitchFamily="34" charset="0"/>
              </a:rPr>
              <a:t>1</a:t>
            </a:r>
          </a:p>
        </p:txBody>
      </p:sp>
      <p:sp>
        <p:nvSpPr>
          <p:cNvPr id="134153" name="Rectangle 10"/>
          <p:cNvSpPr>
            <a:spLocks noChangeArrowheads="1"/>
          </p:cNvSpPr>
          <p:nvPr/>
        </p:nvSpPr>
        <p:spPr bwMode="auto">
          <a:xfrm>
            <a:off x="3921125" y="3387725"/>
            <a:ext cx="1228725" cy="457200"/>
          </a:xfrm>
          <a:prstGeom prst="rect">
            <a:avLst/>
          </a:prstGeom>
          <a:noFill/>
          <a:ln w="9525">
            <a:noFill/>
            <a:miter lim="800000"/>
            <a:headEnd/>
            <a:tailEnd/>
          </a:ln>
        </p:spPr>
        <p:txBody>
          <a:bodyPr wrap="none" lIns="92075" tIns="46038" rIns="92075" bIns="46038">
            <a:spAutoFit/>
          </a:bodyPr>
          <a:lstStyle/>
          <a:p>
            <a:pPr eaLnBrk="0" hangingPunct="0"/>
            <a:r>
              <a:rPr lang="it-IT" sz="2400">
                <a:solidFill>
                  <a:schemeClr val="accent2"/>
                </a:solidFill>
                <a:latin typeface="Calibri" pitchFamily="34" charset="0"/>
              </a:rPr>
              <a:t>m </a:t>
            </a:r>
            <a:r>
              <a:rPr lang="it-IT" sz="2000">
                <a:solidFill>
                  <a:schemeClr val="accent2"/>
                </a:solidFill>
                <a:latin typeface="Calibri" pitchFamily="34" charset="0"/>
              </a:rPr>
              <a:t>periodi</a:t>
            </a:r>
          </a:p>
        </p:txBody>
      </p:sp>
      <p:sp>
        <p:nvSpPr>
          <p:cNvPr id="134154" name="Rectangle 11"/>
          <p:cNvSpPr>
            <a:spLocks noChangeArrowheads="1"/>
          </p:cNvSpPr>
          <p:nvPr/>
        </p:nvSpPr>
        <p:spPr bwMode="auto">
          <a:xfrm>
            <a:off x="4275138" y="4008438"/>
            <a:ext cx="712787" cy="430212"/>
          </a:xfrm>
          <a:prstGeom prst="rect">
            <a:avLst/>
          </a:prstGeom>
          <a:noFill/>
          <a:ln w="9525">
            <a:noFill/>
            <a:miter lim="800000"/>
            <a:headEnd/>
            <a:tailEnd/>
          </a:ln>
        </p:spPr>
        <p:txBody>
          <a:bodyPr wrap="none" anchor="ctr"/>
          <a:lstStyle/>
          <a:p>
            <a:endParaRPr lang="it-IT"/>
          </a:p>
        </p:txBody>
      </p:sp>
      <p:sp>
        <p:nvSpPr>
          <p:cNvPr id="134155" name="Rectangle 12"/>
          <p:cNvSpPr>
            <a:spLocks noChangeArrowheads="1"/>
          </p:cNvSpPr>
          <p:nvPr/>
        </p:nvSpPr>
        <p:spPr bwMode="auto">
          <a:xfrm>
            <a:off x="3419475" y="4141788"/>
            <a:ext cx="212725" cy="244475"/>
          </a:xfrm>
          <a:prstGeom prst="rect">
            <a:avLst/>
          </a:prstGeom>
          <a:noFill/>
          <a:ln w="9525">
            <a:noFill/>
            <a:miter lim="800000"/>
            <a:headEnd/>
            <a:tailEnd/>
          </a:ln>
        </p:spPr>
        <p:txBody>
          <a:bodyPr wrap="none" lIns="92075" tIns="46038" rIns="92075" bIns="46038">
            <a:spAutoFit/>
          </a:bodyPr>
          <a:lstStyle/>
          <a:p>
            <a:pPr eaLnBrk="0" hangingPunct="0"/>
            <a:r>
              <a:rPr lang="it-IT" sz="1000">
                <a:solidFill>
                  <a:schemeClr val="tx1"/>
                </a:solidFill>
                <a:latin typeface="Calibri" pitchFamily="34" charset="0"/>
              </a:rPr>
              <a:t> </a:t>
            </a:r>
          </a:p>
        </p:txBody>
      </p:sp>
      <p:sp>
        <p:nvSpPr>
          <p:cNvPr id="134156" name="Rectangle 13"/>
          <p:cNvSpPr>
            <a:spLocks noChangeArrowheads="1"/>
          </p:cNvSpPr>
          <p:nvPr/>
        </p:nvSpPr>
        <p:spPr bwMode="auto">
          <a:xfrm>
            <a:off x="3843338" y="4141788"/>
            <a:ext cx="212725" cy="244475"/>
          </a:xfrm>
          <a:prstGeom prst="rect">
            <a:avLst/>
          </a:prstGeom>
          <a:noFill/>
          <a:ln w="9525">
            <a:noFill/>
            <a:miter lim="800000"/>
            <a:headEnd/>
            <a:tailEnd/>
          </a:ln>
        </p:spPr>
        <p:txBody>
          <a:bodyPr wrap="none" lIns="92075" tIns="46038" rIns="92075" bIns="46038">
            <a:spAutoFit/>
          </a:bodyPr>
          <a:lstStyle/>
          <a:p>
            <a:pPr eaLnBrk="0" hangingPunct="0"/>
            <a:r>
              <a:rPr lang="it-IT" sz="1000">
                <a:solidFill>
                  <a:schemeClr val="tx1"/>
                </a:solidFill>
                <a:latin typeface="Calibri" pitchFamily="34" charset="0"/>
              </a:rPr>
              <a:t> </a:t>
            </a:r>
          </a:p>
        </p:txBody>
      </p:sp>
      <p:sp>
        <p:nvSpPr>
          <p:cNvPr id="134157" name="Rectangle 14"/>
          <p:cNvSpPr>
            <a:spLocks noChangeArrowheads="1"/>
          </p:cNvSpPr>
          <p:nvPr/>
        </p:nvSpPr>
        <p:spPr bwMode="auto">
          <a:xfrm>
            <a:off x="5287963" y="4141788"/>
            <a:ext cx="212725" cy="244475"/>
          </a:xfrm>
          <a:prstGeom prst="rect">
            <a:avLst/>
          </a:prstGeom>
          <a:noFill/>
          <a:ln w="9525">
            <a:noFill/>
            <a:miter lim="800000"/>
            <a:headEnd/>
            <a:tailEnd/>
          </a:ln>
        </p:spPr>
        <p:txBody>
          <a:bodyPr wrap="none" lIns="92075" tIns="46038" rIns="92075" bIns="46038">
            <a:spAutoFit/>
          </a:bodyPr>
          <a:lstStyle/>
          <a:p>
            <a:pPr eaLnBrk="0" hangingPunct="0"/>
            <a:r>
              <a:rPr lang="it-IT" sz="1000">
                <a:solidFill>
                  <a:schemeClr val="tx1"/>
                </a:solidFill>
                <a:latin typeface="Calibri" pitchFamily="34" charset="0"/>
              </a:rPr>
              <a:t> </a:t>
            </a:r>
          </a:p>
        </p:txBody>
      </p:sp>
      <p:sp>
        <p:nvSpPr>
          <p:cNvPr id="134158" name="Line 15"/>
          <p:cNvSpPr>
            <a:spLocks noChangeShapeType="1"/>
          </p:cNvSpPr>
          <p:nvPr/>
        </p:nvSpPr>
        <p:spPr bwMode="auto">
          <a:xfrm>
            <a:off x="1046163" y="4368800"/>
            <a:ext cx="0" cy="98425"/>
          </a:xfrm>
          <a:prstGeom prst="line">
            <a:avLst/>
          </a:prstGeom>
          <a:noFill/>
          <a:ln w="12700">
            <a:solidFill>
              <a:schemeClr val="tx1"/>
            </a:solidFill>
            <a:round/>
            <a:headEnd type="none" w="sm" len="sm"/>
            <a:tailEnd type="none" w="sm" len="sm"/>
          </a:ln>
        </p:spPr>
        <p:txBody>
          <a:bodyPr wrap="none" anchor="ctr"/>
          <a:lstStyle/>
          <a:p>
            <a:endParaRPr lang="it-IT"/>
          </a:p>
        </p:txBody>
      </p:sp>
      <p:sp>
        <p:nvSpPr>
          <p:cNvPr id="134159" name="Line 16"/>
          <p:cNvSpPr>
            <a:spLocks noChangeShapeType="1"/>
          </p:cNvSpPr>
          <p:nvPr/>
        </p:nvSpPr>
        <p:spPr bwMode="auto">
          <a:xfrm>
            <a:off x="5818188" y="4368800"/>
            <a:ext cx="0" cy="98425"/>
          </a:xfrm>
          <a:prstGeom prst="line">
            <a:avLst/>
          </a:prstGeom>
          <a:noFill/>
          <a:ln w="12700">
            <a:solidFill>
              <a:schemeClr val="tx1"/>
            </a:solidFill>
            <a:round/>
            <a:headEnd type="none" w="sm" len="sm"/>
            <a:tailEnd type="none" w="sm" len="sm"/>
          </a:ln>
        </p:spPr>
        <p:txBody>
          <a:bodyPr wrap="none" anchor="ctr"/>
          <a:lstStyle/>
          <a:p>
            <a:endParaRPr lang="it-IT"/>
          </a:p>
        </p:txBody>
      </p:sp>
      <p:grpSp>
        <p:nvGrpSpPr>
          <p:cNvPr id="134160" name="Group 17"/>
          <p:cNvGrpSpPr>
            <a:grpSpLocks/>
          </p:cNvGrpSpPr>
          <p:nvPr/>
        </p:nvGrpSpPr>
        <p:grpSpPr bwMode="auto">
          <a:xfrm>
            <a:off x="2557463" y="4386263"/>
            <a:ext cx="1108075" cy="566737"/>
            <a:chOff x="1876" y="3334"/>
            <a:chExt cx="698" cy="357"/>
          </a:xfrm>
        </p:grpSpPr>
        <p:grpSp>
          <p:nvGrpSpPr>
            <p:cNvPr id="134185" name="Group 18"/>
            <p:cNvGrpSpPr>
              <a:grpSpLocks/>
            </p:cNvGrpSpPr>
            <p:nvPr/>
          </p:nvGrpSpPr>
          <p:grpSpPr bwMode="auto">
            <a:xfrm>
              <a:off x="1876" y="3400"/>
              <a:ext cx="252" cy="184"/>
              <a:chOff x="1618" y="5514"/>
              <a:chExt cx="156" cy="144"/>
            </a:xfrm>
          </p:grpSpPr>
          <p:sp>
            <p:nvSpPr>
              <p:cNvPr id="134188" name="Arc 19"/>
              <p:cNvSpPr>
                <a:spLocks/>
              </p:cNvSpPr>
              <p:nvPr/>
            </p:nvSpPr>
            <p:spPr bwMode="auto">
              <a:xfrm>
                <a:off x="1618" y="5514"/>
                <a:ext cx="90" cy="144"/>
              </a:xfrm>
              <a:custGeom>
                <a:avLst/>
                <a:gdLst>
                  <a:gd name="T0" fmla="*/ 90 w 21600"/>
                  <a:gd name="T1" fmla="*/ 144 h 21600"/>
                  <a:gd name="T2" fmla="*/ 0 w 21600"/>
                  <a:gd name="T3" fmla="*/ 0 h 21600"/>
                  <a:gd name="T4" fmla="*/ 9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rgbClr val="063DE8"/>
                </a:solidFill>
                <a:round/>
                <a:headEnd type="none" w="sm" len="sm"/>
                <a:tailEnd type="none" w="sm" len="sm"/>
              </a:ln>
            </p:spPr>
            <p:txBody>
              <a:bodyPr wrap="none" anchor="ctr"/>
              <a:lstStyle/>
              <a:p>
                <a:endParaRPr lang="it-IT"/>
              </a:p>
            </p:txBody>
          </p:sp>
          <p:sp>
            <p:nvSpPr>
              <p:cNvPr id="134189" name="Arc 20"/>
              <p:cNvSpPr>
                <a:spLocks/>
              </p:cNvSpPr>
              <p:nvPr/>
            </p:nvSpPr>
            <p:spPr bwMode="auto">
              <a:xfrm>
                <a:off x="1707" y="5610"/>
                <a:ext cx="67" cy="48"/>
              </a:xfrm>
              <a:custGeom>
                <a:avLst/>
                <a:gdLst>
                  <a:gd name="T0" fmla="*/ 67 w 21600"/>
                  <a:gd name="T1" fmla="*/ 0 h 21600"/>
                  <a:gd name="T2" fmla="*/ 0 w 21600"/>
                  <a:gd name="T3" fmla="*/ 48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063DE8"/>
                </a:solidFill>
                <a:round/>
                <a:headEnd type="none" w="sm" len="sm"/>
                <a:tailEnd type="none" w="sm" len="sm"/>
              </a:ln>
            </p:spPr>
            <p:txBody>
              <a:bodyPr wrap="none" anchor="ctr"/>
              <a:lstStyle/>
              <a:p>
                <a:endParaRPr lang="it-IT"/>
              </a:p>
            </p:txBody>
          </p:sp>
        </p:grpSp>
        <p:sp>
          <p:nvSpPr>
            <p:cNvPr id="134186" name="Freeform 21"/>
            <p:cNvSpPr>
              <a:spLocks/>
            </p:cNvSpPr>
            <p:nvPr/>
          </p:nvSpPr>
          <p:spPr bwMode="auto">
            <a:xfrm>
              <a:off x="2066" y="3448"/>
              <a:ext cx="81" cy="94"/>
            </a:xfrm>
            <a:custGeom>
              <a:avLst/>
              <a:gdLst>
                <a:gd name="T0" fmla="*/ 0 w 49"/>
                <a:gd name="T1" fmla="*/ 60 h 73"/>
                <a:gd name="T2" fmla="*/ 36 w 49"/>
                <a:gd name="T3" fmla="*/ 0 h 73"/>
                <a:gd name="T4" fmla="*/ 48 w 49"/>
                <a:gd name="T5" fmla="*/ 72 h 73"/>
                <a:gd name="T6" fmla="*/ 0 w 49"/>
                <a:gd name="T7" fmla="*/ 60 h 73"/>
                <a:gd name="T8" fmla="*/ 0 60000 65536"/>
                <a:gd name="T9" fmla="*/ 0 60000 65536"/>
                <a:gd name="T10" fmla="*/ 0 60000 65536"/>
                <a:gd name="T11" fmla="*/ 0 60000 65536"/>
                <a:gd name="T12" fmla="*/ 0 w 49"/>
                <a:gd name="T13" fmla="*/ 0 h 73"/>
                <a:gd name="T14" fmla="*/ 49 w 49"/>
                <a:gd name="T15" fmla="*/ 73 h 73"/>
              </a:gdLst>
              <a:ahLst/>
              <a:cxnLst>
                <a:cxn ang="T8">
                  <a:pos x="T0" y="T1"/>
                </a:cxn>
                <a:cxn ang="T9">
                  <a:pos x="T2" y="T3"/>
                </a:cxn>
                <a:cxn ang="T10">
                  <a:pos x="T4" y="T5"/>
                </a:cxn>
                <a:cxn ang="T11">
                  <a:pos x="T6" y="T7"/>
                </a:cxn>
              </a:cxnLst>
              <a:rect l="T12" t="T13" r="T14" b="T15"/>
              <a:pathLst>
                <a:path w="49" h="73">
                  <a:moveTo>
                    <a:pt x="0" y="60"/>
                  </a:moveTo>
                  <a:lnTo>
                    <a:pt x="36" y="0"/>
                  </a:lnTo>
                  <a:lnTo>
                    <a:pt x="48" y="72"/>
                  </a:lnTo>
                  <a:lnTo>
                    <a:pt x="0" y="60"/>
                  </a:lnTo>
                </a:path>
              </a:pathLst>
            </a:custGeom>
            <a:solidFill>
              <a:srgbClr val="063DE8"/>
            </a:solidFill>
            <a:ln w="9525" cap="rnd">
              <a:noFill/>
              <a:round/>
              <a:headEnd/>
              <a:tailEnd/>
            </a:ln>
          </p:spPr>
          <p:txBody>
            <a:bodyPr/>
            <a:lstStyle/>
            <a:p>
              <a:endParaRPr lang="it-IT"/>
            </a:p>
          </p:txBody>
        </p:sp>
        <p:sp>
          <p:nvSpPr>
            <p:cNvPr id="134187" name="Rectangle 22"/>
            <p:cNvSpPr>
              <a:spLocks noChangeArrowheads="1"/>
            </p:cNvSpPr>
            <p:nvPr/>
          </p:nvSpPr>
          <p:spPr bwMode="auto">
            <a:xfrm>
              <a:off x="2095" y="3334"/>
              <a:ext cx="479" cy="357"/>
            </a:xfrm>
            <a:prstGeom prst="rect">
              <a:avLst/>
            </a:prstGeom>
            <a:noFill/>
            <a:ln w="9525">
              <a:noFill/>
              <a:miter lim="800000"/>
              <a:headEnd/>
              <a:tailEnd/>
            </a:ln>
          </p:spPr>
          <p:txBody>
            <a:bodyPr lIns="92075" tIns="46038" rIns="92075" bIns="46038">
              <a:spAutoFit/>
            </a:bodyPr>
            <a:lstStyle/>
            <a:p>
              <a:pPr eaLnBrk="0" hangingPunct="0">
                <a:lnSpc>
                  <a:spcPct val="130000"/>
                </a:lnSpc>
              </a:pPr>
              <a:r>
                <a:rPr lang="it-IT" sz="2400" b="1">
                  <a:solidFill>
                    <a:srgbClr val="063DE8"/>
                  </a:solidFill>
                  <a:latin typeface="Calibri" pitchFamily="34" charset="0"/>
                </a:rPr>
                <a:t>F</a:t>
              </a:r>
              <a:r>
                <a:rPr lang="it-IT" sz="2400" b="1" baseline="-25000">
                  <a:solidFill>
                    <a:srgbClr val="063DE8"/>
                  </a:solidFill>
                  <a:latin typeface="Calibri" pitchFamily="34" charset="0"/>
                </a:rPr>
                <a:t>t+1</a:t>
              </a:r>
              <a:endParaRPr lang="it-IT" sz="2000" b="1">
                <a:solidFill>
                  <a:srgbClr val="063DE8"/>
                </a:solidFill>
                <a:latin typeface="Calibri" pitchFamily="34" charset="0"/>
              </a:endParaRPr>
            </a:p>
          </p:txBody>
        </p:sp>
      </p:grpSp>
      <p:grpSp>
        <p:nvGrpSpPr>
          <p:cNvPr id="134161" name="Group 23"/>
          <p:cNvGrpSpPr>
            <a:grpSpLocks/>
          </p:cNvGrpSpPr>
          <p:nvPr/>
        </p:nvGrpSpPr>
        <p:grpSpPr bwMode="auto">
          <a:xfrm>
            <a:off x="2562225" y="4386263"/>
            <a:ext cx="1887538" cy="652462"/>
            <a:chOff x="1879" y="3334"/>
            <a:chExt cx="1189" cy="411"/>
          </a:xfrm>
        </p:grpSpPr>
        <p:sp>
          <p:nvSpPr>
            <p:cNvPr id="134181" name="Arc 24"/>
            <p:cNvSpPr>
              <a:spLocks/>
            </p:cNvSpPr>
            <p:nvPr/>
          </p:nvSpPr>
          <p:spPr bwMode="auto">
            <a:xfrm>
              <a:off x="1879" y="3425"/>
              <a:ext cx="351" cy="320"/>
            </a:xfrm>
            <a:custGeom>
              <a:avLst/>
              <a:gdLst>
                <a:gd name="T0" fmla="*/ 351 w 21600"/>
                <a:gd name="T1" fmla="*/ 320 h 21600"/>
                <a:gd name="T2" fmla="*/ 0 w 21600"/>
                <a:gd name="T3" fmla="*/ 0 h 21600"/>
                <a:gd name="T4" fmla="*/ 35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rgbClr val="063DE8"/>
              </a:solidFill>
              <a:round/>
              <a:headEnd type="none" w="sm" len="sm"/>
              <a:tailEnd type="none" w="sm" len="sm"/>
            </a:ln>
          </p:spPr>
          <p:txBody>
            <a:bodyPr wrap="none" anchor="ctr"/>
            <a:lstStyle/>
            <a:p>
              <a:endParaRPr lang="it-IT"/>
            </a:p>
          </p:txBody>
        </p:sp>
        <p:sp>
          <p:nvSpPr>
            <p:cNvPr id="134182" name="Arc 25"/>
            <p:cNvSpPr>
              <a:spLocks/>
            </p:cNvSpPr>
            <p:nvPr/>
          </p:nvSpPr>
          <p:spPr bwMode="auto">
            <a:xfrm>
              <a:off x="2235" y="3515"/>
              <a:ext cx="370" cy="225"/>
            </a:xfrm>
            <a:custGeom>
              <a:avLst/>
              <a:gdLst>
                <a:gd name="T0" fmla="*/ 370 w 21600"/>
                <a:gd name="T1" fmla="*/ 0 h 21600"/>
                <a:gd name="T2" fmla="*/ 0 w 21600"/>
                <a:gd name="T3" fmla="*/ 22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063DE8"/>
              </a:solidFill>
              <a:round/>
              <a:headEnd type="none" w="sm" len="sm"/>
              <a:tailEnd type="none" w="sm" len="sm"/>
            </a:ln>
          </p:spPr>
          <p:txBody>
            <a:bodyPr wrap="none" anchor="ctr"/>
            <a:lstStyle/>
            <a:p>
              <a:endParaRPr lang="it-IT"/>
            </a:p>
          </p:txBody>
        </p:sp>
        <p:sp>
          <p:nvSpPr>
            <p:cNvPr id="134183" name="Freeform 26"/>
            <p:cNvSpPr>
              <a:spLocks/>
            </p:cNvSpPr>
            <p:nvPr/>
          </p:nvSpPr>
          <p:spPr bwMode="auto">
            <a:xfrm>
              <a:off x="2546" y="3454"/>
              <a:ext cx="80" cy="93"/>
            </a:xfrm>
            <a:custGeom>
              <a:avLst/>
              <a:gdLst>
                <a:gd name="T0" fmla="*/ 0 w 49"/>
                <a:gd name="T1" fmla="*/ 60 h 73"/>
                <a:gd name="T2" fmla="*/ 36 w 49"/>
                <a:gd name="T3" fmla="*/ 0 h 73"/>
                <a:gd name="T4" fmla="*/ 48 w 49"/>
                <a:gd name="T5" fmla="*/ 72 h 73"/>
                <a:gd name="T6" fmla="*/ 0 w 49"/>
                <a:gd name="T7" fmla="*/ 60 h 73"/>
                <a:gd name="T8" fmla="*/ 0 60000 65536"/>
                <a:gd name="T9" fmla="*/ 0 60000 65536"/>
                <a:gd name="T10" fmla="*/ 0 60000 65536"/>
                <a:gd name="T11" fmla="*/ 0 60000 65536"/>
                <a:gd name="T12" fmla="*/ 0 w 49"/>
                <a:gd name="T13" fmla="*/ 0 h 73"/>
                <a:gd name="T14" fmla="*/ 49 w 49"/>
                <a:gd name="T15" fmla="*/ 73 h 73"/>
              </a:gdLst>
              <a:ahLst/>
              <a:cxnLst>
                <a:cxn ang="T8">
                  <a:pos x="T0" y="T1"/>
                </a:cxn>
                <a:cxn ang="T9">
                  <a:pos x="T2" y="T3"/>
                </a:cxn>
                <a:cxn ang="T10">
                  <a:pos x="T4" y="T5"/>
                </a:cxn>
                <a:cxn ang="T11">
                  <a:pos x="T6" y="T7"/>
                </a:cxn>
              </a:cxnLst>
              <a:rect l="T12" t="T13" r="T14" b="T15"/>
              <a:pathLst>
                <a:path w="49" h="73">
                  <a:moveTo>
                    <a:pt x="0" y="60"/>
                  </a:moveTo>
                  <a:lnTo>
                    <a:pt x="36" y="0"/>
                  </a:lnTo>
                  <a:lnTo>
                    <a:pt x="48" y="72"/>
                  </a:lnTo>
                  <a:lnTo>
                    <a:pt x="0" y="60"/>
                  </a:lnTo>
                </a:path>
              </a:pathLst>
            </a:custGeom>
            <a:solidFill>
              <a:srgbClr val="063DE8"/>
            </a:solidFill>
            <a:ln w="9525" cap="rnd">
              <a:noFill/>
              <a:round/>
              <a:headEnd/>
              <a:tailEnd/>
            </a:ln>
          </p:spPr>
          <p:txBody>
            <a:bodyPr/>
            <a:lstStyle/>
            <a:p>
              <a:endParaRPr lang="it-IT"/>
            </a:p>
          </p:txBody>
        </p:sp>
        <p:sp>
          <p:nvSpPr>
            <p:cNvPr id="134184" name="Rectangle 27"/>
            <p:cNvSpPr>
              <a:spLocks noChangeArrowheads="1"/>
            </p:cNvSpPr>
            <p:nvPr/>
          </p:nvSpPr>
          <p:spPr bwMode="auto">
            <a:xfrm>
              <a:off x="2589" y="3334"/>
              <a:ext cx="479" cy="357"/>
            </a:xfrm>
            <a:prstGeom prst="rect">
              <a:avLst/>
            </a:prstGeom>
            <a:noFill/>
            <a:ln w="9525">
              <a:noFill/>
              <a:miter lim="800000"/>
              <a:headEnd/>
              <a:tailEnd/>
            </a:ln>
          </p:spPr>
          <p:txBody>
            <a:bodyPr lIns="92075" tIns="46038" rIns="92075" bIns="46038">
              <a:spAutoFit/>
            </a:bodyPr>
            <a:lstStyle/>
            <a:p>
              <a:pPr eaLnBrk="0" hangingPunct="0">
                <a:lnSpc>
                  <a:spcPct val="130000"/>
                </a:lnSpc>
              </a:pPr>
              <a:r>
                <a:rPr lang="it-IT" sz="2400" b="1">
                  <a:solidFill>
                    <a:srgbClr val="063DE8"/>
                  </a:solidFill>
                  <a:latin typeface="Calibri" pitchFamily="34" charset="0"/>
                </a:rPr>
                <a:t>F</a:t>
              </a:r>
              <a:r>
                <a:rPr lang="it-IT" sz="2400" b="1" baseline="-25000">
                  <a:solidFill>
                    <a:srgbClr val="063DE8"/>
                  </a:solidFill>
                  <a:latin typeface="Calibri" pitchFamily="34" charset="0"/>
                </a:rPr>
                <a:t>t+2</a:t>
              </a:r>
              <a:endParaRPr lang="it-IT" sz="2000" b="1">
                <a:solidFill>
                  <a:srgbClr val="063DE8"/>
                </a:solidFill>
                <a:latin typeface="Calibri" pitchFamily="34" charset="0"/>
              </a:endParaRPr>
            </a:p>
          </p:txBody>
        </p:sp>
      </p:grpSp>
      <p:grpSp>
        <p:nvGrpSpPr>
          <p:cNvPr id="134162" name="Group 28"/>
          <p:cNvGrpSpPr>
            <a:grpSpLocks/>
          </p:cNvGrpSpPr>
          <p:nvPr/>
        </p:nvGrpSpPr>
        <p:grpSpPr bwMode="auto">
          <a:xfrm>
            <a:off x="2540000" y="4386263"/>
            <a:ext cx="4445000" cy="1114425"/>
            <a:chOff x="1865" y="3334"/>
            <a:chExt cx="2800" cy="702"/>
          </a:xfrm>
        </p:grpSpPr>
        <p:sp>
          <p:nvSpPr>
            <p:cNvPr id="134177" name="Arc 29"/>
            <p:cNvSpPr>
              <a:spLocks/>
            </p:cNvSpPr>
            <p:nvPr/>
          </p:nvSpPr>
          <p:spPr bwMode="auto">
            <a:xfrm>
              <a:off x="1865" y="3408"/>
              <a:ext cx="840" cy="623"/>
            </a:xfrm>
            <a:custGeom>
              <a:avLst/>
              <a:gdLst>
                <a:gd name="T0" fmla="*/ 840 w 21600"/>
                <a:gd name="T1" fmla="*/ 623 h 21600"/>
                <a:gd name="T2" fmla="*/ 0 w 21600"/>
                <a:gd name="T3" fmla="*/ 0 h 21600"/>
                <a:gd name="T4" fmla="*/ 84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rgbClr val="063DE8"/>
              </a:solidFill>
              <a:round/>
              <a:headEnd type="none" w="sm" len="sm"/>
              <a:tailEnd type="none" w="sm" len="sm"/>
            </a:ln>
          </p:spPr>
          <p:txBody>
            <a:bodyPr wrap="none" anchor="ctr"/>
            <a:lstStyle/>
            <a:p>
              <a:endParaRPr lang="it-IT"/>
            </a:p>
          </p:txBody>
        </p:sp>
        <p:sp>
          <p:nvSpPr>
            <p:cNvPr id="134178" name="Arc 30"/>
            <p:cNvSpPr>
              <a:spLocks/>
            </p:cNvSpPr>
            <p:nvPr/>
          </p:nvSpPr>
          <p:spPr bwMode="auto">
            <a:xfrm>
              <a:off x="2708" y="3530"/>
              <a:ext cx="1401" cy="506"/>
            </a:xfrm>
            <a:custGeom>
              <a:avLst/>
              <a:gdLst>
                <a:gd name="T0" fmla="*/ 1401 w 21600"/>
                <a:gd name="T1" fmla="*/ 0 h 21600"/>
                <a:gd name="T2" fmla="*/ 0 w 21600"/>
                <a:gd name="T3" fmla="*/ 50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063DE8"/>
              </a:solidFill>
              <a:round/>
              <a:headEnd type="none" w="sm" len="sm"/>
              <a:tailEnd type="none" w="sm" len="sm"/>
            </a:ln>
          </p:spPr>
          <p:txBody>
            <a:bodyPr wrap="none" anchor="ctr"/>
            <a:lstStyle/>
            <a:p>
              <a:endParaRPr lang="it-IT"/>
            </a:p>
          </p:txBody>
        </p:sp>
        <p:sp>
          <p:nvSpPr>
            <p:cNvPr id="134179" name="Freeform 31"/>
            <p:cNvSpPr>
              <a:spLocks/>
            </p:cNvSpPr>
            <p:nvPr/>
          </p:nvSpPr>
          <p:spPr bwMode="auto">
            <a:xfrm>
              <a:off x="4074" y="3469"/>
              <a:ext cx="81" cy="93"/>
            </a:xfrm>
            <a:custGeom>
              <a:avLst/>
              <a:gdLst>
                <a:gd name="T0" fmla="*/ 0 w 49"/>
                <a:gd name="T1" fmla="*/ 60 h 73"/>
                <a:gd name="T2" fmla="*/ 36 w 49"/>
                <a:gd name="T3" fmla="*/ 0 h 73"/>
                <a:gd name="T4" fmla="*/ 48 w 49"/>
                <a:gd name="T5" fmla="*/ 72 h 73"/>
                <a:gd name="T6" fmla="*/ 0 w 49"/>
                <a:gd name="T7" fmla="*/ 60 h 73"/>
                <a:gd name="T8" fmla="*/ 0 60000 65536"/>
                <a:gd name="T9" fmla="*/ 0 60000 65536"/>
                <a:gd name="T10" fmla="*/ 0 60000 65536"/>
                <a:gd name="T11" fmla="*/ 0 60000 65536"/>
                <a:gd name="T12" fmla="*/ 0 w 49"/>
                <a:gd name="T13" fmla="*/ 0 h 73"/>
                <a:gd name="T14" fmla="*/ 49 w 49"/>
                <a:gd name="T15" fmla="*/ 73 h 73"/>
              </a:gdLst>
              <a:ahLst/>
              <a:cxnLst>
                <a:cxn ang="T8">
                  <a:pos x="T0" y="T1"/>
                </a:cxn>
                <a:cxn ang="T9">
                  <a:pos x="T2" y="T3"/>
                </a:cxn>
                <a:cxn ang="T10">
                  <a:pos x="T4" y="T5"/>
                </a:cxn>
                <a:cxn ang="T11">
                  <a:pos x="T6" y="T7"/>
                </a:cxn>
              </a:cxnLst>
              <a:rect l="T12" t="T13" r="T14" b="T15"/>
              <a:pathLst>
                <a:path w="49" h="73">
                  <a:moveTo>
                    <a:pt x="0" y="60"/>
                  </a:moveTo>
                  <a:lnTo>
                    <a:pt x="36" y="0"/>
                  </a:lnTo>
                  <a:lnTo>
                    <a:pt x="48" y="72"/>
                  </a:lnTo>
                  <a:lnTo>
                    <a:pt x="0" y="60"/>
                  </a:lnTo>
                </a:path>
              </a:pathLst>
            </a:custGeom>
            <a:solidFill>
              <a:srgbClr val="063DE8"/>
            </a:solidFill>
            <a:ln w="9525" cap="rnd">
              <a:noFill/>
              <a:round/>
              <a:headEnd/>
              <a:tailEnd/>
            </a:ln>
          </p:spPr>
          <p:txBody>
            <a:bodyPr/>
            <a:lstStyle/>
            <a:p>
              <a:endParaRPr lang="it-IT"/>
            </a:p>
          </p:txBody>
        </p:sp>
        <p:sp>
          <p:nvSpPr>
            <p:cNvPr id="134180" name="Rectangle 32"/>
            <p:cNvSpPr>
              <a:spLocks noChangeArrowheads="1"/>
            </p:cNvSpPr>
            <p:nvPr/>
          </p:nvSpPr>
          <p:spPr bwMode="auto">
            <a:xfrm>
              <a:off x="4135" y="3334"/>
              <a:ext cx="530" cy="357"/>
            </a:xfrm>
            <a:prstGeom prst="rect">
              <a:avLst/>
            </a:prstGeom>
            <a:noFill/>
            <a:ln w="9525">
              <a:noFill/>
              <a:miter lim="800000"/>
              <a:headEnd/>
              <a:tailEnd/>
            </a:ln>
          </p:spPr>
          <p:txBody>
            <a:bodyPr lIns="92075" tIns="46038" rIns="92075" bIns="46038">
              <a:spAutoFit/>
            </a:bodyPr>
            <a:lstStyle/>
            <a:p>
              <a:pPr eaLnBrk="0" hangingPunct="0">
                <a:lnSpc>
                  <a:spcPct val="130000"/>
                </a:lnSpc>
              </a:pPr>
              <a:r>
                <a:rPr lang="it-IT" sz="2400" b="1">
                  <a:solidFill>
                    <a:srgbClr val="063DE8"/>
                  </a:solidFill>
                  <a:latin typeface="Calibri" pitchFamily="34" charset="0"/>
                </a:rPr>
                <a:t>F</a:t>
              </a:r>
              <a:r>
                <a:rPr lang="it-IT" sz="2400" b="1" baseline="-25000">
                  <a:solidFill>
                    <a:srgbClr val="063DE8"/>
                  </a:solidFill>
                  <a:latin typeface="Calibri" pitchFamily="34" charset="0"/>
                </a:rPr>
                <a:t>t+m</a:t>
              </a:r>
              <a:endParaRPr lang="it-IT" sz="2000" b="1">
                <a:solidFill>
                  <a:srgbClr val="063DE8"/>
                </a:solidFill>
                <a:latin typeface="Calibri" pitchFamily="34" charset="0"/>
              </a:endParaRPr>
            </a:p>
          </p:txBody>
        </p:sp>
      </p:grpSp>
      <p:sp>
        <p:nvSpPr>
          <p:cNvPr id="134163" name="Text Box 33"/>
          <p:cNvSpPr txBox="1">
            <a:spLocks noChangeArrowheads="1"/>
          </p:cNvSpPr>
          <p:nvPr/>
        </p:nvSpPr>
        <p:spPr bwMode="auto">
          <a:xfrm>
            <a:off x="7688263" y="4260850"/>
            <a:ext cx="1069975" cy="457200"/>
          </a:xfrm>
          <a:prstGeom prst="rect">
            <a:avLst/>
          </a:prstGeom>
          <a:noFill/>
          <a:ln w="9525">
            <a:noFill/>
            <a:miter lim="800000"/>
            <a:headEnd/>
            <a:tailEnd type="none" w="lg" len="lg"/>
          </a:ln>
        </p:spPr>
        <p:txBody>
          <a:bodyPr wrap="none">
            <a:spAutoFit/>
          </a:bodyPr>
          <a:lstStyle/>
          <a:p>
            <a:pPr algn="ctr" eaLnBrk="0" hangingPunct="0"/>
            <a:r>
              <a:rPr lang="en-GB" sz="2400">
                <a:solidFill>
                  <a:schemeClr val="tx1"/>
                </a:solidFill>
                <a:latin typeface="Calibri" pitchFamily="34" charset="0"/>
              </a:rPr>
              <a:t>tempo </a:t>
            </a:r>
          </a:p>
        </p:txBody>
      </p:sp>
      <p:sp>
        <p:nvSpPr>
          <p:cNvPr id="134164" name="Line 34"/>
          <p:cNvSpPr>
            <a:spLocks noChangeShapeType="1"/>
          </p:cNvSpPr>
          <p:nvPr/>
        </p:nvSpPr>
        <p:spPr bwMode="auto">
          <a:xfrm>
            <a:off x="400050" y="4471988"/>
            <a:ext cx="4114800" cy="0"/>
          </a:xfrm>
          <a:prstGeom prst="line">
            <a:avLst/>
          </a:prstGeom>
          <a:noFill/>
          <a:ln w="25400">
            <a:solidFill>
              <a:schemeClr val="tx1"/>
            </a:solidFill>
            <a:round/>
            <a:headEnd type="none" w="sm" len="sm"/>
            <a:tailEnd type="none" w="med" len="lg"/>
          </a:ln>
        </p:spPr>
        <p:txBody>
          <a:bodyPr wrap="none" anchor="ctr"/>
          <a:lstStyle/>
          <a:p>
            <a:endParaRPr lang="it-IT"/>
          </a:p>
        </p:txBody>
      </p:sp>
      <p:sp>
        <p:nvSpPr>
          <p:cNvPr id="134165" name="Line 35"/>
          <p:cNvSpPr>
            <a:spLocks noChangeShapeType="1"/>
          </p:cNvSpPr>
          <p:nvPr/>
        </p:nvSpPr>
        <p:spPr bwMode="auto">
          <a:xfrm>
            <a:off x="3319463" y="4394200"/>
            <a:ext cx="0" cy="98425"/>
          </a:xfrm>
          <a:prstGeom prst="line">
            <a:avLst/>
          </a:prstGeom>
          <a:noFill/>
          <a:ln w="12700">
            <a:solidFill>
              <a:schemeClr val="tx1"/>
            </a:solidFill>
            <a:round/>
            <a:headEnd type="none" w="sm" len="sm"/>
            <a:tailEnd type="none" w="sm" len="sm"/>
          </a:ln>
        </p:spPr>
        <p:txBody>
          <a:bodyPr wrap="none" anchor="ctr"/>
          <a:lstStyle/>
          <a:p>
            <a:endParaRPr lang="it-IT"/>
          </a:p>
        </p:txBody>
      </p:sp>
      <p:sp>
        <p:nvSpPr>
          <p:cNvPr id="134166" name="Line 36"/>
          <p:cNvSpPr>
            <a:spLocks noChangeShapeType="1"/>
          </p:cNvSpPr>
          <p:nvPr/>
        </p:nvSpPr>
        <p:spPr bwMode="auto">
          <a:xfrm>
            <a:off x="4543425" y="4484688"/>
            <a:ext cx="869950" cy="0"/>
          </a:xfrm>
          <a:prstGeom prst="line">
            <a:avLst/>
          </a:prstGeom>
          <a:noFill/>
          <a:ln w="28575">
            <a:solidFill>
              <a:schemeClr val="tx1"/>
            </a:solidFill>
            <a:prstDash val="sysDot"/>
            <a:round/>
            <a:headEnd/>
            <a:tailEnd type="none" w="lg" len="lg"/>
          </a:ln>
        </p:spPr>
        <p:txBody>
          <a:bodyPr wrap="none" anchor="ctr"/>
          <a:lstStyle/>
          <a:p>
            <a:endParaRPr lang="it-IT"/>
          </a:p>
        </p:txBody>
      </p:sp>
      <p:sp>
        <p:nvSpPr>
          <p:cNvPr id="134167" name="Rectangle 37"/>
          <p:cNvSpPr>
            <a:spLocks noChangeArrowheads="1"/>
          </p:cNvSpPr>
          <p:nvPr/>
        </p:nvSpPr>
        <p:spPr bwMode="auto">
          <a:xfrm>
            <a:off x="1069975" y="4041775"/>
            <a:ext cx="669925" cy="457200"/>
          </a:xfrm>
          <a:prstGeom prst="rect">
            <a:avLst/>
          </a:prstGeom>
          <a:noFill/>
          <a:ln w="9525">
            <a:noFill/>
            <a:miter lim="800000"/>
            <a:headEnd/>
            <a:tailEnd/>
          </a:ln>
        </p:spPr>
        <p:txBody>
          <a:bodyPr wrap="none" lIns="92075" tIns="46038" rIns="92075" bIns="46038">
            <a:spAutoFit/>
          </a:bodyPr>
          <a:lstStyle/>
          <a:p>
            <a:pPr eaLnBrk="0" hangingPunct="0"/>
            <a:r>
              <a:rPr lang="it-IT" sz="2400">
                <a:solidFill>
                  <a:schemeClr val="tx1"/>
                </a:solidFill>
                <a:latin typeface="Calibri" pitchFamily="34" charset="0"/>
              </a:rPr>
              <a:t> t-1 </a:t>
            </a:r>
          </a:p>
        </p:txBody>
      </p:sp>
      <p:sp>
        <p:nvSpPr>
          <p:cNvPr id="134168" name="Line 38"/>
          <p:cNvSpPr>
            <a:spLocks noChangeShapeType="1"/>
          </p:cNvSpPr>
          <p:nvPr/>
        </p:nvSpPr>
        <p:spPr bwMode="auto">
          <a:xfrm flipV="1">
            <a:off x="4154488" y="4362450"/>
            <a:ext cx="0" cy="96838"/>
          </a:xfrm>
          <a:prstGeom prst="line">
            <a:avLst/>
          </a:prstGeom>
          <a:noFill/>
          <a:ln w="12700">
            <a:solidFill>
              <a:schemeClr val="tx1"/>
            </a:solidFill>
            <a:round/>
            <a:headEnd type="none" w="sm" len="sm"/>
            <a:tailEnd type="none" w="sm" len="sm"/>
          </a:ln>
        </p:spPr>
        <p:txBody>
          <a:bodyPr wrap="none" anchor="ctr"/>
          <a:lstStyle/>
          <a:p>
            <a:endParaRPr lang="it-IT"/>
          </a:p>
        </p:txBody>
      </p:sp>
      <p:sp>
        <p:nvSpPr>
          <p:cNvPr id="134169" name="Rectangle 39"/>
          <p:cNvSpPr>
            <a:spLocks noChangeArrowheads="1"/>
          </p:cNvSpPr>
          <p:nvPr/>
        </p:nvSpPr>
        <p:spPr bwMode="auto">
          <a:xfrm>
            <a:off x="3355975" y="4041775"/>
            <a:ext cx="728663" cy="457200"/>
          </a:xfrm>
          <a:prstGeom prst="rect">
            <a:avLst/>
          </a:prstGeom>
          <a:noFill/>
          <a:ln w="9525">
            <a:noFill/>
            <a:miter lim="800000"/>
            <a:headEnd/>
            <a:tailEnd/>
          </a:ln>
        </p:spPr>
        <p:txBody>
          <a:bodyPr wrap="none" lIns="92075" tIns="46038" rIns="92075" bIns="46038">
            <a:spAutoFit/>
          </a:bodyPr>
          <a:lstStyle/>
          <a:p>
            <a:pPr eaLnBrk="0" hangingPunct="0"/>
            <a:r>
              <a:rPr lang="it-IT" sz="2400">
                <a:solidFill>
                  <a:schemeClr val="tx1"/>
                </a:solidFill>
                <a:latin typeface="Calibri" pitchFamily="34" charset="0"/>
              </a:rPr>
              <a:t> t+2 </a:t>
            </a:r>
          </a:p>
        </p:txBody>
      </p:sp>
      <p:sp>
        <p:nvSpPr>
          <p:cNvPr id="134170" name="Line 40"/>
          <p:cNvSpPr>
            <a:spLocks noChangeShapeType="1"/>
          </p:cNvSpPr>
          <p:nvPr/>
        </p:nvSpPr>
        <p:spPr bwMode="auto">
          <a:xfrm>
            <a:off x="2543175" y="3584575"/>
            <a:ext cx="0" cy="1955800"/>
          </a:xfrm>
          <a:prstGeom prst="line">
            <a:avLst/>
          </a:prstGeom>
          <a:noFill/>
          <a:ln w="19050">
            <a:solidFill>
              <a:srgbClr val="FF3300"/>
            </a:solidFill>
            <a:prstDash val="dash"/>
            <a:round/>
            <a:headEnd/>
            <a:tailEnd type="none" w="lg" len="lg"/>
          </a:ln>
        </p:spPr>
        <p:txBody>
          <a:bodyPr wrap="none" anchor="ctr"/>
          <a:lstStyle/>
          <a:p>
            <a:endParaRPr lang="it-IT"/>
          </a:p>
        </p:txBody>
      </p:sp>
      <p:sp>
        <p:nvSpPr>
          <p:cNvPr id="134171" name="Rectangle 41"/>
          <p:cNvSpPr>
            <a:spLocks noChangeArrowheads="1"/>
          </p:cNvSpPr>
          <p:nvPr/>
        </p:nvSpPr>
        <p:spPr bwMode="auto">
          <a:xfrm>
            <a:off x="1981200" y="4506913"/>
            <a:ext cx="438150" cy="457200"/>
          </a:xfrm>
          <a:prstGeom prst="rect">
            <a:avLst/>
          </a:prstGeom>
          <a:noFill/>
          <a:ln w="9525">
            <a:noFill/>
            <a:miter lim="800000"/>
            <a:headEnd/>
            <a:tailEnd type="none" w="lg" len="lg"/>
          </a:ln>
        </p:spPr>
        <p:txBody>
          <a:bodyPr wrap="none">
            <a:spAutoFit/>
          </a:bodyPr>
          <a:lstStyle/>
          <a:p>
            <a:pPr algn="ctr" eaLnBrk="0" hangingPunct="0"/>
            <a:r>
              <a:rPr lang="it-IT" sz="2400" b="1">
                <a:solidFill>
                  <a:srgbClr val="FF3300"/>
                </a:solidFill>
                <a:latin typeface="Calibri" pitchFamily="34" charset="0"/>
              </a:rPr>
              <a:t>A</a:t>
            </a:r>
            <a:r>
              <a:rPr lang="it-IT" sz="2400" b="1" baseline="-25000">
                <a:solidFill>
                  <a:srgbClr val="FF3300"/>
                </a:solidFill>
                <a:latin typeface="Calibri" pitchFamily="34" charset="0"/>
              </a:rPr>
              <a:t>t</a:t>
            </a:r>
            <a:endParaRPr lang="en-GB" sz="2000" b="1">
              <a:solidFill>
                <a:srgbClr val="FF3300"/>
              </a:solidFill>
              <a:latin typeface="Calibri" pitchFamily="34" charset="0"/>
            </a:endParaRPr>
          </a:p>
        </p:txBody>
      </p:sp>
      <p:sp>
        <p:nvSpPr>
          <p:cNvPr id="134172" name="Rectangle 42"/>
          <p:cNvSpPr>
            <a:spLocks noChangeArrowheads="1"/>
          </p:cNvSpPr>
          <p:nvPr/>
        </p:nvSpPr>
        <p:spPr bwMode="auto">
          <a:xfrm>
            <a:off x="1136650" y="4506913"/>
            <a:ext cx="603250" cy="457200"/>
          </a:xfrm>
          <a:prstGeom prst="rect">
            <a:avLst/>
          </a:prstGeom>
          <a:noFill/>
          <a:ln w="9525">
            <a:noFill/>
            <a:miter lim="800000"/>
            <a:headEnd/>
            <a:tailEnd type="none" w="lg" len="lg"/>
          </a:ln>
        </p:spPr>
        <p:txBody>
          <a:bodyPr wrap="none">
            <a:spAutoFit/>
          </a:bodyPr>
          <a:lstStyle/>
          <a:p>
            <a:pPr algn="ctr" eaLnBrk="0" hangingPunct="0"/>
            <a:r>
              <a:rPr lang="it-IT" sz="2400" b="1">
                <a:solidFill>
                  <a:srgbClr val="FF3300"/>
                </a:solidFill>
                <a:latin typeface="Calibri" pitchFamily="34" charset="0"/>
              </a:rPr>
              <a:t>A</a:t>
            </a:r>
            <a:r>
              <a:rPr lang="it-IT" sz="2400" b="1" baseline="-25000">
                <a:solidFill>
                  <a:srgbClr val="FF3300"/>
                </a:solidFill>
                <a:latin typeface="Calibri" pitchFamily="34" charset="0"/>
              </a:rPr>
              <a:t>t-1</a:t>
            </a:r>
            <a:endParaRPr lang="en-GB" sz="2000" b="1">
              <a:solidFill>
                <a:srgbClr val="FF3300"/>
              </a:solidFill>
              <a:latin typeface="Calibri" pitchFamily="34" charset="0"/>
            </a:endParaRPr>
          </a:p>
        </p:txBody>
      </p:sp>
      <p:sp>
        <p:nvSpPr>
          <p:cNvPr id="134173" name="Line 43"/>
          <p:cNvSpPr>
            <a:spLocks noChangeShapeType="1"/>
          </p:cNvSpPr>
          <p:nvPr/>
        </p:nvSpPr>
        <p:spPr bwMode="auto">
          <a:xfrm>
            <a:off x="1808163" y="4368800"/>
            <a:ext cx="0" cy="98425"/>
          </a:xfrm>
          <a:prstGeom prst="line">
            <a:avLst/>
          </a:prstGeom>
          <a:noFill/>
          <a:ln w="12700">
            <a:solidFill>
              <a:schemeClr val="tx1"/>
            </a:solidFill>
            <a:round/>
            <a:headEnd type="none" w="sm" len="sm"/>
            <a:tailEnd type="none" w="sm" len="sm"/>
          </a:ln>
        </p:spPr>
        <p:txBody>
          <a:bodyPr wrap="none" anchor="ctr"/>
          <a:lstStyle/>
          <a:p>
            <a:endParaRPr lang="it-IT"/>
          </a:p>
        </p:txBody>
      </p:sp>
      <p:sp>
        <p:nvSpPr>
          <p:cNvPr id="134174" name="Rectangle 44"/>
          <p:cNvSpPr>
            <a:spLocks noChangeArrowheads="1"/>
          </p:cNvSpPr>
          <p:nvPr/>
        </p:nvSpPr>
        <p:spPr bwMode="auto">
          <a:xfrm>
            <a:off x="166688" y="806450"/>
            <a:ext cx="6999287" cy="409575"/>
          </a:xfrm>
          <a:prstGeom prst="rect">
            <a:avLst/>
          </a:prstGeom>
          <a:noFill/>
          <a:ln w="9525">
            <a:noFill/>
            <a:miter lim="800000"/>
            <a:headEnd/>
            <a:tailEnd/>
          </a:ln>
        </p:spPr>
        <p:txBody>
          <a:bodyPr lIns="92075" tIns="46038" rIns="92075" bIns="46038">
            <a:spAutoFit/>
          </a:bodyPr>
          <a:lstStyle/>
          <a:p>
            <a:pPr eaLnBrk="0" hangingPunct="0">
              <a:lnSpc>
                <a:spcPts val="2500"/>
              </a:lnSpc>
              <a:spcBef>
                <a:spcPts val="16888"/>
              </a:spcBef>
              <a:spcAft>
                <a:spcPts val="1000"/>
              </a:spcAft>
              <a:buFont typeface="Wingdings" pitchFamily="2" charset="2"/>
              <a:buChar char="Ø"/>
            </a:pPr>
            <a:r>
              <a:rPr lang="it-IT" sz="2400">
                <a:solidFill>
                  <a:schemeClr val="tx1"/>
                </a:solidFill>
                <a:latin typeface="Calibri" pitchFamily="34" charset="0"/>
              </a:rPr>
              <a:t> </a:t>
            </a:r>
            <a:r>
              <a:rPr lang="it-IT" sz="2200">
                <a:solidFill>
                  <a:schemeClr val="tx1"/>
                </a:solidFill>
                <a:latin typeface="Calibri" pitchFamily="34" charset="0"/>
              </a:rPr>
              <a:t>domanda effettiva relativa al periodo ‘t’:</a:t>
            </a:r>
            <a:r>
              <a:rPr lang="it-IT" sz="2400">
                <a:solidFill>
                  <a:schemeClr val="tx1"/>
                </a:solidFill>
                <a:latin typeface="Calibri" pitchFamily="34" charset="0"/>
              </a:rPr>
              <a:t>  </a:t>
            </a:r>
            <a:r>
              <a:rPr lang="it-IT" sz="3200" b="1">
                <a:solidFill>
                  <a:schemeClr val="tx1"/>
                </a:solidFill>
                <a:latin typeface="Calibri" pitchFamily="34" charset="0"/>
              </a:rPr>
              <a:t>A</a:t>
            </a:r>
            <a:r>
              <a:rPr lang="it-IT" sz="3200" b="1" baseline="-25000">
                <a:solidFill>
                  <a:schemeClr val="tx1"/>
                </a:solidFill>
                <a:latin typeface="Calibri" pitchFamily="34" charset="0"/>
              </a:rPr>
              <a:t>t</a:t>
            </a:r>
            <a:r>
              <a:rPr lang="it-IT" sz="3200" b="1" i="1">
                <a:solidFill>
                  <a:schemeClr val="tx1"/>
                </a:solidFill>
                <a:latin typeface="Calibri" pitchFamily="34" charset="0"/>
              </a:rPr>
              <a:t> </a:t>
            </a:r>
            <a:r>
              <a:rPr lang="it-IT" sz="2400">
                <a:solidFill>
                  <a:schemeClr val="tx1"/>
                </a:solidFill>
                <a:latin typeface="Calibri" pitchFamily="34" charset="0"/>
              </a:rPr>
              <a:t>	</a:t>
            </a:r>
          </a:p>
        </p:txBody>
      </p:sp>
      <p:sp>
        <p:nvSpPr>
          <p:cNvPr id="134175" name="AutoShape 45"/>
          <p:cNvSpPr>
            <a:spLocks/>
          </p:cNvSpPr>
          <p:nvPr/>
        </p:nvSpPr>
        <p:spPr bwMode="auto">
          <a:xfrm rot="5400000">
            <a:off x="4448969" y="1981994"/>
            <a:ext cx="304800" cy="4024312"/>
          </a:xfrm>
          <a:prstGeom prst="leftBrace">
            <a:avLst>
              <a:gd name="adj1" fmla="val 110026"/>
              <a:gd name="adj2" fmla="val 50000"/>
            </a:avLst>
          </a:prstGeom>
          <a:noFill/>
          <a:ln w="9525">
            <a:solidFill>
              <a:schemeClr val="accent2"/>
            </a:solidFill>
            <a:prstDash val="sysDot"/>
            <a:round/>
            <a:headEnd/>
            <a:tailEnd type="none" w="lg" len="lg"/>
          </a:ln>
        </p:spPr>
        <p:txBody>
          <a:bodyPr lIns="93600" tIns="46800" rIns="93600" bIns="46800" anchor="ctr">
            <a:spAutoFit/>
          </a:bodyPr>
          <a:lstStyle/>
          <a:p>
            <a:endParaRPr lang="it-IT"/>
          </a:p>
        </p:txBody>
      </p:sp>
      <p:sp>
        <p:nvSpPr>
          <p:cNvPr id="135214" name="Rectangle 46"/>
          <p:cNvSpPr>
            <a:spLocks noChangeArrowheads="1"/>
          </p:cNvSpPr>
          <p:nvPr/>
        </p:nvSpPr>
        <p:spPr bwMode="auto">
          <a:xfrm>
            <a:off x="180975" y="119063"/>
            <a:ext cx="8505825" cy="411162"/>
          </a:xfrm>
          <a:prstGeom prst="rect">
            <a:avLst/>
          </a:prstGeom>
          <a:noFill/>
          <a:ln w="3175" algn="ctr">
            <a:noFill/>
            <a:miter lim="800000"/>
            <a:headEnd/>
            <a:tailEnd/>
          </a:ln>
          <a:effectLst/>
        </p:spPr>
        <p:txBody>
          <a:bodyPr lIns="90000" tIns="43200" rIns="90000" bIns="43200" anchor="ctr"/>
          <a:lstStyle/>
          <a:p>
            <a:pPr defTabSz="762000" eaLnBrk="0" hangingPunct="0">
              <a:defRPr/>
            </a:pPr>
            <a:r>
              <a:rPr lang="it-IT" sz="2400" b="1">
                <a:solidFill>
                  <a:srgbClr val="003399"/>
                </a:solidFill>
                <a:effectLst>
                  <a:outerShdw blurRad="38100" dist="38100" dir="2700000" algn="tl">
                    <a:srgbClr val="C0C0C0"/>
                  </a:outerShdw>
                </a:effectLst>
                <a:latin typeface="Calibri" pitchFamily="34" charset="0"/>
              </a:rPr>
              <a:t>modelli estrapolativi: simbologia adottata</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Line 2"/>
          <p:cNvSpPr>
            <a:spLocks noChangeShapeType="1"/>
          </p:cNvSpPr>
          <p:nvPr/>
        </p:nvSpPr>
        <p:spPr bwMode="auto">
          <a:xfrm flipV="1">
            <a:off x="3173413" y="1382713"/>
            <a:ext cx="0" cy="4718050"/>
          </a:xfrm>
          <a:prstGeom prst="line">
            <a:avLst/>
          </a:prstGeom>
          <a:noFill/>
          <a:ln w="9525">
            <a:solidFill>
              <a:schemeClr val="tx1"/>
            </a:solidFill>
            <a:prstDash val="sysDot"/>
            <a:round/>
            <a:headEnd type="none" w="sm" len="sm"/>
            <a:tailEnd type="none" w="sm" len="sm"/>
          </a:ln>
        </p:spPr>
        <p:txBody>
          <a:bodyPr lIns="93600" tIns="46800" rIns="93600" bIns="46800" anchor="ctr">
            <a:spAutoFit/>
          </a:bodyPr>
          <a:lstStyle/>
          <a:p>
            <a:endParaRPr lang="it-IT"/>
          </a:p>
        </p:txBody>
      </p:sp>
      <p:grpSp>
        <p:nvGrpSpPr>
          <p:cNvPr id="135170" name="Group 3"/>
          <p:cNvGrpSpPr>
            <a:grpSpLocks/>
          </p:cNvGrpSpPr>
          <p:nvPr/>
        </p:nvGrpSpPr>
        <p:grpSpPr bwMode="auto">
          <a:xfrm>
            <a:off x="711200" y="1066800"/>
            <a:ext cx="3224213" cy="928688"/>
            <a:chOff x="885" y="952"/>
            <a:chExt cx="2772" cy="1430"/>
          </a:xfrm>
        </p:grpSpPr>
        <p:sp>
          <p:nvSpPr>
            <p:cNvPr id="135193" name="Line 4"/>
            <p:cNvSpPr>
              <a:spLocks noChangeShapeType="1"/>
            </p:cNvSpPr>
            <p:nvPr/>
          </p:nvSpPr>
          <p:spPr bwMode="auto">
            <a:xfrm flipV="1">
              <a:off x="885" y="952"/>
              <a:ext cx="0" cy="1430"/>
            </a:xfrm>
            <a:prstGeom prst="line">
              <a:avLst/>
            </a:prstGeom>
            <a:noFill/>
            <a:ln w="12700">
              <a:solidFill>
                <a:schemeClr val="tx1"/>
              </a:solidFill>
              <a:round/>
              <a:headEnd type="none" w="sm" len="sm"/>
              <a:tailEnd type="stealth" w="med" len="med"/>
            </a:ln>
          </p:spPr>
          <p:txBody>
            <a:bodyPr wrap="none" anchor="ctr"/>
            <a:lstStyle/>
            <a:p>
              <a:endParaRPr lang="it-IT"/>
            </a:p>
          </p:txBody>
        </p:sp>
        <p:sp>
          <p:nvSpPr>
            <p:cNvPr id="135194" name="Line 5"/>
            <p:cNvSpPr>
              <a:spLocks noChangeShapeType="1"/>
            </p:cNvSpPr>
            <p:nvPr/>
          </p:nvSpPr>
          <p:spPr bwMode="auto">
            <a:xfrm>
              <a:off x="885" y="2382"/>
              <a:ext cx="2772" cy="0"/>
            </a:xfrm>
            <a:prstGeom prst="line">
              <a:avLst/>
            </a:prstGeom>
            <a:noFill/>
            <a:ln w="12700">
              <a:solidFill>
                <a:schemeClr val="tx1"/>
              </a:solidFill>
              <a:round/>
              <a:headEnd type="none" w="sm" len="sm"/>
              <a:tailEnd type="stealth" w="med" len="med"/>
            </a:ln>
          </p:spPr>
          <p:txBody>
            <a:bodyPr wrap="none" anchor="ctr"/>
            <a:lstStyle/>
            <a:p>
              <a:endParaRPr lang="it-IT"/>
            </a:p>
          </p:txBody>
        </p:sp>
      </p:grpSp>
      <p:sp>
        <p:nvSpPr>
          <p:cNvPr id="135171" name="Freeform 6"/>
          <p:cNvSpPr>
            <a:spLocks/>
          </p:cNvSpPr>
          <p:nvPr/>
        </p:nvSpPr>
        <p:spPr bwMode="auto">
          <a:xfrm>
            <a:off x="742950" y="1187450"/>
            <a:ext cx="3108325" cy="528638"/>
          </a:xfrm>
          <a:custGeom>
            <a:avLst/>
            <a:gdLst>
              <a:gd name="T0" fmla="*/ 0 w 1958"/>
              <a:gd name="T1" fmla="*/ 244 h 333"/>
              <a:gd name="T2" fmla="*/ 26 w 1958"/>
              <a:gd name="T3" fmla="*/ 288 h 333"/>
              <a:gd name="T4" fmla="*/ 90 w 1958"/>
              <a:gd name="T5" fmla="*/ 231 h 333"/>
              <a:gd name="T6" fmla="*/ 141 w 1958"/>
              <a:gd name="T7" fmla="*/ 327 h 333"/>
              <a:gd name="T8" fmla="*/ 192 w 1958"/>
              <a:gd name="T9" fmla="*/ 263 h 333"/>
              <a:gd name="T10" fmla="*/ 237 w 1958"/>
              <a:gd name="T11" fmla="*/ 333 h 333"/>
              <a:gd name="T12" fmla="*/ 301 w 1958"/>
              <a:gd name="T13" fmla="*/ 180 h 333"/>
              <a:gd name="T14" fmla="*/ 333 w 1958"/>
              <a:gd name="T15" fmla="*/ 199 h 333"/>
              <a:gd name="T16" fmla="*/ 403 w 1958"/>
              <a:gd name="T17" fmla="*/ 45 h 333"/>
              <a:gd name="T18" fmla="*/ 442 w 1958"/>
              <a:gd name="T19" fmla="*/ 71 h 333"/>
              <a:gd name="T20" fmla="*/ 512 w 1958"/>
              <a:gd name="T21" fmla="*/ 0 h 333"/>
              <a:gd name="T22" fmla="*/ 576 w 1958"/>
              <a:gd name="T23" fmla="*/ 109 h 333"/>
              <a:gd name="T24" fmla="*/ 614 w 1958"/>
              <a:gd name="T25" fmla="*/ 77 h 333"/>
              <a:gd name="T26" fmla="*/ 640 w 1958"/>
              <a:gd name="T27" fmla="*/ 148 h 333"/>
              <a:gd name="T28" fmla="*/ 698 w 1958"/>
              <a:gd name="T29" fmla="*/ 327 h 333"/>
              <a:gd name="T30" fmla="*/ 800 w 1958"/>
              <a:gd name="T31" fmla="*/ 231 h 333"/>
              <a:gd name="T32" fmla="*/ 851 w 1958"/>
              <a:gd name="T33" fmla="*/ 250 h 333"/>
              <a:gd name="T34" fmla="*/ 966 w 1958"/>
              <a:gd name="T35" fmla="*/ 116 h 333"/>
              <a:gd name="T36" fmla="*/ 1005 w 1958"/>
              <a:gd name="T37" fmla="*/ 160 h 333"/>
              <a:gd name="T38" fmla="*/ 1062 w 1958"/>
              <a:gd name="T39" fmla="*/ 160 h 333"/>
              <a:gd name="T40" fmla="*/ 1120 w 1958"/>
              <a:gd name="T41" fmla="*/ 77 h 333"/>
              <a:gd name="T42" fmla="*/ 1203 w 1958"/>
              <a:gd name="T43" fmla="*/ 192 h 333"/>
              <a:gd name="T44" fmla="*/ 1312 w 1958"/>
              <a:gd name="T45" fmla="*/ 103 h 333"/>
              <a:gd name="T46" fmla="*/ 1338 w 1958"/>
              <a:gd name="T47" fmla="*/ 186 h 333"/>
              <a:gd name="T48" fmla="*/ 1357 w 1958"/>
              <a:gd name="T49" fmla="*/ 154 h 333"/>
              <a:gd name="T50" fmla="*/ 1382 w 1958"/>
              <a:gd name="T51" fmla="*/ 244 h 333"/>
              <a:gd name="T52" fmla="*/ 1382 w 1958"/>
              <a:gd name="T53" fmla="*/ 333 h 333"/>
              <a:gd name="T54" fmla="*/ 1446 w 1958"/>
              <a:gd name="T55" fmla="*/ 263 h 333"/>
              <a:gd name="T56" fmla="*/ 1562 w 1958"/>
              <a:gd name="T57" fmla="*/ 109 h 333"/>
              <a:gd name="T58" fmla="*/ 1619 w 1958"/>
              <a:gd name="T59" fmla="*/ 173 h 333"/>
              <a:gd name="T60" fmla="*/ 1658 w 1958"/>
              <a:gd name="T61" fmla="*/ 96 h 333"/>
              <a:gd name="T62" fmla="*/ 1683 w 1958"/>
              <a:gd name="T63" fmla="*/ 154 h 333"/>
              <a:gd name="T64" fmla="*/ 1760 w 1958"/>
              <a:gd name="T65" fmla="*/ 122 h 333"/>
              <a:gd name="T66" fmla="*/ 1811 w 1958"/>
              <a:gd name="T67" fmla="*/ 192 h 333"/>
              <a:gd name="T68" fmla="*/ 1958 w 1958"/>
              <a:gd name="T69" fmla="*/ 26 h 3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58"/>
              <a:gd name="T106" fmla="*/ 0 h 333"/>
              <a:gd name="T107" fmla="*/ 1958 w 1958"/>
              <a:gd name="T108" fmla="*/ 333 h 3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58" h="333">
                <a:moveTo>
                  <a:pt x="0" y="244"/>
                </a:moveTo>
                <a:lnTo>
                  <a:pt x="26" y="288"/>
                </a:lnTo>
                <a:lnTo>
                  <a:pt x="90" y="231"/>
                </a:lnTo>
                <a:lnTo>
                  <a:pt x="141" y="327"/>
                </a:lnTo>
                <a:lnTo>
                  <a:pt x="192" y="263"/>
                </a:lnTo>
                <a:lnTo>
                  <a:pt x="237" y="333"/>
                </a:lnTo>
                <a:lnTo>
                  <a:pt x="301" y="180"/>
                </a:lnTo>
                <a:lnTo>
                  <a:pt x="333" y="199"/>
                </a:lnTo>
                <a:lnTo>
                  <a:pt x="403" y="45"/>
                </a:lnTo>
                <a:lnTo>
                  <a:pt x="442" y="71"/>
                </a:lnTo>
                <a:lnTo>
                  <a:pt x="512" y="0"/>
                </a:lnTo>
                <a:lnTo>
                  <a:pt x="576" y="109"/>
                </a:lnTo>
                <a:lnTo>
                  <a:pt x="614" y="77"/>
                </a:lnTo>
                <a:lnTo>
                  <a:pt x="640" y="148"/>
                </a:lnTo>
                <a:lnTo>
                  <a:pt x="698" y="327"/>
                </a:lnTo>
                <a:lnTo>
                  <a:pt x="800" y="231"/>
                </a:lnTo>
                <a:lnTo>
                  <a:pt x="851" y="250"/>
                </a:lnTo>
                <a:lnTo>
                  <a:pt x="966" y="116"/>
                </a:lnTo>
                <a:lnTo>
                  <a:pt x="1005" y="160"/>
                </a:lnTo>
                <a:lnTo>
                  <a:pt x="1062" y="160"/>
                </a:lnTo>
                <a:lnTo>
                  <a:pt x="1120" y="77"/>
                </a:lnTo>
                <a:lnTo>
                  <a:pt x="1203" y="192"/>
                </a:lnTo>
                <a:lnTo>
                  <a:pt x="1312" y="103"/>
                </a:lnTo>
                <a:lnTo>
                  <a:pt x="1338" y="186"/>
                </a:lnTo>
                <a:lnTo>
                  <a:pt x="1357" y="154"/>
                </a:lnTo>
                <a:lnTo>
                  <a:pt x="1382" y="244"/>
                </a:lnTo>
                <a:lnTo>
                  <a:pt x="1382" y="333"/>
                </a:lnTo>
                <a:lnTo>
                  <a:pt x="1446" y="263"/>
                </a:lnTo>
                <a:lnTo>
                  <a:pt x="1562" y="109"/>
                </a:lnTo>
                <a:lnTo>
                  <a:pt x="1619" y="173"/>
                </a:lnTo>
                <a:lnTo>
                  <a:pt x="1658" y="96"/>
                </a:lnTo>
                <a:lnTo>
                  <a:pt x="1683" y="154"/>
                </a:lnTo>
                <a:lnTo>
                  <a:pt x="1760" y="122"/>
                </a:lnTo>
                <a:lnTo>
                  <a:pt x="1811" y="192"/>
                </a:lnTo>
                <a:lnTo>
                  <a:pt x="1958" y="26"/>
                </a:lnTo>
              </a:path>
            </a:pathLst>
          </a:custGeom>
          <a:noFill/>
          <a:ln w="28575" cap="flat" cmpd="sng">
            <a:solidFill>
              <a:schemeClr val="accent2"/>
            </a:solidFill>
            <a:prstDash val="solid"/>
            <a:round/>
            <a:headEnd type="none" w="sm" len="sm"/>
            <a:tailEnd type="none" w="sm" len="sm"/>
          </a:ln>
        </p:spPr>
        <p:txBody>
          <a:bodyPr wrap="none" lIns="93600" tIns="46800" rIns="93600" bIns="46800" anchor="ctr">
            <a:spAutoFit/>
          </a:bodyPr>
          <a:lstStyle/>
          <a:p>
            <a:endParaRPr lang="it-IT"/>
          </a:p>
        </p:txBody>
      </p:sp>
      <p:grpSp>
        <p:nvGrpSpPr>
          <p:cNvPr id="135172" name="Group 7"/>
          <p:cNvGrpSpPr>
            <a:grpSpLocks/>
          </p:cNvGrpSpPr>
          <p:nvPr/>
        </p:nvGrpSpPr>
        <p:grpSpPr bwMode="auto">
          <a:xfrm>
            <a:off x="711200" y="2389188"/>
            <a:ext cx="3224213" cy="542925"/>
            <a:chOff x="885" y="952"/>
            <a:chExt cx="2772" cy="1430"/>
          </a:xfrm>
        </p:grpSpPr>
        <p:sp>
          <p:nvSpPr>
            <p:cNvPr id="135191" name="Line 8"/>
            <p:cNvSpPr>
              <a:spLocks noChangeShapeType="1"/>
            </p:cNvSpPr>
            <p:nvPr/>
          </p:nvSpPr>
          <p:spPr bwMode="auto">
            <a:xfrm flipV="1">
              <a:off x="885" y="952"/>
              <a:ext cx="0" cy="1430"/>
            </a:xfrm>
            <a:prstGeom prst="line">
              <a:avLst/>
            </a:prstGeom>
            <a:noFill/>
            <a:ln w="12700">
              <a:solidFill>
                <a:schemeClr val="tx1"/>
              </a:solidFill>
              <a:round/>
              <a:headEnd type="none" w="sm" len="sm"/>
              <a:tailEnd type="stealth" w="med" len="med"/>
            </a:ln>
          </p:spPr>
          <p:txBody>
            <a:bodyPr wrap="none" anchor="ctr"/>
            <a:lstStyle/>
            <a:p>
              <a:endParaRPr lang="it-IT"/>
            </a:p>
          </p:txBody>
        </p:sp>
        <p:sp>
          <p:nvSpPr>
            <p:cNvPr id="135192" name="Line 9"/>
            <p:cNvSpPr>
              <a:spLocks noChangeShapeType="1"/>
            </p:cNvSpPr>
            <p:nvPr/>
          </p:nvSpPr>
          <p:spPr bwMode="auto">
            <a:xfrm>
              <a:off x="885" y="2382"/>
              <a:ext cx="2772" cy="0"/>
            </a:xfrm>
            <a:prstGeom prst="line">
              <a:avLst/>
            </a:prstGeom>
            <a:noFill/>
            <a:ln w="12700">
              <a:solidFill>
                <a:schemeClr val="tx1"/>
              </a:solidFill>
              <a:round/>
              <a:headEnd type="none" w="sm" len="sm"/>
              <a:tailEnd type="stealth" w="med" len="med"/>
            </a:ln>
          </p:spPr>
          <p:txBody>
            <a:bodyPr wrap="none" anchor="ctr"/>
            <a:lstStyle/>
            <a:p>
              <a:endParaRPr lang="it-IT"/>
            </a:p>
          </p:txBody>
        </p:sp>
      </p:grpSp>
      <p:sp>
        <p:nvSpPr>
          <p:cNvPr id="135173" name="Line 10"/>
          <p:cNvSpPr>
            <a:spLocks noChangeShapeType="1"/>
          </p:cNvSpPr>
          <p:nvPr/>
        </p:nvSpPr>
        <p:spPr bwMode="auto">
          <a:xfrm flipV="1">
            <a:off x="736600" y="2671763"/>
            <a:ext cx="3078163" cy="193675"/>
          </a:xfrm>
          <a:prstGeom prst="line">
            <a:avLst/>
          </a:prstGeom>
          <a:noFill/>
          <a:ln w="28575">
            <a:solidFill>
              <a:srgbClr val="FF0000"/>
            </a:solidFill>
            <a:round/>
            <a:headEnd type="none" w="sm" len="sm"/>
            <a:tailEnd type="none" w="sm" len="sm"/>
          </a:ln>
        </p:spPr>
        <p:txBody>
          <a:bodyPr wrap="none" lIns="93600" tIns="46800" rIns="93600" bIns="46800" anchor="ctr">
            <a:spAutoFit/>
          </a:bodyPr>
          <a:lstStyle/>
          <a:p>
            <a:endParaRPr lang="it-IT"/>
          </a:p>
        </p:txBody>
      </p:sp>
      <p:sp>
        <p:nvSpPr>
          <p:cNvPr id="135174" name="Line 11"/>
          <p:cNvSpPr>
            <a:spLocks noChangeShapeType="1"/>
          </p:cNvSpPr>
          <p:nvPr/>
        </p:nvSpPr>
        <p:spPr bwMode="auto">
          <a:xfrm flipV="1">
            <a:off x="711200" y="3432175"/>
            <a:ext cx="0" cy="1030288"/>
          </a:xfrm>
          <a:prstGeom prst="line">
            <a:avLst/>
          </a:prstGeom>
          <a:noFill/>
          <a:ln w="12700">
            <a:solidFill>
              <a:schemeClr val="tx1"/>
            </a:solidFill>
            <a:round/>
            <a:headEnd type="none" w="sm" len="sm"/>
            <a:tailEnd type="stealth" w="med" len="med"/>
          </a:ln>
        </p:spPr>
        <p:txBody>
          <a:bodyPr wrap="none" anchor="ctr"/>
          <a:lstStyle/>
          <a:p>
            <a:endParaRPr lang="it-IT"/>
          </a:p>
        </p:txBody>
      </p:sp>
      <p:sp>
        <p:nvSpPr>
          <p:cNvPr id="135175" name="Line 12"/>
          <p:cNvSpPr>
            <a:spLocks noChangeShapeType="1"/>
          </p:cNvSpPr>
          <p:nvPr/>
        </p:nvSpPr>
        <p:spPr bwMode="auto">
          <a:xfrm>
            <a:off x="711200" y="4021138"/>
            <a:ext cx="3224213" cy="0"/>
          </a:xfrm>
          <a:prstGeom prst="line">
            <a:avLst/>
          </a:prstGeom>
          <a:noFill/>
          <a:ln w="12700">
            <a:solidFill>
              <a:schemeClr val="tx1"/>
            </a:solidFill>
            <a:round/>
            <a:headEnd type="none" w="sm" len="sm"/>
            <a:tailEnd type="stealth" w="med" len="med"/>
          </a:ln>
        </p:spPr>
        <p:txBody>
          <a:bodyPr wrap="none" anchor="ctr"/>
          <a:lstStyle/>
          <a:p>
            <a:endParaRPr lang="it-IT"/>
          </a:p>
        </p:txBody>
      </p:sp>
      <p:sp>
        <p:nvSpPr>
          <p:cNvPr id="135176" name="Freeform 13"/>
          <p:cNvSpPr>
            <a:spLocks/>
          </p:cNvSpPr>
          <p:nvPr/>
        </p:nvSpPr>
        <p:spPr bwMode="auto">
          <a:xfrm>
            <a:off x="725488" y="3816350"/>
            <a:ext cx="3059112" cy="346075"/>
          </a:xfrm>
          <a:custGeom>
            <a:avLst/>
            <a:gdLst>
              <a:gd name="T0" fmla="*/ 0 w 1927"/>
              <a:gd name="T1" fmla="*/ 56 h 218"/>
              <a:gd name="T2" fmla="*/ 192 w 1927"/>
              <a:gd name="T3" fmla="*/ 209 h 218"/>
              <a:gd name="T4" fmla="*/ 346 w 1927"/>
              <a:gd name="T5" fmla="*/ 107 h 218"/>
              <a:gd name="T6" fmla="*/ 480 w 1927"/>
              <a:gd name="T7" fmla="*/ 4 h 218"/>
              <a:gd name="T8" fmla="*/ 659 w 1927"/>
              <a:gd name="T9" fmla="*/ 132 h 218"/>
              <a:gd name="T10" fmla="*/ 787 w 1927"/>
              <a:gd name="T11" fmla="*/ 209 h 218"/>
              <a:gd name="T12" fmla="*/ 922 w 1927"/>
              <a:gd name="T13" fmla="*/ 100 h 218"/>
              <a:gd name="T14" fmla="*/ 1069 w 1927"/>
              <a:gd name="T15" fmla="*/ 11 h 218"/>
              <a:gd name="T16" fmla="*/ 1210 w 1927"/>
              <a:gd name="T17" fmla="*/ 113 h 218"/>
              <a:gd name="T18" fmla="*/ 1344 w 1927"/>
              <a:gd name="T19" fmla="*/ 203 h 218"/>
              <a:gd name="T20" fmla="*/ 1498 w 1927"/>
              <a:gd name="T21" fmla="*/ 113 h 218"/>
              <a:gd name="T22" fmla="*/ 1651 w 1927"/>
              <a:gd name="T23" fmla="*/ 17 h 218"/>
              <a:gd name="T24" fmla="*/ 1799 w 1927"/>
              <a:gd name="T25" fmla="*/ 126 h 218"/>
              <a:gd name="T26" fmla="*/ 1927 w 1927"/>
              <a:gd name="T27" fmla="*/ 209 h 2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27"/>
              <a:gd name="T43" fmla="*/ 0 h 218"/>
              <a:gd name="T44" fmla="*/ 1927 w 1927"/>
              <a:gd name="T45" fmla="*/ 218 h 2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27" h="218">
                <a:moveTo>
                  <a:pt x="0" y="56"/>
                </a:moveTo>
                <a:cubicBezTo>
                  <a:pt x="56" y="137"/>
                  <a:pt x="134" y="200"/>
                  <a:pt x="192" y="209"/>
                </a:cubicBezTo>
                <a:cubicBezTo>
                  <a:pt x="250" y="218"/>
                  <a:pt x="298" y="141"/>
                  <a:pt x="346" y="107"/>
                </a:cubicBezTo>
                <a:cubicBezTo>
                  <a:pt x="394" y="73"/>
                  <a:pt x="428" y="0"/>
                  <a:pt x="480" y="4"/>
                </a:cubicBezTo>
                <a:cubicBezTo>
                  <a:pt x="532" y="8"/>
                  <a:pt x="608" y="98"/>
                  <a:pt x="659" y="132"/>
                </a:cubicBezTo>
                <a:cubicBezTo>
                  <a:pt x="710" y="166"/>
                  <a:pt x="743" y="214"/>
                  <a:pt x="787" y="209"/>
                </a:cubicBezTo>
                <a:cubicBezTo>
                  <a:pt x="831" y="204"/>
                  <a:pt x="875" y="133"/>
                  <a:pt x="922" y="100"/>
                </a:cubicBezTo>
                <a:cubicBezTo>
                  <a:pt x="969" y="67"/>
                  <a:pt x="1021" y="9"/>
                  <a:pt x="1069" y="11"/>
                </a:cubicBezTo>
                <a:cubicBezTo>
                  <a:pt x="1117" y="13"/>
                  <a:pt x="1164" y="81"/>
                  <a:pt x="1210" y="113"/>
                </a:cubicBezTo>
                <a:cubicBezTo>
                  <a:pt x="1256" y="145"/>
                  <a:pt x="1296" y="203"/>
                  <a:pt x="1344" y="203"/>
                </a:cubicBezTo>
                <a:cubicBezTo>
                  <a:pt x="1392" y="203"/>
                  <a:pt x="1447" y="144"/>
                  <a:pt x="1498" y="113"/>
                </a:cubicBezTo>
                <a:cubicBezTo>
                  <a:pt x="1549" y="82"/>
                  <a:pt x="1601" y="15"/>
                  <a:pt x="1651" y="17"/>
                </a:cubicBezTo>
                <a:cubicBezTo>
                  <a:pt x="1701" y="19"/>
                  <a:pt x="1753" y="94"/>
                  <a:pt x="1799" y="126"/>
                </a:cubicBezTo>
                <a:cubicBezTo>
                  <a:pt x="1845" y="158"/>
                  <a:pt x="1900" y="196"/>
                  <a:pt x="1927" y="209"/>
                </a:cubicBezTo>
              </a:path>
            </a:pathLst>
          </a:custGeom>
          <a:noFill/>
          <a:ln w="28575" cap="flat" cmpd="sng">
            <a:solidFill>
              <a:srgbClr val="009900"/>
            </a:solidFill>
            <a:prstDash val="solid"/>
            <a:round/>
            <a:headEnd type="none" w="sm" len="sm"/>
            <a:tailEnd type="none" w="sm" len="sm"/>
          </a:ln>
        </p:spPr>
        <p:txBody>
          <a:bodyPr wrap="none" lIns="93600" tIns="46800" rIns="93600" bIns="46800" anchor="ctr">
            <a:spAutoFit/>
          </a:bodyPr>
          <a:lstStyle/>
          <a:p>
            <a:endParaRPr lang="it-IT"/>
          </a:p>
        </p:txBody>
      </p:sp>
      <p:sp>
        <p:nvSpPr>
          <p:cNvPr id="135177" name="Line 14"/>
          <p:cNvSpPr>
            <a:spLocks noChangeShapeType="1"/>
          </p:cNvSpPr>
          <p:nvPr/>
        </p:nvSpPr>
        <p:spPr bwMode="auto">
          <a:xfrm flipV="1">
            <a:off x="711200" y="4727575"/>
            <a:ext cx="0" cy="654050"/>
          </a:xfrm>
          <a:prstGeom prst="line">
            <a:avLst/>
          </a:prstGeom>
          <a:noFill/>
          <a:ln w="12700">
            <a:solidFill>
              <a:schemeClr val="tx1"/>
            </a:solidFill>
            <a:round/>
            <a:headEnd type="none" w="sm" len="sm"/>
            <a:tailEnd type="stealth" w="med" len="med"/>
          </a:ln>
        </p:spPr>
        <p:txBody>
          <a:bodyPr wrap="none" anchor="ctr"/>
          <a:lstStyle/>
          <a:p>
            <a:endParaRPr lang="it-IT"/>
          </a:p>
        </p:txBody>
      </p:sp>
      <p:sp>
        <p:nvSpPr>
          <p:cNvPr id="135178" name="Line 15"/>
          <p:cNvSpPr>
            <a:spLocks noChangeShapeType="1"/>
          </p:cNvSpPr>
          <p:nvPr/>
        </p:nvSpPr>
        <p:spPr bwMode="auto">
          <a:xfrm>
            <a:off x="711200" y="5114925"/>
            <a:ext cx="3224213" cy="0"/>
          </a:xfrm>
          <a:prstGeom prst="line">
            <a:avLst/>
          </a:prstGeom>
          <a:noFill/>
          <a:ln w="12700">
            <a:solidFill>
              <a:schemeClr val="tx1"/>
            </a:solidFill>
            <a:round/>
            <a:headEnd type="none" w="sm" len="sm"/>
            <a:tailEnd type="stealth" w="med" len="med"/>
          </a:ln>
        </p:spPr>
        <p:txBody>
          <a:bodyPr wrap="none" anchor="ctr"/>
          <a:lstStyle/>
          <a:p>
            <a:endParaRPr lang="it-IT"/>
          </a:p>
        </p:txBody>
      </p:sp>
      <p:sp>
        <p:nvSpPr>
          <p:cNvPr id="135179" name="Freeform 16"/>
          <p:cNvSpPr>
            <a:spLocks/>
          </p:cNvSpPr>
          <p:nvPr/>
        </p:nvSpPr>
        <p:spPr bwMode="auto">
          <a:xfrm>
            <a:off x="685800" y="4851400"/>
            <a:ext cx="3149600" cy="341313"/>
          </a:xfrm>
          <a:custGeom>
            <a:avLst/>
            <a:gdLst>
              <a:gd name="T0" fmla="*/ 19 w 1984"/>
              <a:gd name="T1" fmla="*/ 157 h 215"/>
              <a:gd name="T2" fmla="*/ 25 w 1984"/>
              <a:gd name="T3" fmla="*/ 144 h 215"/>
              <a:gd name="T4" fmla="*/ 172 w 1984"/>
              <a:gd name="T5" fmla="*/ 99 h 215"/>
              <a:gd name="T6" fmla="*/ 422 w 1984"/>
              <a:gd name="T7" fmla="*/ 61 h 215"/>
              <a:gd name="T8" fmla="*/ 812 w 1984"/>
              <a:gd name="T9" fmla="*/ 157 h 215"/>
              <a:gd name="T10" fmla="*/ 1062 w 1984"/>
              <a:gd name="T11" fmla="*/ 208 h 215"/>
              <a:gd name="T12" fmla="*/ 1452 w 1984"/>
              <a:gd name="T13" fmla="*/ 112 h 215"/>
              <a:gd name="T14" fmla="*/ 1798 w 1984"/>
              <a:gd name="T15" fmla="*/ 16 h 215"/>
              <a:gd name="T16" fmla="*/ 1984 w 1984"/>
              <a:gd name="T17" fmla="*/ 16 h 2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4"/>
              <a:gd name="T28" fmla="*/ 0 h 215"/>
              <a:gd name="T29" fmla="*/ 1984 w 1984"/>
              <a:gd name="T30" fmla="*/ 215 h 2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84" h="215">
                <a:moveTo>
                  <a:pt x="19" y="157"/>
                </a:moveTo>
                <a:cubicBezTo>
                  <a:pt x="20" y="155"/>
                  <a:pt x="0" y="154"/>
                  <a:pt x="25" y="144"/>
                </a:cubicBezTo>
                <a:cubicBezTo>
                  <a:pt x="50" y="134"/>
                  <a:pt x="106" y="113"/>
                  <a:pt x="172" y="99"/>
                </a:cubicBezTo>
                <a:cubicBezTo>
                  <a:pt x="238" y="85"/>
                  <a:pt x="315" y="51"/>
                  <a:pt x="422" y="61"/>
                </a:cubicBezTo>
                <a:cubicBezTo>
                  <a:pt x="529" y="71"/>
                  <a:pt x="706" y="133"/>
                  <a:pt x="812" y="157"/>
                </a:cubicBezTo>
                <a:cubicBezTo>
                  <a:pt x="918" y="181"/>
                  <a:pt x="955" y="215"/>
                  <a:pt x="1062" y="208"/>
                </a:cubicBezTo>
                <a:cubicBezTo>
                  <a:pt x="1169" y="201"/>
                  <a:pt x="1329" y="144"/>
                  <a:pt x="1452" y="112"/>
                </a:cubicBezTo>
                <a:cubicBezTo>
                  <a:pt x="1575" y="80"/>
                  <a:pt x="1709" y="32"/>
                  <a:pt x="1798" y="16"/>
                </a:cubicBezTo>
                <a:cubicBezTo>
                  <a:pt x="1887" y="0"/>
                  <a:pt x="1945" y="16"/>
                  <a:pt x="1984" y="16"/>
                </a:cubicBezTo>
              </a:path>
            </a:pathLst>
          </a:custGeom>
          <a:noFill/>
          <a:ln w="28575" cap="flat" cmpd="sng">
            <a:solidFill>
              <a:srgbClr val="FF66CC"/>
            </a:solidFill>
            <a:prstDash val="solid"/>
            <a:round/>
            <a:headEnd type="none" w="sm" len="sm"/>
            <a:tailEnd type="none" w="sm" len="sm"/>
          </a:ln>
        </p:spPr>
        <p:txBody>
          <a:bodyPr wrap="none" lIns="93600" tIns="46800" rIns="93600" bIns="46800" anchor="ctr">
            <a:spAutoFit/>
          </a:bodyPr>
          <a:lstStyle/>
          <a:p>
            <a:endParaRPr lang="it-IT"/>
          </a:p>
        </p:txBody>
      </p:sp>
      <p:grpSp>
        <p:nvGrpSpPr>
          <p:cNvPr id="135180" name="Group 17"/>
          <p:cNvGrpSpPr>
            <a:grpSpLocks/>
          </p:cNvGrpSpPr>
          <p:nvPr/>
        </p:nvGrpSpPr>
        <p:grpSpPr bwMode="auto">
          <a:xfrm>
            <a:off x="711200" y="5648325"/>
            <a:ext cx="3224213" cy="411163"/>
            <a:chOff x="885" y="952"/>
            <a:chExt cx="2772" cy="1430"/>
          </a:xfrm>
        </p:grpSpPr>
        <p:sp>
          <p:nvSpPr>
            <p:cNvPr id="135189" name="Line 18"/>
            <p:cNvSpPr>
              <a:spLocks noChangeShapeType="1"/>
            </p:cNvSpPr>
            <p:nvPr/>
          </p:nvSpPr>
          <p:spPr bwMode="auto">
            <a:xfrm flipV="1">
              <a:off x="885" y="952"/>
              <a:ext cx="0" cy="1430"/>
            </a:xfrm>
            <a:prstGeom prst="line">
              <a:avLst/>
            </a:prstGeom>
            <a:noFill/>
            <a:ln w="12700">
              <a:solidFill>
                <a:schemeClr val="tx1"/>
              </a:solidFill>
              <a:round/>
              <a:headEnd type="none" w="sm" len="sm"/>
              <a:tailEnd type="stealth" w="med" len="med"/>
            </a:ln>
          </p:spPr>
          <p:txBody>
            <a:bodyPr wrap="none" anchor="ctr"/>
            <a:lstStyle/>
            <a:p>
              <a:endParaRPr lang="it-IT"/>
            </a:p>
          </p:txBody>
        </p:sp>
        <p:sp>
          <p:nvSpPr>
            <p:cNvPr id="135190" name="Line 19"/>
            <p:cNvSpPr>
              <a:spLocks noChangeShapeType="1"/>
            </p:cNvSpPr>
            <p:nvPr/>
          </p:nvSpPr>
          <p:spPr bwMode="auto">
            <a:xfrm>
              <a:off x="885" y="2382"/>
              <a:ext cx="2772" cy="0"/>
            </a:xfrm>
            <a:prstGeom prst="line">
              <a:avLst/>
            </a:prstGeom>
            <a:noFill/>
            <a:ln w="12700">
              <a:solidFill>
                <a:schemeClr val="tx1"/>
              </a:solidFill>
              <a:round/>
              <a:headEnd type="none" w="sm" len="sm"/>
              <a:tailEnd type="stealth" w="med" len="med"/>
            </a:ln>
          </p:spPr>
          <p:txBody>
            <a:bodyPr wrap="none" anchor="ctr"/>
            <a:lstStyle/>
            <a:p>
              <a:endParaRPr lang="it-IT"/>
            </a:p>
          </p:txBody>
        </p:sp>
      </p:grpSp>
      <p:sp>
        <p:nvSpPr>
          <p:cNvPr id="135181" name="Freeform 20"/>
          <p:cNvSpPr>
            <a:spLocks/>
          </p:cNvSpPr>
          <p:nvPr/>
        </p:nvSpPr>
        <p:spPr bwMode="auto">
          <a:xfrm flipH="1" flipV="1">
            <a:off x="695325" y="5846763"/>
            <a:ext cx="3108325" cy="161925"/>
          </a:xfrm>
          <a:custGeom>
            <a:avLst/>
            <a:gdLst>
              <a:gd name="T0" fmla="*/ 0 w 1958"/>
              <a:gd name="T1" fmla="*/ 244 h 333"/>
              <a:gd name="T2" fmla="*/ 26 w 1958"/>
              <a:gd name="T3" fmla="*/ 288 h 333"/>
              <a:gd name="T4" fmla="*/ 90 w 1958"/>
              <a:gd name="T5" fmla="*/ 231 h 333"/>
              <a:gd name="T6" fmla="*/ 141 w 1958"/>
              <a:gd name="T7" fmla="*/ 327 h 333"/>
              <a:gd name="T8" fmla="*/ 192 w 1958"/>
              <a:gd name="T9" fmla="*/ 263 h 333"/>
              <a:gd name="T10" fmla="*/ 237 w 1958"/>
              <a:gd name="T11" fmla="*/ 333 h 333"/>
              <a:gd name="T12" fmla="*/ 301 w 1958"/>
              <a:gd name="T13" fmla="*/ 180 h 333"/>
              <a:gd name="T14" fmla="*/ 333 w 1958"/>
              <a:gd name="T15" fmla="*/ 199 h 333"/>
              <a:gd name="T16" fmla="*/ 403 w 1958"/>
              <a:gd name="T17" fmla="*/ 45 h 333"/>
              <a:gd name="T18" fmla="*/ 442 w 1958"/>
              <a:gd name="T19" fmla="*/ 71 h 333"/>
              <a:gd name="T20" fmla="*/ 512 w 1958"/>
              <a:gd name="T21" fmla="*/ 0 h 333"/>
              <a:gd name="T22" fmla="*/ 576 w 1958"/>
              <a:gd name="T23" fmla="*/ 109 h 333"/>
              <a:gd name="T24" fmla="*/ 614 w 1958"/>
              <a:gd name="T25" fmla="*/ 77 h 333"/>
              <a:gd name="T26" fmla="*/ 640 w 1958"/>
              <a:gd name="T27" fmla="*/ 148 h 333"/>
              <a:gd name="T28" fmla="*/ 698 w 1958"/>
              <a:gd name="T29" fmla="*/ 327 h 333"/>
              <a:gd name="T30" fmla="*/ 800 w 1958"/>
              <a:gd name="T31" fmla="*/ 231 h 333"/>
              <a:gd name="T32" fmla="*/ 851 w 1958"/>
              <a:gd name="T33" fmla="*/ 250 h 333"/>
              <a:gd name="T34" fmla="*/ 966 w 1958"/>
              <a:gd name="T35" fmla="*/ 116 h 333"/>
              <a:gd name="T36" fmla="*/ 1005 w 1958"/>
              <a:gd name="T37" fmla="*/ 160 h 333"/>
              <a:gd name="T38" fmla="*/ 1062 w 1958"/>
              <a:gd name="T39" fmla="*/ 160 h 333"/>
              <a:gd name="T40" fmla="*/ 1120 w 1958"/>
              <a:gd name="T41" fmla="*/ 77 h 333"/>
              <a:gd name="T42" fmla="*/ 1203 w 1958"/>
              <a:gd name="T43" fmla="*/ 192 h 333"/>
              <a:gd name="T44" fmla="*/ 1312 w 1958"/>
              <a:gd name="T45" fmla="*/ 103 h 333"/>
              <a:gd name="T46" fmla="*/ 1338 w 1958"/>
              <a:gd name="T47" fmla="*/ 186 h 333"/>
              <a:gd name="T48" fmla="*/ 1357 w 1958"/>
              <a:gd name="T49" fmla="*/ 154 h 333"/>
              <a:gd name="T50" fmla="*/ 1382 w 1958"/>
              <a:gd name="T51" fmla="*/ 244 h 333"/>
              <a:gd name="T52" fmla="*/ 1382 w 1958"/>
              <a:gd name="T53" fmla="*/ 333 h 333"/>
              <a:gd name="T54" fmla="*/ 1446 w 1958"/>
              <a:gd name="T55" fmla="*/ 263 h 333"/>
              <a:gd name="T56" fmla="*/ 1562 w 1958"/>
              <a:gd name="T57" fmla="*/ 109 h 333"/>
              <a:gd name="T58" fmla="*/ 1619 w 1958"/>
              <a:gd name="T59" fmla="*/ 173 h 333"/>
              <a:gd name="T60" fmla="*/ 1658 w 1958"/>
              <a:gd name="T61" fmla="*/ 96 h 333"/>
              <a:gd name="T62" fmla="*/ 1683 w 1958"/>
              <a:gd name="T63" fmla="*/ 154 h 333"/>
              <a:gd name="T64" fmla="*/ 1760 w 1958"/>
              <a:gd name="T65" fmla="*/ 122 h 333"/>
              <a:gd name="T66" fmla="*/ 1811 w 1958"/>
              <a:gd name="T67" fmla="*/ 192 h 333"/>
              <a:gd name="T68" fmla="*/ 1958 w 1958"/>
              <a:gd name="T69" fmla="*/ 26 h 3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58"/>
              <a:gd name="T106" fmla="*/ 0 h 333"/>
              <a:gd name="T107" fmla="*/ 1958 w 1958"/>
              <a:gd name="T108" fmla="*/ 333 h 3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58" h="333">
                <a:moveTo>
                  <a:pt x="0" y="244"/>
                </a:moveTo>
                <a:lnTo>
                  <a:pt x="26" y="288"/>
                </a:lnTo>
                <a:lnTo>
                  <a:pt x="90" y="231"/>
                </a:lnTo>
                <a:lnTo>
                  <a:pt x="141" y="327"/>
                </a:lnTo>
                <a:lnTo>
                  <a:pt x="192" y="263"/>
                </a:lnTo>
                <a:lnTo>
                  <a:pt x="237" y="333"/>
                </a:lnTo>
                <a:lnTo>
                  <a:pt x="301" y="180"/>
                </a:lnTo>
                <a:lnTo>
                  <a:pt x="333" y="199"/>
                </a:lnTo>
                <a:lnTo>
                  <a:pt x="403" y="45"/>
                </a:lnTo>
                <a:lnTo>
                  <a:pt x="442" y="71"/>
                </a:lnTo>
                <a:lnTo>
                  <a:pt x="512" y="0"/>
                </a:lnTo>
                <a:lnTo>
                  <a:pt x="576" y="109"/>
                </a:lnTo>
                <a:lnTo>
                  <a:pt x="614" y="77"/>
                </a:lnTo>
                <a:lnTo>
                  <a:pt x="640" y="148"/>
                </a:lnTo>
                <a:lnTo>
                  <a:pt x="698" y="327"/>
                </a:lnTo>
                <a:lnTo>
                  <a:pt x="800" y="231"/>
                </a:lnTo>
                <a:lnTo>
                  <a:pt x="851" y="250"/>
                </a:lnTo>
                <a:lnTo>
                  <a:pt x="966" y="116"/>
                </a:lnTo>
                <a:lnTo>
                  <a:pt x="1005" y="160"/>
                </a:lnTo>
                <a:lnTo>
                  <a:pt x="1062" y="160"/>
                </a:lnTo>
                <a:lnTo>
                  <a:pt x="1120" y="77"/>
                </a:lnTo>
                <a:lnTo>
                  <a:pt x="1203" y="192"/>
                </a:lnTo>
                <a:lnTo>
                  <a:pt x="1312" y="103"/>
                </a:lnTo>
                <a:lnTo>
                  <a:pt x="1338" y="186"/>
                </a:lnTo>
                <a:lnTo>
                  <a:pt x="1357" y="154"/>
                </a:lnTo>
                <a:lnTo>
                  <a:pt x="1382" y="244"/>
                </a:lnTo>
                <a:lnTo>
                  <a:pt x="1382" y="333"/>
                </a:lnTo>
                <a:lnTo>
                  <a:pt x="1446" y="263"/>
                </a:lnTo>
                <a:lnTo>
                  <a:pt x="1562" y="109"/>
                </a:lnTo>
                <a:lnTo>
                  <a:pt x="1619" y="173"/>
                </a:lnTo>
                <a:lnTo>
                  <a:pt x="1658" y="96"/>
                </a:lnTo>
                <a:lnTo>
                  <a:pt x="1683" y="154"/>
                </a:lnTo>
                <a:lnTo>
                  <a:pt x="1760" y="122"/>
                </a:lnTo>
                <a:lnTo>
                  <a:pt x="1811" y="192"/>
                </a:lnTo>
                <a:lnTo>
                  <a:pt x="1958" y="26"/>
                </a:lnTo>
              </a:path>
            </a:pathLst>
          </a:custGeom>
          <a:noFill/>
          <a:ln w="28575" cap="flat" cmpd="sng">
            <a:solidFill>
              <a:srgbClr val="777777"/>
            </a:solidFill>
            <a:prstDash val="solid"/>
            <a:round/>
            <a:headEnd type="none" w="sm" len="sm"/>
            <a:tailEnd type="none" w="sm" len="sm"/>
          </a:ln>
        </p:spPr>
        <p:txBody>
          <a:bodyPr lIns="93600" tIns="46800" rIns="93600" bIns="46800" anchor="ctr">
            <a:spAutoFit/>
          </a:bodyPr>
          <a:lstStyle/>
          <a:p>
            <a:endParaRPr lang="it-IT"/>
          </a:p>
        </p:txBody>
      </p:sp>
      <p:sp>
        <p:nvSpPr>
          <p:cNvPr id="135182" name="Rectangle 21"/>
          <p:cNvSpPr>
            <a:spLocks noChangeArrowheads="1"/>
          </p:cNvSpPr>
          <p:nvPr/>
        </p:nvSpPr>
        <p:spPr bwMode="auto">
          <a:xfrm>
            <a:off x="4195763" y="1289050"/>
            <a:ext cx="5176837" cy="593725"/>
          </a:xfrm>
          <a:prstGeom prst="rect">
            <a:avLst/>
          </a:prstGeom>
          <a:noFill/>
          <a:ln w="19050">
            <a:noFill/>
            <a:miter lim="800000"/>
            <a:headEnd/>
            <a:tailEnd/>
          </a:ln>
        </p:spPr>
        <p:txBody>
          <a:bodyPr lIns="92075" tIns="46038" rIns="92075" bIns="46038" anchor="ctr"/>
          <a:lstStyle/>
          <a:p>
            <a:pPr marL="350838" indent="-350838" eaLnBrk="0" hangingPunct="0">
              <a:lnSpc>
                <a:spcPts val="3200"/>
              </a:lnSpc>
              <a:spcBef>
                <a:spcPct val="45000"/>
              </a:spcBef>
              <a:buFont typeface="Wingdings" pitchFamily="2" charset="2"/>
              <a:buNone/>
            </a:pPr>
            <a:r>
              <a:rPr lang="it-IT" sz="2000" b="1">
                <a:solidFill>
                  <a:schemeClr val="tx1"/>
                </a:solidFill>
                <a:latin typeface="Calibri" pitchFamily="34" charset="0"/>
              </a:rPr>
              <a:t>D</a:t>
            </a:r>
            <a:r>
              <a:rPr lang="it-IT" sz="2000" b="1" baseline="-25000">
                <a:solidFill>
                  <a:schemeClr val="tx1"/>
                </a:solidFill>
                <a:latin typeface="Calibri" pitchFamily="34" charset="0"/>
              </a:rPr>
              <a:t>t</a:t>
            </a:r>
            <a:r>
              <a:rPr lang="it-IT" sz="2000">
                <a:solidFill>
                  <a:schemeClr val="tx1"/>
                </a:solidFill>
                <a:latin typeface="Calibri" pitchFamily="34" charset="0"/>
              </a:rPr>
              <a:t> : valore della serie storica al tempo </a:t>
            </a:r>
            <a:r>
              <a:rPr lang="it-IT" sz="2000" i="1">
                <a:solidFill>
                  <a:schemeClr val="tx1"/>
                </a:solidFill>
                <a:latin typeface="Calibri" pitchFamily="34" charset="0"/>
              </a:rPr>
              <a:t>t</a:t>
            </a:r>
            <a:endParaRPr lang="it-IT" sz="2000">
              <a:solidFill>
                <a:schemeClr val="tx1"/>
              </a:solidFill>
              <a:latin typeface="Calibri" pitchFamily="34" charset="0"/>
            </a:endParaRPr>
          </a:p>
        </p:txBody>
      </p:sp>
      <p:sp>
        <p:nvSpPr>
          <p:cNvPr id="135183" name="Rectangle 22"/>
          <p:cNvSpPr>
            <a:spLocks noChangeArrowheads="1"/>
          </p:cNvSpPr>
          <p:nvPr/>
        </p:nvSpPr>
        <p:spPr bwMode="auto">
          <a:xfrm>
            <a:off x="4195763" y="2378075"/>
            <a:ext cx="5176837" cy="593725"/>
          </a:xfrm>
          <a:prstGeom prst="rect">
            <a:avLst/>
          </a:prstGeom>
          <a:noFill/>
          <a:ln w="19050">
            <a:noFill/>
            <a:miter lim="800000"/>
            <a:headEnd/>
            <a:tailEnd/>
          </a:ln>
        </p:spPr>
        <p:txBody>
          <a:bodyPr lIns="92075" tIns="46038" rIns="92075" bIns="46038" anchor="ctr"/>
          <a:lstStyle/>
          <a:p>
            <a:pPr marL="350838" indent="-350838" eaLnBrk="0" hangingPunct="0">
              <a:lnSpc>
                <a:spcPts val="3200"/>
              </a:lnSpc>
              <a:spcBef>
                <a:spcPct val="45000"/>
              </a:spcBef>
              <a:buFont typeface="Wingdings" pitchFamily="2" charset="2"/>
              <a:buNone/>
            </a:pPr>
            <a:r>
              <a:rPr lang="it-IT" sz="2000" b="1">
                <a:solidFill>
                  <a:schemeClr val="tx1"/>
                </a:solidFill>
                <a:latin typeface="Calibri" pitchFamily="34" charset="0"/>
              </a:rPr>
              <a:t>T</a:t>
            </a:r>
            <a:r>
              <a:rPr lang="it-IT" sz="2000" b="1" baseline="-25000">
                <a:solidFill>
                  <a:schemeClr val="tx1"/>
                </a:solidFill>
                <a:latin typeface="Calibri" pitchFamily="34" charset="0"/>
              </a:rPr>
              <a:t>t</a:t>
            </a:r>
            <a:r>
              <a:rPr lang="it-IT" sz="2000">
                <a:solidFill>
                  <a:schemeClr val="tx1"/>
                </a:solidFill>
                <a:latin typeface="Calibri" pitchFamily="34" charset="0"/>
              </a:rPr>
              <a:t> : componente di tendenza al tempo </a:t>
            </a:r>
            <a:r>
              <a:rPr lang="it-IT" sz="2000" i="1">
                <a:solidFill>
                  <a:schemeClr val="tx1"/>
                </a:solidFill>
                <a:latin typeface="Calibri" pitchFamily="34" charset="0"/>
              </a:rPr>
              <a:t>t</a:t>
            </a:r>
            <a:endParaRPr lang="it-IT" sz="2000">
              <a:solidFill>
                <a:schemeClr val="tx1"/>
              </a:solidFill>
              <a:latin typeface="Calibri" pitchFamily="34" charset="0"/>
            </a:endParaRPr>
          </a:p>
        </p:txBody>
      </p:sp>
      <p:sp>
        <p:nvSpPr>
          <p:cNvPr id="135184" name="Rectangle 23"/>
          <p:cNvSpPr>
            <a:spLocks noChangeArrowheads="1"/>
          </p:cNvSpPr>
          <p:nvPr/>
        </p:nvSpPr>
        <p:spPr bwMode="auto">
          <a:xfrm>
            <a:off x="4195763" y="3438525"/>
            <a:ext cx="5176837" cy="593725"/>
          </a:xfrm>
          <a:prstGeom prst="rect">
            <a:avLst/>
          </a:prstGeom>
          <a:noFill/>
          <a:ln w="19050">
            <a:noFill/>
            <a:miter lim="800000"/>
            <a:headEnd/>
            <a:tailEnd/>
          </a:ln>
        </p:spPr>
        <p:txBody>
          <a:bodyPr lIns="92075" tIns="46038" rIns="92075" bIns="46038" anchor="ctr"/>
          <a:lstStyle/>
          <a:p>
            <a:pPr marL="350838" indent="-350838" eaLnBrk="0" hangingPunct="0">
              <a:lnSpc>
                <a:spcPts val="3200"/>
              </a:lnSpc>
              <a:spcBef>
                <a:spcPct val="45000"/>
              </a:spcBef>
              <a:buFont typeface="Wingdings" pitchFamily="2" charset="2"/>
              <a:buNone/>
            </a:pPr>
            <a:r>
              <a:rPr lang="it-IT" sz="2000" b="1">
                <a:solidFill>
                  <a:schemeClr val="tx1"/>
                </a:solidFill>
                <a:latin typeface="Calibri" pitchFamily="34" charset="0"/>
              </a:rPr>
              <a:t>S</a:t>
            </a:r>
            <a:r>
              <a:rPr lang="it-IT" sz="2000" b="1" baseline="-25000">
                <a:solidFill>
                  <a:schemeClr val="tx1"/>
                </a:solidFill>
                <a:latin typeface="Calibri" pitchFamily="34" charset="0"/>
              </a:rPr>
              <a:t>t</a:t>
            </a:r>
            <a:r>
              <a:rPr lang="it-IT" sz="2000">
                <a:solidFill>
                  <a:schemeClr val="tx1"/>
                </a:solidFill>
                <a:latin typeface="Calibri" pitchFamily="34" charset="0"/>
              </a:rPr>
              <a:t> : componente di stagionalità al tempo </a:t>
            </a:r>
            <a:r>
              <a:rPr lang="it-IT" sz="2000" i="1">
                <a:solidFill>
                  <a:schemeClr val="tx1"/>
                </a:solidFill>
                <a:latin typeface="Calibri" pitchFamily="34" charset="0"/>
              </a:rPr>
              <a:t>t</a:t>
            </a:r>
            <a:endParaRPr lang="it-IT" sz="2000">
              <a:solidFill>
                <a:schemeClr val="tx1"/>
              </a:solidFill>
              <a:latin typeface="Calibri" pitchFamily="34" charset="0"/>
            </a:endParaRPr>
          </a:p>
        </p:txBody>
      </p:sp>
      <p:sp>
        <p:nvSpPr>
          <p:cNvPr id="135185" name="Rectangle 24"/>
          <p:cNvSpPr>
            <a:spLocks noChangeArrowheads="1"/>
          </p:cNvSpPr>
          <p:nvPr/>
        </p:nvSpPr>
        <p:spPr bwMode="auto">
          <a:xfrm>
            <a:off x="4195763" y="4575175"/>
            <a:ext cx="5176837" cy="593725"/>
          </a:xfrm>
          <a:prstGeom prst="rect">
            <a:avLst/>
          </a:prstGeom>
          <a:noFill/>
          <a:ln w="19050">
            <a:noFill/>
            <a:miter lim="800000"/>
            <a:headEnd/>
            <a:tailEnd/>
          </a:ln>
        </p:spPr>
        <p:txBody>
          <a:bodyPr lIns="92075" tIns="46038" rIns="92075" bIns="46038" anchor="ctr"/>
          <a:lstStyle/>
          <a:p>
            <a:pPr marL="350838" indent="-350838" eaLnBrk="0" hangingPunct="0">
              <a:lnSpc>
                <a:spcPts val="3200"/>
              </a:lnSpc>
              <a:spcBef>
                <a:spcPct val="45000"/>
              </a:spcBef>
              <a:buFont typeface="Wingdings" pitchFamily="2" charset="2"/>
              <a:buNone/>
            </a:pPr>
            <a:r>
              <a:rPr lang="it-IT" sz="2000" b="1">
                <a:solidFill>
                  <a:schemeClr val="tx1"/>
                </a:solidFill>
                <a:latin typeface="Calibri" pitchFamily="34" charset="0"/>
              </a:rPr>
              <a:t>C</a:t>
            </a:r>
            <a:r>
              <a:rPr lang="it-IT" sz="2000" b="1" baseline="-25000">
                <a:solidFill>
                  <a:schemeClr val="tx1"/>
                </a:solidFill>
                <a:latin typeface="Calibri" pitchFamily="34" charset="0"/>
              </a:rPr>
              <a:t>t</a:t>
            </a:r>
            <a:r>
              <a:rPr lang="it-IT" sz="2000">
                <a:solidFill>
                  <a:schemeClr val="tx1"/>
                </a:solidFill>
                <a:latin typeface="Calibri" pitchFamily="34" charset="0"/>
              </a:rPr>
              <a:t> : componente di ciclicità al tempo </a:t>
            </a:r>
            <a:r>
              <a:rPr lang="it-IT" sz="2000" i="1">
                <a:solidFill>
                  <a:schemeClr val="tx1"/>
                </a:solidFill>
                <a:latin typeface="Calibri" pitchFamily="34" charset="0"/>
              </a:rPr>
              <a:t>t</a:t>
            </a:r>
            <a:endParaRPr lang="it-IT" sz="2000">
              <a:solidFill>
                <a:schemeClr val="tx1"/>
              </a:solidFill>
              <a:latin typeface="Calibri" pitchFamily="34" charset="0"/>
            </a:endParaRPr>
          </a:p>
        </p:txBody>
      </p:sp>
      <p:sp>
        <p:nvSpPr>
          <p:cNvPr id="135186" name="Rectangle 25"/>
          <p:cNvSpPr>
            <a:spLocks noChangeArrowheads="1"/>
          </p:cNvSpPr>
          <p:nvPr/>
        </p:nvSpPr>
        <p:spPr bwMode="auto">
          <a:xfrm>
            <a:off x="4195763" y="5626100"/>
            <a:ext cx="5176837" cy="593725"/>
          </a:xfrm>
          <a:prstGeom prst="rect">
            <a:avLst/>
          </a:prstGeom>
          <a:noFill/>
          <a:ln w="19050">
            <a:noFill/>
            <a:miter lim="800000"/>
            <a:headEnd/>
            <a:tailEnd/>
          </a:ln>
        </p:spPr>
        <p:txBody>
          <a:bodyPr lIns="92075" tIns="46038" rIns="92075" bIns="46038" anchor="ctr"/>
          <a:lstStyle/>
          <a:p>
            <a:pPr marL="350838" indent="-350838" eaLnBrk="0" hangingPunct="0">
              <a:lnSpc>
                <a:spcPts val="3200"/>
              </a:lnSpc>
              <a:spcBef>
                <a:spcPct val="45000"/>
              </a:spcBef>
              <a:buFont typeface="Wingdings" pitchFamily="2" charset="2"/>
              <a:buNone/>
            </a:pPr>
            <a:r>
              <a:rPr lang="it-IT" sz="2000" b="1">
                <a:solidFill>
                  <a:schemeClr val="tx1"/>
                </a:solidFill>
                <a:latin typeface="Calibri" pitchFamily="34" charset="0"/>
              </a:rPr>
              <a:t>e </a:t>
            </a:r>
            <a:r>
              <a:rPr lang="it-IT" sz="2000" b="1" baseline="-25000">
                <a:solidFill>
                  <a:schemeClr val="tx1"/>
                </a:solidFill>
                <a:latin typeface="Calibri" pitchFamily="34" charset="0"/>
              </a:rPr>
              <a:t>t</a:t>
            </a:r>
            <a:r>
              <a:rPr lang="it-IT" sz="2000">
                <a:solidFill>
                  <a:schemeClr val="tx1"/>
                </a:solidFill>
                <a:latin typeface="Calibri" pitchFamily="34" charset="0"/>
              </a:rPr>
              <a:t> : fluttuazione casuale al tempo </a:t>
            </a:r>
            <a:r>
              <a:rPr lang="it-IT" sz="2000" i="1">
                <a:solidFill>
                  <a:schemeClr val="tx1"/>
                </a:solidFill>
                <a:latin typeface="Calibri" pitchFamily="34" charset="0"/>
              </a:rPr>
              <a:t>t</a:t>
            </a:r>
            <a:endParaRPr lang="it-IT" sz="2000">
              <a:solidFill>
                <a:schemeClr val="tx1"/>
              </a:solidFill>
              <a:latin typeface="Calibri" pitchFamily="34" charset="0"/>
            </a:endParaRPr>
          </a:p>
        </p:txBody>
      </p:sp>
      <p:sp>
        <p:nvSpPr>
          <p:cNvPr id="135187" name="Rectangle 26"/>
          <p:cNvSpPr>
            <a:spLocks noChangeArrowheads="1"/>
          </p:cNvSpPr>
          <p:nvPr/>
        </p:nvSpPr>
        <p:spPr bwMode="auto">
          <a:xfrm>
            <a:off x="3052763" y="6107113"/>
            <a:ext cx="263525" cy="366712"/>
          </a:xfrm>
          <a:prstGeom prst="rect">
            <a:avLst/>
          </a:prstGeom>
          <a:noFill/>
          <a:ln w="12700">
            <a:noFill/>
            <a:miter lim="800000"/>
            <a:headEnd type="none" w="sm" len="sm"/>
            <a:tailEnd type="none" w="sm" len="sm"/>
          </a:ln>
        </p:spPr>
        <p:txBody>
          <a:bodyPr wrap="none" lIns="93600" tIns="46800" rIns="93600" bIns="46800" anchor="ctr">
            <a:spAutoFit/>
          </a:bodyPr>
          <a:lstStyle/>
          <a:p>
            <a:pPr algn="ctr" defTabSz="762000" eaLnBrk="0" hangingPunct="0"/>
            <a:r>
              <a:rPr lang="it-IT" sz="1800" b="1" i="1">
                <a:solidFill>
                  <a:schemeClr val="tx1"/>
                </a:solidFill>
                <a:latin typeface="Calibri" pitchFamily="34" charset="0"/>
              </a:rPr>
              <a:t>t</a:t>
            </a:r>
            <a:endParaRPr lang="it-IT" sz="2200">
              <a:solidFill>
                <a:schemeClr val="tx1"/>
              </a:solidFill>
              <a:latin typeface="Calibri" pitchFamily="34" charset="0"/>
            </a:endParaRPr>
          </a:p>
        </p:txBody>
      </p:sp>
      <p:sp>
        <p:nvSpPr>
          <p:cNvPr id="136219" name="Rectangle 27"/>
          <p:cNvSpPr>
            <a:spLocks noChangeArrowheads="1"/>
          </p:cNvSpPr>
          <p:nvPr/>
        </p:nvSpPr>
        <p:spPr bwMode="auto">
          <a:xfrm>
            <a:off x="180975" y="119063"/>
            <a:ext cx="8505825" cy="411162"/>
          </a:xfrm>
          <a:prstGeom prst="rect">
            <a:avLst/>
          </a:prstGeom>
          <a:noFill/>
          <a:ln w="3175" algn="ctr">
            <a:noFill/>
            <a:miter lim="800000"/>
            <a:headEnd/>
            <a:tailEnd/>
          </a:ln>
          <a:effectLst/>
        </p:spPr>
        <p:txBody>
          <a:bodyPr lIns="90000" tIns="43200" rIns="90000" bIns="43200" anchor="ctr"/>
          <a:lstStyle/>
          <a:p>
            <a:pPr defTabSz="762000" eaLnBrk="0" hangingPunct="0">
              <a:defRPr/>
            </a:pPr>
            <a:r>
              <a:rPr lang="it-IT" sz="2400" b="1">
                <a:solidFill>
                  <a:srgbClr val="003399"/>
                </a:solidFill>
                <a:effectLst>
                  <a:outerShdw blurRad="38100" dist="38100" dir="2700000" algn="tl">
                    <a:srgbClr val="C0C0C0"/>
                  </a:outerShdw>
                </a:effectLst>
                <a:latin typeface="Calibri" pitchFamily="34" charset="0"/>
              </a:rPr>
              <a:t>componenti di una serie storica</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ChangeArrowheads="1"/>
          </p:cNvSpPr>
          <p:nvPr/>
        </p:nvSpPr>
        <p:spPr bwMode="auto">
          <a:xfrm>
            <a:off x="482600" y="2122488"/>
            <a:ext cx="8842375" cy="3548062"/>
          </a:xfrm>
          <a:prstGeom prst="rect">
            <a:avLst/>
          </a:prstGeom>
          <a:noFill/>
          <a:ln w="9525">
            <a:noFill/>
            <a:miter lim="800000"/>
            <a:headEnd/>
            <a:tailEnd/>
          </a:ln>
        </p:spPr>
        <p:txBody>
          <a:bodyPr lIns="92075" tIns="46038" rIns="92075" bIns="46038">
            <a:spAutoFit/>
          </a:bodyPr>
          <a:lstStyle/>
          <a:p>
            <a:pPr algn="ctr" eaLnBrk="0" hangingPunct="0">
              <a:lnSpc>
                <a:spcPct val="135000"/>
              </a:lnSpc>
            </a:pPr>
            <a:r>
              <a:rPr lang="it-IT" sz="2400">
                <a:solidFill>
                  <a:schemeClr val="tx1"/>
                </a:solidFill>
                <a:latin typeface="Calibri" pitchFamily="34" charset="0"/>
              </a:rPr>
              <a:t>prima di formulare le previsioni di vendita, è necessario analizzare l’andamento passato della serie storica per individuare l’esistenza di eventuali </a:t>
            </a:r>
          </a:p>
          <a:p>
            <a:pPr algn="ctr" eaLnBrk="0" hangingPunct="0">
              <a:lnSpc>
                <a:spcPct val="135000"/>
              </a:lnSpc>
            </a:pPr>
            <a:r>
              <a:rPr lang="it-IT" sz="2400">
                <a:solidFill>
                  <a:schemeClr val="tx1"/>
                </a:solidFill>
                <a:latin typeface="Calibri" pitchFamily="34" charset="0"/>
              </a:rPr>
              <a:t/>
            </a:r>
            <a:br>
              <a:rPr lang="it-IT" sz="2400">
                <a:solidFill>
                  <a:schemeClr val="tx1"/>
                </a:solidFill>
                <a:latin typeface="Calibri" pitchFamily="34" charset="0"/>
              </a:rPr>
            </a:br>
            <a:endParaRPr lang="it-IT" sz="2400" b="1">
              <a:solidFill>
                <a:schemeClr val="tx1"/>
              </a:solidFill>
              <a:latin typeface="Calibri" pitchFamily="34" charset="0"/>
            </a:endParaRPr>
          </a:p>
          <a:p>
            <a:pPr algn="ctr" eaLnBrk="0" hangingPunct="0">
              <a:lnSpc>
                <a:spcPct val="135000"/>
              </a:lnSpc>
            </a:pPr>
            <a:r>
              <a:rPr lang="it-IT" sz="2400" b="1">
                <a:solidFill>
                  <a:schemeClr val="accent2"/>
                </a:solidFill>
                <a:latin typeface="Calibri" pitchFamily="34" charset="0"/>
              </a:rPr>
              <a:t>componenti di</a:t>
            </a:r>
          </a:p>
          <a:p>
            <a:pPr algn="ctr" eaLnBrk="0" hangingPunct="0">
              <a:lnSpc>
                <a:spcPct val="135000"/>
              </a:lnSpc>
            </a:pPr>
            <a:r>
              <a:rPr lang="it-IT" sz="2400" b="1">
                <a:solidFill>
                  <a:schemeClr val="accent2"/>
                </a:solidFill>
                <a:latin typeface="Calibri" pitchFamily="34" charset="0"/>
              </a:rPr>
              <a:t>trend e stagionalità</a:t>
            </a:r>
            <a:endParaRPr lang="it-IT" sz="2400">
              <a:solidFill>
                <a:schemeClr val="tx1"/>
              </a:solidFill>
              <a:latin typeface="Calibri" pitchFamily="34" charset="0"/>
            </a:endParaRPr>
          </a:p>
        </p:txBody>
      </p:sp>
      <p:sp>
        <p:nvSpPr>
          <p:cNvPr id="137219" name="AutoShape 3"/>
          <p:cNvSpPr>
            <a:spLocks noChangeArrowheads="1"/>
          </p:cNvSpPr>
          <p:nvPr/>
        </p:nvSpPr>
        <p:spPr bwMode="auto">
          <a:xfrm>
            <a:off x="4398963" y="3887788"/>
            <a:ext cx="917575" cy="781050"/>
          </a:xfrm>
          <a:prstGeom prst="downArrow">
            <a:avLst>
              <a:gd name="adj1" fmla="val 50000"/>
              <a:gd name="adj2" fmla="val 59005"/>
            </a:avLst>
          </a:prstGeom>
          <a:solidFill>
            <a:srgbClr val="0066FF"/>
          </a:solidFill>
          <a:ln w="9525">
            <a:noFill/>
            <a:miter lim="800000"/>
            <a:headEnd/>
            <a:tailEnd/>
          </a:ln>
          <a:effectLst>
            <a:outerShdw dist="71842" dir="2700000" algn="ctr" rotWithShape="0">
              <a:schemeClr val="bg2"/>
            </a:outerShdw>
          </a:effectLst>
        </p:spPr>
        <p:txBody>
          <a:bodyPr wrap="none" lIns="92075" tIns="46038" rIns="92075" bIns="46038" anchor="ctr"/>
          <a:lstStyle/>
          <a:p>
            <a:pPr>
              <a:defRPr/>
            </a:pPr>
            <a:endParaRPr lang="it-IT"/>
          </a:p>
        </p:txBody>
      </p:sp>
      <p:sp>
        <p:nvSpPr>
          <p:cNvPr id="136195" name="Rectangle 4"/>
          <p:cNvSpPr>
            <a:spLocks noChangeArrowheads="1"/>
          </p:cNvSpPr>
          <p:nvPr/>
        </p:nvSpPr>
        <p:spPr bwMode="auto">
          <a:xfrm>
            <a:off x="3249613" y="1292225"/>
            <a:ext cx="3032125" cy="549275"/>
          </a:xfrm>
          <a:prstGeom prst="rect">
            <a:avLst/>
          </a:prstGeom>
          <a:noFill/>
          <a:ln w="12700">
            <a:noFill/>
            <a:miter lim="800000"/>
            <a:headEnd type="none" w="sm" len="sm"/>
            <a:tailEnd type="none" w="sm" len="sm"/>
          </a:ln>
        </p:spPr>
        <p:txBody>
          <a:bodyPr wrap="none" lIns="93600" tIns="46800" rIns="93600" bIns="46800" anchor="ctr">
            <a:spAutoFit/>
          </a:bodyPr>
          <a:lstStyle/>
          <a:p>
            <a:pPr algn="ctr" defTabSz="762000" eaLnBrk="0" hangingPunct="0"/>
            <a:r>
              <a:rPr lang="it-IT" sz="2600" b="1">
                <a:solidFill>
                  <a:schemeClr val="tx1"/>
                </a:solidFill>
                <a:latin typeface="Calibri" pitchFamily="34" charset="0"/>
              </a:rPr>
              <a:t>D</a:t>
            </a:r>
            <a:r>
              <a:rPr lang="it-IT" sz="2600" b="1" baseline="-25000">
                <a:solidFill>
                  <a:schemeClr val="tx1"/>
                </a:solidFill>
                <a:latin typeface="Calibri" pitchFamily="34" charset="0"/>
              </a:rPr>
              <a:t>t</a:t>
            </a:r>
            <a:r>
              <a:rPr lang="it-IT" sz="2600">
                <a:solidFill>
                  <a:schemeClr val="tx1"/>
                </a:solidFill>
                <a:latin typeface="Calibri" pitchFamily="34" charset="0"/>
              </a:rPr>
              <a:t> = </a:t>
            </a:r>
            <a:r>
              <a:rPr lang="it-IT" sz="3000">
                <a:solidFill>
                  <a:schemeClr val="tx1"/>
                </a:solidFill>
                <a:latin typeface="Calibri" pitchFamily="34" charset="0"/>
              </a:rPr>
              <a:t>f ( </a:t>
            </a:r>
            <a:r>
              <a:rPr lang="it-IT" sz="2600" b="1">
                <a:solidFill>
                  <a:schemeClr val="tx1"/>
                </a:solidFill>
                <a:latin typeface="Calibri" pitchFamily="34" charset="0"/>
              </a:rPr>
              <a:t>T</a:t>
            </a:r>
            <a:r>
              <a:rPr lang="it-IT" sz="2600" b="1" baseline="-25000">
                <a:solidFill>
                  <a:schemeClr val="tx1"/>
                </a:solidFill>
                <a:latin typeface="Calibri" pitchFamily="34" charset="0"/>
              </a:rPr>
              <a:t>t</a:t>
            </a:r>
            <a:r>
              <a:rPr lang="it-IT" sz="2600">
                <a:solidFill>
                  <a:schemeClr val="tx1"/>
                </a:solidFill>
                <a:latin typeface="Calibri" pitchFamily="34" charset="0"/>
              </a:rPr>
              <a:t> , </a:t>
            </a:r>
            <a:r>
              <a:rPr lang="it-IT" sz="2600" b="1">
                <a:solidFill>
                  <a:schemeClr val="tx1"/>
                </a:solidFill>
                <a:latin typeface="Calibri" pitchFamily="34" charset="0"/>
              </a:rPr>
              <a:t>S</a:t>
            </a:r>
            <a:r>
              <a:rPr lang="it-IT" sz="2600" b="1" baseline="-25000">
                <a:solidFill>
                  <a:schemeClr val="tx1"/>
                </a:solidFill>
                <a:latin typeface="Calibri" pitchFamily="34" charset="0"/>
              </a:rPr>
              <a:t>t</a:t>
            </a:r>
            <a:r>
              <a:rPr lang="it-IT" sz="2600">
                <a:solidFill>
                  <a:schemeClr val="tx1"/>
                </a:solidFill>
                <a:latin typeface="Calibri" pitchFamily="34" charset="0"/>
              </a:rPr>
              <a:t> , </a:t>
            </a:r>
            <a:r>
              <a:rPr lang="it-IT" sz="2600" b="1">
                <a:solidFill>
                  <a:schemeClr val="tx1"/>
                </a:solidFill>
                <a:latin typeface="Calibri" pitchFamily="34" charset="0"/>
              </a:rPr>
              <a:t>C</a:t>
            </a:r>
            <a:r>
              <a:rPr lang="it-IT" sz="2600" b="1" baseline="-25000">
                <a:solidFill>
                  <a:schemeClr val="tx1"/>
                </a:solidFill>
                <a:latin typeface="Calibri" pitchFamily="34" charset="0"/>
              </a:rPr>
              <a:t>t</a:t>
            </a:r>
            <a:r>
              <a:rPr lang="it-IT" sz="2600">
                <a:solidFill>
                  <a:schemeClr val="tx1"/>
                </a:solidFill>
                <a:latin typeface="Calibri" pitchFamily="34" charset="0"/>
              </a:rPr>
              <a:t> , </a:t>
            </a:r>
            <a:r>
              <a:rPr lang="it-IT" sz="2600" b="1">
                <a:solidFill>
                  <a:schemeClr val="tx1"/>
                </a:solidFill>
                <a:latin typeface="Calibri" pitchFamily="34" charset="0"/>
              </a:rPr>
              <a:t>e</a:t>
            </a:r>
            <a:r>
              <a:rPr lang="it-IT" sz="2600" b="1" baseline="-25000">
                <a:solidFill>
                  <a:schemeClr val="tx1"/>
                </a:solidFill>
                <a:latin typeface="Calibri" pitchFamily="34" charset="0"/>
              </a:rPr>
              <a:t>t</a:t>
            </a:r>
            <a:r>
              <a:rPr lang="it-IT" sz="2600">
                <a:solidFill>
                  <a:schemeClr val="tx1"/>
                </a:solidFill>
                <a:latin typeface="Calibri" pitchFamily="34" charset="0"/>
              </a:rPr>
              <a:t> </a:t>
            </a:r>
            <a:r>
              <a:rPr lang="it-IT" sz="3000">
                <a:solidFill>
                  <a:schemeClr val="tx1"/>
                </a:solidFill>
                <a:latin typeface="Calibri" pitchFamily="34" charset="0"/>
              </a:rPr>
              <a:t>)</a:t>
            </a:r>
            <a:endParaRPr lang="it-IT" sz="2600">
              <a:solidFill>
                <a:schemeClr val="tx1"/>
              </a:solidFill>
              <a:latin typeface="Calibri" pitchFamily="34" charset="0"/>
            </a:endParaRPr>
          </a:p>
        </p:txBody>
      </p:sp>
      <p:sp>
        <p:nvSpPr>
          <p:cNvPr id="137221" name="Rectangle 5"/>
          <p:cNvSpPr>
            <a:spLocks noChangeArrowheads="1"/>
          </p:cNvSpPr>
          <p:nvPr/>
        </p:nvSpPr>
        <p:spPr bwMode="auto">
          <a:xfrm>
            <a:off x="180975" y="119063"/>
            <a:ext cx="8505825" cy="411162"/>
          </a:xfrm>
          <a:prstGeom prst="rect">
            <a:avLst/>
          </a:prstGeom>
          <a:noFill/>
          <a:ln w="3175" algn="ctr">
            <a:noFill/>
            <a:miter lim="800000"/>
            <a:headEnd/>
            <a:tailEnd/>
          </a:ln>
          <a:effectLst/>
        </p:spPr>
        <p:txBody>
          <a:bodyPr lIns="90000" tIns="43200" rIns="90000" bIns="43200" anchor="ctr"/>
          <a:lstStyle/>
          <a:p>
            <a:pPr defTabSz="762000" eaLnBrk="0" hangingPunct="0">
              <a:defRPr/>
            </a:pPr>
            <a:r>
              <a:rPr lang="it-IT" sz="2400" b="1">
                <a:solidFill>
                  <a:srgbClr val="003399"/>
                </a:solidFill>
                <a:effectLst>
                  <a:outerShdw blurRad="38100" dist="38100" dir="2700000" algn="tl">
                    <a:srgbClr val="C0C0C0"/>
                  </a:outerShdw>
                </a:effectLst>
                <a:latin typeface="Calibri" pitchFamily="34" charset="0"/>
              </a:rPr>
              <a:t>analisi delle serie storiche</a:t>
            </a:r>
          </a:p>
        </p:txBody>
      </p:sp>
      <p:sp>
        <p:nvSpPr>
          <p:cNvPr id="136197" name="AutoShape 6"/>
          <p:cNvSpPr>
            <a:spLocks noChangeArrowheads="1"/>
          </p:cNvSpPr>
          <p:nvPr/>
        </p:nvSpPr>
        <p:spPr bwMode="auto">
          <a:xfrm>
            <a:off x="288925" y="3635375"/>
            <a:ext cx="3309938" cy="1744663"/>
          </a:xfrm>
          <a:prstGeom prst="wedgeRoundRectCallout">
            <a:avLst>
              <a:gd name="adj1" fmla="val 55565"/>
              <a:gd name="adj2" fmla="val 45995"/>
              <a:gd name="adj3" fmla="val 16667"/>
            </a:avLst>
          </a:prstGeom>
          <a:solidFill>
            <a:srgbClr val="FFFF00"/>
          </a:solidFill>
          <a:ln w="38100">
            <a:solidFill>
              <a:srgbClr val="008080"/>
            </a:solidFill>
            <a:miter lim="800000"/>
            <a:headEnd/>
            <a:tailEnd/>
          </a:ln>
        </p:spPr>
        <p:txBody>
          <a:bodyPr lIns="82058" tIns="41029" rIns="82058" bIns="41029" anchor="ctr"/>
          <a:lstStyle/>
          <a:p>
            <a:pPr algn="ctr" defTabSz="820738" eaLnBrk="0" hangingPunct="0"/>
            <a:r>
              <a:rPr lang="it-IT" sz="1400" b="1">
                <a:solidFill>
                  <a:srgbClr val="000066"/>
                </a:solidFill>
                <a:latin typeface="Calibri" pitchFamily="34" charset="0"/>
                <a:cs typeface="Arial" charset="0"/>
              </a:rPr>
              <a:t>a seconda dei componenti presenti cambiano i modelli estrapolativi utilizzabili (media mobile e Brown per domanda stazionaria e non stagionale, Holt per domanda non stazionaria e non stagionale, Winters per domanda non stazionaria e stagionale</a:t>
            </a:r>
            <a:endParaRPr lang="en-GB" sz="1400" b="1">
              <a:solidFill>
                <a:srgbClr val="000066"/>
              </a:solidFill>
              <a:latin typeface="Calibri" pitchFamily="34" charset="0"/>
              <a:cs typeface="Arial"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2610" name="Rectangle 2"/>
          <p:cNvSpPr>
            <a:spLocks noGrp="1" noChangeArrowheads="1"/>
          </p:cNvSpPr>
          <p:nvPr>
            <p:ph type="title"/>
          </p:nvPr>
        </p:nvSpPr>
        <p:spPr/>
        <p:txBody>
          <a:bodyPr/>
          <a:lstStyle/>
          <a:p>
            <a:pPr>
              <a:defRPr/>
            </a:pPr>
            <a:r>
              <a:rPr lang="it-IT" sz="2400" smtClean="0">
                <a:solidFill>
                  <a:srgbClr val="003399"/>
                </a:solidFill>
                <a:latin typeface="Calibri" pitchFamily="34" charset="0"/>
              </a:rPr>
              <a:t>supply chain (3/7)</a:t>
            </a:r>
          </a:p>
        </p:txBody>
      </p:sp>
      <p:sp>
        <p:nvSpPr>
          <p:cNvPr id="26626" name="Text Box 5"/>
          <p:cNvSpPr txBox="1">
            <a:spLocks noChangeArrowheads="1"/>
          </p:cNvSpPr>
          <p:nvPr/>
        </p:nvSpPr>
        <p:spPr bwMode="auto">
          <a:xfrm>
            <a:off x="5508625" y="6075363"/>
            <a:ext cx="4392613" cy="201612"/>
          </a:xfrm>
          <a:prstGeom prst="rect">
            <a:avLst/>
          </a:prstGeom>
          <a:noFill/>
          <a:ln w="9525">
            <a:noFill/>
            <a:miter lim="800000"/>
            <a:headEnd/>
            <a:tailEnd/>
          </a:ln>
        </p:spPr>
        <p:txBody>
          <a:bodyPr>
            <a:spAutoFit/>
          </a:bodyPr>
          <a:lstStyle/>
          <a:p>
            <a:pPr>
              <a:lnSpc>
                <a:spcPct val="60000"/>
              </a:lnSpc>
            </a:pPr>
            <a:r>
              <a:rPr lang="it-IT">
                <a:solidFill>
                  <a:srgbClr val="CC0000"/>
                </a:solidFill>
              </a:rPr>
              <a:t>Martin Christopher, </a:t>
            </a:r>
            <a:r>
              <a:rPr lang="it-IT">
                <a:solidFill>
                  <a:schemeClr val="bg2"/>
                </a:solidFill>
              </a:rPr>
              <a:t>Cranfield University</a:t>
            </a:r>
            <a:endParaRPr lang="it-IT"/>
          </a:p>
        </p:txBody>
      </p:sp>
      <p:sp>
        <p:nvSpPr>
          <p:cNvPr id="26627" name="Rectangle 6"/>
          <p:cNvSpPr>
            <a:spLocks noChangeAspect="1" noChangeArrowheads="1"/>
          </p:cNvSpPr>
          <p:nvPr/>
        </p:nvSpPr>
        <p:spPr bwMode="auto">
          <a:xfrm>
            <a:off x="3779838" y="673100"/>
            <a:ext cx="5184775" cy="627063"/>
          </a:xfrm>
          <a:prstGeom prst="rect">
            <a:avLst/>
          </a:prstGeom>
          <a:noFill/>
          <a:ln w="9525">
            <a:noFill/>
            <a:miter lim="800000"/>
            <a:headEnd/>
            <a:tailEnd/>
          </a:ln>
        </p:spPr>
        <p:txBody>
          <a:bodyPr lIns="18000" tIns="10800" rIns="18000" bIns="10800">
            <a:spAutoFit/>
          </a:bodyPr>
          <a:lstStyle/>
          <a:p>
            <a:pPr marL="342900" indent="-342900" algn="r">
              <a:spcBef>
                <a:spcPct val="20000"/>
              </a:spcBef>
            </a:pPr>
            <a:r>
              <a:rPr lang="en-GB" b="1">
                <a:solidFill>
                  <a:srgbClr val="CC0000"/>
                </a:solidFill>
              </a:rPr>
              <a:t>Complexity in the global supply chain : </a:t>
            </a:r>
          </a:p>
          <a:p>
            <a:pPr marL="342900" indent="-342900" algn="r">
              <a:spcBef>
                <a:spcPct val="20000"/>
              </a:spcBef>
            </a:pPr>
            <a:r>
              <a:rPr lang="en-GB" b="1">
                <a:solidFill>
                  <a:srgbClr val="CC0000"/>
                </a:solidFill>
              </a:rPr>
              <a:t>the Boeing 787</a:t>
            </a:r>
            <a:endParaRPr lang="it-IT" b="1">
              <a:solidFill>
                <a:srgbClr val="CC0000"/>
              </a:solidFill>
            </a:endParaRPr>
          </a:p>
        </p:txBody>
      </p:sp>
      <p:pic>
        <p:nvPicPr>
          <p:cNvPr id="26628"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89050" y="936625"/>
            <a:ext cx="6624638" cy="4970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906" name="Group 52"/>
          <p:cNvGrpSpPr>
            <a:grpSpLocks/>
          </p:cNvGrpSpPr>
          <p:nvPr/>
        </p:nvGrpSpPr>
        <p:grpSpPr bwMode="auto">
          <a:xfrm>
            <a:off x="1355725" y="839788"/>
            <a:ext cx="7699375" cy="5400675"/>
            <a:chOff x="947" y="756"/>
            <a:chExt cx="5254" cy="3402"/>
          </a:xfrm>
        </p:grpSpPr>
        <p:grpSp>
          <p:nvGrpSpPr>
            <p:cNvPr id="80911" name="Group 53"/>
            <p:cNvGrpSpPr>
              <a:grpSpLocks/>
            </p:cNvGrpSpPr>
            <p:nvPr/>
          </p:nvGrpSpPr>
          <p:grpSpPr bwMode="auto">
            <a:xfrm>
              <a:off x="947" y="756"/>
              <a:ext cx="5254" cy="3402"/>
              <a:chOff x="995" y="756"/>
              <a:chExt cx="5254" cy="3402"/>
            </a:xfrm>
          </p:grpSpPr>
          <p:sp>
            <p:nvSpPr>
              <p:cNvPr id="61" name="Rectangle 54"/>
              <p:cNvSpPr>
                <a:spLocks noChangeArrowheads="1"/>
              </p:cNvSpPr>
              <p:nvPr/>
            </p:nvSpPr>
            <p:spPr bwMode="auto">
              <a:xfrm>
                <a:off x="1008" y="768"/>
                <a:ext cx="5232" cy="3312"/>
              </a:xfrm>
              <a:prstGeom prst="rect">
                <a:avLst/>
              </a:prstGeom>
              <a:solidFill>
                <a:schemeClr val="bg1"/>
              </a:solidFill>
              <a:ln w="28575">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cxnSp>
            <p:nvCxnSpPr>
              <p:cNvPr id="62" name="AutoShape 55"/>
              <p:cNvCxnSpPr>
                <a:cxnSpLocks noChangeShapeType="1"/>
                <a:stCxn id="81" idx="3"/>
                <a:endCxn id="100" idx="4"/>
              </p:cNvCxnSpPr>
              <p:nvPr/>
            </p:nvCxnSpPr>
            <p:spPr bwMode="auto">
              <a:xfrm flipH="1">
                <a:off x="4352" y="1929"/>
                <a:ext cx="242" cy="1727"/>
              </a:xfrm>
              <a:prstGeom prst="straightConnector1">
                <a:avLst/>
              </a:prstGeom>
              <a:noFill/>
              <a:ln w="44450">
                <a:solidFill>
                  <a:schemeClr val="tx1"/>
                </a:solidFill>
                <a:prstDash val="dash"/>
                <a:round/>
                <a:headEnd/>
                <a:tailEnd/>
              </a:ln>
              <a:effectLst/>
              <a:scene3d>
                <a:camera prst="orthographicFront"/>
                <a:lightRig rig="threePt" dir="t"/>
              </a:scene3d>
              <a:sp3d/>
            </p:spPr>
          </p:cxnSp>
          <p:cxnSp>
            <p:nvCxnSpPr>
              <p:cNvPr id="63" name="AutoShape 56"/>
              <p:cNvCxnSpPr>
                <a:cxnSpLocks noChangeShapeType="1"/>
                <a:stCxn id="81" idx="3"/>
                <a:endCxn id="243" idx="0"/>
              </p:cNvCxnSpPr>
              <p:nvPr/>
            </p:nvCxnSpPr>
            <p:spPr bwMode="auto">
              <a:xfrm>
                <a:off x="4594" y="1929"/>
                <a:ext cx="459" cy="1641"/>
              </a:xfrm>
              <a:prstGeom prst="straightConnector1">
                <a:avLst/>
              </a:prstGeom>
              <a:noFill/>
              <a:ln w="44450">
                <a:solidFill>
                  <a:schemeClr val="tx1"/>
                </a:solidFill>
                <a:prstDash val="dash"/>
                <a:round/>
                <a:headEnd/>
                <a:tailEnd/>
              </a:ln>
              <a:effectLst/>
              <a:scene3d>
                <a:camera prst="orthographicFront"/>
                <a:lightRig rig="threePt" dir="t"/>
              </a:scene3d>
              <a:sp3d/>
            </p:spPr>
          </p:cxnSp>
          <p:graphicFrame>
            <p:nvGraphicFramePr>
              <p:cNvPr id="80905" name="Object 10"/>
              <p:cNvGraphicFramePr>
                <a:graphicFrameLocks noChangeAspect="1"/>
              </p:cNvGraphicFramePr>
              <p:nvPr/>
            </p:nvGraphicFramePr>
            <p:xfrm>
              <a:off x="4848" y="2329"/>
              <a:ext cx="1104" cy="656"/>
            </p:xfrm>
            <a:graphic>
              <a:graphicData uri="http://schemas.openxmlformats.org/presentationml/2006/ole">
                <p:oleObj spid="_x0000_s80905" name="ClipArt" r:id="rId4" imgW="4582440" imgH="2827800" progId="">
                  <p:embed/>
                </p:oleObj>
              </a:graphicData>
            </a:graphic>
          </p:graphicFrame>
          <p:grpSp>
            <p:nvGrpSpPr>
              <p:cNvPr id="81047" name="Group 58"/>
              <p:cNvGrpSpPr>
                <a:grpSpLocks/>
              </p:cNvGrpSpPr>
              <p:nvPr/>
            </p:nvGrpSpPr>
            <p:grpSpPr bwMode="auto">
              <a:xfrm>
                <a:off x="1376" y="1392"/>
                <a:ext cx="448" cy="528"/>
                <a:chOff x="1376" y="1392"/>
                <a:chExt cx="448" cy="528"/>
              </a:xfrm>
            </p:grpSpPr>
            <p:sp>
              <p:nvSpPr>
                <p:cNvPr id="262" name="AutoShape 59"/>
                <p:cNvSpPr>
                  <a:spLocks noChangeArrowheads="1"/>
                </p:cNvSpPr>
                <p:nvPr/>
              </p:nvSpPr>
              <p:spPr bwMode="auto">
                <a:xfrm>
                  <a:off x="1376" y="1392"/>
                  <a:ext cx="348" cy="432"/>
                </a:xfrm>
                <a:prstGeom prst="can">
                  <a:avLst>
                    <a:gd name="adj" fmla="val 31034"/>
                  </a:avLst>
                </a:prstGeom>
                <a:noFill/>
                <a:ln w="28575">
                  <a:solidFill>
                    <a:srgbClr val="FF0000"/>
                  </a:solidFill>
                  <a:round/>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263" name="AutoShape 60"/>
                <p:cNvSpPr>
                  <a:spLocks noChangeArrowheads="1"/>
                </p:cNvSpPr>
                <p:nvPr/>
              </p:nvSpPr>
              <p:spPr bwMode="auto">
                <a:xfrm>
                  <a:off x="1476" y="1488"/>
                  <a:ext cx="348" cy="432"/>
                </a:xfrm>
                <a:prstGeom prst="can">
                  <a:avLst>
                    <a:gd name="adj" fmla="val 31034"/>
                  </a:avLst>
                </a:prstGeom>
                <a:noFill/>
                <a:ln w="28575">
                  <a:solidFill>
                    <a:srgbClr val="FF0000"/>
                  </a:solidFill>
                  <a:round/>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grpSp>
          <p:cxnSp>
            <p:nvCxnSpPr>
              <p:cNvPr id="66" name="AutoShape 61"/>
              <p:cNvCxnSpPr>
                <a:cxnSpLocks noChangeShapeType="1"/>
                <a:stCxn id="263" idx="4"/>
              </p:cNvCxnSpPr>
              <p:nvPr/>
            </p:nvCxnSpPr>
            <p:spPr bwMode="auto">
              <a:xfrm flipV="1">
                <a:off x="1833" y="1652"/>
                <a:ext cx="688" cy="0"/>
              </a:xfrm>
              <a:prstGeom prst="straightConnector1">
                <a:avLst/>
              </a:prstGeom>
              <a:noFill/>
              <a:ln w="44450">
                <a:solidFill>
                  <a:srgbClr val="FF0000"/>
                </a:solidFill>
                <a:round/>
                <a:headEnd/>
                <a:tailEnd/>
              </a:ln>
              <a:effectLst/>
              <a:scene3d>
                <a:camera prst="orthographicFront"/>
                <a:lightRig rig="threePt" dir="t"/>
              </a:scene3d>
              <a:sp3d/>
            </p:spPr>
          </p:cxnSp>
          <p:sp>
            <p:nvSpPr>
              <p:cNvPr id="68" name="Text Box 67"/>
              <p:cNvSpPr txBox="1">
                <a:spLocks noChangeArrowheads="1"/>
              </p:cNvSpPr>
              <p:nvPr/>
            </p:nvSpPr>
            <p:spPr bwMode="auto">
              <a:xfrm>
                <a:off x="2795" y="960"/>
                <a:ext cx="965" cy="213"/>
              </a:xfrm>
              <a:prstGeom prst="rect">
                <a:avLst/>
              </a:prstGeom>
              <a:noFill/>
              <a:ln w="28575">
                <a:noFill/>
                <a:miter lim="800000"/>
                <a:headEnd/>
                <a:tailEnd/>
              </a:ln>
              <a:effectLst/>
              <a:scene3d>
                <a:camera prst="orthographicFront"/>
                <a:lightRig rig="threePt" dir="t"/>
              </a:scene3d>
              <a:sp3d/>
            </p:spPr>
            <p:txBody>
              <a:bodyPr wrap="none" anchor="ctr">
                <a:spAutoFit/>
              </a:bodyPr>
              <a:lstStyle/>
              <a:p>
                <a:pPr algn="ctr" eaLnBrk="0" hangingPunct="0">
                  <a:defRPr/>
                </a:pPr>
                <a:r>
                  <a:rPr lang="it-IT" sz="1600">
                    <a:solidFill>
                      <a:schemeClr val="tx1"/>
                    </a:solidFill>
                    <a:latin typeface="Calibri" pitchFamily="34" charset="0"/>
                  </a:rPr>
                  <a:t>Refining plant</a:t>
                </a:r>
              </a:p>
            </p:txBody>
          </p:sp>
          <p:sp>
            <p:nvSpPr>
              <p:cNvPr id="69" name="Text Box 68"/>
              <p:cNvSpPr txBox="1">
                <a:spLocks noChangeArrowheads="1"/>
              </p:cNvSpPr>
              <p:nvPr/>
            </p:nvSpPr>
            <p:spPr bwMode="auto">
              <a:xfrm>
                <a:off x="1440" y="978"/>
                <a:ext cx="831" cy="368"/>
              </a:xfrm>
              <a:prstGeom prst="rect">
                <a:avLst/>
              </a:prstGeom>
              <a:noFill/>
              <a:ln w="28575">
                <a:noFill/>
                <a:miter lim="800000"/>
                <a:headEnd/>
                <a:tailEnd/>
              </a:ln>
              <a:effectLst/>
              <a:scene3d>
                <a:camera prst="orthographicFront"/>
                <a:lightRig rig="threePt" dir="t"/>
              </a:scene3d>
              <a:sp3d/>
            </p:spPr>
            <p:txBody>
              <a:bodyPr anchor="ctr">
                <a:spAutoFit/>
              </a:bodyPr>
              <a:lstStyle/>
              <a:p>
                <a:pPr algn="ctr" eaLnBrk="0" hangingPunct="0">
                  <a:defRPr/>
                </a:pPr>
                <a:r>
                  <a:rPr lang="it-IT" sz="1600">
                    <a:solidFill>
                      <a:schemeClr val="tx1"/>
                    </a:solidFill>
                    <a:latin typeface="Calibri" pitchFamily="34" charset="0"/>
                  </a:rPr>
                  <a:t>Crude oil depot</a:t>
                </a:r>
              </a:p>
            </p:txBody>
          </p:sp>
          <p:sp>
            <p:nvSpPr>
              <p:cNvPr id="70" name="Text Box 69"/>
              <p:cNvSpPr txBox="1">
                <a:spLocks noChangeArrowheads="1"/>
              </p:cNvSpPr>
              <p:nvPr/>
            </p:nvSpPr>
            <p:spPr bwMode="auto">
              <a:xfrm>
                <a:off x="4548" y="1056"/>
                <a:ext cx="808" cy="368"/>
              </a:xfrm>
              <a:prstGeom prst="rect">
                <a:avLst/>
              </a:prstGeom>
              <a:noFill/>
              <a:ln w="28575">
                <a:noFill/>
                <a:miter lim="800000"/>
                <a:headEnd/>
                <a:tailEnd/>
              </a:ln>
              <a:effectLst/>
              <a:scene3d>
                <a:camera prst="orthographicFront"/>
                <a:lightRig rig="threePt" dir="t"/>
              </a:scene3d>
              <a:sp3d/>
            </p:spPr>
            <p:txBody>
              <a:bodyPr anchor="ctr">
                <a:spAutoFit/>
              </a:bodyPr>
              <a:lstStyle/>
              <a:p>
                <a:pPr algn="ctr" eaLnBrk="0" hangingPunct="0">
                  <a:defRPr/>
                </a:pPr>
                <a:r>
                  <a:rPr lang="it-IT" sz="1600">
                    <a:solidFill>
                      <a:schemeClr val="tx1"/>
                    </a:solidFill>
                    <a:latin typeface="Calibri" pitchFamily="34" charset="0"/>
                  </a:rPr>
                  <a:t>Products depot</a:t>
                </a:r>
              </a:p>
            </p:txBody>
          </p:sp>
          <p:pic>
            <p:nvPicPr>
              <p:cNvPr id="71" name="Picture 70" descr="OILPUMP"/>
              <p:cNvPicPr>
                <a:picLocks noChangeAspect="1" noChangeArrowheads="1"/>
              </p:cNvPicPr>
              <p:nvPr/>
            </p:nvPicPr>
            <p:blipFill>
              <a:blip r:embed="rId5"/>
              <a:srcRect/>
              <a:stretch>
                <a:fillRect/>
              </a:stretch>
            </p:blipFill>
            <p:spPr bwMode="auto">
              <a:xfrm>
                <a:off x="1104" y="3037"/>
                <a:ext cx="947" cy="659"/>
              </a:xfrm>
              <a:prstGeom prst="rect">
                <a:avLst/>
              </a:prstGeom>
              <a:noFill/>
              <a:scene3d>
                <a:camera prst="orthographicFront"/>
                <a:lightRig rig="threePt" dir="t"/>
              </a:scene3d>
              <a:sp3d/>
            </p:spPr>
          </p:pic>
          <p:cxnSp>
            <p:nvCxnSpPr>
              <p:cNvPr id="72" name="AutoShape 71"/>
              <p:cNvCxnSpPr>
                <a:cxnSpLocks noChangeShapeType="1"/>
                <a:endCxn id="263" idx="3"/>
              </p:cNvCxnSpPr>
              <p:nvPr/>
            </p:nvCxnSpPr>
            <p:spPr bwMode="auto">
              <a:xfrm flipV="1">
                <a:off x="1578" y="1929"/>
                <a:ext cx="72" cy="1108"/>
              </a:xfrm>
              <a:prstGeom prst="straightConnector1">
                <a:avLst/>
              </a:prstGeom>
              <a:noFill/>
              <a:ln w="44450">
                <a:solidFill>
                  <a:srgbClr val="FF0000"/>
                </a:solidFill>
                <a:prstDash val="dash"/>
                <a:round/>
                <a:headEnd/>
                <a:tailEnd/>
              </a:ln>
              <a:effectLst/>
              <a:scene3d>
                <a:camera prst="orthographicFront"/>
                <a:lightRig rig="threePt" dir="t"/>
              </a:scene3d>
              <a:sp3d/>
            </p:spPr>
          </p:cxnSp>
          <p:pic>
            <p:nvPicPr>
              <p:cNvPr id="73" name="Picture 72" descr="SHIPSYM4"/>
              <p:cNvPicPr>
                <a:picLocks noChangeAspect="1" noChangeArrowheads="1"/>
              </p:cNvPicPr>
              <p:nvPr/>
            </p:nvPicPr>
            <p:blipFill>
              <a:blip r:embed="rId6"/>
              <a:srcRect/>
              <a:stretch>
                <a:fillRect/>
              </a:stretch>
            </p:blipFill>
            <p:spPr bwMode="auto">
              <a:xfrm>
                <a:off x="1056" y="1968"/>
                <a:ext cx="1270" cy="1008"/>
              </a:xfrm>
              <a:prstGeom prst="rect">
                <a:avLst/>
              </a:prstGeom>
              <a:noFill/>
              <a:scene3d>
                <a:camera prst="orthographicFront"/>
                <a:lightRig rig="threePt" dir="t"/>
              </a:scene3d>
              <a:sp3d/>
            </p:spPr>
          </p:pic>
          <p:grpSp>
            <p:nvGrpSpPr>
              <p:cNvPr id="81061" name="Group 73"/>
              <p:cNvGrpSpPr>
                <a:grpSpLocks/>
              </p:cNvGrpSpPr>
              <p:nvPr/>
            </p:nvGrpSpPr>
            <p:grpSpPr bwMode="auto">
              <a:xfrm>
                <a:off x="4866" y="3509"/>
                <a:ext cx="615" cy="371"/>
                <a:chOff x="4621" y="3509"/>
                <a:chExt cx="615" cy="371"/>
              </a:xfrm>
            </p:grpSpPr>
            <p:grpSp>
              <p:nvGrpSpPr>
                <p:cNvPr id="81313" name="Group 74"/>
                <p:cNvGrpSpPr>
                  <a:grpSpLocks/>
                </p:cNvGrpSpPr>
                <p:nvPr/>
              </p:nvGrpSpPr>
              <p:grpSpPr bwMode="auto">
                <a:xfrm>
                  <a:off x="4621" y="3509"/>
                  <a:ext cx="284" cy="371"/>
                  <a:chOff x="4227" y="3907"/>
                  <a:chExt cx="284" cy="371"/>
                </a:xfrm>
              </p:grpSpPr>
              <p:grpSp>
                <p:nvGrpSpPr>
                  <p:cNvPr id="81415" name="Group 75"/>
                  <p:cNvGrpSpPr>
                    <a:grpSpLocks/>
                  </p:cNvGrpSpPr>
                  <p:nvPr/>
                </p:nvGrpSpPr>
                <p:grpSpPr bwMode="auto">
                  <a:xfrm>
                    <a:off x="4227" y="3907"/>
                    <a:ext cx="284" cy="371"/>
                    <a:chOff x="4176" y="3264"/>
                    <a:chExt cx="472" cy="591"/>
                  </a:xfrm>
                </p:grpSpPr>
                <p:grpSp>
                  <p:nvGrpSpPr>
                    <p:cNvPr id="81417" name="Group 76"/>
                    <p:cNvGrpSpPr>
                      <a:grpSpLocks/>
                    </p:cNvGrpSpPr>
                    <p:nvPr/>
                  </p:nvGrpSpPr>
                  <p:grpSpPr bwMode="auto">
                    <a:xfrm>
                      <a:off x="4562" y="3337"/>
                      <a:ext cx="75" cy="187"/>
                      <a:chOff x="5495" y="206"/>
                      <a:chExt cx="75" cy="187"/>
                    </a:xfrm>
                  </p:grpSpPr>
                  <p:sp>
                    <p:nvSpPr>
                      <p:cNvPr id="249" name="Freeform 77"/>
                      <p:cNvSpPr>
                        <a:spLocks/>
                      </p:cNvSpPr>
                      <p:nvPr/>
                    </p:nvSpPr>
                    <p:spPr bwMode="auto">
                      <a:xfrm>
                        <a:off x="5495" y="206"/>
                        <a:ext cx="75" cy="187"/>
                      </a:xfrm>
                      <a:custGeom>
                        <a:avLst/>
                        <a:gdLst/>
                        <a:ahLst/>
                        <a:cxnLst>
                          <a:cxn ang="0">
                            <a:pos x="4" y="0"/>
                          </a:cxn>
                          <a:cxn ang="0">
                            <a:pos x="74" y="66"/>
                          </a:cxn>
                          <a:cxn ang="0">
                            <a:pos x="74" y="185"/>
                          </a:cxn>
                          <a:cxn ang="0">
                            <a:pos x="48" y="186"/>
                          </a:cxn>
                          <a:cxn ang="0">
                            <a:pos x="48" y="148"/>
                          </a:cxn>
                          <a:cxn ang="0">
                            <a:pos x="5" y="156"/>
                          </a:cxn>
                          <a:cxn ang="0">
                            <a:pos x="6" y="152"/>
                          </a:cxn>
                          <a:cxn ang="0">
                            <a:pos x="48" y="139"/>
                          </a:cxn>
                          <a:cxn ang="0">
                            <a:pos x="48" y="83"/>
                          </a:cxn>
                          <a:cxn ang="0">
                            <a:pos x="44" y="84"/>
                          </a:cxn>
                          <a:cxn ang="0">
                            <a:pos x="34" y="104"/>
                          </a:cxn>
                          <a:cxn ang="0">
                            <a:pos x="31" y="144"/>
                          </a:cxn>
                          <a:cxn ang="0">
                            <a:pos x="30" y="145"/>
                          </a:cxn>
                          <a:cxn ang="0">
                            <a:pos x="26" y="103"/>
                          </a:cxn>
                          <a:cxn ang="0">
                            <a:pos x="33" y="88"/>
                          </a:cxn>
                          <a:cxn ang="0">
                            <a:pos x="14" y="96"/>
                          </a:cxn>
                          <a:cxn ang="0">
                            <a:pos x="13" y="151"/>
                          </a:cxn>
                          <a:cxn ang="0">
                            <a:pos x="6" y="152"/>
                          </a:cxn>
                          <a:cxn ang="0">
                            <a:pos x="7" y="92"/>
                          </a:cxn>
                          <a:cxn ang="0">
                            <a:pos x="42" y="77"/>
                          </a:cxn>
                          <a:cxn ang="0">
                            <a:pos x="42" y="64"/>
                          </a:cxn>
                          <a:cxn ang="0">
                            <a:pos x="0" y="12"/>
                          </a:cxn>
                          <a:cxn ang="0">
                            <a:pos x="4" y="0"/>
                          </a:cxn>
                        </a:cxnLst>
                        <a:rect l="0" t="0" r="r" b="b"/>
                        <a:pathLst>
                          <a:path w="75" h="187">
                            <a:moveTo>
                              <a:pt x="4" y="0"/>
                            </a:moveTo>
                            <a:lnTo>
                              <a:pt x="74" y="66"/>
                            </a:lnTo>
                            <a:lnTo>
                              <a:pt x="74" y="185"/>
                            </a:lnTo>
                            <a:lnTo>
                              <a:pt x="48" y="186"/>
                            </a:lnTo>
                            <a:lnTo>
                              <a:pt x="48" y="148"/>
                            </a:lnTo>
                            <a:lnTo>
                              <a:pt x="5" y="156"/>
                            </a:lnTo>
                            <a:lnTo>
                              <a:pt x="6" y="152"/>
                            </a:lnTo>
                            <a:lnTo>
                              <a:pt x="48" y="139"/>
                            </a:lnTo>
                            <a:lnTo>
                              <a:pt x="48" y="83"/>
                            </a:lnTo>
                            <a:lnTo>
                              <a:pt x="44" y="84"/>
                            </a:lnTo>
                            <a:lnTo>
                              <a:pt x="34" y="104"/>
                            </a:lnTo>
                            <a:lnTo>
                              <a:pt x="31" y="144"/>
                            </a:lnTo>
                            <a:lnTo>
                              <a:pt x="30" y="145"/>
                            </a:lnTo>
                            <a:lnTo>
                              <a:pt x="26" y="103"/>
                            </a:lnTo>
                            <a:lnTo>
                              <a:pt x="33" y="88"/>
                            </a:lnTo>
                            <a:lnTo>
                              <a:pt x="14" y="96"/>
                            </a:lnTo>
                            <a:lnTo>
                              <a:pt x="13" y="151"/>
                            </a:lnTo>
                            <a:lnTo>
                              <a:pt x="6" y="152"/>
                            </a:lnTo>
                            <a:lnTo>
                              <a:pt x="7" y="92"/>
                            </a:lnTo>
                            <a:lnTo>
                              <a:pt x="42" y="77"/>
                            </a:lnTo>
                            <a:lnTo>
                              <a:pt x="42" y="64"/>
                            </a:lnTo>
                            <a:lnTo>
                              <a:pt x="0" y="12"/>
                            </a:lnTo>
                            <a:lnTo>
                              <a:pt x="4" y="0"/>
                            </a:lnTo>
                          </a:path>
                        </a:pathLst>
                      </a:custGeom>
                      <a:solidFill>
                        <a:srgbClr val="C0C0C0"/>
                      </a:solidFill>
                      <a:ln w="12700" cap="rnd" cmpd="sng">
                        <a:noFill/>
                        <a:prstDash val="solid"/>
                        <a:round/>
                        <a:headEnd type="none" w="med" len="med"/>
                        <a:tailEnd type="none" w="med" len="med"/>
                      </a:ln>
                      <a:effectLst/>
                      <a:scene3d>
                        <a:camera prst="orthographicFront"/>
                        <a:lightRig rig="threePt" dir="t"/>
                      </a:scene3d>
                      <a:sp3d/>
                    </p:spPr>
                    <p:txBody>
                      <a:bodyPr/>
                      <a:lstStyle/>
                      <a:p>
                        <a:pPr algn="ctr" eaLnBrk="0" hangingPunct="0">
                          <a:defRPr/>
                        </a:pPr>
                        <a:endParaRPr lang="it-IT" sz="2000">
                          <a:solidFill>
                            <a:schemeClr val="tx1"/>
                          </a:solidFill>
                          <a:latin typeface="Calibri" pitchFamily="34" charset="0"/>
                        </a:endParaRPr>
                      </a:p>
                    </p:txBody>
                  </p:sp>
                  <p:grpSp>
                    <p:nvGrpSpPr>
                      <p:cNvPr id="81493" name="Group 78"/>
                      <p:cNvGrpSpPr>
                        <a:grpSpLocks/>
                      </p:cNvGrpSpPr>
                      <p:nvPr/>
                    </p:nvGrpSpPr>
                    <p:grpSpPr bwMode="auto">
                      <a:xfrm>
                        <a:off x="5512" y="222"/>
                        <a:ext cx="49" cy="58"/>
                        <a:chOff x="5512" y="222"/>
                        <a:chExt cx="49" cy="58"/>
                      </a:xfrm>
                    </p:grpSpPr>
                    <p:grpSp>
                      <p:nvGrpSpPr>
                        <p:cNvPr id="81494" name="Line 79"/>
                        <p:cNvGrpSpPr>
                          <a:grpSpLocks/>
                        </p:cNvGrpSpPr>
                        <p:nvPr/>
                      </p:nvGrpSpPr>
                      <p:grpSpPr bwMode="auto">
                        <a:xfrm>
                          <a:off x="5485" y="201"/>
                          <a:ext cx="62" cy="61"/>
                          <a:chOff x="7156704" y="5468112"/>
                          <a:chExt cx="54864" cy="60960"/>
                        </a:xfrm>
                      </p:grpSpPr>
                      <p:pic>
                        <p:nvPicPr>
                          <p:cNvPr id="81513" name="Line 79"/>
                          <p:cNvPicPr>
                            <a:picLocks noChangeArrowheads="1"/>
                          </p:cNvPicPr>
                          <p:nvPr/>
                        </p:nvPicPr>
                        <p:blipFill>
                          <a:blip r:embed="rId7"/>
                          <a:srcRect/>
                          <a:stretch>
                            <a:fillRect/>
                          </a:stretch>
                        </p:blipFill>
                        <p:spPr bwMode="auto">
                          <a:xfrm>
                            <a:off x="7156704" y="5468112"/>
                            <a:ext cx="54864" cy="60960"/>
                          </a:xfrm>
                          <a:prstGeom prst="rect">
                            <a:avLst/>
                          </a:prstGeom>
                          <a:noFill/>
                          <a:ln w="9525">
                            <a:noFill/>
                            <a:miter lim="800000"/>
                            <a:headEnd/>
                            <a:tailEnd/>
                          </a:ln>
                        </p:spPr>
                      </p:pic>
                      <p:sp>
                        <p:nvSpPr>
                          <p:cNvPr id="81514" name="Text Box 40"/>
                          <p:cNvSpPr txBox="1">
                            <a:spLocks noChangeArrowheads="1" noChangeShapeType="1"/>
                          </p:cNvSpPr>
                          <p:nvPr/>
                        </p:nvSpPr>
                        <p:spPr bwMode="auto">
                          <a:xfrm rot="10800000">
                            <a:off x="7180934" y="5513270"/>
                            <a:ext cx="0" cy="0"/>
                          </a:xfrm>
                          <a:prstGeom prst="rect">
                            <a:avLst/>
                          </a:prstGeom>
                          <a:noFill/>
                          <a:ln w="9525">
                            <a:noFill/>
                            <a:miter lim="800000"/>
                            <a:headEnd/>
                            <a:tailEnd/>
                          </a:ln>
                        </p:spPr>
                        <p:txBody>
                          <a:bodyPr rot="10800000" wrap="none" anchor="ctr"/>
                          <a:lstStyle/>
                          <a:p>
                            <a:pPr algn="ctr" eaLnBrk="0" hangingPunct="0"/>
                            <a:endParaRPr lang="it-IT" sz="2000">
                              <a:solidFill>
                                <a:schemeClr val="tx1"/>
                              </a:solidFill>
                              <a:latin typeface="Calibri" pitchFamily="34" charset="0"/>
                            </a:endParaRPr>
                          </a:p>
                        </p:txBody>
                      </p:sp>
                    </p:grpSp>
                    <p:grpSp>
                      <p:nvGrpSpPr>
                        <p:cNvPr id="81495" name="Line 80"/>
                        <p:cNvGrpSpPr>
                          <a:grpSpLocks/>
                        </p:cNvGrpSpPr>
                        <p:nvPr/>
                      </p:nvGrpSpPr>
                      <p:grpSpPr bwMode="auto">
                        <a:xfrm>
                          <a:off x="5491" y="207"/>
                          <a:ext cx="62" cy="61"/>
                          <a:chOff x="7162800" y="5474208"/>
                          <a:chExt cx="54864" cy="60960"/>
                        </a:xfrm>
                      </p:grpSpPr>
                      <p:pic>
                        <p:nvPicPr>
                          <p:cNvPr id="81511" name="Line 80"/>
                          <p:cNvPicPr>
                            <a:picLocks noChangeArrowheads="1"/>
                          </p:cNvPicPr>
                          <p:nvPr/>
                        </p:nvPicPr>
                        <p:blipFill>
                          <a:blip r:embed="rId8"/>
                          <a:srcRect/>
                          <a:stretch>
                            <a:fillRect/>
                          </a:stretch>
                        </p:blipFill>
                        <p:spPr bwMode="auto">
                          <a:xfrm>
                            <a:off x="7162800" y="5474208"/>
                            <a:ext cx="54864" cy="60960"/>
                          </a:xfrm>
                          <a:prstGeom prst="rect">
                            <a:avLst/>
                          </a:prstGeom>
                          <a:noFill/>
                          <a:ln w="9525">
                            <a:noFill/>
                            <a:miter lim="800000"/>
                            <a:headEnd/>
                            <a:tailEnd/>
                          </a:ln>
                        </p:spPr>
                      </p:pic>
                      <p:sp>
                        <p:nvSpPr>
                          <p:cNvPr id="81512" name="Text Box 43"/>
                          <p:cNvSpPr txBox="1">
                            <a:spLocks noChangeArrowheads="1" noChangeShapeType="1"/>
                          </p:cNvSpPr>
                          <p:nvPr/>
                        </p:nvSpPr>
                        <p:spPr bwMode="auto">
                          <a:xfrm rot="10800000">
                            <a:off x="7185343" y="5519250"/>
                            <a:ext cx="0" cy="0"/>
                          </a:xfrm>
                          <a:prstGeom prst="rect">
                            <a:avLst/>
                          </a:prstGeom>
                          <a:noFill/>
                          <a:ln w="9525">
                            <a:noFill/>
                            <a:miter lim="800000"/>
                            <a:headEnd/>
                            <a:tailEnd/>
                          </a:ln>
                        </p:spPr>
                        <p:txBody>
                          <a:bodyPr rot="10800000" wrap="none" anchor="ctr"/>
                          <a:lstStyle/>
                          <a:p>
                            <a:pPr algn="ctr" eaLnBrk="0" hangingPunct="0"/>
                            <a:endParaRPr lang="it-IT" sz="2000">
                              <a:solidFill>
                                <a:schemeClr val="tx1"/>
                              </a:solidFill>
                              <a:latin typeface="Calibri" pitchFamily="34" charset="0"/>
                            </a:endParaRPr>
                          </a:p>
                        </p:txBody>
                      </p:sp>
                    </p:grpSp>
                    <p:grpSp>
                      <p:nvGrpSpPr>
                        <p:cNvPr id="81496" name="Line 81"/>
                        <p:cNvGrpSpPr>
                          <a:grpSpLocks/>
                        </p:cNvGrpSpPr>
                        <p:nvPr/>
                      </p:nvGrpSpPr>
                      <p:grpSpPr bwMode="auto">
                        <a:xfrm>
                          <a:off x="5491" y="207"/>
                          <a:ext cx="62" cy="67"/>
                          <a:chOff x="7162800" y="5474208"/>
                          <a:chExt cx="54864" cy="67056"/>
                        </a:xfrm>
                      </p:grpSpPr>
                      <p:pic>
                        <p:nvPicPr>
                          <p:cNvPr id="81509" name="Line 81"/>
                          <p:cNvPicPr>
                            <a:picLocks noChangeArrowheads="1"/>
                          </p:cNvPicPr>
                          <p:nvPr/>
                        </p:nvPicPr>
                        <p:blipFill>
                          <a:blip r:embed="rId9"/>
                          <a:srcRect/>
                          <a:stretch>
                            <a:fillRect/>
                          </a:stretch>
                        </p:blipFill>
                        <p:spPr bwMode="auto">
                          <a:xfrm>
                            <a:off x="7162800" y="5474208"/>
                            <a:ext cx="54864" cy="67056"/>
                          </a:xfrm>
                          <a:prstGeom prst="rect">
                            <a:avLst/>
                          </a:prstGeom>
                          <a:noFill/>
                          <a:ln w="9525">
                            <a:noFill/>
                            <a:miter lim="800000"/>
                            <a:headEnd/>
                            <a:tailEnd/>
                          </a:ln>
                        </p:spPr>
                      </p:pic>
                      <p:sp>
                        <p:nvSpPr>
                          <p:cNvPr id="81510" name="Text Box 46"/>
                          <p:cNvSpPr txBox="1">
                            <a:spLocks noChangeArrowheads="1" noChangeShapeType="1"/>
                          </p:cNvSpPr>
                          <p:nvPr/>
                        </p:nvSpPr>
                        <p:spPr bwMode="auto">
                          <a:xfrm rot="10800000">
                            <a:off x="7188870" y="5524232"/>
                            <a:ext cx="0" cy="0"/>
                          </a:xfrm>
                          <a:prstGeom prst="rect">
                            <a:avLst/>
                          </a:prstGeom>
                          <a:noFill/>
                          <a:ln w="9525">
                            <a:noFill/>
                            <a:miter lim="800000"/>
                            <a:headEnd/>
                            <a:tailEnd/>
                          </a:ln>
                        </p:spPr>
                        <p:txBody>
                          <a:bodyPr rot="10800000" wrap="none" anchor="ctr"/>
                          <a:lstStyle/>
                          <a:p>
                            <a:pPr algn="ctr" eaLnBrk="0" hangingPunct="0"/>
                            <a:endParaRPr lang="it-IT" sz="2000">
                              <a:solidFill>
                                <a:schemeClr val="tx1"/>
                              </a:solidFill>
                              <a:latin typeface="Calibri" pitchFamily="34" charset="0"/>
                            </a:endParaRPr>
                          </a:p>
                        </p:txBody>
                      </p:sp>
                    </p:grpSp>
                    <p:grpSp>
                      <p:nvGrpSpPr>
                        <p:cNvPr id="81497" name="Line 82"/>
                        <p:cNvGrpSpPr>
                          <a:grpSpLocks/>
                        </p:cNvGrpSpPr>
                        <p:nvPr/>
                      </p:nvGrpSpPr>
                      <p:grpSpPr bwMode="auto">
                        <a:xfrm>
                          <a:off x="5498" y="213"/>
                          <a:ext cx="62" cy="67"/>
                          <a:chOff x="7168896" y="5480304"/>
                          <a:chExt cx="54864" cy="67056"/>
                        </a:xfrm>
                      </p:grpSpPr>
                      <p:pic>
                        <p:nvPicPr>
                          <p:cNvPr id="81507" name="Line 82"/>
                          <p:cNvPicPr>
                            <a:picLocks noChangeArrowheads="1"/>
                          </p:cNvPicPr>
                          <p:nvPr/>
                        </p:nvPicPr>
                        <p:blipFill>
                          <a:blip r:embed="rId10"/>
                          <a:srcRect/>
                          <a:stretch>
                            <a:fillRect/>
                          </a:stretch>
                        </p:blipFill>
                        <p:spPr bwMode="auto">
                          <a:xfrm>
                            <a:off x="7168896" y="5480304"/>
                            <a:ext cx="54864" cy="67056"/>
                          </a:xfrm>
                          <a:prstGeom prst="rect">
                            <a:avLst/>
                          </a:prstGeom>
                          <a:noFill/>
                          <a:ln w="9525">
                            <a:noFill/>
                            <a:miter lim="800000"/>
                            <a:headEnd/>
                            <a:tailEnd/>
                          </a:ln>
                        </p:spPr>
                      </p:pic>
                      <p:sp>
                        <p:nvSpPr>
                          <p:cNvPr id="81508" name="Text Box 49"/>
                          <p:cNvSpPr txBox="1">
                            <a:spLocks noChangeArrowheads="1" noChangeShapeType="1"/>
                          </p:cNvSpPr>
                          <p:nvPr/>
                        </p:nvSpPr>
                        <p:spPr bwMode="auto">
                          <a:xfrm rot="10800000">
                            <a:off x="7193279" y="5529215"/>
                            <a:ext cx="0" cy="0"/>
                          </a:xfrm>
                          <a:prstGeom prst="rect">
                            <a:avLst/>
                          </a:prstGeom>
                          <a:noFill/>
                          <a:ln w="9525">
                            <a:noFill/>
                            <a:miter lim="800000"/>
                            <a:headEnd/>
                            <a:tailEnd/>
                          </a:ln>
                        </p:spPr>
                        <p:txBody>
                          <a:bodyPr rot="10800000" wrap="none" anchor="ctr"/>
                          <a:lstStyle/>
                          <a:p>
                            <a:pPr algn="ctr" eaLnBrk="0" hangingPunct="0"/>
                            <a:endParaRPr lang="it-IT" sz="2000">
                              <a:solidFill>
                                <a:schemeClr val="tx1"/>
                              </a:solidFill>
                              <a:latin typeface="Calibri" pitchFamily="34" charset="0"/>
                            </a:endParaRPr>
                          </a:p>
                        </p:txBody>
                      </p:sp>
                    </p:grpSp>
                    <p:grpSp>
                      <p:nvGrpSpPr>
                        <p:cNvPr id="81498" name="Line 83"/>
                        <p:cNvGrpSpPr>
                          <a:grpSpLocks/>
                        </p:cNvGrpSpPr>
                        <p:nvPr/>
                      </p:nvGrpSpPr>
                      <p:grpSpPr bwMode="auto">
                        <a:xfrm>
                          <a:off x="5505" y="219"/>
                          <a:ext cx="62" cy="61"/>
                          <a:chOff x="7174992" y="5486400"/>
                          <a:chExt cx="54864" cy="60960"/>
                        </a:xfrm>
                      </p:grpSpPr>
                      <p:pic>
                        <p:nvPicPr>
                          <p:cNvPr id="81505" name="Line 83"/>
                          <p:cNvPicPr>
                            <a:picLocks noChangeArrowheads="1"/>
                          </p:cNvPicPr>
                          <p:nvPr/>
                        </p:nvPicPr>
                        <p:blipFill>
                          <a:blip r:embed="rId11"/>
                          <a:srcRect/>
                          <a:stretch>
                            <a:fillRect/>
                          </a:stretch>
                        </p:blipFill>
                        <p:spPr bwMode="auto">
                          <a:xfrm>
                            <a:off x="7174992" y="5486400"/>
                            <a:ext cx="54864" cy="60960"/>
                          </a:xfrm>
                          <a:prstGeom prst="rect">
                            <a:avLst/>
                          </a:prstGeom>
                          <a:noFill/>
                          <a:ln w="9525">
                            <a:noFill/>
                            <a:miter lim="800000"/>
                            <a:headEnd/>
                            <a:tailEnd/>
                          </a:ln>
                        </p:spPr>
                      </p:pic>
                      <p:sp>
                        <p:nvSpPr>
                          <p:cNvPr id="81506" name="Text Box 52"/>
                          <p:cNvSpPr txBox="1">
                            <a:spLocks noChangeArrowheads="1" noChangeShapeType="1"/>
                          </p:cNvSpPr>
                          <p:nvPr/>
                        </p:nvSpPr>
                        <p:spPr bwMode="auto">
                          <a:xfrm rot="10800000">
                            <a:off x="7197688" y="5535194"/>
                            <a:ext cx="0" cy="0"/>
                          </a:xfrm>
                          <a:prstGeom prst="rect">
                            <a:avLst/>
                          </a:prstGeom>
                          <a:noFill/>
                          <a:ln w="9525">
                            <a:noFill/>
                            <a:miter lim="800000"/>
                            <a:headEnd/>
                            <a:tailEnd/>
                          </a:ln>
                        </p:spPr>
                        <p:txBody>
                          <a:bodyPr rot="10800000" wrap="none" anchor="ctr"/>
                          <a:lstStyle/>
                          <a:p>
                            <a:pPr algn="ctr" eaLnBrk="0" hangingPunct="0"/>
                            <a:endParaRPr lang="it-IT" sz="2000">
                              <a:solidFill>
                                <a:schemeClr val="tx1"/>
                              </a:solidFill>
                              <a:latin typeface="Calibri" pitchFamily="34" charset="0"/>
                            </a:endParaRPr>
                          </a:p>
                        </p:txBody>
                      </p:sp>
                    </p:grpSp>
                    <p:grpSp>
                      <p:nvGrpSpPr>
                        <p:cNvPr id="81499" name="Line 84"/>
                        <p:cNvGrpSpPr>
                          <a:grpSpLocks/>
                        </p:cNvGrpSpPr>
                        <p:nvPr/>
                      </p:nvGrpSpPr>
                      <p:grpSpPr bwMode="auto">
                        <a:xfrm>
                          <a:off x="5505" y="225"/>
                          <a:ext cx="69" cy="61"/>
                          <a:chOff x="7174992" y="5492496"/>
                          <a:chExt cx="60960" cy="60960"/>
                        </a:xfrm>
                      </p:grpSpPr>
                      <p:pic>
                        <p:nvPicPr>
                          <p:cNvPr id="81503" name="Line 84"/>
                          <p:cNvPicPr>
                            <a:picLocks noChangeArrowheads="1"/>
                          </p:cNvPicPr>
                          <p:nvPr/>
                        </p:nvPicPr>
                        <p:blipFill>
                          <a:blip r:embed="rId12"/>
                          <a:srcRect/>
                          <a:stretch>
                            <a:fillRect/>
                          </a:stretch>
                        </p:blipFill>
                        <p:spPr bwMode="auto">
                          <a:xfrm>
                            <a:off x="7174992" y="5492496"/>
                            <a:ext cx="60960" cy="60960"/>
                          </a:xfrm>
                          <a:prstGeom prst="rect">
                            <a:avLst/>
                          </a:prstGeom>
                          <a:noFill/>
                          <a:ln w="9525">
                            <a:noFill/>
                            <a:miter lim="800000"/>
                            <a:headEnd/>
                            <a:tailEnd/>
                          </a:ln>
                        </p:spPr>
                      </p:pic>
                      <p:sp>
                        <p:nvSpPr>
                          <p:cNvPr id="81504" name="Text Box 55"/>
                          <p:cNvSpPr txBox="1">
                            <a:spLocks noChangeArrowheads="1" noChangeShapeType="1"/>
                          </p:cNvSpPr>
                          <p:nvPr/>
                        </p:nvSpPr>
                        <p:spPr bwMode="auto">
                          <a:xfrm rot="10800000">
                            <a:off x="7201215" y="5541173"/>
                            <a:ext cx="0" cy="0"/>
                          </a:xfrm>
                          <a:prstGeom prst="rect">
                            <a:avLst/>
                          </a:prstGeom>
                          <a:noFill/>
                          <a:ln w="9525">
                            <a:noFill/>
                            <a:miter lim="800000"/>
                            <a:headEnd/>
                            <a:tailEnd/>
                          </a:ln>
                        </p:spPr>
                        <p:txBody>
                          <a:bodyPr rot="10800000" wrap="none" anchor="ctr"/>
                          <a:lstStyle/>
                          <a:p>
                            <a:pPr algn="ctr" eaLnBrk="0" hangingPunct="0"/>
                            <a:endParaRPr lang="it-IT" sz="2000">
                              <a:solidFill>
                                <a:schemeClr val="tx1"/>
                              </a:solidFill>
                              <a:latin typeface="Calibri" pitchFamily="34" charset="0"/>
                            </a:endParaRPr>
                          </a:p>
                        </p:txBody>
                      </p:sp>
                    </p:grpSp>
                    <p:grpSp>
                      <p:nvGrpSpPr>
                        <p:cNvPr id="81500" name="Line 85"/>
                        <p:cNvGrpSpPr>
                          <a:grpSpLocks/>
                        </p:cNvGrpSpPr>
                        <p:nvPr/>
                      </p:nvGrpSpPr>
                      <p:grpSpPr bwMode="auto">
                        <a:xfrm>
                          <a:off x="5512" y="231"/>
                          <a:ext cx="69" cy="67"/>
                          <a:chOff x="7181088" y="5498592"/>
                          <a:chExt cx="60960" cy="67056"/>
                        </a:xfrm>
                      </p:grpSpPr>
                      <p:pic>
                        <p:nvPicPr>
                          <p:cNvPr id="81501" name="Line 85"/>
                          <p:cNvPicPr>
                            <a:picLocks noChangeArrowheads="1"/>
                          </p:cNvPicPr>
                          <p:nvPr/>
                        </p:nvPicPr>
                        <p:blipFill>
                          <a:blip r:embed="rId13"/>
                          <a:srcRect/>
                          <a:stretch>
                            <a:fillRect/>
                          </a:stretch>
                        </p:blipFill>
                        <p:spPr bwMode="auto">
                          <a:xfrm>
                            <a:off x="7181088" y="5498592"/>
                            <a:ext cx="60960" cy="67056"/>
                          </a:xfrm>
                          <a:prstGeom prst="rect">
                            <a:avLst/>
                          </a:prstGeom>
                          <a:noFill/>
                          <a:ln w="9525">
                            <a:noFill/>
                            <a:miter lim="800000"/>
                            <a:headEnd/>
                            <a:tailEnd/>
                          </a:ln>
                        </p:spPr>
                      </p:pic>
                      <p:sp>
                        <p:nvSpPr>
                          <p:cNvPr id="81502" name="Text Box 58"/>
                          <p:cNvSpPr txBox="1">
                            <a:spLocks noChangeArrowheads="1" noChangeShapeType="1"/>
                          </p:cNvSpPr>
                          <p:nvPr/>
                        </p:nvSpPr>
                        <p:spPr bwMode="auto">
                          <a:xfrm rot="10800000">
                            <a:off x="7206506" y="5547153"/>
                            <a:ext cx="0" cy="0"/>
                          </a:xfrm>
                          <a:prstGeom prst="rect">
                            <a:avLst/>
                          </a:prstGeom>
                          <a:noFill/>
                          <a:ln w="9525">
                            <a:noFill/>
                            <a:miter lim="800000"/>
                            <a:headEnd/>
                            <a:tailEnd/>
                          </a:ln>
                        </p:spPr>
                        <p:txBody>
                          <a:bodyPr rot="10800000" wrap="none" anchor="ctr"/>
                          <a:lstStyle/>
                          <a:p>
                            <a:pPr algn="ctr" eaLnBrk="0" hangingPunct="0"/>
                            <a:endParaRPr lang="it-IT" sz="2000">
                              <a:solidFill>
                                <a:schemeClr val="tx1"/>
                              </a:solidFill>
                              <a:latin typeface="Calibri" pitchFamily="34" charset="0"/>
                            </a:endParaRPr>
                          </a:p>
                        </p:txBody>
                      </p:sp>
                    </p:grpSp>
                  </p:grpSp>
                </p:grpSp>
                <p:sp>
                  <p:nvSpPr>
                    <p:cNvPr id="221" name="Freeform 86"/>
                    <p:cNvSpPr>
                      <a:spLocks/>
                    </p:cNvSpPr>
                    <p:nvPr/>
                  </p:nvSpPr>
                  <p:spPr bwMode="auto">
                    <a:xfrm>
                      <a:off x="4525" y="3523"/>
                      <a:ext cx="123" cy="274"/>
                    </a:xfrm>
                    <a:custGeom>
                      <a:avLst/>
                      <a:gdLst/>
                      <a:ahLst/>
                      <a:cxnLst>
                        <a:cxn ang="0">
                          <a:pos x="76" y="0"/>
                        </a:cxn>
                        <a:cxn ang="0">
                          <a:pos x="122" y="0"/>
                        </a:cxn>
                        <a:cxn ang="0">
                          <a:pos x="122" y="16"/>
                        </a:cxn>
                        <a:cxn ang="0">
                          <a:pos x="109" y="16"/>
                        </a:cxn>
                        <a:cxn ang="0">
                          <a:pos x="110" y="28"/>
                        </a:cxn>
                        <a:cxn ang="0">
                          <a:pos x="108" y="49"/>
                        </a:cxn>
                        <a:cxn ang="0">
                          <a:pos x="106" y="61"/>
                        </a:cxn>
                        <a:cxn ang="0">
                          <a:pos x="105" y="75"/>
                        </a:cxn>
                        <a:cxn ang="0">
                          <a:pos x="103" y="92"/>
                        </a:cxn>
                        <a:cxn ang="0">
                          <a:pos x="101" y="116"/>
                        </a:cxn>
                        <a:cxn ang="0">
                          <a:pos x="99" y="130"/>
                        </a:cxn>
                        <a:cxn ang="0">
                          <a:pos x="98" y="146"/>
                        </a:cxn>
                        <a:cxn ang="0">
                          <a:pos x="97" y="159"/>
                        </a:cxn>
                        <a:cxn ang="0">
                          <a:pos x="95" y="169"/>
                        </a:cxn>
                        <a:cxn ang="0">
                          <a:pos x="92" y="181"/>
                        </a:cxn>
                        <a:cxn ang="0">
                          <a:pos x="89" y="190"/>
                        </a:cxn>
                        <a:cxn ang="0">
                          <a:pos x="86" y="198"/>
                        </a:cxn>
                        <a:cxn ang="0">
                          <a:pos x="84" y="207"/>
                        </a:cxn>
                        <a:cxn ang="0">
                          <a:pos x="80" y="215"/>
                        </a:cxn>
                        <a:cxn ang="0">
                          <a:pos x="74" y="222"/>
                        </a:cxn>
                        <a:cxn ang="0">
                          <a:pos x="66" y="234"/>
                        </a:cxn>
                        <a:cxn ang="0">
                          <a:pos x="54" y="248"/>
                        </a:cxn>
                        <a:cxn ang="0">
                          <a:pos x="44" y="256"/>
                        </a:cxn>
                        <a:cxn ang="0">
                          <a:pos x="34" y="262"/>
                        </a:cxn>
                        <a:cxn ang="0">
                          <a:pos x="23" y="267"/>
                        </a:cxn>
                        <a:cxn ang="0">
                          <a:pos x="13" y="270"/>
                        </a:cxn>
                        <a:cxn ang="0">
                          <a:pos x="0" y="273"/>
                        </a:cxn>
                        <a:cxn ang="0">
                          <a:pos x="5" y="246"/>
                        </a:cxn>
                        <a:cxn ang="0">
                          <a:pos x="16" y="242"/>
                        </a:cxn>
                        <a:cxn ang="0">
                          <a:pos x="25" y="237"/>
                        </a:cxn>
                        <a:cxn ang="0">
                          <a:pos x="32" y="232"/>
                        </a:cxn>
                        <a:cxn ang="0">
                          <a:pos x="42" y="222"/>
                        </a:cxn>
                        <a:cxn ang="0">
                          <a:pos x="51" y="212"/>
                        </a:cxn>
                        <a:cxn ang="0">
                          <a:pos x="55" y="204"/>
                        </a:cxn>
                        <a:cxn ang="0">
                          <a:pos x="60" y="194"/>
                        </a:cxn>
                        <a:cxn ang="0">
                          <a:pos x="65" y="186"/>
                        </a:cxn>
                        <a:cxn ang="0">
                          <a:pos x="68" y="177"/>
                        </a:cxn>
                        <a:cxn ang="0">
                          <a:pos x="69" y="168"/>
                        </a:cxn>
                        <a:cxn ang="0">
                          <a:pos x="72" y="155"/>
                        </a:cxn>
                        <a:cxn ang="0">
                          <a:pos x="73" y="145"/>
                        </a:cxn>
                        <a:cxn ang="0">
                          <a:pos x="76" y="129"/>
                        </a:cxn>
                        <a:cxn ang="0">
                          <a:pos x="78" y="107"/>
                        </a:cxn>
                        <a:cxn ang="0">
                          <a:pos x="80" y="89"/>
                        </a:cxn>
                        <a:cxn ang="0">
                          <a:pos x="81" y="80"/>
                        </a:cxn>
                        <a:cxn ang="0">
                          <a:pos x="83" y="66"/>
                        </a:cxn>
                        <a:cxn ang="0">
                          <a:pos x="84" y="51"/>
                        </a:cxn>
                        <a:cxn ang="0">
                          <a:pos x="85" y="39"/>
                        </a:cxn>
                        <a:cxn ang="0">
                          <a:pos x="86" y="26"/>
                        </a:cxn>
                        <a:cxn ang="0">
                          <a:pos x="86" y="17"/>
                        </a:cxn>
                        <a:cxn ang="0">
                          <a:pos x="76" y="16"/>
                        </a:cxn>
                        <a:cxn ang="0">
                          <a:pos x="76" y="0"/>
                        </a:cxn>
                      </a:cxnLst>
                      <a:rect l="0" t="0" r="r" b="b"/>
                      <a:pathLst>
                        <a:path w="123" h="274">
                          <a:moveTo>
                            <a:pt x="76" y="0"/>
                          </a:moveTo>
                          <a:lnTo>
                            <a:pt x="122" y="0"/>
                          </a:lnTo>
                          <a:lnTo>
                            <a:pt x="122" y="16"/>
                          </a:lnTo>
                          <a:lnTo>
                            <a:pt x="109" y="16"/>
                          </a:lnTo>
                          <a:lnTo>
                            <a:pt x="110" y="28"/>
                          </a:lnTo>
                          <a:lnTo>
                            <a:pt x="108" y="49"/>
                          </a:lnTo>
                          <a:lnTo>
                            <a:pt x="106" y="61"/>
                          </a:lnTo>
                          <a:lnTo>
                            <a:pt x="105" y="75"/>
                          </a:lnTo>
                          <a:lnTo>
                            <a:pt x="103" y="92"/>
                          </a:lnTo>
                          <a:lnTo>
                            <a:pt x="101" y="116"/>
                          </a:lnTo>
                          <a:lnTo>
                            <a:pt x="99" y="130"/>
                          </a:lnTo>
                          <a:lnTo>
                            <a:pt x="98" y="146"/>
                          </a:lnTo>
                          <a:lnTo>
                            <a:pt x="97" y="159"/>
                          </a:lnTo>
                          <a:lnTo>
                            <a:pt x="95" y="169"/>
                          </a:lnTo>
                          <a:lnTo>
                            <a:pt x="92" y="181"/>
                          </a:lnTo>
                          <a:lnTo>
                            <a:pt x="89" y="190"/>
                          </a:lnTo>
                          <a:lnTo>
                            <a:pt x="86" y="198"/>
                          </a:lnTo>
                          <a:lnTo>
                            <a:pt x="84" y="207"/>
                          </a:lnTo>
                          <a:lnTo>
                            <a:pt x="80" y="215"/>
                          </a:lnTo>
                          <a:lnTo>
                            <a:pt x="74" y="222"/>
                          </a:lnTo>
                          <a:lnTo>
                            <a:pt x="66" y="234"/>
                          </a:lnTo>
                          <a:lnTo>
                            <a:pt x="54" y="248"/>
                          </a:lnTo>
                          <a:lnTo>
                            <a:pt x="44" y="256"/>
                          </a:lnTo>
                          <a:lnTo>
                            <a:pt x="34" y="262"/>
                          </a:lnTo>
                          <a:lnTo>
                            <a:pt x="23" y="267"/>
                          </a:lnTo>
                          <a:lnTo>
                            <a:pt x="13" y="270"/>
                          </a:lnTo>
                          <a:lnTo>
                            <a:pt x="0" y="273"/>
                          </a:lnTo>
                          <a:lnTo>
                            <a:pt x="5" y="246"/>
                          </a:lnTo>
                          <a:lnTo>
                            <a:pt x="16" y="242"/>
                          </a:lnTo>
                          <a:lnTo>
                            <a:pt x="25" y="237"/>
                          </a:lnTo>
                          <a:lnTo>
                            <a:pt x="32" y="232"/>
                          </a:lnTo>
                          <a:lnTo>
                            <a:pt x="42" y="222"/>
                          </a:lnTo>
                          <a:lnTo>
                            <a:pt x="51" y="212"/>
                          </a:lnTo>
                          <a:lnTo>
                            <a:pt x="55" y="204"/>
                          </a:lnTo>
                          <a:lnTo>
                            <a:pt x="60" y="194"/>
                          </a:lnTo>
                          <a:lnTo>
                            <a:pt x="65" y="186"/>
                          </a:lnTo>
                          <a:lnTo>
                            <a:pt x="68" y="177"/>
                          </a:lnTo>
                          <a:lnTo>
                            <a:pt x="69" y="168"/>
                          </a:lnTo>
                          <a:lnTo>
                            <a:pt x="72" y="155"/>
                          </a:lnTo>
                          <a:lnTo>
                            <a:pt x="73" y="145"/>
                          </a:lnTo>
                          <a:lnTo>
                            <a:pt x="76" y="129"/>
                          </a:lnTo>
                          <a:lnTo>
                            <a:pt x="78" y="107"/>
                          </a:lnTo>
                          <a:lnTo>
                            <a:pt x="80" y="89"/>
                          </a:lnTo>
                          <a:lnTo>
                            <a:pt x="81" y="80"/>
                          </a:lnTo>
                          <a:lnTo>
                            <a:pt x="83" y="66"/>
                          </a:lnTo>
                          <a:lnTo>
                            <a:pt x="84" y="51"/>
                          </a:lnTo>
                          <a:lnTo>
                            <a:pt x="85" y="39"/>
                          </a:lnTo>
                          <a:lnTo>
                            <a:pt x="86" y="26"/>
                          </a:lnTo>
                          <a:lnTo>
                            <a:pt x="86" y="17"/>
                          </a:lnTo>
                          <a:lnTo>
                            <a:pt x="76" y="16"/>
                          </a:lnTo>
                          <a:lnTo>
                            <a:pt x="76" y="0"/>
                          </a:lnTo>
                        </a:path>
                      </a:pathLst>
                    </a:custGeom>
                    <a:solidFill>
                      <a:srgbClr val="081D58"/>
                    </a:solidFill>
                    <a:ln w="12700" cap="rnd" cmpd="sng">
                      <a:noFill/>
                      <a:prstDash val="solid"/>
                      <a:round/>
                      <a:headEnd type="none" w="med" len="med"/>
                      <a:tailEnd type="none" w="med" len="med"/>
                    </a:ln>
                    <a:effectLst/>
                    <a:scene3d>
                      <a:camera prst="orthographicFront"/>
                      <a:lightRig rig="threePt" dir="t"/>
                    </a:scene3d>
                    <a:sp3d/>
                  </p:spPr>
                  <p:txBody>
                    <a:bodyPr/>
                    <a:lstStyle/>
                    <a:p>
                      <a:pPr algn="ctr" eaLnBrk="0" hangingPunct="0">
                        <a:defRPr/>
                      </a:pPr>
                      <a:endParaRPr lang="it-IT" sz="2000">
                        <a:solidFill>
                          <a:schemeClr val="tx1"/>
                        </a:solidFill>
                        <a:latin typeface="Calibri" pitchFamily="34" charset="0"/>
                      </a:endParaRPr>
                    </a:p>
                  </p:txBody>
                </p:sp>
                <p:grpSp>
                  <p:nvGrpSpPr>
                    <p:cNvPr id="81421" name="Group 87"/>
                    <p:cNvGrpSpPr>
                      <a:grpSpLocks/>
                    </p:cNvGrpSpPr>
                    <p:nvPr/>
                  </p:nvGrpSpPr>
                  <p:grpSpPr bwMode="auto">
                    <a:xfrm>
                      <a:off x="4176" y="3465"/>
                      <a:ext cx="42" cy="17"/>
                      <a:chOff x="5109" y="334"/>
                      <a:chExt cx="42" cy="17"/>
                    </a:xfrm>
                  </p:grpSpPr>
                  <p:sp>
                    <p:nvSpPr>
                      <p:cNvPr id="247" name="Freeform 88"/>
                      <p:cNvSpPr>
                        <a:spLocks/>
                      </p:cNvSpPr>
                      <p:nvPr/>
                    </p:nvSpPr>
                    <p:spPr bwMode="auto">
                      <a:xfrm>
                        <a:off x="5120" y="334"/>
                        <a:ext cx="31" cy="15"/>
                      </a:xfrm>
                      <a:custGeom>
                        <a:avLst/>
                        <a:gdLst/>
                        <a:ahLst/>
                        <a:cxnLst>
                          <a:cxn ang="0">
                            <a:pos x="30" y="0"/>
                          </a:cxn>
                          <a:cxn ang="0">
                            <a:pos x="13" y="0"/>
                          </a:cxn>
                          <a:cxn ang="0">
                            <a:pos x="13" y="12"/>
                          </a:cxn>
                          <a:cxn ang="0">
                            <a:pos x="0" y="12"/>
                          </a:cxn>
                          <a:cxn ang="0">
                            <a:pos x="0" y="14"/>
                          </a:cxn>
                          <a:cxn ang="0">
                            <a:pos x="19" y="14"/>
                          </a:cxn>
                          <a:cxn ang="0">
                            <a:pos x="19" y="4"/>
                          </a:cxn>
                          <a:cxn ang="0">
                            <a:pos x="30" y="4"/>
                          </a:cxn>
                          <a:cxn ang="0">
                            <a:pos x="30" y="0"/>
                          </a:cxn>
                        </a:cxnLst>
                        <a:rect l="0" t="0" r="r" b="b"/>
                        <a:pathLst>
                          <a:path w="31" h="15">
                            <a:moveTo>
                              <a:pt x="30" y="0"/>
                            </a:moveTo>
                            <a:lnTo>
                              <a:pt x="13" y="0"/>
                            </a:lnTo>
                            <a:lnTo>
                              <a:pt x="13" y="12"/>
                            </a:lnTo>
                            <a:lnTo>
                              <a:pt x="0" y="12"/>
                            </a:lnTo>
                            <a:lnTo>
                              <a:pt x="0" y="14"/>
                            </a:lnTo>
                            <a:lnTo>
                              <a:pt x="19" y="14"/>
                            </a:lnTo>
                            <a:lnTo>
                              <a:pt x="19" y="4"/>
                            </a:lnTo>
                            <a:lnTo>
                              <a:pt x="30" y="4"/>
                            </a:lnTo>
                            <a:lnTo>
                              <a:pt x="30" y="0"/>
                            </a:lnTo>
                          </a:path>
                        </a:pathLst>
                      </a:custGeom>
                      <a:solidFill>
                        <a:srgbClr val="000000"/>
                      </a:solidFill>
                      <a:ln w="12700" cap="rnd" cmpd="sng">
                        <a:noFill/>
                        <a:prstDash val="solid"/>
                        <a:round/>
                        <a:headEnd type="none" w="med" len="med"/>
                        <a:tailEnd type="none" w="med" len="med"/>
                      </a:ln>
                      <a:effectLst/>
                      <a:scene3d>
                        <a:camera prst="orthographicFront"/>
                        <a:lightRig rig="threePt" dir="t"/>
                      </a:scene3d>
                      <a:sp3d/>
                    </p:spPr>
                    <p:txBody>
                      <a:bodyPr/>
                      <a:lstStyle/>
                      <a:p>
                        <a:pPr algn="ctr" eaLnBrk="0" hangingPunct="0">
                          <a:defRPr/>
                        </a:pPr>
                        <a:endParaRPr lang="it-IT" sz="2000">
                          <a:solidFill>
                            <a:schemeClr val="tx1"/>
                          </a:solidFill>
                          <a:latin typeface="Calibri" pitchFamily="34" charset="0"/>
                        </a:endParaRPr>
                      </a:p>
                    </p:txBody>
                  </p:sp>
                  <p:sp>
                    <p:nvSpPr>
                      <p:cNvPr id="248" name="Oval 89"/>
                      <p:cNvSpPr>
                        <a:spLocks noChangeArrowheads="1"/>
                      </p:cNvSpPr>
                      <p:nvPr/>
                    </p:nvSpPr>
                    <p:spPr bwMode="auto">
                      <a:xfrm>
                        <a:off x="5109" y="350"/>
                        <a:ext cx="6" cy="1"/>
                      </a:xfrm>
                      <a:prstGeom prst="ellipse">
                        <a:avLst/>
                      </a:prstGeom>
                      <a:solidFill>
                        <a:srgbClr val="000000"/>
                      </a:solidFill>
                      <a:ln w="12700">
                        <a:noFill/>
                        <a:round/>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grpSp>
                <p:sp>
                  <p:nvSpPr>
                    <p:cNvPr id="223" name="Rectangle 90"/>
                    <p:cNvSpPr>
                      <a:spLocks noChangeArrowheads="1"/>
                    </p:cNvSpPr>
                    <p:nvPr/>
                  </p:nvSpPr>
                  <p:spPr bwMode="auto">
                    <a:xfrm>
                      <a:off x="4245" y="3264"/>
                      <a:ext cx="292" cy="51"/>
                    </a:xfrm>
                    <a:prstGeom prst="rect">
                      <a:avLst/>
                    </a:prstGeom>
                    <a:solidFill>
                      <a:srgbClr val="C0C0C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224" name="Rectangle 91"/>
                    <p:cNvSpPr>
                      <a:spLocks noChangeArrowheads="1"/>
                    </p:cNvSpPr>
                    <p:nvPr/>
                  </p:nvSpPr>
                  <p:spPr bwMode="auto">
                    <a:xfrm>
                      <a:off x="4219" y="3293"/>
                      <a:ext cx="345" cy="207"/>
                    </a:xfrm>
                    <a:prstGeom prst="rect">
                      <a:avLst/>
                    </a:prstGeom>
                    <a:solidFill>
                      <a:srgbClr val="00279F"/>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225" name="Rectangle 92"/>
                    <p:cNvSpPr>
                      <a:spLocks noChangeArrowheads="1"/>
                    </p:cNvSpPr>
                    <p:nvPr/>
                  </p:nvSpPr>
                  <p:spPr bwMode="auto">
                    <a:xfrm>
                      <a:off x="4229" y="3303"/>
                      <a:ext cx="325" cy="29"/>
                    </a:xfrm>
                    <a:prstGeom prst="rect">
                      <a:avLst/>
                    </a:prstGeom>
                    <a:gradFill rotWithShape="0">
                      <a:gsLst>
                        <a:gs pos="0">
                          <a:srgbClr val="3365FB">
                            <a:gamma/>
                            <a:tint val="0"/>
                            <a:invGamma/>
                          </a:srgbClr>
                        </a:gs>
                        <a:gs pos="50000">
                          <a:srgbClr val="3365FB"/>
                        </a:gs>
                        <a:gs pos="100000">
                          <a:srgbClr val="3365FB">
                            <a:gamma/>
                            <a:tint val="0"/>
                            <a:invGamma/>
                          </a:srgbClr>
                        </a:gs>
                      </a:gsLst>
                      <a:lin ang="0" scaled="1"/>
                    </a:gra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226" name="Rectangle 93"/>
                    <p:cNvSpPr>
                      <a:spLocks noChangeArrowheads="1"/>
                    </p:cNvSpPr>
                    <p:nvPr/>
                  </p:nvSpPr>
                  <p:spPr bwMode="auto">
                    <a:xfrm>
                      <a:off x="4233" y="3353"/>
                      <a:ext cx="316" cy="117"/>
                    </a:xfrm>
                    <a:prstGeom prst="rect">
                      <a:avLst/>
                    </a:prstGeom>
                    <a:solidFill>
                      <a:srgbClr val="FCFEB9"/>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grpSp>
                  <p:nvGrpSpPr>
                    <p:cNvPr id="81434" name="Group 94"/>
                    <p:cNvGrpSpPr>
                      <a:grpSpLocks/>
                    </p:cNvGrpSpPr>
                    <p:nvPr/>
                  </p:nvGrpSpPr>
                  <p:grpSpPr bwMode="auto">
                    <a:xfrm>
                      <a:off x="4268" y="3370"/>
                      <a:ext cx="241" cy="77"/>
                      <a:chOff x="5201" y="239"/>
                      <a:chExt cx="241" cy="77"/>
                    </a:xfrm>
                  </p:grpSpPr>
                  <p:grpSp>
                    <p:nvGrpSpPr>
                      <p:cNvPr id="81444" name="Group 95"/>
                      <p:cNvGrpSpPr>
                        <a:grpSpLocks/>
                      </p:cNvGrpSpPr>
                      <p:nvPr/>
                    </p:nvGrpSpPr>
                    <p:grpSpPr bwMode="auto">
                      <a:xfrm>
                        <a:off x="5201" y="239"/>
                        <a:ext cx="81" cy="23"/>
                        <a:chOff x="5201" y="239"/>
                        <a:chExt cx="81" cy="23"/>
                      </a:xfrm>
                    </p:grpSpPr>
                    <p:sp>
                      <p:nvSpPr>
                        <p:cNvPr id="244" name="Rectangle 96"/>
                        <p:cNvSpPr>
                          <a:spLocks noChangeArrowheads="1"/>
                        </p:cNvSpPr>
                        <p:nvPr/>
                      </p:nvSpPr>
                      <p:spPr bwMode="auto">
                        <a:xfrm>
                          <a:off x="5201" y="239"/>
                          <a:ext cx="16" cy="23"/>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245" name="Rectangle 97"/>
                        <p:cNvSpPr>
                          <a:spLocks noChangeArrowheads="1"/>
                        </p:cNvSpPr>
                        <p:nvPr/>
                      </p:nvSpPr>
                      <p:spPr bwMode="auto">
                        <a:xfrm>
                          <a:off x="5237" y="239"/>
                          <a:ext cx="17" cy="23"/>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246" name="Rectangle 98"/>
                        <p:cNvSpPr>
                          <a:spLocks noChangeArrowheads="1"/>
                        </p:cNvSpPr>
                        <p:nvPr/>
                      </p:nvSpPr>
                      <p:spPr bwMode="auto">
                        <a:xfrm>
                          <a:off x="5265" y="239"/>
                          <a:ext cx="17" cy="23"/>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grpSp>
                  <p:grpSp>
                    <p:nvGrpSpPr>
                      <p:cNvPr id="81445" name="Group 99"/>
                      <p:cNvGrpSpPr>
                        <a:grpSpLocks/>
                      </p:cNvGrpSpPr>
                      <p:nvPr/>
                    </p:nvGrpSpPr>
                    <p:grpSpPr bwMode="auto">
                      <a:xfrm>
                        <a:off x="5360" y="239"/>
                        <a:ext cx="82" cy="23"/>
                        <a:chOff x="5360" y="239"/>
                        <a:chExt cx="82" cy="23"/>
                      </a:xfrm>
                    </p:grpSpPr>
                    <p:sp>
                      <p:nvSpPr>
                        <p:cNvPr id="241" name="Rectangle 100"/>
                        <p:cNvSpPr>
                          <a:spLocks noChangeArrowheads="1"/>
                        </p:cNvSpPr>
                        <p:nvPr/>
                      </p:nvSpPr>
                      <p:spPr bwMode="auto">
                        <a:xfrm>
                          <a:off x="5360" y="239"/>
                          <a:ext cx="17" cy="23"/>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242" name="Rectangle 101"/>
                        <p:cNvSpPr>
                          <a:spLocks noChangeArrowheads="1"/>
                        </p:cNvSpPr>
                        <p:nvPr/>
                      </p:nvSpPr>
                      <p:spPr bwMode="auto">
                        <a:xfrm>
                          <a:off x="5397" y="239"/>
                          <a:ext cx="17" cy="23"/>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243" name="Rectangle 102"/>
                        <p:cNvSpPr>
                          <a:spLocks noChangeArrowheads="1"/>
                        </p:cNvSpPr>
                        <p:nvPr/>
                      </p:nvSpPr>
                      <p:spPr bwMode="auto">
                        <a:xfrm>
                          <a:off x="5425" y="239"/>
                          <a:ext cx="17" cy="23"/>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grpSp>
                  <p:grpSp>
                    <p:nvGrpSpPr>
                      <p:cNvPr id="81446" name="Group 103"/>
                      <p:cNvGrpSpPr>
                        <a:grpSpLocks/>
                      </p:cNvGrpSpPr>
                      <p:nvPr/>
                    </p:nvGrpSpPr>
                    <p:grpSpPr bwMode="auto">
                      <a:xfrm>
                        <a:off x="5215" y="306"/>
                        <a:ext cx="48" cy="10"/>
                        <a:chOff x="5215" y="306"/>
                        <a:chExt cx="48" cy="10"/>
                      </a:xfrm>
                    </p:grpSpPr>
                    <p:sp>
                      <p:nvSpPr>
                        <p:cNvPr id="238" name="Rectangle 104"/>
                        <p:cNvSpPr>
                          <a:spLocks noChangeArrowheads="1"/>
                        </p:cNvSpPr>
                        <p:nvPr/>
                      </p:nvSpPr>
                      <p:spPr bwMode="auto">
                        <a:xfrm>
                          <a:off x="5215" y="306"/>
                          <a:ext cx="8" cy="10"/>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239" name="Rectangle 105"/>
                        <p:cNvSpPr>
                          <a:spLocks noChangeArrowheads="1"/>
                        </p:cNvSpPr>
                        <p:nvPr/>
                      </p:nvSpPr>
                      <p:spPr bwMode="auto">
                        <a:xfrm>
                          <a:off x="5239" y="306"/>
                          <a:ext cx="8" cy="10"/>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240" name="Rectangle 106"/>
                        <p:cNvSpPr>
                          <a:spLocks noChangeArrowheads="1"/>
                        </p:cNvSpPr>
                        <p:nvPr/>
                      </p:nvSpPr>
                      <p:spPr bwMode="auto">
                        <a:xfrm>
                          <a:off x="5256" y="306"/>
                          <a:ext cx="7" cy="10"/>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grpSp>
                  <p:grpSp>
                    <p:nvGrpSpPr>
                      <p:cNvPr id="81447" name="Group 107"/>
                      <p:cNvGrpSpPr>
                        <a:grpSpLocks/>
                      </p:cNvGrpSpPr>
                      <p:nvPr/>
                    </p:nvGrpSpPr>
                    <p:grpSpPr bwMode="auto">
                      <a:xfrm>
                        <a:off x="5375" y="306"/>
                        <a:ext cx="48" cy="10"/>
                        <a:chOff x="5375" y="306"/>
                        <a:chExt cx="48" cy="10"/>
                      </a:xfrm>
                    </p:grpSpPr>
                    <p:sp>
                      <p:nvSpPr>
                        <p:cNvPr id="235" name="Rectangle 108"/>
                        <p:cNvSpPr>
                          <a:spLocks noChangeArrowheads="1"/>
                        </p:cNvSpPr>
                        <p:nvPr/>
                      </p:nvSpPr>
                      <p:spPr bwMode="auto">
                        <a:xfrm>
                          <a:off x="5375" y="306"/>
                          <a:ext cx="8" cy="10"/>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236" name="Rectangle 109"/>
                        <p:cNvSpPr>
                          <a:spLocks noChangeArrowheads="1"/>
                        </p:cNvSpPr>
                        <p:nvPr/>
                      </p:nvSpPr>
                      <p:spPr bwMode="auto">
                        <a:xfrm>
                          <a:off x="5399" y="306"/>
                          <a:ext cx="8" cy="10"/>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237" name="Rectangle 110"/>
                        <p:cNvSpPr>
                          <a:spLocks noChangeArrowheads="1"/>
                        </p:cNvSpPr>
                        <p:nvPr/>
                      </p:nvSpPr>
                      <p:spPr bwMode="auto">
                        <a:xfrm>
                          <a:off x="5416" y="306"/>
                          <a:ext cx="7" cy="10"/>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grpSp>
                </p:grpSp>
                <p:sp>
                  <p:nvSpPr>
                    <p:cNvPr id="228" name="Freeform 111"/>
                    <p:cNvSpPr>
                      <a:spLocks/>
                    </p:cNvSpPr>
                    <p:nvPr/>
                  </p:nvSpPr>
                  <p:spPr bwMode="auto">
                    <a:xfrm>
                      <a:off x="4219" y="3507"/>
                      <a:ext cx="346" cy="339"/>
                    </a:xfrm>
                    <a:custGeom>
                      <a:avLst/>
                      <a:gdLst/>
                      <a:ahLst/>
                      <a:cxnLst>
                        <a:cxn ang="0">
                          <a:pos x="0" y="0"/>
                        </a:cxn>
                        <a:cxn ang="0">
                          <a:pos x="46" y="338"/>
                        </a:cxn>
                        <a:cxn ang="0">
                          <a:pos x="300" y="338"/>
                        </a:cxn>
                        <a:cxn ang="0">
                          <a:pos x="345" y="0"/>
                        </a:cxn>
                        <a:cxn ang="0">
                          <a:pos x="0" y="0"/>
                        </a:cxn>
                      </a:cxnLst>
                      <a:rect l="0" t="0" r="r" b="b"/>
                      <a:pathLst>
                        <a:path w="346" h="339">
                          <a:moveTo>
                            <a:pt x="0" y="0"/>
                          </a:moveTo>
                          <a:lnTo>
                            <a:pt x="46" y="338"/>
                          </a:lnTo>
                          <a:lnTo>
                            <a:pt x="300" y="338"/>
                          </a:lnTo>
                          <a:lnTo>
                            <a:pt x="345" y="0"/>
                          </a:lnTo>
                          <a:lnTo>
                            <a:pt x="0" y="0"/>
                          </a:lnTo>
                        </a:path>
                      </a:pathLst>
                    </a:custGeom>
                    <a:solidFill>
                      <a:srgbClr val="00279F"/>
                    </a:solidFill>
                    <a:ln w="12700" cap="rnd" cmpd="sng">
                      <a:noFill/>
                      <a:prstDash val="solid"/>
                      <a:round/>
                      <a:headEnd type="none" w="med" len="med"/>
                      <a:tailEnd type="none" w="med" len="med"/>
                    </a:ln>
                    <a:effectLst/>
                    <a:scene3d>
                      <a:camera prst="orthographicFront"/>
                      <a:lightRig rig="threePt" dir="t"/>
                    </a:scene3d>
                    <a:sp3d/>
                  </p:spPr>
                  <p:txBody>
                    <a:bodyPr/>
                    <a:lstStyle/>
                    <a:p>
                      <a:pPr algn="ctr" eaLnBrk="0" hangingPunct="0">
                        <a:defRPr/>
                      </a:pPr>
                      <a:endParaRPr lang="it-IT" sz="2000">
                        <a:solidFill>
                          <a:schemeClr val="tx1"/>
                        </a:solidFill>
                        <a:latin typeface="Calibri" pitchFamily="34" charset="0"/>
                      </a:endParaRPr>
                    </a:p>
                  </p:txBody>
                </p:sp>
                <p:sp>
                  <p:nvSpPr>
                    <p:cNvPr id="229" name="Freeform 112"/>
                    <p:cNvSpPr>
                      <a:spLocks/>
                    </p:cNvSpPr>
                    <p:nvPr/>
                  </p:nvSpPr>
                  <p:spPr bwMode="auto">
                    <a:xfrm>
                      <a:off x="4262" y="3490"/>
                      <a:ext cx="265" cy="314"/>
                    </a:xfrm>
                    <a:custGeom>
                      <a:avLst/>
                      <a:gdLst/>
                      <a:ahLst/>
                      <a:cxnLst>
                        <a:cxn ang="0">
                          <a:pos x="0" y="0"/>
                        </a:cxn>
                        <a:cxn ang="0">
                          <a:pos x="264" y="0"/>
                        </a:cxn>
                        <a:cxn ang="0">
                          <a:pos x="226" y="313"/>
                        </a:cxn>
                        <a:cxn ang="0">
                          <a:pos x="30" y="313"/>
                        </a:cxn>
                        <a:cxn ang="0">
                          <a:pos x="0" y="0"/>
                        </a:cxn>
                      </a:cxnLst>
                      <a:rect l="0" t="0" r="r" b="b"/>
                      <a:pathLst>
                        <a:path w="265" h="314">
                          <a:moveTo>
                            <a:pt x="0" y="0"/>
                          </a:moveTo>
                          <a:lnTo>
                            <a:pt x="264" y="0"/>
                          </a:lnTo>
                          <a:lnTo>
                            <a:pt x="226" y="313"/>
                          </a:lnTo>
                          <a:lnTo>
                            <a:pt x="30" y="313"/>
                          </a:lnTo>
                          <a:lnTo>
                            <a:pt x="0" y="0"/>
                          </a:lnTo>
                        </a:path>
                      </a:pathLst>
                    </a:custGeom>
                    <a:gradFill rotWithShape="0">
                      <a:gsLst>
                        <a:gs pos="0">
                          <a:srgbClr val="3365FB">
                            <a:gamma/>
                            <a:tint val="0"/>
                            <a:invGamma/>
                          </a:srgbClr>
                        </a:gs>
                        <a:gs pos="50000">
                          <a:srgbClr val="3365FB"/>
                        </a:gs>
                        <a:gs pos="100000">
                          <a:srgbClr val="3365FB">
                            <a:gamma/>
                            <a:tint val="0"/>
                            <a:invGamma/>
                          </a:srgbClr>
                        </a:gs>
                      </a:gsLst>
                      <a:lin ang="0" scaled="1"/>
                    </a:gradFill>
                    <a:ln w="12700" cap="rnd" cmpd="sng">
                      <a:noFill/>
                      <a:prstDash val="solid"/>
                      <a:round/>
                      <a:headEnd type="none" w="med" len="med"/>
                      <a:tailEnd type="none" w="med" len="med"/>
                    </a:ln>
                    <a:effectLst/>
                    <a:scene3d>
                      <a:camera prst="orthographicFront"/>
                      <a:lightRig rig="threePt" dir="t"/>
                    </a:scene3d>
                    <a:sp3d/>
                  </p:spPr>
                  <p:txBody>
                    <a:bodyPr/>
                    <a:lstStyle/>
                    <a:p>
                      <a:pPr algn="ctr" eaLnBrk="0" hangingPunct="0">
                        <a:defRPr/>
                      </a:pPr>
                      <a:endParaRPr lang="it-IT" sz="2000">
                        <a:solidFill>
                          <a:schemeClr val="tx1"/>
                        </a:solidFill>
                        <a:latin typeface="Calibri" pitchFamily="34" charset="0"/>
                      </a:endParaRPr>
                    </a:p>
                  </p:txBody>
                </p:sp>
                <p:sp>
                  <p:nvSpPr>
                    <p:cNvPr id="230" name="Rectangle 113"/>
                    <p:cNvSpPr>
                      <a:spLocks noChangeArrowheads="1"/>
                    </p:cNvSpPr>
                    <p:nvPr/>
                  </p:nvSpPr>
                  <p:spPr bwMode="auto">
                    <a:xfrm>
                      <a:off x="4217" y="3844"/>
                      <a:ext cx="352" cy="11"/>
                    </a:xfrm>
                    <a:prstGeom prst="rect">
                      <a:avLst/>
                    </a:prstGeom>
                    <a:solidFill>
                      <a:srgbClr val="80808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grpSp>
              <p:pic>
                <p:nvPicPr>
                  <p:cNvPr id="219" name="Picture 114"/>
                  <p:cNvPicPr>
                    <a:picLocks noChangeArrowheads="1"/>
                  </p:cNvPicPr>
                  <p:nvPr/>
                </p:nvPicPr>
                <p:blipFill>
                  <a:blip r:embed="rId14" cstate="print"/>
                  <a:srcRect/>
                  <a:stretch>
                    <a:fillRect/>
                  </a:stretch>
                </p:blipFill>
                <p:spPr bwMode="auto">
                  <a:xfrm>
                    <a:off x="4288" y="4061"/>
                    <a:ext cx="122" cy="115"/>
                  </a:xfrm>
                  <a:prstGeom prst="rect">
                    <a:avLst/>
                  </a:prstGeom>
                  <a:noFill/>
                  <a:ln w="12700">
                    <a:noFill/>
                    <a:miter lim="800000"/>
                    <a:headEnd/>
                    <a:tailEnd/>
                  </a:ln>
                  <a:effectLst/>
                  <a:scene3d>
                    <a:camera prst="orthographicFront"/>
                    <a:lightRig rig="threePt" dir="t"/>
                  </a:scene3d>
                  <a:sp3d/>
                </p:spPr>
              </p:pic>
            </p:grpSp>
            <p:grpSp>
              <p:nvGrpSpPr>
                <p:cNvPr id="81314" name="Group 115"/>
                <p:cNvGrpSpPr>
                  <a:grpSpLocks/>
                </p:cNvGrpSpPr>
                <p:nvPr/>
              </p:nvGrpSpPr>
              <p:grpSpPr bwMode="auto">
                <a:xfrm>
                  <a:off x="4952" y="3509"/>
                  <a:ext cx="284" cy="371"/>
                  <a:chOff x="4227" y="3907"/>
                  <a:chExt cx="284" cy="371"/>
                </a:xfrm>
              </p:grpSpPr>
              <p:grpSp>
                <p:nvGrpSpPr>
                  <p:cNvPr id="81315" name="Group 116"/>
                  <p:cNvGrpSpPr>
                    <a:grpSpLocks/>
                  </p:cNvGrpSpPr>
                  <p:nvPr/>
                </p:nvGrpSpPr>
                <p:grpSpPr bwMode="auto">
                  <a:xfrm>
                    <a:off x="4227" y="3907"/>
                    <a:ext cx="284" cy="371"/>
                    <a:chOff x="4176" y="3264"/>
                    <a:chExt cx="472" cy="591"/>
                  </a:xfrm>
                </p:grpSpPr>
                <p:grpSp>
                  <p:nvGrpSpPr>
                    <p:cNvPr id="81317" name="Group 117"/>
                    <p:cNvGrpSpPr>
                      <a:grpSpLocks/>
                    </p:cNvGrpSpPr>
                    <p:nvPr/>
                  </p:nvGrpSpPr>
                  <p:grpSpPr bwMode="auto">
                    <a:xfrm>
                      <a:off x="4562" y="3337"/>
                      <a:ext cx="75" cy="187"/>
                      <a:chOff x="5495" y="206"/>
                      <a:chExt cx="75" cy="187"/>
                    </a:xfrm>
                  </p:grpSpPr>
                  <p:sp>
                    <p:nvSpPr>
                      <p:cNvPr id="209" name="Freeform 118"/>
                      <p:cNvSpPr>
                        <a:spLocks/>
                      </p:cNvSpPr>
                      <p:nvPr/>
                    </p:nvSpPr>
                    <p:spPr bwMode="auto">
                      <a:xfrm>
                        <a:off x="5495" y="206"/>
                        <a:ext cx="75" cy="187"/>
                      </a:xfrm>
                      <a:custGeom>
                        <a:avLst/>
                        <a:gdLst/>
                        <a:ahLst/>
                        <a:cxnLst>
                          <a:cxn ang="0">
                            <a:pos x="4" y="0"/>
                          </a:cxn>
                          <a:cxn ang="0">
                            <a:pos x="74" y="66"/>
                          </a:cxn>
                          <a:cxn ang="0">
                            <a:pos x="74" y="185"/>
                          </a:cxn>
                          <a:cxn ang="0">
                            <a:pos x="48" y="186"/>
                          </a:cxn>
                          <a:cxn ang="0">
                            <a:pos x="48" y="148"/>
                          </a:cxn>
                          <a:cxn ang="0">
                            <a:pos x="5" y="156"/>
                          </a:cxn>
                          <a:cxn ang="0">
                            <a:pos x="6" y="152"/>
                          </a:cxn>
                          <a:cxn ang="0">
                            <a:pos x="48" y="139"/>
                          </a:cxn>
                          <a:cxn ang="0">
                            <a:pos x="48" y="83"/>
                          </a:cxn>
                          <a:cxn ang="0">
                            <a:pos x="44" y="84"/>
                          </a:cxn>
                          <a:cxn ang="0">
                            <a:pos x="34" y="104"/>
                          </a:cxn>
                          <a:cxn ang="0">
                            <a:pos x="31" y="144"/>
                          </a:cxn>
                          <a:cxn ang="0">
                            <a:pos x="30" y="145"/>
                          </a:cxn>
                          <a:cxn ang="0">
                            <a:pos x="26" y="103"/>
                          </a:cxn>
                          <a:cxn ang="0">
                            <a:pos x="33" y="88"/>
                          </a:cxn>
                          <a:cxn ang="0">
                            <a:pos x="14" y="96"/>
                          </a:cxn>
                          <a:cxn ang="0">
                            <a:pos x="13" y="151"/>
                          </a:cxn>
                          <a:cxn ang="0">
                            <a:pos x="6" y="152"/>
                          </a:cxn>
                          <a:cxn ang="0">
                            <a:pos x="7" y="92"/>
                          </a:cxn>
                          <a:cxn ang="0">
                            <a:pos x="42" y="77"/>
                          </a:cxn>
                          <a:cxn ang="0">
                            <a:pos x="42" y="64"/>
                          </a:cxn>
                          <a:cxn ang="0">
                            <a:pos x="0" y="12"/>
                          </a:cxn>
                          <a:cxn ang="0">
                            <a:pos x="4" y="0"/>
                          </a:cxn>
                        </a:cxnLst>
                        <a:rect l="0" t="0" r="r" b="b"/>
                        <a:pathLst>
                          <a:path w="75" h="187">
                            <a:moveTo>
                              <a:pt x="4" y="0"/>
                            </a:moveTo>
                            <a:lnTo>
                              <a:pt x="74" y="66"/>
                            </a:lnTo>
                            <a:lnTo>
                              <a:pt x="74" y="185"/>
                            </a:lnTo>
                            <a:lnTo>
                              <a:pt x="48" y="186"/>
                            </a:lnTo>
                            <a:lnTo>
                              <a:pt x="48" y="148"/>
                            </a:lnTo>
                            <a:lnTo>
                              <a:pt x="5" y="156"/>
                            </a:lnTo>
                            <a:lnTo>
                              <a:pt x="6" y="152"/>
                            </a:lnTo>
                            <a:lnTo>
                              <a:pt x="48" y="139"/>
                            </a:lnTo>
                            <a:lnTo>
                              <a:pt x="48" y="83"/>
                            </a:lnTo>
                            <a:lnTo>
                              <a:pt x="44" y="84"/>
                            </a:lnTo>
                            <a:lnTo>
                              <a:pt x="34" y="104"/>
                            </a:lnTo>
                            <a:lnTo>
                              <a:pt x="31" y="144"/>
                            </a:lnTo>
                            <a:lnTo>
                              <a:pt x="30" y="145"/>
                            </a:lnTo>
                            <a:lnTo>
                              <a:pt x="26" y="103"/>
                            </a:lnTo>
                            <a:lnTo>
                              <a:pt x="33" y="88"/>
                            </a:lnTo>
                            <a:lnTo>
                              <a:pt x="14" y="96"/>
                            </a:lnTo>
                            <a:lnTo>
                              <a:pt x="13" y="151"/>
                            </a:lnTo>
                            <a:lnTo>
                              <a:pt x="6" y="152"/>
                            </a:lnTo>
                            <a:lnTo>
                              <a:pt x="7" y="92"/>
                            </a:lnTo>
                            <a:lnTo>
                              <a:pt x="42" y="77"/>
                            </a:lnTo>
                            <a:lnTo>
                              <a:pt x="42" y="64"/>
                            </a:lnTo>
                            <a:lnTo>
                              <a:pt x="0" y="12"/>
                            </a:lnTo>
                            <a:lnTo>
                              <a:pt x="4" y="0"/>
                            </a:lnTo>
                          </a:path>
                        </a:pathLst>
                      </a:custGeom>
                      <a:solidFill>
                        <a:srgbClr val="C0C0C0"/>
                      </a:solidFill>
                      <a:ln w="12700" cap="rnd" cmpd="sng">
                        <a:noFill/>
                        <a:prstDash val="solid"/>
                        <a:round/>
                        <a:headEnd type="none" w="med" len="med"/>
                        <a:tailEnd type="none" w="med" len="med"/>
                      </a:ln>
                      <a:effectLst/>
                      <a:scene3d>
                        <a:camera prst="orthographicFront"/>
                        <a:lightRig rig="threePt" dir="t"/>
                      </a:scene3d>
                      <a:sp3d/>
                    </p:spPr>
                    <p:txBody>
                      <a:bodyPr/>
                      <a:lstStyle/>
                      <a:p>
                        <a:pPr algn="ctr" eaLnBrk="0" hangingPunct="0">
                          <a:defRPr/>
                        </a:pPr>
                        <a:endParaRPr lang="it-IT" sz="2000">
                          <a:solidFill>
                            <a:schemeClr val="tx1"/>
                          </a:solidFill>
                          <a:latin typeface="Calibri" pitchFamily="34" charset="0"/>
                        </a:endParaRPr>
                      </a:p>
                    </p:txBody>
                  </p:sp>
                  <p:grpSp>
                    <p:nvGrpSpPr>
                      <p:cNvPr id="81393" name="Group 119"/>
                      <p:cNvGrpSpPr>
                        <a:grpSpLocks/>
                      </p:cNvGrpSpPr>
                      <p:nvPr/>
                    </p:nvGrpSpPr>
                    <p:grpSpPr bwMode="auto">
                      <a:xfrm>
                        <a:off x="5512" y="222"/>
                        <a:ext cx="49" cy="58"/>
                        <a:chOff x="5512" y="222"/>
                        <a:chExt cx="49" cy="58"/>
                      </a:xfrm>
                    </p:grpSpPr>
                    <p:grpSp>
                      <p:nvGrpSpPr>
                        <p:cNvPr id="81394" name="Line 120"/>
                        <p:cNvGrpSpPr>
                          <a:grpSpLocks/>
                        </p:cNvGrpSpPr>
                        <p:nvPr/>
                      </p:nvGrpSpPr>
                      <p:grpSpPr bwMode="auto">
                        <a:xfrm>
                          <a:off x="5487" y="201"/>
                          <a:ext cx="55" cy="61"/>
                          <a:chOff x="7644384" y="5468112"/>
                          <a:chExt cx="48768" cy="60960"/>
                        </a:xfrm>
                      </p:grpSpPr>
                      <p:pic>
                        <p:nvPicPr>
                          <p:cNvPr id="81413" name="Line 120"/>
                          <p:cNvPicPr>
                            <a:picLocks noChangeArrowheads="1"/>
                          </p:cNvPicPr>
                          <p:nvPr/>
                        </p:nvPicPr>
                        <p:blipFill>
                          <a:blip r:embed="rId15"/>
                          <a:srcRect/>
                          <a:stretch>
                            <a:fillRect/>
                          </a:stretch>
                        </p:blipFill>
                        <p:spPr bwMode="auto">
                          <a:xfrm>
                            <a:off x="7644384" y="5468112"/>
                            <a:ext cx="48768" cy="60960"/>
                          </a:xfrm>
                          <a:prstGeom prst="rect">
                            <a:avLst/>
                          </a:prstGeom>
                          <a:noFill/>
                          <a:ln w="9525">
                            <a:noFill/>
                            <a:miter lim="800000"/>
                            <a:headEnd/>
                            <a:tailEnd/>
                          </a:ln>
                        </p:spPr>
                      </p:pic>
                      <p:sp>
                        <p:nvSpPr>
                          <p:cNvPr id="81414" name="Text Box 141"/>
                          <p:cNvSpPr txBox="1">
                            <a:spLocks noChangeArrowheads="1" noChangeShapeType="1"/>
                          </p:cNvSpPr>
                          <p:nvPr/>
                        </p:nvSpPr>
                        <p:spPr bwMode="auto">
                          <a:xfrm rot="10800000">
                            <a:off x="7666023" y="5513270"/>
                            <a:ext cx="0" cy="0"/>
                          </a:xfrm>
                          <a:prstGeom prst="rect">
                            <a:avLst/>
                          </a:prstGeom>
                          <a:noFill/>
                          <a:ln w="9525">
                            <a:noFill/>
                            <a:miter lim="800000"/>
                            <a:headEnd/>
                            <a:tailEnd/>
                          </a:ln>
                        </p:spPr>
                        <p:txBody>
                          <a:bodyPr rot="10800000" wrap="none" anchor="ctr"/>
                          <a:lstStyle/>
                          <a:p>
                            <a:pPr algn="ctr" eaLnBrk="0" hangingPunct="0"/>
                            <a:endParaRPr lang="it-IT" sz="2000">
                              <a:solidFill>
                                <a:schemeClr val="tx1"/>
                              </a:solidFill>
                              <a:latin typeface="Calibri" pitchFamily="34" charset="0"/>
                            </a:endParaRPr>
                          </a:p>
                        </p:txBody>
                      </p:sp>
                    </p:grpSp>
                    <p:grpSp>
                      <p:nvGrpSpPr>
                        <p:cNvPr id="81395" name="Line 121"/>
                        <p:cNvGrpSpPr>
                          <a:grpSpLocks/>
                        </p:cNvGrpSpPr>
                        <p:nvPr/>
                      </p:nvGrpSpPr>
                      <p:grpSpPr bwMode="auto">
                        <a:xfrm>
                          <a:off x="5487" y="207"/>
                          <a:ext cx="62" cy="61"/>
                          <a:chOff x="7644384" y="5474208"/>
                          <a:chExt cx="54864" cy="60960"/>
                        </a:xfrm>
                      </p:grpSpPr>
                      <p:pic>
                        <p:nvPicPr>
                          <p:cNvPr id="81411" name="Line 121"/>
                          <p:cNvPicPr>
                            <a:picLocks noChangeArrowheads="1"/>
                          </p:cNvPicPr>
                          <p:nvPr/>
                        </p:nvPicPr>
                        <p:blipFill>
                          <a:blip r:embed="rId8"/>
                          <a:srcRect/>
                          <a:stretch>
                            <a:fillRect/>
                          </a:stretch>
                        </p:blipFill>
                        <p:spPr bwMode="auto">
                          <a:xfrm>
                            <a:off x="7644384" y="5474208"/>
                            <a:ext cx="54864" cy="60960"/>
                          </a:xfrm>
                          <a:prstGeom prst="rect">
                            <a:avLst/>
                          </a:prstGeom>
                          <a:noFill/>
                          <a:ln w="9525">
                            <a:noFill/>
                            <a:miter lim="800000"/>
                            <a:headEnd/>
                            <a:tailEnd/>
                          </a:ln>
                        </p:spPr>
                      </p:pic>
                      <p:sp>
                        <p:nvSpPr>
                          <p:cNvPr id="81412" name="Text Box 144"/>
                          <p:cNvSpPr txBox="1">
                            <a:spLocks noChangeArrowheads="1" noChangeShapeType="1"/>
                          </p:cNvSpPr>
                          <p:nvPr/>
                        </p:nvSpPr>
                        <p:spPr bwMode="auto">
                          <a:xfrm rot="10800000">
                            <a:off x="7670432" y="5519250"/>
                            <a:ext cx="0" cy="0"/>
                          </a:xfrm>
                          <a:prstGeom prst="rect">
                            <a:avLst/>
                          </a:prstGeom>
                          <a:noFill/>
                          <a:ln w="9525">
                            <a:noFill/>
                            <a:miter lim="800000"/>
                            <a:headEnd/>
                            <a:tailEnd/>
                          </a:ln>
                        </p:spPr>
                        <p:txBody>
                          <a:bodyPr rot="10800000" wrap="none" anchor="ctr"/>
                          <a:lstStyle/>
                          <a:p>
                            <a:pPr algn="ctr" eaLnBrk="0" hangingPunct="0"/>
                            <a:endParaRPr lang="it-IT" sz="2000">
                              <a:solidFill>
                                <a:schemeClr val="tx1"/>
                              </a:solidFill>
                              <a:latin typeface="Calibri" pitchFamily="34" charset="0"/>
                            </a:endParaRPr>
                          </a:p>
                        </p:txBody>
                      </p:sp>
                    </p:grpSp>
                    <p:grpSp>
                      <p:nvGrpSpPr>
                        <p:cNvPr id="81396" name="Line 122"/>
                        <p:cNvGrpSpPr>
                          <a:grpSpLocks/>
                        </p:cNvGrpSpPr>
                        <p:nvPr/>
                      </p:nvGrpSpPr>
                      <p:grpSpPr bwMode="auto">
                        <a:xfrm>
                          <a:off x="5494" y="207"/>
                          <a:ext cx="62" cy="67"/>
                          <a:chOff x="7650480" y="5474208"/>
                          <a:chExt cx="54864" cy="67056"/>
                        </a:xfrm>
                      </p:grpSpPr>
                      <p:pic>
                        <p:nvPicPr>
                          <p:cNvPr id="81409" name="Line 122"/>
                          <p:cNvPicPr>
                            <a:picLocks noChangeArrowheads="1"/>
                          </p:cNvPicPr>
                          <p:nvPr/>
                        </p:nvPicPr>
                        <p:blipFill>
                          <a:blip r:embed="rId9"/>
                          <a:srcRect/>
                          <a:stretch>
                            <a:fillRect/>
                          </a:stretch>
                        </p:blipFill>
                        <p:spPr bwMode="auto">
                          <a:xfrm>
                            <a:off x="7650480" y="5474208"/>
                            <a:ext cx="54864" cy="67056"/>
                          </a:xfrm>
                          <a:prstGeom prst="rect">
                            <a:avLst/>
                          </a:prstGeom>
                          <a:noFill/>
                          <a:ln w="9525">
                            <a:noFill/>
                            <a:miter lim="800000"/>
                            <a:headEnd/>
                            <a:tailEnd/>
                          </a:ln>
                        </p:spPr>
                      </p:pic>
                      <p:sp>
                        <p:nvSpPr>
                          <p:cNvPr id="81410" name="Text Box 147"/>
                          <p:cNvSpPr txBox="1">
                            <a:spLocks noChangeArrowheads="1" noChangeShapeType="1"/>
                          </p:cNvSpPr>
                          <p:nvPr/>
                        </p:nvSpPr>
                        <p:spPr bwMode="auto">
                          <a:xfrm rot="10800000">
                            <a:off x="7673959" y="5524232"/>
                            <a:ext cx="0" cy="0"/>
                          </a:xfrm>
                          <a:prstGeom prst="rect">
                            <a:avLst/>
                          </a:prstGeom>
                          <a:noFill/>
                          <a:ln w="9525">
                            <a:noFill/>
                            <a:miter lim="800000"/>
                            <a:headEnd/>
                            <a:tailEnd/>
                          </a:ln>
                        </p:spPr>
                        <p:txBody>
                          <a:bodyPr rot="10800000" wrap="none" anchor="ctr"/>
                          <a:lstStyle/>
                          <a:p>
                            <a:pPr algn="ctr" eaLnBrk="0" hangingPunct="0"/>
                            <a:endParaRPr lang="it-IT" sz="2000">
                              <a:solidFill>
                                <a:schemeClr val="tx1"/>
                              </a:solidFill>
                              <a:latin typeface="Calibri" pitchFamily="34" charset="0"/>
                            </a:endParaRPr>
                          </a:p>
                        </p:txBody>
                      </p:sp>
                    </p:grpSp>
                    <p:grpSp>
                      <p:nvGrpSpPr>
                        <p:cNvPr id="81397" name="Line 123"/>
                        <p:cNvGrpSpPr>
                          <a:grpSpLocks/>
                        </p:cNvGrpSpPr>
                        <p:nvPr/>
                      </p:nvGrpSpPr>
                      <p:grpSpPr bwMode="auto">
                        <a:xfrm>
                          <a:off x="5501" y="213"/>
                          <a:ext cx="62" cy="67"/>
                          <a:chOff x="7656576" y="5480304"/>
                          <a:chExt cx="54864" cy="67056"/>
                        </a:xfrm>
                      </p:grpSpPr>
                      <p:pic>
                        <p:nvPicPr>
                          <p:cNvPr id="81407" name="Line 123"/>
                          <p:cNvPicPr>
                            <a:picLocks noChangeArrowheads="1"/>
                          </p:cNvPicPr>
                          <p:nvPr/>
                        </p:nvPicPr>
                        <p:blipFill>
                          <a:blip r:embed="rId10"/>
                          <a:srcRect/>
                          <a:stretch>
                            <a:fillRect/>
                          </a:stretch>
                        </p:blipFill>
                        <p:spPr bwMode="auto">
                          <a:xfrm>
                            <a:off x="7656576" y="5480304"/>
                            <a:ext cx="54864" cy="67056"/>
                          </a:xfrm>
                          <a:prstGeom prst="rect">
                            <a:avLst/>
                          </a:prstGeom>
                          <a:noFill/>
                          <a:ln w="9525">
                            <a:noFill/>
                            <a:miter lim="800000"/>
                            <a:headEnd/>
                            <a:tailEnd/>
                          </a:ln>
                        </p:spPr>
                      </p:pic>
                      <p:sp>
                        <p:nvSpPr>
                          <p:cNvPr id="81408" name="Text Box 150"/>
                          <p:cNvSpPr txBox="1">
                            <a:spLocks noChangeArrowheads="1" noChangeShapeType="1"/>
                          </p:cNvSpPr>
                          <p:nvPr/>
                        </p:nvSpPr>
                        <p:spPr bwMode="auto">
                          <a:xfrm rot="10800000">
                            <a:off x="7678368" y="5529215"/>
                            <a:ext cx="0" cy="0"/>
                          </a:xfrm>
                          <a:prstGeom prst="rect">
                            <a:avLst/>
                          </a:prstGeom>
                          <a:noFill/>
                          <a:ln w="9525">
                            <a:noFill/>
                            <a:miter lim="800000"/>
                            <a:headEnd/>
                            <a:tailEnd/>
                          </a:ln>
                        </p:spPr>
                        <p:txBody>
                          <a:bodyPr rot="10800000" wrap="none" anchor="ctr"/>
                          <a:lstStyle/>
                          <a:p>
                            <a:pPr algn="ctr" eaLnBrk="0" hangingPunct="0"/>
                            <a:endParaRPr lang="it-IT" sz="2000">
                              <a:solidFill>
                                <a:schemeClr val="tx1"/>
                              </a:solidFill>
                              <a:latin typeface="Calibri" pitchFamily="34" charset="0"/>
                            </a:endParaRPr>
                          </a:p>
                        </p:txBody>
                      </p:sp>
                    </p:grpSp>
                    <p:grpSp>
                      <p:nvGrpSpPr>
                        <p:cNvPr id="81398" name="Line 124"/>
                        <p:cNvGrpSpPr>
                          <a:grpSpLocks/>
                        </p:cNvGrpSpPr>
                        <p:nvPr/>
                      </p:nvGrpSpPr>
                      <p:grpSpPr bwMode="auto">
                        <a:xfrm>
                          <a:off x="5501" y="219"/>
                          <a:ext cx="62" cy="61"/>
                          <a:chOff x="7656576" y="5486400"/>
                          <a:chExt cx="54864" cy="60960"/>
                        </a:xfrm>
                      </p:grpSpPr>
                      <p:pic>
                        <p:nvPicPr>
                          <p:cNvPr id="81405" name="Line 124"/>
                          <p:cNvPicPr>
                            <a:picLocks noChangeArrowheads="1"/>
                          </p:cNvPicPr>
                          <p:nvPr/>
                        </p:nvPicPr>
                        <p:blipFill>
                          <a:blip r:embed="rId11"/>
                          <a:srcRect/>
                          <a:stretch>
                            <a:fillRect/>
                          </a:stretch>
                        </p:blipFill>
                        <p:spPr bwMode="auto">
                          <a:xfrm>
                            <a:off x="7656576" y="5486400"/>
                            <a:ext cx="54864" cy="60960"/>
                          </a:xfrm>
                          <a:prstGeom prst="rect">
                            <a:avLst/>
                          </a:prstGeom>
                          <a:noFill/>
                          <a:ln w="9525">
                            <a:noFill/>
                            <a:miter lim="800000"/>
                            <a:headEnd/>
                            <a:tailEnd/>
                          </a:ln>
                        </p:spPr>
                      </p:pic>
                      <p:sp>
                        <p:nvSpPr>
                          <p:cNvPr id="81406" name="Text Box 153"/>
                          <p:cNvSpPr txBox="1">
                            <a:spLocks noChangeArrowheads="1" noChangeShapeType="1"/>
                          </p:cNvSpPr>
                          <p:nvPr/>
                        </p:nvSpPr>
                        <p:spPr bwMode="auto">
                          <a:xfrm rot="10800000">
                            <a:off x="7682777" y="5535194"/>
                            <a:ext cx="0" cy="0"/>
                          </a:xfrm>
                          <a:prstGeom prst="rect">
                            <a:avLst/>
                          </a:prstGeom>
                          <a:noFill/>
                          <a:ln w="9525">
                            <a:noFill/>
                            <a:miter lim="800000"/>
                            <a:headEnd/>
                            <a:tailEnd/>
                          </a:ln>
                        </p:spPr>
                        <p:txBody>
                          <a:bodyPr rot="10800000" wrap="none" anchor="ctr"/>
                          <a:lstStyle/>
                          <a:p>
                            <a:pPr algn="ctr" eaLnBrk="0" hangingPunct="0"/>
                            <a:endParaRPr lang="it-IT" sz="2000">
                              <a:solidFill>
                                <a:schemeClr val="tx1"/>
                              </a:solidFill>
                              <a:latin typeface="Calibri" pitchFamily="34" charset="0"/>
                            </a:endParaRPr>
                          </a:p>
                        </p:txBody>
                      </p:sp>
                    </p:grpSp>
                    <p:grpSp>
                      <p:nvGrpSpPr>
                        <p:cNvPr id="81399" name="Line 125"/>
                        <p:cNvGrpSpPr>
                          <a:grpSpLocks/>
                        </p:cNvGrpSpPr>
                        <p:nvPr/>
                      </p:nvGrpSpPr>
                      <p:grpSpPr bwMode="auto">
                        <a:xfrm>
                          <a:off x="5508" y="225"/>
                          <a:ext cx="62" cy="61"/>
                          <a:chOff x="7662672" y="5492496"/>
                          <a:chExt cx="54864" cy="60960"/>
                        </a:xfrm>
                      </p:grpSpPr>
                      <p:pic>
                        <p:nvPicPr>
                          <p:cNvPr id="81403" name="Line 125"/>
                          <p:cNvPicPr>
                            <a:picLocks noChangeArrowheads="1"/>
                          </p:cNvPicPr>
                          <p:nvPr/>
                        </p:nvPicPr>
                        <p:blipFill>
                          <a:blip r:embed="rId16"/>
                          <a:srcRect/>
                          <a:stretch>
                            <a:fillRect/>
                          </a:stretch>
                        </p:blipFill>
                        <p:spPr bwMode="auto">
                          <a:xfrm>
                            <a:off x="7662672" y="5492496"/>
                            <a:ext cx="54864" cy="60960"/>
                          </a:xfrm>
                          <a:prstGeom prst="rect">
                            <a:avLst/>
                          </a:prstGeom>
                          <a:noFill/>
                          <a:ln w="9525">
                            <a:noFill/>
                            <a:miter lim="800000"/>
                            <a:headEnd/>
                            <a:tailEnd/>
                          </a:ln>
                        </p:spPr>
                      </p:pic>
                      <p:sp>
                        <p:nvSpPr>
                          <p:cNvPr id="81404" name="Text Box 156"/>
                          <p:cNvSpPr txBox="1">
                            <a:spLocks noChangeArrowheads="1" noChangeShapeType="1"/>
                          </p:cNvSpPr>
                          <p:nvPr/>
                        </p:nvSpPr>
                        <p:spPr bwMode="auto">
                          <a:xfrm rot="10800000">
                            <a:off x="7686304" y="5541173"/>
                            <a:ext cx="0" cy="0"/>
                          </a:xfrm>
                          <a:prstGeom prst="rect">
                            <a:avLst/>
                          </a:prstGeom>
                          <a:noFill/>
                          <a:ln w="9525">
                            <a:noFill/>
                            <a:miter lim="800000"/>
                            <a:headEnd/>
                            <a:tailEnd/>
                          </a:ln>
                        </p:spPr>
                        <p:txBody>
                          <a:bodyPr rot="10800000" wrap="none" anchor="ctr"/>
                          <a:lstStyle/>
                          <a:p>
                            <a:pPr algn="ctr" eaLnBrk="0" hangingPunct="0"/>
                            <a:endParaRPr lang="it-IT" sz="2000">
                              <a:solidFill>
                                <a:schemeClr val="tx1"/>
                              </a:solidFill>
                              <a:latin typeface="Calibri" pitchFamily="34" charset="0"/>
                            </a:endParaRPr>
                          </a:p>
                        </p:txBody>
                      </p:sp>
                    </p:grpSp>
                    <p:grpSp>
                      <p:nvGrpSpPr>
                        <p:cNvPr id="81400" name="Line 126"/>
                        <p:cNvGrpSpPr>
                          <a:grpSpLocks/>
                        </p:cNvGrpSpPr>
                        <p:nvPr/>
                      </p:nvGrpSpPr>
                      <p:grpSpPr bwMode="auto">
                        <a:xfrm>
                          <a:off x="5515" y="231"/>
                          <a:ext cx="69" cy="67"/>
                          <a:chOff x="7668768" y="5498592"/>
                          <a:chExt cx="60960" cy="67056"/>
                        </a:xfrm>
                      </p:grpSpPr>
                      <p:pic>
                        <p:nvPicPr>
                          <p:cNvPr id="81401" name="Line 126"/>
                          <p:cNvPicPr>
                            <a:picLocks noChangeArrowheads="1"/>
                          </p:cNvPicPr>
                          <p:nvPr/>
                        </p:nvPicPr>
                        <p:blipFill>
                          <a:blip r:embed="rId13"/>
                          <a:srcRect/>
                          <a:stretch>
                            <a:fillRect/>
                          </a:stretch>
                        </p:blipFill>
                        <p:spPr bwMode="auto">
                          <a:xfrm>
                            <a:off x="7668768" y="5498592"/>
                            <a:ext cx="60960" cy="67056"/>
                          </a:xfrm>
                          <a:prstGeom prst="rect">
                            <a:avLst/>
                          </a:prstGeom>
                          <a:noFill/>
                          <a:ln w="9525">
                            <a:noFill/>
                            <a:miter lim="800000"/>
                            <a:headEnd/>
                            <a:tailEnd/>
                          </a:ln>
                        </p:spPr>
                      </p:pic>
                      <p:sp>
                        <p:nvSpPr>
                          <p:cNvPr id="81402" name="Text Box 159"/>
                          <p:cNvSpPr txBox="1">
                            <a:spLocks noChangeArrowheads="1" noChangeShapeType="1"/>
                          </p:cNvSpPr>
                          <p:nvPr/>
                        </p:nvSpPr>
                        <p:spPr bwMode="auto">
                          <a:xfrm rot="10800000">
                            <a:off x="7691595" y="5547153"/>
                            <a:ext cx="0" cy="0"/>
                          </a:xfrm>
                          <a:prstGeom prst="rect">
                            <a:avLst/>
                          </a:prstGeom>
                          <a:noFill/>
                          <a:ln w="9525">
                            <a:noFill/>
                            <a:miter lim="800000"/>
                            <a:headEnd/>
                            <a:tailEnd/>
                          </a:ln>
                        </p:spPr>
                        <p:txBody>
                          <a:bodyPr rot="10800000" wrap="none" anchor="ctr"/>
                          <a:lstStyle/>
                          <a:p>
                            <a:pPr algn="ctr" eaLnBrk="0" hangingPunct="0"/>
                            <a:endParaRPr lang="it-IT" sz="2000">
                              <a:solidFill>
                                <a:schemeClr val="tx1"/>
                              </a:solidFill>
                              <a:latin typeface="Calibri" pitchFamily="34" charset="0"/>
                            </a:endParaRPr>
                          </a:p>
                        </p:txBody>
                      </p:sp>
                    </p:grpSp>
                  </p:grpSp>
                </p:grpSp>
                <p:sp>
                  <p:nvSpPr>
                    <p:cNvPr id="181" name="Freeform 127"/>
                    <p:cNvSpPr>
                      <a:spLocks/>
                    </p:cNvSpPr>
                    <p:nvPr/>
                  </p:nvSpPr>
                  <p:spPr bwMode="auto">
                    <a:xfrm>
                      <a:off x="4525" y="3523"/>
                      <a:ext cx="123" cy="274"/>
                    </a:xfrm>
                    <a:custGeom>
                      <a:avLst/>
                      <a:gdLst/>
                      <a:ahLst/>
                      <a:cxnLst>
                        <a:cxn ang="0">
                          <a:pos x="76" y="0"/>
                        </a:cxn>
                        <a:cxn ang="0">
                          <a:pos x="122" y="0"/>
                        </a:cxn>
                        <a:cxn ang="0">
                          <a:pos x="122" y="16"/>
                        </a:cxn>
                        <a:cxn ang="0">
                          <a:pos x="109" y="16"/>
                        </a:cxn>
                        <a:cxn ang="0">
                          <a:pos x="110" y="28"/>
                        </a:cxn>
                        <a:cxn ang="0">
                          <a:pos x="108" y="49"/>
                        </a:cxn>
                        <a:cxn ang="0">
                          <a:pos x="106" y="61"/>
                        </a:cxn>
                        <a:cxn ang="0">
                          <a:pos x="105" y="75"/>
                        </a:cxn>
                        <a:cxn ang="0">
                          <a:pos x="103" y="92"/>
                        </a:cxn>
                        <a:cxn ang="0">
                          <a:pos x="101" y="116"/>
                        </a:cxn>
                        <a:cxn ang="0">
                          <a:pos x="99" y="130"/>
                        </a:cxn>
                        <a:cxn ang="0">
                          <a:pos x="98" y="146"/>
                        </a:cxn>
                        <a:cxn ang="0">
                          <a:pos x="97" y="159"/>
                        </a:cxn>
                        <a:cxn ang="0">
                          <a:pos x="95" y="169"/>
                        </a:cxn>
                        <a:cxn ang="0">
                          <a:pos x="92" y="181"/>
                        </a:cxn>
                        <a:cxn ang="0">
                          <a:pos x="89" y="190"/>
                        </a:cxn>
                        <a:cxn ang="0">
                          <a:pos x="86" y="198"/>
                        </a:cxn>
                        <a:cxn ang="0">
                          <a:pos x="84" y="207"/>
                        </a:cxn>
                        <a:cxn ang="0">
                          <a:pos x="80" y="215"/>
                        </a:cxn>
                        <a:cxn ang="0">
                          <a:pos x="74" y="222"/>
                        </a:cxn>
                        <a:cxn ang="0">
                          <a:pos x="66" y="234"/>
                        </a:cxn>
                        <a:cxn ang="0">
                          <a:pos x="54" y="248"/>
                        </a:cxn>
                        <a:cxn ang="0">
                          <a:pos x="44" y="256"/>
                        </a:cxn>
                        <a:cxn ang="0">
                          <a:pos x="34" y="262"/>
                        </a:cxn>
                        <a:cxn ang="0">
                          <a:pos x="23" y="267"/>
                        </a:cxn>
                        <a:cxn ang="0">
                          <a:pos x="13" y="270"/>
                        </a:cxn>
                        <a:cxn ang="0">
                          <a:pos x="0" y="273"/>
                        </a:cxn>
                        <a:cxn ang="0">
                          <a:pos x="5" y="246"/>
                        </a:cxn>
                        <a:cxn ang="0">
                          <a:pos x="16" y="242"/>
                        </a:cxn>
                        <a:cxn ang="0">
                          <a:pos x="25" y="237"/>
                        </a:cxn>
                        <a:cxn ang="0">
                          <a:pos x="32" y="232"/>
                        </a:cxn>
                        <a:cxn ang="0">
                          <a:pos x="42" y="222"/>
                        </a:cxn>
                        <a:cxn ang="0">
                          <a:pos x="51" y="212"/>
                        </a:cxn>
                        <a:cxn ang="0">
                          <a:pos x="55" y="204"/>
                        </a:cxn>
                        <a:cxn ang="0">
                          <a:pos x="60" y="194"/>
                        </a:cxn>
                        <a:cxn ang="0">
                          <a:pos x="65" y="186"/>
                        </a:cxn>
                        <a:cxn ang="0">
                          <a:pos x="68" y="177"/>
                        </a:cxn>
                        <a:cxn ang="0">
                          <a:pos x="69" y="168"/>
                        </a:cxn>
                        <a:cxn ang="0">
                          <a:pos x="72" y="155"/>
                        </a:cxn>
                        <a:cxn ang="0">
                          <a:pos x="73" y="145"/>
                        </a:cxn>
                        <a:cxn ang="0">
                          <a:pos x="76" y="129"/>
                        </a:cxn>
                        <a:cxn ang="0">
                          <a:pos x="78" y="107"/>
                        </a:cxn>
                        <a:cxn ang="0">
                          <a:pos x="80" y="89"/>
                        </a:cxn>
                        <a:cxn ang="0">
                          <a:pos x="81" y="80"/>
                        </a:cxn>
                        <a:cxn ang="0">
                          <a:pos x="83" y="66"/>
                        </a:cxn>
                        <a:cxn ang="0">
                          <a:pos x="84" y="51"/>
                        </a:cxn>
                        <a:cxn ang="0">
                          <a:pos x="85" y="39"/>
                        </a:cxn>
                        <a:cxn ang="0">
                          <a:pos x="86" y="26"/>
                        </a:cxn>
                        <a:cxn ang="0">
                          <a:pos x="86" y="17"/>
                        </a:cxn>
                        <a:cxn ang="0">
                          <a:pos x="76" y="16"/>
                        </a:cxn>
                        <a:cxn ang="0">
                          <a:pos x="76" y="0"/>
                        </a:cxn>
                      </a:cxnLst>
                      <a:rect l="0" t="0" r="r" b="b"/>
                      <a:pathLst>
                        <a:path w="123" h="274">
                          <a:moveTo>
                            <a:pt x="76" y="0"/>
                          </a:moveTo>
                          <a:lnTo>
                            <a:pt x="122" y="0"/>
                          </a:lnTo>
                          <a:lnTo>
                            <a:pt x="122" y="16"/>
                          </a:lnTo>
                          <a:lnTo>
                            <a:pt x="109" y="16"/>
                          </a:lnTo>
                          <a:lnTo>
                            <a:pt x="110" y="28"/>
                          </a:lnTo>
                          <a:lnTo>
                            <a:pt x="108" y="49"/>
                          </a:lnTo>
                          <a:lnTo>
                            <a:pt x="106" y="61"/>
                          </a:lnTo>
                          <a:lnTo>
                            <a:pt x="105" y="75"/>
                          </a:lnTo>
                          <a:lnTo>
                            <a:pt x="103" y="92"/>
                          </a:lnTo>
                          <a:lnTo>
                            <a:pt x="101" y="116"/>
                          </a:lnTo>
                          <a:lnTo>
                            <a:pt x="99" y="130"/>
                          </a:lnTo>
                          <a:lnTo>
                            <a:pt x="98" y="146"/>
                          </a:lnTo>
                          <a:lnTo>
                            <a:pt x="97" y="159"/>
                          </a:lnTo>
                          <a:lnTo>
                            <a:pt x="95" y="169"/>
                          </a:lnTo>
                          <a:lnTo>
                            <a:pt x="92" y="181"/>
                          </a:lnTo>
                          <a:lnTo>
                            <a:pt x="89" y="190"/>
                          </a:lnTo>
                          <a:lnTo>
                            <a:pt x="86" y="198"/>
                          </a:lnTo>
                          <a:lnTo>
                            <a:pt x="84" y="207"/>
                          </a:lnTo>
                          <a:lnTo>
                            <a:pt x="80" y="215"/>
                          </a:lnTo>
                          <a:lnTo>
                            <a:pt x="74" y="222"/>
                          </a:lnTo>
                          <a:lnTo>
                            <a:pt x="66" y="234"/>
                          </a:lnTo>
                          <a:lnTo>
                            <a:pt x="54" y="248"/>
                          </a:lnTo>
                          <a:lnTo>
                            <a:pt x="44" y="256"/>
                          </a:lnTo>
                          <a:lnTo>
                            <a:pt x="34" y="262"/>
                          </a:lnTo>
                          <a:lnTo>
                            <a:pt x="23" y="267"/>
                          </a:lnTo>
                          <a:lnTo>
                            <a:pt x="13" y="270"/>
                          </a:lnTo>
                          <a:lnTo>
                            <a:pt x="0" y="273"/>
                          </a:lnTo>
                          <a:lnTo>
                            <a:pt x="5" y="246"/>
                          </a:lnTo>
                          <a:lnTo>
                            <a:pt x="16" y="242"/>
                          </a:lnTo>
                          <a:lnTo>
                            <a:pt x="25" y="237"/>
                          </a:lnTo>
                          <a:lnTo>
                            <a:pt x="32" y="232"/>
                          </a:lnTo>
                          <a:lnTo>
                            <a:pt x="42" y="222"/>
                          </a:lnTo>
                          <a:lnTo>
                            <a:pt x="51" y="212"/>
                          </a:lnTo>
                          <a:lnTo>
                            <a:pt x="55" y="204"/>
                          </a:lnTo>
                          <a:lnTo>
                            <a:pt x="60" y="194"/>
                          </a:lnTo>
                          <a:lnTo>
                            <a:pt x="65" y="186"/>
                          </a:lnTo>
                          <a:lnTo>
                            <a:pt x="68" y="177"/>
                          </a:lnTo>
                          <a:lnTo>
                            <a:pt x="69" y="168"/>
                          </a:lnTo>
                          <a:lnTo>
                            <a:pt x="72" y="155"/>
                          </a:lnTo>
                          <a:lnTo>
                            <a:pt x="73" y="145"/>
                          </a:lnTo>
                          <a:lnTo>
                            <a:pt x="76" y="129"/>
                          </a:lnTo>
                          <a:lnTo>
                            <a:pt x="78" y="107"/>
                          </a:lnTo>
                          <a:lnTo>
                            <a:pt x="80" y="89"/>
                          </a:lnTo>
                          <a:lnTo>
                            <a:pt x="81" y="80"/>
                          </a:lnTo>
                          <a:lnTo>
                            <a:pt x="83" y="66"/>
                          </a:lnTo>
                          <a:lnTo>
                            <a:pt x="84" y="51"/>
                          </a:lnTo>
                          <a:lnTo>
                            <a:pt x="85" y="39"/>
                          </a:lnTo>
                          <a:lnTo>
                            <a:pt x="86" y="26"/>
                          </a:lnTo>
                          <a:lnTo>
                            <a:pt x="86" y="17"/>
                          </a:lnTo>
                          <a:lnTo>
                            <a:pt x="76" y="16"/>
                          </a:lnTo>
                          <a:lnTo>
                            <a:pt x="76" y="0"/>
                          </a:lnTo>
                        </a:path>
                      </a:pathLst>
                    </a:custGeom>
                    <a:solidFill>
                      <a:srgbClr val="081D58"/>
                    </a:solidFill>
                    <a:ln w="12700" cap="rnd" cmpd="sng">
                      <a:noFill/>
                      <a:prstDash val="solid"/>
                      <a:round/>
                      <a:headEnd type="none" w="med" len="med"/>
                      <a:tailEnd type="none" w="med" len="med"/>
                    </a:ln>
                    <a:effectLst/>
                    <a:scene3d>
                      <a:camera prst="orthographicFront"/>
                      <a:lightRig rig="threePt" dir="t"/>
                    </a:scene3d>
                    <a:sp3d/>
                  </p:spPr>
                  <p:txBody>
                    <a:bodyPr/>
                    <a:lstStyle/>
                    <a:p>
                      <a:pPr algn="ctr" eaLnBrk="0" hangingPunct="0">
                        <a:defRPr/>
                      </a:pPr>
                      <a:endParaRPr lang="it-IT" sz="2000">
                        <a:solidFill>
                          <a:schemeClr val="tx1"/>
                        </a:solidFill>
                        <a:latin typeface="Calibri" pitchFamily="34" charset="0"/>
                      </a:endParaRPr>
                    </a:p>
                  </p:txBody>
                </p:sp>
                <p:grpSp>
                  <p:nvGrpSpPr>
                    <p:cNvPr id="81321" name="Group 128"/>
                    <p:cNvGrpSpPr>
                      <a:grpSpLocks/>
                    </p:cNvGrpSpPr>
                    <p:nvPr/>
                  </p:nvGrpSpPr>
                  <p:grpSpPr bwMode="auto">
                    <a:xfrm>
                      <a:off x="4176" y="3465"/>
                      <a:ext cx="42" cy="17"/>
                      <a:chOff x="5109" y="334"/>
                      <a:chExt cx="42" cy="17"/>
                    </a:xfrm>
                  </p:grpSpPr>
                  <p:sp>
                    <p:nvSpPr>
                      <p:cNvPr id="207" name="Freeform 129"/>
                      <p:cNvSpPr>
                        <a:spLocks/>
                      </p:cNvSpPr>
                      <p:nvPr/>
                    </p:nvSpPr>
                    <p:spPr bwMode="auto">
                      <a:xfrm>
                        <a:off x="5120" y="334"/>
                        <a:ext cx="31" cy="15"/>
                      </a:xfrm>
                      <a:custGeom>
                        <a:avLst/>
                        <a:gdLst/>
                        <a:ahLst/>
                        <a:cxnLst>
                          <a:cxn ang="0">
                            <a:pos x="30" y="0"/>
                          </a:cxn>
                          <a:cxn ang="0">
                            <a:pos x="13" y="0"/>
                          </a:cxn>
                          <a:cxn ang="0">
                            <a:pos x="13" y="12"/>
                          </a:cxn>
                          <a:cxn ang="0">
                            <a:pos x="0" y="12"/>
                          </a:cxn>
                          <a:cxn ang="0">
                            <a:pos x="0" y="14"/>
                          </a:cxn>
                          <a:cxn ang="0">
                            <a:pos x="19" y="14"/>
                          </a:cxn>
                          <a:cxn ang="0">
                            <a:pos x="19" y="4"/>
                          </a:cxn>
                          <a:cxn ang="0">
                            <a:pos x="30" y="4"/>
                          </a:cxn>
                          <a:cxn ang="0">
                            <a:pos x="30" y="0"/>
                          </a:cxn>
                        </a:cxnLst>
                        <a:rect l="0" t="0" r="r" b="b"/>
                        <a:pathLst>
                          <a:path w="31" h="15">
                            <a:moveTo>
                              <a:pt x="30" y="0"/>
                            </a:moveTo>
                            <a:lnTo>
                              <a:pt x="13" y="0"/>
                            </a:lnTo>
                            <a:lnTo>
                              <a:pt x="13" y="12"/>
                            </a:lnTo>
                            <a:lnTo>
                              <a:pt x="0" y="12"/>
                            </a:lnTo>
                            <a:lnTo>
                              <a:pt x="0" y="14"/>
                            </a:lnTo>
                            <a:lnTo>
                              <a:pt x="19" y="14"/>
                            </a:lnTo>
                            <a:lnTo>
                              <a:pt x="19" y="4"/>
                            </a:lnTo>
                            <a:lnTo>
                              <a:pt x="30" y="4"/>
                            </a:lnTo>
                            <a:lnTo>
                              <a:pt x="30" y="0"/>
                            </a:lnTo>
                          </a:path>
                        </a:pathLst>
                      </a:custGeom>
                      <a:solidFill>
                        <a:srgbClr val="000000"/>
                      </a:solidFill>
                      <a:ln w="12700" cap="rnd" cmpd="sng">
                        <a:noFill/>
                        <a:prstDash val="solid"/>
                        <a:round/>
                        <a:headEnd type="none" w="med" len="med"/>
                        <a:tailEnd type="none" w="med" len="med"/>
                      </a:ln>
                      <a:effectLst/>
                      <a:scene3d>
                        <a:camera prst="orthographicFront"/>
                        <a:lightRig rig="threePt" dir="t"/>
                      </a:scene3d>
                      <a:sp3d/>
                    </p:spPr>
                    <p:txBody>
                      <a:bodyPr/>
                      <a:lstStyle/>
                      <a:p>
                        <a:pPr algn="ctr" eaLnBrk="0" hangingPunct="0">
                          <a:defRPr/>
                        </a:pPr>
                        <a:endParaRPr lang="it-IT" sz="2000">
                          <a:solidFill>
                            <a:schemeClr val="tx1"/>
                          </a:solidFill>
                          <a:latin typeface="Calibri" pitchFamily="34" charset="0"/>
                        </a:endParaRPr>
                      </a:p>
                    </p:txBody>
                  </p:sp>
                  <p:sp>
                    <p:nvSpPr>
                      <p:cNvPr id="208" name="Oval 130"/>
                      <p:cNvSpPr>
                        <a:spLocks noChangeArrowheads="1"/>
                      </p:cNvSpPr>
                      <p:nvPr/>
                    </p:nvSpPr>
                    <p:spPr bwMode="auto">
                      <a:xfrm>
                        <a:off x="5109" y="350"/>
                        <a:ext cx="6" cy="1"/>
                      </a:xfrm>
                      <a:prstGeom prst="ellipse">
                        <a:avLst/>
                      </a:prstGeom>
                      <a:solidFill>
                        <a:srgbClr val="000000"/>
                      </a:solidFill>
                      <a:ln w="12700">
                        <a:noFill/>
                        <a:round/>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grpSp>
                <p:sp>
                  <p:nvSpPr>
                    <p:cNvPr id="183" name="Rectangle 131"/>
                    <p:cNvSpPr>
                      <a:spLocks noChangeArrowheads="1"/>
                    </p:cNvSpPr>
                    <p:nvPr/>
                  </p:nvSpPr>
                  <p:spPr bwMode="auto">
                    <a:xfrm>
                      <a:off x="4245" y="3264"/>
                      <a:ext cx="292" cy="51"/>
                    </a:xfrm>
                    <a:prstGeom prst="rect">
                      <a:avLst/>
                    </a:prstGeom>
                    <a:solidFill>
                      <a:srgbClr val="C0C0C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184" name="Rectangle 132"/>
                    <p:cNvSpPr>
                      <a:spLocks noChangeArrowheads="1"/>
                    </p:cNvSpPr>
                    <p:nvPr/>
                  </p:nvSpPr>
                  <p:spPr bwMode="auto">
                    <a:xfrm>
                      <a:off x="4219" y="3293"/>
                      <a:ext cx="345" cy="207"/>
                    </a:xfrm>
                    <a:prstGeom prst="rect">
                      <a:avLst/>
                    </a:prstGeom>
                    <a:solidFill>
                      <a:srgbClr val="00279F"/>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185" name="Rectangle 133"/>
                    <p:cNvSpPr>
                      <a:spLocks noChangeArrowheads="1"/>
                    </p:cNvSpPr>
                    <p:nvPr/>
                  </p:nvSpPr>
                  <p:spPr bwMode="auto">
                    <a:xfrm>
                      <a:off x="4229" y="3303"/>
                      <a:ext cx="325" cy="29"/>
                    </a:xfrm>
                    <a:prstGeom prst="rect">
                      <a:avLst/>
                    </a:prstGeom>
                    <a:gradFill rotWithShape="0">
                      <a:gsLst>
                        <a:gs pos="0">
                          <a:srgbClr val="3365FB">
                            <a:gamma/>
                            <a:tint val="0"/>
                            <a:invGamma/>
                          </a:srgbClr>
                        </a:gs>
                        <a:gs pos="50000">
                          <a:srgbClr val="3365FB"/>
                        </a:gs>
                        <a:gs pos="100000">
                          <a:srgbClr val="3365FB">
                            <a:gamma/>
                            <a:tint val="0"/>
                            <a:invGamma/>
                          </a:srgbClr>
                        </a:gs>
                      </a:gsLst>
                      <a:lin ang="0" scaled="1"/>
                    </a:gra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186" name="Rectangle 134"/>
                    <p:cNvSpPr>
                      <a:spLocks noChangeArrowheads="1"/>
                    </p:cNvSpPr>
                    <p:nvPr/>
                  </p:nvSpPr>
                  <p:spPr bwMode="auto">
                    <a:xfrm>
                      <a:off x="4233" y="3353"/>
                      <a:ext cx="316" cy="117"/>
                    </a:xfrm>
                    <a:prstGeom prst="rect">
                      <a:avLst/>
                    </a:prstGeom>
                    <a:solidFill>
                      <a:srgbClr val="FCFEB9"/>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grpSp>
                  <p:nvGrpSpPr>
                    <p:cNvPr id="81334" name="Group 135"/>
                    <p:cNvGrpSpPr>
                      <a:grpSpLocks/>
                    </p:cNvGrpSpPr>
                    <p:nvPr/>
                  </p:nvGrpSpPr>
                  <p:grpSpPr bwMode="auto">
                    <a:xfrm>
                      <a:off x="4268" y="3370"/>
                      <a:ext cx="241" cy="77"/>
                      <a:chOff x="5201" y="239"/>
                      <a:chExt cx="241" cy="77"/>
                    </a:xfrm>
                  </p:grpSpPr>
                  <p:grpSp>
                    <p:nvGrpSpPr>
                      <p:cNvPr id="81344" name="Group 136"/>
                      <p:cNvGrpSpPr>
                        <a:grpSpLocks/>
                      </p:cNvGrpSpPr>
                      <p:nvPr/>
                    </p:nvGrpSpPr>
                    <p:grpSpPr bwMode="auto">
                      <a:xfrm>
                        <a:off x="5201" y="239"/>
                        <a:ext cx="81" cy="23"/>
                        <a:chOff x="5201" y="239"/>
                        <a:chExt cx="81" cy="23"/>
                      </a:xfrm>
                    </p:grpSpPr>
                    <p:sp>
                      <p:nvSpPr>
                        <p:cNvPr id="204" name="Rectangle 137"/>
                        <p:cNvSpPr>
                          <a:spLocks noChangeArrowheads="1"/>
                        </p:cNvSpPr>
                        <p:nvPr/>
                      </p:nvSpPr>
                      <p:spPr bwMode="auto">
                        <a:xfrm>
                          <a:off x="5201" y="239"/>
                          <a:ext cx="16" cy="23"/>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205" name="Rectangle 138"/>
                        <p:cNvSpPr>
                          <a:spLocks noChangeArrowheads="1"/>
                        </p:cNvSpPr>
                        <p:nvPr/>
                      </p:nvSpPr>
                      <p:spPr bwMode="auto">
                        <a:xfrm>
                          <a:off x="5237" y="239"/>
                          <a:ext cx="17" cy="23"/>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206" name="Rectangle 139"/>
                        <p:cNvSpPr>
                          <a:spLocks noChangeArrowheads="1"/>
                        </p:cNvSpPr>
                        <p:nvPr/>
                      </p:nvSpPr>
                      <p:spPr bwMode="auto">
                        <a:xfrm>
                          <a:off x="5265" y="239"/>
                          <a:ext cx="17" cy="23"/>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grpSp>
                  <p:grpSp>
                    <p:nvGrpSpPr>
                      <p:cNvPr id="81345" name="Group 140"/>
                      <p:cNvGrpSpPr>
                        <a:grpSpLocks/>
                      </p:cNvGrpSpPr>
                      <p:nvPr/>
                    </p:nvGrpSpPr>
                    <p:grpSpPr bwMode="auto">
                      <a:xfrm>
                        <a:off x="5360" y="239"/>
                        <a:ext cx="82" cy="23"/>
                        <a:chOff x="5360" y="239"/>
                        <a:chExt cx="82" cy="23"/>
                      </a:xfrm>
                    </p:grpSpPr>
                    <p:sp>
                      <p:nvSpPr>
                        <p:cNvPr id="201" name="Rectangle 141"/>
                        <p:cNvSpPr>
                          <a:spLocks noChangeArrowheads="1"/>
                        </p:cNvSpPr>
                        <p:nvPr/>
                      </p:nvSpPr>
                      <p:spPr bwMode="auto">
                        <a:xfrm>
                          <a:off x="5360" y="239"/>
                          <a:ext cx="17" cy="23"/>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202" name="Rectangle 142"/>
                        <p:cNvSpPr>
                          <a:spLocks noChangeArrowheads="1"/>
                        </p:cNvSpPr>
                        <p:nvPr/>
                      </p:nvSpPr>
                      <p:spPr bwMode="auto">
                        <a:xfrm>
                          <a:off x="5397" y="239"/>
                          <a:ext cx="17" cy="23"/>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203" name="Rectangle 143"/>
                        <p:cNvSpPr>
                          <a:spLocks noChangeArrowheads="1"/>
                        </p:cNvSpPr>
                        <p:nvPr/>
                      </p:nvSpPr>
                      <p:spPr bwMode="auto">
                        <a:xfrm>
                          <a:off x="5425" y="239"/>
                          <a:ext cx="17" cy="23"/>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grpSp>
                  <p:grpSp>
                    <p:nvGrpSpPr>
                      <p:cNvPr id="81346" name="Group 144"/>
                      <p:cNvGrpSpPr>
                        <a:grpSpLocks/>
                      </p:cNvGrpSpPr>
                      <p:nvPr/>
                    </p:nvGrpSpPr>
                    <p:grpSpPr bwMode="auto">
                      <a:xfrm>
                        <a:off x="5215" y="306"/>
                        <a:ext cx="48" cy="10"/>
                        <a:chOff x="5215" y="306"/>
                        <a:chExt cx="48" cy="10"/>
                      </a:xfrm>
                    </p:grpSpPr>
                    <p:sp>
                      <p:nvSpPr>
                        <p:cNvPr id="198" name="Rectangle 145"/>
                        <p:cNvSpPr>
                          <a:spLocks noChangeArrowheads="1"/>
                        </p:cNvSpPr>
                        <p:nvPr/>
                      </p:nvSpPr>
                      <p:spPr bwMode="auto">
                        <a:xfrm>
                          <a:off x="5215" y="306"/>
                          <a:ext cx="8" cy="10"/>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199" name="Rectangle 146"/>
                        <p:cNvSpPr>
                          <a:spLocks noChangeArrowheads="1"/>
                        </p:cNvSpPr>
                        <p:nvPr/>
                      </p:nvSpPr>
                      <p:spPr bwMode="auto">
                        <a:xfrm>
                          <a:off x="5239" y="306"/>
                          <a:ext cx="8" cy="10"/>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200" name="Rectangle 147"/>
                        <p:cNvSpPr>
                          <a:spLocks noChangeArrowheads="1"/>
                        </p:cNvSpPr>
                        <p:nvPr/>
                      </p:nvSpPr>
                      <p:spPr bwMode="auto">
                        <a:xfrm>
                          <a:off x="5256" y="306"/>
                          <a:ext cx="7" cy="10"/>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grpSp>
                  <p:grpSp>
                    <p:nvGrpSpPr>
                      <p:cNvPr id="81347" name="Group 148"/>
                      <p:cNvGrpSpPr>
                        <a:grpSpLocks/>
                      </p:cNvGrpSpPr>
                      <p:nvPr/>
                    </p:nvGrpSpPr>
                    <p:grpSpPr bwMode="auto">
                      <a:xfrm>
                        <a:off x="5375" y="306"/>
                        <a:ext cx="48" cy="10"/>
                        <a:chOff x="5375" y="306"/>
                        <a:chExt cx="48" cy="10"/>
                      </a:xfrm>
                    </p:grpSpPr>
                    <p:sp>
                      <p:nvSpPr>
                        <p:cNvPr id="195" name="Rectangle 149"/>
                        <p:cNvSpPr>
                          <a:spLocks noChangeArrowheads="1"/>
                        </p:cNvSpPr>
                        <p:nvPr/>
                      </p:nvSpPr>
                      <p:spPr bwMode="auto">
                        <a:xfrm>
                          <a:off x="5375" y="306"/>
                          <a:ext cx="8" cy="10"/>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196" name="Rectangle 150"/>
                        <p:cNvSpPr>
                          <a:spLocks noChangeArrowheads="1"/>
                        </p:cNvSpPr>
                        <p:nvPr/>
                      </p:nvSpPr>
                      <p:spPr bwMode="auto">
                        <a:xfrm>
                          <a:off x="5399" y="306"/>
                          <a:ext cx="8" cy="10"/>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197" name="Rectangle 151"/>
                        <p:cNvSpPr>
                          <a:spLocks noChangeArrowheads="1"/>
                        </p:cNvSpPr>
                        <p:nvPr/>
                      </p:nvSpPr>
                      <p:spPr bwMode="auto">
                        <a:xfrm>
                          <a:off x="5416" y="306"/>
                          <a:ext cx="7" cy="10"/>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grpSp>
                </p:grpSp>
                <p:sp>
                  <p:nvSpPr>
                    <p:cNvPr id="188" name="Freeform 152"/>
                    <p:cNvSpPr>
                      <a:spLocks/>
                    </p:cNvSpPr>
                    <p:nvPr/>
                  </p:nvSpPr>
                  <p:spPr bwMode="auto">
                    <a:xfrm>
                      <a:off x="4219" y="3507"/>
                      <a:ext cx="346" cy="339"/>
                    </a:xfrm>
                    <a:custGeom>
                      <a:avLst/>
                      <a:gdLst/>
                      <a:ahLst/>
                      <a:cxnLst>
                        <a:cxn ang="0">
                          <a:pos x="0" y="0"/>
                        </a:cxn>
                        <a:cxn ang="0">
                          <a:pos x="46" y="338"/>
                        </a:cxn>
                        <a:cxn ang="0">
                          <a:pos x="300" y="338"/>
                        </a:cxn>
                        <a:cxn ang="0">
                          <a:pos x="345" y="0"/>
                        </a:cxn>
                        <a:cxn ang="0">
                          <a:pos x="0" y="0"/>
                        </a:cxn>
                      </a:cxnLst>
                      <a:rect l="0" t="0" r="r" b="b"/>
                      <a:pathLst>
                        <a:path w="346" h="339">
                          <a:moveTo>
                            <a:pt x="0" y="0"/>
                          </a:moveTo>
                          <a:lnTo>
                            <a:pt x="46" y="338"/>
                          </a:lnTo>
                          <a:lnTo>
                            <a:pt x="300" y="338"/>
                          </a:lnTo>
                          <a:lnTo>
                            <a:pt x="345" y="0"/>
                          </a:lnTo>
                          <a:lnTo>
                            <a:pt x="0" y="0"/>
                          </a:lnTo>
                        </a:path>
                      </a:pathLst>
                    </a:custGeom>
                    <a:solidFill>
                      <a:srgbClr val="00279F"/>
                    </a:solidFill>
                    <a:ln w="12700" cap="rnd" cmpd="sng">
                      <a:noFill/>
                      <a:prstDash val="solid"/>
                      <a:round/>
                      <a:headEnd type="none" w="med" len="med"/>
                      <a:tailEnd type="none" w="med" len="med"/>
                    </a:ln>
                    <a:effectLst/>
                    <a:scene3d>
                      <a:camera prst="orthographicFront"/>
                      <a:lightRig rig="threePt" dir="t"/>
                    </a:scene3d>
                    <a:sp3d/>
                  </p:spPr>
                  <p:txBody>
                    <a:bodyPr/>
                    <a:lstStyle/>
                    <a:p>
                      <a:pPr algn="ctr" eaLnBrk="0" hangingPunct="0">
                        <a:defRPr/>
                      </a:pPr>
                      <a:endParaRPr lang="it-IT" sz="2000">
                        <a:solidFill>
                          <a:schemeClr val="tx1"/>
                        </a:solidFill>
                        <a:latin typeface="Calibri" pitchFamily="34" charset="0"/>
                      </a:endParaRPr>
                    </a:p>
                  </p:txBody>
                </p:sp>
                <p:sp>
                  <p:nvSpPr>
                    <p:cNvPr id="189" name="Freeform 153"/>
                    <p:cNvSpPr>
                      <a:spLocks/>
                    </p:cNvSpPr>
                    <p:nvPr/>
                  </p:nvSpPr>
                  <p:spPr bwMode="auto">
                    <a:xfrm>
                      <a:off x="4262" y="3490"/>
                      <a:ext cx="265" cy="314"/>
                    </a:xfrm>
                    <a:custGeom>
                      <a:avLst/>
                      <a:gdLst/>
                      <a:ahLst/>
                      <a:cxnLst>
                        <a:cxn ang="0">
                          <a:pos x="0" y="0"/>
                        </a:cxn>
                        <a:cxn ang="0">
                          <a:pos x="264" y="0"/>
                        </a:cxn>
                        <a:cxn ang="0">
                          <a:pos x="226" y="313"/>
                        </a:cxn>
                        <a:cxn ang="0">
                          <a:pos x="30" y="313"/>
                        </a:cxn>
                        <a:cxn ang="0">
                          <a:pos x="0" y="0"/>
                        </a:cxn>
                      </a:cxnLst>
                      <a:rect l="0" t="0" r="r" b="b"/>
                      <a:pathLst>
                        <a:path w="265" h="314">
                          <a:moveTo>
                            <a:pt x="0" y="0"/>
                          </a:moveTo>
                          <a:lnTo>
                            <a:pt x="264" y="0"/>
                          </a:lnTo>
                          <a:lnTo>
                            <a:pt x="226" y="313"/>
                          </a:lnTo>
                          <a:lnTo>
                            <a:pt x="30" y="313"/>
                          </a:lnTo>
                          <a:lnTo>
                            <a:pt x="0" y="0"/>
                          </a:lnTo>
                        </a:path>
                      </a:pathLst>
                    </a:custGeom>
                    <a:gradFill rotWithShape="0">
                      <a:gsLst>
                        <a:gs pos="0">
                          <a:srgbClr val="3365FB">
                            <a:gamma/>
                            <a:tint val="0"/>
                            <a:invGamma/>
                          </a:srgbClr>
                        </a:gs>
                        <a:gs pos="50000">
                          <a:srgbClr val="3365FB"/>
                        </a:gs>
                        <a:gs pos="100000">
                          <a:srgbClr val="3365FB">
                            <a:gamma/>
                            <a:tint val="0"/>
                            <a:invGamma/>
                          </a:srgbClr>
                        </a:gs>
                      </a:gsLst>
                      <a:lin ang="0" scaled="1"/>
                    </a:gradFill>
                    <a:ln w="12700" cap="rnd" cmpd="sng">
                      <a:noFill/>
                      <a:prstDash val="solid"/>
                      <a:round/>
                      <a:headEnd type="none" w="med" len="med"/>
                      <a:tailEnd type="none" w="med" len="med"/>
                    </a:ln>
                    <a:effectLst/>
                    <a:scene3d>
                      <a:camera prst="orthographicFront"/>
                      <a:lightRig rig="threePt" dir="t"/>
                    </a:scene3d>
                    <a:sp3d/>
                  </p:spPr>
                  <p:txBody>
                    <a:bodyPr/>
                    <a:lstStyle/>
                    <a:p>
                      <a:pPr algn="ctr" eaLnBrk="0" hangingPunct="0">
                        <a:defRPr/>
                      </a:pPr>
                      <a:endParaRPr lang="it-IT" sz="2000">
                        <a:solidFill>
                          <a:schemeClr val="tx1"/>
                        </a:solidFill>
                        <a:latin typeface="Calibri" pitchFamily="34" charset="0"/>
                      </a:endParaRPr>
                    </a:p>
                  </p:txBody>
                </p:sp>
                <p:sp>
                  <p:nvSpPr>
                    <p:cNvPr id="190" name="Rectangle 154"/>
                    <p:cNvSpPr>
                      <a:spLocks noChangeArrowheads="1"/>
                    </p:cNvSpPr>
                    <p:nvPr/>
                  </p:nvSpPr>
                  <p:spPr bwMode="auto">
                    <a:xfrm>
                      <a:off x="4217" y="3844"/>
                      <a:ext cx="352" cy="11"/>
                    </a:xfrm>
                    <a:prstGeom prst="rect">
                      <a:avLst/>
                    </a:prstGeom>
                    <a:solidFill>
                      <a:srgbClr val="80808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grpSp>
              <p:pic>
                <p:nvPicPr>
                  <p:cNvPr id="179" name="Picture 155"/>
                  <p:cNvPicPr>
                    <a:picLocks noChangeArrowheads="1"/>
                  </p:cNvPicPr>
                  <p:nvPr/>
                </p:nvPicPr>
                <p:blipFill>
                  <a:blip r:embed="rId14" cstate="print"/>
                  <a:srcRect/>
                  <a:stretch>
                    <a:fillRect/>
                  </a:stretch>
                </p:blipFill>
                <p:spPr bwMode="auto">
                  <a:xfrm>
                    <a:off x="4288" y="4061"/>
                    <a:ext cx="122" cy="115"/>
                  </a:xfrm>
                  <a:prstGeom prst="rect">
                    <a:avLst/>
                  </a:prstGeom>
                  <a:noFill/>
                  <a:ln w="12700">
                    <a:noFill/>
                    <a:miter lim="800000"/>
                    <a:headEnd/>
                    <a:tailEnd/>
                  </a:ln>
                  <a:effectLst/>
                  <a:scene3d>
                    <a:camera prst="orthographicFront"/>
                    <a:lightRig rig="threePt" dir="t"/>
                  </a:scene3d>
                  <a:sp3d/>
                </p:spPr>
              </p:pic>
            </p:grpSp>
          </p:grpSp>
          <p:grpSp>
            <p:nvGrpSpPr>
              <p:cNvPr id="81062" name="Group 156"/>
              <p:cNvGrpSpPr>
                <a:grpSpLocks/>
              </p:cNvGrpSpPr>
              <p:nvPr/>
            </p:nvGrpSpPr>
            <p:grpSpPr bwMode="auto">
              <a:xfrm>
                <a:off x="3979" y="3461"/>
                <a:ext cx="648" cy="419"/>
                <a:chOff x="3829" y="3461"/>
                <a:chExt cx="648" cy="419"/>
              </a:xfrm>
            </p:grpSpPr>
            <p:grpSp>
              <p:nvGrpSpPr>
                <p:cNvPr id="81075" name="Group 157"/>
                <p:cNvGrpSpPr>
                  <a:grpSpLocks/>
                </p:cNvGrpSpPr>
                <p:nvPr/>
              </p:nvGrpSpPr>
              <p:grpSpPr bwMode="auto">
                <a:xfrm>
                  <a:off x="3829" y="3461"/>
                  <a:ext cx="280" cy="366"/>
                  <a:chOff x="5367" y="3970"/>
                  <a:chExt cx="265" cy="341"/>
                </a:xfrm>
              </p:grpSpPr>
              <p:grpSp>
                <p:nvGrpSpPr>
                  <p:cNvPr id="81195" name="Group 158"/>
                  <p:cNvGrpSpPr>
                    <a:grpSpLocks/>
                  </p:cNvGrpSpPr>
                  <p:nvPr/>
                </p:nvGrpSpPr>
                <p:grpSpPr bwMode="auto">
                  <a:xfrm>
                    <a:off x="5367" y="3970"/>
                    <a:ext cx="265" cy="341"/>
                    <a:chOff x="4176" y="3264"/>
                    <a:chExt cx="472" cy="591"/>
                  </a:xfrm>
                </p:grpSpPr>
                <p:grpSp>
                  <p:nvGrpSpPr>
                    <p:cNvPr id="81215" name="Group 159"/>
                    <p:cNvGrpSpPr>
                      <a:grpSpLocks/>
                    </p:cNvGrpSpPr>
                    <p:nvPr/>
                  </p:nvGrpSpPr>
                  <p:grpSpPr bwMode="auto">
                    <a:xfrm>
                      <a:off x="4562" y="3337"/>
                      <a:ext cx="75" cy="187"/>
                      <a:chOff x="5495" y="206"/>
                      <a:chExt cx="75" cy="187"/>
                    </a:xfrm>
                  </p:grpSpPr>
                  <p:sp>
                    <p:nvSpPr>
                      <p:cNvPr id="167" name="Freeform 160"/>
                      <p:cNvSpPr>
                        <a:spLocks/>
                      </p:cNvSpPr>
                      <p:nvPr/>
                    </p:nvSpPr>
                    <p:spPr bwMode="auto">
                      <a:xfrm>
                        <a:off x="5495" y="206"/>
                        <a:ext cx="75" cy="187"/>
                      </a:xfrm>
                      <a:custGeom>
                        <a:avLst/>
                        <a:gdLst/>
                        <a:ahLst/>
                        <a:cxnLst>
                          <a:cxn ang="0">
                            <a:pos x="4" y="0"/>
                          </a:cxn>
                          <a:cxn ang="0">
                            <a:pos x="74" y="66"/>
                          </a:cxn>
                          <a:cxn ang="0">
                            <a:pos x="74" y="185"/>
                          </a:cxn>
                          <a:cxn ang="0">
                            <a:pos x="48" y="186"/>
                          </a:cxn>
                          <a:cxn ang="0">
                            <a:pos x="48" y="148"/>
                          </a:cxn>
                          <a:cxn ang="0">
                            <a:pos x="5" y="156"/>
                          </a:cxn>
                          <a:cxn ang="0">
                            <a:pos x="6" y="152"/>
                          </a:cxn>
                          <a:cxn ang="0">
                            <a:pos x="48" y="139"/>
                          </a:cxn>
                          <a:cxn ang="0">
                            <a:pos x="48" y="83"/>
                          </a:cxn>
                          <a:cxn ang="0">
                            <a:pos x="44" y="84"/>
                          </a:cxn>
                          <a:cxn ang="0">
                            <a:pos x="34" y="104"/>
                          </a:cxn>
                          <a:cxn ang="0">
                            <a:pos x="31" y="144"/>
                          </a:cxn>
                          <a:cxn ang="0">
                            <a:pos x="30" y="145"/>
                          </a:cxn>
                          <a:cxn ang="0">
                            <a:pos x="26" y="103"/>
                          </a:cxn>
                          <a:cxn ang="0">
                            <a:pos x="33" y="88"/>
                          </a:cxn>
                          <a:cxn ang="0">
                            <a:pos x="14" y="96"/>
                          </a:cxn>
                          <a:cxn ang="0">
                            <a:pos x="13" y="151"/>
                          </a:cxn>
                          <a:cxn ang="0">
                            <a:pos x="6" y="152"/>
                          </a:cxn>
                          <a:cxn ang="0">
                            <a:pos x="7" y="92"/>
                          </a:cxn>
                          <a:cxn ang="0">
                            <a:pos x="42" y="77"/>
                          </a:cxn>
                          <a:cxn ang="0">
                            <a:pos x="42" y="64"/>
                          </a:cxn>
                          <a:cxn ang="0">
                            <a:pos x="0" y="12"/>
                          </a:cxn>
                          <a:cxn ang="0">
                            <a:pos x="4" y="0"/>
                          </a:cxn>
                        </a:cxnLst>
                        <a:rect l="0" t="0" r="r" b="b"/>
                        <a:pathLst>
                          <a:path w="75" h="187">
                            <a:moveTo>
                              <a:pt x="4" y="0"/>
                            </a:moveTo>
                            <a:lnTo>
                              <a:pt x="74" y="66"/>
                            </a:lnTo>
                            <a:lnTo>
                              <a:pt x="74" y="185"/>
                            </a:lnTo>
                            <a:lnTo>
                              <a:pt x="48" y="186"/>
                            </a:lnTo>
                            <a:lnTo>
                              <a:pt x="48" y="148"/>
                            </a:lnTo>
                            <a:lnTo>
                              <a:pt x="5" y="156"/>
                            </a:lnTo>
                            <a:lnTo>
                              <a:pt x="6" y="152"/>
                            </a:lnTo>
                            <a:lnTo>
                              <a:pt x="48" y="139"/>
                            </a:lnTo>
                            <a:lnTo>
                              <a:pt x="48" y="83"/>
                            </a:lnTo>
                            <a:lnTo>
                              <a:pt x="44" y="84"/>
                            </a:lnTo>
                            <a:lnTo>
                              <a:pt x="34" y="104"/>
                            </a:lnTo>
                            <a:lnTo>
                              <a:pt x="31" y="144"/>
                            </a:lnTo>
                            <a:lnTo>
                              <a:pt x="30" y="145"/>
                            </a:lnTo>
                            <a:lnTo>
                              <a:pt x="26" y="103"/>
                            </a:lnTo>
                            <a:lnTo>
                              <a:pt x="33" y="88"/>
                            </a:lnTo>
                            <a:lnTo>
                              <a:pt x="14" y="96"/>
                            </a:lnTo>
                            <a:lnTo>
                              <a:pt x="13" y="151"/>
                            </a:lnTo>
                            <a:lnTo>
                              <a:pt x="6" y="152"/>
                            </a:lnTo>
                            <a:lnTo>
                              <a:pt x="7" y="92"/>
                            </a:lnTo>
                            <a:lnTo>
                              <a:pt x="42" y="77"/>
                            </a:lnTo>
                            <a:lnTo>
                              <a:pt x="42" y="64"/>
                            </a:lnTo>
                            <a:lnTo>
                              <a:pt x="0" y="12"/>
                            </a:lnTo>
                            <a:lnTo>
                              <a:pt x="4" y="0"/>
                            </a:lnTo>
                          </a:path>
                        </a:pathLst>
                      </a:custGeom>
                      <a:solidFill>
                        <a:srgbClr val="C0C0C0"/>
                      </a:solidFill>
                      <a:ln w="12700" cap="rnd" cmpd="sng">
                        <a:noFill/>
                        <a:prstDash val="solid"/>
                        <a:round/>
                        <a:headEnd type="none" w="med" len="med"/>
                        <a:tailEnd type="none" w="med" len="med"/>
                      </a:ln>
                      <a:effectLst/>
                      <a:scene3d>
                        <a:camera prst="orthographicFront"/>
                        <a:lightRig rig="threePt" dir="t"/>
                      </a:scene3d>
                      <a:sp3d/>
                    </p:spPr>
                    <p:txBody>
                      <a:bodyPr/>
                      <a:lstStyle/>
                      <a:p>
                        <a:pPr algn="ctr" eaLnBrk="0" hangingPunct="0">
                          <a:defRPr/>
                        </a:pPr>
                        <a:endParaRPr lang="it-IT" sz="2000">
                          <a:solidFill>
                            <a:schemeClr val="tx1"/>
                          </a:solidFill>
                          <a:latin typeface="Calibri" pitchFamily="34" charset="0"/>
                        </a:endParaRPr>
                      </a:p>
                    </p:txBody>
                  </p:sp>
                  <p:grpSp>
                    <p:nvGrpSpPr>
                      <p:cNvPr id="81291" name="Group 161"/>
                      <p:cNvGrpSpPr>
                        <a:grpSpLocks/>
                      </p:cNvGrpSpPr>
                      <p:nvPr/>
                    </p:nvGrpSpPr>
                    <p:grpSpPr bwMode="auto">
                      <a:xfrm>
                        <a:off x="5512" y="222"/>
                        <a:ext cx="49" cy="58"/>
                        <a:chOff x="5512" y="222"/>
                        <a:chExt cx="49" cy="58"/>
                      </a:xfrm>
                    </p:grpSpPr>
                    <p:grpSp>
                      <p:nvGrpSpPr>
                        <p:cNvPr id="81292" name="Line 162"/>
                        <p:cNvGrpSpPr>
                          <a:grpSpLocks/>
                        </p:cNvGrpSpPr>
                        <p:nvPr/>
                      </p:nvGrpSpPr>
                      <p:grpSpPr bwMode="auto">
                        <a:xfrm>
                          <a:off x="5485" y="199"/>
                          <a:ext cx="63" cy="62"/>
                          <a:chOff x="5852160" y="5388864"/>
                          <a:chExt cx="54864" cy="60960"/>
                        </a:xfrm>
                      </p:grpSpPr>
                      <p:pic>
                        <p:nvPicPr>
                          <p:cNvPr id="81311" name="Line 162"/>
                          <p:cNvPicPr>
                            <a:picLocks noChangeArrowheads="1"/>
                          </p:cNvPicPr>
                          <p:nvPr/>
                        </p:nvPicPr>
                        <p:blipFill>
                          <a:blip r:embed="rId7"/>
                          <a:srcRect/>
                          <a:stretch>
                            <a:fillRect/>
                          </a:stretch>
                        </p:blipFill>
                        <p:spPr bwMode="auto">
                          <a:xfrm>
                            <a:off x="5852160" y="5388864"/>
                            <a:ext cx="54864" cy="60960"/>
                          </a:xfrm>
                          <a:prstGeom prst="rect">
                            <a:avLst/>
                          </a:prstGeom>
                          <a:noFill/>
                          <a:ln w="9525">
                            <a:noFill/>
                            <a:miter lim="800000"/>
                            <a:headEnd/>
                            <a:tailEnd/>
                          </a:ln>
                        </p:spPr>
                      </p:pic>
                      <p:sp>
                        <p:nvSpPr>
                          <p:cNvPr id="81312" name="Text Box 243"/>
                          <p:cNvSpPr txBox="1">
                            <a:spLocks noChangeArrowheads="1" noChangeShapeType="1"/>
                          </p:cNvSpPr>
                          <p:nvPr/>
                        </p:nvSpPr>
                        <p:spPr bwMode="auto">
                          <a:xfrm rot="10800000">
                            <a:off x="5876008" y="5435553"/>
                            <a:ext cx="0" cy="0"/>
                          </a:xfrm>
                          <a:prstGeom prst="rect">
                            <a:avLst/>
                          </a:prstGeom>
                          <a:noFill/>
                          <a:ln w="9525">
                            <a:noFill/>
                            <a:miter lim="800000"/>
                            <a:headEnd/>
                            <a:tailEnd/>
                          </a:ln>
                        </p:spPr>
                        <p:txBody>
                          <a:bodyPr rot="10800000" wrap="none" anchor="ctr"/>
                          <a:lstStyle/>
                          <a:p>
                            <a:pPr algn="ctr" eaLnBrk="0" hangingPunct="0"/>
                            <a:endParaRPr lang="it-IT" sz="2000">
                              <a:solidFill>
                                <a:schemeClr val="tx1"/>
                              </a:solidFill>
                              <a:latin typeface="Calibri" pitchFamily="34" charset="0"/>
                            </a:endParaRPr>
                          </a:p>
                        </p:txBody>
                      </p:sp>
                    </p:grpSp>
                    <p:grpSp>
                      <p:nvGrpSpPr>
                        <p:cNvPr id="81293" name="Line 163"/>
                        <p:cNvGrpSpPr>
                          <a:grpSpLocks/>
                        </p:cNvGrpSpPr>
                        <p:nvPr/>
                      </p:nvGrpSpPr>
                      <p:grpSpPr bwMode="auto">
                        <a:xfrm>
                          <a:off x="5492" y="205"/>
                          <a:ext cx="63" cy="62"/>
                          <a:chOff x="5858256" y="5394960"/>
                          <a:chExt cx="54864" cy="60960"/>
                        </a:xfrm>
                      </p:grpSpPr>
                      <p:pic>
                        <p:nvPicPr>
                          <p:cNvPr id="81309" name="Line 163"/>
                          <p:cNvPicPr>
                            <a:picLocks noChangeArrowheads="1"/>
                          </p:cNvPicPr>
                          <p:nvPr/>
                        </p:nvPicPr>
                        <p:blipFill>
                          <a:blip r:embed="rId8"/>
                          <a:srcRect/>
                          <a:stretch>
                            <a:fillRect/>
                          </a:stretch>
                        </p:blipFill>
                        <p:spPr bwMode="auto">
                          <a:xfrm>
                            <a:off x="5858256" y="5394960"/>
                            <a:ext cx="54864" cy="60960"/>
                          </a:xfrm>
                          <a:prstGeom prst="rect">
                            <a:avLst/>
                          </a:prstGeom>
                          <a:noFill/>
                          <a:ln w="9525">
                            <a:noFill/>
                            <a:miter lim="800000"/>
                            <a:headEnd/>
                            <a:tailEnd/>
                          </a:ln>
                        </p:spPr>
                      </p:pic>
                      <p:sp>
                        <p:nvSpPr>
                          <p:cNvPr id="81310" name="Text Box 246"/>
                          <p:cNvSpPr txBox="1">
                            <a:spLocks noChangeArrowheads="1" noChangeShapeType="1"/>
                          </p:cNvSpPr>
                          <p:nvPr/>
                        </p:nvSpPr>
                        <p:spPr bwMode="auto">
                          <a:xfrm rot="10800000">
                            <a:off x="5880355" y="5441452"/>
                            <a:ext cx="0" cy="0"/>
                          </a:xfrm>
                          <a:prstGeom prst="rect">
                            <a:avLst/>
                          </a:prstGeom>
                          <a:noFill/>
                          <a:ln w="9525">
                            <a:noFill/>
                            <a:miter lim="800000"/>
                            <a:headEnd/>
                            <a:tailEnd/>
                          </a:ln>
                        </p:spPr>
                        <p:txBody>
                          <a:bodyPr rot="10800000" wrap="none" anchor="ctr"/>
                          <a:lstStyle/>
                          <a:p>
                            <a:pPr algn="ctr" eaLnBrk="0" hangingPunct="0"/>
                            <a:endParaRPr lang="it-IT" sz="2000">
                              <a:solidFill>
                                <a:schemeClr val="tx1"/>
                              </a:solidFill>
                              <a:latin typeface="Calibri" pitchFamily="34" charset="0"/>
                            </a:endParaRPr>
                          </a:p>
                        </p:txBody>
                      </p:sp>
                    </p:grpSp>
                    <p:grpSp>
                      <p:nvGrpSpPr>
                        <p:cNvPr id="81294" name="Line 164"/>
                        <p:cNvGrpSpPr>
                          <a:grpSpLocks/>
                        </p:cNvGrpSpPr>
                        <p:nvPr/>
                      </p:nvGrpSpPr>
                      <p:grpSpPr bwMode="auto">
                        <a:xfrm>
                          <a:off x="5492" y="211"/>
                          <a:ext cx="63" cy="62"/>
                          <a:chOff x="5858256" y="5401056"/>
                          <a:chExt cx="54864" cy="60960"/>
                        </a:xfrm>
                      </p:grpSpPr>
                      <p:pic>
                        <p:nvPicPr>
                          <p:cNvPr id="81307" name="Line 164"/>
                          <p:cNvPicPr>
                            <a:picLocks noChangeArrowheads="1"/>
                          </p:cNvPicPr>
                          <p:nvPr/>
                        </p:nvPicPr>
                        <p:blipFill>
                          <a:blip r:embed="rId17"/>
                          <a:srcRect/>
                          <a:stretch>
                            <a:fillRect/>
                          </a:stretch>
                        </p:blipFill>
                        <p:spPr bwMode="auto">
                          <a:xfrm>
                            <a:off x="5858256" y="5401056"/>
                            <a:ext cx="54864" cy="60960"/>
                          </a:xfrm>
                          <a:prstGeom prst="rect">
                            <a:avLst/>
                          </a:prstGeom>
                          <a:noFill/>
                          <a:ln w="9525">
                            <a:noFill/>
                            <a:miter lim="800000"/>
                            <a:headEnd/>
                            <a:tailEnd/>
                          </a:ln>
                        </p:spPr>
                      </p:pic>
                      <p:sp>
                        <p:nvSpPr>
                          <p:cNvPr id="81308" name="Text Box 249"/>
                          <p:cNvSpPr txBox="1">
                            <a:spLocks noChangeArrowheads="1" noChangeShapeType="1"/>
                          </p:cNvSpPr>
                          <p:nvPr/>
                        </p:nvSpPr>
                        <p:spPr bwMode="auto">
                          <a:xfrm rot="10800000">
                            <a:off x="5883832" y="5446367"/>
                            <a:ext cx="0" cy="0"/>
                          </a:xfrm>
                          <a:prstGeom prst="rect">
                            <a:avLst/>
                          </a:prstGeom>
                          <a:noFill/>
                          <a:ln w="9525">
                            <a:noFill/>
                            <a:miter lim="800000"/>
                            <a:headEnd/>
                            <a:tailEnd/>
                          </a:ln>
                        </p:spPr>
                        <p:txBody>
                          <a:bodyPr rot="10800000" wrap="none" anchor="ctr"/>
                          <a:lstStyle/>
                          <a:p>
                            <a:pPr algn="ctr" eaLnBrk="0" hangingPunct="0"/>
                            <a:endParaRPr lang="it-IT" sz="2000">
                              <a:solidFill>
                                <a:schemeClr val="tx1"/>
                              </a:solidFill>
                              <a:latin typeface="Calibri" pitchFamily="34" charset="0"/>
                            </a:endParaRPr>
                          </a:p>
                        </p:txBody>
                      </p:sp>
                    </p:grpSp>
                    <p:grpSp>
                      <p:nvGrpSpPr>
                        <p:cNvPr id="81295" name="Line 165"/>
                        <p:cNvGrpSpPr>
                          <a:grpSpLocks/>
                        </p:cNvGrpSpPr>
                        <p:nvPr/>
                      </p:nvGrpSpPr>
                      <p:grpSpPr bwMode="auto">
                        <a:xfrm>
                          <a:off x="5499" y="217"/>
                          <a:ext cx="63" cy="62"/>
                          <a:chOff x="5864352" y="5407152"/>
                          <a:chExt cx="54864" cy="60960"/>
                        </a:xfrm>
                      </p:grpSpPr>
                      <p:pic>
                        <p:nvPicPr>
                          <p:cNvPr id="81305" name="Line 165"/>
                          <p:cNvPicPr>
                            <a:picLocks noChangeArrowheads="1"/>
                          </p:cNvPicPr>
                          <p:nvPr/>
                        </p:nvPicPr>
                        <p:blipFill>
                          <a:blip r:embed="rId18"/>
                          <a:srcRect/>
                          <a:stretch>
                            <a:fillRect/>
                          </a:stretch>
                        </p:blipFill>
                        <p:spPr bwMode="auto">
                          <a:xfrm>
                            <a:off x="5864352" y="5407152"/>
                            <a:ext cx="54864" cy="60960"/>
                          </a:xfrm>
                          <a:prstGeom prst="rect">
                            <a:avLst/>
                          </a:prstGeom>
                          <a:noFill/>
                          <a:ln w="9525">
                            <a:noFill/>
                            <a:miter lim="800000"/>
                            <a:headEnd/>
                            <a:tailEnd/>
                          </a:ln>
                        </p:spPr>
                      </p:pic>
                      <p:sp>
                        <p:nvSpPr>
                          <p:cNvPr id="81306" name="Text Box 252"/>
                          <p:cNvSpPr txBox="1">
                            <a:spLocks noChangeArrowheads="1" noChangeShapeType="1"/>
                          </p:cNvSpPr>
                          <p:nvPr/>
                        </p:nvSpPr>
                        <p:spPr bwMode="auto">
                          <a:xfrm rot="10800000">
                            <a:off x="5888179" y="5451283"/>
                            <a:ext cx="0" cy="0"/>
                          </a:xfrm>
                          <a:prstGeom prst="rect">
                            <a:avLst/>
                          </a:prstGeom>
                          <a:noFill/>
                          <a:ln w="9525">
                            <a:noFill/>
                            <a:miter lim="800000"/>
                            <a:headEnd/>
                            <a:tailEnd/>
                          </a:ln>
                        </p:spPr>
                        <p:txBody>
                          <a:bodyPr rot="10800000" wrap="none" anchor="ctr"/>
                          <a:lstStyle/>
                          <a:p>
                            <a:pPr algn="ctr" eaLnBrk="0" hangingPunct="0"/>
                            <a:endParaRPr lang="it-IT" sz="2000">
                              <a:solidFill>
                                <a:schemeClr val="tx1"/>
                              </a:solidFill>
                              <a:latin typeface="Calibri" pitchFamily="34" charset="0"/>
                            </a:endParaRPr>
                          </a:p>
                        </p:txBody>
                      </p:sp>
                    </p:grpSp>
                    <p:grpSp>
                      <p:nvGrpSpPr>
                        <p:cNvPr id="81296" name="Line 166"/>
                        <p:cNvGrpSpPr>
                          <a:grpSpLocks/>
                        </p:cNvGrpSpPr>
                        <p:nvPr/>
                      </p:nvGrpSpPr>
                      <p:grpSpPr bwMode="auto">
                        <a:xfrm>
                          <a:off x="5506" y="217"/>
                          <a:ext cx="63" cy="68"/>
                          <a:chOff x="5870448" y="5407152"/>
                          <a:chExt cx="54864" cy="67056"/>
                        </a:xfrm>
                      </p:grpSpPr>
                      <p:pic>
                        <p:nvPicPr>
                          <p:cNvPr id="81303" name="Line 166"/>
                          <p:cNvPicPr>
                            <a:picLocks noChangeArrowheads="1"/>
                          </p:cNvPicPr>
                          <p:nvPr/>
                        </p:nvPicPr>
                        <p:blipFill>
                          <a:blip r:embed="rId19"/>
                          <a:srcRect/>
                          <a:stretch>
                            <a:fillRect/>
                          </a:stretch>
                        </p:blipFill>
                        <p:spPr bwMode="auto">
                          <a:xfrm>
                            <a:off x="5870448" y="5407152"/>
                            <a:ext cx="54864" cy="67056"/>
                          </a:xfrm>
                          <a:prstGeom prst="rect">
                            <a:avLst/>
                          </a:prstGeom>
                          <a:noFill/>
                          <a:ln w="9525">
                            <a:noFill/>
                            <a:miter lim="800000"/>
                            <a:headEnd/>
                            <a:tailEnd/>
                          </a:ln>
                        </p:spPr>
                      </p:pic>
                      <p:sp>
                        <p:nvSpPr>
                          <p:cNvPr id="81304" name="Text Box 255"/>
                          <p:cNvSpPr txBox="1">
                            <a:spLocks noChangeArrowheads="1" noChangeShapeType="1"/>
                          </p:cNvSpPr>
                          <p:nvPr/>
                        </p:nvSpPr>
                        <p:spPr bwMode="auto">
                          <a:xfrm rot="10800000">
                            <a:off x="5892526" y="5457181"/>
                            <a:ext cx="0" cy="0"/>
                          </a:xfrm>
                          <a:prstGeom prst="rect">
                            <a:avLst/>
                          </a:prstGeom>
                          <a:noFill/>
                          <a:ln w="9525">
                            <a:noFill/>
                            <a:miter lim="800000"/>
                            <a:headEnd/>
                            <a:tailEnd/>
                          </a:ln>
                        </p:spPr>
                        <p:txBody>
                          <a:bodyPr rot="10800000" wrap="none" anchor="ctr"/>
                          <a:lstStyle/>
                          <a:p>
                            <a:pPr algn="ctr" eaLnBrk="0" hangingPunct="0"/>
                            <a:endParaRPr lang="it-IT" sz="2000">
                              <a:solidFill>
                                <a:schemeClr val="tx1"/>
                              </a:solidFill>
                              <a:latin typeface="Calibri" pitchFamily="34" charset="0"/>
                            </a:endParaRPr>
                          </a:p>
                        </p:txBody>
                      </p:sp>
                    </p:grpSp>
                    <p:grpSp>
                      <p:nvGrpSpPr>
                        <p:cNvPr id="81297" name="Line 167"/>
                        <p:cNvGrpSpPr>
                          <a:grpSpLocks/>
                        </p:cNvGrpSpPr>
                        <p:nvPr/>
                      </p:nvGrpSpPr>
                      <p:grpSpPr bwMode="auto">
                        <a:xfrm>
                          <a:off x="5506" y="223"/>
                          <a:ext cx="70" cy="68"/>
                          <a:chOff x="5870448" y="5413248"/>
                          <a:chExt cx="60960" cy="67056"/>
                        </a:xfrm>
                      </p:grpSpPr>
                      <p:pic>
                        <p:nvPicPr>
                          <p:cNvPr id="81301" name="Line 167"/>
                          <p:cNvPicPr>
                            <a:picLocks noChangeArrowheads="1"/>
                          </p:cNvPicPr>
                          <p:nvPr/>
                        </p:nvPicPr>
                        <p:blipFill>
                          <a:blip r:embed="rId20"/>
                          <a:srcRect/>
                          <a:stretch>
                            <a:fillRect/>
                          </a:stretch>
                        </p:blipFill>
                        <p:spPr bwMode="auto">
                          <a:xfrm>
                            <a:off x="5870448" y="5413248"/>
                            <a:ext cx="60960" cy="67056"/>
                          </a:xfrm>
                          <a:prstGeom prst="rect">
                            <a:avLst/>
                          </a:prstGeom>
                          <a:noFill/>
                          <a:ln w="9525">
                            <a:noFill/>
                            <a:miter lim="800000"/>
                            <a:headEnd/>
                            <a:tailEnd/>
                          </a:ln>
                        </p:spPr>
                      </p:pic>
                      <p:sp>
                        <p:nvSpPr>
                          <p:cNvPr id="81302" name="Text Box 258"/>
                          <p:cNvSpPr txBox="1">
                            <a:spLocks noChangeArrowheads="1" noChangeShapeType="1"/>
                          </p:cNvSpPr>
                          <p:nvPr/>
                        </p:nvSpPr>
                        <p:spPr bwMode="auto">
                          <a:xfrm rot="10800000">
                            <a:off x="5896003" y="5463080"/>
                            <a:ext cx="0" cy="0"/>
                          </a:xfrm>
                          <a:prstGeom prst="rect">
                            <a:avLst/>
                          </a:prstGeom>
                          <a:noFill/>
                          <a:ln w="9525">
                            <a:noFill/>
                            <a:miter lim="800000"/>
                            <a:headEnd/>
                            <a:tailEnd/>
                          </a:ln>
                        </p:spPr>
                        <p:txBody>
                          <a:bodyPr rot="10800000" wrap="none" anchor="ctr"/>
                          <a:lstStyle/>
                          <a:p>
                            <a:pPr algn="ctr" eaLnBrk="0" hangingPunct="0"/>
                            <a:endParaRPr lang="it-IT" sz="2000">
                              <a:solidFill>
                                <a:schemeClr val="tx1"/>
                              </a:solidFill>
                              <a:latin typeface="Calibri" pitchFamily="34" charset="0"/>
                            </a:endParaRPr>
                          </a:p>
                        </p:txBody>
                      </p:sp>
                    </p:grpSp>
                    <p:grpSp>
                      <p:nvGrpSpPr>
                        <p:cNvPr id="81298" name="Line 168"/>
                        <p:cNvGrpSpPr>
                          <a:grpSpLocks/>
                        </p:cNvGrpSpPr>
                        <p:nvPr/>
                      </p:nvGrpSpPr>
                      <p:grpSpPr bwMode="auto">
                        <a:xfrm>
                          <a:off x="5513" y="230"/>
                          <a:ext cx="70" cy="68"/>
                          <a:chOff x="5876544" y="5419344"/>
                          <a:chExt cx="60960" cy="67056"/>
                        </a:xfrm>
                      </p:grpSpPr>
                      <p:pic>
                        <p:nvPicPr>
                          <p:cNvPr id="81299" name="Line 168"/>
                          <p:cNvPicPr>
                            <a:picLocks noChangeArrowheads="1"/>
                          </p:cNvPicPr>
                          <p:nvPr/>
                        </p:nvPicPr>
                        <p:blipFill>
                          <a:blip r:embed="rId21"/>
                          <a:srcRect/>
                          <a:stretch>
                            <a:fillRect/>
                          </a:stretch>
                        </p:blipFill>
                        <p:spPr bwMode="auto">
                          <a:xfrm>
                            <a:off x="5876544" y="5419344"/>
                            <a:ext cx="60960" cy="67056"/>
                          </a:xfrm>
                          <a:prstGeom prst="rect">
                            <a:avLst/>
                          </a:prstGeom>
                          <a:noFill/>
                          <a:ln w="9525">
                            <a:noFill/>
                            <a:miter lim="800000"/>
                            <a:headEnd/>
                            <a:tailEnd/>
                          </a:ln>
                        </p:spPr>
                      </p:pic>
                      <p:sp>
                        <p:nvSpPr>
                          <p:cNvPr id="81300" name="Text Box 261"/>
                          <p:cNvSpPr txBox="1">
                            <a:spLocks noChangeArrowheads="1" noChangeShapeType="1"/>
                          </p:cNvSpPr>
                          <p:nvPr/>
                        </p:nvSpPr>
                        <p:spPr bwMode="auto">
                          <a:xfrm rot="10800000">
                            <a:off x="5901220" y="5468980"/>
                            <a:ext cx="0" cy="0"/>
                          </a:xfrm>
                          <a:prstGeom prst="rect">
                            <a:avLst/>
                          </a:prstGeom>
                          <a:noFill/>
                          <a:ln w="9525">
                            <a:noFill/>
                            <a:miter lim="800000"/>
                            <a:headEnd/>
                            <a:tailEnd/>
                          </a:ln>
                        </p:spPr>
                        <p:txBody>
                          <a:bodyPr rot="10800000" wrap="none" anchor="ctr"/>
                          <a:lstStyle/>
                          <a:p>
                            <a:pPr algn="ctr" eaLnBrk="0" hangingPunct="0"/>
                            <a:endParaRPr lang="it-IT" sz="2000">
                              <a:solidFill>
                                <a:schemeClr val="tx1"/>
                              </a:solidFill>
                              <a:latin typeface="Calibri" pitchFamily="34" charset="0"/>
                            </a:endParaRPr>
                          </a:p>
                        </p:txBody>
                      </p:sp>
                    </p:grpSp>
                  </p:grpSp>
                </p:grpSp>
                <p:sp>
                  <p:nvSpPr>
                    <p:cNvPr id="139" name="Freeform 169"/>
                    <p:cNvSpPr>
                      <a:spLocks/>
                    </p:cNvSpPr>
                    <p:nvPr/>
                  </p:nvSpPr>
                  <p:spPr bwMode="auto">
                    <a:xfrm>
                      <a:off x="4525" y="3523"/>
                      <a:ext cx="123" cy="274"/>
                    </a:xfrm>
                    <a:custGeom>
                      <a:avLst/>
                      <a:gdLst/>
                      <a:ahLst/>
                      <a:cxnLst>
                        <a:cxn ang="0">
                          <a:pos x="76" y="0"/>
                        </a:cxn>
                        <a:cxn ang="0">
                          <a:pos x="122" y="0"/>
                        </a:cxn>
                        <a:cxn ang="0">
                          <a:pos x="122" y="16"/>
                        </a:cxn>
                        <a:cxn ang="0">
                          <a:pos x="109" y="16"/>
                        </a:cxn>
                        <a:cxn ang="0">
                          <a:pos x="110" y="28"/>
                        </a:cxn>
                        <a:cxn ang="0">
                          <a:pos x="108" y="49"/>
                        </a:cxn>
                        <a:cxn ang="0">
                          <a:pos x="106" y="61"/>
                        </a:cxn>
                        <a:cxn ang="0">
                          <a:pos x="105" y="75"/>
                        </a:cxn>
                        <a:cxn ang="0">
                          <a:pos x="103" y="92"/>
                        </a:cxn>
                        <a:cxn ang="0">
                          <a:pos x="101" y="116"/>
                        </a:cxn>
                        <a:cxn ang="0">
                          <a:pos x="99" y="130"/>
                        </a:cxn>
                        <a:cxn ang="0">
                          <a:pos x="98" y="146"/>
                        </a:cxn>
                        <a:cxn ang="0">
                          <a:pos x="97" y="159"/>
                        </a:cxn>
                        <a:cxn ang="0">
                          <a:pos x="95" y="169"/>
                        </a:cxn>
                        <a:cxn ang="0">
                          <a:pos x="92" y="181"/>
                        </a:cxn>
                        <a:cxn ang="0">
                          <a:pos x="89" y="190"/>
                        </a:cxn>
                        <a:cxn ang="0">
                          <a:pos x="86" y="198"/>
                        </a:cxn>
                        <a:cxn ang="0">
                          <a:pos x="84" y="207"/>
                        </a:cxn>
                        <a:cxn ang="0">
                          <a:pos x="80" y="215"/>
                        </a:cxn>
                        <a:cxn ang="0">
                          <a:pos x="74" y="222"/>
                        </a:cxn>
                        <a:cxn ang="0">
                          <a:pos x="66" y="234"/>
                        </a:cxn>
                        <a:cxn ang="0">
                          <a:pos x="54" y="248"/>
                        </a:cxn>
                        <a:cxn ang="0">
                          <a:pos x="44" y="256"/>
                        </a:cxn>
                        <a:cxn ang="0">
                          <a:pos x="34" y="262"/>
                        </a:cxn>
                        <a:cxn ang="0">
                          <a:pos x="23" y="267"/>
                        </a:cxn>
                        <a:cxn ang="0">
                          <a:pos x="13" y="270"/>
                        </a:cxn>
                        <a:cxn ang="0">
                          <a:pos x="0" y="273"/>
                        </a:cxn>
                        <a:cxn ang="0">
                          <a:pos x="5" y="246"/>
                        </a:cxn>
                        <a:cxn ang="0">
                          <a:pos x="16" y="242"/>
                        </a:cxn>
                        <a:cxn ang="0">
                          <a:pos x="25" y="237"/>
                        </a:cxn>
                        <a:cxn ang="0">
                          <a:pos x="32" y="232"/>
                        </a:cxn>
                        <a:cxn ang="0">
                          <a:pos x="42" y="222"/>
                        </a:cxn>
                        <a:cxn ang="0">
                          <a:pos x="51" y="212"/>
                        </a:cxn>
                        <a:cxn ang="0">
                          <a:pos x="55" y="204"/>
                        </a:cxn>
                        <a:cxn ang="0">
                          <a:pos x="60" y="194"/>
                        </a:cxn>
                        <a:cxn ang="0">
                          <a:pos x="65" y="186"/>
                        </a:cxn>
                        <a:cxn ang="0">
                          <a:pos x="68" y="177"/>
                        </a:cxn>
                        <a:cxn ang="0">
                          <a:pos x="69" y="168"/>
                        </a:cxn>
                        <a:cxn ang="0">
                          <a:pos x="72" y="155"/>
                        </a:cxn>
                        <a:cxn ang="0">
                          <a:pos x="73" y="145"/>
                        </a:cxn>
                        <a:cxn ang="0">
                          <a:pos x="76" y="129"/>
                        </a:cxn>
                        <a:cxn ang="0">
                          <a:pos x="78" y="107"/>
                        </a:cxn>
                        <a:cxn ang="0">
                          <a:pos x="80" y="89"/>
                        </a:cxn>
                        <a:cxn ang="0">
                          <a:pos x="81" y="80"/>
                        </a:cxn>
                        <a:cxn ang="0">
                          <a:pos x="83" y="66"/>
                        </a:cxn>
                        <a:cxn ang="0">
                          <a:pos x="84" y="51"/>
                        </a:cxn>
                        <a:cxn ang="0">
                          <a:pos x="85" y="39"/>
                        </a:cxn>
                        <a:cxn ang="0">
                          <a:pos x="86" y="26"/>
                        </a:cxn>
                        <a:cxn ang="0">
                          <a:pos x="86" y="17"/>
                        </a:cxn>
                        <a:cxn ang="0">
                          <a:pos x="76" y="16"/>
                        </a:cxn>
                        <a:cxn ang="0">
                          <a:pos x="76" y="0"/>
                        </a:cxn>
                      </a:cxnLst>
                      <a:rect l="0" t="0" r="r" b="b"/>
                      <a:pathLst>
                        <a:path w="123" h="274">
                          <a:moveTo>
                            <a:pt x="76" y="0"/>
                          </a:moveTo>
                          <a:lnTo>
                            <a:pt x="122" y="0"/>
                          </a:lnTo>
                          <a:lnTo>
                            <a:pt x="122" y="16"/>
                          </a:lnTo>
                          <a:lnTo>
                            <a:pt x="109" y="16"/>
                          </a:lnTo>
                          <a:lnTo>
                            <a:pt x="110" y="28"/>
                          </a:lnTo>
                          <a:lnTo>
                            <a:pt x="108" y="49"/>
                          </a:lnTo>
                          <a:lnTo>
                            <a:pt x="106" y="61"/>
                          </a:lnTo>
                          <a:lnTo>
                            <a:pt x="105" y="75"/>
                          </a:lnTo>
                          <a:lnTo>
                            <a:pt x="103" y="92"/>
                          </a:lnTo>
                          <a:lnTo>
                            <a:pt x="101" y="116"/>
                          </a:lnTo>
                          <a:lnTo>
                            <a:pt x="99" y="130"/>
                          </a:lnTo>
                          <a:lnTo>
                            <a:pt x="98" y="146"/>
                          </a:lnTo>
                          <a:lnTo>
                            <a:pt x="97" y="159"/>
                          </a:lnTo>
                          <a:lnTo>
                            <a:pt x="95" y="169"/>
                          </a:lnTo>
                          <a:lnTo>
                            <a:pt x="92" y="181"/>
                          </a:lnTo>
                          <a:lnTo>
                            <a:pt x="89" y="190"/>
                          </a:lnTo>
                          <a:lnTo>
                            <a:pt x="86" y="198"/>
                          </a:lnTo>
                          <a:lnTo>
                            <a:pt x="84" y="207"/>
                          </a:lnTo>
                          <a:lnTo>
                            <a:pt x="80" y="215"/>
                          </a:lnTo>
                          <a:lnTo>
                            <a:pt x="74" y="222"/>
                          </a:lnTo>
                          <a:lnTo>
                            <a:pt x="66" y="234"/>
                          </a:lnTo>
                          <a:lnTo>
                            <a:pt x="54" y="248"/>
                          </a:lnTo>
                          <a:lnTo>
                            <a:pt x="44" y="256"/>
                          </a:lnTo>
                          <a:lnTo>
                            <a:pt x="34" y="262"/>
                          </a:lnTo>
                          <a:lnTo>
                            <a:pt x="23" y="267"/>
                          </a:lnTo>
                          <a:lnTo>
                            <a:pt x="13" y="270"/>
                          </a:lnTo>
                          <a:lnTo>
                            <a:pt x="0" y="273"/>
                          </a:lnTo>
                          <a:lnTo>
                            <a:pt x="5" y="246"/>
                          </a:lnTo>
                          <a:lnTo>
                            <a:pt x="16" y="242"/>
                          </a:lnTo>
                          <a:lnTo>
                            <a:pt x="25" y="237"/>
                          </a:lnTo>
                          <a:lnTo>
                            <a:pt x="32" y="232"/>
                          </a:lnTo>
                          <a:lnTo>
                            <a:pt x="42" y="222"/>
                          </a:lnTo>
                          <a:lnTo>
                            <a:pt x="51" y="212"/>
                          </a:lnTo>
                          <a:lnTo>
                            <a:pt x="55" y="204"/>
                          </a:lnTo>
                          <a:lnTo>
                            <a:pt x="60" y="194"/>
                          </a:lnTo>
                          <a:lnTo>
                            <a:pt x="65" y="186"/>
                          </a:lnTo>
                          <a:lnTo>
                            <a:pt x="68" y="177"/>
                          </a:lnTo>
                          <a:lnTo>
                            <a:pt x="69" y="168"/>
                          </a:lnTo>
                          <a:lnTo>
                            <a:pt x="72" y="155"/>
                          </a:lnTo>
                          <a:lnTo>
                            <a:pt x="73" y="145"/>
                          </a:lnTo>
                          <a:lnTo>
                            <a:pt x="76" y="129"/>
                          </a:lnTo>
                          <a:lnTo>
                            <a:pt x="78" y="107"/>
                          </a:lnTo>
                          <a:lnTo>
                            <a:pt x="80" y="89"/>
                          </a:lnTo>
                          <a:lnTo>
                            <a:pt x="81" y="80"/>
                          </a:lnTo>
                          <a:lnTo>
                            <a:pt x="83" y="66"/>
                          </a:lnTo>
                          <a:lnTo>
                            <a:pt x="84" y="51"/>
                          </a:lnTo>
                          <a:lnTo>
                            <a:pt x="85" y="39"/>
                          </a:lnTo>
                          <a:lnTo>
                            <a:pt x="86" y="26"/>
                          </a:lnTo>
                          <a:lnTo>
                            <a:pt x="86" y="17"/>
                          </a:lnTo>
                          <a:lnTo>
                            <a:pt x="76" y="16"/>
                          </a:lnTo>
                          <a:lnTo>
                            <a:pt x="76" y="0"/>
                          </a:lnTo>
                        </a:path>
                      </a:pathLst>
                    </a:custGeom>
                    <a:solidFill>
                      <a:srgbClr val="081D58"/>
                    </a:solidFill>
                    <a:ln w="12700" cap="rnd" cmpd="sng">
                      <a:noFill/>
                      <a:prstDash val="solid"/>
                      <a:round/>
                      <a:headEnd type="none" w="med" len="med"/>
                      <a:tailEnd type="none" w="med" len="med"/>
                    </a:ln>
                    <a:effectLst/>
                    <a:scene3d>
                      <a:camera prst="orthographicFront"/>
                      <a:lightRig rig="threePt" dir="t"/>
                    </a:scene3d>
                    <a:sp3d/>
                  </p:spPr>
                  <p:txBody>
                    <a:bodyPr/>
                    <a:lstStyle/>
                    <a:p>
                      <a:pPr algn="ctr" eaLnBrk="0" hangingPunct="0">
                        <a:defRPr/>
                      </a:pPr>
                      <a:endParaRPr lang="it-IT" sz="2000">
                        <a:solidFill>
                          <a:schemeClr val="tx1"/>
                        </a:solidFill>
                        <a:latin typeface="Calibri" pitchFamily="34" charset="0"/>
                      </a:endParaRPr>
                    </a:p>
                  </p:txBody>
                </p:sp>
                <p:grpSp>
                  <p:nvGrpSpPr>
                    <p:cNvPr id="81219" name="Group 170"/>
                    <p:cNvGrpSpPr>
                      <a:grpSpLocks/>
                    </p:cNvGrpSpPr>
                    <p:nvPr/>
                  </p:nvGrpSpPr>
                  <p:grpSpPr bwMode="auto">
                    <a:xfrm>
                      <a:off x="4176" y="3465"/>
                      <a:ext cx="42" cy="17"/>
                      <a:chOff x="5109" y="334"/>
                      <a:chExt cx="42" cy="17"/>
                    </a:xfrm>
                  </p:grpSpPr>
                  <p:sp>
                    <p:nvSpPr>
                      <p:cNvPr id="165" name="Freeform 171"/>
                      <p:cNvSpPr>
                        <a:spLocks/>
                      </p:cNvSpPr>
                      <p:nvPr/>
                    </p:nvSpPr>
                    <p:spPr bwMode="auto">
                      <a:xfrm>
                        <a:off x="5120" y="334"/>
                        <a:ext cx="31" cy="15"/>
                      </a:xfrm>
                      <a:custGeom>
                        <a:avLst/>
                        <a:gdLst/>
                        <a:ahLst/>
                        <a:cxnLst>
                          <a:cxn ang="0">
                            <a:pos x="30" y="0"/>
                          </a:cxn>
                          <a:cxn ang="0">
                            <a:pos x="13" y="0"/>
                          </a:cxn>
                          <a:cxn ang="0">
                            <a:pos x="13" y="12"/>
                          </a:cxn>
                          <a:cxn ang="0">
                            <a:pos x="0" y="12"/>
                          </a:cxn>
                          <a:cxn ang="0">
                            <a:pos x="0" y="14"/>
                          </a:cxn>
                          <a:cxn ang="0">
                            <a:pos x="19" y="14"/>
                          </a:cxn>
                          <a:cxn ang="0">
                            <a:pos x="19" y="4"/>
                          </a:cxn>
                          <a:cxn ang="0">
                            <a:pos x="30" y="4"/>
                          </a:cxn>
                          <a:cxn ang="0">
                            <a:pos x="30" y="0"/>
                          </a:cxn>
                        </a:cxnLst>
                        <a:rect l="0" t="0" r="r" b="b"/>
                        <a:pathLst>
                          <a:path w="31" h="15">
                            <a:moveTo>
                              <a:pt x="30" y="0"/>
                            </a:moveTo>
                            <a:lnTo>
                              <a:pt x="13" y="0"/>
                            </a:lnTo>
                            <a:lnTo>
                              <a:pt x="13" y="12"/>
                            </a:lnTo>
                            <a:lnTo>
                              <a:pt x="0" y="12"/>
                            </a:lnTo>
                            <a:lnTo>
                              <a:pt x="0" y="14"/>
                            </a:lnTo>
                            <a:lnTo>
                              <a:pt x="19" y="14"/>
                            </a:lnTo>
                            <a:lnTo>
                              <a:pt x="19" y="4"/>
                            </a:lnTo>
                            <a:lnTo>
                              <a:pt x="30" y="4"/>
                            </a:lnTo>
                            <a:lnTo>
                              <a:pt x="30" y="0"/>
                            </a:lnTo>
                          </a:path>
                        </a:pathLst>
                      </a:custGeom>
                      <a:solidFill>
                        <a:srgbClr val="000000"/>
                      </a:solidFill>
                      <a:ln w="12700" cap="rnd" cmpd="sng">
                        <a:noFill/>
                        <a:prstDash val="solid"/>
                        <a:round/>
                        <a:headEnd type="none" w="med" len="med"/>
                        <a:tailEnd type="none" w="med" len="med"/>
                      </a:ln>
                      <a:effectLst/>
                      <a:scene3d>
                        <a:camera prst="orthographicFront"/>
                        <a:lightRig rig="threePt" dir="t"/>
                      </a:scene3d>
                      <a:sp3d/>
                    </p:spPr>
                    <p:txBody>
                      <a:bodyPr/>
                      <a:lstStyle/>
                      <a:p>
                        <a:pPr algn="ctr" eaLnBrk="0" hangingPunct="0">
                          <a:defRPr/>
                        </a:pPr>
                        <a:endParaRPr lang="it-IT" sz="2000">
                          <a:solidFill>
                            <a:schemeClr val="tx1"/>
                          </a:solidFill>
                          <a:latin typeface="Calibri" pitchFamily="34" charset="0"/>
                        </a:endParaRPr>
                      </a:p>
                    </p:txBody>
                  </p:sp>
                  <p:sp>
                    <p:nvSpPr>
                      <p:cNvPr id="166" name="Oval 172"/>
                      <p:cNvSpPr>
                        <a:spLocks noChangeArrowheads="1"/>
                      </p:cNvSpPr>
                      <p:nvPr/>
                    </p:nvSpPr>
                    <p:spPr bwMode="auto">
                      <a:xfrm>
                        <a:off x="5109" y="350"/>
                        <a:ext cx="6" cy="1"/>
                      </a:xfrm>
                      <a:prstGeom prst="ellipse">
                        <a:avLst/>
                      </a:prstGeom>
                      <a:solidFill>
                        <a:srgbClr val="000000"/>
                      </a:solidFill>
                      <a:ln w="12700">
                        <a:noFill/>
                        <a:round/>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grpSp>
                <p:sp>
                  <p:nvSpPr>
                    <p:cNvPr id="141" name="Rectangle 173"/>
                    <p:cNvSpPr>
                      <a:spLocks noChangeArrowheads="1"/>
                    </p:cNvSpPr>
                    <p:nvPr/>
                  </p:nvSpPr>
                  <p:spPr bwMode="auto">
                    <a:xfrm>
                      <a:off x="4245" y="3264"/>
                      <a:ext cx="292" cy="51"/>
                    </a:xfrm>
                    <a:prstGeom prst="rect">
                      <a:avLst/>
                    </a:prstGeom>
                    <a:solidFill>
                      <a:srgbClr val="C0C0C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142" name="Rectangle 174"/>
                    <p:cNvSpPr>
                      <a:spLocks noChangeArrowheads="1"/>
                    </p:cNvSpPr>
                    <p:nvPr/>
                  </p:nvSpPr>
                  <p:spPr bwMode="auto">
                    <a:xfrm>
                      <a:off x="4219" y="3293"/>
                      <a:ext cx="345" cy="207"/>
                    </a:xfrm>
                    <a:prstGeom prst="rect">
                      <a:avLst/>
                    </a:prstGeom>
                    <a:solidFill>
                      <a:srgbClr val="00279F"/>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143" name="Rectangle 175"/>
                    <p:cNvSpPr>
                      <a:spLocks noChangeArrowheads="1"/>
                    </p:cNvSpPr>
                    <p:nvPr/>
                  </p:nvSpPr>
                  <p:spPr bwMode="auto">
                    <a:xfrm>
                      <a:off x="4229" y="3303"/>
                      <a:ext cx="325" cy="29"/>
                    </a:xfrm>
                    <a:prstGeom prst="rect">
                      <a:avLst/>
                    </a:prstGeom>
                    <a:gradFill rotWithShape="0">
                      <a:gsLst>
                        <a:gs pos="0">
                          <a:srgbClr val="3365FB">
                            <a:gamma/>
                            <a:tint val="0"/>
                            <a:invGamma/>
                          </a:srgbClr>
                        </a:gs>
                        <a:gs pos="50000">
                          <a:srgbClr val="3365FB"/>
                        </a:gs>
                        <a:gs pos="100000">
                          <a:srgbClr val="3365FB">
                            <a:gamma/>
                            <a:tint val="0"/>
                            <a:invGamma/>
                          </a:srgbClr>
                        </a:gs>
                      </a:gsLst>
                      <a:lin ang="0" scaled="1"/>
                    </a:gra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144" name="Rectangle 176"/>
                    <p:cNvSpPr>
                      <a:spLocks noChangeArrowheads="1"/>
                    </p:cNvSpPr>
                    <p:nvPr/>
                  </p:nvSpPr>
                  <p:spPr bwMode="auto">
                    <a:xfrm>
                      <a:off x="4233" y="3353"/>
                      <a:ext cx="316" cy="117"/>
                    </a:xfrm>
                    <a:prstGeom prst="rect">
                      <a:avLst/>
                    </a:prstGeom>
                    <a:solidFill>
                      <a:srgbClr val="FCFEB9"/>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grpSp>
                  <p:nvGrpSpPr>
                    <p:cNvPr id="81232" name="Group 177"/>
                    <p:cNvGrpSpPr>
                      <a:grpSpLocks/>
                    </p:cNvGrpSpPr>
                    <p:nvPr/>
                  </p:nvGrpSpPr>
                  <p:grpSpPr bwMode="auto">
                    <a:xfrm>
                      <a:off x="4268" y="3370"/>
                      <a:ext cx="241" cy="77"/>
                      <a:chOff x="5201" y="239"/>
                      <a:chExt cx="241" cy="77"/>
                    </a:xfrm>
                  </p:grpSpPr>
                  <p:grpSp>
                    <p:nvGrpSpPr>
                      <p:cNvPr id="81242" name="Group 178"/>
                      <p:cNvGrpSpPr>
                        <a:grpSpLocks/>
                      </p:cNvGrpSpPr>
                      <p:nvPr/>
                    </p:nvGrpSpPr>
                    <p:grpSpPr bwMode="auto">
                      <a:xfrm>
                        <a:off x="5201" y="239"/>
                        <a:ext cx="81" cy="23"/>
                        <a:chOff x="5201" y="239"/>
                        <a:chExt cx="81" cy="23"/>
                      </a:xfrm>
                    </p:grpSpPr>
                    <p:sp>
                      <p:nvSpPr>
                        <p:cNvPr id="162" name="Rectangle 179"/>
                        <p:cNvSpPr>
                          <a:spLocks noChangeArrowheads="1"/>
                        </p:cNvSpPr>
                        <p:nvPr/>
                      </p:nvSpPr>
                      <p:spPr bwMode="auto">
                        <a:xfrm>
                          <a:off x="5201" y="239"/>
                          <a:ext cx="16" cy="23"/>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163" name="Rectangle 180"/>
                        <p:cNvSpPr>
                          <a:spLocks noChangeArrowheads="1"/>
                        </p:cNvSpPr>
                        <p:nvPr/>
                      </p:nvSpPr>
                      <p:spPr bwMode="auto">
                        <a:xfrm>
                          <a:off x="5237" y="239"/>
                          <a:ext cx="17" cy="23"/>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164" name="Rectangle 181"/>
                        <p:cNvSpPr>
                          <a:spLocks noChangeArrowheads="1"/>
                        </p:cNvSpPr>
                        <p:nvPr/>
                      </p:nvSpPr>
                      <p:spPr bwMode="auto">
                        <a:xfrm>
                          <a:off x="5265" y="239"/>
                          <a:ext cx="17" cy="23"/>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grpSp>
                  <p:grpSp>
                    <p:nvGrpSpPr>
                      <p:cNvPr id="81243" name="Group 182"/>
                      <p:cNvGrpSpPr>
                        <a:grpSpLocks/>
                      </p:cNvGrpSpPr>
                      <p:nvPr/>
                    </p:nvGrpSpPr>
                    <p:grpSpPr bwMode="auto">
                      <a:xfrm>
                        <a:off x="5360" y="239"/>
                        <a:ext cx="82" cy="23"/>
                        <a:chOff x="5360" y="239"/>
                        <a:chExt cx="82" cy="23"/>
                      </a:xfrm>
                    </p:grpSpPr>
                    <p:sp>
                      <p:nvSpPr>
                        <p:cNvPr id="159" name="Rectangle 183"/>
                        <p:cNvSpPr>
                          <a:spLocks noChangeArrowheads="1"/>
                        </p:cNvSpPr>
                        <p:nvPr/>
                      </p:nvSpPr>
                      <p:spPr bwMode="auto">
                        <a:xfrm>
                          <a:off x="5360" y="239"/>
                          <a:ext cx="17" cy="23"/>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160" name="Rectangle 184"/>
                        <p:cNvSpPr>
                          <a:spLocks noChangeArrowheads="1"/>
                        </p:cNvSpPr>
                        <p:nvPr/>
                      </p:nvSpPr>
                      <p:spPr bwMode="auto">
                        <a:xfrm>
                          <a:off x="5397" y="239"/>
                          <a:ext cx="17" cy="23"/>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161" name="Rectangle 185"/>
                        <p:cNvSpPr>
                          <a:spLocks noChangeArrowheads="1"/>
                        </p:cNvSpPr>
                        <p:nvPr/>
                      </p:nvSpPr>
                      <p:spPr bwMode="auto">
                        <a:xfrm>
                          <a:off x="5425" y="239"/>
                          <a:ext cx="17" cy="23"/>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grpSp>
                  <p:grpSp>
                    <p:nvGrpSpPr>
                      <p:cNvPr id="81244" name="Group 186"/>
                      <p:cNvGrpSpPr>
                        <a:grpSpLocks/>
                      </p:cNvGrpSpPr>
                      <p:nvPr/>
                    </p:nvGrpSpPr>
                    <p:grpSpPr bwMode="auto">
                      <a:xfrm>
                        <a:off x="5215" y="306"/>
                        <a:ext cx="48" cy="10"/>
                        <a:chOff x="5215" y="306"/>
                        <a:chExt cx="48" cy="10"/>
                      </a:xfrm>
                    </p:grpSpPr>
                    <p:sp>
                      <p:nvSpPr>
                        <p:cNvPr id="156" name="Rectangle 187"/>
                        <p:cNvSpPr>
                          <a:spLocks noChangeArrowheads="1"/>
                        </p:cNvSpPr>
                        <p:nvPr/>
                      </p:nvSpPr>
                      <p:spPr bwMode="auto">
                        <a:xfrm>
                          <a:off x="5215" y="306"/>
                          <a:ext cx="8" cy="10"/>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157" name="Rectangle 188"/>
                        <p:cNvSpPr>
                          <a:spLocks noChangeArrowheads="1"/>
                        </p:cNvSpPr>
                        <p:nvPr/>
                      </p:nvSpPr>
                      <p:spPr bwMode="auto">
                        <a:xfrm>
                          <a:off x="5239" y="306"/>
                          <a:ext cx="8" cy="10"/>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158" name="Rectangle 189"/>
                        <p:cNvSpPr>
                          <a:spLocks noChangeArrowheads="1"/>
                        </p:cNvSpPr>
                        <p:nvPr/>
                      </p:nvSpPr>
                      <p:spPr bwMode="auto">
                        <a:xfrm>
                          <a:off x="5256" y="306"/>
                          <a:ext cx="7" cy="10"/>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grpSp>
                  <p:grpSp>
                    <p:nvGrpSpPr>
                      <p:cNvPr id="81245" name="Group 190"/>
                      <p:cNvGrpSpPr>
                        <a:grpSpLocks/>
                      </p:cNvGrpSpPr>
                      <p:nvPr/>
                    </p:nvGrpSpPr>
                    <p:grpSpPr bwMode="auto">
                      <a:xfrm>
                        <a:off x="5375" y="306"/>
                        <a:ext cx="48" cy="10"/>
                        <a:chOff x="5375" y="306"/>
                        <a:chExt cx="48" cy="10"/>
                      </a:xfrm>
                    </p:grpSpPr>
                    <p:sp>
                      <p:nvSpPr>
                        <p:cNvPr id="153" name="Rectangle 191"/>
                        <p:cNvSpPr>
                          <a:spLocks noChangeArrowheads="1"/>
                        </p:cNvSpPr>
                        <p:nvPr/>
                      </p:nvSpPr>
                      <p:spPr bwMode="auto">
                        <a:xfrm>
                          <a:off x="5375" y="306"/>
                          <a:ext cx="8" cy="10"/>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154" name="Rectangle 192"/>
                        <p:cNvSpPr>
                          <a:spLocks noChangeArrowheads="1"/>
                        </p:cNvSpPr>
                        <p:nvPr/>
                      </p:nvSpPr>
                      <p:spPr bwMode="auto">
                        <a:xfrm>
                          <a:off x="5399" y="306"/>
                          <a:ext cx="8" cy="10"/>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155" name="Rectangle 193"/>
                        <p:cNvSpPr>
                          <a:spLocks noChangeArrowheads="1"/>
                        </p:cNvSpPr>
                        <p:nvPr/>
                      </p:nvSpPr>
                      <p:spPr bwMode="auto">
                        <a:xfrm>
                          <a:off x="5416" y="306"/>
                          <a:ext cx="7" cy="10"/>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grpSp>
                </p:grpSp>
                <p:sp>
                  <p:nvSpPr>
                    <p:cNvPr id="146" name="Freeform 194"/>
                    <p:cNvSpPr>
                      <a:spLocks/>
                    </p:cNvSpPr>
                    <p:nvPr/>
                  </p:nvSpPr>
                  <p:spPr bwMode="auto">
                    <a:xfrm>
                      <a:off x="4219" y="3507"/>
                      <a:ext cx="346" cy="339"/>
                    </a:xfrm>
                    <a:custGeom>
                      <a:avLst/>
                      <a:gdLst/>
                      <a:ahLst/>
                      <a:cxnLst>
                        <a:cxn ang="0">
                          <a:pos x="0" y="0"/>
                        </a:cxn>
                        <a:cxn ang="0">
                          <a:pos x="46" y="338"/>
                        </a:cxn>
                        <a:cxn ang="0">
                          <a:pos x="300" y="338"/>
                        </a:cxn>
                        <a:cxn ang="0">
                          <a:pos x="345" y="0"/>
                        </a:cxn>
                        <a:cxn ang="0">
                          <a:pos x="0" y="0"/>
                        </a:cxn>
                      </a:cxnLst>
                      <a:rect l="0" t="0" r="r" b="b"/>
                      <a:pathLst>
                        <a:path w="346" h="339">
                          <a:moveTo>
                            <a:pt x="0" y="0"/>
                          </a:moveTo>
                          <a:lnTo>
                            <a:pt x="46" y="338"/>
                          </a:lnTo>
                          <a:lnTo>
                            <a:pt x="300" y="338"/>
                          </a:lnTo>
                          <a:lnTo>
                            <a:pt x="345" y="0"/>
                          </a:lnTo>
                          <a:lnTo>
                            <a:pt x="0" y="0"/>
                          </a:lnTo>
                        </a:path>
                      </a:pathLst>
                    </a:custGeom>
                    <a:solidFill>
                      <a:srgbClr val="00279F"/>
                    </a:solidFill>
                    <a:ln w="12700" cap="rnd" cmpd="sng">
                      <a:noFill/>
                      <a:prstDash val="solid"/>
                      <a:round/>
                      <a:headEnd type="none" w="med" len="med"/>
                      <a:tailEnd type="none" w="med" len="med"/>
                    </a:ln>
                    <a:effectLst/>
                    <a:scene3d>
                      <a:camera prst="orthographicFront"/>
                      <a:lightRig rig="threePt" dir="t"/>
                    </a:scene3d>
                    <a:sp3d/>
                  </p:spPr>
                  <p:txBody>
                    <a:bodyPr/>
                    <a:lstStyle/>
                    <a:p>
                      <a:pPr algn="ctr" eaLnBrk="0" hangingPunct="0">
                        <a:defRPr/>
                      </a:pPr>
                      <a:endParaRPr lang="it-IT" sz="2000">
                        <a:solidFill>
                          <a:schemeClr val="tx1"/>
                        </a:solidFill>
                        <a:latin typeface="Calibri" pitchFamily="34" charset="0"/>
                      </a:endParaRPr>
                    </a:p>
                  </p:txBody>
                </p:sp>
                <p:sp>
                  <p:nvSpPr>
                    <p:cNvPr id="147" name="Freeform 195"/>
                    <p:cNvSpPr>
                      <a:spLocks/>
                    </p:cNvSpPr>
                    <p:nvPr/>
                  </p:nvSpPr>
                  <p:spPr bwMode="auto">
                    <a:xfrm>
                      <a:off x="4262" y="3490"/>
                      <a:ext cx="265" cy="314"/>
                    </a:xfrm>
                    <a:custGeom>
                      <a:avLst/>
                      <a:gdLst/>
                      <a:ahLst/>
                      <a:cxnLst>
                        <a:cxn ang="0">
                          <a:pos x="0" y="0"/>
                        </a:cxn>
                        <a:cxn ang="0">
                          <a:pos x="264" y="0"/>
                        </a:cxn>
                        <a:cxn ang="0">
                          <a:pos x="226" y="313"/>
                        </a:cxn>
                        <a:cxn ang="0">
                          <a:pos x="30" y="313"/>
                        </a:cxn>
                        <a:cxn ang="0">
                          <a:pos x="0" y="0"/>
                        </a:cxn>
                      </a:cxnLst>
                      <a:rect l="0" t="0" r="r" b="b"/>
                      <a:pathLst>
                        <a:path w="265" h="314">
                          <a:moveTo>
                            <a:pt x="0" y="0"/>
                          </a:moveTo>
                          <a:lnTo>
                            <a:pt x="264" y="0"/>
                          </a:lnTo>
                          <a:lnTo>
                            <a:pt x="226" y="313"/>
                          </a:lnTo>
                          <a:lnTo>
                            <a:pt x="30" y="313"/>
                          </a:lnTo>
                          <a:lnTo>
                            <a:pt x="0" y="0"/>
                          </a:lnTo>
                        </a:path>
                      </a:pathLst>
                    </a:custGeom>
                    <a:gradFill rotWithShape="0">
                      <a:gsLst>
                        <a:gs pos="0">
                          <a:srgbClr val="3365FB">
                            <a:gamma/>
                            <a:tint val="0"/>
                            <a:invGamma/>
                          </a:srgbClr>
                        </a:gs>
                        <a:gs pos="50000">
                          <a:srgbClr val="3365FB"/>
                        </a:gs>
                        <a:gs pos="100000">
                          <a:srgbClr val="3365FB">
                            <a:gamma/>
                            <a:tint val="0"/>
                            <a:invGamma/>
                          </a:srgbClr>
                        </a:gs>
                      </a:gsLst>
                      <a:lin ang="0" scaled="1"/>
                    </a:gradFill>
                    <a:ln w="12700" cap="rnd" cmpd="sng">
                      <a:noFill/>
                      <a:prstDash val="solid"/>
                      <a:round/>
                      <a:headEnd type="none" w="med" len="med"/>
                      <a:tailEnd type="none" w="med" len="med"/>
                    </a:ln>
                    <a:effectLst/>
                    <a:scene3d>
                      <a:camera prst="orthographicFront"/>
                      <a:lightRig rig="threePt" dir="t"/>
                    </a:scene3d>
                    <a:sp3d/>
                  </p:spPr>
                  <p:txBody>
                    <a:bodyPr/>
                    <a:lstStyle/>
                    <a:p>
                      <a:pPr algn="ctr" eaLnBrk="0" hangingPunct="0">
                        <a:defRPr/>
                      </a:pPr>
                      <a:endParaRPr lang="it-IT" sz="2000">
                        <a:solidFill>
                          <a:schemeClr val="tx1"/>
                        </a:solidFill>
                        <a:latin typeface="Calibri" pitchFamily="34" charset="0"/>
                      </a:endParaRPr>
                    </a:p>
                  </p:txBody>
                </p:sp>
                <p:sp>
                  <p:nvSpPr>
                    <p:cNvPr id="148" name="Rectangle 196"/>
                    <p:cNvSpPr>
                      <a:spLocks noChangeArrowheads="1"/>
                    </p:cNvSpPr>
                    <p:nvPr/>
                  </p:nvSpPr>
                  <p:spPr bwMode="auto">
                    <a:xfrm>
                      <a:off x="4217" y="3844"/>
                      <a:ext cx="352" cy="11"/>
                    </a:xfrm>
                    <a:prstGeom prst="rect">
                      <a:avLst/>
                    </a:prstGeom>
                    <a:solidFill>
                      <a:srgbClr val="80808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grpSp>
              <p:grpSp>
                <p:nvGrpSpPr>
                  <p:cNvPr id="81196" name="Group 197"/>
                  <p:cNvGrpSpPr>
                    <a:grpSpLocks/>
                  </p:cNvGrpSpPr>
                  <p:nvPr/>
                </p:nvGrpSpPr>
                <p:grpSpPr bwMode="auto">
                  <a:xfrm>
                    <a:off x="5454" y="4121"/>
                    <a:ext cx="103" cy="107"/>
                    <a:chOff x="5094" y="3703"/>
                    <a:chExt cx="158" cy="151"/>
                  </a:xfrm>
                </p:grpSpPr>
                <p:sp>
                  <p:nvSpPr>
                    <p:cNvPr id="132" name="AutoShape 198"/>
                    <p:cNvSpPr>
                      <a:spLocks noChangeArrowheads="1"/>
                    </p:cNvSpPr>
                    <p:nvPr/>
                  </p:nvSpPr>
                  <p:spPr bwMode="auto">
                    <a:xfrm>
                      <a:off x="5094" y="3703"/>
                      <a:ext cx="158" cy="151"/>
                    </a:xfrm>
                    <a:prstGeom prst="roundRect">
                      <a:avLst>
                        <a:gd name="adj" fmla="val 8551"/>
                      </a:avLst>
                    </a:prstGeom>
                    <a:solidFill>
                      <a:schemeClr val="tx2"/>
                    </a:solidFill>
                    <a:ln w="12700">
                      <a:solidFill>
                        <a:schemeClr val="tx1"/>
                      </a:solidFill>
                      <a:round/>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133" name="AutoShape 199"/>
                    <p:cNvSpPr>
                      <a:spLocks noChangeArrowheads="1"/>
                    </p:cNvSpPr>
                    <p:nvPr/>
                  </p:nvSpPr>
                  <p:spPr bwMode="auto">
                    <a:xfrm>
                      <a:off x="5094" y="3703"/>
                      <a:ext cx="158" cy="151"/>
                    </a:xfrm>
                    <a:prstGeom prst="roundRect">
                      <a:avLst>
                        <a:gd name="adj" fmla="val 7931"/>
                      </a:avLst>
                    </a:prstGeom>
                    <a:solidFill>
                      <a:srgbClr val="FAFD00"/>
                    </a:solidFill>
                    <a:ln w="12700">
                      <a:solidFill>
                        <a:srgbClr val="FFFF00"/>
                      </a:solidFill>
                      <a:round/>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134" name="Freeform 200"/>
                    <p:cNvSpPr>
                      <a:spLocks/>
                    </p:cNvSpPr>
                    <p:nvPr/>
                  </p:nvSpPr>
                  <p:spPr bwMode="auto">
                    <a:xfrm>
                      <a:off x="5111" y="3739"/>
                      <a:ext cx="133" cy="93"/>
                    </a:xfrm>
                    <a:custGeom>
                      <a:avLst/>
                      <a:gdLst/>
                      <a:ahLst/>
                      <a:cxnLst>
                        <a:cxn ang="0">
                          <a:pos x="39" y="28"/>
                        </a:cxn>
                        <a:cxn ang="0">
                          <a:pos x="50" y="35"/>
                        </a:cxn>
                        <a:cxn ang="0">
                          <a:pos x="58" y="31"/>
                        </a:cxn>
                        <a:cxn ang="0">
                          <a:pos x="67" y="34"/>
                        </a:cxn>
                        <a:cxn ang="0">
                          <a:pos x="74" y="33"/>
                        </a:cxn>
                        <a:cxn ang="0">
                          <a:pos x="70" y="26"/>
                        </a:cxn>
                        <a:cxn ang="0">
                          <a:pos x="77" y="20"/>
                        </a:cxn>
                        <a:cxn ang="0">
                          <a:pos x="76" y="25"/>
                        </a:cxn>
                        <a:cxn ang="0">
                          <a:pos x="79" y="28"/>
                        </a:cxn>
                        <a:cxn ang="0">
                          <a:pos x="90" y="12"/>
                        </a:cxn>
                        <a:cxn ang="0">
                          <a:pos x="105" y="0"/>
                        </a:cxn>
                        <a:cxn ang="0">
                          <a:pos x="118" y="9"/>
                        </a:cxn>
                        <a:cxn ang="0">
                          <a:pos x="115" y="20"/>
                        </a:cxn>
                        <a:cxn ang="0">
                          <a:pos x="111" y="27"/>
                        </a:cxn>
                        <a:cxn ang="0">
                          <a:pos x="130" y="53"/>
                        </a:cxn>
                        <a:cxn ang="0">
                          <a:pos x="134" y="62"/>
                        </a:cxn>
                        <a:cxn ang="0">
                          <a:pos x="135" y="73"/>
                        </a:cxn>
                        <a:cxn ang="0">
                          <a:pos x="137" y="85"/>
                        </a:cxn>
                        <a:cxn ang="0">
                          <a:pos x="120" y="61"/>
                        </a:cxn>
                        <a:cxn ang="0">
                          <a:pos x="106" y="61"/>
                        </a:cxn>
                        <a:cxn ang="0">
                          <a:pos x="107" y="71"/>
                        </a:cxn>
                        <a:cxn ang="0">
                          <a:pos x="92" y="82"/>
                        </a:cxn>
                        <a:cxn ang="0">
                          <a:pos x="89" y="64"/>
                        </a:cxn>
                        <a:cxn ang="0">
                          <a:pos x="88" y="63"/>
                        </a:cxn>
                        <a:cxn ang="0">
                          <a:pos x="87" y="70"/>
                        </a:cxn>
                        <a:cxn ang="0">
                          <a:pos x="77" y="85"/>
                        </a:cxn>
                        <a:cxn ang="0">
                          <a:pos x="74" y="63"/>
                        </a:cxn>
                        <a:cxn ang="0">
                          <a:pos x="68" y="67"/>
                        </a:cxn>
                        <a:cxn ang="0">
                          <a:pos x="64" y="74"/>
                        </a:cxn>
                        <a:cxn ang="0">
                          <a:pos x="56" y="81"/>
                        </a:cxn>
                        <a:cxn ang="0">
                          <a:pos x="55" y="71"/>
                        </a:cxn>
                        <a:cxn ang="0">
                          <a:pos x="47" y="63"/>
                        </a:cxn>
                        <a:cxn ang="0">
                          <a:pos x="42" y="73"/>
                        </a:cxn>
                        <a:cxn ang="0">
                          <a:pos x="35" y="89"/>
                        </a:cxn>
                        <a:cxn ang="0">
                          <a:pos x="31" y="71"/>
                        </a:cxn>
                        <a:cxn ang="0">
                          <a:pos x="27" y="62"/>
                        </a:cxn>
                        <a:cxn ang="0">
                          <a:pos x="26" y="67"/>
                        </a:cxn>
                        <a:cxn ang="0">
                          <a:pos x="27" y="78"/>
                        </a:cxn>
                        <a:cxn ang="0">
                          <a:pos x="25" y="87"/>
                        </a:cxn>
                        <a:cxn ang="0">
                          <a:pos x="20" y="90"/>
                        </a:cxn>
                        <a:cxn ang="0">
                          <a:pos x="12" y="95"/>
                        </a:cxn>
                        <a:cxn ang="0">
                          <a:pos x="12" y="76"/>
                        </a:cxn>
                        <a:cxn ang="0">
                          <a:pos x="11" y="71"/>
                        </a:cxn>
                        <a:cxn ang="0">
                          <a:pos x="9" y="69"/>
                        </a:cxn>
                        <a:cxn ang="0">
                          <a:pos x="9" y="65"/>
                        </a:cxn>
                        <a:cxn ang="0">
                          <a:pos x="7" y="63"/>
                        </a:cxn>
                        <a:cxn ang="0">
                          <a:pos x="6" y="61"/>
                        </a:cxn>
                        <a:cxn ang="0">
                          <a:pos x="5" y="59"/>
                        </a:cxn>
                        <a:cxn ang="0">
                          <a:pos x="5" y="55"/>
                        </a:cxn>
                        <a:cxn ang="0">
                          <a:pos x="1" y="52"/>
                        </a:cxn>
                        <a:cxn ang="0">
                          <a:pos x="1" y="43"/>
                        </a:cxn>
                        <a:cxn ang="0">
                          <a:pos x="6" y="36"/>
                        </a:cxn>
                        <a:cxn ang="0">
                          <a:pos x="14" y="31"/>
                        </a:cxn>
                        <a:cxn ang="0">
                          <a:pos x="24" y="28"/>
                        </a:cxn>
                      </a:cxnLst>
                      <a:rect l="0" t="0" r="r" b="b"/>
                      <a:pathLst>
                        <a:path w="141" h="103">
                          <a:moveTo>
                            <a:pt x="32" y="25"/>
                          </a:moveTo>
                          <a:lnTo>
                            <a:pt x="34" y="27"/>
                          </a:lnTo>
                          <a:lnTo>
                            <a:pt x="34" y="32"/>
                          </a:lnTo>
                          <a:lnTo>
                            <a:pt x="36" y="31"/>
                          </a:lnTo>
                          <a:lnTo>
                            <a:pt x="39" y="28"/>
                          </a:lnTo>
                          <a:lnTo>
                            <a:pt x="41" y="31"/>
                          </a:lnTo>
                          <a:lnTo>
                            <a:pt x="41" y="36"/>
                          </a:lnTo>
                          <a:lnTo>
                            <a:pt x="47" y="30"/>
                          </a:lnTo>
                          <a:lnTo>
                            <a:pt x="47" y="34"/>
                          </a:lnTo>
                          <a:lnTo>
                            <a:pt x="50" y="35"/>
                          </a:lnTo>
                          <a:lnTo>
                            <a:pt x="51" y="32"/>
                          </a:lnTo>
                          <a:lnTo>
                            <a:pt x="53" y="34"/>
                          </a:lnTo>
                          <a:lnTo>
                            <a:pt x="55" y="35"/>
                          </a:lnTo>
                          <a:lnTo>
                            <a:pt x="56" y="33"/>
                          </a:lnTo>
                          <a:lnTo>
                            <a:pt x="58" y="31"/>
                          </a:lnTo>
                          <a:lnTo>
                            <a:pt x="60" y="34"/>
                          </a:lnTo>
                          <a:lnTo>
                            <a:pt x="61" y="35"/>
                          </a:lnTo>
                          <a:lnTo>
                            <a:pt x="64" y="31"/>
                          </a:lnTo>
                          <a:lnTo>
                            <a:pt x="66" y="34"/>
                          </a:lnTo>
                          <a:lnTo>
                            <a:pt x="67" y="34"/>
                          </a:lnTo>
                          <a:lnTo>
                            <a:pt x="68" y="33"/>
                          </a:lnTo>
                          <a:lnTo>
                            <a:pt x="67" y="32"/>
                          </a:lnTo>
                          <a:lnTo>
                            <a:pt x="68" y="30"/>
                          </a:lnTo>
                          <a:lnTo>
                            <a:pt x="72" y="32"/>
                          </a:lnTo>
                          <a:lnTo>
                            <a:pt x="74" y="33"/>
                          </a:lnTo>
                          <a:lnTo>
                            <a:pt x="77" y="33"/>
                          </a:lnTo>
                          <a:lnTo>
                            <a:pt x="77" y="32"/>
                          </a:lnTo>
                          <a:lnTo>
                            <a:pt x="74" y="31"/>
                          </a:lnTo>
                          <a:lnTo>
                            <a:pt x="72" y="29"/>
                          </a:lnTo>
                          <a:lnTo>
                            <a:pt x="70" y="26"/>
                          </a:lnTo>
                          <a:lnTo>
                            <a:pt x="70" y="24"/>
                          </a:lnTo>
                          <a:lnTo>
                            <a:pt x="71" y="22"/>
                          </a:lnTo>
                          <a:lnTo>
                            <a:pt x="72" y="20"/>
                          </a:lnTo>
                          <a:lnTo>
                            <a:pt x="75" y="19"/>
                          </a:lnTo>
                          <a:lnTo>
                            <a:pt x="77" y="20"/>
                          </a:lnTo>
                          <a:lnTo>
                            <a:pt x="79" y="21"/>
                          </a:lnTo>
                          <a:lnTo>
                            <a:pt x="80" y="23"/>
                          </a:lnTo>
                          <a:lnTo>
                            <a:pt x="79" y="25"/>
                          </a:lnTo>
                          <a:lnTo>
                            <a:pt x="77" y="26"/>
                          </a:lnTo>
                          <a:lnTo>
                            <a:pt x="76" y="25"/>
                          </a:lnTo>
                          <a:lnTo>
                            <a:pt x="76" y="25"/>
                          </a:lnTo>
                          <a:lnTo>
                            <a:pt x="75" y="23"/>
                          </a:lnTo>
                          <a:lnTo>
                            <a:pt x="74" y="25"/>
                          </a:lnTo>
                          <a:lnTo>
                            <a:pt x="74" y="27"/>
                          </a:lnTo>
                          <a:lnTo>
                            <a:pt x="79" y="28"/>
                          </a:lnTo>
                          <a:lnTo>
                            <a:pt x="84" y="27"/>
                          </a:lnTo>
                          <a:lnTo>
                            <a:pt x="86" y="25"/>
                          </a:lnTo>
                          <a:lnTo>
                            <a:pt x="87" y="21"/>
                          </a:lnTo>
                          <a:lnTo>
                            <a:pt x="88" y="16"/>
                          </a:lnTo>
                          <a:lnTo>
                            <a:pt x="90" y="12"/>
                          </a:lnTo>
                          <a:lnTo>
                            <a:pt x="91" y="8"/>
                          </a:lnTo>
                          <a:lnTo>
                            <a:pt x="94" y="4"/>
                          </a:lnTo>
                          <a:lnTo>
                            <a:pt x="97" y="2"/>
                          </a:lnTo>
                          <a:lnTo>
                            <a:pt x="101" y="1"/>
                          </a:lnTo>
                          <a:lnTo>
                            <a:pt x="105" y="0"/>
                          </a:lnTo>
                          <a:lnTo>
                            <a:pt x="109" y="1"/>
                          </a:lnTo>
                          <a:lnTo>
                            <a:pt x="112" y="1"/>
                          </a:lnTo>
                          <a:lnTo>
                            <a:pt x="114" y="3"/>
                          </a:lnTo>
                          <a:lnTo>
                            <a:pt x="117" y="6"/>
                          </a:lnTo>
                          <a:lnTo>
                            <a:pt x="118" y="9"/>
                          </a:lnTo>
                          <a:lnTo>
                            <a:pt x="118" y="10"/>
                          </a:lnTo>
                          <a:lnTo>
                            <a:pt x="118" y="12"/>
                          </a:lnTo>
                          <a:lnTo>
                            <a:pt x="118" y="16"/>
                          </a:lnTo>
                          <a:lnTo>
                            <a:pt x="118" y="18"/>
                          </a:lnTo>
                          <a:lnTo>
                            <a:pt x="115" y="20"/>
                          </a:lnTo>
                          <a:lnTo>
                            <a:pt x="113" y="21"/>
                          </a:lnTo>
                          <a:lnTo>
                            <a:pt x="110" y="22"/>
                          </a:lnTo>
                          <a:lnTo>
                            <a:pt x="108" y="22"/>
                          </a:lnTo>
                          <a:lnTo>
                            <a:pt x="106" y="22"/>
                          </a:lnTo>
                          <a:lnTo>
                            <a:pt x="111" y="27"/>
                          </a:lnTo>
                          <a:lnTo>
                            <a:pt x="116" y="33"/>
                          </a:lnTo>
                          <a:lnTo>
                            <a:pt x="120" y="42"/>
                          </a:lnTo>
                          <a:lnTo>
                            <a:pt x="122" y="48"/>
                          </a:lnTo>
                          <a:lnTo>
                            <a:pt x="128" y="52"/>
                          </a:lnTo>
                          <a:lnTo>
                            <a:pt x="130" y="53"/>
                          </a:lnTo>
                          <a:lnTo>
                            <a:pt x="130" y="55"/>
                          </a:lnTo>
                          <a:lnTo>
                            <a:pt x="134" y="55"/>
                          </a:lnTo>
                          <a:lnTo>
                            <a:pt x="133" y="59"/>
                          </a:lnTo>
                          <a:lnTo>
                            <a:pt x="136" y="62"/>
                          </a:lnTo>
                          <a:lnTo>
                            <a:pt x="134" y="62"/>
                          </a:lnTo>
                          <a:lnTo>
                            <a:pt x="137" y="65"/>
                          </a:lnTo>
                          <a:lnTo>
                            <a:pt x="134" y="68"/>
                          </a:lnTo>
                          <a:lnTo>
                            <a:pt x="134" y="71"/>
                          </a:lnTo>
                          <a:lnTo>
                            <a:pt x="135" y="71"/>
                          </a:lnTo>
                          <a:lnTo>
                            <a:pt x="135" y="73"/>
                          </a:lnTo>
                          <a:lnTo>
                            <a:pt x="138" y="74"/>
                          </a:lnTo>
                          <a:lnTo>
                            <a:pt x="140" y="76"/>
                          </a:lnTo>
                          <a:lnTo>
                            <a:pt x="140" y="77"/>
                          </a:lnTo>
                          <a:lnTo>
                            <a:pt x="137" y="78"/>
                          </a:lnTo>
                          <a:lnTo>
                            <a:pt x="137" y="85"/>
                          </a:lnTo>
                          <a:lnTo>
                            <a:pt x="134" y="87"/>
                          </a:lnTo>
                          <a:lnTo>
                            <a:pt x="127" y="87"/>
                          </a:lnTo>
                          <a:lnTo>
                            <a:pt x="126" y="86"/>
                          </a:lnTo>
                          <a:lnTo>
                            <a:pt x="131" y="78"/>
                          </a:lnTo>
                          <a:lnTo>
                            <a:pt x="120" y="61"/>
                          </a:lnTo>
                          <a:lnTo>
                            <a:pt x="117" y="61"/>
                          </a:lnTo>
                          <a:lnTo>
                            <a:pt x="115" y="62"/>
                          </a:lnTo>
                          <a:lnTo>
                            <a:pt x="100" y="56"/>
                          </a:lnTo>
                          <a:lnTo>
                            <a:pt x="100" y="61"/>
                          </a:lnTo>
                          <a:lnTo>
                            <a:pt x="106" y="61"/>
                          </a:lnTo>
                          <a:lnTo>
                            <a:pt x="108" y="63"/>
                          </a:lnTo>
                          <a:lnTo>
                            <a:pt x="105" y="65"/>
                          </a:lnTo>
                          <a:lnTo>
                            <a:pt x="107" y="67"/>
                          </a:lnTo>
                          <a:lnTo>
                            <a:pt x="106" y="69"/>
                          </a:lnTo>
                          <a:lnTo>
                            <a:pt x="107" y="71"/>
                          </a:lnTo>
                          <a:lnTo>
                            <a:pt x="103" y="74"/>
                          </a:lnTo>
                          <a:lnTo>
                            <a:pt x="104" y="80"/>
                          </a:lnTo>
                          <a:lnTo>
                            <a:pt x="100" y="82"/>
                          </a:lnTo>
                          <a:lnTo>
                            <a:pt x="95" y="82"/>
                          </a:lnTo>
                          <a:lnTo>
                            <a:pt x="92" y="82"/>
                          </a:lnTo>
                          <a:lnTo>
                            <a:pt x="92" y="81"/>
                          </a:lnTo>
                          <a:lnTo>
                            <a:pt x="99" y="73"/>
                          </a:lnTo>
                          <a:lnTo>
                            <a:pt x="97" y="68"/>
                          </a:lnTo>
                          <a:lnTo>
                            <a:pt x="92" y="65"/>
                          </a:lnTo>
                          <a:lnTo>
                            <a:pt x="89" y="64"/>
                          </a:lnTo>
                          <a:lnTo>
                            <a:pt x="89" y="59"/>
                          </a:lnTo>
                          <a:lnTo>
                            <a:pt x="87" y="57"/>
                          </a:lnTo>
                          <a:lnTo>
                            <a:pt x="84" y="61"/>
                          </a:lnTo>
                          <a:lnTo>
                            <a:pt x="84" y="63"/>
                          </a:lnTo>
                          <a:lnTo>
                            <a:pt x="88" y="63"/>
                          </a:lnTo>
                          <a:lnTo>
                            <a:pt x="87" y="65"/>
                          </a:lnTo>
                          <a:lnTo>
                            <a:pt x="89" y="66"/>
                          </a:lnTo>
                          <a:lnTo>
                            <a:pt x="87" y="68"/>
                          </a:lnTo>
                          <a:lnTo>
                            <a:pt x="89" y="68"/>
                          </a:lnTo>
                          <a:lnTo>
                            <a:pt x="87" y="70"/>
                          </a:lnTo>
                          <a:lnTo>
                            <a:pt x="88" y="71"/>
                          </a:lnTo>
                          <a:lnTo>
                            <a:pt x="84" y="74"/>
                          </a:lnTo>
                          <a:lnTo>
                            <a:pt x="84" y="82"/>
                          </a:lnTo>
                          <a:lnTo>
                            <a:pt x="81" y="84"/>
                          </a:lnTo>
                          <a:lnTo>
                            <a:pt x="77" y="85"/>
                          </a:lnTo>
                          <a:lnTo>
                            <a:pt x="73" y="84"/>
                          </a:lnTo>
                          <a:lnTo>
                            <a:pt x="72" y="84"/>
                          </a:lnTo>
                          <a:lnTo>
                            <a:pt x="72" y="81"/>
                          </a:lnTo>
                          <a:lnTo>
                            <a:pt x="80" y="74"/>
                          </a:lnTo>
                          <a:lnTo>
                            <a:pt x="74" y="63"/>
                          </a:lnTo>
                          <a:lnTo>
                            <a:pt x="68" y="61"/>
                          </a:lnTo>
                          <a:lnTo>
                            <a:pt x="71" y="64"/>
                          </a:lnTo>
                          <a:lnTo>
                            <a:pt x="68" y="65"/>
                          </a:lnTo>
                          <a:lnTo>
                            <a:pt x="70" y="66"/>
                          </a:lnTo>
                          <a:lnTo>
                            <a:pt x="68" y="67"/>
                          </a:lnTo>
                          <a:lnTo>
                            <a:pt x="69" y="68"/>
                          </a:lnTo>
                          <a:lnTo>
                            <a:pt x="67" y="69"/>
                          </a:lnTo>
                          <a:lnTo>
                            <a:pt x="68" y="70"/>
                          </a:lnTo>
                          <a:lnTo>
                            <a:pt x="64" y="72"/>
                          </a:lnTo>
                          <a:lnTo>
                            <a:pt x="64" y="74"/>
                          </a:lnTo>
                          <a:lnTo>
                            <a:pt x="60" y="77"/>
                          </a:lnTo>
                          <a:lnTo>
                            <a:pt x="61" y="78"/>
                          </a:lnTo>
                          <a:lnTo>
                            <a:pt x="59" y="80"/>
                          </a:lnTo>
                          <a:lnTo>
                            <a:pt x="57" y="81"/>
                          </a:lnTo>
                          <a:lnTo>
                            <a:pt x="56" y="81"/>
                          </a:lnTo>
                          <a:lnTo>
                            <a:pt x="51" y="88"/>
                          </a:lnTo>
                          <a:lnTo>
                            <a:pt x="45" y="85"/>
                          </a:lnTo>
                          <a:lnTo>
                            <a:pt x="44" y="82"/>
                          </a:lnTo>
                          <a:lnTo>
                            <a:pt x="53" y="76"/>
                          </a:lnTo>
                          <a:lnTo>
                            <a:pt x="55" y="71"/>
                          </a:lnTo>
                          <a:lnTo>
                            <a:pt x="56" y="66"/>
                          </a:lnTo>
                          <a:lnTo>
                            <a:pt x="54" y="62"/>
                          </a:lnTo>
                          <a:lnTo>
                            <a:pt x="51" y="63"/>
                          </a:lnTo>
                          <a:lnTo>
                            <a:pt x="49" y="65"/>
                          </a:lnTo>
                          <a:lnTo>
                            <a:pt x="47" y="63"/>
                          </a:lnTo>
                          <a:lnTo>
                            <a:pt x="43" y="62"/>
                          </a:lnTo>
                          <a:lnTo>
                            <a:pt x="43" y="65"/>
                          </a:lnTo>
                          <a:lnTo>
                            <a:pt x="42" y="66"/>
                          </a:lnTo>
                          <a:lnTo>
                            <a:pt x="45" y="67"/>
                          </a:lnTo>
                          <a:lnTo>
                            <a:pt x="42" y="73"/>
                          </a:lnTo>
                          <a:lnTo>
                            <a:pt x="45" y="75"/>
                          </a:lnTo>
                          <a:lnTo>
                            <a:pt x="42" y="78"/>
                          </a:lnTo>
                          <a:lnTo>
                            <a:pt x="44" y="81"/>
                          </a:lnTo>
                          <a:lnTo>
                            <a:pt x="39" y="82"/>
                          </a:lnTo>
                          <a:lnTo>
                            <a:pt x="35" y="89"/>
                          </a:lnTo>
                          <a:lnTo>
                            <a:pt x="28" y="82"/>
                          </a:lnTo>
                          <a:lnTo>
                            <a:pt x="36" y="77"/>
                          </a:lnTo>
                          <a:lnTo>
                            <a:pt x="34" y="74"/>
                          </a:lnTo>
                          <a:lnTo>
                            <a:pt x="32" y="72"/>
                          </a:lnTo>
                          <a:lnTo>
                            <a:pt x="31" y="71"/>
                          </a:lnTo>
                          <a:lnTo>
                            <a:pt x="31" y="67"/>
                          </a:lnTo>
                          <a:lnTo>
                            <a:pt x="31" y="64"/>
                          </a:lnTo>
                          <a:lnTo>
                            <a:pt x="31" y="64"/>
                          </a:lnTo>
                          <a:lnTo>
                            <a:pt x="31" y="63"/>
                          </a:lnTo>
                          <a:lnTo>
                            <a:pt x="27" y="62"/>
                          </a:lnTo>
                          <a:lnTo>
                            <a:pt x="23" y="60"/>
                          </a:lnTo>
                          <a:lnTo>
                            <a:pt x="22" y="65"/>
                          </a:lnTo>
                          <a:lnTo>
                            <a:pt x="26" y="64"/>
                          </a:lnTo>
                          <a:lnTo>
                            <a:pt x="28" y="67"/>
                          </a:lnTo>
                          <a:lnTo>
                            <a:pt x="26" y="67"/>
                          </a:lnTo>
                          <a:lnTo>
                            <a:pt x="25" y="70"/>
                          </a:lnTo>
                          <a:lnTo>
                            <a:pt x="27" y="71"/>
                          </a:lnTo>
                          <a:lnTo>
                            <a:pt x="29" y="73"/>
                          </a:lnTo>
                          <a:lnTo>
                            <a:pt x="27" y="76"/>
                          </a:lnTo>
                          <a:lnTo>
                            <a:pt x="27" y="78"/>
                          </a:lnTo>
                          <a:lnTo>
                            <a:pt x="27" y="78"/>
                          </a:lnTo>
                          <a:lnTo>
                            <a:pt x="25" y="82"/>
                          </a:lnTo>
                          <a:lnTo>
                            <a:pt x="27" y="85"/>
                          </a:lnTo>
                          <a:lnTo>
                            <a:pt x="24" y="85"/>
                          </a:lnTo>
                          <a:lnTo>
                            <a:pt x="25" y="87"/>
                          </a:lnTo>
                          <a:lnTo>
                            <a:pt x="23" y="87"/>
                          </a:lnTo>
                          <a:lnTo>
                            <a:pt x="23" y="88"/>
                          </a:lnTo>
                          <a:lnTo>
                            <a:pt x="21" y="88"/>
                          </a:lnTo>
                          <a:lnTo>
                            <a:pt x="22" y="90"/>
                          </a:lnTo>
                          <a:lnTo>
                            <a:pt x="20" y="90"/>
                          </a:lnTo>
                          <a:lnTo>
                            <a:pt x="18" y="99"/>
                          </a:lnTo>
                          <a:lnTo>
                            <a:pt x="14" y="102"/>
                          </a:lnTo>
                          <a:lnTo>
                            <a:pt x="11" y="101"/>
                          </a:lnTo>
                          <a:lnTo>
                            <a:pt x="6" y="102"/>
                          </a:lnTo>
                          <a:lnTo>
                            <a:pt x="12" y="95"/>
                          </a:lnTo>
                          <a:lnTo>
                            <a:pt x="14" y="88"/>
                          </a:lnTo>
                          <a:lnTo>
                            <a:pt x="15" y="84"/>
                          </a:lnTo>
                          <a:lnTo>
                            <a:pt x="13" y="79"/>
                          </a:lnTo>
                          <a:lnTo>
                            <a:pt x="13" y="76"/>
                          </a:lnTo>
                          <a:lnTo>
                            <a:pt x="12" y="76"/>
                          </a:lnTo>
                          <a:lnTo>
                            <a:pt x="12" y="74"/>
                          </a:lnTo>
                          <a:lnTo>
                            <a:pt x="11" y="74"/>
                          </a:lnTo>
                          <a:lnTo>
                            <a:pt x="12" y="73"/>
                          </a:lnTo>
                          <a:lnTo>
                            <a:pt x="11" y="72"/>
                          </a:lnTo>
                          <a:lnTo>
                            <a:pt x="11" y="71"/>
                          </a:lnTo>
                          <a:lnTo>
                            <a:pt x="10" y="71"/>
                          </a:lnTo>
                          <a:lnTo>
                            <a:pt x="11" y="70"/>
                          </a:lnTo>
                          <a:lnTo>
                            <a:pt x="10" y="70"/>
                          </a:lnTo>
                          <a:lnTo>
                            <a:pt x="10" y="69"/>
                          </a:lnTo>
                          <a:lnTo>
                            <a:pt x="9" y="69"/>
                          </a:lnTo>
                          <a:lnTo>
                            <a:pt x="10" y="67"/>
                          </a:lnTo>
                          <a:lnTo>
                            <a:pt x="8" y="67"/>
                          </a:lnTo>
                          <a:lnTo>
                            <a:pt x="9" y="66"/>
                          </a:lnTo>
                          <a:lnTo>
                            <a:pt x="8" y="66"/>
                          </a:lnTo>
                          <a:lnTo>
                            <a:pt x="9" y="65"/>
                          </a:lnTo>
                          <a:lnTo>
                            <a:pt x="7" y="65"/>
                          </a:lnTo>
                          <a:lnTo>
                            <a:pt x="8" y="64"/>
                          </a:lnTo>
                          <a:lnTo>
                            <a:pt x="7" y="65"/>
                          </a:lnTo>
                          <a:lnTo>
                            <a:pt x="7" y="63"/>
                          </a:lnTo>
                          <a:lnTo>
                            <a:pt x="7" y="63"/>
                          </a:lnTo>
                          <a:lnTo>
                            <a:pt x="7" y="62"/>
                          </a:lnTo>
                          <a:lnTo>
                            <a:pt x="6" y="62"/>
                          </a:lnTo>
                          <a:lnTo>
                            <a:pt x="7" y="62"/>
                          </a:lnTo>
                          <a:lnTo>
                            <a:pt x="6" y="62"/>
                          </a:lnTo>
                          <a:lnTo>
                            <a:pt x="6" y="61"/>
                          </a:lnTo>
                          <a:lnTo>
                            <a:pt x="6" y="61"/>
                          </a:lnTo>
                          <a:lnTo>
                            <a:pt x="6" y="60"/>
                          </a:lnTo>
                          <a:lnTo>
                            <a:pt x="5" y="60"/>
                          </a:lnTo>
                          <a:lnTo>
                            <a:pt x="6" y="59"/>
                          </a:lnTo>
                          <a:lnTo>
                            <a:pt x="5" y="59"/>
                          </a:lnTo>
                          <a:lnTo>
                            <a:pt x="5" y="58"/>
                          </a:lnTo>
                          <a:lnTo>
                            <a:pt x="4" y="58"/>
                          </a:lnTo>
                          <a:lnTo>
                            <a:pt x="5" y="57"/>
                          </a:lnTo>
                          <a:lnTo>
                            <a:pt x="4" y="56"/>
                          </a:lnTo>
                          <a:lnTo>
                            <a:pt x="5" y="55"/>
                          </a:lnTo>
                          <a:lnTo>
                            <a:pt x="4" y="55"/>
                          </a:lnTo>
                          <a:lnTo>
                            <a:pt x="4" y="53"/>
                          </a:lnTo>
                          <a:lnTo>
                            <a:pt x="2" y="54"/>
                          </a:lnTo>
                          <a:lnTo>
                            <a:pt x="3" y="51"/>
                          </a:lnTo>
                          <a:lnTo>
                            <a:pt x="1" y="52"/>
                          </a:lnTo>
                          <a:lnTo>
                            <a:pt x="3" y="48"/>
                          </a:lnTo>
                          <a:lnTo>
                            <a:pt x="0" y="49"/>
                          </a:lnTo>
                          <a:lnTo>
                            <a:pt x="2" y="46"/>
                          </a:lnTo>
                          <a:lnTo>
                            <a:pt x="0" y="46"/>
                          </a:lnTo>
                          <a:lnTo>
                            <a:pt x="1" y="43"/>
                          </a:lnTo>
                          <a:lnTo>
                            <a:pt x="2" y="41"/>
                          </a:lnTo>
                          <a:lnTo>
                            <a:pt x="2" y="37"/>
                          </a:lnTo>
                          <a:lnTo>
                            <a:pt x="3" y="37"/>
                          </a:lnTo>
                          <a:lnTo>
                            <a:pt x="4" y="35"/>
                          </a:lnTo>
                          <a:lnTo>
                            <a:pt x="6" y="36"/>
                          </a:lnTo>
                          <a:lnTo>
                            <a:pt x="9" y="34"/>
                          </a:lnTo>
                          <a:lnTo>
                            <a:pt x="10" y="32"/>
                          </a:lnTo>
                          <a:lnTo>
                            <a:pt x="10" y="31"/>
                          </a:lnTo>
                          <a:lnTo>
                            <a:pt x="11" y="30"/>
                          </a:lnTo>
                          <a:lnTo>
                            <a:pt x="14" y="31"/>
                          </a:lnTo>
                          <a:lnTo>
                            <a:pt x="17" y="31"/>
                          </a:lnTo>
                          <a:lnTo>
                            <a:pt x="19" y="31"/>
                          </a:lnTo>
                          <a:lnTo>
                            <a:pt x="20" y="30"/>
                          </a:lnTo>
                          <a:lnTo>
                            <a:pt x="22" y="28"/>
                          </a:lnTo>
                          <a:lnTo>
                            <a:pt x="24" y="28"/>
                          </a:lnTo>
                          <a:lnTo>
                            <a:pt x="27" y="27"/>
                          </a:lnTo>
                          <a:lnTo>
                            <a:pt x="29" y="27"/>
                          </a:lnTo>
                          <a:lnTo>
                            <a:pt x="32" y="25"/>
                          </a:lnTo>
                        </a:path>
                      </a:pathLst>
                    </a:custGeom>
                    <a:solidFill>
                      <a:schemeClr val="tx2"/>
                    </a:solidFill>
                    <a:ln w="12700" cap="rnd" cmpd="sng">
                      <a:noFill/>
                      <a:prstDash val="solid"/>
                      <a:round/>
                      <a:headEnd type="none" w="med" len="med"/>
                      <a:tailEnd type="none" w="med" len="med"/>
                    </a:ln>
                    <a:effectLst/>
                    <a:scene3d>
                      <a:camera prst="orthographicFront"/>
                      <a:lightRig rig="threePt" dir="t"/>
                    </a:scene3d>
                    <a:sp3d/>
                  </p:spPr>
                  <p:txBody>
                    <a:bodyPr/>
                    <a:lstStyle/>
                    <a:p>
                      <a:pPr algn="ctr" eaLnBrk="0" hangingPunct="0">
                        <a:defRPr/>
                      </a:pPr>
                      <a:endParaRPr lang="it-IT" sz="2000">
                        <a:solidFill>
                          <a:schemeClr val="tx1"/>
                        </a:solidFill>
                        <a:latin typeface="Calibri" pitchFamily="34" charset="0"/>
                      </a:endParaRPr>
                    </a:p>
                  </p:txBody>
                </p:sp>
                <p:sp>
                  <p:nvSpPr>
                    <p:cNvPr id="135" name="Freeform 201"/>
                    <p:cNvSpPr>
                      <a:spLocks/>
                    </p:cNvSpPr>
                    <p:nvPr/>
                  </p:nvSpPr>
                  <p:spPr bwMode="auto">
                    <a:xfrm>
                      <a:off x="5199" y="3744"/>
                      <a:ext cx="22" cy="13"/>
                    </a:xfrm>
                    <a:custGeom>
                      <a:avLst/>
                      <a:gdLst/>
                      <a:ahLst/>
                      <a:cxnLst>
                        <a:cxn ang="0">
                          <a:pos x="0" y="13"/>
                        </a:cxn>
                        <a:cxn ang="0">
                          <a:pos x="1" y="11"/>
                        </a:cxn>
                        <a:cxn ang="0">
                          <a:pos x="2" y="9"/>
                        </a:cxn>
                        <a:cxn ang="0">
                          <a:pos x="3" y="6"/>
                        </a:cxn>
                        <a:cxn ang="0">
                          <a:pos x="4" y="4"/>
                        </a:cxn>
                        <a:cxn ang="0">
                          <a:pos x="6" y="2"/>
                        </a:cxn>
                        <a:cxn ang="0">
                          <a:pos x="9" y="1"/>
                        </a:cxn>
                        <a:cxn ang="0">
                          <a:pos x="13" y="0"/>
                        </a:cxn>
                        <a:cxn ang="0">
                          <a:pos x="16" y="0"/>
                        </a:cxn>
                        <a:cxn ang="0">
                          <a:pos x="18" y="1"/>
                        </a:cxn>
                        <a:cxn ang="0">
                          <a:pos x="20" y="2"/>
                        </a:cxn>
                        <a:cxn ang="0">
                          <a:pos x="21" y="3"/>
                        </a:cxn>
                        <a:cxn ang="0">
                          <a:pos x="21" y="4"/>
                        </a:cxn>
                        <a:cxn ang="0">
                          <a:pos x="22" y="5"/>
                        </a:cxn>
                        <a:cxn ang="0">
                          <a:pos x="22" y="5"/>
                        </a:cxn>
                        <a:cxn ang="0">
                          <a:pos x="22" y="7"/>
                        </a:cxn>
                        <a:cxn ang="0">
                          <a:pos x="22" y="8"/>
                        </a:cxn>
                        <a:cxn ang="0">
                          <a:pos x="21" y="9"/>
                        </a:cxn>
                        <a:cxn ang="0">
                          <a:pos x="19" y="10"/>
                        </a:cxn>
                        <a:cxn ang="0">
                          <a:pos x="17" y="11"/>
                        </a:cxn>
                        <a:cxn ang="0">
                          <a:pos x="15" y="11"/>
                        </a:cxn>
                        <a:cxn ang="0">
                          <a:pos x="14" y="11"/>
                        </a:cxn>
                        <a:cxn ang="0">
                          <a:pos x="12" y="10"/>
                        </a:cxn>
                        <a:cxn ang="0">
                          <a:pos x="10" y="10"/>
                        </a:cxn>
                        <a:cxn ang="0">
                          <a:pos x="8" y="10"/>
                        </a:cxn>
                        <a:cxn ang="0">
                          <a:pos x="7" y="11"/>
                        </a:cxn>
                        <a:cxn ang="0">
                          <a:pos x="7" y="12"/>
                        </a:cxn>
                        <a:cxn ang="0">
                          <a:pos x="7" y="12"/>
                        </a:cxn>
                        <a:cxn ang="0">
                          <a:pos x="4" y="12"/>
                        </a:cxn>
                        <a:cxn ang="0">
                          <a:pos x="2" y="13"/>
                        </a:cxn>
                        <a:cxn ang="0">
                          <a:pos x="1" y="14"/>
                        </a:cxn>
                        <a:cxn ang="0">
                          <a:pos x="0" y="14"/>
                        </a:cxn>
                        <a:cxn ang="0">
                          <a:pos x="0" y="13"/>
                        </a:cxn>
                      </a:cxnLst>
                      <a:rect l="0" t="0" r="r" b="b"/>
                      <a:pathLst>
                        <a:path w="23" h="15">
                          <a:moveTo>
                            <a:pt x="0" y="13"/>
                          </a:moveTo>
                          <a:lnTo>
                            <a:pt x="1" y="11"/>
                          </a:lnTo>
                          <a:lnTo>
                            <a:pt x="2" y="9"/>
                          </a:lnTo>
                          <a:lnTo>
                            <a:pt x="3" y="6"/>
                          </a:lnTo>
                          <a:lnTo>
                            <a:pt x="4" y="4"/>
                          </a:lnTo>
                          <a:lnTo>
                            <a:pt x="6" y="2"/>
                          </a:lnTo>
                          <a:lnTo>
                            <a:pt x="9" y="1"/>
                          </a:lnTo>
                          <a:lnTo>
                            <a:pt x="13" y="0"/>
                          </a:lnTo>
                          <a:lnTo>
                            <a:pt x="16" y="0"/>
                          </a:lnTo>
                          <a:lnTo>
                            <a:pt x="18" y="1"/>
                          </a:lnTo>
                          <a:lnTo>
                            <a:pt x="20" y="2"/>
                          </a:lnTo>
                          <a:lnTo>
                            <a:pt x="21" y="3"/>
                          </a:lnTo>
                          <a:lnTo>
                            <a:pt x="21" y="4"/>
                          </a:lnTo>
                          <a:lnTo>
                            <a:pt x="22" y="5"/>
                          </a:lnTo>
                          <a:lnTo>
                            <a:pt x="22" y="5"/>
                          </a:lnTo>
                          <a:lnTo>
                            <a:pt x="22" y="7"/>
                          </a:lnTo>
                          <a:lnTo>
                            <a:pt x="22" y="8"/>
                          </a:lnTo>
                          <a:lnTo>
                            <a:pt x="21" y="9"/>
                          </a:lnTo>
                          <a:lnTo>
                            <a:pt x="19" y="10"/>
                          </a:lnTo>
                          <a:lnTo>
                            <a:pt x="17" y="11"/>
                          </a:lnTo>
                          <a:lnTo>
                            <a:pt x="15" y="11"/>
                          </a:lnTo>
                          <a:lnTo>
                            <a:pt x="14" y="11"/>
                          </a:lnTo>
                          <a:lnTo>
                            <a:pt x="12" y="10"/>
                          </a:lnTo>
                          <a:lnTo>
                            <a:pt x="10" y="10"/>
                          </a:lnTo>
                          <a:lnTo>
                            <a:pt x="8" y="10"/>
                          </a:lnTo>
                          <a:lnTo>
                            <a:pt x="7" y="11"/>
                          </a:lnTo>
                          <a:lnTo>
                            <a:pt x="7" y="12"/>
                          </a:lnTo>
                          <a:lnTo>
                            <a:pt x="7" y="12"/>
                          </a:lnTo>
                          <a:lnTo>
                            <a:pt x="4" y="12"/>
                          </a:lnTo>
                          <a:lnTo>
                            <a:pt x="2" y="13"/>
                          </a:lnTo>
                          <a:lnTo>
                            <a:pt x="1" y="14"/>
                          </a:lnTo>
                          <a:lnTo>
                            <a:pt x="0" y="14"/>
                          </a:lnTo>
                          <a:lnTo>
                            <a:pt x="0" y="13"/>
                          </a:lnTo>
                        </a:path>
                      </a:pathLst>
                    </a:custGeom>
                    <a:solidFill>
                      <a:srgbClr val="FAFD00"/>
                    </a:solidFill>
                    <a:ln w="12700" cap="rnd" cmpd="sng">
                      <a:noFill/>
                      <a:prstDash val="solid"/>
                      <a:round/>
                      <a:headEnd type="none" w="med" len="med"/>
                      <a:tailEnd type="none" w="med" len="med"/>
                    </a:ln>
                    <a:effectLst/>
                    <a:scene3d>
                      <a:camera prst="orthographicFront"/>
                      <a:lightRig rig="threePt" dir="t"/>
                    </a:scene3d>
                    <a:sp3d/>
                  </p:spPr>
                  <p:txBody>
                    <a:bodyPr/>
                    <a:lstStyle/>
                    <a:p>
                      <a:pPr algn="ctr" eaLnBrk="0" hangingPunct="0">
                        <a:defRPr/>
                      </a:pPr>
                      <a:endParaRPr lang="it-IT" sz="2000">
                        <a:solidFill>
                          <a:schemeClr val="tx1"/>
                        </a:solidFill>
                        <a:latin typeface="Calibri" pitchFamily="34" charset="0"/>
                      </a:endParaRPr>
                    </a:p>
                  </p:txBody>
                </p:sp>
                <p:sp>
                  <p:nvSpPr>
                    <p:cNvPr id="136" name="Freeform 202"/>
                    <p:cNvSpPr>
                      <a:spLocks/>
                    </p:cNvSpPr>
                    <p:nvPr/>
                  </p:nvSpPr>
                  <p:spPr bwMode="auto">
                    <a:xfrm>
                      <a:off x="5140" y="3739"/>
                      <a:ext cx="43" cy="12"/>
                    </a:xfrm>
                    <a:custGeom>
                      <a:avLst/>
                      <a:gdLst/>
                      <a:ahLst/>
                      <a:cxnLst>
                        <a:cxn ang="0">
                          <a:pos x="2" y="5"/>
                        </a:cxn>
                        <a:cxn ang="0">
                          <a:pos x="6" y="4"/>
                        </a:cxn>
                        <a:cxn ang="0">
                          <a:pos x="9" y="3"/>
                        </a:cxn>
                        <a:cxn ang="0">
                          <a:pos x="14" y="1"/>
                        </a:cxn>
                        <a:cxn ang="0">
                          <a:pos x="18" y="0"/>
                        </a:cxn>
                        <a:cxn ang="0">
                          <a:pos x="21" y="1"/>
                        </a:cxn>
                        <a:cxn ang="0">
                          <a:pos x="24" y="1"/>
                        </a:cxn>
                        <a:cxn ang="0">
                          <a:pos x="27" y="2"/>
                        </a:cxn>
                        <a:cxn ang="0">
                          <a:pos x="29" y="1"/>
                        </a:cxn>
                        <a:cxn ang="0">
                          <a:pos x="31" y="2"/>
                        </a:cxn>
                        <a:cxn ang="0">
                          <a:pos x="35" y="2"/>
                        </a:cxn>
                        <a:cxn ang="0">
                          <a:pos x="38" y="2"/>
                        </a:cxn>
                        <a:cxn ang="0">
                          <a:pos x="42" y="3"/>
                        </a:cxn>
                        <a:cxn ang="0">
                          <a:pos x="44" y="5"/>
                        </a:cxn>
                        <a:cxn ang="0">
                          <a:pos x="40" y="6"/>
                        </a:cxn>
                        <a:cxn ang="0">
                          <a:pos x="38" y="7"/>
                        </a:cxn>
                        <a:cxn ang="0">
                          <a:pos x="35" y="8"/>
                        </a:cxn>
                        <a:cxn ang="0">
                          <a:pos x="32" y="9"/>
                        </a:cxn>
                        <a:cxn ang="0">
                          <a:pos x="30" y="10"/>
                        </a:cxn>
                        <a:cxn ang="0">
                          <a:pos x="27" y="9"/>
                        </a:cxn>
                        <a:cxn ang="0">
                          <a:pos x="26" y="10"/>
                        </a:cxn>
                        <a:cxn ang="0">
                          <a:pos x="27" y="11"/>
                        </a:cxn>
                        <a:cxn ang="0">
                          <a:pos x="27" y="12"/>
                        </a:cxn>
                        <a:cxn ang="0">
                          <a:pos x="23" y="12"/>
                        </a:cxn>
                        <a:cxn ang="0">
                          <a:pos x="22" y="11"/>
                        </a:cxn>
                        <a:cxn ang="0">
                          <a:pos x="21" y="11"/>
                        </a:cxn>
                        <a:cxn ang="0">
                          <a:pos x="20" y="11"/>
                        </a:cxn>
                        <a:cxn ang="0">
                          <a:pos x="18" y="11"/>
                        </a:cxn>
                        <a:cxn ang="0">
                          <a:pos x="15" y="12"/>
                        </a:cxn>
                        <a:cxn ang="0">
                          <a:pos x="13" y="12"/>
                        </a:cxn>
                        <a:cxn ang="0">
                          <a:pos x="11" y="11"/>
                        </a:cxn>
                        <a:cxn ang="0">
                          <a:pos x="9" y="11"/>
                        </a:cxn>
                        <a:cxn ang="0">
                          <a:pos x="8" y="10"/>
                        </a:cxn>
                        <a:cxn ang="0">
                          <a:pos x="7" y="10"/>
                        </a:cxn>
                        <a:cxn ang="0">
                          <a:pos x="3" y="9"/>
                        </a:cxn>
                        <a:cxn ang="0">
                          <a:pos x="1" y="8"/>
                        </a:cxn>
                      </a:cxnLst>
                      <a:rect l="0" t="0" r="r" b="b"/>
                      <a:pathLst>
                        <a:path w="45" h="13">
                          <a:moveTo>
                            <a:pt x="0" y="7"/>
                          </a:moveTo>
                          <a:lnTo>
                            <a:pt x="2" y="5"/>
                          </a:lnTo>
                          <a:lnTo>
                            <a:pt x="4" y="4"/>
                          </a:lnTo>
                          <a:lnTo>
                            <a:pt x="6" y="4"/>
                          </a:lnTo>
                          <a:lnTo>
                            <a:pt x="6" y="2"/>
                          </a:lnTo>
                          <a:lnTo>
                            <a:pt x="9" y="3"/>
                          </a:lnTo>
                          <a:lnTo>
                            <a:pt x="11" y="2"/>
                          </a:lnTo>
                          <a:lnTo>
                            <a:pt x="14" y="1"/>
                          </a:lnTo>
                          <a:lnTo>
                            <a:pt x="15" y="0"/>
                          </a:lnTo>
                          <a:lnTo>
                            <a:pt x="18" y="0"/>
                          </a:lnTo>
                          <a:lnTo>
                            <a:pt x="19" y="0"/>
                          </a:lnTo>
                          <a:lnTo>
                            <a:pt x="21" y="1"/>
                          </a:lnTo>
                          <a:lnTo>
                            <a:pt x="22" y="1"/>
                          </a:lnTo>
                          <a:lnTo>
                            <a:pt x="24" y="1"/>
                          </a:lnTo>
                          <a:lnTo>
                            <a:pt x="26" y="2"/>
                          </a:lnTo>
                          <a:lnTo>
                            <a:pt x="27" y="2"/>
                          </a:lnTo>
                          <a:lnTo>
                            <a:pt x="28" y="1"/>
                          </a:lnTo>
                          <a:lnTo>
                            <a:pt x="29" y="1"/>
                          </a:lnTo>
                          <a:lnTo>
                            <a:pt x="30" y="1"/>
                          </a:lnTo>
                          <a:lnTo>
                            <a:pt x="31" y="2"/>
                          </a:lnTo>
                          <a:lnTo>
                            <a:pt x="33" y="2"/>
                          </a:lnTo>
                          <a:lnTo>
                            <a:pt x="35" y="2"/>
                          </a:lnTo>
                          <a:lnTo>
                            <a:pt x="36" y="2"/>
                          </a:lnTo>
                          <a:lnTo>
                            <a:pt x="38" y="2"/>
                          </a:lnTo>
                          <a:lnTo>
                            <a:pt x="40" y="2"/>
                          </a:lnTo>
                          <a:lnTo>
                            <a:pt x="42" y="3"/>
                          </a:lnTo>
                          <a:lnTo>
                            <a:pt x="43" y="4"/>
                          </a:lnTo>
                          <a:lnTo>
                            <a:pt x="44" y="5"/>
                          </a:lnTo>
                          <a:lnTo>
                            <a:pt x="42" y="6"/>
                          </a:lnTo>
                          <a:lnTo>
                            <a:pt x="40" y="6"/>
                          </a:lnTo>
                          <a:lnTo>
                            <a:pt x="39" y="6"/>
                          </a:lnTo>
                          <a:lnTo>
                            <a:pt x="38" y="7"/>
                          </a:lnTo>
                          <a:lnTo>
                            <a:pt x="36" y="8"/>
                          </a:lnTo>
                          <a:lnTo>
                            <a:pt x="35" y="8"/>
                          </a:lnTo>
                          <a:lnTo>
                            <a:pt x="33" y="9"/>
                          </a:lnTo>
                          <a:lnTo>
                            <a:pt x="32" y="9"/>
                          </a:lnTo>
                          <a:lnTo>
                            <a:pt x="31" y="9"/>
                          </a:lnTo>
                          <a:lnTo>
                            <a:pt x="30" y="10"/>
                          </a:lnTo>
                          <a:lnTo>
                            <a:pt x="28" y="9"/>
                          </a:lnTo>
                          <a:lnTo>
                            <a:pt x="27" y="9"/>
                          </a:lnTo>
                          <a:lnTo>
                            <a:pt x="26" y="9"/>
                          </a:lnTo>
                          <a:lnTo>
                            <a:pt x="26" y="10"/>
                          </a:lnTo>
                          <a:lnTo>
                            <a:pt x="26" y="10"/>
                          </a:lnTo>
                          <a:lnTo>
                            <a:pt x="27" y="11"/>
                          </a:lnTo>
                          <a:lnTo>
                            <a:pt x="27" y="11"/>
                          </a:lnTo>
                          <a:lnTo>
                            <a:pt x="27" y="12"/>
                          </a:lnTo>
                          <a:lnTo>
                            <a:pt x="25" y="12"/>
                          </a:lnTo>
                          <a:lnTo>
                            <a:pt x="23" y="12"/>
                          </a:lnTo>
                          <a:lnTo>
                            <a:pt x="22" y="11"/>
                          </a:lnTo>
                          <a:lnTo>
                            <a:pt x="22" y="11"/>
                          </a:lnTo>
                          <a:lnTo>
                            <a:pt x="21" y="11"/>
                          </a:lnTo>
                          <a:lnTo>
                            <a:pt x="21" y="11"/>
                          </a:lnTo>
                          <a:lnTo>
                            <a:pt x="20" y="11"/>
                          </a:lnTo>
                          <a:lnTo>
                            <a:pt x="20" y="11"/>
                          </a:lnTo>
                          <a:lnTo>
                            <a:pt x="19" y="11"/>
                          </a:lnTo>
                          <a:lnTo>
                            <a:pt x="18" y="11"/>
                          </a:lnTo>
                          <a:lnTo>
                            <a:pt x="16" y="12"/>
                          </a:lnTo>
                          <a:lnTo>
                            <a:pt x="15" y="12"/>
                          </a:lnTo>
                          <a:lnTo>
                            <a:pt x="14" y="12"/>
                          </a:lnTo>
                          <a:lnTo>
                            <a:pt x="13" y="12"/>
                          </a:lnTo>
                          <a:lnTo>
                            <a:pt x="13" y="12"/>
                          </a:lnTo>
                          <a:lnTo>
                            <a:pt x="11" y="11"/>
                          </a:lnTo>
                          <a:lnTo>
                            <a:pt x="10" y="11"/>
                          </a:lnTo>
                          <a:lnTo>
                            <a:pt x="9" y="11"/>
                          </a:lnTo>
                          <a:lnTo>
                            <a:pt x="8" y="11"/>
                          </a:lnTo>
                          <a:lnTo>
                            <a:pt x="8" y="10"/>
                          </a:lnTo>
                          <a:lnTo>
                            <a:pt x="8" y="10"/>
                          </a:lnTo>
                          <a:lnTo>
                            <a:pt x="7" y="10"/>
                          </a:lnTo>
                          <a:lnTo>
                            <a:pt x="5" y="10"/>
                          </a:lnTo>
                          <a:lnTo>
                            <a:pt x="3" y="9"/>
                          </a:lnTo>
                          <a:lnTo>
                            <a:pt x="2" y="8"/>
                          </a:lnTo>
                          <a:lnTo>
                            <a:pt x="1" y="8"/>
                          </a:lnTo>
                          <a:lnTo>
                            <a:pt x="0" y="7"/>
                          </a:lnTo>
                        </a:path>
                      </a:pathLst>
                    </a:custGeom>
                    <a:solidFill>
                      <a:schemeClr val="hlink"/>
                    </a:solidFill>
                    <a:ln w="12700" cap="rnd" cmpd="sng">
                      <a:noFill/>
                      <a:prstDash val="solid"/>
                      <a:round/>
                      <a:headEnd type="none" w="med" len="med"/>
                      <a:tailEnd type="none" w="med" len="med"/>
                    </a:ln>
                    <a:effectLst/>
                    <a:scene3d>
                      <a:camera prst="orthographicFront"/>
                      <a:lightRig rig="threePt" dir="t"/>
                    </a:scene3d>
                    <a:sp3d/>
                  </p:spPr>
                  <p:txBody>
                    <a:bodyPr/>
                    <a:lstStyle/>
                    <a:p>
                      <a:pPr algn="ctr" eaLnBrk="0" hangingPunct="0">
                        <a:defRPr/>
                      </a:pPr>
                      <a:endParaRPr lang="it-IT" sz="2000">
                        <a:solidFill>
                          <a:schemeClr val="tx1"/>
                        </a:solidFill>
                        <a:latin typeface="Calibri" pitchFamily="34" charset="0"/>
                      </a:endParaRPr>
                    </a:p>
                  </p:txBody>
                </p:sp>
                <p:sp>
                  <p:nvSpPr>
                    <p:cNvPr id="137" name="Freeform 203"/>
                    <p:cNvSpPr>
                      <a:spLocks/>
                    </p:cNvSpPr>
                    <p:nvPr/>
                  </p:nvSpPr>
                  <p:spPr bwMode="auto">
                    <a:xfrm>
                      <a:off x="5103" y="3729"/>
                      <a:ext cx="45" cy="43"/>
                    </a:xfrm>
                    <a:custGeom>
                      <a:avLst/>
                      <a:gdLst/>
                      <a:ahLst/>
                      <a:cxnLst>
                        <a:cxn ang="0">
                          <a:pos x="19" y="45"/>
                        </a:cxn>
                        <a:cxn ang="0">
                          <a:pos x="23" y="39"/>
                        </a:cxn>
                        <a:cxn ang="0">
                          <a:pos x="27" y="39"/>
                        </a:cxn>
                        <a:cxn ang="0">
                          <a:pos x="31" y="40"/>
                        </a:cxn>
                        <a:cxn ang="0">
                          <a:pos x="33" y="38"/>
                        </a:cxn>
                        <a:cxn ang="0">
                          <a:pos x="32" y="36"/>
                        </a:cxn>
                        <a:cxn ang="0">
                          <a:pos x="36" y="38"/>
                        </a:cxn>
                        <a:cxn ang="0">
                          <a:pos x="41" y="37"/>
                        </a:cxn>
                        <a:cxn ang="0">
                          <a:pos x="44" y="34"/>
                        </a:cxn>
                        <a:cxn ang="0">
                          <a:pos x="36" y="32"/>
                        </a:cxn>
                        <a:cxn ang="0">
                          <a:pos x="33" y="27"/>
                        </a:cxn>
                        <a:cxn ang="0">
                          <a:pos x="39" y="30"/>
                        </a:cxn>
                        <a:cxn ang="0">
                          <a:pos x="45" y="29"/>
                        </a:cxn>
                        <a:cxn ang="0">
                          <a:pos x="46" y="26"/>
                        </a:cxn>
                        <a:cxn ang="0">
                          <a:pos x="44" y="24"/>
                        </a:cxn>
                        <a:cxn ang="0">
                          <a:pos x="40" y="23"/>
                        </a:cxn>
                        <a:cxn ang="0">
                          <a:pos x="35" y="20"/>
                        </a:cxn>
                        <a:cxn ang="0">
                          <a:pos x="38" y="16"/>
                        </a:cxn>
                        <a:cxn ang="0">
                          <a:pos x="42" y="14"/>
                        </a:cxn>
                        <a:cxn ang="0">
                          <a:pos x="43" y="15"/>
                        </a:cxn>
                        <a:cxn ang="0">
                          <a:pos x="44" y="12"/>
                        </a:cxn>
                        <a:cxn ang="0">
                          <a:pos x="47" y="10"/>
                        </a:cxn>
                        <a:cxn ang="0">
                          <a:pos x="46" y="5"/>
                        </a:cxn>
                        <a:cxn ang="0">
                          <a:pos x="43" y="0"/>
                        </a:cxn>
                        <a:cxn ang="0">
                          <a:pos x="35" y="3"/>
                        </a:cxn>
                        <a:cxn ang="0">
                          <a:pos x="29" y="5"/>
                        </a:cxn>
                        <a:cxn ang="0">
                          <a:pos x="23" y="7"/>
                        </a:cxn>
                        <a:cxn ang="0">
                          <a:pos x="16" y="3"/>
                        </a:cxn>
                        <a:cxn ang="0">
                          <a:pos x="11" y="1"/>
                        </a:cxn>
                        <a:cxn ang="0">
                          <a:pos x="13" y="7"/>
                        </a:cxn>
                        <a:cxn ang="0">
                          <a:pos x="14" y="11"/>
                        </a:cxn>
                        <a:cxn ang="0">
                          <a:pos x="8" y="14"/>
                        </a:cxn>
                        <a:cxn ang="0">
                          <a:pos x="6" y="18"/>
                        </a:cxn>
                        <a:cxn ang="0">
                          <a:pos x="1" y="19"/>
                        </a:cxn>
                        <a:cxn ang="0">
                          <a:pos x="2" y="23"/>
                        </a:cxn>
                        <a:cxn ang="0">
                          <a:pos x="7" y="23"/>
                        </a:cxn>
                        <a:cxn ang="0">
                          <a:pos x="6" y="32"/>
                        </a:cxn>
                        <a:cxn ang="0">
                          <a:pos x="3" y="37"/>
                        </a:cxn>
                        <a:cxn ang="0">
                          <a:pos x="10" y="36"/>
                        </a:cxn>
                        <a:cxn ang="0">
                          <a:pos x="9" y="43"/>
                        </a:cxn>
                        <a:cxn ang="0">
                          <a:pos x="13" y="45"/>
                        </a:cxn>
                        <a:cxn ang="0">
                          <a:pos x="16" y="43"/>
                        </a:cxn>
                      </a:cxnLst>
                      <a:rect l="0" t="0" r="r" b="b"/>
                      <a:pathLst>
                        <a:path w="48" h="47">
                          <a:moveTo>
                            <a:pt x="17" y="45"/>
                          </a:moveTo>
                          <a:lnTo>
                            <a:pt x="19" y="45"/>
                          </a:lnTo>
                          <a:lnTo>
                            <a:pt x="21" y="43"/>
                          </a:lnTo>
                          <a:lnTo>
                            <a:pt x="23" y="39"/>
                          </a:lnTo>
                          <a:lnTo>
                            <a:pt x="24" y="38"/>
                          </a:lnTo>
                          <a:lnTo>
                            <a:pt x="27" y="39"/>
                          </a:lnTo>
                          <a:lnTo>
                            <a:pt x="30" y="40"/>
                          </a:lnTo>
                          <a:lnTo>
                            <a:pt x="31" y="40"/>
                          </a:lnTo>
                          <a:lnTo>
                            <a:pt x="33" y="39"/>
                          </a:lnTo>
                          <a:lnTo>
                            <a:pt x="33" y="38"/>
                          </a:lnTo>
                          <a:lnTo>
                            <a:pt x="33" y="37"/>
                          </a:lnTo>
                          <a:lnTo>
                            <a:pt x="32" y="36"/>
                          </a:lnTo>
                          <a:lnTo>
                            <a:pt x="33" y="36"/>
                          </a:lnTo>
                          <a:lnTo>
                            <a:pt x="36" y="38"/>
                          </a:lnTo>
                          <a:lnTo>
                            <a:pt x="39" y="37"/>
                          </a:lnTo>
                          <a:lnTo>
                            <a:pt x="41" y="37"/>
                          </a:lnTo>
                          <a:lnTo>
                            <a:pt x="43" y="36"/>
                          </a:lnTo>
                          <a:lnTo>
                            <a:pt x="44" y="34"/>
                          </a:lnTo>
                          <a:lnTo>
                            <a:pt x="40" y="33"/>
                          </a:lnTo>
                          <a:lnTo>
                            <a:pt x="36" y="32"/>
                          </a:lnTo>
                          <a:lnTo>
                            <a:pt x="34" y="30"/>
                          </a:lnTo>
                          <a:lnTo>
                            <a:pt x="33" y="27"/>
                          </a:lnTo>
                          <a:lnTo>
                            <a:pt x="36" y="29"/>
                          </a:lnTo>
                          <a:lnTo>
                            <a:pt x="39" y="30"/>
                          </a:lnTo>
                          <a:lnTo>
                            <a:pt x="42" y="29"/>
                          </a:lnTo>
                          <a:lnTo>
                            <a:pt x="45" y="29"/>
                          </a:lnTo>
                          <a:lnTo>
                            <a:pt x="46" y="28"/>
                          </a:lnTo>
                          <a:lnTo>
                            <a:pt x="46" y="26"/>
                          </a:lnTo>
                          <a:lnTo>
                            <a:pt x="46" y="24"/>
                          </a:lnTo>
                          <a:lnTo>
                            <a:pt x="44" y="24"/>
                          </a:lnTo>
                          <a:lnTo>
                            <a:pt x="42" y="24"/>
                          </a:lnTo>
                          <a:lnTo>
                            <a:pt x="40" y="23"/>
                          </a:lnTo>
                          <a:lnTo>
                            <a:pt x="37" y="22"/>
                          </a:lnTo>
                          <a:lnTo>
                            <a:pt x="35" y="20"/>
                          </a:lnTo>
                          <a:lnTo>
                            <a:pt x="33" y="18"/>
                          </a:lnTo>
                          <a:lnTo>
                            <a:pt x="38" y="16"/>
                          </a:lnTo>
                          <a:lnTo>
                            <a:pt x="40" y="15"/>
                          </a:lnTo>
                          <a:lnTo>
                            <a:pt x="42" y="14"/>
                          </a:lnTo>
                          <a:lnTo>
                            <a:pt x="43" y="13"/>
                          </a:lnTo>
                          <a:lnTo>
                            <a:pt x="43" y="15"/>
                          </a:lnTo>
                          <a:lnTo>
                            <a:pt x="44" y="13"/>
                          </a:lnTo>
                          <a:lnTo>
                            <a:pt x="44" y="12"/>
                          </a:lnTo>
                          <a:lnTo>
                            <a:pt x="45" y="11"/>
                          </a:lnTo>
                          <a:lnTo>
                            <a:pt x="47" y="10"/>
                          </a:lnTo>
                          <a:lnTo>
                            <a:pt x="47" y="8"/>
                          </a:lnTo>
                          <a:lnTo>
                            <a:pt x="46" y="5"/>
                          </a:lnTo>
                          <a:lnTo>
                            <a:pt x="45" y="3"/>
                          </a:lnTo>
                          <a:lnTo>
                            <a:pt x="43" y="0"/>
                          </a:lnTo>
                          <a:lnTo>
                            <a:pt x="40" y="1"/>
                          </a:lnTo>
                          <a:lnTo>
                            <a:pt x="35" y="3"/>
                          </a:lnTo>
                          <a:lnTo>
                            <a:pt x="32" y="4"/>
                          </a:lnTo>
                          <a:lnTo>
                            <a:pt x="29" y="5"/>
                          </a:lnTo>
                          <a:lnTo>
                            <a:pt x="24" y="7"/>
                          </a:lnTo>
                          <a:lnTo>
                            <a:pt x="23" y="7"/>
                          </a:lnTo>
                          <a:lnTo>
                            <a:pt x="20" y="5"/>
                          </a:lnTo>
                          <a:lnTo>
                            <a:pt x="16" y="3"/>
                          </a:lnTo>
                          <a:lnTo>
                            <a:pt x="13" y="1"/>
                          </a:lnTo>
                          <a:lnTo>
                            <a:pt x="11" y="1"/>
                          </a:lnTo>
                          <a:lnTo>
                            <a:pt x="12" y="5"/>
                          </a:lnTo>
                          <a:lnTo>
                            <a:pt x="13" y="7"/>
                          </a:lnTo>
                          <a:lnTo>
                            <a:pt x="13" y="10"/>
                          </a:lnTo>
                          <a:lnTo>
                            <a:pt x="14" y="11"/>
                          </a:lnTo>
                          <a:lnTo>
                            <a:pt x="10" y="12"/>
                          </a:lnTo>
                          <a:lnTo>
                            <a:pt x="8" y="14"/>
                          </a:lnTo>
                          <a:lnTo>
                            <a:pt x="7" y="17"/>
                          </a:lnTo>
                          <a:lnTo>
                            <a:pt x="6" y="18"/>
                          </a:lnTo>
                          <a:lnTo>
                            <a:pt x="4" y="19"/>
                          </a:lnTo>
                          <a:lnTo>
                            <a:pt x="1" y="19"/>
                          </a:lnTo>
                          <a:lnTo>
                            <a:pt x="0" y="20"/>
                          </a:lnTo>
                          <a:lnTo>
                            <a:pt x="2" y="23"/>
                          </a:lnTo>
                          <a:lnTo>
                            <a:pt x="4" y="23"/>
                          </a:lnTo>
                          <a:lnTo>
                            <a:pt x="7" y="23"/>
                          </a:lnTo>
                          <a:lnTo>
                            <a:pt x="7" y="29"/>
                          </a:lnTo>
                          <a:lnTo>
                            <a:pt x="6" y="32"/>
                          </a:lnTo>
                          <a:lnTo>
                            <a:pt x="4" y="36"/>
                          </a:lnTo>
                          <a:lnTo>
                            <a:pt x="3" y="37"/>
                          </a:lnTo>
                          <a:lnTo>
                            <a:pt x="8" y="38"/>
                          </a:lnTo>
                          <a:lnTo>
                            <a:pt x="10" y="36"/>
                          </a:lnTo>
                          <a:lnTo>
                            <a:pt x="10" y="39"/>
                          </a:lnTo>
                          <a:lnTo>
                            <a:pt x="9" y="43"/>
                          </a:lnTo>
                          <a:lnTo>
                            <a:pt x="9" y="46"/>
                          </a:lnTo>
                          <a:lnTo>
                            <a:pt x="13" y="45"/>
                          </a:lnTo>
                          <a:lnTo>
                            <a:pt x="15" y="44"/>
                          </a:lnTo>
                          <a:lnTo>
                            <a:pt x="16" y="43"/>
                          </a:lnTo>
                          <a:lnTo>
                            <a:pt x="17" y="45"/>
                          </a:lnTo>
                        </a:path>
                      </a:pathLst>
                    </a:custGeom>
                    <a:solidFill>
                      <a:schemeClr val="tx2"/>
                    </a:solidFill>
                    <a:ln w="12700" cap="rnd" cmpd="sng">
                      <a:noFill/>
                      <a:prstDash val="solid"/>
                      <a:round/>
                      <a:headEnd type="none" w="med" len="med"/>
                      <a:tailEnd type="none" w="med" len="med"/>
                    </a:ln>
                    <a:effectLst/>
                    <a:scene3d>
                      <a:camera prst="orthographicFront"/>
                      <a:lightRig rig="threePt" dir="t"/>
                    </a:scene3d>
                    <a:sp3d/>
                  </p:spPr>
                  <p:txBody>
                    <a:bodyPr/>
                    <a:lstStyle/>
                    <a:p>
                      <a:pPr algn="ctr" eaLnBrk="0" hangingPunct="0">
                        <a:defRPr/>
                      </a:pPr>
                      <a:endParaRPr lang="it-IT" sz="2000">
                        <a:solidFill>
                          <a:schemeClr val="tx1"/>
                        </a:solidFill>
                        <a:latin typeface="Calibri" pitchFamily="34" charset="0"/>
                      </a:endParaRPr>
                    </a:p>
                  </p:txBody>
                </p:sp>
              </p:grpSp>
            </p:grpSp>
            <p:grpSp>
              <p:nvGrpSpPr>
                <p:cNvPr id="81076" name="Group 204"/>
                <p:cNvGrpSpPr>
                  <a:grpSpLocks/>
                </p:cNvGrpSpPr>
                <p:nvPr/>
              </p:nvGrpSpPr>
              <p:grpSpPr bwMode="auto">
                <a:xfrm>
                  <a:off x="4193" y="3509"/>
                  <a:ext cx="284" cy="371"/>
                  <a:chOff x="4241" y="3509"/>
                  <a:chExt cx="284" cy="371"/>
                </a:xfrm>
              </p:grpSpPr>
              <p:grpSp>
                <p:nvGrpSpPr>
                  <p:cNvPr id="81077" name="Group 205"/>
                  <p:cNvGrpSpPr>
                    <a:grpSpLocks/>
                  </p:cNvGrpSpPr>
                  <p:nvPr/>
                </p:nvGrpSpPr>
                <p:grpSpPr bwMode="auto">
                  <a:xfrm>
                    <a:off x="4241" y="3509"/>
                    <a:ext cx="284" cy="371"/>
                    <a:chOff x="4176" y="3264"/>
                    <a:chExt cx="472" cy="591"/>
                  </a:xfrm>
                </p:grpSpPr>
                <p:grpSp>
                  <p:nvGrpSpPr>
                    <p:cNvPr id="81097" name="Group 206"/>
                    <p:cNvGrpSpPr>
                      <a:grpSpLocks/>
                    </p:cNvGrpSpPr>
                    <p:nvPr/>
                  </p:nvGrpSpPr>
                  <p:grpSpPr bwMode="auto">
                    <a:xfrm>
                      <a:off x="4562" y="3337"/>
                      <a:ext cx="75" cy="187"/>
                      <a:chOff x="5495" y="206"/>
                      <a:chExt cx="75" cy="187"/>
                    </a:xfrm>
                  </p:grpSpPr>
                  <p:sp>
                    <p:nvSpPr>
                      <p:cNvPr id="121" name="Freeform 207"/>
                      <p:cNvSpPr>
                        <a:spLocks/>
                      </p:cNvSpPr>
                      <p:nvPr/>
                    </p:nvSpPr>
                    <p:spPr bwMode="auto">
                      <a:xfrm>
                        <a:off x="5495" y="206"/>
                        <a:ext cx="75" cy="187"/>
                      </a:xfrm>
                      <a:custGeom>
                        <a:avLst/>
                        <a:gdLst/>
                        <a:ahLst/>
                        <a:cxnLst>
                          <a:cxn ang="0">
                            <a:pos x="4" y="0"/>
                          </a:cxn>
                          <a:cxn ang="0">
                            <a:pos x="74" y="66"/>
                          </a:cxn>
                          <a:cxn ang="0">
                            <a:pos x="74" y="185"/>
                          </a:cxn>
                          <a:cxn ang="0">
                            <a:pos x="48" y="186"/>
                          </a:cxn>
                          <a:cxn ang="0">
                            <a:pos x="48" y="148"/>
                          </a:cxn>
                          <a:cxn ang="0">
                            <a:pos x="5" y="156"/>
                          </a:cxn>
                          <a:cxn ang="0">
                            <a:pos x="6" y="152"/>
                          </a:cxn>
                          <a:cxn ang="0">
                            <a:pos x="48" y="139"/>
                          </a:cxn>
                          <a:cxn ang="0">
                            <a:pos x="48" y="83"/>
                          </a:cxn>
                          <a:cxn ang="0">
                            <a:pos x="44" y="84"/>
                          </a:cxn>
                          <a:cxn ang="0">
                            <a:pos x="34" y="104"/>
                          </a:cxn>
                          <a:cxn ang="0">
                            <a:pos x="31" y="144"/>
                          </a:cxn>
                          <a:cxn ang="0">
                            <a:pos x="30" y="145"/>
                          </a:cxn>
                          <a:cxn ang="0">
                            <a:pos x="26" y="103"/>
                          </a:cxn>
                          <a:cxn ang="0">
                            <a:pos x="33" y="88"/>
                          </a:cxn>
                          <a:cxn ang="0">
                            <a:pos x="14" y="96"/>
                          </a:cxn>
                          <a:cxn ang="0">
                            <a:pos x="13" y="151"/>
                          </a:cxn>
                          <a:cxn ang="0">
                            <a:pos x="6" y="152"/>
                          </a:cxn>
                          <a:cxn ang="0">
                            <a:pos x="7" y="92"/>
                          </a:cxn>
                          <a:cxn ang="0">
                            <a:pos x="42" y="77"/>
                          </a:cxn>
                          <a:cxn ang="0">
                            <a:pos x="42" y="64"/>
                          </a:cxn>
                          <a:cxn ang="0">
                            <a:pos x="0" y="12"/>
                          </a:cxn>
                          <a:cxn ang="0">
                            <a:pos x="4" y="0"/>
                          </a:cxn>
                        </a:cxnLst>
                        <a:rect l="0" t="0" r="r" b="b"/>
                        <a:pathLst>
                          <a:path w="75" h="187">
                            <a:moveTo>
                              <a:pt x="4" y="0"/>
                            </a:moveTo>
                            <a:lnTo>
                              <a:pt x="74" y="66"/>
                            </a:lnTo>
                            <a:lnTo>
                              <a:pt x="74" y="185"/>
                            </a:lnTo>
                            <a:lnTo>
                              <a:pt x="48" y="186"/>
                            </a:lnTo>
                            <a:lnTo>
                              <a:pt x="48" y="148"/>
                            </a:lnTo>
                            <a:lnTo>
                              <a:pt x="5" y="156"/>
                            </a:lnTo>
                            <a:lnTo>
                              <a:pt x="6" y="152"/>
                            </a:lnTo>
                            <a:lnTo>
                              <a:pt x="48" y="139"/>
                            </a:lnTo>
                            <a:lnTo>
                              <a:pt x="48" y="83"/>
                            </a:lnTo>
                            <a:lnTo>
                              <a:pt x="44" y="84"/>
                            </a:lnTo>
                            <a:lnTo>
                              <a:pt x="34" y="104"/>
                            </a:lnTo>
                            <a:lnTo>
                              <a:pt x="31" y="144"/>
                            </a:lnTo>
                            <a:lnTo>
                              <a:pt x="30" y="145"/>
                            </a:lnTo>
                            <a:lnTo>
                              <a:pt x="26" y="103"/>
                            </a:lnTo>
                            <a:lnTo>
                              <a:pt x="33" y="88"/>
                            </a:lnTo>
                            <a:lnTo>
                              <a:pt x="14" y="96"/>
                            </a:lnTo>
                            <a:lnTo>
                              <a:pt x="13" y="151"/>
                            </a:lnTo>
                            <a:lnTo>
                              <a:pt x="6" y="152"/>
                            </a:lnTo>
                            <a:lnTo>
                              <a:pt x="7" y="92"/>
                            </a:lnTo>
                            <a:lnTo>
                              <a:pt x="42" y="77"/>
                            </a:lnTo>
                            <a:lnTo>
                              <a:pt x="42" y="64"/>
                            </a:lnTo>
                            <a:lnTo>
                              <a:pt x="0" y="12"/>
                            </a:lnTo>
                            <a:lnTo>
                              <a:pt x="4" y="0"/>
                            </a:lnTo>
                          </a:path>
                        </a:pathLst>
                      </a:custGeom>
                      <a:solidFill>
                        <a:srgbClr val="C0C0C0"/>
                      </a:solidFill>
                      <a:ln w="12700" cap="rnd" cmpd="sng">
                        <a:noFill/>
                        <a:prstDash val="solid"/>
                        <a:round/>
                        <a:headEnd type="none" w="med" len="med"/>
                        <a:tailEnd type="none" w="med" len="med"/>
                      </a:ln>
                      <a:effectLst/>
                      <a:scene3d>
                        <a:camera prst="orthographicFront"/>
                        <a:lightRig rig="threePt" dir="t"/>
                      </a:scene3d>
                      <a:sp3d/>
                    </p:spPr>
                    <p:txBody>
                      <a:bodyPr/>
                      <a:lstStyle/>
                      <a:p>
                        <a:pPr algn="ctr" eaLnBrk="0" hangingPunct="0">
                          <a:defRPr/>
                        </a:pPr>
                        <a:endParaRPr lang="it-IT" sz="2000">
                          <a:solidFill>
                            <a:schemeClr val="tx1"/>
                          </a:solidFill>
                          <a:latin typeface="Calibri" pitchFamily="34" charset="0"/>
                        </a:endParaRPr>
                      </a:p>
                    </p:txBody>
                  </p:sp>
                  <p:grpSp>
                    <p:nvGrpSpPr>
                      <p:cNvPr id="81173" name="Group 208"/>
                      <p:cNvGrpSpPr>
                        <a:grpSpLocks/>
                      </p:cNvGrpSpPr>
                      <p:nvPr/>
                    </p:nvGrpSpPr>
                    <p:grpSpPr bwMode="auto">
                      <a:xfrm>
                        <a:off x="5512" y="222"/>
                        <a:ext cx="49" cy="58"/>
                        <a:chOff x="5512" y="222"/>
                        <a:chExt cx="49" cy="58"/>
                      </a:xfrm>
                    </p:grpSpPr>
                    <p:grpSp>
                      <p:nvGrpSpPr>
                        <p:cNvPr id="81174" name="Line 209"/>
                        <p:cNvGrpSpPr>
                          <a:grpSpLocks/>
                        </p:cNvGrpSpPr>
                        <p:nvPr/>
                      </p:nvGrpSpPr>
                      <p:grpSpPr bwMode="auto">
                        <a:xfrm>
                          <a:off x="5483" y="201"/>
                          <a:ext cx="62" cy="61"/>
                          <a:chOff x="6388608" y="5468112"/>
                          <a:chExt cx="54864" cy="60960"/>
                        </a:xfrm>
                      </p:grpSpPr>
                      <p:pic>
                        <p:nvPicPr>
                          <p:cNvPr id="81193" name="Line 209"/>
                          <p:cNvPicPr>
                            <a:picLocks noChangeArrowheads="1"/>
                          </p:cNvPicPr>
                          <p:nvPr/>
                        </p:nvPicPr>
                        <p:blipFill>
                          <a:blip r:embed="rId7"/>
                          <a:srcRect/>
                          <a:stretch>
                            <a:fillRect/>
                          </a:stretch>
                        </p:blipFill>
                        <p:spPr bwMode="auto">
                          <a:xfrm>
                            <a:off x="6388608" y="5468112"/>
                            <a:ext cx="54864" cy="60960"/>
                          </a:xfrm>
                          <a:prstGeom prst="rect">
                            <a:avLst/>
                          </a:prstGeom>
                          <a:noFill/>
                          <a:ln w="9525">
                            <a:noFill/>
                            <a:miter lim="800000"/>
                            <a:headEnd/>
                            <a:tailEnd/>
                          </a:ln>
                        </p:spPr>
                      </p:pic>
                      <p:sp>
                        <p:nvSpPr>
                          <p:cNvPr id="81194" name="Text Box 362"/>
                          <p:cNvSpPr txBox="1">
                            <a:spLocks noChangeArrowheads="1" noChangeShapeType="1"/>
                          </p:cNvSpPr>
                          <p:nvPr/>
                        </p:nvSpPr>
                        <p:spPr bwMode="auto">
                          <a:xfrm rot="10800000">
                            <a:off x="6414465" y="5513270"/>
                            <a:ext cx="0" cy="0"/>
                          </a:xfrm>
                          <a:prstGeom prst="rect">
                            <a:avLst/>
                          </a:prstGeom>
                          <a:noFill/>
                          <a:ln w="9525">
                            <a:noFill/>
                            <a:miter lim="800000"/>
                            <a:headEnd/>
                            <a:tailEnd/>
                          </a:ln>
                        </p:spPr>
                        <p:txBody>
                          <a:bodyPr rot="10800000" wrap="none" anchor="ctr"/>
                          <a:lstStyle/>
                          <a:p>
                            <a:pPr algn="ctr" eaLnBrk="0" hangingPunct="0"/>
                            <a:endParaRPr lang="it-IT" sz="2000">
                              <a:solidFill>
                                <a:schemeClr val="tx1"/>
                              </a:solidFill>
                              <a:latin typeface="Calibri" pitchFamily="34" charset="0"/>
                            </a:endParaRPr>
                          </a:p>
                        </p:txBody>
                      </p:sp>
                    </p:grpSp>
                    <p:grpSp>
                      <p:nvGrpSpPr>
                        <p:cNvPr id="81175" name="Line 210"/>
                        <p:cNvGrpSpPr>
                          <a:grpSpLocks/>
                        </p:cNvGrpSpPr>
                        <p:nvPr/>
                      </p:nvGrpSpPr>
                      <p:grpSpPr bwMode="auto">
                        <a:xfrm>
                          <a:off x="5490" y="207"/>
                          <a:ext cx="62" cy="61"/>
                          <a:chOff x="6394704" y="5474208"/>
                          <a:chExt cx="54864" cy="60960"/>
                        </a:xfrm>
                      </p:grpSpPr>
                      <p:pic>
                        <p:nvPicPr>
                          <p:cNvPr id="81191" name="Line 210"/>
                          <p:cNvPicPr>
                            <a:picLocks noChangeArrowheads="1"/>
                          </p:cNvPicPr>
                          <p:nvPr/>
                        </p:nvPicPr>
                        <p:blipFill>
                          <a:blip r:embed="rId8"/>
                          <a:srcRect/>
                          <a:stretch>
                            <a:fillRect/>
                          </a:stretch>
                        </p:blipFill>
                        <p:spPr bwMode="auto">
                          <a:xfrm>
                            <a:off x="6394704" y="5474208"/>
                            <a:ext cx="54864" cy="60960"/>
                          </a:xfrm>
                          <a:prstGeom prst="rect">
                            <a:avLst/>
                          </a:prstGeom>
                          <a:noFill/>
                          <a:ln w="9525">
                            <a:noFill/>
                            <a:miter lim="800000"/>
                            <a:headEnd/>
                            <a:tailEnd/>
                          </a:ln>
                        </p:spPr>
                      </p:pic>
                      <p:sp>
                        <p:nvSpPr>
                          <p:cNvPr id="81192" name="Text Box 365"/>
                          <p:cNvSpPr txBox="1">
                            <a:spLocks noChangeArrowheads="1" noChangeShapeType="1"/>
                          </p:cNvSpPr>
                          <p:nvPr/>
                        </p:nvSpPr>
                        <p:spPr bwMode="auto">
                          <a:xfrm rot="10800000">
                            <a:off x="6418874" y="5519250"/>
                            <a:ext cx="0" cy="0"/>
                          </a:xfrm>
                          <a:prstGeom prst="rect">
                            <a:avLst/>
                          </a:prstGeom>
                          <a:noFill/>
                          <a:ln w="9525">
                            <a:noFill/>
                            <a:miter lim="800000"/>
                            <a:headEnd/>
                            <a:tailEnd/>
                          </a:ln>
                        </p:spPr>
                        <p:txBody>
                          <a:bodyPr rot="10800000" wrap="none" anchor="ctr"/>
                          <a:lstStyle/>
                          <a:p>
                            <a:pPr algn="ctr" eaLnBrk="0" hangingPunct="0"/>
                            <a:endParaRPr lang="it-IT" sz="2000">
                              <a:solidFill>
                                <a:schemeClr val="tx1"/>
                              </a:solidFill>
                              <a:latin typeface="Calibri" pitchFamily="34" charset="0"/>
                            </a:endParaRPr>
                          </a:p>
                        </p:txBody>
                      </p:sp>
                    </p:grpSp>
                    <p:grpSp>
                      <p:nvGrpSpPr>
                        <p:cNvPr id="81176" name="Line 211"/>
                        <p:cNvGrpSpPr>
                          <a:grpSpLocks/>
                        </p:cNvGrpSpPr>
                        <p:nvPr/>
                      </p:nvGrpSpPr>
                      <p:grpSpPr bwMode="auto">
                        <a:xfrm>
                          <a:off x="5497" y="207"/>
                          <a:ext cx="62" cy="67"/>
                          <a:chOff x="6400800" y="5474208"/>
                          <a:chExt cx="54864" cy="67056"/>
                        </a:xfrm>
                      </p:grpSpPr>
                      <p:pic>
                        <p:nvPicPr>
                          <p:cNvPr id="81189" name="Line 211"/>
                          <p:cNvPicPr>
                            <a:picLocks noChangeArrowheads="1"/>
                          </p:cNvPicPr>
                          <p:nvPr/>
                        </p:nvPicPr>
                        <p:blipFill>
                          <a:blip r:embed="rId9"/>
                          <a:srcRect/>
                          <a:stretch>
                            <a:fillRect/>
                          </a:stretch>
                        </p:blipFill>
                        <p:spPr bwMode="auto">
                          <a:xfrm>
                            <a:off x="6400800" y="5474208"/>
                            <a:ext cx="54864" cy="67056"/>
                          </a:xfrm>
                          <a:prstGeom prst="rect">
                            <a:avLst/>
                          </a:prstGeom>
                          <a:noFill/>
                          <a:ln w="9525">
                            <a:noFill/>
                            <a:miter lim="800000"/>
                            <a:headEnd/>
                            <a:tailEnd/>
                          </a:ln>
                        </p:spPr>
                      </p:pic>
                      <p:sp>
                        <p:nvSpPr>
                          <p:cNvPr id="81190" name="Text Box 368"/>
                          <p:cNvSpPr txBox="1">
                            <a:spLocks noChangeArrowheads="1" noChangeShapeType="1"/>
                          </p:cNvSpPr>
                          <p:nvPr/>
                        </p:nvSpPr>
                        <p:spPr bwMode="auto">
                          <a:xfrm rot="10800000">
                            <a:off x="6422401" y="5524232"/>
                            <a:ext cx="0" cy="0"/>
                          </a:xfrm>
                          <a:prstGeom prst="rect">
                            <a:avLst/>
                          </a:prstGeom>
                          <a:noFill/>
                          <a:ln w="9525">
                            <a:noFill/>
                            <a:miter lim="800000"/>
                            <a:headEnd/>
                            <a:tailEnd/>
                          </a:ln>
                        </p:spPr>
                        <p:txBody>
                          <a:bodyPr rot="10800000" wrap="none" anchor="ctr"/>
                          <a:lstStyle/>
                          <a:p>
                            <a:pPr algn="ctr" eaLnBrk="0" hangingPunct="0"/>
                            <a:endParaRPr lang="it-IT" sz="2000">
                              <a:solidFill>
                                <a:schemeClr val="tx1"/>
                              </a:solidFill>
                              <a:latin typeface="Calibri" pitchFamily="34" charset="0"/>
                            </a:endParaRPr>
                          </a:p>
                        </p:txBody>
                      </p:sp>
                    </p:grpSp>
                    <p:grpSp>
                      <p:nvGrpSpPr>
                        <p:cNvPr id="81177" name="Line 212"/>
                        <p:cNvGrpSpPr>
                          <a:grpSpLocks/>
                        </p:cNvGrpSpPr>
                        <p:nvPr/>
                      </p:nvGrpSpPr>
                      <p:grpSpPr bwMode="auto">
                        <a:xfrm>
                          <a:off x="5497" y="213"/>
                          <a:ext cx="62" cy="67"/>
                          <a:chOff x="6400800" y="5480304"/>
                          <a:chExt cx="54864" cy="67056"/>
                        </a:xfrm>
                      </p:grpSpPr>
                      <p:pic>
                        <p:nvPicPr>
                          <p:cNvPr id="81187" name="Line 212"/>
                          <p:cNvPicPr>
                            <a:picLocks noChangeArrowheads="1"/>
                          </p:cNvPicPr>
                          <p:nvPr/>
                        </p:nvPicPr>
                        <p:blipFill>
                          <a:blip r:embed="rId10"/>
                          <a:srcRect/>
                          <a:stretch>
                            <a:fillRect/>
                          </a:stretch>
                        </p:blipFill>
                        <p:spPr bwMode="auto">
                          <a:xfrm>
                            <a:off x="6400800" y="5480304"/>
                            <a:ext cx="54864" cy="67056"/>
                          </a:xfrm>
                          <a:prstGeom prst="rect">
                            <a:avLst/>
                          </a:prstGeom>
                          <a:noFill/>
                          <a:ln w="9525">
                            <a:noFill/>
                            <a:miter lim="800000"/>
                            <a:headEnd/>
                            <a:tailEnd/>
                          </a:ln>
                        </p:spPr>
                      </p:pic>
                      <p:sp>
                        <p:nvSpPr>
                          <p:cNvPr id="81188" name="Text Box 371"/>
                          <p:cNvSpPr txBox="1">
                            <a:spLocks noChangeArrowheads="1" noChangeShapeType="1"/>
                          </p:cNvSpPr>
                          <p:nvPr/>
                        </p:nvSpPr>
                        <p:spPr bwMode="auto">
                          <a:xfrm rot="10800000">
                            <a:off x="6426810" y="5529215"/>
                            <a:ext cx="0" cy="0"/>
                          </a:xfrm>
                          <a:prstGeom prst="rect">
                            <a:avLst/>
                          </a:prstGeom>
                          <a:noFill/>
                          <a:ln w="9525">
                            <a:noFill/>
                            <a:miter lim="800000"/>
                            <a:headEnd/>
                            <a:tailEnd/>
                          </a:ln>
                        </p:spPr>
                        <p:txBody>
                          <a:bodyPr rot="10800000" wrap="none" anchor="ctr"/>
                          <a:lstStyle/>
                          <a:p>
                            <a:pPr algn="ctr" eaLnBrk="0" hangingPunct="0"/>
                            <a:endParaRPr lang="it-IT" sz="2000">
                              <a:solidFill>
                                <a:schemeClr val="tx1"/>
                              </a:solidFill>
                              <a:latin typeface="Calibri" pitchFamily="34" charset="0"/>
                            </a:endParaRPr>
                          </a:p>
                        </p:txBody>
                      </p:sp>
                    </p:grpSp>
                    <p:grpSp>
                      <p:nvGrpSpPr>
                        <p:cNvPr id="81178" name="Line 213"/>
                        <p:cNvGrpSpPr>
                          <a:grpSpLocks/>
                        </p:cNvGrpSpPr>
                        <p:nvPr/>
                      </p:nvGrpSpPr>
                      <p:grpSpPr bwMode="auto">
                        <a:xfrm>
                          <a:off x="5503" y="219"/>
                          <a:ext cx="62" cy="61"/>
                          <a:chOff x="6406896" y="5486400"/>
                          <a:chExt cx="54864" cy="60960"/>
                        </a:xfrm>
                      </p:grpSpPr>
                      <p:pic>
                        <p:nvPicPr>
                          <p:cNvPr id="81185" name="Line 213"/>
                          <p:cNvPicPr>
                            <a:picLocks noChangeArrowheads="1"/>
                          </p:cNvPicPr>
                          <p:nvPr/>
                        </p:nvPicPr>
                        <p:blipFill>
                          <a:blip r:embed="rId11"/>
                          <a:srcRect/>
                          <a:stretch>
                            <a:fillRect/>
                          </a:stretch>
                        </p:blipFill>
                        <p:spPr bwMode="auto">
                          <a:xfrm>
                            <a:off x="6406896" y="5486400"/>
                            <a:ext cx="54864" cy="60960"/>
                          </a:xfrm>
                          <a:prstGeom prst="rect">
                            <a:avLst/>
                          </a:prstGeom>
                          <a:noFill/>
                          <a:ln w="9525">
                            <a:noFill/>
                            <a:miter lim="800000"/>
                            <a:headEnd/>
                            <a:tailEnd/>
                          </a:ln>
                        </p:spPr>
                      </p:pic>
                      <p:sp>
                        <p:nvSpPr>
                          <p:cNvPr id="81186" name="Text Box 374"/>
                          <p:cNvSpPr txBox="1">
                            <a:spLocks noChangeArrowheads="1" noChangeShapeType="1"/>
                          </p:cNvSpPr>
                          <p:nvPr/>
                        </p:nvSpPr>
                        <p:spPr bwMode="auto">
                          <a:xfrm rot="10800000">
                            <a:off x="6431219" y="5535194"/>
                            <a:ext cx="0" cy="0"/>
                          </a:xfrm>
                          <a:prstGeom prst="rect">
                            <a:avLst/>
                          </a:prstGeom>
                          <a:noFill/>
                          <a:ln w="9525">
                            <a:noFill/>
                            <a:miter lim="800000"/>
                            <a:headEnd/>
                            <a:tailEnd/>
                          </a:ln>
                        </p:spPr>
                        <p:txBody>
                          <a:bodyPr rot="10800000" wrap="none" anchor="ctr"/>
                          <a:lstStyle/>
                          <a:p>
                            <a:pPr algn="ctr" eaLnBrk="0" hangingPunct="0"/>
                            <a:endParaRPr lang="it-IT" sz="2000">
                              <a:solidFill>
                                <a:schemeClr val="tx1"/>
                              </a:solidFill>
                              <a:latin typeface="Calibri" pitchFamily="34" charset="0"/>
                            </a:endParaRPr>
                          </a:p>
                        </p:txBody>
                      </p:sp>
                    </p:grpSp>
                    <p:grpSp>
                      <p:nvGrpSpPr>
                        <p:cNvPr id="81179" name="Line 214"/>
                        <p:cNvGrpSpPr>
                          <a:grpSpLocks/>
                        </p:cNvGrpSpPr>
                        <p:nvPr/>
                      </p:nvGrpSpPr>
                      <p:grpSpPr bwMode="auto">
                        <a:xfrm>
                          <a:off x="5510" y="225"/>
                          <a:ext cx="62" cy="61"/>
                          <a:chOff x="6412992" y="5492496"/>
                          <a:chExt cx="54864" cy="60960"/>
                        </a:xfrm>
                      </p:grpSpPr>
                      <p:pic>
                        <p:nvPicPr>
                          <p:cNvPr id="81183" name="Line 214"/>
                          <p:cNvPicPr>
                            <a:picLocks noChangeArrowheads="1"/>
                          </p:cNvPicPr>
                          <p:nvPr/>
                        </p:nvPicPr>
                        <p:blipFill>
                          <a:blip r:embed="rId16"/>
                          <a:srcRect/>
                          <a:stretch>
                            <a:fillRect/>
                          </a:stretch>
                        </p:blipFill>
                        <p:spPr bwMode="auto">
                          <a:xfrm>
                            <a:off x="6412992" y="5492496"/>
                            <a:ext cx="54864" cy="60960"/>
                          </a:xfrm>
                          <a:prstGeom prst="rect">
                            <a:avLst/>
                          </a:prstGeom>
                          <a:noFill/>
                          <a:ln w="9525">
                            <a:noFill/>
                            <a:miter lim="800000"/>
                            <a:headEnd/>
                            <a:tailEnd/>
                          </a:ln>
                        </p:spPr>
                      </p:pic>
                      <p:sp>
                        <p:nvSpPr>
                          <p:cNvPr id="81184" name="Text Box 377"/>
                          <p:cNvSpPr txBox="1">
                            <a:spLocks noChangeArrowheads="1" noChangeShapeType="1"/>
                          </p:cNvSpPr>
                          <p:nvPr/>
                        </p:nvSpPr>
                        <p:spPr bwMode="auto">
                          <a:xfrm rot="10800000">
                            <a:off x="6434746" y="5541173"/>
                            <a:ext cx="0" cy="0"/>
                          </a:xfrm>
                          <a:prstGeom prst="rect">
                            <a:avLst/>
                          </a:prstGeom>
                          <a:noFill/>
                          <a:ln w="9525">
                            <a:noFill/>
                            <a:miter lim="800000"/>
                            <a:headEnd/>
                            <a:tailEnd/>
                          </a:ln>
                        </p:spPr>
                        <p:txBody>
                          <a:bodyPr rot="10800000" wrap="none" anchor="ctr"/>
                          <a:lstStyle/>
                          <a:p>
                            <a:pPr algn="ctr" eaLnBrk="0" hangingPunct="0"/>
                            <a:endParaRPr lang="it-IT" sz="2000">
                              <a:solidFill>
                                <a:schemeClr val="tx1"/>
                              </a:solidFill>
                              <a:latin typeface="Calibri" pitchFamily="34" charset="0"/>
                            </a:endParaRPr>
                          </a:p>
                        </p:txBody>
                      </p:sp>
                    </p:grpSp>
                    <p:grpSp>
                      <p:nvGrpSpPr>
                        <p:cNvPr id="81180" name="Line 215"/>
                        <p:cNvGrpSpPr>
                          <a:grpSpLocks/>
                        </p:cNvGrpSpPr>
                        <p:nvPr/>
                      </p:nvGrpSpPr>
                      <p:grpSpPr bwMode="auto">
                        <a:xfrm>
                          <a:off x="5517" y="231"/>
                          <a:ext cx="62" cy="67"/>
                          <a:chOff x="6419088" y="5498592"/>
                          <a:chExt cx="54864" cy="67056"/>
                        </a:xfrm>
                      </p:grpSpPr>
                      <p:pic>
                        <p:nvPicPr>
                          <p:cNvPr id="81181" name="Line 215"/>
                          <p:cNvPicPr>
                            <a:picLocks noChangeArrowheads="1"/>
                          </p:cNvPicPr>
                          <p:nvPr/>
                        </p:nvPicPr>
                        <p:blipFill>
                          <a:blip r:embed="rId22"/>
                          <a:srcRect/>
                          <a:stretch>
                            <a:fillRect/>
                          </a:stretch>
                        </p:blipFill>
                        <p:spPr bwMode="auto">
                          <a:xfrm>
                            <a:off x="6419088" y="5498592"/>
                            <a:ext cx="54864" cy="67056"/>
                          </a:xfrm>
                          <a:prstGeom prst="rect">
                            <a:avLst/>
                          </a:prstGeom>
                          <a:noFill/>
                          <a:ln w="9525">
                            <a:noFill/>
                            <a:miter lim="800000"/>
                            <a:headEnd/>
                            <a:tailEnd/>
                          </a:ln>
                        </p:spPr>
                      </p:pic>
                      <p:sp>
                        <p:nvSpPr>
                          <p:cNvPr id="81182" name="Text Box 380"/>
                          <p:cNvSpPr txBox="1">
                            <a:spLocks noChangeArrowheads="1" noChangeShapeType="1"/>
                          </p:cNvSpPr>
                          <p:nvPr/>
                        </p:nvSpPr>
                        <p:spPr bwMode="auto">
                          <a:xfrm rot="10800000">
                            <a:off x="6440037" y="5547153"/>
                            <a:ext cx="0" cy="0"/>
                          </a:xfrm>
                          <a:prstGeom prst="rect">
                            <a:avLst/>
                          </a:prstGeom>
                          <a:noFill/>
                          <a:ln w="9525">
                            <a:noFill/>
                            <a:miter lim="800000"/>
                            <a:headEnd/>
                            <a:tailEnd/>
                          </a:ln>
                        </p:spPr>
                        <p:txBody>
                          <a:bodyPr rot="10800000" wrap="none" anchor="ctr"/>
                          <a:lstStyle/>
                          <a:p>
                            <a:pPr algn="ctr" eaLnBrk="0" hangingPunct="0"/>
                            <a:endParaRPr lang="it-IT" sz="2000">
                              <a:solidFill>
                                <a:schemeClr val="tx1"/>
                              </a:solidFill>
                              <a:latin typeface="Calibri" pitchFamily="34" charset="0"/>
                            </a:endParaRPr>
                          </a:p>
                        </p:txBody>
                      </p:sp>
                    </p:grpSp>
                  </p:grpSp>
                </p:grpSp>
                <p:sp>
                  <p:nvSpPr>
                    <p:cNvPr id="93" name="Freeform 216"/>
                    <p:cNvSpPr>
                      <a:spLocks/>
                    </p:cNvSpPr>
                    <p:nvPr/>
                  </p:nvSpPr>
                  <p:spPr bwMode="auto">
                    <a:xfrm>
                      <a:off x="4525" y="3523"/>
                      <a:ext cx="123" cy="274"/>
                    </a:xfrm>
                    <a:custGeom>
                      <a:avLst/>
                      <a:gdLst/>
                      <a:ahLst/>
                      <a:cxnLst>
                        <a:cxn ang="0">
                          <a:pos x="76" y="0"/>
                        </a:cxn>
                        <a:cxn ang="0">
                          <a:pos x="122" y="0"/>
                        </a:cxn>
                        <a:cxn ang="0">
                          <a:pos x="122" y="16"/>
                        </a:cxn>
                        <a:cxn ang="0">
                          <a:pos x="109" y="16"/>
                        </a:cxn>
                        <a:cxn ang="0">
                          <a:pos x="110" y="28"/>
                        </a:cxn>
                        <a:cxn ang="0">
                          <a:pos x="108" y="49"/>
                        </a:cxn>
                        <a:cxn ang="0">
                          <a:pos x="106" y="61"/>
                        </a:cxn>
                        <a:cxn ang="0">
                          <a:pos x="105" y="75"/>
                        </a:cxn>
                        <a:cxn ang="0">
                          <a:pos x="103" y="92"/>
                        </a:cxn>
                        <a:cxn ang="0">
                          <a:pos x="101" y="116"/>
                        </a:cxn>
                        <a:cxn ang="0">
                          <a:pos x="99" y="130"/>
                        </a:cxn>
                        <a:cxn ang="0">
                          <a:pos x="98" y="146"/>
                        </a:cxn>
                        <a:cxn ang="0">
                          <a:pos x="97" y="159"/>
                        </a:cxn>
                        <a:cxn ang="0">
                          <a:pos x="95" y="169"/>
                        </a:cxn>
                        <a:cxn ang="0">
                          <a:pos x="92" y="181"/>
                        </a:cxn>
                        <a:cxn ang="0">
                          <a:pos x="89" y="190"/>
                        </a:cxn>
                        <a:cxn ang="0">
                          <a:pos x="86" y="198"/>
                        </a:cxn>
                        <a:cxn ang="0">
                          <a:pos x="84" y="207"/>
                        </a:cxn>
                        <a:cxn ang="0">
                          <a:pos x="80" y="215"/>
                        </a:cxn>
                        <a:cxn ang="0">
                          <a:pos x="74" y="222"/>
                        </a:cxn>
                        <a:cxn ang="0">
                          <a:pos x="66" y="234"/>
                        </a:cxn>
                        <a:cxn ang="0">
                          <a:pos x="54" y="248"/>
                        </a:cxn>
                        <a:cxn ang="0">
                          <a:pos x="44" y="256"/>
                        </a:cxn>
                        <a:cxn ang="0">
                          <a:pos x="34" y="262"/>
                        </a:cxn>
                        <a:cxn ang="0">
                          <a:pos x="23" y="267"/>
                        </a:cxn>
                        <a:cxn ang="0">
                          <a:pos x="13" y="270"/>
                        </a:cxn>
                        <a:cxn ang="0">
                          <a:pos x="0" y="273"/>
                        </a:cxn>
                        <a:cxn ang="0">
                          <a:pos x="5" y="246"/>
                        </a:cxn>
                        <a:cxn ang="0">
                          <a:pos x="16" y="242"/>
                        </a:cxn>
                        <a:cxn ang="0">
                          <a:pos x="25" y="237"/>
                        </a:cxn>
                        <a:cxn ang="0">
                          <a:pos x="32" y="232"/>
                        </a:cxn>
                        <a:cxn ang="0">
                          <a:pos x="42" y="222"/>
                        </a:cxn>
                        <a:cxn ang="0">
                          <a:pos x="51" y="212"/>
                        </a:cxn>
                        <a:cxn ang="0">
                          <a:pos x="55" y="204"/>
                        </a:cxn>
                        <a:cxn ang="0">
                          <a:pos x="60" y="194"/>
                        </a:cxn>
                        <a:cxn ang="0">
                          <a:pos x="65" y="186"/>
                        </a:cxn>
                        <a:cxn ang="0">
                          <a:pos x="68" y="177"/>
                        </a:cxn>
                        <a:cxn ang="0">
                          <a:pos x="69" y="168"/>
                        </a:cxn>
                        <a:cxn ang="0">
                          <a:pos x="72" y="155"/>
                        </a:cxn>
                        <a:cxn ang="0">
                          <a:pos x="73" y="145"/>
                        </a:cxn>
                        <a:cxn ang="0">
                          <a:pos x="76" y="129"/>
                        </a:cxn>
                        <a:cxn ang="0">
                          <a:pos x="78" y="107"/>
                        </a:cxn>
                        <a:cxn ang="0">
                          <a:pos x="80" y="89"/>
                        </a:cxn>
                        <a:cxn ang="0">
                          <a:pos x="81" y="80"/>
                        </a:cxn>
                        <a:cxn ang="0">
                          <a:pos x="83" y="66"/>
                        </a:cxn>
                        <a:cxn ang="0">
                          <a:pos x="84" y="51"/>
                        </a:cxn>
                        <a:cxn ang="0">
                          <a:pos x="85" y="39"/>
                        </a:cxn>
                        <a:cxn ang="0">
                          <a:pos x="86" y="26"/>
                        </a:cxn>
                        <a:cxn ang="0">
                          <a:pos x="86" y="17"/>
                        </a:cxn>
                        <a:cxn ang="0">
                          <a:pos x="76" y="16"/>
                        </a:cxn>
                        <a:cxn ang="0">
                          <a:pos x="76" y="0"/>
                        </a:cxn>
                      </a:cxnLst>
                      <a:rect l="0" t="0" r="r" b="b"/>
                      <a:pathLst>
                        <a:path w="123" h="274">
                          <a:moveTo>
                            <a:pt x="76" y="0"/>
                          </a:moveTo>
                          <a:lnTo>
                            <a:pt x="122" y="0"/>
                          </a:lnTo>
                          <a:lnTo>
                            <a:pt x="122" y="16"/>
                          </a:lnTo>
                          <a:lnTo>
                            <a:pt x="109" y="16"/>
                          </a:lnTo>
                          <a:lnTo>
                            <a:pt x="110" y="28"/>
                          </a:lnTo>
                          <a:lnTo>
                            <a:pt x="108" y="49"/>
                          </a:lnTo>
                          <a:lnTo>
                            <a:pt x="106" y="61"/>
                          </a:lnTo>
                          <a:lnTo>
                            <a:pt x="105" y="75"/>
                          </a:lnTo>
                          <a:lnTo>
                            <a:pt x="103" y="92"/>
                          </a:lnTo>
                          <a:lnTo>
                            <a:pt x="101" y="116"/>
                          </a:lnTo>
                          <a:lnTo>
                            <a:pt x="99" y="130"/>
                          </a:lnTo>
                          <a:lnTo>
                            <a:pt x="98" y="146"/>
                          </a:lnTo>
                          <a:lnTo>
                            <a:pt x="97" y="159"/>
                          </a:lnTo>
                          <a:lnTo>
                            <a:pt x="95" y="169"/>
                          </a:lnTo>
                          <a:lnTo>
                            <a:pt x="92" y="181"/>
                          </a:lnTo>
                          <a:lnTo>
                            <a:pt x="89" y="190"/>
                          </a:lnTo>
                          <a:lnTo>
                            <a:pt x="86" y="198"/>
                          </a:lnTo>
                          <a:lnTo>
                            <a:pt x="84" y="207"/>
                          </a:lnTo>
                          <a:lnTo>
                            <a:pt x="80" y="215"/>
                          </a:lnTo>
                          <a:lnTo>
                            <a:pt x="74" y="222"/>
                          </a:lnTo>
                          <a:lnTo>
                            <a:pt x="66" y="234"/>
                          </a:lnTo>
                          <a:lnTo>
                            <a:pt x="54" y="248"/>
                          </a:lnTo>
                          <a:lnTo>
                            <a:pt x="44" y="256"/>
                          </a:lnTo>
                          <a:lnTo>
                            <a:pt x="34" y="262"/>
                          </a:lnTo>
                          <a:lnTo>
                            <a:pt x="23" y="267"/>
                          </a:lnTo>
                          <a:lnTo>
                            <a:pt x="13" y="270"/>
                          </a:lnTo>
                          <a:lnTo>
                            <a:pt x="0" y="273"/>
                          </a:lnTo>
                          <a:lnTo>
                            <a:pt x="5" y="246"/>
                          </a:lnTo>
                          <a:lnTo>
                            <a:pt x="16" y="242"/>
                          </a:lnTo>
                          <a:lnTo>
                            <a:pt x="25" y="237"/>
                          </a:lnTo>
                          <a:lnTo>
                            <a:pt x="32" y="232"/>
                          </a:lnTo>
                          <a:lnTo>
                            <a:pt x="42" y="222"/>
                          </a:lnTo>
                          <a:lnTo>
                            <a:pt x="51" y="212"/>
                          </a:lnTo>
                          <a:lnTo>
                            <a:pt x="55" y="204"/>
                          </a:lnTo>
                          <a:lnTo>
                            <a:pt x="60" y="194"/>
                          </a:lnTo>
                          <a:lnTo>
                            <a:pt x="65" y="186"/>
                          </a:lnTo>
                          <a:lnTo>
                            <a:pt x="68" y="177"/>
                          </a:lnTo>
                          <a:lnTo>
                            <a:pt x="69" y="168"/>
                          </a:lnTo>
                          <a:lnTo>
                            <a:pt x="72" y="155"/>
                          </a:lnTo>
                          <a:lnTo>
                            <a:pt x="73" y="145"/>
                          </a:lnTo>
                          <a:lnTo>
                            <a:pt x="76" y="129"/>
                          </a:lnTo>
                          <a:lnTo>
                            <a:pt x="78" y="107"/>
                          </a:lnTo>
                          <a:lnTo>
                            <a:pt x="80" y="89"/>
                          </a:lnTo>
                          <a:lnTo>
                            <a:pt x="81" y="80"/>
                          </a:lnTo>
                          <a:lnTo>
                            <a:pt x="83" y="66"/>
                          </a:lnTo>
                          <a:lnTo>
                            <a:pt x="84" y="51"/>
                          </a:lnTo>
                          <a:lnTo>
                            <a:pt x="85" y="39"/>
                          </a:lnTo>
                          <a:lnTo>
                            <a:pt x="86" y="26"/>
                          </a:lnTo>
                          <a:lnTo>
                            <a:pt x="86" y="17"/>
                          </a:lnTo>
                          <a:lnTo>
                            <a:pt x="76" y="16"/>
                          </a:lnTo>
                          <a:lnTo>
                            <a:pt x="76" y="0"/>
                          </a:lnTo>
                        </a:path>
                      </a:pathLst>
                    </a:custGeom>
                    <a:solidFill>
                      <a:srgbClr val="081D58"/>
                    </a:solidFill>
                    <a:ln w="12700" cap="rnd" cmpd="sng">
                      <a:noFill/>
                      <a:prstDash val="solid"/>
                      <a:round/>
                      <a:headEnd type="none" w="med" len="med"/>
                      <a:tailEnd type="none" w="med" len="med"/>
                    </a:ln>
                    <a:effectLst/>
                    <a:scene3d>
                      <a:camera prst="orthographicFront"/>
                      <a:lightRig rig="threePt" dir="t"/>
                    </a:scene3d>
                    <a:sp3d/>
                  </p:spPr>
                  <p:txBody>
                    <a:bodyPr/>
                    <a:lstStyle/>
                    <a:p>
                      <a:pPr algn="ctr" eaLnBrk="0" hangingPunct="0">
                        <a:defRPr/>
                      </a:pPr>
                      <a:endParaRPr lang="it-IT" sz="2000">
                        <a:solidFill>
                          <a:schemeClr val="tx1"/>
                        </a:solidFill>
                        <a:latin typeface="Calibri" pitchFamily="34" charset="0"/>
                      </a:endParaRPr>
                    </a:p>
                  </p:txBody>
                </p:sp>
                <p:grpSp>
                  <p:nvGrpSpPr>
                    <p:cNvPr id="81101" name="Group 217"/>
                    <p:cNvGrpSpPr>
                      <a:grpSpLocks/>
                    </p:cNvGrpSpPr>
                    <p:nvPr/>
                  </p:nvGrpSpPr>
                  <p:grpSpPr bwMode="auto">
                    <a:xfrm>
                      <a:off x="4176" y="3465"/>
                      <a:ext cx="42" cy="17"/>
                      <a:chOff x="5109" y="334"/>
                      <a:chExt cx="42" cy="17"/>
                    </a:xfrm>
                  </p:grpSpPr>
                  <p:sp>
                    <p:nvSpPr>
                      <p:cNvPr id="119" name="Freeform 218"/>
                      <p:cNvSpPr>
                        <a:spLocks/>
                      </p:cNvSpPr>
                      <p:nvPr/>
                    </p:nvSpPr>
                    <p:spPr bwMode="auto">
                      <a:xfrm>
                        <a:off x="5120" y="334"/>
                        <a:ext cx="31" cy="15"/>
                      </a:xfrm>
                      <a:custGeom>
                        <a:avLst/>
                        <a:gdLst/>
                        <a:ahLst/>
                        <a:cxnLst>
                          <a:cxn ang="0">
                            <a:pos x="30" y="0"/>
                          </a:cxn>
                          <a:cxn ang="0">
                            <a:pos x="13" y="0"/>
                          </a:cxn>
                          <a:cxn ang="0">
                            <a:pos x="13" y="12"/>
                          </a:cxn>
                          <a:cxn ang="0">
                            <a:pos x="0" y="12"/>
                          </a:cxn>
                          <a:cxn ang="0">
                            <a:pos x="0" y="14"/>
                          </a:cxn>
                          <a:cxn ang="0">
                            <a:pos x="19" y="14"/>
                          </a:cxn>
                          <a:cxn ang="0">
                            <a:pos x="19" y="4"/>
                          </a:cxn>
                          <a:cxn ang="0">
                            <a:pos x="30" y="4"/>
                          </a:cxn>
                          <a:cxn ang="0">
                            <a:pos x="30" y="0"/>
                          </a:cxn>
                        </a:cxnLst>
                        <a:rect l="0" t="0" r="r" b="b"/>
                        <a:pathLst>
                          <a:path w="31" h="15">
                            <a:moveTo>
                              <a:pt x="30" y="0"/>
                            </a:moveTo>
                            <a:lnTo>
                              <a:pt x="13" y="0"/>
                            </a:lnTo>
                            <a:lnTo>
                              <a:pt x="13" y="12"/>
                            </a:lnTo>
                            <a:lnTo>
                              <a:pt x="0" y="12"/>
                            </a:lnTo>
                            <a:lnTo>
                              <a:pt x="0" y="14"/>
                            </a:lnTo>
                            <a:lnTo>
                              <a:pt x="19" y="14"/>
                            </a:lnTo>
                            <a:lnTo>
                              <a:pt x="19" y="4"/>
                            </a:lnTo>
                            <a:lnTo>
                              <a:pt x="30" y="4"/>
                            </a:lnTo>
                            <a:lnTo>
                              <a:pt x="30" y="0"/>
                            </a:lnTo>
                          </a:path>
                        </a:pathLst>
                      </a:custGeom>
                      <a:solidFill>
                        <a:srgbClr val="000000"/>
                      </a:solidFill>
                      <a:ln w="12700" cap="rnd" cmpd="sng">
                        <a:noFill/>
                        <a:prstDash val="solid"/>
                        <a:round/>
                        <a:headEnd type="none" w="med" len="med"/>
                        <a:tailEnd type="none" w="med" len="med"/>
                      </a:ln>
                      <a:effectLst/>
                      <a:scene3d>
                        <a:camera prst="orthographicFront"/>
                        <a:lightRig rig="threePt" dir="t"/>
                      </a:scene3d>
                      <a:sp3d/>
                    </p:spPr>
                    <p:txBody>
                      <a:bodyPr/>
                      <a:lstStyle/>
                      <a:p>
                        <a:pPr algn="ctr" eaLnBrk="0" hangingPunct="0">
                          <a:defRPr/>
                        </a:pPr>
                        <a:endParaRPr lang="it-IT" sz="2000">
                          <a:solidFill>
                            <a:schemeClr val="tx1"/>
                          </a:solidFill>
                          <a:latin typeface="Calibri" pitchFamily="34" charset="0"/>
                        </a:endParaRPr>
                      </a:p>
                    </p:txBody>
                  </p:sp>
                  <p:sp>
                    <p:nvSpPr>
                      <p:cNvPr id="120" name="Oval 219"/>
                      <p:cNvSpPr>
                        <a:spLocks noChangeArrowheads="1"/>
                      </p:cNvSpPr>
                      <p:nvPr/>
                    </p:nvSpPr>
                    <p:spPr bwMode="auto">
                      <a:xfrm>
                        <a:off x="5109" y="350"/>
                        <a:ext cx="6" cy="1"/>
                      </a:xfrm>
                      <a:prstGeom prst="ellipse">
                        <a:avLst/>
                      </a:prstGeom>
                      <a:solidFill>
                        <a:srgbClr val="000000"/>
                      </a:solidFill>
                      <a:ln w="12700">
                        <a:noFill/>
                        <a:round/>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grpSp>
                <p:sp>
                  <p:nvSpPr>
                    <p:cNvPr id="95" name="Rectangle 220"/>
                    <p:cNvSpPr>
                      <a:spLocks noChangeArrowheads="1"/>
                    </p:cNvSpPr>
                    <p:nvPr/>
                  </p:nvSpPr>
                  <p:spPr bwMode="auto">
                    <a:xfrm>
                      <a:off x="4245" y="3264"/>
                      <a:ext cx="292" cy="51"/>
                    </a:xfrm>
                    <a:prstGeom prst="rect">
                      <a:avLst/>
                    </a:prstGeom>
                    <a:solidFill>
                      <a:srgbClr val="C0C0C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96" name="Rectangle 221"/>
                    <p:cNvSpPr>
                      <a:spLocks noChangeArrowheads="1"/>
                    </p:cNvSpPr>
                    <p:nvPr/>
                  </p:nvSpPr>
                  <p:spPr bwMode="auto">
                    <a:xfrm>
                      <a:off x="4219" y="3293"/>
                      <a:ext cx="345" cy="207"/>
                    </a:xfrm>
                    <a:prstGeom prst="rect">
                      <a:avLst/>
                    </a:prstGeom>
                    <a:solidFill>
                      <a:srgbClr val="00279F"/>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97" name="Rectangle 222"/>
                    <p:cNvSpPr>
                      <a:spLocks noChangeArrowheads="1"/>
                    </p:cNvSpPr>
                    <p:nvPr/>
                  </p:nvSpPr>
                  <p:spPr bwMode="auto">
                    <a:xfrm>
                      <a:off x="4229" y="3303"/>
                      <a:ext cx="325" cy="29"/>
                    </a:xfrm>
                    <a:prstGeom prst="rect">
                      <a:avLst/>
                    </a:prstGeom>
                    <a:gradFill rotWithShape="0">
                      <a:gsLst>
                        <a:gs pos="0">
                          <a:srgbClr val="3365FB">
                            <a:gamma/>
                            <a:tint val="0"/>
                            <a:invGamma/>
                          </a:srgbClr>
                        </a:gs>
                        <a:gs pos="50000">
                          <a:srgbClr val="3365FB"/>
                        </a:gs>
                        <a:gs pos="100000">
                          <a:srgbClr val="3365FB">
                            <a:gamma/>
                            <a:tint val="0"/>
                            <a:invGamma/>
                          </a:srgbClr>
                        </a:gs>
                      </a:gsLst>
                      <a:lin ang="0" scaled="1"/>
                    </a:gra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98" name="Rectangle 223"/>
                    <p:cNvSpPr>
                      <a:spLocks noChangeArrowheads="1"/>
                    </p:cNvSpPr>
                    <p:nvPr/>
                  </p:nvSpPr>
                  <p:spPr bwMode="auto">
                    <a:xfrm>
                      <a:off x="4233" y="3353"/>
                      <a:ext cx="316" cy="117"/>
                    </a:xfrm>
                    <a:prstGeom prst="rect">
                      <a:avLst/>
                    </a:prstGeom>
                    <a:solidFill>
                      <a:srgbClr val="FCFEB9"/>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grpSp>
                  <p:nvGrpSpPr>
                    <p:cNvPr id="81114" name="Group 224"/>
                    <p:cNvGrpSpPr>
                      <a:grpSpLocks/>
                    </p:cNvGrpSpPr>
                    <p:nvPr/>
                  </p:nvGrpSpPr>
                  <p:grpSpPr bwMode="auto">
                    <a:xfrm>
                      <a:off x="4268" y="3370"/>
                      <a:ext cx="241" cy="77"/>
                      <a:chOff x="5201" y="239"/>
                      <a:chExt cx="241" cy="77"/>
                    </a:xfrm>
                  </p:grpSpPr>
                  <p:grpSp>
                    <p:nvGrpSpPr>
                      <p:cNvPr id="81124" name="Group 225"/>
                      <p:cNvGrpSpPr>
                        <a:grpSpLocks/>
                      </p:cNvGrpSpPr>
                      <p:nvPr/>
                    </p:nvGrpSpPr>
                    <p:grpSpPr bwMode="auto">
                      <a:xfrm>
                        <a:off x="5201" y="239"/>
                        <a:ext cx="81" cy="23"/>
                        <a:chOff x="5201" y="239"/>
                        <a:chExt cx="81" cy="23"/>
                      </a:xfrm>
                    </p:grpSpPr>
                    <p:sp>
                      <p:nvSpPr>
                        <p:cNvPr id="116" name="Rectangle 226"/>
                        <p:cNvSpPr>
                          <a:spLocks noChangeArrowheads="1"/>
                        </p:cNvSpPr>
                        <p:nvPr/>
                      </p:nvSpPr>
                      <p:spPr bwMode="auto">
                        <a:xfrm>
                          <a:off x="5201" y="239"/>
                          <a:ext cx="16" cy="23"/>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117" name="Rectangle 227"/>
                        <p:cNvSpPr>
                          <a:spLocks noChangeArrowheads="1"/>
                        </p:cNvSpPr>
                        <p:nvPr/>
                      </p:nvSpPr>
                      <p:spPr bwMode="auto">
                        <a:xfrm>
                          <a:off x="5237" y="239"/>
                          <a:ext cx="17" cy="23"/>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118" name="Rectangle 228"/>
                        <p:cNvSpPr>
                          <a:spLocks noChangeArrowheads="1"/>
                        </p:cNvSpPr>
                        <p:nvPr/>
                      </p:nvSpPr>
                      <p:spPr bwMode="auto">
                        <a:xfrm>
                          <a:off x="5265" y="239"/>
                          <a:ext cx="17" cy="23"/>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grpSp>
                  <p:grpSp>
                    <p:nvGrpSpPr>
                      <p:cNvPr id="81125" name="Group 229"/>
                      <p:cNvGrpSpPr>
                        <a:grpSpLocks/>
                      </p:cNvGrpSpPr>
                      <p:nvPr/>
                    </p:nvGrpSpPr>
                    <p:grpSpPr bwMode="auto">
                      <a:xfrm>
                        <a:off x="5360" y="239"/>
                        <a:ext cx="82" cy="23"/>
                        <a:chOff x="5360" y="239"/>
                        <a:chExt cx="82" cy="23"/>
                      </a:xfrm>
                    </p:grpSpPr>
                    <p:sp>
                      <p:nvSpPr>
                        <p:cNvPr id="113" name="Rectangle 230"/>
                        <p:cNvSpPr>
                          <a:spLocks noChangeArrowheads="1"/>
                        </p:cNvSpPr>
                        <p:nvPr/>
                      </p:nvSpPr>
                      <p:spPr bwMode="auto">
                        <a:xfrm>
                          <a:off x="5360" y="239"/>
                          <a:ext cx="17" cy="23"/>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114" name="Rectangle 231"/>
                        <p:cNvSpPr>
                          <a:spLocks noChangeArrowheads="1"/>
                        </p:cNvSpPr>
                        <p:nvPr/>
                      </p:nvSpPr>
                      <p:spPr bwMode="auto">
                        <a:xfrm>
                          <a:off x="5397" y="239"/>
                          <a:ext cx="17" cy="23"/>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115" name="Rectangle 232"/>
                        <p:cNvSpPr>
                          <a:spLocks noChangeArrowheads="1"/>
                        </p:cNvSpPr>
                        <p:nvPr/>
                      </p:nvSpPr>
                      <p:spPr bwMode="auto">
                        <a:xfrm>
                          <a:off x="5425" y="239"/>
                          <a:ext cx="17" cy="23"/>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grpSp>
                  <p:grpSp>
                    <p:nvGrpSpPr>
                      <p:cNvPr id="81126" name="Group 233"/>
                      <p:cNvGrpSpPr>
                        <a:grpSpLocks/>
                      </p:cNvGrpSpPr>
                      <p:nvPr/>
                    </p:nvGrpSpPr>
                    <p:grpSpPr bwMode="auto">
                      <a:xfrm>
                        <a:off x="5215" y="306"/>
                        <a:ext cx="48" cy="10"/>
                        <a:chOff x="5215" y="306"/>
                        <a:chExt cx="48" cy="10"/>
                      </a:xfrm>
                    </p:grpSpPr>
                    <p:sp>
                      <p:nvSpPr>
                        <p:cNvPr id="110" name="Rectangle 234"/>
                        <p:cNvSpPr>
                          <a:spLocks noChangeArrowheads="1"/>
                        </p:cNvSpPr>
                        <p:nvPr/>
                      </p:nvSpPr>
                      <p:spPr bwMode="auto">
                        <a:xfrm>
                          <a:off x="5215" y="306"/>
                          <a:ext cx="8" cy="10"/>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111" name="Rectangle 235"/>
                        <p:cNvSpPr>
                          <a:spLocks noChangeArrowheads="1"/>
                        </p:cNvSpPr>
                        <p:nvPr/>
                      </p:nvSpPr>
                      <p:spPr bwMode="auto">
                        <a:xfrm>
                          <a:off x="5239" y="306"/>
                          <a:ext cx="8" cy="10"/>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112" name="Rectangle 236"/>
                        <p:cNvSpPr>
                          <a:spLocks noChangeArrowheads="1"/>
                        </p:cNvSpPr>
                        <p:nvPr/>
                      </p:nvSpPr>
                      <p:spPr bwMode="auto">
                        <a:xfrm>
                          <a:off x="5256" y="306"/>
                          <a:ext cx="7" cy="10"/>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grpSp>
                  <p:grpSp>
                    <p:nvGrpSpPr>
                      <p:cNvPr id="81127" name="Group 237"/>
                      <p:cNvGrpSpPr>
                        <a:grpSpLocks/>
                      </p:cNvGrpSpPr>
                      <p:nvPr/>
                    </p:nvGrpSpPr>
                    <p:grpSpPr bwMode="auto">
                      <a:xfrm>
                        <a:off x="5375" y="306"/>
                        <a:ext cx="48" cy="10"/>
                        <a:chOff x="5375" y="306"/>
                        <a:chExt cx="48" cy="10"/>
                      </a:xfrm>
                    </p:grpSpPr>
                    <p:sp>
                      <p:nvSpPr>
                        <p:cNvPr id="107" name="Rectangle 238"/>
                        <p:cNvSpPr>
                          <a:spLocks noChangeArrowheads="1"/>
                        </p:cNvSpPr>
                        <p:nvPr/>
                      </p:nvSpPr>
                      <p:spPr bwMode="auto">
                        <a:xfrm>
                          <a:off x="5375" y="306"/>
                          <a:ext cx="8" cy="10"/>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108" name="Rectangle 239"/>
                        <p:cNvSpPr>
                          <a:spLocks noChangeArrowheads="1"/>
                        </p:cNvSpPr>
                        <p:nvPr/>
                      </p:nvSpPr>
                      <p:spPr bwMode="auto">
                        <a:xfrm>
                          <a:off x="5399" y="306"/>
                          <a:ext cx="8" cy="10"/>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109" name="Rectangle 240"/>
                        <p:cNvSpPr>
                          <a:spLocks noChangeArrowheads="1"/>
                        </p:cNvSpPr>
                        <p:nvPr/>
                      </p:nvSpPr>
                      <p:spPr bwMode="auto">
                        <a:xfrm>
                          <a:off x="5416" y="306"/>
                          <a:ext cx="7" cy="10"/>
                        </a:xfrm>
                        <a:prstGeom prst="rect">
                          <a:avLst/>
                        </a:prstGeom>
                        <a:solidFill>
                          <a:srgbClr val="00000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grpSp>
                </p:grpSp>
                <p:sp>
                  <p:nvSpPr>
                    <p:cNvPr id="100" name="Freeform 241"/>
                    <p:cNvSpPr>
                      <a:spLocks/>
                    </p:cNvSpPr>
                    <p:nvPr/>
                  </p:nvSpPr>
                  <p:spPr bwMode="auto">
                    <a:xfrm>
                      <a:off x="4219" y="3507"/>
                      <a:ext cx="346" cy="339"/>
                    </a:xfrm>
                    <a:custGeom>
                      <a:avLst/>
                      <a:gdLst/>
                      <a:ahLst/>
                      <a:cxnLst>
                        <a:cxn ang="0">
                          <a:pos x="0" y="0"/>
                        </a:cxn>
                        <a:cxn ang="0">
                          <a:pos x="46" y="338"/>
                        </a:cxn>
                        <a:cxn ang="0">
                          <a:pos x="300" y="338"/>
                        </a:cxn>
                        <a:cxn ang="0">
                          <a:pos x="345" y="0"/>
                        </a:cxn>
                        <a:cxn ang="0">
                          <a:pos x="0" y="0"/>
                        </a:cxn>
                      </a:cxnLst>
                      <a:rect l="0" t="0" r="r" b="b"/>
                      <a:pathLst>
                        <a:path w="346" h="339">
                          <a:moveTo>
                            <a:pt x="0" y="0"/>
                          </a:moveTo>
                          <a:lnTo>
                            <a:pt x="46" y="338"/>
                          </a:lnTo>
                          <a:lnTo>
                            <a:pt x="300" y="338"/>
                          </a:lnTo>
                          <a:lnTo>
                            <a:pt x="345" y="0"/>
                          </a:lnTo>
                          <a:lnTo>
                            <a:pt x="0" y="0"/>
                          </a:lnTo>
                        </a:path>
                      </a:pathLst>
                    </a:custGeom>
                    <a:solidFill>
                      <a:srgbClr val="00279F"/>
                    </a:solidFill>
                    <a:ln w="12700" cap="rnd" cmpd="sng">
                      <a:noFill/>
                      <a:prstDash val="solid"/>
                      <a:round/>
                      <a:headEnd type="none" w="med" len="med"/>
                      <a:tailEnd type="none" w="med" len="med"/>
                    </a:ln>
                    <a:effectLst/>
                    <a:scene3d>
                      <a:camera prst="orthographicFront"/>
                      <a:lightRig rig="threePt" dir="t"/>
                    </a:scene3d>
                    <a:sp3d/>
                  </p:spPr>
                  <p:txBody>
                    <a:bodyPr/>
                    <a:lstStyle/>
                    <a:p>
                      <a:pPr algn="ctr" eaLnBrk="0" hangingPunct="0">
                        <a:defRPr/>
                      </a:pPr>
                      <a:endParaRPr lang="it-IT" sz="2000">
                        <a:solidFill>
                          <a:schemeClr val="tx1"/>
                        </a:solidFill>
                        <a:latin typeface="Calibri" pitchFamily="34" charset="0"/>
                      </a:endParaRPr>
                    </a:p>
                  </p:txBody>
                </p:sp>
                <p:sp>
                  <p:nvSpPr>
                    <p:cNvPr id="101" name="Freeform 242"/>
                    <p:cNvSpPr>
                      <a:spLocks/>
                    </p:cNvSpPr>
                    <p:nvPr/>
                  </p:nvSpPr>
                  <p:spPr bwMode="auto">
                    <a:xfrm>
                      <a:off x="4262" y="3490"/>
                      <a:ext cx="265" cy="314"/>
                    </a:xfrm>
                    <a:custGeom>
                      <a:avLst/>
                      <a:gdLst/>
                      <a:ahLst/>
                      <a:cxnLst>
                        <a:cxn ang="0">
                          <a:pos x="0" y="0"/>
                        </a:cxn>
                        <a:cxn ang="0">
                          <a:pos x="264" y="0"/>
                        </a:cxn>
                        <a:cxn ang="0">
                          <a:pos x="226" y="313"/>
                        </a:cxn>
                        <a:cxn ang="0">
                          <a:pos x="30" y="313"/>
                        </a:cxn>
                        <a:cxn ang="0">
                          <a:pos x="0" y="0"/>
                        </a:cxn>
                      </a:cxnLst>
                      <a:rect l="0" t="0" r="r" b="b"/>
                      <a:pathLst>
                        <a:path w="265" h="314">
                          <a:moveTo>
                            <a:pt x="0" y="0"/>
                          </a:moveTo>
                          <a:lnTo>
                            <a:pt x="264" y="0"/>
                          </a:lnTo>
                          <a:lnTo>
                            <a:pt x="226" y="313"/>
                          </a:lnTo>
                          <a:lnTo>
                            <a:pt x="30" y="313"/>
                          </a:lnTo>
                          <a:lnTo>
                            <a:pt x="0" y="0"/>
                          </a:lnTo>
                        </a:path>
                      </a:pathLst>
                    </a:custGeom>
                    <a:gradFill rotWithShape="0">
                      <a:gsLst>
                        <a:gs pos="0">
                          <a:srgbClr val="3365FB">
                            <a:gamma/>
                            <a:tint val="0"/>
                            <a:invGamma/>
                          </a:srgbClr>
                        </a:gs>
                        <a:gs pos="50000">
                          <a:srgbClr val="3365FB"/>
                        </a:gs>
                        <a:gs pos="100000">
                          <a:srgbClr val="3365FB">
                            <a:gamma/>
                            <a:tint val="0"/>
                            <a:invGamma/>
                          </a:srgbClr>
                        </a:gs>
                      </a:gsLst>
                      <a:lin ang="0" scaled="1"/>
                    </a:gradFill>
                    <a:ln w="12700" cap="rnd" cmpd="sng">
                      <a:noFill/>
                      <a:prstDash val="solid"/>
                      <a:round/>
                      <a:headEnd type="none" w="med" len="med"/>
                      <a:tailEnd type="none" w="med" len="med"/>
                    </a:ln>
                    <a:effectLst/>
                    <a:scene3d>
                      <a:camera prst="orthographicFront"/>
                      <a:lightRig rig="threePt" dir="t"/>
                    </a:scene3d>
                    <a:sp3d/>
                  </p:spPr>
                  <p:txBody>
                    <a:bodyPr/>
                    <a:lstStyle/>
                    <a:p>
                      <a:pPr algn="ctr" eaLnBrk="0" hangingPunct="0">
                        <a:defRPr/>
                      </a:pPr>
                      <a:endParaRPr lang="it-IT" sz="2000">
                        <a:solidFill>
                          <a:schemeClr val="tx1"/>
                        </a:solidFill>
                        <a:latin typeface="Calibri" pitchFamily="34" charset="0"/>
                      </a:endParaRPr>
                    </a:p>
                  </p:txBody>
                </p:sp>
                <p:sp>
                  <p:nvSpPr>
                    <p:cNvPr id="102" name="Rectangle 243"/>
                    <p:cNvSpPr>
                      <a:spLocks noChangeArrowheads="1"/>
                    </p:cNvSpPr>
                    <p:nvPr/>
                  </p:nvSpPr>
                  <p:spPr bwMode="auto">
                    <a:xfrm>
                      <a:off x="4217" y="3844"/>
                      <a:ext cx="352" cy="11"/>
                    </a:xfrm>
                    <a:prstGeom prst="rect">
                      <a:avLst/>
                    </a:prstGeom>
                    <a:solidFill>
                      <a:srgbClr val="808080"/>
                    </a:solidFill>
                    <a:ln w="12700">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grpSp>
              <p:grpSp>
                <p:nvGrpSpPr>
                  <p:cNvPr id="81078" name="Group 244"/>
                  <p:cNvGrpSpPr>
                    <a:grpSpLocks/>
                  </p:cNvGrpSpPr>
                  <p:nvPr/>
                </p:nvGrpSpPr>
                <p:grpSpPr bwMode="auto">
                  <a:xfrm>
                    <a:off x="4297" y="3659"/>
                    <a:ext cx="109" cy="115"/>
                    <a:chOff x="5094" y="3703"/>
                    <a:chExt cx="158" cy="151"/>
                  </a:xfrm>
                </p:grpSpPr>
                <p:sp>
                  <p:nvSpPr>
                    <p:cNvPr id="86" name="AutoShape 245"/>
                    <p:cNvSpPr>
                      <a:spLocks noChangeArrowheads="1"/>
                    </p:cNvSpPr>
                    <p:nvPr/>
                  </p:nvSpPr>
                  <p:spPr bwMode="auto">
                    <a:xfrm>
                      <a:off x="5094" y="3703"/>
                      <a:ext cx="158" cy="151"/>
                    </a:xfrm>
                    <a:prstGeom prst="roundRect">
                      <a:avLst>
                        <a:gd name="adj" fmla="val 8551"/>
                      </a:avLst>
                    </a:prstGeom>
                    <a:solidFill>
                      <a:schemeClr val="tx2"/>
                    </a:solidFill>
                    <a:ln w="12700">
                      <a:solidFill>
                        <a:schemeClr val="tx1"/>
                      </a:solidFill>
                      <a:round/>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87" name="AutoShape 246"/>
                    <p:cNvSpPr>
                      <a:spLocks noChangeArrowheads="1"/>
                    </p:cNvSpPr>
                    <p:nvPr/>
                  </p:nvSpPr>
                  <p:spPr bwMode="auto">
                    <a:xfrm>
                      <a:off x="5094" y="3703"/>
                      <a:ext cx="158" cy="151"/>
                    </a:xfrm>
                    <a:prstGeom prst="roundRect">
                      <a:avLst>
                        <a:gd name="adj" fmla="val 7931"/>
                      </a:avLst>
                    </a:prstGeom>
                    <a:solidFill>
                      <a:srgbClr val="FAFD00"/>
                    </a:solidFill>
                    <a:ln w="12700">
                      <a:solidFill>
                        <a:srgbClr val="FFFF00"/>
                      </a:solidFill>
                      <a:round/>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88" name="Freeform 247"/>
                    <p:cNvSpPr>
                      <a:spLocks/>
                    </p:cNvSpPr>
                    <p:nvPr/>
                  </p:nvSpPr>
                  <p:spPr bwMode="auto">
                    <a:xfrm>
                      <a:off x="5111" y="3739"/>
                      <a:ext cx="133" cy="93"/>
                    </a:xfrm>
                    <a:custGeom>
                      <a:avLst/>
                      <a:gdLst/>
                      <a:ahLst/>
                      <a:cxnLst>
                        <a:cxn ang="0">
                          <a:pos x="39" y="28"/>
                        </a:cxn>
                        <a:cxn ang="0">
                          <a:pos x="50" y="35"/>
                        </a:cxn>
                        <a:cxn ang="0">
                          <a:pos x="58" y="31"/>
                        </a:cxn>
                        <a:cxn ang="0">
                          <a:pos x="67" y="34"/>
                        </a:cxn>
                        <a:cxn ang="0">
                          <a:pos x="74" y="33"/>
                        </a:cxn>
                        <a:cxn ang="0">
                          <a:pos x="70" y="26"/>
                        </a:cxn>
                        <a:cxn ang="0">
                          <a:pos x="77" y="20"/>
                        </a:cxn>
                        <a:cxn ang="0">
                          <a:pos x="76" y="25"/>
                        </a:cxn>
                        <a:cxn ang="0">
                          <a:pos x="79" y="28"/>
                        </a:cxn>
                        <a:cxn ang="0">
                          <a:pos x="90" y="12"/>
                        </a:cxn>
                        <a:cxn ang="0">
                          <a:pos x="105" y="0"/>
                        </a:cxn>
                        <a:cxn ang="0">
                          <a:pos x="118" y="9"/>
                        </a:cxn>
                        <a:cxn ang="0">
                          <a:pos x="115" y="20"/>
                        </a:cxn>
                        <a:cxn ang="0">
                          <a:pos x="111" y="27"/>
                        </a:cxn>
                        <a:cxn ang="0">
                          <a:pos x="130" y="53"/>
                        </a:cxn>
                        <a:cxn ang="0">
                          <a:pos x="134" y="62"/>
                        </a:cxn>
                        <a:cxn ang="0">
                          <a:pos x="135" y="73"/>
                        </a:cxn>
                        <a:cxn ang="0">
                          <a:pos x="137" y="85"/>
                        </a:cxn>
                        <a:cxn ang="0">
                          <a:pos x="120" y="61"/>
                        </a:cxn>
                        <a:cxn ang="0">
                          <a:pos x="106" y="61"/>
                        </a:cxn>
                        <a:cxn ang="0">
                          <a:pos x="107" y="71"/>
                        </a:cxn>
                        <a:cxn ang="0">
                          <a:pos x="92" y="82"/>
                        </a:cxn>
                        <a:cxn ang="0">
                          <a:pos x="89" y="64"/>
                        </a:cxn>
                        <a:cxn ang="0">
                          <a:pos x="88" y="63"/>
                        </a:cxn>
                        <a:cxn ang="0">
                          <a:pos x="87" y="70"/>
                        </a:cxn>
                        <a:cxn ang="0">
                          <a:pos x="77" y="85"/>
                        </a:cxn>
                        <a:cxn ang="0">
                          <a:pos x="74" y="63"/>
                        </a:cxn>
                        <a:cxn ang="0">
                          <a:pos x="68" y="67"/>
                        </a:cxn>
                        <a:cxn ang="0">
                          <a:pos x="64" y="74"/>
                        </a:cxn>
                        <a:cxn ang="0">
                          <a:pos x="56" y="81"/>
                        </a:cxn>
                        <a:cxn ang="0">
                          <a:pos x="55" y="71"/>
                        </a:cxn>
                        <a:cxn ang="0">
                          <a:pos x="47" y="63"/>
                        </a:cxn>
                        <a:cxn ang="0">
                          <a:pos x="42" y="73"/>
                        </a:cxn>
                        <a:cxn ang="0">
                          <a:pos x="35" y="89"/>
                        </a:cxn>
                        <a:cxn ang="0">
                          <a:pos x="31" y="71"/>
                        </a:cxn>
                        <a:cxn ang="0">
                          <a:pos x="27" y="62"/>
                        </a:cxn>
                        <a:cxn ang="0">
                          <a:pos x="26" y="67"/>
                        </a:cxn>
                        <a:cxn ang="0">
                          <a:pos x="27" y="78"/>
                        </a:cxn>
                        <a:cxn ang="0">
                          <a:pos x="25" y="87"/>
                        </a:cxn>
                        <a:cxn ang="0">
                          <a:pos x="20" y="90"/>
                        </a:cxn>
                        <a:cxn ang="0">
                          <a:pos x="12" y="95"/>
                        </a:cxn>
                        <a:cxn ang="0">
                          <a:pos x="12" y="76"/>
                        </a:cxn>
                        <a:cxn ang="0">
                          <a:pos x="11" y="71"/>
                        </a:cxn>
                        <a:cxn ang="0">
                          <a:pos x="9" y="69"/>
                        </a:cxn>
                        <a:cxn ang="0">
                          <a:pos x="9" y="65"/>
                        </a:cxn>
                        <a:cxn ang="0">
                          <a:pos x="7" y="63"/>
                        </a:cxn>
                        <a:cxn ang="0">
                          <a:pos x="6" y="61"/>
                        </a:cxn>
                        <a:cxn ang="0">
                          <a:pos x="5" y="59"/>
                        </a:cxn>
                        <a:cxn ang="0">
                          <a:pos x="5" y="55"/>
                        </a:cxn>
                        <a:cxn ang="0">
                          <a:pos x="1" y="52"/>
                        </a:cxn>
                        <a:cxn ang="0">
                          <a:pos x="1" y="43"/>
                        </a:cxn>
                        <a:cxn ang="0">
                          <a:pos x="6" y="36"/>
                        </a:cxn>
                        <a:cxn ang="0">
                          <a:pos x="14" y="31"/>
                        </a:cxn>
                        <a:cxn ang="0">
                          <a:pos x="24" y="28"/>
                        </a:cxn>
                      </a:cxnLst>
                      <a:rect l="0" t="0" r="r" b="b"/>
                      <a:pathLst>
                        <a:path w="141" h="103">
                          <a:moveTo>
                            <a:pt x="32" y="25"/>
                          </a:moveTo>
                          <a:lnTo>
                            <a:pt x="34" y="27"/>
                          </a:lnTo>
                          <a:lnTo>
                            <a:pt x="34" y="32"/>
                          </a:lnTo>
                          <a:lnTo>
                            <a:pt x="36" y="31"/>
                          </a:lnTo>
                          <a:lnTo>
                            <a:pt x="39" y="28"/>
                          </a:lnTo>
                          <a:lnTo>
                            <a:pt x="41" y="31"/>
                          </a:lnTo>
                          <a:lnTo>
                            <a:pt x="41" y="36"/>
                          </a:lnTo>
                          <a:lnTo>
                            <a:pt x="47" y="30"/>
                          </a:lnTo>
                          <a:lnTo>
                            <a:pt x="47" y="34"/>
                          </a:lnTo>
                          <a:lnTo>
                            <a:pt x="50" y="35"/>
                          </a:lnTo>
                          <a:lnTo>
                            <a:pt x="51" y="32"/>
                          </a:lnTo>
                          <a:lnTo>
                            <a:pt x="53" y="34"/>
                          </a:lnTo>
                          <a:lnTo>
                            <a:pt x="55" y="35"/>
                          </a:lnTo>
                          <a:lnTo>
                            <a:pt x="56" y="33"/>
                          </a:lnTo>
                          <a:lnTo>
                            <a:pt x="58" y="31"/>
                          </a:lnTo>
                          <a:lnTo>
                            <a:pt x="60" y="34"/>
                          </a:lnTo>
                          <a:lnTo>
                            <a:pt x="61" y="35"/>
                          </a:lnTo>
                          <a:lnTo>
                            <a:pt x="64" y="31"/>
                          </a:lnTo>
                          <a:lnTo>
                            <a:pt x="66" y="34"/>
                          </a:lnTo>
                          <a:lnTo>
                            <a:pt x="67" y="34"/>
                          </a:lnTo>
                          <a:lnTo>
                            <a:pt x="68" y="33"/>
                          </a:lnTo>
                          <a:lnTo>
                            <a:pt x="67" y="32"/>
                          </a:lnTo>
                          <a:lnTo>
                            <a:pt x="68" y="30"/>
                          </a:lnTo>
                          <a:lnTo>
                            <a:pt x="72" y="32"/>
                          </a:lnTo>
                          <a:lnTo>
                            <a:pt x="74" y="33"/>
                          </a:lnTo>
                          <a:lnTo>
                            <a:pt x="77" y="33"/>
                          </a:lnTo>
                          <a:lnTo>
                            <a:pt x="77" y="32"/>
                          </a:lnTo>
                          <a:lnTo>
                            <a:pt x="74" y="31"/>
                          </a:lnTo>
                          <a:lnTo>
                            <a:pt x="72" y="29"/>
                          </a:lnTo>
                          <a:lnTo>
                            <a:pt x="70" y="26"/>
                          </a:lnTo>
                          <a:lnTo>
                            <a:pt x="70" y="24"/>
                          </a:lnTo>
                          <a:lnTo>
                            <a:pt x="71" y="22"/>
                          </a:lnTo>
                          <a:lnTo>
                            <a:pt x="72" y="20"/>
                          </a:lnTo>
                          <a:lnTo>
                            <a:pt x="75" y="19"/>
                          </a:lnTo>
                          <a:lnTo>
                            <a:pt x="77" y="20"/>
                          </a:lnTo>
                          <a:lnTo>
                            <a:pt x="79" y="21"/>
                          </a:lnTo>
                          <a:lnTo>
                            <a:pt x="80" y="23"/>
                          </a:lnTo>
                          <a:lnTo>
                            <a:pt x="79" y="25"/>
                          </a:lnTo>
                          <a:lnTo>
                            <a:pt x="77" y="26"/>
                          </a:lnTo>
                          <a:lnTo>
                            <a:pt x="76" y="25"/>
                          </a:lnTo>
                          <a:lnTo>
                            <a:pt x="76" y="25"/>
                          </a:lnTo>
                          <a:lnTo>
                            <a:pt x="75" y="23"/>
                          </a:lnTo>
                          <a:lnTo>
                            <a:pt x="74" y="25"/>
                          </a:lnTo>
                          <a:lnTo>
                            <a:pt x="74" y="27"/>
                          </a:lnTo>
                          <a:lnTo>
                            <a:pt x="79" y="28"/>
                          </a:lnTo>
                          <a:lnTo>
                            <a:pt x="84" y="27"/>
                          </a:lnTo>
                          <a:lnTo>
                            <a:pt x="86" y="25"/>
                          </a:lnTo>
                          <a:lnTo>
                            <a:pt x="87" y="21"/>
                          </a:lnTo>
                          <a:lnTo>
                            <a:pt x="88" y="16"/>
                          </a:lnTo>
                          <a:lnTo>
                            <a:pt x="90" y="12"/>
                          </a:lnTo>
                          <a:lnTo>
                            <a:pt x="91" y="8"/>
                          </a:lnTo>
                          <a:lnTo>
                            <a:pt x="94" y="4"/>
                          </a:lnTo>
                          <a:lnTo>
                            <a:pt x="97" y="2"/>
                          </a:lnTo>
                          <a:lnTo>
                            <a:pt x="101" y="1"/>
                          </a:lnTo>
                          <a:lnTo>
                            <a:pt x="105" y="0"/>
                          </a:lnTo>
                          <a:lnTo>
                            <a:pt x="109" y="1"/>
                          </a:lnTo>
                          <a:lnTo>
                            <a:pt x="112" y="1"/>
                          </a:lnTo>
                          <a:lnTo>
                            <a:pt x="114" y="3"/>
                          </a:lnTo>
                          <a:lnTo>
                            <a:pt x="117" y="6"/>
                          </a:lnTo>
                          <a:lnTo>
                            <a:pt x="118" y="9"/>
                          </a:lnTo>
                          <a:lnTo>
                            <a:pt x="118" y="10"/>
                          </a:lnTo>
                          <a:lnTo>
                            <a:pt x="118" y="12"/>
                          </a:lnTo>
                          <a:lnTo>
                            <a:pt x="118" y="16"/>
                          </a:lnTo>
                          <a:lnTo>
                            <a:pt x="118" y="18"/>
                          </a:lnTo>
                          <a:lnTo>
                            <a:pt x="115" y="20"/>
                          </a:lnTo>
                          <a:lnTo>
                            <a:pt x="113" y="21"/>
                          </a:lnTo>
                          <a:lnTo>
                            <a:pt x="110" y="22"/>
                          </a:lnTo>
                          <a:lnTo>
                            <a:pt x="108" y="22"/>
                          </a:lnTo>
                          <a:lnTo>
                            <a:pt x="106" y="22"/>
                          </a:lnTo>
                          <a:lnTo>
                            <a:pt x="111" y="27"/>
                          </a:lnTo>
                          <a:lnTo>
                            <a:pt x="116" y="33"/>
                          </a:lnTo>
                          <a:lnTo>
                            <a:pt x="120" y="42"/>
                          </a:lnTo>
                          <a:lnTo>
                            <a:pt x="122" y="48"/>
                          </a:lnTo>
                          <a:lnTo>
                            <a:pt x="128" y="52"/>
                          </a:lnTo>
                          <a:lnTo>
                            <a:pt x="130" y="53"/>
                          </a:lnTo>
                          <a:lnTo>
                            <a:pt x="130" y="55"/>
                          </a:lnTo>
                          <a:lnTo>
                            <a:pt x="134" y="55"/>
                          </a:lnTo>
                          <a:lnTo>
                            <a:pt x="133" y="59"/>
                          </a:lnTo>
                          <a:lnTo>
                            <a:pt x="136" y="62"/>
                          </a:lnTo>
                          <a:lnTo>
                            <a:pt x="134" y="62"/>
                          </a:lnTo>
                          <a:lnTo>
                            <a:pt x="137" y="65"/>
                          </a:lnTo>
                          <a:lnTo>
                            <a:pt x="134" y="68"/>
                          </a:lnTo>
                          <a:lnTo>
                            <a:pt x="134" y="71"/>
                          </a:lnTo>
                          <a:lnTo>
                            <a:pt x="135" y="71"/>
                          </a:lnTo>
                          <a:lnTo>
                            <a:pt x="135" y="73"/>
                          </a:lnTo>
                          <a:lnTo>
                            <a:pt x="138" y="74"/>
                          </a:lnTo>
                          <a:lnTo>
                            <a:pt x="140" y="76"/>
                          </a:lnTo>
                          <a:lnTo>
                            <a:pt x="140" y="77"/>
                          </a:lnTo>
                          <a:lnTo>
                            <a:pt x="137" y="78"/>
                          </a:lnTo>
                          <a:lnTo>
                            <a:pt x="137" y="85"/>
                          </a:lnTo>
                          <a:lnTo>
                            <a:pt x="134" y="87"/>
                          </a:lnTo>
                          <a:lnTo>
                            <a:pt x="127" y="87"/>
                          </a:lnTo>
                          <a:lnTo>
                            <a:pt x="126" y="86"/>
                          </a:lnTo>
                          <a:lnTo>
                            <a:pt x="131" y="78"/>
                          </a:lnTo>
                          <a:lnTo>
                            <a:pt x="120" y="61"/>
                          </a:lnTo>
                          <a:lnTo>
                            <a:pt x="117" y="61"/>
                          </a:lnTo>
                          <a:lnTo>
                            <a:pt x="115" y="62"/>
                          </a:lnTo>
                          <a:lnTo>
                            <a:pt x="100" y="56"/>
                          </a:lnTo>
                          <a:lnTo>
                            <a:pt x="100" y="61"/>
                          </a:lnTo>
                          <a:lnTo>
                            <a:pt x="106" y="61"/>
                          </a:lnTo>
                          <a:lnTo>
                            <a:pt x="108" y="63"/>
                          </a:lnTo>
                          <a:lnTo>
                            <a:pt x="105" y="65"/>
                          </a:lnTo>
                          <a:lnTo>
                            <a:pt x="107" y="67"/>
                          </a:lnTo>
                          <a:lnTo>
                            <a:pt x="106" y="69"/>
                          </a:lnTo>
                          <a:lnTo>
                            <a:pt x="107" y="71"/>
                          </a:lnTo>
                          <a:lnTo>
                            <a:pt x="103" y="74"/>
                          </a:lnTo>
                          <a:lnTo>
                            <a:pt x="104" y="80"/>
                          </a:lnTo>
                          <a:lnTo>
                            <a:pt x="100" y="82"/>
                          </a:lnTo>
                          <a:lnTo>
                            <a:pt x="95" y="82"/>
                          </a:lnTo>
                          <a:lnTo>
                            <a:pt x="92" y="82"/>
                          </a:lnTo>
                          <a:lnTo>
                            <a:pt x="92" y="81"/>
                          </a:lnTo>
                          <a:lnTo>
                            <a:pt x="99" y="73"/>
                          </a:lnTo>
                          <a:lnTo>
                            <a:pt x="97" y="68"/>
                          </a:lnTo>
                          <a:lnTo>
                            <a:pt x="92" y="65"/>
                          </a:lnTo>
                          <a:lnTo>
                            <a:pt x="89" y="64"/>
                          </a:lnTo>
                          <a:lnTo>
                            <a:pt x="89" y="59"/>
                          </a:lnTo>
                          <a:lnTo>
                            <a:pt x="87" y="57"/>
                          </a:lnTo>
                          <a:lnTo>
                            <a:pt x="84" y="61"/>
                          </a:lnTo>
                          <a:lnTo>
                            <a:pt x="84" y="63"/>
                          </a:lnTo>
                          <a:lnTo>
                            <a:pt x="88" y="63"/>
                          </a:lnTo>
                          <a:lnTo>
                            <a:pt x="87" y="65"/>
                          </a:lnTo>
                          <a:lnTo>
                            <a:pt x="89" y="66"/>
                          </a:lnTo>
                          <a:lnTo>
                            <a:pt x="87" y="68"/>
                          </a:lnTo>
                          <a:lnTo>
                            <a:pt x="89" y="68"/>
                          </a:lnTo>
                          <a:lnTo>
                            <a:pt x="87" y="70"/>
                          </a:lnTo>
                          <a:lnTo>
                            <a:pt x="88" y="71"/>
                          </a:lnTo>
                          <a:lnTo>
                            <a:pt x="84" y="74"/>
                          </a:lnTo>
                          <a:lnTo>
                            <a:pt x="84" y="82"/>
                          </a:lnTo>
                          <a:lnTo>
                            <a:pt x="81" y="84"/>
                          </a:lnTo>
                          <a:lnTo>
                            <a:pt x="77" y="85"/>
                          </a:lnTo>
                          <a:lnTo>
                            <a:pt x="73" y="84"/>
                          </a:lnTo>
                          <a:lnTo>
                            <a:pt x="72" y="84"/>
                          </a:lnTo>
                          <a:lnTo>
                            <a:pt x="72" y="81"/>
                          </a:lnTo>
                          <a:lnTo>
                            <a:pt x="80" y="74"/>
                          </a:lnTo>
                          <a:lnTo>
                            <a:pt x="74" y="63"/>
                          </a:lnTo>
                          <a:lnTo>
                            <a:pt x="68" y="61"/>
                          </a:lnTo>
                          <a:lnTo>
                            <a:pt x="71" y="64"/>
                          </a:lnTo>
                          <a:lnTo>
                            <a:pt x="68" y="65"/>
                          </a:lnTo>
                          <a:lnTo>
                            <a:pt x="70" y="66"/>
                          </a:lnTo>
                          <a:lnTo>
                            <a:pt x="68" y="67"/>
                          </a:lnTo>
                          <a:lnTo>
                            <a:pt x="69" y="68"/>
                          </a:lnTo>
                          <a:lnTo>
                            <a:pt x="67" y="69"/>
                          </a:lnTo>
                          <a:lnTo>
                            <a:pt x="68" y="70"/>
                          </a:lnTo>
                          <a:lnTo>
                            <a:pt x="64" y="72"/>
                          </a:lnTo>
                          <a:lnTo>
                            <a:pt x="64" y="74"/>
                          </a:lnTo>
                          <a:lnTo>
                            <a:pt x="60" y="77"/>
                          </a:lnTo>
                          <a:lnTo>
                            <a:pt x="61" y="78"/>
                          </a:lnTo>
                          <a:lnTo>
                            <a:pt x="59" y="80"/>
                          </a:lnTo>
                          <a:lnTo>
                            <a:pt x="57" y="81"/>
                          </a:lnTo>
                          <a:lnTo>
                            <a:pt x="56" y="81"/>
                          </a:lnTo>
                          <a:lnTo>
                            <a:pt x="51" y="88"/>
                          </a:lnTo>
                          <a:lnTo>
                            <a:pt x="45" y="85"/>
                          </a:lnTo>
                          <a:lnTo>
                            <a:pt x="44" y="82"/>
                          </a:lnTo>
                          <a:lnTo>
                            <a:pt x="53" y="76"/>
                          </a:lnTo>
                          <a:lnTo>
                            <a:pt x="55" y="71"/>
                          </a:lnTo>
                          <a:lnTo>
                            <a:pt x="56" y="66"/>
                          </a:lnTo>
                          <a:lnTo>
                            <a:pt x="54" y="62"/>
                          </a:lnTo>
                          <a:lnTo>
                            <a:pt x="51" y="63"/>
                          </a:lnTo>
                          <a:lnTo>
                            <a:pt x="49" y="65"/>
                          </a:lnTo>
                          <a:lnTo>
                            <a:pt x="47" y="63"/>
                          </a:lnTo>
                          <a:lnTo>
                            <a:pt x="43" y="62"/>
                          </a:lnTo>
                          <a:lnTo>
                            <a:pt x="43" y="65"/>
                          </a:lnTo>
                          <a:lnTo>
                            <a:pt x="42" y="66"/>
                          </a:lnTo>
                          <a:lnTo>
                            <a:pt x="45" y="67"/>
                          </a:lnTo>
                          <a:lnTo>
                            <a:pt x="42" y="73"/>
                          </a:lnTo>
                          <a:lnTo>
                            <a:pt x="45" y="75"/>
                          </a:lnTo>
                          <a:lnTo>
                            <a:pt x="42" y="78"/>
                          </a:lnTo>
                          <a:lnTo>
                            <a:pt x="44" y="81"/>
                          </a:lnTo>
                          <a:lnTo>
                            <a:pt x="39" y="82"/>
                          </a:lnTo>
                          <a:lnTo>
                            <a:pt x="35" y="89"/>
                          </a:lnTo>
                          <a:lnTo>
                            <a:pt x="28" y="82"/>
                          </a:lnTo>
                          <a:lnTo>
                            <a:pt x="36" y="77"/>
                          </a:lnTo>
                          <a:lnTo>
                            <a:pt x="34" y="74"/>
                          </a:lnTo>
                          <a:lnTo>
                            <a:pt x="32" y="72"/>
                          </a:lnTo>
                          <a:lnTo>
                            <a:pt x="31" y="71"/>
                          </a:lnTo>
                          <a:lnTo>
                            <a:pt x="31" y="67"/>
                          </a:lnTo>
                          <a:lnTo>
                            <a:pt x="31" y="64"/>
                          </a:lnTo>
                          <a:lnTo>
                            <a:pt x="31" y="64"/>
                          </a:lnTo>
                          <a:lnTo>
                            <a:pt x="31" y="63"/>
                          </a:lnTo>
                          <a:lnTo>
                            <a:pt x="27" y="62"/>
                          </a:lnTo>
                          <a:lnTo>
                            <a:pt x="23" y="60"/>
                          </a:lnTo>
                          <a:lnTo>
                            <a:pt x="22" y="65"/>
                          </a:lnTo>
                          <a:lnTo>
                            <a:pt x="26" y="64"/>
                          </a:lnTo>
                          <a:lnTo>
                            <a:pt x="28" y="67"/>
                          </a:lnTo>
                          <a:lnTo>
                            <a:pt x="26" y="67"/>
                          </a:lnTo>
                          <a:lnTo>
                            <a:pt x="25" y="70"/>
                          </a:lnTo>
                          <a:lnTo>
                            <a:pt x="27" y="71"/>
                          </a:lnTo>
                          <a:lnTo>
                            <a:pt x="29" y="73"/>
                          </a:lnTo>
                          <a:lnTo>
                            <a:pt x="27" y="76"/>
                          </a:lnTo>
                          <a:lnTo>
                            <a:pt x="27" y="78"/>
                          </a:lnTo>
                          <a:lnTo>
                            <a:pt x="27" y="78"/>
                          </a:lnTo>
                          <a:lnTo>
                            <a:pt x="25" y="82"/>
                          </a:lnTo>
                          <a:lnTo>
                            <a:pt x="27" y="85"/>
                          </a:lnTo>
                          <a:lnTo>
                            <a:pt x="24" y="85"/>
                          </a:lnTo>
                          <a:lnTo>
                            <a:pt x="25" y="87"/>
                          </a:lnTo>
                          <a:lnTo>
                            <a:pt x="23" y="87"/>
                          </a:lnTo>
                          <a:lnTo>
                            <a:pt x="23" y="88"/>
                          </a:lnTo>
                          <a:lnTo>
                            <a:pt x="21" y="88"/>
                          </a:lnTo>
                          <a:lnTo>
                            <a:pt x="22" y="90"/>
                          </a:lnTo>
                          <a:lnTo>
                            <a:pt x="20" y="90"/>
                          </a:lnTo>
                          <a:lnTo>
                            <a:pt x="18" y="99"/>
                          </a:lnTo>
                          <a:lnTo>
                            <a:pt x="14" y="102"/>
                          </a:lnTo>
                          <a:lnTo>
                            <a:pt x="11" y="101"/>
                          </a:lnTo>
                          <a:lnTo>
                            <a:pt x="6" y="102"/>
                          </a:lnTo>
                          <a:lnTo>
                            <a:pt x="12" y="95"/>
                          </a:lnTo>
                          <a:lnTo>
                            <a:pt x="14" y="88"/>
                          </a:lnTo>
                          <a:lnTo>
                            <a:pt x="15" y="84"/>
                          </a:lnTo>
                          <a:lnTo>
                            <a:pt x="13" y="79"/>
                          </a:lnTo>
                          <a:lnTo>
                            <a:pt x="13" y="76"/>
                          </a:lnTo>
                          <a:lnTo>
                            <a:pt x="12" y="76"/>
                          </a:lnTo>
                          <a:lnTo>
                            <a:pt x="12" y="74"/>
                          </a:lnTo>
                          <a:lnTo>
                            <a:pt x="11" y="74"/>
                          </a:lnTo>
                          <a:lnTo>
                            <a:pt x="12" y="73"/>
                          </a:lnTo>
                          <a:lnTo>
                            <a:pt x="11" y="72"/>
                          </a:lnTo>
                          <a:lnTo>
                            <a:pt x="11" y="71"/>
                          </a:lnTo>
                          <a:lnTo>
                            <a:pt x="10" y="71"/>
                          </a:lnTo>
                          <a:lnTo>
                            <a:pt x="11" y="70"/>
                          </a:lnTo>
                          <a:lnTo>
                            <a:pt x="10" y="70"/>
                          </a:lnTo>
                          <a:lnTo>
                            <a:pt x="10" y="69"/>
                          </a:lnTo>
                          <a:lnTo>
                            <a:pt x="9" y="69"/>
                          </a:lnTo>
                          <a:lnTo>
                            <a:pt x="10" y="67"/>
                          </a:lnTo>
                          <a:lnTo>
                            <a:pt x="8" y="67"/>
                          </a:lnTo>
                          <a:lnTo>
                            <a:pt x="9" y="66"/>
                          </a:lnTo>
                          <a:lnTo>
                            <a:pt x="8" y="66"/>
                          </a:lnTo>
                          <a:lnTo>
                            <a:pt x="9" y="65"/>
                          </a:lnTo>
                          <a:lnTo>
                            <a:pt x="7" y="65"/>
                          </a:lnTo>
                          <a:lnTo>
                            <a:pt x="8" y="64"/>
                          </a:lnTo>
                          <a:lnTo>
                            <a:pt x="7" y="65"/>
                          </a:lnTo>
                          <a:lnTo>
                            <a:pt x="7" y="63"/>
                          </a:lnTo>
                          <a:lnTo>
                            <a:pt x="7" y="63"/>
                          </a:lnTo>
                          <a:lnTo>
                            <a:pt x="7" y="62"/>
                          </a:lnTo>
                          <a:lnTo>
                            <a:pt x="6" y="62"/>
                          </a:lnTo>
                          <a:lnTo>
                            <a:pt x="7" y="62"/>
                          </a:lnTo>
                          <a:lnTo>
                            <a:pt x="6" y="62"/>
                          </a:lnTo>
                          <a:lnTo>
                            <a:pt x="6" y="61"/>
                          </a:lnTo>
                          <a:lnTo>
                            <a:pt x="6" y="61"/>
                          </a:lnTo>
                          <a:lnTo>
                            <a:pt x="6" y="60"/>
                          </a:lnTo>
                          <a:lnTo>
                            <a:pt x="5" y="60"/>
                          </a:lnTo>
                          <a:lnTo>
                            <a:pt x="6" y="59"/>
                          </a:lnTo>
                          <a:lnTo>
                            <a:pt x="5" y="59"/>
                          </a:lnTo>
                          <a:lnTo>
                            <a:pt x="5" y="58"/>
                          </a:lnTo>
                          <a:lnTo>
                            <a:pt x="4" y="58"/>
                          </a:lnTo>
                          <a:lnTo>
                            <a:pt x="5" y="57"/>
                          </a:lnTo>
                          <a:lnTo>
                            <a:pt x="4" y="56"/>
                          </a:lnTo>
                          <a:lnTo>
                            <a:pt x="5" y="55"/>
                          </a:lnTo>
                          <a:lnTo>
                            <a:pt x="4" y="55"/>
                          </a:lnTo>
                          <a:lnTo>
                            <a:pt x="4" y="53"/>
                          </a:lnTo>
                          <a:lnTo>
                            <a:pt x="2" y="54"/>
                          </a:lnTo>
                          <a:lnTo>
                            <a:pt x="3" y="51"/>
                          </a:lnTo>
                          <a:lnTo>
                            <a:pt x="1" y="52"/>
                          </a:lnTo>
                          <a:lnTo>
                            <a:pt x="3" y="48"/>
                          </a:lnTo>
                          <a:lnTo>
                            <a:pt x="0" y="49"/>
                          </a:lnTo>
                          <a:lnTo>
                            <a:pt x="2" y="46"/>
                          </a:lnTo>
                          <a:lnTo>
                            <a:pt x="0" y="46"/>
                          </a:lnTo>
                          <a:lnTo>
                            <a:pt x="1" y="43"/>
                          </a:lnTo>
                          <a:lnTo>
                            <a:pt x="2" y="41"/>
                          </a:lnTo>
                          <a:lnTo>
                            <a:pt x="2" y="37"/>
                          </a:lnTo>
                          <a:lnTo>
                            <a:pt x="3" y="37"/>
                          </a:lnTo>
                          <a:lnTo>
                            <a:pt x="4" y="35"/>
                          </a:lnTo>
                          <a:lnTo>
                            <a:pt x="6" y="36"/>
                          </a:lnTo>
                          <a:lnTo>
                            <a:pt x="9" y="34"/>
                          </a:lnTo>
                          <a:lnTo>
                            <a:pt x="10" y="32"/>
                          </a:lnTo>
                          <a:lnTo>
                            <a:pt x="10" y="31"/>
                          </a:lnTo>
                          <a:lnTo>
                            <a:pt x="11" y="30"/>
                          </a:lnTo>
                          <a:lnTo>
                            <a:pt x="14" y="31"/>
                          </a:lnTo>
                          <a:lnTo>
                            <a:pt x="17" y="31"/>
                          </a:lnTo>
                          <a:lnTo>
                            <a:pt x="19" y="31"/>
                          </a:lnTo>
                          <a:lnTo>
                            <a:pt x="20" y="30"/>
                          </a:lnTo>
                          <a:lnTo>
                            <a:pt x="22" y="28"/>
                          </a:lnTo>
                          <a:lnTo>
                            <a:pt x="24" y="28"/>
                          </a:lnTo>
                          <a:lnTo>
                            <a:pt x="27" y="27"/>
                          </a:lnTo>
                          <a:lnTo>
                            <a:pt x="29" y="27"/>
                          </a:lnTo>
                          <a:lnTo>
                            <a:pt x="32" y="25"/>
                          </a:lnTo>
                        </a:path>
                      </a:pathLst>
                    </a:custGeom>
                    <a:solidFill>
                      <a:schemeClr val="tx2"/>
                    </a:solidFill>
                    <a:ln w="12700" cap="rnd" cmpd="sng">
                      <a:noFill/>
                      <a:prstDash val="solid"/>
                      <a:round/>
                      <a:headEnd type="none" w="med" len="med"/>
                      <a:tailEnd type="none" w="med" len="med"/>
                    </a:ln>
                    <a:effectLst/>
                    <a:scene3d>
                      <a:camera prst="orthographicFront"/>
                      <a:lightRig rig="threePt" dir="t"/>
                    </a:scene3d>
                    <a:sp3d/>
                  </p:spPr>
                  <p:txBody>
                    <a:bodyPr/>
                    <a:lstStyle/>
                    <a:p>
                      <a:pPr algn="ctr" eaLnBrk="0" hangingPunct="0">
                        <a:defRPr/>
                      </a:pPr>
                      <a:endParaRPr lang="it-IT" sz="2000">
                        <a:solidFill>
                          <a:schemeClr val="tx1"/>
                        </a:solidFill>
                        <a:latin typeface="Calibri" pitchFamily="34" charset="0"/>
                      </a:endParaRPr>
                    </a:p>
                  </p:txBody>
                </p:sp>
                <p:sp>
                  <p:nvSpPr>
                    <p:cNvPr id="89" name="Freeform 248"/>
                    <p:cNvSpPr>
                      <a:spLocks/>
                    </p:cNvSpPr>
                    <p:nvPr/>
                  </p:nvSpPr>
                  <p:spPr bwMode="auto">
                    <a:xfrm>
                      <a:off x="5199" y="3744"/>
                      <a:ext cx="22" cy="13"/>
                    </a:xfrm>
                    <a:custGeom>
                      <a:avLst/>
                      <a:gdLst/>
                      <a:ahLst/>
                      <a:cxnLst>
                        <a:cxn ang="0">
                          <a:pos x="0" y="13"/>
                        </a:cxn>
                        <a:cxn ang="0">
                          <a:pos x="1" y="11"/>
                        </a:cxn>
                        <a:cxn ang="0">
                          <a:pos x="2" y="9"/>
                        </a:cxn>
                        <a:cxn ang="0">
                          <a:pos x="3" y="6"/>
                        </a:cxn>
                        <a:cxn ang="0">
                          <a:pos x="4" y="4"/>
                        </a:cxn>
                        <a:cxn ang="0">
                          <a:pos x="6" y="2"/>
                        </a:cxn>
                        <a:cxn ang="0">
                          <a:pos x="9" y="1"/>
                        </a:cxn>
                        <a:cxn ang="0">
                          <a:pos x="13" y="0"/>
                        </a:cxn>
                        <a:cxn ang="0">
                          <a:pos x="16" y="0"/>
                        </a:cxn>
                        <a:cxn ang="0">
                          <a:pos x="18" y="1"/>
                        </a:cxn>
                        <a:cxn ang="0">
                          <a:pos x="20" y="2"/>
                        </a:cxn>
                        <a:cxn ang="0">
                          <a:pos x="21" y="3"/>
                        </a:cxn>
                        <a:cxn ang="0">
                          <a:pos x="21" y="4"/>
                        </a:cxn>
                        <a:cxn ang="0">
                          <a:pos x="22" y="5"/>
                        </a:cxn>
                        <a:cxn ang="0">
                          <a:pos x="22" y="5"/>
                        </a:cxn>
                        <a:cxn ang="0">
                          <a:pos x="22" y="7"/>
                        </a:cxn>
                        <a:cxn ang="0">
                          <a:pos x="22" y="8"/>
                        </a:cxn>
                        <a:cxn ang="0">
                          <a:pos x="21" y="9"/>
                        </a:cxn>
                        <a:cxn ang="0">
                          <a:pos x="19" y="10"/>
                        </a:cxn>
                        <a:cxn ang="0">
                          <a:pos x="17" y="11"/>
                        </a:cxn>
                        <a:cxn ang="0">
                          <a:pos x="15" y="11"/>
                        </a:cxn>
                        <a:cxn ang="0">
                          <a:pos x="14" y="11"/>
                        </a:cxn>
                        <a:cxn ang="0">
                          <a:pos x="12" y="10"/>
                        </a:cxn>
                        <a:cxn ang="0">
                          <a:pos x="10" y="10"/>
                        </a:cxn>
                        <a:cxn ang="0">
                          <a:pos x="8" y="10"/>
                        </a:cxn>
                        <a:cxn ang="0">
                          <a:pos x="7" y="11"/>
                        </a:cxn>
                        <a:cxn ang="0">
                          <a:pos x="7" y="12"/>
                        </a:cxn>
                        <a:cxn ang="0">
                          <a:pos x="7" y="12"/>
                        </a:cxn>
                        <a:cxn ang="0">
                          <a:pos x="4" y="12"/>
                        </a:cxn>
                        <a:cxn ang="0">
                          <a:pos x="2" y="13"/>
                        </a:cxn>
                        <a:cxn ang="0">
                          <a:pos x="1" y="14"/>
                        </a:cxn>
                        <a:cxn ang="0">
                          <a:pos x="0" y="14"/>
                        </a:cxn>
                        <a:cxn ang="0">
                          <a:pos x="0" y="13"/>
                        </a:cxn>
                      </a:cxnLst>
                      <a:rect l="0" t="0" r="r" b="b"/>
                      <a:pathLst>
                        <a:path w="23" h="15">
                          <a:moveTo>
                            <a:pt x="0" y="13"/>
                          </a:moveTo>
                          <a:lnTo>
                            <a:pt x="1" y="11"/>
                          </a:lnTo>
                          <a:lnTo>
                            <a:pt x="2" y="9"/>
                          </a:lnTo>
                          <a:lnTo>
                            <a:pt x="3" y="6"/>
                          </a:lnTo>
                          <a:lnTo>
                            <a:pt x="4" y="4"/>
                          </a:lnTo>
                          <a:lnTo>
                            <a:pt x="6" y="2"/>
                          </a:lnTo>
                          <a:lnTo>
                            <a:pt x="9" y="1"/>
                          </a:lnTo>
                          <a:lnTo>
                            <a:pt x="13" y="0"/>
                          </a:lnTo>
                          <a:lnTo>
                            <a:pt x="16" y="0"/>
                          </a:lnTo>
                          <a:lnTo>
                            <a:pt x="18" y="1"/>
                          </a:lnTo>
                          <a:lnTo>
                            <a:pt x="20" y="2"/>
                          </a:lnTo>
                          <a:lnTo>
                            <a:pt x="21" y="3"/>
                          </a:lnTo>
                          <a:lnTo>
                            <a:pt x="21" y="4"/>
                          </a:lnTo>
                          <a:lnTo>
                            <a:pt x="22" y="5"/>
                          </a:lnTo>
                          <a:lnTo>
                            <a:pt x="22" y="5"/>
                          </a:lnTo>
                          <a:lnTo>
                            <a:pt x="22" y="7"/>
                          </a:lnTo>
                          <a:lnTo>
                            <a:pt x="22" y="8"/>
                          </a:lnTo>
                          <a:lnTo>
                            <a:pt x="21" y="9"/>
                          </a:lnTo>
                          <a:lnTo>
                            <a:pt x="19" y="10"/>
                          </a:lnTo>
                          <a:lnTo>
                            <a:pt x="17" y="11"/>
                          </a:lnTo>
                          <a:lnTo>
                            <a:pt x="15" y="11"/>
                          </a:lnTo>
                          <a:lnTo>
                            <a:pt x="14" y="11"/>
                          </a:lnTo>
                          <a:lnTo>
                            <a:pt x="12" y="10"/>
                          </a:lnTo>
                          <a:lnTo>
                            <a:pt x="10" y="10"/>
                          </a:lnTo>
                          <a:lnTo>
                            <a:pt x="8" y="10"/>
                          </a:lnTo>
                          <a:lnTo>
                            <a:pt x="7" y="11"/>
                          </a:lnTo>
                          <a:lnTo>
                            <a:pt x="7" y="12"/>
                          </a:lnTo>
                          <a:lnTo>
                            <a:pt x="7" y="12"/>
                          </a:lnTo>
                          <a:lnTo>
                            <a:pt x="4" y="12"/>
                          </a:lnTo>
                          <a:lnTo>
                            <a:pt x="2" y="13"/>
                          </a:lnTo>
                          <a:lnTo>
                            <a:pt x="1" y="14"/>
                          </a:lnTo>
                          <a:lnTo>
                            <a:pt x="0" y="14"/>
                          </a:lnTo>
                          <a:lnTo>
                            <a:pt x="0" y="13"/>
                          </a:lnTo>
                        </a:path>
                      </a:pathLst>
                    </a:custGeom>
                    <a:solidFill>
                      <a:srgbClr val="FAFD00"/>
                    </a:solidFill>
                    <a:ln w="12700" cap="rnd" cmpd="sng">
                      <a:noFill/>
                      <a:prstDash val="solid"/>
                      <a:round/>
                      <a:headEnd type="none" w="med" len="med"/>
                      <a:tailEnd type="none" w="med" len="med"/>
                    </a:ln>
                    <a:effectLst/>
                    <a:scene3d>
                      <a:camera prst="orthographicFront"/>
                      <a:lightRig rig="threePt" dir="t"/>
                    </a:scene3d>
                    <a:sp3d/>
                  </p:spPr>
                  <p:txBody>
                    <a:bodyPr/>
                    <a:lstStyle/>
                    <a:p>
                      <a:pPr algn="ctr" eaLnBrk="0" hangingPunct="0">
                        <a:defRPr/>
                      </a:pPr>
                      <a:endParaRPr lang="it-IT" sz="2000">
                        <a:solidFill>
                          <a:schemeClr val="tx1"/>
                        </a:solidFill>
                        <a:latin typeface="Calibri" pitchFamily="34" charset="0"/>
                      </a:endParaRPr>
                    </a:p>
                  </p:txBody>
                </p:sp>
                <p:sp>
                  <p:nvSpPr>
                    <p:cNvPr id="90" name="Freeform 249"/>
                    <p:cNvSpPr>
                      <a:spLocks/>
                    </p:cNvSpPr>
                    <p:nvPr/>
                  </p:nvSpPr>
                  <p:spPr bwMode="auto">
                    <a:xfrm>
                      <a:off x="5140" y="3739"/>
                      <a:ext cx="43" cy="12"/>
                    </a:xfrm>
                    <a:custGeom>
                      <a:avLst/>
                      <a:gdLst/>
                      <a:ahLst/>
                      <a:cxnLst>
                        <a:cxn ang="0">
                          <a:pos x="2" y="5"/>
                        </a:cxn>
                        <a:cxn ang="0">
                          <a:pos x="6" y="4"/>
                        </a:cxn>
                        <a:cxn ang="0">
                          <a:pos x="9" y="3"/>
                        </a:cxn>
                        <a:cxn ang="0">
                          <a:pos x="14" y="1"/>
                        </a:cxn>
                        <a:cxn ang="0">
                          <a:pos x="18" y="0"/>
                        </a:cxn>
                        <a:cxn ang="0">
                          <a:pos x="21" y="1"/>
                        </a:cxn>
                        <a:cxn ang="0">
                          <a:pos x="24" y="1"/>
                        </a:cxn>
                        <a:cxn ang="0">
                          <a:pos x="27" y="2"/>
                        </a:cxn>
                        <a:cxn ang="0">
                          <a:pos x="29" y="1"/>
                        </a:cxn>
                        <a:cxn ang="0">
                          <a:pos x="31" y="2"/>
                        </a:cxn>
                        <a:cxn ang="0">
                          <a:pos x="35" y="2"/>
                        </a:cxn>
                        <a:cxn ang="0">
                          <a:pos x="38" y="2"/>
                        </a:cxn>
                        <a:cxn ang="0">
                          <a:pos x="42" y="3"/>
                        </a:cxn>
                        <a:cxn ang="0">
                          <a:pos x="44" y="5"/>
                        </a:cxn>
                        <a:cxn ang="0">
                          <a:pos x="40" y="6"/>
                        </a:cxn>
                        <a:cxn ang="0">
                          <a:pos x="38" y="7"/>
                        </a:cxn>
                        <a:cxn ang="0">
                          <a:pos x="35" y="8"/>
                        </a:cxn>
                        <a:cxn ang="0">
                          <a:pos x="32" y="9"/>
                        </a:cxn>
                        <a:cxn ang="0">
                          <a:pos x="30" y="10"/>
                        </a:cxn>
                        <a:cxn ang="0">
                          <a:pos x="27" y="9"/>
                        </a:cxn>
                        <a:cxn ang="0">
                          <a:pos x="26" y="10"/>
                        </a:cxn>
                        <a:cxn ang="0">
                          <a:pos x="27" y="11"/>
                        </a:cxn>
                        <a:cxn ang="0">
                          <a:pos x="27" y="12"/>
                        </a:cxn>
                        <a:cxn ang="0">
                          <a:pos x="23" y="12"/>
                        </a:cxn>
                        <a:cxn ang="0">
                          <a:pos x="22" y="11"/>
                        </a:cxn>
                        <a:cxn ang="0">
                          <a:pos x="21" y="11"/>
                        </a:cxn>
                        <a:cxn ang="0">
                          <a:pos x="20" y="11"/>
                        </a:cxn>
                        <a:cxn ang="0">
                          <a:pos x="18" y="11"/>
                        </a:cxn>
                        <a:cxn ang="0">
                          <a:pos x="15" y="12"/>
                        </a:cxn>
                        <a:cxn ang="0">
                          <a:pos x="13" y="12"/>
                        </a:cxn>
                        <a:cxn ang="0">
                          <a:pos x="11" y="11"/>
                        </a:cxn>
                        <a:cxn ang="0">
                          <a:pos x="9" y="11"/>
                        </a:cxn>
                        <a:cxn ang="0">
                          <a:pos x="8" y="10"/>
                        </a:cxn>
                        <a:cxn ang="0">
                          <a:pos x="7" y="10"/>
                        </a:cxn>
                        <a:cxn ang="0">
                          <a:pos x="3" y="9"/>
                        </a:cxn>
                        <a:cxn ang="0">
                          <a:pos x="1" y="8"/>
                        </a:cxn>
                      </a:cxnLst>
                      <a:rect l="0" t="0" r="r" b="b"/>
                      <a:pathLst>
                        <a:path w="45" h="13">
                          <a:moveTo>
                            <a:pt x="0" y="7"/>
                          </a:moveTo>
                          <a:lnTo>
                            <a:pt x="2" y="5"/>
                          </a:lnTo>
                          <a:lnTo>
                            <a:pt x="4" y="4"/>
                          </a:lnTo>
                          <a:lnTo>
                            <a:pt x="6" y="4"/>
                          </a:lnTo>
                          <a:lnTo>
                            <a:pt x="6" y="2"/>
                          </a:lnTo>
                          <a:lnTo>
                            <a:pt x="9" y="3"/>
                          </a:lnTo>
                          <a:lnTo>
                            <a:pt x="11" y="2"/>
                          </a:lnTo>
                          <a:lnTo>
                            <a:pt x="14" y="1"/>
                          </a:lnTo>
                          <a:lnTo>
                            <a:pt x="15" y="0"/>
                          </a:lnTo>
                          <a:lnTo>
                            <a:pt x="18" y="0"/>
                          </a:lnTo>
                          <a:lnTo>
                            <a:pt x="19" y="0"/>
                          </a:lnTo>
                          <a:lnTo>
                            <a:pt x="21" y="1"/>
                          </a:lnTo>
                          <a:lnTo>
                            <a:pt x="22" y="1"/>
                          </a:lnTo>
                          <a:lnTo>
                            <a:pt x="24" y="1"/>
                          </a:lnTo>
                          <a:lnTo>
                            <a:pt x="26" y="2"/>
                          </a:lnTo>
                          <a:lnTo>
                            <a:pt x="27" y="2"/>
                          </a:lnTo>
                          <a:lnTo>
                            <a:pt x="28" y="1"/>
                          </a:lnTo>
                          <a:lnTo>
                            <a:pt x="29" y="1"/>
                          </a:lnTo>
                          <a:lnTo>
                            <a:pt x="30" y="1"/>
                          </a:lnTo>
                          <a:lnTo>
                            <a:pt x="31" y="2"/>
                          </a:lnTo>
                          <a:lnTo>
                            <a:pt x="33" y="2"/>
                          </a:lnTo>
                          <a:lnTo>
                            <a:pt x="35" y="2"/>
                          </a:lnTo>
                          <a:lnTo>
                            <a:pt x="36" y="2"/>
                          </a:lnTo>
                          <a:lnTo>
                            <a:pt x="38" y="2"/>
                          </a:lnTo>
                          <a:lnTo>
                            <a:pt x="40" y="2"/>
                          </a:lnTo>
                          <a:lnTo>
                            <a:pt x="42" y="3"/>
                          </a:lnTo>
                          <a:lnTo>
                            <a:pt x="43" y="4"/>
                          </a:lnTo>
                          <a:lnTo>
                            <a:pt x="44" y="5"/>
                          </a:lnTo>
                          <a:lnTo>
                            <a:pt x="42" y="6"/>
                          </a:lnTo>
                          <a:lnTo>
                            <a:pt x="40" y="6"/>
                          </a:lnTo>
                          <a:lnTo>
                            <a:pt x="39" y="6"/>
                          </a:lnTo>
                          <a:lnTo>
                            <a:pt x="38" y="7"/>
                          </a:lnTo>
                          <a:lnTo>
                            <a:pt x="36" y="8"/>
                          </a:lnTo>
                          <a:lnTo>
                            <a:pt x="35" y="8"/>
                          </a:lnTo>
                          <a:lnTo>
                            <a:pt x="33" y="9"/>
                          </a:lnTo>
                          <a:lnTo>
                            <a:pt x="32" y="9"/>
                          </a:lnTo>
                          <a:lnTo>
                            <a:pt x="31" y="9"/>
                          </a:lnTo>
                          <a:lnTo>
                            <a:pt x="30" y="10"/>
                          </a:lnTo>
                          <a:lnTo>
                            <a:pt x="28" y="9"/>
                          </a:lnTo>
                          <a:lnTo>
                            <a:pt x="27" y="9"/>
                          </a:lnTo>
                          <a:lnTo>
                            <a:pt x="26" y="9"/>
                          </a:lnTo>
                          <a:lnTo>
                            <a:pt x="26" y="10"/>
                          </a:lnTo>
                          <a:lnTo>
                            <a:pt x="26" y="10"/>
                          </a:lnTo>
                          <a:lnTo>
                            <a:pt x="27" y="11"/>
                          </a:lnTo>
                          <a:lnTo>
                            <a:pt x="27" y="11"/>
                          </a:lnTo>
                          <a:lnTo>
                            <a:pt x="27" y="12"/>
                          </a:lnTo>
                          <a:lnTo>
                            <a:pt x="25" y="12"/>
                          </a:lnTo>
                          <a:lnTo>
                            <a:pt x="23" y="12"/>
                          </a:lnTo>
                          <a:lnTo>
                            <a:pt x="22" y="11"/>
                          </a:lnTo>
                          <a:lnTo>
                            <a:pt x="22" y="11"/>
                          </a:lnTo>
                          <a:lnTo>
                            <a:pt x="21" y="11"/>
                          </a:lnTo>
                          <a:lnTo>
                            <a:pt x="21" y="11"/>
                          </a:lnTo>
                          <a:lnTo>
                            <a:pt x="20" y="11"/>
                          </a:lnTo>
                          <a:lnTo>
                            <a:pt x="20" y="11"/>
                          </a:lnTo>
                          <a:lnTo>
                            <a:pt x="19" y="11"/>
                          </a:lnTo>
                          <a:lnTo>
                            <a:pt x="18" y="11"/>
                          </a:lnTo>
                          <a:lnTo>
                            <a:pt x="16" y="12"/>
                          </a:lnTo>
                          <a:lnTo>
                            <a:pt x="15" y="12"/>
                          </a:lnTo>
                          <a:lnTo>
                            <a:pt x="14" y="12"/>
                          </a:lnTo>
                          <a:lnTo>
                            <a:pt x="13" y="12"/>
                          </a:lnTo>
                          <a:lnTo>
                            <a:pt x="13" y="12"/>
                          </a:lnTo>
                          <a:lnTo>
                            <a:pt x="11" y="11"/>
                          </a:lnTo>
                          <a:lnTo>
                            <a:pt x="10" y="11"/>
                          </a:lnTo>
                          <a:lnTo>
                            <a:pt x="9" y="11"/>
                          </a:lnTo>
                          <a:lnTo>
                            <a:pt x="8" y="11"/>
                          </a:lnTo>
                          <a:lnTo>
                            <a:pt x="8" y="10"/>
                          </a:lnTo>
                          <a:lnTo>
                            <a:pt x="8" y="10"/>
                          </a:lnTo>
                          <a:lnTo>
                            <a:pt x="7" y="10"/>
                          </a:lnTo>
                          <a:lnTo>
                            <a:pt x="5" y="10"/>
                          </a:lnTo>
                          <a:lnTo>
                            <a:pt x="3" y="9"/>
                          </a:lnTo>
                          <a:lnTo>
                            <a:pt x="2" y="8"/>
                          </a:lnTo>
                          <a:lnTo>
                            <a:pt x="1" y="8"/>
                          </a:lnTo>
                          <a:lnTo>
                            <a:pt x="0" y="7"/>
                          </a:lnTo>
                        </a:path>
                      </a:pathLst>
                    </a:custGeom>
                    <a:solidFill>
                      <a:schemeClr val="hlink"/>
                    </a:solidFill>
                    <a:ln w="12700" cap="rnd" cmpd="sng">
                      <a:noFill/>
                      <a:prstDash val="solid"/>
                      <a:round/>
                      <a:headEnd type="none" w="med" len="med"/>
                      <a:tailEnd type="none" w="med" len="med"/>
                    </a:ln>
                    <a:effectLst/>
                    <a:scene3d>
                      <a:camera prst="orthographicFront"/>
                      <a:lightRig rig="threePt" dir="t"/>
                    </a:scene3d>
                    <a:sp3d/>
                  </p:spPr>
                  <p:txBody>
                    <a:bodyPr/>
                    <a:lstStyle/>
                    <a:p>
                      <a:pPr algn="ctr" eaLnBrk="0" hangingPunct="0">
                        <a:defRPr/>
                      </a:pPr>
                      <a:endParaRPr lang="it-IT" sz="2000">
                        <a:solidFill>
                          <a:schemeClr val="tx1"/>
                        </a:solidFill>
                        <a:latin typeface="Calibri" pitchFamily="34" charset="0"/>
                      </a:endParaRPr>
                    </a:p>
                  </p:txBody>
                </p:sp>
                <p:sp>
                  <p:nvSpPr>
                    <p:cNvPr id="91" name="Freeform 250"/>
                    <p:cNvSpPr>
                      <a:spLocks/>
                    </p:cNvSpPr>
                    <p:nvPr/>
                  </p:nvSpPr>
                  <p:spPr bwMode="auto">
                    <a:xfrm>
                      <a:off x="5103" y="3729"/>
                      <a:ext cx="45" cy="43"/>
                    </a:xfrm>
                    <a:custGeom>
                      <a:avLst/>
                      <a:gdLst/>
                      <a:ahLst/>
                      <a:cxnLst>
                        <a:cxn ang="0">
                          <a:pos x="19" y="45"/>
                        </a:cxn>
                        <a:cxn ang="0">
                          <a:pos x="23" y="39"/>
                        </a:cxn>
                        <a:cxn ang="0">
                          <a:pos x="27" y="39"/>
                        </a:cxn>
                        <a:cxn ang="0">
                          <a:pos x="31" y="40"/>
                        </a:cxn>
                        <a:cxn ang="0">
                          <a:pos x="33" y="38"/>
                        </a:cxn>
                        <a:cxn ang="0">
                          <a:pos x="32" y="36"/>
                        </a:cxn>
                        <a:cxn ang="0">
                          <a:pos x="36" y="38"/>
                        </a:cxn>
                        <a:cxn ang="0">
                          <a:pos x="41" y="37"/>
                        </a:cxn>
                        <a:cxn ang="0">
                          <a:pos x="44" y="34"/>
                        </a:cxn>
                        <a:cxn ang="0">
                          <a:pos x="36" y="32"/>
                        </a:cxn>
                        <a:cxn ang="0">
                          <a:pos x="33" y="27"/>
                        </a:cxn>
                        <a:cxn ang="0">
                          <a:pos x="39" y="30"/>
                        </a:cxn>
                        <a:cxn ang="0">
                          <a:pos x="45" y="29"/>
                        </a:cxn>
                        <a:cxn ang="0">
                          <a:pos x="46" y="26"/>
                        </a:cxn>
                        <a:cxn ang="0">
                          <a:pos x="44" y="24"/>
                        </a:cxn>
                        <a:cxn ang="0">
                          <a:pos x="40" y="23"/>
                        </a:cxn>
                        <a:cxn ang="0">
                          <a:pos x="35" y="20"/>
                        </a:cxn>
                        <a:cxn ang="0">
                          <a:pos x="38" y="16"/>
                        </a:cxn>
                        <a:cxn ang="0">
                          <a:pos x="42" y="14"/>
                        </a:cxn>
                        <a:cxn ang="0">
                          <a:pos x="43" y="15"/>
                        </a:cxn>
                        <a:cxn ang="0">
                          <a:pos x="44" y="12"/>
                        </a:cxn>
                        <a:cxn ang="0">
                          <a:pos x="47" y="10"/>
                        </a:cxn>
                        <a:cxn ang="0">
                          <a:pos x="46" y="5"/>
                        </a:cxn>
                        <a:cxn ang="0">
                          <a:pos x="43" y="0"/>
                        </a:cxn>
                        <a:cxn ang="0">
                          <a:pos x="35" y="3"/>
                        </a:cxn>
                        <a:cxn ang="0">
                          <a:pos x="29" y="5"/>
                        </a:cxn>
                        <a:cxn ang="0">
                          <a:pos x="23" y="7"/>
                        </a:cxn>
                        <a:cxn ang="0">
                          <a:pos x="16" y="3"/>
                        </a:cxn>
                        <a:cxn ang="0">
                          <a:pos x="11" y="1"/>
                        </a:cxn>
                        <a:cxn ang="0">
                          <a:pos x="13" y="7"/>
                        </a:cxn>
                        <a:cxn ang="0">
                          <a:pos x="14" y="11"/>
                        </a:cxn>
                        <a:cxn ang="0">
                          <a:pos x="8" y="14"/>
                        </a:cxn>
                        <a:cxn ang="0">
                          <a:pos x="6" y="18"/>
                        </a:cxn>
                        <a:cxn ang="0">
                          <a:pos x="1" y="19"/>
                        </a:cxn>
                        <a:cxn ang="0">
                          <a:pos x="2" y="23"/>
                        </a:cxn>
                        <a:cxn ang="0">
                          <a:pos x="7" y="23"/>
                        </a:cxn>
                        <a:cxn ang="0">
                          <a:pos x="6" y="32"/>
                        </a:cxn>
                        <a:cxn ang="0">
                          <a:pos x="3" y="37"/>
                        </a:cxn>
                        <a:cxn ang="0">
                          <a:pos x="10" y="36"/>
                        </a:cxn>
                        <a:cxn ang="0">
                          <a:pos x="9" y="43"/>
                        </a:cxn>
                        <a:cxn ang="0">
                          <a:pos x="13" y="45"/>
                        </a:cxn>
                        <a:cxn ang="0">
                          <a:pos x="16" y="43"/>
                        </a:cxn>
                      </a:cxnLst>
                      <a:rect l="0" t="0" r="r" b="b"/>
                      <a:pathLst>
                        <a:path w="48" h="47">
                          <a:moveTo>
                            <a:pt x="17" y="45"/>
                          </a:moveTo>
                          <a:lnTo>
                            <a:pt x="19" y="45"/>
                          </a:lnTo>
                          <a:lnTo>
                            <a:pt x="21" y="43"/>
                          </a:lnTo>
                          <a:lnTo>
                            <a:pt x="23" y="39"/>
                          </a:lnTo>
                          <a:lnTo>
                            <a:pt x="24" y="38"/>
                          </a:lnTo>
                          <a:lnTo>
                            <a:pt x="27" y="39"/>
                          </a:lnTo>
                          <a:lnTo>
                            <a:pt x="30" y="40"/>
                          </a:lnTo>
                          <a:lnTo>
                            <a:pt x="31" y="40"/>
                          </a:lnTo>
                          <a:lnTo>
                            <a:pt x="33" y="39"/>
                          </a:lnTo>
                          <a:lnTo>
                            <a:pt x="33" y="38"/>
                          </a:lnTo>
                          <a:lnTo>
                            <a:pt x="33" y="37"/>
                          </a:lnTo>
                          <a:lnTo>
                            <a:pt x="32" y="36"/>
                          </a:lnTo>
                          <a:lnTo>
                            <a:pt x="33" y="36"/>
                          </a:lnTo>
                          <a:lnTo>
                            <a:pt x="36" y="38"/>
                          </a:lnTo>
                          <a:lnTo>
                            <a:pt x="39" y="37"/>
                          </a:lnTo>
                          <a:lnTo>
                            <a:pt x="41" y="37"/>
                          </a:lnTo>
                          <a:lnTo>
                            <a:pt x="43" y="36"/>
                          </a:lnTo>
                          <a:lnTo>
                            <a:pt x="44" y="34"/>
                          </a:lnTo>
                          <a:lnTo>
                            <a:pt x="40" y="33"/>
                          </a:lnTo>
                          <a:lnTo>
                            <a:pt x="36" y="32"/>
                          </a:lnTo>
                          <a:lnTo>
                            <a:pt x="34" y="30"/>
                          </a:lnTo>
                          <a:lnTo>
                            <a:pt x="33" y="27"/>
                          </a:lnTo>
                          <a:lnTo>
                            <a:pt x="36" y="29"/>
                          </a:lnTo>
                          <a:lnTo>
                            <a:pt x="39" y="30"/>
                          </a:lnTo>
                          <a:lnTo>
                            <a:pt x="42" y="29"/>
                          </a:lnTo>
                          <a:lnTo>
                            <a:pt x="45" y="29"/>
                          </a:lnTo>
                          <a:lnTo>
                            <a:pt x="46" y="28"/>
                          </a:lnTo>
                          <a:lnTo>
                            <a:pt x="46" y="26"/>
                          </a:lnTo>
                          <a:lnTo>
                            <a:pt x="46" y="24"/>
                          </a:lnTo>
                          <a:lnTo>
                            <a:pt x="44" y="24"/>
                          </a:lnTo>
                          <a:lnTo>
                            <a:pt x="42" y="24"/>
                          </a:lnTo>
                          <a:lnTo>
                            <a:pt x="40" y="23"/>
                          </a:lnTo>
                          <a:lnTo>
                            <a:pt x="37" y="22"/>
                          </a:lnTo>
                          <a:lnTo>
                            <a:pt x="35" y="20"/>
                          </a:lnTo>
                          <a:lnTo>
                            <a:pt x="33" y="18"/>
                          </a:lnTo>
                          <a:lnTo>
                            <a:pt x="38" y="16"/>
                          </a:lnTo>
                          <a:lnTo>
                            <a:pt x="40" y="15"/>
                          </a:lnTo>
                          <a:lnTo>
                            <a:pt x="42" y="14"/>
                          </a:lnTo>
                          <a:lnTo>
                            <a:pt x="43" y="13"/>
                          </a:lnTo>
                          <a:lnTo>
                            <a:pt x="43" y="15"/>
                          </a:lnTo>
                          <a:lnTo>
                            <a:pt x="44" y="13"/>
                          </a:lnTo>
                          <a:lnTo>
                            <a:pt x="44" y="12"/>
                          </a:lnTo>
                          <a:lnTo>
                            <a:pt x="45" y="11"/>
                          </a:lnTo>
                          <a:lnTo>
                            <a:pt x="47" y="10"/>
                          </a:lnTo>
                          <a:lnTo>
                            <a:pt x="47" y="8"/>
                          </a:lnTo>
                          <a:lnTo>
                            <a:pt x="46" y="5"/>
                          </a:lnTo>
                          <a:lnTo>
                            <a:pt x="45" y="3"/>
                          </a:lnTo>
                          <a:lnTo>
                            <a:pt x="43" y="0"/>
                          </a:lnTo>
                          <a:lnTo>
                            <a:pt x="40" y="1"/>
                          </a:lnTo>
                          <a:lnTo>
                            <a:pt x="35" y="3"/>
                          </a:lnTo>
                          <a:lnTo>
                            <a:pt x="32" y="4"/>
                          </a:lnTo>
                          <a:lnTo>
                            <a:pt x="29" y="5"/>
                          </a:lnTo>
                          <a:lnTo>
                            <a:pt x="24" y="7"/>
                          </a:lnTo>
                          <a:lnTo>
                            <a:pt x="23" y="7"/>
                          </a:lnTo>
                          <a:lnTo>
                            <a:pt x="20" y="5"/>
                          </a:lnTo>
                          <a:lnTo>
                            <a:pt x="16" y="3"/>
                          </a:lnTo>
                          <a:lnTo>
                            <a:pt x="13" y="1"/>
                          </a:lnTo>
                          <a:lnTo>
                            <a:pt x="11" y="1"/>
                          </a:lnTo>
                          <a:lnTo>
                            <a:pt x="12" y="5"/>
                          </a:lnTo>
                          <a:lnTo>
                            <a:pt x="13" y="7"/>
                          </a:lnTo>
                          <a:lnTo>
                            <a:pt x="13" y="10"/>
                          </a:lnTo>
                          <a:lnTo>
                            <a:pt x="14" y="11"/>
                          </a:lnTo>
                          <a:lnTo>
                            <a:pt x="10" y="12"/>
                          </a:lnTo>
                          <a:lnTo>
                            <a:pt x="8" y="14"/>
                          </a:lnTo>
                          <a:lnTo>
                            <a:pt x="7" y="17"/>
                          </a:lnTo>
                          <a:lnTo>
                            <a:pt x="6" y="18"/>
                          </a:lnTo>
                          <a:lnTo>
                            <a:pt x="4" y="19"/>
                          </a:lnTo>
                          <a:lnTo>
                            <a:pt x="1" y="19"/>
                          </a:lnTo>
                          <a:lnTo>
                            <a:pt x="0" y="20"/>
                          </a:lnTo>
                          <a:lnTo>
                            <a:pt x="2" y="23"/>
                          </a:lnTo>
                          <a:lnTo>
                            <a:pt x="4" y="23"/>
                          </a:lnTo>
                          <a:lnTo>
                            <a:pt x="7" y="23"/>
                          </a:lnTo>
                          <a:lnTo>
                            <a:pt x="7" y="29"/>
                          </a:lnTo>
                          <a:lnTo>
                            <a:pt x="6" y="32"/>
                          </a:lnTo>
                          <a:lnTo>
                            <a:pt x="4" y="36"/>
                          </a:lnTo>
                          <a:lnTo>
                            <a:pt x="3" y="37"/>
                          </a:lnTo>
                          <a:lnTo>
                            <a:pt x="8" y="38"/>
                          </a:lnTo>
                          <a:lnTo>
                            <a:pt x="10" y="36"/>
                          </a:lnTo>
                          <a:lnTo>
                            <a:pt x="10" y="39"/>
                          </a:lnTo>
                          <a:lnTo>
                            <a:pt x="9" y="43"/>
                          </a:lnTo>
                          <a:lnTo>
                            <a:pt x="9" y="46"/>
                          </a:lnTo>
                          <a:lnTo>
                            <a:pt x="13" y="45"/>
                          </a:lnTo>
                          <a:lnTo>
                            <a:pt x="15" y="44"/>
                          </a:lnTo>
                          <a:lnTo>
                            <a:pt x="16" y="43"/>
                          </a:lnTo>
                          <a:lnTo>
                            <a:pt x="17" y="45"/>
                          </a:lnTo>
                        </a:path>
                      </a:pathLst>
                    </a:custGeom>
                    <a:solidFill>
                      <a:schemeClr val="tx2"/>
                    </a:solidFill>
                    <a:ln w="12700" cap="rnd" cmpd="sng">
                      <a:noFill/>
                      <a:prstDash val="solid"/>
                      <a:round/>
                      <a:headEnd type="none" w="med" len="med"/>
                      <a:tailEnd type="none" w="med" len="med"/>
                    </a:ln>
                    <a:effectLst/>
                    <a:scene3d>
                      <a:camera prst="orthographicFront"/>
                      <a:lightRig rig="threePt" dir="t"/>
                    </a:scene3d>
                    <a:sp3d/>
                  </p:spPr>
                  <p:txBody>
                    <a:bodyPr/>
                    <a:lstStyle/>
                    <a:p>
                      <a:pPr algn="ctr" eaLnBrk="0" hangingPunct="0">
                        <a:defRPr/>
                      </a:pPr>
                      <a:endParaRPr lang="it-IT" sz="2000">
                        <a:solidFill>
                          <a:schemeClr val="tx1"/>
                        </a:solidFill>
                        <a:latin typeface="Calibri" pitchFamily="34" charset="0"/>
                      </a:endParaRPr>
                    </a:p>
                  </p:txBody>
                </p:sp>
              </p:grpSp>
            </p:grpSp>
          </p:grpSp>
          <p:grpSp>
            <p:nvGrpSpPr>
              <p:cNvPr id="81063" name="Group 251"/>
              <p:cNvGrpSpPr>
                <a:grpSpLocks/>
              </p:cNvGrpSpPr>
              <p:nvPr/>
            </p:nvGrpSpPr>
            <p:grpSpPr bwMode="auto">
              <a:xfrm>
                <a:off x="4320" y="1392"/>
                <a:ext cx="448" cy="528"/>
                <a:chOff x="1376" y="1392"/>
                <a:chExt cx="448" cy="528"/>
              </a:xfrm>
            </p:grpSpPr>
            <p:sp>
              <p:nvSpPr>
                <p:cNvPr id="80" name="AutoShape 252"/>
                <p:cNvSpPr>
                  <a:spLocks noChangeArrowheads="1"/>
                </p:cNvSpPr>
                <p:nvPr/>
              </p:nvSpPr>
              <p:spPr bwMode="auto">
                <a:xfrm>
                  <a:off x="1376" y="1392"/>
                  <a:ext cx="348" cy="432"/>
                </a:xfrm>
                <a:prstGeom prst="can">
                  <a:avLst>
                    <a:gd name="adj" fmla="val 31034"/>
                  </a:avLst>
                </a:prstGeom>
                <a:noFill/>
                <a:ln w="28575">
                  <a:solidFill>
                    <a:schemeClr val="tx1"/>
                  </a:solidFill>
                  <a:round/>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81" name="AutoShape 253"/>
                <p:cNvSpPr>
                  <a:spLocks noChangeArrowheads="1"/>
                </p:cNvSpPr>
                <p:nvPr/>
              </p:nvSpPr>
              <p:spPr bwMode="auto">
                <a:xfrm>
                  <a:off x="1476" y="1488"/>
                  <a:ext cx="348" cy="432"/>
                </a:xfrm>
                <a:prstGeom prst="can">
                  <a:avLst>
                    <a:gd name="adj" fmla="val 31034"/>
                  </a:avLst>
                </a:prstGeom>
                <a:noFill/>
                <a:ln w="28575">
                  <a:solidFill>
                    <a:schemeClr val="tx1"/>
                  </a:solidFill>
                  <a:round/>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grpSp>
          <p:cxnSp>
            <p:nvCxnSpPr>
              <p:cNvPr id="77" name="AutoShape 254"/>
              <p:cNvCxnSpPr>
                <a:cxnSpLocks noChangeShapeType="1"/>
              </p:cNvCxnSpPr>
              <p:nvPr/>
            </p:nvCxnSpPr>
            <p:spPr bwMode="auto">
              <a:xfrm flipV="1">
                <a:off x="3648" y="1629"/>
                <a:ext cx="688" cy="0"/>
              </a:xfrm>
              <a:prstGeom prst="straightConnector1">
                <a:avLst/>
              </a:prstGeom>
              <a:noFill/>
              <a:ln w="44450">
                <a:solidFill>
                  <a:srgbClr val="FF0000"/>
                </a:solidFill>
                <a:round/>
                <a:headEnd/>
                <a:tailEnd/>
              </a:ln>
              <a:effectLst/>
              <a:scene3d>
                <a:camera prst="orthographicFront"/>
                <a:lightRig rig="threePt" dir="t"/>
              </a:scene3d>
              <a:sp3d/>
            </p:spPr>
          </p:cxnSp>
          <p:pic>
            <p:nvPicPr>
              <p:cNvPr id="78" name="Picture 255" descr="CS003891"/>
              <p:cNvPicPr>
                <a:picLocks noChangeAspect="1" noChangeArrowheads="1"/>
              </p:cNvPicPr>
              <p:nvPr/>
            </p:nvPicPr>
            <p:blipFill>
              <a:blip r:embed="rId23"/>
              <a:srcRect/>
              <a:stretch>
                <a:fillRect/>
              </a:stretch>
            </p:blipFill>
            <p:spPr bwMode="auto">
              <a:xfrm>
                <a:off x="2256" y="1104"/>
                <a:ext cx="1728" cy="653"/>
              </a:xfrm>
              <a:prstGeom prst="rect">
                <a:avLst/>
              </a:prstGeom>
              <a:noFill/>
              <a:scene3d>
                <a:camera prst="orthographicFront"/>
                <a:lightRig rig="threePt" dir="t"/>
              </a:scene3d>
              <a:sp3d/>
            </p:spPr>
          </p:pic>
          <p:sp>
            <p:nvSpPr>
              <p:cNvPr id="79" name="Text Box 256"/>
              <p:cNvSpPr txBox="1">
                <a:spLocks noChangeArrowheads="1"/>
              </p:cNvSpPr>
              <p:nvPr/>
            </p:nvSpPr>
            <p:spPr bwMode="auto">
              <a:xfrm>
                <a:off x="4309" y="3936"/>
                <a:ext cx="918" cy="213"/>
              </a:xfrm>
              <a:prstGeom prst="rect">
                <a:avLst/>
              </a:prstGeom>
              <a:noFill/>
              <a:ln w="12700">
                <a:noFill/>
                <a:miter lim="800000"/>
                <a:headEnd/>
                <a:tailEnd/>
              </a:ln>
              <a:effectLst/>
              <a:scene3d>
                <a:camera prst="orthographicFront"/>
                <a:lightRig rig="threePt" dir="t"/>
              </a:scene3d>
              <a:sp3d/>
            </p:spPr>
            <p:txBody>
              <a:bodyPr wrap="none" anchor="ctr">
                <a:spAutoFit/>
              </a:bodyPr>
              <a:lstStyle/>
              <a:p>
                <a:pPr algn="ctr" eaLnBrk="0" hangingPunct="0">
                  <a:defRPr/>
                </a:pPr>
                <a:r>
                  <a:rPr lang="it-IT" sz="1600">
                    <a:solidFill>
                      <a:schemeClr val="tx1"/>
                    </a:solidFill>
                    <a:latin typeface="Calibri" pitchFamily="34" charset="0"/>
                  </a:rPr>
                  <a:t>Points of sale</a:t>
                </a:r>
              </a:p>
            </p:txBody>
          </p:sp>
        </p:grpSp>
        <p:grpSp>
          <p:nvGrpSpPr>
            <p:cNvPr id="80912" name="Group 257"/>
            <p:cNvGrpSpPr>
              <a:grpSpLocks/>
            </p:cNvGrpSpPr>
            <p:nvPr/>
          </p:nvGrpSpPr>
          <p:grpSpPr bwMode="auto">
            <a:xfrm>
              <a:off x="4224" y="1344"/>
              <a:ext cx="528" cy="672"/>
              <a:chOff x="2544" y="2928"/>
              <a:chExt cx="528" cy="672"/>
            </a:xfrm>
          </p:grpSpPr>
          <p:grpSp>
            <p:nvGrpSpPr>
              <p:cNvPr id="80978" name="Group 258"/>
              <p:cNvGrpSpPr>
                <a:grpSpLocks/>
              </p:cNvGrpSpPr>
              <p:nvPr/>
            </p:nvGrpSpPr>
            <p:grpSpPr bwMode="auto">
              <a:xfrm>
                <a:off x="2544" y="2928"/>
                <a:ext cx="432" cy="576"/>
                <a:chOff x="2544" y="1152"/>
                <a:chExt cx="1753" cy="2352"/>
              </a:xfrm>
            </p:grpSpPr>
            <p:pic>
              <p:nvPicPr>
                <p:cNvPr id="50" name="Picture 259" descr="BD10494_"/>
                <p:cNvPicPr>
                  <a:picLocks noChangeAspect="1" noChangeArrowheads="1"/>
                </p:cNvPicPr>
                <p:nvPr/>
              </p:nvPicPr>
              <p:blipFill>
                <a:blip r:embed="rId24"/>
                <a:srcRect/>
                <a:stretch>
                  <a:fillRect/>
                </a:stretch>
              </p:blipFill>
              <p:spPr bwMode="auto">
                <a:xfrm>
                  <a:off x="2640" y="1152"/>
                  <a:ext cx="1657" cy="2147"/>
                </a:xfrm>
                <a:prstGeom prst="rect">
                  <a:avLst/>
                </a:prstGeom>
                <a:noFill/>
                <a:scene3d>
                  <a:camera prst="orthographicFront"/>
                  <a:lightRig rig="threePt" dir="t"/>
                </a:scene3d>
                <a:sp3d/>
              </p:spPr>
            </p:pic>
            <p:sp>
              <p:nvSpPr>
                <p:cNvPr id="51" name="Rectangle 260"/>
                <p:cNvSpPr>
                  <a:spLocks noChangeArrowheads="1"/>
                </p:cNvSpPr>
                <p:nvPr/>
              </p:nvSpPr>
              <p:spPr bwMode="auto">
                <a:xfrm>
                  <a:off x="2928" y="2016"/>
                  <a:ext cx="624" cy="432"/>
                </a:xfrm>
                <a:prstGeom prst="rect">
                  <a:avLst/>
                </a:prstGeom>
                <a:solidFill>
                  <a:srgbClr val="FF0000"/>
                </a:solidFill>
                <a:ln w="9525">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52" name="Rectangle 261"/>
                <p:cNvSpPr>
                  <a:spLocks noChangeArrowheads="1"/>
                </p:cNvSpPr>
                <p:nvPr/>
              </p:nvSpPr>
              <p:spPr bwMode="auto">
                <a:xfrm>
                  <a:off x="2784" y="2064"/>
                  <a:ext cx="864" cy="528"/>
                </a:xfrm>
                <a:prstGeom prst="rect">
                  <a:avLst/>
                </a:prstGeom>
                <a:solidFill>
                  <a:srgbClr val="FF0000"/>
                </a:solidFill>
                <a:ln w="9525">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53" name="Rectangle 262"/>
                <p:cNvSpPr>
                  <a:spLocks noChangeArrowheads="1"/>
                </p:cNvSpPr>
                <p:nvPr/>
              </p:nvSpPr>
              <p:spPr bwMode="auto">
                <a:xfrm>
                  <a:off x="2832" y="3024"/>
                  <a:ext cx="336" cy="96"/>
                </a:xfrm>
                <a:prstGeom prst="rect">
                  <a:avLst/>
                </a:prstGeom>
                <a:solidFill>
                  <a:srgbClr val="FF0000"/>
                </a:solidFill>
                <a:ln w="9525">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54" name="Rectangle 263"/>
                <p:cNvSpPr>
                  <a:spLocks noChangeArrowheads="1"/>
                </p:cNvSpPr>
                <p:nvPr/>
              </p:nvSpPr>
              <p:spPr bwMode="auto">
                <a:xfrm>
                  <a:off x="2784" y="3024"/>
                  <a:ext cx="288" cy="96"/>
                </a:xfrm>
                <a:prstGeom prst="rect">
                  <a:avLst/>
                </a:prstGeom>
                <a:solidFill>
                  <a:srgbClr val="FF0000"/>
                </a:solidFill>
                <a:ln w="9525">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55" name="Rectangle 264"/>
                <p:cNvSpPr>
                  <a:spLocks noChangeArrowheads="1"/>
                </p:cNvSpPr>
                <p:nvPr/>
              </p:nvSpPr>
              <p:spPr bwMode="auto">
                <a:xfrm>
                  <a:off x="2544" y="3168"/>
                  <a:ext cx="864" cy="336"/>
                </a:xfrm>
                <a:prstGeom prst="rect">
                  <a:avLst/>
                </a:prstGeom>
                <a:solidFill>
                  <a:schemeClr val="bg1"/>
                </a:solidFill>
                <a:ln w="9525">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56" name="Rectangle 265"/>
                <p:cNvSpPr>
                  <a:spLocks noChangeArrowheads="1"/>
                </p:cNvSpPr>
                <p:nvPr/>
              </p:nvSpPr>
              <p:spPr bwMode="auto">
                <a:xfrm>
                  <a:off x="2832" y="3024"/>
                  <a:ext cx="288" cy="144"/>
                </a:xfrm>
                <a:prstGeom prst="rect">
                  <a:avLst/>
                </a:prstGeom>
                <a:solidFill>
                  <a:srgbClr val="FF0000"/>
                </a:solidFill>
                <a:ln w="9525">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57" name="Rectangle 266"/>
                <p:cNvSpPr>
                  <a:spLocks noChangeArrowheads="1"/>
                </p:cNvSpPr>
                <p:nvPr/>
              </p:nvSpPr>
              <p:spPr bwMode="auto">
                <a:xfrm>
                  <a:off x="2736" y="2592"/>
                  <a:ext cx="528" cy="384"/>
                </a:xfrm>
                <a:prstGeom prst="rect">
                  <a:avLst/>
                </a:prstGeom>
                <a:solidFill>
                  <a:srgbClr val="FFFF00"/>
                </a:solidFill>
                <a:ln w="9525">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58" name="Rectangle 267"/>
                <p:cNvSpPr>
                  <a:spLocks noChangeArrowheads="1"/>
                </p:cNvSpPr>
                <p:nvPr/>
              </p:nvSpPr>
              <p:spPr bwMode="auto">
                <a:xfrm>
                  <a:off x="2832" y="2880"/>
                  <a:ext cx="288" cy="144"/>
                </a:xfrm>
                <a:prstGeom prst="rect">
                  <a:avLst/>
                </a:prstGeom>
                <a:solidFill>
                  <a:srgbClr val="FFFF00"/>
                </a:solidFill>
                <a:ln w="9525">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59" name="Freeform 268"/>
                <p:cNvSpPr>
                  <a:spLocks/>
                </p:cNvSpPr>
                <p:nvPr/>
              </p:nvSpPr>
              <p:spPr bwMode="auto">
                <a:xfrm>
                  <a:off x="2640" y="2928"/>
                  <a:ext cx="816" cy="112"/>
                </a:xfrm>
                <a:custGeom>
                  <a:avLst/>
                  <a:gdLst/>
                  <a:ahLst/>
                  <a:cxnLst>
                    <a:cxn ang="0">
                      <a:pos x="0" y="0"/>
                    </a:cxn>
                    <a:cxn ang="0">
                      <a:pos x="480" y="96"/>
                    </a:cxn>
                    <a:cxn ang="0">
                      <a:pos x="816" y="96"/>
                    </a:cxn>
                  </a:cxnLst>
                  <a:rect l="0" t="0" r="r" b="b"/>
                  <a:pathLst>
                    <a:path w="816" h="112">
                      <a:moveTo>
                        <a:pt x="0" y="0"/>
                      </a:moveTo>
                      <a:cubicBezTo>
                        <a:pt x="172" y="40"/>
                        <a:pt x="344" y="80"/>
                        <a:pt x="480" y="96"/>
                      </a:cubicBezTo>
                      <a:cubicBezTo>
                        <a:pt x="616" y="112"/>
                        <a:pt x="760" y="96"/>
                        <a:pt x="816" y="96"/>
                      </a:cubicBezTo>
                    </a:path>
                  </a:pathLst>
                </a:custGeom>
                <a:noFill/>
                <a:ln w="9525">
                  <a:solidFill>
                    <a:schemeClr val="tx1"/>
                  </a:solidFill>
                  <a:round/>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60" name="Freeform 269"/>
                <p:cNvSpPr>
                  <a:spLocks/>
                </p:cNvSpPr>
                <p:nvPr/>
              </p:nvSpPr>
              <p:spPr bwMode="auto">
                <a:xfrm>
                  <a:off x="2640" y="3072"/>
                  <a:ext cx="816" cy="112"/>
                </a:xfrm>
                <a:custGeom>
                  <a:avLst/>
                  <a:gdLst/>
                  <a:ahLst/>
                  <a:cxnLst>
                    <a:cxn ang="0">
                      <a:pos x="0" y="0"/>
                    </a:cxn>
                    <a:cxn ang="0">
                      <a:pos x="480" y="96"/>
                    </a:cxn>
                    <a:cxn ang="0">
                      <a:pos x="816" y="96"/>
                    </a:cxn>
                  </a:cxnLst>
                  <a:rect l="0" t="0" r="r" b="b"/>
                  <a:pathLst>
                    <a:path w="816" h="112">
                      <a:moveTo>
                        <a:pt x="0" y="0"/>
                      </a:moveTo>
                      <a:cubicBezTo>
                        <a:pt x="172" y="40"/>
                        <a:pt x="344" y="80"/>
                        <a:pt x="480" y="96"/>
                      </a:cubicBezTo>
                      <a:cubicBezTo>
                        <a:pt x="616" y="112"/>
                        <a:pt x="760" y="96"/>
                        <a:pt x="816" y="96"/>
                      </a:cubicBezTo>
                    </a:path>
                  </a:pathLst>
                </a:custGeom>
                <a:noFill/>
                <a:ln w="9525">
                  <a:solidFill>
                    <a:schemeClr val="tx1"/>
                  </a:solidFill>
                  <a:round/>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grpSp>
          <p:grpSp>
            <p:nvGrpSpPr>
              <p:cNvPr id="80979" name="Group 270"/>
              <p:cNvGrpSpPr>
                <a:grpSpLocks/>
              </p:cNvGrpSpPr>
              <p:nvPr/>
            </p:nvGrpSpPr>
            <p:grpSpPr bwMode="auto">
              <a:xfrm>
                <a:off x="2640" y="3024"/>
                <a:ext cx="432" cy="576"/>
                <a:chOff x="2544" y="1152"/>
                <a:chExt cx="1753" cy="2352"/>
              </a:xfrm>
            </p:grpSpPr>
            <p:pic>
              <p:nvPicPr>
                <p:cNvPr id="39" name="Picture 271" descr="BD10494_"/>
                <p:cNvPicPr>
                  <a:picLocks noChangeAspect="1" noChangeArrowheads="1"/>
                </p:cNvPicPr>
                <p:nvPr/>
              </p:nvPicPr>
              <p:blipFill>
                <a:blip r:embed="rId24"/>
                <a:srcRect/>
                <a:stretch>
                  <a:fillRect/>
                </a:stretch>
              </p:blipFill>
              <p:spPr bwMode="auto">
                <a:xfrm>
                  <a:off x="2640" y="1152"/>
                  <a:ext cx="1657" cy="2147"/>
                </a:xfrm>
                <a:prstGeom prst="rect">
                  <a:avLst/>
                </a:prstGeom>
                <a:noFill/>
                <a:scene3d>
                  <a:camera prst="orthographicFront"/>
                  <a:lightRig rig="threePt" dir="t"/>
                </a:scene3d>
                <a:sp3d/>
              </p:spPr>
            </p:pic>
            <p:sp>
              <p:nvSpPr>
                <p:cNvPr id="40" name="Rectangle 272"/>
                <p:cNvSpPr>
                  <a:spLocks noChangeArrowheads="1"/>
                </p:cNvSpPr>
                <p:nvPr/>
              </p:nvSpPr>
              <p:spPr bwMode="auto">
                <a:xfrm>
                  <a:off x="2928" y="2016"/>
                  <a:ext cx="624" cy="432"/>
                </a:xfrm>
                <a:prstGeom prst="rect">
                  <a:avLst/>
                </a:prstGeom>
                <a:solidFill>
                  <a:srgbClr val="FF0000"/>
                </a:solidFill>
                <a:ln w="9525">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41" name="Rectangle 273"/>
                <p:cNvSpPr>
                  <a:spLocks noChangeArrowheads="1"/>
                </p:cNvSpPr>
                <p:nvPr/>
              </p:nvSpPr>
              <p:spPr bwMode="auto">
                <a:xfrm>
                  <a:off x="2784" y="2064"/>
                  <a:ext cx="864" cy="528"/>
                </a:xfrm>
                <a:prstGeom prst="rect">
                  <a:avLst/>
                </a:prstGeom>
                <a:solidFill>
                  <a:srgbClr val="FF0000"/>
                </a:solidFill>
                <a:ln w="9525">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42" name="Rectangle 274"/>
                <p:cNvSpPr>
                  <a:spLocks noChangeArrowheads="1"/>
                </p:cNvSpPr>
                <p:nvPr/>
              </p:nvSpPr>
              <p:spPr bwMode="auto">
                <a:xfrm>
                  <a:off x="2832" y="3024"/>
                  <a:ext cx="336" cy="96"/>
                </a:xfrm>
                <a:prstGeom prst="rect">
                  <a:avLst/>
                </a:prstGeom>
                <a:solidFill>
                  <a:srgbClr val="FF0000"/>
                </a:solidFill>
                <a:ln w="9525">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43" name="Rectangle 275"/>
                <p:cNvSpPr>
                  <a:spLocks noChangeArrowheads="1"/>
                </p:cNvSpPr>
                <p:nvPr/>
              </p:nvSpPr>
              <p:spPr bwMode="auto">
                <a:xfrm>
                  <a:off x="2784" y="3024"/>
                  <a:ext cx="288" cy="96"/>
                </a:xfrm>
                <a:prstGeom prst="rect">
                  <a:avLst/>
                </a:prstGeom>
                <a:solidFill>
                  <a:srgbClr val="FF0000"/>
                </a:solidFill>
                <a:ln w="9525">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44" name="Rectangle 276"/>
                <p:cNvSpPr>
                  <a:spLocks noChangeArrowheads="1"/>
                </p:cNvSpPr>
                <p:nvPr/>
              </p:nvSpPr>
              <p:spPr bwMode="auto">
                <a:xfrm>
                  <a:off x="2544" y="3168"/>
                  <a:ext cx="864" cy="336"/>
                </a:xfrm>
                <a:prstGeom prst="rect">
                  <a:avLst/>
                </a:prstGeom>
                <a:solidFill>
                  <a:schemeClr val="bg1"/>
                </a:solidFill>
                <a:ln w="9525">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45" name="Rectangle 277"/>
                <p:cNvSpPr>
                  <a:spLocks noChangeArrowheads="1"/>
                </p:cNvSpPr>
                <p:nvPr/>
              </p:nvSpPr>
              <p:spPr bwMode="auto">
                <a:xfrm>
                  <a:off x="2832" y="3024"/>
                  <a:ext cx="288" cy="144"/>
                </a:xfrm>
                <a:prstGeom prst="rect">
                  <a:avLst/>
                </a:prstGeom>
                <a:solidFill>
                  <a:srgbClr val="FF0000"/>
                </a:solidFill>
                <a:ln w="9525">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46" name="Rectangle 278"/>
                <p:cNvSpPr>
                  <a:spLocks noChangeArrowheads="1"/>
                </p:cNvSpPr>
                <p:nvPr/>
              </p:nvSpPr>
              <p:spPr bwMode="auto">
                <a:xfrm>
                  <a:off x="2736" y="2592"/>
                  <a:ext cx="528" cy="384"/>
                </a:xfrm>
                <a:prstGeom prst="rect">
                  <a:avLst/>
                </a:prstGeom>
                <a:solidFill>
                  <a:srgbClr val="FFFF00"/>
                </a:solidFill>
                <a:ln w="9525">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47" name="Rectangle 279"/>
                <p:cNvSpPr>
                  <a:spLocks noChangeArrowheads="1"/>
                </p:cNvSpPr>
                <p:nvPr/>
              </p:nvSpPr>
              <p:spPr bwMode="auto">
                <a:xfrm>
                  <a:off x="2832" y="2880"/>
                  <a:ext cx="288" cy="144"/>
                </a:xfrm>
                <a:prstGeom prst="rect">
                  <a:avLst/>
                </a:prstGeom>
                <a:solidFill>
                  <a:srgbClr val="FFFF00"/>
                </a:solidFill>
                <a:ln w="9525">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48" name="Freeform 280"/>
                <p:cNvSpPr>
                  <a:spLocks/>
                </p:cNvSpPr>
                <p:nvPr/>
              </p:nvSpPr>
              <p:spPr bwMode="auto">
                <a:xfrm>
                  <a:off x="2640" y="2928"/>
                  <a:ext cx="816" cy="112"/>
                </a:xfrm>
                <a:custGeom>
                  <a:avLst/>
                  <a:gdLst/>
                  <a:ahLst/>
                  <a:cxnLst>
                    <a:cxn ang="0">
                      <a:pos x="0" y="0"/>
                    </a:cxn>
                    <a:cxn ang="0">
                      <a:pos x="480" y="96"/>
                    </a:cxn>
                    <a:cxn ang="0">
                      <a:pos x="816" y="96"/>
                    </a:cxn>
                  </a:cxnLst>
                  <a:rect l="0" t="0" r="r" b="b"/>
                  <a:pathLst>
                    <a:path w="816" h="112">
                      <a:moveTo>
                        <a:pt x="0" y="0"/>
                      </a:moveTo>
                      <a:cubicBezTo>
                        <a:pt x="172" y="40"/>
                        <a:pt x="344" y="80"/>
                        <a:pt x="480" y="96"/>
                      </a:cubicBezTo>
                      <a:cubicBezTo>
                        <a:pt x="616" y="112"/>
                        <a:pt x="760" y="96"/>
                        <a:pt x="816" y="96"/>
                      </a:cubicBezTo>
                    </a:path>
                  </a:pathLst>
                </a:custGeom>
                <a:noFill/>
                <a:ln w="9525">
                  <a:solidFill>
                    <a:schemeClr val="tx1"/>
                  </a:solidFill>
                  <a:round/>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49" name="Freeform 281"/>
                <p:cNvSpPr>
                  <a:spLocks/>
                </p:cNvSpPr>
                <p:nvPr/>
              </p:nvSpPr>
              <p:spPr bwMode="auto">
                <a:xfrm>
                  <a:off x="2640" y="3072"/>
                  <a:ext cx="816" cy="112"/>
                </a:xfrm>
                <a:custGeom>
                  <a:avLst/>
                  <a:gdLst/>
                  <a:ahLst/>
                  <a:cxnLst>
                    <a:cxn ang="0">
                      <a:pos x="0" y="0"/>
                    </a:cxn>
                    <a:cxn ang="0">
                      <a:pos x="480" y="96"/>
                    </a:cxn>
                    <a:cxn ang="0">
                      <a:pos x="816" y="96"/>
                    </a:cxn>
                  </a:cxnLst>
                  <a:rect l="0" t="0" r="r" b="b"/>
                  <a:pathLst>
                    <a:path w="816" h="112">
                      <a:moveTo>
                        <a:pt x="0" y="0"/>
                      </a:moveTo>
                      <a:cubicBezTo>
                        <a:pt x="172" y="40"/>
                        <a:pt x="344" y="80"/>
                        <a:pt x="480" y="96"/>
                      </a:cubicBezTo>
                      <a:cubicBezTo>
                        <a:pt x="616" y="112"/>
                        <a:pt x="760" y="96"/>
                        <a:pt x="816" y="96"/>
                      </a:cubicBezTo>
                    </a:path>
                  </a:pathLst>
                </a:custGeom>
                <a:noFill/>
                <a:ln w="9525">
                  <a:solidFill>
                    <a:schemeClr val="tx1"/>
                  </a:solidFill>
                  <a:round/>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grpSp>
        </p:grpSp>
        <p:grpSp>
          <p:nvGrpSpPr>
            <p:cNvPr id="80913" name="Group 282"/>
            <p:cNvGrpSpPr>
              <a:grpSpLocks/>
            </p:cNvGrpSpPr>
            <p:nvPr/>
          </p:nvGrpSpPr>
          <p:grpSpPr bwMode="auto">
            <a:xfrm>
              <a:off x="1269" y="1344"/>
              <a:ext cx="528" cy="672"/>
              <a:chOff x="2544" y="2928"/>
              <a:chExt cx="528" cy="672"/>
            </a:xfrm>
          </p:grpSpPr>
          <p:grpSp>
            <p:nvGrpSpPr>
              <p:cNvPr id="80914" name="Group 283"/>
              <p:cNvGrpSpPr>
                <a:grpSpLocks/>
              </p:cNvGrpSpPr>
              <p:nvPr/>
            </p:nvGrpSpPr>
            <p:grpSpPr bwMode="auto">
              <a:xfrm>
                <a:off x="2544" y="2928"/>
                <a:ext cx="432" cy="576"/>
                <a:chOff x="2544" y="1152"/>
                <a:chExt cx="1753" cy="2352"/>
              </a:xfrm>
            </p:grpSpPr>
            <p:pic>
              <p:nvPicPr>
                <p:cNvPr id="26" name="Picture 284" descr="BD10494_"/>
                <p:cNvPicPr>
                  <a:picLocks noChangeAspect="1" noChangeArrowheads="1"/>
                </p:cNvPicPr>
                <p:nvPr/>
              </p:nvPicPr>
              <p:blipFill>
                <a:blip r:embed="rId24"/>
                <a:srcRect/>
                <a:stretch>
                  <a:fillRect/>
                </a:stretch>
              </p:blipFill>
              <p:spPr bwMode="auto">
                <a:xfrm>
                  <a:off x="2640" y="1152"/>
                  <a:ext cx="1657" cy="2147"/>
                </a:xfrm>
                <a:prstGeom prst="rect">
                  <a:avLst/>
                </a:prstGeom>
                <a:noFill/>
                <a:scene3d>
                  <a:camera prst="orthographicFront"/>
                  <a:lightRig rig="threePt" dir="t"/>
                </a:scene3d>
                <a:sp3d/>
              </p:spPr>
            </p:pic>
            <p:sp>
              <p:nvSpPr>
                <p:cNvPr id="27" name="Rectangle 285"/>
                <p:cNvSpPr>
                  <a:spLocks noChangeArrowheads="1"/>
                </p:cNvSpPr>
                <p:nvPr/>
              </p:nvSpPr>
              <p:spPr bwMode="auto">
                <a:xfrm>
                  <a:off x="2928" y="2016"/>
                  <a:ext cx="624" cy="432"/>
                </a:xfrm>
                <a:prstGeom prst="rect">
                  <a:avLst/>
                </a:prstGeom>
                <a:solidFill>
                  <a:srgbClr val="FF0000"/>
                </a:solidFill>
                <a:ln w="9525">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28" name="Rectangle 286"/>
                <p:cNvSpPr>
                  <a:spLocks noChangeArrowheads="1"/>
                </p:cNvSpPr>
                <p:nvPr/>
              </p:nvSpPr>
              <p:spPr bwMode="auto">
                <a:xfrm>
                  <a:off x="2784" y="2064"/>
                  <a:ext cx="864" cy="528"/>
                </a:xfrm>
                <a:prstGeom prst="rect">
                  <a:avLst/>
                </a:prstGeom>
                <a:solidFill>
                  <a:srgbClr val="FF0000"/>
                </a:solidFill>
                <a:ln w="9525">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29" name="Rectangle 287"/>
                <p:cNvSpPr>
                  <a:spLocks noChangeArrowheads="1"/>
                </p:cNvSpPr>
                <p:nvPr/>
              </p:nvSpPr>
              <p:spPr bwMode="auto">
                <a:xfrm>
                  <a:off x="2832" y="3024"/>
                  <a:ext cx="336" cy="96"/>
                </a:xfrm>
                <a:prstGeom prst="rect">
                  <a:avLst/>
                </a:prstGeom>
                <a:solidFill>
                  <a:srgbClr val="FF0000"/>
                </a:solidFill>
                <a:ln w="9525">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30" name="Rectangle 288"/>
                <p:cNvSpPr>
                  <a:spLocks noChangeArrowheads="1"/>
                </p:cNvSpPr>
                <p:nvPr/>
              </p:nvSpPr>
              <p:spPr bwMode="auto">
                <a:xfrm>
                  <a:off x="2784" y="3024"/>
                  <a:ext cx="288" cy="96"/>
                </a:xfrm>
                <a:prstGeom prst="rect">
                  <a:avLst/>
                </a:prstGeom>
                <a:solidFill>
                  <a:srgbClr val="FF0000"/>
                </a:solidFill>
                <a:ln w="9525">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31" name="Rectangle 289"/>
                <p:cNvSpPr>
                  <a:spLocks noChangeArrowheads="1"/>
                </p:cNvSpPr>
                <p:nvPr/>
              </p:nvSpPr>
              <p:spPr bwMode="auto">
                <a:xfrm>
                  <a:off x="2544" y="3168"/>
                  <a:ext cx="864" cy="336"/>
                </a:xfrm>
                <a:prstGeom prst="rect">
                  <a:avLst/>
                </a:prstGeom>
                <a:solidFill>
                  <a:schemeClr val="bg1"/>
                </a:solidFill>
                <a:ln w="9525">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32" name="Rectangle 290"/>
                <p:cNvSpPr>
                  <a:spLocks noChangeArrowheads="1"/>
                </p:cNvSpPr>
                <p:nvPr/>
              </p:nvSpPr>
              <p:spPr bwMode="auto">
                <a:xfrm>
                  <a:off x="2832" y="3024"/>
                  <a:ext cx="288" cy="144"/>
                </a:xfrm>
                <a:prstGeom prst="rect">
                  <a:avLst/>
                </a:prstGeom>
                <a:solidFill>
                  <a:srgbClr val="FF0000"/>
                </a:solidFill>
                <a:ln w="9525">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33" name="Rectangle 291"/>
                <p:cNvSpPr>
                  <a:spLocks noChangeArrowheads="1"/>
                </p:cNvSpPr>
                <p:nvPr/>
              </p:nvSpPr>
              <p:spPr bwMode="auto">
                <a:xfrm>
                  <a:off x="2736" y="2592"/>
                  <a:ext cx="528" cy="384"/>
                </a:xfrm>
                <a:prstGeom prst="rect">
                  <a:avLst/>
                </a:prstGeom>
                <a:solidFill>
                  <a:srgbClr val="FFFF00"/>
                </a:solidFill>
                <a:ln w="9525">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34" name="Rectangle 292"/>
                <p:cNvSpPr>
                  <a:spLocks noChangeArrowheads="1"/>
                </p:cNvSpPr>
                <p:nvPr/>
              </p:nvSpPr>
              <p:spPr bwMode="auto">
                <a:xfrm>
                  <a:off x="2832" y="2880"/>
                  <a:ext cx="288" cy="144"/>
                </a:xfrm>
                <a:prstGeom prst="rect">
                  <a:avLst/>
                </a:prstGeom>
                <a:solidFill>
                  <a:srgbClr val="FFFF00"/>
                </a:solidFill>
                <a:ln w="9525">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35" name="Freeform 293"/>
                <p:cNvSpPr>
                  <a:spLocks/>
                </p:cNvSpPr>
                <p:nvPr/>
              </p:nvSpPr>
              <p:spPr bwMode="auto">
                <a:xfrm>
                  <a:off x="2640" y="2928"/>
                  <a:ext cx="816" cy="112"/>
                </a:xfrm>
                <a:custGeom>
                  <a:avLst/>
                  <a:gdLst/>
                  <a:ahLst/>
                  <a:cxnLst>
                    <a:cxn ang="0">
                      <a:pos x="0" y="0"/>
                    </a:cxn>
                    <a:cxn ang="0">
                      <a:pos x="480" y="96"/>
                    </a:cxn>
                    <a:cxn ang="0">
                      <a:pos x="816" y="96"/>
                    </a:cxn>
                  </a:cxnLst>
                  <a:rect l="0" t="0" r="r" b="b"/>
                  <a:pathLst>
                    <a:path w="816" h="112">
                      <a:moveTo>
                        <a:pt x="0" y="0"/>
                      </a:moveTo>
                      <a:cubicBezTo>
                        <a:pt x="172" y="40"/>
                        <a:pt x="344" y="80"/>
                        <a:pt x="480" y="96"/>
                      </a:cubicBezTo>
                      <a:cubicBezTo>
                        <a:pt x="616" y="112"/>
                        <a:pt x="760" y="96"/>
                        <a:pt x="816" y="96"/>
                      </a:cubicBezTo>
                    </a:path>
                  </a:pathLst>
                </a:custGeom>
                <a:noFill/>
                <a:ln w="9525">
                  <a:solidFill>
                    <a:schemeClr val="tx1"/>
                  </a:solidFill>
                  <a:round/>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36" name="Freeform 294"/>
                <p:cNvSpPr>
                  <a:spLocks/>
                </p:cNvSpPr>
                <p:nvPr/>
              </p:nvSpPr>
              <p:spPr bwMode="auto">
                <a:xfrm>
                  <a:off x="2640" y="3072"/>
                  <a:ext cx="816" cy="112"/>
                </a:xfrm>
                <a:custGeom>
                  <a:avLst/>
                  <a:gdLst/>
                  <a:ahLst/>
                  <a:cxnLst>
                    <a:cxn ang="0">
                      <a:pos x="0" y="0"/>
                    </a:cxn>
                    <a:cxn ang="0">
                      <a:pos x="480" y="96"/>
                    </a:cxn>
                    <a:cxn ang="0">
                      <a:pos x="816" y="96"/>
                    </a:cxn>
                  </a:cxnLst>
                  <a:rect l="0" t="0" r="r" b="b"/>
                  <a:pathLst>
                    <a:path w="816" h="112">
                      <a:moveTo>
                        <a:pt x="0" y="0"/>
                      </a:moveTo>
                      <a:cubicBezTo>
                        <a:pt x="172" y="40"/>
                        <a:pt x="344" y="80"/>
                        <a:pt x="480" y="96"/>
                      </a:cubicBezTo>
                      <a:cubicBezTo>
                        <a:pt x="616" y="112"/>
                        <a:pt x="760" y="96"/>
                        <a:pt x="816" y="96"/>
                      </a:cubicBezTo>
                    </a:path>
                  </a:pathLst>
                </a:custGeom>
                <a:noFill/>
                <a:ln w="9525">
                  <a:solidFill>
                    <a:schemeClr val="tx1"/>
                  </a:solidFill>
                  <a:round/>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grpSp>
          <p:grpSp>
            <p:nvGrpSpPr>
              <p:cNvPr id="80915" name="Group 295"/>
              <p:cNvGrpSpPr>
                <a:grpSpLocks/>
              </p:cNvGrpSpPr>
              <p:nvPr/>
            </p:nvGrpSpPr>
            <p:grpSpPr bwMode="auto">
              <a:xfrm>
                <a:off x="2640" y="3024"/>
                <a:ext cx="432" cy="576"/>
                <a:chOff x="2544" y="1152"/>
                <a:chExt cx="1753" cy="2352"/>
              </a:xfrm>
            </p:grpSpPr>
            <p:pic>
              <p:nvPicPr>
                <p:cNvPr id="15" name="Picture 296" descr="BD10494_"/>
                <p:cNvPicPr>
                  <a:picLocks noChangeAspect="1" noChangeArrowheads="1"/>
                </p:cNvPicPr>
                <p:nvPr/>
              </p:nvPicPr>
              <p:blipFill>
                <a:blip r:embed="rId24"/>
                <a:srcRect/>
                <a:stretch>
                  <a:fillRect/>
                </a:stretch>
              </p:blipFill>
              <p:spPr bwMode="auto">
                <a:xfrm>
                  <a:off x="2640" y="1152"/>
                  <a:ext cx="1657" cy="2147"/>
                </a:xfrm>
                <a:prstGeom prst="rect">
                  <a:avLst/>
                </a:prstGeom>
                <a:noFill/>
                <a:scene3d>
                  <a:camera prst="orthographicFront"/>
                  <a:lightRig rig="threePt" dir="t"/>
                </a:scene3d>
                <a:sp3d/>
              </p:spPr>
            </p:pic>
            <p:sp>
              <p:nvSpPr>
                <p:cNvPr id="16" name="Rectangle 297"/>
                <p:cNvSpPr>
                  <a:spLocks noChangeArrowheads="1"/>
                </p:cNvSpPr>
                <p:nvPr/>
              </p:nvSpPr>
              <p:spPr bwMode="auto">
                <a:xfrm>
                  <a:off x="2928" y="2016"/>
                  <a:ext cx="624" cy="432"/>
                </a:xfrm>
                <a:prstGeom prst="rect">
                  <a:avLst/>
                </a:prstGeom>
                <a:solidFill>
                  <a:srgbClr val="FF0000"/>
                </a:solidFill>
                <a:ln w="9525">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17" name="Rectangle 298"/>
                <p:cNvSpPr>
                  <a:spLocks noChangeArrowheads="1"/>
                </p:cNvSpPr>
                <p:nvPr/>
              </p:nvSpPr>
              <p:spPr bwMode="auto">
                <a:xfrm>
                  <a:off x="2784" y="2064"/>
                  <a:ext cx="864" cy="528"/>
                </a:xfrm>
                <a:prstGeom prst="rect">
                  <a:avLst/>
                </a:prstGeom>
                <a:solidFill>
                  <a:srgbClr val="FF0000"/>
                </a:solidFill>
                <a:ln w="9525">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18" name="Rectangle 299"/>
                <p:cNvSpPr>
                  <a:spLocks noChangeArrowheads="1"/>
                </p:cNvSpPr>
                <p:nvPr/>
              </p:nvSpPr>
              <p:spPr bwMode="auto">
                <a:xfrm>
                  <a:off x="2832" y="3024"/>
                  <a:ext cx="336" cy="96"/>
                </a:xfrm>
                <a:prstGeom prst="rect">
                  <a:avLst/>
                </a:prstGeom>
                <a:solidFill>
                  <a:srgbClr val="FF0000"/>
                </a:solidFill>
                <a:ln w="9525">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19" name="Rectangle 300"/>
                <p:cNvSpPr>
                  <a:spLocks noChangeArrowheads="1"/>
                </p:cNvSpPr>
                <p:nvPr/>
              </p:nvSpPr>
              <p:spPr bwMode="auto">
                <a:xfrm>
                  <a:off x="2784" y="3024"/>
                  <a:ext cx="288" cy="96"/>
                </a:xfrm>
                <a:prstGeom prst="rect">
                  <a:avLst/>
                </a:prstGeom>
                <a:solidFill>
                  <a:srgbClr val="FF0000"/>
                </a:solidFill>
                <a:ln w="9525">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20" name="Rectangle 301"/>
                <p:cNvSpPr>
                  <a:spLocks noChangeArrowheads="1"/>
                </p:cNvSpPr>
                <p:nvPr/>
              </p:nvSpPr>
              <p:spPr bwMode="auto">
                <a:xfrm>
                  <a:off x="2544" y="3168"/>
                  <a:ext cx="864" cy="336"/>
                </a:xfrm>
                <a:prstGeom prst="rect">
                  <a:avLst/>
                </a:prstGeom>
                <a:solidFill>
                  <a:schemeClr val="bg1"/>
                </a:solidFill>
                <a:ln w="9525">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21" name="Rectangle 302"/>
                <p:cNvSpPr>
                  <a:spLocks noChangeArrowheads="1"/>
                </p:cNvSpPr>
                <p:nvPr/>
              </p:nvSpPr>
              <p:spPr bwMode="auto">
                <a:xfrm>
                  <a:off x="2832" y="3024"/>
                  <a:ext cx="288" cy="144"/>
                </a:xfrm>
                <a:prstGeom prst="rect">
                  <a:avLst/>
                </a:prstGeom>
                <a:solidFill>
                  <a:srgbClr val="FF0000"/>
                </a:solidFill>
                <a:ln w="9525">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22" name="Rectangle 303"/>
                <p:cNvSpPr>
                  <a:spLocks noChangeArrowheads="1"/>
                </p:cNvSpPr>
                <p:nvPr/>
              </p:nvSpPr>
              <p:spPr bwMode="auto">
                <a:xfrm>
                  <a:off x="2736" y="2592"/>
                  <a:ext cx="528" cy="384"/>
                </a:xfrm>
                <a:prstGeom prst="rect">
                  <a:avLst/>
                </a:prstGeom>
                <a:solidFill>
                  <a:srgbClr val="FFFF00"/>
                </a:solidFill>
                <a:ln w="9525">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23" name="Rectangle 304"/>
                <p:cNvSpPr>
                  <a:spLocks noChangeArrowheads="1"/>
                </p:cNvSpPr>
                <p:nvPr/>
              </p:nvSpPr>
              <p:spPr bwMode="auto">
                <a:xfrm>
                  <a:off x="2832" y="2880"/>
                  <a:ext cx="288" cy="144"/>
                </a:xfrm>
                <a:prstGeom prst="rect">
                  <a:avLst/>
                </a:prstGeom>
                <a:solidFill>
                  <a:srgbClr val="FFFF00"/>
                </a:solidFill>
                <a:ln w="9525">
                  <a:noFill/>
                  <a:miter lim="800000"/>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24" name="Freeform 305"/>
                <p:cNvSpPr>
                  <a:spLocks/>
                </p:cNvSpPr>
                <p:nvPr/>
              </p:nvSpPr>
              <p:spPr bwMode="auto">
                <a:xfrm>
                  <a:off x="2640" y="2928"/>
                  <a:ext cx="816" cy="112"/>
                </a:xfrm>
                <a:custGeom>
                  <a:avLst/>
                  <a:gdLst/>
                  <a:ahLst/>
                  <a:cxnLst>
                    <a:cxn ang="0">
                      <a:pos x="0" y="0"/>
                    </a:cxn>
                    <a:cxn ang="0">
                      <a:pos x="480" y="96"/>
                    </a:cxn>
                    <a:cxn ang="0">
                      <a:pos x="816" y="96"/>
                    </a:cxn>
                  </a:cxnLst>
                  <a:rect l="0" t="0" r="r" b="b"/>
                  <a:pathLst>
                    <a:path w="816" h="112">
                      <a:moveTo>
                        <a:pt x="0" y="0"/>
                      </a:moveTo>
                      <a:cubicBezTo>
                        <a:pt x="172" y="40"/>
                        <a:pt x="344" y="80"/>
                        <a:pt x="480" y="96"/>
                      </a:cubicBezTo>
                      <a:cubicBezTo>
                        <a:pt x="616" y="112"/>
                        <a:pt x="760" y="96"/>
                        <a:pt x="816" y="96"/>
                      </a:cubicBezTo>
                    </a:path>
                  </a:pathLst>
                </a:custGeom>
                <a:noFill/>
                <a:ln w="9525">
                  <a:solidFill>
                    <a:schemeClr val="tx1"/>
                  </a:solidFill>
                  <a:round/>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sp>
              <p:nvSpPr>
                <p:cNvPr id="25" name="Freeform 306"/>
                <p:cNvSpPr>
                  <a:spLocks/>
                </p:cNvSpPr>
                <p:nvPr/>
              </p:nvSpPr>
              <p:spPr bwMode="auto">
                <a:xfrm>
                  <a:off x="2640" y="3072"/>
                  <a:ext cx="816" cy="112"/>
                </a:xfrm>
                <a:custGeom>
                  <a:avLst/>
                  <a:gdLst/>
                  <a:ahLst/>
                  <a:cxnLst>
                    <a:cxn ang="0">
                      <a:pos x="0" y="0"/>
                    </a:cxn>
                    <a:cxn ang="0">
                      <a:pos x="480" y="96"/>
                    </a:cxn>
                    <a:cxn ang="0">
                      <a:pos x="816" y="96"/>
                    </a:cxn>
                  </a:cxnLst>
                  <a:rect l="0" t="0" r="r" b="b"/>
                  <a:pathLst>
                    <a:path w="816" h="112">
                      <a:moveTo>
                        <a:pt x="0" y="0"/>
                      </a:moveTo>
                      <a:cubicBezTo>
                        <a:pt x="172" y="40"/>
                        <a:pt x="344" y="80"/>
                        <a:pt x="480" y="96"/>
                      </a:cubicBezTo>
                      <a:cubicBezTo>
                        <a:pt x="616" y="112"/>
                        <a:pt x="760" y="96"/>
                        <a:pt x="816" y="96"/>
                      </a:cubicBezTo>
                    </a:path>
                  </a:pathLst>
                </a:custGeom>
                <a:noFill/>
                <a:ln w="9525">
                  <a:solidFill>
                    <a:schemeClr val="tx1"/>
                  </a:solidFill>
                  <a:round/>
                  <a:headEnd/>
                  <a:tailEnd/>
                </a:ln>
                <a:effectLst/>
                <a:scene3d>
                  <a:camera prst="orthographicFront"/>
                  <a:lightRig rig="threePt" dir="t"/>
                </a:scene3d>
                <a:sp3d/>
              </p:spPr>
              <p:txBody>
                <a:bodyPr wrap="none" anchor="ctr"/>
                <a:lstStyle/>
                <a:p>
                  <a:pPr algn="ctr" eaLnBrk="0" hangingPunct="0">
                    <a:defRPr/>
                  </a:pPr>
                  <a:endParaRPr lang="it-IT" sz="2000">
                    <a:solidFill>
                      <a:schemeClr val="tx1"/>
                    </a:solidFill>
                    <a:latin typeface="Calibri" pitchFamily="34" charset="0"/>
                  </a:endParaRPr>
                </a:p>
              </p:txBody>
            </p:sp>
          </p:grpSp>
        </p:grpSp>
      </p:grpSp>
      <p:sp>
        <p:nvSpPr>
          <p:cNvPr id="757" name="Text Box 67"/>
          <p:cNvSpPr txBox="1">
            <a:spLocks noChangeArrowheads="1"/>
          </p:cNvSpPr>
          <p:nvPr/>
        </p:nvSpPr>
        <p:spPr bwMode="auto">
          <a:xfrm>
            <a:off x="1390708" y="5532422"/>
            <a:ext cx="1649812" cy="338554"/>
          </a:xfrm>
          <a:prstGeom prst="rect">
            <a:avLst/>
          </a:prstGeom>
          <a:noFill/>
          <a:ln w="28575">
            <a:noFill/>
            <a:miter lim="800000"/>
            <a:headEnd/>
            <a:tailEnd/>
          </a:ln>
          <a:effectLst/>
          <a:scene3d>
            <a:camera prst="orthographicFront"/>
            <a:lightRig rig="threePt" dir="t"/>
          </a:scene3d>
          <a:sp3d/>
        </p:spPr>
        <p:txBody>
          <a:bodyPr wrap="none" anchor="ctr">
            <a:spAutoFit/>
          </a:bodyPr>
          <a:lstStyle/>
          <a:p>
            <a:pPr algn="ctr" eaLnBrk="0" hangingPunct="0">
              <a:defRPr/>
            </a:pPr>
            <a:r>
              <a:rPr lang="it-IT" sz="1600">
                <a:solidFill>
                  <a:schemeClr val="tx1"/>
                </a:solidFill>
                <a:latin typeface="Calibri" pitchFamily="34" charset="0"/>
              </a:rPr>
              <a:t>Production plant</a:t>
            </a:r>
          </a:p>
        </p:txBody>
      </p:sp>
      <p:sp>
        <p:nvSpPr>
          <p:cNvPr id="3012610" name="Rectangle 2"/>
          <p:cNvSpPr>
            <a:spLocks noChangeArrowheads="1"/>
          </p:cNvSpPr>
          <p:nvPr/>
        </p:nvSpPr>
        <p:spPr bwMode="auto">
          <a:xfrm>
            <a:off x="180975" y="119063"/>
            <a:ext cx="8505825" cy="411162"/>
          </a:xfrm>
          <a:prstGeom prst="rect">
            <a:avLst/>
          </a:prstGeom>
          <a:noFill/>
          <a:ln w="3175">
            <a:noFill/>
            <a:miter lim="800000"/>
            <a:headEnd/>
            <a:tailEnd/>
          </a:ln>
        </p:spPr>
        <p:txBody>
          <a:bodyPr lIns="90000" tIns="43200" rIns="90000" bIns="43200" anchor="ctr"/>
          <a:lstStyle/>
          <a:p>
            <a:pPr defTabSz="762000" eaLnBrk="0" hangingPunct="0">
              <a:defRPr/>
            </a:pPr>
            <a:r>
              <a:rPr lang="it-IT" sz="2400" b="1">
                <a:solidFill>
                  <a:srgbClr val="003399"/>
                </a:solidFill>
                <a:effectLst>
                  <a:outerShdw blurRad="38100" dist="38100" dir="2700000" algn="tl">
                    <a:srgbClr val="C0C0C0"/>
                  </a:outerShdw>
                </a:effectLst>
                <a:latin typeface="Calibri" pitchFamily="34" charset="0"/>
              </a:rPr>
              <a:t>supply chain (4/7)</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2610" name="Rectangle 2"/>
          <p:cNvSpPr>
            <a:spLocks noChangeArrowheads="1"/>
          </p:cNvSpPr>
          <p:nvPr/>
        </p:nvSpPr>
        <p:spPr bwMode="auto">
          <a:xfrm>
            <a:off x="180975" y="119063"/>
            <a:ext cx="8505825" cy="411162"/>
          </a:xfrm>
          <a:prstGeom prst="rect">
            <a:avLst/>
          </a:prstGeom>
          <a:noFill/>
          <a:ln w="3175">
            <a:noFill/>
            <a:miter lim="800000"/>
            <a:headEnd/>
            <a:tailEnd/>
          </a:ln>
        </p:spPr>
        <p:txBody>
          <a:bodyPr lIns="90000" tIns="43200" rIns="90000" bIns="43200" anchor="ctr"/>
          <a:lstStyle/>
          <a:p>
            <a:pPr defTabSz="762000" eaLnBrk="0" hangingPunct="0">
              <a:defRPr/>
            </a:pPr>
            <a:r>
              <a:rPr lang="it-IT" sz="2400" b="1">
                <a:solidFill>
                  <a:srgbClr val="003399"/>
                </a:solidFill>
                <a:effectLst>
                  <a:outerShdw blurRad="38100" dist="38100" dir="2700000" algn="tl">
                    <a:srgbClr val="C0C0C0"/>
                  </a:outerShdw>
                </a:effectLst>
                <a:latin typeface="Calibri" pitchFamily="34" charset="0"/>
              </a:rPr>
              <a:t>supply chain (5/7)</a:t>
            </a:r>
          </a:p>
        </p:txBody>
      </p:sp>
      <p:pic>
        <p:nvPicPr>
          <p:cNvPr id="1293313" name="Picture 1"/>
          <p:cNvPicPr>
            <a:picLocks noChangeAspect="1" noChangeArrowheads="1"/>
          </p:cNvPicPr>
          <p:nvPr/>
        </p:nvPicPr>
        <p:blipFill>
          <a:blip r:embed="rId3"/>
          <a:srcRect l="9419" r="896"/>
          <a:stretch>
            <a:fillRect/>
          </a:stretch>
        </p:blipFill>
        <p:spPr bwMode="auto">
          <a:xfrm rot="5400000">
            <a:off x="2257429" y="604840"/>
            <a:ext cx="5245100" cy="59150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2610" name="Rectangle 2"/>
          <p:cNvSpPr>
            <a:spLocks noChangeArrowheads="1"/>
          </p:cNvSpPr>
          <p:nvPr/>
        </p:nvSpPr>
        <p:spPr bwMode="auto">
          <a:xfrm>
            <a:off x="180975" y="119063"/>
            <a:ext cx="8505825" cy="411162"/>
          </a:xfrm>
          <a:prstGeom prst="rect">
            <a:avLst/>
          </a:prstGeom>
          <a:noFill/>
          <a:ln w="3175">
            <a:noFill/>
            <a:miter lim="800000"/>
            <a:headEnd/>
            <a:tailEnd/>
          </a:ln>
        </p:spPr>
        <p:txBody>
          <a:bodyPr lIns="90000" tIns="43200" rIns="90000" bIns="43200" anchor="ctr"/>
          <a:lstStyle/>
          <a:p>
            <a:pPr defTabSz="762000" eaLnBrk="0" hangingPunct="0">
              <a:defRPr/>
            </a:pPr>
            <a:r>
              <a:rPr lang="it-IT" sz="2400" b="1">
                <a:solidFill>
                  <a:srgbClr val="003399"/>
                </a:solidFill>
                <a:effectLst>
                  <a:outerShdw blurRad="38100" dist="38100" dir="2700000" algn="tl">
                    <a:srgbClr val="C0C0C0"/>
                  </a:outerShdw>
                </a:effectLst>
                <a:latin typeface="Calibri" pitchFamily="34" charset="0"/>
              </a:rPr>
              <a:t>supply chain (6/7)</a:t>
            </a:r>
          </a:p>
        </p:txBody>
      </p:sp>
      <p:pic>
        <p:nvPicPr>
          <p:cNvPr id="69638" name="Picture 6"/>
          <p:cNvPicPr>
            <a:picLocks noChangeAspect="1" noChangeArrowheads="1"/>
          </p:cNvPicPr>
          <p:nvPr/>
        </p:nvPicPr>
        <p:blipFill>
          <a:blip r:embed="rId3"/>
          <a:srcRect t="25909" r="11852"/>
          <a:stretch>
            <a:fillRect/>
          </a:stretch>
        </p:blipFill>
        <p:spPr bwMode="auto">
          <a:xfrm>
            <a:off x="176213" y="2387600"/>
            <a:ext cx="5608637" cy="3725863"/>
          </a:xfrm>
          <a:prstGeom prst="rect">
            <a:avLst/>
          </a:prstGeom>
          <a:noFill/>
          <a:ln w="9525">
            <a:noFill/>
            <a:miter lim="800000"/>
            <a:headEnd/>
            <a:tailEnd/>
          </a:ln>
        </p:spPr>
      </p:pic>
      <p:pic>
        <p:nvPicPr>
          <p:cNvPr id="69639" name="Picture 7"/>
          <p:cNvPicPr>
            <a:picLocks noChangeAspect="1" noChangeArrowheads="1"/>
          </p:cNvPicPr>
          <p:nvPr/>
        </p:nvPicPr>
        <p:blipFill>
          <a:blip r:embed="rId4"/>
          <a:srcRect l="6013" t="26190" r="20941" b="3908"/>
          <a:stretch>
            <a:fillRect/>
          </a:stretch>
        </p:blipFill>
        <p:spPr bwMode="auto">
          <a:xfrm>
            <a:off x="4956175" y="741363"/>
            <a:ext cx="4800600" cy="3460750"/>
          </a:xfrm>
          <a:prstGeom prst="rect">
            <a:avLst/>
          </a:prstGeom>
          <a:solidFill>
            <a:schemeClr val="accent1">
              <a:alpha val="10980"/>
            </a:schemeClr>
          </a:solidFill>
          <a:ln w="9525">
            <a:noFill/>
            <a:miter lim="800000"/>
            <a:headEnd/>
            <a:tailEnd/>
          </a:ln>
        </p:spPr>
      </p:pic>
      <p:sp>
        <p:nvSpPr>
          <p:cNvPr id="171" name="Connettore 170"/>
          <p:cNvSpPr>
            <a:spLocks noChangeArrowheads="1"/>
          </p:cNvSpPr>
          <p:nvPr/>
        </p:nvSpPr>
        <p:spPr bwMode="auto">
          <a:xfrm>
            <a:off x="3490913" y="1122363"/>
            <a:ext cx="571500" cy="571500"/>
          </a:xfrm>
          <a:prstGeom prst="flowChartConnector">
            <a:avLst/>
          </a:prstGeom>
          <a:noFill/>
          <a:ln w="9525" algn="ctr">
            <a:solidFill>
              <a:srgbClr val="000000"/>
            </a:solidFill>
            <a:round/>
            <a:headEnd/>
            <a:tailEnd/>
          </a:ln>
        </p:spPr>
        <p:txBody>
          <a:bodyPr anchor="ctr"/>
          <a:lstStyle/>
          <a:p>
            <a:pPr algn="ctr" eaLnBrk="0" hangingPunct="0"/>
            <a:r>
              <a:rPr lang="it-IT" sz="1800">
                <a:latin typeface="Calibri" pitchFamily="34" charset="0"/>
              </a:rPr>
              <a:t>R</a:t>
            </a:r>
          </a:p>
        </p:txBody>
      </p:sp>
      <p:cxnSp>
        <p:nvCxnSpPr>
          <p:cNvPr id="172" name="Connettore 2 171"/>
          <p:cNvCxnSpPr>
            <a:stCxn id="142" idx="6"/>
            <a:endCxn id="163" idx="2"/>
          </p:cNvCxnSpPr>
          <p:nvPr/>
        </p:nvCxnSpPr>
        <p:spPr>
          <a:xfrm>
            <a:off x="1490663" y="1408113"/>
            <a:ext cx="714375" cy="15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5" name="Connettore 2 174"/>
          <p:cNvCxnSpPr>
            <a:stCxn id="163" idx="6"/>
            <a:endCxn id="171" idx="2"/>
          </p:cNvCxnSpPr>
          <p:nvPr/>
        </p:nvCxnSpPr>
        <p:spPr>
          <a:xfrm>
            <a:off x="2776538" y="1406525"/>
            <a:ext cx="714375"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2" name="Group 11"/>
          <p:cNvGrpSpPr>
            <a:grpSpLocks noChangeAspect="1"/>
          </p:cNvGrpSpPr>
          <p:nvPr/>
        </p:nvGrpSpPr>
        <p:grpSpPr bwMode="auto">
          <a:xfrm>
            <a:off x="781959" y="1185850"/>
            <a:ext cx="682172" cy="416180"/>
            <a:chOff x="2400" y="1776"/>
            <a:chExt cx="960" cy="720"/>
          </a:xfrm>
          <a:solidFill>
            <a:schemeClr val="bg1"/>
          </a:solidFill>
        </p:grpSpPr>
        <p:sp>
          <p:nvSpPr>
            <p:cNvPr id="315" name="Rectangle 12"/>
            <p:cNvSpPr>
              <a:spLocks noChangeArrowheads="1"/>
            </p:cNvSpPr>
            <p:nvPr/>
          </p:nvSpPr>
          <p:spPr bwMode="auto">
            <a:xfrm>
              <a:off x="2400" y="2016"/>
              <a:ext cx="960" cy="480"/>
            </a:xfrm>
            <a:prstGeom prst="rect">
              <a:avLst/>
            </a:prstGeom>
            <a:grpFill/>
            <a:ln w="19050">
              <a:solidFill>
                <a:schemeClr val="tx2"/>
              </a:solidFill>
              <a:miter lim="800000"/>
              <a:headEnd/>
              <a:tailEnd/>
            </a:ln>
            <a:effectLst/>
          </p:spPr>
          <p:txBody>
            <a:bodyPr wrap="none" anchor="ctr"/>
            <a:lstStyle/>
            <a:p>
              <a:pPr algn="ctr" eaLnBrk="0" fontAlgn="auto" hangingPunct="0">
                <a:spcBef>
                  <a:spcPts val="0"/>
                </a:spcBef>
                <a:spcAft>
                  <a:spcPts val="0"/>
                </a:spcAft>
                <a:defRPr/>
              </a:pPr>
              <a:endParaRPr lang="it-IT" sz="2000">
                <a:solidFill>
                  <a:schemeClr val="tx1"/>
                </a:solidFill>
                <a:latin typeface="+mn-lt"/>
              </a:endParaRPr>
            </a:p>
          </p:txBody>
        </p:sp>
        <p:sp>
          <p:nvSpPr>
            <p:cNvPr id="316" name="AutoShape 13"/>
            <p:cNvSpPr>
              <a:spLocks noChangeArrowheads="1"/>
            </p:cNvSpPr>
            <p:nvPr/>
          </p:nvSpPr>
          <p:spPr bwMode="auto">
            <a:xfrm flipH="1">
              <a:off x="2400" y="1776"/>
              <a:ext cx="336" cy="240"/>
            </a:xfrm>
            <a:prstGeom prst="rtTriangle">
              <a:avLst/>
            </a:prstGeom>
            <a:grpFill/>
            <a:ln w="19050">
              <a:solidFill>
                <a:schemeClr val="tx2"/>
              </a:solidFill>
              <a:miter lim="800000"/>
              <a:headEnd/>
              <a:tailEnd/>
            </a:ln>
            <a:effectLst/>
          </p:spPr>
          <p:txBody>
            <a:bodyPr wrap="none" anchor="ctr"/>
            <a:lstStyle/>
            <a:p>
              <a:pPr algn="ctr" eaLnBrk="0" fontAlgn="auto" hangingPunct="0">
                <a:spcBef>
                  <a:spcPts val="0"/>
                </a:spcBef>
                <a:spcAft>
                  <a:spcPts val="0"/>
                </a:spcAft>
                <a:defRPr/>
              </a:pPr>
              <a:endParaRPr lang="it-IT" sz="2000">
                <a:solidFill>
                  <a:schemeClr val="tx1"/>
                </a:solidFill>
                <a:latin typeface="+mn-lt"/>
              </a:endParaRPr>
            </a:p>
          </p:txBody>
        </p:sp>
        <p:sp>
          <p:nvSpPr>
            <p:cNvPr id="317" name="AutoShape 14"/>
            <p:cNvSpPr>
              <a:spLocks noChangeArrowheads="1"/>
            </p:cNvSpPr>
            <p:nvPr/>
          </p:nvSpPr>
          <p:spPr bwMode="auto">
            <a:xfrm flipH="1">
              <a:off x="2712" y="1776"/>
              <a:ext cx="336" cy="240"/>
            </a:xfrm>
            <a:prstGeom prst="rtTriangle">
              <a:avLst/>
            </a:prstGeom>
            <a:grpFill/>
            <a:ln w="19050">
              <a:solidFill>
                <a:schemeClr val="tx2"/>
              </a:solidFill>
              <a:miter lim="800000"/>
              <a:headEnd/>
              <a:tailEnd/>
            </a:ln>
            <a:effectLst/>
          </p:spPr>
          <p:txBody>
            <a:bodyPr wrap="none" anchor="ctr"/>
            <a:lstStyle/>
            <a:p>
              <a:pPr algn="ctr" eaLnBrk="0" fontAlgn="auto" hangingPunct="0">
                <a:spcBef>
                  <a:spcPts val="0"/>
                </a:spcBef>
                <a:spcAft>
                  <a:spcPts val="0"/>
                </a:spcAft>
                <a:defRPr/>
              </a:pPr>
              <a:endParaRPr lang="it-IT" sz="2000">
                <a:solidFill>
                  <a:schemeClr val="tx1"/>
                </a:solidFill>
                <a:latin typeface="+mn-lt"/>
              </a:endParaRPr>
            </a:p>
          </p:txBody>
        </p:sp>
        <p:sp>
          <p:nvSpPr>
            <p:cNvPr id="318" name="AutoShape 15"/>
            <p:cNvSpPr>
              <a:spLocks noChangeArrowheads="1"/>
            </p:cNvSpPr>
            <p:nvPr/>
          </p:nvSpPr>
          <p:spPr bwMode="auto">
            <a:xfrm flipH="1">
              <a:off x="3024" y="1776"/>
              <a:ext cx="336" cy="240"/>
            </a:xfrm>
            <a:prstGeom prst="rtTriangle">
              <a:avLst/>
            </a:prstGeom>
            <a:grpFill/>
            <a:ln w="19050">
              <a:solidFill>
                <a:schemeClr val="tx2"/>
              </a:solidFill>
              <a:miter lim="800000"/>
              <a:headEnd/>
              <a:tailEnd/>
            </a:ln>
            <a:effectLst/>
          </p:spPr>
          <p:txBody>
            <a:bodyPr wrap="none" anchor="ctr"/>
            <a:lstStyle/>
            <a:p>
              <a:pPr algn="ctr" eaLnBrk="0" fontAlgn="auto" hangingPunct="0">
                <a:spcBef>
                  <a:spcPts val="0"/>
                </a:spcBef>
                <a:spcAft>
                  <a:spcPts val="0"/>
                </a:spcAft>
                <a:defRPr/>
              </a:pPr>
              <a:endParaRPr lang="it-IT" sz="2000">
                <a:solidFill>
                  <a:schemeClr val="tx1"/>
                </a:solidFill>
                <a:latin typeface="+mn-lt"/>
              </a:endParaRPr>
            </a:p>
          </p:txBody>
        </p:sp>
      </p:grpSp>
      <p:sp>
        <p:nvSpPr>
          <p:cNvPr id="313" name="Triangolo isoscele 312"/>
          <p:cNvSpPr>
            <a:spLocks noChangeArrowheads="1"/>
          </p:cNvSpPr>
          <p:nvPr/>
        </p:nvSpPr>
        <p:spPr bwMode="auto">
          <a:xfrm rot="10800000">
            <a:off x="2101850" y="1166813"/>
            <a:ext cx="776288" cy="479425"/>
          </a:xfrm>
          <a:prstGeom prst="triangle">
            <a:avLst>
              <a:gd name="adj" fmla="val 50000"/>
            </a:avLst>
          </a:prstGeom>
          <a:noFill/>
          <a:ln w="9525" algn="ctr">
            <a:solidFill>
              <a:schemeClr val="tx1"/>
            </a:solidFill>
            <a:miter lim="800000"/>
            <a:headEnd/>
            <a:tailEnd/>
          </a:ln>
        </p:spPr>
        <p:txBody>
          <a:bodyPr rot="10800000" anchor="ctr"/>
          <a:lstStyle/>
          <a:p>
            <a:pPr algn="ctr" eaLnBrk="0" hangingPunct="0"/>
            <a:r>
              <a:rPr lang="it-IT" sz="1800">
                <a:solidFill>
                  <a:schemeClr val="tx1"/>
                </a:solidFill>
                <a:latin typeface="Calibri" pitchFamily="34" charset="0"/>
              </a:rPr>
              <a:t>D</a:t>
            </a:r>
          </a:p>
        </p:txBody>
      </p:sp>
      <p:sp>
        <p:nvSpPr>
          <p:cNvPr id="3" name="Triangolo isoscele 312"/>
          <p:cNvSpPr>
            <a:spLocks noChangeArrowheads="1"/>
          </p:cNvSpPr>
          <p:nvPr/>
        </p:nvSpPr>
        <p:spPr bwMode="auto">
          <a:xfrm rot="10800000">
            <a:off x="742950" y="1268413"/>
            <a:ext cx="776288" cy="479425"/>
          </a:xfrm>
          <a:prstGeom prst="triangle">
            <a:avLst>
              <a:gd name="adj" fmla="val 50000"/>
            </a:avLst>
          </a:prstGeom>
          <a:noFill/>
          <a:ln w="9525" algn="ctr">
            <a:noFill/>
            <a:miter lim="800000"/>
            <a:headEnd/>
            <a:tailEnd/>
          </a:ln>
        </p:spPr>
        <p:txBody>
          <a:bodyPr rot="10800000" anchor="ctr"/>
          <a:lstStyle/>
          <a:p>
            <a:pPr algn="ctr" eaLnBrk="0" hangingPunct="0"/>
            <a:r>
              <a:rPr lang="it-IT" sz="1800">
                <a:solidFill>
                  <a:schemeClr val="tx1"/>
                </a:solidFill>
                <a:latin typeface="Calibri" pitchFamily="34" charset="0"/>
              </a:rPr>
              <a:t>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3">
                                            <p:txEl>
                                              <p:pRg st="0" end="0"/>
                                            </p:txEl>
                                          </p:spTgt>
                                        </p:tgtEl>
                                        <p:attrNameLst>
                                          <p:attrName>style.fontStyle</p:attrName>
                                        </p:attrNameLst>
                                      </p:cBhvr>
                                      <p:to>
                                        <p:strVal val="normal"/>
                                      </p:to>
                                    </p:set>
                                    <p:set>
                                      <p:cBhvr override="childStyle">
                                        <p:cTn id="7" dur="indefinite"/>
                                        <p:tgtEl>
                                          <p:spTgt spid="3">
                                            <p:txEl>
                                              <p:pRg st="0" end="0"/>
                                            </p:txEl>
                                          </p:spTgt>
                                        </p:tgtEl>
                                        <p:attrNameLst>
                                          <p:attrName>style.fontWeight</p:attrName>
                                        </p:attrNameLst>
                                      </p:cBhvr>
                                      <p:to>
                                        <p:strVal val="bold"/>
                                      </p:to>
                                    </p:set>
                                    <p:set>
                                      <p:cBhvr override="childStyle">
                                        <p:cTn id="8" dur="indefinite"/>
                                        <p:tgtEl>
                                          <p:spTgt spid="3">
                                            <p:txEl>
                                              <p:pRg st="0" end="0"/>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2000" fill="hold"/>
                                        <p:tgtEl>
                                          <p:spTgt spid="3">
                                            <p:txEl>
                                              <p:pRg st="0" end="0"/>
                                            </p:txEl>
                                          </p:spTgt>
                                        </p:tgtEl>
                                        <p:attrNameLst>
                                          <p:attrName>style.color</p:attrName>
                                        </p:attrNameLst>
                                      </p:cBhvr>
                                      <p:to>
                                        <a:srgbClr val="CC3300"/>
                                      </p:to>
                                    </p:animClr>
                                  </p:childTnLst>
                                </p:cTn>
                              </p:par>
                              <p:par>
                                <p:cTn id="11" presetID="10" presetClass="entr" presetSubtype="0" fill="hold" nodeType="withEffect">
                                  <p:stCondLst>
                                    <p:cond delay="0"/>
                                  </p:stCondLst>
                                  <p:childTnLst>
                                    <p:set>
                                      <p:cBhvr>
                                        <p:cTn id="12" dur="1" fill="hold">
                                          <p:stCondLst>
                                            <p:cond delay="0"/>
                                          </p:stCondLst>
                                        </p:cTn>
                                        <p:tgtEl>
                                          <p:spTgt spid="69638"/>
                                        </p:tgtEl>
                                        <p:attrNameLst>
                                          <p:attrName>style.visibility</p:attrName>
                                        </p:attrNameLst>
                                      </p:cBhvr>
                                      <p:to>
                                        <p:strVal val="visible"/>
                                      </p:to>
                                    </p:set>
                                    <p:animEffect transition="in" filter="fade">
                                      <p:cBhvr>
                                        <p:cTn id="13" dur="2000"/>
                                        <p:tgtEl>
                                          <p:spTgt spid="69638"/>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0" nodeType="clickEffect">
                                  <p:stCondLst>
                                    <p:cond delay="0"/>
                                  </p:stCondLst>
                                  <p:childTnLst>
                                    <p:set>
                                      <p:cBhvr override="childStyle">
                                        <p:cTn id="17" dur="indefinite"/>
                                        <p:tgtEl>
                                          <p:spTgt spid="313">
                                            <p:txEl>
                                              <p:charRg st="4294967295" end="4294967295"/>
                                            </p:txEl>
                                          </p:spTgt>
                                        </p:tgtEl>
                                        <p:attrNameLst>
                                          <p:attrName>style.fontStyle</p:attrName>
                                        </p:attrNameLst>
                                      </p:cBhvr>
                                      <p:to>
                                        <p:strVal val="normal"/>
                                      </p:to>
                                    </p:set>
                                    <p:set>
                                      <p:cBhvr override="childStyle">
                                        <p:cTn id="18" dur="indefinite"/>
                                        <p:tgtEl>
                                          <p:spTgt spid="313">
                                            <p:txEl>
                                              <p:charRg st="4294967295" end="4294967295"/>
                                            </p:txEl>
                                          </p:spTgt>
                                        </p:tgtEl>
                                        <p:attrNameLst>
                                          <p:attrName>style.fontWeight</p:attrName>
                                        </p:attrNameLst>
                                      </p:cBhvr>
                                      <p:to>
                                        <p:strVal val="bold"/>
                                      </p:to>
                                    </p:set>
                                    <p:set>
                                      <p:cBhvr override="childStyle">
                                        <p:cTn id="19" dur="indefinite"/>
                                        <p:tgtEl>
                                          <p:spTgt spid="313">
                                            <p:txEl>
                                              <p:charRg st="4294967295" end="4294967295"/>
                                            </p:txEl>
                                          </p:spTgt>
                                        </p:tgtEl>
                                        <p:attrNameLst>
                                          <p:attrName>style.textDecorationUnderline</p:attrName>
                                        </p:attrNameLst>
                                      </p:cBhvr>
                                      <p:to>
                                        <p:strVal val="false"/>
                                      </p:to>
                                    </p:set>
                                  </p:childTnLst>
                                </p:cTn>
                              </p:par>
                              <p:par>
                                <p:cTn id="20" presetID="5" presetClass="emph" presetSubtype="1" grpId="0" nodeType="withEffect">
                                  <p:stCondLst>
                                    <p:cond delay="0"/>
                                  </p:stCondLst>
                                  <p:childTnLst>
                                    <p:set>
                                      <p:cBhvr override="childStyle">
                                        <p:cTn id="21" dur="indefinite"/>
                                        <p:tgtEl>
                                          <p:spTgt spid="171">
                                            <p:txEl>
                                              <p:charRg st="4294967295" end="4294967295"/>
                                            </p:txEl>
                                          </p:spTgt>
                                        </p:tgtEl>
                                        <p:attrNameLst>
                                          <p:attrName>style.fontStyle</p:attrName>
                                        </p:attrNameLst>
                                      </p:cBhvr>
                                      <p:to>
                                        <p:strVal val="normal"/>
                                      </p:to>
                                    </p:set>
                                    <p:set>
                                      <p:cBhvr override="childStyle">
                                        <p:cTn id="22" dur="indefinite"/>
                                        <p:tgtEl>
                                          <p:spTgt spid="171">
                                            <p:txEl>
                                              <p:charRg st="4294967295" end="4294967295"/>
                                            </p:txEl>
                                          </p:spTgt>
                                        </p:tgtEl>
                                        <p:attrNameLst>
                                          <p:attrName>style.fontWeight</p:attrName>
                                        </p:attrNameLst>
                                      </p:cBhvr>
                                      <p:to>
                                        <p:strVal val="bold"/>
                                      </p:to>
                                    </p:set>
                                    <p:set>
                                      <p:cBhvr override="childStyle">
                                        <p:cTn id="23" dur="indefinite"/>
                                        <p:tgtEl>
                                          <p:spTgt spid="171">
                                            <p:txEl>
                                              <p:charRg st="4294967295" end="4294967295"/>
                                            </p:txEl>
                                          </p:spTgt>
                                        </p:tgtEl>
                                        <p:attrNameLst>
                                          <p:attrName>style.textDecorationUnderline</p:attrName>
                                        </p:attrNameLst>
                                      </p:cBhvr>
                                      <p:to>
                                        <p:strVal val="false"/>
                                      </p:to>
                                    </p:set>
                                  </p:childTnLst>
                                </p:cTn>
                              </p:par>
                              <p:par>
                                <p:cTn id="24" presetID="3" presetClass="emph" presetSubtype="2" fill="hold" grpId="1" nodeType="withEffect">
                                  <p:stCondLst>
                                    <p:cond delay="0"/>
                                  </p:stCondLst>
                                  <p:childTnLst>
                                    <p:animClr clrSpc="rgb" dir="cw">
                                      <p:cBhvr override="childStyle">
                                        <p:cTn id="25" dur="2000" fill="hold"/>
                                        <p:tgtEl>
                                          <p:spTgt spid="313">
                                            <p:txEl>
                                              <p:charRg st="4294967295" end="4294967295"/>
                                            </p:txEl>
                                          </p:spTgt>
                                        </p:tgtEl>
                                        <p:attrNameLst>
                                          <p:attrName>style.color</p:attrName>
                                        </p:attrNameLst>
                                      </p:cBhvr>
                                      <p:to>
                                        <a:srgbClr val="CC3300"/>
                                      </p:to>
                                    </p:animClr>
                                  </p:childTnLst>
                                </p:cTn>
                              </p:par>
                              <p:par>
                                <p:cTn id="26" presetID="3" presetClass="emph" presetSubtype="2" fill="hold" grpId="1" nodeType="withEffect">
                                  <p:stCondLst>
                                    <p:cond delay="0"/>
                                  </p:stCondLst>
                                  <p:childTnLst>
                                    <p:animClr clrSpc="rgb" dir="cw">
                                      <p:cBhvr override="childStyle">
                                        <p:cTn id="27" dur="2000" fill="hold"/>
                                        <p:tgtEl>
                                          <p:spTgt spid="171">
                                            <p:txEl>
                                              <p:charRg st="4294967295" end="4294967295"/>
                                            </p:txEl>
                                          </p:spTgt>
                                        </p:tgtEl>
                                        <p:attrNameLst>
                                          <p:attrName>style.color</p:attrName>
                                        </p:attrNameLst>
                                      </p:cBhvr>
                                      <p:to>
                                        <a:srgbClr val="CC3300"/>
                                      </p:to>
                                    </p:animClr>
                                  </p:childTnLst>
                                </p:cTn>
                              </p:par>
                              <p:par>
                                <p:cTn id="28" presetID="10" presetClass="entr" presetSubtype="0" fill="hold" nodeType="withEffect">
                                  <p:stCondLst>
                                    <p:cond delay="0"/>
                                  </p:stCondLst>
                                  <p:childTnLst>
                                    <p:set>
                                      <p:cBhvr>
                                        <p:cTn id="29" dur="1" fill="hold">
                                          <p:stCondLst>
                                            <p:cond delay="0"/>
                                          </p:stCondLst>
                                        </p:cTn>
                                        <p:tgtEl>
                                          <p:spTgt spid="69639"/>
                                        </p:tgtEl>
                                        <p:attrNameLst>
                                          <p:attrName>style.visibility</p:attrName>
                                        </p:attrNameLst>
                                      </p:cBhvr>
                                      <p:to>
                                        <p:strVal val="visible"/>
                                      </p:to>
                                    </p:set>
                                    <p:animEffect transition="in" filter="fade">
                                      <p:cBhvr>
                                        <p:cTn id="30" dur="2000"/>
                                        <p:tgtEl>
                                          <p:spTgt spid="6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p:bldP spid="171" grpId="1"/>
      <p:bldP spid="313" grpId="0"/>
      <p:bldP spid="31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 name="AutoShape 566"/>
          <p:cNvSpPr>
            <a:spLocks noChangeArrowheads="1"/>
          </p:cNvSpPr>
          <p:nvPr/>
        </p:nvSpPr>
        <p:spPr bwMode="auto">
          <a:xfrm>
            <a:off x="812668" y="1182002"/>
            <a:ext cx="8707305" cy="5010150"/>
          </a:xfrm>
          <a:prstGeom prst="roundRect">
            <a:avLst>
              <a:gd name="adj" fmla="val 16667"/>
            </a:avLst>
          </a:prstGeom>
          <a:solidFill>
            <a:srgbClr val="CCCCFF"/>
          </a:solidFill>
          <a:ln w="9525">
            <a:solidFill>
              <a:schemeClr val="tx1"/>
            </a:solidFill>
            <a:round/>
            <a:headEnd/>
            <a:tailEnd/>
          </a:ln>
          <a:effectLst/>
          <a:scene3d>
            <a:camera prst="orthographicFront"/>
            <a:lightRig rig="threePt" dir="t"/>
          </a:scene3d>
          <a:sp3d>
            <a:bevelT/>
          </a:sp3d>
        </p:spPr>
        <p:txBody>
          <a:bodyPr wrap="none" lIns="87278" tIns="43639" rIns="87278" bIns="43639" anchor="ctr"/>
          <a:lstStyle/>
          <a:p>
            <a:pPr algn="ctr" defTabSz="873125" eaLnBrk="0" hangingPunct="0">
              <a:defRPr/>
            </a:pPr>
            <a:endParaRPr lang="en-GB" sz="2300">
              <a:solidFill>
                <a:schemeClr val="tx1"/>
              </a:solidFill>
              <a:latin typeface="Calibri" pitchFamily="34" charset="0"/>
            </a:endParaRPr>
          </a:p>
        </p:txBody>
      </p:sp>
      <p:sp>
        <p:nvSpPr>
          <p:cNvPr id="79212" name="Rectangle 505"/>
          <p:cNvSpPr txBox="1">
            <a:spLocks noChangeArrowheads="1"/>
          </p:cNvSpPr>
          <p:nvPr/>
        </p:nvSpPr>
        <p:spPr bwMode="auto">
          <a:xfrm>
            <a:off x="215900" y="731838"/>
            <a:ext cx="9410700" cy="1422400"/>
          </a:xfrm>
          <a:prstGeom prst="rect">
            <a:avLst/>
          </a:prstGeom>
          <a:noFill/>
          <a:ln w="9525">
            <a:noFill/>
            <a:miter lim="800000"/>
            <a:headEnd/>
            <a:tailEnd/>
          </a:ln>
        </p:spPr>
        <p:txBody>
          <a:bodyPr/>
          <a:lstStyle/>
          <a:p>
            <a:pPr>
              <a:lnSpc>
                <a:spcPct val="80000"/>
              </a:lnSpc>
              <a:spcBef>
                <a:spcPct val="20000"/>
              </a:spcBef>
            </a:pPr>
            <a:r>
              <a:rPr lang="en-US" sz="2100" b="1">
                <a:solidFill>
                  <a:schemeClr val="tx1"/>
                </a:solidFill>
                <a:latin typeface="Calibri" pitchFamily="34" charset="0"/>
              </a:rPr>
              <a:t>the decisions – the problems</a:t>
            </a:r>
          </a:p>
        </p:txBody>
      </p:sp>
      <p:sp>
        <p:nvSpPr>
          <p:cNvPr id="507" name="AutoShape 3"/>
          <p:cNvSpPr>
            <a:spLocks noChangeArrowheads="1"/>
          </p:cNvSpPr>
          <p:nvPr/>
        </p:nvSpPr>
        <p:spPr bwMode="auto">
          <a:xfrm>
            <a:off x="1308763" y="2655202"/>
            <a:ext cx="6421702" cy="971550"/>
          </a:xfrm>
          <a:prstGeom prst="homePlate">
            <a:avLst>
              <a:gd name="adj" fmla="val 67199"/>
            </a:avLst>
          </a:prstGeom>
          <a:gradFill rotWithShape="0">
            <a:gsLst>
              <a:gs pos="0">
                <a:srgbClr val="FFFFCC"/>
              </a:gs>
              <a:gs pos="100000">
                <a:srgbClr val="FFFFF4"/>
              </a:gs>
            </a:gsLst>
            <a:lin ang="5400000" scaled="1"/>
          </a:gradFill>
          <a:ln w="9525">
            <a:solidFill>
              <a:schemeClr val="tx1"/>
            </a:solidFill>
            <a:miter lim="800000"/>
            <a:headEnd/>
            <a:tailEnd/>
          </a:ln>
          <a:scene3d>
            <a:camera prst="orthographicFront"/>
            <a:lightRig rig="threePt" dir="t"/>
          </a:scene3d>
          <a:sp3d>
            <a:bevelT/>
          </a:sp3d>
        </p:spPr>
        <p:txBody>
          <a:bodyPr wrap="none" lIns="180000" tIns="180000" rIns="180000" bIns="180000" anchor="ctr"/>
          <a:lstStyle/>
          <a:p>
            <a:pPr algn="ctr" eaLnBrk="0" hangingPunct="0">
              <a:defRPr/>
            </a:pPr>
            <a:endParaRPr lang="it-IT" sz="2000">
              <a:solidFill>
                <a:schemeClr val="tx1"/>
              </a:solidFill>
              <a:latin typeface="Calibri" pitchFamily="34" charset="0"/>
            </a:endParaRPr>
          </a:p>
        </p:txBody>
      </p:sp>
      <p:sp>
        <p:nvSpPr>
          <p:cNvPr id="508" name="AutoShape 4"/>
          <p:cNvSpPr>
            <a:spLocks noChangeArrowheads="1"/>
          </p:cNvSpPr>
          <p:nvPr/>
        </p:nvSpPr>
        <p:spPr bwMode="auto">
          <a:xfrm>
            <a:off x="1308763" y="3702952"/>
            <a:ext cx="6421702" cy="971550"/>
          </a:xfrm>
          <a:prstGeom prst="homePlate">
            <a:avLst>
              <a:gd name="adj" fmla="val 67199"/>
            </a:avLst>
          </a:prstGeom>
          <a:gradFill rotWithShape="0">
            <a:gsLst>
              <a:gs pos="0">
                <a:srgbClr val="FFFFCC"/>
              </a:gs>
              <a:gs pos="100000">
                <a:srgbClr val="FFFFF4"/>
              </a:gs>
            </a:gsLst>
            <a:lin ang="5400000" scaled="1"/>
          </a:gradFill>
          <a:ln w="9525">
            <a:solidFill>
              <a:schemeClr val="tx1"/>
            </a:solidFill>
            <a:miter lim="800000"/>
            <a:headEnd/>
            <a:tailEnd/>
          </a:ln>
          <a:scene3d>
            <a:camera prst="orthographicFront"/>
            <a:lightRig rig="threePt" dir="t"/>
          </a:scene3d>
          <a:sp3d>
            <a:bevelT/>
          </a:sp3d>
        </p:spPr>
        <p:txBody>
          <a:bodyPr wrap="none" lIns="180000" tIns="180000" rIns="180000" bIns="180000" anchor="ctr"/>
          <a:lstStyle/>
          <a:p>
            <a:pPr algn="ctr" eaLnBrk="0" hangingPunct="0">
              <a:defRPr/>
            </a:pPr>
            <a:endParaRPr lang="it-IT" sz="2000">
              <a:solidFill>
                <a:schemeClr val="tx1"/>
              </a:solidFill>
              <a:latin typeface="Calibri" pitchFamily="34" charset="0"/>
            </a:endParaRPr>
          </a:p>
        </p:txBody>
      </p:sp>
      <p:sp>
        <p:nvSpPr>
          <p:cNvPr id="509" name="AutoShape 5"/>
          <p:cNvSpPr>
            <a:spLocks noChangeAspect="1" noChangeArrowheads="1"/>
          </p:cNvSpPr>
          <p:nvPr/>
        </p:nvSpPr>
        <p:spPr bwMode="auto">
          <a:xfrm>
            <a:off x="2608925" y="4120465"/>
            <a:ext cx="1014677" cy="290512"/>
          </a:xfrm>
          <a:prstGeom prst="chevron">
            <a:avLst>
              <a:gd name="adj" fmla="val 47107"/>
            </a:avLst>
          </a:prstGeom>
          <a:solidFill>
            <a:srgbClr val="FFCC00"/>
          </a:solidFill>
          <a:ln w="12700">
            <a:solidFill>
              <a:schemeClr val="tx1"/>
            </a:solidFill>
            <a:miter lim="800000"/>
            <a:headEnd/>
            <a:tailEnd/>
          </a:ln>
          <a:effectLst>
            <a:outerShdw dist="35921" dir="2700000" algn="ctr" rotWithShape="0">
              <a:schemeClr val="bg2"/>
            </a:outerShdw>
          </a:effectLst>
          <a:scene3d>
            <a:camera prst="orthographicFront"/>
            <a:lightRig rig="threePt" dir="t"/>
          </a:scene3d>
          <a:sp3d>
            <a:bevelT/>
          </a:sp3d>
        </p:spPr>
        <p:txBody>
          <a:bodyPr lIns="0" tIns="43639" rIns="36000" bIns="43639" anchor="ctr" anchorCtr="1"/>
          <a:lstStyle/>
          <a:p>
            <a:pPr algn="ctr" defTabSz="873125" eaLnBrk="0" hangingPunct="0">
              <a:buSzPct val="70000"/>
              <a:buFont typeface="Monotype Sorts"/>
              <a:buNone/>
              <a:defRPr/>
            </a:pPr>
            <a:r>
              <a:rPr lang="it-IT" sz="1500">
                <a:solidFill>
                  <a:schemeClr val="tx1"/>
                </a:solidFill>
                <a:latin typeface="Calibri" pitchFamily="34" charset="0"/>
              </a:rPr>
              <a:t>source</a:t>
            </a:r>
          </a:p>
        </p:txBody>
      </p:sp>
      <p:sp>
        <p:nvSpPr>
          <p:cNvPr id="79222" name="Rectangle 6"/>
          <p:cNvSpPr>
            <a:spLocks noChangeArrowheads="1"/>
          </p:cNvSpPr>
          <p:nvPr/>
        </p:nvSpPr>
        <p:spPr bwMode="auto">
          <a:xfrm>
            <a:off x="1509713" y="4071938"/>
            <a:ext cx="887412" cy="314325"/>
          </a:xfrm>
          <a:prstGeom prst="rect">
            <a:avLst/>
          </a:prstGeom>
          <a:noFill/>
          <a:ln w="9525">
            <a:noFill/>
            <a:miter lim="800000"/>
            <a:headEnd/>
            <a:tailEnd/>
          </a:ln>
        </p:spPr>
        <p:txBody>
          <a:bodyPr wrap="none" lIns="87278" tIns="43639" rIns="87278" bIns="43639">
            <a:spAutoFit/>
          </a:bodyPr>
          <a:lstStyle/>
          <a:p>
            <a:pPr algn="ctr" defTabSz="873125" eaLnBrk="0" hangingPunct="0"/>
            <a:r>
              <a:rPr lang="it-IT" sz="1500">
                <a:solidFill>
                  <a:schemeClr val="tx1"/>
                </a:solidFill>
                <a:latin typeface="Calibri" pitchFamily="34" charset="0"/>
              </a:rPr>
              <a:t>Suppliers</a:t>
            </a:r>
          </a:p>
        </p:txBody>
      </p:sp>
      <p:sp>
        <p:nvSpPr>
          <p:cNvPr id="79223" name="Rectangle 7"/>
          <p:cNvSpPr>
            <a:spLocks noChangeArrowheads="1"/>
          </p:cNvSpPr>
          <p:nvPr/>
        </p:nvSpPr>
        <p:spPr bwMode="auto">
          <a:xfrm>
            <a:off x="8262938" y="4338638"/>
            <a:ext cx="665162" cy="298450"/>
          </a:xfrm>
          <a:prstGeom prst="rect">
            <a:avLst/>
          </a:prstGeom>
          <a:noFill/>
          <a:ln w="9525">
            <a:noFill/>
            <a:miter lim="800000"/>
            <a:headEnd/>
            <a:tailEnd/>
          </a:ln>
        </p:spPr>
        <p:txBody>
          <a:bodyPr wrap="none" lIns="87278" tIns="43639" rIns="87278" bIns="43639">
            <a:spAutoFit/>
          </a:bodyPr>
          <a:lstStyle/>
          <a:p>
            <a:pPr algn="ctr" defTabSz="873125" eaLnBrk="0" hangingPunct="0"/>
            <a:r>
              <a:rPr lang="it-IT" sz="1400">
                <a:solidFill>
                  <a:schemeClr val="tx1"/>
                </a:solidFill>
                <a:latin typeface="Calibri" pitchFamily="34" charset="0"/>
              </a:rPr>
              <a:t>Clients</a:t>
            </a:r>
          </a:p>
        </p:txBody>
      </p:sp>
      <p:sp>
        <p:nvSpPr>
          <p:cNvPr id="512" name="Rectangle 8"/>
          <p:cNvSpPr>
            <a:spLocks noChangeArrowheads="1"/>
          </p:cNvSpPr>
          <p:nvPr/>
        </p:nvSpPr>
        <p:spPr bwMode="auto">
          <a:xfrm>
            <a:off x="2175537" y="5284102"/>
            <a:ext cx="6371828" cy="533400"/>
          </a:xfrm>
          <a:prstGeom prst="rect">
            <a:avLst/>
          </a:prstGeom>
          <a:solidFill>
            <a:srgbClr val="FFCC99"/>
          </a:solidFill>
          <a:ln w="9525">
            <a:solidFill>
              <a:srgbClr val="FFCC99"/>
            </a:solidFill>
            <a:miter lim="800000"/>
            <a:headEnd/>
            <a:tailEnd/>
          </a:ln>
          <a:scene3d>
            <a:camera prst="orthographicFront"/>
            <a:lightRig rig="threePt" dir="t"/>
          </a:scene3d>
          <a:sp3d>
            <a:bevelT/>
          </a:sp3d>
        </p:spPr>
        <p:txBody>
          <a:bodyPr wrap="none" anchor="ctr"/>
          <a:lstStyle/>
          <a:p>
            <a:pPr algn="ctr" eaLnBrk="0" hangingPunct="0">
              <a:defRPr/>
            </a:pPr>
            <a:endParaRPr lang="it-IT" sz="2000">
              <a:solidFill>
                <a:schemeClr val="tx1"/>
              </a:solidFill>
              <a:latin typeface="Calibri" pitchFamily="34" charset="0"/>
            </a:endParaRPr>
          </a:p>
        </p:txBody>
      </p:sp>
      <p:sp>
        <p:nvSpPr>
          <p:cNvPr id="79227" name="Text Box 9"/>
          <p:cNvSpPr txBox="1">
            <a:spLocks noChangeArrowheads="1"/>
          </p:cNvSpPr>
          <p:nvPr/>
        </p:nvSpPr>
        <p:spPr bwMode="auto">
          <a:xfrm>
            <a:off x="3081338" y="5378450"/>
            <a:ext cx="2160587" cy="344488"/>
          </a:xfrm>
          <a:prstGeom prst="rect">
            <a:avLst/>
          </a:prstGeom>
          <a:noFill/>
          <a:ln w="9525">
            <a:noFill/>
            <a:miter lim="800000"/>
            <a:headEnd/>
            <a:tailEnd/>
          </a:ln>
        </p:spPr>
        <p:txBody>
          <a:bodyPr wrap="none" lIns="87278" tIns="43639" rIns="87278" bIns="43639">
            <a:spAutoFit/>
          </a:bodyPr>
          <a:lstStyle/>
          <a:p>
            <a:pPr algn="ctr" defTabSz="873125" eaLnBrk="0" hangingPunct="0"/>
            <a:r>
              <a:rPr lang="it-IT" sz="1700" i="1">
                <a:solidFill>
                  <a:schemeClr val="tx1"/>
                </a:solidFill>
                <a:latin typeface="Calibri" pitchFamily="34" charset="0"/>
              </a:rPr>
              <a:t>SYSTEM GOVERNANCE</a:t>
            </a:r>
          </a:p>
        </p:txBody>
      </p:sp>
      <p:grpSp>
        <p:nvGrpSpPr>
          <p:cNvPr id="79228" name="AutoShape 10"/>
          <p:cNvGrpSpPr>
            <a:grpSpLocks/>
          </p:cNvGrpSpPr>
          <p:nvPr/>
        </p:nvGrpSpPr>
        <p:grpSpPr bwMode="auto">
          <a:xfrm>
            <a:off x="2000250" y="4665663"/>
            <a:ext cx="590550" cy="658812"/>
            <a:chOff x="1260" y="3187"/>
            <a:chExt cx="372" cy="415"/>
          </a:xfrm>
        </p:grpSpPr>
        <p:pic>
          <p:nvPicPr>
            <p:cNvPr id="79822" name="AutoShape 10"/>
            <p:cNvPicPr>
              <a:picLocks noChangeArrowheads="1"/>
            </p:cNvPicPr>
            <p:nvPr/>
          </p:nvPicPr>
          <p:blipFill>
            <a:blip r:embed="rId4"/>
            <a:srcRect/>
            <a:stretch>
              <a:fillRect/>
            </a:stretch>
          </p:blipFill>
          <p:spPr bwMode="auto">
            <a:xfrm>
              <a:off x="1260" y="3187"/>
              <a:ext cx="372" cy="415"/>
            </a:xfrm>
            <a:prstGeom prst="rect">
              <a:avLst/>
            </a:prstGeom>
            <a:noFill/>
            <a:ln w="9525">
              <a:noFill/>
              <a:miter lim="800000"/>
              <a:headEnd/>
              <a:tailEnd/>
            </a:ln>
          </p:spPr>
        </p:pic>
        <p:sp>
          <p:nvSpPr>
            <p:cNvPr id="79823" name="Text Box 24"/>
            <p:cNvSpPr txBox="1">
              <a:spLocks noChangeArrowheads="1"/>
            </p:cNvSpPr>
            <p:nvPr/>
          </p:nvSpPr>
          <p:spPr bwMode="auto">
            <a:xfrm rot="10800000">
              <a:off x="1381" y="3284"/>
              <a:ext cx="134" cy="305"/>
            </a:xfrm>
            <a:prstGeom prst="rect">
              <a:avLst/>
            </a:prstGeom>
            <a:noFill/>
            <a:ln w="9525">
              <a:noFill/>
              <a:miter lim="800000"/>
              <a:headEnd/>
              <a:tailEnd/>
            </a:ln>
          </p:spPr>
          <p:txBody>
            <a:bodyPr rot="10800000" wrap="none" anchor="ctr"/>
            <a:lstStyle/>
            <a:p>
              <a:pPr algn="ctr" eaLnBrk="0" hangingPunct="0"/>
              <a:endParaRPr lang="it-IT" sz="2000">
                <a:solidFill>
                  <a:schemeClr val="tx1"/>
                </a:solidFill>
                <a:latin typeface="Calibri" pitchFamily="34" charset="0"/>
              </a:endParaRPr>
            </a:p>
          </p:txBody>
        </p:sp>
      </p:grpSp>
      <p:grpSp>
        <p:nvGrpSpPr>
          <p:cNvPr id="79229" name="AutoShape 11"/>
          <p:cNvGrpSpPr>
            <a:grpSpLocks/>
          </p:cNvGrpSpPr>
          <p:nvPr/>
        </p:nvGrpSpPr>
        <p:grpSpPr bwMode="auto">
          <a:xfrm>
            <a:off x="3219450" y="4665663"/>
            <a:ext cx="590550" cy="658812"/>
            <a:chOff x="2028" y="3187"/>
            <a:chExt cx="372" cy="415"/>
          </a:xfrm>
        </p:grpSpPr>
        <p:pic>
          <p:nvPicPr>
            <p:cNvPr id="79820" name="AutoShape 11"/>
            <p:cNvPicPr>
              <a:picLocks noChangeArrowheads="1"/>
            </p:cNvPicPr>
            <p:nvPr/>
          </p:nvPicPr>
          <p:blipFill>
            <a:blip r:embed="rId4"/>
            <a:srcRect/>
            <a:stretch>
              <a:fillRect/>
            </a:stretch>
          </p:blipFill>
          <p:spPr bwMode="auto">
            <a:xfrm>
              <a:off x="2028" y="3187"/>
              <a:ext cx="372" cy="415"/>
            </a:xfrm>
            <a:prstGeom prst="rect">
              <a:avLst/>
            </a:prstGeom>
            <a:noFill/>
            <a:ln w="9525">
              <a:noFill/>
              <a:miter lim="800000"/>
              <a:headEnd/>
              <a:tailEnd/>
            </a:ln>
          </p:spPr>
        </p:pic>
        <p:sp>
          <p:nvSpPr>
            <p:cNvPr id="79821" name="Text Box 27"/>
            <p:cNvSpPr txBox="1">
              <a:spLocks noChangeArrowheads="1"/>
            </p:cNvSpPr>
            <p:nvPr/>
          </p:nvSpPr>
          <p:spPr bwMode="auto">
            <a:xfrm rot="10800000">
              <a:off x="2150" y="3284"/>
              <a:ext cx="133" cy="305"/>
            </a:xfrm>
            <a:prstGeom prst="rect">
              <a:avLst/>
            </a:prstGeom>
            <a:noFill/>
            <a:ln w="9525">
              <a:noFill/>
              <a:miter lim="800000"/>
              <a:headEnd/>
              <a:tailEnd/>
            </a:ln>
          </p:spPr>
          <p:txBody>
            <a:bodyPr rot="10800000" wrap="none" anchor="ctr"/>
            <a:lstStyle/>
            <a:p>
              <a:pPr algn="ctr" eaLnBrk="0" hangingPunct="0"/>
              <a:endParaRPr lang="it-IT" sz="2000">
                <a:solidFill>
                  <a:schemeClr val="tx1"/>
                </a:solidFill>
                <a:latin typeface="Calibri" pitchFamily="34" charset="0"/>
              </a:endParaRPr>
            </a:p>
          </p:txBody>
        </p:sp>
      </p:grpSp>
      <p:grpSp>
        <p:nvGrpSpPr>
          <p:cNvPr id="79230" name="AutoShape 12"/>
          <p:cNvGrpSpPr>
            <a:grpSpLocks/>
          </p:cNvGrpSpPr>
          <p:nvPr/>
        </p:nvGrpSpPr>
        <p:grpSpPr bwMode="auto">
          <a:xfrm>
            <a:off x="4516438" y="4665663"/>
            <a:ext cx="592137" cy="658812"/>
            <a:chOff x="2845" y="3187"/>
            <a:chExt cx="373" cy="415"/>
          </a:xfrm>
        </p:grpSpPr>
        <p:pic>
          <p:nvPicPr>
            <p:cNvPr id="79818" name="AutoShape 12"/>
            <p:cNvPicPr>
              <a:picLocks noChangeArrowheads="1"/>
            </p:cNvPicPr>
            <p:nvPr/>
          </p:nvPicPr>
          <p:blipFill>
            <a:blip r:embed="rId5"/>
            <a:srcRect/>
            <a:stretch>
              <a:fillRect/>
            </a:stretch>
          </p:blipFill>
          <p:spPr bwMode="auto">
            <a:xfrm>
              <a:off x="2845" y="3187"/>
              <a:ext cx="373" cy="415"/>
            </a:xfrm>
            <a:prstGeom prst="rect">
              <a:avLst/>
            </a:prstGeom>
            <a:noFill/>
            <a:ln w="9525">
              <a:noFill/>
              <a:miter lim="800000"/>
              <a:headEnd/>
              <a:tailEnd/>
            </a:ln>
          </p:spPr>
        </p:pic>
        <p:sp>
          <p:nvSpPr>
            <p:cNvPr id="79819" name="Text Box 30"/>
            <p:cNvSpPr txBox="1">
              <a:spLocks noChangeArrowheads="1"/>
            </p:cNvSpPr>
            <p:nvPr/>
          </p:nvSpPr>
          <p:spPr bwMode="auto">
            <a:xfrm rot="10800000">
              <a:off x="2966" y="3284"/>
              <a:ext cx="134" cy="305"/>
            </a:xfrm>
            <a:prstGeom prst="rect">
              <a:avLst/>
            </a:prstGeom>
            <a:noFill/>
            <a:ln w="9525">
              <a:noFill/>
              <a:miter lim="800000"/>
              <a:headEnd/>
              <a:tailEnd/>
            </a:ln>
          </p:spPr>
          <p:txBody>
            <a:bodyPr rot="10800000" wrap="none" anchor="ctr"/>
            <a:lstStyle/>
            <a:p>
              <a:pPr algn="ctr" eaLnBrk="0" hangingPunct="0"/>
              <a:endParaRPr lang="it-IT" sz="2000">
                <a:solidFill>
                  <a:schemeClr val="tx1"/>
                </a:solidFill>
                <a:latin typeface="Calibri" pitchFamily="34" charset="0"/>
              </a:endParaRPr>
            </a:p>
          </p:txBody>
        </p:sp>
      </p:grpSp>
      <p:grpSp>
        <p:nvGrpSpPr>
          <p:cNvPr id="79231" name="AutoShape 13"/>
          <p:cNvGrpSpPr>
            <a:grpSpLocks/>
          </p:cNvGrpSpPr>
          <p:nvPr/>
        </p:nvGrpSpPr>
        <p:grpSpPr bwMode="auto">
          <a:xfrm>
            <a:off x="5888038" y="4665663"/>
            <a:ext cx="592137" cy="658812"/>
            <a:chOff x="3709" y="3187"/>
            <a:chExt cx="373" cy="415"/>
          </a:xfrm>
        </p:grpSpPr>
        <p:pic>
          <p:nvPicPr>
            <p:cNvPr id="79816" name="AutoShape 13"/>
            <p:cNvPicPr>
              <a:picLocks noChangeArrowheads="1"/>
            </p:cNvPicPr>
            <p:nvPr/>
          </p:nvPicPr>
          <p:blipFill>
            <a:blip r:embed="rId6"/>
            <a:srcRect/>
            <a:stretch>
              <a:fillRect/>
            </a:stretch>
          </p:blipFill>
          <p:spPr bwMode="auto">
            <a:xfrm>
              <a:off x="3709" y="3187"/>
              <a:ext cx="373" cy="415"/>
            </a:xfrm>
            <a:prstGeom prst="rect">
              <a:avLst/>
            </a:prstGeom>
            <a:noFill/>
            <a:ln w="9525">
              <a:noFill/>
              <a:miter lim="800000"/>
              <a:headEnd/>
              <a:tailEnd/>
            </a:ln>
          </p:spPr>
        </p:pic>
        <p:sp>
          <p:nvSpPr>
            <p:cNvPr id="79817" name="Text Box 33"/>
            <p:cNvSpPr txBox="1">
              <a:spLocks noChangeArrowheads="1"/>
            </p:cNvSpPr>
            <p:nvPr/>
          </p:nvSpPr>
          <p:spPr bwMode="auto">
            <a:xfrm rot="10800000">
              <a:off x="3830" y="3284"/>
              <a:ext cx="134" cy="305"/>
            </a:xfrm>
            <a:prstGeom prst="rect">
              <a:avLst/>
            </a:prstGeom>
            <a:noFill/>
            <a:ln w="9525">
              <a:noFill/>
              <a:miter lim="800000"/>
              <a:headEnd/>
              <a:tailEnd/>
            </a:ln>
          </p:spPr>
          <p:txBody>
            <a:bodyPr rot="10800000" wrap="none" anchor="ctr"/>
            <a:lstStyle/>
            <a:p>
              <a:pPr algn="ctr" eaLnBrk="0" hangingPunct="0"/>
              <a:endParaRPr lang="it-IT" sz="2000">
                <a:solidFill>
                  <a:schemeClr val="tx1"/>
                </a:solidFill>
                <a:latin typeface="Calibri" pitchFamily="34" charset="0"/>
              </a:endParaRPr>
            </a:p>
          </p:txBody>
        </p:sp>
      </p:grpSp>
      <p:sp>
        <p:nvSpPr>
          <p:cNvPr id="79232" name="Rectangle 14"/>
          <p:cNvSpPr>
            <a:spLocks noChangeArrowheads="1"/>
          </p:cNvSpPr>
          <p:nvPr/>
        </p:nvSpPr>
        <p:spPr bwMode="auto">
          <a:xfrm>
            <a:off x="2201863" y="2678113"/>
            <a:ext cx="3733800" cy="344487"/>
          </a:xfrm>
          <a:prstGeom prst="rect">
            <a:avLst/>
          </a:prstGeom>
          <a:noFill/>
          <a:ln w="9525">
            <a:noFill/>
            <a:miter lim="800000"/>
            <a:headEnd/>
            <a:tailEnd/>
          </a:ln>
        </p:spPr>
        <p:txBody>
          <a:bodyPr wrap="none" lIns="87278" tIns="43639" rIns="87278" bIns="43639">
            <a:spAutoFit/>
          </a:bodyPr>
          <a:lstStyle/>
          <a:p>
            <a:pPr algn="ctr" defTabSz="873125" eaLnBrk="0" hangingPunct="0"/>
            <a:r>
              <a:rPr lang="it-IT" sz="1700" i="1">
                <a:solidFill>
                  <a:schemeClr val="tx1"/>
                </a:solidFill>
                <a:latin typeface="Calibri" pitchFamily="34" charset="0"/>
              </a:rPr>
              <a:t>SUPPLY CHAIN OPERATIONAL PLANNING</a:t>
            </a:r>
          </a:p>
        </p:txBody>
      </p:sp>
      <p:sp>
        <p:nvSpPr>
          <p:cNvPr id="79233" name="Rectangle 15"/>
          <p:cNvSpPr>
            <a:spLocks noChangeArrowheads="1"/>
          </p:cNvSpPr>
          <p:nvPr/>
        </p:nvSpPr>
        <p:spPr bwMode="auto">
          <a:xfrm>
            <a:off x="3222625" y="3740150"/>
            <a:ext cx="1285875" cy="344488"/>
          </a:xfrm>
          <a:prstGeom prst="rect">
            <a:avLst/>
          </a:prstGeom>
          <a:noFill/>
          <a:ln w="9525">
            <a:noFill/>
            <a:miter lim="800000"/>
            <a:headEnd/>
            <a:tailEnd/>
          </a:ln>
        </p:spPr>
        <p:txBody>
          <a:bodyPr wrap="none" lIns="87278" tIns="43639" rIns="87278" bIns="43639">
            <a:spAutoFit/>
          </a:bodyPr>
          <a:lstStyle/>
          <a:p>
            <a:pPr algn="ctr" defTabSz="873125" eaLnBrk="0" hangingPunct="0"/>
            <a:r>
              <a:rPr lang="it-IT" sz="1700" i="1">
                <a:solidFill>
                  <a:schemeClr val="tx1"/>
                </a:solidFill>
                <a:latin typeface="Calibri" pitchFamily="34" charset="0"/>
              </a:rPr>
              <a:t>EXECUTION  </a:t>
            </a:r>
          </a:p>
        </p:txBody>
      </p:sp>
      <p:grpSp>
        <p:nvGrpSpPr>
          <p:cNvPr id="79234" name="Group 16"/>
          <p:cNvGrpSpPr>
            <a:grpSpLocks/>
          </p:cNvGrpSpPr>
          <p:nvPr/>
        </p:nvGrpSpPr>
        <p:grpSpPr bwMode="auto">
          <a:xfrm>
            <a:off x="8128000" y="2522538"/>
            <a:ext cx="917575" cy="1835150"/>
            <a:chOff x="3147" y="2664"/>
            <a:chExt cx="194" cy="388"/>
          </a:xfrm>
        </p:grpSpPr>
        <p:grpSp>
          <p:nvGrpSpPr>
            <p:cNvPr id="79758" name="Group 17"/>
            <p:cNvGrpSpPr>
              <a:grpSpLocks/>
            </p:cNvGrpSpPr>
            <p:nvPr/>
          </p:nvGrpSpPr>
          <p:grpSpPr bwMode="auto">
            <a:xfrm>
              <a:off x="3147" y="2664"/>
              <a:ext cx="94" cy="388"/>
              <a:chOff x="3475" y="1209"/>
              <a:chExt cx="94" cy="388"/>
            </a:xfrm>
          </p:grpSpPr>
          <p:sp>
            <p:nvSpPr>
              <p:cNvPr id="79796" name="Freeform 18"/>
              <p:cNvSpPr>
                <a:spLocks/>
              </p:cNvSpPr>
              <p:nvPr/>
            </p:nvSpPr>
            <p:spPr bwMode="auto">
              <a:xfrm>
                <a:off x="3544" y="1425"/>
                <a:ext cx="11" cy="29"/>
              </a:xfrm>
              <a:custGeom>
                <a:avLst/>
                <a:gdLst>
                  <a:gd name="T0" fmla="*/ 0 w 46"/>
                  <a:gd name="T1" fmla="*/ 0 h 116"/>
                  <a:gd name="T2" fmla="*/ 0 w 46"/>
                  <a:gd name="T3" fmla="*/ 0 h 116"/>
                  <a:gd name="T4" fmla="*/ 0 w 46"/>
                  <a:gd name="T5" fmla="*/ 0 h 116"/>
                  <a:gd name="T6" fmla="*/ 0 w 46"/>
                  <a:gd name="T7" fmla="*/ 0 h 116"/>
                  <a:gd name="T8" fmla="*/ 0 w 46"/>
                  <a:gd name="T9" fmla="*/ 0 h 116"/>
                  <a:gd name="T10" fmla="*/ 0 w 46"/>
                  <a:gd name="T11" fmla="*/ 0 h 116"/>
                  <a:gd name="T12" fmla="*/ 0 w 46"/>
                  <a:gd name="T13" fmla="*/ 0 h 116"/>
                  <a:gd name="T14" fmla="*/ 0 w 46"/>
                  <a:gd name="T15" fmla="*/ 0 h 116"/>
                  <a:gd name="T16" fmla="*/ 0 w 46"/>
                  <a:gd name="T17" fmla="*/ 0 h 116"/>
                  <a:gd name="T18" fmla="*/ 0 w 46"/>
                  <a:gd name="T19" fmla="*/ 0 h 116"/>
                  <a:gd name="T20" fmla="*/ 0 w 46"/>
                  <a:gd name="T21" fmla="*/ 0 h 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116"/>
                  <a:gd name="T35" fmla="*/ 46 w 46"/>
                  <a:gd name="T36" fmla="*/ 116 h 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116">
                    <a:moveTo>
                      <a:pt x="44" y="1"/>
                    </a:moveTo>
                    <a:lnTo>
                      <a:pt x="46" y="64"/>
                    </a:lnTo>
                    <a:lnTo>
                      <a:pt x="23" y="104"/>
                    </a:lnTo>
                    <a:lnTo>
                      <a:pt x="10" y="116"/>
                    </a:lnTo>
                    <a:lnTo>
                      <a:pt x="12" y="60"/>
                    </a:lnTo>
                    <a:lnTo>
                      <a:pt x="7" y="66"/>
                    </a:lnTo>
                    <a:lnTo>
                      <a:pt x="1" y="85"/>
                    </a:lnTo>
                    <a:lnTo>
                      <a:pt x="0" y="64"/>
                    </a:lnTo>
                    <a:lnTo>
                      <a:pt x="6" y="31"/>
                    </a:lnTo>
                    <a:lnTo>
                      <a:pt x="22" y="0"/>
                    </a:lnTo>
                    <a:lnTo>
                      <a:pt x="44" y="1"/>
                    </a:lnTo>
                    <a:close/>
                  </a:path>
                </a:pathLst>
              </a:custGeom>
              <a:blipFill dpi="0" rotWithShape="0">
                <a:blip r:embed="rId7"/>
                <a:srcRect/>
                <a:tile tx="0" ty="0" sx="100000" sy="100000" flip="none" algn="tl"/>
              </a:blipFill>
              <a:ln w="9525">
                <a:noFill/>
                <a:round/>
                <a:headEnd/>
                <a:tailEnd/>
              </a:ln>
            </p:spPr>
            <p:txBody>
              <a:bodyPr/>
              <a:lstStyle/>
              <a:p>
                <a:endParaRPr lang="it-IT"/>
              </a:p>
            </p:txBody>
          </p:sp>
          <p:sp>
            <p:nvSpPr>
              <p:cNvPr id="79797" name="Freeform 19"/>
              <p:cNvSpPr>
                <a:spLocks/>
              </p:cNvSpPr>
              <p:nvPr/>
            </p:nvSpPr>
            <p:spPr bwMode="auto">
              <a:xfrm>
                <a:off x="3487" y="1417"/>
                <a:ext cx="13" cy="28"/>
              </a:xfrm>
              <a:custGeom>
                <a:avLst/>
                <a:gdLst>
                  <a:gd name="T0" fmla="*/ 0 w 50"/>
                  <a:gd name="T1" fmla="*/ 0 h 110"/>
                  <a:gd name="T2" fmla="*/ 0 w 50"/>
                  <a:gd name="T3" fmla="*/ 0 h 110"/>
                  <a:gd name="T4" fmla="*/ 0 w 50"/>
                  <a:gd name="T5" fmla="*/ 0 h 110"/>
                  <a:gd name="T6" fmla="*/ 0 w 50"/>
                  <a:gd name="T7" fmla="*/ 0 h 110"/>
                  <a:gd name="T8" fmla="*/ 0 w 50"/>
                  <a:gd name="T9" fmla="*/ 0 h 110"/>
                  <a:gd name="T10" fmla="*/ 0 w 50"/>
                  <a:gd name="T11" fmla="*/ 0 h 110"/>
                  <a:gd name="T12" fmla="*/ 0 w 50"/>
                  <a:gd name="T13" fmla="*/ 0 h 110"/>
                  <a:gd name="T14" fmla="*/ 0 w 50"/>
                  <a:gd name="T15" fmla="*/ 0 h 110"/>
                  <a:gd name="T16" fmla="*/ 0 w 50"/>
                  <a:gd name="T17" fmla="*/ 0 h 110"/>
                  <a:gd name="T18" fmla="*/ 0 w 50"/>
                  <a:gd name="T19" fmla="*/ 0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110"/>
                  <a:gd name="T32" fmla="*/ 50 w 50"/>
                  <a:gd name="T33" fmla="*/ 110 h 1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110">
                    <a:moveTo>
                      <a:pt x="35" y="0"/>
                    </a:moveTo>
                    <a:lnTo>
                      <a:pt x="50" y="58"/>
                    </a:lnTo>
                    <a:lnTo>
                      <a:pt x="24" y="110"/>
                    </a:lnTo>
                    <a:lnTo>
                      <a:pt x="15" y="104"/>
                    </a:lnTo>
                    <a:lnTo>
                      <a:pt x="0" y="99"/>
                    </a:lnTo>
                    <a:lnTo>
                      <a:pt x="6" y="81"/>
                    </a:lnTo>
                    <a:lnTo>
                      <a:pt x="8" y="62"/>
                    </a:lnTo>
                    <a:lnTo>
                      <a:pt x="0" y="41"/>
                    </a:lnTo>
                    <a:lnTo>
                      <a:pt x="6" y="4"/>
                    </a:lnTo>
                    <a:lnTo>
                      <a:pt x="35" y="0"/>
                    </a:lnTo>
                    <a:close/>
                  </a:path>
                </a:pathLst>
              </a:custGeom>
              <a:blipFill dpi="0" rotWithShape="0">
                <a:blip r:embed="rId7"/>
                <a:srcRect/>
                <a:tile tx="0" ty="0" sx="100000" sy="100000" flip="none" algn="tl"/>
              </a:blipFill>
              <a:ln w="9525">
                <a:noFill/>
                <a:round/>
                <a:headEnd/>
                <a:tailEnd/>
              </a:ln>
            </p:spPr>
            <p:txBody>
              <a:bodyPr/>
              <a:lstStyle/>
              <a:p>
                <a:endParaRPr lang="it-IT"/>
              </a:p>
            </p:txBody>
          </p:sp>
          <p:grpSp>
            <p:nvGrpSpPr>
              <p:cNvPr id="79798" name="Group 20"/>
              <p:cNvGrpSpPr>
                <a:grpSpLocks/>
              </p:cNvGrpSpPr>
              <p:nvPr/>
            </p:nvGrpSpPr>
            <p:grpSpPr bwMode="auto">
              <a:xfrm>
                <a:off x="3477" y="1560"/>
                <a:ext cx="92" cy="37"/>
                <a:chOff x="3477" y="1560"/>
                <a:chExt cx="92" cy="37"/>
              </a:xfrm>
            </p:grpSpPr>
            <p:sp>
              <p:nvSpPr>
                <p:cNvPr id="79814" name="Freeform 21"/>
                <p:cNvSpPr>
                  <a:spLocks/>
                </p:cNvSpPr>
                <p:nvPr/>
              </p:nvSpPr>
              <p:spPr bwMode="auto">
                <a:xfrm>
                  <a:off x="3530" y="1560"/>
                  <a:ext cx="39" cy="23"/>
                </a:xfrm>
                <a:custGeom>
                  <a:avLst/>
                  <a:gdLst>
                    <a:gd name="T0" fmla="*/ 0 w 154"/>
                    <a:gd name="T1" fmla="*/ 0 h 94"/>
                    <a:gd name="T2" fmla="*/ 0 w 154"/>
                    <a:gd name="T3" fmla="*/ 0 h 94"/>
                    <a:gd name="T4" fmla="*/ 0 w 154"/>
                    <a:gd name="T5" fmla="*/ 0 h 94"/>
                    <a:gd name="T6" fmla="*/ 0 w 154"/>
                    <a:gd name="T7" fmla="*/ 0 h 94"/>
                    <a:gd name="T8" fmla="*/ 0 w 154"/>
                    <a:gd name="T9" fmla="*/ 0 h 94"/>
                    <a:gd name="T10" fmla="*/ 0 w 154"/>
                    <a:gd name="T11" fmla="*/ 0 h 94"/>
                    <a:gd name="T12" fmla="*/ 0 w 154"/>
                    <a:gd name="T13" fmla="*/ 0 h 94"/>
                    <a:gd name="T14" fmla="*/ 0 w 154"/>
                    <a:gd name="T15" fmla="*/ 0 h 94"/>
                    <a:gd name="T16" fmla="*/ 0 w 154"/>
                    <a:gd name="T17" fmla="*/ 0 h 94"/>
                    <a:gd name="T18" fmla="*/ 0 w 154"/>
                    <a:gd name="T19" fmla="*/ 0 h 94"/>
                    <a:gd name="T20" fmla="*/ 0 w 154"/>
                    <a:gd name="T21" fmla="*/ 0 h 94"/>
                    <a:gd name="T22" fmla="*/ 0 w 154"/>
                    <a:gd name="T23" fmla="*/ 0 h 94"/>
                    <a:gd name="T24" fmla="*/ 0 w 154"/>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4"/>
                    <a:gd name="T40" fmla="*/ 0 h 94"/>
                    <a:gd name="T41" fmla="*/ 154 w 154"/>
                    <a:gd name="T42" fmla="*/ 94 h 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4" h="94">
                      <a:moveTo>
                        <a:pt x="77" y="0"/>
                      </a:moveTo>
                      <a:lnTo>
                        <a:pt x="101" y="24"/>
                      </a:lnTo>
                      <a:lnTo>
                        <a:pt x="122" y="51"/>
                      </a:lnTo>
                      <a:lnTo>
                        <a:pt x="151" y="74"/>
                      </a:lnTo>
                      <a:lnTo>
                        <a:pt x="154" y="86"/>
                      </a:lnTo>
                      <a:lnTo>
                        <a:pt x="126" y="94"/>
                      </a:lnTo>
                      <a:lnTo>
                        <a:pt x="98" y="91"/>
                      </a:lnTo>
                      <a:lnTo>
                        <a:pt x="62" y="74"/>
                      </a:lnTo>
                      <a:lnTo>
                        <a:pt x="37" y="59"/>
                      </a:lnTo>
                      <a:lnTo>
                        <a:pt x="10" y="56"/>
                      </a:lnTo>
                      <a:lnTo>
                        <a:pt x="0" y="48"/>
                      </a:lnTo>
                      <a:lnTo>
                        <a:pt x="3" y="5"/>
                      </a:lnTo>
                      <a:lnTo>
                        <a:pt x="77" y="0"/>
                      </a:lnTo>
                      <a:close/>
                    </a:path>
                  </a:pathLst>
                </a:custGeom>
                <a:solidFill>
                  <a:srgbClr val="000000"/>
                </a:solidFill>
                <a:ln w="9525">
                  <a:noFill/>
                  <a:round/>
                  <a:headEnd/>
                  <a:tailEnd/>
                </a:ln>
              </p:spPr>
              <p:txBody>
                <a:bodyPr/>
                <a:lstStyle/>
                <a:p>
                  <a:endParaRPr lang="it-IT"/>
                </a:p>
              </p:txBody>
            </p:sp>
            <p:sp>
              <p:nvSpPr>
                <p:cNvPr id="79815" name="Freeform 22"/>
                <p:cNvSpPr>
                  <a:spLocks/>
                </p:cNvSpPr>
                <p:nvPr/>
              </p:nvSpPr>
              <p:spPr bwMode="auto">
                <a:xfrm>
                  <a:off x="3477" y="1571"/>
                  <a:ext cx="23" cy="26"/>
                </a:xfrm>
                <a:custGeom>
                  <a:avLst/>
                  <a:gdLst>
                    <a:gd name="T0" fmla="*/ 0 w 96"/>
                    <a:gd name="T1" fmla="*/ 0 h 105"/>
                    <a:gd name="T2" fmla="*/ 0 w 96"/>
                    <a:gd name="T3" fmla="*/ 0 h 105"/>
                    <a:gd name="T4" fmla="*/ 0 w 96"/>
                    <a:gd name="T5" fmla="*/ 0 h 105"/>
                    <a:gd name="T6" fmla="*/ 0 w 96"/>
                    <a:gd name="T7" fmla="*/ 0 h 105"/>
                    <a:gd name="T8" fmla="*/ 0 w 96"/>
                    <a:gd name="T9" fmla="*/ 0 h 105"/>
                    <a:gd name="T10" fmla="*/ 0 w 96"/>
                    <a:gd name="T11" fmla="*/ 0 h 105"/>
                    <a:gd name="T12" fmla="*/ 0 w 96"/>
                    <a:gd name="T13" fmla="*/ 0 h 105"/>
                    <a:gd name="T14" fmla="*/ 0 w 96"/>
                    <a:gd name="T15" fmla="*/ 0 h 105"/>
                    <a:gd name="T16" fmla="*/ 0 w 96"/>
                    <a:gd name="T17" fmla="*/ 0 h 105"/>
                    <a:gd name="T18" fmla="*/ 0 w 96"/>
                    <a:gd name="T19" fmla="*/ 0 h 105"/>
                    <a:gd name="T20" fmla="*/ 0 w 96"/>
                    <a:gd name="T21" fmla="*/ 0 h 105"/>
                    <a:gd name="T22" fmla="*/ 0 w 96"/>
                    <a:gd name="T23" fmla="*/ 0 h 105"/>
                    <a:gd name="T24" fmla="*/ 0 w 96"/>
                    <a:gd name="T25" fmla="*/ 0 h 105"/>
                    <a:gd name="T26" fmla="*/ 0 w 96"/>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105"/>
                    <a:gd name="T44" fmla="*/ 96 w 96"/>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105">
                      <a:moveTo>
                        <a:pt x="95" y="2"/>
                      </a:moveTo>
                      <a:lnTo>
                        <a:pt x="96" y="29"/>
                      </a:lnTo>
                      <a:lnTo>
                        <a:pt x="82" y="44"/>
                      </a:lnTo>
                      <a:lnTo>
                        <a:pt x="79" y="67"/>
                      </a:lnTo>
                      <a:lnTo>
                        <a:pt x="58" y="89"/>
                      </a:lnTo>
                      <a:lnTo>
                        <a:pt x="40" y="101"/>
                      </a:lnTo>
                      <a:lnTo>
                        <a:pt x="23" y="105"/>
                      </a:lnTo>
                      <a:lnTo>
                        <a:pt x="8" y="103"/>
                      </a:lnTo>
                      <a:lnTo>
                        <a:pt x="0" y="87"/>
                      </a:lnTo>
                      <a:lnTo>
                        <a:pt x="2" y="64"/>
                      </a:lnTo>
                      <a:lnTo>
                        <a:pt x="18" y="37"/>
                      </a:lnTo>
                      <a:lnTo>
                        <a:pt x="42" y="9"/>
                      </a:lnTo>
                      <a:lnTo>
                        <a:pt x="43" y="0"/>
                      </a:lnTo>
                      <a:lnTo>
                        <a:pt x="95" y="2"/>
                      </a:lnTo>
                      <a:close/>
                    </a:path>
                  </a:pathLst>
                </a:custGeom>
                <a:solidFill>
                  <a:srgbClr val="000000"/>
                </a:solidFill>
                <a:ln w="9525">
                  <a:noFill/>
                  <a:round/>
                  <a:headEnd/>
                  <a:tailEnd/>
                </a:ln>
              </p:spPr>
              <p:txBody>
                <a:bodyPr/>
                <a:lstStyle/>
                <a:p>
                  <a:endParaRPr lang="it-IT"/>
                </a:p>
              </p:txBody>
            </p:sp>
          </p:grpSp>
          <p:sp>
            <p:nvSpPr>
              <p:cNvPr id="79799" name="Freeform 23"/>
              <p:cNvSpPr>
                <a:spLocks/>
              </p:cNvSpPr>
              <p:nvPr/>
            </p:nvSpPr>
            <p:spPr bwMode="auto">
              <a:xfrm>
                <a:off x="3546" y="1420"/>
                <a:ext cx="11" cy="29"/>
              </a:xfrm>
              <a:custGeom>
                <a:avLst/>
                <a:gdLst>
                  <a:gd name="T0" fmla="*/ 0 w 46"/>
                  <a:gd name="T1" fmla="*/ 0 h 116"/>
                  <a:gd name="T2" fmla="*/ 0 w 46"/>
                  <a:gd name="T3" fmla="*/ 0 h 116"/>
                  <a:gd name="T4" fmla="*/ 0 w 46"/>
                  <a:gd name="T5" fmla="*/ 0 h 116"/>
                  <a:gd name="T6" fmla="*/ 0 w 46"/>
                  <a:gd name="T7" fmla="*/ 0 h 116"/>
                  <a:gd name="T8" fmla="*/ 0 w 46"/>
                  <a:gd name="T9" fmla="*/ 0 h 116"/>
                  <a:gd name="T10" fmla="*/ 0 w 46"/>
                  <a:gd name="T11" fmla="*/ 0 h 116"/>
                  <a:gd name="T12" fmla="*/ 0 w 46"/>
                  <a:gd name="T13" fmla="*/ 0 h 116"/>
                  <a:gd name="T14" fmla="*/ 0 w 46"/>
                  <a:gd name="T15" fmla="*/ 0 h 116"/>
                  <a:gd name="T16" fmla="*/ 0 w 46"/>
                  <a:gd name="T17" fmla="*/ 0 h 116"/>
                  <a:gd name="T18" fmla="*/ 0 w 46"/>
                  <a:gd name="T19" fmla="*/ 0 h 116"/>
                  <a:gd name="T20" fmla="*/ 0 w 46"/>
                  <a:gd name="T21" fmla="*/ 0 h 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116"/>
                  <a:gd name="T35" fmla="*/ 46 w 46"/>
                  <a:gd name="T36" fmla="*/ 116 h 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116">
                    <a:moveTo>
                      <a:pt x="44" y="1"/>
                    </a:moveTo>
                    <a:lnTo>
                      <a:pt x="46" y="64"/>
                    </a:lnTo>
                    <a:lnTo>
                      <a:pt x="23" y="104"/>
                    </a:lnTo>
                    <a:lnTo>
                      <a:pt x="11" y="116"/>
                    </a:lnTo>
                    <a:lnTo>
                      <a:pt x="13" y="61"/>
                    </a:lnTo>
                    <a:lnTo>
                      <a:pt x="7" y="66"/>
                    </a:lnTo>
                    <a:lnTo>
                      <a:pt x="1" y="84"/>
                    </a:lnTo>
                    <a:lnTo>
                      <a:pt x="0" y="64"/>
                    </a:lnTo>
                    <a:lnTo>
                      <a:pt x="6" y="31"/>
                    </a:lnTo>
                    <a:lnTo>
                      <a:pt x="22" y="0"/>
                    </a:lnTo>
                    <a:lnTo>
                      <a:pt x="44" y="1"/>
                    </a:lnTo>
                    <a:close/>
                  </a:path>
                </a:pathLst>
              </a:custGeom>
              <a:blipFill dpi="0" rotWithShape="0">
                <a:blip r:embed="rId8"/>
                <a:srcRect/>
                <a:tile tx="0" ty="0" sx="100000" sy="100000" flip="none" algn="tl"/>
              </a:blipFill>
              <a:ln w="9525">
                <a:noFill/>
                <a:round/>
                <a:headEnd/>
                <a:tailEnd/>
              </a:ln>
            </p:spPr>
            <p:txBody>
              <a:bodyPr/>
              <a:lstStyle/>
              <a:p>
                <a:endParaRPr lang="it-IT"/>
              </a:p>
            </p:txBody>
          </p:sp>
          <p:sp>
            <p:nvSpPr>
              <p:cNvPr id="79800" name="Freeform 24"/>
              <p:cNvSpPr>
                <a:spLocks/>
              </p:cNvSpPr>
              <p:nvPr/>
            </p:nvSpPr>
            <p:spPr bwMode="auto">
              <a:xfrm>
                <a:off x="3485" y="1357"/>
                <a:ext cx="67" cy="215"/>
              </a:xfrm>
              <a:custGeom>
                <a:avLst/>
                <a:gdLst>
                  <a:gd name="T0" fmla="*/ 0 w 265"/>
                  <a:gd name="T1" fmla="*/ 0 h 860"/>
                  <a:gd name="T2" fmla="*/ 0 w 265"/>
                  <a:gd name="T3" fmla="*/ 0 h 860"/>
                  <a:gd name="T4" fmla="*/ 0 w 265"/>
                  <a:gd name="T5" fmla="*/ 0 h 860"/>
                  <a:gd name="T6" fmla="*/ 0 w 265"/>
                  <a:gd name="T7" fmla="*/ 0 h 860"/>
                  <a:gd name="T8" fmla="*/ 0 w 265"/>
                  <a:gd name="T9" fmla="*/ 0 h 860"/>
                  <a:gd name="T10" fmla="*/ 0 w 265"/>
                  <a:gd name="T11" fmla="*/ 0 h 860"/>
                  <a:gd name="T12" fmla="*/ 0 w 265"/>
                  <a:gd name="T13" fmla="*/ 0 h 860"/>
                  <a:gd name="T14" fmla="*/ 0 w 265"/>
                  <a:gd name="T15" fmla="*/ 0 h 860"/>
                  <a:gd name="T16" fmla="*/ 0 w 265"/>
                  <a:gd name="T17" fmla="*/ 0 h 860"/>
                  <a:gd name="T18" fmla="*/ 0 w 265"/>
                  <a:gd name="T19" fmla="*/ 0 h 860"/>
                  <a:gd name="T20" fmla="*/ 0 w 265"/>
                  <a:gd name="T21" fmla="*/ 0 h 860"/>
                  <a:gd name="T22" fmla="*/ 0 w 265"/>
                  <a:gd name="T23" fmla="*/ 0 h 860"/>
                  <a:gd name="T24" fmla="*/ 0 w 265"/>
                  <a:gd name="T25" fmla="*/ 0 h 860"/>
                  <a:gd name="T26" fmla="*/ 0 w 265"/>
                  <a:gd name="T27" fmla="*/ 0 h 860"/>
                  <a:gd name="T28" fmla="*/ 0 w 265"/>
                  <a:gd name="T29" fmla="*/ 0 h 860"/>
                  <a:gd name="T30" fmla="*/ 0 w 265"/>
                  <a:gd name="T31" fmla="*/ 0 h 8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5"/>
                  <a:gd name="T49" fmla="*/ 0 h 860"/>
                  <a:gd name="T50" fmla="*/ 265 w 265"/>
                  <a:gd name="T51" fmla="*/ 860 h 8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5" h="860">
                    <a:moveTo>
                      <a:pt x="262" y="0"/>
                    </a:moveTo>
                    <a:lnTo>
                      <a:pt x="265" y="468"/>
                    </a:lnTo>
                    <a:lnTo>
                      <a:pt x="262" y="815"/>
                    </a:lnTo>
                    <a:lnTo>
                      <a:pt x="182" y="830"/>
                    </a:lnTo>
                    <a:lnTo>
                      <a:pt x="170" y="547"/>
                    </a:lnTo>
                    <a:lnTo>
                      <a:pt x="179" y="519"/>
                    </a:lnTo>
                    <a:lnTo>
                      <a:pt x="170" y="504"/>
                    </a:lnTo>
                    <a:lnTo>
                      <a:pt x="170" y="330"/>
                    </a:lnTo>
                    <a:lnTo>
                      <a:pt x="152" y="385"/>
                    </a:lnTo>
                    <a:lnTo>
                      <a:pt x="106" y="620"/>
                    </a:lnTo>
                    <a:lnTo>
                      <a:pt x="67" y="860"/>
                    </a:lnTo>
                    <a:lnTo>
                      <a:pt x="0" y="860"/>
                    </a:lnTo>
                    <a:lnTo>
                      <a:pt x="30" y="538"/>
                    </a:lnTo>
                    <a:lnTo>
                      <a:pt x="42" y="264"/>
                    </a:lnTo>
                    <a:lnTo>
                      <a:pt x="36" y="6"/>
                    </a:lnTo>
                    <a:lnTo>
                      <a:pt x="262" y="0"/>
                    </a:lnTo>
                    <a:close/>
                  </a:path>
                </a:pathLst>
              </a:custGeom>
              <a:blipFill dpi="0" rotWithShape="0">
                <a:blip r:embed="rId9"/>
                <a:srcRect/>
                <a:tile tx="0" ty="0" sx="100000" sy="100000" flip="none" algn="tl"/>
              </a:blipFill>
              <a:ln w="9525">
                <a:noFill/>
                <a:round/>
                <a:headEnd/>
                <a:tailEnd/>
              </a:ln>
            </p:spPr>
            <p:txBody>
              <a:bodyPr/>
              <a:lstStyle/>
              <a:p>
                <a:endParaRPr lang="it-IT"/>
              </a:p>
            </p:txBody>
          </p:sp>
          <p:sp>
            <p:nvSpPr>
              <p:cNvPr id="79801" name="Freeform 25"/>
              <p:cNvSpPr>
                <a:spLocks/>
              </p:cNvSpPr>
              <p:nvPr/>
            </p:nvSpPr>
            <p:spPr bwMode="auto">
              <a:xfrm>
                <a:off x="3475" y="1258"/>
                <a:ext cx="84" cy="164"/>
              </a:xfrm>
              <a:custGeom>
                <a:avLst/>
                <a:gdLst>
                  <a:gd name="T0" fmla="*/ 0 w 338"/>
                  <a:gd name="T1" fmla="*/ 0 h 657"/>
                  <a:gd name="T2" fmla="*/ 0 w 338"/>
                  <a:gd name="T3" fmla="*/ 0 h 657"/>
                  <a:gd name="T4" fmla="*/ 0 w 338"/>
                  <a:gd name="T5" fmla="*/ 0 h 657"/>
                  <a:gd name="T6" fmla="*/ 0 w 338"/>
                  <a:gd name="T7" fmla="*/ 0 h 657"/>
                  <a:gd name="T8" fmla="*/ 0 w 338"/>
                  <a:gd name="T9" fmla="*/ 0 h 657"/>
                  <a:gd name="T10" fmla="*/ 0 w 338"/>
                  <a:gd name="T11" fmla="*/ 0 h 657"/>
                  <a:gd name="T12" fmla="*/ 0 w 338"/>
                  <a:gd name="T13" fmla="*/ 0 h 657"/>
                  <a:gd name="T14" fmla="*/ 0 w 338"/>
                  <a:gd name="T15" fmla="*/ 0 h 657"/>
                  <a:gd name="T16" fmla="*/ 0 w 338"/>
                  <a:gd name="T17" fmla="*/ 0 h 657"/>
                  <a:gd name="T18" fmla="*/ 0 w 338"/>
                  <a:gd name="T19" fmla="*/ 0 h 657"/>
                  <a:gd name="T20" fmla="*/ 0 w 338"/>
                  <a:gd name="T21" fmla="*/ 0 h 657"/>
                  <a:gd name="T22" fmla="*/ 0 w 338"/>
                  <a:gd name="T23" fmla="*/ 0 h 657"/>
                  <a:gd name="T24" fmla="*/ 0 w 338"/>
                  <a:gd name="T25" fmla="*/ 0 h 657"/>
                  <a:gd name="T26" fmla="*/ 0 w 338"/>
                  <a:gd name="T27" fmla="*/ 0 h 657"/>
                  <a:gd name="T28" fmla="*/ 0 w 338"/>
                  <a:gd name="T29" fmla="*/ 0 h 657"/>
                  <a:gd name="T30" fmla="*/ 0 w 338"/>
                  <a:gd name="T31" fmla="*/ 0 h 657"/>
                  <a:gd name="T32" fmla="*/ 0 w 338"/>
                  <a:gd name="T33" fmla="*/ 0 h 657"/>
                  <a:gd name="T34" fmla="*/ 0 w 338"/>
                  <a:gd name="T35" fmla="*/ 0 h 6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8"/>
                  <a:gd name="T55" fmla="*/ 0 h 657"/>
                  <a:gd name="T56" fmla="*/ 338 w 338"/>
                  <a:gd name="T57" fmla="*/ 657 h 6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8" h="657">
                    <a:moveTo>
                      <a:pt x="226" y="8"/>
                    </a:moveTo>
                    <a:lnTo>
                      <a:pt x="329" y="88"/>
                    </a:lnTo>
                    <a:lnTo>
                      <a:pt x="336" y="298"/>
                    </a:lnTo>
                    <a:lnTo>
                      <a:pt x="338" y="405"/>
                    </a:lnTo>
                    <a:lnTo>
                      <a:pt x="332" y="657"/>
                    </a:lnTo>
                    <a:lnTo>
                      <a:pt x="309" y="657"/>
                    </a:lnTo>
                    <a:lnTo>
                      <a:pt x="298" y="399"/>
                    </a:lnTo>
                    <a:lnTo>
                      <a:pt x="81" y="399"/>
                    </a:lnTo>
                    <a:lnTo>
                      <a:pt x="75" y="334"/>
                    </a:lnTo>
                    <a:lnTo>
                      <a:pt x="68" y="380"/>
                    </a:lnTo>
                    <a:lnTo>
                      <a:pt x="83" y="477"/>
                    </a:lnTo>
                    <a:lnTo>
                      <a:pt x="97" y="624"/>
                    </a:lnTo>
                    <a:lnTo>
                      <a:pt x="61" y="633"/>
                    </a:lnTo>
                    <a:lnTo>
                      <a:pt x="0" y="376"/>
                    </a:lnTo>
                    <a:lnTo>
                      <a:pt x="39" y="74"/>
                    </a:lnTo>
                    <a:lnTo>
                      <a:pt x="154" y="0"/>
                    </a:lnTo>
                    <a:lnTo>
                      <a:pt x="205" y="33"/>
                    </a:lnTo>
                    <a:lnTo>
                      <a:pt x="226" y="8"/>
                    </a:lnTo>
                    <a:close/>
                  </a:path>
                </a:pathLst>
              </a:custGeom>
              <a:blipFill dpi="0" rotWithShape="0">
                <a:blip r:embed="rId10"/>
                <a:srcRect/>
                <a:tile tx="0" ty="0" sx="100000" sy="100000" flip="none" algn="tl"/>
              </a:blipFill>
              <a:ln w="9525">
                <a:noFill/>
                <a:round/>
                <a:headEnd/>
                <a:tailEnd/>
              </a:ln>
            </p:spPr>
            <p:txBody>
              <a:bodyPr/>
              <a:lstStyle/>
              <a:p>
                <a:endParaRPr lang="it-IT"/>
              </a:p>
            </p:txBody>
          </p:sp>
          <p:sp>
            <p:nvSpPr>
              <p:cNvPr id="79802" name="Freeform 26"/>
              <p:cNvSpPr>
                <a:spLocks/>
              </p:cNvSpPr>
              <p:nvPr/>
            </p:nvSpPr>
            <p:spPr bwMode="auto">
              <a:xfrm>
                <a:off x="3489" y="1413"/>
                <a:ext cx="13" cy="27"/>
              </a:xfrm>
              <a:custGeom>
                <a:avLst/>
                <a:gdLst>
                  <a:gd name="T0" fmla="*/ 0 w 51"/>
                  <a:gd name="T1" fmla="*/ 0 h 109"/>
                  <a:gd name="T2" fmla="*/ 0 w 51"/>
                  <a:gd name="T3" fmla="*/ 0 h 109"/>
                  <a:gd name="T4" fmla="*/ 0 w 51"/>
                  <a:gd name="T5" fmla="*/ 0 h 109"/>
                  <a:gd name="T6" fmla="*/ 0 w 51"/>
                  <a:gd name="T7" fmla="*/ 0 h 109"/>
                  <a:gd name="T8" fmla="*/ 0 w 51"/>
                  <a:gd name="T9" fmla="*/ 0 h 109"/>
                  <a:gd name="T10" fmla="*/ 0 w 51"/>
                  <a:gd name="T11" fmla="*/ 0 h 109"/>
                  <a:gd name="T12" fmla="*/ 0 w 51"/>
                  <a:gd name="T13" fmla="*/ 0 h 109"/>
                  <a:gd name="T14" fmla="*/ 0 w 51"/>
                  <a:gd name="T15" fmla="*/ 0 h 109"/>
                  <a:gd name="T16" fmla="*/ 0 w 51"/>
                  <a:gd name="T17" fmla="*/ 0 h 109"/>
                  <a:gd name="T18" fmla="*/ 0 w 51"/>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109"/>
                  <a:gd name="T32" fmla="*/ 51 w 51"/>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109">
                    <a:moveTo>
                      <a:pt x="35" y="0"/>
                    </a:moveTo>
                    <a:lnTo>
                      <a:pt x="51" y="58"/>
                    </a:lnTo>
                    <a:lnTo>
                      <a:pt x="24" y="109"/>
                    </a:lnTo>
                    <a:lnTo>
                      <a:pt x="15" y="103"/>
                    </a:lnTo>
                    <a:lnTo>
                      <a:pt x="0" y="98"/>
                    </a:lnTo>
                    <a:lnTo>
                      <a:pt x="6" y="82"/>
                    </a:lnTo>
                    <a:lnTo>
                      <a:pt x="8" y="62"/>
                    </a:lnTo>
                    <a:lnTo>
                      <a:pt x="0" y="40"/>
                    </a:lnTo>
                    <a:lnTo>
                      <a:pt x="6" y="4"/>
                    </a:lnTo>
                    <a:lnTo>
                      <a:pt x="35" y="0"/>
                    </a:lnTo>
                    <a:close/>
                  </a:path>
                </a:pathLst>
              </a:custGeom>
              <a:blipFill dpi="0" rotWithShape="0">
                <a:blip r:embed="rId8"/>
                <a:srcRect/>
                <a:tile tx="0" ty="0" sx="100000" sy="100000" flip="none" algn="tl"/>
              </a:blipFill>
              <a:ln w="9525">
                <a:noFill/>
                <a:round/>
                <a:headEnd/>
                <a:tailEnd/>
              </a:ln>
            </p:spPr>
            <p:txBody>
              <a:bodyPr/>
              <a:lstStyle/>
              <a:p>
                <a:endParaRPr lang="it-IT"/>
              </a:p>
            </p:txBody>
          </p:sp>
          <p:grpSp>
            <p:nvGrpSpPr>
              <p:cNvPr id="79803" name="Group 27"/>
              <p:cNvGrpSpPr>
                <a:grpSpLocks/>
              </p:cNvGrpSpPr>
              <p:nvPr/>
            </p:nvGrpSpPr>
            <p:grpSpPr bwMode="auto">
              <a:xfrm>
                <a:off x="3495" y="1261"/>
                <a:ext cx="55" cy="103"/>
                <a:chOff x="3495" y="1261"/>
                <a:chExt cx="55" cy="103"/>
              </a:xfrm>
            </p:grpSpPr>
            <p:grpSp>
              <p:nvGrpSpPr>
                <p:cNvPr id="79808" name="Group 28"/>
                <p:cNvGrpSpPr>
                  <a:grpSpLocks/>
                </p:cNvGrpSpPr>
                <p:nvPr/>
              </p:nvGrpSpPr>
              <p:grpSpPr bwMode="auto">
                <a:xfrm>
                  <a:off x="3495" y="1261"/>
                  <a:ext cx="55" cy="103"/>
                  <a:chOff x="3495" y="1261"/>
                  <a:chExt cx="55" cy="103"/>
                </a:xfrm>
              </p:grpSpPr>
              <p:grpSp>
                <p:nvGrpSpPr>
                  <p:cNvPr id="79810" name="Group 29"/>
                  <p:cNvGrpSpPr>
                    <a:grpSpLocks/>
                  </p:cNvGrpSpPr>
                  <p:nvPr/>
                </p:nvGrpSpPr>
                <p:grpSpPr bwMode="auto">
                  <a:xfrm>
                    <a:off x="3495" y="1358"/>
                    <a:ext cx="55" cy="6"/>
                    <a:chOff x="3495" y="1358"/>
                    <a:chExt cx="55" cy="6"/>
                  </a:xfrm>
                </p:grpSpPr>
                <p:sp>
                  <p:nvSpPr>
                    <p:cNvPr id="79812" name="Line 30"/>
                    <p:cNvSpPr>
                      <a:spLocks noChangeShapeType="1"/>
                    </p:cNvSpPr>
                    <p:nvPr/>
                  </p:nvSpPr>
                  <p:spPr bwMode="auto">
                    <a:xfrm flipH="1">
                      <a:off x="3495" y="1363"/>
                      <a:ext cx="55" cy="1"/>
                    </a:xfrm>
                    <a:prstGeom prst="line">
                      <a:avLst/>
                    </a:prstGeom>
                    <a:noFill/>
                    <a:ln w="3175">
                      <a:solidFill>
                        <a:srgbClr val="000000"/>
                      </a:solidFill>
                      <a:round/>
                      <a:headEnd/>
                      <a:tailEnd/>
                    </a:ln>
                  </p:spPr>
                  <p:txBody>
                    <a:bodyPr/>
                    <a:lstStyle/>
                    <a:p>
                      <a:endParaRPr lang="it-IT"/>
                    </a:p>
                  </p:txBody>
                </p:sp>
                <p:sp>
                  <p:nvSpPr>
                    <p:cNvPr id="79813" name="Line 31"/>
                    <p:cNvSpPr>
                      <a:spLocks noChangeShapeType="1"/>
                    </p:cNvSpPr>
                    <p:nvPr/>
                  </p:nvSpPr>
                  <p:spPr bwMode="auto">
                    <a:xfrm flipH="1">
                      <a:off x="3495" y="1358"/>
                      <a:ext cx="55" cy="1"/>
                    </a:xfrm>
                    <a:prstGeom prst="line">
                      <a:avLst/>
                    </a:prstGeom>
                    <a:noFill/>
                    <a:ln w="3175">
                      <a:solidFill>
                        <a:srgbClr val="000000"/>
                      </a:solidFill>
                      <a:round/>
                      <a:headEnd/>
                      <a:tailEnd/>
                    </a:ln>
                  </p:spPr>
                  <p:txBody>
                    <a:bodyPr/>
                    <a:lstStyle/>
                    <a:p>
                      <a:endParaRPr lang="it-IT"/>
                    </a:p>
                  </p:txBody>
                </p:sp>
              </p:grpSp>
              <p:sp>
                <p:nvSpPr>
                  <p:cNvPr id="79811" name="Freeform 32"/>
                  <p:cNvSpPr>
                    <a:spLocks/>
                  </p:cNvSpPr>
                  <p:nvPr/>
                </p:nvSpPr>
                <p:spPr bwMode="auto">
                  <a:xfrm>
                    <a:off x="3509" y="1261"/>
                    <a:ext cx="25" cy="15"/>
                  </a:xfrm>
                  <a:custGeom>
                    <a:avLst/>
                    <a:gdLst>
                      <a:gd name="T0" fmla="*/ 0 w 100"/>
                      <a:gd name="T1" fmla="*/ 0 h 59"/>
                      <a:gd name="T2" fmla="*/ 0 w 100"/>
                      <a:gd name="T3" fmla="*/ 0 h 59"/>
                      <a:gd name="T4" fmla="*/ 0 w 100"/>
                      <a:gd name="T5" fmla="*/ 0 h 59"/>
                      <a:gd name="T6" fmla="*/ 0 w 100"/>
                      <a:gd name="T7" fmla="*/ 0 h 59"/>
                      <a:gd name="T8" fmla="*/ 0 w 100"/>
                      <a:gd name="T9" fmla="*/ 0 h 59"/>
                      <a:gd name="T10" fmla="*/ 0 60000 65536"/>
                      <a:gd name="T11" fmla="*/ 0 60000 65536"/>
                      <a:gd name="T12" fmla="*/ 0 60000 65536"/>
                      <a:gd name="T13" fmla="*/ 0 60000 65536"/>
                      <a:gd name="T14" fmla="*/ 0 60000 65536"/>
                      <a:gd name="T15" fmla="*/ 0 w 100"/>
                      <a:gd name="T16" fmla="*/ 0 h 59"/>
                      <a:gd name="T17" fmla="*/ 100 w 100"/>
                      <a:gd name="T18" fmla="*/ 59 h 59"/>
                    </a:gdLst>
                    <a:ahLst/>
                    <a:cxnLst>
                      <a:cxn ang="T10">
                        <a:pos x="T0" y="T1"/>
                      </a:cxn>
                      <a:cxn ang="T11">
                        <a:pos x="T2" y="T3"/>
                      </a:cxn>
                      <a:cxn ang="T12">
                        <a:pos x="T4" y="T5"/>
                      </a:cxn>
                      <a:cxn ang="T13">
                        <a:pos x="T6" y="T7"/>
                      </a:cxn>
                      <a:cxn ang="T14">
                        <a:pos x="T8" y="T9"/>
                      </a:cxn>
                    </a:cxnLst>
                    <a:rect l="T15" t="T16" r="T17" b="T18"/>
                    <a:pathLst>
                      <a:path w="100" h="59">
                        <a:moveTo>
                          <a:pt x="100" y="7"/>
                        </a:moveTo>
                        <a:lnTo>
                          <a:pt x="96" y="59"/>
                        </a:lnTo>
                        <a:lnTo>
                          <a:pt x="68" y="21"/>
                        </a:lnTo>
                        <a:lnTo>
                          <a:pt x="49" y="58"/>
                        </a:lnTo>
                        <a:lnTo>
                          <a:pt x="0" y="0"/>
                        </a:lnTo>
                      </a:path>
                    </a:pathLst>
                  </a:custGeom>
                  <a:noFill/>
                  <a:ln w="3175">
                    <a:solidFill>
                      <a:srgbClr val="000000"/>
                    </a:solidFill>
                    <a:round/>
                    <a:headEnd/>
                    <a:tailEnd/>
                  </a:ln>
                </p:spPr>
                <p:txBody>
                  <a:bodyPr/>
                  <a:lstStyle/>
                  <a:p>
                    <a:endParaRPr lang="it-IT"/>
                  </a:p>
                </p:txBody>
              </p:sp>
            </p:grpSp>
            <p:sp>
              <p:nvSpPr>
                <p:cNvPr id="79809" name="Line 33"/>
                <p:cNvSpPr>
                  <a:spLocks noChangeShapeType="1"/>
                </p:cNvSpPr>
                <p:nvPr/>
              </p:nvSpPr>
              <p:spPr bwMode="auto">
                <a:xfrm>
                  <a:off x="3527" y="1268"/>
                  <a:ext cx="1" cy="95"/>
                </a:xfrm>
                <a:prstGeom prst="line">
                  <a:avLst/>
                </a:prstGeom>
                <a:noFill/>
                <a:ln w="3175">
                  <a:solidFill>
                    <a:srgbClr val="000000"/>
                  </a:solidFill>
                  <a:round/>
                  <a:headEnd/>
                  <a:tailEnd/>
                </a:ln>
              </p:spPr>
              <p:txBody>
                <a:bodyPr/>
                <a:lstStyle/>
                <a:p>
                  <a:endParaRPr lang="it-IT"/>
                </a:p>
              </p:txBody>
            </p:sp>
          </p:grpSp>
          <p:grpSp>
            <p:nvGrpSpPr>
              <p:cNvPr id="79804" name="Group 34"/>
              <p:cNvGrpSpPr>
                <a:grpSpLocks/>
              </p:cNvGrpSpPr>
              <p:nvPr/>
            </p:nvGrpSpPr>
            <p:grpSpPr bwMode="auto">
              <a:xfrm>
                <a:off x="3507" y="1209"/>
                <a:ext cx="35" cy="57"/>
                <a:chOff x="3507" y="1209"/>
                <a:chExt cx="35" cy="57"/>
              </a:xfrm>
            </p:grpSpPr>
            <p:sp>
              <p:nvSpPr>
                <p:cNvPr id="79805" name="Freeform 35"/>
                <p:cNvSpPr>
                  <a:spLocks/>
                </p:cNvSpPr>
                <p:nvPr/>
              </p:nvSpPr>
              <p:spPr bwMode="auto">
                <a:xfrm>
                  <a:off x="3508" y="1211"/>
                  <a:ext cx="33" cy="55"/>
                </a:xfrm>
                <a:custGeom>
                  <a:avLst/>
                  <a:gdLst>
                    <a:gd name="T0" fmla="*/ 0 w 131"/>
                    <a:gd name="T1" fmla="*/ 0 h 219"/>
                    <a:gd name="T2" fmla="*/ 0 w 131"/>
                    <a:gd name="T3" fmla="*/ 0 h 219"/>
                    <a:gd name="T4" fmla="*/ 0 w 131"/>
                    <a:gd name="T5" fmla="*/ 0 h 219"/>
                    <a:gd name="T6" fmla="*/ 0 w 131"/>
                    <a:gd name="T7" fmla="*/ 0 h 219"/>
                    <a:gd name="T8" fmla="*/ 0 w 131"/>
                    <a:gd name="T9" fmla="*/ 0 h 219"/>
                    <a:gd name="T10" fmla="*/ 0 w 131"/>
                    <a:gd name="T11" fmla="*/ 0 h 219"/>
                    <a:gd name="T12" fmla="*/ 0 w 131"/>
                    <a:gd name="T13" fmla="*/ 0 h 219"/>
                    <a:gd name="T14" fmla="*/ 0 w 131"/>
                    <a:gd name="T15" fmla="*/ 0 h 219"/>
                    <a:gd name="T16" fmla="*/ 0 w 131"/>
                    <a:gd name="T17" fmla="*/ 0 h 219"/>
                    <a:gd name="T18" fmla="*/ 0 w 131"/>
                    <a:gd name="T19" fmla="*/ 0 h 219"/>
                    <a:gd name="T20" fmla="*/ 0 w 131"/>
                    <a:gd name="T21" fmla="*/ 0 h 219"/>
                    <a:gd name="T22" fmla="*/ 0 w 131"/>
                    <a:gd name="T23" fmla="*/ 0 h 219"/>
                    <a:gd name="T24" fmla="*/ 0 w 131"/>
                    <a:gd name="T25" fmla="*/ 0 h 219"/>
                    <a:gd name="T26" fmla="*/ 0 w 131"/>
                    <a:gd name="T27" fmla="*/ 0 h 219"/>
                    <a:gd name="T28" fmla="*/ 0 w 131"/>
                    <a:gd name="T29" fmla="*/ 0 h 219"/>
                    <a:gd name="T30" fmla="*/ 0 w 131"/>
                    <a:gd name="T31" fmla="*/ 0 h 219"/>
                    <a:gd name="T32" fmla="*/ 0 w 131"/>
                    <a:gd name="T33" fmla="*/ 0 h 219"/>
                    <a:gd name="T34" fmla="*/ 0 w 131"/>
                    <a:gd name="T35" fmla="*/ 0 h 219"/>
                    <a:gd name="T36" fmla="*/ 0 w 131"/>
                    <a:gd name="T37" fmla="*/ 0 h 219"/>
                    <a:gd name="T38" fmla="*/ 0 w 131"/>
                    <a:gd name="T39" fmla="*/ 0 h 219"/>
                    <a:gd name="T40" fmla="*/ 0 w 131"/>
                    <a:gd name="T41" fmla="*/ 0 h 219"/>
                    <a:gd name="T42" fmla="*/ 0 w 131"/>
                    <a:gd name="T43" fmla="*/ 0 h 219"/>
                    <a:gd name="T44" fmla="*/ 0 w 131"/>
                    <a:gd name="T45" fmla="*/ 0 h 219"/>
                    <a:gd name="T46" fmla="*/ 0 w 131"/>
                    <a:gd name="T47" fmla="*/ 0 h 219"/>
                    <a:gd name="T48" fmla="*/ 0 w 131"/>
                    <a:gd name="T49" fmla="*/ 0 h 219"/>
                    <a:gd name="T50" fmla="*/ 0 w 131"/>
                    <a:gd name="T51" fmla="*/ 0 h 219"/>
                    <a:gd name="T52" fmla="*/ 0 w 131"/>
                    <a:gd name="T53" fmla="*/ 0 h 219"/>
                    <a:gd name="T54" fmla="*/ 0 w 131"/>
                    <a:gd name="T55" fmla="*/ 0 h 219"/>
                    <a:gd name="T56" fmla="*/ 0 w 131"/>
                    <a:gd name="T57" fmla="*/ 0 h 219"/>
                    <a:gd name="T58" fmla="*/ 0 w 131"/>
                    <a:gd name="T59" fmla="*/ 0 h 219"/>
                    <a:gd name="T60" fmla="*/ 0 w 131"/>
                    <a:gd name="T61" fmla="*/ 0 h 219"/>
                    <a:gd name="T62" fmla="*/ 0 w 131"/>
                    <a:gd name="T63" fmla="*/ 0 h 219"/>
                    <a:gd name="T64" fmla="*/ 0 w 131"/>
                    <a:gd name="T65" fmla="*/ 0 h 219"/>
                    <a:gd name="T66" fmla="*/ 0 w 131"/>
                    <a:gd name="T67" fmla="*/ 0 h 219"/>
                    <a:gd name="T68" fmla="*/ 0 w 131"/>
                    <a:gd name="T69" fmla="*/ 0 h 219"/>
                    <a:gd name="T70" fmla="*/ 0 w 131"/>
                    <a:gd name="T71" fmla="*/ 0 h 2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1"/>
                    <a:gd name="T109" fmla="*/ 0 h 219"/>
                    <a:gd name="T110" fmla="*/ 131 w 131"/>
                    <a:gd name="T111" fmla="*/ 219 h 21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1" h="219">
                      <a:moveTo>
                        <a:pt x="126" y="39"/>
                      </a:moveTo>
                      <a:lnTo>
                        <a:pt x="129" y="62"/>
                      </a:lnTo>
                      <a:lnTo>
                        <a:pt x="130" y="70"/>
                      </a:lnTo>
                      <a:lnTo>
                        <a:pt x="126" y="78"/>
                      </a:lnTo>
                      <a:lnTo>
                        <a:pt x="131" y="94"/>
                      </a:lnTo>
                      <a:lnTo>
                        <a:pt x="128" y="120"/>
                      </a:lnTo>
                      <a:lnTo>
                        <a:pt x="125" y="133"/>
                      </a:lnTo>
                      <a:lnTo>
                        <a:pt x="122" y="145"/>
                      </a:lnTo>
                      <a:lnTo>
                        <a:pt x="118" y="157"/>
                      </a:lnTo>
                      <a:lnTo>
                        <a:pt x="113" y="170"/>
                      </a:lnTo>
                      <a:lnTo>
                        <a:pt x="103" y="174"/>
                      </a:lnTo>
                      <a:lnTo>
                        <a:pt x="92" y="177"/>
                      </a:lnTo>
                      <a:lnTo>
                        <a:pt x="92" y="187"/>
                      </a:lnTo>
                      <a:lnTo>
                        <a:pt x="93" y="194"/>
                      </a:lnTo>
                      <a:lnTo>
                        <a:pt x="73" y="219"/>
                      </a:lnTo>
                      <a:lnTo>
                        <a:pt x="19" y="187"/>
                      </a:lnTo>
                      <a:lnTo>
                        <a:pt x="17" y="126"/>
                      </a:lnTo>
                      <a:lnTo>
                        <a:pt x="10" y="108"/>
                      </a:lnTo>
                      <a:lnTo>
                        <a:pt x="6" y="95"/>
                      </a:lnTo>
                      <a:lnTo>
                        <a:pt x="2" y="79"/>
                      </a:lnTo>
                      <a:lnTo>
                        <a:pt x="0" y="65"/>
                      </a:lnTo>
                      <a:lnTo>
                        <a:pt x="1" y="52"/>
                      </a:lnTo>
                      <a:lnTo>
                        <a:pt x="3" y="37"/>
                      </a:lnTo>
                      <a:lnTo>
                        <a:pt x="6" y="26"/>
                      </a:lnTo>
                      <a:lnTo>
                        <a:pt x="11" y="17"/>
                      </a:lnTo>
                      <a:lnTo>
                        <a:pt x="19" y="10"/>
                      </a:lnTo>
                      <a:lnTo>
                        <a:pt x="28" y="6"/>
                      </a:lnTo>
                      <a:lnTo>
                        <a:pt x="40" y="3"/>
                      </a:lnTo>
                      <a:lnTo>
                        <a:pt x="52" y="1"/>
                      </a:lnTo>
                      <a:lnTo>
                        <a:pt x="67" y="0"/>
                      </a:lnTo>
                      <a:lnTo>
                        <a:pt x="81" y="1"/>
                      </a:lnTo>
                      <a:lnTo>
                        <a:pt x="98" y="5"/>
                      </a:lnTo>
                      <a:lnTo>
                        <a:pt x="107" y="11"/>
                      </a:lnTo>
                      <a:lnTo>
                        <a:pt x="116" y="17"/>
                      </a:lnTo>
                      <a:lnTo>
                        <a:pt x="122" y="27"/>
                      </a:lnTo>
                      <a:lnTo>
                        <a:pt x="126" y="39"/>
                      </a:lnTo>
                      <a:close/>
                    </a:path>
                  </a:pathLst>
                </a:custGeom>
                <a:blipFill dpi="0" rotWithShape="0">
                  <a:blip r:embed="rId8"/>
                  <a:srcRect/>
                  <a:tile tx="0" ty="0" sx="100000" sy="100000" flip="none" algn="tl"/>
                </a:blipFill>
                <a:ln w="9525">
                  <a:noFill/>
                  <a:round/>
                  <a:headEnd/>
                  <a:tailEnd/>
                </a:ln>
              </p:spPr>
              <p:txBody>
                <a:bodyPr/>
                <a:lstStyle/>
                <a:p>
                  <a:endParaRPr lang="it-IT"/>
                </a:p>
              </p:txBody>
            </p:sp>
            <p:sp>
              <p:nvSpPr>
                <p:cNvPr id="79806" name="Freeform 36"/>
                <p:cNvSpPr>
                  <a:spLocks/>
                </p:cNvSpPr>
                <p:nvPr/>
              </p:nvSpPr>
              <p:spPr bwMode="auto">
                <a:xfrm>
                  <a:off x="3513" y="1241"/>
                  <a:ext cx="16" cy="17"/>
                </a:xfrm>
                <a:custGeom>
                  <a:avLst/>
                  <a:gdLst>
                    <a:gd name="T0" fmla="*/ 0 w 66"/>
                    <a:gd name="T1" fmla="*/ 0 h 68"/>
                    <a:gd name="T2" fmla="*/ 0 w 66"/>
                    <a:gd name="T3" fmla="*/ 0 h 68"/>
                    <a:gd name="T4" fmla="*/ 0 w 66"/>
                    <a:gd name="T5" fmla="*/ 0 h 68"/>
                    <a:gd name="T6" fmla="*/ 0 w 66"/>
                    <a:gd name="T7" fmla="*/ 0 h 68"/>
                    <a:gd name="T8" fmla="*/ 0 w 66"/>
                    <a:gd name="T9" fmla="*/ 0 h 68"/>
                    <a:gd name="T10" fmla="*/ 0 w 66"/>
                    <a:gd name="T11" fmla="*/ 0 h 68"/>
                    <a:gd name="T12" fmla="*/ 0 w 66"/>
                    <a:gd name="T13" fmla="*/ 0 h 68"/>
                    <a:gd name="T14" fmla="*/ 0 w 66"/>
                    <a:gd name="T15" fmla="*/ 0 h 68"/>
                    <a:gd name="T16" fmla="*/ 0 w 66"/>
                    <a:gd name="T17" fmla="*/ 0 h 68"/>
                    <a:gd name="T18" fmla="*/ 0 w 66"/>
                    <a:gd name="T19" fmla="*/ 0 h 68"/>
                    <a:gd name="T20" fmla="*/ 0 w 66"/>
                    <a:gd name="T21" fmla="*/ 0 h 68"/>
                    <a:gd name="T22" fmla="*/ 0 w 66"/>
                    <a:gd name="T23" fmla="*/ 0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
                    <a:gd name="T37" fmla="*/ 0 h 68"/>
                    <a:gd name="T38" fmla="*/ 66 w 66"/>
                    <a:gd name="T39" fmla="*/ 68 h 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 h="68">
                      <a:moveTo>
                        <a:pt x="11" y="18"/>
                      </a:moveTo>
                      <a:lnTo>
                        <a:pt x="18" y="34"/>
                      </a:lnTo>
                      <a:lnTo>
                        <a:pt x="66" y="59"/>
                      </a:lnTo>
                      <a:lnTo>
                        <a:pt x="41" y="52"/>
                      </a:lnTo>
                      <a:lnTo>
                        <a:pt x="30" y="49"/>
                      </a:lnTo>
                      <a:lnTo>
                        <a:pt x="17" y="51"/>
                      </a:lnTo>
                      <a:lnTo>
                        <a:pt x="6" y="56"/>
                      </a:lnTo>
                      <a:lnTo>
                        <a:pt x="1" y="68"/>
                      </a:lnTo>
                      <a:lnTo>
                        <a:pt x="0" y="20"/>
                      </a:lnTo>
                      <a:lnTo>
                        <a:pt x="2" y="10"/>
                      </a:lnTo>
                      <a:lnTo>
                        <a:pt x="9" y="0"/>
                      </a:lnTo>
                      <a:lnTo>
                        <a:pt x="11" y="18"/>
                      </a:lnTo>
                      <a:close/>
                    </a:path>
                  </a:pathLst>
                </a:custGeom>
                <a:blipFill dpi="0" rotWithShape="0">
                  <a:blip r:embed="rId11"/>
                  <a:srcRect/>
                  <a:tile tx="0" ty="0" sx="100000" sy="100000" flip="none" algn="tl"/>
                </a:blipFill>
                <a:ln w="9525">
                  <a:noFill/>
                  <a:round/>
                  <a:headEnd/>
                  <a:tailEnd/>
                </a:ln>
              </p:spPr>
              <p:txBody>
                <a:bodyPr/>
                <a:lstStyle/>
                <a:p>
                  <a:endParaRPr lang="it-IT"/>
                </a:p>
              </p:txBody>
            </p:sp>
            <p:sp>
              <p:nvSpPr>
                <p:cNvPr id="79807" name="Freeform 37"/>
                <p:cNvSpPr>
                  <a:spLocks/>
                </p:cNvSpPr>
                <p:nvPr/>
              </p:nvSpPr>
              <p:spPr bwMode="auto">
                <a:xfrm>
                  <a:off x="3507" y="1209"/>
                  <a:ext cx="35" cy="39"/>
                </a:xfrm>
                <a:custGeom>
                  <a:avLst/>
                  <a:gdLst>
                    <a:gd name="T0" fmla="*/ 0 w 141"/>
                    <a:gd name="T1" fmla="*/ 0 h 158"/>
                    <a:gd name="T2" fmla="*/ 0 w 141"/>
                    <a:gd name="T3" fmla="*/ 0 h 158"/>
                    <a:gd name="T4" fmla="*/ 0 w 141"/>
                    <a:gd name="T5" fmla="*/ 0 h 158"/>
                    <a:gd name="T6" fmla="*/ 0 w 141"/>
                    <a:gd name="T7" fmla="*/ 0 h 158"/>
                    <a:gd name="T8" fmla="*/ 0 w 141"/>
                    <a:gd name="T9" fmla="*/ 0 h 158"/>
                    <a:gd name="T10" fmla="*/ 0 w 141"/>
                    <a:gd name="T11" fmla="*/ 0 h 158"/>
                    <a:gd name="T12" fmla="*/ 0 w 141"/>
                    <a:gd name="T13" fmla="*/ 0 h 158"/>
                    <a:gd name="T14" fmla="*/ 0 w 141"/>
                    <a:gd name="T15" fmla="*/ 0 h 158"/>
                    <a:gd name="T16" fmla="*/ 0 w 141"/>
                    <a:gd name="T17" fmla="*/ 0 h 158"/>
                    <a:gd name="T18" fmla="*/ 0 w 141"/>
                    <a:gd name="T19" fmla="*/ 0 h 158"/>
                    <a:gd name="T20" fmla="*/ 0 w 141"/>
                    <a:gd name="T21" fmla="*/ 0 h 158"/>
                    <a:gd name="T22" fmla="*/ 0 w 141"/>
                    <a:gd name="T23" fmla="*/ 0 h 158"/>
                    <a:gd name="T24" fmla="*/ 0 w 141"/>
                    <a:gd name="T25" fmla="*/ 0 h 158"/>
                    <a:gd name="T26" fmla="*/ 0 w 141"/>
                    <a:gd name="T27" fmla="*/ 0 h 158"/>
                    <a:gd name="T28" fmla="*/ 0 w 141"/>
                    <a:gd name="T29" fmla="*/ 0 h 158"/>
                    <a:gd name="T30" fmla="*/ 0 w 141"/>
                    <a:gd name="T31" fmla="*/ 0 h 158"/>
                    <a:gd name="T32" fmla="*/ 0 w 141"/>
                    <a:gd name="T33" fmla="*/ 0 h 158"/>
                    <a:gd name="T34" fmla="*/ 0 w 141"/>
                    <a:gd name="T35" fmla="*/ 0 h 158"/>
                    <a:gd name="T36" fmla="*/ 0 w 141"/>
                    <a:gd name="T37" fmla="*/ 0 h 158"/>
                    <a:gd name="T38" fmla="*/ 0 w 141"/>
                    <a:gd name="T39" fmla="*/ 0 h 158"/>
                    <a:gd name="T40" fmla="*/ 0 w 141"/>
                    <a:gd name="T41" fmla="*/ 0 h 158"/>
                    <a:gd name="T42" fmla="*/ 0 w 141"/>
                    <a:gd name="T43" fmla="*/ 0 h 158"/>
                    <a:gd name="T44" fmla="*/ 0 w 141"/>
                    <a:gd name="T45" fmla="*/ 0 h 158"/>
                    <a:gd name="T46" fmla="*/ 0 w 141"/>
                    <a:gd name="T47" fmla="*/ 0 h 158"/>
                    <a:gd name="T48" fmla="*/ 0 w 141"/>
                    <a:gd name="T49" fmla="*/ 0 h 158"/>
                    <a:gd name="T50" fmla="*/ 0 w 141"/>
                    <a:gd name="T51" fmla="*/ 0 h 158"/>
                    <a:gd name="T52" fmla="*/ 0 w 141"/>
                    <a:gd name="T53" fmla="*/ 0 h 158"/>
                    <a:gd name="T54" fmla="*/ 0 w 141"/>
                    <a:gd name="T55" fmla="*/ 0 h 158"/>
                    <a:gd name="T56" fmla="*/ 0 w 141"/>
                    <a:gd name="T57" fmla="*/ 0 h 158"/>
                    <a:gd name="T58" fmla="*/ 0 w 141"/>
                    <a:gd name="T59" fmla="*/ 0 h 158"/>
                    <a:gd name="T60" fmla="*/ 0 w 141"/>
                    <a:gd name="T61" fmla="*/ 0 h 158"/>
                    <a:gd name="T62" fmla="*/ 0 w 141"/>
                    <a:gd name="T63" fmla="*/ 0 h 158"/>
                    <a:gd name="T64" fmla="*/ 0 w 141"/>
                    <a:gd name="T65" fmla="*/ 0 h 158"/>
                    <a:gd name="T66" fmla="*/ 0 w 141"/>
                    <a:gd name="T67" fmla="*/ 0 h 158"/>
                    <a:gd name="T68" fmla="*/ 0 w 141"/>
                    <a:gd name="T69" fmla="*/ 0 h 158"/>
                    <a:gd name="T70" fmla="*/ 0 w 141"/>
                    <a:gd name="T71" fmla="*/ 0 h 158"/>
                    <a:gd name="T72" fmla="*/ 0 w 141"/>
                    <a:gd name="T73" fmla="*/ 0 h 158"/>
                    <a:gd name="T74" fmla="*/ 0 w 141"/>
                    <a:gd name="T75" fmla="*/ 0 h 158"/>
                    <a:gd name="T76" fmla="*/ 0 w 141"/>
                    <a:gd name="T77" fmla="*/ 0 h 158"/>
                    <a:gd name="T78" fmla="*/ 0 w 141"/>
                    <a:gd name="T79" fmla="*/ 0 h 158"/>
                    <a:gd name="T80" fmla="*/ 0 w 141"/>
                    <a:gd name="T81" fmla="*/ 0 h 158"/>
                    <a:gd name="T82" fmla="*/ 0 w 141"/>
                    <a:gd name="T83" fmla="*/ 0 h 158"/>
                    <a:gd name="T84" fmla="*/ 0 w 141"/>
                    <a:gd name="T85" fmla="*/ 0 h 158"/>
                    <a:gd name="T86" fmla="*/ 0 w 141"/>
                    <a:gd name="T87" fmla="*/ 0 h 158"/>
                    <a:gd name="T88" fmla="*/ 0 w 141"/>
                    <a:gd name="T89" fmla="*/ 0 h 158"/>
                    <a:gd name="T90" fmla="*/ 0 w 141"/>
                    <a:gd name="T91" fmla="*/ 0 h 158"/>
                    <a:gd name="T92" fmla="*/ 0 w 141"/>
                    <a:gd name="T93" fmla="*/ 0 h 158"/>
                    <a:gd name="T94" fmla="*/ 0 w 141"/>
                    <a:gd name="T95" fmla="*/ 0 h 158"/>
                    <a:gd name="T96" fmla="*/ 0 w 141"/>
                    <a:gd name="T97" fmla="*/ 0 h 158"/>
                    <a:gd name="T98" fmla="*/ 0 w 141"/>
                    <a:gd name="T99" fmla="*/ 0 h 158"/>
                    <a:gd name="T100" fmla="*/ 0 w 141"/>
                    <a:gd name="T101" fmla="*/ 0 h 158"/>
                    <a:gd name="T102" fmla="*/ 0 w 141"/>
                    <a:gd name="T103" fmla="*/ 0 h 1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1"/>
                    <a:gd name="T157" fmla="*/ 0 h 158"/>
                    <a:gd name="T158" fmla="*/ 141 w 141"/>
                    <a:gd name="T159" fmla="*/ 158 h 15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1" h="158">
                      <a:moveTo>
                        <a:pt x="116" y="13"/>
                      </a:moveTo>
                      <a:lnTo>
                        <a:pt x="104" y="7"/>
                      </a:lnTo>
                      <a:lnTo>
                        <a:pt x="93" y="4"/>
                      </a:lnTo>
                      <a:lnTo>
                        <a:pt x="76" y="0"/>
                      </a:lnTo>
                      <a:lnTo>
                        <a:pt x="64" y="0"/>
                      </a:lnTo>
                      <a:lnTo>
                        <a:pt x="51" y="0"/>
                      </a:lnTo>
                      <a:lnTo>
                        <a:pt x="38" y="3"/>
                      </a:lnTo>
                      <a:lnTo>
                        <a:pt x="28" y="3"/>
                      </a:lnTo>
                      <a:lnTo>
                        <a:pt x="19" y="6"/>
                      </a:lnTo>
                      <a:lnTo>
                        <a:pt x="11" y="13"/>
                      </a:lnTo>
                      <a:lnTo>
                        <a:pt x="5" y="21"/>
                      </a:lnTo>
                      <a:lnTo>
                        <a:pt x="4" y="33"/>
                      </a:lnTo>
                      <a:lnTo>
                        <a:pt x="2" y="48"/>
                      </a:lnTo>
                      <a:lnTo>
                        <a:pt x="0" y="70"/>
                      </a:lnTo>
                      <a:lnTo>
                        <a:pt x="1" y="88"/>
                      </a:lnTo>
                      <a:lnTo>
                        <a:pt x="5" y="103"/>
                      </a:lnTo>
                      <a:lnTo>
                        <a:pt x="8" y="118"/>
                      </a:lnTo>
                      <a:lnTo>
                        <a:pt x="12" y="129"/>
                      </a:lnTo>
                      <a:lnTo>
                        <a:pt x="16" y="139"/>
                      </a:lnTo>
                      <a:lnTo>
                        <a:pt x="20" y="148"/>
                      </a:lnTo>
                      <a:lnTo>
                        <a:pt x="25" y="158"/>
                      </a:lnTo>
                      <a:lnTo>
                        <a:pt x="30" y="158"/>
                      </a:lnTo>
                      <a:lnTo>
                        <a:pt x="28" y="144"/>
                      </a:lnTo>
                      <a:lnTo>
                        <a:pt x="31" y="135"/>
                      </a:lnTo>
                      <a:lnTo>
                        <a:pt x="33" y="129"/>
                      </a:lnTo>
                      <a:lnTo>
                        <a:pt x="30" y="119"/>
                      </a:lnTo>
                      <a:lnTo>
                        <a:pt x="28" y="103"/>
                      </a:lnTo>
                      <a:lnTo>
                        <a:pt x="32" y="99"/>
                      </a:lnTo>
                      <a:lnTo>
                        <a:pt x="39" y="107"/>
                      </a:lnTo>
                      <a:lnTo>
                        <a:pt x="44" y="115"/>
                      </a:lnTo>
                      <a:lnTo>
                        <a:pt x="43" y="99"/>
                      </a:lnTo>
                      <a:lnTo>
                        <a:pt x="46" y="81"/>
                      </a:lnTo>
                      <a:lnTo>
                        <a:pt x="46" y="61"/>
                      </a:lnTo>
                      <a:lnTo>
                        <a:pt x="47" y="49"/>
                      </a:lnTo>
                      <a:lnTo>
                        <a:pt x="42" y="44"/>
                      </a:lnTo>
                      <a:lnTo>
                        <a:pt x="52" y="47"/>
                      </a:lnTo>
                      <a:lnTo>
                        <a:pt x="60" y="50"/>
                      </a:lnTo>
                      <a:lnTo>
                        <a:pt x="67" y="51"/>
                      </a:lnTo>
                      <a:lnTo>
                        <a:pt x="80" y="53"/>
                      </a:lnTo>
                      <a:lnTo>
                        <a:pt x="89" y="56"/>
                      </a:lnTo>
                      <a:lnTo>
                        <a:pt x="77" y="50"/>
                      </a:lnTo>
                      <a:lnTo>
                        <a:pt x="84" y="50"/>
                      </a:lnTo>
                      <a:lnTo>
                        <a:pt x="100" y="50"/>
                      </a:lnTo>
                      <a:lnTo>
                        <a:pt x="113" y="48"/>
                      </a:lnTo>
                      <a:lnTo>
                        <a:pt x="128" y="49"/>
                      </a:lnTo>
                      <a:lnTo>
                        <a:pt x="132" y="60"/>
                      </a:lnTo>
                      <a:lnTo>
                        <a:pt x="134" y="72"/>
                      </a:lnTo>
                      <a:lnTo>
                        <a:pt x="137" y="56"/>
                      </a:lnTo>
                      <a:lnTo>
                        <a:pt x="141" y="39"/>
                      </a:lnTo>
                      <a:lnTo>
                        <a:pt x="134" y="27"/>
                      </a:lnTo>
                      <a:lnTo>
                        <a:pt x="126" y="19"/>
                      </a:lnTo>
                      <a:lnTo>
                        <a:pt x="116" y="13"/>
                      </a:lnTo>
                      <a:close/>
                    </a:path>
                  </a:pathLst>
                </a:custGeom>
                <a:blipFill dpi="0" rotWithShape="0">
                  <a:blip r:embed="rId12"/>
                  <a:srcRect/>
                  <a:tile tx="0" ty="0" sx="100000" sy="100000" flip="none" algn="tl"/>
                </a:blipFill>
                <a:ln w="9525">
                  <a:noFill/>
                  <a:round/>
                  <a:headEnd/>
                  <a:tailEnd/>
                </a:ln>
              </p:spPr>
              <p:txBody>
                <a:bodyPr/>
                <a:lstStyle/>
                <a:p>
                  <a:endParaRPr lang="it-IT"/>
                </a:p>
              </p:txBody>
            </p:sp>
          </p:grpSp>
        </p:grpSp>
        <p:grpSp>
          <p:nvGrpSpPr>
            <p:cNvPr id="79759" name="Group 38"/>
            <p:cNvGrpSpPr>
              <a:grpSpLocks/>
            </p:cNvGrpSpPr>
            <p:nvPr/>
          </p:nvGrpSpPr>
          <p:grpSpPr bwMode="auto">
            <a:xfrm>
              <a:off x="3264" y="2688"/>
              <a:ext cx="77" cy="353"/>
              <a:chOff x="3592" y="1244"/>
              <a:chExt cx="77" cy="353"/>
            </a:xfrm>
          </p:grpSpPr>
          <p:sp>
            <p:nvSpPr>
              <p:cNvPr id="79782" name="Freeform 39"/>
              <p:cNvSpPr>
                <a:spLocks/>
              </p:cNvSpPr>
              <p:nvPr/>
            </p:nvSpPr>
            <p:spPr bwMode="auto">
              <a:xfrm>
                <a:off x="3607" y="1484"/>
                <a:ext cx="41" cy="102"/>
              </a:xfrm>
              <a:custGeom>
                <a:avLst/>
                <a:gdLst>
                  <a:gd name="T0" fmla="*/ 0 w 164"/>
                  <a:gd name="T1" fmla="*/ 0 h 411"/>
                  <a:gd name="T2" fmla="*/ 0 w 164"/>
                  <a:gd name="T3" fmla="*/ 0 h 411"/>
                  <a:gd name="T4" fmla="*/ 0 w 164"/>
                  <a:gd name="T5" fmla="*/ 0 h 411"/>
                  <a:gd name="T6" fmla="*/ 0 w 164"/>
                  <a:gd name="T7" fmla="*/ 0 h 411"/>
                  <a:gd name="T8" fmla="*/ 0 w 164"/>
                  <a:gd name="T9" fmla="*/ 0 h 411"/>
                  <a:gd name="T10" fmla="*/ 0 w 164"/>
                  <a:gd name="T11" fmla="*/ 0 h 411"/>
                  <a:gd name="T12" fmla="*/ 0 w 164"/>
                  <a:gd name="T13" fmla="*/ 0 h 411"/>
                  <a:gd name="T14" fmla="*/ 0 w 164"/>
                  <a:gd name="T15" fmla="*/ 0 h 411"/>
                  <a:gd name="T16" fmla="*/ 0 w 164"/>
                  <a:gd name="T17" fmla="*/ 0 h 411"/>
                  <a:gd name="T18" fmla="*/ 0 w 164"/>
                  <a:gd name="T19" fmla="*/ 0 h 411"/>
                  <a:gd name="T20" fmla="*/ 0 w 164"/>
                  <a:gd name="T21" fmla="*/ 0 h 411"/>
                  <a:gd name="T22" fmla="*/ 0 w 164"/>
                  <a:gd name="T23" fmla="*/ 0 h 411"/>
                  <a:gd name="T24" fmla="*/ 0 w 164"/>
                  <a:gd name="T25" fmla="*/ 0 h 411"/>
                  <a:gd name="T26" fmla="*/ 0 w 164"/>
                  <a:gd name="T27" fmla="*/ 0 h 411"/>
                  <a:gd name="T28" fmla="*/ 0 w 164"/>
                  <a:gd name="T29" fmla="*/ 0 h 411"/>
                  <a:gd name="T30" fmla="*/ 0 w 164"/>
                  <a:gd name="T31" fmla="*/ 0 h 411"/>
                  <a:gd name="T32" fmla="*/ 0 w 164"/>
                  <a:gd name="T33" fmla="*/ 0 h 411"/>
                  <a:gd name="T34" fmla="*/ 0 w 164"/>
                  <a:gd name="T35" fmla="*/ 0 h 411"/>
                  <a:gd name="T36" fmla="*/ 0 w 164"/>
                  <a:gd name="T37" fmla="*/ 0 h 411"/>
                  <a:gd name="T38" fmla="*/ 0 w 164"/>
                  <a:gd name="T39" fmla="*/ 0 h 411"/>
                  <a:gd name="T40" fmla="*/ 0 w 164"/>
                  <a:gd name="T41" fmla="*/ 0 h 411"/>
                  <a:gd name="T42" fmla="*/ 0 w 164"/>
                  <a:gd name="T43" fmla="*/ 0 h 411"/>
                  <a:gd name="T44" fmla="*/ 0 w 164"/>
                  <a:gd name="T45" fmla="*/ 0 h 411"/>
                  <a:gd name="T46" fmla="*/ 0 w 164"/>
                  <a:gd name="T47" fmla="*/ 0 h 411"/>
                  <a:gd name="T48" fmla="*/ 0 w 164"/>
                  <a:gd name="T49" fmla="*/ 0 h 411"/>
                  <a:gd name="T50" fmla="*/ 0 w 164"/>
                  <a:gd name="T51" fmla="*/ 0 h 411"/>
                  <a:gd name="T52" fmla="*/ 0 w 164"/>
                  <a:gd name="T53" fmla="*/ 0 h 411"/>
                  <a:gd name="T54" fmla="*/ 0 w 164"/>
                  <a:gd name="T55" fmla="*/ 0 h 411"/>
                  <a:gd name="T56" fmla="*/ 0 w 164"/>
                  <a:gd name="T57" fmla="*/ 0 h 411"/>
                  <a:gd name="T58" fmla="*/ 0 w 164"/>
                  <a:gd name="T59" fmla="*/ 0 h 4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4"/>
                  <a:gd name="T91" fmla="*/ 0 h 411"/>
                  <a:gd name="T92" fmla="*/ 164 w 164"/>
                  <a:gd name="T93" fmla="*/ 411 h 4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4" h="411">
                    <a:moveTo>
                      <a:pt x="36" y="0"/>
                    </a:moveTo>
                    <a:lnTo>
                      <a:pt x="32" y="49"/>
                    </a:lnTo>
                    <a:lnTo>
                      <a:pt x="30" y="104"/>
                    </a:lnTo>
                    <a:lnTo>
                      <a:pt x="30" y="159"/>
                    </a:lnTo>
                    <a:lnTo>
                      <a:pt x="32" y="210"/>
                    </a:lnTo>
                    <a:lnTo>
                      <a:pt x="33" y="250"/>
                    </a:lnTo>
                    <a:lnTo>
                      <a:pt x="33" y="302"/>
                    </a:lnTo>
                    <a:lnTo>
                      <a:pt x="30" y="323"/>
                    </a:lnTo>
                    <a:lnTo>
                      <a:pt x="8" y="386"/>
                    </a:lnTo>
                    <a:lnTo>
                      <a:pt x="0" y="410"/>
                    </a:lnTo>
                    <a:lnTo>
                      <a:pt x="35" y="411"/>
                    </a:lnTo>
                    <a:lnTo>
                      <a:pt x="50" y="382"/>
                    </a:lnTo>
                    <a:lnTo>
                      <a:pt x="60" y="350"/>
                    </a:lnTo>
                    <a:lnTo>
                      <a:pt x="66" y="299"/>
                    </a:lnTo>
                    <a:lnTo>
                      <a:pt x="87" y="159"/>
                    </a:lnTo>
                    <a:lnTo>
                      <a:pt x="94" y="119"/>
                    </a:lnTo>
                    <a:lnTo>
                      <a:pt x="89" y="195"/>
                    </a:lnTo>
                    <a:lnTo>
                      <a:pt x="95" y="242"/>
                    </a:lnTo>
                    <a:lnTo>
                      <a:pt x="97" y="286"/>
                    </a:lnTo>
                    <a:lnTo>
                      <a:pt x="93" y="325"/>
                    </a:lnTo>
                    <a:lnTo>
                      <a:pt x="96" y="345"/>
                    </a:lnTo>
                    <a:lnTo>
                      <a:pt x="118" y="404"/>
                    </a:lnTo>
                    <a:lnTo>
                      <a:pt x="138" y="405"/>
                    </a:lnTo>
                    <a:lnTo>
                      <a:pt x="148" y="405"/>
                    </a:lnTo>
                    <a:lnTo>
                      <a:pt x="161" y="392"/>
                    </a:lnTo>
                    <a:lnTo>
                      <a:pt x="130" y="325"/>
                    </a:lnTo>
                    <a:lnTo>
                      <a:pt x="145" y="183"/>
                    </a:lnTo>
                    <a:lnTo>
                      <a:pt x="152" y="116"/>
                    </a:lnTo>
                    <a:lnTo>
                      <a:pt x="164" y="3"/>
                    </a:lnTo>
                    <a:lnTo>
                      <a:pt x="36" y="0"/>
                    </a:lnTo>
                    <a:close/>
                  </a:path>
                </a:pathLst>
              </a:custGeom>
              <a:blipFill dpi="0" rotWithShape="0">
                <a:blip r:embed="rId11"/>
                <a:srcRect/>
                <a:tile tx="0" ty="0" sx="100000" sy="100000" flip="none" algn="tl"/>
              </a:blipFill>
              <a:ln w="9525">
                <a:noFill/>
                <a:round/>
                <a:headEnd/>
                <a:tailEnd/>
              </a:ln>
            </p:spPr>
            <p:txBody>
              <a:bodyPr/>
              <a:lstStyle/>
              <a:p>
                <a:endParaRPr lang="it-IT"/>
              </a:p>
            </p:txBody>
          </p:sp>
          <p:grpSp>
            <p:nvGrpSpPr>
              <p:cNvPr id="79783" name="Group 40"/>
              <p:cNvGrpSpPr>
                <a:grpSpLocks/>
              </p:cNvGrpSpPr>
              <p:nvPr/>
            </p:nvGrpSpPr>
            <p:grpSpPr bwMode="auto">
              <a:xfrm>
                <a:off x="3593" y="1356"/>
                <a:ext cx="74" cy="102"/>
                <a:chOff x="3593" y="1356"/>
                <a:chExt cx="74" cy="102"/>
              </a:xfrm>
            </p:grpSpPr>
            <p:sp>
              <p:nvSpPr>
                <p:cNvPr id="79794" name="Freeform 41"/>
                <p:cNvSpPr>
                  <a:spLocks/>
                </p:cNvSpPr>
                <p:nvPr/>
              </p:nvSpPr>
              <p:spPr bwMode="auto">
                <a:xfrm>
                  <a:off x="3593" y="1359"/>
                  <a:ext cx="20" cy="99"/>
                </a:xfrm>
                <a:custGeom>
                  <a:avLst/>
                  <a:gdLst>
                    <a:gd name="T0" fmla="*/ 0 w 82"/>
                    <a:gd name="T1" fmla="*/ 0 h 398"/>
                    <a:gd name="T2" fmla="*/ 0 w 82"/>
                    <a:gd name="T3" fmla="*/ 0 h 398"/>
                    <a:gd name="T4" fmla="*/ 0 w 82"/>
                    <a:gd name="T5" fmla="*/ 0 h 398"/>
                    <a:gd name="T6" fmla="*/ 0 w 82"/>
                    <a:gd name="T7" fmla="*/ 0 h 398"/>
                    <a:gd name="T8" fmla="*/ 0 w 82"/>
                    <a:gd name="T9" fmla="*/ 0 h 398"/>
                    <a:gd name="T10" fmla="*/ 0 w 82"/>
                    <a:gd name="T11" fmla="*/ 0 h 398"/>
                    <a:gd name="T12" fmla="*/ 0 w 82"/>
                    <a:gd name="T13" fmla="*/ 0 h 398"/>
                    <a:gd name="T14" fmla="*/ 0 w 82"/>
                    <a:gd name="T15" fmla="*/ 0 h 398"/>
                    <a:gd name="T16" fmla="*/ 0 w 82"/>
                    <a:gd name="T17" fmla="*/ 0 h 398"/>
                    <a:gd name="T18" fmla="*/ 0 w 82"/>
                    <a:gd name="T19" fmla="*/ 0 h 398"/>
                    <a:gd name="T20" fmla="*/ 0 w 82"/>
                    <a:gd name="T21" fmla="*/ 0 h 398"/>
                    <a:gd name="T22" fmla="*/ 0 w 82"/>
                    <a:gd name="T23" fmla="*/ 0 h 398"/>
                    <a:gd name="T24" fmla="*/ 0 w 82"/>
                    <a:gd name="T25" fmla="*/ 0 h 398"/>
                    <a:gd name="T26" fmla="*/ 0 w 82"/>
                    <a:gd name="T27" fmla="*/ 0 h 3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398"/>
                    <a:gd name="T44" fmla="*/ 82 w 82"/>
                    <a:gd name="T45" fmla="*/ 398 h 3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398">
                      <a:moveTo>
                        <a:pt x="4" y="0"/>
                      </a:moveTo>
                      <a:lnTo>
                        <a:pt x="0" y="90"/>
                      </a:lnTo>
                      <a:lnTo>
                        <a:pt x="13" y="214"/>
                      </a:lnTo>
                      <a:lnTo>
                        <a:pt x="25" y="320"/>
                      </a:lnTo>
                      <a:lnTo>
                        <a:pt x="45" y="385"/>
                      </a:lnTo>
                      <a:lnTo>
                        <a:pt x="54" y="398"/>
                      </a:lnTo>
                      <a:lnTo>
                        <a:pt x="60" y="379"/>
                      </a:lnTo>
                      <a:lnTo>
                        <a:pt x="63" y="334"/>
                      </a:lnTo>
                      <a:lnTo>
                        <a:pt x="82" y="321"/>
                      </a:lnTo>
                      <a:lnTo>
                        <a:pt x="57" y="286"/>
                      </a:lnTo>
                      <a:lnTo>
                        <a:pt x="41" y="264"/>
                      </a:lnTo>
                      <a:lnTo>
                        <a:pt x="43" y="80"/>
                      </a:lnTo>
                      <a:lnTo>
                        <a:pt x="51" y="7"/>
                      </a:lnTo>
                      <a:lnTo>
                        <a:pt x="4" y="0"/>
                      </a:lnTo>
                      <a:close/>
                    </a:path>
                  </a:pathLst>
                </a:custGeom>
                <a:blipFill dpi="0" rotWithShape="0">
                  <a:blip r:embed="rId11"/>
                  <a:srcRect/>
                  <a:tile tx="0" ty="0" sx="100000" sy="100000" flip="none" algn="tl"/>
                </a:blipFill>
                <a:ln w="9525">
                  <a:noFill/>
                  <a:round/>
                  <a:headEnd/>
                  <a:tailEnd/>
                </a:ln>
              </p:spPr>
              <p:txBody>
                <a:bodyPr/>
                <a:lstStyle/>
                <a:p>
                  <a:endParaRPr lang="it-IT"/>
                </a:p>
              </p:txBody>
            </p:sp>
            <p:sp>
              <p:nvSpPr>
                <p:cNvPr id="79795" name="Freeform 42"/>
                <p:cNvSpPr>
                  <a:spLocks/>
                </p:cNvSpPr>
                <p:nvPr/>
              </p:nvSpPr>
              <p:spPr bwMode="auto">
                <a:xfrm>
                  <a:off x="3649" y="1356"/>
                  <a:ext cx="18" cy="93"/>
                </a:xfrm>
                <a:custGeom>
                  <a:avLst/>
                  <a:gdLst>
                    <a:gd name="T0" fmla="*/ 0 w 71"/>
                    <a:gd name="T1" fmla="*/ 0 h 371"/>
                    <a:gd name="T2" fmla="*/ 0 w 71"/>
                    <a:gd name="T3" fmla="*/ 0 h 371"/>
                    <a:gd name="T4" fmla="*/ 0 w 71"/>
                    <a:gd name="T5" fmla="*/ 0 h 371"/>
                    <a:gd name="T6" fmla="*/ 0 w 71"/>
                    <a:gd name="T7" fmla="*/ 0 h 371"/>
                    <a:gd name="T8" fmla="*/ 0 w 71"/>
                    <a:gd name="T9" fmla="*/ 0 h 371"/>
                    <a:gd name="T10" fmla="*/ 0 w 71"/>
                    <a:gd name="T11" fmla="*/ 0 h 371"/>
                    <a:gd name="T12" fmla="*/ 0 w 71"/>
                    <a:gd name="T13" fmla="*/ 0 h 371"/>
                    <a:gd name="T14" fmla="*/ 0 w 71"/>
                    <a:gd name="T15" fmla="*/ 0 h 371"/>
                    <a:gd name="T16" fmla="*/ 0 w 71"/>
                    <a:gd name="T17" fmla="*/ 0 h 371"/>
                    <a:gd name="T18" fmla="*/ 0 w 71"/>
                    <a:gd name="T19" fmla="*/ 0 h 371"/>
                    <a:gd name="T20" fmla="*/ 0 w 71"/>
                    <a:gd name="T21" fmla="*/ 0 h 371"/>
                    <a:gd name="T22" fmla="*/ 0 w 71"/>
                    <a:gd name="T23" fmla="*/ 0 h 3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371"/>
                    <a:gd name="T38" fmla="*/ 71 w 71"/>
                    <a:gd name="T39" fmla="*/ 371 h 3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371">
                      <a:moveTo>
                        <a:pt x="20" y="10"/>
                      </a:moveTo>
                      <a:lnTo>
                        <a:pt x="30" y="76"/>
                      </a:lnTo>
                      <a:lnTo>
                        <a:pt x="29" y="236"/>
                      </a:lnTo>
                      <a:lnTo>
                        <a:pt x="0" y="303"/>
                      </a:lnTo>
                      <a:lnTo>
                        <a:pt x="7" y="309"/>
                      </a:lnTo>
                      <a:lnTo>
                        <a:pt x="0" y="343"/>
                      </a:lnTo>
                      <a:lnTo>
                        <a:pt x="6" y="371"/>
                      </a:lnTo>
                      <a:lnTo>
                        <a:pt x="29" y="325"/>
                      </a:lnTo>
                      <a:lnTo>
                        <a:pt x="51" y="244"/>
                      </a:lnTo>
                      <a:lnTo>
                        <a:pt x="71" y="61"/>
                      </a:lnTo>
                      <a:lnTo>
                        <a:pt x="62" y="0"/>
                      </a:lnTo>
                      <a:lnTo>
                        <a:pt x="20" y="10"/>
                      </a:lnTo>
                      <a:close/>
                    </a:path>
                  </a:pathLst>
                </a:custGeom>
                <a:blipFill dpi="0" rotWithShape="0">
                  <a:blip r:embed="rId11"/>
                  <a:srcRect/>
                  <a:tile tx="0" ty="0" sx="100000" sy="100000" flip="none" algn="tl"/>
                </a:blipFill>
                <a:ln w="9525">
                  <a:noFill/>
                  <a:round/>
                  <a:headEnd/>
                  <a:tailEnd/>
                </a:ln>
              </p:spPr>
              <p:txBody>
                <a:bodyPr/>
                <a:lstStyle/>
                <a:p>
                  <a:endParaRPr lang="it-IT"/>
                </a:p>
              </p:txBody>
            </p:sp>
          </p:grpSp>
          <p:sp>
            <p:nvSpPr>
              <p:cNvPr id="79784" name="Freeform 43"/>
              <p:cNvSpPr>
                <a:spLocks/>
              </p:cNvSpPr>
              <p:nvPr/>
            </p:nvSpPr>
            <p:spPr bwMode="auto">
              <a:xfrm>
                <a:off x="3619" y="1251"/>
                <a:ext cx="26" cy="47"/>
              </a:xfrm>
              <a:custGeom>
                <a:avLst/>
                <a:gdLst>
                  <a:gd name="T0" fmla="*/ 0 w 103"/>
                  <a:gd name="T1" fmla="*/ 0 h 188"/>
                  <a:gd name="T2" fmla="*/ 0 w 103"/>
                  <a:gd name="T3" fmla="*/ 0 h 188"/>
                  <a:gd name="T4" fmla="*/ 0 w 103"/>
                  <a:gd name="T5" fmla="*/ 0 h 188"/>
                  <a:gd name="T6" fmla="*/ 0 w 103"/>
                  <a:gd name="T7" fmla="*/ 0 h 188"/>
                  <a:gd name="T8" fmla="*/ 0 w 103"/>
                  <a:gd name="T9" fmla="*/ 0 h 188"/>
                  <a:gd name="T10" fmla="*/ 0 w 103"/>
                  <a:gd name="T11" fmla="*/ 0 h 188"/>
                  <a:gd name="T12" fmla="*/ 0 w 103"/>
                  <a:gd name="T13" fmla="*/ 0 h 188"/>
                  <a:gd name="T14" fmla="*/ 0 w 103"/>
                  <a:gd name="T15" fmla="*/ 0 h 188"/>
                  <a:gd name="T16" fmla="*/ 0 w 103"/>
                  <a:gd name="T17" fmla="*/ 0 h 188"/>
                  <a:gd name="T18" fmla="*/ 0 w 103"/>
                  <a:gd name="T19" fmla="*/ 0 h 188"/>
                  <a:gd name="T20" fmla="*/ 0 w 103"/>
                  <a:gd name="T21" fmla="*/ 0 h 188"/>
                  <a:gd name="T22" fmla="*/ 0 w 103"/>
                  <a:gd name="T23" fmla="*/ 0 h 188"/>
                  <a:gd name="T24" fmla="*/ 0 w 103"/>
                  <a:gd name="T25" fmla="*/ 0 h 188"/>
                  <a:gd name="T26" fmla="*/ 0 w 103"/>
                  <a:gd name="T27" fmla="*/ 0 h 188"/>
                  <a:gd name="T28" fmla="*/ 0 w 103"/>
                  <a:gd name="T29" fmla="*/ 0 h 188"/>
                  <a:gd name="T30" fmla="*/ 0 w 103"/>
                  <a:gd name="T31" fmla="*/ 0 h 188"/>
                  <a:gd name="T32" fmla="*/ 0 w 103"/>
                  <a:gd name="T33" fmla="*/ 0 h 188"/>
                  <a:gd name="T34" fmla="*/ 0 w 103"/>
                  <a:gd name="T35" fmla="*/ 0 h 188"/>
                  <a:gd name="T36" fmla="*/ 0 w 103"/>
                  <a:gd name="T37" fmla="*/ 0 h 188"/>
                  <a:gd name="T38" fmla="*/ 0 w 103"/>
                  <a:gd name="T39" fmla="*/ 0 h 188"/>
                  <a:gd name="T40" fmla="*/ 0 w 103"/>
                  <a:gd name="T41" fmla="*/ 0 h 188"/>
                  <a:gd name="T42" fmla="*/ 0 w 103"/>
                  <a:gd name="T43" fmla="*/ 0 h 188"/>
                  <a:gd name="T44" fmla="*/ 0 w 103"/>
                  <a:gd name="T45" fmla="*/ 0 h 188"/>
                  <a:gd name="T46" fmla="*/ 0 w 103"/>
                  <a:gd name="T47" fmla="*/ 0 h 188"/>
                  <a:gd name="T48" fmla="*/ 0 w 103"/>
                  <a:gd name="T49" fmla="*/ 0 h 1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
                  <a:gd name="T76" fmla="*/ 0 h 188"/>
                  <a:gd name="T77" fmla="*/ 103 w 103"/>
                  <a:gd name="T78" fmla="*/ 188 h 1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 h="188">
                    <a:moveTo>
                      <a:pt x="15" y="188"/>
                    </a:moveTo>
                    <a:lnTo>
                      <a:pt x="15" y="160"/>
                    </a:lnTo>
                    <a:lnTo>
                      <a:pt x="3" y="126"/>
                    </a:lnTo>
                    <a:lnTo>
                      <a:pt x="0" y="104"/>
                    </a:lnTo>
                    <a:lnTo>
                      <a:pt x="0" y="88"/>
                    </a:lnTo>
                    <a:lnTo>
                      <a:pt x="0" y="63"/>
                    </a:lnTo>
                    <a:lnTo>
                      <a:pt x="3" y="43"/>
                    </a:lnTo>
                    <a:lnTo>
                      <a:pt x="8" y="30"/>
                    </a:lnTo>
                    <a:lnTo>
                      <a:pt x="15" y="18"/>
                    </a:lnTo>
                    <a:lnTo>
                      <a:pt x="24" y="8"/>
                    </a:lnTo>
                    <a:lnTo>
                      <a:pt x="39" y="1"/>
                    </a:lnTo>
                    <a:lnTo>
                      <a:pt x="55" y="0"/>
                    </a:lnTo>
                    <a:lnTo>
                      <a:pt x="69" y="2"/>
                    </a:lnTo>
                    <a:lnTo>
                      <a:pt x="81" y="7"/>
                    </a:lnTo>
                    <a:lnTo>
                      <a:pt x="90" y="18"/>
                    </a:lnTo>
                    <a:lnTo>
                      <a:pt x="97" y="30"/>
                    </a:lnTo>
                    <a:lnTo>
                      <a:pt x="103" y="44"/>
                    </a:lnTo>
                    <a:lnTo>
                      <a:pt x="102" y="76"/>
                    </a:lnTo>
                    <a:lnTo>
                      <a:pt x="97" y="102"/>
                    </a:lnTo>
                    <a:lnTo>
                      <a:pt x="93" y="130"/>
                    </a:lnTo>
                    <a:lnTo>
                      <a:pt x="85" y="145"/>
                    </a:lnTo>
                    <a:lnTo>
                      <a:pt x="78" y="157"/>
                    </a:lnTo>
                    <a:lnTo>
                      <a:pt x="74" y="165"/>
                    </a:lnTo>
                    <a:lnTo>
                      <a:pt x="70" y="188"/>
                    </a:lnTo>
                    <a:lnTo>
                      <a:pt x="15" y="188"/>
                    </a:lnTo>
                    <a:close/>
                  </a:path>
                </a:pathLst>
              </a:custGeom>
              <a:blipFill dpi="0" rotWithShape="0">
                <a:blip r:embed="rId11"/>
                <a:srcRect/>
                <a:tile tx="0" ty="0" sx="100000" sy="100000" flip="none" algn="tl"/>
              </a:blipFill>
              <a:ln w="9525">
                <a:noFill/>
                <a:round/>
                <a:headEnd/>
                <a:tailEnd/>
              </a:ln>
            </p:spPr>
            <p:txBody>
              <a:bodyPr/>
              <a:lstStyle/>
              <a:p>
                <a:endParaRPr lang="it-IT"/>
              </a:p>
            </p:txBody>
          </p:sp>
          <p:sp>
            <p:nvSpPr>
              <p:cNvPr id="79785" name="Freeform 44"/>
              <p:cNvSpPr>
                <a:spLocks/>
              </p:cNvSpPr>
              <p:nvPr/>
            </p:nvSpPr>
            <p:spPr bwMode="auto">
              <a:xfrm>
                <a:off x="3609" y="1244"/>
                <a:ext cx="46" cy="39"/>
              </a:xfrm>
              <a:custGeom>
                <a:avLst/>
                <a:gdLst>
                  <a:gd name="T0" fmla="*/ 0 w 187"/>
                  <a:gd name="T1" fmla="*/ 0 h 155"/>
                  <a:gd name="T2" fmla="*/ 0 w 187"/>
                  <a:gd name="T3" fmla="*/ 0 h 155"/>
                  <a:gd name="T4" fmla="*/ 0 w 187"/>
                  <a:gd name="T5" fmla="*/ 0 h 155"/>
                  <a:gd name="T6" fmla="*/ 0 w 187"/>
                  <a:gd name="T7" fmla="*/ 0 h 155"/>
                  <a:gd name="T8" fmla="*/ 0 w 187"/>
                  <a:gd name="T9" fmla="*/ 0 h 155"/>
                  <a:gd name="T10" fmla="*/ 0 w 187"/>
                  <a:gd name="T11" fmla="*/ 0 h 155"/>
                  <a:gd name="T12" fmla="*/ 0 w 187"/>
                  <a:gd name="T13" fmla="*/ 0 h 155"/>
                  <a:gd name="T14" fmla="*/ 0 w 187"/>
                  <a:gd name="T15" fmla="*/ 0 h 155"/>
                  <a:gd name="T16" fmla="*/ 0 w 187"/>
                  <a:gd name="T17" fmla="*/ 0 h 155"/>
                  <a:gd name="T18" fmla="*/ 0 w 187"/>
                  <a:gd name="T19" fmla="*/ 0 h 155"/>
                  <a:gd name="T20" fmla="*/ 0 w 187"/>
                  <a:gd name="T21" fmla="*/ 0 h 155"/>
                  <a:gd name="T22" fmla="*/ 0 w 187"/>
                  <a:gd name="T23" fmla="*/ 0 h 155"/>
                  <a:gd name="T24" fmla="*/ 0 w 187"/>
                  <a:gd name="T25" fmla="*/ 0 h 155"/>
                  <a:gd name="T26" fmla="*/ 0 w 187"/>
                  <a:gd name="T27" fmla="*/ 0 h 155"/>
                  <a:gd name="T28" fmla="*/ 0 w 187"/>
                  <a:gd name="T29" fmla="*/ 0 h 155"/>
                  <a:gd name="T30" fmla="*/ 0 w 187"/>
                  <a:gd name="T31" fmla="*/ 0 h 155"/>
                  <a:gd name="T32" fmla="*/ 0 w 187"/>
                  <a:gd name="T33" fmla="*/ 0 h 155"/>
                  <a:gd name="T34" fmla="*/ 0 w 187"/>
                  <a:gd name="T35" fmla="*/ 0 h 155"/>
                  <a:gd name="T36" fmla="*/ 0 w 187"/>
                  <a:gd name="T37" fmla="*/ 0 h 155"/>
                  <a:gd name="T38" fmla="*/ 0 w 187"/>
                  <a:gd name="T39" fmla="*/ 0 h 155"/>
                  <a:gd name="T40" fmla="*/ 0 w 187"/>
                  <a:gd name="T41" fmla="*/ 0 h 155"/>
                  <a:gd name="T42" fmla="*/ 0 w 187"/>
                  <a:gd name="T43" fmla="*/ 0 h 155"/>
                  <a:gd name="T44" fmla="*/ 0 w 187"/>
                  <a:gd name="T45" fmla="*/ 0 h 155"/>
                  <a:gd name="T46" fmla="*/ 0 w 187"/>
                  <a:gd name="T47" fmla="*/ 0 h 155"/>
                  <a:gd name="T48" fmla="*/ 0 w 187"/>
                  <a:gd name="T49" fmla="*/ 0 h 155"/>
                  <a:gd name="T50" fmla="*/ 0 w 187"/>
                  <a:gd name="T51" fmla="*/ 0 h 155"/>
                  <a:gd name="T52" fmla="*/ 0 w 187"/>
                  <a:gd name="T53" fmla="*/ 0 h 155"/>
                  <a:gd name="T54" fmla="*/ 0 w 187"/>
                  <a:gd name="T55" fmla="*/ 0 h 155"/>
                  <a:gd name="T56" fmla="*/ 0 w 187"/>
                  <a:gd name="T57" fmla="*/ 0 h 155"/>
                  <a:gd name="T58" fmla="*/ 0 w 187"/>
                  <a:gd name="T59" fmla="*/ 0 h 155"/>
                  <a:gd name="T60" fmla="*/ 0 w 187"/>
                  <a:gd name="T61" fmla="*/ 0 h 155"/>
                  <a:gd name="T62" fmla="*/ 0 w 187"/>
                  <a:gd name="T63" fmla="*/ 0 h 155"/>
                  <a:gd name="T64" fmla="*/ 0 w 187"/>
                  <a:gd name="T65" fmla="*/ 0 h 155"/>
                  <a:gd name="T66" fmla="*/ 0 w 187"/>
                  <a:gd name="T67" fmla="*/ 0 h 155"/>
                  <a:gd name="T68" fmla="*/ 0 w 187"/>
                  <a:gd name="T69" fmla="*/ 0 h 155"/>
                  <a:gd name="T70" fmla="*/ 0 w 187"/>
                  <a:gd name="T71" fmla="*/ 0 h 155"/>
                  <a:gd name="T72" fmla="*/ 0 w 187"/>
                  <a:gd name="T73" fmla="*/ 0 h 155"/>
                  <a:gd name="T74" fmla="*/ 0 w 187"/>
                  <a:gd name="T75" fmla="*/ 0 h 155"/>
                  <a:gd name="T76" fmla="*/ 0 w 187"/>
                  <a:gd name="T77" fmla="*/ 0 h 1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7"/>
                  <a:gd name="T118" fmla="*/ 0 h 155"/>
                  <a:gd name="T119" fmla="*/ 187 w 187"/>
                  <a:gd name="T120" fmla="*/ 155 h 1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7" h="155">
                    <a:moveTo>
                      <a:pt x="20" y="152"/>
                    </a:moveTo>
                    <a:lnTo>
                      <a:pt x="11" y="155"/>
                    </a:lnTo>
                    <a:lnTo>
                      <a:pt x="0" y="150"/>
                    </a:lnTo>
                    <a:lnTo>
                      <a:pt x="5" y="125"/>
                    </a:lnTo>
                    <a:lnTo>
                      <a:pt x="11" y="94"/>
                    </a:lnTo>
                    <a:lnTo>
                      <a:pt x="24" y="60"/>
                    </a:lnTo>
                    <a:lnTo>
                      <a:pt x="30" y="40"/>
                    </a:lnTo>
                    <a:lnTo>
                      <a:pt x="37" y="24"/>
                    </a:lnTo>
                    <a:lnTo>
                      <a:pt x="53" y="9"/>
                    </a:lnTo>
                    <a:lnTo>
                      <a:pt x="83" y="3"/>
                    </a:lnTo>
                    <a:lnTo>
                      <a:pt x="107" y="0"/>
                    </a:lnTo>
                    <a:lnTo>
                      <a:pt x="143" y="15"/>
                    </a:lnTo>
                    <a:lnTo>
                      <a:pt x="158" y="32"/>
                    </a:lnTo>
                    <a:lnTo>
                      <a:pt x="170" y="64"/>
                    </a:lnTo>
                    <a:lnTo>
                      <a:pt x="182" y="100"/>
                    </a:lnTo>
                    <a:lnTo>
                      <a:pt x="187" y="132"/>
                    </a:lnTo>
                    <a:lnTo>
                      <a:pt x="185" y="145"/>
                    </a:lnTo>
                    <a:lnTo>
                      <a:pt x="168" y="147"/>
                    </a:lnTo>
                    <a:lnTo>
                      <a:pt x="155" y="150"/>
                    </a:lnTo>
                    <a:lnTo>
                      <a:pt x="136" y="153"/>
                    </a:lnTo>
                    <a:lnTo>
                      <a:pt x="141" y="122"/>
                    </a:lnTo>
                    <a:lnTo>
                      <a:pt x="141" y="104"/>
                    </a:lnTo>
                    <a:lnTo>
                      <a:pt x="140" y="87"/>
                    </a:lnTo>
                    <a:lnTo>
                      <a:pt x="141" y="65"/>
                    </a:lnTo>
                    <a:lnTo>
                      <a:pt x="120" y="56"/>
                    </a:lnTo>
                    <a:lnTo>
                      <a:pt x="114" y="36"/>
                    </a:lnTo>
                    <a:lnTo>
                      <a:pt x="96" y="50"/>
                    </a:lnTo>
                    <a:lnTo>
                      <a:pt x="70" y="74"/>
                    </a:lnTo>
                    <a:lnTo>
                      <a:pt x="80" y="62"/>
                    </a:lnTo>
                    <a:lnTo>
                      <a:pt x="59" y="80"/>
                    </a:lnTo>
                    <a:lnTo>
                      <a:pt x="59" y="110"/>
                    </a:lnTo>
                    <a:lnTo>
                      <a:pt x="64" y="124"/>
                    </a:lnTo>
                    <a:lnTo>
                      <a:pt x="70" y="136"/>
                    </a:lnTo>
                    <a:lnTo>
                      <a:pt x="75" y="154"/>
                    </a:lnTo>
                    <a:lnTo>
                      <a:pt x="53" y="154"/>
                    </a:lnTo>
                    <a:lnTo>
                      <a:pt x="63" y="154"/>
                    </a:lnTo>
                    <a:lnTo>
                      <a:pt x="32" y="150"/>
                    </a:lnTo>
                    <a:lnTo>
                      <a:pt x="30" y="150"/>
                    </a:lnTo>
                    <a:lnTo>
                      <a:pt x="20" y="152"/>
                    </a:lnTo>
                    <a:close/>
                  </a:path>
                </a:pathLst>
              </a:custGeom>
              <a:solidFill>
                <a:srgbClr val="000000"/>
              </a:solidFill>
              <a:ln w="9525">
                <a:noFill/>
                <a:round/>
                <a:headEnd/>
                <a:tailEnd/>
              </a:ln>
            </p:spPr>
            <p:txBody>
              <a:bodyPr/>
              <a:lstStyle/>
              <a:p>
                <a:endParaRPr lang="it-IT"/>
              </a:p>
            </p:txBody>
          </p:sp>
          <p:sp>
            <p:nvSpPr>
              <p:cNvPr id="79786" name="Freeform 45"/>
              <p:cNvSpPr>
                <a:spLocks/>
              </p:cNvSpPr>
              <p:nvPr/>
            </p:nvSpPr>
            <p:spPr bwMode="auto">
              <a:xfrm>
                <a:off x="3592" y="1298"/>
                <a:ext cx="77" cy="189"/>
              </a:xfrm>
              <a:custGeom>
                <a:avLst/>
                <a:gdLst>
                  <a:gd name="T0" fmla="*/ 0 w 309"/>
                  <a:gd name="T1" fmla="*/ 0 h 757"/>
                  <a:gd name="T2" fmla="*/ 0 w 309"/>
                  <a:gd name="T3" fmla="*/ 0 h 757"/>
                  <a:gd name="T4" fmla="*/ 0 w 309"/>
                  <a:gd name="T5" fmla="*/ 0 h 757"/>
                  <a:gd name="T6" fmla="*/ 0 w 309"/>
                  <a:gd name="T7" fmla="*/ 0 h 757"/>
                  <a:gd name="T8" fmla="*/ 0 w 309"/>
                  <a:gd name="T9" fmla="*/ 0 h 757"/>
                  <a:gd name="T10" fmla="*/ 0 w 309"/>
                  <a:gd name="T11" fmla="*/ 0 h 757"/>
                  <a:gd name="T12" fmla="*/ 0 w 309"/>
                  <a:gd name="T13" fmla="*/ 0 h 757"/>
                  <a:gd name="T14" fmla="*/ 0 w 309"/>
                  <a:gd name="T15" fmla="*/ 0 h 757"/>
                  <a:gd name="T16" fmla="*/ 0 w 309"/>
                  <a:gd name="T17" fmla="*/ 0 h 757"/>
                  <a:gd name="T18" fmla="*/ 0 w 309"/>
                  <a:gd name="T19" fmla="*/ 0 h 757"/>
                  <a:gd name="T20" fmla="*/ 0 w 309"/>
                  <a:gd name="T21" fmla="*/ 0 h 757"/>
                  <a:gd name="T22" fmla="*/ 0 w 309"/>
                  <a:gd name="T23" fmla="*/ 0 h 757"/>
                  <a:gd name="T24" fmla="*/ 0 w 309"/>
                  <a:gd name="T25" fmla="*/ 0 h 757"/>
                  <a:gd name="T26" fmla="*/ 0 w 309"/>
                  <a:gd name="T27" fmla="*/ 0 h 757"/>
                  <a:gd name="T28" fmla="*/ 0 w 309"/>
                  <a:gd name="T29" fmla="*/ 0 h 757"/>
                  <a:gd name="T30" fmla="*/ 0 w 309"/>
                  <a:gd name="T31" fmla="*/ 0 h 757"/>
                  <a:gd name="T32" fmla="*/ 0 w 309"/>
                  <a:gd name="T33" fmla="*/ 0 h 757"/>
                  <a:gd name="T34" fmla="*/ 0 w 309"/>
                  <a:gd name="T35" fmla="*/ 0 h 757"/>
                  <a:gd name="T36" fmla="*/ 0 w 309"/>
                  <a:gd name="T37" fmla="*/ 0 h 757"/>
                  <a:gd name="T38" fmla="*/ 0 w 309"/>
                  <a:gd name="T39" fmla="*/ 0 h 757"/>
                  <a:gd name="T40" fmla="*/ 0 w 309"/>
                  <a:gd name="T41" fmla="*/ 0 h 757"/>
                  <a:gd name="T42" fmla="*/ 0 w 309"/>
                  <a:gd name="T43" fmla="*/ 0 h 7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9"/>
                  <a:gd name="T67" fmla="*/ 0 h 757"/>
                  <a:gd name="T68" fmla="*/ 309 w 309"/>
                  <a:gd name="T69" fmla="*/ 757 h 75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9" h="757">
                    <a:moveTo>
                      <a:pt x="124" y="0"/>
                    </a:moveTo>
                    <a:lnTo>
                      <a:pt x="49" y="41"/>
                    </a:lnTo>
                    <a:lnTo>
                      <a:pt x="40" y="54"/>
                    </a:lnTo>
                    <a:lnTo>
                      <a:pt x="0" y="247"/>
                    </a:lnTo>
                    <a:lnTo>
                      <a:pt x="59" y="255"/>
                    </a:lnTo>
                    <a:lnTo>
                      <a:pt x="67" y="207"/>
                    </a:lnTo>
                    <a:lnTo>
                      <a:pt x="90" y="308"/>
                    </a:lnTo>
                    <a:lnTo>
                      <a:pt x="52" y="536"/>
                    </a:lnTo>
                    <a:lnTo>
                      <a:pt x="71" y="755"/>
                    </a:lnTo>
                    <a:lnTo>
                      <a:pt x="93" y="757"/>
                    </a:lnTo>
                    <a:lnTo>
                      <a:pt x="125" y="754"/>
                    </a:lnTo>
                    <a:lnTo>
                      <a:pt x="172" y="751"/>
                    </a:lnTo>
                    <a:lnTo>
                      <a:pt x="212" y="751"/>
                    </a:lnTo>
                    <a:lnTo>
                      <a:pt x="247" y="752"/>
                    </a:lnTo>
                    <a:lnTo>
                      <a:pt x="260" y="436"/>
                    </a:lnTo>
                    <a:lnTo>
                      <a:pt x="226" y="297"/>
                    </a:lnTo>
                    <a:lnTo>
                      <a:pt x="239" y="221"/>
                    </a:lnTo>
                    <a:lnTo>
                      <a:pt x="247" y="249"/>
                    </a:lnTo>
                    <a:lnTo>
                      <a:pt x="309" y="233"/>
                    </a:lnTo>
                    <a:lnTo>
                      <a:pt x="261" y="52"/>
                    </a:lnTo>
                    <a:lnTo>
                      <a:pt x="183" y="0"/>
                    </a:lnTo>
                    <a:lnTo>
                      <a:pt x="124" y="0"/>
                    </a:lnTo>
                    <a:close/>
                  </a:path>
                </a:pathLst>
              </a:custGeom>
              <a:blipFill dpi="0" rotWithShape="0">
                <a:blip r:embed="rId13"/>
                <a:srcRect/>
                <a:tile tx="0" ty="0" sx="100000" sy="100000" flip="none" algn="tl"/>
              </a:blipFill>
              <a:ln w="9525">
                <a:noFill/>
                <a:round/>
                <a:headEnd/>
                <a:tailEnd/>
              </a:ln>
            </p:spPr>
            <p:txBody>
              <a:bodyPr/>
              <a:lstStyle/>
              <a:p>
                <a:endParaRPr lang="it-IT"/>
              </a:p>
            </p:txBody>
          </p:sp>
          <p:grpSp>
            <p:nvGrpSpPr>
              <p:cNvPr id="79787" name="Group 46"/>
              <p:cNvGrpSpPr>
                <a:grpSpLocks/>
              </p:cNvGrpSpPr>
              <p:nvPr/>
            </p:nvGrpSpPr>
            <p:grpSpPr bwMode="auto">
              <a:xfrm>
                <a:off x="3614" y="1298"/>
                <a:ext cx="33" cy="80"/>
                <a:chOff x="3614" y="1298"/>
                <a:chExt cx="33" cy="80"/>
              </a:xfrm>
            </p:grpSpPr>
            <p:sp>
              <p:nvSpPr>
                <p:cNvPr id="79791" name="Freeform 47"/>
                <p:cNvSpPr>
                  <a:spLocks/>
                </p:cNvSpPr>
                <p:nvPr/>
              </p:nvSpPr>
              <p:spPr bwMode="auto">
                <a:xfrm>
                  <a:off x="3622" y="1298"/>
                  <a:ext cx="17" cy="9"/>
                </a:xfrm>
                <a:custGeom>
                  <a:avLst/>
                  <a:gdLst>
                    <a:gd name="T0" fmla="*/ 0 w 69"/>
                    <a:gd name="T1" fmla="*/ 0 h 36"/>
                    <a:gd name="T2" fmla="*/ 0 w 69"/>
                    <a:gd name="T3" fmla="*/ 0 h 36"/>
                    <a:gd name="T4" fmla="*/ 0 w 69"/>
                    <a:gd name="T5" fmla="*/ 0 h 36"/>
                    <a:gd name="T6" fmla="*/ 0 w 69"/>
                    <a:gd name="T7" fmla="*/ 0 h 36"/>
                    <a:gd name="T8" fmla="*/ 0 w 69"/>
                    <a:gd name="T9" fmla="*/ 0 h 36"/>
                    <a:gd name="T10" fmla="*/ 0 w 69"/>
                    <a:gd name="T11" fmla="*/ 0 h 36"/>
                    <a:gd name="T12" fmla="*/ 0 60000 65536"/>
                    <a:gd name="T13" fmla="*/ 0 60000 65536"/>
                    <a:gd name="T14" fmla="*/ 0 60000 65536"/>
                    <a:gd name="T15" fmla="*/ 0 60000 65536"/>
                    <a:gd name="T16" fmla="*/ 0 60000 65536"/>
                    <a:gd name="T17" fmla="*/ 0 60000 65536"/>
                    <a:gd name="T18" fmla="*/ 0 w 69"/>
                    <a:gd name="T19" fmla="*/ 0 h 36"/>
                    <a:gd name="T20" fmla="*/ 69 w 6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69" h="36">
                      <a:moveTo>
                        <a:pt x="0" y="3"/>
                      </a:moveTo>
                      <a:lnTo>
                        <a:pt x="15" y="36"/>
                      </a:lnTo>
                      <a:lnTo>
                        <a:pt x="36" y="0"/>
                      </a:lnTo>
                      <a:lnTo>
                        <a:pt x="56" y="36"/>
                      </a:lnTo>
                      <a:lnTo>
                        <a:pt x="69" y="4"/>
                      </a:lnTo>
                      <a:lnTo>
                        <a:pt x="0" y="3"/>
                      </a:lnTo>
                      <a:close/>
                    </a:path>
                  </a:pathLst>
                </a:custGeom>
                <a:blipFill dpi="0" rotWithShape="0">
                  <a:blip r:embed="rId14"/>
                  <a:srcRect/>
                  <a:tile tx="0" ty="0" sx="100000" sy="100000" flip="none" algn="tl"/>
                </a:blipFill>
                <a:ln w="3175">
                  <a:solidFill>
                    <a:srgbClr val="00007F"/>
                  </a:solidFill>
                  <a:round/>
                  <a:headEnd/>
                  <a:tailEnd/>
                </a:ln>
              </p:spPr>
              <p:txBody>
                <a:bodyPr/>
                <a:lstStyle/>
                <a:p>
                  <a:endParaRPr lang="it-IT"/>
                </a:p>
              </p:txBody>
            </p:sp>
            <p:sp>
              <p:nvSpPr>
                <p:cNvPr id="79792" name="Freeform 48"/>
                <p:cNvSpPr>
                  <a:spLocks/>
                </p:cNvSpPr>
                <p:nvPr/>
              </p:nvSpPr>
              <p:spPr bwMode="auto">
                <a:xfrm>
                  <a:off x="3631" y="1300"/>
                  <a:ext cx="4" cy="74"/>
                </a:xfrm>
                <a:custGeom>
                  <a:avLst/>
                  <a:gdLst>
                    <a:gd name="T0" fmla="*/ 0 w 16"/>
                    <a:gd name="T1" fmla="*/ 0 h 295"/>
                    <a:gd name="T2" fmla="*/ 0 w 16"/>
                    <a:gd name="T3" fmla="*/ 0 h 295"/>
                    <a:gd name="T4" fmla="*/ 0 w 16"/>
                    <a:gd name="T5" fmla="*/ 0 h 295"/>
                    <a:gd name="T6" fmla="*/ 0 w 16"/>
                    <a:gd name="T7" fmla="*/ 0 h 295"/>
                    <a:gd name="T8" fmla="*/ 0 60000 65536"/>
                    <a:gd name="T9" fmla="*/ 0 60000 65536"/>
                    <a:gd name="T10" fmla="*/ 0 60000 65536"/>
                    <a:gd name="T11" fmla="*/ 0 60000 65536"/>
                    <a:gd name="T12" fmla="*/ 0 w 16"/>
                    <a:gd name="T13" fmla="*/ 0 h 295"/>
                    <a:gd name="T14" fmla="*/ 16 w 16"/>
                    <a:gd name="T15" fmla="*/ 295 h 295"/>
                  </a:gdLst>
                  <a:ahLst/>
                  <a:cxnLst>
                    <a:cxn ang="T8">
                      <a:pos x="T0" y="T1"/>
                    </a:cxn>
                    <a:cxn ang="T9">
                      <a:pos x="T2" y="T3"/>
                    </a:cxn>
                    <a:cxn ang="T10">
                      <a:pos x="T4" y="T5"/>
                    </a:cxn>
                    <a:cxn ang="T11">
                      <a:pos x="T6" y="T7"/>
                    </a:cxn>
                  </a:cxnLst>
                  <a:rect l="T12" t="T13" r="T14" b="T15"/>
                  <a:pathLst>
                    <a:path w="16" h="295">
                      <a:moveTo>
                        <a:pt x="0" y="0"/>
                      </a:moveTo>
                      <a:lnTo>
                        <a:pt x="16" y="122"/>
                      </a:lnTo>
                      <a:lnTo>
                        <a:pt x="16" y="295"/>
                      </a:lnTo>
                      <a:lnTo>
                        <a:pt x="0" y="0"/>
                      </a:lnTo>
                      <a:close/>
                    </a:path>
                  </a:pathLst>
                </a:custGeom>
                <a:blipFill dpi="0" rotWithShape="0">
                  <a:blip r:embed="rId14"/>
                  <a:srcRect/>
                  <a:tile tx="0" ty="0" sx="100000" sy="100000" flip="none" algn="tl"/>
                </a:blipFill>
                <a:ln w="3175">
                  <a:solidFill>
                    <a:srgbClr val="00007F"/>
                  </a:solidFill>
                  <a:round/>
                  <a:headEnd/>
                  <a:tailEnd/>
                </a:ln>
              </p:spPr>
              <p:txBody>
                <a:bodyPr/>
                <a:lstStyle/>
                <a:p>
                  <a:endParaRPr lang="it-IT"/>
                </a:p>
              </p:txBody>
            </p:sp>
            <p:sp>
              <p:nvSpPr>
                <p:cNvPr id="79793" name="Freeform 49"/>
                <p:cNvSpPr>
                  <a:spLocks/>
                </p:cNvSpPr>
                <p:nvPr/>
              </p:nvSpPr>
              <p:spPr bwMode="auto">
                <a:xfrm>
                  <a:off x="3614" y="1374"/>
                  <a:ext cx="33" cy="4"/>
                </a:xfrm>
                <a:custGeom>
                  <a:avLst/>
                  <a:gdLst>
                    <a:gd name="T0" fmla="*/ 0 w 133"/>
                    <a:gd name="T1" fmla="*/ 0 h 16"/>
                    <a:gd name="T2" fmla="*/ 0 w 133"/>
                    <a:gd name="T3" fmla="*/ 0 h 16"/>
                    <a:gd name="T4" fmla="*/ 0 w 133"/>
                    <a:gd name="T5" fmla="*/ 0 h 16"/>
                    <a:gd name="T6" fmla="*/ 0 w 133"/>
                    <a:gd name="T7" fmla="*/ 0 h 16"/>
                    <a:gd name="T8" fmla="*/ 0 60000 65536"/>
                    <a:gd name="T9" fmla="*/ 0 60000 65536"/>
                    <a:gd name="T10" fmla="*/ 0 60000 65536"/>
                    <a:gd name="T11" fmla="*/ 0 60000 65536"/>
                    <a:gd name="T12" fmla="*/ 0 w 133"/>
                    <a:gd name="T13" fmla="*/ 0 h 16"/>
                    <a:gd name="T14" fmla="*/ 133 w 133"/>
                    <a:gd name="T15" fmla="*/ 16 h 16"/>
                  </a:gdLst>
                  <a:ahLst/>
                  <a:cxnLst>
                    <a:cxn ang="T8">
                      <a:pos x="T0" y="T1"/>
                    </a:cxn>
                    <a:cxn ang="T9">
                      <a:pos x="T2" y="T3"/>
                    </a:cxn>
                    <a:cxn ang="T10">
                      <a:pos x="T4" y="T5"/>
                    </a:cxn>
                    <a:cxn ang="T11">
                      <a:pos x="T6" y="T7"/>
                    </a:cxn>
                  </a:cxnLst>
                  <a:rect l="T12" t="T13" r="T14" b="T15"/>
                  <a:pathLst>
                    <a:path w="133" h="16">
                      <a:moveTo>
                        <a:pt x="0" y="16"/>
                      </a:moveTo>
                      <a:lnTo>
                        <a:pt x="72" y="0"/>
                      </a:lnTo>
                      <a:lnTo>
                        <a:pt x="133" y="6"/>
                      </a:lnTo>
                      <a:lnTo>
                        <a:pt x="0" y="16"/>
                      </a:lnTo>
                      <a:close/>
                    </a:path>
                  </a:pathLst>
                </a:custGeom>
                <a:blipFill dpi="0" rotWithShape="0">
                  <a:blip r:embed="rId14"/>
                  <a:srcRect/>
                  <a:tile tx="0" ty="0" sx="100000" sy="100000" flip="none" algn="tl"/>
                </a:blipFill>
                <a:ln w="3175">
                  <a:solidFill>
                    <a:srgbClr val="00007F"/>
                  </a:solidFill>
                  <a:round/>
                  <a:headEnd/>
                  <a:tailEnd/>
                </a:ln>
              </p:spPr>
              <p:txBody>
                <a:bodyPr/>
                <a:lstStyle/>
                <a:p>
                  <a:endParaRPr lang="it-IT"/>
                </a:p>
              </p:txBody>
            </p:sp>
          </p:grpSp>
          <p:grpSp>
            <p:nvGrpSpPr>
              <p:cNvPr id="79788" name="Group 50"/>
              <p:cNvGrpSpPr>
                <a:grpSpLocks/>
              </p:cNvGrpSpPr>
              <p:nvPr/>
            </p:nvGrpSpPr>
            <p:grpSpPr bwMode="auto">
              <a:xfrm>
                <a:off x="3605" y="1566"/>
                <a:ext cx="45" cy="31"/>
                <a:chOff x="3605" y="1566"/>
                <a:chExt cx="45" cy="31"/>
              </a:xfrm>
            </p:grpSpPr>
            <p:sp>
              <p:nvSpPr>
                <p:cNvPr id="79789" name="Freeform 51"/>
                <p:cNvSpPr>
                  <a:spLocks/>
                </p:cNvSpPr>
                <p:nvPr/>
              </p:nvSpPr>
              <p:spPr bwMode="auto">
                <a:xfrm>
                  <a:off x="3605" y="1569"/>
                  <a:ext cx="18" cy="28"/>
                </a:xfrm>
                <a:custGeom>
                  <a:avLst/>
                  <a:gdLst>
                    <a:gd name="T0" fmla="*/ 0 w 70"/>
                    <a:gd name="T1" fmla="*/ 0 h 111"/>
                    <a:gd name="T2" fmla="*/ 0 w 70"/>
                    <a:gd name="T3" fmla="*/ 0 h 111"/>
                    <a:gd name="T4" fmla="*/ 0 w 70"/>
                    <a:gd name="T5" fmla="*/ 0 h 111"/>
                    <a:gd name="T6" fmla="*/ 0 w 70"/>
                    <a:gd name="T7" fmla="*/ 0 h 111"/>
                    <a:gd name="T8" fmla="*/ 0 w 70"/>
                    <a:gd name="T9" fmla="*/ 0 h 111"/>
                    <a:gd name="T10" fmla="*/ 0 w 70"/>
                    <a:gd name="T11" fmla="*/ 0 h 111"/>
                    <a:gd name="T12" fmla="*/ 0 w 70"/>
                    <a:gd name="T13" fmla="*/ 0 h 111"/>
                    <a:gd name="T14" fmla="*/ 0 w 70"/>
                    <a:gd name="T15" fmla="*/ 0 h 111"/>
                    <a:gd name="T16" fmla="*/ 0 w 70"/>
                    <a:gd name="T17" fmla="*/ 0 h 111"/>
                    <a:gd name="T18" fmla="*/ 0 w 70"/>
                    <a:gd name="T19" fmla="*/ 0 h 111"/>
                    <a:gd name="T20" fmla="*/ 0 w 70"/>
                    <a:gd name="T21" fmla="*/ 0 h 111"/>
                    <a:gd name="T22" fmla="*/ 0 w 70"/>
                    <a:gd name="T23" fmla="*/ 0 h 111"/>
                    <a:gd name="T24" fmla="*/ 0 w 70"/>
                    <a:gd name="T25" fmla="*/ 0 h 111"/>
                    <a:gd name="T26" fmla="*/ 0 w 70"/>
                    <a:gd name="T27" fmla="*/ 0 h 111"/>
                    <a:gd name="T28" fmla="*/ 0 w 70"/>
                    <a:gd name="T29" fmla="*/ 0 h 111"/>
                    <a:gd name="T30" fmla="*/ 0 w 70"/>
                    <a:gd name="T31" fmla="*/ 0 h 111"/>
                    <a:gd name="T32" fmla="*/ 0 w 70"/>
                    <a:gd name="T33" fmla="*/ 0 h 111"/>
                    <a:gd name="T34" fmla="*/ 0 w 70"/>
                    <a:gd name="T35" fmla="*/ 0 h 111"/>
                    <a:gd name="T36" fmla="*/ 0 w 70"/>
                    <a:gd name="T37" fmla="*/ 0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
                    <a:gd name="T58" fmla="*/ 0 h 111"/>
                    <a:gd name="T59" fmla="*/ 70 w 70"/>
                    <a:gd name="T60" fmla="*/ 111 h 1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 h="111">
                      <a:moveTo>
                        <a:pt x="13" y="55"/>
                      </a:moveTo>
                      <a:lnTo>
                        <a:pt x="3" y="72"/>
                      </a:lnTo>
                      <a:lnTo>
                        <a:pt x="0" y="85"/>
                      </a:lnTo>
                      <a:lnTo>
                        <a:pt x="0" y="95"/>
                      </a:lnTo>
                      <a:lnTo>
                        <a:pt x="2" y="102"/>
                      </a:lnTo>
                      <a:lnTo>
                        <a:pt x="7" y="108"/>
                      </a:lnTo>
                      <a:lnTo>
                        <a:pt x="16" y="111"/>
                      </a:lnTo>
                      <a:lnTo>
                        <a:pt x="28" y="110"/>
                      </a:lnTo>
                      <a:lnTo>
                        <a:pt x="40" y="105"/>
                      </a:lnTo>
                      <a:lnTo>
                        <a:pt x="49" y="94"/>
                      </a:lnTo>
                      <a:lnTo>
                        <a:pt x="57" y="79"/>
                      </a:lnTo>
                      <a:lnTo>
                        <a:pt x="62" y="48"/>
                      </a:lnTo>
                      <a:lnTo>
                        <a:pt x="70" y="18"/>
                      </a:lnTo>
                      <a:lnTo>
                        <a:pt x="69" y="0"/>
                      </a:lnTo>
                      <a:lnTo>
                        <a:pt x="55" y="42"/>
                      </a:lnTo>
                      <a:lnTo>
                        <a:pt x="43" y="70"/>
                      </a:lnTo>
                      <a:lnTo>
                        <a:pt x="25" y="70"/>
                      </a:lnTo>
                      <a:lnTo>
                        <a:pt x="10" y="68"/>
                      </a:lnTo>
                      <a:lnTo>
                        <a:pt x="13" y="55"/>
                      </a:lnTo>
                      <a:close/>
                    </a:path>
                  </a:pathLst>
                </a:custGeom>
                <a:solidFill>
                  <a:srgbClr val="000000"/>
                </a:solidFill>
                <a:ln w="9525">
                  <a:noFill/>
                  <a:round/>
                  <a:headEnd/>
                  <a:tailEnd/>
                </a:ln>
              </p:spPr>
              <p:txBody>
                <a:bodyPr/>
                <a:lstStyle/>
                <a:p>
                  <a:endParaRPr lang="it-IT"/>
                </a:p>
              </p:txBody>
            </p:sp>
            <p:sp>
              <p:nvSpPr>
                <p:cNvPr id="79790" name="Freeform 52"/>
                <p:cNvSpPr>
                  <a:spLocks/>
                </p:cNvSpPr>
                <p:nvPr/>
              </p:nvSpPr>
              <p:spPr bwMode="auto">
                <a:xfrm>
                  <a:off x="3630" y="1566"/>
                  <a:ext cx="20" cy="30"/>
                </a:xfrm>
                <a:custGeom>
                  <a:avLst/>
                  <a:gdLst>
                    <a:gd name="T0" fmla="*/ 0 w 80"/>
                    <a:gd name="T1" fmla="*/ 0 h 122"/>
                    <a:gd name="T2" fmla="*/ 0 w 80"/>
                    <a:gd name="T3" fmla="*/ 0 h 122"/>
                    <a:gd name="T4" fmla="*/ 0 w 80"/>
                    <a:gd name="T5" fmla="*/ 0 h 122"/>
                    <a:gd name="T6" fmla="*/ 0 w 80"/>
                    <a:gd name="T7" fmla="*/ 0 h 122"/>
                    <a:gd name="T8" fmla="*/ 0 w 80"/>
                    <a:gd name="T9" fmla="*/ 0 h 122"/>
                    <a:gd name="T10" fmla="*/ 0 w 80"/>
                    <a:gd name="T11" fmla="*/ 0 h 122"/>
                    <a:gd name="T12" fmla="*/ 0 w 80"/>
                    <a:gd name="T13" fmla="*/ 0 h 122"/>
                    <a:gd name="T14" fmla="*/ 0 w 80"/>
                    <a:gd name="T15" fmla="*/ 0 h 122"/>
                    <a:gd name="T16" fmla="*/ 0 w 80"/>
                    <a:gd name="T17" fmla="*/ 0 h 122"/>
                    <a:gd name="T18" fmla="*/ 0 w 80"/>
                    <a:gd name="T19" fmla="*/ 0 h 122"/>
                    <a:gd name="T20" fmla="*/ 0 w 80"/>
                    <a:gd name="T21" fmla="*/ 0 h 122"/>
                    <a:gd name="T22" fmla="*/ 0 w 80"/>
                    <a:gd name="T23" fmla="*/ 0 h 122"/>
                    <a:gd name="T24" fmla="*/ 0 w 80"/>
                    <a:gd name="T25" fmla="*/ 0 h 122"/>
                    <a:gd name="T26" fmla="*/ 0 w 80"/>
                    <a:gd name="T27" fmla="*/ 0 h 122"/>
                    <a:gd name="T28" fmla="*/ 0 w 80"/>
                    <a:gd name="T29" fmla="*/ 0 h 122"/>
                    <a:gd name="T30" fmla="*/ 0 w 80"/>
                    <a:gd name="T31" fmla="*/ 0 h 122"/>
                    <a:gd name="T32" fmla="*/ 0 w 80"/>
                    <a:gd name="T33" fmla="*/ 0 h 122"/>
                    <a:gd name="T34" fmla="*/ 0 w 80"/>
                    <a:gd name="T35" fmla="*/ 0 h 122"/>
                    <a:gd name="T36" fmla="*/ 0 w 80"/>
                    <a:gd name="T37" fmla="*/ 0 h 122"/>
                    <a:gd name="T38" fmla="*/ 0 w 80"/>
                    <a:gd name="T39" fmla="*/ 0 h 122"/>
                    <a:gd name="T40" fmla="*/ 0 w 80"/>
                    <a:gd name="T41" fmla="*/ 0 h 122"/>
                    <a:gd name="T42" fmla="*/ 0 w 80"/>
                    <a:gd name="T43" fmla="*/ 0 h 1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
                    <a:gd name="T67" fmla="*/ 0 h 122"/>
                    <a:gd name="T68" fmla="*/ 80 w 80"/>
                    <a:gd name="T69" fmla="*/ 122 h 1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 h="122">
                      <a:moveTo>
                        <a:pt x="1" y="0"/>
                      </a:moveTo>
                      <a:lnTo>
                        <a:pt x="0" y="13"/>
                      </a:lnTo>
                      <a:lnTo>
                        <a:pt x="10" y="43"/>
                      </a:lnTo>
                      <a:lnTo>
                        <a:pt x="17" y="69"/>
                      </a:lnTo>
                      <a:lnTo>
                        <a:pt x="25" y="93"/>
                      </a:lnTo>
                      <a:lnTo>
                        <a:pt x="33" y="106"/>
                      </a:lnTo>
                      <a:lnTo>
                        <a:pt x="41" y="116"/>
                      </a:lnTo>
                      <a:lnTo>
                        <a:pt x="52" y="120"/>
                      </a:lnTo>
                      <a:lnTo>
                        <a:pt x="65" y="122"/>
                      </a:lnTo>
                      <a:lnTo>
                        <a:pt x="71" y="118"/>
                      </a:lnTo>
                      <a:lnTo>
                        <a:pt x="77" y="115"/>
                      </a:lnTo>
                      <a:lnTo>
                        <a:pt x="80" y="103"/>
                      </a:lnTo>
                      <a:lnTo>
                        <a:pt x="78" y="87"/>
                      </a:lnTo>
                      <a:lnTo>
                        <a:pt x="71" y="68"/>
                      </a:lnTo>
                      <a:lnTo>
                        <a:pt x="66" y="57"/>
                      </a:lnTo>
                      <a:lnTo>
                        <a:pt x="64" y="67"/>
                      </a:lnTo>
                      <a:lnTo>
                        <a:pt x="61" y="71"/>
                      </a:lnTo>
                      <a:lnTo>
                        <a:pt x="50" y="74"/>
                      </a:lnTo>
                      <a:lnTo>
                        <a:pt x="42" y="75"/>
                      </a:lnTo>
                      <a:lnTo>
                        <a:pt x="26" y="72"/>
                      </a:lnTo>
                      <a:lnTo>
                        <a:pt x="10" y="24"/>
                      </a:lnTo>
                      <a:lnTo>
                        <a:pt x="1" y="0"/>
                      </a:lnTo>
                      <a:close/>
                    </a:path>
                  </a:pathLst>
                </a:custGeom>
                <a:solidFill>
                  <a:srgbClr val="000000"/>
                </a:solidFill>
                <a:ln w="9525">
                  <a:noFill/>
                  <a:round/>
                  <a:headEnd/>
                  <a:tailEnd/>
                </a:ln>
              </p:spPr>
              <p:txBody>
                <a:bodyPr/>
                <a:lstStyle/>
                <a:p>
                  <a:endParaRPr lang="it-IT"/>
                </a:p>
              </p:txBody>
            </p:sp>
          </p:grpSp>
        </p:grpSp>
        <p:grpSp>
          <p:nvGrpSpPr>
            <p:cNvPr id="79760" name="Group 53"/>
            <p:cNvGrpSpPr>
              <a:grpSpLocks/>
            </p:cNvGrpSpPr>
            <p:nvPr/>
          </p:nvGrpSpPr>
          <p:grpSpPr bwMode="auto">
            <a:xfrm>
              <a:off x="3208" y="2674"/>
              <a:ext cx="81" cy="375"/>
              <a:chOff x="3536" y="1230"/>
              <a:chExt cx="81" cy="375"/>
            </a:xfrm>
          </p:grpSpPr>
          <p:grpSp>
            <p:nvGrpSpPr>
              <p:cNvPr id="79761" name="Group 54"/>
              <p:cNvGrpSpPr>
                <a:grpSpLocks/>
              </p:cNvGrpSpPr>
              <p:nvPr/>
            </p:nvGrpSpPr>
            <p:grpSpPr bwMode="auto">
              <a:xfrm>
                <a:off x="3557" y="1230"/>
                <a:ext cx="43" cy="90"/>
                <a:chOff x="3557" y="1230"/>
                <a:chExt cx="43" cy="90"/>
              </a:xfrm>
            </p:grpSpPr>
            <p:sp>
              <p:nvSpPr>
                <p:cNvPr id="79780" name="Freeform 55"/>
                <p:cNvSpPr>
                  <a:spLocks/>
                </p:cNvSpPr>
                <p:nvPr/>
              </p:nvSpPr>
              <p:spPr bwMode="auto">
                <a:xfrm>
                  <a:off x="3557" y="1230"/>
                  <a:ext cx="43" cy="51"/>
                </a:xfrm>
                <a:custGeom>
                  <a:avLst/>
                  <a:gdLst>
                    <a:gd name="T0" fmla="*/ 0 w 171"/>
                    <a:gd name="T1" fmla="*/ 0 h 203"/>
                    <a:gd name="T2" fmla="*/ 0 w 171"/>
                    <a:gd name="T3" fmla="*/ 0 h 203"/>
                    <a:gd name="T4" fmla="*/ 0 w 171"/>
                    <a:gd name="T5" fmla="*/ 0 h 203"/>
                    <a:gd name="T6" fmla="*/ 0 w 171"/>
                    <a:gd name="T7" fmla="*/ 0 h 203"/>
                    <a:gd name="T8" fmla="*/ 0 w 171"/>
                    <a:gd name="T9" fmla="*/ 0 h 203"/>
                    <a:gd name="T10" fmla="*/ 0 w 171"/>
                    <a:gd name="T11" fmla="*/ 0 h 203"/>
                    <a:gd name="T12" fmla="*/ 0 w 171"/>
                    <a:gd name="T13" fmla="*/ 0 h 203"/>
                    <a:gd name="T14" fmla="*/ 0 w 171"/>
                    <a:gd name="T15" fmla="*/ 0 h 203"/>
                    <a:gd name="T16" fmla="*/ 0 w 171"/>
                    <a:gd name="T17" fmla="*/ 0 h 203"/>
                    <a:gd name="T18" fmla="*/ 0 w 171"/>
                    <a:gd name="T19" fmla="*/ 0 h 203"/>
                    <a:gd name="T20" fmla="*/ 0 w 171"/>
                    <a:gd name="T21" fmla="*/ 0 h 203"/>
                    <a:gd name="T22" fmla="*/ 0 w 171"/>
                    <a:gd name="T23" fmla="*/ 0 h 203"/>
                    <a:gd name="T24" fmla="*/ 0 w 171"/>
                    <a:gd name="T25" fmla="*/ 0 h 203"/>
                    <a:gd name="T26" fmla="*/ 0 w 171"/>
                    <a:gd name="T27" fmla="*/ 0 h 203"/>
                    <a:gd name="T28" fmla="*/ 0 w 171"/>
                    <a:gd name="T29" fmla="*/ 0 h 203"/>
                    <a:gd name="T30" fmla="*/ 0 w 171"/>
                    <a:gd name="T31" fmla="*/ 0 h 203"/>
                    <a:gd name="T32" fmla="*/ 0 w 171"/>
                    <a:gd name="T33" fmla="*/ 0 h 203"/>
                    <a:gd name="T34" fmla="*/ 0 w 171"/>
                    <a:gd name="T35" fmla="*/ 0 h 203"/>
                    <a:gd name="T36" fmla="*/ 0 w 171"/>
                    <a:gd name="T37" fmla="*/ 0 h 203"/>
                    <a:gd name="T38" fmla="*/ 0 w 171"/>
                    <a:gd name="T39" fmla="*/ 0 h 203"/>
                    <a:gd name="T40" fmla="*/ 0 w 171"/>
                    <a:gd name="T41" fmla="*/ 0 h 203"/>
                    <a:gd name="T42" fmla="*/ 0 w 171"/>
                    <a:gd name="T43" fmla="*/ 0 h 203"/>
                    <a:gd name="T44" fmla="*/ 0 w 171"/>
                    <a:gd name="T45" fmla="*/ 0 h 203"/>
                    <a:gd name="T46" fmla="*/ 0 w 171"/>
                    <a:gd name="T47" fmla="*/ 0 h 203"/>
                    <a:gd name="T48" fmla="*/ 0 w 171"/>
                    <a:gd name="T49" fmla="*/ 0 h 203"/>
                    <a:gd name="T50" fmla="*/ 0 w 171"/>
                    <a:gd name="T51" fmla="*/ 0 h 203"/>
                    <a:gd name="T52" fmla="*/ 0 w 171"/>
                    <a:gd name="T53" fmla="*/ 0 h 203"/>
                    <a:gd name="T54" fmla="*/ 0 w 171"/>
                    <a:gd name="T55" fmla="*/ 0 h 203"/>
                    <a:gd name="T56" fmla="*/ 0 w 171"/>
                    <a:gd name="T57" fmla="*/ 0 h 203"/>
                    <a:gd name="T58" fmla="*/ 0 w 171"/>
                    <a:gd name="T59" fmla="*/ 0 h 203"/>
                    <a:gd name="T60" fmla="*/ 0 w 171"/>
                    <a:gd name="T61" fmla="*/ 0 h 203"/>
                    <a:gd name="T62" fmla="*/ 0 w 171"/>
                    <a:gd name="T63" fmla="*/ 0 h 203"/>
                    <a:gd name="T64" fmla="*/ 0 w 171"/>
                    <a:gd name="T65" fmla="*/ 0 h 203"/>
                    <a:gd name="T66" fmla="*/ 0 w 171"/>
                    <a:gd name="T67" fmla="*/ 0 h 203"/>
                    <a:gd name="T68" fmla="*/ 0 w 171"/>
                    <a:gd name="T69" fmla="*/ 0 h 203"/>
                    <a:gd name="T70" fmla="*/ 0 w 171"/>
                    <a:gd name="T71" fmla="*/ 0 h 203"/>
                    <a:gd name="T72" fmla="*/ 0 w 171"/>
                    <a:gd name="T73" fmla="*/ 0 h 203"/>
                    <a:gd name="T74" fmla="*/ 0 w 171"/>
                    <a:gd name="T75" fmla="*/ 0 h 203"/>
                    <a:gd name="T76" fmla="*/ 0 w 171"/>
                    <a:gd name="T77" fmla="*/ 0 h 203"/>
                    <a:gd name="T78" fmla="*/ 0 w 171"/>
                    <a:gd name="T79" fmla="*/ 0 h 203"/>
                    <a:gd name="T80" fmla="*/ 0 w 171"/>
                    <a:gd name="T81" fmla="*/ 0 h 203"/>
                    <a:gd name="T82" fmla="*/ 0 w 171"/>
                    <a:gd name="T83" fmla="*/ 0 h 203"/>
                    <a:gd name="T84" fmla="*/ 0 w 171"/>
                    <a:gd name="T85" fmla="*/ 0 h 203"/>
                    <a:gd name="T86" fmla="*/ 0 w 171"/>
                    <a:gd name="T87" fmla="*/ 0 h 203"/>
                    <a:gd name="T88" fmla="*/ 0 w 171"/>
                    <a:gd name="T89" fmla="*/ 0 h 2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1"/>
                    <a:gd name="T136" fmla="*/ 0 h 203"/>
                    <a:gd name="T137" fmla="*/ 171 w 171"/>
                    <a:gd name="T138" fmla="*/ 203 h 2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1" h="203">
                      <a:moveTo>
                        <a:pt x="99" y="4"/>
                      </a:moveTo>
                      <a:lnTo>
                        <a:pt x="123" y="12"/>
                      </a:lnTo>
                      <a:lnTo>
                        <a:pt x="136" y="22"/>
                      </a:lnTo>
                      <a:lnTo>
                        <a:pt x="145" y="37"/>
                      </a:lnTo>
                      <a:lnTo>
                        <a:pt x="154" y="65"/>
                      </a:lnTo>
                      <a:lnTo>
                        <a:pt x="165" y="107"/>
                      </a:lnTo>
                      <a:lnTo>
                        <a:pt x="171" y="143"/>
                      </a:lnTo>
                      <a:lnTo>
                        <a:pt x="170" y="159"/>
                      </a:lnTo>
                      <a:lnTo>
                        <a:pt x="167" y="175"/>
                      </a:lnTo>
                      <a:lnTo>
                        <a:pt x="165" y="200"/>
                      </a:lnTo>
                      <a:lnTo>
                        <a:pt x="157" y="199"/>
                      </a:lnTo>
                      <a:lnTo>
                        <a:pt x="147" y="196"/>
                      </a:lnTo>
                      <a:lnTo>
                        <a:pt x="136" y="197"/>
                      </a:lnTo>
                      <a:lnTo>
                        <a:pt x="121" y="201"/>
                      </a:lnTo>
                      <a:lnTo>
                        <a:pt x="112" y="202"/>
                      </a:lnTo>
                      <a:lnTo>
                        <a:pt x="112" y="189"/>
                      </a:lnTo>
                      <a:lnTo>
                        <a:pt x="124" y="161"/>
                      </a:lnTo>
                      <a:lnTo>
                        <a:pt x="127" y="116"/>
                      </a:lnTo>
                      <a:lnTo>
                        <a:pt x="124" y="75"/>
                      </a:lnTo>
                      <a:lnTo>
                        <a:pt x="101" y="50"/>
                      </a:lnTo>
                      <a:lnTo>
                        <a:pt x="60" y="46"/>
                      </a:lnTo>
                      <a:lnTo>
                        <a:pt x="41" y="71"/>
                      </a:lnTo>
                      <a:lnTo>
                        <a:pt x="43" y="156"/>
                      </a:lnTo>
                      <a:lnTo>
                        <a:pt x="60" y="190"/>
                      </a:lnTo>
                      <a:lnTo>
                        <a:pt x="60" y="201"/>
                      </a:lnTo>
                      <a:lnTo>
                        <a:pt x="50" y="201"/>
                      </a:lnTo>
                      <a:lnTo>
                        <a:pt x="38" y="199"/>
                      </a:lnTo>
                      <a:lnTo>
                        <a:pt x="26" y="198"/>
                      </a:lnTo>
                      <a:lnTo>
                        <a:pt x="13" y="203"/>
                      </a:lnTo>
                      <a:lnTo>
                        <a:pt x="11" y="189"/>
                      </a:lnTo>
                      <a:lnTo>
                        <a:pt x="4" y="169"/>
                      </a:lnTo>
                      <a:lnTo>
                        <a:pt x="1" y="149"/>
                      </a:lnTo>
                      <a:lnTo>
                        <a:pt x="0" y="134"/>
                      </a:lnTo>
                      <a:lnTo>
                        <a:pt x="1" y="116"/>
                      </a:lnTo>
                      <a:lnTo>
                        <a:pt x="4" y="103"/>
                      </a:lnTo>
                      <a:lnTo>
                        <a:pt x="8" y="88"/>
                      </a:lnTo>
                      <a:lnTo>
                        <a:pt x="11" y="74"/>
                      </a:lnTo>
                      <a:lnTo>
                        <a:pt x="11" y="64"/>
                      </a:lnTo>
                      <a:lnTo>
                        <a:pt x="14" y="49"/>
                      </a:lnTo>
                      <a:lnTo>
                        <a:pt x="18" y="30"/>
                      </a:lnTo>
                      <a:lnTo>
                        <a:pt x="36" y="14"/>
                      </a:lnTo>
                      <a:lnTo>
                        <a:pt x="48" y="4"/>
                      </a:lnTo>
                      <a:lnTo>
                        <a:pt x="66" y="0"/>
                      </a:lnTo>
                      <a:lnTo>
                        <a:pt x="82" y="0"/>
                      </a:lnTo>
                      <a:lnTo>
                        <a:pt x="99" y="4"/>
                      </a:lnTo>
                      <a:close/>
                    </a:path>
                  </a:pathLst>
                </a:custGeom>
                <a:solidFill>
                  <a:srgbClr val="000000"/>
                </a:solidFill>
                <a:ln w="9525">
                  <a:noFill/>
                  <a:round/>
                  <a:headEnd/>
                  <a:tailEnd/>
                </a:ln>
              </p:spPr>
              <p:txBody>
                <a:bodyPr/>
                <a:lstStyle/>
                <a:p>
                  <a:endParaRPr lang="it-IT"/>
                </a:p>
              </p:txBody>
            </p:sp>
            <p:sp>
              <p:nvSpPr>
                <p:cNvPr id="79781" name="Freeform 56"/>
                <p:cNvSpPr>
                  <a:spLocks/>
                </p:cNvSpPr>
                <p:nvPr/>
              </p:nvSpPr>
              <p:spPr bwMode="auto">
                <a:xfrm>
                  <a:off x="3560" y="1239"/>
                  <a:ext cx="35" cy="81"/>
                </a:xfrm>
                <a:custGeom>
                  <a:avLst/>
                  <a:gdLst>
                    <a:gd name="T0" fmla="*/ 0 w 140"/>
                    <a:gd name="T1" fmla="*/ 0 h 323"/>
                    <a:gd name="T2" fmla="*/ 0 w 140"/>
                    <a:gd name="T3" fmla="*/ 0 h 323"/>
                    <a:gd name="T4" fmla="*/ 0 w 140"/>
                    <a:gd name="T5" fmla="*/ 0 h 323"/>
                    <a:gd name="T6" fmla="*/ 0 w 140"/>
                    <a:gd name="T7" fmla="*/ 0 h 323"/>
                    <a:gd name="T8" fmla="*/ 0 w 140"/>
                    <a:gd name="T9" fmla="*/ 0 h 323"/>
                    <a:gd name="T10" fmla="*/ 0 w 140"/>
                    <a:gd name="T11" fmla="*/ 0 h 323"/>
                    <a:gd name="T12" fmla="*/ 0 w 140"/>
                    <a:gd name="T13" fmla="*/ 0 h 323"/>
                    <a:gd name="T14" fmla="*/ 0 w 140"/>
                    <a:gd name="T15" fmla="*/ 0 h 323"/>
                    <a:gd name="T16" fmla="*/ 0 w 140"/>
                    <a:gd name="T17" fmla="*/ 0 h 323"/>
                    <a:gd name="T18" fmla="*/ 0 w 140"/>
                    <a:gd name="T19" fmla="*/ 0 h 323"/>
                    <a:gd name="T20" fmla="*/ 0 w 140"/>
                    <a:gd name="T21" fmla="*/ 0 h 323"/>
                    <a:gd name="T22" fmla="*/ 0 w 140"/>
                    <a:gd name="T23" fmla="*/ 0 h 323"/>
                    <a:gd name="T24" fmla="*/ 0 w 140"/>
                    <a:gd name="T25" fmla="*/ 0 h 323"/>
                    <a:gd name="T26" fmla="*/ 0 w 140"/>
                    <a:gd name="T27" fmla="*/ 0 h 323"/>
                    <a:gd name="T28" fmla="*/ 0 w 140"/>
                    <a:gd name="T29" fmla="*/ 0 h 323"/>
                    <a:gd name="T30" fmla="*/ 0 w 140"/>
                    <a:gd name="T31" fmla="*/ 0 h 323"/>
                    <a:gd name="T32" fmla="*/ 0 w 140"/>
                    <a:gd name="T33" fmla="*/ 0 h 323"/>
                    <a:gd name="T34" fmla="*/ 0 w 140"/>
                    <a:gd name="T35" fmla="*/ 0 h 323"/>
                    <a:gd name="T36" fmla="*/ 0 w 140"/>
                    <a:gd name="T37" fmla="*/ 0 h 323"/>
                    <a:gd name="T38" fmla="*/ 0 w 140"/>
                    <a:gd name="T39" fmla="*/ 0 h 323"/>
                    <a:gd name="T40" fmla="*/ 0 w 140"/>
                    <a:gd name="T41" fmla="*/ 0 h 323"/>
                    <a:gd name="T42" fmla="*/ 0 w 140"/>
                    <a:gd name="T43" fmla="*/ 0 h 323"/>
                    <a:gd name="T44" fmla="*/ 0 w 140"/>
                    <a:gd name="T45" fmla="*/ 0 h 323"/>
                    <a:gd name="T46" fmla="*/ 0 w 140"/>
                    <a:gd name="T47" fmla="*/ 0 h 323"/>
                    <a:gd name="T48" fmla="*/ 0 w 140"/>
                    <a:gd name="T49" fmla="*/ 0 h 323"/>
                    <a:gd name="T50" fmla="*/ 0 w 140"/>
                    <a:gd name="T51" fmla="*/ 0 h 323"/>
                    <a:gd name="T52" fmla="*/ 0 w 140"/>
                    <a:gd name="T53" fmla="*/ 0 h 323"/>
                    <a:gd name="T54" fmla="*/ 0 w 140"/>
                    <a:gd name="T55" fmla="*/ 0 h 323"/>
                    <a:gd name="T56" fmla="*/ 0 w 140"/>
                    <a:gd name="T57" fmla="*/ 0 h 3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0"/>
                    <a:gd name="T88" fmla="*/ 0 h 323"/>
                    <a:gd name="T89" fmla="*/ 140 w 140"/>
                    <a:gd name="T90" fmla="*/ 323 h 3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0" h="323">
                      <a:moveTo>
                        <a:pt x="87" y="3"/>
                      </a:moveTo>
                      <a:lnTo>
                        <a:pt x="97" y="8"/>
                      </a:lnTo>
                      <a:lnTo>
                        <a:pt x="106" y="15"/>
                      </a:lnTo>
                      <a:lnTo>
                        <a:pt x="113" y="26"/>
                      </a:lnTo>
                      <a:lnTo>
                        <a:pt x="115" y="38"/>
                      </a:lnTo>
                      <a:lnTo>
                        <a:pt x="118" y="78"/>
                      </a:lnTo>
                      <a:lnTo>
                        <a:pt x="118" y="94"/>
                      </a:lnTo>
                      <a:lnTo>
                        <a:pt x="114" y="120"/>
                      </a:lnTo>
                      <a:lnTo>
                        <a:pt x="109" y="135"/>
                      </a:lnTo>
                      <a:lnTo>
                        <a:pt x="100" y="153"/>
                      </a:lnTo>
                      <a:lnTo>
                        <a:pt x="100" y="202"/>
                      </a:lnTo>
                      <a:lnTo>
                        <a:pt x="140" y="228"/>
                      </a:lnTo>
                      <a:lnTo>
                        <a:pt x="67" y="323"/>
                      </a:lnTo>
                      <a:lnTo>
                        <a:pt x="0" y="222"/>
                      </a:lnTo>
                      <a:lnTo>
                        <a:pt x="48" y="192"/>
                      </a:lnTo>
                      <a:lnTo>
                        <a:pt x="48" y="154"/>
                      </a:lnTo>
                      <a:lnTo>
                        <a:pt x="36" y="135"/>
                      </a:lnTo>
                      <a:lnTo>
                        <a:pt x="30" y="121"/>
                      </a:lnTo>
                      <a:lnTo>
                        <a:pt x="27" y="105"/>
                      </a:lnTo>
                      <a:lnTo>
                        <a:pt x="26" y="86"/>
                      </a:lnTo>
                      <a:lnTo>
                        <a:pt x="26" y="73"/>
                      </a:lnTo>
                      <a:lnTo>
                        <a:pt x="26" y="52"/>
                      </a:lnTo>
                      <a:lnTo>
                        <a:pt x="26" y="39"/>
                      </a:lnTo>
                      <a:lnTo>
                        <a:pt x="29" y="25"/>
                      </a:lnTo>
                      <a:lnTo>
                        <a:pt x="37" y="13"/>
                      </a:lnTo>
                      <a:lnTo>
                        <a:pt x="48" y="5"/>
                      </a:lnTo>
                      <a:lnTo>
                        <a:pt x="58" y="1"/>
                      </a:lnTo>
                      <a:lnTo>
                        <a:pt x="71" y="0"/>
                      </a:lnTo>
                      <a:lnTo>
                        <a:pt x="87" y="3"/>
                      </a:lnTo>
                      <a:close/>
                    </a:path>
                  </a:pathLst>
                </a:custGeom>
                <a:blipFill dpi="0" rotWithShape="0">
                  <a:blip r:embed="rId15"/>
                  <a:srcRect/>
                  <a:tile tx="0" ty="0" sx="100000" sy="100000" flip="none" algn="tl"/>
                </a:blipFill>
                <a:ln w="9525">
                  <a:noFill/>
                  <a:round/>
                  <a:headEnd/>
                  <a:tailEnd/>
                </a:ln>
              </p:spPr>
              <p:txBody>
                <a:bodyPr/>
                <a:lstStyle/>
                <a:p>
                  <a:endParaRPr lang="it-IT"/>
                </a:p>
              </p:txBody>
            </p:sp>
          </p:grpSp>
          <p:grpSp>
            <p:nvGrpSpPr>
              <p:cNvPr id="79762" name="Group 57"/>
              <p:cNvGrpSpPr>
                <a:grpSpLocks/>
              </p:cNvGrpSpPr>
              <p:nvPr/>
            </p:nvGrpSpPr>
            <p:grpSpPr bwMode="auto">
              <a:xfrm>
                <a:off x="3538" y="1411"/>
                <a:ext cx="66" cy="177"/>
                <a:chOff x="3538" y="1411"/>
                <a:chExt cx="66" cy="177"/>
              </a:xfrm>
            </p:grpSpPr>
            <p:grpSp>
              <p:nvGrpSpPr>
                <p:cNvPr id="79776" name="Group 58"/>
                <p:cNvGrpSpPr>
                  <a:grpSpLocks/>
                </p:cNvGrpSpPr>
                <p:nvPr/>
              </p:nvGrpSpPr>
              <p:grpSpPr bwMode="auto">
                <a:xfrm>
                  <a:off x="3538" y="1411"/>
                  <a:ext cx="66" cy="177"/>
                  <a:chOff x="3538" y="1411"/>
                  <a:chExt cx="66" cy="177"/>
                </a:xfrm>
              </p:grpSpPr>
              <p:sp>
                <p:nvSpPr>
                  <p:cNvPr id="79778" name="Freeform 59"/>
                  <p:cNvSpPr>
                    <a:spLocks/>
                  </p:cNvSpPr>
                  <p:nvPr/>
                </p:nvSpPr>
                <p:spPr bwMode="auto">
                  <a:xfrm>
                    <a:off x="3557" y="1449"/>
                    <a:ext cx="47" cy="139"/>
                  </a:xfrm>
                  <a:custGeom>
                    <a:avLst/>
                    <a:gdLst>
                      <a:gd name="T0" fmla="*/ 0 w 190"/>
                      <a:gd name="T1" fmla="*/ 0 h 557"/>
                      <a:gd name="T2" fmla="*/ 0 w 190"/>
                      <a:gd name="T3" fmla="*/ 0 h 557"/>
                      <a:gd name="T4" fmla="*/ 0 w 190"/>
                      <a:gd name="T5" fmla="*/ 0 h 557"/>
                      <a:gd name="T6" fmla="*/ 0 w 190"/>
                      <a:gd name="T7" fmla="*/ 0 h 557"/>
                      <a:gd name="T8" fmla="*/ 0 w 190"/>
                      <a:gd name="T9" fmla="*/ 0 h 557"/>
                      <a:gd name="T10" fmla="*/ 0 w 190"/>
                      <a:gd name="T11" fmla="*/ 0 h 557"/>
                      <a:gd name="T12" fmla="*/ 0 w 190"/>
                      <a:gd name="T13" fmla="*/ 0 h 557"/>
                      <a:gd name="T14" fmla="*/ 0 w 190"/>
                      <a:gd name="T15" fmla="*/ 0 h 557"/>
                      <a:gd name="T16" fmla="*/ 0 w 190"/>
                      <a:gd name="T17" fmla="*/ 0 h 557"/>
                      <a:gd name="T18" fmla="*/ 0 w 190"/>
                      <a:gd name="T19" fmla="*/ 0 h 557"/>
                      <a:gd name="T20" fmla="*/ 0 w 190"/>
                      <a:gd name="T21" fmla="*/ 0 h 557"/>
                      <a:gd name="T22" fmla="*/ 0 w 190"/>
                      <a:gd name="T23" fmla="*/ 0 h 557"/>
                      <a:gd name="T24" fmla="*/ 0 w 190"/>
                      <a:gd name="T25" fmla="*/ 0 h 557"/>
                      <a:gd name="T26" fmla="*/ 0 w 190"/>
                      <a:gd name="T27" fmla="*/ 0 h 557"/>
                      <a:gd name="T28" fmla="*/ 0 w 190"/>
                      <a:gd name="T29" fmla="*/ 0 h 557"/>
                      <a:gd name="T30" fmla="*/ 0 w 190"/>
                      <a:gd name="T31" fmla="*/ 0 h 557"/>
                      <a:gd name="T32" fmla="*/ 0 w 190"/>
                      <a:gd name="T33" fmla="*/ 0 h 557"/>
                      <a:gd name="T34" fmla="*/ 0 w 190"/>
                      <a:gd name="T35" fmla="*/ 0 h 557"/>
                      <a:gd name="T36" fmla="*/ 0 w 190"/>
                      <a:gd name="T37" fmla="*/ 0 h 557"/>
                      <a:gd name="T38" fmla="*/ 0 w 190"/>
                      <a:gd name="T39" fmla="*/ 0 h 557"/>
                      <a:gd name="T40" fmla="*/ 0 w 190"/>
                      <a:gd name="T41" fmla="*/ 0 h 557"/>
                      <a:gd name="T42" fmla="*/ 0 w 190"/>
                      <a:gd name="T43" fmla="*/ 0 h 557"/>
                      <a:gd name="T44" fmla="*/ 0 w 190"/>
                      <a:gd name="T45" fmla="*/ 0 h 557"/>
                      <a:gd name="T46" fmla="*/ 0 w 190"/>
                      <a:gd name="T47" fmla="*/ 0 h 557"/>
                      <a:gd name="T48" fmla="*/ 0 w 190"/>
                      <a:gd name="T49" fmla="*/ 0 h 557"/>
                      <a:gd name="T50" fmla="*/ 0 w 190"/>
                      <a:gd name="T51" fmla="*/ 0 h 5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0"/>
                      <a:gd name="T79" fmla="*/ 0 h 557"/>
                      <a:gd name="T80" fmla="*/ 190 w 190"/>
                      <a:gd name="T81" fmla="*/ 557 h 5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0" h="557">
                        <a:moveTo>
                          <a:pt x="155" y="12"/>
                        </a:moveTo>
                        <a:lnTo>
                          <a:pt x="153" y="173"/>
                        </a:lnTo>
                        <a:lnTo>
                          <a:pt x="154" y="308"/>
                        </a:lnTo>
                        <a:lnTo>
                          <a:pt x="146" y="439"/>
                        </a:lnTo>
                        <a:lnTo>
                          <a:pt x="168" y="495"/>
                        </a:lnTo>
                        <a:lnTo>
                          <a:pt x="185" y="533"/>
                        </a:lnTo>
                        <a:lnTo>
                          <a:pt x="190" y="544"/>
                        </a:lnTo>
                        <a:lnTo>
                          <a:pt x="182" y="557"/>
                        </a:lnTo>
                        <a:lnTo>
                          <a:pt x="148" y="555"/>
                        </a:lnTo>
                        <a:lnTo>
                          <a:pt x="118" y="482"/>
                        </a:lnTo>
                        <a:lnTo>
                          <a:pt x="116" y="435"/>
                        </a:lnTo>
                        <a:lnTo>
                          <a:pt x="93" y="280"/>
                        </a:lnTo>
                        <a:lnTo>
                          <a:pt x="90" y="245"/>
                        </a:lnTo>
                        <a:lnTo>
                          <a:pt x="91" y="317"/>
                        </a:lnTo>
                        <a:lnTo>
                          <a:pt x="81" y="420"/>
                        </a:lnTo>
                        <a:lnTo>
                          <a:pt x="84" y="467"/>
                        </a:lnTo>
                        <a:lnTo>
                          <a:pt x="69" y="514"/>
                        </a:lnTo>
                        <a:lnTo>
                          <a:pt x="49" y="549"/>
                        </a:lnTo>
                        <a:lnTo>
                          <a:pt x="18" y="551"/>
                        </a:lnTo>
                        <a:lnTo>
                          <a:pt x="9" y="539"/>
                        </a:lnTo>
                        <a:lnTo>
                          <a:pt x="42" y="465"/>
                        </a:lnTo>
                        <a:lnTo>
                          <a:pt x="45" y="431"/>
                        </a:lnTo>
                        <a:lnTo>
                          <a:pt x="39" y="357"/>
                        </a:lnTo>
                        <a:lnTo>
                          <a:pt x="26" y="235"/>
                        </a:lnTo>
                        <a:lnTo>
                          <a:pt x="0" y="0"/>
                        </a:lnTo>
                        <a:lnTo>
                          <a:pt x="155" y="12"/>
                        </a:lnTo>
                        <a:close/>
                      </a:path>
                    </a:pathLst>
                  </a:custGeom>
                  <a:blipFill dpi="0" rotWithShape="0">
                    <a:blip r:embed="rId15"/>
                    <a:srcRect/>
                    <a:tile tx="0" ty="0" sx="100000" sy="100000" flip="none" algn="tl"/>
                  </a:blipFill>
                  <a:ln w="9525">
                    <a:noFill/>
                    <a:round/>
                    <a:headEnd/>
                    <a:tailEnd/>
                  </a:ln>
                </p:spPr>
                <p:txBody>
                  <a:bodyPr/>
                  <a:lstStyle/>
                  <a:p>
                    <a:endParaRPr lang="it-IT"/>
                  </a:p>
                </p:txBody>
              </p:sp>
              <p:sp>
                <p:nvSpPr>
                  <p:cNvPr id="79779" name="Freeform 60"/>
                  <p:cNvSpPr>
                    <a:spLocks/>
                  </p:cNvSpPr>
                  <p:nvPr/>
                </p:nvSpPr>
                <p:spPr bwMode="auto">
                  <a:xfrm>
                    <a:off x="3538" y="1411"/>
                    <a:ext cx="11" cy="17"/>
                  </a:xfrm>
                  <a:custGeom>
                    <a:avLst/>
                    <a:gdLst>
                      <a:gd name="T0" fmla="*/ 0 w 45"/>
                      <a:gd name="T1" fmla="*/ 0 h 70"/>
                      <a:gd name="T2" fmla="*/ 0 w 45"/>
                      <a:gd name="T3" fmla="*/ 0 h 70"/>
                      <a:gd name="T4" fmla="*/ 0 w 45"/>
                      <a:gd name="T5" fmla="*/ 0 h 70"/>
                      <a:gd name="T6" fmla="*/ 0 w 45"/>
                      <a:gd name="T7" fmla="*/ 0 h 70"/>
                      <a:gd name="T8" fmla="*/ 0 w 45"/>
                      <a:gd name="T9" fmla="*/ 0 h 70"/>
                      <a:gd name="T10" fmla="*/ 0 60000 65536"/>
                      <a:gd name="T11" fmla="*/ 0 60000 65536"/>
                      <a:gd name="T12" fmla="*/ 0 60000 65536"/>
                      <a:gd name="T13" fmla="*/ 0 60000 65536"/>
                      <a:gd name="T14" fmla="*/ 0 60000 65536"/>
                      <a:gd name="T15" fmla="*/ 0 w 45"/>
                      <a:gd name="T16" fmla="*/ 0 h 70"/>
                      <a:gd name="T17" fmla="*/ 45 w 45"/>
                      <a:gd name="T18" fmla="*/ 70 h 70"/>
                    </a:gdLst>
                    <a:ahLst/>
                    <a:cxnLst>
                      <a:cxn ang="T10">
                        <a:pos x="T0" y="T1"/>
                      </a:cxn>
                      <a:cxn ang="T11">
                        <a:pos x="T2" y="T3"/>
                      </a:cxn>
                      <a:cxn ang="T12">
                        <a:pos x="T4" y="T5"/>
                      </a:cxn>
                      <a:cxn ang="T13">
                        <a:pos x="T6" y="T7"/>
                      </a:cxn>
                      <a:cxn ang="T14">
                        <a:pos x="T8" y="T9"/>
                      </a:cxn>
                    </a:cxnLst>
                    <a:rect l="T15" t="T16" r="T17" b="T18"/>
                    <a:pathLst>
                      <a:path w="45" h="70">
                        <a:moveTo>
                          <a:pt x="0" y="0"/>
                        </a:moveTo>
                        <a:lnTo>
                          <a:pt x="0" y="36"/>
                        </a:lnTo>
                        <a:lnTo>
                          <a:pt x="45" y="70"/>
                        </a:lnTo>
                        <a:lnTo>
                          <a:pt x="24" y="5"/>
                        </a:lnTo>
                        <a:lnTo>
                          <a:pt x="0" y="0"/>
                        </a:lnTo>
                        <a:close/>
                      </a:path>
                    </a:pathLst>
                  </a:custGeom>
                  <a:blipFill dpi="0" rotWithShape="0">
                    <a:blip r:embed="rId15"/>
                    <a:srcRect/>
                    <a:tile tx="0" ty="0" sx="100000" sy="100000" flip="none" algn="tl"/>
                  </a:blipFill>
                  <a:ln w="9525">
                    <a:noFill/>
                    <a:round/>
                    <a:headEnd/>
                    <a:tailEnd/>
                  </a:ln>
                </p:spPr>
                <p:txBody>
                  <a:bodyPr/>
                  <a:lstStyle/>
                  <a:p>
                    <a:endParaRPr lang="it-IT"/>
                  </a:p>
                </p:txBody>
              </p:sp>
            </p:grpSp>
            <p:sp>
              <p:nvSpPr>
                <p:cNvPr id="79777" name="Freeform 61"/>
                <p:cNvSpPr>
                  <a:spLocks/>
                </p:cNvSpPr>
                <p:nvPr/>
              </p:nvSpPr>
              <p:spPr bwMode="auto">
                <a:xfrm>
                  <a:off x="3576" y="1450"/>
                  <a:ext cx="4" cy="62"/>
                </a:xfrm>
                <a:custGeom>
                  <a:avLst/>
                  <a:gdLst>
                    <a:gd name="T0" fmla="*/ 0 w 16"/>
                    <a:gd name="T1" fmla="*/ 0 h 247"/>
                    <a:gd name="T2" fmla="*/ 0 w 16"/>
                    <a:gd name="T3" fmla="*/ 0 h 247"/>
                    <a:gd name="T4" fmla="*/ 0 w 16"/>
                    <a:gd name="T5" fmla="*/ 0 h 247"/>
                    <a:gd name="T6" fmla="*/ 0 w 16"/>
                    <a:gd name="T7" fmla="*/ 0 h 247"/>
                    <a:gd name="T8" fmla="*/ 0 w 16"/>
                    <a:gd name="T9" fmla="*/ 0 h 247"/>
                    <a:gd name="T10" fmla="*/ 0 w 16"/>
                    <a:gd name="T11" fmla="*/ 0 h 247"/>
                    <a:gd name="T12" fmla="*/ 0 w 16"/>
                    <a:gd name="T13" fmla="*/ 0 h 247"/>
                    <a:gd name="T14" fmla="*/ 0 60000 65536"/>
                    <a:gd name="T15" fmla="*/ 0 60000 65536"/>
                    <a:gd name="T16" fmla="*/ 0 60000 65536"/>
                    <a:gd name="T17" fmla="*/ 0 60000 65536"/>
                    <a:gd name="T18" fmla="*/ 0 60000 65536"/>
                    <a:gd name="T19" fmla="*/ 0 60000 65536"/>
                    <a:gd name="T20" fmla="*/ 0 60000 65536"/>
                    <a:gd name="T21" fmla="*/ 0 w 16"/>
                    <a:gd name="T22" fmla="*/ 0 h 247"/>
                    <a:gd name="T23" fmla="*/ 16 w 16"/>
                    <a:gd name="T24" fmla="*/ 247 h 2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7">
                      <a:moveTo>
                        <a:pt x="0" y="0"/>
                      </a:moveTo>
                      <a:lnTo>
                        <a:pt x="0" y="82"/>
                      </a:lnTo>
                      <a:lnTo>
                        <a:pt x="3" y="131"/>
                      </a:lnTo>
                      <a:lnTo>
                        <a:pt x="7" y="184"/>
                      </a:lnTo>
                      <a:lnTo>
                        <a:pt x="16" y="235"/>
                      </a:lnTo>
                      <a:lnTo>
                        <a:pt x="14" y="247"/>
                      </a:lnTo>
                      <a:lnTo>
                        <a:pt x="0" y="0"/>
                      </a:lnTo>
                      <a:close/>
                    </a:path>
                  </a:pathLst>
                </a:custGeom>
                <a:blipFill dpi="0" rotWithShape="0">
                  <a:blip r:embed="rId15"/>
                  <a:srcRect/>
                  <a:tile tx="0" ty="0" sx="100000" sy="100000" flip="none" algn="tl"/>
                </a:blipFill>
                <a:ln w="3175">
                  <a:solidFill>
                    <a:srgbClr val="FF5F1F"/>
                  </a:solidFill>
                  <a:round/>
                  <a:headEnd/>
                  <a:tailEnd/>
                </a:ln>
              </p:spPr>
              <p:txBody>
                <a:bodyPr/>
                <a:lstStyle/>
                <a:p>
                  <a:endParaRPr lang="it-IT"/>
                </a:p>
              </p:txBody>
            </p:sp>
          </p:grpSp>
          <p:grpSp>
            <p:nvGrpSpPr>
              <p:cNvPr id="79763" name="Group 62"/>
              <p:cNvGrpSpPr>
                <a:grpSpLocks/>
              </p:cNvGrpSpPr>
              <p:nvPr/>
            </p:nvGrpSpPr>
            <p:grpSpPr bwMode="auto">
              <a:xfrm>
                <a:off x="3556" y="1566"/>
                <a:ext cx="51" cy="39"/>
                <a:chOff x="3556" y="1566"/>
                <a:chExt cx="51" cy="39"/>
              </a:xfrm>
            </p:grpSpPr>
            <p:sp>
              <p:nvSpPr>
                <p:cNvPr id="79774" name="Freeform 63"/>
                <p:cNvSpPr>
                  <a:spLocks/>
                </p:cNvSpPr>
                <p:nvPr/>
              </p:nvSpPr>
              <p:spPr bwMode="auto">
                <a:xfrm>
                  <a:off x="3556" y="1566"/>
                  <a:ext cx="23" cy="36"/>
                </a:xfrm>
                <a:custGeom>
                  <a:avLst/>
                  <a:gdLst>
                    <a:gd name="T0" fmla="*/ 0 w 91"/>
                    <a:gd name="T1" fmla="*/ 0 h 148"/>
                    <a:gd name="T2" fmla="*/ 0 w 91"/>
                    <a:gd name="T3" fmla="*/ 0 h 148"/>
                    <a:gd name="T4" fmla="*/ 0 w 91"/>
                    <a:gd name="T5" fmla="*/ 0 h 148"/>
                    <a:gd name="T6" fmla="*/ 0 w 91"/>
                    <a:gd name="T7" fmla="*/ 0 h 148"/>
                    <a:gd name="T8" fmla="*/ 0 w 91"/>
                    <a:gd name="T9" fmla="*/ 0 h 148"/>
                    <a:gd name="T10" fmla="*/ 0 w 91"/>
                    <a:gd name="T11" fmla="*/ 0 h 148"/>
                    <a:gd name="T12" fmla="*/ 0 w 91"/>
                    <a:gd name="T13" fmla="*/ 0 h 148"/>
                    <a:gd name="T14" fmla="*/ 0 w 91"/>
                    <a:gd name="T15" fmla="*/ 0 h 148"/>
                    <a:gd name="T16" fmla="*/ 0 w 91"/>
                    <a:gd name="T17" fmla="*/ 0 h 148"/>
                    <a:gd name="T18" fmla="*/ 0 w 91"/>
                    <a:gd name="T19" fmla="*/ 0 h 148"/>
                    <a:gd name="T20" fmla="*/ 0 w 91"/>
                    <a:gd name="T21" fmla="*/ 0 h 148"/>
                    <a:gd name="T22" fmla="*/ 0 w 91"/>
                    <a:gd name="T23" fmla="*/ 0 h 148"/>
                    <a:gd name="T24" fmla="*/ 0 w 91"/>
                    <a:gd name="T25" fmla="*/ 0 h 148"/>
                    <a:gd name="T26" fmla="*/ 0 w 91"/>
                    <a:gd name="T27" fmla="*/ 0 h 148"/>
                    <a:gd name="T28" fmla="*/ 0 w 91"/>
                    <a:gd name="T29" fmla="*/ 0 h 148"/>
                    <a:gd name="T30" fmla="*/ 0 w 91"/>
                    <a:gd name="T31" fmla="*/ 0 h 148"/>
                    <a:gd name="T32" fmla="*/ 0 w 91"/>
                    <a:gd name="T33" fmla="*/ 0 h 148"/>
                    <a:gd name="T34" fmla="*/ 0 w 91"/>
                    <a:gd name="T35" fmla="*/ 0 h 1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1"/>
                    <a:gd name="T55" fmla="*/ 0 h 148"/>
                    <a:gd name="T56" fmla="*/ 91 w 91"/>
                    <a:gd name="T57" fmla="*/ 148 h 1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1" h="148">
                      <a:moveTo>
                        <a:pt x="85" y="0"/>
                      </a:moveTo>
                      <a:lnTo>
                        <a:pt x="91" y="22"/>
                      </a:lnTo>
                      <a:lnTo>
                        <a:pt x="91" y="66"/>
                      </a:lnTo>
                      <a:lnTo>
                        <a:pt x="82" y="49"/>
                      </a:lnTo>
                      <a:lnTo>
                        <a:pt x="72" y="71"/>
                      </a:lnTo>
                      <a:lnTo>
                        <a:pt x="69" y="101"/>
                      </a:lnTo>
                      <a:lnTo>
                        <a:pt x="55" y="129"/>
                      </a:lnTo>
                      <a:lnTo>
                        <a:pt x="32" y="144"/>
                      </a:lnTo>
                      <a:lnTo>
                        <a:pt x="15" y="148"/>
                      </a:lnTo>
                      <a:lnTo>
                        <a:pt x="0" y="145"/>
                      </a:lnTo>
                      <a:lnTo>
                        <a:pt x="0" y="115"/>
                      </a:lnTo>
                      <a:lnTo>
                        <a:pt x="12" y="72"/>
                      </a:lnTo>
                      <a:lnTo>
                        <a:pt x="19" y="83"/>
                      </a:lnTo>
                      <a:lnTo>
                        <a:pt x="32" y="83"/>
                      </a:lnTo>
                      <a:lnTo>
                        <a:pt x="51" y="81"/>
                      </a:lnTo>
                      <a:lnTo>
                        <a:pt x="63" y="61"/>
                      </a:lnTo>
                      <a:lnTo>
                        <a:pt x="74" y="38"/>
                      </a:lnTo>
                      <a:lnTo>
                        <a:pt x="85" y="0"/>
                      </a:lnTo>
                      <a:close/>
                    </a:path>
                  </a:pathLst>
                </a:custGeom>
                <a:blipFill dpi="0" rotWithShape="0">
                  <a:blip r:embed="rId9"/>
                  <a:srcRect/>
                  <a:tile tx="0" ty="0" sx="100000" sy="100000" flip="none" algn="tl"/>
                </a:blipFill>
                <a:ln w="9525">
                  <a:noFill/>
                  <a:round/>
                  <a:headEnd/>
                  <a:tailEnd/>
                </a:ln>
              </p:spPr>
              <p:txBody>
                <a:bodyPr/>
                <a:lstStyle/>
                <a:p>
                  <a:endParaRPr lang="it-IT"/>
                </a:p>
              </p:txBody>
            </p:sp>
            <p:sp>
              <p:nvSpPr>
                <p:cNvPr id="79775" name="Freeform 64"/>
                <p:cNvSpPr>
                  <a:spLocks/>
                </p:cNvSpPr>
                <p:nvPr/>
              </p:nvSpPr>
              <p:spPr bwMode="auto">
                <a:xfrm>
                  <a:off x="3585" y="1566"/>
                  <a:ext cx="22" cy="39"/>
                </a:xfrm>
                <a:custGeom>
                  <a:avLst/>
                  <a:gdLst>
                    <a:gd name="T0" fmla="*/ 0 w 84"/>
                    <a:gd name="T1" fmla="*/ 0 h 153"/>
                    <a:gd name="T2" fmla="*/ 0 w 84"/>
                    <a:gd name="T3" fmla="*/ 0 h 153"/>
                    <a:gd name="T4" fmla="*/ 0 w 84"/>
                    <a:gd name="T5" fmla="*/ 0 h 153"/>
                    <a:gd name="T6" fmla="*/ 0 w 84"/>
                    <a:gd name="T7" fmla="*/ 0 h 153"/>
                    <a:gd name="T8" fmla="*/ 0 w 84"/>
                    <a:gd name="T9" fmla="*/ 0 h 153"/>
                    <a:gd name="T10" fmla="*/ 0 w 84"/>
                    <a:gd name="T11" fmla="*/ 0 h 153"/>
                    <a:gd name="T12" fmla="*/ 0 w 84"/>
                    <a:gd name="T13" fmla="*/ 0 h 153"/>
                    <a:gd name="T14" fmla="*/ 0 w 84"/>
                    <a:gd name="T15" fmla="*/ 0 h 153"/>
                    <a:gd name="T16" fmla="*/ 0 w 84"/>
                    <a:gd name="T17" fmla="*/ 0 h 153"/>
                    <a:gd name="T18" fmla="*/ 0 w 84"/>
                    <a:gd name="T19" fmla="*/ 0 h 153"/>
                    <a:gd name="T20" fmla="*/ 0 w 84"/>
                    <a:gd name="T21" fmla="*/ 0 h 153"/>
                    <a:gd name="T22" fmla="*/ 0 w 84"/>
                    <a:gd name="T23" fmla="*/ 0 h 153"/>
                    <a:gd name="T24" fmla="*/ 0 w 84"/>
                    <a:gd name="T25" fmla="*/ 0 h 153"/>
                    <a:gd name="T26" fmla="*/ 0 w 84"/>
                    <a:gd name="T27" fmla="*/ 0 h 153"/>
                    <a:gd name="T28" fmla="*/ 0 w 84"/>
                    <a:gd name="T29" fmla="*/ 0 h 153"/>
                    <a:gd name="T30" fmla="*/ 0 w 84"/>
                    <a:gd name="T31" fmla="*/ 0 h 153"/>
                    <a:gd name="T32" fmla="*/ 0 w 84"/>
                    <a:gd name="T33" fmla="*/ 0 h 153"/>
                    <a:gd name="T34" fmla="*/ 0 w 84"/>
                    <a:gd name="T35" fmla="*/ 0 h 153"/>
                    <a:gd name="T36" fmla="*/ 0 w 84"/>
                    <a:gd name="T37" fmla="*/ 0 h 1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4"/>
                    <a:gd name="T58" fmla="*/ 0 h 153"/>
                    <a:gd name="T59" fmla="*/ 84 w 84"/>
                    <a:gd name="T60" fmla="*/ 153 h 1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4" h="153">
                      <a:moveTo>
                        <a:pt x="1" y="0"/>
                      </a:moveTo>
                      <a:lnTo>
                        <a:pt x="0" y="59"/>
                      </a:lnTo>
                      <a:lnTo>
                        <a:pt x="5" y="44"/>
                      </a:lnTo>
                      <a:lnTo>
                        <a:pt x="12" y="64"/>
                      </a:lnTo>
                      <a:lnTo>
                        <a:pt x="18" y="93"/>
                      </a:lnTo>
                      <a:lnTo>
                        <a:pt x="25" y="117"/>
                      </a:lnTo>
                      <a:lnTo>
                        <a:pt x="42" y="137"/>
                      </a:lnTo>
                      <a:lnTo>
                        <a:pt x="58" y="148"/>
                      </a:lnTo>
                      <a:lnTo>
                        <a:pt x="73" y="153"/>
                      </a:lnTo>
                      <a:lnTo>
                        <a:pt x="78" y="145"/>
                      </a:lnTo>
                      <a:lnTo>
                        <a:pt x="83" y="131"/>
                      </a:lnTo>
                      <a:lnTo>
                        <a:pt x="84" y="115"/>
                      </a:lnTo>
                      <a:lnTo>
                        <a:pt x="82" y="100"/>
                      </a:lnTo>
                      <a:lnTo>
                        <a:pt x="75" y="74"/>
                      </a:lnTo>
                      <a:lnTo>
                        <a:pt x="63" y="83"/>
                      </a:lnTo>
                      <a:lnTo>
                        <a:pt x="45" y="83"/>
                      </a:lnTo>
                      <a:lnTo>
                        <a:pt x="32" y="82"/>
                      </a:lnTo>
                      <a:lnTo>
                        <a:pt x="10" y="30"/>
                      </a:lnTo>
                      <a:lnTo>
                        <a:pt x="1" y="0"/>
                      </a:lnTo>
                      <a:close/>
                    </a:path>
                  </a:pathLst>
                </a:custGeom>
                <a:blipFill dpi="0" rotWithShape="0">
                  <a:blip r:embed="rId9"/>
                  <a:srcRect/>
                  <a:tile tx="0" ty="0" sx="100000" sy="100000" flip="none" algn="tl"/>
                </a:blipFill>
                <a:ln w="9525">
                  <a:noFill/>
                  <a:round/>
                  <a:headEnd/>
                  <a:tailEnd/>
                </a:ln>
              </p:spPr>
              <p:txBody>
                <a:bodyPr/>
                <a:lstStyle/>
                <a:p>
                  <a:endParaRPr lang="it-IT"/>
                </a:p>
              </p:txBody>
            </p:sp>
          </p:grpSp>
          <p:sp>
            <p:nvSpPr>
              <p:cNvPr id="79764" name="Freeform 65"/>
              <p:cNvSpPr>
                <a:spLocks/>
              </p:cNvSpPr>
              <p:nvPr/>
            </p:nvSpPr>
            <p:spPr bwMode="auto">
              <a:xfrm>
                <a:off x="3536" y="1292"/>
                <a:ext cx="81" cy="272"/>
              </a:xfrm>
              <a:custGeom>
                <a:avLst/>
                <a:gdLst>
                  <a:gd name="T0" fmla="*/ 0 w 322"/>
                  <a:gd name="T1" fmla="*/ 0 h 1088"/>
                  <a:gd name="T2" fmla="*/ 0 w 322"/>
                  <a:gd name="T3" fmla="*/ 0 h 1088"/>
                  <a:gd name="T4" fmla="*/ 0 w 322"/>
                  <a:gd name="T5" fmla="*/ 0 h 1088"/>
                  <a:gd name="T6" fmla="*/ 0 w 322"/>
                  <a:gd name="T7" fmla="*/ 0 h 1088"/>
                  <a:gd name="T8" fmla="*/ 0 w 322"/>
                  <a:gd name="T9" fmla="*/ 0 h 1088"/>
                  <a:gd name="T10" fmla="*/ 0 w 322"/>
                  <a:gd name="T11" fmla="*/ 0 h 1088"/>
                  <a:gd name="T12" fmla="*/ 0 w 322"/>
                  <a:gd name="T13" fmla="*/ 0 h 1088"/>
                  <a:gd name="T14" fmla="*/ 0 w 322"/>
                  <a:gd name="T15" fmla="*/ 0 h 1088"/>
                  <a:gd name="T16" fmla="*/ 0 w 322"/>
                  <a:gd name="T17" fmla="*/ 0 h 1088"/>
                  <a:gd name="T18" fmla="*/ 0 w 322"/>
                  <a:gd name="T19" fmla="*/ 0 h 1088"/>
                  <a:gd name="T20" fmla="*/ 0 w 322"/>
                  <a:gd name="T21" fmla="*/ 0 h 1088"/>
                  <a:gd name="T22" fmla="*/ 0 w 322"/>
                  <a:gd name="T23" fmla="*/ 0 h 1088"/>
                  <a:gd name="T24" fmla="*/ 0 w 322"/>
                  <a:gd name="T25" fmla="*/ 0 h 1088"/>
                  <a:gd name="T26" fmla="*/ 0 w 322"/>
                  <a:gd name="T27" fmla="*/ 0 h 1088"/>
                  <a:gd name="T28" fmla="*/ 0 w 322"/>
                  <a:gd name="T29" fmla="*/ 0 h 1088"/>
                  <a:gd name="T30" fmla="*/ 0 w 322"/>
                  <a:gd name="T31" fmla="*/ 0 h 1088"/>
                  <a:gd name="T32" fmla="*/ 0 w 322"/>
                  <a:gd name="T33" fmla="*/ 0 h 1088"/>
                  <a:gd name="T34" fmla="*/ 0 w 322"/>
                  <a:gd name="T35" fmla="*/ 0 h 1088"/>
                  <a:gd name="T36" fmla="*/ 0 w 322"/>
                  <a:gd name="T37" fmla="*/ 0 h 1088"/>
                  <a:gd name="T38" fmla="*/ 0 w 322"/>
                  <a:gd name="T39" fmla="*/ 0 h 1088"/>
                  <a:gd name="T40" fmla="*/ 0 w 322"/>
                  <a:gd name="T41" fmla="*/ 0 h 1088"/>
                  <a:gd name="T42" fmla="*/ 0 w 322"/>
                  <a:gd name="T43" fmla="*/ 0 h 1088"/>
                  <a:gd name="T44" fmla="*/ 0 w 322"/>
                  <a:gd name="T45" fmla="*/ 0 h 1088"/>
                  <a:gd name="T46" fmla="*/ 0 w 322"/>
                  <a:gd name="T47" fmla="*/ 0 h 1088"/>
                  <a:gd name="T48" fmla="*/ 0 w 322"/>
                  <a:gd name="T49" fmla="*/ 0 h 1088"/>
                  <a:gd name="T50" fmla="*/ 0 w 322"/>
                  <a:gd name="T51" fmla="*/ 0 h 1088"/>
                  <a:gd name="T52" fmla="*/ 0 w 322"/>
                  <a:gd name="T53" fmla="*/ 0 h 10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2"/>
                  <a:gd name="T82" fmla="*/ 0 h 1088"/>
                  <a:gd name="T83" fmla="*/ 322 w 322"/>
                  <a:gd name="T84" fmla="*/ 1088 h 10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2" h="1088">
                    <a:moveTo>
                      <a:pt x="231" y="11"/>
                    </a:moveTo>
                    <a:lnTo>
                      <a:pt x="294" y="47"/>
                    </a:lnTo>
                    <a:lnTo>
                      <a:pt x="311" y="76"/>
                    </a:lnTo>
                    <a:lnTo>
                      <a:pt x="322" y="326"/>
                    </a:lnTo>
                    <a:lnTo>
                      <a:pt x="317" y="386"/>
                    </a:lnTo>
                    <a:lnTo>
                      <a:pt x="279" y="381"/>
                    </a:lnTo>
                    <a:lnTo>
                      <a:pt x="281" y="529"/>
                    </a:lnTo>
                    <a:lnTo>
                      <a:pt x="263" y="529"/>
                    </a:lnTo>
                    <a:lnTo>
                      <a:pt x="240" y="837"/>
                    </a:lnTo>
                    <a:lnTo>
                      <a:pt x="238" y="1000"/>
                    </a:lnTo>
                    <a:lnTo>
                      <a:pt x="235" y="1074"/>
                    </a:lnTo>
                    <a:lnTo>
                      <a:pt x="219" y="1088"/>
                    </a:lnTo>
                    <a:lnTo>
                      <a:pt x="192" y="1076"/>
                    </a:lnTo>
                    <a:lnTo>
                      <a:pt x="177" y="950"/>
                    </a:lnTo>
                    <a:lnTo>
                      <a:pt x="165" y="1081"/>
                    </a:lnTo>
                    <a:lnTo>
                      <a:pt x="142" y="1087"/>
                    </a:lnTo>
                    <a:lnTo>
                      <a:pt x="121" y="1078"/>
                    </a:lnTo>
                    <a:lnTo>
                      <a:pt x="97" y="830"/>
                    </a:lnTo>
                    <a:lnTo>
                      <a:pt x="69" y="649"/>
                    </a:lnTo>
                    <a:lnTo>
                      <a:pt x="25" y="482"/>
                    </a:lnTo>
                    <a:lnTo>
                      <a:pt x="0" y="479"/>
                    </a:lnTo>
                    <a:lnTo>
                      <a:pt x="23" y="247"/>
                    </a:lnTo>
                    <a:lnTo>
                      <a:pt x="24" y="65"/>
                    </a:lnTo>
                    <a:lnTo>
                      <a:pt x="38" y="45"/>
                    </a:lnTo>
                    <a:lnTo>
                      <a:pt x="105" y="0"/>
                    </a:lnTo>
                    <a:lnTo>
                      <a:pt x="162" y="97"/>
                    </a:lnTo>
                    <a:lnTo>
                      <a:pt x="231" y="11"/>
                    </a:lnTo>
                    <a:close/>
                  </a:path>
                </a:pathLst>
              </a:custGeom>
              <a:blipFill dpi="0" rotWithShape="0">
                <a:blip r:embed="rId16"/>
                <a:srcRect/>
                <a:tile tx="0" ty="0" sx="100000" sy="100000" flip="none" algn="tl"/>
              </a:blipFill>
              <a:ln w="9525">
                <a:noFill/>
                <a:round/>
                <a:headEnd/>
                <a:tailEnd/>
              </a:ln>
            </p:spPr>
            <p:txBody>
              <a:bodyPr/>
              <a:lstStyle/>
              <a:p>
                <a:endParaRPr lang="it-IT"/>
              </a:p>
            </p:txBody>
          </p:sp>
          <p:grpSp>
            <p:nvGrpSpPr>
              <p:cNvPr id="79765" name="Group 66"/>
              <p:cNvGrpSpPr>
                <a:grpSpLocks/>
              </p:cNvGrpSpPr>
              <p:nvPr/>
            </p:nvGrpSpPr>
            <p:grpSpPr bwMode="auto">
              <a:xfrm>
                <a:off x="3557" y="1320"/>
                <a:ext cx="49" cy="68"/>
                <a:chOff x="3557" y="1320"/>
                <a:chExt cx="49" cy="68"/>
              </a:xfrm>
            </p:grpSpPr>
            <p:sp>
              <p:nvSpPr>
                <p:cNvPr id="79771" name="Freeform 67"/>
                <p:cNvSpPr>
                  <a:spLocks/>
                </p:cNvSpPr>
                <p:nvPr/>
              </p:nvSpPr>
              <p:spPr bwMode="auto">
                <a:xfrm>
                  <a:off x="3560" y="1320"/>
                  <a:ext cx="42" cy="51"/>
                </a:xfrm>
                <a:custGeom>
                  <a:avLst/>
                  <a:gdLst>
                    <a:gd name="T0" fmla="*/ 0 w 171"/>
                    <a:gd name="T1" fmla="*/ 0 h 203"/>
                    <a:gd name="T2" fmla="*/ 0 w 171"/>
                    <a:gd name="T3" fmla="*/ 0 h 203"/>
                    <a:gd name="T4" fmla="*/ 0 w 171"/>
                    <a:gd name="T5" fmla="*/ 0 h 203"/>
                    <a:gd name="T6" fmla="*/ 0 w 171"/>
                    <a:gd name="T7" fmla="*/ 0 h 203"/>
                    <a:gd name="T8" fmla="*/ 0 w 171"/>
                    <a:gd name="T9" fmla="*/ 0 h 203"/>
                    <a:gd name="T10" fmla="*/ 0 60000 65536"/>
                    <a:gd name="T11" fmla="*/ 0 60000 65536"/>
                    <a:gd name="T12" fmla="*/ 0 60000 65536"/>
                    <a:gd name="T13" fmla="*/ 0 60000 65536"/>
                    <a:gd name="T14" fmla="*/ 0 60000 65536"/>
                    <a:gd name="T15" fmla="*/ 0 w 171"/>
                    <a:gd name="T16" fmla="*/ 0 h 203"/>
                    <a:gd name="T17" fmla="*/ 171 w 171"/>
                    <a:gd name="T18" fmla="*/ 203 h 203"/>
                  </a:gdLst>
                  <a:ahLst/>
                  <a:cxnLst>
                    <a:cxn ang="T10">
                      <a:pos x="T0" y="T1"/>
                    </a:cxn>
                    <a:cxn ang="T11">
                      <a:pos x="T2" y="T3"/>
                    </a:cxn>
                    <a:cxn ang="T12">
                      <a:pos x="T4" y="T5"/>
                    </a:cxn>
                    <a:cxn ang="T13">
                      <a:pos x="T6" y="T7"/>
                    </a:cxn>
                    <a:cxn ang="T14">
                      <a:pos x="T8" y="T9"/>
                    </a:cxn>
                  </a:cxnLst>
                  <a:rect l="T15" t="T16" r="T17" b="T18"/>
                  <a:pathLst>
                    <a:path w="171" h="203">
                      <a:moveTo>
                        <a:pt x="171" y="72"/>
                      </a:moveTo>
                      <a:lnTo>
                        <a:pt x="61" y="0"/>
                      </a:lnTo>
                      <a:lnTo>
                        <a:pt x="0" y="137"/>
                      </a:lnTo>
                      <a:lnTo>
                        <a:pt x="110" y="203"/>
                      </a:lnTo>
                      <a:lnTo>
                        <a:pt x="171" y="72"/>
                      </a:lnTo>
                      <a:close/>
                    </a:path>
                  </a:pathLst>
                </a:custGeom>
                <a:blipFill dpi="0" rotWithShape="0">
                  <a:blip r:embed="rId17"/>
                  <a:srcRect/>
                  <a:tile tx="0" ty="0" sx="100000" sy="100000" flip="none" algn="tl"/>
                </a:blipFill>
                <a:ln w="9525">
                  <a:noFill/>
                  <a:round/>
                  <a:headEnd/>
                  <a:tailEnd/>
                </a:ln>
              </p:spPr>
              <p:txBody>
                <a:bodyPr/>
                <a:lstStyle/>
                <a:p>
                  <a:endParaRPr lang="it-IT"/>
                </a:p>
              </p:txBody>
            </p:sp>
            <p:sp>
              <p:nvSpPr>
                <p:cNvPr id="79772" name="Freeform 68"/>
                <p:cNvSpPr>
                  <a:spLocks/>
                </p:cNvSpPr>
                <p:nvPr/>
              </p:nvSpPr>
              <p:spPr bwMode="auto">
                <a:xfrm>
                  <a:off x="3557" y="1342"/>
                  <a:ext cx="18" cy="27"/>
                </a:xfrm>
                <a:custGeom>
                  <a:avLst/>
                  <a:gdLst>
                    <a:gd name="T0" fmla="*/ 0 w 74"/>
                    <a:gd name="T1" fmla="*/ 0 h 109"/>
                    <a:gd name="T2" fmla="*/ 0 w 74"/>
                    <a:gd name="T3" fmla="*/ 0 h 109"/>
                    <a:gd name="T4" fmla="*/ 0 w 74"/>
                    <a:gd name="T5" fmla="*/ 0 h 109"/>
                    <a:gd name="T6" fmla="*/ 0 w 74"/>
                    <a:gd name="T7" fmla="*/ 0 h 109"/>
                    <a:gd name="T8" fmla="*/ 0 w 74"/>
                    <a:gd name="T9" fmla="*/ 0 h 109"/>
                    <a:gd name="T10" fmla="*/ 0 w 74"/>
                    <a:gd name="T11" fmla="*/ 0 h 109"/>
                    <a:gd name="T12" fmla="*/ 0 w 74"/>
                    <a:gd name="T13" fmla="*/ 0 h 109"/>
                    <a:gd name="T14" fmla="*/ 0 w 74"/>
                    <a:gd name="T15" fmla="*/ 0 h 109"/>
                    <a:gd name="T16" fmla="*/ 0 w 74"/>
                    <a:gd name="T17" fmla="*/ 0 h 109"/>
                    <a:gd name="T18" fmla="*/ 0 w 74"/>
                    <a:gd name="T19" fmla="*/ 0 h 109"/>
                    <a:gd name="T20" fmla="*/ 0 w 74"/>
                    <a:gd name="T21" fmla="*/ 0 h 109"/>
                    <a:gd name="T22" fmla="*/ 0 w 74"/>
                    <a:gd name="T23" fmla="*/ 0 h 109"/>
                    <a:gd name="T24" fmla="*/ 0 w 74"/>
                    <a:gd name="T25" fmla="*/ 0 h 1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109"/>
                    <a:gd name="T41" fmla="*/ 74 w 74"/>
                    <a:gd name="T42" fmla="*/ 109 h 1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109">
                      <a:moveTo>
                        <a:pt x="74" y="67"/>
                      </a:moveTo>
                      <a:lnTo>
                        <a:pt x="56" y="51"/>
                      </a:lnTo>
                      <a:lnTo>
                        <a:pt x="46" y="18"/>
                      </a:lnTo>
                      <a:lnTo>
                        <a:pt x="32" y="8"/>
                      </a:lnTo>
                      <a:lnTo>
                        <a:pt x="24" y="0"/>
                      </a:lnTo>
                      <a:lnTo>
                        <a:pt x="19" y="3"/>
                      </a:lnTo>
                      <a:lnTo>
                        <a:pt x="18" y="11"/>
                      </a:lnTo>
                      <a:lnTo>
                        <a:pt x="4" y="27"/>
                      </a:lnTo>
                      <a:lnTo>
                        <a:pt x="0" y="54"/>
                      </a:lnTo>
                      <a:lnTo>
                        <a:pt x="4" y="73"/>
                      </a:lnTo>
                      <a:lnTo>
                        <a:pt x="25" y="95"/>
                      </a:lnTo>
                      <a:lnTo>
                        <a:pt x="67" y="109"/>
                      </a:lnTo>
                      <a:lnTo>
                        <a:pt x="74" y="67"/>
                      </a:lnTo>
                      <a:close/>
                    </a:path>
                  </a:pathLst>
                </a:custGeom>
                <a:blipFill dpi="0" rotWithShape="0">
                  <a:blip r:embed="rId15"/>
                  <a:srcRect/>
                  <a:tile tx="0" ty="0" sx="100000" sy="100000" flip="none" algn="tl"/>
                </a:blipFill>
                <a:ln w="9525">
                  <a:noFill/>
                  <a:round/>
                  <a:headEnd/>
                  <a:tailEnd/>
                </a:ln>
              </p:spPr>
              <p:txBody>
                <a:bodyPr/>
                <a:lstStyle/>
                <a:p>
                  <a:endParaRPr lang="it-IT"/>
                </a:p>
              </p:txBody>
            </p:sp>
            <p:sp>
              <p:nvSpPr>
                <p:cNvPr id="79773" name="Freeform 69"/>
                <p:cNvSpPr>
                  <a:spLocks/>
                </p:cNvSpPr>
                <p:nvPr/>
              </p:nvSpPr>
              <p:spPr bwMode="auto">
                <a:xfrm>
                  <a:off x="3572" y="1357"/>
                  <a:ext cx="34" cy="31"/>
                </a:xfrm>
                <a:custGeom>
                  <a:avLst/>
                  <a:gdLst>
                    <a:gd name="T0" fmla="*/ 0 w 138"/>
                    <a:gd name="T1" fmla="*/ 0 h 121"/>
                    <a:gd name="T2" fmla="*/ 0 w 138"/>
                    <a:gd name="T3" fmla="*/ 0 h 121"/>
                    <a:gd name="T4" fmla="*/ 0 w 138"/>
                    <a:gd name="T5" fmla="*/ 0 h 121"/>
                    <a:gd name="T6" fmla="*/ 0 w 138"/>
                    <a:gd name="T7" fmla="*/ 0 h 121"/>
                    <a:gd name="T8" fmla="*/ 0 w 138"/>
                    <a:gd name="T9" fmla="*/ 0 h 121"/>
                    <a:gd name="T10" fmla="*/ 0 w 138"/>
                    <a:gd name="T11" fmla="*/ 0 h 121"/>
                    <a:gd name="T12" fmla="*/ 0 w 138"/>
                    <a:gd name="T13" fmla="*/ 0 h 121"/>
                    <a:gd name="T14" fmla="*/ 0 w 138"/>
                    <a:gd name="T15" fmla="*/ 0 h 121"/>
                    <a:gd name="T16" fmla="*/ 0 w 138"/>
                    <a:gd name="T17" fmla="*/ 0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21"/>
                    <a:gd name="T29" fmla="*/ 138 w 138"/>
                    <a:gd name="T30" fmla="*/ 121 h 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21">
                      <a:moveTo>
                        <a:pt x="138" y="121"/>
                      </a:moveTo>
                      <a:lnTo>
                        <a:pt x="82" y="100"/>
                      </a:lnTo>
                      <a:lnTo>
                        <a:pt x="40" y="75"/>
                      </a:lnTo>
                      <a:lnTo>
                        <a:pt x="0" y="52"/>
                      </a:lnTo>
                      <a:lnTo>
                        <a:pt x="15" y="0"/>
                      </a:lnTo>
                      <a:lnTo>
                        <a:pt x="88" y="34"/>
                      </a:lnTo>
                      <a:lnTo>
                        <a:pt x="132" y="49"/>
                      </a:lnTo>
                      <a:lnTo>
                        <a:pt x="134" y="41"/>
                      </a:lnTo>
                      <a:lnTo>
                        <a:pt x="138" y="121"/>
                      </a:lnTo>
                      <a:close/>
                    </a:path>
                  </a:pathLst>
                </a:custGeom>
                <a:blipFill dpi="0" rotWithShape="0">
                  <a:blip r:embed="rId16"/>
                  <a:srcRect/>
                  <a:tile tx="0" ty="0" sx="100000" sy="100000" flip="none" algn="tl"/>
                </a:blipFill>
                <a:ln w="9525">
                  <a:noFill/>
                  <a:round/>
                  <a:headEnd/>
                  <a:tailEnd/>
                </a:ln>
              </p:spPr>
              <p:txBody>
                <a:bodyPr/>
                <a:lstStyle/>
                <a:p>
                  <a:endParaRPr lang="it-IT"/>
                </a:p>
              </p:txBody>
            </p:sp>
          </p:grpSp>
          <p:grpSp>
            <p:nvGrpSpPr>
              <p:cNvPr id="79766" name="Group 70"/>
              <p:cNvGrpSpPr>
                <a:grpSpLocks/>
              </p:cNvGrpSpPr>
              <p:nvPr/>
            </p:nvGrpSpPr>
            <p:grpSpPr bwMode="auto">
              <a:xfrm>
                <a:off x="3569" y="1367"/>
                <a:ext cx="36" cy="165"/>
                <a:chOff x="3569" y="1367"/>
                <a:chExt cx="36" cy="165"/>
              </a:xfrm>
            </p:grpSpPr>
            <p:grpSp>
              <p:nvGrpSpPr>
                <p:cNvPr id="79767" name="Group 71"/>
                <p:cNvGrpSpPr>
                  <a:grpSpLocks/>
                </p:cNvGrpSpPr>
                <p:nvPr/>
              </p:nvGrpSpPr>
              <p:grpSpPr bwMode="auto">
                <a:xfrm>
                  <a:off x="3569" y="1367"/>
                  <a:ext cx="36" cy="57"/>
                  <a:chOff x="3569" y="1367"/>
                  <a:chExt cx="36" cy="57"/>
                </a:xfrm>
              </p:grpSpPr>
              <p:sp>
                <p:nvSpPr>
                  <p:cNvPr id="79769" name="Freeform 72"/>
                  <p:cNvSpPr>
                    <a:spLocks/>
                  </p:cNvSpPr>
                  <p:nvPr/>
                </p:nvSpPr>
                <p:spPr bwMode="auto">
                  <a:xfrm>
                    <a:off x="3569" y="1367"/>
                    <a:ext cx="31" cy="57"/>
                  </a:xfrm>
                  <a:custGeom>
                    <a:avLst/>
                    <a:gdLst>
                      <a:gd name="T0" fmla="*/ 0 w 123"/>
                      <a:gd name="T1" fmla="*/ 0 h 228"/>
                      <a:gd name="T2" fmla="*/ 0 w 123"/>
                      <a:gd name="T3" fmla="*/ 0 h 228"/>
                      <a:gd name="T4" fmla="*/ 0 w 123"/>
                      <a:gd name="T5" fmla="*/ 0 h 228"/>
                      <a:gd name="T6" fmla="*/ 0 60000 65536"/>
                      <a:gd name="T7" fmla="*/ 0 60000 65536"/>
                      <a:gd name="T8" fmla="*/ 0 60000 65536"/>
                      <a:gd name="T9" fmla="*/ 0 w 123"/>
                      <a:gd name="T10" fmla="*/ 0 h 228"/>
                      <a:gd name="T11" fmla="*/ 123 w 123"/>
                      <a:gd name="T12" fmla="*/ 228 h 228"/>
                    </a:gdLst>
                    <a:ahLst/>
                    <a:cxnLst>
                      <a:cxn ang="T6">
                        <a:pos x="T0" y="T1"/>
                      </a:cxn>
                      <a:cxn ang="T7">
                        <a:pos x="T2" y="T3"/>
                      </a:cxn>
                      <a:cxn ang="T8">
                        <a:pos x="T4" y="T5"/>
                      </a:cxn>
                    </a:cxnLst>
                    <a:rect l="T9" t="T10" r="T11" b="T12"/>
                    <a:pathLst>
                      <a:path w="123" h="228">
                        <a:moveTo>
                          <a:pt x="123" y="228"/>
                        </a:moveTo>
                        <a:lnTo>
                          <a:pt x="3" y="216"/>
                        </a:lnTo>
                        <a:lnTo>
                          <a:pt x="0" y="0"/>
                        </a:lnTo>
                      </a:path>
                    </a:pathLst>
                  </a:custGeom>
                  <a:noFill/>
                  <a:ln w="3175">
                    <a:solidFill>
                      <a:srgbClr val="7F7F7F"/>
                    </a:solidFill>
                    <a:round/>
                    <a:headEnd/>
                    <a:tailEnd/>
                  </a:ln>
                </p:spPr>
                <p:txBody>
                  <a:bodyPr/>
                  <a:lstStyle/>
                  <a:p>
                    <a:endParaRPr lang="it-IT"/>
                  </a:p>
                </p:txBody>
              </p:sp>
              <p:sp>
                <p:nvSpPr>
                  <p:cNvPr id="79770" name="Freeform 73"/>
                  <p:cNvSpPr>
                    <a:spLocks/>
                  </p:cNvSpPr>
                  <p:nvPr/>
                </p:nvSpPr>
                <p:spPr bwMode="auto">
                  <a:xfrm>
                    <a:off x="3570" y="1374"/>
                    <a:ext cx="35" cy="14"/>
                  </a:xfrm>
                  <a:custGeom>
                    <a:avLst/>
                    <a:gdLst>
                      <a:gd name="T0" fmla="*/ 0 w 138"/>
                      <a:gd name="T1" fmla="*/ 0 h 58"/>
                      <a:gd name="T2" fmla="*/ 0 w 138"/>
                      <a:gd name="T3" fmla="*/ 0 h 58"/>
                      <a:gd name="T4" fmla="*/ 0 w 138"/>
                      <a:gd name="T5" fmla="*/ 0 h 58"/>
                      <a:gd name="T6" fmla="*/ 0 60000 65536"/>
                      <a:gd name="T7" fmla="*/ 0 60000 65536"/>
                      <a:gd name="T8" fmla="*/ 0 60000 65536"/>
                      <a:gd name="T9" fmla="*/ 0 w 138"/>
                      <a:gd name="T10" fmla="*/ 0 h 58"/>
                      <a:gd name="T11" fmla="*/ 138 w 138"/>
                      <a:gd name="T12" fmla="*/ 58 h 58"/>
                    </a:gdLst>
                    <a:ahLst/>
                    <a:cxnLst>
                      <a:cxn ang="T6">
                        <a:pos x="T0" y="T1"/>
                      </a:cxn>
                      <a:cxn ang="T7">
                        <a:pos x="T2" y="T3"/>
                      </a:cxn>
                      <a:cxn ang="T8">
                        <a:pos x="T4" y="T5"/>
                      </a:cxn>
                    </a:cxnLst>
                    <a:rect l="T9" t="T10" r="T11" b="T12"/>
                    <a:pathLst>
                      <a:path w="138" h="58">
                        <a:moveTo>
                          <a:pt x="138" y="58"/>
                        </a:moveTo>
                        <a:lnTo>
                          <a:pt x="89" y="42"/>
                        </a:lnTo>
                        <a:lnTo>
                          <a:pt x="0" y="0"/>
                        </a:lnTo>
                      </a:path>
                    </a:pathLst>
                  </a:custGeom>
                  <a:noFill/>
                  <a:ln w="3175">
                    <a:solidFill>
                      <a:srgbClr val="7F7F7F"/>
                    </a:solidFill>
                    <a:round/>
                    <a:headEnd/>
                    <a:tailEnd/>
                  </a:ln>
                </p:spPr>
                <p:txBody>
                  <a:bodyPr/>
                  <a:lstStyle/>
                  <a:p>
                    <a:endParaRPr lang="it-IT"/>
                  </a:p>
                </p:txBody>
              </p:sp>
            </p:grpSp>
            <p:sp>
              <p:nvSpPr>
                <p:cNvPr id="79768" name="Freeform 74"/>
                <p:cNvSpPr>
                  <a:spLocks/>
                </p:cNvSpPr>
                <p:nvPr/>
              </p:nvSpPr>
              <p:spPr bwMode="auto">
                <a:xfrm>
                  <a:off x="3576" y="1433"/>
                  <a:ext cx="4" cy="99"/>
                </a:xfrm>
                <a:custGeom>
                  <a:avLst/>
                  <a:gdLst>
                    <a:gd name="T0" fmla="*/ 0 w 18"/>
                    <a:gd name="T1" fmla="*/ 0 h 395"/>
                    <a:gd name="T2" fmla="*/ 0 w 18"/>
                    <a:gd name="T3" fmla="*/ 0 h 395"/>
                    <a:gd name="T4" fmla="*/ 0 w 18"/>
                    <a:gd name="T5" fmla="*/ 0 h 395"/>
                    <a:gd name="T6" fmla="*/ 0 60000 65536"/>
                    <a:gd name="T7" fmla="*/ 0 60000 65536"/>
                    <a:gd name="T8" fmla="*/ 0 60000 65536"/>
                    <a:gd name="T9" fmla="*/ 0 w 18"/>
                    <a:gd name="T10" fmla="*/ 0 h 395"/>
                    <a:gd name="T11" fmla="*/ 18 w 18"/>
                    <a:gd name="T12" fmla="*/ 395 h 395"/>
                  </a:gdLst>
                  <a:ahLst/>
                  <a:cxnLst>
                    <a:cxn ang="T6">
                      <a:pos x="T0" y="T1"/>
                    </a:cxn>
                    <a:cxn ang="T7">
                      <a:pos x="T2" y="T3"/>
                    </a:cxn>
                    <a:cxn ang="T8">
                      <a:pos x="T4" y="T5"/>
                    </a:cxn>
                  </a:cxnLst>
                  <a:rect l="T9" t="T10" r="T11" b="T12"/>
                  <a:pathLst>
                    <a:path w="18" h="395">
                      <a:moveTo>
                        <a:pt x="0" y="0"/>
                      </a:moveTo>
                      <a:lnTo>
                        <a:pt x="6" y="212"/>
                      </a:lnTo>
                      <a:lnTo>
                        <a:pt x="18" y="395"/>
                      </a:lnTo>
                    </a:path>
                  </a:pathLst>
                </a:custGeom>
                <a:noFill/>
                <a:ln w="3175">
                  <a:solidFill>
                    <a:srgbClr val="7F7F7F"/>
                  </a:solidFill>
                  <a:round/>
                  <a:headEnd/>
                  <a:tailEnd/>
                </a:ln>
              </p:spPr>
              <p:txBody>
                <a:bodyPr/>
                <a:lstStyle/>
                <a:p>
                  <a:endParaRPr lang="it-IT"/>
                </a:p>
              </p:txBody>
            </p:sp>
          </p:grpSp>
        </p:grpSp>
      </p:grpSp>
      <p:sp>
        <p:nvSpPr>
          <p:cNvPr id="579" name="AutoShape 75"/>
          <p:cNvSpPr>
            <a:spLocks noChangeAspect="1" noChangeArrowheads="1"/>
          </p:cNvSpPr>
          <p:nvPr/>
        </p:nvSpPr>
        <p:spPr bwMode="auto">
          <a:xfrm>
            <a:off x="4495536" y="4120465"/>
            <a:ext cx="1016397" cy="290512"/>
          </a:xfrm>
          <a:prstGeom prst="chevron">
            <a:avLst>
              <a:gd name="adj" fmla="val 47187"/>
            </a:avLst>
          </a:prstGeom>
          <a:solidFill>
            <a:srgbClr val="FFCC00"/>
          </a:solidFill>
          <a:ln w="12700">
            <a:solidFill>
              <a:schemeClr val="tx1"/>
            </a:solidFill>
            <a:miter lim="800000"/>
            <a:headEnd/>
            <a:tailEnd/>
          </a:ln>
          <a:effectLst>
            <a:outerShdw dist="35921" dir="2700000" algn="ctr" rotWithShape="0">
              <a:schemeClr val="bg2"/>
            </a:outerShdw>
          </a:effectLst>
          <a:scene3d>
            <a:camera prst="orthographicFront"/>
            <a:lightRig rig="threePt" dir="t"/>
          </a:scene3d>
          <a:sp3d>
            <a:bevelT/>
          </a:sp3d>
        </p:spPr>
        <p:txBody>
          <a:bodyPr lIns="36000" tIns="43639" rIns="36000" bIns="43639" anchor="ctr" anchorCtr="1"/>
          <a:lstStyle/>
          <a:p>
            <a:pPr algn="ctr" defTabSz="873125" eaLnBrk="0" hangingPunct="0">
              <a:buSzPct val="70000"/>
              <a:buFont typeface="Monotype Sorts"/>
              <a:buNone/>
              <a:defRPr/>
            </a:pPr>
            <a:r>
              <a:rPr lang="it-IT" sz="1400">
                <a:solidFill>
                  <a:schemeClr val="tx1"/>
                </a:solidFill>
                <a:latin typeface="Calibri" pitchFamily="34" charset="0"/>
              </a:rPr>
              <a:t>stock</a:t>
            </a:r>
          </a:p>
        </p:txBody>
      </p:sp>
      <p:sp>
        <p:nvSpPr>
          <p:cNvPr id="580" name="AutoShape 76"/>
          <p:cNvSpPr>
            <a:spLocks noChangeAspect="1" noChangeArrowheads="1"/>
          </p:cNvSpPr>
          <p:nvPr/>
        </p:nvSpPr>
        <p:spPr bwMode="auto">
          <a:xfrm>
            <a:off x="3561689" y="4120465"/>
            <a:ext cx="1016396" cy="290512"/>
          </a:xfrm>
          <a:prstGeom prst="chevron">
            <a:avLst>
              <a:gd name="adj" fmla="val 47187"/>
            </a:avLst>
          </a:prstGeom>
          <a:solidFill>
            <a:srgbClr val="FFCC00"/>
          </a:solidFill>
          <a:ln w="12700">
            <a:solidFill>
              <a:schemeClr val="tx1"/>
            </a:solidFill>
            <a:miter lim="800000"/>
            <a:headEnd/>
            <a:tailEnd/>
          </a:ln>
          <a:effectLst>
            <a:outerShdw dist="35921" dir="2700000" algn="ctr" rotWithShape="0">
              <a:schemeClr val="bg2"/>
            </a:outerShdw>
          </a:effectLst>
          <a:scene3d>
            <a:camera prst="orthographicFront"/>
            <a:lightRig rig="threePt" dir="t"/>
          </a:scene3d>
          <a:sp3d>
            <a:bevelT/>
          </a:sp3d>
        </p:spPr>
        <p:txBody>
          <a:bodyPr lIns="0" tIns="43639" rIns="87278" bIns="43639" anchor="ctr" anchorCtr="1"/>
          <a:lstStyle/>
          <a:p>
            <a:pPr algn="just" defTabSz="873125" eaLnBrk="0" hangingPunct="0">
              <a:buSzPct val="70000"/>
              <a:buFont typeface="Monotype Sorts"/>
              <a:buNone/>
              <a:defRPr/>
            </a:pPr>
            <a:r>
              <a:rPr lang="it-IT" sz="1400">
                <a:solidFill>
                  <a:schemeClr val="tx1"/>
                </a:solidFill>
                <a:latin typeface="Calibri" pitchFamily="34" charset="0"/>
              </a:rPr>
              <a:t>make</a:t>
            </a:r>
          </a:p>
        </p:txBody>
      </p:sp>
      <p:sp>
        <p:nvSpPr>
          <p:cNvPr id="581" name="AutoShape 77"/>
          <p:cNvSpPr>
            <a:spLocks noChangeAspect="1" noChangeArrowheads="1"/>
          </p:cNvSpPr>
          <p:nvPr/>
        </p:nvSpPr>
        <p:spPr bwMode="auto">
          <a:xfrm>
            <a:off x="5427663" y="4120465"/>
            <a:ext cx="1016397" cy="290512"/>
          </a:xfrm>
          <a:prstGeom prst="chevron">
            <a:avLst>
              <a:gd name="adj" fmla="val 47187"/>
            </a:avLst>
          </a:prstGeom>
          <a:solidFill>
            <a:srgbClr val="FFCC00"/>
          </a:solidFill>
          <a:ln w="12700">
            <a:solidFill>
              <a:schemeClr val="tx1"/>
            </a:solidFill>
            <a:miter lim="800000"/>
            <a:headEnd/>
            <a:tailEnd/>
          </a:ln>
          <a:effectLst>
            <a:outerShdw dist="35921" dir="2700000" algn="ctr" rotWithShape="0">
              <a:schemeClr val="bg2"/>
            </a:outerShdw>
          </a:effectLst>
          <a:scene3d>
            <a:camera prst="orthographicFront"/>
            <a:lightRig rig="threePt" dir="t"/>
          </a:scene3d>
          <a:sp3d>
            <a:bevelT/>
          </a:sp3d>
        </p:spPr>
        <p:txBody>
          <a:bodyPr lIns="0" tIns="43639" rIns="87278" bIns="43639" anchor="ctr" anchorCtr="1"/>
          <a:lstStyle/>
          <a:p>
            <a:pPr algn="ctr" defTabSz="873125" eaLnBrk="0" hangingPunct="0">
              <a:buSzPct val="70000"/>
              <a:buFont typeface="Monotype Sorts"/>
              <a:buNone/>
              <a:defRPr/>
            </a:pPr>
            <a:r>
              <a:rPr lang="it-IT" sz="1400">
                <a:solidFill>
                  <a:schemeClr val="tx1"/>
                </a:solidFill>
                <a:latin typeface="Calibri" pitchFamily="34" charset="0"/>
              </a:rPr>
              <a:t>deliver</a:t>
            </a:r>
          </a:p>
        </p:txBody>
      </p:sp>
      <p:sp>
        <p:nvSpPr>
          <p:cNvPr id="582" name="AutoShape 78"/>
          <p:cNvSpPr>
            <a:spLocks noChangeArrowheads="1"/>
          </p:cNvSpPr>
          <p:nvPr/>
        </p:nvSpPr>
        <p:spPr bwMode="auto">
          <a:xfrm>
            <a:off x="1327679" y="1607452"/>
            <a:ext cx="6419983" cy="971550"/>
          </a:xfrm>
          <a:prstGeom prst="homePlate">
            <a:avLst>
              <a:gd name="adj" fmla="val 67181"/>
            </a:avLst>
          </a:prstGeom>
          <a:gradFill rotWithShape="0">
            <a:gsLst>
              <a:gs pos="0">
                <a:srgbClr val="FFFFCC"/>
              </a:gs>
              <a:gs pos="100000">
                <a:srgbClr val="FFFFF4"/>
              </a:gs>
            </a:gsLst>
            <a:lin ang="5400000" scaled="1"/>
          </a:gradFill>
          <a:ln w="9525">
            <a:solidFill>
              <a:schemeClr val="tx1"/>
            </a:solidFill>
            <a:miter lim="800000"/>
            <a:headEnd/>
            <a:tailEnd/>
          </a:ln>
          <a:scene3d>
            <a:camera prst="orthographicFront"/>
            <a:lightRig rig="threePt" dir="t"/>
          </a:scene3d>
          <a:sp3d>
            <a:bevelT/>
          </a:sp3d>
        </p:spPr>
        <p:txBody>
          <a:bodyPr wrap="none" lIns="180000" tIns="180000" rIns="180000" bIns="180000" anchor="ctr"/>
          <a:lstStyle/>
          <a:p>
            <a:pPr algn="ctr" eaLnBrk="0" hangingPunct="0">
              <a:defRPr/>
            </a:pPr>
            <a:endParaRPr lang="it-IT" sz="2000">
              <a:solidFill>
                <a:schemeClr val="tx1"/>
              </a:solidFill>
              <a:latin typeface="Calibri" pitchFamily="34" charset="0"/>
            </a:endParaRPr>
          </a:p>
        </p:txBody>
      </p:sp>
      <p:sp>
        <p:nvSpPr>
          <p:cNvPr id="79247" name="Rectangle 79"/>
          <p:cNvSpPr>
            <a:spLocks noChangeArrowheads="1"/>
          </p:cNvSpPr>
          <p:nvPr/>
        </p:nvSpPr>
        <p:spPr bwMode="auto">
          <a:xfrm>
            <a:off x="1316038" y="1573213"/>
            <a:ext cx="6713537" cy="344487"/>
          </a:xfrm>
          <a:prstGeom prst="rect">
            <a:avLst/>
          </a:prstGeom>
          <a:noFill/>
          <a:ln w="9525">
            <a:noFill/>
            <a:miter lim="800000"/>
            <a:headEnd/>
            <a:tailEnd/>
          </a:ln>
        </p:spPr>
        <p:txBody>
          <a:bodyPr lIns="87278" tIns="43639" rIns="87278" bIns="43639">
            <a:spAutoFit/>
          </a:bodyPr>
          <a:lstStyle/>
          <a:p>
            <a:pPr algn="ctr" defTabSz="873125" eaLnBrk="0" hangingPunct="0"/>
            <a:r>
              <a:rPr lang="it-IT" sz="1700" i="1">
                <a:solidFill>
                  <a:schemeClr val="tx1"/>
                </a:solidFill>
                <a:latin typeface="Calibri" pitchFamily="34" charset="0"/>
              </a:rPr>
              <a:t>SUPPLY CHAIN CONFIGURATION</a:t>
            </a:r>
          </a:p>
        </p:txBody>
      </p:sp>
      <p:grpSp>
        <p:nvGrpSpPr>
          <p:cNvPr id="79248" name="Group 80"/>
          <p:cNvGrpSpPr>
            <a:grpSpLocks/>
          </p:cNvGrpSpPr>
          <p:nvPr/>
        </p:nvGrpSpPr>
        <p:grpSpPr bwMode="auto">
          <a:xfrm>
            <a:off x="2579688" y="1830388"/>
            <a:ext cx="3046412" cy="715962"/>
            <a:chOff x="332" y="717"/>
            <a:chExt cx="2017" cy="1254"/>
          </a:xfrm>
        </p:grpSpPr>
        <p:graphicFrame>
          <p:nvGraphicFramePr>
            <p:cNvPr id="78957" name="Object 81">
              <a:hlinkClick r:id="" action="ppaction://ole?verb=0"/>
            </p:cNvPr>
            <p:cNvGraphicFramePr>
              <a:graphicFrameLocks noChangeAspect="1"/>
            </p:cNvGraphicFramePr>
            <p:nvPr/>
          </p:nvGraphicFramePr>
          <p:xfrm>
            <a:off x="1216" y="952"/>
            <a:ext cx="299" cy="312"/>
          </p:xfrm>
          <a:graphic>
            <a:graphicData uri="http://schemas.openxmlformats.org/presentationml/2006/ole">
              <p:oleObj spid="_x0000_s78957" name="Microsoft ClipArt Gallery" r:id="rId18" imgW="3535200" imgH="2217600" progId="">
                <p:embed/>
              </p:oleObj>
            </a:graphicData>
          </a:graphic>
        </p:graphicFrame>
        <p:grpSp>
          <p:nvGrpSpPr>
            <p:cNvPr id="79278" name="Group 82"/>
            <p:cNvGrpSpPr>
              <a:grpSpLocks/>
            </p:cNvGrpSpPr>
            <p:nvPr/>
          </p:nvGrpSpPr>
          <p:grpSpPr bwMode="auto">
            <a:xfrm>
              <a:off x="2302" y="778"/>
              <a:ext cx="47" cy="216"/>
              <a:chOff x="3326" y="1221"/>
              <a:chExt cx="121" cy="360"/>
            </a:xfrm>
          </p:grpSpPr>
          <p:grpSp>
            <p:nvGrpSpPr>
              <p:cNvPr id="79740" name="Group 83"/>
              <p:cNvGrpSpPr>
                <a:grpSpLocks/>
              </p:cNvGrpSpPr>
              <p:nvPr/>
            </p:nvGrpSpPr>
            <p:grpSpPr bwMode="auto">
              <a:xfrm>
                <a:off x="3326" y="1267"/>
                <a:ext cx="121" cy="314"/>
                <a:chOff x="3326" y="1267"/>
                <a:chExt cx="121" cy="314"/>
              </a:xfrm>
            </p:grpSpPr>
            <p:grpSp>
              <p:nvGrpSpPr>
                <p:cNvPr id="79746" name="Group 84"/>
                <p:cNvGrpSpPr>
                  <a:grpSpLocks/>
                </p:cNvGrpSpPr>
                <p:nvPr/>
              </p:nvGrpSpPr>
              <p:grpSpPr bwMode="auto">
                <a:xfrm>
                  <a:off x="3330" y="1549"/>
                  <a:ext cx="107" cy="32"/>
                  <a:chOff x="3330" y="1549"/>
                  <a:chExt cx="107" cy="32"/>
                </a:xfrm>
              </p:grpSpPr>
              <p:sp>
                <p:nvSpPr>
                  <p:cNvPr id="79756" name="Freeform 85"/>
                  <p:cNvSpPr>
                    <a:spLocks/>
                  </p:cNvSpPr>
                  <p:nvPr/>
                </p:nvSpPr>
                <p:spPr bwMode="auto">
                  <a:xfrm>
                    <a:off x="3330" y="1556"/>
                    <a:ext cx="34" cy="25"/>
                  </a:xfrm>
                  <a:custGeom>
                    <a:avLst/>
                    <a:gdLst>
                      <a:gd name="T0" fmla="*/ 0 w 134"/>
                      <a:gd name="T1" fmla="*/ 0 h 102"/>
                      <a:gd name="T2" fmla="*/ 0 w 134"/>
                      <a:gd name="T3" fmla="*/ 0 h 102"/>
                      <a:gd name="T4" fmla="*/ 0 w 134"/>
                      <a:gd name="T5" fmla="*/ 0 h 102"/>
                      <a:gd name="T6" fmla="*/ 0 w 134"/>
                      <a:gd name="T7" fmla="*/ 0 h 102"/>
                      <a:gd name="T8" fmla="*/ 0 w 134"/>
                      <a:gd name="T9" fmla="*/ 0 h 102"/>
                      <a:gd name="T10" fmla="*/ 0 w 134"/>
                      <a:gd name="T11" fmla="*/ 0 h 102"/>
                      <a:gd name="T12" fmla="*/ 0 w 134"/>
                      <a:gd name="T13" fmla="*/ 0 h 102"/>
                      <a:gd name="T14" fmla="*/ 0 w 134"/>
                      <a:gd name="T15" fmla="*/ 0 h 102"/>
                      <a:gd name="T16" fmla="*/ 0 w 134"/>
                      <a:gd name="T17" fmla="*/ 0 h 102"/>
                      <a:gd name="T18" fmla="*/ 0 w 134"/>
                      <a:gd name="T19" fmla="*/ 0 h 102"/>
                      <a:gd name="T20" fmla="*/ 0 w 134"/>
                      <a:gd name="T21" fmla="*/ 0 h 102"/>
                      <a:gd name="T22" fmla="*/ 0 w 134"/>
                      <a:gd name="T23" fmla="*/ 0 h 102"/>
                      <a:gd name="T24" fmla="*/ 0 w 134"/>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
                      <a:gd name="T40" fmla="*/ 0 h 102"/>
                      <a:gd name="T41" fmla="*/ 134 w 134"/>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 h="102">
                        <a:moveTo>
                          <a:pt x="51" y="21"/>
                        </a:moveTo>
                        <a:lnTo>
                          <a:pt x="21" y="50"/>
                        </a:lnTo>
                        <a:lnTo>
                          <a:pt x="0" y="76"/>
                        </a:lnTo>
                        <a:lnTo>
                          <a:pt x="2" y="94"/>
                        </a:lnTo>
                        <a:lnTo>
                          <a:pt x="17" y="102"/>
                        </a:lnTo>
                        <a:lnTo>
                          <a:pt x="60" y="99"/>
                        </a:lnTo>
                        <a:lnTo>
                          <a:pt x="84" y="87"/>
                        </a:lnTo>
                        <a:lnTo>
                          <a:pt x="96" y="67"/>
                        </a:lnTo>
                        <a:lnTo>
                          <a:pt x="133" y="52"/>
                        </a:lnTo>
                        <a:lnTo>
                          <a:pt x="134" y="24"/>
                        </a:lnTo>
                        <a:lnTo>
                          <a:pt x="128" y="0"/>
                        </a:lnTo>
                        <a:lnTo>
                          <a:pt x="91" y="18"/>
                        </a:lnTo>
                        <a:lnTo>
                          <a:pt x="51" y="21"/>
                        </a:lnTo>
                        <a:close/>
                      </a:path>
                    </a:pathLst>
                  </a:custGeom>
                  <a:solidFill>
                    <a:srgbClr val="000000"/>
                  </a:solidFill>
                  <a:ln w="9525">
                    <a:noFill/>
                    <a:round/>
                    <a:headEnd/>
                    <a:tailEnd/>
                  </a:ln>
                </p:spPr>
                <p:txBody>
                  <a:bodyPr/>
                  <a:lstStyle/>
                  <a:p>
                    <a:endParaRPr lang="it-IT"/>
                  </a:p>
                </p:txBody>
              </p:sp>
              <p:sp>
                <p:nvSpPr>
                  <p:cNvPr id="79757" name="Freeform 86"/>
                  <p:cNvSpPr>
                    <a:spLocks/>
                  </p:cNvSpPr>
                  <p:nvPr/>
                </p:nvSpPr>
                <p:spPr bwMode="auto">
                  <a:xfrm>
                    <a:off x="3399" y="1549"/>
                    <a:ext cx="38" cy="26"/>
                  </a:xfrm>
                  <a:custGeom>
                    <a:avLst/>
                    <a:gdLst>
                      <a:gd name="T0" fmla="*/ 0 w 150"/>
                      <a:gd name="T1" fmla="*/ 0 h 106"/>
                      <a:gd name="T2" fmla="*/ 0 w 150"/>
                      <a:gd name="T3" fmla="*/ 0 h 106"/>
                      <a:gd name="T4" fmla="*/ 0 w 150"/>
                      <a:gd name="T5" fmla="*/ 0 h 106"/>
                      <a:gd name="T6" fmla="*/ 0 w 150"/>
                      <a:gd name="T7" fmla="*/ 0 h 106"/>
                      <a:gd name="T8" fmla="*/ 0 w 150"/>
                      <a:gd name="T9" fmla="*/ 0 h 106"/>
                      <a:gd name="T10" fmla="*/ 0 w 150"/>
                      <a:gd name="T11" fmla="*/ 0 h 106"/>
                      <a:gd name="T12" fmla="*/ 0 w 150"/>
                      <a:gd name="T13" fmla="*/ 0 h 106"/>
                      <a:gd name="T14" fmla="*/ 0 w 150"/>
                      <a:gd name="T15" fmla="*/ 0 h 106"/>
                      <a:gd name="T16" fmla="*/ 0 w 150"/>
                      <a:gd name="T17" fmla="*/ 0 h 106"/>
                      <a:gd name="T18" fmla="*/ 0 w 150"/>
                      <a:gd name="T19" fmla="*/ 0 h 106"/>
                      <a:gd name="T20" fmla="*/ 0 w 150"/>
                      <a:gd name="T21" fmla="*/ 0 h 106"/>
                      <a:gd name="T22" fmla="*/ 0 w 150"/>
                      <a:gd name="T23" fmla="*/ 0 h 106"/>
                      <a:gd name="T24" fmla="*/ 0 w 150"/>
                      <a:gd name="T25" fmla="*/ 0 h 106"/>
                      <a:gd name="T26" fmla="*/ 0 w 150"/>
                      <a:gd name="T27" fmla="*/ 0 h 106"/>
                      <a:gd name="T28" fmla="*/ 0 w 150"/>
                      <a:gd name="T29" fmla="*/ 0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06"/>
                      <a:gd name="T47" fmla="*/ 150 w 150"/>
                      <a:gd name="T48" fmla="*/ 106 h 1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06">
                        <a:moveTo>
                          <a:pt x="2" y="8"/>
                        </a:moveTo>
                        <a:lnTo>
                          <a:pt x="0" y="49"/>
                        </a:lnTo>
                        <a:lnTo>
                          <a:pt x="21" y="65"/>
                        </a:lnTo>
                        <a:lnTo>
                          <a:pt x="42" y="72"/>
                        </a:lnTo>
                        <a:lnTo>
                          <a:pt x="55" y="81"/>
                        </a:lnTo>
                        <a:lnTo>
                          <a:pt x="80" y="95"/>
                        </a:lnTo>
                        <a:lnTo>
                          <a:pt x="122" y="106"/>
                        </a:lnTo>
                        <a:lnTo>
                          <a:pt x="137" y="103"/>
                        </a:lnTo>
                        <a:lnTo>
                          <a:pt x="150" y="97"/>
                        </a:lnTo>
                        <a:lnTo>
                          <a:pt x="150" y="86"/>
                        </a:lnTo>
                        <a:lnTo>
                          <a:pt x="134" y="61"/>
                        </a:lnTo>
                        <a:lnTo>
                          <a:pt x="100" y="37"/>
                        </a:lnTo>
                        <a:lnTo>
                          <a:pt x="73" y="16"/>
                        </a:lnTo>
                        <a:lnTo>
                          <a:pt x="64" y="0"/>
                        </a:lnTo>
                        <a:lnTo>
                          <a:pt x="2" y="8"/>
                        </a:lnTo>
                        <a:close/>
                      </a:path>
                    </a:pathLst>
                  </a:custGeom>
                  <a:solidFill>
                    <a:srgbClr val="000000"/>
                  </a:solidFill>
                  <a:ln w="9525">
                    <a:noFill/>
                    <a:round/>
                    <a:headEnd/>
                    <a:tailEnd/>
                  </a:ln>
                </p:spPr>
                <p:txBody>
                  <a:bodyPr/>
                  <a:lstStyle/>
                  <a:p>
                    <a:endParaRPr lang="it-IT"/>
                  </a:p>
                </p:txBody>
              </p:sp>
            </p:grpSp>
            <p:grpSp>
              <p:nvGrpSpPr>
                <p:cNvPr id="79747" name="Group 87"/>
                <p:cNvGrpSpPr>
                  <a:grpSpLocks/>
                </p:cNvGrpSpPr>
                <p:nvPr/>
              </p:nvGrpSpPr>
              <p:grpSpPr bwMode="auto">
                <a:xfrm>
                  <a:off x="3326" y="1267"/>
                  <a:ext cx="121" cy="297"/>
                  <a:chOff x="3326" y="1267"/>
                  <a:chExt cx="121" cy="297"/>
                </a:xfrm>
              </p:grpSpPr>
              <p:grpSp>
                <p:nvGrpSpPr>
                  <p:cNvPr id="79748" name="Group 88"/>
                  <p:cNvGrpSpPr>
                    <a:grpSpLocks/>
                  </p:cNvGrpSpPr>
                  <p:nvPr/>
                </p:nvGrpSpPr>
                <p:grpSpPr bwMode="auto">
                  <a:xfrm>
                    <a:off x="3342" y="1267"/>
                    <a:ext cx="76" cy="96"/>
                    <a:chOff x="3342" y="1267"/>
                    <a:chExt cx="76" cy="96"/>
                  </a:xfrm>
                </p:grpSpPr>
                <p:sp>
                  <p:nvSpPr>
                    <p:cNvPr id="79753" name="Freeform 89"/>
                    <p:cNvSpPr>
                      <a:spLocks/>
                    </p:cNvSpPr>
                    <p:nvPr/>
                  </p:nvSpPr>
                  <p:spPr bwMode="auto">
                    <a:xfrm>
                      <a:off x="3342" y="1273"/>
                      <a:ext cx="76" cy="90"/>
                    </a:xfrm>
                    <a:custGeom>
                      <a:avLst/>
                      <a:gdLst>
                        <a:gd name="T0" fmla="*/ 0 w 303"/>
                        <a:gd name="T1" fmla="*/ 0 h 359"/>
                        <a:gd name="T2" fmla="*/ 0 w 303"/>
                        <a:gd name="T3" fmla="*/ 0 h 359"/>
                        <a:gd name="T4" fmla="*/ 0 w 303"/>
                        <a:gd name="T5" fmla="*/ 0 h 359"/>
                        <a:gd name="T6" fmla="*/ 0 w 303"/>
                        <a:gd name="T7" fmla="*/ 0 h 359"/>
                        <a:gd name="T8" fmla="*/ 0 w 303"/>
                        <a:gd name="T9" fmla="*/ 0 h 359"/>
                        <a:gd name="T10" fmla="*/ 0 w 303"/>
                        <a:gd name="T11" fmla="*/ 0 h 359"/>
                        <a:gd name="T12" fmla="*/ 0 w 303"/>
                        <a:gd name="T13" fmla="*/ 0 h 359"/>
                        <a:gd name="T14" fmla="*/ 0 w 303"/>
                        <a:gd name="T15" fmla="*/ 0 h 359"/>
                        <a:gd name="T16" fmla="*/ 0 w 303"/>
                        <a:gd name="T17" fmla="*/ 0 h 3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
                        <a:gd name="T28" fmla="*/ 0 h 359"/>
                        <a:gd name="T29" fmla="*/ 303 w 303"/>
                        <a:gd name="T30" fmla="*/ 359 h 3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 h="359">
                          <a:moveTo>
                            <a:pt x="0" y="69"/>
                          </a:moveTo>
                          <a:lnTo>
                            <a:pt x="91" y="0"/>
                          </a:lnTo>
                          <a:lnTo>
                            <a:pt x="192" y="157"/>
                          </a:lnTo>
                          <a:lnTo>
                            <a:pt x="209" y="8"/>
                          </a:lnTo>
                          <a:lnTo>
                            <a:pt x="270" y="27"/>
                          </a:lnTo>
                          <a:lnTo>
                            <a:pt x="303" y="82"/>
                          </a:lnTo>
                          <a:lnTo>
                            <a:pt x="297" y="359"/>
                          </a:lnTo>
                          <a:lnTo>
                            <a:pt x="33" y="359"/>
                          </a:lnTo>
                          <a:lnTo>
                            <a:pt x="0" y="69"/>
                          </a:lnTo>
                          <a:close/>
                        </a:path>
                      </a:pathLst>
                    </a:custGeom>
                    <a:blipFill dpi="0" rotWithShape="0">
                      <a:blip r:embed="rId19"/>
                      <a:srcRect/>
                      <a:tile tx="0" ty="0" sx="100000" sy="100000" flip="none" algn="tl"/>
                    </a:blipFill>
                    <a:ln w="9525">
                      <a:noFill/>
                      <a:round/>
                      <a:headEnd/>
                      <a:tailEnd/>
                    </a:ln>
                  </p:spPr>
                  <p:txBody>
                    <a:bodyPr/>
                    <a:lstStyle/>
                    <a:p>
                      <a:endParaRPr lang="it-IT"/>
                    </a:p>
                  </p:txBody>
                </p:sp>
                <p:sp>
                  <p:nvSpPr>
                    <p:cNvPr id="79754" name="Freeform 90"/>
                    <p:cNvSpPr>
                      <a:spLocks/>
                    </p:cNvSpPr>
                    <p:nvPr/>
                  </p:nvSpPr>
                  <p:spPr bwMode="auto">
                    <a:xfrm>
                      <a:off x="3364" y="1267"/>
                      <a:ext cx="30" cy="53"/>
                    </a:xfrm>
                    <a:custGeom>
                      <a:avLst/>
                      <a:gdLst>
                        <a:gd name="T0" fmla="*/ 0 w 122"/>
                        <a:gd name="T1" fmla="*/ 0 h 211"/>
                        <a:gd name="T2" fmla="*/ 0 w 122"/>
                        <a:gd name="T3" fmla="*/ 0 h 211"/>
                        <a:gd name="T4" fmla="*/ 0 w 122"/>
                        <a:gd name="T5" fmla="*/ 0 h 211"/>
                        <a:gd name="T6" fmla="*/ 0 w 122"/>
                        <a:gd name="T7" fmla="*/ 0 h 211"/>
                        <a:gd name="T8" fmla="*/ 0 w 122"/>
                        <a:gd name="T9" fmla="*/ 0 h 211"/>
                        <a:gd name="T10" fmla="*/ 0 w 122"/>
                        <a:gd name="T11" fmla="*/ 0 h 211"/>
                        <a:gd name="T12" fmla="*/ 0 w 122"/>
                        <a:gd name="T13" fmla="*/ 0 h 211"/>
                        <a:gd name="T14" fmla="*/ 0 w 122"/>
                        <a:gd name="T15" fmla="*/ 0 h 211"/>
                        <a:gd name="T16" fmla="*/ 0 60000 65536"/>
                        <a:gd name="T17" fmla="*/ 0 60000 65536"/>
                        <a:gd name="T18" fmla="*/ 0 60000 65536"/>
                        <a:gd name="T19" fmla="*/ 0 60000 65536"/>
                        <a:gd name="T20" fmla="*/ 0 60000 65536"/>
                        <a:gd name="T21" fmla="*/ 0 60000 65536"/>
                        <a:gd name="T22" fmla="*/ 0 60000 65536"/>
                        <a:gd name="T23" fmla="*/ 0 60000 65536"/>
                        <a:gd name="T24" fmla="*/ 0 w 122"/>
                        <a:gd name="T25" fmla="*/ 0 h 211"/>
                        <a:gd name="T26" fmla="*/ 122 w 122"/>
                        <a:gd name="T27" fmla="*/ 211 h 2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 h="211">
                          <a:moveTo>
                            <a:pt x="0" y="22"/>
                          </a:moveTo>
                          <a:lnTo>
                            <a:pt x="10" y="0"/>
                          </a:lnTo>
                          <a:lnTo>
                            <a:pt x="85" y="37"/>
                          </a:lnTo>
                          <a:lnTo>
                            <a:pt x="104" y="13"/>
                          </a:lnTo>
                          <a:lnTo>
                            <a:pt x="117" y="22"/>
                          </a:lnTo>
                          <a:lnTo>
                            <a:pt x="122" y="146"/>
                          </a:lnTo>
                          <a:lnTo>
                            <a:pt x="120" y="211"/>
                          </a:lnTo>
                          <a:lnTo>
                            <a:pt x="0" y="22"/>
                          </a:lnTo>
                          <a:close/>
                        </a:path>
                      </a:pathLst>
                    </a:custGeom>
                    <a:blipFill dpi="0" rotWithShape="0">
                      <a:blip r:embed="rId20"/>
                      <a:srcRect/>
                      <a:tile tx="0" ty="0" sx="100000" sy="100000" flip="none" algn="tl"/>
                    </a:blipFill>
                    <a:ln w="9525">
                      <a:noFill/>
                      <a:round/>
                      <a:headEnd/>
                      <a:tailEnd/>
                    </a:ln>
                  </p:spPr>
                  <p:txBody>
                    <a:bodyPr/>
                    <a:lstStyle/>
                    <a:p>
                      <a:endParaRPr lang="it-IT"/>
                    </a:p>
                  </p:txBody>
                </p:sp>
                <p:sp>
                  <p:nvSpPr>
                    <p:cNvPr id="79755" name="Freeform 91"/>
                    <p:cNvSpPr>
                      <a:spLocks/>
                    </p:cNvSpPr>
                    <p:nvPr/>
                  </p:nvSpPr>
                  <p:spPr bwMode="auto">
                    <a:xfrm>
                      <a:off x="3373" y="1278"/>
                      <a:ext cx="20" cy="10"/>
                    </a:xfrm>
                    <a:custGeom>
                      <a:avLst/>
                      <a:gdLst>
                        <a:gd name="T0" fmla="*/ 0 w 77"/>
                        <a:gd name="T1" fmla="*/ 0 h 42"/>
                        <a:gd name="T2" fmla="*/ 0 w 77"/>
                        <a:gd name="T3" fmla="*/ 0 h 42"/>
                        <a:gd name="T4" fmla="*/ 0 w 77"/>
                        <a:gd name="T5" fmla="*/ 0 h 42"/>
                        <a:gd name="T6" fmla="*/ 0 60000 65536"/>
                        <a:gd name="T7" fmla="*/ 0 60000 65536"/>
                        <a:gd name="T8" fmla="*/ 0 60000 65536"/>
                        <a:gd name="T9" fmla="*/ 0 w 77"/>
                        <a:gd name="T10" fmla="*/ 0 h 42"/>
                        <a:gd name="T11" fmla="*/ 77 w 77"/>
                        <a:gd name="T12" fmla="*/ 42 h 42"/>
                      </a:gdLst>
                      <a:ahLst/>
                      <a:cxnLst>
                        <a:cxn ang="T6">
                          <a:pos x="T0" y="T1"/>
                        </a:cxn>
                        <a:cxn ang="T7">
                          <a:pos x="T2" y="T3"/>
                        </a:cxn>
                        <a:cxn ang="T8">
                          <a:pos x="T4" y="T5"/>
                        </a:cxn>
                      </a:cxnLst>
                      <a:rect l="T9" t="T10" r="T11" b="T12"/>
                      <a:pathLst>
                        <a:path w="77" h="42">
                          <a:moveTo>
                            <a:pt x="0" y="42"/>
                          </a:moveTo>
                          <a:lnTo>
                            <a:pt x="43" y="0"/>
                          </a:lnTo>
                          <a:lnTo>
                            <a:pt x="77" y="34"/>
                          </a:lnTo>
                        </a:path>
                      </a:pathLst>
                    </a:custGeom>
                    <a:noFill/>
                    <a:ln w="3175">
                      <a:solidFill>
                        <a:srgbClr val="000000"/>
                      </a:solidFill>
                      <a:round/>
                      <a:headEnd/>
                      <a:tailEnd/>
                    </a:ln>
                  </p:spPr>
                  <p:txBody>
                    <a:bodyPr/>
                    <a:lstStyle/>
                    <a:p>
                      <a:endParaRPr lang="it-IT"/>
                    </a:p>
                  </p:txBody>
                </p:sp>
              </p:grpSp>
              <p:grpSp>
                <p:nvGrpSpPr>
                  <p:cNvPr id="79749" name="Group 92"/>
                  <p:cNvGrpSpPr>
                    <a:grpSpLocks/>
                  </p:cNvGrpSpPr>
                  <p:nvPr/>
                </p:nvGrpSpPr>
                <p:grpSpPr bwMode="auto">
                  <a:xfrm>
                    <a:off x="3326" y="1272"/>
                    <a:ext cx="121" cy="292"/>
                    <a:chOff x="3326" y="1272"/>
                    <a:chExt cx="121" cy="292"/>
                  </a:xfrm>
                </p:grpSpPr>
                <p:sp>
                  <p:nvSpPr>
                    <p:cNvPr id="79750" name="Freeform 93"/>
                    <p:cNvSpPr>
                      <a:spLocks/>
                    </p:cNvSpPr>
                    <p:nvPr/>
                  </p:nvSpPr>
                  <p:spPr bwMode="auto">
                    <a:xfrm>
                      <a:off x="3326" y="1272"/>
                      <a:ext cx="121" cy="292"/>
                    </a:xfrm>
                    <a:custGeom>
                      <a:avLst/>
                      <a:gdLst>
                        <a:gd name="T0" fmla="*/ 0 w 481"/>
                        <a:gd name="T1" fmla="*/ 0 h 1167"/>
                        <a:gd name="T2" fmla="*/ 0 w 481"/>
                        <a:gd name="T3" fmla="*/ 0 h 1167"/>
                        <a:gd name="T4" fmla="*/ 0 w 481"/>
                        <a:gd name="T5" fmla="*/ 0 h 1167"/>
                        <a:gd name="T6" fmla="*/ 0 w 481"/>
                        <a:gd name="T7" fmla="*/ 0 h 1167"/>
                        <a:gd name="T8" fmla="*/ 0 w 481"/>
                        <a:gd name="T9" fmla="*/ 0 h 1167"/>
                        <a:gd name="T10" fmla="*/ 0 w 481"/>
                        <a:gd name="T11" fmla="*/ 0 h 1167"/>
                        <a:gd name="T12" fmla="*/ 0 w 481"/>
                        <a:gd name="T13" fmla="*/ 0 h 1167"/>
                        <a:gd name="T14" fmla="*/ 0 w 481"/>
                        <a:gd name="T15" fmla="*/ 0 h 1167"/>
                        <a:gd name="T16" fmla="*/ 0 w 481"/>
                        <a:gd name="T17" fmla="*/ 0 h 1167"/>
                        <a:gd name="T18" fmla="*/ 0 w 481"/>
                        <a:gd name="T19" fmla="*/ 0 h 1167"/>
                        <a:gd name="T20" fmla="*/ 0 w 481"/>
                        <a:gd name="T21" fmla="*/ 0 h 1167"/>
                        <a:gd name="T22" fmla="*/ 0 w 481"/>
                        <a:gd name="T23" fmla="*/ 0 h 1167"/>
                        <a:gd name="T24" fmla="*/ 0 w 481"/>
                        <a:gd name="T25" fmla="*/ 0 h 1167"/>
                        <a:gd name="T26" fmla="*/ 0 w 481"/>
                        <a:gd name="T27" fmla="*/ 0 h 1167"/>
                        <a:gd name="T28" fmla="*/ 0 w 481"/>
                        <a:gd name="T29" fmla="*/ 0 h 1167"/>
                        <a:gd name="T30" fmla="*/ 0 w 481"/>
                        <a:gd name="T31" fmla="*/ 0 h 1167"/>
                        <a:gd name="T32" fmla="*/ 0 w 481"/>
                        <a:gd name="T33" fmla="*/ 0 h 1167"/>
                        <a:gd name="T34" fmla="*/ 0 w 481"/>
                        <a:gd name="T35" fmla="*/ 0 h 1167"/>
                        <a:gd name="T36" fmla="*/ 0 w 481"/>
                        <a:gd name="T37" fmla="*/ 0 h 1167"/>
                        <a:gd name="T38" fmla="*/ 0 w 481"/>
                        <a:gd name="T39" fmla="*/ 0 h 1167"/>
                        <a:gd name="T40" fmla="*/ 0 w 481"/>
                        <a:gd name="T41" fmla="*/ 0 h 1167"/>
                        <a:gd name="T42" fmla="*/ 0 w 481"/>
                        <a:gd name="T43" fmla="*/ 0 h 1167"/>
                        <a:gd name="T44" fmla="*/ 0 w 481"/>
                        <a:gd name="T45" fmla="*/ 0 h 1167"/>
                        <a:gd name="T46" fmla="*/ 0 w 481"/>
                        <a:gd name="T47" fmla="*/ 0 h 1167"/>
                        <a:gd name="T48" fmla="*/ 0 w 481"/>
                        <a:gd name="T49" fmla="*/ 0 h 1167"/>
                        <a:gd name="T50" fmla="*/ 0 w 481"/>
                        <a:gd name="T51" fmla="*/ 0 h 1167"/>
                        <a:gd name="T52" fmla="*/ 0 w 481"/>
                        <a:gd name="T53" fmla="*/ 0 h 1167"/>
                        <a:gd name="T54" fmla="*/ 0 w 481"/>
                        <a:gd name="T55" fmla="*/ 0 h 1167"/>
                        <a:gd name="T56" fmla="*/ 0 w 481"/>
                        <a:gd name="T57" fmla="*/ 0 h 1167"/>
                        <a:gd name="T58" fmla="*/ 0 w 481"/>
                        <a:gd name="T59" fmla="*/ 0 h 11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81"/>
                        <a:gd name="T91" fmla="*/ 0 h 1167"/>
                        <a:gd name="T92" fmla="*/ 481 w 481"/>
                        <a:gd name="T93" fmla="*/ 1167 h 116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81" h="1167">
                          <a:moveTo>
                            <a:pt x="152" y="0"/>
                          </a:moveTo>
                          <a:lnTo>
                            <a:pt x="36" y="85"/>
                          </a:lnTo>
                          <a:lnTo>
                            <a:pt x="0" y="361"/>
                          </a:lnTo>
                          <a:lnTo>
                            <a:pt x="90" y="543"/>
                          </a:lnTo>
                          <a:lnTo>
                            <a:pt x="91" y="578"/>
                          </a:lnTo>
                          <a:lnTo>
                            <a:pt x="97" y="621"/>
                          </a:lnTo>
                          <a:lnTo>
                            <a:pt x="108" y="648"/>
                          </a:lnTo>
                          <a:lnTo>
                            <a:pt x="94" y="846"/>
                          </a:lnTo>
                          <a:lnTo>
                            <a:pt x="63" y="1163"/>
                          </a:lnTo>
                          <a:lnTo>
                            <a:pt x="95" y="1167"/>
                          </a:lnTo>
                          <a:lnTo>
                            <a:pt x="146" y="1150"/>
                          </a:lnTo>
                          <a:lnTo>
                            <a:pt x="183" y="936"/>
                          </a:lnTo>
                          <a:lnTo>
                            <a:pt x="201" y="857"/>
                          </a:lnTo>
                          <a:lnTo>
                            <a:pt x="255" y="651"/>
                          </a:lnTo>
                          <a:lnTo>
                            <a:pt x="262" y="869"/>
                          </a:lnTo>
                          <a:lnTo>
                            <a:pt x="290" y="1132"/>
                          </a:lnTo>
                          <a:lnTo>
                            <a:pt x="366" y="1135"/>
                          </a:lnTo>
                          <a:lnTo>
                            <a:pt x="375" y="851"/>
                          </a:lnTo>
                          <a:lnTo>
                            <a:pt x="367" y="569"/>
                          </a:lnTo>
                          <a:lnTo>
                            <a:pt x="370" y="425"/>
                          </a:lnTo>
                          <a:lnTo>
                            <a:pt x="386" y="381"/>
                          </a:lnTo>
                          <a:lnTo>
                            <a:pt x="394" y="385"/>
                          </a:lnTo>
                          <a:lnTo>
                            <a:pt x="474" y="337"/>
                          </a:lnTo>
                          <a:lnTo>
                            <a:pt x="481" y="247"/>
                          </a:lnTo>
                          <a:lnTo>
                            <a:pt x="352" y="30"/>
                          </a:lnTo>
                          <a:lnTo>
                            <a:pt x="262" y="0"/>
                          </a:lnTo>
                          <a:lnTo>
                            <a:pt x="281" y="145"/>
                          </a:lnTo>
                          <a:lnTo>
                            <a:pt x="259" y="288"/>
                          </a:lnTo>
                          <a:lnTo>
                            <a:pt x="223" y="154"/>
                          </a:lnTo>
                          <a:lnTo>
                            <a:pt x="152" y="0"/>
                          </a:lnTo>
                          <a:close/>
                        </a:path>
                      </a:pathLst>
                    </a:custGeom>
                    <a:blipFill dpi="0" rotWithShape="0">
                      <a:blip r:embed="rId21"/>
                      <a:srcRect/>
                      <a:tile tx="0" ty="0" sx="100000" sy="100000" flip="none" algn="tl"/>
                    </a:blipFill>
                    <a:ln w="9525">
                      <a:noFill/>
                      <a:round/>
                      <a:headEnd/>
                      <a:tailEnd/>
                    </a:ln>
                  </p:spPr>
                  <p:txBody>
                    <a:bodyPr/>
                    <a:lstStyle/>
                    <a:p>
                      <a:endParaRPr lang="it-IT"/>
                    </a:p>
                  </p:txBody>
                </p:sp>
                <p:sp>
                  <p:nvSpPr>
                    <p:cNvPr id="79751" name="Freeform 94"/>
                    <p:cNvSpPr>
                      <a:spLocks/>
                    </p:cNvSpPr>
                    <p:nvPr/>
                  </p:nvSpPr>
                  <p:spPr bwMode="auto">
                    <a:xfrm>
                      <a:off x="3333" y="1303"/>
                      <a:ext cx="30" cy="76"/>
                    </a:xfrm>
                    <a:custGeom>
                      <a:avLst/>
                      <a:gdLst>
                        <a:gd name="T0" fmla="*/ 0 w 122"/>
                        <a:gd name="T1" fmla="*/ 0 h 304"/>
                        <a:gd name="T2" fmla="*/ 0 w 122"/>
                        <a:gd name="T3" fmla="*/ 0 h 304"/>
                        <a:gd name="T4" fmla="*/ 0 w 122"/>
                        <a:gd name="T5" fmla="*/ 0 h 304"/>
                        <a:gd name="T6" fmla="*/ 0 w 122"/>
                        <a:gd name="T7" fmla="*/ 0 h 304"/>
                        <a:gd name="T8" fmla="*/ 0 w 122"/>
                        <a:gd name="T9" fmla="*/ 0 h 304"/>
                        <a:gd name="T10" fmla="*/ 0 w 122"/>
                        <a:gd name="T11" fmla="*/ 0 h 304"/>
                        <a:gd name="T12" fmla="*/ 0 w 122"/>
                        <a:gd name="T13" fmla="*/ 0 h 304"/>
                        <a:gd name="T14" fmla="*/ 0 w 122"/>
                        <a:gd name="T15" fmla="*/ 0 h 304"/>
                        <a:gd name="T16" fmla="*/ 0 w 122"/>
                        <a:gd name="T17" fmla="*/ 0 h 304"/>
                        <a:gd name="T18" fmla="*/ 0 w 122"/>
                        <a:gd name="T19" fmla="*/ 0 h 304"/>
                        <a:gd name="T20" fmla="*/ 0 w 122"/>
                        <a:gd name="T21" fmla="*/ 0 h 3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2"/>
                        <a:gd name="T34" fmla="*/ 0 h 304"/>
                        <a:gd name="T35" fmla="*/ 122 w 122"/>
                        <a:gd name="T36" fmla="*/ 304 h 3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2" h="304">
                          <a:moveTo>
                            <a:pt x="61" y="0"/>
                          </a:moveTo>
                          <a:lnTo>
                            <a:pt x="73" y="73"/>
                          </a:lnTo>
                          <a:lnTo>
                            <a:pt x="67" y="183"/>
                          </a:lnTo>
                          <a:lnTo>
                            <a:pt x="0" y="201"/>
                          </a:lnTo>
                          <a:lnTo>
                            <a:pt x="67" y="207"/>
                          </a:lnTo>
                          <a:lnTo>
                            <a:pt x="85" y="273"/>
                          </a:lnTo>
                          <a:lnTo>
                            <a:pt x="122" y="304"/>
                          </a:lnTo>
                          <a:lnTo>
                            <a:pt x="110" y="250"/>
                          </a:lnTo>
                          <a:lnTo>
                            <a:pt x="98" y="219"/>
                          </a:lnTo>
                          <a:lnTo>
                            <a:pt x="92" y="146"/>
                          </a:lnTo>
                          <a:lnTo>
                            <a:pt x="61" y="0"/>
                          </a:lnTo>
                          <a:close/>
                        </a:path>
                      </a:pathLst>
                    </a:custGeom>
                    <a:blipFill dpi="0" rotWithShape="0">
                      <a:blip r:embed="rId22"/>
                      <a:srcRect/>
                      <a:tile tx="0" ty="0" sx="100000" sy="100000" flip="none" algn="tl"/>
                    </a:blipFill>
                    <a:ln w="9525">
                      <a:noFill/>
                      <a:round/>
                      <a:headEnd/>
                      <a:tailEnd/>
                    </a:ln>
                  </p:spPr>
                  <p:txBody>
                    <a:bodyPr/>
                    <a:lstStyle/>
                    <a:p>
                      <a:endParaRPr lang="it-IT"/>
                    </a:p>
                  </p:txBody>
                </p:sp>
                <p:sp>
                  <p:nvSpPr>
                    <p:cNvPr id="79752" name="Freeform 95"/>
                    <p:cNvSpPr>
                      <a:spLocks/>
                    </p:cNvSpPr>
                    <p:nvPr/>
                  </p:nvSpPr>
                  <p:spPr bwMode="auto">
                    <a:xfrm>
                      <a:off x="3360" y="1308"/>
                      <a:ext cx="11" cy="10"/>
                    </a:xfrm>
                    <a:custGeom>
                      <a:avLst/>
                      <a:gdLst>
                        <a:gd name="T0" fmla="*/ 0 w 43"/>
                        <a:gd name="T1" fmla="*/ 0 h 42"/>
                        <a:gd name="T2" fmla="*/ 0 w 43"/>
                        <a:gd name="T3" fmla="*/ 0 h 42"/>
                        <a:gd name="T4" fmla="*/ 0 w 43"/>
                        <a:gd name="T5" fmla="*/ 0 h 42"/>
                        <a:gd name="T6" fmla="*/ 0 w 43"/>
                        <a:gd name="T7" fmla="*/ 0 h 42"/>
                        <a:gd name="T8" fmla="*/ 0 60000 65536"/>
                        <a:gd name="T9" fmla="*/ 0 60000 65536"/>
                        <a:gd name="T10" fmla="*/ 0 60000 65536"/>
                        <a:gd name="T11" fmla="*/ 0 60000 65536"/>
                        <a:gd name="T12" fmla="*/ 0 w 43"/>
                        <a:gd name="T13" fmla="*/ 0 h 42"/>
                        <a:gd name="T14" fmla="*/ 43 w 43"/>
                        <a:gd name="T15" fmla="*/ 42 h 42"/>
                      </a:gdLst>
                      <a:ahLst/>
                      <a:cxnLst>
                        <a:cxn ang="T8">
                          <a:pos x="T0" y="T1"/>
                        </a:cxn>
                        <a:cxn ang="T9">
                          <a:pos x="T2" y="T3"/>
                        </a:cxn>
                        <a:cxn ang="T10">
                          <a:pos x="T4" y="T5"/>
                        </a:cxn>
                        <a:cxn ang="T11">
                          <a:pos x="T6" y="T7"/>
                        </a:cxn>
                      </a:cxnLst>
                      <a:rect l="T12" t="T13" r="T14" b="T15"/>
                      <a:pathLst>
                        <a:path w="43" h="42">
                          <a:moveTo>
                            <a:pt x="0" y="42"/>
                          </a:moveTo>
                          <a:lnTo>
                            <a:pt x="9" y="0"/>
                          </a:lnTo>
                          <a:lnTo>
                            <a:pt x="43" y="35"/>
                          </a:lnTo>
                          <a:lnTo>
                            <a:pt x="0" y="42"/>
                          </a:lnTo>
                          <a:close/>
                        </a:path>
                      </a:pathLst>
                    </a:custGeom>
                    <a:blipFill dpi="0" rotWithShape="0">
                      <a:blip r:embed="rId20"/>
                      <a:srcRect/>
                      <a:tile tx="0" ty="0" sx="100000" sy="100000" flip="none" algn="tl"/>
                    </a:blipFill>
                    <a:ln w="9525">
                      <a:noFill/>
                      <a:round/>
                      <a:headEnd/>
                      <a:tailEnd/>
                    </a:ln>
                  </p:spPr>
                  <p:txBody>
                    <a:bodyPr/>
                    <a:lstStyle/>
                    <a:p>
                      <a:endParaRPr lang="it-IT"/>
                    </a:p>
                  </p:txBody>
                </p:sp>
              </p:grpSp>
            </p:grpSp>
          </p:grpSp>
          <p:grpSp>
            <p:nvGrpSpPr>
              <p:cNvPr id="79741" name="Group 96"/>
              <p:cNvGrpSpPr>
                <a:grpSpLocks/>
              </p:cNvGrpSpPr>
              <p:nvPr/>
            </p:nvGrpSpPr>
            <p:grpSpPr bwMode="auto">
              <a:xfrm>
                <a:off x="3360" y="1221"/>
                <a:ext cx="38" cy="57"/>
                <a:chOff x="3360" y="1221"/>
                <a:chExt cx="38" cy="57"/>
              </a:xfrm>
            </p:grpSpPr>
            <p:sp>
              <p:nvSpPr>
                <p:cNvPr id="79743" name="Freeform 97"/>
                <p:cNvSpPr>
                  <a:spLocks/>
                </p:cNvSpPr>
                <p:nvPr/>
              </p:nvSpPr>
              <p:spPr bwMode="auto">
                <a:xfrm>
                  <a:off x="3361" y="1222"/>
                  <a:ext cx="34" cy="56"/>
                </a:xfrm>
                <a:custGeom>
                  <a:avLst/>
                  <a:gdLst>
                    <a:gd name="T0" fmla="*/ 0 w 135"/>
                    <a:gd name="T1" fmla="*/ 0 h 225"/>
                    <a:gd name="T2" fmla="*/ 0 w 135"/>
                    <a:gd name="T3" fmla="*/ 0 h 225"/>
                    <a:gd name="T4" fmla="*/ 0 w 135"/>
                    <a:gd name="T5" fmla="*/ 0 h 225"/>
                    <a:gd name="T6" fmla="*/ 0 w 135"/>
                    <a:gd name="T7" fmla="*/ 0 h 225"/>
                    <a:gd name="T8" fmla="*/ 0 w 135"/>
                    <a:gd name="T9" fmla="*/ 0 h 225"/>
                    <a:gd name="T10" fmla="*/ 0 w 135"/>
                    <a:gd name="T11" fmla="*/ 0 h 225"/>
                    <a:gd name="T12" fmla="*/ 0 w 135"/>
                    <a:gd name="T13" fmla="*/ 0 h 225"/>
                    <a:gd name="T14" fmla="*/ 0 w 135"/>
                    <a:gd name="T15" fmla="*/ 0 h 225"/>
                    <a:gd name="T16" fmla="*/ 0 w 135"/>
                    <a:gd name="T17" fmla="*/ 0 h 225"/>
                    <a:gd name="T18" fmla="*/ 0 w 135"/>
                    <a:gd name="T19" fmla="*/ 0 h 225"/>
                    <a:gd name="T20" fmla="*/ 0 w 135"/>
                    <a:gd name="T21" fmla="*/ 0 h 225"/>
                    <a:gd name="T22" fmla="*/ 0 w 135"/>
                    <a:gd name="T23" fmla="*/ 0 h 225"/>
                    <a:gd name="T24" fmla="*/ 0 w 135"/>
                    <a:gd name="T25" fmla="*/ 0 h 225"/>
                    <a:gd name="T26" fmla="*/ 0 w 135"/>
                    <a:gd name="T27" fmla="*/ 0 h 225"/>
                    <a:gd name="T28" fmla="*/ 0 w 135"/>
                    <a:gd name="T29" fmla="*/ 0 h 225"/>
                    <a:gd name="T30" fmla="*/ 0 w 135"/>
                    <a:gd name="T31" fmla="*/ 0 h 225"/>
                    <a:gd name="T32" fmla="*/ 0 w 135"/>
                    <a:gd name="T33" fmla="*/ 0 h 225"/>
                    <a:gd name="T34" fmla="*/ 0 w 135"/>
                    <a:gd name="T35" fmla="*/ 0 h 225"/>
                    <a:gd name="T36" fmla="*/ 0 w 135"/>
                    <a:gd name="T37" fmla="*/ 0 h 225"/>
                    <a:gd name="T38" fmla="*/ 0 w 135"/>
                    <a:gd name="T39" fmla="*/ 0 h 225"/>
                    <a:gd name="T40" fmla="*/ 0 w 135"/>
                    <a:gd name="T41" fmla="*/ 0 h 225"/>
                    <a:gd name="T42" fmla="*/ 0 w 135"/>
                    <a:gd name="T43" fmla="*/ 0 h 225"/>
                    <a:gd name="T44" fmla="*/ 0 w 135"/>
                    <a:gd name="T45" fmla="*/ 0 h 225"/>
                    <a:gd name="T46" fmla="*/ 0 w 135"/>
                    <a:gd name="T47" fmla="*/ 0 h 225"/>
                    <a:gd name="T48" fmla="*/ 0 w 135"/>
                    <a:gd name="T49" fmla="*/ 0 h 225"/>
                    <a:gd name="T50" fmla="*/ 0 w 135"/>
                    <a:gd name="T51" fmla="*/ 0 h 225"/>
                    <a:gd name="T52" fmla="*/ 0 w 135"/>
                    <a:gd name="T53" fmla="*/ 0 h 225"/>
                    <a:gd name="T54" fmla="*/ 0 w 135"/>
                    <a:gd name="T55" fmla="*/ 0 h 225"/>
                    <a:gd name="T56" fmla="*/ 0 w 135"/>
                    <a:gd name="T57" fmla="*/ 0 h 225"/>
                    <a:gd name="T58" fmla="*/ 0 w 135"/>
                    <a:gd name="T59" fmla="*/ 0 h 225"/>
                    <a:gd name="T60" fmla="*/ 0 w 135"/>
                    <a:gd name="T61" fmla="*/ 0 h 225"/>
                    <a:gd name="T62" fmla="*/ 0 w 135"/>
                    <a:gd name="T63" fmla="*/ 0 h 225"/>
                    <a:gd name="T64" fmla="*/ 0 w 135"/>
                    <a:gd name="T65" fmla="*/ 0 h 225"/>
                    <a:gd name="T66" fmla="*/ 0 w 135"/>
                    <a:gd name="T67" fmla="*/ 0 h 2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5"/>
                    <a:gd name="T103" fmla="*/ 0 h 225"/>
                    <a:gd name="T104" fmla="*/ 135 w 135"/>
                    <a:gd name="T105" fmla="*/ 225 h 2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5" h="225">
                      <a:moveTo>
                        <a:pt x="133" y="38"/>
                      </a:moveTo>
                      <a:lnTo>
                        <a:pt x="135" y="74"/>
                      </a:lnTo>
                      <a:lnTo>
                        <a:pt x="130" y="87"/>
                      </a:lnTo>
                      <a:lnTo>
                        <a:pt x="135" y="99"/>
                      </a:lnTo>
                      <a:lnTo>
                        <a:pt x="134" y="112"/>
                      </a:lnTo>
                      <a:lnTo>
                        <a:pt x="132" y="130"/>
                      </a:lnTo>
                      <a:lnTo>
                        <a:pt x="130" y="149"/>
                      </a:lnTo>
                      <a:lnTo>
                        <a:pt x="131" y="168"/>
                      </a:lnTo>
                      <a:lnTo>
                        <a:pt x="123" y="180"/>
                      </a:lnTo>
                      <a:lnTo>
                        <a:pt x="111" y="188"/>
                      </a:lnTo>
                      <a:lnTo>
                        <a:pt x="115" y="200"/>
                      </a:lnTo>
                      <a:lnTo>
                        <a:pt x="92" y="225"/>
                      </a:lnTo>
                      <a:lnTo>
                        <a:pt x="19" y="187"/>
                      </a:lnTo>
                      <a:lnTo>
                        <a:pt x="16" y="138"/>
                      </a:lnTo>
                      <a:lnTo>
                        <a:pt x="13" y="132"/>
                      </a:lnTo>
                      <a:lnTo>
                        <a:pt x="10" y="123"/>
                      </a:lnTo>
                      <a:lnTo>
                        <a:pt x="4" y="110"/>
                      </a:lnTo>
                      <a:lnTo>
                        <a:pt x="0" y="84"/>
                      </a:lnTo>
                      <a:lnTo>
                        <a:pt x="8" y="80"/>
                      </a:lnTo>
                      <a:lnTo>
                        <a:pt x="6" y="71"/>
                      </a:lnTo>
                      <a:lnTo>
                        <a:pt x="6" y="53"/>
                      </a:lnTo>
                      <a:lnTo>
                        <a:pt x="7" y="41"/>
                      </a:lnTo>
                      <a:lnTo>
                        <a:pt x="13" y="27"/>
                      </a:lnTo>
                      <a:lnTo>
                        <a:pt x="20" y="17"/>
                      </a:lnTo>
                      <a:lnTo>
                        <a:pt x="33" y="7"/>
                      </a:lnTo>
                      <a:lnTo>
                        <a:pt x="48" y="2"/>
                      </a:lnTo>
                      <a:lnTo>
                        <a:pt x="63" y="0"/>
                      </a:lnTo>
                      <a:lnTo>
                        <a:pt x="78" y="0"/>
                      </a:lnTo>
                      <a:lnTo>
                        <a:pt x="93" y="1"/>
                      </a:lnTo>
                      <a:lnTo>
                        <a:pt x="106" y="3"/>
                      </a:lnTo>
                      <a:lnTo>
                        <a:pt x="119" y="10"/>
                      </a:lnTo>
                      <a:lnTo>
                        <a:pt x="126" y="18"/>
                      </a:lnTo>
                      <a:lnTo>
                        <a:pt x="129" y="25"/>
                      </a:lnTo>
                      <a:lnTo>
                        <a:pt x="133" y="38"/>
                      </a:lnTo>
                      <a:close/>
                    </a:path>
                  </a:pathLst>
                </a:custGeom>
                <a:blipFill dpi="0" rotWithShape="0">
                  <a:blip r:embed="rId15"/>
                  <a:srcRect/>
                  <a:tile tx="0" ty="0" sx="100000" sy="100000" flip="none" algn="tl"/>
                </a:blipFill>
                <a:ln w="9525">
                  <a:noFill/>
                  <a:round/>
                  <a:headEnd/>
                  <a:tailEnd/>
                </a:ln>
              </p:spPr>
              <p:txBody>
                <a:bodyPr/>
                <a:lstStyle/>
                <a:p>
                  <a:endParaRPr lang="it-IT"/>
                </a:p>
              </p:txBody>
            </p:sp>
            <p:sp>
              <p:nvSpPr>
                <p:cNvPr id="79744" name="Freeform 98"/>
                <p:cNvSpPr>
                  <a:spLocks/>
                </p:cNvSpPr>
                <p:nvPr/>
              </p:nvSpPr>
              <p:spPr bwMode="auto">
                <a:xfrm>
                  <a:off x="3365" y="1254"/>
                  <a:ext cx="18" cy="14"/>
                </a:xfrm>
                <a:custGeom>
                  <a:avLst/>
                  <a:gdLst>
                    <a:gd name="T0" fmla="*/ 0 w 74"/>
                    <a:gd name="T1" fmla="*/ 0 h 57"/>
                    <a:gd name="T2" fmla="*/ 0 w 74"/>
                    <a:gd name="T3" fmla="*/ 0 h 57"/>
                    <a:gd name="T4" fmla="*/ 0 w 74"/>
                    <a:gd name="T5" fmla="*/ 0 h 57"/>
                    <a:gd name="T6" fmla="*/ 0 w 74"/>
                    <a:gd name="T7" fmla="*/ 0 h 57"/>
                    <a:gd name="T8" fmla="*/ 0 w 74"/>
                    <a:gd name="T9" fmla="*/ 0 h 57"/>
                    <a:gd name="T10" fmla="*/ 0 w 74"/>
                    <a:gd name="T11" fmla="*/ 0 h 57"/>
                    <a:gd name="T12" fmla="*/ 0 w 74"/>
                    <a:gd name="T13" fmla="*/ 0 h 57"/>
                    <a:gd name="T14" fmla="*/ 0 w 74"/>
                    <a:gd name="T15" fmla="*/ 0 h 57"/>
                    <a:gd name="T16" fmla="*/ 0 w 74"/>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57"/>
                    <a:gd name="T29" fmla="*/ 74 w 74"/>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57">
                      <a:moveTo>
                        <a:pt x="6" y="7"/>
                      </a:moveTo>
                      <a:lnTo>
                        <a:pt x="14" y="6"/>
                      </a:lnTo>
                      <a:lnTo>
                        <a:pt x="32" y="37"/>
                      </a:lnTo>
                      <a:lnTo>
                        <a:pt x="74" y="57"/>
                      </a:lnTo>
                      <a:lnTo>
                        <a:pt x="31" y="43"/>
                      </a:lnTo>
                      <a:lnTo>
                        <a:pt x="13" y="26"/>
                      </a:lnTo>
                      <a:lnTo>
                        <a:pt x="4" y="33"/>
                      </a:lnTo>
                      <a:lnTo>
                        <a:pt x="0" y="0"/>
                      </a:lnTo>
                      <a:lnTo>
                        <a:pt x="6" y="7"/>
                      </a:lnTo>
                      <a:close/>
                    </a:path>
                  </a:pathLst>
                </a:custGeom>
                <a:blipFill dpi="0" rotWithShape="0">
                  <a:blip r:embed="rId23"/>
                  <a:srcRect/>
                  <a:tile tx="0" ty="0" sx="100000" sy="100000" flip="none" algn="tl"/>
                </a:blipFill>
                <a:ln w="9525">
                  <a:noFill/>
                  <a:round/>
                  <a:headEnd/>
                  <a:tailEnd/>
                </a:ln>
              </p:spPr>
              <p:txBody>
                <a:bodyPr/>
                <a:lstStyle/>
                <a:p>
                  <a:endParaRPr lang="it-IT"/>
                </a:p>
              </p:txBody>
            </p:sp>
            <p:sp>
              <p:nvSpPr>
                <p:cNvPr id="79745" name="Freeform 99"/>
                <p:cNvSpPr>
                  <a:spLocks/>
                </p:cNvSpPr>
                <p:nvPr/>
              </p:nvSpPr>
              <p:spPr bwMode="auto">
                <a:xfrm>
                  <a:off x="3360" y="1221"/>
                  <a:ext cx="38" cy="36"/>
                </a:xfrm>
                <a:custGeom>
                  <a:avLst/>
                  <a:gdLst>
                    <a:gd name="T0" fmla="*/ 0 w 153"/>
                    <a:gd name="T1" fmla="*/ 0 h 145"/>
                    <a:gd name="T2" fmla="*/ 0 w 153"/>
                    <a:gd name="T3" fmla="*/ 0 h 145"/>
                    <a:gd name="T4" fmla="*/ 0 w 153"/>
                    <a:gd name="T5" fmla="*/ 0 h 145"/>
                    <a:gd name="T6" fmla="*/ 0 w 153"/>
                    <a:gd name="T7" fmla="*/ 0 h 145"/>
                    <a:gd name="T8" fmla="*/ 0 w 153"/>
                    <a:gd name="T9" fmla="*/ 0 h 145"/>
                    <a:gd name="T10" fmla="*/ 0 w 153"/>
                    <a:gd name="T11" fmla="*/ 0 h 145"/>
                    <a:gd name="T12" fmla="*/ 0 w 153"/>
                    <a:gd name="T13" fmla="*/ 0 h 145"/>
                    <a:gd name="T14" fmla="*/ 0 w 153"/>
                    <a:gd name="T15" fmla="*/ 0 h 145"/>
                    <a:gd name="T16" fmla="*/ 0 w 153"/>
                    <a:gd name="T17" fmla="*/ 0 h 145"/>
                    <a:gd name="T18" fmla="*/ 0 w 153"/>
                    <a:gd name="T19" fmla="*/ 0 h 145"/>
                    <a:gd name="T20" fmla="*/ 0 w 153"/>
                    <a:gd name="T21" fmla="*/ 0 h 145"/>
                    <a:gd name="T22" fmla="*/ 0 w 153"/>
                    <a:gd name="T23" fmla="*/ 0 h 145"/>
                    <a:gd name="T24" fmla="*/ 0 w 153"/>
                    <a:gd name="T25" fmla="*/ 0 h 145"/>
                    <a:gd name="T26" fmla="*/ 0 w 153"/>
                    <a:gd name="T27" fmla="*/ 0 h 145"/>
                    <a:gd name="T28" fmla="*/ 0 w 153"/>
                    <a:gd name="T29" fmla="*/ 0 h 145"/>
                    <a:gd name="T30" fmla="*/ 0 w 153"/>
                    <a:gd name="T31" fmla="*/ 0 h 145"/>
                    <a:gd name="T32" fmla="*/ 0 w 153"/>
                    <a:gd name="T33" fmla="*/ 0 h 145"/>
                    <a:gd name="T34" fmla="*/ 0 w 153"/>
                    <a:gd name="T35" fmla="*/ 0 h 145"/>
                    <a:gd name="T36" fmla="*/ 0 w 153"/>
                    <a:gd name="T37" fmla="*/ 0 h 145"/>
                    <a:gd name="T38" fmla="*/ 0 w 153"/>
                    <a:gd name="T39" fmla="*/ 0 h 145"/>
                    <a:gd name="T40" fmla="*/ 0 w 153"/>
                    <a:gd name="T41" fmla="*/ 0 h 145"/>
                    <a:gd name="T42" fmla="*/ 0 w 153"/>
                    <a:gd name="T43" fmla="*/ 0 h 145"/>
                    <a:gd name="T44" fmla="*/ 0 w 153"/>
                    <a:gd name="T45" fmla="*/ 0 h 145"/>
                    <a:gd name="T46" fmla="*/ 0 w 153"/>
                    <a:gd name="T47" fmla="*/ 0 h 145"/>
                    <a:gd name="T48" fmla="*/ 0 w 153"/>
                    <a:gd name="T49" fmla="*/ 0 h 145"/>
                    <a:gd name="T50" fmla="*/ 0 w 153"/>
                    <a:gd name="T51" fmla="*/ 0 h 145"/>
                    <a:gd name="T52" fmla="*/ 0 w 153"/>
                    <a:gd name="T53" fmla="*/ 0 h 145"/>
                    <a:gd name="T54" fmla="*/ 0 w 153"/>
                    <a:gd name="T55" fmla="*/ 0 h 145"/>
                    <a:gd name="T56" fmla="*/ 0 w 153"/>
                    <a:gd name="T57" fmla="*/ 0 h 145"/>
                    <a:gd name="T58" fmla="*/ 0 w 153"/>
                    <a:gd name="T59" fmla="*/ 0 h 145"/>
                    <a:gd name="T60" fmla="*/ 0 w 153"/>
                    <a:gd name="T61" fmla="*/ 0 h 145"/>
                    <a:gd name="T62" fmla="*/ 0 w 153"/>
                    <a:gd name="T63" fmla="*/ 0 h 145"/>
                    <a:gd name="T64" fmla="*/ 0 w 153"/>
                    <a:gd name="T65" fmla="*/ 0 h 145"/>
                    <a:gd name="T66" fmla="*/ 0 w 153"/>
                    <a:gd name="T67" fmla="*/ 0 h 145"/>
                    <a:gd name="T68" fmla="*/ 0 w 153"/>
                    <a:gd name="T69" fmla="*/ 0 h 1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3"/>
                    <a:gd name="T106" fmla="*/ 0 h 145"/>
                    <a:gd name="T107" fmla="*/ 153 w 153"/>
                    <a:gd name="T108" fmla="*/ 145 h 1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3" h="145">
                      <a:moveTo>
                        <a:pt x="22" y="145"/>
                      </a:moveTo>
                      <a:lnTo>
                        <a:pt x="10" y="128"/>
                      </a:lnTo>
                      <a:lnTo>
                        <a:pt x="4" y="107"/>
                      </a:lnTo>
                      <a:lnTo>
                        <a:pt x="0" y="77"/>
                      </a:lnTo>
                      <a:lnTo>
                        <a:pt x="0" y="48"/>
                      </a:lnTo>
                      <a:lnTo>
                        <a:pt x="5" y="26"/>
                      </a:lnTo>
                      <a:lnTo>
                        <a:pt x="20" y="11"/>
                      </a:lnTo>
                      <a:lnTo>
                        <a:pt x="36" y="3"/>
                      </a:lnTo>
                      <a:lnTo>
                        <a:pt x="67" y="0"/>
                      </a:lnTo>
                      <a:lnTo>
                        <a:pt x="106" y="2"/>
                      </a:lnTo>
                      <a:lnTo>
                        <a:pt x="131" y="11"/>
                      </a:lnTo>
                      <a:lnTo>
                        <a:pt x="146" y="14"/>
                      </a:lnTo>
                      <a:lnTo>
                        <a:pt x="153" y="14"/>
                      </a:lnTo>
                      <a:lnTo>
                        <a:pt x="144" y="23"/>
                      </a:lnTo>
                      <a:lnTo>
                        <a:pt x="138" y="38"/>
                      </a:lnTo>
                      <a:lnTo>
                        <a:pt x="138" y="44"/>
                      </a:lnTo>
                      <a:lnTo>
                        <a:pt x="125" y="35"/>
                      </a:lnTo>
                      <a:lnTo>
                        <a:pt x="106" y="34"/>
                      </a:lnTo>
                      <a:lnTo>
                        <a:pt x="84" y="32"/>
                      </a:lnTo>
                      <a:lnTo>
                        <a:pt x="69" y="32"/>
                      </a:lnTo>
                      <a:lnTo>
                        <a:pt x="52" y="32"/>
                      </a:lnTo>
                      <a:lnTo>
                        <a:pt x="60" y="36"/>
                      </a:lnTo>
                      <a:lnTo>
                        <a:pt x="60" y="45"/>
                      </a:lnTo>
                      <a:lnTo>
                        <a:pt x="55" y="55"/>
                      </a:lnTo>
                      <a:lnTo>
                        <a:pt x="46" y="69"/>
                      </a:lnTo>
                      <a:lnTo>
                        <a:pt x="40" y="87"/>
                      </a:lnTo>
                      <a:lnTo>
                        <a:pt x="40" y="107"/>
                      </a:lnTo>
                      <a:lnTo>
                        <a:pt x="27" y="95"/>
                      </a:lnTo>
                      <a:lnTo>
                        <a:pt x="26" y="86"/>
                      </a:lnTo>
                      <a:lnTo>
                        <a:pt x="18" y="83"/>
                      </a:lnTo>
                      <a:lnTo>
                        <a:pt x="9" y="84"/>
                      </a:lnTo>
                      <a:lnTo>
                        <a:pt x="7" y="89"/>
                      </a:lnTo>
                      <a:lnTo>
                        <a:pt x="10" y="116"/>
                      </a:lnTo>
                      <a:lnTo>
                        <a:pt x="17" y="128"/>
                      </a:lnTo>
                      <a:lnTo>
                        <a:pt x="22" y="145"/>
                      </a:lnTo>
                      <a:close/>
                    </a:path>
                  </a:pathLst>
                </a:custGeom>
                <a:blipFill dpi="0" rotWithShape="0">
                  <a:blip r:embed="rId12"/>
                  <a:srcRect/>
                  <a:tile tx="0" ty="0" sx="100000" sy="100000" flip="none" algn="tl"/>
                </a:blipFill>
                <a:ln w="9525">
                  <a:noFill/>
                  <a:round/>
                  <a:headEnd/>
                  <a:tailEnd/>
                </a:ln>
              </p:spPr>
              <p:txBody>
                <a:bodyPr/>
                <a:lstStyle/>
                <a:p>
                  <a:endParaRPr lang="it-IT"/>
                </a:p>
              </p:txBody>
            </p:sp>
          </p:grpSp>
          <p:sp>
            <p:nvSpPr>
              <p:cNvPr id="79742" name="Freeform 100"/>
              <p:cNvSpPr>
                <a:spLocks/>
              </p:cNvSpPr>
              <p:nvPr/>
            </p:nvSpPr>
            <p:spPr bwMode="auto">
              <a:xfrm>
                <a:off x="3392" y="1350"/>
                <a:ext cx="32" cy="18"/>
              </a:xfrm>
              <a:custGeom>
                <a:avLst/>
                <a:gdLst>
                  <a:gd name="T0" fmla="*/ 0 w 131"/>
                  <a:gd name="T1" fmla="*/ 0 h 73"/>
                  <a:gd name="T2" fmla="*/ 0 w 131"/>
                  <a:gd name="T3" fmla="*/ 0 h 73"/>
                  <a:gd name="T4" fmla="*/ 0 w 131"/>
                  <a:gd name="T5" fmla="*/ 0 h 73"/>
                  <a:gd name="T6" fmla="*/ 0 w 131"/>
                  <a:gd name="T7" fmla="*/ 0 h 73"/>
                  <a:gd name="T8" fmla="*/ 0 w 131"/>
                  <a:gd name="T9" fmla="*/ 0 h 73"/>
                  <a:gd name="T10" fmla="*/ 0 w 131"/>
                  <a:gd name="T11" fmla="*/ 0 h 73"/>
                  <a:gd name="T12" fmla="*/ 0 w 131"/>
                  <a:gd name="T13" fmla="*/ 0 h 73"/>
                  <a:gd name="T14" fmla="*/ 0 w 131"/>
                  <a:gd name="T15" fmla="*/ 0 h 73"/>
                  <a:gd name="T16" fmla="*/ 0 w 131"/>
                  <a:gd name="T17" fmla="*/ 0 h 73"/>
                  <a:gd name="T18" fmla="*/ 0 w 131"/>
                  <a:gd name="T19" fmla="*/ 0 h 73"/>
                  <a:gd name="T20" fmla="*/ 0 w 131"/>
                  <a:gd name="T21" fmla="*/ 0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
                  <a:gd name="T34" fmla="*/ 0 h 73"/>
                  <a:gd name="T35" fmla="*/ 131 w 131"/>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 h="73">
                    <a:moveTo>
                      <a:pt x="131" y="65"/>
                    </a:moveTo>
                    <a:lnTo>
                      <a:pt x="100" y="73"/>
                    </a:lnTo>
                    <a:lnTo>
                      <a:pt x="57" y="67"/>
                    </a:lnTo>
                    <a:lnTo>
                      <a:pt x="21" y="56"/>
                    </a:lnTo>
                    <a:lnTo>
                      <a:pt x="0" y="13"/>
                    </a:lnTo>
                    <a:lnTo>
                      <a:pt x="60" y="18"/>
                    </a:lnTo>
                    <a:lnTo>
                      <a:pt x="55" y="0"/>
                    </a:lnTo>
                    <a:lnTo>
                      <a:pt x="82" y="4"/>
                    </a:lnTo>
                    <a:lnTo>
                      <a:pt x="110" y="18"/>
                    </a:lnTo>
                    <a:lnTo>
                      <a:pt x="121" y="24"/>
                    </a:lnTo>
                    <a:lnTo>
                      <a:pt x="131" y="65"/>
                    </a:lnTo>
                    <a:close/>
                  </a:path>
                </a:pathLst>
              </a:custGeom>
              <a:blipFill dpi="0" rotWithShape="0">
                <a:blip r:embed="rId15"/>
                <a:srcRect/>
                <a:tile tx="0" ty="0" sx="100000" sy="100000" flip="none" algn="tl"/>
              </a:blipFill>
              <a:ln w="9525">
                <a:noFill/>
                <a:round/>
                <a:headEnd/>
                <a:tailEnd/>
              </a:ln>
            </p:spPr>
            <p:txBody>
              <a:bodyPr/>
              <a:lstStyle/>
              <a:p>
                <a:endParaRPr lang="it-IT"/>
              </a:p>
            </p:txBody>
          </p:sp>
        </p:grpSp>
        <p:grpSp>
          <p:nvGrpSpPr>
            <p:cNvPr id="79279" name="Group 101"/>
            <p:cNvGrpSpPr>
              <a:grpSpLocks/>
            </p:cNvGrpSpPr>
            <p:nvPr/>
          </p:nvGrpSpPr>
          <p:grpSpPr bwMode="auto">
            <a:xfrm>
              <a:off x="1692" y="790"/>
              <a:ext cx="322" cy="191"/>
              <a:chOff x="270" y="4726"/>
              <a:chExt cx="1482" cy="556"/>
            </a:xfrm>
          </p:grpSpPr>
          <p:sp>
            <p:nvSpPr>
              <p:cNvPr id="79701" name="Freeform 102"/>
              <p:cNvSpPr>
                <a:spLocks/>
              </p:cNvSpPr>
              <p:nvPr/>
            </p:nvSpPr>
            <p:spPr bwMode="auto">
              <a:xfrm>
                <a:off x="270" y="5101"/>
                <a:ext cx="1482" cy="181"/>
              </a:xfrm>
              <a:custGeom>
                <a:avLst/>
                <a:gdLst>
                  <a:gd name="T0" fmla="*/ 71 w 1482"/>
                  <a:gd name="T1" fmla="*/ 0 h 181"/>
                  <a:gd name="T2" fmla="*/ 0 w 1482"/>
                  <a:gd name="T3" fmla="*/ 7 h 181"/>
                  <a:gd name="T4" fmla="*/ 360 w 1482"/>
                  <a:gd name="T5" fmla="*/ 180 h 181"/>
                  <a:gd name="T6" fmla="*/ 1481 w 1482"/>
                  <a:gd name="T7" fmla="*/ 35 h 181"/>
                  <a:gd name="T8" fmla="*/ 1444 w 1482"/>
                  <a:gd name="T9" fmla="*/ 21 h 181"/>
                  <a:gd name="T10" fmla="*/ 0 60000 65536"/>
                  <a:gd name="T11" fmla="*/ 0 60000 65536"/>
                  <a:gd name="T12" fmla="*/ 0 60000 65536"/>
                  <a:gd name="T13" fmla="*/ 0 60000 65536"/>
                  <a:gd name="T14" fmla="*/ 0 60000 65536"/>
                  <a:gd name="T15" fmla="*/ 0 w 1482"/>
                  <a:gd name="T16" fmla="*/ 0 h 181"/>
                  <a:gd name="T17" fmla="*/ 1482 w 1482"/>
                  <a:gd name="T18" fmla="*/ 181 h 181"/>
                </a:gdLst>
                <a:ahLst/>
                <a:cxnLst>
                  <a:cxn ang="T10">
                    <a:pos x="T0" y="T1"/>
                  </a:cxn>
                  <a:cxn ang="T11">
                    <a:pos x="T2" y="T3"/>
                  </a:cxn>
                  <a:cxn ang="T12">
                    <a:pos x="T4" y="T5"/>
                  </a:cxn>
                  <a:cxn ang="T13">
                    <a:pos x="T6" y="T7"/>
                  </a:cxn>
                  <a:cxn ang="T14">
                    <a:pos x="T8" y="T9"/>
                  </a:cxn>
                </a:cxnLst>
                <a:rect l="T15" t="T16" r="T17" b="T18"/>
                <a:pathLst>
                  <a:path w="1482" h="181">
                    <a:moveTo>
                      <a:pt x="71" y="0"/>
                    </a:moveTo>
                    <a:lnTo>
                      <a:pt x="0" y="7"/>
                    </a:lnTo>
                    <a:lnTo>
                      <a:pt x="360" y="180"/>
                    </a:lnTo>
                    <a:lnTo>
                      <a:pt x="1481" y="35"/>
                    </a:lnTo>
                    <a:lnTo>
                      <a:pt x="1444" y="21"/>
                    </a:lnTo>
                  </a:path>
                </a:pathLst>
              </a:custGeom>
              <a:solidFill>
                <a:schemeClr val="folHlink"/>
              </a:solidFill>
              <a:ln w="12700" cap="rnd">
                <a:solidFill>
                  <a:schemeClr val="tx1"/>
                </a:solidFill>
                <a:round/>
                <a:headEnd type="none" w="sm" len="sm"/>
                <a:tailEnd type="none" w="sm" len="sm"/>
              </a:ln>
            </p:spPr>
            <p:txBody>
              <a:bodyPr/>
              <a:lstStyle/>
              <a:p>
                <a:endParaRPr lang="it-IT"/>
              </a:p>
            </p:txBody>
          </p:sp>
          <p:grpSp>
            <p:nvGrpSpPr>
              <p:cNvPr id="79702" name="Group 103"/>
              <p:cNvGrpSpPr>
                <a:grpSpLocks/>
              </p:cNvGrpSpPr>
              <p:nvPr/>
            </p:nvGrpSpPr>
            <p:grpSpPr bwMode="auto">
              <a:xfrm>
                <a:off x="344" y="4726"/>
                <a:ext cx="1364" cy="492"/>
                <a:chOff x="344" y="4726"/>
                <a:chExt cx="1364" cy="492"/>
              </a:xfrm>
            </p:grpSpPr>
            <p:sp>
              <p:nvSpPr>
                <p:cNvPr id="79703" name="Oval 104"/>
                <p:cNvSpPr>
                  <a:spLocks noChangeArrowheads="1"/>
                </p:cNvSpPr>
                <p:nvPr/>
              </p:nvSpPr>
              <p:spPr bwMode="auto">
                <a:xfrm>
                  <a:off x="999" y="4835"/>
                  <a:ext cx="24" cy="26"/>
                </a:xfrm>
                <a:prstGeom prst="ellipse">
                  <a:avLst/>
                </a:prstGeom>
                <a:solidFill>
                  <a:schemeClr val="hlink"/>
                </a:solidFill>
                <a:ln w="12700">
                  <a:solidFill>
                    <a:schemeClr val="tx1"/>
                  </a:solidFill>
                  <a:round/>
                  <a:headEnd/>
                  <a:tailEnd/>
                </a:ln>
              </p:spPr>
              <p:txBody>
                <a:bodyPr wrap="none" anchor="ctr"/>
                <a:lstStyle/>
                <a:p>
                  <a:pPr algn="ctr" eaLnBrk="0" hangingPunct="0"/>
                  <a:endParaRPr lang="it-IT" sz="2000">
                    <a:solidFill>
                      <a:schemeClr val="tx1"/>
                    </a:solidFill>
                    <a:latin typeface="Calibri" pitchFamily="34" charset="0"/>
                  </a:endParaRPr>
                </a:p>
              </p:txBody>
            </p:sp>
            <p:sp>
              <p:nvSpPr>
                <p:cNvPr id="79704" name="Oval 105"/>
                <p:cNvSpPr>
                  <a:spLocks noChangeArrowheads="1"/>
                </p:cNvSpPr>
                <p:nvPr/>
              </p:nvSpPr>
              <p:spPr bwMode="auto">
                <a:xfrm>
                  <a:off x="809" y="4775"/>
                  <a:ext cx="25" cy="26"/>
                </a:xfrm>
                <a:prstGeom prst="ellipse">
                  <a:avLst/>
                </a:prstGeom>
                <a:solidFill>
                  <a:schemeClr val="hlink"/>
                </a:solidFill>
                <a:ln w="12700">
                  <a:solidFill>
                    <a:schemeClr val="tx1"/>
                  </a:solidFill>
                  <a:round/>
                  <a:headEnd/>
                  <a:tailEnd/>
                </a:ln>
              </p:spPr>
              <p:txBody>
                <a:bodyPr wrap="none" anchor="ctr"/>
                <a:lstStyle/>
                <a:p>
                  <a:pPr algn="ctr" eaLnBrk="0" hangingPunct="0"/>
                  <a:endParaRPr lang="it-IT" sz="2000">
                    <a:solidFill>
                      <a:schemeClr val="tx1"/>
                    </a:solidFill>
                    <a:latin typeface="Calibri" pitchFamily="34" charset="0"/>
                  </a:endParaRPr>
                </a:p>
              </p:txBody>
            </p:sp>
            <p:sp>
              <p:nvSpPr>
                <p:cNvPr id="79705" name="Oval 106"/>
                <p:cNvSpPr>
                  <a:spLocks noChangeArrowheads="1"/>
                </p:cNvSpPr>
                <p:nvPr/>
              </p:nvSpPr>
              <p:spPr bwMode="auto">
                <a:xfrm>
                  <a:off x="772" y="4870"/>
                  <a:ext cx="25" cy="27"/>
                </a:xfrm>
                <a:prstGeom prst="ellipse">
                  <a:avLst/>
                </a:prstGeom>
                <a:solidFill>
                  <a:schemeClr val="hlink"/>
                </a:solidFill>
                <a:ln w="12700">
                  <a:solidFill>
                    <a:schemeClr val="tx1"/>
                  </a:solidFill>
                  <a:round/>
                  <a:headEnd/>
                  <a:tailEnd/>
                </a:ln>
              </p:spPr>
              <p:txBody>
                <a:bodyPr wrap="none" anchor="ctr"/>
                <a:lstStyle/>
                <a:p>
                  <a:pPr algn="ctr" eaLnBrk="0" hangingPunct="0"/>
                  <a:endParaRPr lang="it-IT" sz="2000">
                    <a:solidFill>
                      <a:schemeClr val="tx1"/>
                    </a:solidFill>
                    <a:latin typeface="Calibri" pitchFamily="34" charset="0"/>
                  </a:endParaRPr>
                </a:p>
              </p:txBody>
            </p:sp>
            <p:sp>
              <p:nvSpPr>
                <p:cNvPr id="79706" name="Freeform 107"/>
                <p:cNvSpPr>
                  <a:spLocks/>
                </p:cNvSpPr>
                <p:nvPr/>
              </p:nvSpPr>
              <p:spPr bwMode="auto">
                <a:xfrm>
                  <a:off x="344" y="4726"/>
                  <a:ext cx="1364" cy="492"/>
                </a:xfrm>
                <a:custGeom>
                  <a:avLst/>
                  <a:gdLst>
                    <a:gd name="T0" fmla="*/ 0 w 1364"/>
                    <a:gd name="T1" fmla="*/ 190 h 492"/>
                    <a:gd name="T2" fmla="*/ 3 w 1364"/>
                    <a:gd name="T3" fmla="*/ 164 h 492"/>
                    <a:gd name="T4" fmla="*/ 9 w 1364"/>
                    <a:gd name="T5" fmla="*/ 145 h 492"/>
                    <a:gd name="T6" fmla="*/ 321 w 1364"/>
                    <a:gd name="T7" fmla="*/ 0 h 492"/>
                    <a:gd name="T8" fmla="*/ 1346 w 1364"/>
                    <a:gd name="T9" fmla="*/ 126 h 492"/>
                    <a:gd name="T10" fmla="*/ 1363 w 1364"/>
                    <a:gd name="T11" fmla="*/ 183 h 492"/>
                    <a:gd name="T12" fmla="*/ 1359 w 1364"/>
                    <a:gd name="T13" fmla="*/ 196 h 492"/>
                    <a:gd name="T14" fmla="*/ 1352 w 1364"/>
                    <a:gd name="T15" fmla="*/ 215 h 492"/>
                    <a:gd name="T16" fmla="*/ 1352 w 1364"/>
                    <a:gd name="T17" fmla="*/ 393 h 492"/>
                    <a:gd name="T18" fmla="*/ 332 w 1364"/>
                    <a:gd name="T19" fmla="*/ 491 h 492"/>
                    <a:gd name="T20" fmla="*/ 6 w 1364"/>
                    <a:gd name="T21" fmla="*/ 399 h 492"/>
                    <a:gd name="T22" fmla="*/ 0 w 1364"/>
                    <a:gd name="T23" fmla="*/ 190 h 4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64"/>
                    <a:gd name="T37" fmla="*/ 0 h 492"/>
                    <a:gd name="T38" fmla="*/ 1364 w 1364"/>
                    <a:gd name="T39" fmla="*/ 492 h 4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64" h="492">
                      <a:moveTo>
                        <a:pt x="0" y="190"/>
                      </a:moveTo>
                      <a:lnTo>
                        <a:pt x="3" y="164"/>
                      </a:lnTo>
                      <a:lnTo>
                        <a:pt x="9" y="145"/>
                      </a:lnTo>
                      <a:lnTo>
                        <a:pt x="321" y="0"/>
                      </a:lnTo>
                      <a:lnTo>
                        <a:pt x="1346" y="126"/>
                      </a:lnTo>
                      <a:lnTo>
                        <a:pt x="1363" y="183"/>
                      </a:lnTo>
                      <a:lnTo>
                        <a:pt x="1359" y="196"/>
                      </a:lnTo>
                      <a:lnTo>
                        <a:pt x="1352" y="215"/>
                      </a:lnTo>
                      <a:lnTo>
                        <a:pt x="1352" y="393"/>
                      </a:lnTo>
                      <a:lnTo>
                        <a:pt x="332" y="491"/>
                      </a:lnTo>
                      <a:lnTo>
                        <a:pt x="6" y="399"/>
                      </a:lnTo>
                      <a:lnTo>
                        <a:pt x="0" y="190"/>
                      </a:lnTo>
                    </a:path>
                  </a:pathLst>
                </a:custGeom>
                <a:solidFill>
                  <a:srgbClr val="808080"/>
                </a:solidFill>
                <a:ln w="9525" cap="rnd">
                  <a:noFill/>
                  <a:round/>
                  <a:headEnd/>
                  <a:tailEnd/>
                </a:ln>
              </p:spPr>
              <p:txBody>
                <a:bodyPr/>
                <a:lstStyle/>
                <a:p>
                  <a:endParaRPr lang="it-IT"/>
                </a:p>
              </p:txBody>
            </p:sp>
            <p:sp>
              <p:nvSpPr>
                <p:cNvPr id="79707" name="Freeform 108"/>
                <p:cNvSpPr>
                  <a:spLocks/>
                </p:cNvSpPr>
                <p:nvPr/>
              </p:nvSpPr>
              <p:spPr bwMode="auto">
                <a:xfrm>
                  <a:off x="676" y="4834"/>
                  <a:ext cx="1023" cy="382"/>
                </a:xfrm>
                <a:custGeom>
                  <a:avLst/>
                  <a:gdLst>
                    <a:gd name="T0" fmla="*/ 0 w 1023"/>
                    <a:gd name="T1" fmla="*/ 381 h 382"/>
                    <a:gd name="T2" fmla="*/ 1022 w 1023"/>
                    <a:gd name="T3" fmla="*/ 283 h 382"/>
                    <a:gd name="T4" fmla="*/ 1022 w 1023"/>
                    <a:gd name="T5" fmla="*/ 93 h 382"/>
                    <a:gd name="T6" fmla="*/ 0 w 1023"/>
                    <a:gd name="T7" fmla="*/ 0 h 382"/>
                    <a:gd name="T8" fmla="*/ 0 w 1023"/>
                    <a:gd name="T9" fmla="*/ 381 h 382"/>
                    <a:gd name="T10" fmla="*/ 0 60000 65536"/>
                    <a:gd name="T11" fmla="*/ 0 60000 65536"/>
                    <a:gd name="T12" fmla="*/ 0 60000 65536"/>
                    <a:gd name="T13" fmla="*/ 0 60000 65536"/>
                    <a:gd name="T14" fmla="*/ 0 60000 65536"/>
                    <a:gd name="T15" fmla="*/ 0 w 1023"/>
                    <a:gd name="T16" fmla="*/ 0 h 382"/>
                    <a:gd name="T17" fmla="*/ 1023 w 1023"/>
                    <a:gd name="T18" fmla="*/ 382 h 382"/>
                  </a:gdLst>
                  <a:ahLst/>
                  <a:cxnLst>
                    <a:cxn ang="T10">
                      <a:pos x="T0" y="T1"/>
                    </a:cxn>
                    <a:cxn ang="T11">
                      <a:pos x="T2" y="T3"/>
                    </a:cxn>
                    <a:cxn ang="T12">
                      <a:pos x="T4" y="T5"/>
                    </a:cxn>
                    <a:cxn ang="T13">
                      <a:pos x="T6" y="T7"/>
                    </a:cxn>
                    <a:cxn ang="T14">
                      <a:pos x="T8" y="T9"/>
                    </a:cxn>
                  </a:cxnLst>
                  <a:rect l="T15" t="T16" r="T17" b="T18"/>
                  <a:pathLst>
                    <a:path w="1023" h="382">
                      <a:moveTo>
                        <a:pt x="0" y="381"/>
                      </a:moveTo>
                      <a:lnTo>
                        <a:pt x="1022" y="283"/>
                      </a:lnTo>
                      <a:lnTo>
                        <a:pt x="1022" y="93"/>
                      </a:lnTo>
                      <a:lnTo>
                        <a:pt x="0" y="0"/>
                      </a:lnTo>
                      <a:lnTo>
                        <a:pt x="0" y="381"/>
                      </a:lnTo>
                    </a:path>
                  </a:pathLst>
                </a:custGeom>
                <a:solidFill>
                  <a:srgbClr val="000000"/>
                </a:solidFill>
                <a:ln w="9525" cap="rnd">
                  <a:noFill/>
                  <a:round/>
                  <a:headEnd/>
                  <a:tailEnd/>
                </a:ln>
              </p:spPr>
              <p:txBody>
                <a:bodyPr/>
                <a:lstStyle/>
                <a:p>
                  <a:endParaRPr lang="it-IT"/>
                </a:p>
              </p:txBody>
            </p:sp>
            <p:sp>
              <p:nvSpPr>
                <p:cNvPr id="79708" name="Freeform 109"/>
                <p:cNvSpPr>
                  <a:spLocks/>
                </p:cNvSpPr>
                <p:nvPr/>
              </p:nvSpPr>
              <p:spPr bwMode="auto">
                <a:xfrm>
                  <a:off x="680" y="5029"/>
                  <a:ext cx="973" cy="82"/>
                </a:xfrm>
                <a:custGeom>
                  <a:avLst/>
                  <a:gdLst>
                    <a:gd name="T0" fmla="*/ 972 w 973"/>
                    <a:gd name="T1" fmla="*/ 45 h 82"/>
                    <a:gd name="T2" fmla="*/ 972 w 973"/>
                    <a:gd name="T3" fmla="*/ 7 h 82"/>
                    <a:gd name="T4" fmla="*/ 0 w 973"/>
                    <a:gd name="T5" fmla="*/ 0 h 82"/>
                    <a:gd name="T6" fmla="*/ 0 w 973"/>
                    <a:gd name="T7" fmla="*/ 81 h 82"/>
                    <a:gd name="T8" fmla="*/ 972 w 973"/>
                    <a:gd name="T9" fmla="*/ 45 h 82"/>
                    <a:gd name="T10" fmla="*/ 0 60000 65536"/>
                    <a:gd name="T11" fmla="*/ 0 60000 65536"/>
                    <a:gd name="T12" fmla="*/ 0 60000 65536"/>
                    <a:gd name="T13" fmla="*/ 0 60000 65536"/>
                    <a:gd name="T14" fmla="*/ 0 60000 65536"/>
                    <a:gd name="T15" fmla="*/ 0 w 973"/>
                    <a:gd name="T16" fmla="*/ 0 h 82"/>
                    <a:gd name="T17" fmla="*/ 973 w 973"/>
                    <a:gd name="T18" fmla="*/ 82 h 82"/>
                  </a:gdLst>
                  <a:ahLst/>
                  <a:cxnLst>
                    <a:cxn ang="T10">
                      <a:pos x="T0" y="T1"/>
                    </a:cxn>
                    <a:cxn ang="T11">
                      <a:pos x="T2" y="T3"/>
                    </a:cxn>
                    <a:cxn ang="T12">
                      <a:pos x="T4" y="T5"/>
                    </a:cxn>
                    <a:cxn ang="T13">
                      <a:pos x="T6" y="T7"/>
                    </a:cxn>
                    <a:cxn ang="T14">
                      <a:pos x="T8" y="T9"/>
                    </a:cxn>
                  </a:cxnLst>
                  <a:rect l="T15" t="T16" r="T17" b="T18"/>
                  <a:pathLst>
                    <a:path w="973" h="82">
                      <a:moveTo>
                        <a:pt x="972" y="45"/>
                      </a:moveTo>
                      <a:lnTo>
                        <a:pt x="972" y="7"/>
                      </a:lnTo>
                      <a:lnTo>
                        <a:pt x="0" y="0"/>
                      </a:lnTo>
                      <a:lnTo>
                        <a:pt x="0" y="81"/>
                      </a:lnTo>
                      <a:lnTo>
                        <a:pt x="972" y="45"/>
                      </a:lnTo>
                    </a:path>
                  </a:pathLst>
                </a:custGeom>
                <a:solidFill>
                  <a:srgbClr val="402000"/>
                </a:solidFill>
                <a:ln w="9525" cap="rnd">
                  <a:noFill/>
                  <a:round/>
                  <a:headEnd/>
                  <a:tailEnd/>
                </a:ln>
              </p:spPr>
              <p:txBody>
                <a:bodyPr/>
                <a:lstStyle/>
                <a:p>
                  <a:endParaRPr lang="it-IT"/>
                </a:p>
              </p:txBody>
            </p:sp>
            <p:grpSp>
              <p:nvGrpSpPr>
                <p:cNvPr id="79709" name="Group 110"/>
                <p:cNvGrpSpPr>
                  <a:grpSpLocks/>
                </p:cNvGrpSpPr>
                <p:nvPr/>
              </p:nvGrpSpPr>
              <p:grpSpPr bwMode="auto">
                <a:xfrm>
                  <a:off x="347" y="4847"/>
                  <a:ext cx="269" cy="361"/>
                  <a:chOff x="347" y="4847"/>
                  <a:chExt cx="269" cy="361"/>
                </a:xfrm>
              </p:grpSpPr>
              <p:sp>
                <p:nvSpPr>
                  <p:cNvPr id="79723" name="Freeform 111"/>
                  <p:cNvSpPr>
                    <a:spLocks/>
                  </p:cNvSpPr>
                  <p:nvPr/>
                </p:nvSpPr>
                <p:spPr bwMode="auto">
                  <a:xfrm>
                    <a:off x="351" y="4847"/>
                    <a:ext cx="265" cy="361"/>
                  </a:xfrm>
                  <a:custGeom>
                    <a:avLst/>
                    <a:gdLst>
                      <a:gd name="T0" fmla="*/ 264 w 265"/>
                      <a:gd name="T1" fmla="*/ 360 h 361"/>
                      <a:gd name="T2" fmla="*/ 257 w 265"/>
                      <a:gd name="T3" fmla="*/ 0 h 361"/>
                      <a:gd name="T4" fmla="*/ 0 w 265"/>
                      <a:gd name="T5" fmla="*/ 100 h 361"/>
                      <a:gd name="T6" fmla="*/ 0 w 265"/>
                      <a:gd name="T7" fmla="*/ 269 h 361"/>
                      <a:gd name="T8" fmla="*/ 264 w 265"/>
                      <a:gd name="T9" fmla="*/ 360 h 361"/>
                      <a:gd name="T10" fmla="*/ 0 60000 65536"/>
                      <a:gd name="T11" fmla="*/ 0 60000 65536"/>
                      <a:gd name="T12" fmla="*/ 0 60000 65536"/>
                      <a:gd name="T13" fmla="*/ 0 60000 65536"/>
                      <a:gd name="T14" fmla="*/ 0 60000 65536"/>
                      <a:gd name="T15" fmla="*/ 0 w 265"/>
                      <a:gd name="T16" fmla="*/ 0 h 361"/>
                      <a:gd name="T17" fmla="*/ 265 w 265"/>
                      <a:gd name="T18" fmla="*/ 361 h 361"/>
                    </a:gdLst>
                    <a:ahLst/>
                    <a:cxnLst>
                      <a:cxn ang="T10">
                        <a:pos x="T0" y="T1"/>
                      </a:cxn>
                      <a:cxn ang="T11">
                        <a:pos x="T2" y="T3"/>
                      </a:cxn>
                      <a:cxn ang="T12">
                        <a:pos x="T4" y="T5"/>
                      </a:cxn>
                      <a:cxn ang="T13">
                        <a:pos x="T6" y="T7"/>
                      </a:cxn>
                      <a:cxn ang="T14">
                        <a:pos x="T8" y="T9"/>
                      </a:cxn>
                    </a:cxnLst>
                    <a:rect l="T15" t="T16" r="T17" b="T18"/>
                    <a:pathLst>
                      <a:path w="265" h="361">
                        <a:moveTo>
                          <a:pt x="264" y="360"/>
                        </a:moveTo>
                        <a:lnTo>
                          <a:pt x="257" y="0"/>
                        </a:lnTo>
                        <a:lnTo>
                          <a:pt x="0" y="100"/>
                        </a:lnTo>
                        <a:lnTo>
                          <a:pt x="0" y="269"/>
                        </a:lnTo>
                        <a:lnTo>
                          <a:pt x="264" y="360"/>
                        </a:lnTo>
                      </a:path>
                    </a:pathLst>
                  </a:custGeom>
                  <a:solidFill>
                    <a:srgbClr val="000000"/>
                  </a:solidFill>
                  <a:ln w="9525" cap="rnd">
                    <a:noFill/>
                    <a:round/>
                    <a:headEnd/>
                    <a:tailEnd/>
                  </a:ln>
                </p:spPr>
                <p:txBody>
                  <a:bodyPr/>
                  <a:lstStyle/>
                  <a:p>
                    <a:endParaRPr lang="it-IT"/>
                  </a:p>
                </p:txBody>
              </p:sp>
              <p:sp>
                <p:nvSpPr>
                  <p:cNvPr id="79724" name="Freeform 112"/>
                  <p:cNvSpPr>
                    <a:spLocks/>
                  </p:cNvSpPr>
                  <p:nvPr/>
                </p:nvSpPr>
                <p:spPr bwMode="auto">
                  <a:xfrm>
                    <a:off x="365" y="5040"/>
                    <a:ext cx="248" cy="80"/>
                  </a:xfrm>
                  <a:custGeom>
                    <a:avLst/>
                    <a:gdLst>
                      <a:gd name="T0" fmla="*/ 243 w 248"/>
                      <a:gd name="T1" fmla="*/ 3 h 80"/>
                      <a:gd name="T2" fmla="*/ 0 w 248"/>
                      <a:gd name="T3" fmla="*/ 0 h 80"/>
                      <a:gd name="T4" fmla="*/ 0 w 248"/>
                      <a:gd name="T5" fmla="*/ 37 h 80"/>
                      <a:gd name="T6" fmla="*/ 247 w 248"/>
                      <a:gd name="T7" fmla="*/ 79 h 80"/>
                      <a:gd name="T8" fmla="*/ 243 w 248"/>
                      <a:gd name="T9" fmla="*/ 3 h 80"/>
                      <a:gd name="T10" fmla="*/ 0 60000 65536"/>
                      <a:gd name="T11" fmla="*/ 0 60000 65536"/>
                      <a:gd name="T12" fmla="*/ 0 60000 65536"/>
                      <a:gd name="T13" fmla="*/ 0 60000 65536"/>
                      <a:gd name="T14" fmla="*/ 0 60000 65536"/>
                      <a:gd name="T15" fmla="*/ 0 w 248"/>
                      <a:gd name="T16" fmla="*/ 0 h 80"/>
                      <a:gd name="T17" fmla="*/ 248 w 248"/>
                      <a:gd name="T18" fmla="*/ 80 h 80"/>
                    </a:gdLst>
                    <a:ahLst/>
                    <a:cxnLst>
                      <a:cxn ang="T10">
                        <a:pos x="T0" y="T1"/>
                      </a:cxn>
                      <a:cxn ang="T11">
                        <a:pos x="T2" y="T3"/>
                      </a:cxn>
                      <a:cxn ang="T12">
                        <a:pos x="T4" y="T5"/>
                      </a:cxn>
                      <a:cxn ang="T13">
                        <a:pos x="T6" y="T7"/>
                      </a:cxn>
                      <a:cxn ang="T14">
                        <a:pos x="T8" y="T9"/>
                      </a:cxn>
                    </a:cxnLst>
                    <a:rect l="T15" t="T16" r="T17" b="T18"/>
                    <a:pathLst>
                      <a:path w="248" h="80">
                        <a:moveTo>
                          <a:pt x="243" y="3"/>
                        </a:moveTo>
                        <a:lnTo>
                          <a:pt x="0" y="0"/>
                        </a:lnTo>
                        <a:lnTo>
                          <a:pt x="0" y="37"/>
                        </a:lnTo>
                        <a:lnTo>
                          <a:pt x="247" y="79"/>
                        </a:lnTo>
                        <a:lnTo>
                          <a:pt x="243" y="3"/>
                        </a:lnTo>
                      </a:path>
                    </a:pathLst>
                  </a:custGeom>
                  <a:solidFill>
                    <a:srgbClr val="402000"/>
                  </a:solidFill>
                  <a:ln w="9525" cap="rnd">
                    <a:noFill/>
                    <a:round/>
                    <a:headEnd/>
                    <a:tailEnd/>
                  </a:ln>
                </p:spPr>
                <p:txBody>
                  <a:bodyPr/>
                  <a:lstStyle/>
                  <a:p>
                    <a:endParaRPr lang="it-IT"/>
                  </a:p>
                </p:txBody>
              </p:sp>
              <p:sp>
                <p:nvSpPr>
                  <p:cNvPr id="79725" name="Freeform 113"/>
                  <p:cNvSpPr>
                    <a:spLocks/>
                  </p:cNvSpPr>
                  <p:nvPr/>
                </p:nvSpPr>
                <p:spPr bwMode="auto">
                  <a:xfrm>
                    <a:off x="376" y="4934"/>
                    <a:ext cx="17" cy="195"/>
                  </a:xfrm>
                  <a:custGeom>
                    <a:avLst/>
                    <a:gdLst>
                      <a:gd name="T0" fmla="*/ 16 w 17"/>
                      <a:gd name="T1" fmla="*/ 194 h 195"/>
                      <a:gd name="T2" fmla="*/ 16 w 17"/>
                      <a:gd name="T3" fmla="*/ 101 h 195"/>
                      <a:gd name="T4" fmla="*/ 5 w 17"/>
                      <a:gd name="T5" fmla="*/ 102 h 195"/>
                      <a:gd name="T6" fmla="*/ 5 w 17"/>
                      <a:gd name="T7" fmla="*/ 0 h 195"/>
                      <a:gd name="T8" fmla="*/ 0 w 17"/>
                      <a:gd name="T9" fmla="*/ 2 h 195"/>
                      <a:gd name="T10" fmla="*/ 0 w 17"/>
                      <a:gd name="T11" fmla="*/ 103 h 195"/>
                      <a:gd name="T12" fmla="*/ 10 w 17"/>
                      <a:gd name="T13" fmla="*/ 103 h 195"/>
                      <a:gd name="T14" fmla="*/ 10 w 17"/>
                      <a:gd name="T15" fmla="*/ 192 h 195"/>
                      <a:gd name="T16" fmla="*/ 16 w 17"/>
                      <a:gd name="T17" fmla="*/ 194 h 1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95"/>
                      <a:gd name="T29" fmla="*/ 17 w 17"/>
                      <a:gd name="T30" fmla="*/ 195 h 1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95">
                        <a:moveTo>
                          <a:pt x="16" y="194"/>
                        </a:moveTo>
                        <a:lnTo>
                          <a:pt x="16" y="101"/>
                        </a:lnTo>
                        <a:lnTo>
                          <a:pt x="5" y="102"/>
                        </a:lnTo>
                        <a:lnTo>
                          <a:pt x="5" y="0"/>
                        </a:lnTo>
                        <a:lnTo>
                          <a:pt x="0" y="2"/>
                        </a:lnTo>
                        <a:lnTo>
                          <a:pt x="0" y="103"/>
                        </a:lnTo>
                        <a:lnTo>
                          <a:pt x="10" y="103"/>
                        </a:lnTo>
                        <a:lnTo>
                          <a:pt x="10" y="192"/>
                        </a:lnTo>
                        <a:lnTo>
                          <a:pt x="16" y="194"/>
                        </a:lnTo>
                      </a:path>
                    </a:pathLst>
                  </a:custGeom>
                  <a:solidFill>
                    <a:srgbClr val="402000"/>
                  </a:solidFill>
                  <a:ln w="9525" cap="rnd">
                    <a:noFill/>
                    <a:round/>
                    <a:headEnd/>
                    <a:tailEnd/>
                  </a:ln>
                </p:spPr>
                <p:txBody>
                  <a:bodyPr/>
                  <a:lstStyle/>
                  <a:p>
                    <a:endParaRPr lang="it-IT"/>
                  </a:p>
                </p:txBody>
              </p:sp>
              <p:sp>
                <p:nvSpPr>
                  <p:cNvPr id="79726" name="Freeform 114"/>
                  <p:cNvSpPr>
                    <a:spLocks/>
                  </p:cNvSpPr>
                  <p:nvPr/>
                </p:nvSpPr>
                <p:spPr bwMode="auto">
                  <a:xfrm>
                    <a:off x="395" y="4928"/>
                    <a:ext cx="17" cy="205"/>
                  </a:xfrm>
                  <a:custGeom>
                    <a:avLst/>
                    <a:gdLst>
                      <a:gd name="T0" fmla="*/ 16 w 17"/>
                      <a:gd name="T1" fmla="*/ 204 h 205"/>
                      <a:gd name="T2" fmla="*/ 16 w 17"/>
                      <a:gd name="T3" fmla="*/ 0 h 205"/>
                      <a:gd name="T4" fmla="*/ 0 w 17"/>
                      <a:gd name="T5" fmla="*/ 5 h 205"/>
                      <a:gd name="T6" fmla="*/ 0 w 17"/>
                      <a:gd name="T7" fmla="*/ 203 h 205"/>
                      <a:gd name="T8" fmla="*/ 16 w 17"/>
                      <a:gd name="T9" fmla="*/ 204 h 205"/>
                      <a:gd name="T10" fmla="*/ 0 60000 65536"/>
                      <a:gd name="T11" fmla="*/ 0 60000 65536"/>
                      <a:gd name="T12" fmla="*/ 0 60000 65536"/>
                      <a:gd name="T13" fmla="*/ 0 60000 65536"/>
                      <a:gd name="T14" fmla="*/ 0 60000 65536"/>
                      <a:gd name="T15" fmla="*/ 0 w 17"/>
                      <a:gd name="T16" fmla="*/ 0 h 205"/>
                      <a:gd name="T17" fmla="*/ 17 w 17"/>
                      <a:gd name="T18" fmla="*/ 205 h 205"/>
                    </a:gdLst>
                    <a:ahLst/>
                    <a:cxnLst>
                      <a:cxn ang="T10">
                        <a:pos x="T0" y="T1"/>
                      </a:cxn>
                      <a:cxn ang="T11">
                        <a:pos x="T2" y="T3"/>
                      </a:cxn>
                      <a:cxn ang="T12">
                        <a:pos x="T4" y="T5"/>
                      </a:cxn>
                      <a:cxn ang="T13">
                        <a:pos x="T6" y="T7"/>
                      </a:cxn>
                      <a:cxn ang="T14">
                        <a:pos x="T8" y="T9"/>
                      </a:cxn>
                    </a:cxnLst>
                    <a:rect l="T15" t="T16" r="T17" b="T18"/>
                    <a:pathLst>
                      <a:path w="17" h="205">
                        <a:moveTo>
                          <a:pt x="16" y="204"/>
                        </a:moveTo>
                        <a:lnTo>
                          <a:pt x="16" y="0"/>
                        </a:lnTo>
                        <a:lnTo>
                          <a:pt x="0" y="5"/>
                        </a:lnTo>
                        <a:lnTo>
                          <a:pt x="0" y="203"/>
                        </a:lnTo>
                        <a:lnTo>
                          <a:pt x="16" y="204"/>
                        </a:lnTo>
                      </a:path>
                    </a:pathLst>
                  </a:custGeom>
                  <a:solidFill>
                    <a:srgbClr val="201000"/>
                  </a:solidFill>
                  <a:ln w="9525" cap="rnd">
                    <a:noFill/>
                    <a:round/>
                    <a:headEnd/>
                    <a:tailEnd/>
                  </a:ln>
                </p:spPr>
                <p:txBody>
                  <a:bodyPr/>
                  <a:lstStyle/>
                  <a:p>
                    <a:endParaRPr lang="it-IT"/>
                  </a:p>
                </p:txBody>
              </p:sp>
              <p:sp>
                <p:nvSpPr>
                  <p:cNvPr id="79727" name="Freeform 115"/>
                  <p:cNvSpPr>
                    <a:spLocks/>
                  </p:cNvSpPr>
                  <p:nvPr/>
                </p:nvSpPr>
                <p:spPr bwMode="auto">
                  <a:xfrm>
                    <a:off x="415" y="4923"/>
                    <a:ext cx="17" cy="218"/>
                  </a:xfrm>
                  <a:custGeom>
                    <a:avLst/>
                    <a:gdLst>
                      <a:gd name="T0" fmla="*/ 16 w 17"/>
                      <a:gd name="T1" fmla="*/ 217 h 218"/>
                      <a:gd name="T2" fmla="*/ 16 w 17"/>
                      <a:gd name="T3" fmla="*/ 3 h 218"/>
                      <a:gd name="T4" fmla="*/ 0 w 17"/>
                      <a:gd name="T5" fmla="*/ 0 h 218"/>
                      <a:gd name="T6" fmla="*/ 0 w 17"/>
                      <a:gd name="T7" fmla="*/ 215 h 218"/>
                      <a:gd name="T8" fmla="*/ 16 w 17"/>
                      <a:gd name="T9" fmla="*/ 217 h 218"/>
                      <a:gd name="T10" fmla="*/ 0 60000 65536"/>
                      <a:gd name="T11" fmla="*/ 0 60000 65536"/>
                      <a:gd name="T12" fmla="*/ 0 60000 65536"/>
                      <a:gd name="T13" fmla="*/ 0 60000 65536"/>
                      <a:gd name="T14" fmla="*/ 0 60000 65536"/>
                      <a:gd name="T15" fmla="*/ 0 w 17"/>
                      <a:gd name="T16" fmla="*/ 0 h 218"/>
                      <a:gd name="T17" fmla="*/ 17 w 17"/>
                      <a:gd name="T18" fmla="*/ 218 h 218"/>
                    </a:gdLst>
                    <a:ahLst/>
                    <a:cxnLst>
                      <a:cxn ang="T10">
                        <a:pos x="T0" y="T1"/>
                      </a:cxn>
                      <a:cxn ang="T11">
                        <a:pos x="T2" y="T3"/>
                      </a:cxn>
                      <a:cxn ang="T12">
                        <a:pos x="T4" y="T5"/>
                      </a:cxn>
                      <a:cxn ang="T13">
                        <a:pos x="T6" y="T7"/>
                      </a:cxn>
                      <a:cxn ang="T14">
                        <a:pos x="T8" y="T9"/>
                      </a:cxn>
                    </a:cxnLst>
                    <a:rect l="T15" t="T16" r="T17" b="T18"/>
                    <a:pathLst>
                      <a:path w="17" h="218">
                        <a:moveTo>
                          <a:pt x="16" y="217"/>
                        </a:moveTo>
                        <a:lnTo>
                          <a:pt x="16" y="3"/>
                        </a:lnTo>
                        <a:lnTo>
                          <a:pt x="0" y="0"/>
                        </a:lnTo>
                        <a:lnTo>
                          <a:pt x="0" y="215"/>
                        </a:lnTo>
                        <a:lnTo>
                          <a:pt x="16" y="217"/>
                        </a:lnTo>
                      </a:path>
                    </a:pathLst>
                  </a:custGeom>
                  <a:solidFill>
                    <a:srgbClr val="201000"/>
                  </a:solidFill>
                  <a:ln w="9525" cap="rnd">
                    <a:noFill/>
                    <a:round/>
                    <a:headEnd/>
                    <a:tailEnd/>
                  </a:ln>
                </p:spPr>
                <p:txBody>
                  <a:bodyPr/>
                  <a:lstStyle/>
                  <a:p>
                    <a:endParaRPr lang="it-IT"/>
                  </a:p>
                </p:txBody>
              </p:sp>
              <p:sp>
                <p:nvSpPr>
                  <p:cNvPr id="79728" name="Freeform 116"/>
                  <p:cNvSpPr>
                    <a:spLocks/>
                  </p:cNvSpPr>
                  <p:nvPr/>
                </p:nvSpPr>
                <p:spPr bwMode="auto">
                  <a:xfrm>
                    <a:off x="441" y="4912"/>
                    <a:ext cx="17" cy="237"/>
                  </a:xfrm>
                  <a:custGeom>
                    <a:avLst/>
                    <a:gdLst>
                      <a:gd name="T0" fmla="*/ 16 w 17"/>
                      <a:gd name="T1" fmla="*/ 236 h 237"/>
                      <a:gd name="T2" fmla="*/ 16 w 17"/>
                      <a:gd name="T3" fmla="*/ 0 h 237"/>
                      <a:gd name="T4" fmla="*/ 0 w 17"/>
                      <a:gd name="T5" fmla="*/ 1 h 237"/>
                      <a:gd name="T6" fmla="*/ 0 w 17"/>
                      <a:gd name="T7" fmla="*/ 232 h 237"/>
                      <a:gd name="T8" fmla="*/ 16 w 17"/>
                      <a:gd name="T9" fmla="*/ 236 h 237"/>
                      <a:gd name="T10" fmla="*/ 0 60000 65536"/>
                      <a:gd name="T11" fmla="*/ 0 60000 65536"/>
                      <a:gd name="T12" fmla="*/ 0 60000 65536"/>
                      <a:gd name="T13" fmla="*/ 0 60000 65536"/>
                      <a:gd name="T14" fmla="*/ 0 60000 65536"/>
                      <a:gd name="T15" fmla="*/ 0 w 17"/>
                      <a:gd name="T16" fmla="*/ 0 h 237"/>
                      <a:gd name="T17" fmla="*/ 17 w 17"/>
                      <a:gd name="T18" fmla="*/ 237 h 237"/>
                    </a:gdLst>
                    <a:ahLst/>
                    <a:cxnLst>
                      <a:cxn ang="T10">
                        <a:pos x="T0" y="T1"/>
                      </a:cxn>
                      <a:cxn ang="T11">
                        <a:pos x="T2" y="T3"/>
                      </a:cxn>
                      <a:cxn ang="T12">
                        <a:pos x="T4" y="T5"/>
                      </a:cxn>
                      <a:cxn ang="T13">
                        <a:pos x="T6" y="T7"/>
                      </a:cxn>
                      <a:cxn ang="T14">
                        <a:pos x="T8" y="T9"/>
                      </a:cxn>
                    </a:cxnLst>
                    <a:rect l="T15" t="T16" r="T17" b="T18"/>
                    <a:pathLst>
                      <a:path w="17" h="237">
                        <a:moveTo>
                          <a:pt x="16" y="236"/>
                        </a:moveTo>
                        <a:lnTo>
                          <a:pt x="16" y="0"/>
                        </a:lnTo>
                        <a:lnTo>
                          <a:pt x="0" y="1"/>
                        </a:lnTo>
                        <a:lnTo>
                          <a:pt x="0" y="232"/>
                        </a:lnTo>
                        <a:lnTo>
                          <a:pt x="16" y="236"/>
                        </a:lnTo>
                      </a:path>
                    </a:pathLst>
                  </a:custGeom>
                  <a:solidFill>
                    <a:srgbClr val="201000"/>
                  </a:solidFill>
                  <a:ln w="9525" cap="rnd">
                    <a:noFill/>
                    <a:round/>
                    <a:headEnd/>
                    <a:tailEnd/>
                  </a:ln>
                </p:spPr>
                <p:txBody>
                  <a:bodyPr/>
                  <a:lstStyle/>
                  <a:p>
                    <a:endParaRPr lang="it-IT"/>
                  </a:p>
                </p:txBody>
              </p:sp>
              <p:sp>
                <p:nvSpPr>
                  <p:cNvPr id="79729" name="Freeform 117"/>
                  <p:cNvSpPr>
                    <a:spLocks/>
                  </p:cNvSpPr>
                  <p:nvPr/>
                </p:nvSpPr>
                <p:spPr bwMode="auto">
                  <a:xfrm>
                    <a:off x="476" y="4898"/>
                    <a:ext cx="17" cy="262"/>
                  </a:xfrm>
                  <a:custGeom>
                    <a:avLst/>
                    <a:gdLst>
                      <a:gd name="T0" fmla="*/ 16 w 17"/>
                      <a:gd name="T1" fmla="*/ 261 h 262"/>
                      <a:gd name="T2" fmla="*/ 16 w 17"/>
                      <a:gd name="T3" fmla="*/ 0 h 262"/>
                      <a:gd name="T4" fmla="*/ 0 w 17"/>
                      <a:gd name="T5" fmla="*/ 3 h 262"/>
                      <a:gd name="T6" fmla="*/ 0 w 17"/>
                      <a:gd name="T7" fmla="*/ 259 h 262"/>
                      <a:gd name="T8" fmla="*/ 16 w 17"/>
                      <a:gd name="T9" fmla="*/ 261 h 262"/>
                      <a:gd name="T10" fmla="*/ 0 60000 65536"/>
                      <a:gd name="T11" fmla="*/ 0 60000 65536"/>
                      <a:gd name="T12" fmla="*/ 0 60000 65536"/>
                      <a:gd name="T13" fmla="*/ 0 60000 65536"/>
                      <a:gd name="T14" fmla="*/ 0 60000 65536"/>
                      <a:gd name="T15" fmla="*/ 0 w 17"/>
                      <a:gd name="T16" fmla="*/ 0 h 262"/>
                      <a:gd name="T17" fmla="*/ 17 w 17"/>
                      <a:gd name="T18" fmla="*/ 262 h 262"/>
                    </a:gdLst>
                    <a:ahLst/>
                    <a:cxnLst>
                      <a:cxn ang="T10">
                        <a:pos x="T0" y="T1"/>
                      </a:cxn>
                      <a:cxn ang="T11">
                        <a:pos x="T2" y="T3"/>
                      </a:cxn>
                      <a:cxn ang="T12">
                        <a:pos x="T4" y="T5"/>
                      </a:cxn>
                      <a:cxn ang="T13">
                        <a:pos x="T6" y="T7"/>
                      </a:cxn>
                      <a:cxn ang="T14">
                        <a:pos x="T8" y="T9"/>
                      </a:cxn>
                    </a:cxnLst>
                    <a:rect l="T15" t="T16" r="T17" b="T18"/>
                    <a:pathLst>
                      <a:path w="17" h="262">
                        <a:moveTo>
                          <a:pt x="16" y="261"/>
                        </a:moveTo>
                        <a:lnTo>
                          <a:pt x="16" y="0"/>
                        </a:lnTo>
                        <a:lnTo>
                          <a:pt x="0" y="3"/>
                        </a:lnTo>
                        <a:lnTo>
                          <a:pt x="0" y="259"/>
                        </a:lnTo>
                        <a:lnTo>
                          <a:pt x="16" y="261"/>
                        </a:lnTo>
                      </a:path>
                    </a:pathLst>
                  </a:custGeom>
                  <a:solidFill>
                    <a:srgbClr val="201000"/>
                  </a:solidFill>
                  <a:ln w="9525" cap="rnd">
                    <a:noFill/>
                    <a:round/>
                    <a:headEnd/>
                    <a:tailEnd/>
                  </a:ln>
                </p:spPr>
                <p:txBody>
                  <a:bodyPr/>
                  <a:lstStyle/>
                  <a:p>
                    <a:endParaRPr lang="it-IT"/>
                  </a:p>
                </p:txBody>
              </p:sp>
              <p:sp>
                <p:nvSpPr>
                  <p:cNvPr id="79730" name="Freeform 118"/>
                  <p:cNvSpPr>
                    <a:spLocks/>
                  </p:cNvSpPr>
                  <p:nvPr/>
                </p:nvSpPr>
                <p:spPr bwMode="auto">
                  <a:xfrm>
                    <a:off x="513" y="4884"/>
                    <a:ext cx="17" cy="287"/>
                  </a:xfrm>
                  <a:custGeom>
                    <a:avLst/>
                    <a:gdLst>
                      <a:gd name="T0" fmla="*/ 16 w 17"/>
                      <a:gd name="T1" fmla="*/ 286 h 287"/>
                      <a:gd name="T2" fmla="*/ 16 w 17"/>
                      <a:gd name="T3" fmla="*/ 0 h 287"/>
                      <a:gd name="T4" fmla="*/ 0 w 17"/>
                      <a:gd name="T5" fmla="*/ 3 h 287"/>
                      <a:gd name="T6" fmla="*/ 0 w 17"/>
                      <a:gd name="T7" fmla="*/ 284 h 287"/>
                      <a:gd name="T8" fmla="*/ 16 w 17"/>
                      <a:gd name="T9" fmla="*/ 286 h 287"/>
                      <a:gd name="T10" fmla="*/ 0 60000 65536"/>
                      <a:gd name="T11" fmla="*/ 0 60000 65536"/>
                      <a:gd name="T12" fmla="*/ 0 60000 65536"/>
                      <a:gd name="T13" fmla="*/ 0 60000 65536"/>
                      <a:gd name="T14" fmla="*/ 0 60000 65536"/>
                      <a:gd name="T15" fmla="*/ 0 w 17"/>
                      <a:gd name="T16" fmla="*/ 0 h 287"/>
                      <a:gd name="T17" fmla="*/ 17 w 17"/>
                      <a:gd name="T18" fmla="*/ 287 h 287"/>
                    </a:gdLst>
                    <a:ahLst/>
                    <a:cxnLst>
                      <a:cxn ang="T10">
                        <a:pos x="T0" y="T1"/>
                      </a:cxn>
                      <a:cxn ang="T11">
                        <a:pos x="T2" y="T3"/>
                      </a:cxn>
                      <a:cxn ang="T12">
                        <a:pos x="T4" y="T5"/>
                      </a:cxn>
                      <a:cxn ang="T13">
                        <a:pos x="T6" y="T7"/>
                      </a:cxn>
                      <a:cxn ang="T14">
                        <a:pos x="T8" y="T9"/>
                      </a:cxn>
                    </a:cxnLst>
                    <a:rect l="T15" t="T16" r="T17" b="T18"/>
                    <a:pathLst>
                      <a:path w="17" h="287">
                        <a:moveTo>
                          <a:pt x="16" y="286"/>
                        </a:moveTo>
                        <a:lnTo>
                          <a:pt x="16" y="0"/>
                        </a:lnTo>
                        <a:lnTo>
                          <a:pt x="0" y="3"/>
                        </a:lnTo>
                        <a:lnTo>
                          <a:pt x="0" y="284"/>
                        </a:lnTo>
                        <a:lnTo>
                          <a:pt x="16" y="286"/>
                        </a:lnTo>
                      </a:path>
                    </a:pathLst>
                  </a:custGeom>
                  <a:solidFill>
                    <a:srgbClr val="201000"/>
                  </a:solidFill>
                  <a:ln w="9525" cap="rnd">
                    <a:noFill/>
                    <a:round/>
                    <a:headEnd/>
                    <a:tailEnd/>
                  </a:ln>
                </p:spPr>
                <p:txBody>
                  <a:bodyPr/>
                  <a:lstStyle/>
                  <a:p>
                    <a:endParaRPr lang="it-IT"/>
                  </a:p>
                </p:txBody>
              </p:sp>
              <p:sp>
                <p:nvSpPr>
                  <p:cNvPr id="79731" name="Freeform 119"/>
                  <p:cNvSpPr>
                    <a:spLocks/>
                  </p:cNvSpPr>
                  <p:nvPr/>
                </p:nvSpPr>
                <p:spPr bwMode="auto">
                  <a:xfrm>
                    <a:off x="557" y="4866"/>
                    <a:ext cx="17" cy="316"/>
                  </a:xfrm>
                  <a:custGeom>
                    <a:avLst/>
                    <a:gdLst>
                      <a:gd name="T0" fmla="*/ 16 w 17"/>
                      <a:gd name="T1" fmla="*/ 315 h 316"/>
                      <a:gd name="T2" fmla="*/ 16 w 17"/>
                      <a:gd name="T3" fmla="*/ 0 h 316"/>
                      <a:gd name="T4" fmla="*/ 0 w 17"/>
                      <a:gd name="T5" fmla="*/ 4 h 316"/>
                      <a:gd name="T6" fmla="*/ 0 w 17"/>
                      <a:gd name="T7" fmla="*/ 314 h 316"/>
                      <a:gd name="T8" fmla="*/ 16 w 17"/>
                      <a:gd name="T9" fmla="*/ 315 h 316"/>
                      <a:gd name="T10" fmla="*/ 0 60000 65536"/>
                      <a:gd name="T11" fmla="*/ 0 60000 65536"/>
                      <a:gd name="T12" fmla="*/ 0 60000 65536"/>
                      <a:gd name="T13" fmla="*/ 0 60000 65536"/>
                      <a:gd name="T14" fmla="*/ 0 60000 65536"/>
                      <a:gd name="T15" fmla="*/ 0 w 17"/>
                      <a:gd name="T16" fmla="*/ 0 h 316"/>
                      <a:gd name="T17" fmla="*/ 17 w 17"/>
                      <a:gd name="T18" fmla="*/ 316 h 316"/>
                    </a:gdLst>
                    <a:ahLst/>
                    <a:cxnLst>
                      <a:cxn ang="T10">
                        <a:pos x="T0" y="T1"/>
                      </a:cxn>
                      <a:cxn ang="T11">
                        <a:pos x="T2" y="T3"/>
                      </a:cxn>
                      <a:cxn ang="T12">
                        <a:pos x="T4" y="T5"/>
                      </a:cxn>
                      <a:cxn ang="T13">
                        <a:pos x="T6" y="T7"/>
                      </a:cxn>
                      <a:cxn ang="T14">
                        <a:pos x="T8" y="T9"/>
                      </a:cxn>
                    </a:cxnLst>
                    <a:rect l="T15" t="T16" r="T17" b="T18"/>
                    <a:pathLst>
                      <a:path w="17" h="316">
                        <a:moveTo>
                          <a:pt x="16" y="315"/>
                        </a:moveTo>
                        <a:lnTo>
                          <a:pt x="16" y="0"/>
                        </a:lnTo>
                        <a:lnTo>
                          <a:pt x="0" y="4"/>
                        </a:lnTo>
                        <a:lnTo>
                          <a:pt x="0" y="314"/>
                        </a:lnTo>
                        <a:lnTo>
                          <a:pt x="16" y="315"/>
                        </a:lnTo>
                      </a:path>
                    </a:pathLst>
                  </a:custGeom>
                  <a:solidFill>
                    <a:srgbClr val="201000"/>
                  </a:solidFill>
                  <a:ln w="9525" cap="rnd">
                    <a:noFill/>
                    <a:round/>
                    <a:headEnd/>
                    <a:tailEnd/>
                  </a:ln>
                </p:spPr>
                <p:txBody>
                  <a:bodyPr/>
                  <a:lstStyle/>
                  <a:p>
                    <a:endParaRPr lang="it-IT"/>
                  </a:p>
                </p:txBody>
              </p:sp>
              <p:sp>
                <p:nvSpPr>
                  <p:cNvPr id="79732" name="Freeform 120"/>
                  <p:cNvSpPr>
                    <a:spLocks/>
                  </p:cNvSpPr>
                  <p:nvPr/>
                </p:nvSpPr>
                <p:spPr bwMode="auto">
                  <a:xfrm>
                    <a:off x="351" y="4936"/>
                    <a:ext cx="30" cy="192"/>
                  </a:xfrm>
                  <a:custGeom>
                    <a:avLst/>
                    <a:gdLst>
                      <a:gd name="T0" fmla="*/ 29 w 30"/>
                      <a:gd name="T1" fmla="*/ 191 h 192"/>
                      <a:gd name="T2" fmla="*/ 0 w 30"/>
                      <a:gd name="T3" fmla="*/ 180 h 192"/>
                      <a:gd name="T4" fmla="*/ 0 w 30"/>
                      <a:gd name="T5" fmla="*/ 10 h 192"/>
                      <a:gd name="T6" fmla="*/ 25 w 30"/>
                      <a:gd name="T7" fmla="*/ 0 h 192"/>
                      <a:gd name="T8" fmla="*/ 25 w 30"/>
                      <a:gd name="T9" fmla="*/ 101 h 192"/>
                      <a:gd name="T10" fmla="*/ 29 w 30"/>
                      <a:gd name="T11" fmla="*/ 101 h 192"/>
                      <a:gd name="T12" fmla="*/ 29 w 30"/>
                      <a:gd name="T13" fmla="*/ 191 h 192"/>
                      <a:gd name="T14" fmla="*/ 0 60000 65536"/>
                      <a:gd name="T15" fmla="*/ 0 60000 65536"/>
                      <a:gd name="T16" fmla="*/ 0 60000 65536"/>
                      <a:gd name="T17" fmla="*/ 0 60000 65536"/>
                      <a:gd name="T18" fmla="*/ 0 60000 65536"/>
                      <a:gd name="T19" fmla="*/ 0 60000 65536"/>
                      <a:gd name="T20" fmla="*/ 0 60000 65536"/>
                      <a:gd name="T21" fmla="*/ 0 w 30"/>
                      <a:gd name="T22" fmla="*/ 0 h 192"/>
                      <a:gd name="T23" fmla="*/ 30 w 30"/>
                      <a:gd name="T24" fmla="*/ 192 h 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92">
                        <a:moveTo>
                          <a:pt x="29" y="191"/>
                        </a:moveTo>
                        <a:lnTo>
                          <a:pt x="0" y="180"/>
                        </a:lnTo>
                        <a:lnTo>
                          <a:pt x="0" y="10"/>
                        </a:lnTo>
                        <a:lnTo>
                          <a:pt x="25" y="0"/>
                        </a:lnTo>
                        <a:lnTo>
                          <a:pt x="25" y="101"/>
                        </a:lnTo>
                        <a:lnTo>
                          <a:pt x="29" y="101"/>
                        </a:lnTo>
                        <a:lnTo>
                          <a:pt x="29" y="191"/>
                        </a:lnTo>
                      </a:path>
                    </a:pathLst>
                  </a:custGeom>
                  <a:solidFill>
                    <a:srgbClr val="808080"/>
                  </a:solidFill>
                  <a:ln w="9525" cap="rnd">
                    <a:noFill/>
                    <a:round/>
                    <a:headEnd/>
                    <a:tailEnd/>
                  </a:ln>
                </p:spPr>
                <p:txBody>
                  <a:bodyPr/>
                  <a:lstStyle/>
                  <a:p>
                    <a:endParaRPr lang="it-IT"/>
                  </a:p>
                </p:txBody>
              </p:sp>
              <p:sp>
                <p:nvSpPr>
                  <p:cNvPr id="79733" name="Freeform 121"/>
                  <p:cNvSpPr>
                    <a:spLocks/>
                  </p:cNvSpPr>
                  <p:nvPr/>
                </p:nvSpPr>
                <p:spPr bwMode="auto">
                  <a:xfrm>
                    <a:off x="387" y="4933"/>
                    <a:ext cx="17" cy="199"/>
                  </a:xfrm>
                  <a:custGeom>
                    <a:avLst/>
                    <a:gdLst>
                      <a:gd name="T0" fmla="*/ 16 w 17"/>
                      <a:gd name="T1" fmla="*/ 198 h 199"/>
                      <a:gd name="T2" fmla="*/ 0 w 17"/>
                      <a:gd name="T3" fmla="*/ 196 h 199"/>
                      <a:gd name="T4" fmla="*/ 0 w 17"/>
                      <a:gd name="T5" fmla="*/ 0 h 199"/>
                      <a:gd name="T6" fmla="*/ 16 w 17"/>
                      <a:gd name="T7" fmla="*/ 0 h 199"/>
                      <a:gd name="T8" fmla="*/ 16 w 17"/>
                      <a:gd name="T9" fmla="*/ 198 h 199"/>
                      <a:gd name="T10" fmla="*/ 0 60000 65536"/>
                      <a:gd name="T11" fmla="*/ 0 60000 65536"/>
                      <a:gd name="T12" fmla="*/ 0 60000 65536"/>
                      <a:gd name="T13" fmla="*/ 0 60000 65536"/>
                      <a:gd name="T14" fmla="*/ 0 60000 65536"/>
                      <a:gd name="T15" fmla="*/ 0 w 17"/>
                      <a:gd name="T16" fmla="*/ 0 h 199"/>
                      <a:gd name="T17" fmla="*/ 17 w 17"/>
                      <a:gd name="T18" fmla="*/ 199 h 199"/>
                    </a:gdLst>
                    <a:ahLst/>
                    <a:cxnLst>
                      <a:cxn ang="T10">
                        <a:pos x="T0" y="T1"/>
                      </a:cxn>
                      <a:cxn ang="T11">
                        <a:pos x="T2" y="T3"/>
                      </a:cxn>
                      <a:cxn ang="T12">
                        <a:pos x="T4" y="T5"/>
                      </a:cxn>
                      <a:cxn ang="T13">
                        <a:pos x="T6" y="T7"/>
                      </a:cxn>
                      <a:cxn ang="T14">
                        <a:pos x="T8" y="T9"/>
                      </a:cxn>
                    </a:cxnLst>
                    <a:rect l="T15" t="T16" r="T17" b="T18"/>
                    <a:pathLst>
                      <a:path w="17" h="199">
                        <a:moveTo>
                          <a:pt x="16" y="198"/>
                        </a:moveTo>
                        <a:lnTo>
                          <a:pt x="0" y="196"/>
                        </a:lnTo>
                        <a:lnTo>
                          <a:pt x="0" y="0"/>
                        </a:lnTo>
                        <a:lnTo>
                          <a:pt x="16" y="0"/>
                        </a:lnTo>
                        <a:lnTo>
                          <a:pt x="16" y="198"/>
                        </a:lnTo>
                      </a:path>
                    </a:pathLst>
                  </a:custGeom>
                  <a:solidFill>
                    <a:srgbClr val="808080"/>
                  </a:solidFill>
                  <a:ln w="9525" cap="rnd">
                    <a:noFill/>
                    <a:round/>
                    <a:headEnd/>
                    <a:tailEnd/>
                  </a:ln>
                </p:spPr>
                <p:txBody>
                  <a:bodyPr/>
                  <a:lstStyle/>
                  <a:p>
                    <a:endParaRPr lang="it-IT"/>
                  </a:p>
                </p:txBody>
              </p:sp>
              <p:sp>
                <p:nvSpPr>
                  <p:cNvPr id="79734" name="Freeform 122"/>
                  <p:cNvSpPr>
                    <a:spLocks/>
                  </p:cNvSpPr>
                  <p:nvPr/>
                </p:nvSpPr>
                <p:spPr bwMode="auto">
                  <a:xfrm>
                    <a:off x="407" y="4921"/>
                    <a:ext cx="17" cy="217"/>
                  </a:xfrm>
                  <a:custGeom>
                    <a:avLst/>
                    <a:gdLst>
                      <a:gd name="T0" fmla="*/ 16 w 17"/>
                      <a:gd name="T1" fmla="*/ 216 h 217"/>
                      <a:gd name="T2" fmla="*/ 0 w 17"/>
                      <a:gd name="T3" fmla="*/ 214 h 217"/>
                      <a:gd name="T4" fmla="*/ 0 w 17"/>
                      <a:gd name="T5" fmla="*/ 0 h 217"/>
                      <a:gd name="T6" fmla="*/ 16 w 17"/>
                      <a:gd name="T7" fmla="*/ 1 h 217"/>
                      <a:gd name="T8" fmla="*/ 16 w 17"/>
                      <a:gd name="T9" fmla="*/ 216 h 217"/>
                      <a:gd name="T10" fmla="*/ 0 60000 65536"/>
                      <a:gd name="T11" fmla="*/ 0 60000 65536"/>
                      <a:gd name="T12" fmla="*/ 0 60000 65536"/>
                      <a:gd name="T13" fmla="*/ 0 60000 65536"/>
                      <a:gd name="T14" fmla="*/ 0 60000 65536"/>
                      <a:gd name="T15" fmla="*/ 0 w 17"/>
                      <a:gd name="T16" fmla="*/ 0 h 217"/>
                      <a:gd name="T17" fmla="*/ 17 w 17"/>
                      <a:gd name="T18" fmla="*/ 217 h 217"/>
                    </a:gdLst>
                    <a:ahLst/>
                    <a:cxnLst>
                      <a:cxn ang="T10">
                        <a:pos x="T0" y="T1"/>
                      </a:cxn>
                      <a:cxn ang="T11">
                        <a:pos x="T2" y="T3"/>
                      </a:cxn>
                      <a:cxn ang="T12">
                        <a:pos x="T4" y="T5"/>
                      </a:cxn>
                      <a:cxn ang="T13">
                        <a:pos x="T6" y="T7"/>
                      </a:cxn>
                      <a:cxn ang="T14">
                        <a:pos x="T8" y="T9"/>
                      </a:cxn>
                    </a:cxnLst>
                    <a:rect l="T15" t="T16" r="T17" b="T18"/>
                    <a:pathLst>
                      <a:path w="17" h="217">
                        <a:moveTo>
                          <a:pt x="16" y="216"/>
                        </a:moveTo>
                        <a:lnTo>
                          <a:pt x="0" y="214"/>
                        </a:lnTo>
                        <a:lnTo>
                          <a:pt x="0" y="0"/>
                        </a:lnTo>
                        <a:lnTo>
                          <a:pt x="16" y="1"/>
                        </a:lnTo>
                        <a:lnTo>
                          <a:pt x="16" y="216"/>
                        </a:lnTo>
                      </a:path>
                    </a:pathLst>
                  </a:custGeom>
                  <a:solidFill>
                    <a:srgbClr val="808080"/>
                  </a:solidFill>
                  <a:ln w="9525" cap="rnd">
                    <a:noFill/>
                    <a:round/>
                    <a:headEnd/>
                    <a:tailEnd/>
                  </a:ln>
                </p:spPr>
                <p:txBody>
                  <a:bodyPr/>
                  <a:lstStyle/>
                  <a:p>
                    <a:endParaRPr lang="it-IT"/>
                  </a:p>
                </p:txBody>
              </p:sp>
              <p:sp>
                <p:nvSpPr>
                  <p:cNvPr id="79735" name="Freeform 123"/>
                  <p:cNvSpPr>
                    <a:spLocks/>
                  </p:cNvSpPr>
                  <p:nvPr/>
                </p:nvSpPr>
                <p:spPr bwMode="auto">
                  <a:xfrm>
                    <a:off x="429" y="4913"/>
                    <a:ext cx="17" cy="232"/>
                  </a:xfrm>
                  <a:custGeom>
                    <a:avLst/>
                    <a:gdLst>
                      <a:gd name="T0" fmla="*/ 16 w 17"/>
                      <a:gd name="T1" fmla="*/ 231 h 232"/>
                      <a:gd name="T2" fmla="*/ 0 w 17"/>
                      <a:gd name="T3" fmla="*/ 228 h 232"/>
                      <a:gd name="T4" fmla="*/ 0 w 17"/>
                      <a:gd name="T5" fmla="*/ 0 h 232"/>
                      <a:gd name="T6" fmla="*/ 16 w 17"/>
                      <a:gd name="T7" fmla="*/ 0 h 232"/>
                      <a:gd name="T8" fmla="*/ 16 w 17"/>
                      <a:gd name="T9" fmla="*/ 231 h 232"/>
                      <a:gd name="T10" fmla="*/ 0 60000 65536"/>
                      <a:gd name="T11" fmla="*/ 0 60000 65536"/>
                      <a:gd name="T12" fmla="*/ 0 60000 65536"/>
                      <a:gd name="T13" fmla="*/ 0 60000 65536"/>
                      <a:gd name="T14" fmla="*/ 0 60000 65536"/>
                      <a:gd name="T15" fmla="*/ 0 w 17"/>
                      <a:gd name="T16" fmla="*/ 0 h 232"/>
                      <a:gd name="T17" fmla="*/ 17 w 17"/>
                      <a:gd name="T18" fmla="*/ 232 h 232"/>
                    </a:gdLst>
                    <a:ahLst/>
                    <a:cxnLst>
                      <a:cxn ang="T10">
                        <a:pos x="T0" y="T1"/>
                      </a:cxn>
                      <a:cxn ang="T11">
                        <a:pos x="T2" y="T3"/>
                      </a:cxn>
                      <a:cxn ang="T12">
                        <a:pos x="T4" y="T5"/>
                      </a:cxn>
                      <a:cxn ang="T13">
                        <a:pos x="T6" y="T7"/>
                      </a:cxn>
                      <a:cxn ang="T14">
                        <a:pos x="T8" y="T9"/>
                      </a:cxn>
                    </a:cxnLst>
                    <a:rect l="T15" t="T16" r="T17" b="T18"/>
                    <a:pathLst>
                      <a:path w="17" h="232">
                        <a:moveTo>
                          <a:pt x="16" y="231"/>
                        </a:moveTo>
                        <a:lnTo>
                          <a:pt x="0" y="228"/>
                        </a:lnTo>
                        <a:lnTo>
                          <a:pt x="0" y="0"/>
                        </a:lnTo>
                        <a:lnTo>
                          <a:pt x="16" y="0"/>
                        </a:lnTo>
                        <a:lnTo>
                          <a:pt x="16" y="231"/>
                        </a:lnTo>
                      </a:path>
                    </a:pathLst>
                  </a:custGeom>
                  <a:solidFill>
                    <a:srgbClr val="808080"/>
                  </a:solidFill>
                  <a:ln w="9525" cap="rnd">
                    <a:noFill/>
                    <a:round/>
                    <a:headEnd/>
                    <a:tailEnd/>
                  </a:ln>
                </p:spPr>
                <p:txBody>
                  <a:bodyPr/>
                  <a:lstStyle/>
                  <a:p>
                    <a:endParaRPr lang="it-IT"/>
                  </a:p>
                </p:txBody>
              </p:sp>
              <p:sp>
                <p:nvSpPr>
                  <p:cNvPr id="79736" name="Freeform 124"/>
                  <p:cNvSpPr>
                    <a:spLocks/>
                  </p:cNvSpPr>
                  <p:nvPr/>
                </p:nvSpPr>
                <p:spPr bwMode="auto">
                  <a:xfrm>
                    <a:off x="461" y="4901"/>
                    <a:ext cx="17" cy="258"/>
                  </a:xfrm>
                  <a:custGeom>
                    <a:avLst/>
                    <a:gdLst>
                      <a:gd name="T0" fmla="*/ 16 w 17"/>
                      <a:gd name="T1" fmla="*/ 257 h 258"/>
                      <a:gd name="T2" fmla="*/ 0 w 17"/>
                      <a:gd name="T3" fmla="*/ 252 h 258"/>
                      <a:gd name="T4" fmla="*/ 0 w 17"/>
                      <a:gd name="T5" fmla="*/ 0 h 258"/>
                      <a:gd name="T6" fmla="*/ 16 w 17"/>
                      <a:gd name="T7" fmla="*/ 0 h 258"/>
                      <a:gd name="T8" fmla="*/ 16 w 17"/>
                      <a:gd name="T9" fmla="*/ 257 h 258"/>
                      <a:gd name="T10" fmla="*/ 0 60000 65536"/>
                      <a:gd name="T11" fmla="*/ 0 60000 65536"/>
                      <a:gd name="T12" fmla="*/ 0 60000 65536"/>
                      <a:gd name="T13" fmla="*/ 0 60000 65536"/>
                      <a:gd name="T14" fmla="*/ 0 60000 65536"/>
                      <a:gd name="T15" fmla="*/ 0 w 17"/>
                      <a:gd name="T16" fmla="*/ 0 h 258"/>
                      <a:gd name="T17" fmla="*/ 17 w 17"/>
                      <a:gd name="T18" fmla="*/ 258 h 258"/>
                    </a:gdLst>
                    <a:ahLst/>
                    <a:cxnLst>
                      <a:cxn ang="T10">
                        <a:pos x="T0" y="T1"/>
                      </a:cxn>
                      <a:cxn ang="T11">
                        <a:pos x="T2" y="T3"/>
                      </a:cxn>
                      <a:cxn ang="T12">
                        <a:pos x="T4" y="T5"/>
                      </a:cxn>
                      <a:cxn ang="T13">
                        <a:pos x="T6" y="T7"/>
                      </a:cxn>
                      <a:cxn ang="T14">
                        <a:pos x="T8" y="T9"/>
                      </a:cxn>
                    </a:cxnLst>
                    <a:rect l="T15" t="T16" r="T17" b="T18"/>
                    <a:pathLst>
                      <a:path w="17" h="258">
                        <a:moveTo>
                          <a:pt x="16" y="257"/>
                        </a:moveTo>
                        <a:lnTo>
                          <a:pt x="0" y="252"/>
                        </a:lnTo>
                        <a:lnTo>
                          <a:pt x="0" y="0"/>
                        </a:lnTo>
                        <a:lnTo>
                          <a:pt x="16" y="0"/>
                        </a:lnTo>
                        <a:lnTo>
                          <a:pt x="16" y="257"/>
                        </a:lnTo>
                      </a:path>
                    </a:pathLst>
                  </a:custGeom>
                  <a:solidFill>
                    <a:srgbClr val="808080"/>
                  </a:solidFill>
                  <a:ln w="9525" cap="rnd">
                    <a:noFill/>
                    <a:round/>
                    <a:headEnd/>
                    <a:tailEnd/>
                  </a:ln>
                </p:spPr>
                <p:txBody>
                  <a:bodyPr/>
                  <a:lstStyle/>
                  <a:p>
                    <a:endParaRPr lang="it-IT"/>
                  </a:p>
                </p:txBody>
              </p:sp>
              <p:sp>
                <p:nvSpPr>
                  <p:cNvPr id="79737" name="Freeform 125"/>
                  <p:cNvSpPr>
                    <a:spLocks/>
                  </p:cNvSpPr>
                  <p:nvPr/>
                </p:nvSpPr>
                <p:spPr bwMode="auto">
                  <a:xfrm>
                    <a:off x="497" y="4885"/>
                    <a:ext cx="17" cy="284"/>
                  </a:xfrm>
                  <a:custGeom>
                    <a:avLst/>
                    <a:gdLst>
                      <a:gd name="T0" fmla="*/ 16 w 17"/>
                      <a:gd name="T1" fmla="*/ 283 h 284"/>
                      <a:gd name="T2" fmla="*/ 0 w 17"/>
                      <a:gd name="T3" fmla="*/ 279 h 284"/>
                      <a:gd name="T4" fmla="*/ 0 w 17"/>
                      <a:gd name="T5" fmla="*/ 0 h 284"/>
                      <a:gd name="T6" fmla="*/ 16 w 17"/>
                      <a:gd name="T7" fmla="*/ 1 h 284"/>
                      <a:gd name="T8" fmla="*/ 16 w 17"/>
                      <a:gd name="T9" fmla="*/ 283 h 284"/>
                      <a:gd name="T10" fmla="*/ 0 60000 65536"/>
                      <a:gd name="T11" fmla="*/ 0 60000 65536"/>
                      <a:gd name="T12" fmla="*/ 0 60000 65536"/>
                      <a:gd name="T13" fmla="*/ 0 60000 65536"/>
                      <a:gd name="T14" fmla="*/ 0 60000 65536"/>
                      <a:gd name="T15" fmla="*/ 0 w 17"/>
                      <a:gd name="T16" fmla="*/ 0 h 284"/>
                      <a:gd name="T17" fmla="*/ 17 w 17"/>
                      <a:gd name="T18" fmla="*/ 284 h 284"/>
                    </a:gdLst>
                    <a:ahLst/>
                    <a:cxnLst>
                      <a:cxn ang="T10">
                        <a:pos x="T0" y="T1"/>
                      </a:cxn>
                      <a:cxn ang="T11">
                        <a:pos x="T2" y="T3"/>
                      </a:cxn>
                      <a:cxn ang="T12">
                        <a:pos x="T4" y="T5"/>
                      </a:cxn>
                      <a:cxn ang="T13">
                        <a:pos x="T6" y="T7"/>
                      </a:cxn>
                      <a:cxn ang="T14">
                        <a:pos x="T8" y="T9"/>
                      </a:cxn>
                    </a:cxnLst>
                    <a:rect l="T15" t="T16" r="T17" b="T18"/>
                    <a:pathLst>
                      <a:path w="17" h="284">
                        <a:moveTo>
                          <a:pt x="16" y="283"/>
                        </a:moveTo>
                        <a:lnTo>
                          <a:pt x="0" y="279"/>
                        </a:lnTo>
                        <a:lnTo>
                          <a:pt x="0" y="0"/>
                        </a:lnTo>
                        <a:lnTo>
                          <a:pt x="16" y="1"/>
                        </a:lnTo>
                        <a:lnTo>
                          <a:pt x="16" y="283"/>
                        </a:lnTo>
                      </a:path>
                    </a:pathLst>
                  </a:custGeom>
                  <a:solidFill>
                    <a:srgbClr val="808080"/>
                  </a:solidFill>
                  <a:ln w="9525" cap="rnd">
                    <a:noFill/>
                    <a:round/>
                    <a:headEnd/>
                    <a:tailEnd/>
                  </a:ln>
                </p:spPr>
                <p:txBody>
                  <a:bodyPr/>
                  <a:lstStyle/>
                  <a:p>
                    <a:endParaRPr lang="it-IT"/>
                  </a:p>
                </p:txBody>
              </p:sp>
              <p:sp>
                <p:nvSpPr>
                  <p:cNvPr id="79738" name="Freeform 126"/>
                  <p:cNvSpPr>
                    <a:spLocks/>
                  </p:cNvSpPr>
                  <p:nvPr/>
                </p:nvSpPr>
                <p:spPr bwMode="auto">
                  <a:xfrm>
                    <a:off x="539" y="4870"/>
                    <a:ext cx="19" cy="311"/>
                  </a:xfrm>
                  <a:custGeom>
                    <a:avLst/>
                    <a:gdLst>
                      <a:gd name="T0" fmla="*/ 18 w 19"/>
                      <a:gd name="T1" fmla="*/ 310 h 311"/>
                      <a:gd name="T2" fmla="*/ 0 w 19"/>
                      <a:gd name="T3" fmla="*/ 306 h 311"/>
                      <a:gd name="T4" fmla="*/ 0 w 19"/>
                      <a:gd name="T5" fmla="*/ 0 h 311"/>
                      <a:gd name="T6" fmla="*/ 18 w 19"/>
                      <a:gd name="T7" fmla="*/ 1 h 311"/>
                      <a:gd name="T8" fmla="*/ 18 w 19"/>
                      <a:gd name="T9" fmla="*/ 310 h 311"/>
                      <a:gd name="T10" fmla="*/ 0 60000 65536"/>
                      <a:gd name="T11" fmla="*/ 0 60000 65536"/>
                      <a:gd name="T12" fmla="*/ 0 60000 65536"/>
                      <a:gd name="T13" fmla="*/ 0 60000 65536"/>
                      <a:gd name="T14" fmla="*/ 0 60000 65536"/>
                      <a:gd name="T15" fmla="*/ 0 w 19"/>
                      <a:gd name="T16" fmla="*/ 0 h 311"/>
                      <a:gd name="T17" fmla="*/ 19 w 19"/>
                      <a:gd name="T18" fmla="*/ 311 h 311"/>
                    </a:gdLst>
                    <a:ahLst/>
                    <a:cxnLst>
                      <a:cxn ang="T10">
                        <a:pos x="T0" y="T1"/>
                      </a:cxn>
                      <a:cxn ang="T11">
                        <a:pos x="T2" y="T3"/>
                      </a:cxn>
                      <a:cxn ang="T12">
                        <a:pos x="T4" y="T5"/>
                      </a:cxn>
                      <a:cxn ang="T13">
                        <a:pos x="T6" y="T7"/>
                      </a:cxn>
                      <a:cxn ang="T14">
                        <a:pos x="T8" y="T9"/>
                      </a:cxn>
                    </a:cxnLst>
                    <a:rect l="T15" t="T16" r="T17" b="T18"/>
                    <a:pathLst>
                      <a:path w="19" h="311">
                        <a:moveTo>
                          <a:pt x="18" y="310"/>
                        </a:moveTo>
                        <a:lnTo>
                          <a:pt x="0" y="306"/>
                        </a:lnTo>
                        <a:lnTo>
                          <a:pt x="0" y="0"/>
                        </a:lnTo>
                        <a:lnTo>
                          <a:pt x="18" y="1"/>
                        </a:lnTo>
                        <a:lnTo>
                          <a:pt x="18" y="310"/>
                        </a:lnTo>
                      </a:path>
                    </a:pathLst>
                  </a:custGeom>
                  <a:solidFill>
                    <a:srgbClr val="808080"/>
                  </a:solidFill>
                  <a:ln w="9525" cap="rnd">
                    <a:noFill/>
                    <a:round/>
                    <a:headEnd/>
                    <a:tailEnd/>
                  </a:ln>
                </p:spPr>
                <p:txBody>
                  <a:bodyPr/>
                  <a:lstStyle/>
                  <a:p>
                    <a:endParaRPr lang="it-IT"/>
                  </a:p>
                </p:txBody>
              </p:sp>
              <p:sp>
                <p:nvSpPr>
                  <p:cNvPr id="79739" name="Line 127"/>
                  <p:cNvSpPr>
                    <a:spLocks noChangeShapeType="1"/>
                  </p:cNvSpPr>
                  <p:nvPr/>
                </p:nvSpPr>
                <p:spPr bwMode="auto">
                  <a:xfrm>
                    <a:off x="347" y="5113"/>
                    <a:ext cx="0" cy="50"/>
                  </a:xfrm>
                  <a:prstGeom prst="line">
                    <a:avLst/>
                  </a:prstGeom>
                  <a:noFill/>
                  <a:ln w="12700">
                    <a:solidFill>
                      <a:srgbClr val="000000"/>
                    </a:solidFill>
                    <a:round/>
                    <a:headEnd type="none" w="sm" len="sm"/>
                    <a:tailEnd type="none" w="sm" len="sm"/>
                  </a:ln>
                </p:spPr>
                <p:txBody>
                  <a:bodyPr wrap="none" anchor="ctr"/>
                  <a:lstStyle/>
                  <a:p>
                    <a:endParaRPr lang="it-IT"/>
                  </a:p>
                </p:txBody>
              </p:sp>
            </p:grpSp>
            <p:sp>
              <p:nvSpPr>
                <p:cNvPr id="79710" name="Freeform 128"/>
                <p:cNvSpPr>
                  <a:spLocks/>
                </p:cNvSpPr>
                <p:nvPr/>
              </p:nvSpPr>
              <p:spPr bwMode="auto">
                <a:xfrm>
                  <a:off x="676" y="4820"/>
                  <a:ext cx="62" cy="398"/>
                </a:xfrm>
                <a:custGeom>
                  <a:avLst/>
                  <a:gdLst>
                    <a:gd name="T0" fmla="*/ 0 w 62"/>
                    <a:gd name="T1" fmla="*/ 397 h 398"/>
                    <a:gd name="T2" fmla="*/ 61 w 62"/>
                    <a:gd name="T3" fmla="*/ 389 h 398"/>
                    <a:gd name="T4" fmla="*/ 61 w 62"/>
                    <a:gd name="T5" fmla="*/ 0 h 398"/>
                    <a:gd name="T6" fmla="*/ 0 w 62"/>
                    <a:gd name="T7" fmla="*/ 13 h 398"/>
                    <a:gd name="T8" fmla="*/ 0 w 62"/>
                    <a:gd name="T9" fmla="*/ 397 h 398"/>
                    <a:gd name="T10" fmla="*/ 0 60000 65536"/>
                    <a:gd name="T11" fmla="*/ 0 60000 65536"/>
                    <a:gd name="T12" fmla="*/ 0 60000 65536"/>
                    <a:gd name="T13" fmla="*/ 0 60000 65536"/>
                    <a:gd name="T14" fmla="*/ 0 60000 65536"/>
                    <a:gd name="T15" fmla="*/ 0 w 62"/>
                    <a:gd name="T16" fmla="*/ 0 h 398"/>
                    <a:gd name="T17" fmla="*/ 62 w 62"/>
                    <a:gd name="T18" fmla="*/ 398 h 398"/>
                  </a:gdLst>
                  <a:ahLst/>
                  <a:cxnLst>
                    <a:cxn ang="T10">
                      <a:pos x="T0" y="T1"/>
                    </a:cxn>
                    <a:cxn ang="T11">
                      <a:pos x="T2" y="T3"/>
                    </a:cxn>
                    <a:cxn ang="T12">
                      <a:pos x="T4" y="T5"/>
                    </a:cxn>
                    <a:cxn ang="T13">
                      <a:pos x="T6" y="T7"/>
                    </a:cxn>
                    <a:cxn ang="T14">
                      <a:pos x="T8" y="T9"/>
                    </a:cxn>
                  </a:cxnLst>
                  <a:rect l="T15" t="T16" r="T17" b="T18"/>
                  <a:pathLst>
                    <a:path w="62" h="398">
                      <a:moveTo>
                        <a:pt x="0" y="397"/>
                      </a:moveTo>
                      <a:lnTo>
                        <a:pt x="61" y="389"/>
                      </a:lnTo>
                      <a:lnTo>
                        <a:pt x="61" y="0"/>
                      </a:lnTo>
                      <a:lnTo>
                        <a:pt x="0" y="13"/>
                      </a:lnTo>
                      <a:lnTo>
                        <a:pt x="0" y="397"/>
                      </a:lnTo>
                    </a:path>
                  </a:pathLst>
                </a:custGeom>
                <a:solidFill>
                  <a:srgbClr val="808080"/>
                </a:solidFill>
                <a:ln w="9525" cap="rnd">
                  <a:noFill/>
                  <a:round/>
                  <a:headEnd/>
                  <a:tailEnd/>
                </a:ln>
              </p:spPr>
              <p:txBody>
                <a:bodyPr/>
                <a:lstStyle/>
                <a:p>
                  <a:endParaRPr lang="it-IT"/>
                </a:p>
              </p:txBody>
            </p:sp>
            <p:sp>
              <p:nvSpPr>
                <p:cNvPr id="79711" name="Freeform 129"/>
                <p:cNvSpPr>
                  <a:spLocks/>
                </p:cNvSpPr>
                <p:nvPr/>
              </p:nvSpPr>
              <p:spPr bwMode="auto">
                <a:xfrm>
                  <a:off x="1128" y="4855"/>
                  <a:ext cx="44" cy="322"/>
                </a:xfrm>
                <a:custGeom>
                  <a:avLst/>
                  <a:gdLst>
                    <a:gd name="T0" fmla="*/ 0 w 44"/>
                    <a:gd name="T1" fmla="*/ 321 h 322"/>
                    <a:gd name="T2" fmla="*/ 43 w 44"/>
                    <a:gd name="T3" fmla="*/ 311 h 322"/>
                    <a:gd name="T4" fmla="*/ 43 w 44"/>
                    <a:gd name="T5" fmla="*/ 0 h 322"/>
                    <a:gd name="T6" fmla="*/ 0 w 44"/>
                    <a:gd name="T7" fmla="*/ 6 h 322"/>
                    <a:gd name="T8" fmla="*/ 0 w 44"/>
                    <a:gd name="T9" fmla="*/ 321 h 322"/>
                    <a:gd name="T10" fmla="*/ 0 60000 65536"/>
                    <a:gd name="T11" fmla="*/ 0 60000 65536"/>
                    <a:gd name="T12" fmla="*/ 0 60000 65536"/>
                    <a:gd name="T13" fmla="*/ 0 60000 65536"/>
                    <a:gd name="T14" fmla="*/ 0 60000 65536"/>
                    <a:gd name="T15" fmla="*/ 0 w 44"/>
                    <a:gd name="T16" fmla="*/ 0 h 322"/>
                    <a:gd name="T17" fmla="*/ 44 w 44"/>
                    <a:gd name="T18" fmla="*/ 322 h 322"/>
                  </a:gdLst>
                  <a:ahLst/>
                  <a:cxnLst>
                    <a:cxn ang="T10">
                      <a:pos x="T0" y="T1"/>
                    </a:cxn>
                    <a:cxn ang="T11">
                      <a:pos x="T2" y="T3"/>
                    </a:cxn>
                    <a:cxn ang="T12">
                      <a:pos x="T4" y="T5"/>
                    </a:cxn>
                    <a:cxn ang="T13">
                      <a:pos x="T6" y="T7"/>
                    </a:cxn>
                    <a:cxn ang="T14">
                      <a:pos x="T8" y="T9"/>
                    </a:cxn>
                  </a:cxnLst>
                  <a:rect l="T15" t="T16" r="T17" b="T18"/>
                  <a:pathLst>
                    <a:path w="44" h="322">
                      <a:moveTo>
                        <a:pt x="0" y="321"/>
                      </a:moveTo>
                      <a:lnTo>
                        <a:pt x="43" y="311"/>
                      </a:lnTo>
                      <a:lnTo>
                        <a:pt x="43" y="0"/>
                      </a:lnTo>
                      <a:lnTo>
                        <a:pt x="0" y="6"/>
                      </a:lnTo>
                      <a:lnTo>
                        <a:pt x="0" y="321"/>
                      </a:lnTo>
                    </a:path>
                  </a:pathLst>
                </a:custGeom>
                <a:solidFill>
                  <a:srgbClr val="808080"/>
                </a:solidFill>
                <a:ln w="9525" cap="rnd">
                  <a:noFill/>
                  <a:round/>
                  <a:headEnd/>
                  <a:tailEnd/>
                </a:ln>
              </p:spPr>
              <p:txBody>
                <a:bodyPr/>
                <a:lstStyle/>
                <a:p>
                  <a:endParaRPr lang="it-IT"/>
                </a:p>
              </p:txBody>
            </p:sp>
            <p:sp>
              <p:nvSpPr>
                <p:cNvPr id="79712" name="Freeform 130"/>
                <p:cNvSpPr>
                  <a:spLocks/>
                </p:cNvSpPr>
                <p:nvPr/>
              </p:nvSpPr>
              <p:spPr bwMode="auto">
                <a:xfrm>
                  <a:off x="1042" y="4851"/>
                  <a:ext cx="43" cy="332"/>
                </a:xfrm>
                <a:custGeom>
                  <a:avLst/>
                  <a:gdLst>
                    <a:gd name="T0" fmla="*/ 0 w 43"/>
                    <a:gd name="T1" fmla="*/ 331 h 332"/>
                    <a:gd name="T2" fmla="*/ 42 w 43"/>
                    <a:gd name="T3" fmla="*/ 327 h 332"/>
                    <a:gd name="T4" fmla="*/ 42 w 43"/>
                    <a:gd name="T5" fmla="*/ 3 h 332"/>
                    <a:gd name="T6" fmla="*/ 0 w 43"/>
                    <a:gd name="T7" fmla="*/ 0 h 332"/>
                    <a:gd name="T8" fmla="*/ 0 w 43"/>
                    <a:gd name="T9" fmla="*/ 331 h 332"/>
                    <a:gd name="T10" fmla="*/ 0 60000 65536"/>
                    <a:gd name="T11" fmla="*/ 0 60000 65536"/>
                    <a:gd name="T12" fmla="*/ 0 60000 65536"/>
                    <a:gd name="T13" fmla="*/ 0 60000 65536"/>
                    <a:gd name="T14" fmla="*/ 0 60000 65536"/>
                    <a:gd name="T15" fmla="*/ 0 w 43"/>
                    <a:gd name="T16" fmla="*/ 0 h 332"/>
                    <a:gd name="T17" fmla="*/ 43 w 43"/>
                    <a:gd name="T18" fmla="*/ 332 h 332"/>
                  </a:gdLst>
                  <a:ahLst/>
                  <a:cxnLst>
                    <a:cxn ang="T10">
                      <a:pos x="T0" y="T1"/>
                    </a:cxn>
                    <a:cxn ang="T11">
                      <a:pos x="T2" y="T3"/>
                    </a:cxn>
                    <a:cxn ang="T12">
                      <a:pos x="T4" y="T5"/>
                    </a:cxn>
                    <a:cxn ang="T13">
                      <a:pos x="T6" y="T7"/>
                    </a:cxn>
                    <a:cxn ang="T14">
                      <a:pos x="T8" y="T9"/>
                    </a:cxn>
                  </a:cxnLst>
                  <a:rect l="T15" t="T16" r="T17" b="T18"/>
                  <a:pathLst>
                    <a:path w="43" h="332">
                      <a:moveTo>
                        <a:pt x="0" y="331"/>
                      </a:moveTo>
                      <a:lnTo>
                        <a:pt x="42" y="327"/>
                      </a:lnTo>
                      <a:lnTo>
                        <a:pt x="42" y="3"/>
                      </a:lnTo>
                      <a:lnTo>
                        <a:pt x="0" y="0"/>
                      </a:lnTo>
                      <a:lnTo>
                        <a:pt x="0" y="331"/>
                      </a:lnTo>
                    </a:path>
                  </a:pathLst>
                </a:custGeom>
                <a:solidFill>
                  <a:srgbClr val="808080"/>
                </a:solidFill>
                <a:ln w="9525" cap="rnd">
                  <a:noFill/>
                  <a:round/>
                  <a:headEnd/>
                  <a:tailEnd/>
                </a:ln>
              </p:spPr>
              <p:txBody>
                <a:bodyPr/>
                <a:lstStyle/>
                <a:p>
                  <a:endParaRPr lang="it-IT"/>
                </a:p>
              </p:txBody>
            </p:sp>
            <p:sp>
              <p:nvSpPr>
                <p:cNvPr id="79713" name="Freeform 131"/>
                <p:cNvSpPr>
                  <a:spLocks/>
                </p:cNvSpPr>
                <p:nvPr/>
              </p:nvSpPr>
              <p:spPr bwMode="auto">
                <a:xfrm>
                  <a:off x="955" y="4844"/>
                  <a:ext cx="43" cy="346"/>
                </a:xfrm>
                <a:custGeom>
                  <a:avLst/>
                  <a:gdLst>
                    <a:gd name="T0" fmla="*/ 0 w 43"/>
                    <a:gd name="T1" fmla="*/ 345 h 346"/>
                    <a:gd name="T2" fmla="*/ 42 w 43"/>
                    <a:gd name="T3" fmla="*/ 341 h 346"/>
                    <a:gd name="T4" fmla="*/ 42 w 43"/>
                    <a:gd name="T5" fmla="*/ 1 h 346"/>
                    <a:gd name="T6" fmla="*/ 0 w 43"/>
                    <a:gd name="T7" fmla="*/ 0 h 346"/>
                    <a:gd name="T8" fmla="*/ 0 w 43"/>
                    <a:gd name="T9" fmla="*/ 345 h 346"/>
                    <a:gd name="T10" fmla="*/ 0 60000 65536"/>
                    <a:gd name="T11" fmla="*/ 0 60000 65536"/>
                    <a:gd name="T12" fmla="*/ 0 60000 65536"/>
                    <a:gd name="T13" fmla="*/ 0 60000 65536"/>
                    <a:gd name="T14" fmla="*/ 0 60000 65536"/>
                    <a:gd name="T15" fmla="*/ 0 w 43"/>
                    <a:gd name="T16" fmla="*/ 0 h 346"/>
                    <a:gd name="T17" fmla="*/ 43 w 43"/>
                    <a:gd name="T18" fmla="*/ 346 h 346"/>
                  </a:gdLst>
                  <a:ahLst/>
                  <a:cxnLst>
                    <a:cxn ang="T10">
                      <a:pos x="T0" y="T1"/>
                    </a:cxn>
                    <a:cxn ang="T11">
                      <a:pos x="T2" y="T3"/>
                    </a:cxn>
                    <a:cxn ang="T12">
                      <a:pos x="T4" y="T5"/>
                    </a:cxn>
                    <a:cxn ang="T13">
                      <a:pos x="T6" y="T7"/>
                    </a:cxn>
                    <a:cxn ang="T14">
                      <a:pos x="T8" y="T9"/>
                    </a:cxn>
                  </a:cxnLst>
                  <a:rect l="T15" t="T16" r="T17" b="T18"/>
                  <a:pathLst>
                    <a:path w="43" h="346">
                      <a:moveTo>
                        <a:pt x="0" y="345"/>
                      </a:moveTo>
                      <a:lnTo>
                        <a:pt x="42" y="341"/>
                      </a:lnTo>
                      <a:lnTo>
                        <a:pt x="42" y="1"/>
                      </a:lnTo>
                      <a:lnTo>
                        <a:pt x="0" y="0"/>
                      </a:lnTo>
                      <a:lnTo>
                        <a:pt x="0" y="345"/>
                      </a:lnTo>
                    </a:path>
                  </a:pathLst>
                </a:custGeom>
                <a:solidFill>
                  <a:srgbClr val="808080"/>
                </a:solidFill>
                <a:ln w="9525" cap="rnd">
                  <a:noFill/>
                  <a:round/>
                  <a:headEnd/>
                  <a:tailEnd/>
                </a:ln>
              </p:spPr>
              <p:txBody>
                <a:bodyPr/>
                <a:lstStyle/>
                <a:p>
                  <a:endParaRPr lang="it-IT"/>
                </a:p>
              </p:txBody>
            </p:sp>
            <p:sp>
              <p:nvSpPr>
                <p:cNvPr id="79714" name="Freeform 132"/>
                <p:cNvSpPr>
                  <a:spLocks/>
                </p:cNvSpPr>
                <p:nvPr/>
              </p:nvSpPr>
              <p:spPr bwMode="auto">
                <a:xfrm>
                  <a:off x="868" y="4837"/>
                  <a:ext cx="43" cy="361"/>
                </a:xfrm>
                <a:custGeom>
                  <a:avLst/>
                  <a:gdLst>
                    <a:gd name="T0" fmla="*/ 0 w 43"/>
                    <a:gd name="T1" fmla="*/ 360 h 361"/>
                    <a:gd name="T2" fmla="*/ 42 w 43"/>
                    <a:gd name="T3" fmla="*/ 355 h 361"/>
                    <a:gd name="T4" fmla="*/ 41 w 43"/>
                    <a:gd name="T5" fmla="*/ 0 h 361"/>
                    <a:gd name="T6" fmla="*/ 0 w 43"/>
                    <a:gd name="T7" fmla="*/ 3 h 361"/>
                    <a:gd name="T8" fmla="*/ 0 w 43"/>
                    <a:gd name="T9" fmla="*/ 360 h 361"/>
                    <a:gd name="T10" fmla="*/ 0 60000 65536"/>
                    <a:gd name="T11" fmla="*/ 0 60000 65536"/>
                    <a:gd name="T12" fmla="*/ 0 60000 65536"/>
                    <a:gd name="T13" fmla="*/ 0 60000 65536"/>
                    <a:gd name="T14" fmla="*/ 0 60000 65536"/>
                    <a:gd name="T15" fmla="*/ 0 w 43"/>
                    <a:gd name="T16" fmla="*/ 0 h 361"/>
                    <a:gd name="T17" fmla="*/ 43 w 43"/>
                    <a:gd name="T18" fmla="*/ 361 h 361"/>
                  </a:gdLst>
                  <a:ahLst/>
                  <a:cxnLst>
                    <a:cxn ang="T10">
                      <a:pos x="T0" y="T1"/>
                    </a:cxn>
                    <a:cxn ang="T11">
                      <a:pos x="T2" y="T3"/>
                    </a:cxn>
                    <a:cxn ang="T12">
                      <a:pos x="T4" y="T5"/>
                    </a:cxn>
                    <a:cxn ang="T13">
                      <a:pos x="T6" y="T7"/>
                    </a:cxn>
                    <a:cxn ang="T14">
                      <a:pos x="T8" y="T9"/>
                    </a:cxn>
                  </a:cxnLst>
                  <a:rect l="T15" t="T16" r="T17" b="T18"/>
                  <a:pathLst>
                    <a:path w="43" h="361">
                      <a:moveTo>
                        <a:pt x="0" y="360"/>
                      </a:moveTo>
                      <a:lnTo>
                        <a:pt x="42" y="355"/>
                      </a:lnTo>
                      <a:lnTo>
                        <a:pt x="41" y="0"/>
                      </a:lnTo>
                      <a:lnTo>
                        <a:pt x="0" y="3"/>
                      </a:lnTo>
                      <a:lnTo>
                        <a:pt x="0" y="360"/>
                      </a:lnTo>
                    </a:path>
                  </a:pathLst>
                </a:custGeom>
                <a:solidFill>
                  <a:srgbClr val="808080"/>
                </a:solidFill>
                <a:ln w="9525" cap="rnd">
                  <a:noFill/>
                  <a:round/>
                  <a:headEnd/>
                  <a:tailEnd/>
                </a:ln>
              </p:spPr>
              <p:txBody>
                <a:bodyPr/>
                <a:lstStyle/>
                <a:p>
                  <a:endParaRPr lang="it-IT"/>
                </a:p>
              </p:txBody>
            </p:sp>
            <p:sp>
              <p:nvSpPr>
                <p:cNvPr id="79715" name="Freeform 133"/>
                <p:cNvSpPr>
                  <a:spLocks/>
                </p:cNvSpPr>
                <p:nvPr/>
              </p:nvSpPr>
              <p:spPr bwMode="auto">
                <a:xfrm>
                  <a:off x="781" y="4828"/>
                  <a:ext cx="45" cy="379"/>
                </a:xfrm>
                <a:custGeom>
                  <a:avLst/>
                  <a:gdLst>
                    <a:gd name="T0" fmla="*/ 0 w 45"/>
                    <a:gd name="T1" fmla="*/ 378 h 379"/>
                    <a:gd name="T2" fmla="*/ 44 w 45"/>
                    <a:gd name="T3" fmla="*/ 373 h 379"/>
                    <a:gd name="T4" fmla="*/ 42 w 45"/>
                    <a:gd name="T5" fmla="*/ 5 h 379"/>
                    <a:gd name="T6" fmla="*/ 0 w 45"/>
                    <a:gd name="T7" fmla="*/ 0 h 379"/>
                    <a:gd name="T8" fmla="*/ 0 w 45"/>
                    <a:gd name="T9" fmla="*/ 378 h 379"/>
                    <a:gd name="T10" fmla="*/ 0 60000 65536"/>
                    <a:gd name="T11" fmla="*/ 0 60000 65536"/>
                    <a:gd name="T12" fmla="*/ 0 60000 65536"/>
                    <a:gd name="T13" fmla="*/ 0 60000 65536"/>
                    <a:gd name="T14" fmla="*/ 0 60000 65536"/>
                    <a:gd name="T15" fmla="*/ 0 w 45"/>
                    <a:gd name="T16" fmla="*/ 0 h 379"/>
                    <a:gd name="T17" fmla="*/ 45 w 45"/>
                    <a:gd name="T18" fmla="*/ 379 h 379"/>
                  </a:gdLst>
                  <a:ahLst/>
                  <a:cxnLst>
                    <a:cxn ang="T10">
                      <a:pos x="T0" y="T1"/>
                    </a:cxn>
                    <a:cxn ang="T11">
                      <a:pos x="T2" y="T3"/>
                    </a:cxn>
                    <a:cxn ang="T12">
                      <a:pos x="T4" y="T5"/>
                    </a:cxn>
                    <a:cxn ang="T13">
                      <a:pos x="T6" y="T7"/>
                    </a:cxn>
                    <a:cxn ang="T14">
                      <a:pos x="T8" y="T9"/>
                    </a:cxn>
                  </a:cxnLst>
                  <a:rect l="T15" t="T16" r="T17" b="T18"/>
                  <a:pathLst>
                    <a:path w="45" h="379">
                      <a:moveTo>
                        <a:pt x="0" y="378"/>
                      </a:moveTo>
                      <a:lnTo>
                        <a:pt x="44" y="373"/>
                      </a:lnTo>
                      <a:lnTo>
                        <a:pt x="42" y="5"/>
                      </a:lnTo>
                      <a:lnTo>
                        <a:pt x="0" y="0"/>
                      </a:lnTo>
                      <a:lnTo>
                        <a:pt x="0" y="378"/>
                      </a:lnTo>
                    </a:path>
                  </a:pathLst>
                </a:custGeom>
                <a:solidFill>
                  <a:srgbClr val="808080"/>
                </a:solidFill>
                <a:ln w="9525" cap="rnd">
                  <a:noFill/>
                  <a:round/>
                  <a:headEnd/>
                  <a:tailEnd/>
                </a:ln>
              </p:spPr>
              <p:txBody>
                <a:bodyPr/>
                <a:lstStyle/>
                <a:p>
                  <a:endParaRPr lang="it-IT"/>
                </a:p>
              </p:txBody>
            </p:sp>
            <p:sp>
              <p:nvSpPr>
                <p:cNvPr id="79716" name="Freeform 134"/>
                <p:cNvSpPr>
                  <a:spLocks/>
                </p:cNvSpPr>
                <p:nvPr/>
              </p:nvSpPr>
              <p:spPr bwMode="auto">
                <a:xfrm>
                  <a:off x="1645" y="4914"/>
                  <a:ext cx="54" cy="209"/>
                </a:xfrm>
                <a:custGeom>
                  <a:avLst/>
                  <a:gdLst>
                    <a:gd name="T0" fmla="*/ 0 w 54"/>
                    <a:gd name="T1" fmla="*/ 0 h 209"/>
                    <a:gd name="T2" fmla="*/ 0 w 54"/>
                    <a:gd name="T3" fmla="*/ 208 h 209"/>
                    <a:gd name="T4" fmla="*/ 53 w 54"/>
                    <a:gd name="T5" fmla="*/ 203 h 209"/>
                    <a:gd name="T6" fmla="*/ 53 w 54"/>
                    <a:gd name="T7" fmla="*/ 2 h 209"/>
                    <a:gd name="T8" fmla="*/ 0 w 54"/>
                    <a:gd name="T9" fmla="*/ 0 h 209"/>
                    <a:gd name="T10" fmla="*/ 0 60000 65536"/>
                    <a:gd name="T11" fmla="*/ 0 60000 65536"/>
                    <a:gd name="T12" fmla="*/ 0 60000 65536"/>
                    <a:gd name="T13" fmla="*/ 0 60000 65536"/>
                    <a:gd name="T14" fmla="*/ 0 60000 65536"/>
                    <a:gd name="T15" fmla="*/ 0 w 54"/>
                    <a:gd name="T16" fmla="*/ 0 h 209"/>
                    <a:gd name="T17" fmla="*/ 54 w 54"/>
                    <a:gd name="T18" fmla="*/ 209 h 209"/>
                  </a:gdLst>
                  <a:ahLst/>
                  <a:cxnLst>
                    <a:cxn ang="T10">
                      <a:pos x="T0" y="T1"/>
                    </a:cxn>
                    <a:cxn ang="T11">
                      <a:pos x="T2" y="T3"/>
                    </a:cxn>
                    <a:cxn ang="T12">
                      <a:pos x="T4" y="T5"/>
                    </a:cxn>
                    <a:cxn ang="T13">
                      <a:pos x="T6" y="T7"/>
                    </a:cxn>
                    <a:cxn ang="T14">
                      <a:pos x="T8" y="T9"/>
                    </a:cxn>
                  </a:cxnLst>
                  <a:rect l="T15" t="T16" r="T17" b="T18"/>
                  <a:pathLst>
                    <a:path w="54" h="209">
                      <a:moveTo>
                        <a:pt x="0" y="0"/>
                      </a:moveTo>
                      <a:lnTo>
                        <a:pt x="0" y="208"/>
                      </a:lnTo>
                      <a:lnTo>
                        <a:pt x="53" y="203"/>
                      </a:lnTo>
                      <a:lnTo>
                        <a:pt x="53" y="2"/>
                      </a:lnTo>
                      <a:lnTo>
                        <a:pt x="0" y="0"/>
                      </a:lnTo>
                    </a:path>
                  </a:pathLst>
                </a:custGeom>
                <a:solidFill>
                  <a:srgbClr val="808080"/>
                </a:solidFill>
                <a:ln w="9525" cap="rnd">
                  <a:noFill/>
                  <a:round/>
                  <a:headEnd/>
                  <a:tailEnd/>
                </a:ln>
              </p:spPr>
              <p:txBody>
                <a:bodyPr/>
                <a:lstStyle/>
                <a:p>
                  <a:endParaRPr lang="it-IT"/>
                </a:p>
              </p:txBody>
            </p:sp>
            <p:grpSp>
              <p:nvGrpSpPr>
                <p:cNvPr id="79717" name="Group 135"/>
                <p:cNvGrpSpPr>
                  <a:grpSpLocks/>
                </p:cNvGrpSpPr>
                <p:nvPr/>
              </p:nvGrpSpPr>
              <p:grpSpPr bwMode="auto">
                <a:xfrm>
                  <a:off x="1209" y="4814"/>
                  <a:ext cx="389" cy="345"/>
                  <a:chOff x="1209" y="4814"/>
                  <a:chExt cx="389" cy="345"/>
                </a:xfrm>
              </p:grpSpPr>
              <p:sp>
                <p:nvSpPr>
                  <p:cNvPr id="79718" name="Freeform 136"/>
                  <p:cNvSpPr>
                    <a:spLocks/>
                  </p:cNvSpPr>
                  <p:nvPr/>
                </p:nvSpPr>
                <p:spPr bwMode="auto">
                  <a:xfrm>
                    <a:off x="1555" y="4839"/>
                    <a:ext cx="43" cy="293"/>
                  </a:xfrm>
                  <a:custGeom>
                    <a:avLst/>
                    <a:gdLst>
                      <a:gd name="T0" fmla="*/ 0 w 43"/>
                      <a:gd name="T1" fmla="*/ 292 h 293"/>
                      <a:gd name="T2" fmla="*/ 42 w 43"/>
                      <a:gd name="T3" fmla="*/ 283 h 293"/>
                      <a:gd name="T4" fmla="*/ 42 w 43"/>
                      <a:gd name="T5" fmla="*/ 0 h 293"/>
                      <a:gd name="T6" fmla="*/ 0 w 43"/>
                      <a:gd name="T7" fmla="*/ 5 h 293"/>
                      <a:gd name="T8" fmla="*/ 0 w 43"/>
                      <a:gd name="T9" fmla="*/ 292 h 293"/>
                      <a:gd name="T10" fmla="*/ 0 60000 65536"/>
                      <a:gd name="T11" fmla="*/ 0 60000 65536"/>
                      <a:gd name="T12" fmla="*/ 0 60000 65536"/>
                      <a:gd name="T13" fmla="*/ 0 60000 65536"/>
                      <a:gd name="T14" fmla="*/ 0 60000 65536"/>
                      <a:gd name="T15" fmla="*/ 0 w 43"/>
                      <a:gd name="T16" fmla="*/ 0 h 293"/>
                      <a:gd name="T17" fmla="*/ 43 w 43"/>
                      <a:gd name="T18" fmla="*/ 293 h 293"/>
                    </a:gdLst>
                    <a:ahLst/>
                    <a:cxnLst>
                      <a:cxn ang="T10">
                        <a:pos x="T0" y="T1"/>
                      </a:cxn>
                      <a:cxn ang="T11">
                        <a:pos x="T2" y="T3"/>
                      </a:cxn>
                      <a:cxn ang="T12">
                        <a:pos x="T4" y="T5"/>
                      </a:cxn>
                      <a:cxn ang="T13">
                        <a:pos x="T6" y="T7"/>
                      </a:cxn>
                      <a:cxn ang="T14">
                        <a:pos x="T8" y="T9"/>
                      </a:cxn>
                    </a:cxnLst>
                    <a:rect l="T15" t="T16" r="T17" b="T18"/>
                    <a:pathLst>
                      <a:path w="43" h="293">
                        <a:moveTo>
                          <a:pt x="0" y="292"/>
                        </a:moveTo>
                        <a:lnTo>
                          <a:pt x="42" y="283"/>
                        </a:lnTo>
                        <a:lnTo>
                          <a:pt x="42" y="0"/>
                        </a:lnTo>
                        <a:lnTo>
                          <a:pt x="0" y="5"/>
                        </a:lnTo>
                        <a:lnTo>
                          <a:pt x="0" y="292"/>
                        </a:lnTo>
                      </a:path>
                    </a:pathLst>
                  </a:custGeom>
                  <a:solidFill>
                    <a:srgbClr val="808080"/>
                  </a:solidFill>
                  <a:ln w="9525" cap="rnd">
                    <a:noFill/>
                    <a:round/>
                    <a:headEnd/>
                    <a:tailEnd/>
                  </a:ln>
                </p:spPr>
                <p:txBody>
                  <a:bodyPr/>
                  <a:lstStyle/>
                  <a:p>
                    <a:endParaRPr lang="it-IT"/>
                  </a:p>
                </p:txBody>
              </p:sp>
              <p:sp>
                <p:nvSpPr>
                  <p:cNvPr id="79719" name="Freeform 137"/>
                  <p:cNvSpPr>
                    <a:spLocks/>
                  </p:cNvSpPr>
                  <p:nvPr/>
                </p:nvSpPr>
                <p:spPr bwMode="auto">
                  <a:xfrm>
                    <a:off x="1469" y="4835"/>
                    <a:ext cx="43" cy="303"/>
                  </a:xfrm>
                  <a:custGeom>
                    <a:avLst/>
                    <a:gdLst>
                      <a:gd name="T0" fmla="*/ 0 w 43"/>
                      <a:gd name="T1" fmla="*/ 302 h 303"/>
                      <a:gd name="T2" fmla="*/ 42 w 43"/>
                      <a:gd name="T3" fmla="*/ 299 h 303"/>
                      <a:gd name="T4" fmla="*/ 42 w 43"/>
                      <a:gd name="T5" fmla="*/ 2 h 303"/>
                      <a:gd name="T6" fmla="*/ 0 w 43"/>
                      <a:gd name="T7" fmla="*/ 0 h 303"/>
                      <a:gd name="T8" fmla="*/ 0 w 43"/>
                      <a:gd name="T9" fmla="*/ 302 h 303"/>
                      <a:gd name="T10" fmla="*/ 0 60000 65536"/>
                      <a:gd name="T11" fmla="*/ 0 60000 65536"/>
                      <a:gd name="T12" fmla="*/ 0 60000 65536"/>
                      <a:gd name="T13" fmla="*/ 0 60000 65536"/>
                      <a:gd name="T14" fmla="*/ 0 60000 65536"/>
                      <a:gd name="T15" fmla="*/ 0 w 43"/>
                      <a:gd name="T16" fmla="*/ 0 h 303"/>
                      <a:gd name="T17" fmla="*/ 43 w 43"/>
                      <a:gd name="T18" fmla="*/ 303 h 303"/>
                    </a:gdLst>
                    <a:ahLst/>
                    <a:cxnLst>
                      <a:cxn ang="T10">
                        <a:pos x="T0" y="T1"/>
                      </a:cxn>
                      <a:cxn ang="T11">
                        <a:pos x="T2" y="T3"/>
                      </a:cxn>
                      <a:cxn ang="T12">
                        <a:pos x="T4" y="T5"/>
                      </a:cxn>
                      <a:cxn ang="T13">
                        <a:pos x="T6" y="T7"/>
                      </a:cxn>
                      <a:cxn ang="T14">
                        <a:pos x="T8" y="T9"/>
                      </a:cxn>
                    </a:cxnLst>
                    <a:rect l="T15" t="T16" r="T17" b="T18"/>
                    <a:pathLst>
                      <a:path w="43" h="303">
                        <a:moveTo>
                          <a:pt x="0" y="302"/>
                        </a:moveTo>
                        <a:lnTo>
                          <a:pt x="42" y="299"/>
                        </a:lnTo>
                        <a:lnTo>
                          <a:pt x="42" y="2"/>
                        </a:lnTo>
                        <a:lnTo>
                          <a:pt x="0" y="0"/>
                        </a:lnTo>
                        <a:lnTo>
                          <a:pt x="0" y="302"/>
                        </a:lnTo>
                      </a:path>
                    </a:pathLst>
                  </a:custGeom>
                  <a:solidFill>
                    <a:srgbClr val="808080"/>
                  </a:solidFill>
                  <a:ln w="9525" cap="rnd">
                    <a:noFill/>
                    <a:round/>
                    <a:headEnd/>
                    <a:tailEnd/>
                  </a:ln>
                </p:spPr>
                <p:txBody>
                  <a:bodyPr/>
                  <a:lstStyle/>
                  <a:p>
                    <a:endParaRPr lang="it-IT"/>
                  </a:p>
                </p:txBody>
              </p:sp>
              <p:sp>
                <p:nvSpPr>
                  <p:cNvPr id="79720" name="Freeform 138"/>
                  <p:cNvSpPr>
                    <a:spLocks/>
                  </p:cNvSpPr>
                  <p:nvPr/>
                </p:nvSpPr>
                <p:spPr bwMode="auto">
                  <a:xfrm>
                    <a:off x="1382" y="4828"/>
                    <a:ext cx="44" cy="316"/>
                  </a:xfrm>
                  <a:custGeom>
                    <a:avLst/>
                    <a:gdLst>
                      <a:gd name="T0" fmla="*/ 0 w 44"/>
                      <a:gd name="T1" fmla="*/ 315 h 316"/>
                      <a:gd name="T2" fmla="*/ 43 w 44"/>
                      <a:gd name="T3" fmla="*/ 312 h 316"/>
                      <a:gd name="T4" fmla="*/ 43 w 44"/>
                      <a:gd name="T5" fmla="*/ 1 h 316"/>
                      <a:gd name="T6" fmla="*/ 0 w 44"/>
                      <a:gd name="T7" fmla="*/ 0 h 316"/>
                      <a:gd name="T8" fmla="*/ 0 w 44"/>
                      <a:gd name="T9" fmla="*/ 315 h 316"/>
                      <a:gd name="T10" fmla="*/ 0 60000 65536"/>
                      <a:gd name="T11" fmla="*/ 0 60000 65536"/>
                      <a:gd name="T12" fmla="*/ 0 60000 65536"/>
                      <a:gd name="T13" fmla="*/ 0 60000 65536"/>
                      <a:gd name="T14" fmla="*/ 0 60000 65536"/>
                      <a:gd name="T15" fmla="*/ 0 w 44"/>
                      <a:gd name="T16" fmla="*/ 0 h 316"/>
                      <a:gd name="T17" fmla="*/ 44 w 44"/>
                      <a:gd name="T18" fmla="*/ 316 h 316"/>
                    </a:gdLst>
                    <a:ahLst/>
                    <a:cxnLst>
                      <a:cxn ang="T10">
                        <a:pos x="T0" y="T1"/>
                      </a:cxn>
                      <a:cxn ang="T11">
                        <a:pos x="T2" y="T3"/>
                      </a:cxn>
                      <a:cxn ang="T12">
                        <a:pos x="T4" y="T5"/>
                      </a:cxn>
                      <a:cxn ang="T13">
                        <a:pos x="T6" y="T7"/>
                      </a:cxn>
                      <a:cxn ang="T14">
                        <a:pos x="T8" y="T9"/>
                      </a:cxn>
                    </a:cxnLst>
                    <a:rect l="T15" t="T16" r="T17" b="T18"/>
                    <a:pathLst>
                      <a:path w="44" h="316">
                        <a:moveTo>
                          <a:pt x="0" y="315"/>
                        </a:moveTo>
                        <a:lnTo>
                          <a:pt x="43" y="312"/>
                        </a:lnTo>
                        <a:lnTo>
                          <a:pt x="43" y="1"/>
                        </a:lnTo>
                        <a:lnTo>
                          <a:pt x="0" y="0"/>
                        </a:lnTo>
                        <a:lnTo>
                          <a:pt x="0" y="315"/>
                        </a:lnTo>
                      </a:path>
                    </a:pathLst>
                  </a:custGeom>
                  <a:solidFill>
                    <a:srgbClr val="808080"/>
                  </a:solidFill>
                  <a:ln w="9525" cap="rnd">
                    <a:noFill/>
                    <a:round/>
                    <a:headEnd/>
                    <a:tailEnd/>
                  </a:ln>
                </p:spPr>
                <p:txBody>
                  <a:bodyPr/>
                  <a:lstStyle/>
                  <a:p>
                    <a:endParaRPr lang="it-IT"/>
                  </a:p>
                </p:txBody>
              </p:sp>
              <p:sp>
                <p:nvSpPr>
                  <p:cNvPr id="79721" name="Freeform 139"/>
                  <p:cNvSpPr>
                    <a:spLocks/>
                  </p:cNvSpPr>
                  <p:nvPr/>
                </p:nvSpPr>
                <p:spPr bwMode="auto">
                  <a:xfrm>
                    <a:off x="1295" y="4822"/>
                    <a:ext cx="44" cy="330"/>
                  </a:xfrm>
                  <a:custGeom>
                    <a:avLst/>
                    <a:gdLst>
                      <a:gd name="T0" fmla="*/ 0 w 44"/>
                      <a:gd name="T1" fmla="*/ 329 h 330"/>
                      <a:gd name="T2" fmla="*/ 43 w 44"/>
                      <a:gd name="T3" fmla="*/ 324 h 330"/>
                      <a:gd name="T4" fmla="*/ 42 w 44"/>
                      <a:gd name="T5" fmla="*/ 0 h 330"/>
                      <a:gd name="T6" fmla="*/ 0 w 44"/>
                      <a:gd name="T7" fmla="*/ 2 h 330"/>
                      <a:gd name="T8" fmla="*/ 0 w 44"/>
                      <a:gd name="T9" fmla="*/ 329 h 330"/>
                      <a:gd name="T10" fmla="*/ 0 60000 65536"/>
                      <a:gd name="T11" fmla="*/ 0 60000 65536"/>
                      <a:gd name="T12" fmla="*/ 0 60000 65536"/>
                      <a:gd name="T13" fmla="*/ 0 60000 65536"/>
                      <a:gd name="T14" fmla="*/ 0 60000 65536"/>
                      <a:gd name="T15" fmla="*/ 0 w 44"/>
                      <a:gd name="T16" fmla="*/ 0 h 330"/>
                      <a:gd name="T17" fmla="*/ 44 w 44"/>
                      <a:gd name="T18" fmla="*/ 330 h 330"/>
                    </a:gdLst>
                    <a:ahLst/>
                    <a:cxnLst>
                      <a:cxn ang="T10">
                        <a:pos x="T0" y="T1"/>
                      </a:cxn>
                      <a:cxn ang="T11">
                        <a:pos x="T2" y="T3"/>
                      </a:cxn>
                      <a:cxn ang="T12">
                        <a:pos x="T4" y="T5"/>
                      </a:cxn>
                      <a:cxn ang="T13">
                        <a:pos x="T6" y="T7"/>
                      </a:cxn>
                      <a:cxn ang="T14">
                        <a:pos x="T8" y="T9"/>
                      </a:cxn>
                    </a:cxnLst>
                    <a:rect l="T15" t="T16" r="T17" b="T18"/>
                    <a:pathLst>
                      <a:path w="44" h="330">
                        <a:moveTo>
                          <a:pt x="0" y="329"/>
                        </a:moveTo>
                        <a:lnTo>
                          <a:pt x="43" y="324"/>
                        </a:lnTo>
                        <a:lnTo>
                          <a:pt x="42" y="0"/>
                        </a:lnTo>
                        <a:lnTo>
                          <a:pt x="0" y="2"/>
                        </a:lnTo>
                        <a:lnTo>
                          <a:pt x="0" y="329"/>
                        </a:lnTo>
                      </a:path>
                    </a:pathLst>
                  </a:custGeom>
                  <a:solidFill>
                    <a:srgbClr val="808080"/>
                  </a:solidFill>
                  <a:ln w="9525" cap="rnd">
                    <a:noFill/>
                    <a:round/>
                    <a:headEnd/>
                    <a:tailEnd/>
                  </a:ln>
                </p:spPr>
                <p:txBody>
                  <a:bodyPr/>
                  <a:lstStyle/>
                  <a:p>
                    <a:endParaRPr lang="it-IT"/>
                  </a:p>
                </p:txBody>
              </p:sp>
              <p:sp>
                <p:nvSpPr>
                  <p:cNvPr id="79722" name="Freeform 140"/>
                  <p:cNvSpPr>
                    <a:spLocks/>
                  </p:cNvSpPr>
                  <p:nvPr/>
                </p:nvSpPr>
                <p:spPr bwMode="auto">
                  <a:xfrm>
                    <a:off x="1209" y="4814"/>
                    <a:ext cx="44" cy="345"/>
                  </a:xfrm>
                  <a:custGeom>
                    <a:avLst/>
                    <a:gdLst>
                      <a:gd name="T0" fmla="*/ 0 w 44"/>
                      <a:gd name="T1" fmla="*/ 344 h 345"/>
                      <a:gd name="T2" fmla="*/ 43 w 44"/>
                      <a:gd name="T3" fmla="*/ 339 h 345"/>
                      <a:gd name="T4" fmla="*/ 41 w 44"/>
                      <a:gd name="T5" fmla="*/ 5 h 345"/>
                      <a:gd name="T6" fmla="*/ 0 w 44"/>
                      <a:gd name="T7" fmla="*/ 0 h 345"/>
                      <a:gd name="T8" fmla="*/ 0 w 44"/>
                      <a:gd name="T9" fmla="*/ 344 h 345"/>
                      <a:gd name="T10" fmla="*/ 0 60000 65536"/>
                      <a:gd name="T11" fmla="*/ 0 60000 65536"/>
                      <a:gd name="T12" fmla="*/ 0 60000 65536"/>
                      <a:gd name="T13" fmla="*/ 0 60000 65536"/>
                      <a:gd name="T14" fmla="*/ 0 60000 65536"/>
                      <a:gd name="T15" fmla="*/ 0 w 44"/>
                      <a:gd name="T16" fmla="*/ 0 h 345"/>
                      <a:gd name="T17" fmla="*/ 44 w 44"/>
                      <a:gd name="T18" fmla="*/ 345 h 345"/>
                    </a:gdLst>
                    <a:ahLst/>
                    <a:cxnLst>
                      <a:cxn ang="T10">
                        <a:pos x="T0" y="T1"/>
                      </a:cxn>
                      <a:cxn ang="T11">
                        <a:pos x="T2" y="T3"/>
                      </a:cxn>
                      <a:cxn ang="T12">
                        <a:pos x="T4" y="T5"/>
                      </a:cxn>
                      <a:cxn ang="T13">
                        <a:pos x="T6" y="T7"/>
                      </a:cxn>
                      <a:cxn ang="T14">
                        <a:pos x="T8" y="T9"/>
                      </a:cxn>
                    </a:cxnLst>
                    <a:rect l="T15" t="T16" r="T17" b="T18"/>
                    <a:pathLst>
                      <a:path w="44" h="345">
                        <a:moveTo>
                          <a:pt x="0" y="344"/>
                        </a:moveTo>
                        <a:lnTo>
                          <a:pt x="43" y="339"/>
                        </a:lnTo>
                        <a:lnTo>
                          <a:pt x="41" y="5"/>
                        </a:lnTo>
                        <a:lnTo>
                          <a:pt x="0" y="0"/>
                        </a:lnTo>
                        <a:lnTo>
                          <a:pt x="0" y="344"/>
                        </a:lnTo>
                      </a:path>
                    </a:pathLst>
                  </a:custGeom>
                  <a:solidFill>
                    <a:srgbClr val="808080"/>
                  </a:solidFill>
                  <a:ln w="9525" cap="rnd">
                    <a:noFill/>
                    <a:round/>
                    <a:headEnd/>
                    <a:tailEnd/>
                  </a:ln>
                </p:spPr>
                <p:txBody>
                  <a:bodyPr/>
                  <a:lstStyle/>
                  <a:p>
                    <a:endParaRPr lang="it-IT"/>
                  </a:p>
                </p:txBody>
              </p:sp>
            </p:grpSp>
          </p:grpSp>
        </p:grpSp>
        <p:grpSp>
          <p:nvGrpSpPr>
            <p:cNvPr id="79280" name="Group 141"/>
            <p:cNvGrpSpPr>
              <a:grpSpLocks/>
            </p:cNvGrpSpPr>
            <p:nvPr/>
          </p:nvGrpSpPr>
          <p:grpSpPr bwMode="auto">
            <a:xfrm>
              <a:off x="754" y="851"/>
              <a:ext cx="301" cy="183"/>
              <a:chOff x="4800" y="1843"/>
              <a:chExt cx="578" cy="260"/>
            </a:xfrm>
          </p:grpSpPr>
          <p:sp>
            <p:nvSpPr>
              <p:cNvPr id="79618" name="Freeform 142"/>
              <p:cNvSpPr>
                <a:spLocks/>
              </p:cNvSpPr>
              <p:nvPr/>
            </p:nvSpPr>
            <p:spPr bwMode="auto">
              <a:xfrm>
                <a:off x="4800" y="1843"/>
                <a:ext cx="376" cy="260"/>
              </a:xfrm>
              <a:custGeom>
                <a:avLst/>
                <a:gdLst>
                  <a:gd name="T0" fmla="*/ 0 w 3561"/>
                  <a:gd name="T1" fmla="*/ 0 h 2167"/>
                  <a:gd name="T2" fmla="*/ 0 w 3561"/>
                  <a:gd name="T3" fmla="*/ 0 h 2167"/>
                  <a:gd name="T4" fmla="*/ 0 w 3561"/>
                  <a:gd name="T5" fmla="*/ 0 h 2167"/>
                  <a:gd name="T6" fmla="*/ 0 w 3561"/>
                  <a:gd name="T7" fmla="*/ 0 h 2167"/>
                  <a:gd name="T8" fmla="*/ 0 w 3561"/>
                  <a:gd name="T9" fmla="*/ 0 h 2167"/>
                  <a:gd name="T10" fmla="*/ 0 60000 65536"/>
                  <a:gd name="T11" fmla="*/ 0 60000 65536"/>
                  <a:gd name="T12" fmla="*/ 0 60000 65536"/>
                  <a:gd name="T13" fmla="*/ 0 60000 65536"/>
                  <a:gd name="T14" fmla="*/ 0 60000 65536"/>
                  <a:gd name="T15" fmla="*/ 0 w 3561"/>
                  <a:gd name="T16" fmla="*/ 0 h 2167"/>
                  <a:gd name="T17" fmla="*/ 3561 w 3561"/>
                  <a:gd name="T18" fmla="*/ 2167 h 2167"/>
                </a:gdLst>
                <a:ahLst/>
                <a:cxnLst>
                  <a:cxn ang="T10">
                    <a:pos x="T0" y="T1"/>
                  </a:cxn>
                  <a:cxn ang="T11">
                    <a:pos x="T2" y="T3"/>
                  </a:cxn>
                  <a:cxn ang="T12">
                    <a:pos x="T4" y="T5"/>
                  </a:cxn>
                  <a:cxn ang="T13">
                    <a:pos x="T6" y="T7"/>
                  </a:cxn>
                  <a:cxn ang="T14">
                    <a:pos x="T8" y="T9"/>
                  </a:cxn>
                </a:cxnLst>
                <a:rect l="T15" t="T16" r="T17" b="T18"/>
                <a:pathLst>
                  <a:path w="3561" h="2167">
                    <a:moveTo>
                      <a:pt x="3561" y="0"/>
                    </a:moveTo>
                    <a:lnTo>
                      <a:pt x="3561" y="2167"/>
                    </a:lnTo>
                    <a:lnTo>
                      <a:pt x="0" y="1278"/>
                    </a:lnTo>
                    <a:lnTo>
                      <a:pt x="0" y="389"/>
                    </a:lnTo>
                    <a:lnTo>
                      <a:pt x="3561" y="0"/>
                    </a:lnTo>
                    <a:close/>
                  </a:path>
                </a:pathLst>
              </a:custGeom>
              <a:solidFill>
                <a:schemeClr val="bg2"/>
              </a:solidFill>
              <a:ln w="9525">
                <a:noFill/>
                <a:round/>
                <a:headEnd/>
                <a:tailEnd/>
              </a:ln>
            </p:spPr>
            <p:txBody>
              <a:bodyPr/>
              <a:lstStyle/>
              <a:p>
                <a:endParaRPr lang="it-IT"/>
              </a:p>
            </p:txBody>
          </p:sp>
          <p:sp>
            <p:nvSpPr>
              <p:cNvPr id="79619" name="Freeform 143"/>
              <p:cNvSpPr>
                <a:spLocks/>
              </p:cNvSpPr>
              <p:nvPr/>
            </p:nvSpPr>
            <p:spPr bwMode="auto">
              <a:xfrm>
                <a:off x="4809" y="1873"/>
                <a:ext cx="343" cy="168"/>
              </a:xfrm>
              <a:custGeom>
                <a:avLst/>
                <a:gdLst>
                  <a:gd name="T0" fmla="*/ 0 w 3238"/>
                  <a:gd name="T1" fmla="*/ 0 h 1400"/>
                  <a:gd name="T2" fmla="*/ 0 w 3238"/>
                  <a:gd name="T3" fmla="*/ 0 h 1400"/>
                  <a:gd name="T4" fmla="*/ 0 w 3238"/>
                  <a:gd name="T5" fmla="*/ 0 h 1400"/>
                  <a:gd name="T6" fmla="*/ 0 w 3238"/>
                  <a:gd name="T7" fmla="*/ 0 h 1400"/>
                  <a:gd name="T8" fmla="*/ 0 w 3238"/>
                  <a:gd name="T9" fmla="*/ 0 h 1400"/>
                  <a:gd name="T10" fmla="*/ 0 60000 65536"/>
                  <a:gd name="T11" fmla="*/ 0 60000 65536"/>
                  <a:gd name="T12" fmla="*/ 0 60000 65536"/>
                  <a:gd name="T13" fmla="*/ 0 60000 65536"/>
                  <a:gd name="T14" fmla="*/ 0 60000 65536"/>
                  <a:gd name="T15" fmla="*/ 0 w 3238"/>
                  <a:gd name="T16" fmla="*/ 0 h 1400"/>
                  <a:gd name="T17" fmla="*/ 3238 w 3238"/>
                  <a:gd name="T18" fmla="*/ 1400 h 1400"/>
                </a:gdLst>
                <a:ahLst/>
                <a:cxnLst>
                  <a:cxn ang="T10">
                    <a:pos x="T0" y="T1"/>
                  </a:cxn>
                  <a:cxn ang="T11">
                    <a:pos x="T2" y="T3"/>
                  </a:cxn>
                  <a:cxn ang="T12">
                    <a:pos x="T4" y="T5"/>
                  </a:cxn>
                  <a:cxn ang="T13">
                    <a:pos x="T6" y="T7"/>
                  </a:cxn>
                  <a:cxn ang="T14">
                    <a:pos x="T8" y="T9"/>
                  </a:cxn>
                </a:cxnLst>
                <a:rect l="T15" t="T16" r="T17" b="T18"/>
                <a:pathLst>
                  <a:path w="3238" h="1400">
                    <a:moveTo>
                      <a:pt x="0" y="227"/>
                    </a:moveTo>
                    <a:lnTo>
                      <a:pt x="0" y="842"/>
                    </a:lnTo>
                    <a:lnTo>
                      <a:pt x="3238" y="1400"/>
                    </a:lnTo>
                    <a:lnTo>
                      <a:pt x="3238" y="0"/>
                    </a:lnTo>
                    <a:lnTo>
                      <a:pt x="0" y="227"/>
                    </a:lnTo>
                    <a:close/>
                  </a:path>
                </a:pathLst>
              </a:custGeom>
              <a:solidFill>
                <a:srgbClr val="CCFFFF"/>
              </a:solidFill>
              <a:ln w="9525">
                <a:noFill/>
                <a:round/>
                <a:headEnd/>
                <a:tailEnd/>
              </a:ln>
            </p:spPr>
            <p:txBody>
              <a:bodyPr/>
              <a:lstStyle/>
              <a:p>
                <a:endParaRPr lang="it-IT"/>
              </a:p>
            </p:txBody>
          </p:sp>
          <p:sp>
            <p:nvSpPr>
              <p:cNvPr id="79620" name="Line 144"/>
              <p:cNvSpPr>
                <a:spLocks noChangeShapeType="1"/>
              </p:cNvSpPr>
              <p:nvPr/>
            </p:nvSpPr>
            <p:spPr bwMode="auto">
              <a:xfrm flipH="1">
                <a:off x="4809" y="1901"/>
                <a:ext cx="343" cy="12"/>
              </a:xfrm>
              <a:prstGeom prst="line">
                <a:avLst/>
              </a:prstGeom>
              <a:noFill/>
              <a:ln w="15875">
                <a:solidFill>
                  <a:srgbClr val="404040"/>
                </a:solidFill>
                <a:round/>
                <a:headEnd/>
                <a:tailEnd/>
              </a:ln>
            </p:spPr>
            <p:txBody>
              <a:bodyPr/>
              <a:lstStyle/>
              <a:p>
                <a:endParaRPr lang="it-IT"/>
              </a:p>
            </p:txBody>
          </p:sp>
          <p:sp>
            <p:nvSpPr>
              <p:cNvPr id="79621" name="Line 145"/>
              <p:cNvSpPr>
                <a:spLocks noChangeShapeType="1"/>
              </p:cNvSpPr>
              <p:nvPr/>
            </p:nvSpPr>
            <p:spPr bwMode="auto">
              <a:xfrm flipH="1" flipV="1">
                <a:off x="4809" y="1925"/>
                <a:ext cx="343" cy="4"/>
              </a:xfrm>
              <a:prstGeom prst="line">
                <a:avLst/>
              </a:prstGeom>
              <a:noFill/>
              <a:ln w="15875">
                <a:solidFill>
                  <a:srgbClr val="404040"/>
                </a:solidFill>
                <a:round/>
                <a:headEnd/>
                <a:tailEnd/>
              </a:ln>
            </p:spPr>
            <p:txBody>
              <a:bodyPr/>
              <a:lstStyle/>
              <a:p>
                <a:endParaRPr lang="it-IT"/>
              </a:p>
            </p:txBody>
          </p:sp>
          <p:sp>
            <p:nvSpPr>
              <p:cNvPr id="79622" name="Line 146"/>
              <p:cNvSpPr>
                <a:spLocks noChangeShapeType="1"/>
              </p:cNvSpPr>
              <p:nvPr/>
            </p:nvSpPr>
            <p:spPr bwMode="auto">
              <a:xfrm flipH="1" flipV="1">
                <a:off x="4809" y="1938"/>
                <a:ext cx="343" cy="19"/>
              </a:xfrm>
              <a:prstGeom prst="line">
                <a:avLst/>
              </a:prstGeom>
              <a:noFill/>
              <a:ln w="15875">
                <a:solidFill>
                  <a:srgbClr val="404040"/>
                </a:solidFill>
                <a:round/>
                <a:headEnd/>
                <a:tailEnd/>
              </a:ln>
            </p:spPr>
            <p:txBody>
              <a:bodyPr/>
              <a:lstStyle/>
              <a:p>
                <a:endParaRPr lang="it-IT"/>
              </a:p>
            </p:txBody>
          </p:sp>
          <p:sp>
            <p:nvSpPr>
              <p:cNvPr id="79623" name="Line 147"/>
              <p:cNvSpPr>
                <a:spLocks noChangeShapeType="1"/>
              </p:cNvSpPr>
              <p:nvPr/>
            </p:nvSpPr>
            <p:spPr bwMode="auto">
              <a:xfrm flipH="1" flipV="1">
                <a:off x="4809" y="1950"/>
                <a:ext cx="343" cy="35"/>
              </a:xfrm>
              <a:prstGeom prst="line">
                <a:avLst/>
              </a:prstGeom>
              <a:noFill/>
              <a:ln w="15875">
                <a:solidFill>
                  <a:srgbClr val="404040"/>
                </a:solidFill>
                <a:round/>
                <a:headEnd/>
                <a:tailEnd/>
              </a:ln>
            </p:spPr>
            <p:txBody>
              <a:bodyPr/>
              <a:lstStyle/>
              <a:p>
                <a:endParaRPr lang="it-IT"/>
              </a:p>
            </p:txBody>
          </p:sp>
          <p:sp>
            <p:nvSpPr>
              <p:cNvPr id="79624" name="Line 148"/>
              <p:cNvSpPr>
                <a:spLocks noChangeShapeType="1"/>
              </p:cNvSpPr>
              <p:nvPr/>
            </p:nvSpPr>
            <p:spPr bwMode="auto">
              <a:xfrm flipH="1" flipV="1">
                <a:off x="4809" y="1962"/>
                <a:ext cx="343" cy="51"/>
              </a:xfrm>
              <a:prstGeom prst="line">
                <a:avLst/>
              </a:prstGeom>
              <a:noFill/>
              <a:ln w="15875">
                <a:solidFill>
                  <a:srgbClr val="404040"/>
                </a:solidFill>
                <a:round/>
                <a:headEnd/>
                <a:tailEnd/>
              </a:ln>
            </p:spPr>
            <p:txBody>
              <a:bodyPr/>
              <a:lstStyle/>
              <a:p>
                <a:endParaRPr lang="it-IT"/>
              </a:p>
            </p:txBody>
          </p:sp>
          <p:sp>
            <p:nvSpPr>
              <p:cNvPr id="79625" name="Line 149"/>
              <p:cNvSpPr>
                <a:spLocks noChangeShapeType="1"/>
              </p:cNvSpPr>
              <p:nvPr/>
            </p:nvSpPr>
            <p:spPr bwMode="auto">
              <a:xfrm>
                <a:off x="5120" y="1877"/>
                <a:ext cx="0" cy="157"/>
              </a:xfrm>
              <a:prstGeom prst="line">
                <a:avLst/>
              </a:prstGeom>
              <a:noFill/>
              <a:ln w="15875">
                <a:solidFill>
                  <a:srgbClr val="404040"/>
                </a:solidFill>
                <a:round/>
                <a:headEnd/>
                <a:tailEnd/>
              </a:ln>
            </p:spPr>
            <p:txBody>
              <a:bodyPr/>
              <a:lstStyle/>
              <a:p>
                <a:endParaRPr lang="it-IT"/>
              </a:p>
            </p:txBody>
          </p:sp>
          <p:sp>
            <p:nvSpPr>
              <p:cNvPr id="79626" name="Line 150"/>
              <p:cNvSpPr>
                <a:spLocks noChangeShapeType="1"/>
              </p:cNvSpPr>
              <p:nvPr/>
            </p:nvSpPr>
            <p:spPr bwMode="auto">
              <a:xfrm>
                <a:off x="5092" y="1878"/>
                <a:ext cx="0" cy="152"/>
              </a:xfrm>
              <a:prstGeom prst="line">
                <a:avLst/>
              </a:prstGeom>
              <a:noFill/>
              <a:ln w="15875">
                <a:solidFill>
                  <a:srgbClr val="404040"/>
                </a:solidFill>
                <a:round/>
                <a:headEnd/>
                <a:tailEnd/>
              </a:ln>
            </p:spPr>
            <p:txBody>
              <a:bodyPr/>
              <a:lstStyle/>
              <a:p>
                <a:endParaRPr lang="it-IT"/>
              </a:p>
            </p:txBody>
          </p:sp>
          <p:sp>
            <p:nvSpPr>
              <p:cNvPr id="79627" name="Line 151"/>
              <p:cNvSpPr>
                <a:spLocks noChangeShapeType="1"/>
              </p:cNvSpPr>
              <p:nvPr/>
            </p:nvSpPr>
            <p:spPr bwMode="auto">
              <a:xfrm>
                <a:off x="5068" y="1880"/>
                <a:ext cx="0" cy="145"/>
              </a:xfrm>
              <a:prstGeom prst="line">
                <a:avLst/>
              </a:prstGeom>
              <a:noFill/>
              <a:ln w="15875">
                <a:solidFill>
                  <a:srgbClr val="404040"/>
                </a:solidFill>
                <a:round/>
                <a:headEnd/>
                <a:tailEnd/>
              </a:ln>
            </p:spPr>
            <p:txBody>
              <a:bodyPr/>
              <a:lstStyle/>
              <a:p>
                <a:endParaRPr lang="it-IT"/>
              </a:p>
            </p:txBody>
          </p:sp>
          <p:sp>
            <p:nvSpPr>
              <p:cNvPr id="79628" name="Line 152"/>
              <p:cNvSpPr>
                <a:spLocks noChangeShapeType="1"/>
              </p:cNvSpPr>
              <p:nvPr/>
            </p:nvSpPr>
            <p:spPr bwMode="auto">
              <a:xfrm>
                <a:off x="5045" y="1882"/>
                <a:ext cx="0" cy="138"/>
              </a:xfrm>
              <a:prstGeom prst="line">
                <a:avLst/>
              </a:prstGeom>
              <a:noFill/>
              <a:ln w="15875">
                <a:solidFill>
                  <a:srgbClr val="404040"/>
                </a:solidFill>
                <a:round/>
                <a:headEnd/>
                <a:tailEnd/>
              </a:ln>
            </p:spPr>
            <p:txBody>
              <a:bodyPr/>
              <a:lstStyle/>
              <a:p>
                <a:endParaRPr lang="it-IT"/>
              </a:p>
            </p:txBody>
          </p:sp>
          <p:sp>
            <p:nvSpPr>
              <p:cNvPr id="79629" name="Line 153"/>
              <p:cNvSpPr>
                <a:spLocks noChangeShapeType="1"/>
              </p:cNvSpPr>
              <p:nvPr/>
            </p:nvSpPr>
            <p:spPr bwMode="auto">
              <a:xfrm>
                <a:off x="5022" y="1883"/>
                <a:ext cx="0" cy="133"/>
              </a:xfrm>
              <a:prstGeom prst="line">
                <a:avLst/>
              </a:prstGeom>
              <a:noFill/>
              <a:ln w="15875">
                <a:solidFill>
                  <a:srgbClr val="404040"/>
                </a:solidFill>
                <a:round/>
                <a:headEnd/>
                <a:tailEnd/>
              </a:ln>
            </p:spPr>
            <p:txBody>
              <a:bodyPr/>
              <a:lstStyle/>
              <a:p>
                <a:endParaRPr lang="it-IT"/>
              </a:p>
            </p:txBody>
          </p:sp>
          <p:sp>
            <p:nvSpPr>
              <p:cNvPr id="79630" name="Line 154"/>
              <p:cNvSpPr>
                <a:spLocks noChangeShapeType="1"/>
              </p:cNvSpPr>
              <p:nvPr/>
            </p:nvSpPr>
            <p:spPr bwMode="auto">
              <a:xfrm>
                <a:off x="5004" y="1885"/>
                <a:ext cx="1" cy="127"/>
              </a:xfrm>
              <a:prstGeom prst="line">
                <a:avLst/>
              </a:prstGeom>
              <a:noFill/>
              <a:ln w="15875">
                <a:solidFill>
                  <a:srgbClr val="404040"/>
                </a:solidFill>
                <a:round/>
                <a:headEnd/>
                <a:tailEnd/>
              </a:ln>
            </p:spPr>
            <p:txBody>
              <a:bodyPr/>
              <a:lstStyle/>
              <a:p>
                <a:endParaRPr lang="it-IT"/>
              </a:p>
            </p:txBody>
          </p:sp>
          <p:sp>
            <p:nvSpPr>
              <p:cNvPr id="79631" name="Line 155"/>
              <p:cNvSpPr>
                <a:spLocks noChangeShapeType="1"/>
              </p:cNvSpPr>
              <p:nvPr/>
            </p:nvSpPr>
            <p:spPr bwMode="auto">
              <a:xfrm>
                <a:off x="4987" y="1886"/>
                <a:ext cx="0" cy="123"/>
              </a:xfrm>
              <a:prstGeom prst="line">
                <a:avLst/>
              </a:prstGeom>
              <a:noFill/>
              <a:ln w="15875">
                <a:solidFill>
                  <a:srgbClr val="404040"/>
                </a:solidFill>
                <a:round/>
                <a:headEnd/>
                <a:tailEnd/>
              </a:ln>
            </p:spPr>
            <p:txBody>
              <a:bodyPr/>
              <a:lstStyle/>
              <a:p>
                <a:endParaRPr lang="it-IT"/>
              </a:p>
            </p:txBody>
          </p:sp>
          <p:sp>
            <p:nvSpPr>
              <p:cNvPr id="79632" name="Line 156"/>
              <p:cNvSpPr>
                <a:spLocks noChangeShapeType="1"/>
              </p:cNvSpPr>
              <p:nvPr/>
            </p:nvSpPr>
            <p:spPr bwMode="auto">
              <a:xfrm>
                <a:off x="4971" y="1888"/>
                <a:ext cx="0" cy="118"/>
              </a:xfrm>
              <a:prstGeom prst="line">
                <a:avLst/>
              </a:prstGeom>
              <a:noFill/>
              <a:ln w="15875">
                <a:solidFill>
                  <a:srgbClr val="404040"/>
                </a:solidFill>
                <a:round/>
                <a:headEnd/>
                <a:tailEnd/>
              </a:ln>
            </p:spPr>
            <p:txBody>
              <a:bodyPr/>
              <a:lstStyle/>
              <a:p>
                <a:endParaRPr lang="it-IT"/>
              </a:p>
            </p:txBody>
          </p:sp>
          <p:sp>
            <p:nvSpPr>
              <p:cNvPr id="79633" name="Line 157"/>
              <p:cNvSpPr>
                <a:spLocks noChangeShapeType="1"/>
              </p:cNvSpPr>
              <p:nvPr/>
            </p:nvSpPr>
            <p:spPr bwMode="auto">
              <a:xfrm>
                <a:off x="4955" y="1889"/>
                <a:ext cx="0" cy="114"/>
              </a:xfrm>
              <a:prstGeom prst="line">
                <a:avLst/>
              </a:prstGeom>
              <a:noFill/>
              <a:ln w="15875">
                <a:solidFill>
                  <a:srgbClr val="404040"/>
                </a:solidFill>
                <a:round/>
                <a:headEnd/>
                <a:tailEnd/>
              </a:ln>
            </p:spPr>
            <p:txBody>
              <a:bodyPr/>
              <a:lstStyle/>
              <a:p>
                <a:endParaRPr lang="it-IT"/>
              </a:p>
            </p:txBody>
          </p:sp>
          <p:sp>
            <p:nvSpPr>
              <p:cNvPr id="79634" name="Line 158"/>
              <p:cNvSpPr>
                <a:spLocks noChangeShapeType="1"/>
              </p:cNvSpPr>
              <p:nvPr/>
            </p:nvSpPr>
            <p:spPr bwMode="auto">
              <a:xfrm>
                <a:off x="4939" y="1890"/>
                <a:ext cx="0" cy="110"/>
              </a:xfrm>
              <a:prstGeom prst="line">
                <a:avLst/>
              </a:prstGeom>
              <a:noFill/>
              <a:ln w="15875">
                <a:solidFill>
                  <a:srgbClr val="404040"/>
                </a:solidFill>
                <a:round/>
                <a:headEnd/>
                <a:tailEnd/>
              </a:ln>
            </p:spPr>
            <p:txBody>
              <a:bodyPr/>
              <a:lstStyle/>
              <a:p>
                <a:endParaRPr lang="it-IT"/>
              </a:p>
            </p:txBody>
          </p:sp>
          <p:sp>
            <p:nvSpPr>
              <p:cNvPr id="79635" name="Line 159"/>
              <p:cNvSpPr>
                <a:spLocks noChangeShapeType="1"/>
              </p:cNvSpPr>
              <p:nvPr/>
            </p:nvSpPr>
            <p:spPr bwMode="auto">
              <a:xfrm>
                <a:off x="4925" y="1891"/>
                <a:ext cx="0" cy="106"/>
              </a:xfrm>
              <a:prstGeom prst="line">
                <a:avLst/>
              </a:prstGeom>
              <a:noFill/>
              <a:ln w="15875">
                <a:solidFill>
                  <a:srgbClr val="404040"/>
                </a:solidFill>
                <a:round/>
                <a:headEnd/>
                <a:tailEnd/>
              </a:ln>
            </p:spPr>
            <p:txBody>
              <a:bodyPr/>
              <a:lstStyle/>
              <a:p>
                <a:endParaRPr lang="it-IT"/>
              </a:p>
            </p:txBody>
          </p:sp>
          <p:sp>
            <p:nvSpPr>
              <p:cNvPr id="79636" name="Line 160"/>
              <p:cNvSpPr>
                <a:spLocks noChangeShapeType="1"/>
              </p:cNvSpPr>
              <p:nvPr/>
            </p:nvSpPr>
            <p:spPr bwMode="auto">
              <a:xfrm>
                <a:off x="4910" y="1892"/>
                <a:ext cx="0" cy="102"/>
              </a:xfrm>
              <a:prstGeom prst="line">
                <a:avLst/>
              </a:prstGeom>
              <a:noFill/>
              <a:ln w="15875">
                <a:solidFill>
                  <a:srgbClr val="404040"/>
                </a:solidFill>
                <a:round/>
                <a:headEnd/>
                <a:tailEnd/>
              </a:ln>
            </p:spPr>
            <p:txBody>
              <a:bodyPr/>
              <a:lstStyle/>
              <a:p>
                <a:endParaRPr lang="it-IT"/>
              </a:p>
            </p:txBody>
          </p:sp>
          <p:sp>
            <p:nvSpPr>
              <p:cNvPr id="79637" name="Line 161"/>
              <p:cNvSpPr>
                <a:spLocks noChangeShapeType="1"/>
              </p:cNvSpPr>
              <p:nvPr/>
            </p:nvSpPr>
            <p:spPr bwMode="auto">
              <a:xfrm>
                <a:off x="4880" y="1895"/>
                <a:ext cx="0" cy="93"/>
              </a:xfrm>
              <a:prstGeom prst="line">
                <a:avLst/>
              </a:prstGeom>
              <a:noFill/>
              <a:ln w="15875">
                <a:solidFill>
                  <a:srgbClr val="404040"/>
                </a:solidFill>
                <a:round/>
                <a:headEnd/>
                <a:tailEnd/>
              </a:ln>
            </p:spPr>
            <p:txBody>
              <a:bodyPr/>
              <a:lstStyle/>
              <a:p>
                <a:endParaRPr lang="it-IT"/>
              </a:p>
            </p:txBody>
          </p:sp>
          <p:sp>
            <p:nvSpPr>
              <p:cNvPr id="79638" name="Line 162"/>
              <p:cNvSpPr>
                <a:spLocks noChangeShapeType="1"/>
              </p:cNvSpPr>
              <p:nvPr/>
            </p:nvSpPr>
            <p:spPr bwMode="auto">
              <a:xfrm>
                <a:off x="4868" y="1896"/>
                <a:ext cx="0" cy="90"/>
              </a:xfrm>
              <a:prstGeom prst="line">
                <a:avLst/>
              </a:prstGeom>
              <a:noFill/>
              <a:ln w="15875">
                <a:solidFill>
                  <a:srgbClr val="404040"/>
                </a:solidFill>
                <a:round/>
                <a:headEnd/>
                <a:tailEnd/>
              </a:ln>
            </p:spPr>
            <p:txBody>
              <a:bodyPr/>
              <a:lstStyle/>
              <a:p>
                <a:endParaRPr lang="it-IT"/>
              </a:p>
            </p:txBody>
          </p:sp>
          <p:sp>
            <p:nvSpPr>
              <p:cNvPr id="79639" name="Line 163"/>
              <p:cNvSpPr>
                <a:spLocks noChangeShapeType="1"/>
              </p:cNvSpPr>
              <p:nvPr/>
            </p:nvSpPr>
            <p:spPr bwMode="auto">
              <a:xfrm>
                <a:off x="4856" y="1897"/>
                <a:ext cx="1" cy="87"/>
              </a:xfrm>
              <a:prstGeom prst="line">
                <a:avLst/>
              </a:prstGeom>
              <a:noFill/>
              <a:ln w="15875">
                <a:solidFill>
                  <a:srgbClr val="404040"/>
                </a:solidFill>
                <a:round/>
                <a:headEnd/>
                <a:tailEnd/>
              </a:ln>
            </p:spPr>
            <p:txBody>
              <a:bodyPr/>
              <a:lstStyle/>
              <a:p>
                <a:endParaRPr lang="it-IT"/>
              </a:p>
            </p:txBody>
          </p:sp>
          <p:sp>
            <p:nvSpPr>
              <p:cNvPr id="79640" name="Line 164"/>
              <p:cNvSpPr>
                <a:spLocks noChangeShapeType="1"/>
              </p:cNvSpPr>
              <p:nvPr/>
            </p:nvSpPr>
            <p:spPr bwMode="auto">
              <a:xfrm>
                <a:off x="4844" y="1898"/>
                <a:ext cx="1" cy="83"/>
              </a:xfrm>
              <a:prstGeom prst="line">
                <a:avLst/>
              </a:prstGeom>
              <a:noFill/>
              <a:ln w="15875">
                <a:solidFill>
                  <a:srgbClr val="404040"/>
                </a:solidFill>
                <a:round/>
                <a:headEnd/>
                <a:tailEnd/>
              </a:ln>
            </p:spPr>
            <p:txBody>
              <a:bodyPr/>
              <a:lstStyle/>
              <a:p>
                <a:endParaRPr lang="it-IT"/>
              </a:p>
            </p:txBody>
          </p:sp>
          <p:sp>
            <p:nvSpPr>
              <p:cNvPr id="79641" name="Line 165"/>
              <p:cNvSpPr>
                <a:spLocks noChangeShapeType="1"/>
              </p:cNvSpPr>
              <p:nvPr/>
            </p:nvSpPr>
            <p:spPr bwMode="auto">
              <a:xfrm>
                <a:off x="4833" y="1898"/>
                <a:ext cx="0" cy="81"/>
              </a:xfrm>
              <a:prstGeom prst="line">
                <a:avLst/>
              </a:prstGeom>
              <a:noFill/>
              <a:ln w="15875">
                <a:solidFill>
                  <a:srgbClr val="404040"/>
                </a:solidFill>
                <a:round/>
                <a:headEnd/>
                <a:tailEnd/>
              </a:ln>
            </p:spPr>
            <p:txBody>
              <a:bodyPr/>
              <a:lstStyle/>
              <a:p>
                <a:endParaRPr lang="it-IT"/>
              </a:p>
            </p:txBody>
          </p:sp>
          <p:sp>
            <p:nvSpPr>
              <p:cNvPr id="79642" name="Line 166"/>
              <p:cNvSpPr>
                <a:spLocks noChangeShapeType="1"/>
              </p:cNvSpPr>
              <p:nvPr/>
            </p:nvSpPr>
            <p:spPr bwMode="auto">
              <a:xfrm>
                <a:off x="4821" y="1899"/>
                <a:ext cx="0" cy="78"/>
              </a:xfrm>
              <a:prstGeom prst="line">
                <a:avLst/>
              </a:prstGeom>
              <a:noFill/>
              <a:ln w="15875">
                <a:solidFill>
                  <a:srgbClr val="404040"/>
                </a:solidFill>
                <a:round/>
                <a:headEnd/>
                <a:tailEnd/>
              </a:ln>
            </p:spPr>
            <p:txBody>
              <a:bodyPr/>
              <a:lstStyle/>
              <a:p>
                <a:endParaRPr lang="it-IT"/>
              </a:p>
            </p:txBody>
          </p:sp>
          <p:sp>
            <p:nvSpPr>
              <p:cNvPr id="79643" name="Freeform 167"/>
              <p:cNvSpPr>
                <a:spLocks/>
              </p:cNvSpPr>
              <p:nvPr/>
            </p:nvSpPr>
            <p:spPr bwMode="auto">
              <a:xfrm>
                <a:off x="4809" y="1873"/>
                <a:ext cx="343" cy="168"/>
              </a:xfrm>
              <a:custGeom>
                <a:avLst/>
                <a:gdLst>
                  <a:gd name="T0" fmla="*/ 0 w 3238"/>
                  <a:gd name="T1" fmla="*/ 0 h 1400"/>
                  <a:gd name="T2" fmla="*/ 0 w 3238"/>
                  <a:gd name="T3" fmla="*/ 0 h 1400"/>
                  <a:gd name="T4" fmla="*/ 0 w 3238"/>
                  <a:gd name="T5" fmla="*/ 0 h 1400"/>
                  <a:gd name="T6" fmla="*/ 0 w 3238"/>
                  <a:gd name="T7" fmla="*/ 0 h 1400"/>
                  <a:gd name="T8" fmla="*/ 0 w 3238"/>
                  <a:gd name="T9" fmla="*/ 0 h 1400"/>
                  <a:gd name="T10" fmla="*/ 0 60000 65536"/>
                  <a:gd name="T11" fmla="*/ 0 60000 65536"/>
                  <a:gd name="T12" fmla="*/ 0 60000 65536"/>
                  <a:gd name="T13" fmla="*/ 0 60000 65536"/>
                  <a:gd name="T14" fmla="*/ 0 60000 65536"/>
                  <a:gd name="T15" fmla="*/ 0 w 3238"/>
                  <a:gd name="T16" fmla="*/ 0 h 1400"/>
                  <a:gd name="T17" fmla="*/ 3238 w 3238"/>
                  <a:gd name="T18" fmla="*/ 1400 h 1400"/>
                </a:gdLst>
                <a:ahLst/>
                <a:cxnLst>
                  <a:cxn ang="T10">
                    <a:pos x="T0" y="T1"/>
                  </a:cxn>
                  <a:cxn ang="T11">
                    <a:pos x="T2" y="T3"/>
                  </a:cxn>
                  <a:cxn ang="T12">
                    <a:pos x="T4" y="T5"/>
                  </a:cxn>
                  <a:cxn ang="T13">
                    <a:pos x="T6" y="T7"/>
                  </a:cxn>
                  <a:cxn ang="T14">
                    <a:pos x="T8" y="T9"/>
                  </a:cxn>
                </a:cxnLst>
                <a:rect l="T15" t="T16" r="T17" b="T18"/>
                <a:pathLst>
                  <a:path w="3238" h="1400">
                    <a:moveTo>
                      <a:pt x="0" y="227"/>
                    </a:moveTo>
                    <a:lnTo>
                      <a:pt x="0" y="842"/>
                    </a:lnTo>
                    <a:lnTo>
                      <a:pt x="3238" y="1400"/>
                    </a:lnTo>
                    <a:lnTo>
                      <a:pt x="3238" y="0"/>
                    </a:lnTo>
                    <a:lnTo>
                      <a:pt x="0" y="227"/>
                    </a:lnTo>
                  </a:path>
                </a:pathLst>
              </a:custGeom>
              <a:noFill/>
              <a:ln w="15875">
                <a:solidFill>
                  <a:srgbClr val="202020"/>
                </a:solidFill>
                <a:round/>
                <a:headEnd/>
                <a:tailEnd/>
              </a:ln>
            </p:spPr>
            <p:txBody>
              <a:bodyPr/>
              <a:lstStyle/>
              <a:p>
                <a:endParaRPr lang="it-IT"/>
              </a:p>
            </p:txBody>
          </p:sp>
          <p:grpSp>
            <p:nvGrpSpPr>
              <p:cNvPr id="79644" name="Group 168"/>
              <p:cNvGrpSpPr>
                <a:grpSpLocks/>
              </p:cNvGrpSpPr>
              <p:nvPr/>
            </p:nvGrpSpPr>
            <p:grpSpPr bwMode="auto">
              <a:xfrm>
                <a:off x="4816" y="1876"/>
                <a:ext cx="295" cy="95"/>
                <a:chOff x="1238" y="2228"/>
                <a:chExt cx="1448" cy="409"/>
              </a:xfrm>
            </p:grpSpPr>
            <p:sp>
              <p:nvSpPr>
                <p:cNvPr id="79678" name="Line 169"/>
                <p:cNvSpPr>
                  <a:spLocks noChangeShapeType="1"/>
                </p:cNvSpPr>
                <p:nvPr/>
              </p:nvSpPr>
              <p:spPr bwMode="auto">
                <a:xfrm flipV="1">
                  <a:off x="1238" y="2354"/>
                  <a:ext cx="54" cy="51"/>
                </a:xfrm>
                <a:prstGeom prst="line">
                  <a:avLst/>
                </a:prstGeom>
                <a:noFill/>
                <a:ln w="12700">
                  <a:solidFill>
                    <a:srgbClr val="C0C0FF"/>
                  </a:solidFill>
                  <a:round/>
                  <a:headEnd/>
                  <a:tailEnd/>
                </a:ln>
              </p:spPr>
              <p:txBody>
                <a:bodyPr/>
                <a:lstStyle/>
                <a:p>
                  <a:endParaRPr lang="it-IT"/>
                </a:p>
              </p:txBody>
            </p:sp>
            <p:sp>
              <p:nvSpPr>
                <p:cNvPr id="79679" name="Line 170"/>
                <p:cNvSpPr>
                  <a:spLocks noChangeShapeType="1"/>
                </p:cNvSpPr>
                <p:nvPr/>
              </p:nvSpPr>
              <p:spPr bwMode="auto">
                <a:xfrm flipV="1">
                  <a:off x="1307" y="2293"/>
                  <a:ext cx="88" cy="82"/>
                </a:xfrm>
                <a:prstGeom prst="line">
                  <a:avLst/>
                </a:prstGeom>
                <a:noFill/>
                <a:ln w="12700">
                  <a:solidFill>
                    <a:srgbClr val="C0C0FF"/>
                  </a:solidFill>
                  <a:round/>
                  <a:headEnd/>
                  <a:tailEnd/>
                </a:ln>
              </p:spPr>
              <p:txBody>
                <a:bodyPr/>
                <a:lstStyle/>
                <a:p>
                  <a:endParaRPr lang="it-IT"/>
                </a:p>
              </p:txBody>
            </p:sp>
            <p:sp>
              <p:nvSpPr>
                <p:cNvPr id="79680" name="Line 171"/>
                <p:cNvSpPr>
                  <a:spLocks noChangeShapeType="1"/>
                </p:cNvSpPr>
                <p:nvPr/>
              </p:nvSpPr>
              <p:spPr bwMode="auto">
                <a:xfrm flipV="1">
                  <a:off x="1243" y="2427"/>
                  <a:ext cx="64" cy="61"/>
                </a:xfrm>
                <a:prstGeom prst="line">
                  <a:avLst/>
                </a:prstGeom>
                <a:noFill/>
                <a:ln w="12700">
                  <a:solidFill>
                    <a:srgbClr val="C0C0FF"/>
                  </a:solidFill>
                  <a:round/>
                  <a:headEnd/>
                  <a:tailEnd/>
                </a:ln>
              </p:spPr>
              <p:txBody>
                <a:bodyPr/>
                <a:lstStyle/>
                <a:p>
                  <a:endParaRPr lang="it-IT"/>
                </a:p>
              </p:txBody>
            </p:sp>
            <p:sp>
              <p:nvSpPr>
                <p:cNvPr id="79681" name="Line 172"/>
                <p:cNvSpPr>
                  <a:spLocks noChangeShapeType="1"/>
                </p:cNvSpPr>
                <p:nvPr/>
              </p:nvSpPr>
              <p:spPr bwMode="auto">
                <a:xfrm flipV="1">
                  <a:off x="1315" y="2396"/>
                  <a:ext cx="65" cy="58"/>
                </a:xfrm>
                <a:prstGeom prst="line">
                  <a:avLst/>
                </a:prstGeom>
                <a:noFill/>
                <a:ln w="12700">
                  <a:solidFill>
                    <a:srgbClr val="C0C0FF"/>
                  </a:solidFill>
                  <a:round/>
                  <a:headEnd/>
                  <a:tailEnd/>
                </a:ln>
              </p:spPr>
              <p:txBody>
                <a:bodyPr/>
                <a:lstStyle/>
                <a:p>
                  <a:endParaRPr lang="it-IT"/>
                </a:p>
              </p:txBody>
            </p:sp>
            <p:sp>
              <p:nvSpPr>
                <p:cNvPr id="79682" name="Line 173"/>
                <p:cNvSpPr>
                  <a:spLocks noChangeShapeType="1"/>
                </p:cNvSpPr>
                <p:nvPr/>
              </p:nvSpPr>
              <p:spPr bwMode="auto">
                <a:xfrm flipV="1">
                  <a:off x="1553" y="2262"/>
                  <a:ext cx="142" cy="123"/>
                </a:xfrm>
                <a:prstGeom prst="line">
                  <a:avLst/>
                </a:prstGeom>
                <a:noFill/>
                <a:ln w="12700">
                  <a:solidFill>
                    <a:srgbClr val="C0C0FF"/>
                  </a:solidFill>
                  <a:round/>
                  <a:headEnd/>
                  <a:tailEnd/>
                </a:ln>
              </p:spPr>
              <p:txBody>
                <a:bodyPr/>
                <a:lstStyle/>
                <a:p>
                  <a:endParaRPr lang="it-IT"/>
                </a:p>
              </p:txBody>
            </p:sp>
            <p:sp>
              <p:nvSpPr>
                <p:cNvPr id="79683" name="Line 174"/>
                <p:cNvSpPr>
                  <a:spLocks noChangeShapeType="1"/>
                </p:cNvSpPr>
                <p:nvPr/>
              </p:nvSpPr>
              <p:spPr bwMode="auto">
                <a:xfrm flipV="1">
                  <a:off x="1463" y="2358"/>
                  <a:ext cx="181" cy="163"/>
                </a:xfrm>
                <a:prstGeom prst="line">
                  <a:avLst/>
                </a:prstGeom>
                <a:noFill/>
                <a:ln w="12700">
                  <a:solidFill>
                    <a:srgbClr val="C0C0FF"/>
                  </a:solidFill>
                  <a:round/>
                  <a:headEnd/>
                  <a:tailEnd/>
                </a:ln>
              </p:spPr>
              <p:txBody>
                <a:bodyPr/>
                <a:lstStyle/>
                <a:p>
                  <a:endParaRPr lang="it-IT"/>
                </a:p>
              </p:txBody>
            </p:sp>
            <p:sp>
              <p:nvSpPr>
                <p:cNvPr id="79684" name="Line 175"/>
                <p:cNvSpPr>
                  <a:spLocks noChangeShapeType="1"/>
                </p:cNvSpPr>
                <p:nvPr/>
              </p:nvSpPr>
              <p:spPr bwMode="auto">
                <a:xfrm flipV="1">
                  <a:off x="1589" y="2313"/>
                  <a:ext cx="135" cy="124"/>
                </a:xfrm>
                <a:prstGeom prst="line">
                  <a:avLst/>
                </a:prstGeom>
                <a:noFill/>
                <a:ln w="12700">
                  <a:solidFill>
                    <a:srgbClr val="C0C0FF"/>
                  </a:solidFill>
                  <a:round/>
                  <a:headEnd/>
                  <a:tailEnd/>
                </a:ln>
              </p:spPr>
              <p:txBody>
                <a:bodyPr/>
                <a:lstStyle/>
                <a:p>
                  <a:endParaRPr lang="it-IT"/>
                </a:p>
              </p:txBody>
            </p:sp>
            <p:sp>
              <p:nvSpPr>
                <p:cNvPr id="79685" name="Line 176"/>
                <p:cNvSpPr>
                  <a:spLocks noChangeShapeType="1"/>
                </p:cNvSpPr>
                <p:nvPr/>
              </p:nvSpPr>
              <p:spPr bwMode="auto">
                <a:xfrm flipV="1">
                  <a:off x="1389" y="2409"/>
                  <a:ext cx="74" cy="68"/>
                </a:xfrm>
                <a:prstGeom prst="line">
                  <a:avLst/>
                </a:prstGeom>
                <a:noFill/>
                <a:ln w="12700">
                  <a:solidFill>
                    <a:srgbClr val="C0C0FF"/>
                  </a:solidFill>
                  <a:round/>
                  <a:headEnd/>
                  <a:tailEnd/>
                </a:ln>
              </p:spPr>
              <p:txBody>
                <a:bodyPr/>
                <a:lstStyle/>
                <a:p>
                  <a:endParaRPr lang="it-IT"/>
                </a:p>
              </p:txBody>
            </p:sp>
            <p:sp>
              <p:nvSpPr>
                <p:cNvPr id="79686" name="Line 177"/>
                <p:cNvSpPr>
                  <a:spLocks noChangeShapeType="1"/>
                </p:cNvSpPr>
                <p:nvPr/>
              </p:nvSpPr>
              <p:spPr bwMode="auto">
                <a:xfrm flipV="1">
                  <a:off x="1830" y="2228"/>
                  <a:ext cx="124" cy="98"/>
                </a:xfrm>
                <a:prstGeom prst="line">
                  <a:avLst/>
                </a:prstGeom>
                <a:noFill/>
                <a:ln w="12700">
                  <a:solidFill>
                    <a:srgbClr val="C0C0FF"/>
                  </a:solidFill>
                  <a:round/>
                  <a:headEnd/>
                  <a:tailEnd/>
                </a:ln>
              </p:spPr>
              <p:txBody>
                <a:bodyPr/>
                <a:lstStyle/>
                <a:p>
                  <a:endParaRPr lang="it-IT"/>
                </a:p>
              </p:txBody>
            </p:sp>
            <p:sp>
              <p:nvSpPr>
                <p:cNvPr id="79687" name="Line 178"/>
                <p:cNvSpPr>
                  <a:spLocks noChangeShapeType="1"/>
                </p:cNvSpPr>
                <p:nvPr/>
              </p:nvSpPr>
              <p:spPr bwMode="auto">
                <a:xfrm flipV="1">
                  <a:off x="1680" y="2413"/>
                  <a:ext cx="103" cy="99"/>
                </a:xfrm>
                <a:prstGeom prst="line">
                  <a:avLst/>
                </a:prstGeom>
                <a:noFill/>
                <a:ln w="12700">
                  <a:solidFill>
                    <a:srgbClr val="C0C0FF"/>
                  </a:solidFill>
                  <a:round/>
                  <a:headEnd/>
                  <a:tailEnd/>
                </a:ln>
              </p:spPr>
              <p:txBody>
                <a:bodyPr/>
                <a:lstStyle/>
                <a:p>
                  <a:endParaRPr lang="it-IT"/>
                </a:p>
              </p:txBody>
            </p:sp>
            <p:sp>
              <p:nvSpPr>
                <p:cNvPr id="79688" name="Line 179"/>
                <p:cNvSpPr>
                  <a:spLocks noChangeShapeType="1"/>
                </p:cNvSpPr>
                <p:nvPr/>
              </p:nvSpPr>
              <p:spPr bwMode="auto">
                <a:xfrm flipV="1">
                  <a:off x="1785" y="2313"/>
                  <a:ext cx="155" cy="141"/>
                </a:xfrm>
                <a:prstGeom prst="line">
                  <a:avLst/>
                </a:prstGeom>
                <a:noFill/>
                <a:ln w="12700">
                  <a:solidFill>
                    <a:srgbClr val="C0C0FF"/>
                  </a:solidFill>
                  <a:round/>
                  <a:headEnd/>
                  <a:tailEnd/>
                </a:ln>
              </p:spPr>
              <p:txBody>
                <a:bodyPr/>
                <a:lstStyle/>
                <a:p>
                  <a:endParaRPr lang="it-IT"/>
                </a:p>
              </p:txBody>
            </p:sp>
            <p:sp>
              <p:nvSpPr>
                <p:cNvPr id="79689" name="Line 180"/>
                <p:cNvSpPr>
                  <a:spLocks noChangeShapeType="1"/>
                </p:cNvSpPr>
                <p:nvPr/>
              </p:nvSpPr>
              <p:spPr bwMode="auto">
                <a:xfrm flipV="1">
                  <a:off x="1808" y="2486"/>
                  <a:ext cx="94" cy="80"/>
                </a:xfrm>
                <a:prstGeom prst="line">
                  <a:avLst/>
                </a:prstGeom>
                <a:noFill/>
                <a:ln w="12700">
                  <a:solidFill>
                    <a:srgbClr val="C0C0FF"/>
                  </a:solidFill>
                  <a:round/>
                  <a:headEnd/>
                  <a:tailEnd/>
                </a:ln>
              </p:spPr>
              <p:txBody>
                <a:bodyPr/>
                <a:lstStyle/>
                <a:p>
                  <a:endParaRPr lang="it-IT"/>
                </a:p>
              </p:txBody>
            </p:sp>
            <p:sp>
              <p:nvSpPr>
                <p:cNvPr id="79690" name="Line 181"/>
                <p:cNvSpPr>
                  <a:spLocks noChangeShapeType="1"/>
                </p:cNvSpPr>
                <p:nvPr/>
              </p:nvSpPr>
              <p:spPr bwMode="auto">
                <a:xfrm flipV="1">
                  <a:off x="1944" y="2352"/>
                  <a:ext cx="155" cy="141"/>
                </a:xfrm>
                <a:prstGeom prst="line">
                  <a:avLst/>
                </a:prstGeom>
                <a:noFill/>
                <a:ln w="12700">
                  <a:solidFill>
                    <a:srgbClr val="C0C0FF"/>
                  </a:solidFill>
                  <a:round/>
                  <a:headEnd/>
                  <a:tailEnd/>
                </a:ln>
              </p:spPr>
              <p:txBody>
                <a:bodyPr/>
                <a:lstStyle/>
                <a:p>
                  <a:endParaRPr lang="it-IT"/>
                </a:p>
              </p:txBody>
            </p:sp>
            <p:sp>
              <p:nvSpPr>
                <p:cNvPr id="79691" name="Line 182"/>
                <p:cNvSpPr>
                  <a:spLocks noChangeShapeType="1"/>
                </p:cNvSpPr>
                <p:nvPr/>
              </p:nvSpPr>
              <p:spPr bwMode="auto">
                <a:xfrm flipV="1">
                  <a:off x="2099" y="2255"/>
                  <a:ext cx="139" cy="133"/>
                </a:xfrm>
                <a:prstGeom prst="line">
                  <a:avLst/>
                </a:prstGeom>
                <a:noFill/>
                <a:ln w="12700">
                  <a:solidFill>
                    <a:srgbClr val="C0C0FF"/>
                  </a:solidFill>
                  <a:round/>
                  <a:headEnd/>
                  <a:tailEnd/>
                </a:ln>
              </p:spPr>
              <p:txBody>
                <a:bodyPr/>
                <a:lstStyle/>
                <a:p>
                  <a:endParaRPr lang="it-IT"/>
                </a:p>
              </p:txBody>
            </p:sp>
            <p:sp>
              <p:nvSpPr>
                <p:cNvPr id="79692" name="Line 183"/>
                <p:cNvSpPr>
                  <a:spLocks noChangeShapeType="1"/>
                </p:cNvSpPr>
                <p:nvPr/>
              </p:nvSpPr>
              <p:spPr bwMode="auto">
                <a:xfrm flipV="1">
                  <a:off x="1975" y="2300"/>
                  <a:ext cx="137" cy="127"/>
                </a:xfrm>
                <a:prstGeom prst="line">
                  <a:avLst/>
                </a:prstGeom>
                <a:noFill/>
                <a:ln w="12700">
                  <a:solidFill>
                    <a:srgbClr val="C0C0FF"/>
                  </a:solidFill>
                  <a:round/>
                  <a:headEnd/>
                  <a:tailEnd/>
                </a:ln>
              </p:spPr>
              <p:txBody>
                <a:bodyPr/>
                <a:lstStyle/>
                <a:p>
                  <a:endParaRPr lang="it-IT"/>
                </a:p>
              </p:txBody>
            </p:sp>
            <p:sp>
              <p:nvSpPr>
                <p:cNvPr id="79693" name="Line 184"/>
                <p:cNvSpPr>
                  <a:spLocks noChangeShapeType="1"/>
                </p:cNvSpPr>
                <p:nvPr/>
              </p:nvSpPr>
              <p:spPr bwMode="auto">
                <a:xfrm flipV="1">
                  <a:off x="1895" y="2471"/>
                  <a:ext cx="132" cy="111"/>
                </a:xfrm>
                <a:prstGeom prst="line">
                  <a:avLst/>
                </a:prstGeom>
                <a:noFill/>
                <a:ln w="12700">
                  <a:solidFill>
                    <a:srgbClr val="C0C0FF"/>
                  </a:solidFill>
                  <a:round/>
                  <a:headEnd/>
                  <a:tailEnd/>
                </a:ln>
              </p:spPr>
              <p:txBody>
                <a:bodyPr/>
                <a:lstStyle/>
                <a:p>
                  <a:endParaRPr lang="it-IT"/>
                </a:p>
              </p:txBody>
            </p:sp>
            <p:sp>
              <p:nvSpPr>
                <p:cNvPr id="79694" name="Line 185"/>
                <p:cNvSpPr>
                  <a:spLocks noChangeShapeType="1"/>
                </p:cNvSpPr>
                <p:nvPr/>
              </p:nvSpPr>
              <p:spPr bwMode="auto">
                <a:xfrm flipV="1">
                  <a:off x="2216" y="2231"/>
                  <a:ext cx="160" cy="157"/>
                </a:xfrm>
                <a:prstGeom prst="line">
                  <a:avLst/>
                </a:prstGeom>
                <a:noFill/>
                <a:ln w="12700">
                  <a:solidFill>
                    <a:srgbClr val="C0C0FF"/>
                  </a:solidFill>
                  <a:round/>
                  <a:headEnd/>
                  <a:tailEnd/>
                </a:ln>
              </p:spPr>
              <p:txBody>
                <a:bodyPr/>
                <a:lstStyle/>
                <a:p>
                  <a:endParaRPr lang="it-IT"/>
                </a:p>
              </p:txBody>
            </p:sp>
            <p:sp>
              <p:nvSpPr>
                <p:cNvPr id="79695" name="Line 186"/>
                <p:cNvSpPr>
                  <a:spLocks noChangeShapeType="1"/>
                </p:cNvSpPr>
                <p:nvPr/>
              </p:nvSpPr>
              <p:spPr bwMode="auto">
                <a:xfrm flipV="1">
                  <a:off x="2144" y="2337"/>
                  <a:ext cx="182" cy="181"/>
                </a:xfrm>
                <a:prstGeom prst="line">
                  <a:avLst/>
                </a:prstGeom>
                <a:noFill/>
                <a:ln w="12700">
                  <a:solidFill>
                    <a:srgbClr val="C0C0FF"/>
                  </a:solidFill>
                  <a:round/>
                  <a:headEnd/>
                  <a:tailEnd/>
                </a:ln>
              </p:spPr>
              <p:txBody>
                <a:bodyPr/>
                <a:lstStyle/>
                <a:p>
                  <a:endParaRPr lang="it-IT"/>
                </a:p>
              </p:txBody>
            </p:sp>
            <p:sp>
              <p:nvSpPr>
                <p:cNvPr id="79696" name="Line 187"/>
                <p:cNvSpPr>
                  <a:spLocks noChangeShapeType="1"/>
                </p:cNvSpPr>
                <p:nvPr/>
              </p:nvSpPr>
              <p:spPr bwMode="auto">
                <a:xfrm flipV="1">
                  <a:off x="2093" y="2486"/>
                  <a:ext cx="160" cy="151"/>
                </a:xfrm>
                <a:prstGeom prst="line">
                  <a:avLst/>
                </a:prstGeom>
                <a:noFill/>
                <a:ln w="12700">
                  <a:solidFill>
                    <a:srgbClr val="C0C0FF"/>
                  </a:solidFill>
                  <a:round/>
                  <a:headEnd/>
                  <a:tailEnd/>
                </a:ln>
              </p:spPr>
              <p:txBody>
                <a:bodyPr/>
                <a:lstStyle/>
                <a:p>
                  <a:endParaRPr lang="it-IT"/>
                </a:p>
              </p:txBody>
            </p:sp>
            <p:sp>
              <p:nvSpPr>
                <p:cNvPr id="79697" name="Line 188"/>
                <p:cNvSpPr>
                  <a:spLocks noChangeShapeType="1"/>
                </p:cNvSpPr>
                <p:nvPr/>
              </p:nvSpPr>
              <p:spPr bwMode="auto">
                <a:xfrm flipV="1">
                  <a:off x="2242" y="2396"/>
                  <a:ext cx="141" cy="132"/>
                </a:xfrm>
                <a:prstGeom prst="line">
                  <a:avLst/>
                </a:prstGeom>
                <a:noFill/>
                <a:ln w="12700">
                  <a:solidFill>
                    <a:srgbClr val="C0C0FF"/>
                  </a:solidFill>
                  <a:round/>
                  <a:headEnd/>
                  <a:tailEnd/>
                </a:ln>
              </p:spPr>
              <p:txBody>
                <a:bodyPr/>
                <a:lstStyle/>
                <a:p>
                  <a:endParaRPr lang="it-IT"/>
                </a:p>
              </p:txBody>
            </p:sp>
            <p:sp>
              <p:nvSpPr>
                <p:cNvPr id="79698" name="Line 189"/>
                <p:cNvSpPr>
                  <a:spLocks noChangeShapeType="1"/>
                </p:cNvSpPr>
                <p:nvPr/>
              </p:nvSpPr>
              <p:spPr bwMode="auto">
                <a:xfrm flipV="1">
                  <a:off x="2472" y="2303"/>
                  <a:ext cx="121" cy="120"/>
                </a:xfrm>
                <a:prstGeom prst="line">
                  <a:avLst/>
                </a:prstGeom>
                <a:noFill/>
                <a:ln w="12700">
                  <a:solidFill>
                    <a:srgbClr val="C0C0FF"/>
                  </a:solidFill>
                  <a:round/>
                  <a:headEnd/>
                  <a:tailEnd/>
                </a:ln>
              </p:spPr>
              <p:txBody>
                <a:bodyPr/>
                <a:lstStyle/>
                <a:p>
                  <a:endParaRPr lang="it-IT"/>
                </a:p>
              </p:txBody>
            </p:sp>
            <p:sp>
              <p:nvSpPr>
                <p:cNvPr id="79699" name="Line 190"/>
                <p:cNvSpPr>
                  <a:spLocks noChangeShapeType="1"/>
                </p:cNvSpPr>
                <p:nvPr/>
              </p:nvSpPr>
              <p:spPr bwMode="auto">
                <a:xfrm flipV="1">
                  <a:off x="2431" y="2515"/>
                  <a:ext cx="112" cy="106"/>
                </a:xfrm>
                <a:prstGeom prst="line">
                  <a:avLst/>
                </a:prstGeom>
                <a:noFill/>
                <a:ln w="12700">
                  <a:solidFill>
                    <a:srgbClr val="C0C0FF"/>
                  </a:solidFill>
                  <a:round/>
                  <a:headEnd/>
                  <a:tailEnd/>
                </a:ln>
              </p:spPr>
              <p:txBody>
                <a:bodyPr/>
                <a:lstStyle/>
                <a:p>
                  <a:endParaRPr lang="it-IT"/>
                </a:p>
              </p:txBody>
            </p:sp>
            <p:sp>
              <p:nvSpPr>
                <p:cNvPr id="79700" name="Line 191"/>
                <p:cNvSpPr>
                  <a:spLocks noChangeShapeType="1"/>
                </p:cNvSpPr>
                <p:nvPr/>
              </p:nvSpPr>
              <p:spPr bwMode="auto">
                <a:xfrm flipV="1">
                  <a:off x="2556" y="2415"/>
                  <a:ext cx="130" cy="131"/>
                </a:xfrm>
                <a:prstGeom prst="line">
                  <a:avLst/>
                </a:prstGeom>
                <a:noFill/>
                <a:ln w="12700">
                  <a:solidFill>
                    <a:srgbClr val="C0C0FF"/>
                  </a:solidFill>
                  <a:round/>
                  <a:headEnd/>
                  <a:tailEnd/>
                </a:ln>
              </p:spPr>
              <p:txBody>
                <a:bodyPr/>
                <a:lstStyle/>
                <a:p>
                  <a:endParaRPr lang="it-IT"/>
                </a:p>
              </p:txBody>
            </p:sp>
          </p:grpSp>
          <p:sp>
            <p:nvSpPr>
              <p:cNvPr id="79645" name="Line 192"/>
              <p:cNvSpPr>
                <a:spLocks noChangeShapeType="1"/>
              </p:cNvSpPr>
              <p:nvPr/>
            </p:nvSpPr>
            <p:spPr bwMode="auto">
              <a:xfrm>
                <a:off x="4895" y="1893"/>
                <a:ext cx="0" cy="98"/>
              </a:xfrm>
              <a:prstGeom prst="line">
                <a:avLst/>
              </a:prstGeom>
              <a:noFill/>
              <a:ln w="15875">
                <a:solidFill>
                  <a:srgbClr val="404040"/>
                </a:solidFill>
                <a:round/>
                <a:headEnd/>
                <a:tailEnd/>
              </a:ln>
            </p:spPr>
            <p:txBody>
              <a:bodyPr/>
              <a:lstStyle/>
              <a:p>
                <a:endParaRPr lang="it-IT"/>
              </a:p>
            </p:txBody>
          </p:sp>
          <p:sp>
            <p:nvSpPr>
              <p:cNvPr id="79646" name="Freeform 193"/>
              <p:cNvSpPr>
                <a:spLocks/>
              </p:cNvSpPr>
              <p:nvPr/>
            </p:nvSpPr>
            <p:spPr bwMode="auto">
              <a:xfrm>
                <a:off x="5176" y="1843"/>
                <a:ext cx="202" cy="260"/>
              </a:xfrm>
              <a:custGeom>
                <a:avLst/>
                <a:gdLst>
                  <a:gd name="T0" fmla="*/ 0 w 954"/>
                  <a:gd name="T1" fmla="*/ 0 h 1084"/>
                  <a:gd name="T2" fmla="*/ 0 w 954"/>
                  <a:gd name="T3" fmla="*/ 0 h 1084"/>
                  <a:gd name="T4" fmla="*/ 0 w 954"/>
                  <a:gd name="T5" fmla="*/ 0 h 1084"/>
                  <a:gd name="T6" fmla="*/ 0 w 954"/>
                  <a:gd name="T7" fmla="*/ 0 h 1084"/>
                  <a:gd name="T8" fmla="*/ 0 w 954"/>
                  <a:gd name="T9" fmla="*/ 0 h 1084"/>
                  <a:gd name="T10" fmla="*/ 0 60000 65536"/>
                  <a:gd name="T11" fmla="*/ 0 60000 65536"/>
                  <a:gd name="T12" fmla="*/ 0 60000 65536"/>
                  <a:gd name="T13" fmla="*/ 0 60000 65536"/>
                  <a:gd name="T14" fmla="*/ 0 60000 65536"/>
                  <a:gd name="T15" fmla="*/ 0 w 954"/>
                  <a:gd name="T16" fmla="*/ 0 h 1084"/>
                  <a:gd name="T17" fmla="*/ 954 w 954"/>
                  <a:gd name="T18" fmla="*/ 1084 h 1084"/>
                </a:gdLst>
                <a:ahLst/>
                <a:cxnLst>
                  <a:cxn ang="T10">
                    <a:pos x="T0" y="T1"/>
                  </a:cxn>
                  <a:cxn ang="T11">
                    <a:pos x="T2" y="T3"/>
                  </a:cxn>
                  <a:cxn ang="T12">
                    <a:pos x="T4" y="T5"/>
                  </a:cxn>
                  <a:cxn ang="T13">
                    <a:pos x="T6" y="T7"/>
                  </a:cxn>
                  <a:cxn ang="T14">
                    <a:pos x="T8" y="T9"/>
                  </a:cxn>
                </a:cxnLst>
                <a:rect l="T15" t="T16" r="T17" b="T18"/>
                <a:pathLst>
                  <a:path w="954" h="1084">
                    <a:moveTo>
                      <a:pt x="0" y="0"/>
                    </a:moveTo>
                    <a:lnTo>
                      <a:pt x="0" y="1084"/>
                    </a:lnTo>
                    <a:lnTo>
                      <a:pt x="954" y="765"/>
                    </a:lnTo>
                    <a:lnTo>
                      <a:pt x="954" y="120"/>
                    </a:lnTo>
                    <a:lnTo>
                      <a:pt x="0" y="0"/>
                    </a:lnTo>
                    <a:close/>
                  </a:path>
                </a:pathLst>
              </a:custGeom>
              <a:solidFill>
                <a:srgbClr val="5F5F5F"/>
              </a:solidFill>
              <a:ln w="9525">
                <a:noFill/>
                <a:round/>
                <a:headEnd/>
                <a:tailEnd/>
              </a:ln>
            </p:spPr>
            <p:txBody>
              <a:bodyPr/>
              <a:lstStyle/>
              <a:p>
                <a:endParaRPr lang="it-IT"/>
              </a:p>
            </p:txBody>
          </p:sp>
          <p:grpSp>
            <p:nvGrpSpPr>
              <p:cNvPr id="79647" name="Group 194"/>
              <p:cNvGrpSpPr>
                <a:grpSpLocks/>
              </p:cNvGrpSpPr>
              <p:nvPr/>
            </p:nvGrpSpPr>
            <p:grpSpPr bwMode="auto">
              <a:xfrm>
                <a:off x="5205" y="1879"/>
                <a:ext cx="144" cy="165"/>
                <a:chOff x="2988" y="2142"/>
                <a:chExt cx="973" cy="699"/>
              </a:xfrm>
            </p:grpSpPr>
            <p:sp>
              <p:nvSpPr>
                <p:cNvPr id="79648" name="Freeform 195"/>
                <p:cNvSpPr>
                  <a:spLocks/>
                </p:cNvSpPr>
                <p:nvPr/>
              </p:nvSpPr>
              <p:spPr bwMode="auto">
                <a:xfrm>
                  <a:off x="2988" y="2142"/>
                  <a:ext cx="973" cy="699"/>
                </a:xfrm>
                <a:custGeom>
                  <a:avLst/>
                  <a:gdLst>
                    <a:gd name="T0" fmla="*/ 1 w 1946"/>
                    <a:gd name="T1" fmla="*/ 0 h 1400"/>
                    <a:gd name="T2" fmla="*/ 1 w 1946"/>
                    <a:gd name="T3" fmla="*/ 0 h 1400"/>
                    <a:gd name="T4" fmla="*/ 0 w 1946"/>
                    <a:gd name="T5" fmla="*/ 0 h 1400"/>
                    <a:gd name="T6" fmla="*/ 0 w 1946"/>
                    <a:gd name="T7" fmla="*/ 0 h 1400"/>
                    <a:gd name="T8" fmla="*/ 1 w 1946"/>
                    <a:gd name="T9" fmla="*/ 0 h 1400"/>
                    <a:gd name="T10" fmla="*/ 0 60000 65536"/>
                    <a:gd name="T11" fmla="*/ 0 60000 65536"/>
                    <a:gd name="T12" fmla="*/ 0 60000 65536"/>
                    <a:gd name="T13" fmla="*/ 0 60000 65536"/>
                    <a:gd name="T14" fmla="*/ 0 60000 65536"/>
                    <a:gd name="T15" fmla="*/ 0 w 1946"/>
                    <a:gd name="T16" fmla="*/ 0 h 1400"/>
                    <a:gd name="T17" fmla="*/ 1946 w 1946"/>
                    <a:gd name="T18" fmla="*/ 1400 h 1400"/>
                  </a:gdLst>
                  <a:ahLst/>
                  <a:cxnLst>
                    <a:cxn ang="T10">
                      <a:pos x="T0" y="T1"/>
                    </a:cxn>
                    <a:cxn ang="T11">
                      <a:pos x="T2" y="T3"/>
                    </a:cxn>
                    <a:cxn ang="T12">
                      <a:pos x="T4" y="T5"/>
                    </a:cxn>
                    <a:cxn ang="T13">
                      <a:pos x="T6" y="T7"/>
                    </a:cxn>
                    <a:cxn ang="T14">
                      <a:pos x="T8" y="T9"/>
                    </a:cxn>
                  </a:cxnLst>
                  <a:rect l="T15" t="T16" r="T17" b="T18"/>
                  <a:pathLst>
                    <a:path w="1946" h="1400">
                      <a:moveTo>
                        <a:pt x="1946" y="108"/>
                      </a:moveTo>
                      <a:lnTo>
                        <a:pt x="1946" y="1053"/>
                      </a:lnTo>
                      <a:lnTo>
                        <a:pt x="0" y="1400"/>
                      </a:lnTo>
                      <a:lnTo>
                        <a:pt x="0" y="0"/>
                      </a:lnTo>
                      <a:lnTo>
                        <a:pt x="1946" y="108"/>
                      </a:lnTo>
                      <a:close/>
                    </a:path>
                  </a:pathLst>
                </a:custGeom>
                <a:solidFill>
                  <a:srgbClr val="CCFFFF"/>
                </a:solidFill>
                <a:ln w="9525">
                  <a:noFill/>
                  <a:round/>
                  <a:headEnd/>
                  <a:tailEnd/>
                </a:ln>
              </p:spPr>
              <p:txBody>
                <a:bodyPr/>
                <a:lstStyle/>
                <a:p>
                  <a:endParaRPr lang="it-IT"/>
                </a:p>
              </p:txBody>
            </p:sp>
            <p:sp>
              <p:nvSpPr>
                <p:cNvPr id="79649" name="Line 196"/>
                <p:cNvSpPr>
                  <a:spLocks noChangeShapeType="1"/>
                </p:cNvSpPr>
                <p:nvPr/>
              </p:nvSpPr>
              <p:spPr bwMode="auto">
                <a:xfrm>
                  <a:off x="3385" y="2165"/>
                  <a:ext cx="1" cy="613"/>
                </a:xfrm>
                <a:prstGeom prst="line">
                  <a:avLst/>
                </a:prstGeom>
                <a:noFill/>
                <a:ln w="15875">
                  <a:solidFill>
                    <a:srgbClr val="303543"/>
                  </a:solidFill>
                  <a:round/>
                  <a:headEnd/>
                  <a:tailEnd/>
                </a:ln>
              </p:spPr>
              <p:txBody>
                <a:bodyPr/>
                <a:lstStyle/>
                <a:p>
                  <a:endParaRPr lang="it-IT"/>
                </a:p>
              </p:txBody>
            </p:sp>
            <p:sp>
              <p:nvSpPr>
                <p:cNvPr id="79650" name="Line 197"/>
                <p:cNvSpPr>
                  <a:spLocks noChangeShapeType="1"/>
                </p:cNvSpPr>
                <p:nvPr/>
              </p:nvSpPr>
              <p:spPr bwMode="auto">
                <a:xfrm>
                  <a:off x="3492" y="2173"/>
                  <a:ext cx="1" cy="586"/>
                </a:xfrm>
                <a:prstGeom prst="line">
                  <a:avLst/>
                </a:prstGeom>
                <a:noFill/>
                <a:ln w="15875">
                  <a:solidFill>
                    <a:srgbClr val="303543"/>
                  </a:solidFill>
                  <a:round/>
                  <a:headEnd/>
                  <a:tailEnd/>
                </a:ln>
              </p:spPr>
              <p:txBody>
                <a:bodyPr/>
                <a:lstStyle/>
                <a:p>
                  <a:endParaRPr lang="it-IT"/>
                </a:p>
              </p:txBody>
            </p:sp>
            <p:sp>
              <p:nvSpPr>
                <p:cNvPr id="79651" name="Line 198"/>
                <p:cNvSpPr>
                  <a:spLocks noChangeShapeType="1"/>
                </p:cNvSpPr>
                <p:nvPr/>
              </p:nvSpPr>
              <p:spPr bwMode="auto">
                <a:xfrm>
                  <a:off x="3597" y="2180"/>
                  <a:ext cx="1" cy="561"/>
                </a:xfrm>
                <a:prstGeom prst="line">
                  <a:avLst/>
                </a:prstGeom>
                <a:noFill/>
                <a:ln w="15875">
                  <a:solidFill>
                    <a:srgbClr val="303543"/>
                  </a:solidFill>
                  <a:round/>
                  <a:headEnd/>
                  <a:tailEnd/>
                </a:ln>
              </p:spPr>
              <p:txBody>
                <a:bodyPr/>
                <a:lstStyle/>
                <a:p>
                  <a:endParaRPr lang="it-IT"/>
                </a:p>
              </p:txBody>
            </p:sp>
            <p:sp>
              <p:nvSpPr>
                <p:cNvPr id="79652" name="Freeform 199"/>
                <p:cNvSpPr>
                  <a:spLocks/>
                </p:cNvSpPr>
                <p:nvPr/>
              </p:nvSpPr>
              <p:spPr bwMode="auto">
                <a:xfrm>
                  <a:off x="3005" y="2142"/>
                  <a:ext cx="956" cy="699"/>
                </a:xfrm>
                <a:custGeom>
                  <a:avLst/>
                  <a:gdLst>
                    <a:gd name="T0" fmla="*/ 0 w 1912"/>
                    <a:gd name="T1" fmla="*/ 0 h 1400"/>
                    <a:gd name="T2" fmla="*/ 0 w 1912"/>
                    <a:gd name="T3" fmla="*/ 0 h 1400"/>
                    <a:gd name="T4" fmla="*/ 1 w 1912"/>
                    <a:gd name="T5" fmla="*/ 0 h 1400"/>
                    <a:gd name="T6" fmla="*/ 1 w 1912"/>
                    <a:gd name="T7" fmla="*/ 0 h 1400"/>
                    <a:gd name="T8" fmla="*/ 0 w 1912"/>
                    <a:gd name="T9" fmla="*/ 0 h 1400"/>
                    <a:gd name="T10" fmla="*/ 0 60000 65536"/>
                    <a:gd name="T11" fmla="*/ 0 60000 65536"/>
                    <a:gd name="T12" fmla="*/ 0 60000 65536"/>
                    <a:gd name="T13" fmla="*/ 0 60000 65536"/>
                    <a:gd name="T14" fmla="*/ 0 60000 65536"/>
                    <a:gd name="T15" fmla="*/ 0 w 1912"/>
                    <a:gd name="T16" fmla="*/ 0 h 1400"/>
                    <a:gd name="T17" fmla="*/ 1912 w 1912"/>
                    <a:gd name="T18" fmla="*/ 1400 h 1400"/>
                  </a:gdLst>
                  <a:ahLst/>
                  <a:cxnLst>
                    <a:cxn ang="T10">
                      <a:pos x="T0" y="T1"/>
                    </a:cxn>
                    <a:cxn ang="T11">
                      <a:pos x="T2" y="T3"/>
                    </a:cxn>
                    <a:cxn ang="T12">
                      <a:pos x="T4" y="T5"/>
                    </a:cxn>
                    <a:cxn ang="T13">
                      <a:pos x="T6" y="T7"/>
                    </a:cxn>
                    <a:cxn ang="T14">
                      <a:pos x="T8" y="T9"/>
                    </a:cxn>
                  </a:cxnLst>
                  <a:rect l="T15" t="T16" r="T17" b="T18"/>
                  <a:pathLst>
                    <a:path w="1912" h="1400">
                      <a:moveTo>
                        <a:pt x="0" y="0"/>
                      </a:moveTo>
                      <a:lnTo>
                        <a:pt x="0" y="1400"/>
                      </a:lnTo>
                      <a:lnTo>
                        <a:pt x="1912" y="1053"/>
                      </a:lnTo>
                      <a:lnTo>
                        <a:pt x="1912" y="108"/>
                      </a:lnTo>
                      <a:lnTo>
                        <a:pt x="0" y="0"/>
                      </a:lnTo>
                    </a:path>
                  </a:pathLst>
                </a:custGeom>
                <a:solidFill>
                  <a:srgbClr val="CCFFFF"/>
                </a:solidFill>
                <a:ln w="15875">
                  <a:solidFill>
                    <a:srgbClr val="212121"/>
                  </a:solidFill>
                  <a:round/>
                  <a:headEnd/>
                  <a:tailEnd/>
                </a:ln>
              </p:spPr>
              <p:txBody>
                <a:bodyPr/>
                <a:lstStyle/>
                <a:p>
                  <a:endParaRPr lang="it-IT"/>
                </a:p>
              </p:txBody>
            </p:sp>
            <p:sp>
              <p:nvSpPr>
                <p:cNvPr id="79653" name="Line 200"/>
                <p:cNvSpPr>
                  <a:spLocks noChangeShapeType="1"/>
                </p:cNvSpPr>
                <p:nvPr/>
              </p:nvSpPr>
              <p:spPr bwMode="auto">
                <a:xfrm>
                  <a:off x="3139" y="2157"/>
                  <a:ext cx="1" cy="656"/>
                </a:xfrm>
                <a:prstGeom prst="line">
                  <a:avLst/>
                </a:prstGeom>
                <a:noFill/>
                <a:ln w="15875">
                  <a:solidFill>
                    <a:srgbClr val="404040"/>
                  </a:solidFill>
                  <a:round/>
                  <a:headEnd/>
                  <a:tailEnd/>
                </a:ln>
              </p:spPr>
              <p:txBody>
                <a:bodyPr/>
                <a:lstStyle/>
                <a:p>
                  <a:endParaRPr lang="it-IT"/>
                </a:p>
              </p:txBody>
            </p:sp>
            <p:sp>
              <p:nvSpPr>
                <p:cNvPr id="79654" name="Line 201"/>
                <p:cNvSpPr>
                  <a:spLocks noChangeShapeType="1"/>
                </p:cNvSpPr>
                <p:nvPr/>
              </p:nvSpPr>
              <p:spPr bwMode="auto">
                <a:xfrm>
                  <a:off x="3384" y="2171"/>
                  <a:ext cx="1" cy="604"/>
                </a:xfrm>
                <a:prstGeom prst="line">
                  <a:avLst/>
                </a:prstGeom>
                <a:noFill/>
                <a:ln w="15875">
                  <a:solidFill>
                    <a:srgbClr val="404040"/>
                  </a:solidFill>
                  <a:round/>
                  <a:headEnd/>
                  <a:tailEnd/>
                </a:ln>
              </p:spPr>
              <p:txBody>
                <a:bodyPr/>
                <a:lstStyle/>
                <a:p>
                  <a:endParaRPr lang="it-IT"/>
                </a:p>
              </p:txBody>
            </p:sp>
            <p:sp>
              <p:nvSpPr>
                <p:cNvPr id="79655" name="Line 202"/>
                <p:cNvSpPr>
                  <a:spLocks noChangeShapeType="1"/>
                </p:cNvSpPr>
                <p:nvPr/>
              </p:nvSpPr>
              <p:spPr bwMode="auto">
                <a:xfrm>
                  <a:off x="3495" y="2180"/>
                  <a:ext cx="1" cy="575"/>
                </a:xfrm>
                <a:prstGeom prst="line">
                  <a:avLst/>
                </a:prstGeom>
                <a:noFill/>
                <a:ln w="15875">
                  <a:solidFill>
                    <a:srgbClr val="404040"/>
                  </a:solidFill>
                  <a:round/>
                  <a:headEnd/>
                  <a:tailEnd/>
                </a:ln>
              </p:spPr>
              <p:txBody>
                <a:bodyPr/>
                <a:lstStyle/>
                <a:p>
                  <a:endParaRPr lang="it-IT"/>
                </a:p>
              </p:txBody>
            </p:sp>
            <p:sp>
              <p:nvSpPr>
                <p:cNvPr id="79656" name="Line 203"/>
                <p:cNvSpPr>
                  <a:spLocks noChangeShapeType="1"/>
                </p:cNvSpPr>
                <p:nvPr/>
              </p:nvSpPr>
              <p:spPr bwMode="auto">
                <a:xfrm>
                  <a:off x="3685" y="2190"/>
                  <a:ext cx="1" cy="531"/>
                </a:xfrm>
                <a:prstGeom prst="line">
                  <a:avLst/>
                </a:prstGeom>
                <a:noFill/>
                <a:ln w="15875">
                  <a:solidFill>
                    <a:srgbClr val="404040"/>
                  </a:solidFill>
                  <a:round/>
                  <a:headEnd/>
                  <a:tailEnd/>
                </a:ln>
              </p:spPr>
              <p:txBody>
                <a:bodyPr/>
                <a:lstStyle/>
                <a:p>
                  <a:endParaRPr lang="it-IT"/>
                </a:p>
              </p:txBody>
            </p:sp>
            <p:sp>
              <p:nvSpPr>
                <p:cNvPr id="79657" name="Line 204"/>
                <p:cNvSpPr>
                  <a:spLocks noChangeShapeType="1"/>
                </p:cNvSpPr>
                <p:nvPr/>
              </p:nvSpPr>
              <p:spPr bwMode="auto">
                <a:xfrm>
                  <a:off x="3769" y="2196"/>
                  <a:ext cx="1" cy="512"/>
                </a:xfrm>
                <a:prstGeom prst="line">
                  <a:avLst/>
                </a:prstGeom>
                <a:noFill/>
                <a:ln w="15875">
                  <a:solidFill>
                    <a:srgbClr val="404040"/>
                  </a:solidFill>
                  <a:round/>
                  <a:headEnd/>
                  <a:tailEnd/>
                </a:ln>
              </p:spPr>
              <p:txBody>
                <a:bodyPr/>
                <a:lstStyle/>
                <a:p>
                  <a:endParaRPr lang="it-IT"/>
                </a:p>
              </p:txBody>
            </p:sp>
            <p:sp>
              <p:nvSpPr>
                <p:cNvPr id="79658" name="Line 205"/>
                <p:cNvSpPr>
                  <a:spLocks noChangeShapeType="1"/>
                </p:cNvSpPr>
                <p:nvPr/>
              </p:nvSpPr>
              <p:spPr bwMode="auto">
                <a:xfrm>
                  <a:off x="3843" y="2203"/>
                  <a:ext cx="1" cy="492"/>
                </a:xfrm>
                <a:prstGeom prst="line">
                  <a:avLst/>
                </a:prstGeom>
                <a:noFill/>
                <a:ln w="15875">
                  <a:solidFill>
                    <a:srgbClr val="404040"/>
                  </a:solidFill>
                  <a:round/>
                  <a:headEnd/>
                  <a:tailEnd/>
                </a:ln>
              </p:spPr>
              <p:txBody>
                <a:bodyPr/>
                <a:lstStyle/>
                <a:p>
                  <a:endParaRPr lang="it-IT"/>
                </a:p>
              </p:txBody>
            </p:sp>
            <p:sp>
              <p:nvSpPr>
                <p:cNvPr id="79659" name="Line 206"/>
                <p:cNvSpPr>
                  <a:spLocks noChangeShapeType="1"/>
                </p:cNvSpPr>
                <p:nvPr/>
              </p:nvSpPr>
              <p:spPr bwMode="auto">
                <a:xfrm>
                  <a:off x="3920" y="2207"/>
                  <a:ext cx="1" cy="473"/>
                </a:xfrm>
                <a:prstGeom prst="line">
                  <a:avLst/>
                </a:prstGeom>
                <a:noFill/>
                <a:ln w="15875">
                  <a:solidFill>
                    <a:srgbClr val="404040"/>
                  </a:solidFill>
                  <a:round/>
                  <a:headEnd/>
                  <a:tailEnd/>
                </a:ln>
              </p:spPr>
              <p:txBody>
                <a:bodyPr/>
                <a:lstStyle/>
                <a:p>
                  <a:endParaRPr lang="it-IT"/>
                </a:p>
              </p:txBody>
            </p:sp>
            <p:grpSp>
              <p:nvGrpSpPr>
                <p:cNvPr id="79660" name="Group 207"/>
                <p:cNvGrpSpPr>
                  <a:grpSpLocks/>
                </p:cNvGrpSpPr>
                <p:nvPr/>
              </p:nvGrpSpPr>
              <p:grpSpPr bwMode="auto">
                <a:xfrm>
                  <a:off x="3077" y="2228"/>
                  <a:ext cx="878" cy="462"/>
                  <a:chOff x="3077" y="2228"/>
                  <a:chExt cx="878" cy="462"/>
                </a:xfrm>
              </p:grpSpPr>
              <p:sp>
                <p:nvSpPr>
                  <p:cNvPr id="79667" name="Line 208"/>
                  <p:cNvSpPr>
                    <a:spLocks noChangeShapeType="1"/>
                  </p:cNvSpPr>
                  <p:nvPr/>
                </p:nvSpPr>
                <p:spPr bwMode="auto">
                  <a:xfrm flipH="1" flipV="1">
                    <a:off x="3809" y="2228"/>
                    <a:ext cx="124" cy="98"/>
                  </a:xfrm>
                  <a:prstGeom prst="line">
                    <a:avLst/>
                  </a:prstGeom>
                  <a:noFill/>
                  <a:ln w="12700">
                    <a:solidFill>
                      <a:srgbClr val="E0E0E0"/>
                    </a:solidFill>
                    <a:round/>
                    <a:headEnd/>
                    <a:tailEnd/>
                  </a:ln>
                </p:spPr>
                <p:txBody>
                  <a:bodyPr/>
                  <a:lstStyle/>
                  <a:p>
                    <a:endParaRPr lang="it-IT"/>
                  </a:p>
                </p:txBody>
              </p:sp>
              <p:sp>
                <p:nvSpPr>
                  <p:cNvPr id="79668" name="Line 209"/>
                  <p:cNvSpPr>
                    <a:spLocks noChangeShapeType="1"/>
                  </p:cNvSpPr>
                  <p:nvPr/>
                </p:nvSpPr>
                <p:spPr bwMode="auto">
                  <a:xfrm flipH="1" flipV="1">
                    <a:off x="3861" y="2486"/>
                    <a:ext cx="94" cy="80"/>
                  </a:xfrm>
                  <a:prstGeom prst="line">
                    <a:avLst/>
                  </a:prstGeom>
                  <a:noFill/>
                  <a:ln w="12700">
                    <a:solidFill>
                      <a:srgbClr val="E0E0E0"/>
                    </a:solidFill>
                    <a:round/>
                    <a:headEnd/>
                    <a:tailEnd/>
                  </a:ln>
                </p:spPr>
                <p:txBody>
                  <a:bodyPr/>
                  <a:lstStyle/>
                  <a:p>
                    <a:endParaRPr lang="it-IT"/>
                  </a:p>
                </p:txBody>
              </p:sp>
              <p:sp>
                <p:nvSpPr>
                  <p:cNvPr id="79669" name="Line 210"/>
                  <p:cNvSpPr>
                    <a:spLocks noChangeShapeType="1"/>
                  </p:cNvSpPr>
                  <p:nvPr/>
                </p:nvSpPr>
                <p:spPr bwMode="auto">
                  <a:xfrm flipH="1" flipV="1">
                    <a:off x="3664" y="2352"/>
                    <a:ext cx="155" cy="141"/>
                  </a:xfrm>
                  <a:prstGeom prst="line">
                    <a:avLst/>
                  </a:prstGeom>
                  <a:noFill/>
                  <a:ln w="12700">
                    <a:solidFill>
                      <a:srgbClr val="E0E0E0"/>
                    </a:solidFill>
                    <a:round/>
                    <a:headEnd/>
                    <a:tailEnd/>
                  </a:ln>
                </p:spPr>
                <p:txBody>
                  <a:bodyPr/>
                  <a:lstStyle/>
                  <a:p>
                    <a:endParaRPr lang="it-IT"/>
                  </a:p>
                </p:txBody>
              </p:sp>
              <p:sp>
                <p:nvSpPr>
                  <p:cNvPr id="79670" name="Line 211"/>
                  <p:cNvSpPr>
                    <a:spLocks noChangeShapeType="1"/>
                  </p:cNvSpPr>
                  <p:nvPr/>
                </p:nvSpPr>
                <p:spPr bwMode="auto">
                  <a:xfrm flipH="1" flipV="1">
                    <a:off x="3088" y="2261"/>
                    <a:ext cx="139" cy="133"/>
                  </a:xfrm>
                  <a:prstGeom prst="line">
                    <a:avLst/>
                  </a:prstGeom>
                  <a:noFill/>
                  <a:ln w="12700">
                    <a:solidFill>
                      <a:srgbClr val="E0E0E0"/>
                    </a:solidFill>
                    <a:round/>
                    <a:headEnd/>
                    <a:tailEnd/>
                  </a:ln>
                </p:spPr>
                <p:txBody>
                  <a:bodyPr/>
                  <a:lstStyle/>
                  <a:p>
                    <a:endParaRPr lang="it-IT"/>
                  </a:p>
                </p:txBody>
              </p:sp>
              <p:sp>
                <p:nvSpPr>
                  <p:cNvPr id="79671" name="Line 212"/>
                  <p:cNvSpPr>
                    <a:spLocks noChangeShapeType="1"/>
                  </p:cNvSpPr>
                  <p:nvPr/>
                </p:nvSpPr>
                <p:spPr bwMode="auto">
                  <a:xfrm flipH="1" flipV="1">
                    <a:off x="3651" y="2300"/>
                    <a:ext cx="137" cy="127"/>
                  </a:xfrm>
                  <a:prstGeom prst="line">
                    <a:avLst/>
                  </a:prstGeom>
                  <a:noFill/>
                  <a:ln w="12700">
                    <a:solidFill>
                      <a:srgbClr val="E0E0E0"/>
                    </a:solidFill>
                    <a:round/>
                    <a:headEnd/>
                    <a:tailEnd/>
                  </a:ln>
                </p:spPr>
                <p:txBody>
                  <a:bodyPr/>
                  <a:lstStyle/>
                  <a:p>
                    <a:endParaRPr lang="it-IT"/>
                  </a:p>
                </p:txBody>
              </p:sp>
              <p:sp>
                <p:nvSpPr>
                  <p:cNvPr id="79672" name="Line 213"/>
                  <p:cNvSpPr>
                    <a:spLocks noChangeShapeType="1"/>
                  </p:cNvSpPr>
                  <p:nvPr/>
                </p:nvSpPr>
                <p:spPr bwMode="auto">
                  <a:xfrm flipH="1" flipV="1">
                    <a:off x="3736" y="2471"/>
                    <a:ext cx="132" cy="111"/>
                  </a:xfrm>
                  <a:prstGeom prst="line">
                    <a:avLst/>
                  </a:prstGeom>
                  <a:noFill/>
                  <a:ln w="12700">
                    <a:solidFill>
                      <a:srgbClr val="E0E0E0"/>
                    </a:solidFill>
                    <a:round/>
                    <a:headEnd/>
                    <a:tailEnd/>
                  </a:ln>
                </p:spPr>
                <p:txBody>
                  <a:bodyPr/>
                  <a:lstStyle/>
                  <a:p>
                    <a:endParaRPr lang="it-IT"/>
                  </a:p>
                </p:txBody>
              </p:sp>
              <p:sp>
                <p:nvSpPr>
                  <p:cNvPr id="79673" name="Line 214"/>
                  <p:cNvSpPr>
                    <a:spLocks noChangeShapeType="1"/>
                  </p:cNvSpPr>
                  <p:nvPr/>
                </p:nvSpPr>
                <p:spPr bwMode="auto">
                  <a:xfrm flipH="1" flipV="1">
                    <a:off x="3387" y="2231"/>
                    <a:ext cx="160" cy="157"/>
                  </a:xfrm>
                  <a:prstGeom prst="line">
                    <a:avLst/>
                  </a:prstGeom>
                  <a:noFill/>
                  <a:ln w="12700">
                    <a:solidFill>
                      <a:srgbClr val="E0E0E0"/>
                    </a:solidFill>
                    <a:round/>
                    <a:headEnd/>
                    <a:tailEnd/>
                  </a:ln>
                </p:spPr>
                <p:txBody>
                  <a:bodyPr/>
                  <a:lstStyle/>
                  <a:p>
                    <a:endParaRPr lang="it-IT"/>
                  </a:p>
                </p:txBody>
              </p:sp>
              <p:sp>
                <p:nvSpPr>
                  <p:cNvPr id="79674" name="Line 215"/>
                  <p:cNvSpPr>
                    <a:spLocks noChangeShapeType="1"/>
                  </p:cNvSpPr>
                  <p:nvPr/>
                </p:nvSpPr>
                <p:spPr bwMode="auto">
                  <a:xfrm flipH="1" flipV="1">
                    <a:off x="3437" y="2337"/>
                    <a:ext cx="182" cy="181"/>
                  </a:xfrm>
                  <a:prstGeom prst="line">
                    <a:avLst/>
                  </a:prstGeom>
                  <a:noFill/>
                  <a:ln w="12700">
                    <a:solidFill>
                      <a:srgbClr val="E0E0E0"/>
                    </a:solidFill>
                    <a:round/>
                    <a:headEnd/>
                    <a:tailEnd/>
                  </a:ln>
                </p:spPr>
                <p:txBody>
                  <a:bodyPr/>
                  <a:lstStyle/>
                  <a:p>
                    <a:endParaRPr lang="it-IT"/>
                  </a:p>
                </p:txBody>
              </p:sp>
              <p:sp>
                <p:nvSpPr>
                  <p:cNvPr id="79675" name="Line 216"/>
                  <p:cNvSpPr>
                    <a:spLocks noChangeShapeType="1"/>
                  </p:cNvSpPr>
                  <p:nvPr/>
                </p:nvSpPr>
                <p:spPr bwMode="auto">
                  <a:xfrm flipH="1" flipV="1">
                    <a:off x="3253" y="2330"/>
                    <a:ext cx="159" cy="152"/>
                  </a:xfrm>
                  <a:prstGeom prst="line">
                    <a:avLst/>
                  </a:prstGeom>
                  <a:noFill/>
                  <a:ln w="12700">
                    <a:solidFill>
                      <a:srgbClr val="E0E0E0"/>
                    </a:solidFill>
                    <a:round/>
                    <a:headEnd/>
                    <a:tailEnd/>
                  </a:ln>
                </p:spPr>
                <p:txBody>
                  <a:bodyPr/>
                  <a:lstStyle/>
                  <a:p>
                    <a:endParaRPr lang="it-IT"/>
                  </a:p>
                </p:txBody>
              </p:sp>
              <p:sp>
                <p:nvSpPr>
                  <p:cNvPr id="79676" name="Line 217"/>
                  <p:cNvSpPr>
                    <a:spLocks noChangeShapeType="1"/>
                  </p:cNvSpPr>
                  <p:nvPr/>
                </p:nvSpPr>
                <p:spPr bwMode="auto">
                  <a:xfrm flipH="1" flipV="1">
                    <a:off x="3320" y="2557"/>
                    <a:ext cx="141" cy="133"/>
                  </a:xfrm>
                  <a:prstGeom prst="line">
                    <a:avLst/>
                  </a:prstGeom>
                  <a:noFill/>
                  <a:ln w="12700">
                    <a:solidFill>
                      <a:srgbClr val="E0E0E0"/>
                    </a:solidFill>
                    <a:round/>
                    <a:headEnd/>
                    <a:tailEnd/>
                  </a:ln>
                </p:spPr>
                <p:txBody>
                  <a:bodyPr/>
                  <a:lstStyle/>
                  <a:p>
                    <a:endParaRPr lang="it-IT"/>
                  </a:p>
                </p:txBody>
              </p:sp>
              <p:sp>
                <p:nvSpPr>
                  <p:cNvPr id="79677" name="Line 218"/>
                  <p:cNvSpPr>
                    <a:spLocks noChangeShapeType="1"/>
                  </p:cNvSpPr>
                  <p:nvPr/>
                </p:nvSpPr>
                <p:spPr bwMode="auto">
                  <a:xfrm flipH="1" flipV="1">
                    <a:off x="3077" y="2415"/>
                    <a:ext cx="130" cy="131"/>
                  </a:xfrm>
                  <a:prstGeom prst="line">
                    <a:avLst/>
                  </a:prstGeom>
                  <a:noFill/>
                  <a:ln w="12700">
                    <a:solidFill>
                      <a:srgbClr val="E0E0E0"/>
                    </a:solidFill>
                    <a:round/>
                    <a:headEnd/>
                    <a:tailEnd/>
                  </a:ln>
                </p:spPr>
                <p:txBody>
                  <a:bodyPr/>
                  <a:lstStyle/>
                  <a:p>
                    <a:endParaRPr lang="it-IT"/>
                  </a:p>
                </p:txBody>
              </p:sp>
            </p:grpSp>
            <p:sp>
              <p:nvSpPr>
                <p:cNvPr id="79661" name="Line 219"/>
                <p:cNvSpPr>
                  <a:spLocks noChangeShapeType="1"/>
                </p:cNvSpPr>
                <p:nvPr/>
              </p:nvSpPr>
              <p:spPr bwMode="auto">
                <a:xfrm>
                  <a:off x="3258" y="2177"/>
                  <a:ext cx="1" cy="604"/>
                </a:xfrm>
                <a:prstGeom prst="line">
                  <a:avLst/>
                </a:prstGeom>
                <a:noFill/>
                <a:ln w="15875">
                  <a:solidFill>
                    <a:srgbClr val="404040"/>
                  </a:solidFill>
                  <a:round/>
                  <a:headEnd/>
                  <a:tailEnd/>
                </a:ln>
              </p:spPr>
              <p:txBody>
                <a:bodyPr/>
                <a:lstStyle/>
                <a:p>
                  <a:endParaRPr lang="it-IT"/>
                </a:p>
              </p:txBody>
            </p:sp>
            <p:sp>
              <p:nvSpPr>
                <p:cNvPr id="79662" name="Line 220"/>
                <p:cNvSpPr>
                  <a:spLocks noChangeShapeType="1"/>
                </p:cNvSpPr>
                <p:nvPr/>
              </p:nvSpPr>
              <p:spPr bwMode="auto">
                <a:xfrm>
                  <a:off x="3003" y="2249"/>
                  <a:ext cx="946" cy="30"/>
                </a:xfrm>
                <a:prstGeom prst="line">
                  <a:avLst/>
                </a:prstGeom>
                <a:noFill/>
                <a:ln w="15875">
                  <a:solidFill>
                    <a:srgbClr val="404040"/>
                  </a:solidFill>
                  <a:round/>
                  <a:headEnd/>
                  <a:tailEnd/>
                </a:ln>
              </p:spPr>
              <p:txBody>
                <a:bodyPr/>
                <a:lstStyle/>
                <a:p>
                  <a:endParaRPr lang="it-IT"/>
                </a:p>
              </p:txBody>
            </p:sp>
            <p:sp>
              <p:nvSpPr>
                <p:cNvPr id="79663" name="Line 221"/>
                <p:cNvSpPr>
                  <a:spLocks noChangeShapeType="1"/>
                </p:cNvSpPr>
                <p:nvPr/>
              </p:nvSpPr>
              <p:spPr bwMode="auto">
                <a:xfrm flipV="1">
                  <a:off x="3009" y="2363"/>
                  <a:ext cx="946" cy="6"/>
                </a:xfrm>
                <a:prstGeom prst="line">
                  <a:avLst/>
                </a:prstGeom>
                <a:noFill/>
                <a:ln w="15875">
                  <a:solidFill>
                    <a:srgbClr val="404040"/>
                  </a:solidFill>
                  <a:round/>
                  <a:headEnd/>
                  <a:tailEnd/>
                </a:ln>
              </p:spPr>
              <p:txBody>
                <a:bodyPr/>
                <a:lstStyle/>
                <a:p>
                  <a:endParaRPr lang="it-IT"/>
                </a:p>
              </p:txBody>
            </p:sp>
            <p:sp>
              <p:nvSpPr>
                <p:cNvPr id="79664" name="Line 222"/>
                <p:cNvSpPr>
                  <a:spLocks noChangeShapeType="1"/>
                </p:cNvSpPr>
                <p:nvPr/>
              </p:nvSpPr>
              <p:spPr bwMode="auto">
                <a:xfrm flipV="1">
                  <a:off x="3015" y="2453"/>
                  <a:ext cx="934" cy="47"/>
                </a:xfrm>
                <a:prstGeom prst="line">
                  <a:avLst/>
                </a:prstGeom>
                <a:noFill/>
                <a:ln w="15875">
                  <a:solidFill>
                    <a:srgbClr val="404040"/>
                  </a:solidFill>
                  <a:round/>
                  <a:headEnd/>
                  <a:tailEnd/>
                </a:ln>
              </p:spPr>
              <p:txBody>
                <a:bodyPr/>
                <a:lstStyle/>
                <a:p>
                  <a:endParaRPr lang="it-IT"/>
                </a:p>
              </p:txBody>
            </p:sp>
            <p:sp>
              <p:nvSpPr>
                <p:cNvPr id="79665" name="Line 223"/>
                <p:cNvSpPr>
                  <a:spLocks noChangeShapeType="1"/>
                </p:cNvSpPr>
                <p:nvPr/>
              </p:nvSpPr>
              <p:spPr bwMode="auto">
                <a:xfrm flipV="1">
                  <a:off x="3009" y="2608"/>
                  <a:ext cx="952" cy="114"/>
                </a:xfrm>
                <a:prstGeom prst="line">
                  <a:avLst/>
                </a:prstGeom>
                <a:noFill/>
                <a:ln w="15875">
                  <a:solidFill>
                    <a:srgbClr val="404040"/>
                  </a:solidFill>
                  <a:round/>
                  <a:headEnd/>
                  <a:tailEnd/>
                </a:ln>
              </p:spPr>
              <p:txBody>
                <a:bodyPr/>
                <a:lstStyle/>
                <a:p>
                  <a:endParaRPr lang="it-IT"/>
                </a:p>
              </p:txBody>
            </p:sp>
            <p:sp>
              <p:nvSpPr>
                <p:cNvPr id="79666" name="Line 224"/>
                <p:cNvSpPr>
                  <a:spLocks noChangeShapeType="1"/>
                </p:cNvSpPr>
                <p:nvPr/>
              </p:nvSpPr>
              <p:spPr bwMode="auto">
                <a:xfrm flipV="1">
                  <a:off x="3015" y="2530"/>
                  <a:ext cx="946" cy="84"/>
                </a:xfrm>
                <a:prstGeom prst="line">
                  <a:avLst/>
                </a:prstGeom>
                <a:noFill/>
                <a:ln w="15875">
                  <a:solidFill>
                    <a:srgbClr val="404040"/>
                  </a:solidFill>
                  <a:round/>
                  <a:headEnd/>
                  <a:tailEnd/>
                </a:ln>
              </p:spPr>
              <p:txBody>
                <a:bodyPr/>
                <a:lstStyle/>
                <a:p>
                  <a:endParaRPr lang="it-IT"/>
                </a:p>
              </p:txBody>
            </p:sp>
          </p:grpSp>
        </p:grpSp>
        <p:graphicFrame>
          <p:nvGraphicFramePr>
            <p:cNvPr id="79101" name="Object 225">
              <a:hlinkClick r:id="" action="ppaction://ole?verb=0"/>
            </p:cNvPr>
            <p:cNvGraphicFramePr>
              <a:graphicFrameLocks/>
            </p:cNvGraphicFramePr>
            <p:nvPr/>
          </p:nvGraphicFramePr>
          <p:xfrm>
            <a:off x="332" y="717"/>
            <a:ext cx="187" cy="297"/>
          </p:xfrm>
          <a:graphic>
            <a:graphicData uri="http://schemas.openxmlformats.org/presentationml/2006/ole">
              <p:oleObj spid="_x0000_s79101" name="ClipArt" r:id="rId24" imgW="898200" imgH="909360" progId="">
                <p:embed/>
              </p:oleObj>
            </a:graphicData>
          </a:graphic>
        </p:graphicFrame>
        <p:grpSp>
          <p:nvGrpSpPr>
            <p:cNvPr id="79281" name="Group 226"/>
            <p:cNvGrpSpPr>
              <a:grpSpLocks noChangeAspect="1"/>
            </p:cNvGrpSpPr>
            <p:nvPr/>
          </p:nvGrpSpPr>
          <p:grpSpPr bwMode="auto">
            <a:xfrm>
              <a:off x="333" y="1200"/>
              <a:ext cx="129" cy="370"/>
              <a:chOff x="2112" y="1824"/>
              <a:chExt cx="432" cy="702"/>
            </a:xfrm>
          </p:grpSpPr>
          <p:grpSp>
            <p:nvGrpSpPr>
              <p:cNvPr id="79597" name="Group 227"/>
              <p:cNvGrpSpPr>
                <a:grpSpLocks noChangeAspect="1"/>
              </p:cNvGrpSpPr>
              <p:nvPr/>
            </p:nvGrpSpPr>
            <p:grpSpPr bwMode="auto">
              <a:xfrm>
                <a:off x="2112" y="1826"/>
                <a:ext cx="129" cy="700"/>
                <a:chOff x="2112" y="1826"/>
                <a:chExt cx="129" cy="700"/>
              </a:xfrm>
            </p:grpSpPr>
            <p:sp>
              <p:nvSpPr>
                <p:cNvPr id="79612" name="Rectangle 228"/>
                <p:cNvSpPr>
                  <a:spLocks noChangeAspect="1" noChangeArrowheads="1"/>
                </p:cNvSpPr>
                <p:nvPr/>
              </p:nvSpPr>
              <p:spPr bwMode="auto">
                <a:xfrm>
                  <a:off x="2165" y="2268"/>
                  <a:ext cx="7" cy="258"/>
                </a:xfrm>
                <a:prstGeom prst="rect">
                  <a:avLst/>
                </a:prstGeom>
                <a:solidFill>
                  <a:srgbClr val="A0A0A0"/>
                </a:solidFill>
                <a:ln w="9525">
                  <a:noFill/>
                  <a:miter lim="800000"/>
                  <a:headEnd/>
                  <a:tailEnd/>
                </a:ln>
              </p:spPr>
              <p:txBody>
                <a:bodyPr/>
                <a:lstStyle/>
                <a:p>
                  <a:pPr algn="ctr" eaLnBrk="0" hangingPunct="0"/>
                  <a:endParaRPr lang="it-IT" sz="2000">
                    <a:solidFill>
                      <a:schemeClr val="tx1"/>
                    </a:solidFill>
                    <a:latin typeface="Calibri" pitchFamily="34" charset="0"/>
                  </a:endParaRPr>
                </a:p>
              </p:txBody>
            </p:sp>
            <p:sp>
              <p:nvSpPr>
                <p:cNvPr id="79613" name="Freeform 229"/>
                <p:cNvSpPr>
                  <a:spLocks noChangeAspect="1"/>
                </p:cNvSpPr>
                <p:nvPr/>
              </p:nvSpPr>
              <p:spPr bwMode="auto">
                <a:xfrm>
                  <a:off x="2142" y="1826"/>
                  <a:ext cx="62" cy="272"/>
                </a:xfrm>
                <a:custGeom>
                  <a:avLst/>
                  <a:gdLst>
                    <a:gd name="T0" fmla="*/ 32 w 62"/>
                    <a:gd name="T1" fmla="*/ 0 h 272"/>
                    <a:gd name="T2" fmla="*/ 32 w 62"/>
                    <a:gd name="T3" fmla="*/ 135 h 272"/>
                    <a:gd name="T4" fmla="*/ 32 w 62"/>
                    <a:gd name="T5" fmla="*/ 161 h 272"/>
                    <a:gd name="T6" fmla="*/ 28 w 62"/>
                    <a:gd name="T7" fmla="*/ 185 h 272"/>
                    <a:gd name="T8" fmla="*/ 25 w 62"/>
                    <a:gd name="T9" fmla="*/ 194 h 272"/>
                    <a:gd name="T10" fmla="*/ 23 w 62"/>
                    <a:gd name="T11" fmla="*/ 201 h 272"/>
                    <a:gd name="T12" fmla="*/ 12 w 62"/>
                    <a:gd name="T13" fmla="*/ 215 h 272"/>
                    <a:gd name="T14" fmla="*/ 7 w 62"/>
                    <a:gd name="T15" fmla="*/ 225 h 272"/>
                    <a:gd name="T16" fmla="*/ 2 w 62"/>
                    <a:gd name="T17" fmla="*/ 230 h 272"/>
                    <a:gd name="T18" fmla="*/ 2 w 62"/>
                    <a:gd name="T19" fmla="*/ 234 h 272"/>
                    <a:gd name="T20" fmla="*/ 0 w 62"/>
                    <a:gd name="T21" fmla="*/ 241 h 272"/>
                    <a:gd name="T22" fmla="*/ 2 w 62"/>
                    <a:gd name="T23" fmla="*/ 246 h 272"/>
                    <a:gd name="T24" fmla="*/ 5 w 62"/>
                    <a:gd name="T25" fmla="*/ 253 h 272"/>
                    <a:gd name="T26" fmla="*/ 7 w 62"/>
                    <a:gd name="T27" fmla="*/ 256 h 272"/>
                    <a:gd name="T28" fmla="*/ 7 w 62"/>
                    <a:gd name="T29" fmla="*/ 258 h 272"/>
                    <a:gd name="T30" fmla="*/ 12 w 62"/>
                    <a:gd name="T31" fmla="*/ 263 h 272"/>
                    <a:gd name="T32" fmla="*/ 16 w 62"/>
                    <a:gd name="T33" fmla="*/ 265 h 272"/>
                    <a:gd name="T34" fmla="*/ 21 w 62"/>
                    <a:gd name="T35" fmla="*/ 267 h 272"/>
                    <a:gd name="T36" fmla="*/ 25 w 62"/>
                    <a:gd name="T37" fmla="*/ 270 h 272"/>
                    <a:gd name="T38" fmla="*/ 30 w 62"/>
                    <a:gd name="T39" fmla="*/ 272 h 272"/>
                    <a:gd name="T40" fmla="*/ 37 w 62"/>
                    <a:gd name="T41" fmla="*/ 270 h 272"/>
                    <a:gd name="T42" fmla="*/ 42 w 62"/>
                    <a:gd name="T43" fmla="*/ 270 h 272"/>
                    <a:gd name="T44" fmla="*/ 46 w 62"/>
                    <a:gd name="T45" fmla="*/ 267 h 272"/>
                    <a:gd name="T46" fmla="*/ 51 w 62"/>
                    <a:gd name="T47" fmla="*/ 265 h 272"/>
                    <a:gd name="T48" fmla="*/ 55 w 62"/>
                    <a:gd name="T49" fmla="*/ 260 h 272"/>
                    <a:gd name="T50" fmla="*/ 58 w 62"/>
                    <a:gd name="T51" fmla="*/ 258 h 272"/>
                    <a:gd name="T52" fmla="*/ 60 w 62"/>
                    <a:gd name="T53" fmla="*/ 251 h 272"/>
                    <a:gd name="T54" fmla="*/ 62 w 62"/>
                    <a:gd name="T55" fmla="*/ 246 h 272"/>
                    <a:gd name="T56" fmla="*/ 62 w 62"/>
                    <a:gd name="T57" fmla="*/ 241 h 272"/>
                    <a:gd name="T58" fmla="*/ 62 w 62"/>
                    <a:gd name="T59" fmla="*/ 234 h 272"/>
                    <a:gd name="T60" fmla="*/ 62 w 62"/>
                    <a:gd name="T61" fmla="*/ 230 h 272"/>
                    <a:gd name="T62" fmla="*/ 58 w 62"/>
                    <a:gd name="T63" fmla="*/ 220 h 272"/>
                    <a:gd name="T64" fmla="*/ 51 w 62"/>
                    <a:gd name="T65" fmla="*/ 208 h 272"/>
                    <a:gd name="T66" fmla="*/ 48 w 62"/>
                    <a:gd name="T67" fmla="*/ 199 h 272"/>
                    <a:gd name="T68" fmla="*/ 42 w 62"/>
                    <a:gd name="T69" fmla="*/ 182 h 272"/>
                    <a:gd name="T70" fmla="*/ 42 w 62"/>
                    <a:gd name="T71" fmla="*/ 178 h 272"/>
                    <a:gd name="T72" fmla="*/ 39 w 62"/>
                    <a:gd name="T73" fmla="*/ 166 h 272"/>
                    <a:gd name="T74" fmla="*/ 37 w 62"/>
                    <a:gd name="T75" fmla="*/ 135 h 272"/>
                    <a:gd name="T76" fmla="*/ 32 w 62"/>
                    <a:gd name="T77" fmla="*/ 0 h 2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2"/>
                    <a:gd name="T118" fmla="*/ 0 h 272"/>
                    <a:gd name="T119" fmla="*/ 62 w 62"/>
                    <a:gd name="T120" fmla="*/ 272 h 2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2" h="272">
                      <a:moveTo>
                        <a:pt x="32" y="0"/>
                      </a:moveTo>
                      <a:lnTo>
                        <a:pt x="32" y="135"/>
                      </a:lnTo>
                      <a:lnTo>
                        <a:pt x="32" y="161"/>
                      </a:lnTo>
                      <a:lnTo>
                        <a:pt x="28" y="185"/>
                      </a:lnTo>
                      <a:lnTo>
                        <a:pt x="25" y="194"/>
                      </a:lnTo>
                      <a:lnTo>
                        <a:pt x="23" y="201"/>
                      </a:lnTo>
                      <a:lnTo>
                        <a:pt x="12" y="215"/>
                      </a:lnTo>
                      <a:lnTo>
                        <a:pt x="7" y="225"/>
                      </a:lnTo>
                      <a:lnTo>
                        <a:pt x="2" y="230"/>
                      </a:lnTo>
                      <a:lnTo>
                        <a:pt x="2" y="234"/>
                      </a:lnTo>
                      <a:lnTo>
                        <a:pt x="0" y="241"/>
                      </a:lnTo>
                      <a:lnTo>
                        <a:pt x="2" y="246"/>
                      </a:lnTo>
                      <a:lnTo>
                        <a:pt x="5" y="253"/>
                      </a:lnTo>
                      <a:lnTo>
                        <a:pt x="7" y="256"/>
                      </a:lnTo>
                      <a:lnTo>
                        <a:pt x="7" y="258"/>
                      </a:lnTo>
                      <a:lnTo>
                        <a:pt x="12" y="263"/>
                      </a:lnTo>
                      <a:lnTo>
                        <a:pt x="16" y="265"/>
                      </a:lnTo>
                      <a:lnTo>
                        <a:pt x="21" y="267"/>
                      </a:lnTo>
                      <a:lnTo>
                        <a:pt x="25" y="270"/>
                      </a:lnTo>
                      <a:lnTo>
                        <a:pt x="30" y="272"/>
                      </a:lnTo>
                      <a:lnTo>
                        <a:pt x="37" y="270"/>
                      </a:lnTo>
                      <a:lnTo>
                        <a:pt x="42" y="270"/>
                      </a:lnTo>
                      <a:lnTo>
                        <a:pt x="46" y="267"/>
                      </a:lnTo>
                      <a:lnTo>
                        <a:pt x="51" y="265"/>
                      </a:lnTo>
                      <a:lnTo>
                        <a:pt x="55" y="260"/>
                      </a:lnTo>
                      <a:lnTo>
                        <a:pt x="58" y="258"/>
                      </a:lnTo>
                      <a:lnTo>
                        <a:pt x="60" y="251"/>
                      </a:lnTo>
                      <a:lnTo>
                        <a:pt x="62" y="246"/>
                      </a:lnTo>
                      <a:lnTo>
                        <a:pt x="62" y="241"/>
                      </a:lnTo>
                      <a:lnTo>
                        <a:pt x="62" y="234"/>
                      </a:lnTo>
                      <a:lnTo>
                        <a:pt x="62" y="230"/>
                      </a:lnTo>
                      <a:lnTo>
                        <a:pt x="58" y="220"/>
                      </a:lnTo>
                      <a:lnTo>
                        <a:pt x="51" y="208"/>
                      </a:lnTo>
                      <a:lnTo>
                        <a:pt x="48" y="199"/>
                      </a:lnTo>
                      <a:lnTo>
                        <a:pt x="42" y="182"/>
                      </a:lnTo>
                      <a:lnTo>
                        <a:pt x="42" y="178"/>
                      </a:lnTo>
                      <a:lnTo>
                        <a:pt x="39" y="166"/>
                      </a:lnTo>
                      <a:lnTo>
                        <a:pt x="37" y="135"/>
                      </a:lnTo>
                      <a:lnTo>
                        <a:pt x="32" y="0"/>
                      </a:lnTo>
                      <a:close/>
                    </a:path>
                  </a:pathLst>
                </a:custGeom>
                <a:solidFill>
                  <a:srgbClr val="A0A0A0"/>
                </a:solidFill>
                <a:ln w="9525">
                  <a:noFill/>
                  <a:round/>
                  <a:headEnd/>
                  <a:tailEnd/>
                </a:ln>
              </p:spPr>
              <p:txBody>
                <a:bodyPr/>
                <a:lstStyle/>
                <a:p>
                  <a:endParaRPr lang="it-IT"/>
                </a:p>
              </p:txBody>
            </p:sp>
            <p:sp>
              <p:nvSpPr>
                <p:cNvPr id="79614" name="Freeform 230"/>
                <p:cNvSpPr>
                  <a:spLocks noChangeAspect="1"/>
                </p:cNvSpPr>
                <p:nvPr/>
              </p:nvSpPr>
              <p:spPr bwMode="auto">
                <a:xfrm>
                  <a:off x="2126" y="1949"/>
                  <a:ext cx="62" cy="272"/>
                </a:xfrm>
                <a:custGeom>
                  <a:avLst/>
                  <a:gdLst>
                    <a:gd name="T0" fmla="*/ 2 w 62"/>
                    <a:gd name="T1" fmla="*/ 189 h 272"/>
                    <a:gd name="T2" fmla="*/ 0 w 62"/>
                    <a:gd name="T3" fmla="*/ 204 h 272"/>
                    <a:gd name="T4" fmla="*/ 0 w 62"/>
                    <a:gd name="T5" fmla="*/ 213 h 272"/>
                    <a:gd name="T6" fmla="*/ 0 w 62"/>
                    <a:gd name="T7" fmla="*/ 220 h 272"/>
                    <a:gd name="T8" fmla="*/ 0 w 62"/>
                    <a:gd name="T9" fmla="*/ 230 h 272"/>
                    <a:gd name="T10" fmla="*/ 0 w 62"/>
                    <a:gd name="T11" fmla="*/ 237 h 272"/>
                    <a:gd name="T12" fmla="*/ 2 w 62"/>
                    <a:gd name="T13" fmla="*/ 244 h 272"/>
                    <a:gd name="T14" fmla="*/ 2 w 62"/>
                    <a:gd name="T15" fmla="*/ 248 h 272"/>
                    <a:gd name="T16" fmla="*/ 4 w 62"/>
                    <a:gd name="T17" fmla="*/ 256 h 272"/>
                    <a:gd name="T18" fmla="*/ 7 w 62"/>
                    <a:gd name="T19" fmla="*/ 260 h 272"/>
                    <a:gd name="T20" fmla="*/ 11 w 62"/>
                    <a:gd name="T21" fmla="*/ 265 h 272"/>
                    <a:gd name="T22" fmla="*/ 16 w 62"/>
                    <a:gd name="T23" fmla="*/ 267 h 272"/>
                    <a:gd name="T24" fmla="*/ 21 w 62"/>
                    <a:gd name="T25" fmla="*/ 270 h 272"/>
                    <a:gd name="T26" fmla="*/ 25 w 62"/>
                    <a:gd name="T27" fmla="*/ 272 h 272"/>
                    <a:gd name="T28" fmla="*/ 32 w 62"/>
                    <a:gd name="T29" fmla="*/ 272 h 272"/>
                    <a:gd name="T30" fmla="*/ 39 w 62"/>
                    <a:gd name="T31" fmla="*/ 272 h 272"/>
                    <a:gd name="T32" fmla="*/ 46 w 62"/>
                    <a:gd name="T33" fmla="*/ 270 h 272"/>
                    <a:gd name="T34" fmla="*/ 51 w 62"/>
                    <a:gd name="T35" fmla="*/ 267 h 272"/>
                    <a:gd name="T36" fmla="*/ 53 w 62"/>
                    <a:gd name="T37" fmla="*/ 263 h 272"/>
                    <a:gd name="T38" fmla="*/ 58 w 62"/>
                    <a:gd name="T39" fmla="*/ 260 h 272"/>
                    <a:gd name="T40" fmla="*/ 60 w 62"/>
                    <a:gd name="T41" fmla="*/ 256 h 272"/>
                    <a:gd name="T42" fmla="*/ 62 w 62"/>
                    <a:gd name="T43" fmla="*/ 248 h 272"/>
                    <a:gd name="T44" fmla="*/ 62 w 62"/>
                    <a:gd name="T45" fmla="*/ 241 h 272"/>
                    <a:gd name="T46" fmla="*/ 62 w 62"/>
                    <a:gd name="T47" fmla="*/ 234 h 272"/>
                    <a:gd name="T48" fmla="*/ 60 w 62"/>
                    <a:gd name="T49" fmla="*/ 230 h 272"/>
                    <a:gd name="T50" fmla="*/ 58 w 62"/>
                    <a:gd name="T51" fmla="*/ 222 h 272"/>
                    <a:gd name="T52" fmla="*/ 53 w 62"/>
                    <a:gd name="T53" fmla="*/ 218 h 272"/>
                    <a:gd name="T54" fmla="*/ 48 w 62"/>
                    <a:gd name="T55" fmla="*/ 213 h 272"/>
                    <a:gd name="T56" fmla="*/ 44 w 62"/>
                    <a:gd name="T57" fmla="*/ 211 h 272"/>
                    <a:gd name="T58" fmla="*/ 37 w 62"/>
                    <a:gd name="T59" fmla="*/ 208 h 272"/>
                    <a:gd name="T60" fmla="*/ 30 w 62"/>
                    <a:gd name="T61" fmla="*/ 208 h 272"/>
                    <a:gd name="T62" fmla="*/ 25 w 62"/>
                    <a:gd name="T63" fmla="*/ 206 h 272"/>
                    <a:gd name="T64" fmla="*/ 21 w 62"/>
                    <a:gd name="T65" fmla="*/ 204 h 272"/>
                    <a:gd name="T66" fmla="*/ 16 w 62"/>
                    <a:gd name="T67" fmla="*/ 201 h 272"/>
                    <a:gd name="T68" fmla="*/ 14 w 62"/>
                    <a:gd name="T69" fmla="*/ 194 h 272"/>
                    <a:gd name="T70" fmla="*/ 11 w 62"/>
                    <a:gd name="T71" fmla="*/ 189 h 272"/>
                    <a:gd name="T72" fmla="*/ 11 w 62"/>
                    <a:gd name="T73" fmla="*/ 159 h 272"/>
                    <a:gd name="T74" fmla="*/ 9 w 62"/>
                    <a:gd name="T75" fmla="*/ 137 h 272"/>
                    <a:gd name="T76" fmla="*/ 7 w 62"/>
                    <a:gd name="T77" fmla="*/ 0 h 272"/>
                    <a:gd name="T78" fmla="*/ 7 w 62"/>
                    <a:gd name="T79" fmla="*/ 130 h 272"/>
                    <a:gd name="T80" fmla="*/ 4 w 62"/>
                    <a:gd name="T81" fmla="*/ 154 h 272"/>
                    <a:gd name="T82" fmla="*/ 2 w 62"/>
                    <a:gd name="T83" fmla="*/ 189 h 2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2"/>
                    <a:gd name="T127" fmla="*/ 0 h 272"/>
                    <a:gd name="T128" fmla="*/ 62 w 62"/>
                    <a:gd name="T129" fmla="*/ 272 h 2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2" h="272">
                      <a:moveTo>
                        <a:pt x="2" y="189"/>
                      </a:moveTo>
                      <a:lnTo>
                        <a:pt x="0" y="204"/>
                      </a:lnTo>
                      <a:lnTo>
                        <a:pt x="0" y="213"/>
                      </a:lnTo>
                      <a:lnTo>
                        <a:pt x="0" y="220"/>
                      </a:lnTo>
                      <a:lnTo>
                        <a:pt x="0" y="230"/>
                      </a:lnTo>
                      <a:lnTo>
                        <a:pt x="0" y="237"/>
                      </a:lnTo>
                      <a:lnTo>
                        <a:pt x="2" y="244"/>
                      </a:lnTo>
                      <a:lnTo>
                        <a:pt x="2" y="248"/>
                      </a:lnTo>
                      <a:lnTo>
                        <a:pt x="4" y="256"/>
                      </a:lnTo>
                      <a:lnTo>
                        <a:pt x="7" y="260"/>
                      </a:lnTo>
                      <a:lnTo>
                        <a:pt x="11" y="265"/>
                      </a:lnTo>
                      <a:lnTo>
                        <a:pt x="16" y="267"/>
                      </a:lnTo>
                      <a:lnTo>
                        <a:pt x="21" y="270"/>
                      </a:lnTo>
                      <a:lnTo>
                        <a:pt x="25" y="272"/>
                      </a:lnTo>
                      <a:lnTo>
                        <a:pt x="32" y="272"/>
                      </a:lnTo>
                      <a:lnTo>
                        <a:pt x="39" y="272"/>
                      </a:lnTo>
                      <a:lnTo>
                        <a:pt x="46" y="270"/>
                      </a:lnTo>
                      <a:lnTo>
                        <a:pt x="51" y="267"/>
                      </a:lnTo>
                      <a:lnTo>
                        <a:pt x="53" y="263"/>
                      </a:lnTo>
                      <a:lnTo>
                        <a:pt x="58" y="260"/>
                      </a:lnTo>
                      <a:lnTo>
                        <a:pt x="60" y="256"/>
                      </a:lnTo>
                      <a:lnTo>
                        <a:pt x="62" y="248"/>
                      </a:lnTo>
                      <a:lnTo>
                        <a:pt x="62" y="241"/>
                      </a:lnTo>
                      <a:lnTo>
                        <a:pt x="62" y="234"/>
                      </a:lnTo>
                      <a:lnTo>
                        <a:pt x="60" y="230"/>
                      </a:lnTo>
                      <a:lnTo>
                        <a:pt x="58" y="222"/>
                      </a:lnTo>
                      <a:lnTo>
                        <a:pt x="53" y="218"/>
                      </a:lnTo>
                      <a:lnTo>
                        <a:pt x="48" y="213"/>
                      </a:lnTo>
                      <a:lnTo>
                        <a:pt x="44" y="211"/>
                      </a:lnTo>
                      <a:lnTo>
                        <a:pt x="37" y="208"/>
                      </a:lnTo>
                      <a:lnTo>
                        <a:pt x="30" y="208"/>
                      </a:lnTo>
                      <a:lnTo>
                        <a:pt x="25" y="206"/>
                      </a:lnTo>
                      <a:lnTo>
                        <a:pt x="21" y="204"/>
                      </a:lnTo>
                      <a:lnTo>
                        <a:pt x="16" y="201"/>
                      </a:lnTo>
                      <a:lnTo>
                        <a:pt x="14" y="194"/>
                      </a:lnTo>
                      <a:lnTo>
                        <a:pt x="11" y="189"/>
                      </a:lnTo>
                      <a:lnTo>
                        <a:pt x="11" y="159"/>
                      </a:lnTo>
                      <a:lnTo>
                        <a:pt x="9" y="137"/>
                      </a:lnTo>
                      <a:lnTo>
                        <a:pt x="7" y="0"/>
                      </a:lnTo>
                      <a:lnTo>
                        <a:pt x="7" y="130"/>
                      </a:lnTo>
                      <a:lnTo>
                        <a:pt x="4" y="154"/>
                      </a:lnTo>
                      <a:lnTo>
                        <a:pt x="2" y="189"/>
                      </a:lnTo>
                      <a:close/>
                    </a:path>
                  </a:pathLst>
                </a:custGeom>
                <a:solidFill>
                  <a:srgbClr val="A0A0A0"/>
                </a:solidFill>
                <a:ln w="9525">
                  <a:noFill/>
                  <a:round/>
                  <a:headEnd/>
                  <a:tailEnd/>
                </a:ln>
              </p:spPr>
              <p:txBody>
                <a:bodyPr/>
                <a:lstStyle/>
                <a:p>
                  <a:endParaRPr lang="it-IT"/>
                </a:p>
              </p:txBody>
            </p:sp>
            <p:sp>
              <p:nvSpPr>
                <p:cNvPr id="79615" name="Freeform 231"/>
                <p:cNvSpPr>
                  <a:spLocks noChangeAspect="1"/>
                </p:cNvSpPr>
                <p:nvPr/>
              </p:nvSpPr>
              <p:spPr bwMode="auto">
                <a:xfrm>
                  <a:off x="2165" y="1893"/>
                  <a:ext cx="62" cy="271"/>
                </a:xfrm>
                <a:custGeom>
                  <a:avLst/>
                  <a:gdLst>
                    <a:gd name="T0" fmla="*/ 60 w 62"/>
                    <a:gd name="T1" fmla="*/ 189 h 271"/>
                    <a:gd name="T2" fmla="*/ 62 w 62"/>
                    <a:gd name="T3" fmla="*/ 203 h 271"/>
                    <a:gd name="T4" fmla="*/ 62 w 62"/>
                    <a:gd name="T5" fmla="*/ 210 h 271"/>
                    <a:gd name="T6" fmla="*/ 62 w 62"/>
                    <a:gd name="T7" fmla="*/ 217 h 271"/>
                    <a:gd name="T8" fmla="*/ 62 w 62"/>
                    <a:gd name="T9" fmla="*/ 226 h 271"/>
                    <a:gd name="T10" fmla="*/ 62 w 62"/>
                    <a:gd name="T11" fmla="*/ 234 h 271"/>
                    <a:gd name="T12" fmla="*/ 60 w 62"/>
                    <a:gd name="T13" fmla="*/ 241 h 271"/>
                    <a:gd name="T14" fmla="*/ 60 w 62"/>
                    <a:gd name="T15" fmla="*/ 248 h 271"/>
                    <a:gd name="T16" fmla="*/ 58 w 62"/>
                    <a:gd name="T17" fmla="*/ 252 h 271"/>
                    <a:gd name="T18" fmla="*/ 56 w 62"/>
                    <a:gd name="T19" fmla="*/ 257 h 271"/>
                    <a:gd name="T20" fmla="*/ 51 w 62"/>
                    <a:gd name="T21" fmla="*/ 262 h 271"/>
                    <a:gd name="T22" fmla="*/ 46 w 62"/>
                    <a:gd name="T23" fmla="*/ 267 h 271"/>
                    <a:gd name="T24" fmla="*/ 42 w 62"/>
                    <a:gd name="T25" fmla="*/ 269 h 271"/>
                    <a:gd name="T26" fmla="*/ 35 w 62"/>
                    <a:gd name="T27" fmla="*/ 269 h 271"/>
                    <a:gd name="T28" fmla="*/ 30 w 62"/>
                    <a:gd name="T29" fmla="*/ 271 h 271"/>
                    <a:gd name="T30" fmla="*/ 23 w 62"/>
                    <a:gd name="T31" fmla="*/ 269 h 271"/>
                    <a:gd name="T32" fmla="*/ 16 w 62"/>
                    <a:gd name="T33" fmla="*/ 267 h 271"/>
                    <a:gd name="T34" fmla="*/ 12 w 62"/>
                    <a:gd name="T35" fmla="*/ 264 h 271"/>
                    <a:gd name="T36" fmla="*/ 9 w 62"/>
                    <a:gd name="T37" fmla="*/ 262 h 271"/>
                    <a:gd name="T38" fmla="*/ 5 w 62"/>
                    <a:gd name="T39" fmla="*/ 257 h 271"/>
                    <a:gd name="T40" fmla="*/ 2 w 62"/>
                    <a:gd name="T41" fmla="*/ 252 h 271"/>
                    <a:gd name="T42" fmla="*/ 0 w 62"/>
                    <a:gd name="T43" fmla="*/ 245 h 271"/>
                    <a:gd name="T44" fmla="*/ 0 w 62"/>
                    <a:gd name="T45" fmla="*/ 241 h 271"/>
                    <a:gd name="T46" fmla="*/ 0 w 62"/>
                    <a:gd name="T47" fmla="*/ 234 h 271"/>
                    <a:gd name="T48" fmla="*/ 0 w 62"/>
                    <a:gd name="T49" fmla="*/ 226 h 271"/>
                    <a:gd name="T50" fmla="*/ 5 w 62"/>
                    <a:gd name="T51" fmla="*/ 222 h 271"/>
                    <a:gd name="T52" fmla="*/ 9 w 62"/>
                    <a:gd name="T53" fmla="*/ 215 h 271"/>
                    <a:gd name="T54" fmla="*/ 14 w 62"/>
                    <a:gd name="T55" fmla="*/ 212 h 271"/>
                    <a:gd name="T56" fmla="*/ 19 w 62"/>
                    <a:gd name="T57" fmla="*/ 210 h 271"/>
                    <a:gd name="T58" fmla="*/ 25 w 62"/>
                    <a:gd name="T59" fmla="*/ 208 h 271"/>
                    <a:gd name="T60" fmla="*/ 32 w 62"/>
                    <a:gd name="T61" fmla="*/ 205 h 271"/>
                    <a:gd name="T62" fmla="*/ 37 w 62"/>
                    <a:gd name="T63" fmla="*/ 205 h 271"/>
                    <a:gd name="T64" fmla="*/ 42 w 62"/>
                    <a:gd name="T65" fmla="*/ 200 h 271"/>
                    <a:gd name="T66" fmla="*/ 44 w 62"/>
                    <a:gd name="T67" fmla="*/ 198 h 271"/>
                    <a:gd name="T68" fmla="*/ 49 w 62"/>
                    <a:gd name="T69" fmla="*/ 193 h 271"/>
                    <a:gd name="T70" fmla="*/ 51 w 62"/>
                    <a:gd name="T71" fmla="*/ 186 h 271"/>
                    <a:gd name="T72" fmla="*/ 51 w 62"/>
                    <a:gd name="T73" fmla="*/ 156 h 271"/>
                    <a:gd name="T74" fmla="*/ 53 w 62"/>
                    <a:gd name="T75" fmla="*/ 134 h 271"/>
                    <a:gd name="T76" fmla="*/ 56 w 62"/>
                    <a:gd name="T77" fmla="*/ 0 h 271"/>
                    <a:gd name="T78" fmla="*/ 58 w 62"/>
                    <a:gd name="T79" fmla="*/ 130 h 271"/>
                    <a:gd name="T80" fmla="*/ 58 w 62"/>
                    <a:gd name="T81" fmla="*/ 151 h 271"/>
                    <a:gd name="T82" fmla="*/ 60 w 62"/>
                    <a:gd name="T83" fmla="*/ 189 h 2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2"/>
                    <a:gd name="T127" fmla="*/ 0 h 271"/>
                    <a:gd name="T128" fmla="*/ 62 w 62"/>
                    <a:gd name="T129" fmla="*/ 271 h 2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2" h="271">
                      <a:moveTo>
                        <a:pt x="60" y="189"/>
                      </a:moveTo>
                      <a:lnTo>
                        <a:pt x="62" y="203"/>
                      </a:lnTo>
                      <a:lnTo>
                        <a:pt x="62" y="210"/>
                      </a:lnTo>
                      <a:lnTo>
                        <a:pt x="62" y="217"/>
                      </a:lnTo>
                      <a:lnTo>
                        <a:pt x="62" y="226"/>
                      </a:lnTo>
                      <a:lnTo>
                        <a:pt x="62" y="234"/>
                      </a:lnTo>
                      <a:lnTo>
                        <a:pt x="60" y="241"/>
                      </a:lnTo>
                      <a:lnTo>
                        <a:pt x="60" y="248"/>
                      </a:lnTo>
                      <a:lnTo>
                        <a:pt x="58" y="252"/>
                      </a:lnTo>
                      <a:lnTo>
                        <a:pt x="56" y="257"/>
                      </a:lnTo>
                      <a:lnTo>
                        <a:pt x="51" y="262"/>
                      </a:lnTo>
                      <a:lnTo>
                        <a:pt x="46" y="267"/>
                      </a:lnTo>
                      <a:lnTo>
                        <a:pt x="42" y="269"/>
                      </a:lnTo>
                      <a:lnTo>
                        <a:pt x="35" y="269"/>
                      </a:lnTo>
                      <a:lnTo>
                        <a:pt x="30" y="271"/>
                      </a:lnTo>
                      <a:lnTo>
                        <a:pt x="23" y="269"/>
                      </a:lnTo>
                      <a:lnTo>
                        <a:pt x="16" y="267"/>
                      </a:lnTo>
                      <a:lnTo>
                        <a:pt x="12" y="264"/>
                      </a:lnTo>
                      <a:lnTo>
                        <a:pt x="9" y="262"/>
                      </a:lnTo>
                      <a:lnTo>
                        <a:pt x="5" y="257"/>
                      </a:lnTo>
                      <a:lnTo>
                        <a:pt x="2" y="252"/>
                      </a:lnTo>
                      <a:lnTo>
                        <a:pt x="0" y="245"/>
                      </a:lnTo>
                      <a:lnTo>
                        <a:pt x="0" y="241"/>
                      </a:lnTo>
                      <a:lnTo>
                        <a:pt x="0" y="234"/>
                      </a:lnTo>
                      <a:lnTo>
                        <a:pt x="0" y="226"/>
                      </a:lnTo>
                      <a:lnTo>
                        <a:pt x="5" y="222"/>
                      </a:lnTo>
                      <a:lnTo>
                        <a:pt x="9" y="215"/>
                      </a:lnTo>
                      <a:lnTo>
                        <a:pt x="14" y="212"/>
                      </a:lnTo>
                      <a:lnTo>
                        <a:pt x="19" y="210"/>
                      </a:lnTo>
                      <a:lnTo>
                        <a:pt x="25" y="208"/>
                      </a:lnTo>
                      <a:lnTo>
                        <a:pt x="32" y="205"/>
                      </a:lnTo>
                      <a:lnTo>
                        <a:pt x="37" y="205"/>
                      </a:lnTo>
                      <a:lnTo>
                        <a:pt x="42" y="200"/>
                      </a:lnTo>
                      <a:lnTo>
                        <a:pt x="44" y="198"/>
                      </a:lnTo>
                      <a:lnTo>
                        <a:pt x="49" y="193"/>
                      </a:lnTo>
                      <a:lnTo>
                        <a:pt x="51" y="186"/>
                      </a:lnTo>
                      <a:lnTo>
                        <a:pt x="51" y="156"/>
                      </a:lnTo>
                      <a:lnTo>
                        <a:pt x="53" y="134"/>
                      </a:lnTo>
                      <a:lnTo>
                        <a:pt x="56" y="0"/>
                      </a:lnTo>
                      <a:lnTo>
                        <a:pt x="58" y="130"/>
                      </a:lnTo>
                      <a:lnTo>
                        <a:pt x="58" y="151"/>
                      </a:lnTo>
                      <a:lnTo>
                        <a:pt x="60" y="189"/>
                      </a:lnTo>
                      <a:close/>
                    </a:path>
                  </a:pathLst>
                </a:custGeom>
                <a:solidFill>
                  <a:srgbClr val="A0A0A0"/>
                </a:solidFill>
                <a:ln w="9525">
                  <a:noFill/>
                  <a:round/>
                  <a:headEnd/>
                  <a:tailEnd/>
                </a:ln>
              </p:spPr>
              <p:txBody>
                <a:bodyPr/>
                <a:lstStyle/>
                <a:p>
                  <a:endParaRPr lang="it-IT"/>
                </a:p>
              </p:txBody>
            </p:sp>
            <p:sp>
              <p:nvSpPr>
                <p:cNvPr id="79616" name="Freeform 232"/>
                <p:cNvSpPr>
                  <a:spLocks noChangeAspect="1"/>
                </p:cNvSpPr>
                <p:nvPr/>
              </p:nvSpPr>
              <p:spPr bwMode="auto">
                <a:xfrm>
                  <a:off x="2179" y="1997"/>
                  <a:ext cx="62" cy="271"/>
                </a:xfrm>
                <a:custGeom>
                  <a:avLst/>
                  <a:gdLst>
                    <a:gd name="T0" fmla="*/ 60 w 62"/>
                    <a:gd name="T1" fmla="*/ 191 h 271"/>
                    <a:gd name="T2" fmla="*/ 62 w 62"/>
                    <a:gd name="T3" fmla="*/ 205 h 271"/>
                    <a:gd name="T4" fmla="*/ 62 w 62"/>
                    <a:gd name="T5" fmla="*/ 212 h 271"/>
                    <a:gd name="T6" fmla="*/ 62 w 62"/>
                    <a:gd name="T7" fmla="*/ 219 h 271"/>
                    <a:gd name="T8" fmla="*/ 62 w 62"/>
                    <a:gd name="T9" fmla="*/ 229 h 271"/>
                    <a:gd name="T10" fmla="*/ 62 w 62"/>
                    <a:gd name="T11" fmla="*/ 236 h 271"/>
                    <a:gd name="T12" fmla="*/ 60 w 62"/>
                    <a:gd name="T13" fmla="*/ 243 h 271"/>
                    <a:gd name="T14" fmla="*/ 60 w 62"/>
                    <a:gd name="T15" fmla="*/ 248 h 271"/>
                    <a:gd name="T16" fmla="*/ 58 w 62"/>
                    <a:gd name="T17" fmla="*/ 255 h 271"/>
                    <a:gd name="T18" fmla="*/ 55 w 62"/>
                    <a:gd name="T19" fmla="*/ 260 h 271"/>
                    <a:gd name="T20" fmla="*/ 51 w 62"/>
                    <a:gd name="T21" fmla="*/ 264 h 271"/>
                    <a:gd name="T22" fmla="*/ 46 w 62"/>
                    <a:gd name="T23" fmla="*/ 267 h 271"/>
                    <a:gd name="T24" fmla="*/ 42 w 62"/>
                    <a:gd name="T25" fmla="*/ 269 h 271"/>
                    <a:gd name="T26" fmla="*/ 37 w 62"/>
                    <a:gd name="T27" fmla="*/ 271 h 271"/>
                    <a:gd name="T28" fmla="*/ 30 w 62"/>
                    <a:gd name="T29" fmla="*/ 271 h 271"/>
                    <a:gd name="T30" fmla="*/ 23 w 62"/>
                    <a:gd name="T31" fmla="*/ 271 h 271"/>
                    <a:gd name="T32" fmla="*/ 16 w 62"/>
                    <a:gd name="T33" fmla="*/ 269 h 271"/>
                    <a:gd name="T34" fmla="*/ 11 w 62"/>
                    <a:gd name="T35" fmla="*/ 267 h 271"/>
                    <a:gd name="T36" fmla="*/ 9 w 62"/>
                    <a:gd name="T37" fmla="*/ 262 h 271"/>
                    <a:gd name="T38" fmla="*/ 5 w 62"/>
                    <a:gd name="T39" fmla="*/ 260 h 271"/>
                    <a:gd name="T40" fmla="*/ 2 w 62"/>
                    <a:gd name="T41" fmla="*/ 255 h 271"/>
                    <a:gd name="T42" fmla="*/ 0 w 62"/>
                    <a:gd name="T43" fmla="*/ 248 h 271"/>
                    <a:gd name="T44" fmla="*/ 0 w 62"/>
                    <a:gd name="T45" fmla="*/ 243 h 271"/>
                    <a:gd name="T46" fmla="*/ 0 w 62"/>
                    <a:gd name="T47" fmla="*/ 234 h 271"/>
                    <a:gd name="T48" fmla="*/ 2 w 62"/>
                    <a:gd name="T49" fmla="*/ 229 h 271"/>
                    <a:gd name="T50" fmla="*/ 5 w 62"/>
                    <a:gd name="T51" fmla="*/ 222 h 271"/>
                    <a:gd name="T52" fmla="*/ 9 w 62"/>
                    <a:gd name="T53" fmla="*/ 217 h 271"/>
                    <a:gd name="T54" fmla="*/ 14 w 62"/>
                    <a:gd name="T55" fmla="*/ 212 h 271"/>
                    <a:gd name="T56" fmla="*/ 18 w 62"/>
                    <a:gd name="T57" fmla="*/ 210 h 271"/>
                    <a:gd name="T58" fmla="*/ 25 w 62"/>
                    <a:gd name="T59" fmla="*/ 210 h 271"/>
                    <a:gd name="T60" fmla="*/ 32 w 62"/>
                    <a:gd name="T61" fmla="*/ 208 h 271"/>
                    <a:gd name="T62" fmla="*/ 37 w 62"/>
                    <a:gd name="T63" fmla="*/ 208 h 271"/>
                    <a:gd name="T64" fmla="*/ 44 w 62"/>
                    <a:gd name="T65" fmla="*/ 203 h 271"/>
                    <a:gd name="T66" fmla="*/ 46 w 62"/>
                    <a:gd name="T67" fmla="*/ 200 h 271"/>
                    <a:gd name="T68" fmla="*/ 48 w 62"/>
                    <a:gd name="T69" fmla="*/ 193 h 271"/>
                    <a:gd name="T70" fmla="*/ 51 w 62"/>
                    <a:gd name="T71" fmla="*/ 189 h 271"/>
                    <a:gd name="T72" fmla="*/ 53 w 62"/>
                    <a:gd name="T73" fmla="*/ 158 h 271"/>
                    <a:gd name="T74" fmla="*/ 53 w 62"/>
                    <a:gd name="T75" fmla="*/ 137 h 271"/>
                    <a:gd name="T76" fmla="*/ 58 w 62"/>
                    <a:gd name="T77" fmla="*/ 0 h 271"/>
                    <a:gd name="T78" fmla="*/ 58 w 62"/>
                    <a:gd name="T79" fmla="*/ 130 h 271"/>
                    <a:gd name="T80" fmla="*/ 60 w 62"/>
                    <a:gd name="T81" fmla="*/ 153 h 271"/>
                    <a:gd name="T82" fmla="*/ 60 w 62"/>
                    <a:gd name="T83" fmla="*/ 191 h 2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2"/>
                    <a:gd name="T127" fmla="*/ 0 h 271"/>
                    <a:gd name="T128" fmla="*/ 62 w 62"/>
                    <a:gd name="T129" fmla="*/ 271 h 2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2" h="271">
                      <a:moveTo>
                        <a:pt x="60" y="191"/>
                      </a:moveTo>
                      <a:lnTo>
                        <a:pt x="62" y="205"/>
                      </a:lnTo>
                      <a:lnTo>
                        <a:pt x="62" y="212"/>
                      </a:lnTo>
                      <a:lnTo>
                        <a:pt x="62" y="219"/>
                      </a:lnTo>
                      <a:lnTo>
                        <a:pt x="62" y="229"/>
                      </a:lnTo>
                      <a:lnTo>
                        <a:pt x="62" y="236"/>
                      </a:lnTo>
                      <a:lnTo>
                        <a:pt x="60" y="243"/>
                      </a:lnTo>
                      <a:lnTo>
                        <a:pt x="60" y="248"/>
                      </a:lnTo>
                      <a:lnTo>
                        <a:pt x="58" y="255"/>
                      </a:lnTo>
                      <a:lnTo>
                        <a:pt x="55" y="260"/>
                      </a:lnTo>
                      <a:lnTo>
                        <a:pt x="51" y="264"/>
                      </a:lnTo>
                      <a:lnTo>
                        <a:pt x="46" y="267"/>
                      </a:lnTo>
                      <a:lnTo>
                        <a:pt x="42" y="269"/>
                      </a:lnTo>
                      <a:lnTo>
                        <a:pt x="37" y="271"/>
                      </a:lnTo>
                      <a:lnTo>
                        <a:pt x="30" y="271"/>
                      </a:lnTo>
                      <a:lnTo>
                        <a:pt x="23" y="271"/>
                      </a:lnTo>
                      <a:lnTo>
                        <a:pt x="16" y="269"/>
                      </a:lnTo>
                      <a:lnTo>
                        <a:pt x="11" y="267"/>
                      </a:lnTo>
                      <a:lnTo>
                        <a:pt x="9" y="262"/>
                      </a:lnTo>
                      <a:lnTo>
                        <a:pt x="5" y="260"/>
                      </a:lnTo>
                      <a:lnTo>
                        <a:pt x="2" y="255"/>
                      </a:lnTo>
                      <a:lnTo>
                        <a:pt x="0" y="248"/>
                      </a:lnTo>
                      <a:lnTo>
                        <a:pt x="0" y="243"/>
                      </a:lnTo>
                      <a:lnTo>
                        <a:pt x="0" y="234"/>
                      </a:lnTo>
                      <a:lnTo>
                        <a:pt x="2" y="229"/>
                      </a:lnTo>
                      <a:lnTo>
                        <a:pt x="5" y="222"/>
                      </a:lnTo>
                      <a:lnTo>
                        <a:pt x="9" y="217"/>
                      </a:lnTo>
                      <a:lnTo>
                        <a:pt x="14" y="212"/>
                      </a:lnTo>
                      <a:lnTo>
                        <a:pt x="18" y="210"/>
                      </a:lnTo>
                      <a:lnTo>
                        <a:pt x="25" y="210"/>
                      </a:lnTo>
                      <a:lnTo>
                        <a:pt x="32" y="208"/>
                      </a:lnTo>
                      <a:lnTo>
                        <a:pt x="37" y="208"/>
                      </a:lnTo>
                      <a:lnTo>
                        <a:pt x="44" y="203"/>
                      </a:lnTo>
                      <a:lnTo>
                        <a:pt x="46" y="200"/>
                      </a:lnTo>
                      <a:lnTo>
                        <a:pt x="48" y="193"/>
                      </a:lnTo>
                      <a:lnTo>
                        <a:pt x="51" y="189"/>
                      </a:lnTo>
                      <a:lnTo>
                        <a:pt x="53" y="158"/>
                      </a:lnTo>
                      <a:lnTo>
                        <a:pt x="53" y="137"/>
                      </a:lnTo>
                      <a:lnTo>
                        <a:pt x="58" y="0"/>
                      </a:lnTo>
                      <a:lnTo>
                        <a:pt x="58" y="130"/>
                      </a:lnTo>
                      <a:lnTo>
                        <a:pt x="60" y="153"/>
                      </a:lnTo>
                      <a:lnTo>
                        <a:pt x="60" y="191"/>
                      </a:lnTo>
                      <a:close/>
                    </a:path>
                  </a:pathLst>
                </a:custGeom>
                <a:solidFill>
                  <a:srgbClr val="A0A0A0"/>
                </a:solidFill>
                <a:ln w="9525">
                  <a:noFill/>
                  <a:round/>
                  <a:headEnd/>
                  <a:tailEnd/>
                </a:ln>
              </p:spPr>
              <p:txBody>
                <a:bodyPr/>
                <a:lstStyle/>
                <a:p>
                  <a:endParaRPr lang="it-IT"/>
                </a:p>
              </p:txBody>
            </p:sp>
            <p:sp>
              <p:nvSpPr>
                <p:cNvPr id="79617" name="Freeform 233"/>
                <p:cNvSpPr>
                  <a:spLocks noChangeAspect="1"/>
                </p:cNvSpPr>
                <p:nvPr/>
              </p:nvSpPr>
              <p:spPr bwMode="auto">
                <a:xfrm>
                  <a:off x="2112" y="2025"/>
                  <a:ext cx="60" cy="272"/>
                </a:xfrm>
                <a:custGeom>
                  <a:avLst/>
                  <a:gdLst>
                    <a:gd name="T0" fmla="*/ 0 w 60"/>
                    <a:gd name="T1" fmla="*/ 189 h 272"/>
                    <a:gd name="T2" fmla="*/ 0 w 60"/>
                    <a:gd name="T3" fmla="*/ 203 h 272"/>
                    <a:gd name="T4" fmla="*/ 0 w 60"/>
                    <a:gd name="T5" fmla="*/ 210 h 272"/>
                    <a:gd name="T6" fmla="*/ 0 w 60"/>
                    <a:gd name="T7" fmla="*/ 217 h 272"/>
                    <a:gd name="T8" fmla="*/ 0 w 60"/>
                    <a:gd name="T9" fmla="*/ 227 h 272"/>
                    <a:gd name="T10" fmla="*/ 0 w 60"/>
                    <a:gd name="T11" fmla="*/ 234 h 272"/>
                    <a:gd name="T12" fmla="*/ 0 w 60"/>
                    <a:gd name="T13" fmla="*/ 241 h 272"/>
                    <a:gd name="T14" fmla="*/ 2 w 60"/>
                    <a:gd name="T15" fmla="*/ 248 h 272"/>
                    <a:gd name="T16" fmla="*/ 5 w 60"/>
                    <a:gd name="T17" fmla="*/ 253 h 272"/>
                    <a:gd name="T18" fmla="*/ 7 w 60"/>
                    <a:gd name="T19" fmla="*/ 258 h 272"/>
                    <a:gd name="T20" fmla="*/ 9 w 60"/>
                    <a:gd name="T21" fmla="*/ 262 h 272"/>
                    <a:gd name="T22" fmla="*/ 14 w 60"/>
                    <a:gd name="T23" fmla="*/ 267 h 272"/>
                    <a:gd name="T24" fmla="*/ 18 w 60"/>
                    <a:gd name="T25" fmla="*/ 269 h 272"/>
                    <a:gd name="T26" fmla="*/ 25 w 60"/>
                    <a:gd name="T27" fmla="*/ 269 h 272"/>
                    <a:gd name="T28" fmla="*/ 30 w 60"/>
                    <a:gd name="T29" fmla="*/ 272 h 272"/>
                    <a:gd name="T30" fmla="*/ 37 w 60"/>
                    <a:gd name="T31" fmla="*/ 269 h 272"/>
                    <a:gd name="T32" fmla="*/ 44 w 60"/>
                    <a:gd name="T33" fmla="*/ 267 h 272"/>
                    <a:gd name="T34" fmla="*/ 48 w 60"/>
                    <a:gd name="T35" fmla="*/ 265 h 272"/>
                    <a:gd name="T36" fmla="*/ 53 w 60"/>
                    <a:gd name="T37" fmla="*/ 262 h 272"/>
                    <a:gd name="T38" fmla="*/ 55 w 60"/>
                    <a:gd name="T39" fmla="*/ 258 h 272"/>
                    <a:gd name="T40" fmla="*/ 58 w 60"/>
                    <a:gd name="T41" fmla="*/ 253 h 272"/>
                    <a:gd name="T42" fmla="*/ 60 w 60"/>
                    <a:gd name="T43" fmla="*/ 246 h 272"/>
                    <a:gd name="T44" fmla="*/ 60 w 60"/>
                    <a:gd name="T45" fmla="*/ 241 h 272"/>
                    <a:gd name="T46" fmla="*/ 60 w 60"/>
                    <a:gd name="T47" fmla="*/ 234 h 272"/>
                    <a:gd name="T48" fmla="*/ 60 w 60"/>
                    <a:gd name="T49" fmla="*/ 227 h 272"/>
                    <a:gd name="T50" fmla="*/ 58 w 60"/>
                    <a:gd name="T51" fmla="*/ 222 h 272"/>
                    <a:gd name="T52" fmla="*/ 53 w 60"/>
                    <a:gd name="T53" fmla="*/ 215 h 272"/>
                    <a:gd name="T54" fmla="*/ 46 w 60"/>
                    <a:gd name="T55" fmla="*/ 213 h 272"/>
                    <a:gd name="T56" fmla="*/ 42 w 60"/>
                    <a:gd name="T57" fmla="*/ 210 h 272"/>
                    <a:gd name="T58" fmla="*/ 35 w 60"/>
                    <a:gd name="T59" fmla="*/ 208 h 272"/>
                    <a:gd name="T60" fmla="*/ 28 w 60"/>
                    <a:gd name="T61" fmla="*/ 206 h 272"/>
                    <a:gd name="T62" fmla="*/ 23 w 60"/>
                    <a:gd name="T63" fmla="*/ 206 h 272"/>
                    <a:gd name="T64" fmla="*/ 18 w 60"/>
                    <a:gd name="T65" fmla="*/ 201 h 272"/>
                    <a:gd name="T66" fmla="*/ 16 w 60"/>
                    <a:gd name="T67" fmla="*/ 198 h 272"/>
                    <a:gd name="T68" fmla="*/ 14 w 60"/>
                    <a:gd name="T69" fmla="*/ 194 h 272"/>
                    <a:gd name="T70" fmla="*/ 9 w 60"/>
                    <a:gd name="T71" fmla="*/ 187 h 272"/>
                    <a:gd name="T72" fmla="*/ 9 w 60"/>
                    <a:gd name="T73" fmla="*/ 156 h 272"/>
                    <a:gd name="T74" fmla="*/ 7 w 60"/>
                    <a:gd name="T75" fmla="*/ 135 h 272"/>
                    <a:gd name="T76" fmla="*/ 5 w 60"/>
                    <a:gd name="T77" fmla="*/ 0 h 272"/>
                    <a:gd name="T78" fmla="*/ 5 w 60"/>
                    <a:gd name="T79" fmla="*/ 130 h 272"/>
                    <a:gd name="T80" fmla="*/ 2 w 60"/>
                    <a:gd name="T81" fmla="*/ 151 h 272"/>
                    <a:gd name="T82" fmla="*/ 0 w 60"/>
                    <a:gd name="T83" fmla="*/ 189 h 2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272"/>
                    <a:gd name="T128" fmla="*/ 60 w 60"/>
                    <a:gd name="T129" fmla="*/ 272 h 2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272">
                      <a:moveTo>
                        <a:pt x="0" y="189"/>
                      </a:moveTo>
                      <a:lnTo>
                        <a:pt x="0" y="203"/>
                      </a:lnTo>
                      <a:lnTo>
                        <a:pt x="0" y="210"/>
                      </a:lnTo>
                      <a:lnTo>
                        <a:pt x="0" y="217"/>
                      </a:lnTo>
                      <a:lnTo>
                        <a:pt x="0" y="227"/>
                      </a:lnTo>
                      <a:lnTo>
                        <a:pt x="0" y="234"/>
                      </a:lnTo>
                      <a:lnTo>
                        <a:pt x="0" y="241"/>
                      </a:lnTo>
                      <a:lnTo>
                        <a:pt x="2" y="248"/>
                      </a:lnTo>
                      <a:lnTo>
                        <a:pt x="5" y="253"/>
                      </a:lnTo>
                      <a:lnTo>
                        <a:pt x="7" y="258"/>
                      </a:lnTo>
                      <a:lnTo>
                        <a:pt x="9" y="262"/>
                      </a:lnTo>
                      <a:lnTo>
                        <a:pt x="14" y="267"/>
                      </a:lnTo>
                      <a:lnTo>
                        <a:pt x="18" y="269"/>
                      </a:lnTo>
                      <a:lnTo>
                        <a:pt x="25" y="269"/>
                      </a:lnTo>
                      <a:lnTo>
                        <a:pt x="30" y="272"/>
                      </a:lnTo>
                      <a:lnTo>
                        <a:pt x="37" y="269"/>
                      </a:lnTo>
                      <a:lnTo>
                        <a:pt x="44" y="267"/>
                      </a:lnTo>
                      <a:lnTo>
                        <a:pt x="48" y="265"/>
                      </a:lnTo>
                      <a:lnTo>
                        <a:pt x="53" y="262"/>
                      </a:lnTo>
                      <a:lnTo>
                        <a:pt x="55" y="258"/>
                      </a:lnTo>
                      <a:lnTo>
                        <a:pt x="58" y="253"/>
                      </a:lnTo>
                      <a:lnTo>
                        <a:pt x="60" y="246"/>
                      </a:lnTo>
                      <a:lnTo>
                        <a:pt x="60" y="241"/>
                      </a:lnTo>
                      <a:lnTo>
                        <a:pt x="60" y="234"/>
                      </a:lnTo>
                      <a:lnTo>
                        <a:pt x="60" y="227"/>
                      </a:lnTo>
                      <a:lnTo>
                        <a:pt x="58" y="222"/>
                      </a:lnTo>
                      <a:lnTo>
                        <a:pt x="53" y="215"/>
                      </a:lnTo>
                      <a:lnTo>
                        <a:pt x="46" y="213"/>
                      </a:lnTo>
                      <a:lnTo>
                        <a:pt x="42" y="210"/>
                      </a:lnTo>
                      <a:lnTo>
                        <a:pt x="35" y="208"/>
                      </a:lnTo>
                      <a:lnTo>
                        <a:pt x="28" y="206"/>
                      </a:lnTo>
                      <a:lnTo>
                        <a:pt x="23" y="206"/>
                      </a:lnTo>
                      <a:lnTo>
                        <a:pt x="18" y="201"/>
                      </a:lnTo>
                      <a:lnTo>
                        <a:pt x="16" y="198"/>
                      </a:lnTo>
                      <a:lnTo>
                        <a:pt x="14" y="194"/>
                      </a:lnTo>
                      <a:lnTo>
                        <a:pt x="9" y="187"/>
                      </a:lnTo>
                      <a:lnTo>
                        <a:pt x="9" y="156"/>
                      </a:lnTo>
                      <a:lnTo>
                        <a:pt x="7" y="135"/>
                      </a:lnTo>
                      <a:lnTo>
                        <a:pt x="5" y="0"/>
                      </a:lnTo>
                      <a:lnTo>
                        <a:pt x="5" y="130"/>
                      </a:lnTo>
                      <a:lnTo>
                        <a:pt x="2" y="151"/>
                      </a:lnTo>
                      <a:lnTo>
                        <a:pt x="0" y="189"/>
                      </a:lnTo>
                      <a:close/>
                    </a:path>
                  </a:pathLst>
                </a:custGeom>
                <a:solidFill>
                  <a:srgbClr val="A0A0A0"/>
                </a:solidFill>
                <a:ln w="9525">
                  <a:noFill/>
                  <a:round/>
                  <a:headEnd/>
                  <a:tailEnd/>
                </a:ln>
              </p:spPr>
              <p:txBody>
                <a:bodyPr/>
                <a:lstStyle/>
                <a:p>
                  <a:endParaRPr lang="it-IT"/>
                </a:p>
              </p:txBody>
            </p:sp>
          </p:grpSp>
          <p:grpSp>
            <p:nvGrpSpPr>
              <p:cNvPr id="79598" name="Group 234"/>
              <p:cNvGrpSpPr>
                <a:grpSpLocks noChangeAspect="1"/>
              </p:cNvGrpSpPr>
              <p:nvPr/>
            </p:nvGrpSpPr>
            <p:grpSpPr bwMode="auto">
              <a:xfrm>
                <a:off x="2264" y="1826"/>
                <a:ext cx="130" cy="700"/>
                <a:chOff x="2264" y="1826"/>
                <a:chExt cx="130" cy="700"/>
              </a:xfrm>
            </p:grpSpPr>
            <p:sp>
              <p:nvSpPr>
                <p:cNvPr id="79606" name="Rectangle 235"/>
                <p:cNvSpPr>
                  <a:spLocks noChangeAspect="1" noChangeArrowheads="1"/>
                </p:cNvSpPr>
                <p:nvPr/>
              </p:nvSpPr>
              <p:spPr bwMode="auto">
                <a:xfrm>
                  <a:off x="2317" y="2268"/>
                  <a:ext cx="7" cy="258"/>
                </a:xfrm>
                <a:prstGeom prst="rect">
                  <a:avLst/>
                </a:prstGeom>
                <a:solidFill>
                  <a:srgbClr val="A0A0A0"/>
                </a:solidFill>
                <a:ln w="9525">
                  <a:noFill/>
                  <a:miter lim="800000"/>
                  <a:headEnd/>
                  <a:tailEnd/>
                </a:ln>
              </p:spPr>
              <p:txBody>
                <a:bodyPr/>
                <a:lstStyle/>
                <a:p>
                  <a:pPr algn="ctr" eaLnBrk="0" hangingPunct="0"/>
                  <a:endParaRPr lang="it-IT" sz="2000">
                    <a:solidFill>
                      <a:schemeClr val="tx1"/>
                    </a:solidFill>
                    <a:latin typeface="Calibri" pitchFamily="34" charset="0"/>
                  </a:endParaRPr>
                </a:p>
              </p:txBody>
            </p:sp>
            <p:sp>
              <p:nvSpPr>
                <p:cNvPr id="79607" name="Freeform 236"/>
                <p:cNvSpPr>
                  <a:spLocks noChangeAspect="1"/>
                </p:cNvSpPr>
                <p:nvPr/>
              </p:nvSpPr>
              <p:spPr bwMode="auto">
                <a:xfrm>
                  <a:off x="2294" y="1826"/>
                  <a:ext cx="63" cy="272"/>
                </a:xfrm>
                <a:custGeom>
                  <a:avLst/>
                  <a:gdLst>
                    <a:gd name="T0" fmla="*/ 33 w 63"/>
                    <a:gd name="T1" fmla="*/ 0 h 272"/>
                    <a:gd name="T2" fmla="*/ 33 w 63"/>
                    <a:gd name="T3" fmla="*/ 135 h 272"/>
                    <a:gd name="T4" fmla="*/ 33 w 63"/>
                    <a:gd name="T5" fmla="*/ 161 h 272"/>
                    <a:gd name="T6" fmla="*/ 28 w 63"/>
                    <a:gd name="T7" fmla="*/ 185 h 272"/>
                    <a:gd name="T8" fmla="*/ 26 w 63"/>
                    <a:gd name="T9" fmla="*/ 194 h 272"/>
                    <a:gd name="T10" fmla="*/ 23 w 63"/>
                    <a:gd name="T11" fmla="*/ 201 h 272"/>
                    <a:gd name="T12" fmla="*/ 12 w 63"/>
                    <a:gd name="T13" fmla="*/ 215 h 272"/>
                    <a:gd name="T14" fmla="*/ 7 w 63"/>
                    <a:gd name="T15" fmla="*/ 225 h 272"/>
                    <a:gd name="T16" fmla="*/ 3 w 63"/>
                    <a:gd name="T17" fmla="*/ 230 h 272"/>
                    <a:gd name="T18" fmla="*/ 3 w 63"/>
                    <a:gd name="T19" fmla="*/ 234 h 272"/>
                    <a:gd name="T20" fmla="*/ 0 w 63"/>
                    <a:gd name="T21" fmla="*/ 241 h 272"/>
                    <a:gd name="T22" fmla="*/ 3 w 63"/>
                    <a:gd name="T23" fmla="*/ 246 h 272"/>
                    <a:gd name="T24" fmla="*/ 5 w 63"/>
                    <a:gd name="T25" fmla="*/ 253 h 272"/>
                    <a:gd name="T26" fmla="*/ 5 w 63"/>
                    <a:gd name="T27" fmla="*/ 256 h 272"/>
                    <a:gd name="T28" fmla="*/ 7 w 63"/>
                    <a:gd name="T29" fmla="*/ 258 h 272"/>
                    <a:gd name="T30" fmla="*/ 12 w 63"/>
                    <a:gd name="T31" fmla="*/ 263 h 272"/>
                    <a:gd name="T32" fmla="*/ 17 w 63"/>
                    <a:gd name="T33" fmla="*/ 265 h 272"/>
                    <a:gd name="T34" fmla="*/ 21 w 63"/>
                    <a:gd name="T35" fmla="*/ 267 h 272"/>
                    <a:gd name="T36" fmla="*/ 26 w 63"/>
                    <a:gd name="T37" fmla="*/ 270 h 272"/>
                    <a:gd name="T38" fmla="*/ 30 w 63"/>
                    <a:gd name="T39" fmla="*/ 272 h 272"/>
                    <a:gd name="T40" fmla="*/ 35 w 63"/>
                    <a:gd name="T41" fmla="*/ 270 h 272"/>
                    <a:gd name="T42" fmla="*/ 42 w 63"/>
                    <a:gd name="T43" fmla="*/ 270 h 272"/>
                    <a:gd name="T44" fmla="*/ 47 w 63"/>
                    <a:gd name="T45" fmla="*/ 267 h 272"/>
                    <a:gd name="T46" fmla="*/ 51 w 63"/>
                    <a:gd name="T47" fmla="*/ 265 h 272"/>
                    <a:gd name="T48" fmla="*/ 56 w 63"/>
                    <a:gd name="T49" fmla="*/ 260 h 272"/>
                    <a:gd name="T50" fmla="*/ 58 w 63"/>
                    <a:gd name="T51" fmla="*/ 258 h 272"/>
                    <a:gd name="T52" fmla="*/ 60 w 63"/>
                    <a:gd name="T53" fmla="*/ 251 h 272"/>
                    <a:gd name="T54" fmla="*/ 63 w 63"/>
                    <a:gd name="T55" fmla="*/ 246 h 272"/>
                    <a:gd name="T56" fmla="*/ 63 w 63"/>
                    <a:gd name="T57" fmla="*/ 241 h 272"/>
                    <a:gd name="T58" fmla="*/ 63 w 63"/>
                    <a:gd name="T59" fmla="*/ 234 h 272"/>
                    <a:gd name="T60" fmla="*/ 63 w 63"/>
                    <a:gd name="T61" fmla="*/ 230 h 272"/>
                    <a:gd name="T62" fmla="*/ 58 w 63"/>
                    <a:gd name="T63" fmla="*/ 220 h 272"/>
                    <a:gd name="T64" fmla="*/ 51 w 63"/>
                    <a:gd name="T65" fmla="*/ 208 h 272"/>
                    <a:gd name="T66" fmla="*/ 49 w 63"/>
                    <a:gd name="T67" fmla="*/ 199 h 272"/>
                    <a:gd name="T68" fmla="*/ 42 w 63"/>
                    <a:gd name="T69" fmla="*/ 182 h 272"/>
                    <a:gd name="T70" fmla="*/ 40 w 63"/>
                    <a:gd name="T71" fmla="*/ 178 h 272"/>
                    <a:gd name="T72" fmla="*/ 37 w 63"/>
                    <a:gd name="T73" fmla="*/ 166 h 272"/>
                    <a:gd name="T74" fmla="*/ 37 w 63"/>
                    <a:gd name="T75" fmla="*/ 135 h 272"/>
                    <a:gd name="T76" fmla="*/ 33 w 63"/>
                    <a:gd name="T77" fmla="*/ 0 h 2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3"/>
                    <a:gd name="T118" fmla="*/ 0 h 272"/>
                    <a:gd name="T119" fmla="*/ 63 w 63"/>
                    <a:gd name="T120" fmla="*/ 272 h 2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3" h="272">
                      <a:moveTo>
                        <a:pt x="33" y="0"/>
                      </a:moveTo>
                      <a:lnTo>
                        <a:pt x="33" y="135"/>
                      </a:lnTo>
                      <a:lnTo>
                        <a:pt x="33" y="161"/>
                      </a:lnTo>
                      <a:lnTo>
                        <a:pt x="28" y="185"/>
                      </a:lnTo>
                      <a:lnTo>
                        <a:pt x="26" y="194"/>
                      </a:lnTo>
                      <a:lnTo>
                        <a:pt x="23" y="201"/>
                      </a:lnTo>
                      <a:lnTo>
                        <a:pt x="12" y="215"/>
                      </a:lnTo>
                      <a:lnTo>
                        <a:pt x="7" y="225"/>
                      </a:lnTo>
                      <a:lnTo>
                        <a:pt x="3" y="230"/>
                      </a:lnTo>
                      <a:lnTo>
                        <a:pt x="3" y="234"/>
                      </a:lnTo>
                      <a:lnTo>
                        <a:pt x="0" y="241"/>
                      </a:lnTo>
                      <a:lnTo>
                        <a:pt x="3" y="246"/>
                      </a:lnTo>
                      <a:lnTo>
                        <a:pt x="5" y="253"/>
                      </a:lnTo>
                      <a:lnTo>
                        <a:pt x="5" y="256"/>
                      </a:lnTo>
                      <a:lnTo>
                        <a:pt x="7" y="258"/>
                      </a:lnTo>
                      <a:lnTo>
                        <a:pt x="12" y="263"/>
                      </a:lnTo>
                      <a:lnTo>
                        <a:pt x="17" y="265"/>
                      </a:lnTo>
                      <a:lnTo>
                        <a:pt x="21" y="267"/>
                      </a:lnTo>
                      <a:lnTo>
                        <a:pt x="26" y="270"/>
                      </a:lnTo>
                      <a:lnTo>
                        <a:pt x="30" y="272"/>
                      </a:lnTo>
                      <a:lnTo>
                        <a:pt x="35" y="270"/>
                      </a:lnTo>
                      <a:lnTo>
                        <a:pt x="42" y="270"/>
                      </a:lnTo>
                      <a:lnTo>
                        <a:pt x="47" y="267"/>
                      </a:lnTo>
                      <a:lnTo>
                        <a:pt x="51" y="265"/>
                      </a:lnTo>
                      <a:lnTo>
                        <a:pt x="56" y="260"/>
                      </a:lnTo>
                      <a:lnTo>
                        <a:pt x="58" y="258"/>
                      </a:lnTo>
                      <a:lnTo>
                        <a:pt x="60" y="251"/>
                      </a:lnTo>
                      <a:lnTo>
                        <a:pt x="63" y="246"/>
                      </a:lnTo>
                      <a:lnTo>
                        <a:pt x="63" y="241"/>
                      </a:lnTo>
                      <a:lnTo>
                        <a:pt x="63" y="234"/>
                      </a:lnTo>
                      <a:lnTo>
                        <a:pt x="63" y="230"/>
                      </a:lnTo>
                      <a:lnTo>
                        <a:pt x="58" y="220"/>
                      </a:lnTo>
                      <a:lnTo>
                        <a:pt x="51" y="208"/>
                      </a:lnTo>
                      <a:lnTo>
                        <a:pt x="49" y="199"/>
                      </a:lnTo>
                      <a:lnTo>
                        <a:pt x="42" y="182"/>
                      </a:lnTo>
                      <a:lnTo>
                        <a:pt x="40" y="178"/>
                      </a:lnTo>
                      <a:lnTo>
                        <a:pt x="37" y="166"/>
                      </a:lnTo>
                      <a:lnTo>
                        <a:pt x="37" y="135"/>
                      </a:lnTo>
                      <a:lnTo>
                        <a:pt x="33" y="0"/>
                      </a:lnTo>
                      <a:close/>
                    </a:path>
                  </a:pathLst>
                </a:custGeom>
                <a:solidFill>
                  <a:srgbClr val="A0A0A0"/>
                </a:solidFill>
                <a:ln w="9525">
                  <a:noFill/>
                  <a:round/>
                  <a:headEnd/>
                  <a:tailEnd/>
                </a:ln>
              </p:spPr>
              <p:txBody>
                <a:bodyPr/>
                <a:lstStyle/>
                <a:p>
                  <a:endParaRPr lang="it-IT"/>
                </a:p>
              </p:txBody>
            </p:sp>
            <p:sp>
              <p:nvSpPr>
                <p:cNvPr id="79608" name="Freeform 237"/>
                <p:cNvSpPr>
                  <a:spLocks noChangeAspect="1"/>
                </p:cNvSpPr>
                <p:nvPr/>
              </p:nvSpPr>
              <p:spPr bwMode="auto">
                <a:xfrm>
                  <a:off x="2278" y="1949"/>
                  <a:ext cx="63" cy="272"/>
                </a:xfrm>
                <a:custGeom>
                  <a:avLst/>
                  <a:gdLst>
                    <a:gd name="T0" fmla="*/ 3 w 63"/>
                    <a:gd name="T1" fmla="*/ 189 h 272"/>
                    <a:gd name="T2" fmla="*/ 0 w 63"/>
                    <a:gd name="T3" fmla="*/ 204 h 272"/>
                    <a:gd name="T4" fmla="*/ 0 w 63"/>
                    <a:gd name="T5" fmla="*/ 213 h 272"/>
                    <a:gd name="T6" fmla="*/ 0 w 63"/>
                    <a:gd name="T7" fmla="*/ 220 h 272"/>
                    <a:gd name="T8" fmla="*/ 0 w 63"/>
                    <a:gd name="T9" fmla="*/ 230 h 272"/>
                    <a:gd name="T10" fmla="*/ 0 w 63"/>
                    <a:gd name="T11" fmla="*/ 237 h 272"/>
                    <a:gd name="T12" fmla="*/ 3 w 63"/>
                    <a:gd name="T13" fmla="*/ 244 h 272"/>
                    <a:gd name="T14" fmla="*/ 3 w 63"/>
                    <a:gd name="T15" fmla="*/ 248 h 272"/>
                    <a:gd name="T16" fmla="*/ 5 w 63"/>
                    <a:gd name="T17" fmla="*/ 256 h 272"/>
                    <a:gd name="T18" fmla="*/ 7 w 63"/>
                    <a:gd name="T19" fmla="*/ 260 h 272"/>
                    <a:gd name="T20" fmla="*/ 12 w 63"/>
                    <a:gd name="T21" fmla="*/ 265 h 272"/>
                    <a:gd name="T22" fmla="*/ 16 w 63"/>
                    <a:gd name="T23" fmla="*/ 267 h 272"/>
                    <a:gd name="T24" fmla="*/ 21 w 63"/>
                    <a:gd name="T25" fmla="*/ 270 h 272"/>
                    <a:gd name="T26" fmla="*/ 26 w 63"/>
                    <a:gd name="T27" fmla="*/ 272 h 272"/>
                    <a:gd name="T28" fmla="*/ 33 w 63"/>
                    <a:gd name="T29" fmla="*/ 272 h 272"/>
                    <a:gd name="T30" fmla="*/ 39 w 63"/>
                    <a:gd name="T31" fmla="*/ 272 h 272"/>
                    <a:gd name="T32" fmla="*/ 46 w 63"/>
                    <a:gd name="T33" fmla="*/ 270 h 272"/>
                    <a:gd name="T34" fmla="*/ 51 w 63"/>
                    <a:gd name="T35" fmla="*/ 267 h 272"/>
                    <a:gd name="T36" fmla="*/ 53 w 63"/>
                    <a:gd name="T37" fmla="*/ 263 h 272"/>
                    <a:gd name="T38" fmla="*/ 58 w 63"/>
                    <a:gd name="T39" fmla="*/ 260 h 272"/>
                    <a:gd name="T40" fmla="*/ 60 w 63"/>
                    <a:gd name="T41" fmla="*/ 256 h 272"/>
                    <a:gd name="T42" fmla="*/ 60 w 63"/>
                    <a:gd name="T43" fmla="*/ 248 h 272"/>
                    <a:gd name="T44" fmla="*/ 63 w 63"/>
                    <a:gd name="T45" fmla="*/ 241 h 272"/>
                    <a:gd name="T46" fmla="*/ 63 w 63"/>
                    <a:gd name="T47" fmla="*/ 234 h 272"/>
                    <a:gd name="T48" fmla="*/ 60 w 63"/>
                    <a:gd name="T49" fmla="*/ 230 h 272"/>
                    <a:gd name="T50" fmla="*/ 58 w 63"/>
                    <a:gd name="T51" fmla="*/ 222 h 272"/>
                    <a:gd name="T52" fmla="*/ 53 w 63"/>
                    <a:gd name="T53" fmla="*/ 218 h 272"/>
                    <a:gd name="T54" fmla="*/ 49 w 63"/>
                    <a:gd name="T55" fmla="*/ 213 h 272"/>
                    <a:gd name="T56" fmla="*/ 44 w 63"/>
                    <a:gd name="T57" fmla="*/ 211 h 272"/>
                    <a:gd name="T58" fmla="*/ 37 w 63"/>
                    <a:gd name="T59" fmla="*/ 208 h 272"/>
                    <a:gd name="T60" fmla="*/ 30 w 63"/>
                    <a:gd name="T61" fmla="*/ 208 h 272"/>
                    <a:gd name="T62" fmla="*/ 26 w 63"/>
                    <a:gd name="T63" fmla="*/ 206 h 272"/>
                    <a:gd name="T64" fmla="*/ 21 w 63"/>
                    <a:gd name="T65" fmla="*/ 204 h 272"/>
                    <a:gd name="T66" fmla="*/ 16 w 63"/>
                    <a:gd name="T67" fmla="*/ 201 h 272"/>
                    <a:gd name="T68" fmla="*/ 14 w 63"/>
                    <a:gd name="T69" fmla="*/ 194 h 272"/>
                    <a:gd name="T70" fmla="*/ 12 w 63"/>
                    <a:gd name="T71" fmla="*/ 189 h 272"/>
                    <a:gd name="T72" fmla="*/ 12 w 63"/>
                    <a:gd name="T73" fmla="*/ 159 h 272"/>
                    <a:gd name="T74" fmla="*/ 9 w 63"/>
                    <a:gd name="T75" fmla="*/ 137 h 272"/>
                    <a:gd name="T76" fmla="*/ 7 w 63"/>
                    <a:gd name="T77" fmla="*/ 0 h 272"/>
                    <a:gd name="T78" fmla="*/ 5 w 63"/>
                    <a:gd name="T79" fmla="*/ 130 h 272"/>
                    <a:gd name="T80" fmla="*/ 5 w 63"/>
                    <a:gd name="T81" fmla="*/ 154 h 272"/>
                    <a:gd name="T82" fmla="*/ 3 w 63"/>
                    <a:gd name="T83" fmla="*/ 189 h 2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272"/>
                    <a:gd name="T128" fmla="*/ 63 w 63"/>
                    <a:gd name="T129" fmla="*/ 272 h 2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272">
                      <a:moveTo>
                        <a:pt x="3" y="189"/>
                      </a:moveTo>
                      <a:lnTo>
                        <a:pt x="0" y="204"/>
                      </a:lnTo>
                      <a:lnTo>
                        <a:pt x="0" y="213"/>
                      </a:lnTo>
                      <a:lnTo>
                        <a:pt x="0" y="220"/>
                      </a:lnTo>
                      <a:lnTo>
                        <a:pt x="0" y="230"/>
                      </a:lnTo>
                      <a:lnTo>
                        <a:pt x="0" y="237"/>
                      </a:lnTo>
                      <a:lnTo>
                        <a:pt x="3" y="244"/>
                      </a:lnTo>
                      <a:lnTo>
                        <a:pt x="3" y="248"/>
                      </a:lnTo>
                      <a:lnTo>
                        <a:pt x="5" y="256"/>
                      </a:lnTo>
                      <a:lnTo>
                        <a:pt x="7" y="260"/>
                      </a:lnTo>
                      <a:lnTo>
                        <a:pt x="12" y="265"/>
                      </a:lnTo>
                      <a:lnTo>
                        <a:pt x="16" y="267"/>
                      </a:lnTo>
                      <a:lnTo>
                        <a:pt x="21" y="270"/>
                      </a:lnTo>
                      <a:lnTo>
                        <a:pt x="26" y="272"/>
                      </a:lnTo>
                      <a:lnTo>
                        <a:pt x="33" y="272"/>
                      </a:lnTo>
                      <a:lnTo>
                        <a:pt x="39" y="272"/>
                      </a:lnTo>
                      <a:lnTo>
                        <a:pt x="46" y="270"/>
                      </a:lnTo>
                      <a:lnTo>
                        <a:pt x="51" y="267"/>
                      </a:lnTo>
                      <a:lnTo>
                        <a:pt x="53" y="263"/>
                      </a:lnTo>
                      <a:lnTo>
                        <a:pt x="58" y="260"/>
                      </a:lnTo>
                      <a:lnTo>
                        <a:pt x="60" y="256"/>
                      </a:lnTo>
                      <a:lnTo>
                        <a:pt x="60" y="248"/>
                      </a:lnTo>
                      <a:lnTo>
                        <a:pt x="63" y="241"/>
                      </a:lnTo>
                      <a:lnTo>
                        <a:pt x="63" y="234"/>
                      </a:lnTo>
                      <a:lnTo>
                        <a:pt x="60" y="230"/>
                      </a:lnTo>
                      <a:lnTo>
                        <a:pt x="58" y="222"/>
                      </a:lnTo>
                      <a:lnTo>
                        <a:pt x="53" y="218"/>
                      </a:lnTo>
                      <a:lnTo>
                        <a:pt x="49" y="213"/>
                      </a:lnTo>
                      <a:lnTo>
                        <a:pt x="44" y="211"/>
                      </a:lnTo>
                      <a:lnTo>
                        <a:pt x="37" y="208"/>
                      </a:lnTo>
                      <a:lnTo>
                        <a:pt x="30" y="208"/>
                      </a:lnTo>
                      <a:lnTo>
                        <a:pt x="26" y="206"/>
                      </a:lnTo>
                      <a:lnTo>
                        <a:pt x="21" y="204"/>
                      </a:lnTo>
                      <a:lnTo>
                        <a:pt x="16" y="201"/>
                      </a:lnTo>
                      <a:lnTo>
                        <a:pt x="14" y="194"/>
                      </a:lnTo>
                      <a:lnTo>
                        <a:pt x="12" y="189"/>
                      </a:lnTo>
                      <a:lnTo>
                        <a:pt x="12" y="159"/>
                      </a:lnTo>
                      <a:lnTo>
                        <a:pt x="9" y="137"/>
                      </a:lnTo>
                      <a:lnTo>
                        <a:pt x="7" y="0"/>
                      </a:lnTo>
                      <a:lnTo>
                        <a:pt x="5" y="130"/>
                      </a:lnTo>
                      <a:lnTo>
                        <a:pt x="5" y="154"/>
                      </a:lnTo>
                      <a:lnTo>
                        <a:pt x="3" y="189"/>
                      </a:lnTo>
                      <a:close/>
                    </a:path>
                  </a:pathLst>
                </a:custGeom>
                <a:solidFill>
                  <a:srgbClr val="A0A0A0"/>
                </a:solidFill>
                <a:ln w="9525">
                  <a:noFill/>
                  <a:round/>
                  <a:headEnd/>
                  <a:tailEnd/>
                </a:ln>
              </p:spPr>
              <p:txBody>
                <a:bodyPr/>
                <a:lstStyle/>
                <a:p>
                  <a:endParaRPr lang="it-IT"/>
                </a:p>
              </p:txBody>
            </p:sp>
            <p:sp>
              <p:nvSpPr>
                <p:cNvPr id="79609" name="Freeform 238"/>
                <p:cNvSpPr>
                  <a:spLocks noChangeAspect="1"/>
                </p:cNvSpPr>
                <p:nvPr/>
              </p:nvSpPr>
              <p:spPr bwMode="auto">
                <a:xfrm>
                  <a:off x="2317" y="1893"/>
                  <a:ext cx="60" cy="271"/>
                </a:xfrm>
                <a:custGeom>
                  <a:avLst/>
                  <a:gdLst>
                    <a:gd name="T0" fmla="*/ 60 w 60"/>
                    <a:gd name="T1" fmla="*/ 189 h 271"/>
                    <a:gd name="T2" fmla="*/ 60 w 60"/>
                    <a:gd name="T3" fmla="*/ 203 h 271"/>
                    <a:gd name="T4" fmla="*/ 60 w 60"/>
                    <a:gd name="T5" fmla="*/ 210 h 271"/>
                    <a:gd name="T6" fmla="*/ 60 w 60"/>
                    <a:gd name="T7" fmla="*/ 217 h 271"/>
                    <a:gd name="T8" fmla="*/ 60 w 60"/>
                    <a:gd name="T9" fmla="*/ 226 h 271"/>
                    <a:gd name="T10" fmla="*/ 60 w 60"/>
                    <a:gd name="T11" fmla="*/ 234 h 271"/>
                    <a:gd name="T12" fmla="*/ 60 w 60"/>
                    <a:gd name="T13" fmla="*/ 241 h 271"/>
                    <a:gd name="T14" fmla="*/ 58 w 60"/>
                    <a:gd name="T15" fmla="*/ 248 h 271"/>
                    <a:gd name="T16" fmla="*/ 56 w 60"/>
                    <a:gd name="T17" fmla="*/ 252 h 271"/>
                    <a:gd name="T18" fmla="*/ 54 w 60"/>
                    <a:gd name="T19" fmla="*/ 257 h 271"/>
                    <a:gd name="T20" fmla="*/ 51 w 60"/>
                    <a:gd name="T21" fmla="*/ 262 h 271"/>
                    <a:gd name="T22" fmla="*/ 47 w 60"/>
                    <a:gd name="T23" fmla="*/ 267 h 271"/>
                    <a:gd name="T24" fmla="*/ 42 w 60"/>
                    <a:gd name="T25" fmla="*/ 269 h 271"/>
                    <a:gd name="T26" fmla="*/ 35 w 60"/>
                    <a:gd name="T27" fmla="*/ 269 h 271"/>
                    <a:gd name="T28" fmla="*/ 30 w 60"/>
                    <a:gd name="T29" fmla="*/ 271 h 271"/>
                    <a:gd name="T30" fmla="*/ 24 w 60"/>
                    <a:gd name="T31" fmla="*/ 269 h 271"/>
                    <a:gd name="T32" fmla="*/ 17 w 60"/>
                    <a:gd name="T33" fmla="*/ 267 h 271"/>
                    <a:gd name="T34" fmla="*/ 12 w 60"/>
                    <a:gd name="T35" fmla="*/ 264 h 271"/>
                    <a:gd name="T36" fmla="*/ 10 w 60"/>
                    <a:gd name="T37" fmla="*/ 262 h 271"/>
                    <a:gd name="T38" fmla="*/ 5 w 60"/>
                    <a:gd name="T39" fmla="*/ 257 h 271"/>
                    <a:gd name="T40" fmla="*/ 3 w 60"/>
                    <a:gd name="T41" fmla="*/ 252 h 271"/>
                    <a:gd name="T42" fmla="*/ 0 w 60"/>
                    <a:gd name="T43" fmla="*/ 245 h 271"/>
                    <a:gd name="T44" fmla="*/ 0 w 60"/>
                    <a:gd name="T45" fmla="*/ 241 h 271"/>
                    <a:gd name="T46" fmla="*/ 0 w 60"/>
                    <a:gd name="T47" fmla="*/ 234 h 271"/>
                    <a:gd name="T48" fmla="*/ 0 w 60"/>
                    <a:gd name="T49" fmla="*/ 226 h 271"/>
                    <a:gd name="T50" fmla="*/ 5 w 60"/>
                    <a:gd name="T51" fmla="*/ 222 h 271"/>
                    <a:gd name="T52" fmla="*/ 10 w 60"/>
                    <a:gd name="T53" fmla="*/ 215 h 271"/>
                    <a:gd name="T54" fmla="*/ 14 w 60"/>
                    <a:gd name="T55" fmla="*/ 212 h 271"/>
                    <a:gd name="T56" fmla="*/ 19 w 60"/>
                    <a:gd name="T57" fmla="*/ 210 h 271"/>
                    <a:gd name="T58" fmla="*/ 26 w 60"/>
                    <a:gd name="T59" fmla="*/ 208 h 271"/>
                    <a:gd name="T60" fmla="*/ 33 w 60"/>
                    <a:gd name="T61" fmla="*/ 205 h 271"/>
                    <a:gd name="T62" fmla="*/ 37 w 60"/>
                    <a:gd name="T63" fmla="*/ 205 h 271"/>
                    <a:gd name="T64" fmla="*/ 42 w 60"/>
                    <a:gd name="T65" fmla="*/ 200 h 271"/>
                    <a:gd name="T66" fmla="*/ 44 w 60"/>
                    <a:gd name="T67" fmla="*/ 198 h 271"/>
                    <a:gd name="T68" fmla="*/ 49 w 60"/>
                    <a:gd name="T69" fmla="*/ 193 h 271"/>
                    <a:gd name="T70" fmla="*/ 51 w 60"/>
                    <a:gd name="T71" fmla="*/ 186 h 271"/>
                    <a:gd name="T72" fmla="*/ 51 w 60"/>
                    <a:gd name="T73" fmla="*/ 156 h 271"/>
                    <a:gd name="T74" fmla="*/ 54 w 60"/>
                    <a:gd name="T75" fmla="*/ 134 h 271"/>
                    <a:gd name="T76" fmla="*/ 56 w 60"/>
                    <a:gd name="T77" fmla="*/ 0 h 271"/>
                    <a:gd name="T78" fmla="*/ 56 w 60"/>
                    <a:gd name="T79" fmla="*/ 130 h 271"/>
                    <a:gd name="T80" fmla="*/ 58 w 60"/>
                    <a:gd name="T81" fmla="*/ 151 h 271"/>
                    <a:gd name="T82" fmla="*/ 60 w 60"/>
                    <a:gd name="T83" fmla="*/ 189 h 2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271"/>
                    <a:gd name="T128" fmla="*/ 60 w 60"/>
                    <a:gd name="T129" fmla="*/ 271 h 2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271">
                      <a:moveTo>
                        <a:pt x="60" y="189"/>
                      </a:moveTo>
                      <a:lnTo>
                        <a:pt x="60" y="203"/>
                      </a:lnTo>
                      <a:lnTo>
                        <a:pt x="60" y="210"/>
                      </a:lnTo>
                      <a:lnTo>
                        <a:pt x="60" y="217"/>
                      </a:lnTo>
                      <a:lnTo>
                        <a:pt x="60" y="226"/>
                      </a:lnTo>
                      <a:lnTo>
                        <a:pt x="60" y="234"/>
                      </a:lnTo>
                      <a:lnTo>
                        <a:pt x="60" y="241"/>
                      </a:lnTo>
                      <a:lnTo>
                        <a:pt x="58" y="248"/>
                      </a:lnTo>
                      <a:lnTo>
                        <a:pt x="56" y="252"/>
                      </a:lnTo>
                      <a:lnTo>
                        <a:pt x="54" y="257"/>
                      </a:lnTo>
                      <a:lnTo>
                        <a:pt x="51" y="262"/>
                      </a:lnTo>
                      <a:lnTo>
                        <a:pt x="47" y="267"/>
                      </a:lnTo>
                      <a:lnTo>
                        <a:pt x="42" y="269"/>
                      </a:lnTo>
                      <a:lnTo>
                        <a:pt x="35" y="269"/>
                      </a:lnTo>
                      <a:lnTo>
                        <a:pt x="30" y="271"/>
                      </a:lnTo>
                      <a:lnTo>
                        <a:pt x="24" y="269"/>
                      </a:lnTo>
                      <a:lnTo>
                        <a:pt x="17" y="267"/>
                      </a:lnTo>
                      <a:lnTo>
                        <a:pt x="12" y="264"/>
                      </a:lnTo>
                      <a:lnTo>
                        <a:pt x="10" y="262"/>
                      </a:lnTo>
                      <a:lnTo>
                        <a:pt x="5" y="257"/>
                      </a:lnTo>
                      <a:lnTo>
                        <a:pt x="3" y="252"/>
                      </a:lnTo>
                      <a:lnTo>
                        <a:pt x="0" y="245"/>
                      </a:lnTo>
                      <a:lnTo>
                        <a:pt x="0" y="241"/>
                      </a:lnTo>
                      <a:lnTo>
                        <a:pt x="0" y="234"/>
                      </a:lnTo>
                      <a:lnTo>
                        <a:pt x="0" y="226"/>
                      </a:lnTo>
                      <a:lnTo>
                        <a:pt x="5" y="222"/>
                      </a:lnTo>
                      <a:lnTo>
                        <a:pt x="10" y="215"/>
                      </a:lnTo>
                      <a:lnTo>
                        <a:pt x="14" y="212"/>
                      </a:lnTo>
                      <a:lnTo>
                        <a:pt x="19" y="210"/>
                      </a:lnTo>
                      <a:lnTo>
                        <a:pt x="26" y="208"/>
                      </a:lnTo>
                      <a:lnTo>
                        <a:pt x="33" y="205"/>
                      </a:lnTo>
                      <a:lnTo>
                        <a:pt x="37" y="205"/>
                      </a:lnTo>
                      <a:lnTo>
                        <a:pt x="42" y="200"/>
                      </a:lnTo>
                      <a:lnTo>
                        <a:pt x="44" y="198"/>
                      </a:lnTo>
                      <a:lnTo>
                        <a:pt x="49" y="193"/>
                      </a:lnTo>
                      <a:lnTo>
                        <a:pt x="51" y="186"/>
                      </a:lnTo>
                      <a:lnTo>
                        <a:pt x="51" y="156"/>
                      </a:lnTo>
                      <a:lnTo>
                        <a:pt x="54" y="134"/>
                      </a:lnTo>
                      <a:lnTo>
                        <a:pt x="56" y="0"/>
                      </a:lnTo>
                      <a:lnTo>
                        <a:pt x="56" y="130"/>
                      </a:lnTo>
                      <a:lnTo>
                        <a:pt x="58" y="151"/>
                      </a:lnTo>
                      <a:lnTo>
                        <a:pt x="60" y="189"/>
                      </a:lnTo>
                      <a:close/>
                    </a:path>
                  </a:pathLst>
                </a:custGeom>
                <a:solidFill>
                  <a:srgbClr val="A0A0A0"/>
                </a:solidFill>
                <a:ln w="9525">
                  <a:noFill/>
                  <a:round/>
                  <a:headEnd/>
                  <a:tailEnd/>
                </a:ln>
              </p:spPr>
              <p:txBody>
                <a:bodyPr/>
                <a:lstStyle/>
                <a:p>
                  <a:endParaRPr lang="it-IT"/>
                </a:p>
              </p:txBody>
            </p:sp>
            <p:sp>
              <p:nvSpPr>
                <p:cNvPr id="79610" name="Freeform 239"/>
                <p:cNvSpPr>
                  <a:spLocks noChangeAspect="1"/>
                </p:cNvSpPr>
                <p:nvPr/>
              </p:nvSpPr>
              <p:spPr bwMode="auto">
                <a:xfrm>
                  <a:off x="2331" y="1997"/>
                  <a:ext cx="63" cy="271"/>
                </a:xfrm>
                <a:custGeom>
                  <a:avLst/>
                  <a:gdLst>
                    <a:gd name="T0" fmla="*/ 60 w 63"/>
                    <a:gd name="T1" fmla="*/ 191 h 271"/>
                    <a:gd name="T2" fmla="*/ 60 w 63"/>
                    <a:gd name="T3" fmla="*/ 205 h 271"/>
                    <a:gd name="T4" fmla="*/ 63 w 63"/>
                    <a:gd name="T5" fmla="*/ 212 h 271"/>
                    <a:gd name="T6" fmla="*/ 63 w 63"/>
                    <a:gd name="T7" fmla="*/ 219 h 271"/>
                    <a:gd name="T8" fmla="*/ 63 w 63"/>
                    <a:gd name="T9" fmla="*/ 229 h 271"/>
                    <a:gd name="T10" fmla="*/ 60 w 63"/>
                    <a:gd name="T11" fmla="*/ 236 h 271"/>
                    <a:gd name="T12" fmla="*/ 60 w 63"/>
                    <a:gd name="T13" fmla="*/ 243 h 271"/>
                    <a:gd name="T14" fmla="*/ 60 w 63"/>
                    <a:gd name="T15" fmla="*/ 248 h 271"/>
                    <a:gd name="T16" fmla="*/ 58 w 63"/>
                    <a:gd name="T17" fmla="*/ 255 h 271"/>
                    <a:gd name="T18" fmla="*/ 56 w 63"/>
                    <a:gd name="T19" fmla="*/ 260 h 271"/>
                    <a:gd name="T20" fmla="*/ 51 w 63"/>
                    <a:gd name="T21" fmla="*/ 264 h 271"/>
                    <a:gd name="T22" fmla="*/ 46 w 63"/>
                    <a:gd name="T23" fmla="*/ 267 h 271"/>
                    <a:gd name="T24" fmla="*/ 42 w 63"/>
                    <a:gd name="T25" fmla="*/ 269 h 271"/>
                    <a:gd name="T26" fmla="*/ 37 w 63"/>
                    <a:gd name="T27" fmla="*/ 271 h 271"/>
                    <a:gd name="T28" fmla="*/ 30 w 63"/>
                    <a:gd name="T29" fmla="*/ 271 h 271"/>
                    <a:gd name="T30" fmla="*/ 23 w 63"/>
                    <a:gd name="T31" fmla="*/ 271 h 271"/>
                    <a:gd name="T32" fmla="*/ 16 w 63"/>
                    <a:gd name="T33" fmla="*/ 269 h 271"/>
                    <a:gd name="T34" fmla="*/ 12 w 63"/>
                    <a:gd name="T35" fmla="*/ 267 h 271"/>
                    <a:gd name="T36" fmla="*/ 10 w 63"/>
                    <a:gd name="T37" fmla="*/ 262 h 271"/>
                    <a:gd name="T38" fmla="*/ 5 w 63"/>
                    <a:gd name="T39" fmla="*/ 260 h 271"/>
                    <a:gd name="T40" fmla="*/ 3 w 63"/>
                    <a:gd name="T41" fmla="*/ 255 h 271"/>
                    <a:gd name="T42" fmla="*/ 0 w 63"/>
                    <a:gd name="T43" fmla="*/ 248 h 271"/>
                    <a:gd name="T44" fmla="*/ 0 w 63"/>
                    <a:gd name="T45" fmla="*/ 243 h 271"/>
                    <a:gd name="T46" fmla="*/ 0 w 63"/>
                    <a:gd name="T47" fmla="*/ 234 h 271"/>
                    <a:gd name="T48" fmla="*/ 0 w 63"/>
                    <a:gd name="T49" fmla="*/ 229 h 271"/>
                    <a:gd name="T50" fmla="*/ 5 w 63"/>
                    <a:gd name="T51" fmla="*/ 222 h 271"/>
                    <a:gd name="T52" fmla="*/ 10 w 63"/>
                    <a:gd name="T53" fmla="*/ 217 h 271"/>
                    <a:gd name="T54" fmla="*/ 14 w 63"/>
                    <a:gd name="T55" fmla="*/ 212 h 271"/>
                    <a:gd name="T56" fmla="*/ 19 w 63"/>
                    <a:gd name="T57" fmla="*/ 210 h 271"/>
                    <a:gd name="T58" fmla="*/ 26 w 63"/>
                    <a:gd name="T59" fmla="*/ 210 h 271"/>
                    <a:gd name="T60" fmla="*/ 33 w 63"/>
                    <a:gd name="T61" fmla="*/ 208 h 271"/>
                    <a:gd name="T62" fmla="*/ 37 w 63"/>
                    <a:gd name="T63" fmla="*/ 208 h 271"/>
                    <a:gd name="T64" fmla="*/ 42 w 63"/>
                    <a:gd name="T65" fmla="*/ 203 h 271"/>
                    <a:gd name="T66" fmla="*/ 46 w 63"/>
                    <a:gd name="T67" fmla="*/ 200 h 271"/>
                    <a:gd name="T68" fmla="*/ 49 w 63"/>
                    <a:gd name="T69" fmla="*/ 193 h 271"/>
                    <a:gd name="T70" fmla="*/ 51 w 63"/>
                    <a:gd name="T71" fmla="*/ 189 h 271"/>
                    <a:gd name="T72" fmla="*/ 51 w 63"/>
                    <a:gd name="T73" fmla="*/ 158 h 271"/>
                    <a:gd name="T74" fmla="*/ 53 w 63"/>
                    <a:gd name="T75" fmla="*/ 137 h 271"/>
                    <a:gd name="T76" fmla="*/ 56 w 63"/>
                    <a:gd name="T77" fmla="*/ 0 h 271"/>
                    <a:gd name="T78" fmla="*/ 56 w 63"/>
                    <a:gd name="T79" fmla="*/ 130 h 271"/>
                    <a:gd name="T80" fmla="*/ 58 w 63"/>
                    <a:gd name="T81" fmla="*/ 153 h 271"/>
                    <a:gd name="T82" fmla="*/ 60 w 63"/>
                    <a:gd name="T83" fmla="*/ 191 h 2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271"/>
                    <a:gd name="T128" fmla="*/ 63 w 63"/>
                    <a:gd name="T129" fmla="*/ 271 h 2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271">
                      <a:moveTo>
                        <a:pt x="60" y="191"/>
                      </a:moveTo>
                      <a:lnTo>
                        <a:pt x="60" y="205"/>
                      </a:lnTo>
                      <a:lnTo>
                        <a:pt x="63" y="212"/>
                      </a:lnTo>
                      <a:lnTo>
                        <a:pt x="63" y="219"/>
                      </a:lnTo>
                      <a:lnTo>
                        <a:pt x="63" y="229"/>
                      </a:lnTo>
                      <a:lnTo>
                        <a:pt x="60" y="236"/>
                      </a:lnTo>
                      <a:lnTo>
                        <a:pt x="60" y="243"/>
                      </a:lnTo>
                      <a:lnTo>
                        <a:pt x="60" y="248"/>
                      </a:lnTo>
                      <a:lnTo>
                        <a:pt x="58" y="255"/>
                      </a:lnTo>
                      <a:lnTo>
                        <a:pt x="56" y="260"/>
                      </a:lnTo>
                      <a:lnTo>
                        <a:pt x="51" y="264"/>
                      </a:lnTo>
                      <a:lnTo>
                        <a:pt x="46" y="267"/>
                      </a:lnTo>
                      <a:lnTo>
                        <a:pt x="42" y="269"/>
                      </a:lnTo>
                      <a:lnTo>
                        <a:pt x="37" y="271"/>
                      </a:lnTo>
                      <a:lnTo>
                        <a:pt x="30" y="271"/>
                      </a:lnTo>
                      <a:lnTo>
                        <a:pt x="23" y="271"/>
                      </a:lnTo>
                      <a:lnTo>
                        <a:pt x="16" y="269"/>
                      </a:lnTo>
                      <a:lnTo>
                        <a:pt x="12" y="267"/>
                      </a:lnTo>
                      <a:lnTo>
                        <a:pt x="10" y="262"/>
                      </a:lnTo>
                      <a:lnTo>
                        <a:pt x="5" y="260"/>
                      </a:lnTo>
                      <a:lnTo>
                        <a:pt x="3" y="255"/>
                      </a:lnTo>
                      <a:lnTo>
                        <a:pt x="0" y="248"/>
                      </a:lnTo>
                      <a:lnTo>
                        <a:pt x="0" y="243"/>
                      </a:lnTo>
                      <a:lnTo>
                        <a:pt x="0" y="234"/>
                      </a:lnTo>
                      <a:lnTo>
                        <a:pt x="0" y="229"/>
                      </a:lnTo>
                      <a:lnTo>
                        <a:pt x="5" y="222"/>
                      </a:lnTo>
                      <a:lnTo>
                        <a:pt x="10" y="217"/>
                      </a:lnTo>
                      <a:lnTo>
                        <a:pt x="14" y="212"/>
                      </a:lnTo>
                      <a:lnTo>
                        <a:pt x="19" y="210"/>
                      </a:lnTo>
                      <a:lnTo>
                        <a:pt x="26" y="210"/>
                      </a:lnTo>
                      <a:lnTo>
                        <a:pt x="33" y="208"/>
                      </a:lnTo>
                      <a:lnTo>
                        <a:pt x="37" y="208"/>
                      </a:lnTo>
                      <a:lnTo>
                        <a:pt x="42" y="203"/>
                      </a:lnTo>
                      <a:lnTo>
                        <a:pt x="46" y="200"/>
                      </a:lnTo>
                      <a:lnTo>
                        <a:pt x="49" y="193"/>
                      </a:lnTo>
                      <a:lnTo>
                        <a:pt x="51" y="189"/>
                      </a:lnTo>
                      <a:lnTo>
                        <a:pt x="51" y="158"/>
                      </a:lnTo>
                      <a:lnTo>
                        <a:pt x="53" y="137"/>
                      </a:lnTo>
                      <a:lnTo>
                        <a:pt x="56" y="0"/>
                      </a:lnTo>
                      <a:lnTo>
                        <a:pt x="56" y="130"/>
                      </a:lnTo>
                      <a:lnTo>
                        <a:pt x="58" y="153"/>
                      </a:lnTo>
                      <a:lnTo>
                        <a:pt x="60" y="191"/>
                      </a:lnTo>
                      <a:close/>
                    </a:path>
                  </a:pathLst>
                </a:custGeom>
                <a:solidFill>
                  <a:srgbClr val="A0A0A0"/>
                </a:solidFill>
                <a:ln w="9525">
                  <a:noFill/>
                  <a:round/>
                  <a:headEnd/>
                  <a:tailEnd/>
                </a:ln>
              </p:spPr>
              <p:txBody>
                <a:bodyPr/>
                <a:lstStyle/>
                <a:p>
                  <a:endParaRPr lang="it-IT"/>
                </a:p>
              </p:txBody>
            </p:sp>
            <p:sp>
              <p:nvSpPr>
                <p:cNvPr id="79611" name="Freeform 240"/>
                <p:cNvSpPr>
                  <a:spLocks noChangeAspect="1"/>
                </p:cNvSpPr>
                <p:nvPr/>
              </p:nvSpPr>
              <p:spPr bwMode="auto">
                <a:xfrm>
                  <a:off x="2264" y="2025"/>
                  <a:ext cx="60" cy="272"/>
                </a:xfrm>
                <a:custGeom>
                  <a:avLst/>
                  <a:gdLst>
                    <a:gd name="T0" fmla="*/ 0 w 60"/>
                    <a:gd name="T1" fmla="*/ 189 h 272"/>
                    <a:gd name="T2" fmla="*/ 0 w 60"/>
                    <a:gd name="T3" fmla="*/ 203 h 272"/>
                    <a:gd name="T4" fmla="*/ 0 w 60"/>
                    <a:gd name="T5" fmla="*/ 210 h 272"/>
                    <a:gd name="T6" fmla="*/ 0 w 60"/>
                    <a:gd name="T7" fmla="*/ 217 h 272"/>
                    <a:gd name="T8" fmla="*/ 0 w 60"/>
                    <a:gd name="T9" fmla="*/ 227 h 272"/>
                    <a:gd name="T10" fmla="*/ 0 w 60"/>
                    <a:gd name="T11" fmla="*/ 234 h 272"/>
                    <a:gd name="T12" fmla="*/ 0 w 60"/>
                    <a:gd name="T13" fmla="*/ 241 h 272"/>
                    <a:gd name="T14" fmla="*/ 3 w 60"/>
                    <a:gd name="T15" fmla="*/ 248 h 272"/>
                    <a:gd name="T16" fmla="*/ 5 w 60"/>
                    <a:gd name="T17" fmla="*/ 253 h 272"/>
                    <a:gd name="T18" fmla="*/ 7 w 60"/>
                    <a:gd name="T19" fmla="*/ 258 h 272"/>
                    <a:gd name="T20" fmla="*/ 10 w 60"/>
                    <a:gd name="T21" fmla="*/ 262 h 272"/>
                    <a:gd name="T22" fmla="*/ 14 w 60"/>
                    <a:gd name="T23" fmla="*/ 267 h 272"/>
                    <a:gd name="T24" fmla="*/ 19 w 60"/>
                    <a:gd name="T25" fmla="*/ 269 h 272"/>
                    <a:gd name="T26" fmla="*/ 26 w 60"/>
                    <a:gd name="T27" fmla="*/ 269 h 272"/>
                    <a:gd name="T28" fmla="*/ 30 w 60"/>
                    <a:gd name="T29" fmla="*/ 272 h 272"/>
                    <a:gd name="T30" fmla="*/ 37 w 60"/>
                    <a:gd name="T31" fmla="*/ 269 h 272"/>
                    <a:gd name="T32" fmla="*/ 44 w 60"/>
                    <a:gd name="T33" fmla="*/ 267 h 272"/>
                    <a:gd name="T34" fmla="*/ 49 w 60"/>
                    <a:gd name="T35" fmla="*/ 265 h 272"/>
                    <a:gd name="T36" fmla="*/ 53 w 60"/>
                    <a:gd name="T37" fmla="*/ 262 h 272"/>
                    <a:gd name="T38" fmla="*/ 56 w 60"/>
                    <a:gd name="T39" fmla="*/ 258 h 272"/>
                    <a:gd name="T40" fmla="*/ 58 w 60"/>
                    <a:gd name="T41" fmla="*/ 253 h 272"/>
                    <a:gd name="T42" fmla="*/ 60 w 60"/>
                    <a:gd name="T43" fmla="*/ 246 h 272"/>
                    <a:gd name="T44" fmla="*/ 60 w 60"/>
                    <a:gd name="T45" fmla="*/ 241 h 272"/>
                    <a:gd name="T46" fmla="*/ 60 w 60"/>
                    <a:gd name="T47" fmla="*/ 234 h 272"/>
                    <a:gd name="T48" fmla="*/ 60 w 60"/>
                    <a:gd name="T49" fmla="*/ 227 h 272"/>
                    <a:gd name="T50" fmla="*/ 58 w 60"/>
                    <a:gd name="T51" fmla="*/ 222 h 272"/>
                    <a:gd name="T52" fmla="*/ 53 w 60"/>
                    <a:gd name="T53" fmla="*/ 215 h 272"/>
                    <a:gd name="T54" fmla="*/ 47 w 60"/>
                    <a:gd name="T55" fmla="*/ 213 h 272"/>
                    <a:gd name="T56" fmla="*/ 42 w 60"/>
                    <a:gd name="T57" fmla="*/ 210 h 272"/>
                    <a:gd name="T58" fmla="*/ 35 w 60"/>
                    <a:gd name="T59" fmla="*/ 208 h 272"/>
                    <a:gd name="T60" fmla="*/ 28 w 60"/>
                    <a:gd name="T61" fmla="*/ 206 h 272"/>
                    <a:gd name="T62" fmla="*/ 23 w 60"/>
                    <a:gd name="T63" fmla="*/ 206 h 272"/>
                    <a:gd name="T64" fmla="*/ 19 w 60"/>
                    <a:gd name="T65" fmla="*/ 201 h 272"/>
                    <a:gd name="T66" fmla="*/ 17 w 60"/>
                    <a:gd name="T67" fmla="*/ 198 h 272"/>
                    <a:gd name="T68" fmla="*/ 14 w 60"/>
                    <a:gd name="T69" fmla="*/ 194 h 272"/>
                    <a:gd name="T70" fmla="*/ 10 w 60"/>
                    <a:gd name="T71" fmla="*/ 187 h 272"/>
                    <a:gd name="T72" fmla="*/ 10 w 60"/>
                    <a:gd name="T73" fmla="*/ 156 h 272"/>
                    <a:gd name="T74" fmla="*/ 7 w 60"/>
                    <a:gd name="T75" fmla="*/ 135 h 272"/>
                    <a:gd name="T76" fmla="*/ 5 w 60"/>
                    <a:gd name="T77" fmla="*/ 0 h 272"/>
                    <a:gd name="T78" fmla="*/ 5 w 60"/>
                    <a:gd name="T79" fmla="*/ 130 h 272"/>
                    <a:gd name="T80" fmla="*/ 3 w 60"/>
                    <a:gd name="T81" fmla="*/ 151 h 272"/>
                    <a:gd name="T82" fmla="*/ 0 w 60"/>
                    <a:gd name="T83" fmla="*/ 189 h 2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272"/>
                    <a:gd name="T128" fmla="*/ 60 w 60"/>
                    <a:gd name="T129" fmla="*/ 272 h 2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272">
                      <a:moveTo>
                        <a:pt x="0" y="189"/>
                      </a:moveTo>
                      <a:lnTo>
                        <a:pt x="0" y="203"/>
                      </a:lnTo>
                      <a:lnTo>
                        <a:pt x="0" y="210"/>
                      </a:lnTo>
                      <a:lnTo>
                        <a:pt x="0" y="217"/>
                      </a:lnTo>
                      <a:lnTo>
                        <a:pt x="0" y="227"/>
                      </a:lnTo>
                      <a:lnTo>
                        <a:pt x="0" y="234"/>
                      </a:lnTo>
                      <a:lnTo>
                        <a:pt x="0" y="241"/>
                      </a:lnTo>
                      <a:lnTo>
                        <a:pt x="3" y="248"/>
                      </a:lnTo>
                      <a:lnTo>
                        <a:pt x="5" y="253"/>
                      </a:lnTo>
                      <a:lnTo>
                        <a:pt x="7" y="258"/>
                      </a:lnTo>
                      <a:lnTo>
                        <a:pt x="10" y="262"/>
                      </a:lnTo>
                      <a:lnTo>
                        <a:pt x="14" y="267"/>
                      </a:lnTo>
                      <a:lnTo>
                        <a:pt x="19" y="269"/>
                      </a:lnTo>
                      <a:lnTo>
                        <a:pt x="26" y="269"/>
                      </a:lnTo>
                      <a:lnTo>
                        <a:pt x="30" y="272"/>
                      </a:lnTo>
                      <a:lnTo>
                        <a:pt x="37" y="269"/>
                      </a:lnTo>
                      <a:lnTo>
                        <a:pt x="44" y="267"/>
                      </a:lnTo>
                      <a:lnTo>
                        <a:pt x="49" y="265"/>
                      </a:lnTo>
                      <a:lnTo>
                        <a:pt x="53" y="262"/>
                      </a:lnTo>
                      <a:lnTo>
                        <a:pt x="56" y="258"/>
                      </a:lnTo>
                      <a:lnTo>
                        <a:pt x="58" y="253"/>
                      </a:lnTo>
                      <a:lnTo>
                        <a:pt x="60" y="246"/>
                      </a:lnTo>
                      <a:lnTo>
                        <a:pt x="60" y="241"/>
                      </a:lnTo>
                      <a:lnTo>
                        <a:pt x="60" y="234"/>
                      </a:lnTo>
                      <a:lnTo>
                        <a:pt x="60" y="227"/>
                      </a:lnTo>
                      <a:lnTo>
                        <a:pt x="58" y="222"/>
                      </a:lnTo>
                      <a:lnTo>
                        <a:pt x="53" y="215"/>
                      </a:lnTo>
                      <a:lnTo>
                        <a:pt x="47" y="213"/>
                      </a:lnTo>
                      <a:lnTo>
                        <a:pt x="42" y="210"/>
                      </a:lnTo>
                      <a:lnTo>
                        <a:pt x="35" y="208"/>
                      </a:lnTo>
                      <a:lnTo>
                        <a:pt x="28" y="206"/>
                      </a:lnTo>
                      <a:lnTo>
                        <a:pt x="23" y="206"/>
                      </a:lnTo>
                      <a:lnTo>
                        <a:pt x="19" y="201"/>
                      </a:lnTo>
                      <a:lnTo>
                        <a:pt x="17" y="198"/>
                      </a:lnTo>
                      <a:lnTo>
                        <a:pt x="14" y="194"/>
                      </a:lnTo>
                      <a:lnTo>
                        <a:pt x="10" y="187"/>
                      </a:lnTo>
                      <a:lnTo>
                        <a:pt x="10" y="156"/>
                      </a:lnTo>
                      <a:lnTo>
                        <a:pt x="7" y="135"/>
                      </a:lnTo>
                      <a:lnTo>
                        <a:pt x="5" y="0"/>
                      </a:lnTo>
                      <a:lnTo>
                        <a:pt x="5" y="130"/>
                      </a:lnTo>
                      <a:lnTo>
                        <a:pt x="3" y="151"/>
                      </a:lnTo>
                      <a:lnTo>
                        <a:pt x="0" y="189"/>
                      </a:lnTo>
                      <a:close/>
                    </a:path>
                  </a:pathLst>
                </a:custGeom>
                <a:solidFill>
                  <a:srgbClr val="A0A0A0"/>
                </a:solidFill>
                <a:ln w="9525">
                  <a:noFill/>
                  <a:round/>
                  <a:headEnd/>
                  <a:tailEnd/>
                </a:ln>
              </p:spPr>
              <p:txBody>
                <a:bodyPr/>
                <a:lstStyle/>
                <a:p>
                  <a:endParaRPr lang="it-IT"/>
                </a:p>
              </p:txBody>
            </p:sp>
          </p:grpSp>
          <p:grpSp>
            <p:nvGrpSpPr>
              <p:cNvPr id="79599" name="Group 241"/>
              <p:cNvGrpSpPr>
                <a:grpSpLocks noChangeAspect="1"/>
              </p:cNvGrpSpPr>
              <p:nvPr/>
            </p:nvGrpSpPr>
            <p:grpSpPr bwMode="auto">
              <a:xfrm>
                <a:off x="2414" y="1824"/>
                <a:ext cx="130" cy="700"/>
                <a:chOff x="2414" y="1824"/>
                <a:chExt cx="130" cy="700"/>
              </a:xfrm>
            </p:grpSpPr>
            <p:sp>
              <p:nvSpPr>
                <p:cNvPr id="79600" name="Freeform 242"/>
                <p:cNvSpPr>
                  <a:spLocks noChangeAspect="1"/>
                </p:cNvSpPr>
                <p:nvPr/>
              </p:nvSpPr>
              <p:spPr bwMode="auto">
                <a:xfrm>
                  <a:off x="2447" y="1824"/>
                  <a:ext cx="62" cy="272"/>
                </a:xfrm>
                <a:custGeom>
                  <a:avLst/>
                  <a:gdLst>
                    <a:gd name="T0" fmla="*/ 32 w 62"/>
                    <a:gd name="T1" fmla="*/ 0 h 272"/>
                    <a:gd name="T2" fmla="*/ 32 w 62"/>
                    <a:gd name="T3" fmla="*/ 135 h 272"/>
                    <a:gd name="T4" fmla="*/ 32 w 62"/>
                    <a:gd name="T5" fmla="*/ 163 h 272"/>
                    <a:gd name="T6" fmla="*/ 27 w 62"/>
                    <a:gd name="T7" fmla="*/ 184 h 272"/>
                    <a:gd name="T8" fmla="*/ 25 w 62"/>
                    <a:gd name="T9" fmla="*/ 194 h 272"/>
                    <a:gd name="T10" fmla="*/ 21 w 62"/>
                    <a:gd name="T11" fmla="*/ 201 h 272"/>
                    <a:gd name="T12" fmla="*/ 11 w 62"/>
                    <a:gd name="T13" fmla="*/ 215 h 272"/>
                    <a:gd name="T14" fmla="*/ 7 w 62"/>
                    <a:gd name="T15" fmla="*/ 225 h 272"/>
                    <a:gd name="T16" fmla="*/ 2 w 62"/>
                    <a:gd name="T17" fmla="*/ 229 h 272"/>
                    <a:gd name="T18" fmla="*/ 2 w 62"/>
                    <a:gd name="T19" fmla="*/ 236 h 272"/>
                    <a:gd name="T20" fmla="*/ 0 w 62"/>
                    <a:gd name="T21" fmla="*/ 241 h 272"/>
                    <a:gd name="T22" fmla="*/ 2 w 62"/>
                    <a:gd name="T23" fmla="*/ 246 h 272"/>
                    <a:gd name="T24" fmla="*/ 4 w 62"/>
                    <a:gd name="T25" fmla="*/ 253 h 272"/>
                    <a:gd name="T26" fmla="*/ 4 w 62"/>
                    <a:gd name="T27" fmla="*/ 255 h 272"/>
                    <a:gd name="T28" fmla="*/ 7 w 62"/>
                    <a:gd name="T29" fmla="*/ 258 h 272"/>
                    <a:gd name="T30" fmla="*/ 11 w 62"/>
                    <a:gd name="T31" fmla="*/ 262 h 272"/>
                    <a:gd name="T32" fmla="*/ 16 w 62"/>
                    <a:gd name="T33" fmla="*/ 265 h 272"/>
                    <a:gd name="T34" fmla="*/ 18 w 62"/>
                    <a:gd name="T35" fmla="*/ 267 h 272"/>
                    <a:gd name="T36" fmla="*/ 25 w 62"/>
                    <a:gd name="T37" fmla="*/ 269 h 272"/>
                    <a:gd name="T38" fmla="*/ 30 w 62"/>
                    <a:gd name="T39" fmla="*/ 272 h 272"/>
                    <a:gd name="T40" fmla="*/ 34 w 62"/>
                    <a:gd name="T41" fmla="*/ 269 h 272"/>
                    <a:gd name="T42" fmla="*/ 41 w 62"/>
                    <a:gd name="T43" fmla="*/ 269 h 272"/>
                    <a:gd name="T44" fmla="*/ 46 w 62"/>
                    <a:gd name="T45" fmla="*/ 267 h 272"/>
                    <a:gd name="T46" fmla="*/ 51 w 62"/>
                    <a:gd name="T47" fmla="*/ 265 h 272"/>
                    <a:gd name="T48" fmla="*/ 55 w 62"/>
                    <a:gd name="T49" fmla="*/ 260 h 272"/>
                    <a:gd name="T50" fmla="*/ 57 w 62"/>
                    <a:gd name="T51" fmla="*/ 258 h 272"/>
                    <a:gd name="T52" fmla="*/ 60 w 62"/>
                    <a:gd name="T53" fmla="*/ 251 h 272"/>
                    <a:gd name="T54" fmla="*/ 62 w 62"/>
                    <a:gd name="T55" fmla="*/ 246 h 272"/>
                    <a:gd name="T56" fmla="*/ 62 w 62"/>
                    <a:gd name="T57" fmla="*/ 241 h 272"/>
                    <a:gd name="T58" fmla="*/ 62 w 62"/>
                    <a:gd name="T59" fmla="*/ 234 h 272"/>
                    <a:gd name="T60" fmla="*/ 62 w 62"/>
                    <a:gd name="T61" fmla="*/ 229 h 272"/>
                    <a:gd name="T62" fmla="*/ 57 w 62"/>
                    <a:gd name="T63" fmla="*/ 222 h 272"/>
                    <a:gd name="T64" fmla="*/ 51 w 62"/>
                    <a:gd name="T65" fmla="*/ 208 h 272"/>
                    <a:gd name="T66" fmla="*/ 48 w 62"/>
                    <a:gd name="T67" fmla="*/ 199 h 272"/>
                    <a:gd name="T68" fmla="*/ 41 w 62"/>
                    <a:gd name="T69" fmla="*/ 182 h 272"/>
                    <a:gd name="T70" fmla="*/ 39 w 62"/>
                    <a:gd name="T71" fmla="*/ 177 h 272"/>
                    <a:gd name="T72" fmla="*/ 37 w 62"/>
                    <a:gd name="T73" fmla="*/ 165 h 272"/>
                    <a:gd name="T74" fmla="*/ 37 w 62"/>
                    <a:gd name="T75" fmla="*/ 135 h 272"/>
                    <a:gd name="T76" fmla="*/ 32 w 62"/>
                    <a:gd name="T77" fmla="*/ 0 h 2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2"/>
                    <a:gd name="T118" fmla="*/ 0 h 272"/>
                    <a:gd name="T119" fmla="*/ 62 w 62"/>
                    <a:gd name="T120" fmla="*/ 272 h 2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2" h="272">
                      <a:moveTo>
                        <a:pt x="32" y="0"/>
                      </a:moveTo>
                      <a:lnTo>
                        <a:pt x="32" y="135"/>
                      </a:lnTo>
                      <a:lnTo>
                        <a:pt x="32" y="163"/>
                      </a:lnTo>
                      <a:lnTo>
                        <a:pt x="27" y="184"/>
                      </a:lnTo>
                      <a:lnTo>
                        <a:pt x="25" y="194"/>
                      </a:lnTo>
                      <a:lnTo>
                        <a:pt x="21" y="201"/>
                      </a:lnTo>
                      <a:lnTo>
                        <a:pt x="11" y="215"/>
                      </a:lnTo>
                      <a:lnTo>
                        <a:pt x="7" y="225"/>
                      </a:lnTo>
                      <a:lnTo>
                        <a:pt x="2" y="229"/>
                      </a:lnTo>
                      <a:lnTo>
                        <a:pt x="2" y="236"/>
                      </a:lnTo>
                      <a:lnTo>
                        <a:pt x="0" y="241"/>
                      </a:lnTo>
                      <a:lnTo>
                        <a:pt x="2" y="246"/>
                      </a:lnTo>
                      <a:lnTo>
                        <a:pt x="4" y="253"/>
                      </a:lnTo>
                      <a:lnTo>
                        <a:pt x="4" y="255"/>
                      </a:lnTo>
                      <a:lnTo>
                        <a:pt x="7" y="258"/>
                      </a:lnTo>
                      <a:lnTo>
                        <a:pt x="11" y="262"/>
                      </a:lnTo>
                      <a:lnTo>
                        <a:pt x="16" y="265"/>
                      </a:lnTo>
                      <a:lnTo>
                        <a:pt x="18" y="267"/>
                      </a:lnTo>
                      <a:lnTo>
                        <a:pt x="25" y="269"/>
                      </a:lnTo>
                      <a:lnTo>
                        <a:pt x="30" y="272"/>
                      </a:lnTo>
                      <a:lnTo>
                        <a:pt x="34" y="269"/>
                      </a:lnTo>
                      <a:lnTo>
                        <a:pt x="41" y="269"/>
                      </a:lnTo>
                      <a:lnTo>
                        <a:pt x="46" y="267"/>
                      </a:lnTo>
                      <a:lnTo>
                        <a:pt x="51" y="265"/>
                      </a:lnTo>
                      <a:lnTo>
                        <a:pt x="55" y="260"/>
                      </a:lnTo>
                      <a:lnTo>
                        <a:pt x="57" y="258"/>
                      </a:lnTo>
                      <a:lnTo>
                        <a:pt x="60" y="251"/>
                      </a:lnTo>
                      <a:lnTo>
                        <a:pt x="62" y="246"/>
                      </a:lnTo>
                      <a:lnTo>
                        <a:pt x="62" y="241"/>
                      </a:lnTo>
                      <a:lnTo>
                        <a:pt x="62" y="234"/>
                      </a:lnTo>
                      <a:lnTo>
                        <a:pt x="62" y="229"/>
                      </a:lnTo>
                      <a:lnTo>
                        <a:pt x="57" y="222"/>
                      </a:lnTo>
                      <a:lnTo>
                        <a:pt x="51" y="208"/>
                      </a:lnTo>
                      <a:lnTo>
                        <a:pt x="48" y="199"/>
                      </a:lnTo>
                      <a:lnTo>
                        <a:pt x="41" y="182"/>
                      </a:lnTo>
                      <a:lnTo>
                        <a:pt x="39" y="177"/>
                      </a:lnTo>
                      <a:lnTo>
                        <a:pt x="37" y="165"/>
                      </a:lnTo>
                      <a:lnTo>
                        <a:pt x="37" y="135"/>
                      </a:lnTo>
                      <a:lnTo>
                        <a:pt x="32" y="0"/>
                      </a:lnTo>
                      <a:close/>
                    </a:path>
                  </a:pathLst>
                </a:custGeom>
                <a:solidFill>
                  <a:srgbClr val="A0A0A0"/>
                </a:solidFill>
                <a:ln w="9525">
                  <a:noFill/>
                  <a:round/>
                  <a:headEnd/>
                  <a:tailEnd/>
                </a:ln>
              </p:spPr>
              <p:txBody>
                <a:bodyPr/>
                <a:lstStyle/>
                <a:p>
                  <a:endParaRPr lang="it-IT"/>
                </a:p>
              </p:txBody>
            </p:sp>
            <p:sp>
              <p:nvSpPr>
                <p:cNvPr id="79601" name="Rectangle 243"/>
                <p:cNvSpPr>
                  <a:spLocks noChangeAspect="1" noChangeArrowheads="1"/>
                </p:cNvSpPr>
                <p:nvPr/>
              </p:nvSpPr>
              <p:spPr bwMode="auto">
                <a:xfrm>
                  <a:off x="2468" y="2266"/>
                  <a:ext cx="9" cy="258"/>
                </a:xfrm>
                <a:prstGeom prst="rect">
                  <a:avLst/>
                </a:prstGeom>
                <a:solidFill>
                  <a:srgbClr val="A0A0A0"/>
                </a:solidFill>
                <a:ln w="9525">
                  <a:noFill/>
                  <a:miter lim="800000"/>
                  <a:headEnd/>
                  <a:tailEnd/>
                </a:ln>
              </p:spPr>
              <p:txBody>
                <a:bodyPr/>
                <a:lstStyle/>
                <a:p>
                  <a:pPr algn="ctr" eaLnBrk="0" hangingPunct="0"/>
                  <a:endParaRPr lang="it-IT" sz="2000">
                    <a:solidFill>
                      <a:schemeClr val="tx1"/>
                    </a:solidFill>
                    <a:latin typeface="Calibri" pitchFamily="34" charset="0"/>
                  </a:endParaRPr>
                </a:p>
              </p:txBody>
            </p:sp>
            <p:sp>
              <p:nvSpPr>
                <p:cNvPr id="79602" name="Freeform 244"/>
                <p:cNvSpPr>
                  <a:spLocks noChangeAspect="1"/>
                </p:cNvSpPr>
                <p:nvPr/>
              </p:nvSpPr>
              <p:spPr bwMode="auto">
                <a:xfrm>
                  <a:off x="2414" y="2023"/>
                  <a:ext cx="63" cy="271"/>
                </a:xfrm>
                <a:custGeom>
                  <a:avLst/>
                  <a:gdLst>
                    <a:gd name="T0" fmla="*/ 3 w 63"/>
                    <a:gd name="T1" fmla="*/ 189 h 271"/>
                    <a:gd name="T2" fmla="*/ 0 w 63"/>
                    <a:gd name="T3" fmla="*/ 203 h 271"/>
                    <a:gd name="T4" fmla="*/ 0 w 63"/>
                    <a:gd name="T5" fmla="*/ 212 h 271"/>
                    <a:gd name="T6" fmla="*/ 0 w 63"/>
                    <a:gd name="T7" fmla="*/ 217 h 271"/>
                    <a:gd name="T8" fmla="*/ 0 w 63"/>
                    <a:gd name="T9" fmla="*/ 229 h 271"/>
                    <a:gd name="T10" fmla="*/ 0 w 63"/>
                    <a:gd name="T11" fmla="*/ 234 h 271"/>
                    <a:gd name="T12" fmla="*/ 3 w 63"/>
                    <a:gd name="T13" fmla="*/ 241 h 271"/>
                    <a:gd name="T14" fmla="*/ 3 w 63"/>
                    <a:gd name="T15" fmla="*/ 248 h 271"/>
                    <a:gd name="T16" fmla="*/ 5 w 63"/>
                    <a:gd name="T17" fmla="*/ 252 h 271"/>
                    <a:gd name="T18" fmla="*/ 7 w 63"/>
                    <a:gd name="T19" fmla="*/ 257 h 271"/>
                    <a:gd name="T20" fmla="*/ 12 w 63"/>
                    <a:gd name="T21" fmla="*/ 262 h 271"/>
                    <a:gd name="T22" fmla="*/ 17 w 63"/>
                    <a:gd name="T23" fmla="*/ 267 h 271"/>
                    <a:gd name="T24" fmla="*/ 21 w 63"/>
                    <a:gd name="T25" fmla="*/ 269 h 271"/>
                    <a:gd name="T26" fmla="*/ 28 w 63"/>
                    <a:gd name="T27" fmla="*/ 271 h 271"/>
                    <a:gd name="T28" fmla="*/ 33 w 63"/>
                    <a:gd name="T29" fmla="*/ 271 h 271"/>
                    <a:gd name="T30" fmla="*/ 40 w 63"/>
                    <a:gd name="T31" fmla="*/ 271 h 271"/>
                    <a:gd name="T32" fmla="*/ 47 w 63"/>
                    <a:gd name="T33" fmla="*/ 267 h 271"/>
                    <a:gd name="T34" fmla="*/ 51 w 63"/>
                    <a:gd name="T35" fmla="*/ 264 h 271"/>
                    <a:gd name="T36" fmla="*/ 54 w 63"/>
                    <a:gd name="T37" fmla="*/ 262 h 271"/>
                    <a:gd name="T38" fmla="*/ 58 w 63"/>
                    <a:gd name="T39" fmla="*/ 257 h 271"/>
                    <a:gd name="T40" fmla="*/ 60 w 63"/>
                    <a:gd name="T41" fmla="*/ 255 h 271"/>
                    <a:gd name="T42" fmla="*/ 63 w 63"/>
                    <a:gd name="T43" fmla="*/ 245 h 271"/>
                    <a:gd name="T44" fmla="*/ 63 w 63"/>
                    <a:gd name="T45" fmla="*/ 241 h 271"/>
                    <a:gd name="T46" fmla="*/ 63 w 63"/>
                    <a:gd name="T47" fmla="*/ 234 h 271"/>
                    <a:gd name="T48" fmla="*/ 63 w 63"/>
                    <a:gd name="T49" fmla="*/ 226 h 271"/>
                    <a:gd name="T50" fmla="*/ 58 w 63"/>
                    <a:gd name="T51" fmla="*/ 222 h 271"/>
                    <a:gd name="T52" fmla="*/ 54 w 63"/>
                    <a:gd name="T53" fmla="*/ 217 h 271"/>
                    <a:gd name="T54" fmla="*/ 49 w 63"/>
                    <a:gd name="T55" fmla="*/ 212 h 271"/>
                    <a:gd name="T56" fmla="*/ 44 w 63"/>
                    <a:gd name="T57" fmla="*/ 210 h 271"/>
                    <a:gd name="T58" fmla="*/ 37 w 63"/>
                    <a:gd name="T59" fmla="*/ 208 h 271"/>
                    <a:gd name="T60" fmla="*/ 30 w 63"/>
                    <a:gd name="T61" fmla="*/ 205 h 271"/>
                    <a:gd name="T62" fmla="*/ 26 w 63"/>
                    <a:gd name="T63" fmla="*/ 205 h 271"/>
                    <a:gd name="T64" fmla="*/ 21 w 63"/>
                    <a:gd name="T65" fmla="*/ 203 h 271"/>
                    <a:gd name="T66" fmla="*/ 17 w 63"/>
                    <a:gd name="T67" fmla="*/ 198 h 271"/>
                    <a:gd name="T68" fmla="*/ 14 w 63"/>
                    <a:gd name="T69" fmla="*/ 193 h 271"/>
                    <a:gd name="T70" fmla="*/ 12 w 63"/>
                    <a:gd name="T71" fmla="*/ 186 h 271"/>
                    <a:gd name="T72" fmla="*/ 12 w 63"/>
                    <a:gd name="T73" fmla="*/ 156 h 271"/>
                    <a:gd name="T74" fmla="*/ 10 w 63"/>
                    <a:gd name="T75" fmla="*/ 134 h 271"/>
                    <a:gd name="T76" fmla="*/ 7 w 63"/>
                    <a:gd name="T77" fmla="*/ 0 h 271"/>
                    <a:gd name="T78" fmla="*/ 7 w 63"/>
                    <a:gd name="T79" fmla="*/ 130 h 271"/>
                    <a:gd name="T80" fmla="*/ 5 w 63"/>
                    <a:gd name="T81" fmla="*/ 151 h 271"/>
                    <a:gd name="T82" fmla="*/ 3 w 63"/>
                    <a:gd name="T83" fmla="*/ 189 h 2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271"/>
                    <a:gd name="T128" fmla="*/ 63 w 63"/>
                    <a:gd name="T129" fmla="*/ 271 h 2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271">
                      <a:moveTo>
                        <a:pt x="3" y="189"/>
                      </a:moveTo>
                      <a:lnTo>
                        <a:pt x="0" y="203"/>
                      </a:lnTo>
                      <a:lnTo>
                        <a:pt x="0" y="212"/>
                      </a:lnTo>
                      <a:lnTo>
                        <a:pt x="0" y="217"/>
                      </a:lnTo>
                      <a:lnTo>
                        <a:pt x="0" y="229"/>
                      </a:lnTo>
                      <a:lnTo>
                        <a:pt x="0" y="234"/>
                      </a:lnTo>
                      <a:lnTo>
                        <a:pt x="3" y="241"/>
                      </a:lnTo>
                      <a:lnTo>
                        <a:pt x="3" y="248"/>
                      </a:lnTo>
                      <a:lnTo>
                        <a:pt x="5" y="252"/>
                      </a:lnTo>
                      <a:lnTo>
                        <a:pt x="7" y="257"/>
                      </a:lnTo>
                      <a:lnTo>
                        <a:pt x="12" y="262"/>
                      </a:lnTo>
                      <a:lnTo>
                        <a:pt x="17" y="267"/>
                      </a:lnTo>
                      <a:lnTo>
                        <a:pt x="21" y="269"/>
                      </a:lnTo>
                      <a:lnTo>
                        <a:pt x="28" y="271"/>
                      </a:lnTo>
                      <a:lnTo>
                        <a:pt x="33" y="271"/>
                      </a:lnTo>
                      <a:lnTo>
                        <a:pt x="40" y="271"/>
                      </a:lnTo>
                      <a:lnTo>
                        <a:pt x="47" y="267"/>
                      </a:lnTo>
                      <a:lnTo>
                        <a:pt x="51" y="264"/>
                      </a:lnTo>
                      <a:lnTo>
                        <a:pt x="54" y="262"/>
                      </a:lnTo>
                      <a:lnTo>
                        <a:pt x="58" y="257"/>
                      </a:lnTo>
                      <a:lnTo>
                        <a:pt x="60" y="255"/>
                      </a:lnTo>
                      <a:lnTo>
                        <a:pt x="63" y="245"/>
                      </a:lnTo>
                      <a:lnTo>
                        <a:pt x="63" y="241"/>
                      </a:lnTo>
                      <a:lnTo>
                        <a:pt x="63" y="234"/>
                      </a:lnTo>
                      <a:lnTo>
                        <a:pt x="63" y="226"/>
                      </a:lnTo>
                      <a:lnTo>
                        <a:pt x="58" y="222"/>
                      </a:lnTo>
                      <a:lnTo>
                        <a:pt x="54" y="217"/>
                      </a:lnTo>
                      <a:lnTo>
                        <a:pt x="49" y="212"/>
                      </a:lnTo>
                      <a:lnTo>
                        <a:pt x="44" y="210"/>
                      </a:lnTo>
                      <a:lnTo>
                        <a:pt x="37" y="208"/>
                      </a:lnTo>
                      <a:lnTo>
                        <a:pt x="30" y="205"/>
                      </a:lnTo>
                      <a:lnTo>
                        <a:pt x="26" y="205"/>
                      </a:lnTo>
                      <a:lnTo>
                        <a:pt x="21" y="203"/>
                      </a:lnTo>
                      <a:lnTo>
                        <a:pt x="17" y="198"/>
                      </a:lnTo>
                      <a:lnTo>
                        <a:pt x="14" y="193"/>
                      </a:lnTo>
                      <a:lnTo>
                        <a:pt x="12" y="186"/>
                      </a:lnTo>
                      <a:lnTo>
                        <a:pt x="12" y="156"/>
                      </a:lnTo>
                      <a:lnTo>
                        <a:pt x="10" y="134"/>
                      </a:lnTo>
                      <a:lnTo>
                        <a:pt x="7" y="0"/>
                      </a:lnTo>
                      <a:lnTo>
                        <a:pt x="7" y="130"/>
                      </a:lnTo>
                      <a:lnTo>
                        <a:pt x="5" y="151"/>
                      </a:lnTo>
                      <a:lnTo>
                        <a:pt x="3" y="189"/>
                      </a:lnTo>
                      <a:close/>
                    </a:path>
                  </a:pathLst>
                </a:custGeom>
                <a:solidFill>
                  <a:srgbClr val="A0A0A0"/>
                </a:solidFill>
                <a:ln w="9525">
                  <a:noFill/>
                  <a:round/>
                  <a:headEnd/>
                  <a:tailEnd/>
                </a:ln>
              </p:spPr>
              <p:txBody>
                <a:bodyPr/>
                <a:lstStyle/>
                <a:p>
                  <a:endParaRPr lang="it-IT"/>
                </a:p>
              </p:txBody>
            </p:sp>
            <p:sp>
              <p:nvSpPr>
                <p:cNvPr id="79603" name="Freeform 245"/>
                <p:cNvSpPr>
                  <a:spLocks noChangeAspect="1"/>
                </p:cNvSpPr>
                <p:nvPr/>
              </p:nvSpPr>
              <p:spPr bwMode="auto">
                <a:xfrm>
                  <a:off x="2431" y="1947"/>
                  <a:ext cx="62" cy="272"/>
                </a:xfrm>
                <a:custGeom>
                  <a:avLst/>
                  <a:gdLst>
                    <a:gd name="T0" fmla="*/ 0 w 62"/>
                    <a:gd name="T1" fmla="*/ 191 h 272"/>
                    <a:gd name="T2" fmla="*/ 0 w 62"/>
                    <a:gd name="T3" fmla="*/ 206 h 272"/>
                    <a:gd name="T4" fmla="*/ 0 w 62"/>
                    <a:gd name="T5" fmla="*/ 213 h 272"/>
                    <a:gd name="T6" fmla="*/ 0 w 62"/>
                    <a:gd name="T7" fmla="*/ 220 h 272"/>
                    <a:gd name="T8" fmla="*/ 0 w 62"/>
                    <a:gd name="T9" fmla="*/ 229 h 272"/>
                    <a:gd name="T10" fmla="*/ 0 w 62"/>
                    <a:gd name="T11" fmla="*/ 236 h 272"/>
                    <a:gd name="T12" fmla="*/ 0 w 62"/>
                    <a:gd name="T13" fmla="*/ 243 h 272"/>
                    <a:gd name="T14" fmla="*/ 2 w 62"/>
                    <a:gd name="T15" fmla="*/ 248 h 272"/>
                    <a:gd name="T16" fmla="*/ 4 w 62"/>
                    <a:gd name="T17" fmla="*/ 255 h 272"/>
                    <a:gd name="T18" fmla="*/ 7 w 62"/>
                    <a:gd name="T19" fmla="*/ 260 h 272"/>
                    <a:gd name="T20" fmla="*/ 11 w 62"/>
                    <a:gd name="T21" fmla="*/ 265 h 272"/>
                    <a:gd name="T22" fmla="*/ 16 w 62"/>
                    <a:gd name="T23" fmla="*/ 267 h 272"/>
                    <a:gd name="T24" fmla="*/ 20 w 62"/>
                    <a:gd name="T25" fmla="*/ 272 h 272"/>
                    <a:gd name="T26" fmla="*/ 25 w 62"/>
                    <a:gd name="T27" fmla="*/ 272 h 272"/>
                    <a:gd name="T28" fmla="*/ 32 w 62"/>
                    <a:gd name="T29" fmla="*/ 272 h 272"/>
                    <a:gd name="T30" fmla="*/ 39 w 62"/>
                    <a:gd name="T31" fmla="*/ 272 h 272"/>
                    <a:gd name="T32" fmla="*/ 46 w 62"/>
                    <a:gd name="T33" fmla="*/ 269 h 272"/>
                    <a:gd name="T34" fmla="*/ 50 w 62"/>
                    <a:gd name="T35" fmla="*/ 267 h 272"/>
                    <a:gd name="T36" fmla="*/ 53 w 62"/>
                    <a:gd name="T37" fmla="*/ 262 h 272"/>
                    <a:gd name="T38" fmla="*/ 57 w 62"/>
                    <a:gd name="T39" fmla="*/ 260 h 272"/>
                    <a:gd name="T40" fmla="*/ 60 w 62"/>
                    <a:gd name="T41" fmla="*/ 255 h 272"/>
                    <a:gd name="T42" fmla="*/ 60 w 62"/>
                    <a:gd name="T43" fmla="*/ 248 h 272"/>
                    <a:gd name="T44" fmla="*/ 62 w 62"/>
                    <a:gd name="T45" fmla="*/ 243 h 272"/>
                    <a:gd name="T46" fmla="*/ 62 w 62"/>
                    <a:gd name="T47" fmla="*/ 234 h 272"/>
                    <a:gd name="T48" fmla="*/ 60 w 62"/>
                    <a:gd name="T49" fmla="*/ 229 h 272"/>
                    <a:gd name="T50" fmla="*/ 57 w 62"/>
                    <a:gd name="T51" fmla="*/ 222 h 272"/>
                    <a:gd name="T52" fmla="*/ 53 w 62"/>
                    <a:gd name="T53" fmla="*/ 217 h 272"/>
                    <a:gd name="T54" fmla="*/ 48 w 62"/>
                    <a:gd name="T55" fmla="*/ 213 h 272"/>
                    <a:gd name="T56" fmla="*/ 43 w 62"/>
                    <a:gd name="T57" fmla="*/ 210 h 272"/>
                    <a:gd name="T58" fmla="*/ 37 w 62"/>
                    <a:gd name="T59" fmla="*/ 210 h 272"/>
                    <a:gd name="T60" fmla="*/ 30 w 62"/>
                    <a:gd name="T61" fmla="*/ 208 h 272"/>
                    <a:gd name="T62" fmla="*/ 25 w 62"/>
                    <a:gd name="T63" fmla="*/ 206 h 272"/>
                    <a:gd name="T64" fmla="*/ 20 w 62"/>
                    <a:gd name="T65" fmla="*/ 203 h 272"/>
                    <a:gd name="T66" fmla="*/ 16 w 62"/>
                    <a:gd name="T67" fmla="*/ 201 h 272"/>
                    <a:gd name="T68" fmla="*/ 13 w 62"/>
                    <a:gd name="T69" fmla="*/ 194 h 272"/>
                    <a:gd name="T70" fmla="*/ 11 w 62"/>
                    <a:gd name="T71" fmla="*/ 189 h 272"/>
                    <a:gd name="T72" fmla="*/ 9 w 62"/>
                    <a:gd name="T73" fmla="*/ 158 h 272"/>
                    <a:gd name="T74" fmla="*/ 9 w 62"/>
                    <a:gd name="T75" fmla="*/ 137 h 272"/>
                    <a:gd name="T76" fmla="*/ 4 w 62"/>
                    <a:gd name="T77" fmla="*/ 0 h 272"/>
                    <a:gd name="T78" fmla="*/ 4 w 62"/>
                    <a:gd name="T79" fmla="*/ 130 h 272"/>
                    <a:gd name="T80" fmla="*/ 2 w 62"/>
                    <a:gd name="T81" fmla="*/ 154 h 272"/>
                    <a:gd name="T82" fmla="*/ 0 w 62"/>
                    <a:gd name="T83" fmla="*/ 191 h 2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2"/>
                    <a:gd name="T127" fmla="*/ 0 h 272"/>
                    <a:gd name="T128" fmla="*/ 62 w 62"/>
                    <a:gd name="T129" fmla="*/ 272 h 2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2" h="272">
                      <a:moveTo>
                        <a:pt x="0" y="191"/>
                      </a:moveTo>
                      <a:lnTo>
                        <a:pt x="0" y="206"/>
                      </a:lnTo>
                      <a:lnTo>
                        <a:pt x="0" y="213"/>
                      </a:lnTo>
                      <a:lnTo>
                        <a:pt x="0" y="220"/>
                      </a:lnTo>
                      <a:lnTo>
                        <a:pt x="0" y="229"/>
                      </a:lnTo>
                      <a:lnTo>
                        <a:pt x="0" y="236"/>
                      </a:lnTo>
                      <a:lnTo>
                        <a:pt x="0" y="243"/>
                      </a:lnTo>
                      <a:lnTo>
                        <a:pt x="2" y="248"/>
                      </a:lnTo>
                      <a:lnTo>
                        <a:pt x="4" y="255"/>
                      </a:lnTo>
                      <a:lnTo>
                        <a:pt x="7" y="260"/>
                      </a:lnTo>
                      <a:lnTo>
                        <a:pt x="11" y="265"/>
                      </a:lnTo>
                      <a:lnTo>
                        <a:pt x="16" y="267"/>
                      </a:lnTo>
                      <a:lnTo>
                        <a:pt x="20" y="272"/>
                      </a:lnTo>
                      <a:lnTo>
                        <a:pt x="25" y="272"/>
                      </a:lnTo>
                      <a:lnTo>
                        <a:pt x="32" y="272"/>
                      </a:lnTo>
                      <a:lnTo>
                        <a:pt x="39" y="272"/>
                      </a:lnTo>
                      <a:lnTo>
                        <a:pt x="46" y="269"/>
                      </a:lnTo>
                      <a:lnTo>
                        <a:pt x="50" y="267"/>
                      </a:lnTo>
                      <a:lnTo>
                        <a:pt x="53" y="262"/>
                      </a:lnTo>
                      <a:lnTo>
                        <a:pt x="57" y="260"/>
                      </a:lnTo>
                      <a:lnTo>
                        <a:pt x="60" y="255"/>
                      </a:lnTo>
                      <a:lnTo>
                        <a:pt x="60" y="248"/>
                      </a:lnTo>
                      <a:lnTo>
                        <a:pt x="62" y="243"/>
                      </a:lnTo>
                      <a:lnTo>
                        <a:pt x="62" y="234"/>
                      </a:lnTo>
                      <a:lnTo>
                        <a:pt x="60" y="229"/>
                      </a:lnTo>
                      <a:lnTo>
                        <a:pt x="57" y="222"/>
                      </a:lnTo>
                      <a:lnTo>
                        <a:pt x="53" y="217"/>
                      </a:lnTo>
                      <a:lnTo>
                        <a:pt x="48" y="213"/>
                      </a:lnTo>
                      <a:lnTo>
                        <a:pt x="43" y="210"/>
                      </a:lnTo>
                      <a:lnTo>
                        <a:pt x="37" y="210"/>
                      </a:lnTo>
                      <a:lnTo>
                        <a:pt x="30" y="208"/>
                      </a:lnTo>
                      <a:lnTo>
                        <a:pt x="25" y="206"/>
                      </a:lnTo>
                      <a:lnTo>
                        <a:pt x="20" y="203"/>
                      </a:lnTo>
                      <a:lnTo>
                        <a:pt x="16" y="201"/>
                      </a:lnTo>
                      <a:lnTo>
                        <a:pt x="13" y="194"/>
                      </a:lnTo>
                      <a:lnTo>
                        <a:pt x="11" y="189"/>
                      </a:lnTo>
                      <a:lnTo>
                        <a:pt x="9" y="158"/>
                      </a:lnTo>
                      <a:lnTo>
                        <a:pt x="9" y="137"/>
                      </a:lnTo>
                      <a:lnTo>
                        <a:pt x="4" y="0"/>
                      </a:lnTo>
                      <a:lnTo>
                        <a:pt x="4" y="130"/>
                      </a:lnTo>
                      <a:lnTo>
                        <a:pt x="2" y="154"/>
                      </a:lnTo>
                      <a:lnTo>
                        <a:pt x="0" y="191"/>
                      </a:lnTo>
                      <a:close/>
                    </a:path>
                  </a:pathLst>
                </a:custGeom>
                <a:solidFill>
                  <a:srgbClr val="A0A0A0"/>
                </a:solidFill>
                <a:ln w="9525">
                  <a:noFill/>
                  <a:round/>
                  <a:headEnd/>
                  <a:tailEnd/>
                </a:ln>
              </p:spPr>
              <p:txBody>
                <a:bodyPr/>
                <a:lstStyle/>
                <a:p>
                  <a:endParaRPr lang="it-IT"/>
                </a:p>
              </p:txBody>
            </p:sp>
            <p:sp>
              <p:nvSpPr>
                <p:cNvPr id="79604" name="Freeform 246"/>
                <p:cNvSpPr>
                  <a:spLocks noChangeAspect="1"/>
                </p:cNvSpPr>
                <p:nvPr/>
              </p:nvSpPr>
              <p:spPr bwMode="auto">
                <a:xfrm>
                  <a:off x="2470" y="1890"/>
                  <a:ext cx="60" cy="272"/>
                </a:xfrm>
                <a:custGeom>
                  <a:avLst/>
                  <a:gdLst>
                    <a:gd name="T0" fmla="*/ 60 w 60"/>
                    <a:gd name="T1" fmla="*/ 189 h 272"/>
                    <a:gd name="T2" fmla="*/ 60 w 60"/>
                    <a:gd name="T3" fmla="*/ 203 h 272"/>
                    <a:gd name="T4" fmla="*/ 60 w 60"/>
                    <a:gd name="T5" fmla="*/ 213 h 272"/>
                    <a:gd name="T6" fmla="*/ 60 w 60"/>
                    <a:gd name="T7" fmla="*/ 218 h 272"/>
                    <a:gd name="T8" fmla="*/ 60 w 60"/>
                    <a:gd name="T9" fmla="*/ 229 h 272"/>
                    <a:gd name="T10" fmla="*/ 60 w 60"/>
                    <a:gd name="T11" fmla="*/ 234 h 272"/>
                    <a:gd name="T12" fmla="*/ 60 w 60"/>
                    <a:gd name="T13" fmla="*/ 241 h 272"/>
                    <a:gd name="T14" fmla="*/ 58 w 60"/>
                    <a:gd name="T15" fmla="*/ 248 h 272"/>
                    <a:gd name="T16" fmla="*/ 55 w 60"/>
                    <a:gd name="T17" fmla="*/ 253 h 272"/>
                    <a:gd name="T18" fmla="*/ 53 w 60"/>
                    <a:gd name="T19" fmla="*/ 258 h 272"/>
                    <a:gd name="T20" fmla="*/ 51 w 60"/>
                    <a:gd name="T21" fmla="*/ 263 h 272"/>
                    <a:gd name="T22" fmla="*/ 46 w 60"/>
                    <a:gd name="T23" fmla="*/ 267 h 272"/>
                    <a:gd name="T24" fmla="*/ 41 w 60"/>
                    <a:gd name="T25" fmla="*/ 270 h 272"/>
                    <a:gd name="T26" fmla="*/ 34 w 60"/>
                    <a:gd name="T27" fmla="*/ 272 h 272"/>
                    <a:gd name="T28" fmla="*/ 30 w 60"/>
                    <a:gd name="T29" fmla="*/ 272 h 272"/>
                    <a:gd name="T30" fmla="*/ 23 w 60"/>
                    <a:gd name="T31" fmla="*/ 272 h 272"/>
                    <a:gd name="T32" fmla="*/ 16 w 60"/>
                    <a:gd name="T33" fmla="*/ 267 h 272"/>
                    <a:gd name="T34" fmla="*/ 11 w 60"/>
                    <a:gd name="T35" fmla="*/ 265 h 272"/>
                    <a:gd name="T36" fmla="*/ 7 w 60"/>
                    <a:gd name="T37" fmla="*/ 263 h 272"/>
                    <a:gd name="T38" fmla="*/ 4 w 60"/>
                    <a:gd name="T39" fmla="*/ 258 h 272"/>
                    <a:gd name="T40" fmla="*/ 2 w 60"/>
                    <a:gd name="T41" fmla="*/ 255 h 272"/>
                    <a:gd name="T42" fmla="*/ 0 w 60"/>
                    <a:gd name="T43" fmla="*/ 246 h 272"/>
                    <a:gd name="T44" fmla="*/ 0 w 60"/>
                    <a:gd name="T45" fmla="*/ 241 h 272"/>
                    <a:gd name="T46" fmla="*/ 0 w 60"/>
                    <a:gd name="T47" fmla="*/ 234 h 272"/>
                    <a:gd name="T48" fmla="*/ 0 w 60"/>
                    <a:gd name="T49" fmla="*/ 227 h 272"/>
                    <a:gd name="T50" fmla="*/ 4 w 60"/>
                    <a:gd name="T51" fmla="*/ 222 h 272"/>
                    <a:gd name="T52" fmla="*/ 9 w 60"/>
                    <a:gd name="T53" fmla="*/ 218 h 272"/>
                    <a:gd name="T54" fmla="*/ 14 w 60"/>
                    <a:gd name="T55" fmla="*/ 213 h 272"/>
                    <a:gd name="T56" fmla="*/ 18 w 60"/>
                    <a:gd name="T57" fmla="*/ 211 h 272"/>
                    <a:gd name="T58" fmla="*/ 25 w 60"/>
                    <a:gd name="T59" fmla="*/ 208 h 272"/>
                    <a:gd name="T60" fmla="*/ 32 w 60"/>
                    <a:gd name="T61" fmla="*/ 208 h 272"/>
                    <a:gd name="T62" fmla="*/ 37 w 60"/>
                    <a:gd name="T63" fmla="*/ 206 h 272"/>
                    <a:gd name="T64" fmla="*/ 41 w 60"/>
                    <a:gd name="T65" fmla="*/ 203 h 272"/>
                    <a:gd name="T66" fmla="*/ 44 w 60"/>
                    <a:gd name="T67" fmla="*/ 199 h 272"/>
                    <a:gd name="T68" fmla="*/ 48 w 60"/>
                    <a:gd name="T69" fmla="*/ 194 h 272"/>
                    <a:gd name="T70" fmla="*/ 51 w 60"/>
                    <a:gd name="T71" fmla="*/ 187 h 272"/>
                    <a:gd name="T72" fmla="*/ 51 w 60"/>
                    <a:gd name="T73" fmla="*/ 156 h 272"/>
                    <a:gd name="T74" fmla="*/ 53 w 60"/>
                    <a:gd name="T75" fmla="*/ 135 h 272"/>
                    <a:gd name="T76" fmla="*/ 55 w 60"/>
                    <a:gd name="T77" fmla="*/ 0 h 272"/>
                    <a:gd name="T78" fmla="*/ 55 w 60"/>
                    <a:gd name="T79" fmla="*/ 130 h 272"/>
                    <a:gd name="T80" fmla="*/ 58 w 60"/>
                    <a:gd name="T81" fmla="*/ 151 h 272"/>
                    <a:gd name="T82" fmla="*/ 60 w 60"/>
                    <a:gd name="T83" fmla="*/ 189 h 2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272"/>
                    <a:gd name="T128" fmla="*/ 60 w 60"/>
                    <a:gd name="T129" fmla="*/ 272 h 2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272">
                      <a:moveTo>
                        <a:pt x="60" y="189"/>
                      </a:moveTo>
                      <a:lnTo>
                        <a:pt x="60" y="203"/>
                      </a:lnTo>
                      <a:lnTo>
                        <a:pt x="60" y="213"/>
                      </a:lnTo>
                      <a:lnTo>
                        <a:pt x="60" y="218"/>
                      </a:lnTo>
                      <a:lnTo>
                        <a:pt x="60" y="229"/>
                      </a:lnTo>
                      <a:lnTo>
                        <a:pt x="60" y="234"/>
                      </a:lnTo>
                      <a:lnTo>
                        <a:pt x="60" y="241"/>
                      </a:lnTo>
                      <a:lnTo>
                        <a:pt x="58" y="248"/>
                      </a:lnTo>
                      <a:lnTo>
                        <a:pt x="55" y="253"/>
                      </a:lnTo>
                      <a:lnTo>
                        <a:pt x="53" y="258"/>
                      </a:lnTo>
                      <a:lnTo>
                        <a:pt x="51" y="263"/>
                      </a:lnTo>
                      <a:lnTo>
                        <a:pt x="46" y="267"/>
                      </a:lnTo>
                      <a:lnTo>
                        <a:pt x="41" y="270"/>
                      </a:lnTo>
                      <a:lnTo>
                        <a:pt x="34" y="272"/>
                      </a:lnTo>
                      <a:lnTo>
                        <a:pt x="30" y="272"/>
                      </a:lnTo>
                      <a:lnTo>
                        <a:pt x="23" y="272"/>
                      </a:lnTo>
                      <a:lnTo>
                        <a:pt x="16" y="267"/>
                      </a:lnTo>
                      <a:lnTo>
                        <a:pt x="11" y="265"/>
                      </a:lnTo>
                      <a:lnTo>
                        <a:pt x="7" y="263"/>
                      </a:lnTo>
                      <a:lnTo>
                        <a:pt x="4" y="258"/>
                      </a:lnTo>
                      <a:lnTo>
                        <a:pt x="2" y="255"/>
                      </a:lnTo>
                      <a:lnTo>
                        <a:pt x="0" y="246"/>
                      </a:lnTo>
                      <a:lnTo>
                        <a:pt x="0" y="241"/>
                      </a:lnTo>
                      <a:lnTo>
                        <a:pt x="0" y="234"/>
                      </a:lnTo>
                      <a:lnTo>
                        <a:pt x="0" y="227"/>
                      </a:lnTo>
                      <a:lnTo>
                        <a:pt x="4" y="222"/>
                      </a:lnTo>
                      <a:lnTo>
                        <a:pt x="9" y="218"/>
                      </a:lnTo>
                      <a:lnTo>
                        <a:pt x="14" y="213"/>
                      </a:lnTo>
                      <a:lnTo>
                        <a:pt x="18" y="211"/>
                      </a:lnTo>
                      <a:lnTo>
                        <a:pt x="25" y="208"/>
                      </a:lnTo>
                      <a:lnTo>
                        <a:pt x="32" y="208"/>
                      </a:lnTo>
                      <a:lnTo>
                        <a:pt x="37" y="206"/>
                      </a:lnTo>
                      <a:lnTo>
                        <a:pt x="41" y="203"/>
                      </a:lnTo>
                      <a:lnTo>
                        <a:pt x="44" y="199"/>
                      </a:lnTo>
                      <a:lnTo>
                        <a:pt x="48" y="194"/>
                      </a:lnTo>
                      <a:lnTo>
                        <a:pt x="51" y="187"/>
                      </a:lnTo>
                      <a:lnTo>
                        <a:pt x="51" y="156"/>
                      </a:lnTo>
                      <a:lnTo>
                        <a:pt x="53" y="135"/>
                      </a:lnTo>
                      <a:lnTo>
                        <a:pt x="55" y="0"/>
                      </a:lnTo>
                      <a:lnTo>
                        <a:pt x="55" y="130"/>
                      </a:lnTo>
                      <a:lnTo>
                        <a:pt x="58" y="151"/>
                      </a:lnTo>
                      <a:lnTo>
                        <a:pt x="60" y="189"/>
                      </a:lnTo>
                      <a:close/>
                    </a:path>
                  </a:pathLst>
                </a:custGeom>
                <a:solidFill>
                  <a:srgbClr val="A0A0A0"/>
                </a:solidFill>
                <a:ln w="9525">
                  <a:noFill/>
                  <a:round/>
                  <a:headEnd/>
                  <a:tailEnd/>
                </a:ln>
              </p:spPr>
              <p:txBody>
                <a:bodyPr/>
                <a:lstStyle/>
                <a:p>
                  <a:endParaRPr lang="it-IT"/>
                </a:p>
              </p:txBody>
            </p:sp>
            <p:sp>
              <p:nvSpPr>
                <p:cNvPr id="79605" name="Freeform 247"/>
                <p:cNvSpPr>
                  <a:spLocks noChangeAspect="1"/>
                </p:cNvSpPr>
                <p:nvPr/>
              </p:nvSpPr>
              <p:spPr bwMode="auto">
                <a:xfrm>
                  <a:off x="2484" y="1994"/>
                  <a:ext cx="60" cy="272"/>
                </a:xfrm>
                <a:custGeom>
                  <a:avLst/>
                  <a:gdLst>
                    <a:gd name="T0" fmla="*/ 60 w 60"/>
                    <a:gd name="T1" fmla="*/ 192 h 272"/>
                    <a:gd name="T2" fmla="*/ 60 w 60"/>
                    <a:gd name="T3" fmla="*/ 206 h 272"/>
                    <a:gd name="T4" fmla="*/ 60 w 60"/>
                    <a:gd name="T5" fmla="*/ 213 h 272"/>
                    <a:gd name="T6" fmla="*/ 60 w 60"/>
                    <a:gd name="T7" fmla="*/ 220 h 272"/>
                    <a:gd name="T8" fmla="*/ 60 w 60"/>
                    <a:gd name="T9" fmla="*/ 229 h 272"/>
                    <a:gd name="T10" fmla="*/ 60 w 60"/>
                    <a:gd name="T11" fmla="*/ 237 h 272"/>
                    <a:gd name="T12" fmla="*/ 60 w 60"/>
                    <a:gd name="T13" fmla="*/ 244 h 272"/>
                    <a:gd name="T14" fmla="*/ 57 w 60"/>
                    <a:gd name="T15" fmla="*/ 248 h 272"/>
                    <a:gd name="T16" fmla="*/ 55 w 60"/>
                    <a:gd name="T17" fmla="*/ 255 h 272"/>
                    <a:gd name="T18" fmla="*/ 55 w 60"/>
                    <a:gd name="T19" fmla="*/ 260 h 272"/>
                    <a:gd name="T20" fmla="*/ 50 w 60"/>
                    <a:gd name="T21" fmla="*/ 265 h 272"/>
                    <a:gd name="T22" fmla="*/ 46 w 60"/>
                    <a:gd name="T23" fmla="*/ 270 h 272"/>
                    <a:gd name="T24" fmla="*/ 41 w 60"/>
                    <a:gd name="T25" fmla="*/ 272 h 272"/>
                    <a:gd name="T26" fmla="*/ 37 w 60"/>
                    <a:gd name="T27" fmla="*/ 272 h 272"/>
                    <a:gd name="T28" fmla="*/ 30 w 60"/>
                    <a:gd name="T29" fmla="*/ 272 h 272"/>
                    <a:gd name="T30" fmla="*/ 23 w 60"/>
                    <a:gd name="T31" fmla="*/ 272 h 272"/>
                    <a:gd name="T32" fmla="*/ 16 w 60"/>
                    <a:gd name="T33" fmla="*/ 270 h 272"/>
                    <a:gd name="T34" fmla="*/ 11 w 60"/>
                    <a:gd name="T35" fmla="*/ 267 h 272"/>
                    <a:gd name="T36" fmla="*/ 9 w 60"/>
                    <a:gd name="T37" fmla="*/ 263 h 272"/>
                    <a:gd name="T38" fmla="*/ 4 w 60"/>
                    <a:gd name="T39" fmla="*/ 260 h 272"/>
                    <a:gd name="T40" fmla="*/ 2 w 60"/>
                    <a:gd name="T41" fmla="*/ 255 h 272"/>
                    <a:gd name="T42" fmla="*/ 0 w 60"/>
                    <a:gd name="T43" fmla="*/ 248 h 272"/>
                    <a:gd name="T44" fmla="*/ 0 w 60"/>
                    <a:gd name="T45" fmla="*/ 244 h 272"/>
                    <a:gd name="T46" fmla="*/ 0 w 60"/>
                    <a:gd name="T47" fmla="*/ 237 h 272"/>
                    <a:gd name="T48" fmla="*/ 0 w 60"/>
                    <a:gd name="T49" fmla="*/ 229 h 272"/>
                    <a:gd name="T50" fmla="*/ 4 w 60"/>
                    <a:gd name="T51" fmla="*/ 222 h 272"/>
                    <a:gd name="T52" fmla="*/ 9 w 60"/>
                    <a:gd name="T53" fmla="*/ 218 h 272"/>
                    <a:gd name="T54" fmla="*/ 14 w 60"/>
                    <a:gd name="T55" fmla="*/ 215 h 272"/>
                    <a:gd name="T56" fmla="*/ 18 w 60"/>
                    <a:gd name="T57" fmla="*/ 213 h 272"/>
                    <a:gd name="T58" fmla="*/ 25 w 60"/>
                    <a:gd name="T59" fmla="*/ 211 h 272"/>
                    <a:gd name="T60" fmla="*/ 32 w 60"/>
                    <a:gd name="T61" fmla="*/ 208 h 272"/>
                    <a:gd name="T62" fmla="*/ 37 w 60"/>
                    <a:gd name="T63" fmla="*/ 208 h 272"/>
                    <a:gd name="T64" fmla="*/ 41 w 60"/>
                    <a:gd name="T65" fmla="*/ 203 h 272"/>
                    <a:gd name="T66" fmla="*/ 44 w 60"/>
                    <a:gd name="T67" fmla="*/ 201 h 272"/>
                    <a:gd name="T68" fmla="*/ 48 w 60"/>
                    <a:gd name="T69" fmla="*/ 196 h 272"/>
                    <a:gd name="T70" fmla="*/ 50 w 60"/>
                    <a:gd name="T71" fmla="*/ 189 h 272"/>
                    <a:gd name="T72" fmla="*/ 50 w 60"/>
                    <a:gd name="T73" fmla="*/ 159 h 272"/>
                    <a:gd name="T74" fmla="*/ 53 w 60"/>
                    <a:gd name="T75" fmla="*/ 137 h 272"/>
                    <a:gd name="T76" fmla="*/ 55 w 60"/>
                    <a:gd name="T77" fmla="*/ 0 h 272"/>
                    <a:gd name="T78" fmla="*/ 55 w 60"/>
                    <a:gd name="T79" fmla="*/ 130 h 272"/>
                    <a:gd name="T80" fmla="*/ 57 w 60"/>
                    <a:gd name="T81" fmla="*/ 154 h 272"/>
                    <a:gd name="T82" fmla="*/ 60 w 60"/>
                    <a:gd name="T83" fmla="*/ 192 h 2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272"/>
                    <a:gd name="T128" fmla="*/ 60 w 60"/>
                    <a:gd name="T129" fmla="*/ 272 h 2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272">
                      <a:moveTo>
                        <a:pt x="60" y="192"/>
                      </a:moveTo>
                      <a:lnTo>
                        <a:pt x="60" y="206"/>
                      </a:lnTo>
                      <a:lnTo>
                        <a:pt x="60" y="213"/>
                      </a:lnTo>
                      <a:lnTo>
                        <a:pt x="60" y="220"/>
                      </a:lnTo>
                      <a:lnTo>
                        <a:pt x="60" y="229"/>
                      </a:lnTo>
                      <a:lnTo>
                        <a:pt x="60" y="237"/>
                      </a:lnTo>
                      <a:lnTo>
                        <a:pt x="60" y="244"/>
                      </a:lnTo>
                      <a:lnTo>
                        <a:pt x="57" y="248"/>
                      </a:lnTo>
                      <a:lnTo>
                        <a:pt x="55" y="255"/>
                      </a:lnTo>
                      <a:lnTo>
                        <a:pt x="55" y="260"/>
                      </a:lnTo>
                      <a:lnTo>
                        <a:pt x="50" y="265"/>
                      </a:lnTo>
                      <a:lnTo>
                        <a:pt x="46" y="270"/>
                      </a:lnTo>
                      <a:lnTo>
                        <a:pt x="41" y="272"/>
                      </a:lnTo>
                      <a:lnTo>
                        <a:pt x="37" y="272"/>
                      </a:lnTo>
                      <a:lnTo>
                        <a:pt x="30" y="272"/>
                      </a:lnTo>
                      <a:lnTo>
                        <a:pt x="23" y="272"/>
                      </a:lnTo>
                      <a:lnTo>
                        <a:pt x="16" y="270"/>
                      </a:lnTo>
                      <a:lnTo>
                        <a:pt x="11" y="267"/>
                      </a:lnTo>
                      <a:lnTo>
                        <a:pt x="9" y="263"/>
                      </a:lnTo>
                      <a:lnTo>
                        <a:pt x="4" y="260"/>
                      </a:lnTo>
                      <a:lnTo>
                        <a:pt x="2" y="255"/>
                      </a:lnTo>
                      <a:lnTo>
                        <a:pt x="0" y="248"/>
                      </a:lnTo>
                      <a:lnTo>
                        <a:pt x="0" y="244"/>
                      </a:lnTo>
                      <a:lnTo>
                        <a:pt x="0" y="237"/>
                      </a:lnTo>
                      <a:lnTo>
                        <a:pt x="0" y="229"/>
                      </a:lnTo>
                      <a:lnTo>
                        <a:pt x="4" y="222"/>
                      </a:lnTo>
                      <a:lnTo>
                        <a:pt x="9" y="218"/>
                      </a:lnTo>
                      <a:lnTo>
                        <a:pt x="14" y="215"/>
                      </a:lnTo>
                      <a:lnTo>
                        <a:pt x="18" y="213"/>
                      </a:lnTo>
                      <a:lnTo>
                        <a:pt x="25" y="211"/>
                      </a:lnTo>
                      <a:lnTo>
                        <a:pt x="32" y="208"/>
                      </a:lnTo>
                      <a:lnTo>
                        <a:pt x="37" y="208"/>
                      </a:lnTo>
                      <a:lnTo>
                        <a:pt x="41" y="203"/>
                      </a:lnTo>
                      <a:lnTo>
                        <a:pt x="44" y="201"/>
                      </a:lnTo>
                      <a:lnTo>
                        <a:pt x="48" y="196"/>
                      </a:lnTo>
                      <a:lnTo>
                        <a:pt x="50" y="189"/>
                      </a:lnTo>
                      <a:lnTo>
                        <a:pt x="50" y="159"/>
                      </a:lnTo>
                      <a:lnTo>
                        <a:pt x="53" y="137"/>
                      </a:lnTo>
                      <a:lnTo>
                        <a:pt x="55" y="0"/>
                      </a:lnTo>
                      <a:lnTo>
                        <a:pt x="55" y="130"/>
                      </a:lnTo>
                      <a:lnTo>
                        <a:pt x="57" y="154"/>
                      </a:lnTo>
                      <a:lnTo>
                        <a:pt x="60" y="192"/>
                      </a:lnTo>
                      <a:close/>
                    </a:path>
                  </a:pathLst>
                </a:custGeom>
                <a:solidFill>
                  <a:srgbClr val="A0A0A0"/>
                </a:solidFill>
                <a:ln w="9525">
                  <a:noFill/>
                  <a:round/>
                  <a:headEnd/>
                  <a:tailEnd/>
                </a:ln>
              </p:spPr>
              <p:txBody>
                <a:bodyPr/>
                <a:lstStyle/>
                <a:p>
                  <a:endParaRPr lang="it-IT"/>
                </a:p>
              </p:txBody>
            </p:sp>
          </p:grpSp>
        </p:grpSp>
        <p:grpSp>
          <p:nvGrpSpPr>
            <p:cNvPr id="79282" name="Group 248"/>
            <p:cNvGrpSpPr>
              <a:grpSpLocks/>
            </p:cNvGrpSpPr>
            <p:nvPr/>
          </p:nvGrpSpPr>
          <p:grpSpPr bwMode="auto">
            <a:xfrm>
              <a:off x="769" y="1788"/>
              <a:ext cx="300" cy="183"/>
              <a:chOff x="4800" y="1843"/>
              <a:chExt cx="578" cy="260"/>
            </a:xfrm>
          </p:grpSpPr>
          <p:sp>
            <p:nvSpPr>
              <p:cNvPr id="79514" name="Freeform 249"/>
              <p:cNvSpPr>
                <a:spLocks/>
              </p:cNvSpPr>
              <p:nvPr/>
            </p:nvSpPr>
            <p:spPr bwMode="auto">
              <a:xfrm>
                <a:off x="4800" y="1843"/>
                <a:ext cx="376" cy="260"/>
              </a:xfrm>
              <a:custGeom>
                <a:avLst/>
                <a:gdLst>
                  <a:gd name="T0" fmla="*/ 0 w 3561"/>
                  <a:gd name="T1" fmla="*/ 0 h 2167"/>
                  <a:gd name="T2" fmla="*/ 0 w 3561"/>
                  <a:gd name="T3" fmla="*/ 0 h 2167"/>
                  <a:gd name="T4" fmla="*/ 0 w 3561"/>
                  <a:gd name="T5" fmla="*/ 0 h 2167"/>
                  <a:gd name="T6" fmla="*/ 0 w 3561"/>
                  <a:gd name="T7" fmla="*/ 0 h 2167"/>
                  <a:gd name="T8" fmla="*/ 0 w 3561"/>
                  <a:gd name="T9" fmla="*/ 0 h 2167"/>
                  <a:gd name="T10" fmla="*/ 0 60000 65536"/>
                  <a:gd name="T11" fmla="*/ 0 60000 65536"/>
                  <a:gd name="T12" fmla="*/ 0 60000 65536"/>
                  <a:gd name="T13" fmla="*/ 0 60000 65536"/>
                  <a:gd name="T14" fmla="*/ 0 60000 65536"/>
                  <a:gd name="T15" fmla="*/ 0 w 3561"/>
                  <a:gd name="T16" fmla="*/ 0 h 2167"/>
                  <a:gd name="T17" fmla="*/ 3561 w 3561"/>
                  <a:gd name="T18" fmla="*/ 2167 h 2167"/>
                </a:gdLst>
                <a:ahLst/>
                <a:cxnLst>
                  <a:cxn ang="T10">
                    <a:pos x="T0" y="T1"/>
                  </a:cxn>
                  <a:cxn ang="T11">
                    <a:pos x="T2" y="T3"/>
                  </a:cxn>
                  <a:cxn ang="T12">
                    <a:pos x="T4" y="T5"/>
                  </a:cxn>
                  <a:cxn ang="T13">
                    <a:pos x="T6" y="T7"/>
                  </a:cxn>
                  <a:cxn ang="T14">
                    <a:pos x="T8" y="T9"/>
                  </a:cxn>
                </a:cxnLst>
                <a:rect l="T15" t="T16" r="T17" b="T18"/>
                <a:pathLst>
                  <a:path w="3561" h="2167">
                    <a:moveTo>
                      <a:pt x="3561" y="0"/>
                    </a:moveTo>
                    <a:lnTo>
                      <a:pt x="3561" y="2167"/>
                    </a:lnTo>
                    <a:lnTo>
                      <a:pt x="0" y="1278"/>
                    </a:lnTo>
                    <a:lnTo>
                      <a:pt x="0" y="389"/>
                    </a:lnTo>
                    <a:lnTo>
                      <a:pt x="3561" y="0"/>
                    </a:lnTo>
                    <a:close/>
                  </a:path>
                </a:pathLst>
              </a:custGeom>
              <a:solidFill>
                <a:schemeClr val="bg2"/>
              </a:solidFill>
              <a:ln w="9525">
                <a:noFill/>
                <a:round/>
                <a:headEnd/>
                <a:tailEnd/>
              </a:ln>
            </p:spPr>
            <p:txBody>
              <a:bodyPr/>
              <a:lstStyle/>
              <a:p>
                <a:endParaRPr lang="it-IT"/>
              </a:p>
            </p:txBody>
          </p:sp>
          <p:sp>
            <p:nvSpPr>
              <p:cNvPr id="79515" name="Freeform 250"/>
              <p:cNvSpPr>
                <a:spLocks/>
              </p:cNvSpPr>
              <p:nvPr/>
            </p:nvSpPr>
            <p:spPr bwMode="auto">
              <a:xfrm>
                <a:off x="4809" y="1873"/>
                <a:ext cx="343" cy="168"/>
              </a:xfrm>
              <a:custGeom>
                <a:avLst/>
                <a:gdLst>
                  <a:gd name="T0" fmla="*/ 0 w 3238"/>
                  <a:gd name="T1" fmla="*/ 0 h 1400"/>
                  <a:gd name="T2" fmla="*/ 0 w 3238"/>
                  <a:gd name="T3" fmla="*/ 0 h 1400"/>
                  <a:gd name="T4" fmla="*/ 0 w 3238"/>
                  <a:gd name="T5" fmla="*/ 0 h 1400"/>
                  <a:gd name="T6" fmla="*/ 0 w 3238"/>
                  <a:gd name="T7" fmla="*/ 0 h 1400"/>
                  <a:gd name="T8" fmla="*/ 0 w 3238"/>
                  <a:gd name="T9" fmla="*/ 0 h 1400"/>
                  <a:gd name="T10" fmla="*/ 0 60000 65536"/>
                  <a:gd name="T11" fmla="*/ 0 60000 65536"/>
                  <a:gd name="T12" fmla="*/ 0 60000 65536"/>
                  <a:gd name="T13" fmla="*/ 0 60000 65536"/>
                  <a:gd name="T14" fmla="*/ 0 60000 65536"/>
                  <a:gd name="T15" fmla="*/ 0 w 3238"/>
                  <a:gd name="T16" fmla="*/ 0 h 1400"/>
                  <a:gd name="T17" fmla="*/ 3238 w 3238"/>
                  <a:gd name="T18" fmla="*/ 1400 h 1400"/>
                </a:gdLst>
                <a:ahLst/>
                <a:cxnLst>
                  <a:cxn ang="T10">
                    <a:pos x="T0" y="T1"/>
                  </a:cxn>
                  <a:cxn ang="T11">
                    <a:pos x="T2" y="T3"/>
                  </a:cxn>
                  <a:cxn ang="T12">
                    <a:pos x="T4" y="T5"/>
                  </a:cxn>
                  <a:cxn ang="T13">
                    <a:pos x="T6" y="T7"/>
                  </a:cxn>
                  <a:cxn ang="T14">
                    <a:pos x="T8" y="T9"/>
                  </a:cxn>
                </a:cxnLst>
                <a:rect l="T15" t="T16" r="T17" b="T18"/>
                <a:pathLst>
                  <a:path w="3238" h="1400">
                    <a:moveTo>
                      <a:pt x="0" y="227"/>
                    </a:moveTo>
                    <a:lnTo>
                      <a:pt x="0" y="842"/>
                    </a:lnTo>
                    <a:lnTo>
                      <a:pt x="3238" y="1400"/>
                    </a:lnTo>
                    <a:lnTo>
                      <a:pt x="3238" y="0"/>
                    </a:lnTo>
                    <a:lnTo>
                      <a:pt x="0" y="227"/>
                    </a:lnTo>
                    <a:close/>
                  </a:path>
                </a:pathLst>
              </a:custGeom>
              <a:solidFill>
                <a:srgbClr val="CCFFFF"/>
              </a:solidFill>
              <a:ln w="9525">
                <a:noFill/>
                <a:round/>
                <a:headEnd/>
                <a:tailEnd/>
              </a:ln>
            </p:spPr>
            <p:txBody>
              <a:bodyPr/>
              <a:lstStyle/>
              <a:p>
                <a:endParaRPr lang="it-IT"/>
              </a:p>
            </p:txBody>
          </p:sp>
          <p:sp>
            <p:nvSpPr>
              <p:cNvPr id="79516" name="Line 251"/>
              <p:cNvSpPr>
                <a:spLocks noChangeShapeType="1"/>
              </p:cNvSpPr>
              <p:nvPr/>
            </p:nvSpPr>
            <p:spPr bwMode="auto">
              <a:xfrm flipH="1">
                <a:off x="4809" y="1901"/>
                <a:ext cx="343" cy="12"/>
              </a:xfrm>
              <a:prstGeom prst="line">
                <a:avLst/>
              </a:prstGeom>
              <a:noFill/>
              <a:ln w="15875">
                <a:solidFill>
                  <a:srgbClr val="404040"/>
                </a:solidFill>
                <a:round/>
                <a:headEnd/>
                <a:tailEnd/>
              </a:ln>
            </p:spPr>
            <p:txBody>
              <a:bodyPr/>
              <a:lstStyle/>
              <a:p>
                <a:endParaRPr lang="it-IT"/>
              </a:p>
            </p:txBody>
          </p:sp>
          <p:sp>
            <p:nvSpPr>
              <p:cNvPr id="79517" name="Line 252"/>
              <p:cNvSpPr>
                <a:spLocks noChangeShapeType="1"/>
              </p:cNvSpPr>
              <p:nvPr/>
            </p:nvSpPr>
            <p:spPr bwMode="auto">
              <a:xfrm flipH="1" flipV="1">
                <a:off x="4809" y="1925"/>
                <a:ext cx="343" cy="4"/>
              </a:xfrm>
              <a:prstGeom prst="line">
                <a:avLst/>
              </a:prstGeom>
              <a:noFill/>
              <a:ln w="15875">
                <a:solidFill>
                  <a:srgbClr val="404040"/>
                </a:solidFill>
                <a:round/>
                <a:headEnd/>
                <a:tailEnd/>
              </a:ln>
            </p:spPr>
            <p:txBody>
              <a:bodyPr/>
              <a:lstStyle/>
              <a:p>
                <a:endParaRPr lang="it-IT"/>
              </a:p>
            </p:txBody>
          </p:sp>
          <p:sp>
            <p:nvSpPr>
              <p:cNvPr id="79518" name="Line 253"/>
              <p:cNvSpPr>
                <a:spLocks noChangeShapeType="1"/>
              </p:cNvSpPr>
              <p:nvPr/>
            </p:nvSpPr>
            <p:spPr bwMode="auto">
              <a:xfrm flipH="1" flipV="1">
                <a:off x="4809" y="1938"/>
                <a:ext cx="343" cy="19"/>
              </a:xfrm>
              <a:prstGeom prst="line">
                <a:avLst/>
              </a:prstGeom>
              <a:noFill/>
              <a:ln w="15875">
                <a:solidFill>
                  <a:srgbClr val="404040"/>
                </a:solidFill>
                <a:round/>
                <a:headEnd/>
                <a:tailEnd/>
              </a:ln>
            </p:spPr>
            <p:txBody>
              <a:bodyPr/>
              <a:lstStyle/>
              <a:p>
                <a:endParaRPr lang="it-IT"/>
              </a:p>
            </p:txBody>
          </p:sp>
          <p:sp>
            <p:nvSpPr>
              <p:cNvPr id="79519" name="Line 254"/>
              <p:cNvSpPr>
                <a:spLocks noChangeShapeType="1"/>
              </p:cNvSpPr>
              <p:nvPr/>
            </p:nvSpPr>
            <p:spPr bwMode="auto">
              <a:xfrm flipH="1" flipV="1">
                <a:off x="4809" y="1950"/>
                <a:ext cx="343" cy="35"/>
              </a:xfrm>
              <a:prstGeom prst="line">
                <a:avLst/>
              </a:prstGeom>
              <a:noFill/>
              <a:ln w="15875">
                <a:solidFill>
                  <a:srgbClr val="404040"/>
                </a:solidFill>
                <a:round/>
                <a:headEnd/>
                <a:tailEnd/>
              </a:ln>
            </p:spPr>
            <p:txBody>
              <a:bodyPr/>
              <a:lstStyle/>
              <a:p>
                <a:endParaRPr lang="it-IT"/>
              </a:p>
            </p:txBody>
          </p:sp>
          <p:sp>
            <p:nvSpPr>
              <p:cNvPr id="79520" name="Line 255"/>
              <p:cNvSpPr>
                <a:spLocks noChangeShapeType="1"/>
              </p:cNvSpPr>
              <p:nvPr/>
            </p:nvSpPr>
            <p:spPr bwMode="auto">
              <a:xfrm flipH="1" flipV="1">
                <a:off x="4809" y="1962"/>
                <a:ext cx="343" cy="51"/>
              </a:xfrm>
              <a:prstGeom prst="line">
                <a:avLst/>
              </a:prstGeom>
              <a:noFill/>
              <a:ln w="15875">
                <a:solidFill>
                  <a:srgbClr val="404040"/>
                </a:solidFill>
                <a:round/>
                <a:headEnd/>
                <a:tailEnd/>
              </a:ln>
            </p:spPr>
            <p:txBody>
              <a:bodyPr/>
              <a:lstStyle/>
              <a:p>
                <a:endParaRPr lang="it-IT"/>
              </a:p>
            </p:txBody>
          </p:sp>
          <p:sp>
            <p:nvSpPr>
              <p:cNvPr id="79521" name="Line 256"/>
              <p:cNvSpPr>
                <a:spLocks noChangeShapeType="1"/>
              </p:cNvSpPr>
              <p:nvPr/>
            </p:nvSpPr>
            <p:spPr bwMode="auto">
              <a:xfrm>
                <a:off x="5120" y="1877"/>
                <a:ext cx="0" cy="157"/>
              </a:xfrm>
              <a:prstGeom prst="line">
                <a:avLst/>
              </a:prstGeom>
              <a:noFill/>
              <a:ln w="15875">
                <a:solidFill>
                  <a:srgbClr val="404040"/>
                </a:solidFill>
                <a:round/>
                <a:headEnd/>
                <a:tailEnd/>
              </a:ln>
            </p:spPr>
            <p:txBody>
              <a:bodyPr/>
              <a:lstStyle/>
              <a:p>
                <a:endParaRPr lang="it-IT"/>
              </a:p>
            </p:txBody>
          </p:sp>
          <p:sp>
            <p:nvSpPr>
              <p:cNvPr id="79522" name="Line 257"/>
              <p:cNvSpPr>
                <a:spLocks noChangeShapeType="1"/>
              </p:cNvSpPr>
              <p:nvPr/>
            </p:nvSpPr>
            <p:spPr bwMode="auto">
              <a:xfrm>
                <a:off x="5092" y="1878"/>
                <a:ext cx="0" cy="152"/>
              </a:xfrm>
              <a:prstGeom prst="line">
                <a:avLst/>
              </a:prstGeom>
              <a:noFill/>
              <a:ln w="15875">
                <a:solidFill>
                  <a:srgbClr val="404040"/>
                </a:solidFill>
                <a:round/>
                <a:headEnd/>
                <a:tailEnd/>
              </a:ln>
            </p:spPr>
            <p:txBody>
              <a:bodyPr/>
              <a:lstStyle/>
              <a:p>
                <a:endParaRPr lang="it-IT"/>
              </a:p>
            </p:txBody>
          </p:sp>
          <p:sp>
            <p:nvSpPr>
              <p:cNvPr id="79523" name="Line 258"/>
              <p:cNvSpPr>
                <a:spLocks noChangeShapeType="1"/>
              </p:cNvSpPr>
              <p:nvPr/>
            </p:nvSpPr>
            <p:spPr bwMode="auto">
              <a:xfrm>
                <a:off x="5068" y="1880"/>
                <a:ext cx="0" cy="145"/>
              </a:xfrm>
              <a:prstGeom prst="line">
                <a:avLst/>
              </a:prstGeom>
              <a:noFill/>
              <a:ln w="15875">
                <a:solidFill>
                  <a:srgbClr val="404040"/>
                </a:solidFill>
                <a:round/>
                <a:headEnd/>
                <a:tailEnd/>
              </a:ln>
            </p:spPr>
            <p:txBody>
              <a:bodyPr/>
              <a:lstStyle/>
              <a:p>
                <a:endParaRPr lang="it-IT"/>
              </a:p>
            </p:txBody>
          </p:sp>
          <p:sp>
            <p:nvSpPr>
              <p:cNvPr id="79524" name="Line 259"/>
              <p:cNvSpPr>
                <a:spLocks noChangeShapeType="1"/>
              </p:cNvSpPr>
              <p:nvPr/>
            </p:nvSpPr>
            <p:spPr bwMode="auto">
              <a:xfrm>
                <a:off x="5045" y="1882"/>
                <a:ext cx="0" cy="138"/>
              </a:xfrm>
              <a:prstGeom prst="line">
                <a:avLst/>
              </a:prstGeom>
              <a:noFill/>
              <a:ln w="15875">
                <a:solidFill>
                  <a:srgbClr val="404040"/>
                </a:solidFill>
                <a:round/>
                <a:headEnd/>
                <a:tailEnd/>
              </a:ln>
            </p:spPr>
            <p:txBody>
              <a:bodyPr/>
              <a:lstStyle/>
              <a:p>
                <a:endParaRPr lang="it-IT"/>
              </a:p>
            </p:txBody>
          </p:sp>
          <p:sp>
            <p:nvSpPr>
              <p:cNvPr id="79525" name="Line 260"/>
              <p:cNvSpPr>
                <a:spLocks noChangeShapeType="1"/>
              </p:cNvSpPr>
              <p:nvPr/>
            </p:nvSpPr>
            <p:spPr bwMode="auto">
              <a:xfrm>
                <a:off x="5022" y="1883"/>
                <a:ext cx="0" cy="133"/>
              </a:xfrm>
              <a:prstGeom prst="line">
                <a:avLst/>
              </a:prstGeom>
              <a:noFill/>
              <a:ln w="15875">
                <a:solidFill>
                  <a:srgbClr val="404040"/>
                </a:solidFill>
                <a:round/>
                <a:headEnd/>
                <a:tailEnd/>
              </a:ln>
            </p:spPr>
            <p:txBody>
              <a:bodyPr/>
              <a:lstStyle/>
              <a:p>
                <a:endParaRPr lang="it-IT"/>
              </a:p>
            </p:txBody>
          </p:sp>
          <p:sp>
            <p:nvSpPr>
              <p:cNvPr id="79526" name="Line 261"/>
              <p:cNvSpPr>
                <a:spLocks noChangeShapeType="1"/>
              </p:cNvSpPr>
              <p:nvPr/>
            </p:nvSpPr>
            <p:spPr bwMode="auto">
              <a:xfrm>
                <a:off x="5004" y="1885"/>
                <a:ext cx="1" cy="127"/>
              </a:xfrm>
              <a:prstGeom prst="line">
                <a:avLst/>
              </a:prstGeom>
              <a:noFill/>
              <a:ln w="15875">
                <a:solidFill>
                  <a:srgbClr val="404040"/>
                </a:solidFill>
                <a:round/>
                <a:headEnd/>
                <a:tailEnd/>
              </a:ln>
            </p:spPr>
            <p:txBody>
              <a:bodyPr/>
              <a:lstStyle/>
              <a:p>
                <a:endParaRPr lang="it-IT"/>
              </a:p>
            </p:txBody>
          </p:sp>
          <p:sp>
            <p:nvSpPr>
              <p:cNvPr id="79527" name="Line 262"/>
              <p:cNvSpPr>
                <a:spLocks noChangeShapeType="1"/>
              </p:cNvSpPr>
              <p:nvPr/>
            </p:nvSpPr>
            <p:spPr bwMode="auto">
              <a:xfrm>
                <a:off x="4987" y="1886"/>
                <a:ext cx="0" cy="123"/>
              </a:xfrm>
              <a:prstGeom prst="line">
                <a:avLst/>
              </a:prstGeom>
              <a:noFill/>
              <a:ln w="15875">
                <a:solidFill>
                  <a:srgbClr val="404040"/>
                </a:solidFill>
                <a:round/>
                <a:headEnd/>
                <a:tailEnd/>
              </a:ln>
            </p:spPr>
            <p:txBody>
              <a:bodyPr/>
              <a:lstStyle/>
              <a:p>
                <a:endParaRPr lang="it-IT"/>
              </a:p>
            </p:txBody>
          </p:sp>
          <p:sp>
            <p:nvSpPr>
              <p:cNvPr id="79528" name="Line 263"/>
              <p:cNvSpPr>
                <a:spLocks noChangeShapeType="1"/>
              </p:cNvSpPr>
              <p:nvPr/>
            </p:nvSpPr>
            <p:spPr bwMode="auto">
              <a:xfrm>
                <a:off x="4971" y="1888"/>
                <a:ext cx="0" cy="118"/>
              </a:xfrm>
              <a:prstGeom prst="line">
                <a:avLst/>
              </a:prstGeom>
              <a:noFill/>
              <a:ln w="15875">
                <a:solidFill>
                  <a:srgbClr val="404040"/>
                </a:solidFill>
                <a:round/>
                <a:headEnd/>
                <a:tailEnd/>
              </a:ln>
            </p:spPr>
            <p:txBody>
              <a:bodyPr/>
              <a:lstStyle/>
              <a:p>
                <a:endParaRPr lang="it-IT"/>
              </a:p>
            </p:txBody>
          </p:sp>
          <p:sp>
            <p:nvSpPr>
              <p:cNvPr id="79529" name="Line 264"/>
              <p:cNvSpPr>
                <a:spLocks noChangeShapeType="1"/>
              </p:cNvSpPr>
              <p:nvPr/>
            </p:nvSpPr>
            <p:spPr bwMode="auto">
              <a:xfrm>
                <a:off x="4955" y="1889"/>
                <a:ext cx="0" cy="114"/>
              </a:xfrm>
              <a:prstGeom prst="line">
                <a:avLst/>
              </a:prstGeom>
              <a:noFill/>
              <a:ln w="15875">
                <a:solidFill>
                  <a:srgbClr val="404040"/>
                </a:solidFill>
                <a:round/>
                <a:headEnd/>
                <a:tailEnd/>
              </a:ln>
            </p:spPr>
            <p:txBody>
              <a:bodyPr/>
              <a:lstStyle/>
              <a:p>
                <a:endParaRPr lang="it-IT"/>
              </a:p>
            </p:txBody>
          </p:sp>
          <p:sp>
            <p:nvSpPr>
              <p:cNvPr id="79530" name="Line 265"/>
              <p:cNvSpPr>
                <a:spLocks noChangeShapeType="1"/>
              </p:cNvSpPr>
              <p:nvPr/>
            </p:nvSpPr>
            <p:spPr bwMode="auto">
              <a:xfrm>
                <a:off x="4939" y="1890"/>
                <a:ext cx="0" cy="110"/>
              </a:xfrm>
              <a:prstGeom prst="line">
                <a:avLst/>
              </a:prstGeom>
              <a:noFill/>
              <a:ln w="15875">
                <a:solidFill>
                  <a:srgbClr val="404040"/>
                </a:solidFill>
                <a:round/>
                <a:headEnd/>
                <a:tailEnd/>
              </a:ln>
            </p:spPr>
            <p:txBody>
              <a:bodyPr/>
              <a:lstStyle/>
              <a:p>
                <a:endParaRPr lang="it-IT"/>
              </a:p>
            </p:txBody>
          </p:sp>
          <p:sp>
            <p:nvSpPr>
              <p:cNvPr id="79531" name="Line 266"/>
              <p:cNvSpPr>
                <a:spLocks noChangeShapeType="1"/>
              </p:cNvSpPr>
              <p:nvPr/>
            </p:nvSpPr>
            <p:spPr bwMode="auto">
              <a:xfrm>
                <a:off x="4925" y="1891"/>
                <a:ext cx="0" cy="106"/>
              </a:xfrm>
              <a:prstGeom prst="line">
                <a:avLst/>
              </a:prstGeom>
              <a:noFill/>
              <a:ln w="15875">
                <a:solidFill>
                  <a:srgbClr val="404040"/>
                </a:solidFill>
                <a:round/>
                <a:headEnd/>
                <a:tailEnd/>
              </a:ln>
            </p:spPr>
            <p:txBody>
              <a:bodyPr/>
              <a:lstStyle/>
              <a:p>
                <a:endParaRPr lang="it-IT"/>
              </a:p>
            </p:txBody>
          </p:sp>
          <p:sp>
            <p:nvSpPr>
              <p:cNvPr id="79532" name="Line 267"/>
              <p:cNvSpPr>
                <a:spLocks noChangeShapeType="1"/>
              </p:cNvSpPr>
              <p:nvPr/>
            </p:nvSpPr>
            <p:spPr bwMode="auto">
              <a:xfrm>
                <a:off x="4910" y="1892"/>
                <a:ext cx="0" cy="102"/>
              </a:xfrm>
              <a:prstGeom prst="line">
                <a:avLst/>
              </a:prstGeom>
              <a:noFill/>
              <a:ln w="15875">
                <a:solidFill>
                  <a:srgbClr val="404040"/>
                </a:solidFill>
                <a:round/>
                <a:headEnd/>
                <a:tailEnd/>
              </a:ln>
            </p:spPr>
            <p:txBody>
              <a:bodyPr/>
              <a:lstStyle/>
              <a:p>
                <a:endParaRPr lang="it-IT"/>
              </a:p>
            </p:txBody>
          </p:sp>
          <p:sp>
            <p:nvSpPr>
              <p:cNvPr id="79533" name="Line 268"/>
              <p:cNvSpPr>
                <a:spLocks noChangeShapeType="1"/>
              </p:cNvSpPr>
              <p:nvPr/>
            </p:nvSpPr>
            <p:spPr bwMode="auto">
              <a:xfrm>
                <a:off x="4880" y="1895"/>
                <a:ext cx="0" cy="93"/>
              </a:xfrm>
              <a:prstGeom prst="line">
                <a:avLst/>
              </a:prstGeom>
              <a:noFill/>
              <a:ln w="15875">
                <a:solidFill>
                  <a:srgbClr val="404040"/>
                </a:solidFill>
                <a:round/>
                <a:headEnd/>
                <a:tailEnd/>
              </a:ln>
            </p:spPr>
            <p:txBody>
              <a:bodyPr/>
              <a:lstStyle/>
              <a:p>
                <a:endParaRPr lang="it-IT"/>
              </a:p>
            </p:txBody>
          </p:sp>
          <p:sp>
            <p:nvSpPr>
              <p:cNvPr id="79534" name="Line 269"/>
              <p:cNvSpPr>
                <a:spLocks noChangeShapeType="1"/>
              </p:cNvSpPr>
              <p:nvPr/>
            </p:nvSpPr>
            <p:spPr bwMode="auto">
              <a:xfrm>
                <a:off x="4868" y="1896"/>
                <a:ext cx="0" cy="90"/>
              </a:xfrm>
              <a:prstGeom prst="line">
                <a:avLst/>
              </a:prstGeom>
              <a:noFill/>
              <a:ln w="15875">
                <a:solidFill>
                  <a:srgbClr val="404040"/>
                </a:solidFill>
                <a:round/>
                <a:headEnd/>
                <a:tailEnd/>
              </a:ln>
            </p:spPr>
            <p:txBody>
              <a:bodyPr/>
              <a:lstStyle/>
              <a:p>
                <a:endParaRPr lang="it-IT"/>
              </a:p>
            </p:txBody>
          </p:sp>
          <p:sp>
            <p:nvSpPr>
              <p:cNvPr id="79535" name="Line 270"/>
              <p:cNvSpPr>
                <a:spLocks noChangeShapeType="1"/>
              </p:cNvSpPr>
              <p:nvPr/>
            </p:nvSpPr>
            <p:spPr bwMode="auto">
              <a:xfrm>
                <a:off x="4856" y="1897"/>
                <a:ext cx="1" cy="87"/>
              </a:xfrm>
              <a:prstGeom prst="line">
                <a:avLst/>
              </a:prstGeom>
              <a:noFill/>
              <a:ln w="15875">
                <a:solidFill>
                  <a:srgbClr val="404040"/>
                </a:solidFill>
                <a:round/>
                <a:headEnd/>
                <a:tailEnd/>
              </a:ln>
            </p:spPr>
            <p:txBody>
              <a:bodyPr/>
              <a:lstStyle/>
              <a:p>
                <a:endParaRPr lang="it-IT"/>
              </a:p>
            </p:txBody>
          </p:sp>
          <p:sp>
            <p:nvSpPr>
              <p:cNvPr id="79536" name="Line 271"/>
              <p:cNvSpPr>
                <a:spLocks noChangeShapeType="1"/>
              </p:cNvSpPr>
              <p:nvPr/>
            </p:nvSpPr>
            <p:spPr bwMode="auto">
              <a:xfrm>
                <a:off x="4844" y="1898"/>
                <a:ext cx="1" cy="83"/>
              </a:xfrm>
              <a:prstGeom prst="line">
                <a:avLst/>
              </a:prstGeom>
              <a:noFill/>
              <a:ln w="15875">
                <a:solidFill>
                  <a:srgbClr val="404040"/>
                </a:solidFill>
                <a:round/>
                <a:headEnd/>
                <a:tailEnd/>
              </a:ln>
            </p:spPr>
            <p:txBody>
              <a:bodyPr/>
              <a:lstStyle/>
              <a:p>
                <a:endParaRPr lang="it-IT"/>
              </a:p>
            </p:txBody>
          </p:sp>
          <p:sp>
            <p:nvSpPr>
              <p:cNvPr id="79537" name="Line 272"/>
              <p:cNvSpPr>
                <a:spLocks noChangeShapeType="1"/>
              </p:cNvSpPr>
              <p:nvPr/>
            </p:nvSpPr>
            <p:spPr bwMode="auto">
              <a:xfrm>
                <a:off x="4833" y="1898"/>
                <a:ext cx="0" cy="81"/>
              </a:xfrm>
              <a:prstGeom prst="line">
                <a:avLst/>
              </a:prstGeom>
              <a:noFill/>
              <a:ln w="15875">
                <a:solidFill>
                  <a:srgbClr val="404040"/>
                </a:solidFill>
                <a:round/>
                <a:headEnd/>
                <a:tailEnd/>
              </a:ln>
            </p:spPr>
            <p:txBody>
              <a:bodyPr/>
              <a:lstStyle/>
              <a:p>
                <a:endParaRPr lang="it-IT"/>
              </a:p>
            </p:txBody>
          </p:sp>
          <p:sp>
            <p:nvSpPr>
              <p:cNvPr id="79538" name="Line 273"/>
              <p:cNvSpPr>
                <a:spLocks noChangeShapeType="1"/>
              </p:cNvSpPr>
              <p:nvPr/>
            </p:nvSpPr>
            <p:spPr bwMode="auto">
              <a:xfrm>
                <a:off x="4821" y="1899"/>
                <a:ext cx="0" cy="78"/>
              </a:xfrm>
              <a:prstGeom prst="line">
                <a:avLst/>
              </a:prstGeom>
              <a:noFill/>
              <a:ln w="15875">
                <a:solidFill>
                  <a:srgbClr val="404040"/>
                </a:solidFill>
                <a:round/>
                <a:headEnd/>
                <a:tailEnd/>
              </a:ln>
            </p:spPr>
            <p:txBody>
              <a:bodyPr/>
              <a:lstStyle/>
              <a:p>
                <a:endParaRPr lang="it-IT"/>
              </a:p>
            </p:txBody>
          </p:sp>
          <p:sp>
            <p:nvSpPr>
              <p:cNvPr id="79539" name="Freeform 274"/>
              <p:cNvSpPr>
                <a:spLocks/>
              </p:cNvSpPr>
              <p:nvPr/>
            </p:nvSpPr>
            <p:spPr bwMode="auto">
              <a:xfrm>
                <a:off x="4809" y="1873"/>
                <a:ext cx="343" cy="168"/>
              </a:xfrm>
              <a:custGeom>
                <a:avLst/>
                <a:gdLst>
                  <a:gd name="T0" fmla="*/ 0 w 3238"/>
                  <a:gd name="T1" fmla="*/ 0 h 1400"/>
                  <a:gd name="T2" fmla="*/ 0 w 3238"/>
                  <a:gd name="T3" fmla="*/ 0 h 1400"/>
                  <a:gd name="T4" fmla="*/ 0 w 3238"/>
                  <a:gd name="T5" fmla="*/ 0 h 1400"/>
                  <a:gd name="T6" fmla="*/ 0 w 3238"/>
                  <a:gd name="T7" fmla="*/ 0 h 1400"/>
                  <a:gd name="T8" fmla="*/ 0 w 3238"/>
                  <a:gd name="T9" fmla="*/ 0 h 1400"/>
                  <a:gd name="T10" fmla="*/ 0 60000 65536"/>
                  <a:gd name="T11" fmla="*/ 0 60000 65536"/>
                  <a:gd name="T12" fmla="*/ 0 60000 65536"/>
                  <a:gd name="T13" fmla="*/ 0 60000 65536"/>
                  <a:gd name="T14" fmla="*/ 0 60000 65536"/>
                  <a:gd name="T15" fmla="*/ 0 w 3238"/>
                  <a:gd name="T16" fmla="*/ 0 h 1400"/>
                  <a:gd name="T17" fmla="*/ 3238 w 3238"/>
                  <a:gd name="T18" fmla="*/ 1400 h 1400"/>
                </a:gdLst>
                <a:ahLst/>
                <a:cxnLst>
                  <a:cxn ang="T10">
                    <a:pos x="T0" y="T1"/>
                  </a:cxn>
                  <a:cxn ang="T11">
                    <a:pos x="T2" y="T3"/>
                  </a:cxn>
                  <a:cxn ang="T12">
                    <a:pos x="T4" y="T5"/>
                  </a:cxn>
                  <a:cxn ang="T13">
                    <a:pos x="T6" y="T7"/>
                  </a:cxn>
                  <a:cxn ang="T14">
                    <a:pos x="T8" y="T9"/>
                  </a:cxn>
                </a:cxnLst>
                <a:rect l="T15" t="T16" r="T17" b="T18"/>
                <a:pathLst>
                  <a:path w="3238" h="1400">
                    <a:moveTo>
                      <a:pt x="0" y="227"/>
                    </a:moveTo>
                    <a:lnTo>
                      <a:pt x="0" y="842"/>
                    </a:lnTo>
                    <a:lnTo>
                      <a:pt x="3238" y="1400"/>
                    </a:lnTo>
                    <a:lnTo>
                      <a:pt x="3238" y="0"/>
                    </a:lnTo>
                    <a:lnTo>
                      <a:pt x="0" y="227"/>
                    </a:lnTo>
                  </a:path>
                </a:pathLst>
              </a:custGeom>
              <a:noFill/>
              <a:ln w="15875">
                <a:solidFill>
                  <a:srgbClr val="202020"/>
                </a:solidFill>
                <a:round/>
                <a:headEnd/>
                <a:tailEnd/>
              </a:ln>
            </p:spPr>
            <p:txBody>
              <a:bodyPr/>
              <a:lstStyle/>
              <a:p>
                <a:endParaRPr lang="it-IT"/>
              </a:p>
            </p:txBody>
          </p:sp>
          <p:grpSp>
            <p:nvGrpSpPr>
              <p:cNvPr id="79540" name="Group 275"/>
              <p:cNvGrpSpPr>
                <a:grpSpLocks/>
              </p:cNvGrpSpPr>
              <p:nvPr/>
            </p:nvGrpSpPr>
            <p:grpSpPr bwMode="auto">
              <a:xfrm>
                <a:off x="4816" y="1876"/>
                <a:ext cx="295" cy="95"/>
                <a:chOff x="1238" y="2228"/>
                <a:chExt cx="1448" cy="409"/>
              </a:xfrm>
            </p:grpSpPr>
            <p:sp>
              <p:nvSpPr>
                <p:cNvPr id="79574" name="Line 276"/>
                <p:cNvSpPr>
                  <a:spLocks noChangeShapeType="1"/>
                </p:cNvSpPr>
                <p:nvPr/>
              </p:nvSpPr>
              <p:spPr bwMode="auto">
                <a:xfrm flipV="1">
                  <a:off x="1238" y="2354"/>
                  <a:ext cx="54" cy="51"/>
                </a:xfrm>
                <a:prstGeom prst="line">
                  <a:avLst/>
                </a:prstGeom>
                <a:noFill/>
                <a:ln w="12700">
                  <a:solidFill>
                    <a:srgbClr val="C0C0FF"/>
                  </a:solidFill>
                  <a:round/>
                  <a:headEnd/>
                  <a:tailEnd/>
                </a:ln>
              </p:spPr>
              <p:txBody>
                <a:bodyPr/>
                <a:lstStyle/>
                <a:p>
                  <a:endParaRPr lang="it-IT"/>
                </a:p>
              </p:txBody>
            </p:sp>
            <p:sp>
              <p:nvSpPr>
                <p:cNvPr id="79575" name="Line 277"/>
                <p:cNvSpPr>
                  <a:spLocks noChangeShapeType="1"/>
                </p:cNvSpPr>
                <p:nvPr/>
              </p:nvSpPr>
              <p:spPr bwMode="auto">
                <a:xfrm flipV="1">
                  <a:off x="1307" y="2293"/>
                  <a:ext cx="88" cy="82"/>
                </a:xfrm>
                <a:prstGeom prst="line">
                  <a:avLst/>
                </a:prstGeom>
                <a:noFill/>
                <a:ln w="12700">
                  <a:solidFill>
                    <a:srgbClr val="C0C0FF"/>
                  </a:solidFill>
                  <a:round/>
                  <a:headEnd/>
                  <a:tailEnd/>
                </a:ln>
              </p:spPr>
              <p:txBody>
                <a:bodyPr/>
                <a:lstStyle/>
                <a:p>
                  <a:endParaRPr lang="it-IT"/>
                </a:p>
              </p:txBody>
            </p:sp>
            <p:sp>
              <p:nvSpPr>
                <p:cNvPr id="79576" name="Line 278"/>
                <p:cNvSpPr>
                  <a:spLocks noChangeShapeType="1"/>
                </p:cNvSpPr>
                <p:nvPr/>
              </p:nvSpPr>
              <p:spPr bwMode="auto">
                <a:xfrm flipV="1">
                  <a:off x="1243" y="2427"/>
                  <a:ext cx="64" cy="61"/>
                </a:xfrm>
                <a:prstGeom prst="line">
                  <a:avLst/>
                </a:prstGeom>
                <a:noFill/>
                <a:ln w="12700">
                  <a:solidFill>
                    <a:srgbClr val="C0C0FF"/>
                  </a:solidFill>
                  <a:round/>
                  <a:headEnd/>
                  <a:tailEnd/>
                </a:ln>
              </p:spPr>
              <p:txBody>
                <a:bodyPr/>
                <a:lstStyle/>
                <a:p>
                  <a:endParaRPr lang="it-IT"/>
                </a:p>
              </p:txBody>
            </p:sp>
            <p:sp>
              <p:nvSpPr>
                <p:cNvPr id="79577" name="Line 279"/>
                <p:cNvSpPr>
                  <a:spLocks noChangeShapeType="1"/>
                </p:cNvSpPr>
                <p:nvPr/>
              </p:nvSpPr>
              <p:spPr bwMode="auto">
                <a:xfrm flipV="1">
                  <a:off x="1315" y="2396"/>
                  <a:ext cx="65" cy="58"/>
                </a:xfrm>
                <a:prstGeom prst="line">
                  <a:avLst/>
                </a:prstGeom>
                <a:noFill/>
                <a:ln w="12700">
                  <a:solidFill>
                    <a:srgbClr val="C0C0FF"/>
                  </a:solidFill>
                  <a:round/>
                  <a:headEnd/>
                  <a:tailEnd/>
                </a:ln>
              </p:spPr>
              <p:txBody>
                <a:bodyPr/>
                <a:lstStyle/>
                <a:p>
                  <a:endParaRPr lang="it-IT"/>
                </a:p>
              </p:txBody>
            </p:sp>
            <p:sp>
              <p:nvSpPr>
                <p:cNvPr id="79578" name="Line 280"/>
                <p:cNvSpPr>
                  <a:spLocks noChangeShapeType="1"/>
                </p:cNvSpPr>
                <p:nvPr/>
              </p:nvSpPr>
              <p:spPr bwMode="auto">
                <a:xfrm flipV="1">
                  <a:off x="1553" y="2262"/>
                  <a:ext cx="142" cy="123"/>
                </a:xfrm>
                <a:prstGeom prst="line">
                  <a:avLst/>
                </a:prstGeom>
                <a:noFill/>
                <a:ln w="12700">
                  <a:solidFill>
                    <a:srgbClr val="C0C0FF"/>
                  </a:solidFill>
                  <a:round/>
                  <a:headEnd/>
                  <a:tailEnd/>
                </a:ln>
              </p:spPr>
              <p:txBody>
                <a:bodyPr/>
                <a:lstStyle/>
                <a:p>
                  <a:endParaRPr lang="it-IT"/>
                </a:p>
              </p:txBody>
            </p:sp>
            <p:sp>
              <p:nvSpPr>
                <p:cNvPr id="79579" name="Line 281"/>
                <p:cNvSpPr>
                  <a:spLocks noChangeShapeType="1"/>
                </p:cNvSpPr>
                <p:nvPr/>
              </p:nvSpPr>
              <p:spPr bwMode="auto">
                <a:xfrm flipV="1">
                  <a:off x="1463" y="2358"/>
                  <a:ext cx="181" cy="163"/>
                </a:xfrm>
                <a:prstGeom prst="line">
                  <a:avLst/>
                </a:prstGeom>
                <a:noFill/>
                <a:ln w="12700">
                  <a:solidFill>
                    <a:srgbClr val="C0C0FF"/>
                  </a:solidFill>
                  <a:round/>
                  <a:headEnd/>
                  <a:tailEnd/>
                </a:ln>
              </p:spPr>
              <p:txBody>
                <a:bodyPr/>
                <a:lstStyle/>
                <a:p>
                  <a:endParaRPr lang="it-IT"/>
                </a:p>
              </p:txBody>
            </p:sp>
            <p:sp>
              <p:nvSpPr>
                <p:cNvPr id="79580" name="Line 282"/>
                <p:cNvSpPr>
                  <a:spLocks noChangeShapeType="1"/>
                </p:cNvSpPr>
                <p:nvPr/>
              </p:nvSpPr>
              <p:spPr bwMode="auto">
                <a:xfrm flipV="1">
                  <a:off x="1589" y="2313"/>
                  <a:ext cx="135" cy="124"/>
                </a:xfrm>
                <a:prstGeom prst="line">
                  <a:avLst/>
                </a:prstGeom>
                <a:noFill/>
                <a:ln w="12700">
                  <a:solidFill>
                    <a:srgbClr val="C0C0FF"/>
                  </a:solidFill>
                  <a:round/>
                  <a:headEnd/>
                  <a:tailEnd/>
                </a:ln>
              </p:spPr>
              <p:txBody>
                <a:bodyPr/>
                <a:lstStyle/>
                <a:p>
                  <a:endParaRPr lang="it-IT"/>
                </a:p>
              </p:txBody>
            </p:sp>
            <p:sp>
              <p:nvSpPr>
                <p:cNvPr id="79581" name="Line 283"/>
                <p:cNvSpPr>
                  <a:spLocks noChangeShapeType="1"/>
                </p:cNvSpPr>
                <p:nvPr/>
              </p:nvSpPr>
              <p:spPr bwMode="auto">
                <a:xfrm flipV="1">
                  <a:off x="1389" y="2409"/>
                  <a:ext cx="74" cy="68"/>
                </a:xfrm>
                <a:prstGeom prst="line">
                  <a:avLst/>
                </a:prstGeom>
                <a:noFill/>
                <a:ln w="12700">
                  <a:solidFill>
                    <a:srgbClr val="C0C0FF"/>
                  </a:solidFill>
                  <a:round/>
                  <a:headEnd/>
                  <a:tailEnd/>
                </a:ln>
              </p:spPr>
              <p:txBody>
                <a:bodyPr/>
                <a:lstStyle/>
                <a:p>
                  <a:endParaRPr lang="it-IT"/>
                </a:p>
              </p:txBody>
            </p:sp>
            <p:sp>
              <p:nvSpPr>
                <p:cNvPr id="79582" name="Line 284"/>
                <p:cNvSpPr>
                  <a:spLocks noChangeShapeType="1"/>
                </p:cNvSpPr>
                <p:nvPr/>
              </p:nvSpPr>
              <p:spPr bwMode="auto">
                <a:xfrm flipV="1">
                  <a:off x="1830" y="2228"/>
                  <a:ext cx="124" cy="98"/>
                </a:xfrm>
                <a:prstGeom prst="line">
                  <a:avLst/>
                </a:prstGeom>
                <a:noFill/>
                <a:ln w="12700">
                  <a:solidFill>
                    <a:srgbClr val="C0C0FF"/>
                  </a:solidFill>
                  <a:round/>
                  <a:headEnd/>
                  <a:tailEnd/>
                </a:ln>
              </p:spPr>
              <p:txBody>
                <a:bodyPr/>
                <a:lstStyle/>
                <a:p>
                  <a:endParaRPr lang="it-IT"/>
                </a:p>
              </p:txBody>
            </p:sp>
            <p:sp>
              <p:nvSpPr>
                <p:cNvPr id="79583" name="Line 285"/>
                <p:cNvSpPr>
                  <a:spLocks noChangeShapeType="1"/>
                </p:cNvSpPr>
                <p:nvPr/>
              </p:nvSpPr>
              <p:spPr bwMode="auto">
                <a:xfrm flipV="1">
                  <a:off x="1680" y="2413"/>
                  <a:ext cx="103" cy="99"/>
                </a:xfrm>
                <a:prstGeom prst="line">
                  <a:avLst/>
                </a:prstGeom>
                <a:noFill/>
                <a:ln w="12700">
                  <a:solidFill>
                    <a:srgbClr val="C0C0FF"/>
                  </a:solidFill>
                  <a:round/>
                  <a:headEnd/>
                  <a:tailEnd/>
                </a:ln>
              </p:spPr>
              <p:txBody>
                <a:bodyPr/>
                <a:lstStyle/>
                <a:p>
                  <a:endParaRPr lang="it-IT"/>
                </a:p>
              </p:txBody>
            </p:sp>
            <p:sp>
              <p:nvSpPr>
                <p:cNvPr id="79584" name="Line 286"/>
                <p:cNvSpPr>
                  <a:spLocks noChangeShapeType="1"/>
                </p:cNvSpPr>
                <p:nvPr/>
              </p:nvSpPr>
              <p:spPr bwMode="auto">
                <a:xfrm flipV="1">
                  <a:off x="1785" y="2313"/>
                  <a:ext cx="155" cy="141"/>
                </a:xfrm>
                <a:prstGeom prst="line">
                  <a:avLst/>
                </a:prstGeom>
                <a:noFill/>
                <a:ln w="12700">
                  <a:solidFill>
                    <a:srgbClr val="C0C0FF"/>
                  </a:solidFill>
                  <a:round/>
                  <a:headEnd/>
                  <a:tailEnd/>
                </a:ln>
              </p:spPr>
              <p:txBody>
                <a:bodyPr/>
                <a:lstStyle/>
                <a:p>
                  <a:endParaRPr lang="it-IT"/>
                </a:p>
              </p:txBody>
            </p:sp>
            <p:sp>
              <p:nvSpPr>
                <p:cNvPr id="79585" name="Line 287"/>
                <p:cNvSpPr>
                  <a:spLocks noChangeShapeType="1"/>
                </p:cNvSpPr>
                <p:nvPr/>
              </p:nvSpPr>
              <p:spPr bwMode="auto">
                <a:xfrm flipV="1">
                  <a:off x="1808" y="2486"/>
                  <a:ext cx="94" cy="80"/>
                </a:xfrm>
                <a:prstGeom prst="line">
                  <a:avLst/>
                </a:prstGeom>
                <a:noFill/>
                <a:ln w="12700">
                  <a:solidFill>
                    <a:srgbClr val="C0C0FF"/>
                  </a:solidFill>
                  <a:round/>
                  <a:headEnd/>
                  <a:tailEnd/>
                </a:ln>
              </p:spPr>
              <p:txBody>
                <a:bodyPr/>
                <a:lstStyle/>
                <a:p>
                  <a:endParaRPr lang="it-IT"/>
                </a:p>
              </p:txBody>
            </p:sp>
            <p:sp>
              <p:nvSpPr>
                <p:cNvPr id="79586" name="Line 288"/>
                <p:cNvSpPr>
                  <a:spLocks noChangeShapeType="1"/>
                </p:cNvSpPr>
                <p:nvPr/>
              </p:nvSpPr>
              <p:spPr bwMode="auto">
                <a:xfrm flipV="1">
                  <a:off x="1944" y="2352"/>
                  <a:ext cx="155" cy="141"/>
                </a:xfrm>
                <a:prstGeom prst="line">
                  <a:avLst/>
                </a:prstGeom>
                <a:noFill/>
                <a:ln w="12700">
                  <a:solidFill>
                    <a:srgbClr val="C0C0FF"/>
                  </a:solidFill>
                  <a:round/>
                  <a:headEnd/>
                  <a:tailEnd/>
                </a:ln>
              </p:spPr>
              <p:txBody>
                <a:bodyPr/>
                <a:lstStyle/>
                <a:p>
                  <a:endParaRPr lang="it-IT"/>
                </a:p>
              </p:txBody>
            </p:sp>
            <p:sp>
              <p:nvSpPr>
                <p:cNvPr id="79587" name="Line 289"/>
                <p:cNvSpPr>
                  <a:spLocks noChangeShapeType="1"/>
                </p:cNvSpPr>
                <p:nvPr/>
              </p:nvSpPr>
              <p:spPr bwMode="auto">
                <a:xfrm flipV="1">
                  <a:off x="2099" y="2255"/>
                  <a:ext cx="139" cy="133"/>
                </a:xfrm>
                <a:prstGeom prst="line">
                  <a:avLst/>
                </a:prstGeom>
                <a:noFill/>
                <a:ln w="12700">
                  <a:solidFill>
                    <a:srgbClr val="C0C0FF"/>
                  </a:solidFill>
                  <a:round/>
                  <a:headEnd/>
                  <a:tailEnd/>
                </a:ln>
              </p:spPr>
              <p:txBody>
                <a:bodyPr/>
                <a:lstStyle/>
                <a:p>
                  <a:endParaRPr lang="it-IT"/>
                </a:p>
              </p:txBody>
            </p:sp>
            <p:sp>
              <p:nvSpPr>
                <p:cNvPr id="79588" name="Line 290"/>
                <p:cNvSpPr>
                  <a:spLocks noChangeShapeType="1"/>
                </p:cNvSpPr>
                <p:nvPr/>
              </p:nvSpPr>
              <p:spPr bwMode="auto">
                <a:xfrm flipV="1">
                  <a:off x="1975" y="2300"/>
                  <a:ext cx="137" cy="127"/>
                </a:xfrm>
                <a:prstGeom prst="line">
                  <a:avLst/>
                </a:prstGeom>
                <a:noFill/>
                <a:ln w="12700">
                  <a:solidFill>
                    <a:srgbClr val="C0C0FF"/>
                  </a:solidFill>
                  <a:round/>
                  <a:headEnd/>
                  <a:tailEnd/>
                </a:ln>
              </p:spPr>
              <p:txBody>
                <a:bodyPr/>
                <a:lstStyle/>
                <a:p>
                  <a:endParaRPr lang="it-IT"/>
                </a:p>
              </p:txBody>
            </p:sp>
            <p:sp>
              <p:nvSpPr>
                <p:cNvPr id="79589" name="Line 291"/>
                <p:cNvSpPr>
                  <a:spLocks noChangeShapeType="1"/>
                </p:cNvSpPr>
                <p:nvPr/>
              </p:nvSpPr>
              <p:spPr bwMode="auto">
                <a:xfrm flipV="1">
                  <a:off x="1895" y="2471"/>
                  <a:ext cx="132" cy="111"/>
                </a:xfrm>
                <a:prstGeom prst="line">
                  <a:avLst/>
                </a:prstGeom>
                <a:noFill/>
                <a:ln w="12700">
                  <a:solidFill>
                    <a:srgbClr val="C0C0FF"/>
                  </a:solidFill>
                  <a:round/>
                  <a:headEnd/>
                  <a:tailEnd/>
                </a:ln>
              </p:spPr>
              <p:txBody>
                <a:bodyPr/>
                <a:lstStyle/>
                <a:p>
                  <a:endParaRPr lang="it-IT"/>
                </a:p>
              </p:txBody>
            </p:sp>
            <p:sp>
              <p:nvSpPr>
                <p:cNvPr id="79590" name="Line 292"/>
                <p:cNvSpPr>
                  <a:spLocks noChangeShapeType="1"/>
                </p:cNvSpPr>
                <p:nvPr/>
              </p:nvSpPr>
              <p:spPr bwMode="auto">
                <a:xfrm flipV="1">
                  <a:off x="2216" y="2231"/>
                  <a:ext cx="160" cy="157"/>
                </a:xfrm>
                <a:prstGeom prst="line">
                  <a:avLst/>
                </a:prstGeom>
                <a:noFill/>
                <a:ln w="12700">
                  <a:solidFill>
                    <a:srgbClr val="C0C0FF"/>
                  </a:solidFill>
                  <a:round/>
                  <a:headEnd/>
                  <a:tailEnd/>
                </a:ln>
              </p:spPr>
              <p:txBody>
                <a:bodyPr/>
                <a:lstStyle/>
                <a:p>
                  <a:endParaRPr lang="it-IT"/>
                </a:p>
              </p:txBody>
            </p:sp>
            <p:sp>
              <p:nvSpPr>
                <p:cNvPr id="79591" name="Line 293"/>
                <p:cNvSpPr>
                  <a:spLocks noChangeShapeType="1"/>
                </p:cNvSpPr>
                <p:nvPr/>
              </p:nvSpPr>
              <p:spPr bwMode="auto">
                <a:xfrm flipV="1">
                  <a:off x="2144" y="2337"/>
                  <a:ext cx="182" cy="181"/>
                </a:xfrm>
                <a:prstGeom prst="line">
                  <a:avLst/>
                </a:prstGeom>
                <a:noFill/>
                <a:ln w="12700">
                  <a:solidFill>
                    <a:srgbClr val="C0C0FF"/>
                  </a:solidFill>
                  <a:round/>
                  <a:headEnd/>
                  <a:tailEnd/>
                </a:ln>
              </p:spPr>
              <p:txBody>
                <a:bodyPr/>
                <a:lstStyle/>
                <a:p>
                  <a:endParaRPr lang="it-IT"/>
                </a:p>
              </p:txBody>
            </p:sp>
            <p:sp>
              <p:nvSpPr>
                <p:cNvPr id="79592" name="Line 294"/>
                <p:cNvSpPr>
                  <a:spLocks noChangeShapeType="1"/>
                </p:cNvSpPr>
                <p:nvPr/>
              </p:nvSpPr>
              <p:spPr bwMode="auto">
                <a:xfrm flipV="1">
                  <a:off x="2093" y="2486"/>
                  <a:ext cx="160" cy="151"/>
                </a:xfrm>
                <a:prstGeom prst="line">
                  <a:avLst/>
                </a:prstGeom>
                <a:noFill/>
                <a:ln w="12700">
                  <a:solidFill>
                    <a:srgbClr val="C0C0FF"/>
                  </a:solidFill>
                  <a:round/>
                  <a:headEnd/>
                  <a:tailEnd/>
                </a:ln>
              </p:spPr>
              <p:txBody>
                <a:bodyPr/>
                <a:lstStyle/>
                <a:p>
                  <a:endParaRPr lang="it-IT"/>
                </a:p>
              </p:txBody>
            </p:sp>
            <p:sp>
              <p:nvSpPr>
                <p:cNvPr id="79593" name="Line 295"/>
                <p:cNvSpPr>
                  <a:spLocks noChangeShapeType="1"/>
                </p:cNvSpPr>
                <p:nvPr/>
              </p:nvSpPr>
              <p:spPr bwMode="auto">
                <a:xfrm flipV="1">
                  <a:off x="2242" y="2396"/>
                  <a:ext cx="141" cy="132"/>
                </a:xfrm>
                <a:prstGeom prst="line">
                  <a:avLst/>
                </a:prstGeom>
                <a:noFill/>
                <a:ln w="12700">
                  <a:solidFill>
                    <a:srgbClr val="C0C0FF"/>
                  </a:solidFill>
                  <a:round/>
                  <a:headEnd/>
                  <a:tailEnd/>
                </a:ln>
              </p:spPr>
              <p:txBody>
                <a:bodyPr/>
                <a:lstStyle/>
                <a:p>
                  <a:endParaRPr lang="it-IT"/>
                </a:p>
              </p:txBody>
            </p:sp>
            <p:sp>
              <p:nvSpPr>
                <p:cNvPr id="79594" name="Line 296"/>
                <p:cNvSpPr>
                  <a:spLocks noChangeShapeType="1"/>
                </p:cNvSpPr>
                <p:nvPr/>
              </p:nvSpPr>
              <p:spPr bwMode="auto">
                <a:xfrm flipV="1">
                  <a:off x="2472" y="2303"/>
                  <a:ext cx="121" cy="120"/>
                </a:xfrm>
                <a:prstGeom prst="line">
                  <a:avLst/>
                </a:prstGeom>
                <a:noFill/>
                <a:ln w="12700">
                  <a:solidFill>
                    <a:srgbClr val="C0C0FF"/>
                  </a:solidFill>
                  <a:round/>
                  <a:headEnd/>
                  <a:tailEnd/>
                </a:ln>
              </p:spPr>
              <p:txBody>
                <a:bodyPr/>
                <a:lstStyle/>
                <a:p>
                  <a:endParaRPr lang="it-IT"/>
                </a:p>
              </p:txBody>
            </p:sp>
            <p:sp>
              <p:nvSpPr>
                <p:cNvPr id="79595" name="Line 297"/>
                <p:cNvSpPr>
                  <a:spLocks noChangeShapeType="1"/>
                </p:cNvSpPr>
                <p:nvPr/>
              </p:nvSpPr>
              <p:spPr bwMode="auto">
                <a:xfrm flipV="1">
                  <a:off x="2431" y="2515"/>
                  <a:ext cx="112" cy="106"/>
                </a:xfrm>
                <a:prstGeom prst="line">
                  <a:avLst/>
                </a:prstGeom>
                <a:noFill/>
                <a:ln w="12700">
                  <a:solidFill>
                    <a:srgbClr val="C0C0FF"/>
                  </a:solidFill>
                  <a:round/>
                  <a:headEnd/>
                  <a:tailEnd/>
                </a:ln>
              </p:spPr>
              <p:txBody>
                <a:bodyPr/>
                <a:lstStyle/>
                <a:p>
                  <a:endParaRPr lang="it-IT"/>
                </a:p>
              </p:txBody>
            </p:sp>
            <p:sp>
              <p:nvSpPr>
                <p:cNvPr id="79596" name="Line 298"/>
                <p:cNvSpPr>
                  <a:spLocks noChangeShapeType="1"/>
                </p:cNvSpPr>
                <p:nvPr/>
              </p:nvSpPr>
              <p:spPr bwMode="auto">
                <a:xfrm flipV="1">
                  <a:off x="2556" y="2415"/>
                  <a:ext cx="130" cy="131"/>
                </a:xfrm>
                <a:prstGeom prst="line">
                  <a:avLst/>
                </a:prstGeom>
                <a:noFill/>
                <a:ln w="12700">
                  <a:solidFill>
                    <a:srgbClr val="C0C0FF"/>
                  </a:solidFill>
                  <a:round/>
                  <a:headEnd/>
                  <a:tailEnd/>
                </a:ln>
              </p:spPr>
              <p:txBody>
                <a:bodyPr/>
                <a:lstStyle/>
                <a:p>
                  <a:endParaRPr lang="it-IT"/>
                </a:p>
              </p:txBody>
            </p:sp>
          </p:grpSp>
          <p:sp>
            <p:nvSpPr>
              <p:cNvPr id="79541" name="Line 299"/>
              <p:cNvSpPr>
                <a:spLocks noChangeShapeType="1"/>
              </p:cNvSpPr>
              <p:nvPr/>
            </p:nvSpPr>
            <p:spPr bwMode="auto">
              <a:xfrm>
                <a:off x="4895" y="1893"/>
                <a:ext cx="0" cy="98"/>
              </a:xfrm>
              <a:prstGeom prst="line">
                <a:avLst/>
              </a:prstGeom>
              <a:noFill/>
              <a:ln w="15875">
                <a:solidFill>
                  <a:srgbClr val="404040"/>
                </a:solidFill>
                <a:round/>
                <a:headEnd/>
                <a:tailEnd/>
              </a:ln>
            </p:spPr>
            <p:txBody>
              <a:bodyPr/>
              <a:lstStyle/>
              <a:p>
                <a:endParaRPr lang="it-IT"/>
              </a:p>
            </p:txBody>
          </p:sp>
          <p:sp>
            <p:nvSpPr>
              <p:cNvPr id="79542" name="Freeform 300"/>
              <p:cNvSpPr>
                <a:spLocks/>
              </p:cNvSpPr>
              <p:nvPr/>
            </p:nvSpPr>
            <p:spPr bwMode="auto">
              <a:xfrm>
                <a:off x="5176" y="1843"/>
                <a:ext cx="202" cy="260"/>
              </a:xfrm>
              <a:custGeom>
                <a:avLst/>
                <a:gdLst>
                  <a:gd name="T0" fmla="*/ 0 w 954"/>
                  <a:gd name="T1" fmla="*/ 0 h 1084"/>
                  <a:gd name="T2" fmla="*/ 0 w 954"/>
                  <a:gd name="T3" fmla="*/ 0 h 1084"/>
                  <a:gd name="T4" fmla="*/ 0 w 954"/>
                  <a:gd name="T5" fmla="*/ 0 h 1084"/>
                  <a:gd name="T6" fmla="*/ 0 w 954"/>
                  <a:gd name="T7" fmla="*/ 0 h 1084"/>
                  <a:gd name="T8" fmla="*/ 0 w 954"/>
                  <a:gd name="T9" fmla="*/ 0 h 1084"/>
                  <a:gd name="T10" fmla="*/ 0 60000 65536"/>
                  <a:gd name="T11" fmla="*/ 0 60000 65536"/>
                  <a:gd name="T12" fmla="*/ 0 60000 65536"/>
                  <a:gd name="T13" fmla="*/ 0 60000 65536"/>
                  <a:gd name="T14" fmla="*/ 0 60000 65536"/>
                  <a:gd name="T15" fmla="*/ 0 w 954"/>
                  <a:gd name="T16" fmla="*/ 0 h 1084"/>
                  <a:gd name="T17" fmla="*/ 954 w 954"/>
                  <a:gd name="T18" fmla="*/ 1084 h 1084"/>
                </a:gdLst>
                <a:ahLst/>
                <a:cxnLst>
                  <a:cxn ang="T10">
                    <a:pos x="T0" y="T1"/>
                  </a:cxn>
                  <a:cxn ang="T11">
                    <a:pos x="T2" y="T3"/>
                  </a:cxn>
                  <a:cxn ang="T12">
                    <a:pos x="T4" y="T5"/>
                  </a:cxn>
                  <a:cxn ang="T13">
                    <a:pos x="T6" y="T7"/>
                  </a:cxn>
                  <a:cxn ang="T14">
                    <a:pos x="T8" y="T9"/>
                  </a:cxn>
                </a:cxnLst>
                <a:rect l="T15" t="T16" r="T17" b="T18"/>
                <a:pathLst>
                  <a:path w="954" h="1084">
                    <a:moveTo>
                      <a:pt x="0" y="0"/>
                    </a:moveTo>
                    <a:lnTo>
                      <a:pt x="0" y="1084"/>
                    </a:lnTo>
                    <a:lnTo>
                      <a:pt x="954" y="765"/>
                    </a:lnTo>
                    <a:lnTo>
                      <a:pt x="954" y="120"/>
                    </a:lnTo>
                    <a:lnTo>
                      <a:pt x="0" y="0"/>
                    </a:lnTo>
                    <a:close/>
                  </a:path>
                </a:pathLst>
              </a:custGeom>
              <a:solidFill>
                <a:srgbClr val="5F5F5F"/>
              </a:solidFill>
              <a:ln w="9525">
                <a:noFill/>
                <a:round/>
                <a:headEnd/>
                <a:tailEnd/>
              </a:ln>
            </p:spPr>
            <p:txBody>
              <a:bodyPr/>
              <a:lstStyle/>
              <a:p>
                <a:endParaRPr lang="it-IT"/>
              </a:p>
            </p:txBody>
          </p:sp>
          <p:grpSp>
            <p:nvGrpSpPr>
              <p:cNvPr id="79543" name="Group 301"/>
              <p:cNvGrpSpPr>
                <a:grpSpLocks/>
              </p:cNvGrpSpPr>
              <p:nvPr/>
            </p:nvGrpSpPr>
            <p:grpSpPr bwMode="auto">
              <a:xfrm>
                <a:off x="5205" y="1879"/>
                <a:ext cx="144" cy="165"/>
                <a:chOff x="2988" y="2142"/>
                <a:chExt cx="973" cy="699"/>
              </a:xfrm>
            </p:grpSpPr>
            <p:sp>
              <p:nvSpPr>
                <p:cNvPr id="79544" name="Freeform 302"/>
                <p:cNvSpPr>
                  <a:spLocks/>
                </p:cNvSpPr>
                <p:nvPr/>
              </p:nvSpPr>
              <p:spPr bwMode="auto">
                <a:xfrm>
                  <a:off x="2988" y="2142"/>
                  <a:ext cx="973" cy="699"/>
                </a:xfrm>
                <a:custGeom>
                  <a:avLst/>
                  <a:gdLst>
                    <a:gd name="T0" fmla="*/ 1 w 1946"/>
                    <a:gd name="T1" fmla="*/ 0 h 1400"/>
                    <a:gd name="T2" fmla="*/ 1 w 1946"/>
                    <a:gd name="T3" fmla="*/ 0 h 1400"/>
                    <a:gd name="T4" fmla="*/ 0 w 1946"/>
                    <a:gd name="T5" fmla="*/ 0 h 1400"/>
                    <a:gd name="T6" fmla="*/ 0 w 1946"/>
                    <a:gd name="T7" fmla="*/ 0 h 1400"/>
                    <a:gd name="T8" fmla="*/ 1 w 1946"/>
                    <a:gd name="T9" fmla="*/ 0 h 1400"/>
                    <a:gd name="T10" fmla="*/ 0 60000 65536"/>
                    <a:gd name="T11" fmla="*/ 0 60000 65536"/>
                    <a:gd name="T12" fmla="*/ 0 60000 65536"/>
                    <a:gd name="T13" fmla="*/ 0 60000 65536"/>
                    <a:gd name="T14" fmla="*/ 0 60000 65536"/>
                    <a:gd name="T15" fmla="*/ 0 w 1946"/>
                    <a:gd name="T16" fmla="*/ 0 h 1400"/>
                    <a:gd name="T17" fmla="*/ 1946 w 1946"/>
                    <a:gd name="T18" fmla="*/ 1400 h 1400"/>
                  </a:gdLst>
                  <a:ahLst/>
                  <a:cxnLst>
                    <a:cxn ang="T10">
                      <a:pos x="T0" y="T1"/>
                    </a:cxn>
                    <a:cxn ang="T11">
                      <a:pos x="T2" y="T3"/>
                    </a:cxn>
                    <a:cxn ang="T12">
                      <a:pos x="T4" y="T5"/>
                    </a:cxn>
                    <a:cxn ang="T13">
                      <a:pos x="T6" y="T7"/>
                    </a:cxn>
                    <a:cxn ang="T14">
                      <a:pos x="T8" y="T9"/>
                    </a:cxn>
                  </a:cxnLst>
                  <a:rect l="T15" t="T16" r="T17" b="T18"/>
                  <a:pathLst>
                    <a:path w="1946" h="1400">
                      <a:moveTo>
                        <a:pt x="1946" y="108"/>
                      </a:moveTo>
                      <a:lnTo>
                        <a:pt x="1946" y="1053"/>
                      </a:lnTo>
                      <a:lnTo>
                        <a:pt x="0" y="1400"/>
                      </a:lnTo>
                      <a:lnTo>
                        <a:pt x="0" y="0"/>
                      </a:lnTo>
                      <a:lnTo>
                        <a:pt x="1946" y="108"/>
                      </a:lnTo>
                      <a:close/>
                    </a:path>
                  </a:pathLst>
                </a:custGeom>
                <a:solidFill>
                  <a:srgbClr val="CCFFFF"/>
                </a:solidFill>
                <a:ln w="9525">
                  <a:noFill/>
                  <a:round/>
                  <a:headEnd/>
                  <a:tailEnd/>
                </a:ln>
              </p:spPr>
              <p:txBody>
                <a:bodyPr/>
                <a:lstStyle/>
                <a:p>
                  <a:endParaRPr lang="it-IT"/>
                </a:p>
              </p:txBody>
            </p:sp>
            <p:sp>
              <p:nvSpPr>
                <p:cNvPr id="79545" name="Line 303"/>
                <p:cNvSpPr>
                  <a:spLocks noChangeShapeType="1"/>
                </p:cNvSpPr>
                <p:nvPr/>
              </p:nvSpPr>
              <p:spPr bwMode="auto">
                <a:xfrm>
                  <a:off x="3385" y="2165"/>
                  <a:ext cx="1" cy="613"/>
                </a:xfrm>
                <a:prstGeom prst="line">
                  <a:avLst/>
                </a:prstGeom>
                <a:noFill/>
                <a:ln w="15875">
                  <a:solidFill>
                    <a:srgbClr val="303543"/>
                  </a:solidFill>
                  <a:round/>
                  <a:headEnd/>
                  <a:tailEnd/>
                </a:ln>
              </p:spPr>
              <p:txBody>
                <a:bodyPr/>
                <a:lstStyle/>
                <a:p>
                  <a:endParaRPr lang="it-IT"/>
                </a:p>
              </p:txBody>
            </p:sp>
            <p:sp>
              <p:nvSpPr>
                <p:cNvPr id="79546" name="Line 304"/>
                <p:cNvSpPr>
                  <a:spLocks noChangeShapeType="1"/>
                </p:cNvSpPr>
                <p:nvPr/>
              </p:nvSpPr>
              <p:spPr bwMode="auto">
                <a:xfrm>
                  <a:off x="3492" y="2173"/>
                  <a:ext cx="1" cy="586"/>
                </a:xfrm>
                <a:prstGeom prst="line">
                  <a:avLst/>
                </a:prstGeom>
                <a:noFill/>
                <a:ln w="15875">
                  <a:solidFill>
                    <a:srgbClr val="303543"/>
                  </a:solidFill>
                  <a:round/>
                  <a:headEnd/>
                  <a:tailEnd/>
                </a:ln>
              </p:spPr>
              <p:txBody>
                <a:bodyPr/>
                <a:lstStyle/>
                <a:p>
                  <a:endParaRPr lang="it-IT"/>
                </a:p>
              </p:txBody>
            </p:sp>
            <p:sp>
              <p:nvSpPr>
                <p:cNvPr id="79547" name="Line 305"/>
                <p:cNvSpPr>
                  <a:spLocks noChangeShapeType="1"/>
                </p:cNvSpPr>
                <p:nvPr/>
              </p:nvSpPr>
              <p:spPr bwMode="auto">
                <a:xfrm>
                  <a:off x="3597" y="2180"/>
                  <a:ext cx="1" cy="561"/>
                </a:xfrm>
                <a:prstGeom prst="line">
                  <a:avLst/>
                </a:prstGeom>
                <a:noFill/>
                <a:ln w="15875">
                  <a:solidFill>
                    <a:srgbClr val="303543"/>
                  </a:solidFill>
                  <a:round/>
                  <a:headEnd/>
                  <a:tailEnd/>
                </a:ln>
              </p:spPr>
              <p:txBody>
                <a:bodyPr/>
                <a:lstStyle/>
                <a:p>
                  <a:endParaRPr lang="it-IT"/>
                </a:p>
              </p:txBody>
            </p:sp>
            <p:sp>
              <p:nvSpPr>
                <p:cNvPr id="79548" name="Freeform 306"/>
                <p:cNvSpPr>
                  <a:spLocks/>
                </p:cNvSpPr>
                <p:nvPr/>
              </p:nvSpPr>
              <p:spPr bwMode="auto">
                <a:xfrm>
                  <a:off x="3005" y="2142"/>
                  <a:ext cx="956" cy="699"/>
                </a:xfrm>
                <a:custGeom>
                  <a:avLst/>
                  <a:gdLst>
                    <a:gd name="T0" fmla="*/ 0 w 1912"/>
                    <a:gd name="T1" fmla="*/ 0 h 1400"/>
                    <a:gd name="T2" fmla="*/ 0 w 1912"/>
                    <a:gd name="T3" fmla="*/ 0 h 1400"/>
                    <a:gd name="T4" fmla="*/ 1 w 1912"/>
                    <a:gd name="T5" fmla="*/ 0 h 1400"/>
                    <a:gd name="T6" fmla="*/ 1 w 1912"/>
                    <a:gd name="T7" fmla="*/ 0 h 1400"/>
                    <a:gd name="T8" fmla="*/ 0 w 1912"/>
                    <a:gd name="T9" fmla="*/ 0 h 1400"/>
                    <a:gd name="T10" fmla="*/ 0 60000 65536"/>
                    <a:gd name="T11" fmla="*/ 0 60000 65536"/>
                    <a:gd name="T12" fmla="*/ 0 60000 65536"/>
                    <a:gd name="T13" fmla="*/ 0 60000 65536"/>
                    <a:gd name="T14" fmla="*/ 0 60000 65536"/>
                    <a:gd name="T15" fmla="*/ 0 w 1912"/>
                    <a:gd name="T16" fmla="*/ 0 h 1400"/>
                    <a:gd name="T17" fmla="*/ 1912 w 1912"/>
                    <a:gd name="T18" fmla="*/ 1400 h 1400"/>
                  </a:gdLst>
                  <a:ahLst/>
                  <a:cxnLst>
                    <a:cxn ang="T10">
                      <a:pos x="T0" y="T1"/>
                    </a:cxn>
                    <a:cxn ang="T11">
                      <a:pos x="T2" y="T3"/>
                    </a:cxn>
                    <a:cxn ang="T12">
                      <a:pos x="T4" y="T5"/>
                    </a:cxn>
                    <a:cxn ang="T13">
                      <a:pos x="T6" y="T7"/>
                    </a:cxn>
                    <a:cxn ang="T14">
                      <a:pos x="T8" y="T9"/>
                    </a:cxn>
                  </a:cxnLst>
                  <a:rect l="T15" t="T16" r="T17" b="T18"/>
                  <a:pathLst>
                    <a:path w="1912" h="1400">
                      <a:moveTo>
                        <a:pt x="0" y="0"/>
                      </a:moveTo>
                      <a:lnTo>
                        <a:pt x="0" y="1400"/>
                      </a:lnTo>
                      <a:lnTo>
                        <a:pt x="1912" y="1053"/>
                      </a:lnTo>
                      <a:lnTo>
                        <a:pt x="1912" y="108"/>
                      </a:lnTo>
                      <a:lnTo>
                        <a:pt x="0" y="0"/>
                      </a:lnTo>
                    </a:path>
                  </a:pathLst>
                </a:custGeom>
                <a:solidFill>
                  <a:srgbClr val="CCFFFF"/>
                </a:solidFill>
                <a:ln w="15875">
                  <a:solidFill>
                    <a:srgbClr val="212121"/>
                  </a:solidFill>
                  <a:round/>
                  <a:headEnd/>
                  <a:tailEnd/>
                </a:ln>
              </p:spPr>
              <p:txBody>
                <a:bodyPr/>
                <a:lstStyle/>
                <a:p>
                  <a:endParaRPr lang="it-IT"/>
                </a:p>
              </p:txBody>
            </p:sp>
            <p:sp>
              <p:nvSpPr>
                <p:cNvPr id="79549" name="Line 307"/>
                <p:cNvSpPr>
                  <a:spLocks noChangeShapeType="1"/>
                </p:cNvSpPr>
                <p:nvPr/>
              </p:nvSpPr>
              <p:spPr bwMode="auto">
                <a:xfrm>
                  <a:off x="3139" y="2157"/>
                  <a:ext cx="1" cy="656"/>
                </a:xfrm>
                <a:prstGeom prst="line">
                  <a:avLst/>
                </a:prstGeom>
                <a:noFill/>
                <a:ln w="15875">
                  <a:solidFill>
                    <a:srgbClr val="404040"/>
                  </a:solidFill>
                  <a:round/>
                  <a:headEnd/>
                  <a:tailEnd/>
                </a:ln>
              </p:spPr>
              <p:txBody>
                <a:bodyPr/>
                <a:lstStyle/>
                <a:p>
                  <a:endParaRPr lang="it-IT"/>
                </a:p>
              </p:txBody>
            </p:sp>
            <p:sp>
              <p:nvSpPr>
                <p:cNvPr id="79550" name="Line 308"/>
                <p:cNvSpPr>
                  <a:spLocks noChangeShapeType="1"/>
                </p:cNvSpPr>
                <p:nvPr/>
              </p:nvSpPr>
              <p:spPr bwMode="auto">
                <a:xfrm>
                  <a:off x="3384" y="2171"/>
                  <a:ext cx="1" cy="604"/>
                </a:xfrm>
                <a:prstGeom prst="line">
                  <a:avLst/>
                </a:prstGeom>
                <a:noFill/>
                <a:ln w="15875">
                  <a:solidFill>
                    <a:srgbClr val="404040"/>
                  </a:solidFill>
                  <a:round/>
                  <a:headEnd/>
                  <a:tailEnd/>
                </a:ln>
              </p:spPr>
              <p:txBody>
                <a:bodyPr/>
                <a:lstStyle/>
                <a:p>
                  <a:endParaRPr lang="it-IT"/>
                </a:p>
              </p:txBody>
            </p:sp>
            <p:sp>
              <p:nvSpPr>
                <p:cNvPr id="79551" name="Line 309"/>
                <p:cNvSpPr>
                  <a:spLocks noChangeShapeType="1"/>
                </p:cNvSpPr>
                <p:nvPr/>
              </p:nvSpPr>
              <p:spPr bwMode="auto">
                <a:xfrm>
                  <a:off x="3495" y="2180"/>
                  <a:ext cx="1" cy="575"/>
                </a:xfrm>
                <a:prstGeom prst="line">
                  <a:avLst/>
                </a:prstGeom>
                <a:noFill/>
                <a:ln w="15875">
                  <a:solidFill>
                    <a:srgbClr val="404040"/>
                  </a:solidFill>
                  <a:round/>
                  <a:headEnd/>
                  <a:tailEnd/>
                </a:ln>
              </p:spPr>
              <p:txBody>
                <a:bodyPr/>
                <a:lstStyle/>
                <a:p>
                  <a:endParaRPr lang="it-IT"/>
                </a:p>
              </p:txBody>
            </p:sp>
            <p:sp>
              <p:nvSpPr>
                <p:cNvPr id="79552" name="Line 310"/>
                <p:cNvSpPr>
                  <a:spLocks noChangeShapeType="1"/>
                </p:cNvSpPr>
                <p:nvPr/>
              </p:nvSpPr>
              <p:spPr bwMode="auto">
                <a:xfrm>
                  <a:off x="3685" y="2190"/>
                  <a:ext cx="1" cy="531"/>
                </a:xfrm>
                <a:prstGeom prst="line">
                  <a:avLst/>
                </a:prstGeom>
                <a:noFill/>
                <a:ln w="15875">
                  <a:solidFill>
                    <a:srgbClr val="404040"/>
                  </a:solidFill>
                  <a:round/>
                  <a:headEnd/>
                  <a:tailEnd/>
                </a:ln>
              </p:spPr>
              <p:txBody>
                <a:bodyPr/>
                <a:lstStyle/>
                <a:p>
                  <a:endParaRPr lang="it-IT"/>
                </a:p>
              </p:txBody>
            </p:sp>
            <p:sp>
              <p:nvSpPr>
                <p:cNvPr id="79553" name="Line 311"/>
                <p:cNvSpPr>
                  <a:spLocks noChangeShapeType="1"/>
                </p:cNvSpPr>
                <p:nvPr/>
              </p:nvSpPr>
              <p:spPr bwMode="auto">
                <a:xfrm>
                  <a:off x="3769" y="2196"/>
                  <a:ext cx="1" cy="512"/>
                </a:xfrm>
                <a:prstGeom prst="line">
                  <a:avLst/>
                </a:prstGeom>
                <a:noFill/>
                <a:ln w="15875">
                  <a:solidFill>
                    <a:srgbClr val="404040"/>
                  </a:solidFill>
                  <a:round/>
                  <a:headEnd/>
                  <a:tailEnd/>
                </a:ln>
              </p:spPr>
              <p:txBody>
                <a:bodyPr/>
                <a:lstStyle/>
                <a:p>
                  <a:endParaRPr lang="it-IT"/>
                </a:p>
              </p:txBody>
            </p:sp>
            <p:sp>
              <p:nvSpPr>
                <p:cNvPr id="79554" name="Line 312"/>
                <p:cNvSpPr>
                  <a:spLocks noChangeShapeType="1"/>
                </p:cNvSpPr>
                <p:nvPr/>
              </p:nvSpPr>
              <p:spPr bwMode="auto">
                <a:xfrm>
                  <a:off x="3843" y="2203"/>
                  <a:ext cx="1" cy="492"/>
                </a:xfrm>
                <a:prstGeom prst="line">
                  <a:avLst/>
                </a:prstGeom>
                <a:noFill/>
                <a:ln w="15875">
                  <a:solidFill>
                    <a:srgbClr val="404040"/>
                  </a:solidFill>
                  <a:round/>
                  <a:headEnd/>
                  <a:tailEnd/>
                </a:ln>
              </p:spPr>
              <p:txBody>
                <a:bodyPr/>
                <a:lstStyle/>
                <a:p>
                  <a:endParaRPr lang="it-IT"/>
                </a:p>
              </p:txBody>
            </p:sp>
            <p:sp>
              <p:nvSpPr>
                <p:cNvPr id="79555" name="Line 313"/>
                <p:cNvSpPr>
                  <a:spLocks noChangeShapeType="1"/>
                </p:cNvSpPr>
                <p:nvPr/>
              </p:nvSpPr>
              <p:spPr bwMode="auto">
                <a:xfrm>
                  <a:off x="3920" y="2207"/>
                  <a:ext cx="1" cy="473"/>
                </a:xfrm>
                <a:prstGeom prst="line">
                  <a:avLst/>
                </a:prstGeom>
                <a:noFill/>
                <a:ln w="15875">
                  <a:solidFill>
                    <a:srgbClr val="404040"/>
                  </a:solidFill>
                  <a:round/>
                  <a:headEnd/>
                  <a:tailEnd/>
                </a:ln>
              </p:spPr>
              <p:txBody>
                <a:bodyPr/>
                <a:lstStyle/>
                <a:p>
                  <a:endParaRPr lang="it-IT"/>
                </a:p>
              </p:txBody>
            </p:sp>
            <p:grpSp>
              <p:nvGrpSpPr>
                <p:cNvPr id="79556" name="Group 314"/>
                <p:cNvGrpSpPr>
                  <a:grpSpLocks/>
                </p:cNvGrpSpPr>
                <p:nvPr/>
              </p:nvGrpSpPr>
              <p:grpSpPr bwMode="auto">
                <a:xfrm>
                  <a:off x="3077" y="2228"/>
                  <a:ext cx="878" cy="462"/>
                  <a:chOff x="3077" y="2228"/>
                  <a:chExt cx="878" cy="462"/>
                </a:xfrm>
              </p:grpSpPr>
              <p:sp>
                <p:nvSpPr>
                  <p:cNvPr id="79563" name="Line 315"/>
                  <p:cNvSpPr>
                    <a:spLocks noChangeShapeType="1"/>
                  </p:cNvSpPr>
                  <p:nvPr/>
                </p:nvSpPr>
                <p:spPr bwMode="auto">
                  <a:xfrm flipH="1" flipV="1">
                    <a:off x="3809" y="2228"/>
                    <a:ext cx="124" cy="98"/>
                  </a:xfrm>
                  <a:prstGeom prst="line">
                    <a:avLst/>
                  </a:prstGeom>
                  <a:noFill/>
                  <a:ln w="12700">
                    <a:solidFill>
                      <a:srgbClr val="E0E0E0"/>
                    </a:solidFill>
                    <a:round/>
                    <a:headEnd/>
                    <a:tailEnd/>
                  </a:ln>
                </p:spPr>
                <p:txBody>
                  <a:bodyPr/>
                  <a:lstStyle/>
                  <a:p>
                    <a:endParaRPr lang="it-IT"/>
                  </a:p>
                </p:txBody>
              </p:sp>
              <p:sp>
                <p:nvSpPr>
                  <p:cNvPr id="79564" name="Line 316"/>
                  <p:cNvSpPr>
                    <a:spLocks noChangeShapeType="1"/>
                  </p:cNvSpPr>
                  <p:nvPr/>
                </p:nvSpPr>
                <p:spPr bwMode="auto">
                  <a:xfrm flipH="1" flipV="1">
                    <a:off x="3861" y="2486"/>
                    <a:ext cx="94" cy="80"/>
                  </a:xfrm>
                  <a:prstGeom prst="line">
                    <a:avLst/>
                  </a:prstGeom>
                  <a:noFill/>
                  <a:ln w="12700">
                    <a:solidFill>
                      <a:srgbClr val="E0E0E0"/>
                    </a:solidFill>
                    <a:round/>
                    <a:headEnd/>
                    <a:tailEnd/>
                  </a:ln>
                </p:spPr>
                <p:txBody>
                  <a:bodyPr/>
                  <a:lstStyle/>
                  <a:p>
                    <a:endParaRPr lang="it-IT"/>
                  </a:p>
                </p:txBody>
              </p:sp>
              <p:sp>
                <p:nvSpPr>
                  <p:cNvPr id="79565" name="Line 317"/>
                  <p:cNvSpPr>
                    <a:spLocks noChangeShapeType="1"/>
                  </p:cNvSpPr>
                  <p:nvPr/>
                </p:nvSpPr>
                <p:spPr bwMode="auto">
                  <a:xfrm flipH="1" flipV="1">
                    <a:off x="3664" y="2352"/>
                    <a:ext cx="155" cy="141"/>
                  </a:xfrm>
                  <a:prstGeom prst="line">
                    <a:avLst/>
                  </a:prstGeom>
                  <a:noFill/>
                  <a:ln w="12700">
                    <a:solidFill>
                      <a:srgbClr val="E0E0E0"/>
                    </a:solidFill>
                    <a:round/>
                    <a:headEnd/>
                    <a:tailEnd/>
                  </a:ln>
                </p:spPr>
                <p:txBody>
                  <a:bodyPr/>
                  <a:lstStyle/>
                  <a:p>
                    <a:endParaRPr lang="it-IT"/>
                  </a:p>
                </p:txBody>
              </p:sp>
              <p:sp>
                <p:nvSpPr>
                  <p:cNvPr id="79566" name="Line 318"/>
                  <p:cNvSpPr>
                    <a:spLocks noChangeShapeType="1"/>
                  </p:cNvSpPr>
                  <p:nvPr/>
                </p:nvSpPr>
                <p:spPr bwMode="auto">
                  <a:xfrm flipH="1" flipV="1">
                    <a:off x="3088" y="2261"/>
                    <a:ext cx="139" cy="133"/>
                  </a:xfrm>
                  <a:prstGeom prst="line">
                    <a:avLst/>
                  </a:prstGeom>
                  <a:noFill/>
                  <a:ln w="12700">
                    <a:solidFill>
                      <a:srgbClr val="E0E0E0"/>
                    </a:solidFill>
                    <a:round/>
                    <a:headEnd/>
                    <a:tailEnd/>
                  </a:ln>
                </p:spPr>
                <p:txBody>
                  <a:bodyPr/>
                  <a:lstStyle/>
                  <a:p>
                    <a:endParaRPr lang="it-IT"/>
                  </a:p>
                </p:txBody>
              </p:sp>
              <p:sp>
                <p:nvSpPr>
                  <p:cNvPr id="79567" name="Line 319"/>
                  <p:cNvSpPr>
                    <a:spLocks noChangeShapeType="1"/>
                  </p:cNvSpPr>
                  <p:nvPr/>
                </p:nvSpPr>
                <p:spPr bwMode="auto">
                  <a:xfrm flipH="1" flipV="1">
                    <a:off x="3651" y="2300"/>
                    <a:ext cx="137" cy="127"/>
                  </a:xfrm>
                  <a:prstGeom prst="line">
                    <a:avLst/>
                  </a:prstGeom>
                  <a:noFill/>
                  <a:ln w="12700">
                    <a:solidFill>
                      <a:srgbClr val="E0E0E0"/>
                    </a:solidFill>
                    <a:round/>
                    <a:headEnd/>
                    <a:tailEnd/>
                  </a:ln>
                </p:spPr>
                <p:txBody>
                  <a:bodyPr/>
                  <a:lstStyle/>
                  <a:p>
                    <a:endParaRPr lang="it-IT"/>
                  </a:p>
                </p:txBody>
              </p:sp>
              <p:sp>
                <p:nvSpPr>
                  <p:cNvPr id="79568" name="Line 320"/>
                  <p:cNvSpPr>
                    <a:spLocks noChangeShapeType="1"/>
                  </p:cNvSpPr>
                  <p:nvPr/>
                </p:nvSpPr>
                <p:spPr bwMode="auto">
                  <a:xfrm flipH="1" flipV="1">
                    <a:off x="3736" y="2471"/>
                    <a:ext cx="132" cy="111"/>
                  </a:xfrm>
                  <a:prstGeom prst="line">
                    <a:avLst/>
                  </a:prstGeom>
                  <a:noFill/>
                  <a:ln w="12700">
                    <a:solidFill>
                      <a:srgbClr val="E0E0E0"/>
                    </a:solidFill>
                    <a:round/>
                    <a:headEnd/>
                    <a:tailEnd/>
                  </a:ln>
                </p:spPr>
                <p:txBody>
                  <a:bodyPr/>
                  <a:lstStyle/>
                  <a:p>
                    <a:endParaRPr lang="it-IT"/>
                  </a:p>
                </p:txBody>
              </p:sp>
              <p:sp>
                <p:nvSpPr>
                  <p:cNvPr id="79569" name="Line 321"/>
                  <p:cNvSpPr>
                    <a:spLocks noChangeShapeType="1"/>
                  </p:cNvSpPr>
                  <p:nvPr/>
                </p:nvSpPr>
                <p:spPr bwMode="auto">
                  <a:xfrm flipH="1" flipV="1">
                    <a:off x="3387" y="2231"/>
                    <a:ext cx="160" cy="157"/>
                  </a:xfrm>
                  <a:prstGeom prst="line">
                    <a:avLst/>
                  </a:prstGeom>
                  <a:noFill/>
                  <a:ln w="12700">
                    <a:solidFill>
                      <a:srgbClr val="E0E0E0"/>
                    </a:solidFill>
                    <a:round/>
                    <a:headEnd/>
                    <a:tailEnd/>
                  </a:ln>
                </p:spPr>
                <p:txBody>
                  <a:bodyPr/>
                  <a:lstStyle/>
                  <a:p>
                    <a:endParaRPr lang="it-IT"/>
                  </a:p>
                </p:txBody>
              </p:sp>
              <p:sp>
                <p:nvSpPr>
                  <p:cNvPr id="79570" name="Line 322"/>
                  <p:cNvSpPr>
                    <a:spLocks noChangeShapeType="1"/>
                  </p:cNvSpPr>
                  <p:nvPr/>
                </p:nvSpPr>
                <p:spPr bwMode="auto">
                  <a:xfrm flipH="1" flipV="1">
                    <a:off x="3437" y="2337"/>
                    <a:ext cx="182" cy="181"/>
                  </a:xfrm>
                  <a:prstGeom prst="line">
                    <a:avLst/>
                  </a:prstGeom>
                  <a:noFill/>
                  <a:ln w="12700">
                    <a:solidFill>
                      <a:srgbClr val="E0E0E0"/>
                    </a:solidFill>
                    <a:round/>
                    <a:headEnd/>
                    <a:tailEnd/>
                  </a:ln>
                </p:spPr>
                <p:txBody>
                  <a:bodyPr/>
                  <a:lstStyle/>
                  <a:p>
                    <a:endParaRPr lang="it-IT"/>
                  </a:p>
                </p:txBody>
              </p:sp>
              <p:sp>
                <p:nvSpPr>
                  <p:cNvPr id="79571" name="Line 323"/>
                  <p:cNvSpPr>
                    <a:spLocks noChangeShapeType="1"/>
                  </p:cNvSpPr>
                  <p:nvPr/>
                </p:nvSpPr>
                <p:spPr bwMode="auto">
                  <a:xfrm flipH="1" flipV="1">
                    <a:off x="3253" y="2330"/>
                    <a:ext cx="159" cy="152"/>
                  </a:xfrm>
                  <a:prstGeom prst="line">
                    <a:avLst/>
                  </a:prstGeom>
                  <a:noFill/>
                  <a:ln w="12700">
                    <a:solidFill>
                      <a:srgbClr val="E0E0E0"/>
                    </a:solidFill>
                    <a:round/>
                    <a:headEnd/>
                    <a:tailEnd/>
                  </a:ln>
                </p:spPr>
                <p:txBody>
                  <a:bodyPr/>
                  <a:lstStyle/>
                  <a:p>
                    <a:endParaRPr lang="it-IT"/>
                  </a:p>
                </p:txBody>
              </p:sp>
              <p:sp>
                <p:nvSpPr>
                  <p:cNvPr id="79572" name="Line 324"/>
                  <p:cNvSpPr>
                    <a:spLocks noChangeShapeType="1"/>
                  </p:cNvSpPr>
                  <p:nvPr/>
                </p:nvSpPr>
                <p:spPr bwMode="auto">
                  <a:xfrm flipH="1" flipV="1">
                    <a:off x="3320" y="2557"/>
                    <a:ext cx="141" cy="133"/>
                  </a:xfrm>
                  <a:prstGeom prst="line">
                    <a:avLst/>
                  </a:prstGeom>
                  <a:noFill/>
                  <a:ln w="12700">
                    <a:solidFill>
                      <a:srgbClr val="E0E0E0"/>
                    </a:solidFill>
                    <a:round/>
                    <a:headEnd/>
                    <a:tailEnd/>
                  </a:ln>
                </p:spPr>
                <p:txBody>
                  <a:bodyPr/>
                  <a:lstStyle/>
                  <a:p>
                    <a:endParaRPr lang="it-IT"/>
                  </a:p>
                </p:txBody>
              </p:sp>
              <p:sp>
                <p:nvSpPr>
                  <p:cNvPr id="79573" name="Line 325"/>
                  <p:cNvSpPr>
                    <a:spLocks noChangeShapeType="1"/>
                  </p:cNvSpPr>
                  <p:nvPr/>
                </p:nvSpPr>
                <p:spPr bwMode="auto">
                  <a:xfrm flipH="1" flipV="1">
                    <a:off x="3077" y="2415"/>
                    <a:ext cx="130" cy="131"/>
                  </a:xfrm>
                  <a:prstGeom prst="line">
                    <a:avLst/>
                  </a:prstGeom>
                  <a:noFill/>
                  <a:ln w="12700">
                    <a:solidFill>
                      <a:srgbClr val="E0E0E0"/>
                    </a:solidFill>
                    <a:round/>
                    <a:headEnd/>
                    <a:tailEnd/>
                  </a:ln>
                </p:spPr>
                <p:txBody>
                  <a:bodyPr/>
                  <a:lstStyle/>
                  <a:p>
                    <a:endParaRPr lang="it-IT"/>
                  </a:p>
                </p:txBody>
              </p:sp>
            </p:grpSp>
            <p:sp>
              <p:nvSpPr>
                <p:cNvPr id="79557" name="Line 326"/>
                <p:cNvSpPr>
                  <a:spLocks noChangeShapeType="1"/>
                </p:cNvSpPr>
                <p:nvPr/>
              </p:nvSpPr>
              <p:spPr bwMode="auto">
                <a:xfrm>
                  <a:off x="3258" y="2177"/>
                  <a:ext cx="1" cy="604"/>
                </a:xfrm>
                <a:prstGeom prst="line">
                  <a:avLst/>
                </a:prstGeom>
                <a:noFill/>
                <a:ln w="15875">
                  <a:solidFill>
                    <a:srgbClr val="404040"/>
                  </a:solidFill>
                  <a:round/>
                  <a:headEnd/>
                  <a:tailEnd/>
                </a:ln>
              </p:spPr>
              <p:txBody>
                <a:bodyPr/>
                <a:lstStyle/>
                <a:p>
                  <a:endParaRPr lang="it-IT"/>
                </a:p>
              </p:txBody>
            </p:sp>
            <p:sp>
              <p:nvSpPr>
                <p:cNvPr id="79558" name="Line 327"/>
                <p:cNvSpPr>
                  <a:spLocks noChangeShapeType="1"/>
                </p:cNvSpPr>
                <p:nvPr/>
              </p:nvSpPr>
              <p:spPr bwMode="auto">
                <a:xfrm>
                  <a:off x="3003" y="2249"/>
                  <a:ext cx="946" cy="30"/>
                </a:xfrm>
                <a:prstGeom prst="line">
                  <a:avLst/>
                </a:prstGeom>
                <a:noFill/>
                <a:ln w="15875">
                  <a:solidFill>
                    <a:srgbClr val="404040"/>
                  </a:solidFill>
                  <a:round/>
                  <a:headEnd/>
                  <a:tailEnd/>
                </a:ln>
              </p:spPr>
              <p:txBody>
                <a:bodyPr/>
                <a:lstStyle/>
                <a:p>
                  <a:endParaRPr lang="it-IT"/>
                </a:p>
              </p:txBody>
            </p:sp>
            <p:sp>
              <p:nvSpPr>
                <p:cNvPr id="79559" name="Line 328"/>
                <p:cNvSpPr>
                  <a:spLocks noChangeShapeType="1"/>
                </p:cNvSpPr>
                <p:nvPr/>
              </p:nvSpPr>
              <p:spPr bwMode="auto">
                <a:xfrm flipV="1">
                  <a:off x="3009" y="2363"/>
                  <a:ext cx="946" cy="6"/>
                </a:xfrm>
                <a:prstGeom prst="line">
                  <a:avLst/>
                </a:prstGeom>
                <a:noFill/>
                <a:ln w="15875">
                  <a:solidFill>
                    <a:srgbClr val="404040"/>
                  </a:solidFill>
                  <a:round/>
                  <a:headEnd/>
                  <a:tailEnd/>
                </a:ln>
              </p:spPr>
              <p:txBody>
                <a:bodyPr/>
                <a:lstStyle/>
                <a:p>
                  <a:endParaRPr lang="it-IT"/>
                </a:p>
              </p:txBody>
            </p:sp>
            <p:sp>
              <p:nvSpPr>
                <p:cNvPr id="79560" name="Line 329"/>
                <p:cNvSpPr>
                  <a:spLocks noChangeShapeType="1"/>
                </p:cNvSpPr>
                <p:nvPr/>
              </p:nvSpPr>
              <p:spPr bwMode="auto">
                <a:xfrm flipV="1">
                  <a:off x="3015" y="2453"/>
                  <a:ext cx="934" cy="47"/>
                </a:xfrm>
                <a:prstGeom prst="line">
                  <a:avLst/>
                </a:prstGeom>
                <a:noFill/>
                <a:ln w="15875">
                  <a:solidFill>
                    <a:srgbClr val="404040"/>
                  </a:solidFill>
                  <a:round/>
                  <a:headEnd/>
                  <a:tailEnd/>
                </a:ln>
              </p:spPr>
              <p:txBody>
                <a:bodyPr/>
                <a:lstStyle/>
                <a:p>
                  <a:endParaRPr lang="it-IT"/>
                </a:p>
              </p:txBody>
            </p:sp>
            <p:sp>
              <p:nvSpPr>
                <p:cNvPr id="79561" name="Line 330"/>
                <p:cNvSpPr>
                  <a:spLocks noChangeShapeType="1"/>
                </p:cNvSpPr>
                <p:nvPr/>
              </p:nvSpPr>
              <p:spPr bwMode="auto">
                <a:xfrm flipV="1">
                  <a:off x="3009" y="2608"/>
                  <a:ext cx="952" cy="114"/>
                </a:xfrm>
                <a:prstGeom prst="line">
                  <a:avLst/>
                </a:prstGeom>
                <a:noFill/>
                <a:ln w="15875">
                  <a:solidFill>
                    <a:srgbClr val="404040"/>
                  </a:solidFill>
                  <a:round/>
                  <a:headEnd/>
                  <a:tailEnd/>
                </a:ln>
              </p:spPr>
              <p:txBody>
                <a:bodyPr/>
                <a:lstStyle/>
                <a:p>
                  <a:endParaRPr lang="it-IT"/>
                </a:p>
              </p:txBody>
            </p:sp>
            <p:sp>
              <p:nvSpPr>
                <p:cNvPr id="79562" name="Line 331"/>
                <p:cNvSpPr>
                  <a:spLocks noChangeShapeType="1"/>
                </p:cNvSpPr>
                <p:nvPr/>
              </p:nvSpPr>
              <p:spPr bwMode="auto">
                <a:xfrm flipV="1">
                  <a:off x="3015" y="2530"/>
                  <a:ext cx="946" cy="84"/>
                </a:xfrm>
                <a:prstGeom prst="line">
                  <a:avLst/>
                </a:prstGeom>
                <a:noFill/>
                <a:ln w="15875">
                  <a:solidFill>
                    <a:srgbClr val="404040"/>
                  </a:solidFill>
                  <a:round/>
                  <a:headEnd/>
                  <a:tailEnd/>
                </a:ln>
              </p:spPr>
              <p:txBody>
                <a:bodyPr/>
                <a:lstStyle/>
                <a:p>
                  <a:endParaRPr lang="it-IT"/>
                </a:p>
              </p:txBody>
            </p:sp>
          </p:grpSp>
        </p:grpSp>
        <p:graphicFrame>
          <p:nvGraphicFramePr>
            <p:cNvPr id="79208" name="Object 332">
              <a:hlinkClick r:id="" action="ppaction://ole?verb=0"/>
            </p:cNvPr>
            <p:cNvGraphicFramePr>
              <a:graphicFrameLocks noChangeAspect="1"/>
            </p:cNvGraphicFramePr>
            <p:nvPr/>
          </p:nvGraphicFramePr>
          <p:xfrm>
            <a:off x="1234" y="1482"/>
            <a:ext cx="298" cy="312"/>
          </p:xfrm>
          <a:graphic>
            <a:graphicData uri="http://schemas.openxmlformats.org/presentationml/2006/ole">
              <p:oleObj spid="_x0000_s79208" name="Microsoft ClipArt Gallery" r:id="rId25" imgW="3535200" imgH="2217600" progId="">
                <p:embed/>
              </p:oleObj>
            </a:graphicData>
          </a:graphic>
        </p:graphicFrame>
        <p:grpSp>
          <p:nvGrpSpPr>
            <p:cNvPr id="79283" name="Group 333"/>
            <p:cNvGrpSpPr>
              <a:grpSpLocks/>
            </p:cNvGrpSpPr>
            <p:nvPr/>
          </p:nvGrpSpPr>
          <p:grpSpPr bwMode="auto">
            <a:xfrm>
              <a:off x="758" y="1312"/>
              <a:ext cx="301" cy="183"/>
              <a:chOff x="4800" y="1843"/>
              <a:chExt cx="578" cy="260"/>
            </a:xfrm>
          </p:grpSpPr>
          <p:sp>
            <p:nvSpPr>
              <p:cNvPr id="79431" name="Freeform 334"/>
              <p:cNvSpPr>
                <a:spLocks/>
              </p:cNvSpPr>
              <p:nvPr/>
            </p:nvSpPr>
            <p:spPr bwMode="auto">
              <a:xfrm>
                <a:off x="4800" y="1843"/>
                <a:ext cx="376" cy="260"/>
              </a:xfrm>
              <a:custGeom>
                <a:avLst/>
                <a:gdLst>
                  <a:gd name="T0" fmla="*/ 0 w 3561"/>
                  <a:gd name="T1" fmla="*/ 0 h 2167"/>
                  <a:gd name="T2" fmla="*/ 0 w 3561"/>
                  <a:gd name="T3" fmla="*/ 0 h 2167"/>
                  <a:gd name="T4" fmla="*/ 0 w 3561"/>
                  <a:gd name="T5" fmla="*/ 0 h 2167"/>
                  <a:gd name="T6" fmla="*/ 0 w 3561"/>
                  <a:gd name="T7" fmla="*/ 0 h 2167"/>
                  <a:gd name="T8" fmla="*/ 0 w 3561"/>
                  <a:gd name="T9" fmla="*/ 0 h 2167"/>
                  <a:gd name="T10" fmla="*/ 0 60000 65536"/>
                  <a:gd name="T11" fmla="*/ 0 60000 65536"/>
                  <a:gd name="T12" fmla="*/ 0 60000 65536"/>
                  <a:gd name="T13" fmla="*/ 0 60000 65536"/>
                  <a:gd name="T14" fmla="*/ 0 60000 65536"/>
                  <a:gd name="T15" fmla="*/ 0 w 3561"/>
                  <a:gd name="T16" fmla="*/ 0 h 2167"/>
                  <a:gd name="T17" fmla="*/ 3561 w 3561"/>
                  <a:gd name="T18" fmla="*/ 2167 h 2167"/>
                </a:gdLst>
                <a:ahLst/>
                <a:cxnLst>
                  <a:cxn ang="T10">
                    <a:pos x="T0" y="T1"/>
                  </a:cxn>
                  <a:cxn ang="T11">
                    <a:pos x="T2" y="T3"/>
                  </a:cxn>
                  <a:cxn ang="T12">
                    <a:pos x="T4" y="T5"/>
                  </a:cxn>
                  <a:cxn ang="T13">
                    <a:pos x="T6" y="T7"/>
                  </a:cxn>
                  <a:cxn ang="T14">
                    <a:pos x="T8" y="T9"/>
                  </a:cxn>
                </a:cxnLst>
                <a:rect l="T15" t="T16" r="T17" b="T18"/>
                <a:pathLst>
                  <a:path w="3561" h="2167">
                    <a:moveTo>
                      <a:pt x="3561" y="0"/>
                    </a:moveTo>
                    <a:lnTo>
                      <a:pt x="3561" y="2167"/>
                    </a:lnTo>
                    <a:lnTo>
                      <a:pt x="0" y="1278"/>
                    </a:lnTo>
                    <a:lnTo>
                      <a:pt x="0" y="389"/>
                    </a:lnTo>
                    <a:lnTo>
                      <a:pt x="3561" y="0"/>
                    </a:lnTo>
                    <a:close/>
                  </a:path>
                </a:pathLst>
              </a:custGeom>
              <a:solidFill>
                <a:schemeClr val="bg2"/>
              </a:solidFill>
              <a:ln w="9525">
                <a:noFill/>
                <a:round/>
                <a:headEnd/>
                <a:tailEnd/>
              </a:ln>
            </p:spPr>
            <p:txBody>
              <a:bodyPr/>
              <a:lstStyle/>
              <a:p>
                <a:endParaRPr lang="it-IT"/>
              </a:p>
            </p:txBody>
          </p:sp>
          <p:sp>
            <p:nvSpPr>
              <p:cNvPr id="79432" name="Freeform 335"/>
              <p:cNvSpPr>
                <a:spLocks/>
              </p:cNvSpPr>
              <p:nvPr/>
            </p:nvSpPr>
            <p:spPr bwMode="auto">
              <a:xfrm>
                <a:off x="4809" y="1873"/>
                <a:ext cx="343" cy="168"/>
              </a:xfrm>
              <a:custGeom>
                <a:avLst/>
                <a:gdLst>
                  <a:gd name="T0" fmla="*/ 0 w 3238"/>
                  <a:gd name="T1" fmla="*/ 0 h 1400"/>
                  <a:gd name="T2" fmla="*/ 0 w 3238"/>
                  <a:gd name="T3" fmla="*/ 0 h 1400"/>
                  <a:gd name="T4" fmla="*/ 0 w 3238"/>
                  <a:gd name="T5" fmla="*/ 0 h 1400"/>
                  <a:gd name="T6" fmla="*/ 0 w 3238"/>
                  <a:gd name="T7" fmla="*/ 0 h 1400"/>
                  <a:gd name="T8" fmla="*/ 0 w 3238"/>
                  <a:gd name="T9" fmla="*/ 0 h 1400"/>
                  <a:gd name="T10" fmla="*/ 0 60000 65536"/>
                  <a:gd name="T11" fmla="*/ 0 60000 65536"/>
                  <a:gd name="T12" fmla="*/ 0 60000 65536"/>
                  <a:gd name="T13" fmla="*/ 0 60000 65536"/>
                  <a:gd name="T14" fmla="*/ 0 60000 65536"/>
                  <a:gd name="T15" fmla="*/ 0 w 3238"/>
                  <a:gd name="T16" fmla="*/ 0 h 1400"/>
                  <a:gd name="T17" fmla="*/ 3238 w 3238"/>
                  <a:gd name="T18" fmla="*/ 1400 h 1400"/>
                </a:gdLst>
                <a:ahLst/>
                <a:cxnLst>
                  <a:cxn ang="T10">
                    <a:pos x="T0" y="T1"/>
                  </a:cxn>
                  <a:cxn ang="T11">
                    <a:pos x="T2" y="T3"/>
                  </a:cxn>
                  <a:cxn ang="T12">
                    <a:pos x="T4" y="T5"/>
                  </a:cxn>
                  <a:cxn ang="T13">
                    <a:pos x="T6" y="T7"/>
                  </a:cxn>
                  <a:cxn ang="T14">
                    <a:pos x="T8" y="T9"/>
                  </a:cxn>
                </a:cxnLst>
                <a:rect l="T15" t="T16" r="T17" b="T18"/>
                <a:pathLst>
                  <a:path w="3238" h="1400">
                    <a:moveTo>
                      <a:pt x="0" y="227"/>
                    </a:moveTo>
                    <a:lnTo>
                      <a:pt x="0" y="842"/>
                    </a:lnTo>
                    <a:lnTo>
                      <a:pt x="3238" y="1400"/>
                    </a:lnTo>
                    <a:lnTo>
                      <a:pt x="3238" y="0"/>
                    </a:lnTo>
                    <a:lnTo>
                      <a:pt x="0" y="227"/>
                    </a:lnTo>
                    <a:close/>
                  </a:path>
                </a:pathLst>
              </a:custGeom>
              <a:solidFill>
                <a:srgbClr val="CCFFFF"/>
              </a:solidFill>
              <a:ln w="9525">
                <a:noFill/>
                <a:round/>
                <a:headEnd/>
                <a:tailEnd/>
              </a:ln>
            </p:spPr>
            <p:txBody>
              <a:bodyPr/>
              <a:lstStyle/>
              <a:p>
                <a:endParaRPr lang="it-IT"/>
              </a:p>
            </p:txBody>
          </p:sp>
          <p:sp>
            <p:nvSpPr>
              <p:cNvPr id="79433" name="Line 336"/>
              <p:cNvSpPr>
                <a:spLocks noChangeShapeType="1"/>
              </p:cNvSpPr>
              <p:nvPr/>
            </p:nvSpPr>
            <p:spPr bwMode="auto">
              <a:xfrm flipH="1">
                <a:off x="4809" y="1901"/>
                <a:ext cx="343" cy="12"/>
              </a:xfrm>
              <a:prstGeom prst="line">
                <a:avLst/>
              </a:prstGeom>
              <a:noFill/>
              <a:ln w="15875">
                <a:solidFill>
                  <a:srgbClr val="404040"/>
                </a:solidFill>
                <a:round/>
                <a:headEnd/>
                <a:tailEnd/>
              </a:ln>
            </p:spPr>
            <p:txBody>
              <a:bodyPr/>
              <a:lstStyle/>
              <a:p>
                <a:endParaRPr lang="it-IT"/>
              </a:p>
            </p:txBody>
          </p:sp>
          <p:sp>
            <p:nvSpPr>
              <p:cNvPr id="79434" name="Line 337"/>
              <p:cNvSpPr>
                <a:spLocks noChangeShapeType="1"/>
              </p:cNvSpPr>
              <p:nvPr/>
            </p:nvSpPr>
            <p:spPr bwMode="auto">
              <a:xfrm flipH="1" flipV="1">
                <a:off x="4809" y="1925"/>
                <a:ext cx="343" cy="4"/>
              </a:xfrm>
              <a:prstGeom prst="line">
                <a:avLst/>
              </a:prstGeom>
              <a:noFill/>
              <a:ln w="15875">
                <a:solidFill>
                  <a:srgbClr val="404040"/>
                </a:solidFill>
                <a:round/>
                <a:headEnd/>
                <a:tailEnd/>
              </a:ln>
            </p:spPr>
            <p:txBody>
              <a:bodyPr/>
              <a:lstStyle/>
              <a:p>
                <a:endParaRPr lang="it-IT"/>
              </a:p>
            </p:txBody>
          </p:sp>
          <p:sp>
            <p:nvSpPr>
              <p:cNvPr id="79435" name="Line 338"/>
              <p:cNvSpPr>
                <a:spLocks noChangeShapeType="1"/>
              </p:cNvSpPr>
              <p:nvPr/>
            </p:nvSpPr>
            <p:spPr bwMode="auto">
              <a:xfrm flipH="1" flipV="1">
                <a:off x="4809" y="1938"/>
                <a:ext cx="343" cy="19"/>
              </a:xfrm>
              <a:prstGeom prst="line">
                <a:avLst/>
              </a:prstGeom>
              <a:noFill/>
              <a:ln w="15875">
                <a:solidFill>
                  <a:srgbClr val="404040"/>
                </a:solidFill>
                <a:round/>
                <a:headEnd/>
                <a:tailEnd/>
              </a:ln>
            </p:spPr>
            <p:txBody>
              <a:bodyPr/>
              <a:lstStyle/>
              <a:p>
                <a:endParaRPr lang="it-IT"/>
              </a:p>
            </p:txBody>
          </p:sp>
          <p:sp>
            <p:nvSpPr>
              <p:cNvPr id="79436" name="Line 339"/>
              <p:cNvSpPr>
                <a:spLocks noChangeShapeType="1"/>
              </p:cNvSpPr>
              <p:nvPr/>
            </p:nvSpPr>
            <p:spPr bwMode="auto">
              <a:xfrm flipH="1" flipV="1">
                <a:off x="4809" y="1950"/>
                <a:ext cx="343" cy="35"/>
              </a:xfrm>
              <a:prstGeom prst="line">
                <a:avLst/>
              </a:prstGeom>
              <a:noFill/>
              <a:ln w="15875">
                <a:solidFill>
                  <a:srgbClr val="404040"/>
                </a:solidFill>
                <a:round/>
                <a:headEnd/>
                <a:tailEnd/>
              </a:ln>
            </p:spPr>
            <p:txBody>
              <a:bodyPr/>
              <a:lstStyle/>
              <a:p>
                <a:endParaRPr lang="it-IT"/>
              </a:p>
            </p:txBody>
          </p:sp>
          <p:sp>
            <p:nvSpPr>
              <p:cNvPr id="79437" name="Line 340"/>
              <p:cNvSpPr>
                <a:spLocks noChangeShapeType="1"/>
              </p:cNvSpPr>
              <p:nvPr/>
            </p:nvSpPr>
            <p:spPr bwMode="auto">
              <a:xfrm flipH="1" flipV="1">
                <a:off x="4809" y="1962"/>
                <a:ext cx="343" cy="51"/>
              </a:xfrm>
              <a:prstGeom prst="line">
                <a:avLst/>
              </a:prstGeom>
              <a:noFill/>
              <a:ln w="15875">
                <a:solidFill>
                  <a:srgbClr val="404040"/>
                </a:solidFill>
                <a:round/>
                <a:headEnd/>
                <a:tailEnd/>
              </a:ln>
            </p:spPr>
            <p:txBody>
              <a:bodyPr/>
              <a:lstStyle/>
              <a:p>
                <a:endParaRPr lang="it-IT"/>
              </a:p>
            </p:txBody>
          </p:sp>
          <p:sp>
            <p:nvSpPr>
              <p:cNvPr id="79438" name="Line 341"/>
              <p:cNvSpPr>
                <a:spLocks noChangeShapeType="1"/>
              </p:cNvSpPr>
              <p:nvPr/>
            </p:nvSpPr>
            <p:spPr bwMode="auto">
              <a:xfrm>
                <a:off x="5120" y="1877"/>
                <a:ext cx="0" cy="157"/>
              </a:xfrm>
              <a:prstGeom prst="line">
                <a:avLst/>
              </a:prstGeom>
              <a:noFill/>
              <a:ln w="15875">
                <a:solidFill>
                  <a:srgbClr val="404040"/>
                </a:solidFill>
                <a:round/>
                <a:headEnd/>
                <a:tailEnd/>
              </a:ln>
            </p:spPr>
            <p:txBody>
              <a:bodyPr/>
              <a:lstStyle/>
              <a:p>
                <a:endParaRPr lang="it-IT"/>
              </a:p>
            </p:txBody>
          </p:sp>
          <p:sp>
            <p:nvSpPr>
              <p:cNvPr id="79439" name="Line 342"/>
              <p:cNvSpPr>
                <a:spLocks noChangeShapeType="1"/>
              </p:cNvSpPr>
              <p:nvPr/>
            </p:nvSpPr>
            <p:spPr bwMode="auto">
              <a:xfrm>
                <a:off x="5092" y="1878"/>
                <a:ext cx="0" cy="152"/>
              </a:xfrm>
              <a:prstGeom prst="line">
                <a:avLst/>
              </a:prstGeom>
              <a:noFill/>
              <a:ln w="15875">
                <a:solidFill>
                  <a:srgbClr val="404040"/>
                </a:solidFill>
                <a:round/>
                <a:headEnd/>
                <a:tailEnd/>
              </a:ln>
            </p:spPr>
            <p:txBody>
              <a:bodyPr/>
              <a:lstStyle/>
              <a:p>
                <a:endParaRPr lang="it-IT"/>
              </a:p>
            </p:txBody>
          </p:sp>
          <p:sp>
            <p:nvSpPr>
              <p:cNvPr id="79440" name="Line 343"/>
              <p:cNvSpPr>
                <a:spLocks noChangeShapeType="1"/>
              </p:cNvSpPr>
              <p:nvPr/>
            </p:nvSpPr>
            <p:spPr bwMode="auto">
              <a:xfrm>
                <a:off x="5068" y="1880"/>
                <a:ext cx="0" cy="145"/>
              </a:xfrm>
              <a:prstGeom prst="line">
                <a:avLst/>
              </a:prstGeom>
              <a:noFill/>
              <a:ln w="15875">
                <a:solidFill>
                  <a:srgbClr val="404040"/>
                </a:solidFill>
                <a:round/>
                <a:headEnd/>
                <a:tailEnd/>
              </a:ln>
            </p:spPr>
            <p:txBody>
              <a:bodyPr/>
              <a:lstStyle/>
              <a:p>
                <a:endParaRPr lang="it-IT"/>
              </a:p>
            </p:txBody>
          </p:sp>
          <p:sp>
            <p:nvSpPr>
              <p:cNvPr id="79441" name="Line 344"/>
              <p:cNvSpPr>
                <a:spLocks noChangeShapeType="1"/>
              </p:cNvSpPr>
              <p:nvPr/>
            </p:nvSpPr>
            <p:spPr bwMode="auto">
              <a:xfrm>
                <a:off x="5045" y="1882"/>
                <a:ext cx="0" cy="138"/>
              </a:xfrm>
              <a:prstGeom prst="line">
                <a:avLst/>
              </a:prstGeom>
              <a:noFill/>
              <a:ln w="15875">
                <a:solidFill>
                  <a:srgbClr val="404040"/>
                </a:solidFill>
                <a:round/>
                <a:headEnd/>
                <a:tailEnd/>
              </a:ln>
            </p:spPr>
            <p:txBody>
              <a:bodyPr/>
              <a:lstStyle/>
              <a:p>
                <a:endParaRPr lang="it-IT"/>
              </a:p>
            </p:txBody>
          </p:sp>
          <p:sp>
            <p:nvSpPr>
              <p:cNvPr id="79442" name="Line 345"/>
              <p:cNvSpPr>
                <a:spLocks noChangeShapeType="1"/>
              </p:cNvSpPr>
              <p:nvPr/>
            </p:nvSpPr>
            <p:spPr bwMode="auto">
              <a:xfrm>
                <a:off x="5022" y="1883"/>
                <a:ext cx="0" cy="133"/>
              </a:xfrm>
              <a:prstGeom prst="line">
                <a:avLst/>
              </a:prstGeom>
              <a:noFill/>
              <a:ln w="15875">
                <a:solidFill>
                  <a:srgbClr val="404040"/>
                </a:solidFill>
                <a:round/>
                <a:headEnd/>
                <a:tailEnd/>
              </a:ln>
            </p:spPr>
            <p:txBody>
              <a:bodyPr/>
              <a:lstStyle/>
              <a:p>
                <a:endParaRPr lang="it-IT"/>
              </a:p>
            </p:txBody>
          </p:sp>
          <p:sp>
            <p:nvSpPr>
              <p:cNvPr id="79443" name="Line 346"/>
              <p:cNvSpPr>
                <a:spLocks noChangeShapeType="1"/>
              </p:cNvSpPr>
              <p:nvPr/>
            </p:nvSpPr>
            <p:spPr bwMode="auto">
              <a:xfrm>
                <a:off x="5004" y="1885"/>
                <a:ext cx="1" cy="127"/>
              </a:xfrm>
              <a:prstGeom prst="line">
                <a:avLst/>
              </a:prstGeom>
              <a:noFill/>
              <a:ln w="15875">
                <a:solidFill>
                  <a:srgbClr val="404040"/>
                </a:solidFill>
                <a:round/>
                <a:headEnd/>
                <a:tailEnd/>
              </a:ln>
            </p:spPr>
            <p:txBody>
              <a:bodyPr/>
              <a:lstStyle/>
              <a:p>
                <a:endParaRPr lang="it-IT"/>
              </a:p>
            </p:txBody>
          </p:sp>
          <p:sp>
            <p:nvSpPr>
              <p:cNvPr id="79444" name="Line 347"/>
              <p:cNvSpPr>
                <a:spLocks noChangeShapeType="1"/>
              </p:cNvSpPr>
              <p:nvPr/>
            </p:nvSpPr>
            <p:spPr bwMode="auto">
              <a:xfrm>
                <a:off x="4987" y="1886"/>
                <a:ext cx="0" cy="123"/>
              </a:xfrm>
              <a:prstGeom prst="line">
                <a:avLst/>
              </a:prstGeom>
              <a:noFill/>
              <a:ln w="15875">
                <a:solidFill>
                  <a:srgbClr val="404040"/>
                </a:solidFill>
                <a:round/>
                <a:headEnd/>
                <a:tailEnd/>
              </a:ln>
            </p:spPr>
            <p:txBody>
              <a:bodyPr/>
              <a:lstStyle/>
              <a:p>
                <a:endParaRPr lang="it-IT"/>
              </a:p>
            </p:txBody>
          </p:sp>
          <p:sp>
            <p:nvSpPr>
              <p:cNvPr id="79445" name="Line 348"/>
              <p:cNvSpPr>
                <a:spLocks noChangeShapeType="1"/>
              </p:cNvSpPr>
              <p:nvPr/>
            </p:nvSpPr>
            <p:spPr bwMode="auto">
              <a:xfrm>
                <a:off x="4971" y="1888"/>
                <a:ext cx="0" cy="118"/>
              </a:xfrm>
              <a:prstGeom prst="line">
                <a:avLst/>
              </a:prstGeom>
              <a:noFill/>
              <a:ln w="15875">
                <a:solidFill>
                  <a:srgbClr val="404040"/>
                </a:solidFill>
                <a:round/>
                <a:headEnd/>
                <a:tailEnd/>
              </a:ln>
            </p:spPr>
            <p:txBody>
              <a:bodyPr/>
              <a:lstStyle/>
              <a:p>
                <a:endParaRPr lang="it-IT"/>
              </a:p>
            </p:txBody>
          </p:sp>
          <p:sp>
            <p:nvSpPr>
              <p:cNvPr id="79446" name="Line 349"/>
              <p:cNvSpPr>
                <a:spLocks noChangeShapeType="1"/>
              </p:cNvSpPr>
              <p:nvPr/>
            </p:nvSpPr>
            <p:spPr bwMode="auto">
              <a:xfrm>
                <a:off x="4955" y="1889"/>
                <a:ext cx="0" cy="114"/>
              </a:xfrm>
              <a:prstGeom prst="line">
                <a:avLst/>
              </a:prstGeom>
              <a:noFill/>
              <a:ln w="15875">
                <a:solidFill>
                  <a:srgbClr val="404040"/>
                </a:solidFill>
                <a:round/>
                <a:headEnd/>
                <a:tailEnd/>
              </a:ln>
            </p:spPr>
            <p:txBody>
              <a:bodyPr/>
              <a:lstStyle/>
              <a:p>
                <a:endParaRPr lang="it-IT"/>
              </a:p>
            </p:txBody>
          </p:sp>
          <p:sp>
            <p:nvSpPr>
              <p:cNvPr id="79447" name="Line 350"/>
              <p:cNvSpPr>
                <a:spLocks noChangeShapeType="1"/>
              </p:cNvSpPr>
              <p:nvPr/>
            </p:nvSpPr>
            <p:spPr bwMode="auto">
              <a:xfrm>
                <a:off x="4939" y="1890"/>
                <a:ext cx="0" cy="110"/>
              </a:xfrm>
              <a:prstGeom prst="line">
                <a:avLst/>
              </a:prstGeom>
              <a:noFill/>
              <a:ln w="15875">
                <a:solidFill>
                  <a:srgbClr val="404040"/>
                </a:solidFill>
                <a:round/>
                <a:headEnd/>
                <a:tailEnd/>
              </a:ln>
            </p:spPr>
            <p:txBody>
              <a:bodyPr/>
              <a:lstStyle/>
              <a:p>
                <a:endParaRPr lang="it-IT"/>
              </a:p>
            </p:txBody>
          </p:sp>
          <p:sp>
            <p:nvSpPr>
              <p:cNvPr id="79448" name="Line 351"/>
              <p:cNvSpPr>
                <a:spLocks noChangeShapeType="1"/>
              </p:cNvSpPr>
              <p:nvPr/>
            </p:nvSpPr>
            <p:spPr bwMode="auto">
              <a:xfrm>
                <a:off x="4925" y="1891"/>
                <a:ext cx="0" cy="106"/>
              </a:xfrm>
              <a:prstGeom prst="line">
                <a:avLst/>
              </a:prstGeom>
              <a:noFill/>
              <a:ln w="15875">
                <a:solidFill>
                  <a:srgbClr val="404040"/>
                </a:solidFill>
                <a:round/>
                <a:headEnd/>
                <a:tailEnd/>
              </a:ln>
            </p:spPr>
            <p:txBody>
              <a:bodyPr/>
              <a:lstStyle/>
              <a:p>
                <a:endParaRPr lang="it-IT"/>
              </a:p>
            </p:txBody>
          </p:sp>
          <p:sp>
            <p:nvSpPr>
              <p:cNvPr id="79449" name="Line 352"/>
              <p:cNvSpPr>
                <a:spLocks noChangeShapeType="1"/>
              </p:cNvSpPr>
              <p:nvPr/>
            </p:nvSpPr>
            <p:spPr bwMode="auto">
              <a:xfrm>
                <a:off x="4910" y="1892"/>
                <a:ext cx="0" cy="102"/>
              </a:xfrm>
              <a:prstGeom prst="line">
                <a:avLst/>
              </a:prstGeom>
              <a:noFill/>
              <a:ln w="15875">
                <a:solidFill>
                  <a:srgbClr val="404040"/>
                </a:solidFill>
                <a:round/>
                <a:headEnd/>
                <a:tailEnd/>
              </a:ln>
            </p:spPr>
            <p:txBody>
              <a:bodyPr/>
              <a:lstStyle/>
              <a:p>
                <a:endParaRPr lang="it-IT"/>
              </a:p>
            </p:txBody>
          </p:sp>
          <p:sp>
            <p:nvSpPr>
              <p:cNvPr id="79450" name="Line 353"/>
              <p:cNvSpPr>
                <a:spLocks noChangeShapeType="1"/>
              </p:cNvSpPr>
              <p:nvPr/>
            </p:nvSpPr>
            <p:spPr bwMode="auto">
              <a:xfrm>
                <a:off x="4880" y="1895"/>
                <a:ext cx="0" cy="93"/>
              </a:xfrm>
              <a:prstGeom prst="line">
                <a:avLst/>
              </a:prstGeom>
              <a:noFill/>
              <a:ln w="15875">
                <a:solidFill>
                  <a:srgbClr val="404040"/>
                </a:solidFill>
                <a:round/>
                <a:headEnd/>
                <a:tailEnd/>
              </a:ln>
            </p:spPr>
            <p:txBody>
              <a:bodyPr/>
              <a:lstStyle/>
              <a:p>
                <a:endParaRPr lang="it-IT"/>
              </a:p>
            </p:txBody>
          </p:sp>
          <p:sp>
            <p:nvSpPr>
              <p:cNvPr id="79451" name="Line 354"/>
              <p:cNvSpPr>
                <a:spLocks noChangeShapeType="1"/>
              </p:cNvSpPr>
              <p:nvPr/>
            </p:nvSpPr>
            <p:spPr bwMode="auto">
              <a:xfrm>
                <a:off x="4868" y="1896"/>
                <a:ext cx="0" cy="90"/>
              </a:xfrm>
              <a:prstGeom prst="line">
                <a:avLst/>
              </a:prstGeom>
              <a:noFill/>
              <a:ln w="15875">
                <a:solidFill>
                  <a:srgbClr val="404040"/>
                </a:solidFill>
                <a:round/>
                <a:headEnd/>
                <a:tailEnd/>
              </a:ln>
            </p:spPr>
            <p:txBody>
              <a:bodyPr/>
              <a:lstStyle/>
              <a:p>
                <a:endParaRPr lang="it-IT"/>
              </a:p>
            </p:txBody>
          </p:sp>
          <p:sp>
            <p:nvSpPr>
              <p:cNvPr id="79452" name="Line 355"/>
              <p:cNvSpPr>
                <a:spLocks noChangeShapeType="1"/>
              </p:cNvSpPr>
              <p:nvPr/>
            </p:nvSpPr>
            <p:spPr bwMode="auto">
              <a:xfrm>
                <a:off x="4856" y="1897"/>
                <a:ext cx="1" cy="87"/>
              </a:xfrm>
              <a:prstGeom prst="line">
                <a:avLst/>
              </a:prstGeom>
              <a:noFill/>
              <a:ln w="15875">
                <a:solidFill>
                  <a:srgbClr val="404040"/>
                </a:solidFill>
                <a:round/>
                <a:headEnd/>
                <a:tailEnd/>
              </a:ln>
            </p:spPr>
            <p:txBody>
              <a:bodyPr/>
              <a:lstStyle/>
              <a:p>
                <a:endParaRPr lang="it-IT"/>
              </a:p>
            </p:txBody>
          </p:sp>
          <p:sp>
            <p:nvSpPr>
              <p:cNvPr id="79453" name="Line 356"/>
              <p:cNvSpPr>
                <a:spLocks noChangeShapeType="1"/>
              </p:cNvSpPr>
              <p:nvPr/>
            </p:nvSpPr>
            <p:spPr bwMode="auto">
              <a:xfrm>
                <a:off x="4844" y="1898"/>
                <a:ext cx="1" cy="83"/>
              </a:xfrm>
              <a:prstGeom prst="line">
                <a:avLst/>
              </a:prstGeom>
              <a:noFill/>
              <a:ln w="15875">
                <a:solidFill>
                  <a:srgbClr val="404040"/>
                </a:solidFill>
                <a:round/>
                <a:headEnd/>
                <a:tailEnd/>
              </a:ln>
            </p:spPr>
            <p:txBody>
              <a:bodyPr/>
              <a:lstStyle/>
              <a:p>
                <a:endParaRPr lang="it-IT"/>
              </a:p>
            </p:txBody>
          </p:sp>
          <p:sp>
            <p:nvSpPr>
              <p:cNvPr id="79454" name="Line 357"/>
              <p:cNvSpPr>
                <a:spLocks noChangeShapeType="1"/>
              </p:cNvSpPr>
              <p:nvPr/>
            </p:nvSpPr>
            <p:spPr bwMode="auto">
              <a:xfrm>
                <a:off x="4833" y="1898"/>
                <a:ext cx="0" cy="81"/>
              </a:xfrm>
              <a:prstGeom prst="line">
                <a:avLst/>
              </a:prstGeom>
              <a:noFill/>
              <a:ln w="15875">
                <a:solidFill>
                  <a:srgbClr val="404040"/>
                </a:solidFill>
                <a:round/>
                <a:headEnd/>
                <a:tailEnd/>
              </a:ln>
            </p:spPr>
            <p:txBody>
              <a:bodyPr/>
              <a:lstStyle/>
              <a:p>
                <a:endParaRPr lang="it-IT"/>
              </a:p>
            </p:txBody>
          </p:sp>
          <p:sp>
            <p:nvSpPr>
              <p:cNvPr id="79455" name="Line 358"/>
              <p:cNvSpPr>
                <a:spLocks noChangeShapeType="1"/>
              </p:cNvSpPr>
              <p:nvPr/>
            </p:nvSpPr>
            <p:spPr bwMode="auto">
              <a:xfrm>
                <a:off x="4821" y="1899"/>
                <a:ext cx="0" cy="78"/>
              </a:xfrm>
              <a:prstGeom prst="line">
                <a:avLst/>
              </a:prstGeom>
              <a:noFill/>
              <a:ln w="15875">
                <a:solidFill>
                  <a:srgbClr val="404040"/>
                </a:solidFill>
                <a:round/>
                <a:headEnd/>
                <a:tailEnd/>
              </a:ln>
            </p:spPr>
            <p:txBody>
              <a:bodyPr/>
              <a:lstStyle/>
              <a:p>
                <a:endParaRPr lang="it-IT"/>
              </a:p>
            </p:txBody>
          </p:sp>
          <p:sp>
            <p:nvSpPr>
              <p:cNvPr id="79456" name="Freeform 359"/>
              <p:cNvSpPr>
                <a:spLocks/>
              </p:cNvSpPr>
              <p:nvPr/>
            </p:nvSpPr>
            <p:spPr bwMode="auto">
              <a:xfrm>
                <a:off x="4809" y="1873"/>
                <a:ext cx="343" cy="168"/>
              </a:xfrm>
              <a:custGeom>
                <a:avLst/>
                <a:gdLst>
                  <a:gd name="T0" fmla="*/ 0 w 3238"/>
                  <a:gd name="T1" fmla="*/ 0 h 1400"/>
                  <a:gd name="T2" fmla="*/ 0 w 3238"/>
                  <a:gd name="T3" fmla="*/ 0 h 1400"/>
                  <a:gd name="T4" fmla="*/ 0 w 3238"/>
                  <a:gd name="T5" fmla="*/ 0 h 1400"/>
                  <a:gd name="T6" fmla="*/ 0 w 3238"/>
                  <a:gd name="T7" fmla="*/ 0 h 1400"/>
                  <a:gd name="T8" fmla="*/ 0 w 3238"/>
                  <a:gd name="T9" fmla="*/ 0 h 1400"/>
                  <a:gd name="T10" fmla="*/ 0 60000 65536"/>
                  <a:gd name="T11" fmla="*/ 0 60000 65536"/>
                  <a:gd name="T12" fmla="*/ 0 60000 65536"/>
                  <a:gd name="T13" fmla="*/ 0 60000 65536"/>
                  <a:gd name="T14" fmla="*/ 0 60000 65536"/>
                  <a:gd name="T15" fmla="*/ 0 w 3238"/>
                  <a:gd name="T16" fmla="*/ 0 h 1400"/>
                  <a:gd name="T17" fmla="*/ 3238 w 3238"/>
                  <a:gd name="T18" fmla="*/ 1400 h 1400"/>
                </a:gdLst>
                <a:ahLst/>
                <a:cxnLst>
                  <a:cxn ang="T10">
                    <a:pos x="T0" y="T1"/>
                  </a:cxn>
                  <a:cxn ang="T11">
                    <a:pos x="T2" y="T3"/>
                  </a:cxn>
                  <a:cxn ang="T12">
                    <a:pos x="T4" y="T5"/>
                  </a:cxn>
                  <a:cxn ang="T13">
                    <a:pos x="T6" y="T7"/>
                  </a:cxn>
                  <a:cxn ang="T14">
                    <a:pos x="T8" y="T9"/>
                  </a:cxn>
                </a:cxnLst>
                <a:rect l="T15" t="T16" r="T17" b="T18"/>
                <a:pathLst>
                  <a:path w="3238" h="1400">
                    <a:moveTo>
                      <a:pt x="0" y="227"/>
                    </a:moveTo>
                    <a:lnTo>
                      <a:pt x="0" y="842"/>
                    </a:lnTo>
                    <a:lnTo>
                      <a:pt x="3238" y="1400"/>
                    </a:lnTo>
                    <a:lnTo>
                      <a:pt x="3238" y="0"/>
                    </a:lnTo>
                    <a:lnTo>
                      <a:pt x="0" y="227"/>
                    </a:lnTo>
                  </a:path>
                </a:pathLst>
              </a:custGeom>
              <a:noFill/>
              <a:ln w="15875">
                <a:solidFill>
                  <a:srgbClr val="202020"/>
                </a:solidFill>
                <a:round/>
                <a:headEnd/>
                <a:tailEnd/>
              </a:ln>
            </p:spPr>
            <p:txBody>
              <a:bodyPr/>
              <a:lstStyle/>
              <a:p>
                <a:endParaRPr lang="it-IT"/>
              </a:p>
            </p:txBody>
          </p:sp>
          <p:grpSp>
            <p:nvGrpSpPr>
              <p:cNvPr id="79457" name="Group 360"/>
              <p:cNvGrpSpPr>
                <a:grpSpLocks/>
              </p:cNvGrpSpPr>
              <p:nvPr/>
            </p:nvGrpSpPr>
            <p:grpSpPr bwMode="auto">
              <a:xfrm>
                <a:off x="4816" y="1876"/>
                <a:ext cx="295" cy="95"/>
                <a:chOff x="1238" y="2228"/>
                <a:chExt cx="1448" cy="409"/>
              </a:xfrm>
            </p:grpSpPr>
            <p:sp>
              <p:nvSpPr>
                <p:cNvPr id="79491" name="Line 361"/>
                <p:cNvSpPr>
                  <a:spLocks noChangeShapeType="1"/>
                </p:cNvSpPr>
                <p:nvPr/>
              </p:nvSpPr>
              <p:spPr bwMode="auto">
                <a:xfrm flipV="1">
                  <a:off x="1238" y="2354"/>
                  <a:ext cx="54" cy="51"/>
                </a:xfrm>
                <a:prstGeom prst="line">
                  <a:avLst/>
                </a:prstGeom>
                <a:noFill/>
                <a:ln w="12700">
                  <a:solidFill>
                    <a:srgbClr val="C0C0FF"/>
                  </a:solidFill>
                  <a:round/>
                  <a:headEnd/>
                  <a:tailEnd/>
                </a:ln>
              </p:spPr>
              <p:txBody>
                <a:bodyPr/>
                <a:lstStyle/>
                <a:p>
                  <a:endParaRPr lang="it-IT"/>
                </a:p>
              </p:txBody>
            </p:sp>
            <p:sp>
              <p:nvSpPr>
                <p:cNvPr id="79492" name="Line 362"/>
                <p:cNvSpPr>
                  <a:spLocks noChangeShapeType="1"/>
                </p:cNvSpPr>
                <p:nvPr/>
              </p:nvSpPr>
              <p:spPr bwMode="auto">
                <a:xfrm flipV="1">
                  <a:off x="1307" y="2293"/>
                  <a:ext cx="88" cy="82"/>
                </a:xfrm>
                <a:prstGeom prst="line">
                  <a:avLst/>
                </a:prstGeom>
                <a:noFill/>
                <a:ln w="12700">
                  <a:solidFill>
                    <a:srgbClr val="C0C0FF"/>
                  </a:solidFill>
                  <a:round/>
                  <a:headEnd/>
                  <a:tailEnd/>
                </a:ln>
              </p:spPr>
              <p:txBody>
                <a:bodyPr/>
                <a:lstStyle/>
                <a:p>
                  <a:endParaRPr lang="it-IT"/>
                </a:p>
              </p:txBody>
            </p:sp>
            <p:sp>
              <p:nvSpPr>
                <p:cNvPr id="79493" name="Line 363"/>
                <p:cNvSpPr>
                  <a:spLocks noChangeShapeType="1"/>
                </p:cNvSpPr>
                <p:nvPr/>
              </p:nvSpPr>
              <p:spPr bwMode="auto">
                <a:xfrm flipV="1">
                  <a:off x="1243" y="2427"/>
                  <a:ext cx="64" cy="61"/>
                </a:xfrm>
                <a:prstGeom prst="line">
                  <a:avLst/>
                </a:prstGeom>
                <a:noFill/>
                <a:ln w="12700">
                  <a:solidFill>
                    <a:srgbClr val="C0C0FF"/>
                  </a:solidFill>
                  <a:round/>
                  <a:headEnd/>
                  <a:tailEnd/>
                </a:ln>
              </p:spPr>
              <p:txBody>
                <a:bodyPr/>
                <a:lstStyle/>
                <a:p>
                  <a:endParaRPr lang="it-IT"/>
                </a:p>
              </p:txBody>
            </p:sp>
            <p:sp>
              <p:nvSpPr>
                <p:cNvPr id="79494" name="Line 364"/>
                <p:cNvSpPr>
                  <a:spLocks noChangeShapeType="1"/>
                </p:cNvSpPr>
                <p:nvPr/>
              </p:nvSpPr>
              <p:spPr bwMode="auto">
                <a:xfrm flipV="1">
                  <a:off x="1315" y="2396"/>
                  <a:ext cx="65" cy="58"/>
                </a:xfrm>
                <a:prstGeom prst="line">
                  <a:avLst/>
                </a:prstGeom>
                <a:noFill/>
                <a:ln w="12700">
                  <a:solidFill>
                    <a:srgbClr val="C0C0FF"/>
                  </a:solidFill>
                  <a:round/>
                  <a:headEnd/>
                  <a:tailEnd/>
                </a:ln>
              </p:spPr>
              <p:txBody>
                <a:bodyPr/>
                <a:lstStyle/>
                <a:p>
                  <a:endParaRPr lang="it-IT"/>
                </a:p>
              </p:txBody>
            </p:sp>
            <p:sp>
              <p:nvSpPr>
                <p:cNvPr id="79495" name="Line 365"/>
                <p:cNvSpPr>
                  <a:spLocks noChangeShapeType="1"/>
                </p:cNvSpPr>
                <p:nvPr/>
              </p:nvSpPr>
              <p:spPr bwMode="auto">
                <a:xfrm flipV="1">
                  <a:off x="1553" y="2262"/>
                  <a:ext cx="142" cy="123"/>
                </a:xfrm>
                <a:prstGeom prst="line">
                  <a:avLst/>
                </a:prstGeom>
                <a:noFill/>
                <a:ln w="12700">
                  <a:solidFill>
                    <a:srgbClr val="C0C0FF"/>
                  </a:solidFill>
                  <a:round/>
                  <a:headEnd/>
                  <a:tailEnd/>
                </a:ln>
              </p:spPr>
              <p:txBody>
                <a:bodyPr/>
                <a:lstStyle/>
                <a:p>
                  <a:endParaRPr lang="it-IT"/>
                </a:p>
              </p:txBody>
            </p:sp>
            <p:sp>
              <p:nvSpPr>
                <p:cNvPr id="79496" name="Line 366"/>
                <p:cNvSpPr>
                  <a:spLocks noChangeShapeType="1"/>
                </p:cNvSpPr>
                <p:nvPr/>
              </p:nvSpPr>
              <p:spPr bwMode="auto">
                <a:xfrm flipV="1">
                  <a:off x="1463" y="2358"/>
                  <a:ext cx="181" cy="163"/>
                </a:xfrm>
                <a:prstGeom prst="line">
                  <a:avLst/>
                </a:prstGeom>
                <a:noFill/>
                <a:ln w="12700">
                  <a:solidFill>
                    <a:srgbClr val="C0C0FF"/>
                  </a:solidFill>
                  <a:round/>
                  <a:headEnd/>
                  <a:tailEnd/>
                </a:ln>
              </p:spPr>
              <p:txBody>
                <a:bodyPr/>
                <a:lstStyle/>
                <a:p>
                  <a:endParaRPr lang="it-IT"/>
                </a:p>
              </p:txBody>
            </p:sp>
            <p:sp>
              <p:nvSpPr>
                <p:cNvPr id="79497" name="Line 367"/>
                <p:cNvSpPr>
                  <a:spLocks noChangeShapeType="1"/>
                </p:cNvSpPr>
                <p:nvPr/>
              </p:nvSpPr>
              <p:spPr bwMode="auto">
                <a:xfrm flipV="1">
                  <a:off x="1589" y="2313"/>
                  <a:ext cx="135" cy="124"/>
                </a:xfrm>
                <a:prstGeom prst="line">
                  <a:avLst/>
                </a:prstGeom>
                <a:noFill/>
                <a:ln w="12700">
                  <a:solidFill>
                    <a:srgbClr val="C0C0FF"/>
                  </a:solidFill>
                  <a:round/>
                  <a:headEnd/>
                  <a:tailEnd/>
                </a:ln>
              </p:spPr>
              <p:txBody>
                <a:bodyPr/>
                <a:lstStyle/>
                <a:p>
                  <a:endParaRPr lang="it-IT"/>
                </a:p>
              </p:txBody>
            </p:sp>
            <p:sp>
              <p:nvSpPr>
                <p:cNvPr id="79498" name="Line 368"/>
                <p:cNvSpPr>
                  <a:spLocks noChangeShapeType="1"/>
                </p:cNvSpPr>
                <p:nvPr/>
              </p:nvSpPr>
              <p:spPr bwMode="auto">
                <a:xfrm flipV="1">
                  <a:off x="1389" y="2409"/>
                  <a:ext cx="74" cy="68"/>
                </a:xfrm>
                <a:prstGeom prst="line">
                  <a:avLst/>
                </a:prstGeom>
                <a:noFill/>
                <a:ln w="12700">
                  <a:solidFill>
                    <a:srgbClr val="C0C0FF"/>
                  </a:solidFill>
                  <a:round/>
                  <a:headEnd/>
                  <a:tailEnd/>
                </a:ln>
              </p:spPr>
              <p:txBody>
                <a:bodyPr/>
                <a:lstStyle/>
                <a:p>
                  <a:endParaRPr lang="it-IT"/>
                </a:p>
              </p:txBody>
            </p:sp>
            <p:sp>
              <p:nvSpPr>
                <p:cNvPr id="79499" name="Line 369"/>
                <p:cNvSpPr>
                  <a:spLocks noChangeShapeType="1"/>
                </p:cNvSpPr>
                <p:nvPr/>
              </p:nvSpPr>
              <p:spPr bwMode="auto">
                <a:xfrm flipV="1">
                  <a:off x="1830" y="2228"/>
                  <a:ext cx="124" cy="98"/>
                </a:xfrm>
                <a:prstGeom prst="line">
                  <a:avLst/>
                </a:prstGeom>
                <a:noFill/>
                <a:ln w="12700">
                  <a:solidFill>
                    <a:srgbClr val="C0C0FF"/>
                  </a:solidFill>
                  <a:round/>
                  <a:headEnd/>
                  <a:tailEnd/>
                </a:ln>
              </p:spPr>
              <p:txBody>
                <a:bodyPr/>
                <a:lstStyle/>
                <a:p>
                  <a:endParaRPr lang="it-IT"/>
                </a:p>
              </p:txBody>
            </p:sp>
            <p:sp>
              <p:nvSpPr>
                <p:cNvPr id="79500" name="Line 370"/>
                <p:cNvSpPr>
                  <a:spLocks noChangeShapeType="1"/>
                </p:cNvSpPr>
                <p:nvPr/>
              </p:nvSpPr>
              <p:spPr bwMode="auto">
                <a:xfrm flipV="1">
                  <a:off x="1680" y="2413"/>
                  <a:ext cx="103" cy="99"/>
                </a:xfrm>
                <a:prstGeom prst="line">
                  <a:avLst/>
                </a:prstGeom>
                <a:noFill/>
                <a:ln w="12700">
                  <a:solidFill>
                    <a:srgbClr val="C0C0FF"/>
                  </a:solidFill>
                  <a:round/>
                  <a:headEnd/>
                  <a:tailEnd/>
                </a:ln>
              </p:spPr>
              <p:txBody>
                <a:bodyPr/>
                <a:lstStyle/>
                <a:p>
                  <a:endParaRPr lang="it-IT"/>
                </a:p>
              </p:txBody>
            </p:sp>
            <p:sp>
              <p:nvSpPr>
                <p:cNvPr id="79501" name="Line 371"/>
                <p:cNvSpPr>
                  <a:spLocks noChangeShapeType="1"/>
                </p:cNvSpPr>
                <p:nvPr/>
              </p:nvSpPr>
              <p:spPr bwMode="auto">
                <a:xfrm flipV="1">
                  <a:off x="1785" y="2313"/>
                  <a:ext cx="155" cy="141"/>
                </a:xfrm>
                <a:prstGeom prst="line">
                  <a:avLst/>
                </a:prstGeom>
                <a:noFill/>
                <a:ln w="12700">
                  <a:solidFill>
                    <a:srgbClr val="C0C0FF"/>
                  </a:solidFill>
                  <a:round/>
                  <a:headEnd/>
                  <a:tailEnd/>
                </a:ln>
              </p:spPr>
              <p:txBody>
                <a:bodyPr/>
                <a:lstStyle/>
                <a:p>
                  <a:endParaRPr lang="it-IT"/>
                </a:p>
              </p:txBody>
            </p:sp>
            <p:sp>
              <p:nvSpPr>
                <p:cNvPr id="79502" name="Line 372"/>
                <p:cNvSpPr>
                  <a:spLocks noChangeShapeType="1"/>
                </p:cNvSpPr>
                <p:nvPr/>
              </p:nvSpPr>
              <p:spPr bwMode="auto">
                <a:xfrm flipV="1">
                  <a:off x="1808" y="2486"/>
                  <a:ext cx="94" cy="80"/>
                </a:xfrm>
                <a:prstGeom prst="line">
                  <a:avLst/>
                </a:prstGeom>
                <a:noFill/>
                <a:ln w="12700">
                  <a:solidFill>
                    <a:srgbClr val="C0C0FF"/>
                  </a:solidFill>
                  <a:round/>
                  <a:headEnd/>
                  <a:tailEnd/>
                </a:ln>
              </p:spPr>
              <p:txBody>
                <a:bodyPr/>
                <a:lstStyle/>
                <a:p>
                  <a:endParaRPr lang="it-IT"/>
                </a:p>
              </p:txBody>
            </p:sp>
            <p:sp>
              <p:nvSpPr>
                <p:cNvPr id="79503" name="Line 373"/>
                <p:cNvSpPr>
                  <a:spLocks noChangeShapeType="1"/>
                </p:cNvSpPr>
                <p:nvPr/>
              </p:nvSpPr>
              <p:spPr bwMode="auto">
                <a:xfrm flipV="1">
                  <a:off x="1944" y="2352"/>
                  <a:ext cx="155" cy="141"/>
                </a:xfrm>
                <a:prstGeom prst="line">
                  <a:avLst/>
                </a:prstGeom>
                <a:noFill/>
                <a:ln w="12700">
                  <a:solidFill>
                    <a:srgbClr val="C0C0FF"/>
                  </a:solidFill>
                  <a:round/>
                  <a:headEnd/>
                  <a:tailEnd/>
                </a:ln>
              </p:spPr>
              <p:txBody>
                <a:bodyPr/>
                <a:lstStyle/>
                <a:p>
                  <a:endParaRPr lang="it-IT"/>
                </a:p>
              </p:txBody>
            </p:sp>
            <p:sp>
              <p:nvSpPr>
                <p:cNvPr id="79504" name="Line 374"/>
                <p:cNvSpPr>
                  <a:spLocks noChangeShapeType="1"/>
                </p:cNvSpPr>
                <p:nvPr/>
              </p:nvSpPr>
              <p:spPr bwMode="auto">
                <a:xfrm flipV="1">
                  <a:off x="2099" y="2255"/>
                  <a:ext cx="139" cy="133"/>
                </a:xfrm>
                <a:prstGeom prst="line">
                  <a:avLst/>
                </a:prstGeom>
                <a:noFill/>
                <a:ln w="12700">
                  <a:solidFill>
                    <a:srgbClr val="C0C0FF"/>
                  </a:solidFill>
                  <a:round/>
                  <a:headEnd/>
                  <a:tailEnd/>
                </a:ln>
              </p:spPr>
              <p:txBody>
                <a:bodyPr/>
                <a:lstStyle/>
                <a:p>
                  <a:endParaRPr lang="it-IT"/>
                </a:p>
              </p:txBody>
            </p:sp>
            <p:sp>
              <p:nvSpPr>
                <p:cNvPr id="79505" name="Line 375"/>
                <p:cNvSpPr>
                  <a:spLocks noChangeShapeType="1"/>
                </p:cNvSpPr>
                <p:nvPr/>
              </p:nvSpPr>
              <p:spPr bwMode="auto">
                <a:xfrm flipV="1">
                  <a:off x="1975" y="2300"/>
                  <a:ext cx="137" cy="127"/>
                </a:xfrm>
                <a:prstGeom prst="line">
                  <a:avLst/>
                </a:prstGeom>
                <a:noFill/>
                <a:ln w="12700">
                  <a:solidFill>
                    <a:srgbClr val="C0C0FF"/>
                  </a:solidFill>
                  <a:round/>
                  <a:headEnd/>
                  <a:tailEnd/>
                </a:ln>
              </p:spPr>
              <p:txBody>
                <a:bodyPr/>
                <a:lstStyle/>
                <a:p>
                  <a:endParaRPr lang="it-IT"/>
                </a:p>
              </p:txBody>
            </p:sp>
            <p:sp>
              <p:nvSpPr>
                <p:cNvPr id="79506" name="Line 376"/>
                <p:cNvSpPr>
                  <a:spLocks noChangeShapeType="1"/>
                </p:cNvSpPr>
                <p:nvPr/>
              </p:nvSpPr>
              <p:spPr bwMode="auto">
                <a:xfrm flipV="1">
                  <a:off x="1895" y="2471"/>
                  <a:ext cx="132" cy="111"/>
                </a:xfrm>
                <a:prstGeom prst="line">
                  <a:avLst/>
                </a:prstGeom>
                <a:noFill/>
                <a:ln w="12700">
                  <a:solidFill>
                    <a:srgbClr val="C0C0FF"/>
                  </a:solidFill>
                  <a:round/>
                  <a:headEnd/>
                  <a:tailEnd/>
                </a:ln>
              </p:spPr>
              <p:txBody>
                <a:bodyPr/>
                <a:lstStyle/>
                <a:p>
                  <a:endParaRPr lang="it-IT"/>
                </a:p>
              </p:txBody>
            </p:sp>
            <p:sp>
              <p:nvSpPr>
                <p:cNvPr id="79507" name="Line 377"/>
                <p:cNvSpPr>
                  <a:spLocks noChangeShapeType="1"/>
                </p:cNvSpPr>
                <p:nvPr/>
              </p:nvSpPr>
              <p:spPr bwMode="auto">
                <a:xfrm flipV="1">
                  <a:off x="2216" y="2231"/>
                  <a:ext cx="160" cy="157"/>
                </a:xfrm>
                <a:prstGeom prst="line">
                  <a:avLst/>
                </a:prstGeom>
                <a:noFill/>
                <a:ln w="12700">
                  <a:solidFill>
                    <a:srgbClr val="C0C0FF"/>
                  </a:solidFill>
                  <a:round/>
                  <a:headEnd/>
                  <a:tailEnd/>
                </a:ln>
              </p:spPr>
              <p:txBody>
                <a:bodyPr/>
                <a:lstStyle/>
                <a:p>
                  <a:endParaRPr lang="it-IT"/>
                </a:p>
              </p:txBody>
            </p:sp>
            <p:sp>
              <p:nvSpPr>
                <p:cNvPr id="79508" name="Line 378"/>
                <p:cNvSpPr>
                  <a:spLocks noChangeShapeType="1"/>
                </p:cNvSpPr>
                <p:nvPr/>
              </p:nvSpPr>
              <p:spPr bwMode="auto">
                <a:xfrm flipV="1">
                  <a:off x="2144" y="2337"/>
                  <a:ext cx="182" cy="181"/>
                </a:xfrm>
                <a:prstGeom prst="line">
                  <a:avLst/>
                </a:prstGeom>
                <a:noFill/>
                <a:ln w="12700">
                  <a:solidFill>
                    <a:srgbClr val="C0C0FF"/>
                  </a:solidFill>
                  <a:round/>
                  <a:headEnd/>
                  <a:tailEnd/>
                </a:ln>
              </p:spPr>
              <p:txBody>
                <a:bodyPr/>
                <a:lstStyle/>
                <a:p>
                  <a:endParaRPr lang="it-IT"/>
                </a:p>
              </p:txBody>
            </p:sp>
            <p:sp>
              <p:nvSpPr>
                <p:cNvPr id="79509" name="Line 379"/>
                <p:cNvSpPr>
                  <a:spLocks noChangeShapeType="1"/>
                </p:cNvSpPr>
                <p:nvPr/>
              </p:nvSpPr>
              <p:spPr bwMode="auto">
                <a:xfrm flipV="1">
                  <a:off x="2093" y="2486"/>
                  <a:ext cx="160" cy="151"/>
                </a:xfrm>
                <a:prstGeom prst="line">
                  <a:avLst/>
                </a:prstGeom>
                <a:noFill/>
                <a:ln w="12700">
                  <a:solidFill>
                    <a:srgbClr val="C0C0FF"/>
                  </a:solidFill>
                  <a:round/>
                  <a:headEnd/>
                  <a:tailEnd/>
                </a:ln>
              </p:spPr>
              <p:txBody>
                <a:bodyPr/>
                <a:lstStyle/>
                <a:p>
                  <a:endParaRPr lang="it-IT"/>
                </a:p>
              </p:txBody>
            </p:sp>
            <p:sp>
              <p:nvSpPr>
                <p:cNvPr id="79510" name="Line 380"/>
                <p:cNvSpPr>
                  <a:spLocks noChangeShapeType="1"/>
                </p:cNvSpPr>
                <p:nvPr/>
              </p:nvSpPr>
              <p:spPr bwMode="auto">
                <a:xfrm flipV="1">
                  <a:off x="2242" y="2396"/>
                  <a:ext cx="141" cy="132"/>
                </a:xfrm>
                <a:prstGeom prst="line">
                  <a:avLst/>
                </a:prstGeom>
                <a:noFill/>
                <a:ln w="12700">
                  <a:solidFill>
                    <a:srgbClr val="C0C0FF"/>
                  </a:solidFill>
                  <a:round/>
                  <a:headEnd/>
                  <a:tailEnd/>
                </a:ln>
              </p:spPr>
              <p:txBody>
                <a:bodyPr/>
                <a:lstStyle/>
                <a:p>
                  <a:endParaRPr lang="it-IT"/>
                </a:p>
              </p:txBody>
            </p:sp>
            <p:sp>
              <p:nvSpPr>
                <p:cNvPr id="79511" name="Line 381"/>
                <p:cNvSpPr>
                  <a:spLocks noChangeShapeType="1"/>
                </p:cNvSpPr>
                <p:nvPr/>
              </p:nvSpPr>
              <p:spPr bwMode="auto">
                <a:xfrm flipV="1">
                  <a:off x="2472" y="2303"/>
                  <a:ext cx="121" cy="120"/>
                </a:xfrm>
                <a:prstGeom prst="line">
                  <a:avLst/>
                </a:prstGeom>
                <a:noFill/>
                <a:ln w="12700">
                  <a:solidFill>
                    <a:srgbClr val="C0C0FF"/>
                  </a:solidFill>
                  <a:round/>
                  <a:headEnd/>
                  <a:tailEnd/>
                </a:ln>
              </p:spPr>
              <p:txBody>
                <a:bodyPr/>
                <a:lstStyle/>
                <a:p>
                  <a:endParaRPr lang="it-IT"/>
                </a:p>
              </p:txBody>
            </p:sp>
            <p:sp>
              <p:nvSpPr>
                <p:cNvPr id="79512" name="Line 382"/>
                <p:cNvSpPr>
                  <a:spLocks noChangeShapeType="1"/>
                </p:cNvSpPr>
                <p:nvPr/>
              </p:nvSpPr>
              <p:spPr bwMode="auto">
                <a:xfrm flipV="1">
                  <a:off x="2431" y="2515"/>
                  <a:ext cx="112" cy="106"/>
                </a:xfrm>
                <a:prstGeom prst="line">
                  <a:avLst/>
                </a:prstGeom>
                <a:noFill/>
                <a:ln w="12700">
                  <a:solidFill>
                    <a:srgbClr val="C0C0FF"/>
                  </a:solidFill>
                  <a:round/>
                  <a:headEnd/>
                  <a:tailEnd/>
                </a:ln>
              </p:spPr>
              <p:txBody>
                <a:bodyPr/>
                <a:lstStyle/>
                <a:p>
                  <a:endParaRPr lang="it-IT"/>
                </a:p>
              </p:txBody>
            </p:sp>
            <p:sp>
              <p:nvSpPr>
                <p:cNvPr id="79513" name="Line 383"/>
                <p:cNvSpPr>
                  <a:spLocks noChangeShapeType="1"/>
                </p:cNvSpPr>
                <p:nvPr/>
              </p:nvSpPr>
              <p:spPr bwMode="auto">
                <a:xfrm flipV="1">
                  <a:off x="2556" y="2415"/>
                  <a:ext cx="130" cy="131"/>
                </a:xfrm>
                <a:prstGeom prst="line">
                  <a:avLst/>
                </a:prstGeom>
                <a:noFill/>
                <a:ln w="12700">
                  <a:solidFill>
                    <a:srgbClr val="C0C0FF"/>
                  </a:solidFill>
                  <a:round/>
                  <a:headEnd/>
                  <a:tailEnd/>
                </a:ln>
              </p:spPr>
              <p:txBody>
                <a:bodyPr/>
                <a:lstStyle/>
                <a:p>
                  <a:endParaRPr lang="it-IT"/>
                </a:p>
              </p:txBody>
            </p:sp>
          </p:grpSp>
          <p:sp>
            <p:nvSpPr>
              <p:cNvPr id="79458" name="Line 384"/>
              <p:cNvSpPr>
                <a:spLocks noChangeShapeType="1"/>
              </p:cNvSpPr>
              <p:nvPr/>
            </p:nvSpPr>
            <p:spPr bwMode="auto">
              <a:xfrm>
                <a:off x="4895" y="1893"/>
                <a:ext cx="0" cy="98"/>
              </a:xfrm>
              <a:prstGeom prst="line">
                <a:avLst/>
              </a:prstGeom>
              <a:noFill/>
              <a:ln w="15875">
                <a:solidFill>
                  <a:srgbClr val="404040"/>
                </a:solidFill>
                <a:round/>
                <a:headEnd/>
                <a:tailEnd/>
              </a:ln>
            </p:spPr>
            <p:txBody>
              <a:bodyPr/>
              <a:lstStyle/>
              <a:p>
                <a:endParaRPr lang="it-IT"/>
              </a:p>
            </p:txBody>
          </p:sp>
          <p:sp>
            <p:nvSpPr>
              <p:cNvPr id="79459" name="Freeform 385"/>
              <p:cNvSpPr>
                <a:spLocks/>
              </p:cNvSpPr>
              <p:nvPr/>
            </p:nvSpPr>
            <p:spPr bwMode="auto">
              <a:xfrm>
                <a:off x="5176" y="1843"/>
                <a:ext cx="202" cy="260"/>
              </a:xfrm>
              <a:custGeom>
                <a:avLst/>
                <a:gdLst>
                  <a:gd name="T0" fmla="*/ 0 w 954"/>
                  <a:gd name="T1" fmla="*/ 0 h 1084"/>
                  <a:gd name="T2" fmla="*/ 0 w 954"/>
                  <a:gd name="T3" fmla="*/ 0 h 1084"/>
                  <a:gd name="T4" fmla="*/ 0 w 954"/>
                  <a:gd name="T5" fmla="*/ 0 h 1084"/>
                  <a:gd name="T6" fmla="*/ 0 w 954"/>
                  <a:gd name="T7" fmla="*/ 0 h 1084"/>
                  <a:gd name="T8" fmla="*/ 0 w 954"/>
                  <a:gd name="T9" fmla="*/ 0 h 1084"/>
                  <a:gd name="T10" fmla="*/ 0 60000 65536"/>
                  <a:gd name="T11" fmla="*/ 0 60000 65536"/>
                  <a:gd name="T12" fmla="*/ 0 60000 65536"/>
                  <a:gd name="T13" fmla="*/ 0 60000 65536"/>
                  <a:gd name="T14" fmla="*/ 0 60000 65536"/>
                  <a:gd name="T15" fmla="*/ 0 w 954"/>
                  <a:gd name="T16" fmla="*/ 0 h 1084"/>
                  <a:gd name="T17" fmla="*/ 954 w 954"/>
                  <a:gd name="T18" fmla="*/ 1084 h 1084"/>
                </a:gdLst>
                <a:ahLst/>
                <a:cxnLst>
                  <a:cxn ang="T10">
                    <a:pos x="T0" y="T1"/>
                  </a:cxn>
                  <a:cxn ang="T11">
                    <a:pos x="T2" y="T3"/>
                  </a:cxn>
                  <a:cxn ang="T12">
                    <a:pos x="T4" y="T5"/>
                  </a:cxn>
                  <a:cxn ang="T13">
                    <a:pos x="T6" y="T7"/>
                  </a:cxn>
                  <a:cxn ang="T14">
                    <a:pos x="T8" y="T9"/>
                  </a:cxn>
                </a:cxnLst>
                <a:rect l="T15" t="T16" r="T17" b="T18"/>
                <a:pathLst>
                  <a:path w="954" h="1084">
                    <a:moveTo>
                      <a:pt x="0" y="0"/>
                    </a:moveTo>
                    <a:lnTo>
                      <a:pt x="0" y="1084"/>
                    </a:lnTo>
                    <a:lnTo>
                      <a:pt x="954" y="765"/>
                    </a:lnTo>
                    <a:lnTo>
                      <a:pt x="954" y="120"/>
                    </a:lnTo>
                    <a:lnTo>
                      <a:pt x="0" y="0"/>
                    </a:lnTo>
                    <a:close/>
                  </a:path>
                </a:pathLst>
              </a:custGeom>
              <a:solidFill>
                <a:srgbClr val="5F5F5F"/>
              </a:solidFill>
              <a:ln w="9525">
                <a:noFill/>
                <a:round/>
                <a:headEnd/>
                <a:tailEnd/>
              </a:ln>
            </p:spPr>
            <p:txBody>
              <a:bodyPr/>
              <a:lstStyle/>
              <a:p>
                <a:endParaRPr lang="it-IT"/>
              </a:p>
            </p:txBody>
          </p:sp>
          <p:grpSp>
            <p:nvGrpSpPr>
              <p:cNvPr id="79460" name="Group 386"/>
              <p:cNvGrpSpPr>
                <a:grpSpLocks/>
              </p:cNvGrpSpPr>
              <p:nvPr/>
            </p:nvGrpSpPr>
            <p:grpSpPr bwMode="auto">
              <a:xfrm>
                <a:off x="5205" y="1879"/>
                <a:ext cx="144" cy="165"/>
                <a:chOff x="2988" y="2142"/>
                <a:chExt cx="973" cy="699"/>
              </a:xfrm>
            </p:grpSpPr>
            <p:sp>
              <p:nvSpPr>
                <p:cNvPr id="79461" name="Freeform 387"/>
                <p:cNvSpPr>
                  <a:spLocks/>
                </p:cNvSpPr>
                <p:nvPr/>
              </p:nvSpPr>
              <p:spPr bwMode="auto">
                <a:xfrm>
                  <a:off x="2988" y="2142"/>
                  <a:ext cx="973" cy="699"/>
                </a:xfrm>
                <a:custGeom>
                  <a:avLst/>
                  <a:gdLst>
                    <a:gd name="T0" fmla="*/ 1 w 1946"/>
                    <a:gd name="T1" fmla="*/ 0 h 1400"/>
                    <a:gd name="T2" fmla="*/ 1 w 1946"/>
                    <a:gd name="T3" fmla="*/ 0 h 1400"/>
                    <a:gd name="T4" fmla="*/ 0 w 1946"/>
                    <a:gd name="T5" fmla="*/ 0 h 1400"/>
                    <a:gd name="T6" fmla="*/ 0 w 1946"/>
                    <a:gd name="T7" fmla="*/ 0 h 1400"/>
                    <a:gd name="T8" fmla="*/ 1 w 1946"/>
                    <a:gd name="T9" fmla="*/ 0 h 1400"/>
                    <a:gd name="T10" fmla="*/ 0 60000 65536"/>
                    <a:gd name="T11" fmla="*/ 0 60000 65536"/>
                    <a:gd name="T12" fmla="*/ 0 60000 65536"/>
                    <a:gd name="T13" fmla="*/ 0 60000 65536"/>
                    <a:gd name="T14" fmla="*/ 0 60000 65536"/>
                    <a:gd name="T15" fmla="*/ 0 w 1946"/>
                    <a:gd name="T16" fmla="*/ 0 h 1400"/>
                    <a:gd name="T17" fmla="*/ 1946 w 1946"/>
                    <a:gd name="T18" fmla="*/ 1400 h 1400"/>
                  </a:gdLst>
                  <a:ahLst/>
                  <a:cxnLst>
                    <a:cxn ang="T10">
                      <a:pos x="T0" y="T1"/>
                    </a:cxn>
                    <a:cxn ang="T11">
                      <a:pos x="T2" y="T3"/>
                    </a:cxn>
                    <a:cxn ang="T12">
                      <a:pos x="T4" y="T5"/>
                    </a:cxn>
                    <a:cxn ang="T13">
                      <a:pos x="T6" y="T7"/>
                    </a:cxn>
                    <a:cxn ang="T14">
                      <a:pos x="T8" y="T9"/>
                    </a:cxn>
                  </a:cxnLst>
                  <a:rect l="T15" t="T16" r="T17" b="T18"/>
                  <a:pathLst>
                    <a:path w="1946" h="1400">
                      <a:moveTo>
                        <a:pt x="1946" y="108"/>
                      </a:moveTo>
                      <a:lnTo>
                        <a:pt x="1946" y="1053"/>
                      </a:lnTo>
                      <a:lnTo>
                        <a:pt x="0" y="1400"/>
                      </a:lnTo>
                      <a:lnTo>
                        <a:pt x="0" y="0"/>
                      </a:lnTo>
                      <a:lnTo>
                        <a:pt x="1946" y="108"/>
                      </a:lnTo>
                      <a:close/>
                    </a:path>
                  </a:pathLst>
                </a:custGeom>
                <a:solidFill>
                  <a:srgbClr val="CCFFFF"/>
                </a:solidFill>
                <a:ln w="9525">
                  <a:noFill/>
                  <a:round/>
                  <a:headEnd/>
                  <a:tailEnd/>
                </a:ln>
              </p:spPr>
              <p:txBody>
                <a:bodyPr/>
                <a:lstStyle/>
                <a:p>
                  <a:endParaRPr lang="it-IT"/>
                </a:p>
              </p:txBody>
            </p:sp>
            <p:sp>
              <p:nvSpPr>
                <p:cNvPr id="79462" name="Line 388"/>
                <p:cNvSpPr>
                  <a:spLocks noChangeShapeType="1"/>
                </p:cNvSpPr>
                <p:nvPr/>
              </p:nvSpPr>
              <p:spPr bwMode="auto">
                <a:xfrm>
                  <a:off x="3385" y="2165"/>
                  <a:ext cx="1" cy="613"/>
                </a:xfrm>
                <a:prstGeom prst="line">
                  <a:avLst/>
                </a:prstGeom>
                <a:noFill/>
                <a:ln w="15875">
                  <a:solidFill>
                    <a:srgbClr val="303543"/>
                  </a:solidFill>
                  <a:round/>
                  <a:headEnd/>
                  <a:tailEnd/>
                </a:ln>
              </p:spPr>
              <p:txBody>
                <a:bodyPr/>
                <a:lstStyle/>
                <a:p>
                  <a:endParaRPr lang="it-IT"/>
                </a:p>
              </p:txBody>
            </p:sp>
            <p:sp>
              <p:nvSpPr>
                <p:cNvPr id="79463" name="Line 389"/>
                <p:cNvSpPr>
                  <a:spLocks noChangeShapeType="1"/>
                </p:cNvSpPr>
                <p:nvPr/>
              </p:nvSpPr>
              <p:spPr bwMode="auto">
                <a:xfrm>
                  <a:off x="3492" y="2173"/>
                  <a:ext cx="1" cy="586"/>
                </a:xfrm>
                <a:prstGeom prst="line">
                  <a:avLst/>
                </a:prstGeom>
                <a:noFill/>
                <a:ln w="15875">
                  <a:solidFill>
                    <a:srgbClr val="303543"/>
                  </a:solidFill>
                  <a:round/>
                  <a:headEnd/>
                  <a:tailEnd/>
                </a:ln>
              </p:spPr>
              <p:txBody>
                <a:bodyPr/>
                <a:lstStyle/>
                <a:p>
                  <a:endParaRPr lang="it-IT"/>
                </a:p>
              </p:txBody>
            </p:sp>
            <p:sp>
              <p:nvSpPr>
                <p:cNvPr id="79464" name="Line 390"/>
                <p:cNvSpPr>
                  <a:spLocks noChangeShapeType="1"/>
                </p:cNvSpPr>
                <p:nvPr/>
              </p:nvSpPr>
              <p:spPr bwMode="auto">
                <a:xfrm>
                  <a:off x="3597" y="2180"/>
                  <a:ext cx="1" cy="561"/>
                </a:xfrm>
                <a:prstGeom prst="line">
                  <a:avLst/>
                </a:prstGeom>
                <a:noFill/>
                <a:ln w="15875">
                  <a:solidFill>
                    <a:srgbClr val="303543"/>
                  </a:solidFill>
                  <a:round/>
                  <a:headEnd/>
                  <a:tailEnd/>
                </a:ln>
              </p:spPr>
              <p:txBody>
                <a:bodyPr/>
                <a:lstStyle/>
                <a:p>
                  <a:endParaRPr lang="it-IT"/>
                </a:p>
              </p:txBody>
            </p:sp>
            <p:sp>
              <p:nvSpPr>
                <p:cNvPr id="79465" name="Freeform 391"/>
                <p:cNvSpPr>
                  <a:spLocks/>
                </p:cNvSpPr>
                <p:nvPr/>
              </p:nvSpPr>
              <p:spPr bwMode="auto">
                <a:xfrm>
                  <a:off x="3005" y="2142"/>
                  <a:ext cx="956" cy="699"/>
                </a:xfrm>
                <a:custGeom>
                  <a:avLst/>
                  <a:gdLst>
                    <a:gd name="T0" fmla="*/ 0 w 1912"/>
                    <a:gd name="T1" fmla="*/ 0 h 1400"/>
                    <a:gd name="T2" fmla="*/ 0 w 1912"/>
                    <a:gd name="T3" fmla="*/ 0 h 1400"/>
                    <a:gd name="T4" fmla="*/ 1 w 1912"/>
                    <a:gd name="T5" fmla="*/ 0 h 1400"/>
                    <a:gd name="T6" fmla="*/ 1 w 1912"/>
                    <a:gd name="T7" fmla="*/ 0 h 1400"/>
                    <a:gd name="T8" fmla="*/ 0 w 1912"/>
                    <a:gd name="T9" fmla="*/ 0 h 1400"/>
                    <a:gd name="T10" fmla="*/ 0 60000 65536"/>
                    <a:gd name="T11" fmla="*/ 0 60000 65536"/>
                    <a:gd name="T12" fmla="*/ 0 60000 65536"/>
                    <a:gd name="T13" fmla="*/ 0 60000 65536"/>
                    <a:gd name="T14" fmla="*/ 0 60000 65536"/>
                    <a:gd name="T15" fmla="*/ 0 w 1912"/>
                    <a:gd name="T16" fmla="*/ 0 h 1400"/>
                    <a:gd name="T17" fmla="*/ 1912 w 1912"/>
                    <a:gd name="T18" fmla="*/ 1400 h 1400"/>
                  </a:gdLst>
                  <a:ahLst/>
                  <a:cxnLst>
                    <a:cxn ang="T10">
                      <a:pos x="T0" y="T1"/>
                    </a:cxn>
                    <a:cxn ang="T11">
                      <a:pos x="T2" y="T3"/>
                    </a:cxn>
                    <a:cxn ang="T12">
                      <a:pos x="T4" y="T5"/>
                    </a:cxn>
                    <a:cxn ang="T13">
                      <a:pos x="T6" y="T7"/>
                    </a:cxn>
                    <a:cxn ang="T14">
                      <a:pos x="T8" y="T9"/>
                    </a:cxn>
                  </a:cxnLst>
                  <a:rect l="T15" t="T16" r="T17" b="T18"/>
                  <a:pathLst>
                    <a:path w="1912" h="1400">
                      <a:moveTo>
                        <a:pt x="0" y="0"/>
                      </a:moveTo>
                      <a:lnTo>
                        <a:pt x="0" y="1400"/>
                      </a:lnTo>
                      <a:lnTo>
                        <a:pt x="1912" y="1053"/>
                      </a:lnTo>
                      <a:lnTo>
                        <a:pt x="1912" y="108"/>
                      </a:lnTo>
                      <a:lnTo>
                        <a:pt x="0" y="0"/>
                      </a:lnTo>
                    </a:path>
                  </a:pathLst>
                </a:custGeom>
                <a:solidFill>
                  <a:srgbClr val="CCFFFF"/>
                </a:solidFill>
                <a:ln w="15875">
                  <a:solidFill>
                    <a:srgbClr val="212121"/>
                  </a:solidFill>
                  <a:round/>
                  <a:headEnd/>
                  <a:tailEnd/>
                </a:ln>
              </p:spPr>
              <p:txBody>
                <a:bodyPr/>
                <a:lstStyle/>
                <a:p>
                  <a:endParaRPr lang="it-IT"/>
                </a:p>
              </p:txBody>
            </p:sp>
            <p:sp>
              <p:nvSpPr>
                <p:cNvPr id="79466" name="Line 392"/>
                <p:cNvSpPr>
                  <a:spLocks noChangeShapeType="1"/>
                </p:cNvSpPr>
                <p:nvPr/>
              </p:nvSpPr>
              <p:spPr bwMode="auto">
                <a:xfrm>
                  <a:off x="3139" y="2157"/>
                  <a:ext cx="1" cy="656"/>
                </a:xfrm>
                <a:prstGeom prst="line">
                  <a:avLst/>
                </a:prstGeom>
                <a:noFill/>
                <a:ln w="15875">
                  <a:solidFill>
                    <a:srgbClr val="404040"/>
                  </a:solidFill>
                  <a:round/>
                  <a:headEnd/>
                  <a:tailEnd/>
                </a:ln>
              </p:spPr>
              <p:txBody>
                <a:bodyPr/>
                <a:lstStyle/>
                <a:p>
                  <a:endParaRPr lang="it-IT"/>
                </a:p>
              </p:txBody>
            </p:sp>
            <p:sp>
              <p:nvSpPr>
                <p:cNvPr id="79467" name="Line 393"/>
                <p:cNvSpPr>
                  <a:spLocks noChangeShapeType="1"/>
                </p:cNvSpPr>
                <p:nvPr/>
              </p:nvSpPr>
              <p:spPr bwMode="auto">
                <a:xfrm>
                  <a:off x="3384" y="2171"/>
                  <a:ext cx="1" cy="604"/>
                </a:xfrm>
                <a:prstGeom prst="line">
                  <a:avLst/>
                </a:prstGeom>
                <a:noFill/>
                <a:ln w="15875">
                  <a:solidFill>
                    <a:srgbClr val="404040"/>
                  </a:solidFill>
                  <a:round/>
                  <a:headEnd/>
                  <a:tailEnd/>
                </a:ln>
              </p:spPr>
              <p:txBody>
                <a:bodyPr/>
                <a:lstStyle/>
                <a:p>
                  <a:endParaRPr lang="it-IT"/>
                </a:p>
              </p:txBody>
            </p:sp>
            <p:sp>
              <p:nvSpPr>
                <p:cNvPr id="79468" name="Line 394"/>
                <p:cNvSpPr>
                  <a:spLocks noChangeShapeType="1"/>
                </p:cNvSpPr>
                <p:nvPr/>
              </p:nvSpPr>
              <p:spPr bwMode="auto">
                <a:xfrm>
                  <a:off x="3495" y="2180"/>
                  <a:ext cx="1" cy="575"/>
                </a:xfrm>
                <a:prstGeom prst="line">
                  <a:avLst/>
                </a:prstGeom>
                <a:noFill/>
                <a:ln w="15875">
                  <a:solidFill>
                    <a:srgbClr val="404040"/>
                  </a:solidFill>
                  <a:round/>
                  <a:headEnd/>
                  <a:tailEnd/>
                </a:ln>
              </p:spPr>
              <p:txBody>
                <a:bodyPr/>
                <a:lstStyle/>
                <a:p>
                  <a:endParaRPr lang="it-IT"/>
                </a:p>
              </p:txBody>
            </p:sp>
            <p:sp>
              <p:nvSpPr>
                <p:cNvPr id="79469" name="Line 395"/>
                <p:cNvSpPr>
                  <a:spLocks noChangeShapeType="1"/>
                </p:cNvSpPr>
                <p:nvPr/>
              </p:nvSpPr>
              <p:spPr bwMode="auto">
                <a:xfrm>
                  <a:off x="3685" y="2190"/>
                  <a:ext cx="1" cy="531"/>
                </a:xfrm>
                <a:prstGeom prst="line">
                  <a:avLst/>
                </a:prstGeom>
                <a:noFill/>
                <a:ln w="15875">
                  <a:solidFill>
                    <a:srgbClr val="404040"/>
                  </a:solidFill>
                  <a:round/>
                  <a:headEnd/>
                  <a:tailEnd/>
                </a:ln>
              </p:spPr>
              <p:txBody>
                <a:bodyPr/>
                <a:lstStyle/>
                <a:p>
                  <a:endParaRPr lang="it-IT"/>
                </a:p>
              </p:txBody>
            </p:sp>
            <p:sp>
              <p:nvSpPr>
                <p:cNvPr id="79470" name="Line 396"/>
                <p:cNvSpPr>
                  <a:spLocks noChangeShapeType="1"/>
                </p:cNvSpPr>
                <p:nvPr/>
              </p:nvSpPr>
              <p:spPr bwMode="auto">
                <a:xfrm>
                  <a:off x="3769" y="2196"/>
                  <a:ext cx="1" cy="512"/>
                </a:xfrm>
                <a:prstGeom prst="line">
                  <a:avLst/>
                </a:prstGeom>
                <a:noFill/>
                <a:ln w="15875">
                  <a:solidFill>
                    <a:srgbClr val="404040"/>
                  </a:solidFill>
                  <a:round/>
                  <a:headEnd/>
                  <a:tailEnd/>
                </a:ln>
              </p:spPr>
              <p:txBody>
                <a:bodyPr/>
                <a:lstStyle/>
                <a:p>
                  <a:endParaRPr lang="it-IT"/>
                </a:p>
              </p:txBody>
            </p:sp>
            <p:sp>
              <p:nvSpPr>
                <p:cNvPr id="79471" name="Line 397"/>
                <p:cNvSpPr>
                  <a:spLocks noChangeShapeType="1"/>
                </p:cNvSpPr>
                <p:nvPr/>
              </p:nvSpPr>
              <p:spPr bwMode="auto">
                <a:xfrm>
                  <a:off x="3843" y="2203"/>
                  <a:ext cx="1" cy="492"/>
                </a:xfrm>
                <a:prstGeom prst="line">
                  <a:avLst/>
                </a:prstGeom>
                <a:noFill/>
                <a:ln w="15875">
                  <a:solidFill>
                    <a:srgbClr val="404040"/>
                  </a:solidFill>
                  <a:round/>
                  <a:headEnd/>
                  <a:tailEnd/>
                </a:ln>
              </p:spPr>
              <p:txBody>
                <a:bodyPr/>
                <a:lstStyle/>
                <a:p>
                  <a:endParaRPr lang="it-IT"/>
                </a:p>
              </p:txBody>
            </p:sp>
            <p:sp>
              <p:nvSpPr>
                <p:cNvPr id="79472" name="Line 398"/>
                <p:cNvSpPr>
                  <a:spLocks noChangeShapeType="1"/>
                </p:cNvSpPr>
                <p:nvPr/>
              </p:nvSpPr>
              <p:spPr bwMode="auto">
                <a:xfrm>
                  <a:off x="3920" y="2207"/>
                  <a:ext cx="1" cy="473"/>
                </a:xfrm>
                <a:prstGeom prst="line">
                  <a:avLst/>
                </a:prstGeom>
                <a:noFill/>
                <a:ln w="15875">
                  <a:solidFill>
                    <a:srgbClr val="404040"/>
                  </a:solidFill>
                  <a:round/>
                  <a:headEnd/>
                  <a:tailEnd/>
                </a:ln>
              </p:spPr>
              <p:txBody>
                <a:bodyPr/>
                <a:lstStyle/>
                <a:p>
                  <a:endParaRPr lang="it-IT"/>
                </a:p>
              </p:txBody>
            </p:sp>
            <p:grpSp>
              <p:nvGrpSpPr>
                <p:cNvPr id="79473" name="Group 399"/>
                <p:cNvGrpSpPr>
                  <a:grpSpLocks/>
                </p:cNvGrpSpPr>
                <p:nvPr/>
              </p:nvGrpSpPr>
              <p:grpSpPr bwMode="auto">
                <a:xfrm>
                  <a:off x="3077" y="2228"/>
                  <a:ext cx="878" cy="462"/>
                  <a:chOff x="3077" y="2228"/>
                  <a:chExt cx="878" cy="462"/>
                </a:xfrm>
              </p:grpSpPr>
              <p:sp>
                <p:nvSpPr>
                  <p:cNvPr id="79480" name="Line 400"/>
                  <p:cNvSpPr>
                    <a:spLocks noChangeShapeType="1"/>
                  </p:cNvSpPr>
                  <p:nvPr/>
                </p:nvSpPr>
                <p:spPr bwMode="auto">
                  <a:xfrm flipH="1" flipV="1">
                    <a:off x="3809" y="2228"/>
                    <a:ext cx="124" cy="98"/>
                  </a:xfrm>
                  <a:prstGeom prst="line">
                    <a:avLst/>
                  </a:prstGeom>
                  <a:noFill/>
                  <a:ln w="12700">
                    <a:solidFill>
                      <a:srgbClr val="E0E0E0"/>
                    </a:solidFill>
                    <a:round/>
                    <a:headEnd/>
                    <a:tailEnd/>
                  </a:ln>
                </p:spPr>
                <p:txBody>
                  <a:bodyPr/>
                  <a:lstStyle/>
                  <a:p>
                    <a:endParaRPr lang="it-IT"/>
                  </a:p>
                </p:txBody>
              </p:sp>
              <p:sp>
                <p:nvSpPr>
                  <p:cNvPr id="79481" name="Line 401"/>
                  <p:cNvSpPr>
                    <a:spLocks noChangeShapeType="1"/>
                  </p:cNvSpPr>
                  <p:nvPr/>
                </p:nvSpPr>
                <p:spPr bwMode="auto">
                  <a:xfrm flipH="1" flipV="1">
                    <a:off x="3861" y="2486"/>
                    <a:ext cx="94" cy="80"/>
                  </a:xfrm>
                  <a:prstGeom prst="line">
                    <a:avLst/>
                  </a:prstGeom>
                  <a:noFill/>
                  <a:ln w="12700">
                    <a:solidFill>
                      <a:srgbClr val="E0E0E0"/>
                    </a:solidFill>
                    <a:round/>
                    <a:headEnd/>
                    <a:tailEnd/>
                  </a:ln>
                </p:spPr>
                <p:txBody>
                  <a:bodyPr/>
                  <a:lstStyle/>
                  <a:p>
                    <a:endParaRPr lang="it-IT"/>
                  </a:p>
                </p:txBody>
              </p:sp>
              <p:sp>
                <p:nvSpPr>
                  <p:cNvPr id="79482" name="Line 402"/>
                  <p:cNvSpPr>
                    <a:spLocks noChangeShapeType="1"/>
                  </p:cNvSpPr>
                  <p:nvPr/>
                </p:nvSpPr>
                <p:spPr bwMode="auto">
                  <a:xfrm flipH="1" flipV="1">
                    <a:off x="3664" y="2352"/>
                    <a:ext cx="155" cy="141"/>
                  </a:xfrm>
                  <a:prstGeom prst="line">
                    <a:avLst/>
                  </a:prstGeom>
                  <a:noFill/>
                  <a:ln w="12700">
                    <a:solidFill>
                      <a:srgbClr val="E0E0E0"/>
                    </a:solidFill>
                    <a:round/>
                    <a:headEnd/>
                    <a:tailEnd/>
                  </a:ln>
                </p:spPr>
                <p:txBody>
                  <a:bodyPr/>
                  <a:lstStyle/>
                  <a:p>
                    <a:endParaRPr lang="it-IT"/>
                  </a:p>
                </p:txBody>
              </p:sp>
              <p:sp>
                <p:nvSpPr>
                  <p:cNvPr id="79483" name="Line 403"/>
                  <p:cNvSpPr>
                    <a:spLocks noChangeShapeType="1"/>
                  </p:cNvSpPr>
                  <p:nvPr/>
                </p:nvSpPr>
                <p:spPr bwMode="auto">
                  <a:xfrm flipH="1" flipV="1">
                    <a:off x="3088" y="2261"/>
                    <a:ext cx="139" cy="133"/>
                  </a:xfrm>
                  <a:prstGeom prst="line">
                    <a:avLst/>
                  </a:prstGeom>
                  <a:noFill/>
                  <a:ln w="12700">
                    <a:solidFill>
                      <a:srgbClr val="E0E0E0"/>
                    </a:solidFill>
                    <a:round/>
                    <a:headEnd/>
                    <a:tailEnd/>
                  </a:ln>
                </p:spPr>
                <p:txBody>
                  <a:bodyPr/>
                  <a:lstStyle/>
                  <a:p>
                    <a:endParaRPr lang="it-IT"/>
                  </a:p>
                </p:txBody>
              </p:sp>
              <p:sp>
                <p:nvSpPr>
                  <p:cNvPr id="79484" name="Line 404"/>
                  <p:cNvSpPr>
                    <a:spLocks noChangeShapeType="1"/>
                  </p:cNvSpPr>
                  <p:nvPr/>
                </p:nvSpPr>
                <p:spPr bwMode="auto">
                  <a:xfrm flipH="1" flipV="1">
                    <a:off x="3651" y="2300"/>
                    <a:ext cx="137" cy="127"/>
                  </a:xfrm>
                  <a:prstGeom prst="line">
                    <a:avLst/>
                  </a:prstGeom>
                  <a:noFill/>
                  <a:ln w="12700">
                    <a:solidFill>
                      <a:srgbClr val="E0E0E0"/>
                    </a:solidFill>
                    <a:round/>
                    <a:headEnd/>
                    <a:tailEnd/>
                  </a:ln>
                </p:spPr>
                <p:txBody>
                  <a:bodyPr/>
                  <a:lstStyle/>
                  <a:p>
                    <a:endParaRPr lang="it-IT"/>
                  </a:p>
                </p:txBody>
              </p:sp>
              <p:sp>
                <p:nvSpPr>
                  <p:cNvPr id="79485" name="Line 405"/>
                  <p:cNvSpPr>
                    <a:spLocks noChangeShapeType="1"/>
                  </p:cNvSpPr>
                  <p:nvPr/>
                </p:nvSpPr>
                <p:spPr bwMode="auto">
                  <a:xfrm flipH="1" flipV="1">
                    <a:off x="3736" y="2471"/>
                    <a:ext cx="132" cy="111"/>
                  </a:xfrm>
                  <a:prstGeom prst="line">
                    <a:avLst/>
                  </a:prstGeom>
                  <a:noFill/>
                  <a:ln w="12700">
                    <a:solidFill>
                      <a:srgbClr val="E0E0E0"/>
                    </a:solidFill>
                    <a:round/>
                    <a:headEnd/>
                    <a:tailEnd/>
                  </a:ln>
                </p:spPr>
                <p:txBody>
                  <a:bodyPr/>
                  <a:lstStyle/>
                  <a:p>
                    <a:endParaRPr lang="it-IT"/>
                  </a:p>
                </p:txBody>
              </p:sp>
              <p:sp>
                <p:nvSpPr>
                  <p:cNvPr id="79486" name="Line 406"/>
                  <p:cNvSpPr>
                    <a:spLocks noChangeShapeType="1"/>
                  </p:cNvSpPr>
                  <p:nvPr/>
                </p:nvSpPr>
                <p:spPr bwMode="auto">
                  <a:xfrm flipH="1" flipV="1">
                    <a:off x="3387" y="2231"/>
                    <a:ext cx="160" cy="157"/>
                  </a:xfrm>
                  <a:prstGeom prst="line">
                    <a:avLst/>
                  </a:prstGeom>
                  <a:noFill/>
                  <a:ln w="12700">
                    <a:solidFill>
                      <a:srgbClr val="E0E0E0"/>
                    </a:solidFill>
                    <a:round/>
                    <a:headEnd/>
                    <a:tailEnd/>
                  </a:ln>
                </p:spPr>
                <p:txBody>
                  <a:bodyPr/>
                  <a:lstStyle/>
                  <a:p>
                    <a:endParaRPr lang="it-IT"/>
                  </a:p>
                </p:txBody>
              </p:sp>
              <p:sp>
                <p:nvSpPr>
                  <p:cNvPr id="79487" name="Line 407"/>
                  <p:cNvSpPr>
                    <a:spLocks noChangeShapeType="1"/>
                  </p:cNvSpPr>
                  <p:nvPr/>
                </p:nvSpPr>
                <p:spPr bwMode="auto">
                  <a:xfrm flipH="1" flipV="1">
                    <a:off x="3437" y="2337"/>
                    <a:ext cx="182" cy="181"/>
                  </a:xfrm>
                  <a:prstGeom prst="line">
                    <a:avLst/>
                  </a:prstGeom>
                  <a:noFill/>
                  <a:ln w="12700">
                    <a:solidFill>
                      <a:srgbClr val="E0E0E0"/>
                    </a:solidFill>
                    <a:round/>
                    <a:headEnd/>
                    <a:tailEnd/>
                  </a:ln>
                </p:spPr>
                <p:txBody>
                  <a:bodyPr/>
                  <a:lstStyle/>
                  <a:p>
                    <a:endParaRPr lang="it-IT"/>
                  </a:p>
                </p:txBody>
              </p:sp>
              <p:sp>
                <p:nvSpPr>
                  <p:cNvPr id="79488" name="Line 408"/>
                  <p:cNvSpPr>
                    <a:spLocks noChangeShapeType="1"/>
                  </p:cNvSpPr>
                  <p:nvPr/>
                </p:nvSpPr>
                <p:spPr bwMode="auto">
                  <a:xfrm flipH="1" flipV="1">
                    <a:off x="3253" y="2330"/>
                    <a:ext cx="159" cy="152"/>
                  </a:xfrm>
                  <a:prstGeom prst="line">
                    <a:avLst/>
                  </a:prstGeom>
                  <a:noFill/>
                  <a:ln w="12700">
                    <a:solidFill>
                      <a:srgbClr val="E0E0E0"/>
                    </a:solidFill>
                    <a:round/>
                    <a:headEnd/>
                    <a:tailEnd/>
                  </a:ln>
                </p:spPr>
                <p:txBody>
                  <a:bodyPr/>
                  <a:lstStyle/>
                  <a:p>
                    <a:endParaRPr lang="it-IT"/>
                  </a:p>
                </p:txBody>
              </p:sp>
              <p:sp>
                <p:nvSpPr>
                  <p:cNvPr id="79489" name="Line 409"/>
                  <p:cNvSpPr>
                    <a:spLocks noChangeShapeType="1"/>
                  </p:cNvSpPr>
                  <p:nvPr/>
                </p:nvSpPr>
                <p:spPr bwMode="auto">
                  <a:xfrm flipH="1" flipV="1">
                    <a:off x="3320" y="2557"/>
                    <a:ext cx="141" cy="133"/>
                  </a:xfrm>
                  <a:prstGeom prst="line">
                    <a:avLst/>
                  </a:prstGeom>
                  <a:noFill/>
                  <a:ln w="12700">
                    <a:solidFill>
                      <a:srgbClr val="E0E0E0"/>
                    </a:solidFill>
                    <a:round/>
                    <a:headEnd/>
                    <a:tailEnd/>
                  </a:ln>
                </p:spPr>
                <p:txBody>
                  <a:bodyPr/>
                  <a:lstStyle/>
                  <a:p>
                    <a:endParaRPr lang="it-IT"/>
                  </a:p>
                </p:txBody>
              </p:sp>
              <p:sp>
                <p:nvSpPr>
                  <p:cNvPr id="79490" name="Line 410"/>
                  <p:cNvSpPr>
                    <a:spLocks noChangeShapeType="1"/>
                  </p:cNvSpPr>
                  <p:nvPr/>
                </p:nvSpPr>
                <p:spPr bwMode="auto">
                  <a:xfrm flipH="1" flipV="1">
                    <a:off x="3077" y="2415"/>
                    <a:ext cx="130" cy="131"/>
                  </a:xfrm>
                  <a:prstGeom prst="line">
                    <a:avLst/>
                  </a:prstGeom>
                  <a:noFill/>
                  <a:ln w="12700">
                    <a:solidFill>
                      <a:srgbClr val="E0E0E0"/>
                    </a:solidFill>
                    <a:round/>
                    <a:headEnd/>
                    <a:tailEnd/>
                  </a:ln>
                </p:spPr>
                <p:txBody>
                  <a:bodyPr/>
                  <a:lstStyle/>
                  <a:p>
                    <a:endParaRPr lang="it-IT"/>
                  </a:p>
                </p:txBody>
              </p:sp>
            </p:grpSp>
            <p:sp>
              <p:nvSpPr>
                <p:cNvPr id="79474" name="Line 411"/>
                <p:cNvSpPr>
                  <a:spLocks noChangeShapeType="1"/>
                </p:cNvSpPr>
                <p:nvPr/>
              </p:nvSpPr>
              <p:spPr bwMode="auto">
                <a:xfrm>
                  <a:off x="3258" y="2177"/>
                  <a:ext cx="1" cy="604"/>
                </a:xfrm>
                <a:prstGeom prst="line">
                  <a:avLst/>
                </a:prstGeom>
                <a:noFill/>
                <a:ln w="15875">
                  <a:solidFill>
                    <a:srgbClr val="404040"/>
                  </a:solidFill>
                  <a:round/>
                  <a:headEnd/>
                  <a:tailEnd/>
                </a:ln>
              </p:spPr>
              <p:txBody>
                <a:bodyPr/>
                <a:lstStyle/>
                <a:p>
                  <a:endParaRPr lang="it-IT"/>
                </a:p>
              </p:txBody>
            </p:sp>
            <p:sp>
              <p:nvSpPr>
                <p:cNvPr id="79475" name="Line 412"/>
                <p:cNvSpPr>
                  <a:spLocks noChangeShapeType="1"/>
                </p:cNvSpPr>
                <p:nvPr/>
              </p:nvSpPr>
              <p:spPr bwMode="auto">
                <a:xfrm>
                  <a:off x="3003" y="2249"/>
                  <a:ext cx="946" cy="30"/>
                </a:xfrm>
                <a:prstGeom prst="line">
                  <a:avLst/>
                </a:prstGeom>
                <a:noFill/>
                <a:ln w="15875">
                  <a:solidFill>
                    <a:srgbClr val="404040"/>
                  </a:solidFill>
                  <a:round/>
                  <a:headEnd/>
                  <a:tailEnd/>
                </a:ln>
              </p:spPr>
              <p:txBody>
                <a:bodyPr/>
                <a:lstStyle/>
                <a:p>
                  <a:endParaRPr lang="it-IT"/>
                </a:p>
              </p:txBody>
            </p:sp>
            <p:sp>
              <p:nvSpPr>
                <p:cNvPr id="79476" name="Line 413"/>
                <p:cNvSpPr>
                  <a:spLocks noChangeShapeType="1"/>
                </p:cNvSpPr>
                <p:nvPr/>
              </p:nvSpPr>
              <p:spPr bwMode="auto">
                <a:xfrm flipV="1">
                  <a:off x="3009" y="2363"/>
                  <a:ext cx="946" cy="6"/>
                </a:xfrm>
                <a:prstGeom prst="line">
                  <a:avLst/>
                </a:prstGeom>
                <a:noFill/>
                <a:ln w="15875">
                  <a:solidFill>
                    <a:srgbClr val="404040"/>
                  </a:solidFill>
                  <a:round/>
                  <a:headEnd/>
                  <a:tailEnd/>
                </a:ln>
              </p:spPr>
              <p:txBody>
                <a:bodyPr/>
                <a:lstStyle/>
                <a:p>
                  <a:endParaRPr lang="it-IT"/>
                </a:p>
              </p:txBody>
            </p:sp>
            <p:sp>
              <p:nvSpPr>
                <p:cNvPr id="79477" name="Line 414"/>
                <p:cNvSpPr>
                  <a:spLocks noChangeShapeType="1"/>
                </p:cNvSpPr>
                <p:nvPr/>
              </p:nvSpPr>
              <p:spPr bwMode="auto">
                <a:xfrm flipV="1">
                  <a:off x="3015" y="2453"/>
                  <a:ext cx="934" cy="47"/>
                </a:xfrm>
                <a:prstGeom prst="line">
                  <a:avLst/>
                </a:prstGeom>
                <a:noFill/>
                <a:ln w="15875">
                  <a:solidFill>
                    <a:srgbClr val="404040"/>
                  </a:solidFill>
                  <a:round/>
                  <a:headEnd/>
                  <a:tailEnd/>
                </a:ln>
              </p:spPr>
              <p:txBody>
                <a:bodyPr/>
                <a:lstStyle/>
                <a:p>
                  <a:endParaRPr lang="it-IT"/>
                </a:p>
              </p:txBody>
            </p:sp>
            <p:sp>
              <p:nvSpPr>
                <p:cNvPr id="79478" name="Line 415"/>
                <p:cNvSpPr>
                  <a:spLocks noChangeShapeType="1"/>
                </p:cNvSpPr>
                <p:nvPr/>
              </p:nvSpPr>
              <p:spPr bwMode="auto">
                <a:xfrm flipV="1">
                  <a:off x="3009" y="2608"/>
                  <a:ext cx="952" cy="114"/>
                </a:xfrm>
                <a:prstGeom prst="line">
                  <a:avLst/>
                </a:prstGeom>
                <a:noFill/>
                <a:ln w="15875">
                  <a:solidFill>
                    <a:srgbClr val="404040"/>
                  </a:solidFill>
                  <a:round/>
                  <a:headEnd/>
                  <a:tailEnd/>
                </a:ln>
              </p:spPr>
              <p:txBody>
                <a:bodyPr/>
                <a:lstStyle/>
                <a:p>
                  <a:endParaRPr lang="it-IT"/>
                </a:p>
              </p:txBody>
            </p:sp>
            <p:sp>
              <p:nvSpPr>
                <p:cNvPr id="79479" name="Line 416"/>
                <p:cNvSpPr>
                  <a:spLocks noChangeShapeType="1"/>
                </p:cNvSpPr>
                <p:nvPr/>
              </p:nvSpPr>
              <p:spPr bwMode="auto">
                <a:xfrm flipV="1">
                  <a:off x="3015" y="2530"/>
                  <a:ext cx="946" cy="84"/>
                </a:xfrm>
                <a:prstGeom prst="line">
                  <a:avLst/>
                </a:prstGeom>
                <a:noFill/>
                <a:ln w="15875">
                  <a:solidFill>
                    <a:srgbClr val="404040"/>
                  </a:solidFill>
                  <a:round/>
                  <a:headEnd/>
                  <a:tailEnd/>
                </a:ln>
              </p:spPr>
              <p:txBody>
                <a:bodyPr/>
                <a:lstStyle/>
                <a:p>
                  <a:endParaRPr lang="it-IT"/>
                </a:p>
              </p:txBody>
            </p:sp>
          </p:grpSp>
        </p:grpSp>
        <p:grpSp>
          <p:nvGrpSpPr>
            <p:cNvPr id="79284" name="Group 417"/>
            <p:cNvGrpSpPr>
              <a:grpSpLocks/>
            </p:cNvGrpSpPr>
            <p:nvPr/>
          </p:nvGrpSpPr>
          <p:grpSpPr bwMode="auto">
            <a:xfrm>
              <a:off x="1692" y="1322"/>
              <a:ext cx="321" cy="191"/>
              <a:chOff x="270" y="4726"/>
              <a:chExt cx="1482" cy="556"/>
            </a:xfrm>
          </p:grpSpPr>
          <p:sp>
            <p:nvSpPr>
              <p:cNvPr id="79392" name="Freeform 418"/>
              <p:cNvSpPr>
                <a:spLocks/>
              </p:cNvSpPr>
              <p:nvPr/>
            </p:nvSpPr>
            <p:spPr bwMode="auto">
              <a:xfrm>
                <a:off x="270" y="5101"/>
                <a:ext cx="1482" cy="181"/>
              </a:xfrm>
              <a:custGeom>
                <a:avLst/>
                <a:gdLst>
                  <a:gd name="T0" fmla="*/ 71 w 1482"/>
                  <a:gd name="T1" fmla="*/ 0 h 181"/>
                  <a:gd name="T2" fmla="*/ 0 w 1482"/>
                  <a:gd name="T3" fmla="*/ 7 h 181"/>
                  <a:gd name="T4" fmla="*/ 360 w 1482"/>
                  <a:gd name="T5" fmla="*/ 180 h 181"/>
                  <a:gd name="T6" fmla="*/ 1481 w 1482"/>
                  <a:gd name="T7" fmla="*/ 35 h 181"/>
                  <a:gd name="T8" fmla="*/ 1444 w 1482"/>
                  <a:gd name="T9" fmla="*/ 21 h 181"/>
                  <a:gd name="T10" fmla="*/ 0 60000 65536"/>
                  <a:gd name="T11" fmla="*/ 0 60000 65536"/>
                  <a:gd name="T12" fmla="*/ 0 60000 65536"/>
                  <a:gd name="T13" fmla="*/ 0 60000 65536"/>
                  <a:gd name="T14" fmla="*/ 0 60000 65536"/>
                  <a:gd name="T15" fmla="*/ 0 w 1482"/>
                  <a:gd name="T16" fmla="*/ 0 h 181"/>
                  <a:gd name="T17" fmla="*/ 1482 w 1482"/>
                  <a:gd name="T18" fmla="*/ 181 h 181"/>
                </a:gdLst>
                <a:ahLst/>
                <a:cxnLst>
                  <a:cxn ang="T10">
                    <a:pos x="T0" y="T1"/>
                  </a:cxn>
                  <a:cxn ang="T11">
                    <a:pos x="T2" y="T3"/>
                  </a:cxn>
                  <a:cxn ang="T12">
                    <a:pos x="T4" y="T5"/>
                  </a:cxn>
                  <a:cxn ang="T13">
                    <a:pos x="T6" y="T7"/>
                  </a:cxn>
                  <a:cxn ang="T14">
                    <a:pos x="T8" y="T9"/>
                  </a:cxn>
                </a:cxnLst>
                <a:rect l="T15" t="T16" r="T17" b="T18"/>
                <a:pathLst>
                  <a:path w="1482" h="181">
                    <a:moveTo>
                      <a:pt x="71" y="0"/>
                    </a:moveTo>
                    <a:lnTo>
                      <a:pt x="0" y="7"/>
                    </a:lnTo>
                    <a:lnTo>
                      <a:pt x="360" y="180"/>
                    </a:lnTo>
                    <a:lnTo>
                      <a:pt x="1481" y="35"/>
                    </a:lnTo>
                    <a:lnTo>
                      <a:pt x="1444" y="21"/>
                    </a:lnTo>
                  </a:path>
                </a:pathLst>
              </a:custGeom>
              <a:solidFill>
                <a:schemeClr val="folHlink"/>
              </a:solidFill>
              <a:ln w="12700" cap="rnd">
                <a:solidFill>
                  <a:schemeClr val="tx1"/>
                </a:solidFill>
                <a:round/>
                <a:headEnd type="none" w="sm" len="sm"/>
                <a:tailEnd type="none" w="sm" len="sm"/>
              </a:ln>
            </p:spPr>
            <p:txBody>
              <a:bodyPr/>
              <a:lstStyle/>
              <a:p>
                <a:endParaRPr lang="it-IT"/>
              </a:p>
            </p:txBody>
          </p:sp>
          <p:grpSp>
            <p:nvGrpSpPr>
              <p:cNvPr id="79393" name="Group 419"/>
              <p:cNvGrpSpPr>
                <a:grpSpLocks/>
              </p:cNvGrpSpPr>
              <p:nvPr/>
            </p:nvGrpSpPr>
            <p:grpSpPr bwMode="auto">
              <a:xfrm>
                <a:off x="344" y="4726"/>
                <a:ext cx="1364" cy="492"/>
                <a:chOff x="344" y="4726"/>
                <a:chExt cx="1364" cy="492"/>
              </a:xfrm>
            </p:grpSpPr>
            <p:sp>
              <p:nvSpPr>
                <p:cNvPr id="79394" name="Oval 420"/>
                <p:cNvSpPr>
                  <a:spLocks noChangeArrowheads="1"/>
                </p:cNvSpPr>
                <p:nvPr/>
              </p:nvSpPr>
              <p:spPr bwMode="auto">
                <a:xfrm>
                  <a:off x="999" y="4835"/>
                  <a:ext cx="24" cy="26"/>
                </a:xfrm>
                <a:prstGeom prst="ellipse">
                  <a:avLst/>
                </a:prstGeom>
                <a:solidFill>
                  <a:schemeClr val="hlink"/>
                </a:solidFill>
                <a:ln w="12700">
                  <a:solidFill>
                    <a:schemeClr val="tx1"/>
                  </a:solidFill>
                  <a:round/>
                  <a:headEnd/>
                  <a:tailEnd/>
                </a:ln>
              </p:spPr>
              <p:txBody>
                <a:bodyPr wrap="none" anchor="ctr"/>
                <a:lstStyle/>
                <a:p>
                  <a:pPr algn="ctr" eaLnBrk="0" hangingPunct="0"/>
                  <a:endParaRPr lang="it-IT" sz="2000">
                    <a:solidFill>
                      <a:schemeClr val="tx1"/>
                    </a:solidFill>
                    <a:latin typeface="Calibri" pitchFamily="34" charset="0"/>
                  </a:endParaRPr>
                </a:p>
              </p:txBody>
            </p:sp>
            <p:sp>
              <p:nvSpPr>
                <p:cNvPr id="79395" name="Oval 421"/>
                <p:cNvSpPr>
                  <a:spLocks noChangeArrowheads="1"/>
                </p:cNvSpPr>
                <p:nvPr/>
              </p:nvSpPr>
              <p:spPr bwMode="auto">
                <a:xfrm>
                  <a:off x="809" y="4775"/>
                  <a:ext cx="25" cy="26"/>
                </a:xfrm>
                <a:prstGeom prst="ellipse">
                  <a:avLst/>
                </a:prstGeom>
                <a:solidFill>
                  <a:schemeClr val="hlink"/>
                </a:solidFill>
                <a:ln w="12700">
                  <a:solidFill>
                    <a:schemeClr val="tx1"/>
                  </a:solidFill>
                  <a:round/>
                  <a:headEnd/>
                  <a:tailEnd/>
                </a:ln>
              </p:spPr>
              <p:txBody>
                <a:bodyPr wrap="none" anchor="ctr"/>
                <a:lstStyle/>
                <a:p>
                  <a:pPr algn="ctr" eaLnBrk="0" hangingPunct="0"/>
                  <a:endParaRPr lang="it-IT" sz="2000">
                    <a:solidFill>
                      <a:schemeClr val="tx1"/>
                    </a:solidFill>
                    <a:latin typeface="Calibri" pitchFamily="34" charset="0"/>
                  </a:endParaRPr>
                </a:p>
              </p:txBody>
            </p:sp>
            <p:sp>
              <p:nvSpPr>
                <p:cNvPr id="79396" name="Oval 422"/>
                <p:cNvSpPr>
                  <a:spLocks noChangeArrowheads="1"/>
                </p:cNvSpPr>
                <p:nvPr/>
              </p:nvSpPr>
              <p:spPr bwMode="auto">
                <a:xfrm>
                  <a:off x="772" y="4870"/>
                  <a:ext cx="25" cy="27"/>
                </a:xfrm>
                <a:prstGeom prst="ellipse">
                  <a:avLst/>
                </a:prstGeom>
                <a:solidFill>
                  <a:schemeClr val="hlink"/>
                </a:solidFill>
                <a:ln w="12700">
                  <a:solidFill>
                    <a:schemeClr val="tx1"/>
                  </a:solidFill>
                  <a:round/>
                  <a:headEnd/>
                  <a:tailEnd/>
                </a:ln>
              </p:spPr>
              <p:txBody>
                <a:bodyPr wrap="none" anchor="ctr"/>
                <a:lstStyle/>
                <a:p>
                  <a:pPr algn="ctr" eaLnBrk="0" hangingPunct="0"/>
                  <a:endParaRPr lang="it-IT" sz="2000">
                    <a:solidFill>
                      <a:schemeClr val="tx1"/>
                    </a:solidFill>
                    <a:latin typeface="Calibri" pitchFamily="34" charset="0"/>
                  </a:endParaRPr>
                </a:p>
              </p:txBody>
            </p:sp>
            <p:sp>
              <p:nvSpPr>
                <p:cNvPr id="79397" name="Freeform 423"/>
                <p:cNvSpPr>
                  <a:spLocks/>
                </p:cNvSpPr>
                <p:nvPr/>
              </p:nvSpPr>
              <p:spPr bwMode="auto">
                <a:xfrm>
                  <a:off x="344" y="4726"/>
                  <a:ext cx="1364" cy="492"/>
                </a:xfrm>
                <a:custGeom>
                  <a:avLst/>
                  <a:gdLst>
                    <a:gd name="T0" fmla="*/ 0 w 1364"/>
                    <a:gd name="T1" fmla="*/ 190 h 492"/>
                    <a:gd name="T2" fmla="*/ 3 w 1364"/>
                    <a:gd name="T3" fmla="*/ 164 h 492"/>
                    <a:gd name="T4" fmla="*/ 9 w 1364"/>
                    <a:gd name="T5" fmla="*/ 145 h 492"/>
                    <a:gd name="T6" fmla="*/ 321 w 1364"/>
                    <a:gd name="T7" fmla="*/ 0 h 492"/>
                    <a:gd name="T8" fmla="*/ 1346 w 1364"/>
                    <a:gd name="T9" fmla="*/ 126 h 492"/>
                    <a:gd name="T10" fmla="*/ 1363 w 1364"/>
                    <a:gd name="T11" fmla="*/ 183 h 492"/>
                    <a:gd name="T12" fmla="*/ 1359 w 1364"/>
                    <a:gd name="T13" fmla="*/ 196 h 492"/>
                    <a:gd name="T14" fmla="*/ 1352 w 1364"/>
                    <a:gd name="T15" fmla="*/ 215 h 492"/>
                    <a:gd name="T16" fmla="*/ 1352 w 1364"/>
                    <a:gd name="T17" fmla="*/ 393 h 492"/>
                    <a:gd name="T18" fmla="*/ 332 w 1364"/>
                    <a:gd name="T19" fmla="*/ 491 h 492"/>
                    <a:gd name="T20" fmla="*/ 6 w 1364"/>
                    <a:gd name="T21" fmla="*/ 399 h 492"/>
                    <a:gd name="T22" fmla="*/ 0 w 1364"/>
                    <a:gd name="T23" fmla="*/ 190 h 4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64"/>
                    <a:gd name="T37" fmla="*/ 0 h 492"/>
                    <a:gd name="T38" fmla="*/ 1364 w 1364"/>
                    <a:gd name="T39" fmla="*/ 492 h 4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64" h="492">
                      <a:moveTo>
                        <a:pt x="0" y="190"/>
                      </a:moveTo>
                      <a:lnTo>
                        <a:pt x="3" y="164"/>
                      </a:lnTo>
                      <a:lnTo>
                        <a:pt x="9" y="145"/>
                      </a:lnTo>
                      <a:lnTo>
                        <a:pt x="321" y="0"/>
                      </a:lnTo>
                      <a:lnTo>
                        <a:pt x="1346" y="126"/>
                      </a:lnTo>
                      <a:lnTo>
                        <a:pt x="1363" y="183"/>
                      </a:lnTo>
                      <a:lnTo>
                        <a:pt x="1359" y="196"/>
                      </a:lnTo>
                      <a:lnTo>
                        <a:pt x="1352" y="215"/>
                      </a:lnTo>
                      <a:lnTo>
                        <a:pt x="1352" y="393"/>
                      </a:lnTo>
                      <a:lnTo>
                        <a:pt x="332" y="491"/>
                      </a:lnTo>
                      <a:lnTo>
                        <a:pt x="6" y="399"/>
                      </a:lnTo>
                      <a:lnTo>
                        <a:pt x="0" y="190"/>
                      </a:lnTo>
                    </a:path>
                  </a:pathLst>
                </a:custGeom>
                <a:solidFill>
                  <a:srgbClr val="808080"/>
                </a:solidFill>
                <a:ln w="9525" cap="rnd">
                  <a:noFill/>
                  <a:round/>
                  <a:headEnd/>
                  <a:tailEnd/>
                </a:ln>
              </p:spPr>
              <p:txBody>
                <a:bodyPr/>
                <a:lstStyle/>
                <a:p>
                  <a:endParaRPr lang="it-IT"/>
                </a:p>
              </p:txBody>
            </p:sp>
            <p:sp>
              <p:nvSpPr>
                <p:cNvPr id="79398" name="Freeform 424"/>
                <p:cNvSpPr>
                  <a:spLocks/>
                </p:cNvSpPr>
                <p:nvPr/>
              </p:nvSpPr>
              <p:spPr bwMode="auto">
                <a:xfrm>
                  <a:off x="676" y="4834"/>
                  <a:ext cx="1023" cy="382"/>
                </a:xfrm>
                <a:custGeom>
                  <a:avLst/>
                  <a:gdLst>
                    <a:gd name="T0" fmla="*/ 0 w 1023"/>
                    <a:gd name="T1" fmla="*/ 381 h 382"/>
                    <a:gd name="T2" fmla="*/ 1022 w 1023"/>
                    <a:gd name="T3" fmla="*/ 283 h 382"/>
                    <a:gd name="T4" fmla="*/ 1022 w 1023"/>
                    <a:gd name="T5" fmla="*/ 93 h 382"/>
                    <a:gd name="T6" fmla="*/ 0 w 1023"/>
                    <a:gd name="T7" fmla="*/ 0 h 382"/>
                    <a:gd name="T8" fmla="*/ 0 w 1023"/>
                    <a:gd name="T9" fmla="*/ 381 h 382"/>
                    <a:gd name="T10" fmla="*/ 0 60000 65536"/>
                    <a:gd name="T11" fmla="*/ 0 60000 65536"/>
                    <a:gd name="T12" fmla="*/ 0 60000 65536"/>
                    <a:gd name="T13" fmla="*/ 0 60000 65536"/>
                    <a:gd name="T14" fmla="*/ 0 60000 65536"/>
                    <a:gd name="T15" fmla="*/ 0 w 1023"/>
                    <a:gd name="T16" fmla="*/ 0 h 382"/>
                    <a:gd name="T17" fmla="*/ 1023 w 1023"/>
                    <a:gd name="T18" fmla="*/ 382 h 382"/>
                  </a:gdLst>
                  <a:ahLst/>
                  <a:cxnLst>
                    <a:cxn ang="T10">
                      <a:pos x="T0" y="T1"/>
                    </a:cxn>
                    <a:cxn ang="T11">
                      <a:pos x="T2" y="T3"/>
                    </a:cxn>
                    <a:cxn ang="T12">
                      <a:pos x="T4" y="T5"/>
                    </a:cxn>
                    <a:cxn ang="T13">
                      <a:pos x="T6" y="T7"/>
                    </a:cxn>
                    <a:cxn ang="T14">
                      <a:pos x="T8" y="T9"/>
                    </a:cxn>
                  </a:cxnLst>
                  <a:rect l="T15" t="T16" r="T17" b="T18"/>
                  <a:pathLst>
                    <a:path w="1023" h="382">
                      <a:moveTo>
                        <a:pt x="0" y="381"/>
                      </a:moveTo>
                      <a:lnTo>
                        <a:pt x="1022" y="283"/>
                      </a:lnTo>
                      <a:lnTo>
                        <a:pt x="1022" y="93"/>
                      </a:lnTo>
                      <a:lnTo>
                        <a:pt x="0" y="0"/>
                      </a:lnTo>
                      <a:lnTo>
                        <a:pt x="0" y="381"/>
                      </a:lnTo>
                    </a:path>
                  </a:pathLst>
                </a:custGeom>
                <a:solidFill>
                  <a:srgbClr val="000000"/>
                </a:solidFill>
                <a:ln w="9525" cap="rnd">
                  <a:noFill/>
                  <a:round/>
                  <a:headEnd/>
                  <a:tailEnd/>
                </a:ln>
              </p:spPr>
              <p:txBody>
                <a:bodyPr/>
                <a:lstStyle/>
                <a:p>
                  <a:endParaRPr lang="it-IT"/>
                </a:p>
              </p:txBody>
            </p:sp>
            <p:sp>
              <p:nvSpPr>
                <p:cNvPr id="79399" name="Freeform 425"/>
                <p:cNvSpPr>
                  <a:spLocks/>
                </p:cNvSpPr>
                <p:nvPr/>
              </p:nvSpPr>
              <p:spPr bwMode="auto">
                <a:xfrm>
                  <a:off x="680" y="5029"/>
                  <a:ext cx="973" cy="82"/>
                </a:xfrm>
                <a:custGeom>
                  <a:avLst/>
                  <a:gdLst>
                    <a:gd name="T0" fmla="*/ 972 w 973"/>
                    <a:gd name="T1" fmla="*/ 45 h 82"/>
                    <a:gd name="T2" fmla="*/ 972 w 973"/>
                    <a:gd name="T3" fmla="*/ 7 h 82"/>
                    <a:gd name="T4" fmla="*/ 0 w 973"/>
                    <a:gd name="T5" fmla="*/ 0 h 82"/>
                    <a:gd name="T6" fmla="*/ 0 w 973"/>
                    <a:gd name="T7" fmla="*/ 81 h 82"/>
                    <a:gd name="T8" fmla="*/ 972 w 973"/>
                    <a:gd name="T9" fmla="*/ 45 h 82"/>
                    <a:gd name="T10" fmla="*/ 0 60000 65536"/>
                    <a:gd name="T11" fmla="*/ 0 60000 65536"/>
                    <a:gd name="T12" fmla="*/ 0 60000 65536"/>
                    <a:gd name="T13" fmla="*/ 0 60000 65536"/>
                    <a:gd name="T14" fmla="*/ 0 60000 65536"/>
                    <a:gd name="T15" fmla="*/ 0 w 973"/>
                    <a:gd name="T16" fmla="*/ 0 h 82"/>
                    <a:gd name="T17" fmla="*/ 973 w 973"/>
                    <a:gd name="T18" fmla="*/ 82 h 82"/>
                  </a:gdLst>
                  <a:ahLst/>
                  <a:cxnLst>
                    <a:cxn ang="T10">
                      <a:pos x="T0" y="T1"/>
                    </a:cxn>
                    <a:cxn ang="T11">
                      <a:pos x="T2" y="T3"/>
                    </a:cxn>
                    <a:cxn ang="T12">
                      <a:pos x="T4" y="T5"/>
                    </a:cxn>
                    <a:cxn ang="T13">
                      <a:pos x="T6" y="T7"/>
                    </a:cxn>
                    <a:cxn ang="T14">
                      <a:pos x="T8" y="T9"/>
                    </a:cxn>
                  </a:cxnLst>
                  <a:rect l="T15" t="T16" r="T17" b="T18"/>
                  <a:pathLst>
                    <a:path w="973" h="82">
                      <a:moveTo>
                        <a:pt x="972" y="45"/>
                      </a:moveTo>
                      <a:lnTo>
                        <a:pt x="972" y="7"/>
                      </a:lnTo>
                      <a:lnTo>
                        <a:pt x="0" y="0"/>
                      </a:lnTo>
                      <a:lnTo>
                        <a:pt x="0" y="81"/>
                      </a:lnTo>
                      <a:lnTo>
                        <a:pt x="972" y="45"/>
                      </a:lnTo>
                    </a:path>
                  </a:pathLst>
                </a:custGeom>
                <a:solidFill>
                  <a:srgbClr val="402000"/>
                </a:solidFill>
                <a:ln w="9525" cap="rnd">
                  <a:noFill/>
                  <a:round/>
                  <a:headEnd/>
                  <a:tailEnd/>
                </a:ln>
              </p:spPr>
              <p:txBody>
                <a:bodyPr/>
                <a:lstStyle/>
                <a:p>
                  <a:endParaRPr lang="it-IT"/>
                </a:p>
              </p:txBody>
            </p:sp>
            <p:grpSp>
              <p:nvGrpSpPr>
                <p:cNvPr id="79400" name="Group 426"/>
                <p:cNvGrpSpPr>
                  <a:grpSpLocks/>
                </p:cNvGrpSpPr>
                <p:nvPr/>
              </p:nvGrpSpPr>
              <p:grpSpPr bwMode="auto">
                <a:xfrm>
                  <a:off x="347" y="4847"/>
                  <a:ext cx="269" cy="361"/>
                  <a:chOff x="347" y="4847"/>
                  <a:chExt cx="269" cy="361"/>
                </a:xfrm>
              </p:grpSpPr>
              <p:sp>
                <p:nvSpPr>
                  <p:cNvPr id="79414" name="Freeform 427"/>
                  <p:cNvSpPr>
                    <a:spLocks/>
                  </p:cNvSpPr>
                  <p:nvPr/>
                </p:nvSpPr>
                <p:spPr bwMode="auto">
                  <a:xfrm>
                    <a:off x="351" y="4847"/>
                    <a:ext cx="265" cy="361"/>
                  </a:xfrm>
                  <a:custGeom>
                    <a:avLst/>
                    <a:gdLst>
                      <a:gd name="T0" fmla="*/ 264 w 265"/>
                      <a:gd name="T1" fmla="*/ 360 h 361"/>
                      <a:gd name="T2" fmla="*/ 257 w 265"/>
                      <a:gd name="T3" fmla="*/ 0 h 361"/>
                      <a:gd name="T4" fmla="*/ 0 w 265"/>
                      <a:gd name="T5" fmla="*/ 100 h 361"/>
                      <a:gd name="T6" fmla="*/ 0 w 265"/>
                      <a:gd name="T7" fmla="*/ 269 h 361"/>
                      <a:gd name="T8" fmla="*/ 264 w 265"/>
                      <a:gd name="T9" fmla="*/ 360 h 361"/>
                      <a:gd name="T10" fmla="*/ 0 60000 65536"/>
                      <a:gd name="T11" fmla="*/ 0 60000 65536"/>
                      <a:gd name="T12" fmla="*/ 0 60000 65536"/>
                      <a:gd name="T13" fmla="*/ 0 60000 65536"/>
                      <a:gd name="T14" fmla="*/ 0 60000 65536"/>
                      <a:gd name="T15" fmla="*/ 0 w 265"/>
                      <a:gd name="T16" fmla="*/ 0 h 361"/>
                      <a:gd name="T17" fmla="*/ 265 w 265"/>
                      <a:gd name="T18" fmla="*/ 361 h 361"/>
                    </a:gdLst>
                    <a:ahLst/>
                    <a:cxnLst>
                      <a:cxn ang="T10">
                        <a:pos x="T0" y="T1"/>
                      </a:cxn>
                      <a:cxn ang="T11">
                        <a:pos x="T2" y="T3"/>
                      </a:cxn>
                      <a:cxn ang="T12">
                        <a:pos x="T4" y="T5"/>
                      </a:cxn>
                      <a:cxn ang="T13">
                        <a:pos x="T6" y="T7"/>
                      </a:cxn>
                      <a:cxn ang="T14">
                        <a:pos x="T8" y="T9"/>
                      </a:cxn>
                    </a:cxnLst>
                    <a:rect l="T15" t="T16" r="T17" b="T18"/>
                    <a:pathLst>
                      <a:path w="265" h="361">
                        <a:moveTo>
                          <a:pt x="264" y="360"/>
                        </a:moveTo>
                        <a:lnTo>
                          <a:pt x="257" y="0"/>
                        </a:lnTo>
                        <a:lnTo>
                          <a:pt x="0" y="100"/>
                        </a:lnTo>
                        <a:lnTo>
                          <a:pt x="0" y="269"/>
                        </a:lnTo>
                        <a:lnTo>
                          <a:pt x="264" y="360"/>
                        </a:lnTo>
                      </a:path>
                    </a:pathLst>
                  </a:custGeom>
                  <a:solidFill>
                    <a:srgbClr val="000000"/>
                  </a:solidFill>
                  <a:ln w="9525" cap="rnd">
                    <a:noFill/>
                    <a:round/>
                    <a:headEnd/>
                    <a:tailEnd/>
                  </a:ln>
                </p:spPr>
                <p:txBody>
                  <a:bodyPr/>
                  <a:lstStyle/>
                  <a:p>
                    <a:endParaRPr lang="it-IT"/>
                  </a:p>
                </p:txBody>
              </p:sp>
              <p:sp>
                <p:nvSpPr>
                  <p:cNvPr id="79415" name="Freeform 428"/>
                  <p:cNvSpPr>
                    <a:spLocks/>
                  </p:cNvSpPr>
                  <p:nvPr/>
                </p:nvSpPr>
                <p:spPr bwMode="auto">
                  <a:xfrm>
                    <a:off x="365" y="5040"/>
                    <a:ext cx="248" cy="80"/>
                  </a:xfrm>
                  <a:custGeom>
                    <a:avLst/>
                    <a:gdLst>
                      <a:gd name="T0" fmla="*/ 243 w 248"/>
                      <a:gd name="T1" fmla="*/ 3 h 80"/>
                      <a:gd name="T2" fmla="*/ 0 w 248"/>
                      <a:gd name="T3" fmla="*/ 0 h 80"/>
                      <a:gd name="T4" fmla="*/ 0 w 248"/>
                      <a:gd name="T5" fmla="*/ 37 h 80"/>
                      <a:gd name="T6" fmla="*/ 247 w 248"/>
                      <a:gd name="T7" fmla="*/ 79 h 80"/>
                      <a:gd name="T8" fmla="*/ 243 w 248"/>
                      <a:gd name="T9" fmla="*/ 3 h 80"/>
                      <a:gd name="T10" fmla="*/ 0 60000 65536"/>
                      <a:gd name="T11" fmla="*/ 0 60000 65536"/>
                      <a:gd name="T12" fmla="*/ 0 60000 65536"/>
                      <a:gd name="T13" fmla="*/ 0 60000 65536"/>
                      <a:gd name="T14" fmla="*/ 0 60000 65536"/>
                      <a:gd name="T15" fmla="*/ 0 w 248"/>
                      <a:gd name="T16" fmla="*/ 0 h 80"/>
                      <a:gd name="T17" fmla="*/ 248 w 248"/>
                      <a:gd name="T18" fmla="*/ 80 h 80"/>
                    </a:gdLst>
                    <a:ahLst/>
                    <a:cxnLst>
                      <a:cxn ang="T10">
                        <a:pos x="T0" y="T1"/>
                      </a:cxn>
                      <a:cxn ang="T11">
                        <a:pos x="T2" y="T3"/>
                      </a:cxn>
                      <a:cxn ang="T12">
                        <a:pos x="T4" y="T5"/>
                      </a:cxn>
                      <a:cxn ang="T13">
                        <a:pos x="T6" y="T7"/>
                      </a:cxn>
                      <a:cxn ang="T14">
                        <a:pos x="T8" y="T9"/>
                      </a:cxn>
                    </a:cxnLst>
                    <a:rect l="T15" t="T16" r="T17" b="T18"/>
                    <a:pathLst>
                      <a:path w="248" h="80">
                        <a:moveTo>
                          <a:pt x="243" y="3"/>
                        </a:moveTo>
                        <a:lnTo>
                          <a:pt x="0" y="0"/>
                        </a:lnTo>
                        <a:lnTo>
                          <a:pt x="0" y="37"/>
                        </a:lnTo>
                        <a:lnTo>
                          <a:pt x="247" y="79"/>
                        </a:lnTo>
                        <a:lnTo>
                          <a:pt x="243" y="3"/>
                        </a:lnTo>
                      </a:path>
                    </a:pathLst>
                  </a:custGeom>
                  <a:solidFill>
                    <a:srgbClr val="402000"/>
                  </a:solidFill>
                  <a:ln w="9525" cap="rnd">
                    <a:noFill/>
                    <a:round/>
                    <a:headEnd/>
                    <a:tailEnd/>
                  </a:ln>
                </p:spPr>
                <p:txBody>
                  <a:bodyPr/>
                  <a:lstStyle/>
                  <a:p>
                    <a:endParaRPr lang="it-IT"/>
                  </a:p>
                </p:txBody>
              </p:sp>
              <p:sp>
                <p:nvSpPr>
                  <p:cNvPr id="79416" name="Freeform 429"/>
                  <p:cNvSpPr>
                    <a:spLocks/>
                  </p:cNvSpPr>
                  <p:nvPr/>
                </p:nvSpPr>
                <p:spPr bwMode="auto">
                  <a:xfrm>
                    <a:off x="376" y="4934"/>
                    <a:ext cx="17" cy="195"/>
                  </a:xfrm>
                  <a:custGeom>
                    <a:avLst/>
                    <a:gdLst>
                      <a:gd name="T0" fmla="*/ 16 w 17"/>
                      <a:gd name="T1" fmla="*/ 194 h 195"/>
                      <a:gd name="T2" fmla="*/ 16 w 17"/>
                      <a:gd name="T3" fmla="*/ 101 h 195"/>
                      <a:gd name="T4" fmla="*/ 5 w 17"/>
                      <a:gd name="T5" fmla="*/ 102 h 195"/>
                      <a:gd name="T6" fmla="*/ 5 w 17"/>
                      <a:gd name="T7" fmla="*/ 0 h 195"/>
                      <a:gd name="T8" fmla="*/ 0 w 17"/>
                      <a:gd name="T9" fmla="*/ 2 h 195"/>
                      <a:gd name="T10" fmla="*/ 0 w 17"/>
                      <a:gd name="T11" fmla="*/ 103 h 195"/>
                      <a:gd name="T12" fmla="*/ 10 w 17"/>
                      <a:gd name="T13" fmla="*/ 103 h 195"/>
                      <a:gd name="T14" fmla="*/ 10 w 17"/>
                      <a:gd name="T15" fmla="*/ 192 h 195"/>
                      <a:gd name="T16" fmla="*/ 16 w 17"/>
                      <a:gd name="T17" fmla="*/ 194 h 1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95"/>
                      <a:gd name="T29" fmla="*/ 17 w 17"/>
                      <a:gd name="T30" fmla="*/ 195 h 1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95">
                        <a:moveTo>
                          <a:pt x="16" y="194"/>
                        </a:moveTo>
                        <a:lnTo>
                          <a:pt x="16" y="101"/>
                        </a:lnTo>
                        <a:lnTo>
                          <a:pt x="5" y="102"/>
                        </a:lnTo>
                        <a:lnTo>
                          <a:pt x="5" y="0"/>
                        </a:lnTo>
                        <a:lnTo>
                          <a:pt x="0" y="2"/>
                        </a:lnTo>
                        <a:lnTo>
                          <a:pt x="0" y="103"/>
                        </a:lnTo>
                        <a:lnTo>
                          <a:pt x="10" y="103"/>
                        </a:lnTo>
                        <a:lnTo>
                          <a:pt x="10" y="192"/>
                        </a:lnTo>
                        <a:lnTo>
                          <a:pt x="16" y="194"/>
                        </a:lnTo>
                      </a:path>
                    </a:pathLst>
                  </a:custGeom>
                  <a:solidFill>
                    <a:srgbClr val="402000"/>
                  </a:solidFill>
                  <a:ln w="9525" cap="rnd">
                    <a:noFill/>
                    <a:round/>
                    <a:headEnd/>
                    <a:tailEnd/>
                  </a:ln>
                </p:spPr>
                <p:txBody>
                  <a:bodyPr/>
                  <a:lstStyle/>
                  <a:p>
                    <a:endParaRPr lang="it-IT"/>
                  </a:p>
                </p:txBody>
              </p:sp>
              <p:sp>
                <p:nvSpPr>
                  <p:cNvPr id="79417" name="Freeform 430"/>
                  <p:cNvSpPr>
                    <a:spLocks/>
                  </p:cNvSpPr>
                  <p:nvPr/>
                </p:nvSpPr>
                <p:spPr bwMode="auto">
                  <a:xfrm>
                    <a:off x="395" y="4928"/>
                    <a:ext cx="17" cy="205"/>
                  </a:xfrm>
                  <a:custGeom>
                    <a:avLst/>
                    <a:gdLst>
                      <a:gd name="T0" fmla="*/ 16 w 17"/>
                      <a:gd name="T1" fmla="*/ 204 h 205"/>
                      <a:gd name="T2" fmla="*/ 16 w 17"/>
                      <a:gd name="T3" fmla="*/ 0 h 205"/>
                      <a:gd name="T4" fmla="*/ 0 w 17"/>
                      <a:gd name="T5" fmla="*/ 5 h 205"/>
                      <a:gd name="T6" fmla="*/ 0 w 17"/>
                      <a:gd name="T7" fmla="*/ 203 h 205"/>
                      <a:gd name="T8" fmla="*/ 16 w 17"/>
                      <a:gd name="T9" fmla="*/ 204 h 205"/>
                      <a:gd name="T10" fmla="*/ 0 60000 65536"/>
                      <a:gd name="T11" fmla="*/ 0 60000 65536"/>
                      <a:gd name="T12" fmla="*/ 0 60000 65536"/>
                      <a:gd name="T13" fmla="*/ 0 60000 65536"/>
                      <a:gd name="T14" fmla="*/ 0 60000 65536"/>
                      <a:gd name="T15" fmla="*/ 0 w 17"/>
                      <a:gd name="T16" fmla="*/ 0 h 205"/>
                      <a:gd name="T17" fmla="*/ 17 w 17"/>
                      <a:gd name="T18" fmla="*/ 205 h 205"/>
                    </a:gdLst>
                    <a:ahLst/>
                    <a:cxnLst>
                      <a:cxn ang="T10">
                        <a:pos x="T0" y="T1"/>
                      </a:cxn>
                      <a:cxn ang="T11">
                        <a:pos x="T2" y="T3"/>
                      </a:cxn>
                      <a:cxn ang="T12">
                        <a:pos x="T4" y="T5"/>
                      </a:cxn>
                      <a:cxn ang="T13">
                        <a:pos x="T6" y="T7"/>
                      </a:cxn>
                      <a:cxn ang="T14">
                        <a:pos x="T8" y="T9"/>
                      </a:cxn>
                    </a:cxnLst>
                    <a:rect l="T15" t="T16" r="T17" b="T18"/>
                    <a:pathLst>
                      <a:path w="17" h="205">
                        <a:moveTo>
                          <a:pt x="16" y="204"/>
                        </a:moveTo>
                        <a:lnTo>
                          <a:pt x="16" y="0"/>
                        </a:lnTo>
                        <a:lnTo>
                          <a:pt x="0" y="5"/>
                        </a:lnTo>
                        <a:lnTo>
                          <a:pt x="0" y="203"/>
                        </a:lnTo>
                        <a:lnTo>
                          <a:pt x="16" y="204"/>
                        </a:lnTo>
                      </a:path>
                    </a:pathLst>
                  </a:custGeom>
                  <a:solidFill>
                    <a:srgbClr val="201000"/>
                  </a:solidFill>
                  <a:ln w="9525" cap="rnd">
                    <a:noFill/>
                    <a:round/>
                    <a:headEnd/>
                    <a:tailEnd/>
                  </a:ln>
                </p:spPr>
                <p:txBody>
                  <a:bodyPr/>
                  <a:lstStyle/>
                  <a:p>
                    <a:endParaRPr lang="it-IT"/>
                  </a:p>
                </p:txBody>
              </p:sp>
              <p:sp>
                <p:nvSpPr>
                  <p:cNvPr id="79418" name="Freeform 431"/>
                  <p:cNvSpPr>
                    <a:spLocks/>
                  </p:cNvSpPr>
                  <p:nvPr/>
                </p:nvSpPr>
                <p:spPr bwMode="auto">
                  <a:xfrm>
                    <a:off x="415" y="4923"/>
                    <a:ext cx="17" cy="218"/>
                  </a:xfrm>
                  <a:custGeom>
                    <a:avLst/>
                    <a:gdLst>
                      <a:gd name="T0" fmla="*/ 16 w 17"/>
                      <a:gd name="T1" fmla="*/ 217 h 218"/>
                      <a:gd name="T2" fmla="*/ 16 w 17"/>
                      <a:gd name="T3" fmla="*/ 3 h 218"/>
                      <a:gd name="T4" fmla="*/ 0 w 17"/>
                      <a:gd name="T5" fmla="*/ 0 h 218"/>
                      <a:gd name="T6" fmla="*/ 0 w 17"/>
                      <a:gd name="T7" fmla="*/ 215 h 218"/>
                      <a:gd name="T8" fmla="*/ 16 w 17"/>
                      <a:gd name="T9" fmla="*/ 217 h 218"/>
                      <a:gd name="T10" fmla="*/ 0 60000 65536"/>
                      <a:gd name="T11" fmla="*/ 0 60000 65536"/>
                      <a:gd name="T12" fmla="*/ 0 60000 65536"/>
                      <a:gd name="T13" fmla="*/ 0 60000 65536"/>
                      <a:gd name="T14" fmla="*/ 0 60000 65536"/>
                      <a:gd name="T15" fmla="*/ 0 w 17"/>
                      <a:gd name="T16" fmla="*/ 0 h 218"/>
                      <a:gd name="T17" fmla="*/ 17 w 17"/>
                      <a:gd name="T18" fmla="*/ 218 h 218"/>
                    </a:gdLst>
                    <a:ahLst/>
                    <a:cxnLst>
                      <a:cxn ang="T10">
                        <a:pos x="T0" y="T1"/>
                      </a:cxn>
                      <a:cxn ang="T11">
                        <a:pos x="T2" y="T3"/>
                      </a:cxn>
                      <a:cxn ang="T12">
                        <a:pos x="T4" y="T5"/>
                      </a:cxn>
                      <a:cxn ang="T13">
                        <a:pos x="T6" y="T7"/>
                      </a:cxn>
                      <a:cxn ang="T14">
                        <a:pos x="T8" y="T9"/>
                      </a:cxn>
                    </a:cxnLst>
                    <a:rect l="T15" t="T16" r="T17" b="T18"/>
                    <a:pathLst>
                      <a:path w="17" h="218">
                        <a:moveTo>
                          <a:pt x="16" y="217"/>
                        </a:moveTo>
                        <a:lnTo>
                          <a:pt x="16" y="3"/>
                        </a:lnTo>
                        <a:lnTo>
                          <a:pt x="0" y="0"/>
                        </a:lnTo>
                        <a:lnTo>
                          <a:pt x="0" y="215"/>
                        </a:lnTo>
                        <a:lnTo>
                          <a:pt x="16" y="217"/>
                        </a:lnTo>
                      </a:path>
                    </a:pathLst>
                  </a:custGeom>
                  <a:solidFill>
                    <a:srgbClr val="201000"/>
                  </a:solidFill>
                  <a:ln w="9525" cap="rnd">
                    <a:noFill/>
                    <a:round/>
                    <a:headEnd/>
                    <a:tailEnd/>
                  </a:ln>
                </p:spPr>
                <p:txBody>
                  <a:bodyPr/>
                  <a:lstStyle/>
                  <a:p>
                    <a:endParaRPr lang="it-IT"/>
                  </a:p>
                </p:txBody>
              </p:sp>
              <p:sp>
                <p:nvSpPr>
                  <p:cNvPr id="79419" name="Freeform 432"/>
                  <p:cNvSpPr>
                    <a:spLocks/>
                  </p:cNvSpPr>
                  <p:nvPr/>
                </p:nvSpPr>
                <p:spPr bwMode="auto">
                  <a:xfrm>
                    <a:off x="441" y="4912"/>
                    <a:ext cx="17" cy="237"/>
                  </a:xfrm>
                  <a:custGeom>
                    <a:avLst/>
                    <a:gdLst>
                      <a:gd name="T0" fmla="*/ 16 w 17"/>
                      <a:gd name="T1" fmla="*/ 236 h 237"/>
                      <a:gd name="T2" fmla="*/ 16 w 17"/>
                      <a:gd name="T3" fmla="*/ 0 h 237"/>
                      <a:gd name="T4" fmla="*/ 0 w 17"/>
                      <a:gd name="T5" fmla="*/ 1 h 237"/>
                      <a:gd name="T6" fmla="*/ 0 w 17"/>
                      <a:gd name="T7" fmla="*/ 232 h 237"/>
                      <a:gd name="T8" fmla="*/ 16 w 17"/>
                      <a:gd name="T9" fmla="*/ 236 h 237"/>
                      <a:gd name="T10" fmla="*/ 0 60000 65536"/>
                      <a:gd name="T11" fmla="*/ 0 60000 65536"/>
                      <a:gd name="T12" fmla="*/ 0 60000 65536"/>
                      <a:gd name="T13" fmla="*/ 0 60000 65536"/>
                      <a:gd name="T14" fmla="*/ 0 60000 65536"/>
                      <a:gd name="T15" fmla="*/ 0 w 17"/>
                      <a:gd name="T16" fmla="*/ 0 h 237"/>
                      <a:gd name="T17" fmla="*/ 17 w 17"/>
                      <a:gd name="T18" fmla="*/ 237 h 237"/>
                    </a:gdLst>
                    <a:ahLst/>
                    <a:cxnLst>
                      <a:cxn ang="T10">
                        <a:pos x="T0" y="T1"/>
                      </a:cxn>
                      <a:cxn ang="T11">
                        <a:pos x="T2" y="T3"/>
                      </a:cxn>
                      <a:cxn ang="T12">
                        <a:pos x="T4" y="T5"/>
                      </a:cxn>
                      <a:cxn ang="T13">
                        <a:pos x="T6" y="T7"/>
                      </a:cxn>
                      <a:cxn ang="T14">
                        <a:pos x="T8" y="T9"/>
                      </a:cxn>
                    </a:cxnLst>
                    <a:rect l="T15" t="T16" r="T17" b="T18"/>
                    <a:pathLst>
                      <a:path w="17" h="237">
                        <a:moveTo>
                          <a:pt x="16" y="236"/>
                        </a:moveTo>
                        <a:lnTo>
                          <a:pt x="16" y="0"/>
                        </a:lnTo>
                        <a:lnTo>
                          <a:pt x="0" y="1"/>
                        </a:lnTo>
                        <a:lnTo>
                          <a:pt x="0" y="232"/>
                        </a:lnTo>
                        <a:lnTo>
                          <a:pt x="16" y="236"/>
                        </a:lnTo>
                      </a:path>
                    </a:pathLst>
                  </a:custGeom>
                  <a:solidFill>
                    <a:srgbClr val="201000"/>
                  </a:solidFill>
                  <a:ln w="9525" cap="rnd">
                    <a:noFill/>
                    <a:round/>
                    <a:headEnd/>
                    <a:tailEnd/>
                  </a:ln>
                </p:spPr>
                <p:txBody>
                  <a:bodyPr/>
                  <a:lstStyle/>
                  <a:p>
                    <a:endParaRPr lang="it-IT"/>
                  </a:p>
                </p:txBody>
              </p:sp>
              <p:sp>
                <p:nvSpPr>
                  <p:cNvPr id="79420" name="Freeform 433"/>
                  <p:cNvSpPr>
                    <a:spLocks/>
                  </p:cNvSpPr>
                  <p:nvPr/>
                </p:nvSpPr>
                <p:spPr bwMode="auto">
                  <a:xfrm>
                    <a:off x="476" y="4898"/>
                    <a:ext cx="17" cy="262"/>
                  </a:xfrm>
                  <a:custGeom>
                    <a:avLst/>
                    <a:gdLst>
                      <a:gd name="T0" fmla="*/ 16 w 17"/>
                      <a:gd name="T1" fmla="*/ 261 h 262"/>
                      <a:gd name="T2" fmla="*/ 16 w 17"/>
                      <a:gd name="T3" fmla="*/ 0 h 262"/>
                      <a:gd name="T4" fmla="*/ 0 w 17"/>
                      <a:gd name="T5" fmla="*/ 3 h 262"/>
                      <a:gd name="T6" fmla="*/ 0 w 17"/>
                      <a:gd name="T7" fmla="*/ 259 h 262"/>
                      <a:gd name="T8" fmla="*/ 16 w 17"/>
                      <a:gd name="T9" fmla="*/ 261 h 262"/>
                      <a:gd name="T10" fmla="*/ 0 60000 65536"/>
                      <a:gd name="T11" fmla="*/ 0 60000 65536"/>
                      <a:gd name="T12" fmla="*/ 0 60000 65536"/>
                      <a:gd name="T13" fmla="*/ 0 60000 65536"/>
                      <a:gd name="T14" fmla="*/ 0 60000 65536"/>
                      <a:gd name="T15" fmla="*/ 0 w 17"/>
                      <a:gd name="T16" fmla="*/ 0 h 262"/>
                      <a:gd name="T17" fmla="*/ 17 w 17"/>
                      <a:gd name="T18" fmla="*/ 262 h 262"/>
                    </a:gdLst>
                    <a:ahLst/>
                    <a:cxnLst>
                      <a:cxn ang="T10">
                        <a:pos x="T0" y="T1"/>
                      </a:cxn>
                      <a:cxn ang="T11">
                        <a:pos x="T2" y="T3"/>
                      </a:cxn>
                      <a:cxn ang="T12">
                        <a:pos x="T4" y="T5"/>
                      </a:cxn>
                      <a:cxn ang="T13">
                        <a:pos x="T6" y="T7"/>
                      </a:cxn>
                      <a:cxn ang="T14">
                        <a:pos x="T8" y="T9"/>
                      </a:cxn>
                    </a:cxnLst>
                    <a:rect l="T15" t="T16" r="T17" b="T18"/>
                    <a:pathLst>
                      <a:path w="17" h="262">
                        <a:moveTo>
                          <a:pt x="16" y="261"/>
                        </a:moveTo>
                        <a:lnTo>
                          <a:pt x="16" y="0"/>
                        </a:lnTo>
                        <a:lnTo>
                          <a:pt x="0" y="3"/>
                        </a:lnTo>
                        <a:lnTo>
                          <a:pt x="0" y="259"/>
                        </a:lnTo>
                        <a:lnTo>
                          <a:pt x="16" y="261"/>
                        </a:lnTo>
                      </a:path>
                    </a:pathLst>
                  </a:custGeom>
                  <a:solidFill>
                    <a:srgbClr val="201000"/>
                  </a:solidFill>
                  <a:ln w="9525" cap="rnd">
                    <a:noFill/>
                    <a:round/>
                    <a:headEnd/>
                    <a:tailEnd/>
                  </a:ln>
                </p:spPr>
                <p:txBody>
                  <a:bodyPr/>
                  <a:lstStyle/>
                  <a:p>
                    <a:endParaRPr lang="it-IT"/>
                  </a:p>
                </p:txBody>
              </p:sp>
              <p:sp>
                <p:nvSpPr>
                  <p:cNvPr id="79421" name="Freeform 434"/>
                  <p:cNvSpPr>
                    <a:spLocks/>
                  </p:cNvSpPr>
                  <p:nvPr/>
                </p:nvSpPr>
                <p:spPr bwMode="auto">
                  <a:xfrm>
                    <a:off x="513" y="4884"/>
                    <a:ext cx="17" cy="287"/>
                  </a:xfrm>
                  <a:custGeom>
                    <a:avLst/>
                    <a:gdLst>
                      <a:gd name="T0" fmla="*/ 16 w 17"/>
                      <a:gd name="T1" fmla="*/ 286 h 287"/>
                      <a:gd name="T2" fmla="*/ 16 w 17"/>
                      <a:gd name="T3" fmla="*/ 0 h 287"/>
                      <a:gd name="T4" fmla="*/ 0 w 17"/>
                      <a:gd name="T5" fmla="*/ 3 h 287"/>
                      <a:gd name="T6" fmla="*/ 0 w 17"/>
                      <a:gd name="T7" fmla="*/ 284 h 287"/>
                      <a:gd name="T8" fmla="*/ 16 w 17"/>
                      <a:gd name="T9" fmla="*/ 286 h 287"/>
                      <a:gd name="T10" fmla="*/ 0 60000 65536"/>
                      <a:gd name="T11" fmla="*/ 0 60000 65536"/>
                      <a:gd name="T12" fmla="*/ 0 60000 65536"/>
                      <a:gd name="T13" fmla="*/ 0 60000 65536"/>
                      <a:gd name="T14" fmla="*/ 0 60000 65536"/>
                      <a:gd name="T15" fmla="*/ 0 w 17"/>
                      <a:gd name="T16" fmla="*/ 0 h 287"/>
                      <a:gd name="T17" fmla="*/ 17 w 17"/>
                      <a:gd name="T18" fmla="*/ 287 h 287"/>
                    </a:gdLst>
                    <a:ahLst/>
                    <a:cxnLst>
                      <a:cxn ang="T10">
                        <a:pos x="T0" y="T1"/>
                      </a:cxn>
                      <a:cxn ang="T11">
                        <a:pos x="T2" y="T3"/>
                      </a:cxn>
                      <a:cxn ang="T12">
                        <a:pos x="T4" y="T5"/>
                      </a:cxn>
                      <a:cxn ang="T13">
                        <a:pos x="T6" y="T7"/>
                      </a:cxn>
                      <a:cxn ang="T14">
                        <a:pos x="T8" y="T9"/>
                      </a:cxn>
                    </a:cxnLst>
                    <a:rect l="T15" t="T16" r="T17" b="T18"/>
                    <a:pathLst>
                      <a:path w="17" h="287">
                        <a:moveTo>
                          <a:pt x="16" y="286"/>
                        </a:moveTo>
                        <a:lnTo>
                          <a:pt x="16" y="0"/>
                        </a:lnTo>
                        <a:lnTo>
                          <a:pt x="0" y="3"/>
                        </a:lnTo>
                        <a:lnTo>
                          <a:pt x="0" y="284"/>
                        </a:lnTo>
                        <a:lnTo>
                          <a:pt x="16" y="286"/>
                        </a:lnTo>
                      </a:path>
                    </a:pathLst>
                  </a:custGeom>
                  <a:solidFill>
                    <a:srgbClr val="201000"/>
                  </a:solidFill>
                  <a:ln w="9525" cap="rnd">
                    <a:noFill/>
                    <a:round/>
                    <a:headEnd/>
                    <a:tailEnd/>
                  </a:ln>
                </p:spPr>
                <p:txBody>
                  <a:bodyPr/>
                  <a:lstStyle/>
                  <a:p>
                    <a:endParaRPr lang="it-IT"/>
                  </a:p>
                </p:txBody>
              </p:sp>
              <p:sp>
                <p:nvSpPr>
                  <p:cNvPr id="79422" name="Freeform 435"/>
                  <p:cNvSpPr>
                    <a:spLocks/>
                  </p:cNvSpPr>
                  <p:nvPr/>
                </p:nvSpPr>
                <p:spPr bwMode="auto">
                  <a:xfrm>
                    <a:off x="557" y="4866"/>
                    <a:ext cx="17" cy="316"/>
                  </a:xfrm>
                  <a:custGeom>
                    <a:avLst/>
                    <a:gdLst>
                      <a:gd name="T0" fmla="*/ 16 w 17"/>
                      <a:gd name="T1" fmla="*/ 315 h 316"/>
                      <a:gd name="T2" fmla="*/ 16 w 17"/>
                      <a:gd name="T3" fmla="*/ 0 h 316"/>
                      <a:gd name="T4" fmla="*/ 0 w 17"/>
                      <a:gd name="T5" fmla="*/ 4 h 316"/>
                      <a:gd name="T6" fmla="*/ 0 w 17"/>
                      <a:gd name="T7" fmla="*/ 314 h 316"/>
                      <a:gd name="T8" fmla="*/ 16 w 17"/>
                      <a:gd name="T9" fmla="*/ 315 h 316"/>
                      <a:gd name="T10" fmla="*/ 0 60000 65536"/>
                      <a:gd name="T11" fmla="*/ 0 60000 65536"/>
                      <a:gd name="T12" fmla="*/ 0 60000 65536"/>
                      <a:gd name="T13" fmla="*/ 0 60000 65536"/>
                      <a:gd name="T14" fmla="*/ 0 60000 65536"/>
                      <a:gd name="T15" fmla="*/ 0 w 17"/>
                      <a:gd name="T16" fmla="*/ 0 h 316"/>
                      <a:gd name="T17" fmla="*/ 17 w 17"/>
                      <a:gd name="T18" fmla="*/ 316 h 316"/>
                    </a:gdLst>
                    <a:ahLst/>
                    <a:cxnLst>
                      <a:cxn ang="T10">
                        <a:pos x="T0" y="T1"/>
                      </a:cxn>
                      <a:cxn ang="T11">
                        <a:pos x="T2" y="T3"/>
                      </a:cxn>
                      <a:cxn ang="T12">
                        <a:pos x="T4" y="T5"/>
                      </a:cxn>
                      <a:cxn ang="T13">
                        <a:pos x="T6" y="T7"/>
                      </a:cxn>
                      <a:cxn ang="T14">
                        <a:pos x="T8" y="T9"/>
                      </a:cxn>
                    </a:cxnLst>
                    <a:rect l="T15" t="T16" r="T17" b="T18"/>
                    <a:pathLst>
                      <a:path w="17" h="316">
                        <a:moveTo>
                          <a:pt x="16" y="315"/>
                        </a:moveTo>
                        <a:lnTo>
                          <a:pt x="16" y="0"/>
                        </a:lnTo>
                        <a:lnTo>
                          <a:pt x="0" y="4"/>
                        </a:lnTo>
                        <a:lnTo>
                          <a:pt x="0" y="314"/>
                        </a:lnTo>
                        <a:lnTo>
                          <a:pt x="16" y="315"/>
                        </a:lnTo>
                      </a:path>
                    </a:pathLst>
                  </a:custGeom>
                  <a:solidFill>
                    <a:srgbClr val="201000"/>
                  </a:solidFill>
                  <a:ln w="9525" cap="rnd">
                    <a:noFill/>
                    <a:round/>
                    <a:headEnd/>
                    <a:tailEnd/>
                  </a:ln>
                </p:spPr>
                <p:txBody>
                  <a:bodyPr/>
                  <a:lstStyle/>
                  <a:p>
                    <a:endParaRPr lang="it-IT"/>
                  </a:p>
                </p:txBody>
              </p:sp>
              <p:sp>
                <p:nvSpPr>
                  <p:cNvPr id="79423" name="Freeform 436"/>
                  <p:cNvSpPr>
                    <a:spLocks/>
                  </p:cNvSpPr>
                  <p:nvPr/>
                </p:nvSpPr>
                <p:spPr bwMode="auto">
                  <a:xfrm>
                    <a:off x="351" y="4936"/>
                    <a:ext cx="30" cy="192"/>
                  </a:xfrm>
                  <a:custGeom>
                    <a:avLst/>
                    <a:gdLst>
                      <a:gd name="T0" fmla="*/ 29 w 30"/>
                      <a:gd name="T1" fmla="*/ 191 h 192"/>
                      <a:gd name="T2" fmla="*/ 0 w 30"/>
                      <a:gd name="T3" fmla="*/ 180 h 192"/>
                      <a:gd name="T4" fmla="*/ 0 w 30"/>
                      <a:gd name="T5" fmla="*/ 10 h 192"/>
                      <a:gd name="T6" fmla="*/ 25 w 30"/>
                      <a:gd name="T7" fmla="*/ 0 h 192"/>
                      <a:gd name="T8" fmla="*/ 25 w 30"/>
                      <a:gd name="T9" fmla="*/ 101 h 192"/>
                      <a:gd name="T10" fmla="*/ 29 w 30"/>
                      <a:gd name="T11" fmla="*/ 101 h 192"/>
                      <a:gd name="T12" fmla="*/ 29 w 30"/>
                      <a:gd name="T13" fmla="*/ 191 h 192"/>
                      <a:gd name="T14" fmla="*/ 0 60000 65536"/>
                      <a:gd name="T15" fmla="*/ 0 60000 65536"/>
                      <a:gd name="T16" fmla="*/ 0 60000 65536"/>
                      <a:gd name="T17" fmla="*/ 0 60000 65536"/>
                      <a:gd name="T18" fmla="*/ 0 60000 65536"/>
                      <a:gd name="T19" fmla="*/ 0 60000 65536"/>
                      <a:gd name="T20" fmla="*/ 0 60000 65536"/>
                      <a:gd name="T21" fmla="*/ 0 w 30"/>
                      <a:gd name="T22" fmla="*/ 0 h 192"/>
                      <a:gd name="T23" fmla="*/ 30 w 30"/>
                      <a:gd name="T24" fmla="*/ 192 h 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92">
                        <a:moveTo>
                          <a:pt x="29" y="191"/>
                        </a:moveTo>
                        <a:lnTo>
                          <a:pt x="0" y="180"/>
                        </a:lnTo>
                        <a:lnTo>
                          <a:pt x="0" y="10"/>
                        </a:lnTo>
                        <a:lnTo>
                          <a:pt x="25" y="0"/>
                        </a:lnTo>
                        <a:lnTo>
                          <a:pt x="25" y="101"/>
                        </a:lnTo>
                        <a:lnTo>
                          <a:pt x="29" y="101"/>
                        </a:lnTo>
                        <a:lnTo>
                          <a:pt x="29" y="191"/>
                        </a:lnTo>
                      </a:path>
                    </a:pathLst>
                  </a:custGeom>
                  <a:solidFill>
                    <a:srgbClr val="808080"/>
                  </a:solidFill>
                  <a:ln w="9525" cap="rnd">
                    <a:noFill/>
                    <a:round/>
                    <a:headEnd/>
                    <a:tailEnd/>
                  </a:ln>
                </p:spPr>
                <p:txBody>
                  <a:bodyPr/>
                  <a:lstStyle/>
                  <a:p>
                    <a:endParaRPr lang="it-IT"/>
                  </a:p>
                </p:txBody>
              </p:sp>
              <p:sp>
                <p:nvSpPr>
                  <p:cNvPr id="79424" name="Freeform 437"/>
                  <p:cNvSpPr>
                    <a:spLocks/>
                  </p:cNvSpPr>
                  <p:nvPr/>
                </p:nvSpPr>
                <p:spPr bwMode="auto">
                  <a:xfrm>
                    <a:off x="387" y="4933"/>
                    <a:ext cx="17" cy="199"/>
                  </a:xfrm>
                  <a:custGeom>
                    <a:avLst/>
                    <a:gdLst>
                      <a:gd name="T0" fmla="*/ 16 w 17"/>
                      <a:gd name="T1" fmla="*/ 198 h 199"/>
                      <a:gd name="T2" fmla="*/ 0 w 17"/>
                      <a:gd name="T3" fmla="*/ 196 h 199"/>
                      <a:gd name="T4" fmla="*/ 0 w 17"/>
                      <a:gd name="T5" fmla="*/ 0 h 199"/>
                      <a:gd name="T6" fmla="*/ 16 w 17"/>
                      <a:gd name="T7" fmla="*/ 0 h 199"/>
                      <a:gd name="T8" fmla="*/ 16 w 17"/>
                      <a:gd name="T9" fmla="*/ 198 h 199"/>
                      <a:gd name="T10" fmla="*/ 0 60000 65536"/>
                      <a:gd name="T11" fmla="*/ 0 60000 65536"/>
                      <a:gd name="T12" fmla="*/ 0 60000 65536"/>
                      <a:gd name="T13" fmla="*/ 0 60000 65536"/>
                      <a:gd name="T14" fmla="*/ 0 60000 65536"/>
                      <a:gd name="T15" fmla="*/ 0 w 17"/>
                      <a:gd name="T16" fmla="*/ 0 h 199"/>
                      <a:gd name="T17" fmla="*/ 17 w 17"/>
                      <a:gd name="T18" fmla="*/ 199 h 199"/>
                    </a:gdLst>
                    <a:ahLst/>
                    <a:cxnLst>
                      <a:cxn ang="T10">
                        <a:pos x="T0" y="T1"/>
                      </a:cxn>
                      <a:cxn ang="T11">
                        <a:pos x="T2" y="T3"/>
                      </a:cxn>
                      <a:cxn ang="T12">
                        <a:pos x="T4" y="T5"/>
                      </a:cxn>
                      <a:cxn ang="T13">
                        <a:pos x="T6" y="T7"/>
                      </a:cxn>
                      <a:cxn ang="T14">
                        <a:pos x="T8" y="T9"/>
                      </a:cxn>
                    </a:cxnLst>
                    <a:rect l="T15" t="T16" r="T17" b="T18"/>
                    <a:pathLst>
                      <a:path w="17" h="199">
                        <a:moveTo>
                          <a:pt x="16" y="198"/>
                        </a:moveTo>
                        <a:lnTo>
                          <a:pt x="0" y="196"/>
                        </a:lnTo>
                        <a:lnTo>
                          <a:pt x="0" y="0"/>
                        </a:lnTo>
                        <a:lnTo>
                          <a:pt x="16" y="0"/>
                        </a:lnTo>
                        <a:lnTo>
                          <a:pt x="16" y="198"/>
                        </a:lnTo>
                      </a:path>
                    </a:pathLst>
                  </a:custGeom>
                  <a:solidFill>
                    <a:srgbClr val="808080"/>
                  </a:solidFill>
                  <a:ln w="9525" cap="rnd">
                    <a:noFill/>
                    <a:round/>
                    <a:headEnd/>
                    <a:tailEnd/>
                  </a:ln>
                </p:spPr>
                <p:txBody>
                  <a:bodyPr/>
                  <a:lstStyle/>
                  <a:p>
                    <a:endParaRPr lang="it-IT"/>
                  </a:p>
                </p:txBody>
              </p:sp>
              <p:sp>
                <p:nvSpPr>
                  <p:cNvPr id="79425" name="Freeform 438"/>
                  <p:cNvSpPr>
                    <a:spLocks/>
                  </p:cNvSpPr>
                  <p:nvPr/>
                </p:nvSpPr>
                <p:spPr bwMode="auto">
                  <a:xfrm>
                    <a:off x="407" y="4921"/>
                    <a:ext cx="17" cy="217"/>
                  </a:xfrm>
                  <a:custGeom>
                    <a:avLst/>
                    <a:gdLst>
                      <a:gd name="T0" fmla="*/ 16 w 17"/>
                      <a:gd name="T1" fmla="*/ 216 h 217"/>
                      <a:gd name="T2" fmla="*/ 0 w 17"/>
                      <a:gd name="T3" fmla="*/ 214 h 217"/>
                      <a:gd name="T4" fmla="*/ 0 w 17"/>
                      <a:gd name="T5" fmla="*/ 0 h 217"/>
                      <a:gd name="T6" fmla="*/ 16 w 17"/>
                      <a:gd name="T7" fmla="*/ 1 h 217"/>
                      <a:gd name="T8" fmla="*/ 16 w 17"/>
                      <a:gd name="T9" fmla="*/ 216 h 217"/>
                      <a:gd name="T10" fmla="*/ 0 60000 65536"/>
                      <a:gd name="T11" fmla="*/ 0 60000 65536"/>
                      <a:gd name="T12" fmla="*/ 0 60000 65536"/>
                      <a:gd name="T13" fmla="*/ 0 60000 65536"/>
                      <a:gd name="T14" fmla="*/ 0 60000 65536"/>
                      <a:gd name="T15" fmla="*/ 0 w 17"/>
                      <a:gd name="T16" fmla="*/ 0 h 217"/>
                      <a:gd name="T17" fmla="*/ 17 w 17"/>
                      <a:gd name="T18" fmla="*/ 217 h 217"/>
                    </a:gdLst>
                    <a:ahLst/>
                    <a:cxnLst>
                      <a:cxn ang="T10">
                        <a:pos x="T0" y="T1"/>
                      </a:cxn>
                      <a:cxn ang="T11">
                        <a:pos x="T2" y="T3"/>
                      </a:cxn>
                      <a:cxn ang="T12">
                        <a:pos x="T4" y="T5"/>
                      </a:cxn>
                      <a:cxn ang="T13">
                        <a:pos x="T6" y="T7"/>
                      </a:cxn>
                      <a:cxn ang="T14">
                        <a:pos x="T8" y="T9"/>
                      </a:cxn>
                    </a:cxnLst>
                    <a:rect l="T15" t="T16" r="T17" b="T18"/>
                    <a:pathLst>
                      <a:path w="17" h="217">
                        <a:moveTo>
                          <a:pt x="16" y="216"/>
                        </a:moveTo>
                        <a:lnTo>
                          <a:pt x="0" y="214"/>
                        </a:lnTo>
                        <a:lnTo>
                          <a:pt x="0" y="0"/>
                        </a:lnTo>
                        <a:lnTo>
                          <a:pt x="16" y="1"/>
                        </a:lnTo>
                        <a:lnTo>
                          <a:pt x="16" y="216"/>
                        </a:lnTo>
                      </a:path>
                    </a:pathLst>
                  </a:custGeom>
                  <a:solidFill>
                    <a:srgbClr val="808080"/>
                  </a:solidFill>
                  <a:ln w="9525" cap="rnd">
                    <a:noFill/>
                    <a:round/>
                    <a:headEnd/>
                    <a:tailEnd/>
                  </a:ln>
                </p:spPr>
                <p:txBody>
                  <a:bodyPr/>
                  <a:lstStyle/>
                  <a:p>
                    <a:endParaRPr lang="it-IT"/>
                  </a:p>
                </p:txBody>
              </p:sp>
              <p:sp>
                <p:nvSpPr>
                  <p:cNvPr id="79426" name="Freeform 439"/>
                  <p:cNvSpPr>
                    <a:spLocks/>
                  </p:cNvSpPr>
                  <p:nvPr/>
                </p:nvSpPr>
                <p:spPr bwMode="auto">
                  <a:xfrm>
                    <a:off x="429" y="4913"/>
                    <a:ext cx="17" cy="232"/>
                  </a:xfrm>
                  <a:custGeom>
                    <a:avLst/>
                    <a:gdLst>
                      <a:gd name="T0" fmla="*/ 16 w 17"/>
                      <a:gd name="T1" fmla="*/ 231 h 232"/>
                      <a:gd name="T2" fmla="*/ 0 w 17"/>
                      <a:gd name="T3" fmla="*/ 228 h 232"/>
                      <a:gd name="T4" fmla="*/ 0 w 17"/>
                      <a:gd name="T5" fmla="*/ 0 h 232"/>
                      <a:gd name="T6" fmla="*/ 16 w 17"/>
                      <a:gd name="T7" fmla="*/ 0 h 232"/>
                      <a:gd name="T8" fmla="*/ 16 w 17"/>
                      <a:gd name="T9" fmla="*/ 231 h 232"/>
                      <a:gd name="T10" fmla="*/ 0 60000 65536"/>
                      <a:gd name="T11" fmla="*/ 0 60000 65536"/>
                      <a:gd name="T12" fmla="*/ 0 60000 65536"/>
                      <a:gd name="T13" fmla="*/ 0 60000 65536"/>
                      <a:gd name="T14" fmla="*/ 0 60000 65536"/>
                      <a:gd name="T15" fmla="*/ 0 w 17"/>
                      <a:gd name="T16" fmla="*/ 0 h 232"/>
                      <a:gd name="T17" fmla="*/ 17 w 17"/>
                      <a:gd name="T18" fmla="*/ 232 h 232"/>
                    </a:gdLst>
                    <a:ahLst/>
                    <a:cxnLst>
                      <a:cxn ang="T10">
                        <a:pos x="T0" y="T1"/>
                      </a:cxn>
                      <a:cxn ang="T11">
                        <a:pos x="T2" y="T3"/>
                      </a:cxn>
                      <a:cxn ang="T12">
                        <a:pos x="T4" y="T5"/>
                      </a:cxn>
                      <a:cxn ang="T13">
                        <a:pos x="T6" y="T7"/>
                      </a:cxn>
                      <a:cxn ang="T14">
                        <a:pos x="T8" y="T9"/>
                      </a:cxn>
                    </a:cxnLst>
                    <a:rect l="T15" t="T16" r="T17" b="T18"/>
                    <a:pathLst>
                      <a:path w="17" h="232">
                        <a:moveTo>
                          <a:pt x="16" y="231"/>
                        </a:moveTo>
                        <a:lnTo>
                          <a:pt x="0" y="228"/>
                        </a:lnTo>
                        <a:lnTo>
                          <a:pt x="0" y="0"/>
                        </a:lnTo>
                        <a:lnTo>
                          <a:pt x="16" y="0"/>
                        </a:lnTo>
                        <a:lnTo>
                          <a:pt x="16" y="231"/>
                        </a:lnTo>
                      </a:path>
                    </a:pathLst>
                  </a:custGeom>
                  <a:solidFill>
                    <a:srgbClr val="808080"/>
                  </a:solidFill>
                  <a:ln w="9525" cap="rnd">
                    <a:noFill/>
                    <a:round/>
                    <a:headEnd/>
                    <a:tailEnd/>
                  </a:ln>
                </p:spPr>
                <p:txBody>
                  <a:bodyPr/>
                  <a:lstStyle/>
                  <a:p>
                    <a:endParaRPr lang="it-IT"/>
                  </a:p>
                </p:txBody>
              </p:sp>
              <p:sp>
                <p:nvSpPr>
                  <p:cNvPr id="79427" name="Freeform 440"/>
                  <p:cNvSpPr>
                    <a:spLocks/>
                  </p:cNvSpPr>
                  <p:nvPr/>
                </p:nvSpPr>
                <p:spPr bwMode="auto">
                  <a:xfrm>
                    <a:off x="461" y="4901"/>
                    <a:ext cx="17" cy="258"/>
                  </a:xfrm>
                  <a:custGeom>
                    <a:avLst/>
                    <a:gdLst>
                      <a:gd name="T0" fmla="*/ 16 w 17"/>
                      <a:gd name="T1" fmla="*/ 257 h 258"/>
                      <a:gd name="T2" fmla="*/ 0 w 17"/>
                      <a:gd name="T3" fmla="*/ 252 h 258"/>
                      <a:gd name="T4" fmla="*/ 0 w 17"/>
                      <a:gd name="T5" fmla="*/ 0 h 258"/>
                      <a:gd name="T6" fmla="*/ 16 w 17"/>
                      <a:gd name="T7" fmla="*/ 0 h 258"/>
                      <a:gd name="T8" fmla="*/ 16 w 17"/>
                      <a:gd name="T9" fmla="*/ 257 h 258"/>
                      <a:gd name="T10" fmla="*/ 0 60000 65536"/>
                      <a:gd name="T11" fmla="*/ 0 60000 65536"/>
                      <a:gd name="T12" fmla="*/ 0 60000 65536"/>
                      <a:gd name="T13" fmla="*/ 0 60000 65536"/>
                      <a:gd name="T14" fmla="*/ 0 60000 65536"/>
                      <a:gd name="T15" fmla="*/ 0 w 17"/>
                      <a:gd name="T16" fmla="*/ 0 h 258"/>
                      <a:gd name="T17" fmla="*/ 17 w 17"/>
                      <a:gd name="T18" fmla="*/ 258 h 258"/>
                    </a:gdLst>
                    <a:ahLst/>
                    <a:cxnLst>
                      <a:cxn ang="T10">
                        <a:pos x="T0" y="T1"/>
                      </a:cxn>
                      <a:cxn ang="T11">
                        <a:pos x="T2" y="T3"/>
                      </a:cxn>
                      <a:cxn ang="T12">
                        <a:pos x="T4" y="T5"/>
                      </a:cxn>
                      <a:cxn ang="T13">
                        <a:pos x="T6" y="T7"/>
                      </a:cxn>
                      <a:cxn ang="T14">
                        <a:pos x="T8" y="T9"/>
                      </a:cxn>
                    </a:cxnLst>
                    <a:rect l="T15" t="T16" r="T17" b="T18"/>
                    <a:pathLst>
                      <a:path w="17" h="258">
                        <a:moveTo>
                          <a:pt x="16" y="257"/>
                        </a:moveTo>
                        <a:lnTo>
                          <a:pt x="0" y="252"/>
                        </a:lnTo>
                        <a:lnTo>
                          <a:pt x="0" y="0"/>
                        </a:lnTo>
                        <a:lnTo>
                          <a:pt x="16" y="0"/>
                        </a:lnTo>
                        <a:lnTo>
                          <a:pt x="16" y="257"/>
                        </a:lnTo>
                      </a:path>
                    </a:pathLst>
                  </a:custGeom>
                  <a:solidFill>
                    <a:srgbClr val="808080"/>
                  </a:solidFill>
                  <a:ln w="9525" cap="rnd">
                    <a:noFill/>
                    <a:round/>
                    <a:headEnd/>
                    <a:tailEnd/>
                  </a:ln>
                </p:spPr>
                <p:txBody>
                  <a:bodyPr/>
                  <a:lstStyle/>
                  <a:p>
                    <a:endParaRPr lang="it-IT"/>
                  </a:p>
                </p:txBody>
              </p:sp>
              <p:sp>
                <p:nvSpPr>
                  <p:cNvPr id="79428" name="Freeform 441"/>
                  <p:cNvSpPr>
                    <a:spLocks/>
                  </p:cNvSpPr>
                  <p:nvPr/>
                </p:nvSpPr>
                <p:spPr bwMode="auto">
                  <a:xfrm>
                    <a:off x="497" y="4885"/>
                    <a:ext cx="17" cy="284"/>
                  </a:xfrm>
                  <a:custGeom>
                    <a:avLst/>
                    <a:gdLst>
                      <a:gd name="T0" fmla="*/ 16 w 17"/>
                      <a:gd name="T1" fmla="*/ 283 h 284"/>
                      <a:gd name="T2" fmla="*/ 0 w 17"/>
                      <a:gd name="T3" fmla="*/ 279 h 284"/>
                      <a:gd name="T4" fmla="*/ 0 w 17"/>
                      <a:gd name="T5" fmla="*/ 0 h 284"/>
                      <a:gd name="T6" fmla="*/ 16 w 17"/>
                      <a:gd name="T7" fmla="*/ 1 h 284"/>
                      <a:gd name="T8" fmla="*/ 16 w 17"/>
                      <a:gd name="T9" fmla="*/ 283 h 284"/>
                      <a:gd name="T10" fmla="*/ 0 60000 65536"/>
                      <a:gd name="T11" fmla="*/ 0 60000 65536"/>
                      <a:gd name="T12" fmla="*/ 0 60000 65536"/>
                      <a:gd name="T13" fmla="*/ 0 60000 65536"/>
                      <a:gd name="T14" fmla="*/ 0 60000 65536"/>
                      <a:gd name="T15" fmla="*/ 0 w 17"/>
                      <a:gd name="T16" fmla="*/ 0 h 284"/>
                      <a:gd name="T17" fmla="*/ 17 w 17"/>
                      <a:gd name="T18" fmla="*/ 284 h 284"/>
                    </a:gdLst>
                    <a:ahLst/>
                    <a:cxnLst>
                      <a:cxn ang="T10">
                        <a:pos x="T0" y="T1"/>
                      </a:cxn>
                      <a:cxn ang="T11">
                        <a:pos x="T2" y="T3"/>
                      </a:cxn>
                      <a:cxn ang="T12">
                        <a:pos x="T4" y="T5"/>
                      </a:cxn>
                      <a:cxn ang="T13">
                        <a:pos x="T6" y="T7"/>
                      </a:cxn>
                      <a:cxn ang="T14">
                        <a:pos x="T8" y="T9"/>
                      </a:cxn>
                    </a:cxnLst>
                    <a:rect l="T15" t="T16" r="T17" b="T18"/>
                    <a:pathLst>
                      <a:path w="17" h="284">
                        <a:moveTo>
                          <a:pt x="16" y="283"/>
                        </a:moveTo>
                        <a:lnTo>
                          <a:pt x="0" y="279"/>
                        </a:lnTo>
                        <a:lnTo>
                          <a:pt x="0" y="0"/>
                        </a:lnTo>
                        <a:lnTo>
                          <a:pt x="16" y="1"/>
                        </a:lnTo>
                        <a:lnTo>
                          <a:pt x="16" y="283"/>
                        </a:lnTo>
                      </a:path>
                    </a:pathLst>
                  </a:custGeom>
                  <a:solidFill>
                    <a:srgbClr val="808080"/>
                  </a:solidFill>
                  <a:ln w="9525" cap="rnd">
                    <a:noFill/>
                    <a:round/>
                    <a:headEnd/>
                    <a:tailEnd/>
                  </a:ln>
                </p:spPr>
                <p:txBody>
                  <a:bodyPr/>
                  <a:lstStyle/>
                  <a:p>
                    <a:endParaRPr lang="it-IT"/>
                  </a:p>
                </p:txBody>
              </p:sp>
              <p:sp>
                <p:nvSpPr>
                  <p:cNvPr id="79429" name="Freeform 442"/>
                  <p:cNvSpPr>
                    <a:spLocks/>
                  </p:cNvSpPr>
                  <p:nvPr/>
                </p:nvSpPr>
                <p:spPr bwMode="auto">
                  <a:xfrm>
                    <a:off x="539" y="4870"/>
                    <a:ext cx="19" cy="311"/>
                  </a:xfrm>
                  <a:custGeom>
                    <a:avLst/>
                    <a:gdLst>
                      <a:gd name="T0" fmla="*/ 18 w 19"/>
                      <a:gd name="T1" fmla="*/ 310 h 311"/>
                      <a:gd name="T2" fmla="*/ 0 w 19"/>
                      <a:gd name="T3" fmla="*/ 306 h 311"/>
                      <a:gd name="T4" fmla="*/ 0 w 19"/>
                      <a:gd name="T5" fmla="*/ 0 h 311"/>
                      <a:gd name="T6" fmla="*/ 18 w 19"/>
                      <a:gd name="T7" fmla="*/ 1 h 311"/>
                      <a:gd name="T8" fmla="*/ 18 w 19"/>
                      <a:gd name="T9" fmla="*/ 310 h 311"/>
                      <a:gd name="T10" fmla="*/ 0 60000 65536"/>
                      <a:gd name="T11" fmla="*/ 0 60000 65536"/>
                      <a:gd name="T12" fmla="*/ 0 60000 65536"/>
                      <a:gd name="T13" fmla="*/ 0 60000 65536"/>
                      <a:gd name="T14" fmla="*/ 0 60000 65536"/>
                      <a:gd name="T15" fmla="*/ 0 w 19"/>
                      <a:gd name="T16" fmla="*/ 0 h 311"/>
                      <a:gd name="T17" fmla="*/ 19 w 19"/>
                      <a:gd name="T18" fmla="*/ 311 h 311"/>
                    </a:gdLst>
                    <a:ahLst/>
                    <a:cxnLst>
                      <a:cxn ang="T10">
                        <a:pos x="T0" y="T1"/>
                      </a:cxn>
                      <a:cxn ang="T11">
                        <a:pos x="T2" y="T3"/>
                      </a:cxn>
                      <a:cxn ang="T12">
                        <a:pos x="T4" y="T5"/>
                      </a:cxn>
                      <a:cxn ang="T13">
                        <a:pos x="T6" y="T7"/>
                      </a:cxn>
                      <a:cxn ang="T14">
                        <a:pos x="T8" y="T9"/>
                      </a:cxn>
                    </a:cxnLst>
                    <a:rect l="T15" t="T16" r="T17" b="T18"/>
                    <a:pathLst>
                      <a:path w="19" h="311">
                        <a:moveTo>
                          <a:pt x="18" y="310"/>
                        </a:moveTo>
                        <a:lnTo>
                          <a:pt x="0" y="306"/>
                        </a:lnTo>
                        <a:lnTo>
                          <a:pt x="0" y="0"/>
                        </a:lnTo>
                        <a:lnTo>
                          <a:pt x="18" y="1"/>
                        </a:lnTo>
                        <a:lnTo>
                          <a:pt x="18" y="310"/>
                        </a:lnTo>
                      </a:path>
                    </a:pathLst>
                  </a:custGeom>
                  <a:solidFill>
                    <a:srgbClr val="808080"/>
                  </a:solidFill>
                  <a:ln w="9525" cap="rnd">
                    <a:noFill/>
                    <a:round/>
                    <a:headEnd/>
                    <a:tailEnd/>
                  </a:ln>
                </p:spPr>
                <p:txBody>
                  <a:bodyPr/>
                  <a:lstStyle/>
                  <a:p>
                    <a:endParaRPr lang="it-IT"/>
                  </a:p>
                </p:txBody>
              </p:sp>
              <p:sp>
                <p:nvSpPr>
                  <p:cNvPr id="79430" name="Line 443"/>
                  <p:cNvSpPr>
                    <a:spLocks noChangeShapeType="1"/>
                  </p:cNvSpPr>
                  <p:nvPr/>
                </p:nvSpPr>
                <p:spPr bwMode="auto">
                  <a:xfrm>
                    <a:off x="347" y="5113"/>
                    <a:ext cx="0" cy="50"/>
                  </a:xfrm>
                  <a:prstGeom prst="line">
                    <a:avLst/>
                  </a:prstGeom>
                  <a:noFill/>
                  <a:ln w="12700">
                    <a:solidFill>
                      <a:srgbClr val="000000"/>
                    </a:solidFill>
                    <a:round/>
                    <a:headEnd type="none" w="sm" len="sm"/>
                    <a:tailEnd type="none" w="sm" len="sm"/>
                  </a:ln>
                </p:spPr>
                <p:txBody>
                  <a:bodyPr wrap="none" anchor="ctr"/>
                  <a:lstStyle/>
                  <a:p>
                    <a:endParaRPr lang="it-IT"/>
                  </a:p>
                </p:txBody>
              </p:sp>
            </p:grpSp>
            <p:sp>
              <p:nvSpPr>
                <p:cNvPr id="79401" name="Freeform 444"/>
                <p:cNvSpPr>
                  <a:spLocks/>
                </p:cNvSpPr>
                <p:nvPr/>
              </p:nvSpPr>
              <p:spPr bwMode="auto">
                <a:xfrm>
                  <a:off x="676" y="4820"/>
                  <a:ext cx="62" cy="398"/>
                </a:xfrm>
                <a:custGeom>
                  <a:avLst/>
                  <a:gdLst>
                    <a:gd name="T0" fmla="*/ 0 w 62"/>
                    <a:gd name="T1" fmla="*/ 397 h 398"/>
                    <a:gd name="T2" fmla="*/ 61 w 62"/>
                    <a:gd name="T3" fmla="*/ 389 h 398"/>
                    <a:gd name="T4" fmla="*/ 61 w 62"/>
                    <a:gd name="T5" fmla="*/ 0 h 398"/>
                    <a:gd name="T6" fmla="*/ 0 w 62"/>
                    <a:gd name="T7" fmla="*/ 13 h 398"/>
                    <a:gd name="T8" fmla="*/ 0 w 62"/>
                    <a:gd name="T9" fmla="*/ 397 h 398"/>
                    <a:gd name="T10" fmla="*/ 0 60000 65536"/>
                    <a:gd name="T11" fmla="*/ 0 60000 65536"/>
                    <a:gd name="T12" fmla="*/ 0 60000 65536"/>
                    <a:gd name="T13" fmla="*/ 0 60000 65536"/>
                    <a:gd name="T14" fmla="*/ 0 60000 65536"/>
                    <a:gd name="T15" fmla="*/ 0 w 62"/>
                    <a:gd name="T16" fmla="*/ 0 h 398"/>
                    <a:gd name="T17" fmla="*/ 62 w 62"/>
                    <a:gd name="T18" fmla="*/ 398 h 398"/>
                  </a:gdLst>
                  <a:ahLst/>
                  <a:cxnLst>
                    <a:cxn ang="T10">
                      <a:pos x="T0" y="T1"/>
                    </a:cxn>
                    <a:cxn ang="T11">
                      <a:pos x="T2" y="T3"/>
                    </a:cxn>
                    <a:cxn ang="T12">
                      <a:pos x="T4" y="T5"/>
                    </a:cxn>
                    <a:cxn ang="T13">
                      <a:pos x="T6" y="T7"/>
                    </a:cxn>
                    <a:cxn ang="T14">
                      <a:pos x="T8" y="T9"/>
                    </a:cxn>
                  </a:cxnLst>
                  <a:rect l="T15" t="T16" r="T17" b="T18"/>
                  <a:pathLst>
                    <a:path w="62" h="398">
                      <a:moveTo>
                        <a:pt x="0" y="397"/>
                      </a:moveTo>
                      <a:lnTo>
                        <a:pt x="61" y="389"/>
                      </a:lnTo>
                      <a:lnTo>
                        <a:pt x="61" y="0"/>
                      </a:lnTo>
                      <a:lnTo>
                        <a:pt x="0" y="13"/>
                      </a:lnTo>
                      <a:lnTo>
                        <a:pt x="0" y="397"/>
                      </a:lnTo>
                    </a:path>
                  </a:pathLst>
                </a:custGeom>
                <a:solidFill>
                  <a:srgbClr val="808080"/>
                </a:solidFill>
                <a:ln w="9525" cap="rnd">
                  <a:noFill/>
                  <a:round/>
                  <a:headEnd/>
                  <a:tailEnd/>
                </a:ln>
              </p:spPr>
              <p:txBody>
                <a:bodyPr/>
                <a:lstStyle/>
                <a:p>
                  <a:endParaRPr lang="it-IT"/>
                </a:p>
              </p:txBody>
            </p:sp>
            <p:sp>
              <p:nvSpPr>
                <p:cNvPr id="79402" name="Freeform 445"/>
                <p:cNvSpPr>
                  <a:spLocks/>
                </p:cNvSpPr>
                <p:nvPr/>
              </p:nvSpPr>
              <p:spPr bwMode="auto">
                <a:xfrm>
                  <a:off x="1128" y="4855"/>
                  <a:ext cx="44" cy="322"/>
                </a:xfrm>
                <a:custGeom>
                  <a:avLst/>
                  <a:gdLst>
                    <a:gd name="T0" fmla="*/ 0 w 44"/>
                    <a:gd name="T1" fmla="*/ 321 h 322"/>
                    <a:gd name="T2" fmla="*/ 43 w 44"/>
                    <a:gd name="T3" fmla="*/ 311 h 322"/>
                    <a:gd name="T4" fmla="*/ 43 w 44"/>
                    <a:gd name="T5" fmla="*/ 0 h 322"/>
                    <a:gd name="T6" fmla="*/ 0 w 44"/>
                    <a:gd name="T7" fmla="*/ 6 h 322"/>
                    <a:gd name="T8" fmla="*/ 0 w 44"/>
                    <a:gd name="T9" fmla="*/ 321 h 322"/>
                    <a:gd name="T10" fmla="*/ 0 60000 65536"/>
                    <a:gd name="T11" fmla="*/ 0 60000 65536"/>
                    <a:gd name="T12" fmla="*/ 0 60000 65536"/>
                    <a:gd name="T13" fmla="*/ 0 60000 65536"/>
                    <a:gd name="T14" fmla="*/ 0 60000 65536"/>
                    <a:gd name="T15" fmla="*/ 0 w 44"/>
                    <a:gd name="T16" fmla="*/ 0 h 322"/>
                    <a:gd name="T17" fmla="*/ 44 w 44"/>
                    <a:gd name="T18" fmla="*/ 322 h 322"/>
                  </a:gdLst>
                  <a:ahLst/>
                  <a:cxnLst>
                    <a:cxn ang="T10">
                      <a:pos x="T0" y="T1"/>
                    </a:cxn>
                    <a:cxn ang="T11">
                      <a:pos x="T2" y="T3"/>
                    </a:cxn>
                    <a:cxn ang="T12">
                      <a:pos x="T4" y="T5"/>
                    </a:cxn>
                    <a:cxn ang="T13">
                      <a:pos x="T6" y="T7"/>
                    </a:cxn>
                    <a:cxn ang="T14">
                      <a:pos x="T8" y="T9"/>
                    </a:cxn>
                  </a:cxnLst>
                  <a:rect l="T15" t="T16" r="T17" b="T18"/>
                  <a:pathLst>
                    <a:path w="44" h="322">
                      <a:moveTo>
                        <a:pt x="0" y="321"/>
                      </a:moveTo>
                      <a:lnTo>
                        <a:pt x="43" y="311"/>
                      </a:lnTo>
                      <a:lnTo>
                        <a:pt x="43" y="0"/>
                      </a:lnTo>
                      <a:lnTo>
                        <a:pt x="0" y="6"/>
                      </a:lnTo>
                      <a:lnTo>
                        <a:pt x="0" y="321"/>
                      </a:lnTo>
                    </a:path>
                  </a:pathLst>
                </a:custGeom>
                <a:solidFill>
                  <a:srgbClr val="808080"/>
                </a:solidFill>
                <a:ln w="9525" cap="rnd">
                  <a:noFill/>
                  <a:round/>
                  <a:headEnd/>
                  <a:tailEnd/>
                </a:ln>
              </p:spPr>
              <p:txBody>
                <a:bodyPr/>
                <a:lstStyle/>
                <a:p>
                  <a:endParaRPr lang="it-IT"/>
                </a:p>
              </p:txBody>
            </p:sp>
            <p:sp>
              <p:nvSpPr>
                <p:cNvPr id="79403" name="Freeform 446"/>
                <p:cNvSpPr>
                  <a:spLocks/>
                </p:cNvSpPr>
                <p:nvPr/>
              </p:nvSpPr>
              <p:spPr bwMode="auto">
                <a:xfrm>
                  <a:off x="1042" y="4851"/>
                  <a:ext cx="43" cy="332"/>
                </a:xfrm>
                <a:custGeom>
                  <a:avLst/>
                  <a:gdLst>
                    <a:gd name="T0" fmla="*/ 0 w 43"/>
                    <a:gd name="T1" fmla="*/ 331 h 332"/>
                    <a:gd name="T2" fmla="*/ 42 w 43"/>
                    <a:gd name="T3" fmla="*/ 327 h 332"/>
                    <a:gd name="T4" fmla="*/ 42 w 43"/>
                    <a:gd name="T5" fmla="*/ 3 h 332"/>
                    <a:gd name="T6" fmla="*/ 0 w 43"/>
                    <a:gd name="T7" fmla="*/ 0 h 332"/>
                    <a:gd name="T8" fmla="*/ 0 w 43"/>
                    <a:gd name="T9" fmla="*/ 331 h 332"/>
                    <a:gd name="T10" fmla="*/ 0 60000 65536"/>
                    <a:gd name="T11" fmla="*/ 0 60000 65536"/>
                    <a:gd name="T12" fmla="*/ 0 60000 65536"/>
                    <a:gd name="T13" fmla="*/ 0 60000 65536"/>
                    <a:gd name="T14" fmla="*/ 0 60000 65536"/>
                    <a:gd name="T15" fmla="*/ 0 w 43"/>
                    <a:gd name="T16" fmla="*/ 0 h 332"/>
                    <a:gd name="T17" fmla="*/ 43 w 43"/>
                    <a:gd name="T18" fmla="*/ 332 h 332"/>
                  </a:gdLst>
                  <a:ahLst/>
                  <a:cxnLst>
                    <a:cxn ang="T10">
                      <a:pos x="T0" y="T1"/>
                    </a:cxn>
                    <a:cxn ang="T11">
                      <a:pos x="T2" y="T3"/>
                    </a:cxn>
                    <a:cxn ang="T12">
                      <a:pos x="T4" y="T5"/>
                    </a:cxn>
                    <a:cxn ang="T13">
                      <a:pos x="T6" y="T7"/>
                    </a:cxn>
                    <a:cxn ang="T14">
                      <a:pos x="T8" y="T9"/>
                    </a:cxn>
                  </a:cxnLst>
                  <a:rect l="T15" t="T16" r="T17" b="T18"/>
                  <a:pathLst>
                    <a:path w="43" h="332">
                      <a:moveTo>
                        <a:pt x="0" y="331"/>
                      </a:moveTo>
                      <a:lnTo>
                        <a:pt x="42" y="327"/>
                      </a:lnTo>
                      <a:lnTo>
                        <a:pt x="42" y="3"/>
                      </a:lnTo>
                      <a:lnTo>
                        <a:pt x="0" y="0"/>
                      </a:lnTo>
                      <a:lnTo>
                        <a:pt x="0" y="331"/>
                      </a:lnTo>
                    </a:path>
                  </a:pathLst>
                </a:custGeom>
                <a:solidFill>
                  <a:srgbClr val="808080"/>
                </a:solidFill>
                <a:ln w="9525" cap="rnd">
                  <a:noFill/>
                  <a:round/>
                  <a:headEnd/>
                  <a:tailEnd/>
                </a:ln>
              </p:spPr>
              <p:txBody>
                <a:bodyPr/>
                <a:lstStyle/>
                <a:p>
                  <a:endParaRPr lang="it-IT"/>
                </a:p>
              </p:txBody>
            </p:sp>
            <p:sp>
              <p:nvSpPr>
                <p:cNvPr id="79404" name="Freeform 447"/>
                <p:cNvSpPr>
                  <a:spLocks/>
                </p:cNvSpPr>
                <p:nvPr/>
              </p:nvSpPr>
              <p:spPr bwMode="auto">
                <a:xfrm>
                  <a:off x="955" y="4844"/>
                  <a:ext cx="43" cy="346"/>
                </a:xfrm>
                <a:custGeom>
                  <a:avLst/>
                  <a:gdLst>
                    <a:gd name="T0" fmla="*/ 0 w 43"/>
                    <a:gd name="T1" fmla="*/ 345 h 346"/>
                    <a:gd name="T2" fmla="*/ 42 w 43"/>
                    <a:gd name="T3" fmla="*/ 341 h 346"/>
                    <a:gd name="T4" fmla="*/ 42 w 43"/>
                    <a:gd name="T5" fmla="*/ 1 h 346"/>
                    <a:gd name="T6" fmla="*/ 0 w 43"/>
                    <a:gd name="T7" fmla="*/ 0 h 346"/>
                    <a:gd name="T8" fmla="*/ 0 w 43"/>
                    <a:gd name="T9" fmla="*/ 345 h 346"/>
                    <a:gd name="T10" fmla="*/ 0 60000 65536"/>
                    <a:gd name="T11" fmla="*/ 0 60000 65536"/>
                    <a:gd name="T12" fmla="*/ 0 60000 65536"/>
                    <a:gd name="T13" fmla="*/ 0 60000 65536"/>
                    <a:gd name="T14" fmla="*/ 0 60000 65536"/>
                    <a:gd name="T15" fmla="*/ 0 w 43"/>
                    <a:gd name="T16" fmla="*/ 0 h 346"/>
                    <a:gd name="T17" fmla="*/ 43 w 43"/>
                    <a:gd name="T18" fmla="*/ 346 h 346"/>
                  </a:gdLst>
                  <a:ahLst/>
                  <a:cxnLst>
                    <a:cxn ang="T10">
                      <a:pos x="T0" y="T1"/>
                    </a:cxn>
                    <a:cxn ang="T11">
                      <a:pos x="T2" y="T3"/>
                    </a:cxn>
                    <a:cxn ang="T12">
                      <a:pos x="T4" y="T5"/>
                    </a:cxn>
                    <a:cxn ang="T13">
                      <a:pos x="T6" y="T7"/>
                    </a:cxn>
                    <a:cxn ang="T14">
                      <a:pos x="T8" y="T9"/>
                    </a:cxn>
                  </a:cxnLst>
                  <a:rect l="T15" t="T16" r="T17" b="T18"/>
                  <a:pathLst>
                    <a:path w="43" h="346">
                      <a:moveTo>
                        <a:pt x="0" y="345"/>
                      </a:moveTo>
                      <a:lnTo>
                        <a:pt x="42" y="341"/>
                      </a:lnTo>
                      <a:lnTo>
                        <a:pt x="42" y="1"/>
                      </a:lnTo>
                      <a:lnTo>
                        <a:pt x="0" y="0"/>
                      </a:lnTo>
                      <a:lnTo>
                        <a:pt x="0" y="345"/>
                      </a:lnTo>
                    </a:path>
                  </a:pathLst>
                </a:custGeom>
                <a:solidFill>
                  <a:srgbClr val="808080"/>
                </a:solidFill>
                <a:ln w="9525" cap="rnd">
                  <a:noFill/>
                  <a:round/>
                  <a:headEnd/>
                  <a:tailEnd/>
                </a:ln>
              </p:spPr>
              <p:txBody>
                <a:bodyPr/>
                <a:lstStyle/>
                <a:p>
                  <a:endParaRPr lang="it-IT"/>
                </a:p>
              </p:txBody>
            </p:sp>
            <p:sp>
              <p:nvSpPr>
                <p:cNvPr id="79405" name="Freeform 448"/>
                <p:cNvSpPr>
                  <a:spLocks/>
                </p:cNvSpPr>
                <p:nvPr/>
              </p:nvSpPr>
              <p:spPr bwMode="auto">
                <a:xfrm>
                  <a:off x="868" y="4837"/>
                  <a:ext cx="43" cy="361"/>
                </a:xfrm>
                <a:custGeom>
                  <a:avLst/>
                  <a:gdLst>
                    <a:gd name="T0" fmla="*/ 0 w 43"/>
                    <a:gd name="T1" fmla="*/ 360 h 361"/>
                    <a:gd name="T2" fmla="*/ 42 w 43"/>
                    <a:gd name="T3" fmla="*/ 355 h 361"/>
                    <a:gd name="T4" fmla="*/ 41 w 43"/>
                    <a:gd name="T5" fmla="*/ 0 h 361"/>
                    <a:gd name="T6" fmla="*/ 0 w 43"/>
                    <a:gd name="T7" fmla="*/ 3 h 361"/>
                    <a:gd name="T8" fmla="*/ 0 w 43"/>
                    <a:gd name="T9" fmla="*/ 360 h 361"/>
                    <a:gd name="T10" fmla="*/ 0 60000 65536"/>
                    <a:gd name="T11" fmla="*/ 0 60000 65536"/>
                    <a:gd name="T12" fmla="*/ 0 60000 65536"/>
                    <a:gd name="T13" fmla="*/ 0 60000 65536"/>
                    <a:gd name="T14" fmla="*/ 0 60000 65536"/>
                    <a:gd name="T15" fmla="*/ 0 w 43"/>
                    <a:gd name="T16" fmla="*/ 0 h 361"/>
                    <a:gd name="T17" fmla="*/ 43 w 43"/>
                    <a:gd name="T18" fmla="*/ 361 h 361"/>
                  </a:gdLst>
                  <a:ahLst/>
                  <a:cxnLst>
                    <a:cxn ang="T10">
                      <a:pos x="T0" y="T1"/>
                    </a:cxn>
                    <a:cxn ang="T11">
                      <a:pos x="T2" y="T3"/>
                    </a:cxn>
                    <a:cxn ang="T12">
                      <a:pos x="T4" y="T5"/>
                    </a:cxn>
                    <a:cxn ang="T13">
                      <a:pos x="T6" y="T7"/>
                    </a:cxn>
                    <a:cxn ang="T14">
                      <a:pos x="T8" y="T9"/>
                    </a:cxn>
                  </a:cxnLst>
                  <a:rect l="T15" t="T16" r="T17" b="T18"/>
                  <a:pathLst>
                    <a:path w="43" h="361">
                      <a:moveTo>
                        <a:pt x="0" y="360"/>
                      </a:moveTo>
                      <a:lnTo>
                        <a:pt x="42" y="355"/>
                      </a:lnTo>
                      <a:lnTo>
                        <a:pt x="41" y="0"/>
                      </a:lnTo>
                      <a:lnTo>
                        <a:pt x="0" y="3"/>
                      </a:lnTo>
                      <a:lnTo>
                        <a:pt x="0" y="360"/>
                      </a:lnTo>
                    </a:path>
                  </a:pathLst>
                </a:custGeom>
                <a:solidFill>
                  <a:srgbClr val="808080"/>
                </a:solidFill>
                <a:ln w="9525" cap="rnd">
                  <a:noFill/>
                  <a:round/>
                  <a:headEnd/>
                  <a:tailEnd/>
                </a:ln>
              </p:spPr>
              <p:txBody>
                <a:bodyPr/>
                <a:lstStyle/>
                <a:p>
                  <a:endParaRPr lang="it-IT"/>
                </a:p>
              </p:txBody>
            </p:sp>
            <p:sp>
              <p:nvSpPr>
                <p:cNvPr id="79406" name="Freeform 449"/>
                <p:cNvSpPr>
                  <a:spLocks/>
                </p:cNvSpPr>
                <p:nvPr/>
              </p:nvSpPr>
              <p:spPr bwMode="auto">
                <a:xfrm>
                  <a:off x="781" y="4828"/>
                  <a:ext cx="45" cy="379"/>
                </a:xfrm>
                <a:custGeom>
                  <a:avLst/>
                  <a:gdLst>
                    <a:gd name="T0" fmla="*/ 0 w 45"/>
                    <a:gd name="T1" fmla="*/ 378 h 379"/>
                    <a:gd name="T2" fmla="*/ 44 w 45"/>
                    <a:gd name="T3" fmla="*/ 373 h 379"/>
                    <a:gd name="T4" fmla="*/ 42 w 45"/>
                    <a:gd name="T5" fmla="*/ 5 h 379"/>
                    <a:gd name="T6" fmla="*/ 0 w 45"/>
                    <a:gd name="T7" fmla="*/ 0 h 379"/>
                    <a:gd name="T8" fmla="*/ 0 w 45"/>
                    <a:gd name="T9" fmla="*/ 378 h 379"/>
                    <a:gd name="T10" fmla="*/ 0 60000 65536"/>
                    <a:gd name="T11" fmla="*/ 0 60000 65536"/>
                    <a:gd name="T12" fmla="*/ 0 60000 65536"/>
                    <a:gd name="T13" fmla="*/ 0 60000 65536"/>
                    <a:gd name="T14" fmla="*/ 0 60000 65536"/>
                    <a:gd name="T15" fmla="*/ 0 w 45"/>
                    <a:gd name="T16" fmla="*/ 0 h 379"/>
                    <a:gd name="T17" fmla="*/ 45 w 45"/>
                    <a:gd name="T18" fmla="*/ 379 h 379"/>
                  </a:gdLst>
                  <a:ahLst/>
                  <a:cxnLst>
                    <a:cxn ang="T10">
                      <a:pos x="T0" y="T1"/>
                    </a:cxn>
                    <a:cxn ang="T11">
                      <a:pos x="T2" y="T3"/>
                    </a:cxn>
                    <a:cxn ang="T12">
                      <a:pos x="T4" y="T5"/>
                    </a:cxn>
                    <a:cxn ang="T13">
                      <a:pos x="T6" y="T7"/>
                    </a:cxn>
                    <a:cxn ang="T14">
                      <a:pos x="T8" y="T9"/>
                    </a:cxn>
                  </a:cxnLst>
                  <a:rect l="T15" t="T16" r="T17" b="T18"/>
                  <a:pathLst>
                    <a:path w="45" h="379">
                      <a:moveTo>
                        <a:pt x="0" y="378"/>
                      </a:moveTo>
                      <a:lnTo>
                        <a:pt x="44" y="373"/>
                      </a:lnTo>
                      <a:lnTo>
                        <a:pt x="42" y="5"/>
                      </a:lnTo>
                      <a:lnTo>
                        <a:pt x="0" y="0"/>
                      </a:lnTo>
                      <a:lnTo>
                        <a:pt x="0" y="378"/>
                      </a:lnTo>
                    </a:path>
                  </a:pathLst>
                </a:custGeom>
                <a:solidFill>
                  <a:srgbClr val="808080"/>
                </a:solidFill>
                <a:ln w="9525" cap="rnd">
                  <a:noFill/>
                  <a:round/>
                  <a:headEnd/>
                  <a:tailEnd/>
                </a:ln>
              </p:spPr>
              <p:txBody>
                <a:bodyPr/>
                <a:lstStyle/>
                <a:p>
                  <a:endParaRPr lang="it-IT"/>
                </a:p>
              </p:txBody>
            </p:sp>
            <p:sp>
              <p:nvSpPr>
                <p:cNvPr id="79407" name="Freeform 450"/>
                <p:cNvSpPr>
                  <a:spLocks/>
                </p:cNvSpPr>
                <p:nvPr/>
              </p:nvSpPr>
              <p:spPr bwMode="auto">
                <a:xfrm>
                  <a:off x="1645" y="4914"/>
                  <a:ext cx="54" cy="209"/>
                </a:xfrm>
                <a:custGeom>
                  <a:avLst/>
                  <a:gdLst>
                    <a:gd name="T0" fmla="*/ 0 w 54"/>
                    <a:gd name="T1" fmla="*/ 0 h 209"/>
                    <a:gd name="T2" fmla="*/ 0 w 54"/>
                    <a:gd name="T3" fmla="*/ 208 h 209"/>
                    <a:gd name="T4" fmla="*/ 53 w 54"/>
                    <a:gd name="T5" fmla="*/ 203 h 209"/>
                    <a:gd name="T6" fmla="*/ 53 w 54"/>
                    <a:gd name="T7" fmla="*/ 2 h 209"/>
                    <a:gd name="T8" fmla="*/ 0 w 54"/>
                    <a:gd name="T9" fmla="*/ 0 h 209"/>
                    <a:gd name="T10" fmla="*/ 0 60000 65536"/>
                    <a:gd name="T11" fmla="*/ 0 60000 65536"/>
                    <a:gd name="T12" fmla="*/ 0 60000 65536"/>
                    <a:gd name="T13" fmla="*/ 0 60000 65536"/>
                    <a:gd name="T14" fmla="*/ 0 60000 65536"/>
                    <a:gd name="T15" fmla="*/ 0 w 54"/>
                    <a:gd name="T16" fmla="*/ 0 h 209"/>
                    <a:gd name="T17" fmla="*/ 54 w 54"/>
                    <a:gd name="T18" fmla="*/ 209 h 209"/>
                  </a:gdLst>
                  <a:ahLst/>
                  <a:cxnLst>
                    <a:cxn ang="T10">
                      <a:pos x="T0" y="T1"/>
                    </a:cxn>
                    <a:cxn ang="T11">
                      <a:pos x="T2" y="T3"/>
                    </a:cxn>
                    <a:cxn ang="T12">
                      <a:pos x="T4" y="T5"/>
                    </a:cxn>
                    <a:cxn ang="T13">
                      <a:pos x="T6" y="T7"/>
                    </a:cxn>
                    <a:cxn ang="T14">
                      <a:pos x="T8" y="T9"/>
                    </a:cxn>
                  </a:cxnLst>
                  <a:rect l="T15" t="T16" r="T17" b="T18"/>
                  <a:pathLst>
                    <a:path w="54" h="209">
                      <a:moveTo>
                        <a:pt x="0" y="0"/>
                      </a:moveTo>
                      <a:lnTo>
                        <a:pt x="0" y="208"/>
                      </a:lnTo>
                      <a:lnTo>
                        <a:pt x="53" y="203"/>
                      </a:lnTo>
                      <a:lnTo>
                        <a:pt x="53" y="2"/>
                      </a:lnTo>
                      <a:lnTo>
                        <a:pt x="0" y="0"/>
                      </a:lnTo>
                    </a:path>
                  </a:pathLst>
                </a:custGeom>
                <a:solidFill>
                  <a:srgbClr val="808080"/>
                </a:solidFill>
                <a:ln w="9525" cap="rnd">
                  <a:noFill/>
                  <a:round/>
                  <a:headEnd/>
                  <a:tailEnd/>
                </a:ln>
              </p:spPr>
              <p:txBody>
                <a:bodyPr/>
                <a:lstStyle/>
                <a:p>
                  <a:endParaRPr lang="it-IT"/>
                </a:p>
              </p:txBody>
            </p:sp>
            <p:grpSp>
              <p:nvGrpSpPr>
                <p:cNvPr id="79408" name="Group 451"/>
                <p:cNvGrpSpPr>
                  <a:grpSpLocks/>
                </p:cNvGrpSpPr>
                <p:nvPr/>
              </p:nvGrpSpPr>
              <p:grpSpPr bwMode="auto">
                <a:xfrm>
                  <a:off x="1209" y="4814"/>
                  <a:ext cx="389" cy="345"/>
                  <a:chOff x="1209" y="4814"/>
                  <a:chExt cx="389" cy="345"/>
                </a:xfrm>
              </p:grpSpPr>
              <p:sp>
                <p:nvSpPr>
                  <p:cNvPr id="79409" name="Freeform 452"/>
                  <p:cNvSpPr>
                    <a:spLocks/>
                  </p:cNvSpPr>
                  <p:nvPr/>
                </p:nvSpPr>
                <p:spPr bwMode="auto">
                  <a:xfrm>
                    <a:off x="1555" y="4839"/>
                    <a:ext cx="43" cy="293"/>
                  </a:xfrm>
                  <a:custGeom>
                    <a:avLst/>
                    <a:gdLst>
                      <a:gd name="T0" fmla="*/ 0 w 43"/>
                      <a:gd name="T1" fmla="*/ 292 h 293"/>
                      <a:gd name="T2" fmla="*/ 42 w 43"/>
                      <a:gd name="T3" fmla="*/ 283 h 293"/>
                      <a:gd name="T4" fmla="*/ 42 w 43"/>
                      <a:gd name="T5" fmla="*/ 0 h 293"/>
                      <a:gd name="T6" fmla="*/ 0 w 43"/>
                      <a:gd name="T7" fmla="*/ 5 h 293"/>
                      <a:gd name="T8" fmla="*/ 0 w 43"/>
                      <a:gd name="T9" fmla="*/ 292 h 293"/>
                      <a:gd name="T10" fmla="*/ 0 60000 65536"/>
                      <a:gd name="T11" fmla="*/ 0 60000 65536"/>
                      <a:gd name="T12" fmla="*/ 0 60000 65536"/>
                      <a:gd name="T13" fmla="*/ 0 60000 65536"/>
                      <a:gd name="T14" fmla="*/ 0 60000 65536"/>
                      <a:gd name="T15" fmla="*/ 0 w 43"/>
                      <a:gd name="T16" fmla="*/ 0 h 293"/>
                      <a:gd name="T17" fmla="*/ 43 w 43"/>
                      <a:gd name="T18" fmla="*/ 293 h 293"/>
                    </a:gdLst>
                    <a:ahLst/>
                    <a:cxnLst>
                      <a:cxn ang="T10">
                        <a:pos x="T0" y="T1"/>
                      </a:cxn>
                      <a:cxn ang="T11">
                        <a:pos x="T2" y="T3"/>
                      </a:cxn>
                      <a:cxn ang="T12">
                        <a:pos x="T4" y="T5"/>
                      </a:cxn>
                      <a:cxn ang="T13">
                        <a:pos x="T6" y="T7"/>
                      </a:cxn>
                      <a:cxn ang="T14">
                        <a:pos x="T8" y="T9"/>
                      </a:cxn>
                    </a:cxnLst>
                    <a:rect l="T15" t="T16" r="T17" b="T18"/>
                    <a:pathLst>
                      <a:path w="43" h="293">
                        <a:moveTo>
                          <a:pt x="0" y="292"/>
                        </a:moveTo>
                        <a:lnTo>
                          <a:pt x="42" y="283"/>
                        </a:lnTo>
                        <a:lnTo>
                          <a:pt x="42" y="0"/>
                        </a:lnTo>
                        <a:lnTo>
                          <a:pt x="0" y="5"/>
                        </a:lnTo>
                        <a:lnTo>
                          <a:pt x="0" y="292"/>
                        </a:lnTo>
                      </a:path>
                    </a:pathLst>
                  </a:custGeom>
                  <a:solidFill>
                    <a:srgbClr val="808080"/>
                  </a:solidFill>
                  <a:ln w="9525" cap="rnd">
                    <a:noFill/>
                    <a:round/>
                    <a:headEnd/>
                    <a:tailEnd/>
                  </a:ln>
                </p:spPr>
                <p:txBody>
                  <a:bodyPr/>
                  <a:lstStyle/>
                  <a:p>
                    <a:endParaRPr lang="it-IT"/>
                  </a:p>
                </p:txBody>
              </p:sp>
              <p:sp>
                <p:nvSpPr>
                  <p:cNvPr id="79410" name="Freeform 453"/>
                  <p:cNvSpPr>
                    <a:spLocks/>
                  </p:cNvSpPr>
                  <p:nvPr/>
                </p:nvSpPr>
                <p:spPr bwMode="auto">
                  <a:xfrm>
                    <a:off x="1469" y="4835"/>
                    <a:ext cx="43" cy="303"/>
                  </a:xfrm>
                  <a:custGeom>
                    <a:avLst/>
                    <a:gdLst>
                      <a:gd name="T0" fmla="*/ 0 w 43"/>
                      <a:gd name="T1" fmla="*/ 302 h 303"/>
                      <a:gd name="T2" fmla="*/ 42 w 43"/>
                      <a:gd name="T3" fmla="*/ 299 h 303"/>
                      <a:gd name="T4" fmla="*/ 42 w 43"/>
                      <a:gd name="T5" fmla="*/ 2 h 303"/>
                      <a:gd name="T6" fmla="*/ 0 w 43"/>
                      <a:gd name="T7" fmla="*/ 0 h 303"/>
                      <a:gd name="T8" fmla="*/ 0 w 43"/>
                      <a:gd name="T9" fmla="*/ 302 h 303"/>
                      <a:gd name="T10" fmla="*/ 0 60000 65536"/>
                      <a:gd name="T11" fmla="*/ 0 60000 65536"/>
                      <a:gd name="T12" fmla="*/ 0 60000 65536"/>
                      <a:gd name="T13" fmla="*/ 0 60000 65536"/>
                      <a:gd name="T14" fmla="*/ 0 60000 65536"/>
                      <a:gd name="T15" fmla="*/ 0 w 43"/>
                      <a:gd name="T16" fmla="*/ 0 h 303"/>
                      <a:gd name="T17" fmla="*/ 43 w 43"/>
                      <a:gd name="T18" fmla="*/ 303 h 303"/>
                    </a:gdLst>
                    <a:ahLst/>
                    <a:cxnLst>
                      <a:cxn ang="T10">
                        <a:pos x="T0" y="T1"/>
                      </a:cxn>
                      <a:cxn ang="T11">
                        <a:pos x="T2" y="T3"/>
                      </a:cxn>
                      <a:cxn ang="T12">
                        <a:pos x="T4" y="T5"/>
                      </a:cxn>
                      <a:cxn ang="T13">
                        <a:pos x="T6" y="T7"/>
                      </a:cxn>
                      <a:cxn ang="T14">
                        <a:pos x="T8" y="T9"/>
                      </a:cxn>
                    </a:cxnLst>
                    <a:rect l="T15" t="T16" r="T17" b="T18"/>
                    <a:pathLst>
                      <a:path w="43" h="303">
                        <a:moveTo>
                          <a:pt x="0" y="302"/>
                        </a:moveTo>
                        <a:lnTo>
                          <a:pt x="42" y="299"/>
                        </a:lnTo>
                        <a:lnTo>
                          <a:pt x="42" y="2"/>
                        </a:lnTo>
                        <a:lnTo>
                          <a:pt x="0" y="0"/>
                        </a:lnTo>
                        <a:lnTo>
                          <a:pt x="0" y="302"/>
                        </a:lnTo>
                      </a:path>
                    </a:pathLst>
                  </a:custGeom>
                  <a:solidFill>
                    <a:srgbClr val="808080"/>
                  </a:solidFill>
                  <a:ln w="9525" cap="rnd">
                    <a:noFill/>
                    <a:round/>
                    <a:headEnd/>
                    <a:tailEnd/>
                  </a:ln>
                </p:spPr>
                <p:txBody>
                  <a:bodyPr/>
                  <a:lstStyle/>
                  <a:p>
                    <a:endParaRPr lang="it-IT"/>
                  </a:p>
                </p:txBody>
              </p:sp>
              <p:sp>
                <p:nvSpPr>
                  <p:cNvPr id="79411" name="Freeform 454"/>
                  <p:cNvSpPr>
                    <a:spLocks/>
                  </p:cNvSpPr>
                  <p:nvPr/>
                </p:nvSpPr>
                <p:spPr bwMode="auto">
                  <a:xfrm>
                    <a:off x="1382" y="4828"/>
                    <a:ext cx="44" cy="316"/>
                  </a:xfrm>
                  <a:custGeom>
                    <a:avLst/>
                    <a:gdLst>
                      <a:gd name="T0" fmla="*/ 0 w 44"/>
                      <a:gd name="T1" fmla="*/ 315 h 316"/>
                      <a:gd name="T2" fmla="*/ 43 w 44"/>
                      <a:gd name="T3" fmla="*/ 312 h 316"/>
                      <a:gd name="T4" fmla="*/ 43 w 44"/>
                      <a:gd name="T5" fmla="*/ 1 h 316"/>
                      <a:gd name="T6" fmla="*/ 0 w 44"/>
                      <a:gd name="T7" fmla="*/ 0 h 316"/>
                      <a:gd name="T8" fmla="*/ 0 w 44"/>
                      <a:gd name="T9" fmla="*/ 315 h 316"/>
                      <a:gd name="T10" fmla="*/ 0 60000 65536"/>
                      <a:gd name="T11" fmla="*/ 0 60000 65536"/>
                      <a:gd name="T12" fmla="*/ 0 60000 65536"/>
                      <a:gd name="T13" fmla="*/ 0 60000 65536"/>
                      <a:gd name="T14" fmla="*/ 0 60000 65536"/>
                      <a:gd name="T15" fmla="*/ 0 w 44"/>
                      <a:gd name="T16" fmla="*/ 0 h 316"/>
                      <a:gd name="T17" fmla="*/ 44 w 44"/>
                      <a:gd name="T18" fmla="*/ 316 h 316"/>
                    </a:gdLst>
                    <a:ahLst/>
                    <a:cxnLst>
                      <a:cxn ang="T10">
                        <a:pos x="T0" y="T1"/>
                      </a:cxn>
                      <a:cxn ang="T11">
                        <a:pos x="T2" y="T3"/>
                      </a:cxn>
                      <a:cxn ang="T12">
                        <a:pos x="T4" y="T5"/>
                      </a:cxn>
                      <a:cxn ang="T13">
                        <a:pos x="T6" y="T7"/>
                      </a:cxn>
                      <a:cxn ang="T14">
                        <a:pos x="T8" y="T9"/>
                      </a:cxn>
                    </a:cxnLst>
                    <a:rect l="T15" t="T16" r="T17" b="T18"/>
                    <a:pathLst>
                      <a:path w="44" h="316">
                        <a:moveTo>
                          <a:pt x="0" y="315"/>
                        </a:moveTo>
                        <a:lnTo>
                          <a:pt x="43" y="312"/>
                        </a:lnTo>
                        <a:lnTo>
                          <a:pt x="43" y="1"/>
                        </a:lnTo>
                        <a:lnTo>
                          <a:pt x="0" y="0"/>
                        </a:lnTo>
                        <a:lnTo>
                          <a:pt x="0" y="315"/>
                        </a:lnTo>
                      </a:path>
                    </a:pathLst>
                  </a:custGeom>
                  <a:solidFill>
                    <a:srgbClr val="808080"/>
                  </a:solidFill>
                  <a:ln w="9525" cap="rnd">
                    <a:noFill/>
                    <a:round/>
                    <a:headEnd/>
                    <a:tailEnd/>
                  </a:ln>
                </p:spPr>
                <p:txBody>
                  <a:bodyPr/>
                  <a:lstStyle/>
                  <a:p>
                    <a:endParaRPr lang="it-IT"/>
                  </a:p>
                </p:txBody>
              </p:sp>
              <p:sp>
                <p:nvSpPr>
                  <p:cNvPr id="79412" name="Freeform 455"/>
                  <p:cNvSpPr>
                    <a:spLocks/>
                  </p:cNvSpPr>
                  <p:nvPr/>
                </p:nvSpPr>
                <p:spPr bwMode="auto">
                  <a:xfrm>
                    <a:off x="1295" y="4822"/>
                    <a:ext cx="44" cy="330"/>
                  </a:xfrm>
                  <a:custGeom>
                    <a:avLst/>
                    <a:gdLst>
                      <a:gd name="T0" fmla="*/ 0 w 44"/>
                      <a:gd name="T1" fmla="*/ 329 h 330"/>
                      <a:gd name="T2" fmla="*/ 43 w 44"/>
                      <a:gd name="T3" fmla="*/ 324 h 330"/>
                      <a:gd name="T4" fmla="*/ 42 w 44"/>
                      <a:gd name="T5" fmla="*/ 0 h 330"/>
                      <a:gd name="T6" fmla="*/ 0 w 44"/>
                      <a:gd name="T7" fmla="*/ 2 h 330"/>
                      <a:gd name="T8" fmla="*/ 0 w 44"/>
                      <a:gd name="T9" fmla="*/ 329 h 330"/>
                      <a:gd name="T10" fmla="*/ 0 60000 65536"/>
                      <a:gd name="T11" fmla="*/ 0 60000 65536"/>
                      <a:gd name="T12" fmla="*/ 0 60000 65536"/>
                      <a:gd name="T13" fmla="*/ 0 60000 65536"/>
                      <a:gd name="T14" fmla="*/ 0 60000 65536"/>
                      <a:gd name="T15" fmla="*/ 0 w 44"/>
                      <a:gd name="T16" fmla="*/ 0 h 330"/>
                      <a:gd name="T17" fmla="*/ 44 w 44"/>
                      <a:gd name="T18" fmla="*/ 330 h 330"/>
                    </a:gdLst>
                    <a:ahLst/>
                    <a:cxnLst>
                      <a:cxn ang="T10">
                        <a:pos x="T0" y="T1"/>
                      </a:cxn>
                      <a:cxn ang="T11">
                        <a:pos x="T2" y="T3"/>
                      </a:cxn>
                      <a:cxn ang="T12">
                        <a:pos x="T4" y="T5"/>
                      </a:cxn>
                      <a:cxn ang="T13">
                        <a:pos x="T6" y="T7"/>
                      </a:cxn>
                      <a:cxn ang="T14">
                        <a:pos x="T8" y="T9"/>
                      </a:cxn>
                    </a:cxnLst>
                    <a:rect l="T15" t="T16" r="T17" b="T18"/>
                    <a:pathLst>
                      <a:path w="44" h="330">
                        <a:moveTo>
                          <a:pt x="0" y="329"/>
                        </a:moveTo>
                        <a:lnTo>
                          <a:pt x="43" y="324"/>
                        </a:lnTo>
                        <a:lnTo>
                          <a:pt x="42" y="0"/>
                        </a:lnTo>
                        <a:lnTo>
                          <a:pt x="0" y="2"/>
                        </a:lnTo>
                        <a:lnTo>
                          <a:pt x="0" y="329"/>
                        </a:lnTo>
                      </a:path>
                    </a:pathLst>
                  </a:custGeom>
                  <a:solidFill>
                    <a:srgbClr val="808080"/>
                  </a:solidFill>
                  <a:ln w="9525" cap="rnd">
                    <a:noFill/>
                    <a:round/>
                    <a:headEnd/>
                    <a:tailEnd/>
                  </a:ln>
                </p:spPr>
                <p:txBody>
                  <a:bodyPr/>
                  <a:lstStyle/>
                  <a:p>
                    <a:endParaRPr lang="it-IT"/>
                  </a:p>
                </p:txBody>
              </p:sp>
              <p:sp>
                <p:nvSpPr>
                  <p:cNvPr id="79413" name="Freeform 456"/>
                  <p:cNvSpPr>
                    <a:spLocks/>
                  </p:cNvSpPr>
                  <p:nvPr/>
                </p:nvSpPr>
                <p:spPr bwMode="auto">
                  <a:xfrm>
                    <a:off x="1209" y="4814"/>
                    <a:ext cx="44" cy="345"/>
                  </a:xfrm>
                  <a:custGeom>
                    <a:avLst/>
                    <a:gdLst>
                      <a:gd name="T0" fmla="*/ 0 w 44"/>
                      <a:gd name="T1" fmla="*/ 344 h 345"/>
                      <a:gd name="T2" fmla="*/ 43 w 44"/>
                      <a:gd name="T3" fmla="*/ 339 h 345"/>
                      <a:gd name="T4" fmla="*/ 41 w 44"/>
                      <a:gd name="T5" fmla="*/ 5 h 345"/>
                      <a:gd name="T6" fmla="*/ 0 w 44"/>
                      <a:gd name="T7" fmla="*/ 0 h 345"/>
                      <a:gd name="T8" fmla="*/ 0 w 44"/>
                      <a:gd name="T9" fmla="*/ 344 h 345"/>
                      <a:gd name="T10" fmla="*/ 0 60000 65536"/>
                      <a:gd name="T11" fmla="*/ 0 60000 65536"/>
                      <a:gd name="T12" fmla="*/ 0 60000 65536"/>
                      <a:gd name="T13" fmla="*/ 0 60000 65536"/>
                      <a:gd name="T14" fmla="*/ 0 60000 65536"/>
                      <a:gd name="T15" fmla="*/ 0 w 44"/>
                      <a:gd name="T16" fmla="*/ 0 h 345"/>
                      <a:gd name="T17" fmla="*/ 44 w 44"/>
                      <a:gd name="T18" fmla="*/ 345 h 345"/>
                    </a:gdLst>
                    <a:ahLst/>
                    <a:cxnLst>
                      <a:cxn ang="T10">
                        <a:pos x="T0" y="T1"/>
                      </a:cxn>
                      <a:cxn ang="T11">
                        <a:pos x="T2" y="T3"/>
                      </a:cxn>
                      <a:cxn ang="T12">
                        <a:pos x="T4" y="T5"/>
                      </a:cxn>
                      <a:cxn ang="T13">
                        <a:pos x="T6" y="T7"/>
                      </a:cxn>
                      <a:cxn ang="T14">
                        <a:pos x="T8" y="T9"/>
                      </a:cxn>
                    </a:cxnLst>
                    <a:rect l="T15" t="T16" r="T17" b="T18"/>
                    <a:pathLst>
                      <a:path w="44" h="345">
                        <a:moveTo>
                          <a:pt x="0" y="344"/>
                        </a:moveTo>
                        <a:lnTo>
                          <a:pt x="43" y="339"/>
                        </a:lnTo>
                        <a:lnTo>
                          <a:pt x="41" y="5"/>
                        </a:lnTo>
                        <a:lnTo>
                          <a:pt x="0" y="0"/>
                        </a:lnTo>
                        <a:lnTo>
                          <a:pt x="0" y="344"/>
                        </a:lnTo>
                      </a:path>
                    </a:pathLst>
                  </a:custGeom>
                  <a:solidFill>
                    <a:srgbClr val="808080"/>
                  </a:solidFill>
                  <a:ln w="9525" cap="rnd">
                    <a:noFill/>
                    <a:round/>
                    <a:headEnd/>
                    <a:tailEnd/>
                  </a:ln>
                </p:spPr>
                <p:txBody>
                  <a:bodyPr/>
                  <a:lstStyle/>
                  <a:p>
                    <a:endParaRPr lang="it-IT"/>
                  </a:p>
                </p:txBody>
              </p:sp>
            </p:grpSp>
          </p:grpSp>
        </p:grpSp>
        <p:grpSp>
          <p:nvGrpSpPr>
            <p:cNvPr id="79285" name="Group 457"/>
            <p:cNvGrpSpPr>
              <a:grpSpLocks/>
            </p:cNvGrpSpPr>
            <p:nvPr/>
          </p:nvGrpSpPr>
          <p:grpSpPr bwMode="auto">
            <a:xfrm>
              <a:off x="1721" y="1798"/>
              <a:ext cx="322" cy="191"/>
              <a:chOff x="270" y="4726"/>
              <a:chExt cx="1482" cy="556"/>
            </a:xfrm>
          </p:grpSpPr>
          <p:sp>
            <p:nvSpPr>
              <p:cNvPr id="79353" name="Freeform 458"/>
              <p:cNvSpPr>
                <a:spLocks/>
              </p:cNvSpPr>
              <p:nvPr/>
            </p:nvSpPr>
            <p:spPr bwMode="auto">
              <a:xfrm>
                <a:off x="270" y="5101"/>
                <a:ext cx="1482" cy="181"/>
              </a:xfrm>
              <a:custGeom>
                <a:avLst/>
                <a:gdLst>
                  <a:gd name="T0" fmla="*/ 71 w 1482"/>
                  <a:gd name="T1" fmla="*/ 0 h 181"/>
                  <a:gd name="T2" fmla="*/ 0 w 1482"/>
                  <a:gd name="T3" fmla="*/ 7 h 181"/>
                  <a:gd name="T4" fmla="*/ 360 w 1482"/>
                  <a:gd name="T5" fmla="*/ 180 h 181"/>
                  <a:gd name="T6" fmla="*/ 1481 w 1482"/>
                  <a:gd name="T7" fmla="*/ 35 h 181"/>
                  <a:gd name="T8" fmla="*/ 1444 w 1482"/>
                  <a:gd name="T9" fmla="*/ 21 h 181"/>
                  <a:gd name="T10" fmla="*/ 0 60000 65536"/>
                  <a:gd name="T11" fmla="*/ 0 60000 65536"/>
                  <a:gd name="T12" fmla="*/ 0 60000 65536"/>
                  <a:gd name="T13" fmla="*/ 0 60000 65536"/>
                  <a:gd name="T14" fmla="*/ 0 60000 65536"/>
                  <a:gd name="T15" fmla="*/ 0 w 1482"/>
                  <a:gd name="T16" fmla="*/ 0 h 181"/>
                  <a:gd name="T17" fmla="*/ 1482 w 1482"/>
                  <a:gd name="T18" fmla="*/ 181 h 181"/>
                </a:gdLst>
                <a:ahLst/>
                <a:cxnLst>
                  <a:cxn ang="T10">
                    <a:pos x="T0" y="T1"/>
                  </a:cxn>
                  <a:cxn ang="T11">
                    <a:pos x="T2" y="T3"/>
                  </a:cxn>
                  <a:cxn ang="T12">
                    <a:pos x="T4" y="T5"/>
                  </a:cxn>
                  <a:cxn ang="T13">
                    <a:pos x="T6" y="T7"/>
                  </a:cxn>
                  <a:cxn ang="T14">
                    <a:pos x="T8" y="T9"/>
                  </a:cxn>
                </a:cxnLst>
                <a:rect l="T15" t="T16" r="T17" b="T18"/>
                <a:pathLst>
                  <a:path w="1482" h="181">
                    <a:moveTo>
                      <a:pt x="71" y="0"/>
                    </a:moveTo>
                    <a:lnTo>
                      <a:pt x="0" y="7"/>
                    </a:lnTo>
                    <a:lnTo>
                      <a:pt x="360" y="180"/>
                    </a:lnTo>
                    <a:lnTo>
                      <a:pt x="1481" y="35"/>
                    </a:lnTo>
                    <a:lnTo>
                      <a:pt x="1444" y="21"/>
                    </a:lnTo>
                  </a:path>
                </a:pathLst>
              </a:custGeom>
              <a:solidFill>
                <a:schemeClr val="folHlink"/>
              </a:solidFill>
              <a:ln w="12700" cap="rnd">
                <a:solidFill>
                  <a:schemeClr val="tx1"/>
                </a:solidFill>
                <a:round/>
                <a:headEnd type="none" w="sm" len="sm"/>
                <a:tailEnd type="none" w="sm" len="sm"/>
              </a:ln>
            </p:spPr>
            <p:txBody>
              <a:bodyPr/>
              <a:lstStyle/>
              <a:p>
                <a:endParaRPr lang="it-IT"/>
              </a:p>
            </p:txBody>
          </p:sp>
          <p:grpSp>
            <p:nvGrpSpPr>
              <p:cNvPr id="79354" name="Group 459"/>
              <p:cNvGrpSpPr>
                <a:grpSpLocks/>
              </p:cNvGrpSpPr>
              <p:nvPr/>
            </p:nvGrpSpPr>
            <p:grpSpPr bwMode="auto">
              <a:xfrm>
                <a:off x="344" y="4726"/>
                <a:ext cx="1364" cy="492"/>
                <a:chOff x="344" y="4726"/>
                <a:chExt cx="1364" cy="492"/>
              </a:xfrm>
            </p:grpSpPr>
            <p:sp>
              <p:nvSpPr>
                <p:cNvPr id="79355" name="Oval 460"/>
                <p:cNvSpPr>
                  <a:spLocks noChangeArrowheads="1"/>
                </p:cNvSpPr>
                <p:nvPr/>
              </p:nvSpPr>
              <p:spPr bwMode="auto">
                <a:xfrm>
                  <a:off x="999" y="4835"/>
                  <a:ext cx="24" cy="26"/>
                </a:xfrm>
                <a:prstGeom prst="ellipse">
                  <a:avLst/>
                </a:prstGeom>
                <a:solidFill>
                  <a:schemeClr val="hlink"/>
                </a:solidFill>
                <a:ln w="12700">
                  <a:solidFill>
                    <a:schemeClr val="tx1"/>
                  </a:solidFill>
                  <a:round/>
                  <a:headEnd/>
                  <a:tailEnd/>
                </a:ln>
              </p:spPr>
              <p:txBody>
                <a:bodyPr wrap="none" anchor="ctr"/>
                <a:lstStyle/>
                <a:p>
                  <a:pPr algn="ctr" eaLnBrk="0" hangingPunct="0"/>
                  <a:endParaRPr lang="it-IT" sz="2000">
                    <a:solidFill>
                      <a:schemeClr val="tx1"/>
                    </a:solidFill>
                    <a:latin typeface="Calibri" pitchFamily="34" charset="0"/>
                  </a:endParaRPr>
                </a:p>
              </p:txBody>
            </p:sp>
            <p:sp>
              <p:nvSpPr>
                <p:cNvPr id="79356" name="Oval 461"/>
                <p:cNvSpPr>
                  <a:spLocks noChangeArrowheads="1"/>
                </p:cNvSpPr>
                <p:nvPr/>
              </p:nvSpPr>
              <p:spPr bwMode="auto">
                <a:xfrm>
                  <a:off x="809" y="4775"/>
                  <a:ext cx="25" cy="26"/>
                </a:xfrm>
                <a:prstGeom prst="ellipse">
                  <a:avLst/>
                </a:prstGeom>
                <a:solidFill>
                  <a:schemeClr val="hlink"/>
                </a:solidFill>
                <a:ln w="12700">
                  <a:solidFill>
                    <a:schemeClr val="tx1"/>
                  </a:solidFill>
                  <a:round/>
                  <a:headEnd/>
                  <a:tailEnd/>
                </a:ln>
              </p:spPr>
              <p:txBody>
                <a:bodyPr wrap="none" anchor="ctr"/>
                <a:lstStyle/>
                <a:p>
                  <a:pPr algn="ctr" eaLnBrk="0" hangingPunct="0"/>
                  <a:endParaRPr lang="it-IT" sz="2000">
                    <a:solidFill>
                      <a:schemeClr val="tx1"/>
                    </a:solidFill>
                    <a:latin typeface="Calibri" pitchFamily="34" charset="0"/>
                  </a:endParaRPr>
                </a:p>
              </p:txBody>
            </p:sp>
            <p:sp>
              <p:nvSpPr>
                <p:cNvPr id="79357" name="Oval 462"/>
                <p:cNvSpPr>
                  <a:spLocks noChangeArrowheads="1"/>
                </p:cNvSpPr>
                <p:nvPr/>
              </p:nvSpPr>
              <p:spPr bwMode="auto">
                <a:xfrm>
                  <a:off x="772" y="4870"/>
                  <a:ext cx="25" cy="27"/>
                </a:xfrm>
                <a:prstGeom prst="ellipse">
                  <a:avLst/>
                </a:prstGeom>
                <a:solidFill>
                  <a:schemeClr val="hlink"/>
                </a:solidFill>
                <a:ln w="12700">
                  <a:solidFill>
                    <a:schemeClr val="tx1"/>
                  </a:solidFill>
                  <a:round/>
                  <a:headEnd/>
                  <a:tailEnd/>
                </a:ln>
              </p:spPr>
              <p:txBody>
                <a:bodyPr wrap="none" anchor="ctr"/>
                <a:lstStyle/>
                <a:p>
                  <a:pPr algn="ctr" eaLnBrk="0" hangingPunct="0"/>
                  <a:endParaRPr lang="it-IT" sz="2000">
                    <a:solidFill>
                      <a:schemeClr val="tx1"/>
                    </a:solidFill>
                    <a:latin typeface="Calibri" pitchFamily="34" charset="0"/>
                  </a:endParaRPr>
                </a:p>
              </p:txBody>
            </p:sp>
            <p:sp>
              <p:nvSpPr>
                <p:cNvPr id="79358" name="Freeform 463"/>
                <p:cNvSpPr>
                  <a:spLocks/>
                </p:cNvSpPr>
                <p:nvPr/>
              </p:nvSpPr>
              <p:spPr bwMode="auto">
                <a:xfrm>
                  <a:off x="344" y="4726"/>
                  <a:ext cx="1364" cy="492"/>
                </a:xfrm>
                <a:custGeom>
                  <a:avLst/>
                  <a:gdLst>
                    <a:gd name="T0" fmla="*/ 0 w 1364"/>
                    <a:gd name="T1" fmla="*/ 190 h 492"/>
                    <a:gd name="T2" fmla="*/ 3 w 1364"/>
                    <a:gd name="T3" fmla="*/ 164 h 492"/>
                    <a:gd name="T4" fmla="*/ 9 w 1364"/>
                    <a:gd name="T5" fmla="*/ 145 h 492"/>
                    <a:gd name="T6" fmla="*/ 321 w 1364"/>
                    <a:gd name="T7" fmla="*/ 0 h 492"/>
                    <a:gd name="T8" fmla="*/ 1346 w 1364"/>
                    <a:gd name="T9" fmla="*/ 126 h 492"/>
                    <a:gd name="T10" fmla="*/ 1363 w 1364"/>
                    <a:gd name="T11" fmla="*/ 183 h 492"/>
                    <a:gd name="T12" fmla="*/ 1359 w 1364"/>
                    <a:gd name="T13" fmla="*/ 196 h 492"/>
                    <a:gd name="T14" fmla="*/ 1352 w 1364"/>
                    <a:gd name="T15" fmla="*/ 215 h 492"/>
                    <a:gd name="T16" fmla="*/ 1352 w 1364"/>
                    <a:gd name="T17" fmla="*/ 393 h 492"/>
                    <a:gd name="T18" fmla="*/ 332 w 1364"/>
                    <a:gd name="T19" fmla="*/ 491 h 492"/>
                    <a:gd name="T20" fmla="*/ 6 w 1364"/>
                    <a:gd name="T21" fmla="*/ 399 h 492"/>
                    <a:gd name="T22" fmla="*/ 0 w 1364"/>
                    <a:gd name="T23" fmla="*/ 190 h 4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64"/>
                    <a:gd name="T37" fmla="*/ 0 h 492"/>
                    <a:gd name="T38" fmla="*/ 1364 w 1364"/>
                    <a:gd name="T39" fmla="*/ 492 h 4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64" h="492">
                      <a:moveTo>
                        <a:pt x="0" y="190"/>
                      </a:moveTo>
                      <a:lnTo>
                        <a:pt x="3" y="164"/>
                      </a:lnTo>
                      <a:lnTo>
                        <a:pt x="9" y="145"/>
                      </a:lnTo>
                      <a:lnTo>
                        <a:pt x="321" y="0"/>
                      </a:lnTo>
                      <a:lnTo>
                        <a:pt x="1346" y="126"/>
                      </a:lnTo>
                      <a:lnTo>
                        <a:pt x="1363" y="183"/>
                      </a:lnTo>
                      <a:lnTo>
                        <a:pt x="1359" y="196"/>
                      </a:lnTo>
                      <a:lnTo>
                        <a:pt x="1352" y="215"/>
                      </a:lnTo>
                      <a:lnTo>
                        <a:pt x="1352" y="393"/>
                      </a:lnTo>
                      <a:lnTo>
                        <a:pt x="332" y="491"/>
                      </a:lnTo>
                      <a:lnTo>
                        <a:pt x="6" y="399"/>
                      </a:lnTo>
                      <a:lnTo>
                        <a:pt x="0" y="190"/>
                      </a:lnTo>
                    </a:path>
                  </a:pathLst>
                </a:custGeom>
                <a:solidFill>
                  <a:srgbClr val="808080"/>
                </a:solidFill>
                <a:ln w="9525" cap="rnd">
                  <a:noFill/>
                  <a:round/>
                  <a:headEnd/>
                  <a:tailEnd/>
                </a:ln>
              </p:spPr>
              <p:txBody>
                <a:bodyPr/>
                <a:lstStyle/>
                <a:p>
                  <a:endParaRPr lang="it-IT"/>
                </a:p>
              </p:txBody>
            </p:sp>
            <p:sp>
              <p:nvSpPr>
                <p:cNvPr id="79359" name="Freeform 464"/>
                <p:cNvSpPr>
                  <a:spLocks/>
                </p:cNvSpPr>
                <p:nvPr/>
              </p:nvSpPr>
              <p:spPr bwMode="auto">
                <a:xfrm>
                  <a:off x="676" y="4834"/>
                  <a:ext cx="1023" cy="382"/>
                </a:xfrm>
                <a:custGeom>
                  <a:avLst/>
                  <a:gdLst>
                    <a:gd name="T0" fmla="*/ 0 w 1023"/>
                    <a:gd name="T1" fmla="*/ 381 h 382"/>
                    <a:gd name="T2" fmla="*/ 1022 w 1023"/>
                    <a:gd name="T3" fmla="*/ 283 h 382"/>
                    <a:gd name="T4" fmla="*/ 1022 w 1023"/>
                    <a:gd name="T5" fmla="*/ 93 h 382"/>
                    <a:gd name="T6" fmla="*/ 0 w 1023"/>
                    <a:gd name="T7" fmla="*/ 0 h 382"/>
                    <a:gd name="T8" fmla="*/ 0 w 1023"/>
                    <a:gd name="T9" fmla="*/ 381 h 382"/>
                    <a:gd name="T10" fmla="*/ 0 60000 65536"/>
                    <a:gd name="T11" fmla="*/ 0 60000 65536"/>
                    <a:gd name="T12" fmla="*/ 0 60000 65536"/>
                    <a:gd name="T13" fmla="*/ 0 60000 65536"/>
                    <a:gd name="T14" fmla="*/ 0 60000 65536"/>
                    <a:gd name="T15" fmla="*/ 0 w 1023"/>
                    <a:gd name="T16" fmla="*/ 0 h 382"/>
                    <a:gd name="T17" fmla="*/ 1023 w 1023"/>
                    <a:gd name="T18" fmla="*/ 382 h 382"/>
                  </a:gdLst>
                  <a:ahLst/>
                  <a:cxnLst>
                    <a:cxn ang="T10">
                      <a:pos x="T0" y="T1"/>
                    </a:cxn>
                    <a:cxn ang="T11">
                      <a:pos x="T2" y="T3"/>
                    </a:cxn>
                    <a:cxn ang="T12">
                      <a:pos x="T4" y="T5"/>
                    </a:cxn>
                    <a:cxn ang="T13">
                      <a:pos x="T6" y="T7"/>
                    </a:cxn>
                    <a:cxn ang="T14">
                      <a:pos x="T8" y="T9"/>
                    </a:cxn>
                  </a:cxnLst>
                  <a:rect l="T15" t="T16" r="T17" b="T18"/>
                  <a:pathLst>
                    <a:path w="1023" h="382">
                      <a:moveTo>
                        <a:pt x="0" y="381"/>
                      </a:moveTo>
                      <a:lnTo>
                        <a:pt x="1022" y="283"/>
                      </a:lnTo>
                      <a:lnTo>
                        <a:pt x="1022" y="93"/>
                      </a:lnTo>
                      <a:lnTo>
                        <a:pt x="0" y="0"/>
                      </a:lnTo>
                      <a:lnTo>
                        <a:pt x="0" y="381"/>
                      </a:lnTo>
                    </a:path>
                  </a:pathLst>
                </a:custGeom>
                <a:solidFill>
                  <a:srgbClr val="000000"/>
                </a:solidFill>
                <a:ln w="9525" cap="rnd">
                  <a:noFill/>
                  <a:round/>
                  <a:headEnd/>
                  <a:tailEnd/>
                </a:ln>
              </p:spPr>
              <p:txBody>
                <a:bodyPr/>
                <a:lstStyle/>
                <a:p>
                  <a:endParaRPr lang="it-IT"/>
                </a:p>
              </p:txBody>
            </p:sp>
            <p:sp>
              <p:nvSpPr>
                <p:cNvPr id="79360" name="Freeform 465"/>
                <p:cNvSpPr>
                  <a:spLocks/>
                </p:cNvSpPr>
                <p:nvPr/>
              </p:nvSpPr>
              <p:spPr bwMode="auto">
                <a:xfrm>
                  <a:off x="680" y="5029"/>
                  <a:ext cx="973" cy="82"/>
                </a:xfrm>
                <a:custGeom>
                  <a:avLst/>
                  <a:gdLst>
                    <a:gd name="T0" fmla="*/ 972 w 973"/>
                    <a:gd name="T1" fmla="*/ 45 h 82"/>
                    <a:gd name="T2" fmla="*/ 972 w 973"/>
                    <a:gd name="T3" fmla="*/ 7 h 82"/>
                    <a:gd name="T4" fmla="*/ 0 w 973"/>
                    <a:gd name="T5" fmla="*/ 0 h 82"/>
                    <a:gd name="T6" fmla="*/ 0 w 973"/>
                    <a:gd name="T7" fmla="*/ 81 h 82"/>
                    <a:gd name="T8" fmla="*/ 972 w 973"/>
                    <a:gd name="T9" fmla="*/ 45 h 82"/>
                    <a:gd name="T10" fmla="*/ 0 60000 65536"/>
                    <a:gd name="T11" fmla="*/ 0 60000 65536"/>
                    <a:gd name="T12" fmla="*/ 0 60000 65536"/>
                    <a:gd name="T13" fmla="*/ 0 60000 65536"/>
                    <a:gd name="T14" fmla="*/ 0 60000 65536"/>
                    <a:gd name="T15" fmla="*/ 0 w 973"/>
                    <a:gd name="T16" fmla="*/ 0 h 82"/>
                    <a:gd name="T17" fmla="*/ 973 w 973"/>
                    <a:gd name="T18" fmla="*/ 82 h 82"/>
                  </a:gdLst>
                  <a:ahLst/>
                  <a:cxnLst>
                    <a:cxn ang="T10">
                      <a:pos x="T0" y="T1"/>
                    </a:cxn>
                    <a:cxn ang="T11">
                      <a:pos x="T2" y="T3"/>
                    </a:cxn>
                    <a:cxn ang="T12">
                      <a:pos x="T4" y="T5"/>
                    </a:cxn>
                    <a:cxn ang="T13">
                      <a:pos x="T6" y="T7"/>
                    </a:cxn>
                    <a:cxn ang="T14">
                      <a:pos x="T8" y="T9"/>
                    </a:cxn>
                  </a:cxnLst>
                  <a:rect l="T15" t="T16" r="T17" b="T18"/>
                  <a:pathLst>
                    <a:path w="973" h="82">
                      <a:moveTo>
                        <a:pt x="972" y="45"/>
                      </a:moveTo>
                      <a:lnTo>
                        <a:pt x="972" y="7"/>
                      </a:lnTo>
                      <a:lnTo>
                        <a:pt x="0" y="0"/>
                      </a:lnTo>
                      <a:lnTo>
                        <a:pt x="0" y="81"/>
                      </a:lnTo>
                      <a:lnTo>
                        <a:pt x="972" y="45"/>
                      </a:lnTo>
                    </a:path>
                  </a:pathLst>
                </a:custGeom>
                <a:solidFill>
                  <a:srgbClr val="402000"/>
                </a:solidFill>
                <a:ln w="9525" cap="rnd">
                  <a:noFill/>
                  <a:round/>
                  <a:headEnd/>
                  <a:tailEnd/>
                </a:ln>
              </p:spPr>
              <p:txBody>
                <a:bodyPr/>
                <a:lstStyle/>
                <a:p>
                  <a:endParaRPr lang="it-IT"/>
                </a:p>
              </p:txBody>
            </p:sp>
            <p:grpSp>
              <p:nvGrpSpPr>
                <p:cNvPr id="79361" name="Group 466"/>
                <p:cNvGrpSpPr>
                  <a:grpSpLocks/>
                </p:cNvGrpSpPr>
                <p:nvPr/>
              </p:nvGrpSpPr>
              <p:grpSpPr bwMode="auto">
                <a:xfrm>
                  <a:off x="347" y="4847"/>
                  <a:ext cx="269" cy="361"/>
                  <a:chOff x="347" y="4847"/>
                  <a:chExt cx="269" cy="361"/>
                </a:xfrm>
              </p:grpSpPr>
              <p:sp>
                <p:nvSpPr>
                  <p:cNvPr id="79375" name="Freeform 467"/>
                  <p:cNvSpPr>
                    <a:spLocks/>
                  </p:cNvSpPr>
                  <p:nvPr/>
                </p:nvSpPr>
                <p:spPr bwMode="auto">
                  <a:xfrm>
                    <a:off x="351" y="4847"/>
                    <a:ext cx="265" cy="361"/>
                  </a:xfrm>
                  <a:custGeom>
                    <a:avLst/>
                    <a:gdLst>
                      <a:gd name="T0" fmla="*/ 264 w 265"/>
                      <a:gd name="T1" fmla="*/ 360 h 361"/>
                      <a:gd name="T2" fmla="*/ 257 w 265"/>
                      <a:gd name="T3" fmla="*/ 0 h 361"/>
                      <a:gd name="T4" fmla="*/ 0 w 265"/>
                      <a:gd name="T5" fmla="*/ 100 h 361"/>
                      <a:gd name="T6" fmla="*/ 0 w 265"/>
                      <a:gd name="T7" fmla="*/ 269 h 361"/>
                      <a:gd name="T8" fmla="*/ 264 w 265"/>
                      <a:gd name="T9" fmla="*/ 360 h 361"/>
                      <a:gd name="T10" fmla="*/ 0 60000 65536"/>
                      <a:gd name="T11" fmla="*/ 0 60000 65536"/>
                      <a:gd name="T12" fmla="*/ 0 60000 65536"/>
                      <a:gd name="T13" fmla="*/ 0 60000 65536"/>
                      <a:gd name="T14" fmla="*/ 0 60000 65536"/>
                      <a:gd name="T15" fmla="*/ 0 w 265"/>
                      <a:gd name="T16" fmla="*/ 0 h 361"/>
                      <a:gd name="T17" fmla="*/ 265 w 265"/>
                      <a:gd name="T18" fmla="*/ 361 h 361"/>
                    </a:gdLst>
                    <a:ahLst/>
                    <a:cxnLst>
                      <a:cxn ang="T10">
                        <a:pos x="T0" y="T1"/>
                      </a:cxn>
                      <a:cxn ang="T11">
                        <a:pos x="T2" y="T3"/>
                      </a:cxn>
                      <a:cxn ang="T12">
                        <a:pos x="T4" y="T5"/>
                      </a:cxn>
                      <a:cxn ang="T13">
                        <a:pos x="T6" y="T7"/>
                      </a:cxn>
                      <a:cxn ang="T14">
                        <a:pos x="T8" y="T9"/>
                      </a:cxn>
                    </a:cxnLst>
                    <a:rect l="T15" t="T16" r="T17" b="T18"/>
                    <a:pathLst>
                      <a:path w="265" h="361">
                        <a:moveTo>
                          <a:pt x="264" y="360"/>
                        </a:moveTo>
                        <a:lnTo>
                          <a:pt x="257" y="0"/>
                        </a:lnTo>
                        <a:lnTo>
                          <a:pt x="0" y="100"/>
                        </a:lnTo>
                        <a:lnTo>
                          <a:pt x="0" y="269"/>
                        </a:lnTo>
                        <a:lnTo>
                          <a:pt x="264" y="360"/>
                        </a:lnTo>
                      </a:path>
                    </a:pathLst>
                  </a:custGeom>
                  <a:solidFill>
                    <a:srgbClr val="000000"/>
                  </a:solidFill>
                  <a:ln w="9525" cap="rnd">
                    <a:noFill/>
                    <a:round/>
                    <a:headEnd/>
                    <a:tailEnd/>
                  </a:ln>
                </p:spPr>
                <p:txBody>
                  <a:bodyPr/>
                  <a:lstStyle/>
                  <a:p>
                    <a:endParaRPr lang="it-IT"/>
                  </a:p>
                </p:txBody>
              </p:sp>
              <p:sp>
                <p:nvSpPr>
                  <p:cNvPr id="79376" name="Freeform 468"/>
                  <p:cNvSpPr>
                    <a:spLocks/>
                  </p:cNvSpPr>
                  <p:nvPr/>
                </p:nvSpPr>
                <p:spPr bwMode="auto">
                  <a:xfrm>
                    <a:off x="365" y="5040"/>
                    <a:ext cx="248" cy="80"/>
                  </a:xfrm>
                  <a:custGeom>
                    <a:avLst/>
                    <a:gdLst>
                      <a:gd name="T0" fmla="*/ 243 w 248"/>
                      <a:gd name="T1" fmla="*/ 3 h 80"/>
                      <a:gd name="T2" fmla="*/ 0 w 248"/>
                      <a:gd name="T3" fmla="*/ 0 h 80"/>
                      <a:gd name="T4" fmla="*/ 0 w 248"/>
                      <a:gd name="T5" fmla="*/ 37 h 80"/>
                      <a:gd name="T6" fmla="*/ 247 w 248"/>
                      <a:gd name="T7" fmla="*/ 79 h 80"/>
                      <a:gd name="T8" fmla="*/ 243 w 248"/>
                      <a:gd name="T9" fmla="*/ 3 h 80"/>
                      <a:gd name="T10" fmla="*/ 0 60000 65536"/>
                      <a:gd name="T11" fmla="*/ 0 60000 65536"/>
                      <a:gd name="T12" fmla="*/ 0 60000 65536"/>
                      <a:gd name="T13" fmla="*/ 0 60000 65536"/>
                      <a:gd name="T14" fmla="*/ 0 60000 65536"/>
                      <a:gd name="T15" fmla="*/ 0 w 248"/>
                      <a:gd name="T16" fmla="*/ 0 h 80"/>
                      <a:gd name="T17" fmla="*/ 248 w 248"/>
                      <a:gd name="T18" fmla="*/ 80 h 80"/>
                    </a:gdLst>
                    <a:ahLst/>
                    <a:cxnLst>
                      <a:cxn ang="T10">
                        <a:pos x="T0" y="T1"/>
                      </a:cxn>
                      <a:cxn ang="T11">
                        <a:pos x="T2" y="T3"/>
                      </a:cxn>
                      <a:cxn ang="T12">
                        <a:pos x="T4" y="T5"/>
                      </a:cxn>
                      <a:cxn ang="T13">
                        <a:pos x="T6" y="T7"/>
                      </a:cxn>
                      <a:cxn ang="T14">
                        <a:pos x="T8" y="T9"/>
                      </a:cxn>
                    </a:cxnLst>
                    <a:rect l="T15" t="T16" r="T17" b="T18"/>
                    <a:pathLst>
                      <a:path w="248" h="80">
                        <a:moveTo>
                          <a:pt x="243" y="3"/>
                        </a:moveTo>
                        <a:lnTo>
                          <a:pt x="0" y="0"/>
                        </a:lnTo>
                        <a:lnTo>
                          <a:pt x="0" y="37"/>
                        </a:lnTo>
                        <a:lnTo>
                          <a:pt x="247" y="79"/>
                        </a:lnTo>
                        <a:lnTo>
                          <a:pt x="243" y="3"/>
                        </a:lnTo>
                      </a:path>
                    </a:pathLst>
                  </a:custGeom>
                  <a:solidFill>
                    <a:srgbClr val="402000"/>
                  </a:solidFill>
                  <a:ln w="9525" cap="rnd">
                    <a:noFill/>
                    <a:round/>
                    <a:headEnd/>
                    <a:tailEnd/>
                  </a:ln>
                </p:spPr>
                <p:txBody>
                  <a:bodyPr/>
                  <a:lstStyle/>
                  <a:p>
                    <a:endParaRPr lang="it-IT"/>
                  </a:p>
                </p:txBody>
              </p:sp>
              <p:sp>
                <p:nvSpPr>
                  <p:cNvPr id="79377" name="Freeform 469"/>
                  <p:cNvSpPr>
                    <a:spLocks/>
                  </p:cNvSpPr>
                  <p:nvPr/>
                </p:nvSpPr>
                <p:spPr bwMode="auto">
                  <a:xfrm>
                    <a:off x="376" y="4934"/>
                    <a:ext cx="17" cy="195"/>
                  </a:xfrm>
                  <a:custGeom>
                    <a:avLst/>
                    <a:gdLst>
                      <a:gd name="T0" fmla="*/ 16 w 17"/>
                      <a:gd name="T1" fmla="*/ 194 h 195"/>
                      <a:gd name="T2" fmla="*/ 16 w 17"/>
                      <a:gd name="T3" fmla="*/ 101 h 195"/>
                      <a:gd name="T4" fmla="*/ 5 w 17"/>
                      <a:gd name="T5" fmla="*/ 102 h 195"/>
                      <a:gd name="T6" fmla="*/ 5 w 17"/>
                      <a:gd name="T7" fmla="*/ 0 h 195"/>
                      <a:gd name="T8" fmla="*/ 0 w 17"/>
                      <a:gd name="T9" fmla="*/ 2 h 195"/>
                      <a:gd name="T10" fmla="*/ 0 w 17"/>
                      <a:gd name="T11" fmla="*/ 103 h 195"/>
                      <a:gd name="T12" fmla="*/ 10 w 17"/>
                      <a:gd name="T13" fmla="*/ 103 h 195"/>
                      <a:gd name="T14" fmla="*/ 10 w 17"/>
                      <a:gd name="T15" fmla="*/ 192 h 195"/>
                      <a:gd name="T16" fmla="*/ 16 w 17"/>
                      <a:gd name="T17" fmla="*/ 194 h 1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95"/>
                      <a:gd name="T29" fmla="*/ 17 w 17"/>
                      <a:gd name="T30" fmla="*/ 195 h 1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95">
                        <a:moveTo>
                          <a:pt x="16" y="194"/>
                        </a:moveTo>
                        <a:lnTo>
                          <a:pt x="16" y="101"/>
                        </a:lnTo>
                        <a:lnTo>
                          <a:pt x="5" y="102"/>
                        </a:lnTo>
                        <a:lnTo>
                          <a:pt x="5" y="0"/>
                        </a:lnTo>
                        <a:lnTo>
                          <a:pt x="0" y="2"/>
                        </a:lnTo>
                        <a:lnTo>
                          <a:pt x="0" y="103"/>
                        </a:lnTo>
                        <a:lnTo>
                          <a:pt x="10" y="103"/>
                        </a:lnTo>
                        <a:lnTo>
                          <a:pt x="10" y="192"/>
                        </a:lnTo>
                        <a:lnTo>
                          <a:pt x="16" y="194"/>
                        </a:lnTo>
                      </a:path>
                    </a:pathLst>
                  </a:custGeom>
                  <a:solidFill>
                    <a:srgbClr val="402000"/>
                  </a:solidFill>
                  <a:ln w="9525" cap="rnd">
                    <a:noFill/>
                    <a:round/>
                    <a:headEnd/>
                    <a:tailEnd/>
                  </a:ln>
                </p:spPr>
                <p:txBody>
                  <a:bodyPr/>
                  <a:lstStyle/>
                  <a:p>
                    <a:endParaRPr lang="it-IT"/>
                  </a:p>
                </p:txBody>
              </p:sp>
              <p:sp>
                <p:nvSpPr>
                  <p:cNvPr id="79378" name="Freeform 470"/>
                  <p:cNvSpPr>
                    <a:spLocks/>
                  </p:cNvSpPr>
                  <p:nvPr/>
                </p:nvSpPr>
                <p:spPr bwMode="auto">
                  <a:xfrm>
                    <a:off x="395" y="4928"/>
                    <a:ext cx="17" cy="205"/>
                  </a:xfrm>
                  <a:custGeom>
                    <a:avLst/>
                    <a:gdLst>
                      <a:gd name="T0" fmla="*/ 16 w 17"/>
                      <a:gd name="T1" fmla="*/ 204 h 205"/>
                      <a:gd name="T2" fmla="*/ 16 w 17"/>
                      <a:gd name="T3" fmla="*/ 0 h 205"/>
                      <a:gd name="T4" fmla="*/ 0 w 17"/>
                      <a:gd name="T5" fmla="*/ 5 h 205"/>
                      <a:gd name="T6" fmla="*/ 0 w 17"/>
                      <a:gd name="T7" fmla="*/ 203 h 205"/>
                      <a:gd name="T8" fmla="*/ 16 w 17"/>
                      <a:gd name="T9" fmla="*/ 204 h 205"/>
                      <a:gd name="T10" fmla="*/ 0 60000 65536"/>
                      <a:gd name="T11" fmla="*/ 0 60000 65536"/>
                      <a:gd name="T12" fmla="*/ 0 60000 65536"/>
                      <a:gd name="T13" fmla="*/ 0 60000 65536"/>
                      <a:gd name="T14" fmla="*/ 0 60000 65536"/>
                      <a:gd name="T15" fmla="*/ 0 w 17"/>
                      <a:gd name="T16" fmla="*/ 0 h 205"/>
                      <a:gd name="T17" fmla="*/ 17 w 17"/>
                      <a:gd name="T18" fmla="*/ 205 h 205"/>
                    </a:gdLst>
                    <a:ahLst/>
                    <a:cxnLst>
                      <a:cxn ang="T10">
                        <a:pos x="T0" y="T1"/>
                      </a:cxn>
                      <a:cxn ang="T11">
                        <a:pos x="T2" y="T3"/>
                      </a:cxn>
                      <a:cxn ang="T12">
                        <a:pos x="T4" y="T5"/>
                      </a:cxn>
                      <a:cxn ang="T13">
                        <a:pos x="T6" y="T7"/>
                      </a:cxn>
                      <a:cxn ang="T14">
                        <a:pos x="T8" y="T9"/>
                      </a:cxn>
                    </a:cxnLst>
                    <a:rect l="T15" t="T16" r="T17" b="T18"/>
                    <a:pathLst>
                      <a:path w="17" h="205">
                        <a:moveTo>
                          <a:pt x="16" y="204"/>
                        </a:moveTo>
                        <a:lnTo>
                          <a:pt x="16" y="0"/>
                        </a:lnTo>
                        <a:lnTo>
                          <a:pt x="0" y="5"/>
                        </a:lnTo>
                        <a:lnTo>
                          <a:pt x="0" y="203"/>
                        </a:lnTo>
                        <a:lnTo>
                          <a:pt x="16" y="204"/>
                        </a:lnTo>
                      </a:path>
                    </a:pathLst>
                  </a:custGeom>
                  <a:solidFill>
                    <a:srgbClr val="201000"/>
                  </a:solidFill>
                  <a:ln w="9525" cap="rnd">
                    <a:noFill/>
                    <a:round/>
                    <a:headEnd/>
                    <a:tailEnd/>
                  </a:ln>
                </p:spPr>
                <p:txBody>
                  <a:bodyPr/>
                  <a:lstStyle/>
                  <a:p>
                    <a:endParaRPr lang="it-IT"/>
                  </a:p>
                </p:txBody>
              </p:sp>
              <p:sp>
                <p:nvSpPr>
                  <p:cNvPr id="79379" name="Freeform 471"/>
                  <p:cNvSpPr>
                    <a:spLocks/>
                  </p:cNvSpPr>
                  <p:nvPr/>
                </p:nvSpPr>
                <p:spPr bwMode="auto">
                  <a:xfrm>
                    <a:off x="415" y="4923"/>
                    <a:ext cx="17" cy="218"/>
                  </a:xfrm>
                  <a:custGeom>
                    <a:avLst/>
                    <a:gdLst>
                      <a:gd name="T0" fmla="*/ 16 w 17"/>
                      <a:gd name="T1" fmla="*/ 217 h 218"/>
                      <a:gd name="T2" fmla="*/ 16 w 17"/>
                      <a:gd name="T3" fmla="*/ 3 h 218"/>
                      <a:gd name="T4" fmla="*/ 0 w 17"/>
                      <a:gd name="T5" fmla="*/ 0 h 218"/>
                      <a:gd name="T6" fmla="*/ 0 w 17"/>
                      <a:gd name="T7" fmla="*/ 215 h 218"/>
                      <a:gd name="T8" fmla="*/ 16 w 17"/>
                      <a:gd name="T9" fmla="*/ 217 h 218"/>
                      <a:gd name="T10" fmla="*/ 0 60000 65536"/>
                      <a:gd name="T11" fmla="*/ 0 60000 65536"/>
                      <a:gd name="T12" fmla="*/ 0 60000 65536"/>
                      <a:gd name="T13" fmla="*/ 0 60000 65536"/>
                      <a:gd name="T14" fmla="*/ 0 60000 65536"/>
                      <a:gd name="T15" fmla="*/ 0 w 17"/>
                      <a:gd name="T16" fmla="*/ 0 h 218"/>
                      <a:gd name="T17" fmla="*/ 17 w 17"/>
                      <a:gd name="T18" fmla="*/ 218 h 218"/>
                    </a:gdLst>
                    <a:ahLst/>
                    <a:cxnLst>
                      <a:cxn ang="T10">
                        <a:pos x="T0" y="T1"/>
                      </a:cxn>
                      <a:cxn ang="T11">
                        <a:pos x="T2" y="T3"/>
                      </a:cxn>
                      <a:cxn ang="T12">
                        <a:pos x="T4" y="T5"/>
                      </a:cxn>
                      <a:cxn ang="T13">
                        <a:pos x="T6" y="T7"/>
                      </a:cxn>
                      <a:cxn ang="T14">
                        <a:pos x="T8" y="T9"/>
                      </a:cxn>
                    </a:cxnLst>
                    <a:rect l="T15" t="T16" r="T17" b="T18"/>
                    <a:pathLst>
                      <a:path w="17" h="218">
                        <a:moveTo>
                          <a:pt x="16" y="217"/>
                        </a:moveTo>
                        <a:lnTo>
                          <a:pt x="16" y="3"/>
                        </a:lnTo>
                        <a:lnTo>
                          <a:pt x="0" y="0"/>
                        </a:lnTo>
                        <a:lnTo>
                          <a:pt x="0" y="215"/>
                        </a:lnTo>
                        <a:lnTo>
                          <a:pt x="16" y="217"/>
                        </a:lnTo>
                      </a:path>
                    </a:pathLst>
                  </a:custGeom>
                  <a:solidFill>
                    <a:srgbClr val="201000"/>
                  </a:solidFill>
                  <a:ln w="9525" cap="rnd">
                    <a:noFill/>
                    <a:round/>
                    <a:headEnd/>
                    <a:tailEnd/>
                  </a:ln>
                </p:spPr>
                <p:txBody>
                  <a:bodyPr/>
                  <a:lstStyle/>
                  <a:p>
                    <a:endParaRPr lang="it-IT"/>
                  </a:p>
                </p:txBody>
              </p:sp>
              <p:sp>
                <p:nvSpPr>
                  <p:cNvPr id="79380" name="Freeform 472"/>
                  <p:cNvSpPr>
                    <a:spLocks/>
                  </p:cNvSpPr>
                  <p:nvPr/>
                </p:nvSpPr>
                <p:spPr bwMode="auto">
                  <a:xfrm>
                    <a:off x="441" y="4912"/>
                    <a:ext cx="17" cy="237"/>
                  </a:xfrm>
                  <a:custGeom>
                    <a:avLst/>
                    <a:gdLst>
                      <a:gd name="T0" fmla="*/ 16 w 17"/>
                      <a:gd name="T1" fmla="*/ 236 h 237"/>
                      <a:gd name="T2" fmla="*/ 16 w 17"/>
                      <a:gd name="T3" fmla="*/ 0 h 237"/>
                      <a:gd name="T4" fmla="*/ 0 w 17"/>
                      <a:gd name="T5" fmla="*/ 1 h 237"/>
                      <a:gd name="T6" fmla="*/ 0 w 17"/>
                      <a:gd name="T7" fmla="*/ 232 h 237"/>
                      <a:gd name="T8" fmla="*/ 16 w 17"/>
                      <a:gd name="T9" fmla="*/ 236 h 237"/>
                      <a:gd name="T10" fmla="*/ 0 60000 65536"/>
                      <a:gd name="T11" fmla="*/ 0 60000 65536"/>
                      <a:gd name="T12" fmla="*/ 0 60000 65536"/>
                      <a:gd name="T13" fmla="*/ 0 60000 65536"/>
                      <a:gd name="T14" fmla="*/ 0 60000 65536"/>
                      <a:gd name="T15" fmla="*/ 0 w 17"/>
                      <a:gd name="T16" fmla="*/ 0 h 237"/>
                      <a:gd name="T17" fmla="*/ 17 w 17"/>
                      <a:gd name="T18" fmla="*/ 237 h 237"/>
                    </a:gdLst>
                    <a:ahLst/>
                    <a:cxnLst>
                      <a:cxn ang="T10">
                        <a:pos x="T0" y="T1"/>
                      </a:cxn>
                      <a:cxn ang="T11">
                        <a:pos x="T2" y="T3"/>
                      </a:cxn>
                      <a:cxn ang="T12">
                        <a:pos x="T4" y="T5"/>
                      </a:cxn>
                      <a:cxn ang="T13">
                        <a:pos x="T6" y="T7"/>
                      </a:cxn>
                      <a:cxn ang="T14">
                        <a:pos x="T8" y="T9"/>
                      </a:cxn>
                    </a:cxnLst>
                    <a:rect l="T15" t="T16" r="T17" b="T18"/>
                    <a:pathLst>
                      <a:path w="17" h="237">
                        <a:moveTo>
                          <a:pt x="16" y="236"/>
                        </a:moveTo>
                        <a:lnTo>
                          <a:pt x="16" y="0"/>
                        </a:lnTo>
                        <a:lnTo>
                          <a:pt x="0" y="1"/>
                        </a:lnTo>
                        <a:lnTo>
                          <a:pt x="0" y="232"/>
                        </a:lnTo>
                        <a:lnTo>
                          <a:pt x="16" y="236"/>
                        </a:lnTo>
                      </a:path>
                    </a:pathLst>
                  </a:custGeom>
                  <a:solidFill>
                    <a:srgbClr val="201000"/>
                  </a:solidFill>
                  <a:ln w="9525" cap="rnd">
                    <a:noFill/>
                    <a:round/>
                    <a:headEnd/>
                    <a:tailEnd/>
                  </a:ln>
                </p:spPr>
                <p:txBody>
                  <a:bodyPr/>
                  <a:lstStyle/>
                  <a:p>
                    <a:endParaRPr lang="it-IT"/>
                  </a:p>
                </p:txBody>
              </p:sp>
              <p:sp>
                <p:nvSpPr>
                  <p:cNvPr id="79381" name="Freeform 473"/>
                  <p:cNvSpPr>
                    <a:spLocks/>
                  </p:cNvSpPr>
                  <p:nvPr/>
                </p:nvSpPr>
                <p:spPr bwMode="auto">
                  <a:xfrm>
                    <a:off x="476" y="4898"/>
                    <a:ext cx="17" cy="262"/>
                  </a:xfrm>
                  <a:custGeom>
                    <a:avLst/>
                    <a:gdLst>
                      <a:gd name="T0" fmla="*/ 16 w 17"/>
                      <a:gd name="T1" fmla="*/ 261 h 262"/>
                      <a:gd name="T2" fmla="*/ 16 w 17"/>
                      <a:gd name="T3" fmla="*/ 0 h 262"/>
                      <a:gd name="T4" fmla="*/ 0 w 17"/>
                      <a:gd name="T5" fmla="*/ 3 h 262"/>
                      <a:gd name="T6" fmla="*/ 0 w 17"/>
                      <a:gd name="T7" fmla="*/ 259 h 262"/>
                      <a:gd name="T8" fmla="*/ 16 w 17"/>
                      <a:gd name="T9" fmla="*/ 261 h 262"/>
                      <a:gd name="T10" fmla="*/ 0 60000 65536"/>
                      <a:gd name="T11" fmla="*/ 0 60000 65536"/>
                      <a:gd name="T12" fmla="*/ 0 60000 65536"/>
                      <a:gd name="T13" fmla="*/ 0 60000 65536"/>
                      <a:gd name="T14" fmla="*/ 0 60000 65536"/>
                      <a:gd name="T15" fmla="*/ 0 w 17"/>
                      <a:gd name="T16" fmla="*/ 0 h 262"/>
                      <a:gd name="T17" fmla="*/ 17 w 17"/>
                      <a:gd name="T18" fmla="*/ 262 h 262"/>
                    </a:gdLst>
                    <a:ahLst/>
                    <a:cxnLst>
                      <a:cxn ang="T10">
                        <a:pos x="T0" y="T1"/>
                      </a:cxn>
                      <a:cxn ang="T11">
                        <a:pos x="T2" y="T3"/>
                      </a:cxn>
                      <a:cxn ang="T12">
                        <a:pos x="T4" y="T5"/>
                      </a:cxn>
                      <a:cxn ang="T13">
                        <a:pos x="T6" y="T7"/>
                      </a:cxn>
                      <a:cxn ang="T14">
                        <a:pos x="T8" y="T9"/>
                      </a:cxn>
                    </a:cxnLst>
                    <a:rect l="T15" t="T16" r="T17" b="T18"/>
                    <a:pathLst>
                      <a:path w="17" h="262">
                        <a:moveTo>
                          <a:pt x="16" y="261"/>
                        </a:moveTo>
                        <a:lnTo>
                          <a:pt x="16" y="0"/>
                        </a:lnTo>
                        <a:lnTo>
                          <a:pt x="0" y="3"/>
                        </a:lnTo>
                        <a:lnTo>
                          <a:pt x="0" y="259"/>
                        </a:lnTo>
                        <a:lnTo>
                          <a:pt x="16" y="261"/>
                        </a:lnTo>
                      </a:path>
                    </a:pathLst>
                  </a:custGeom>
                  <a:solidFill>
                    <a:srgbClr val="201000"/>
                  </a:solidFill>
                  <a:ln w="9525" cap="rnd">
                    <a:noFill/>
                    <a:round/>
                    <a:headEnd/>
                    <a:tailEnd/>
                  </a:ln>
                </p:spPr>
                <p:txBody>
                  <a:bodyPr/>
                  <a:lstStyle/>
                  <a:p>
                    <a:endParaRPr lang="it-IT"/>
                  </a:p>
                </p:txBody>
              </p:sp>
              <p:sp>
                <p:nvSpPr>
                  <p:cNvPr id="79382" name="Freeform 474"/>
                  <p:cNvSpPr>
                    <a:spLocks/>
                  </p:cNvSpPr>
                  <p:nvPr/>
                </p:nvSpPr>
                <p:spPr bwMode="auto">
                  <a:xfrm>
                    <a:off x="513" y="4884"/>
                    <a:ext cx="17" cy="287"/>
                  </a:xfrm>
                  <a:custGeom>
                    <a:avLst/>
                    <a:gdLst>
                      <a:gd name="T0" fmla="*/ 16 w 17"/>
                      <a:gd name="T1" fmla="*/ 286 h 287"/>
                      <a:gd name="T2" fmla="*/ 16 w 17"/>
                      <a:gd name="T3" fmla="*/ 0 h 287"/>
                      <a:gd name="T4" fmla="*/ 0 w 17"/>
                      <a:gd name="T5" fmla="*/ 3 h 287"/>
                      <a:gd name="T6" fmla="*/ 0 w 17"/>
                      <a:gd name="T7" fmla="*/ 284 h 287"/>
                      <a:gd name="T8" fmla="*/ 16 w 17"/>
                      <a:gd name="T9" fmla="*/ 286 h 287"/>
                      <a:gd name="T10" fmla="*/ 0 60000 65536"/>
                      <a:gd name="T11" fmla="*/ 0 60000 65536"/>
                      <a:gd name="T12" fmla="*/ 0 60000 65536"/>
                      <a:gd name="T13" fmla="*/ 0 60000 65536"/>
                      <a:gd name="T14" fmla="*/ 0 60000 65536"/>
                      <a:gd name="T15" fmla="*/ 0 w 17"/>
                      <a:gd name="T16" fmla="*/ 0 h 287"/>
                      <a:gd name="T17" fmla="*/ 17 w 17"/>
                      <a:gd name="T18" fmla="*/ 287 h 287"/>
                    </a:gdLst>
                    <a:ahLst/>
                    <a:cxnLst>
                      <a:cxn ang="T10">
                        <a:pos x="T0" y="T1"/>
                      </a:cxn>
                      <a:cxn ang="T11">
                        <a:pos x="T2" y="T3"/>
                      </a:cxn>
                      <a:cxn ang="T12">
                        <a:pos x="T4" y="T5"/>
                      </a:cxn>
                      <a:cxn ang="T13">
                        <a:pos x="T6" y="T7"/>
                      </a:cxn>
                      <a:cxn ang="T14">
                        <a:pos x="T8" y="T9"/>
                      </a:cxn>
                    </a:cxnLst>
                    <a:rect l="T15" t="T16" r="T17" b="T18"/>
                    <a:pathLst>
                      <a:path w="17" h="287">
                        <a:moveTo>
                          <a:pt x="16" y="286"/>
                        </a:moveTo>
                        <a:lnTo>
                          <a:pt x="16" y="0"/>
                        </a:lnTo>
                        <a:lnTo>
                          <a:pt x="0" y="3"/>
                        </a:lnTo>
                        <a:lnTo>
                          <a:pt x="0" y="284"/>
                        </a:lnTo>
                        <a:lnTo>
                          <a:pt x="16" y="286"/>
                        </a:lnTo>
                      </a:path>
                    </a:pathLst>
                  </a:custGeom>
                  <a:solidFill>
                    <a:srgbClr val="201000"/>
                  </a:solidFill>
                  <a:ln w="9525" cap="rnd">
                    <a:noFill/>
                    <a:round/>
                    <a:headEnd/>
                    <a:tailEnd/>
                  </a:ln>
                </p:spPr>
                <p:txBody>
                  <a:bodyPr/>
                  <a:lstStyle/>
                  <a:p>
                    <a:endParaRPr lang="it-IT"/>
                  </a:p>
                </p:txBody>
              </p:sp>
              <p:sp>
                <p:nvSpPr>
                  <p:cNvPr id="79383" name="Freeform 475"/>
                  <p:cNvSpPr>
                    <a:spLocks/>
                  </p:cNvSpPr>
                  <p:nvPr/>
                </p:nvSpPr>
                <p:spPr bwMode="auto">
                  <a:xfrm>
                    <a:off x="557" y="4866"/>
                    <a:ext cx="17" cy="316"/>
                  </a:xfrm>
                  <a:custGeom>
                    <a:avLst/>
                    <a:gdLst>
                      <a:gd name="T0" fmla="*/ 16 w 17"/>
                      <a:gd name="T1" fmla="*/ 315 h 316"/>
                      <a:gd name="T2" fmla="*/ 16 w 17"/>
                      <a:gd name="T3" fmla="*/ 0 h 316"/>
                      <a:gd name="T4" fmla="*/ 0 w 17"/>
                      <a:gd name="T5" fmla="*/ 4 h 316"/>
                      <a:gd name="T6" fmla="*/ 0 w 17"/>
                      <a:gd name="T7" fmla="*/ 314 h 316"/>
                      <a:gd name="T8" fmla="*/ 16 w 17"/>
                      <a:gd name="T9" fmla="*/ 315 h 316"/>
                      <a:gd name="T10" fmla="*/ 0 60000 65536"/>
                      <a:gd name="T11" fmla="*/ 0 60000 65536"/>
                      <a:gd name="T12" fmla="*/ 0 60000 65536"/>
                      <a:gd name="T13" fmla="*/ 0 60000 65536"/>
                      <a:gd name="T14" fmla="*/ 0 60000 65536"/>
                      <a:gd name="T15" fmla="*/ 0 w 17"/>
                      <a:gd name="T16" fmla="*/ 0 h 316"/>
                      <a:gd name="T17" fmla="*/ 17 w 17"/>
                      <a:gd name="T18" fmla="*/ 316 h 316"/>
                    </a:gdLst>
                    <a:ahLst/>
                    <a:cxnLst>
                      <a:cxn ang="T10">
                        <a:pos x="T0" y="T1"/>
                      </a:cxn>
                      <a:cxn ang="T11">
                        <a:pos x="T2" y="T3"/>
                      </a:cxn>
                      <a:cxn ang="T12">
                        <a:pos x="T4" y="T5"/>
                      </a:cxn>
                      <a:cxn ang="T13">
                        <a:pos x="T6" y="T7"/>
                      </a:cxn>
                      <a:cxn ang="T14">
                        <a:pos x="T8" y="T9"/>
                      </a:cxn>
                    </a:cxnLst>
                    <a:rect l="T15" t="T16" r="T17" b="T18"/>
                    <a:pathLst>
                      <a:path w="17" h="316">
                        <a:moveTo>
                          <a:pt x="16" y="315"/>
                        </a:moveTo>
                        <a:lnTo>
                          <a:pt x="16" y="0"/>
                        </a:lnTo>
                        <a:lnTo>
                          <a:pt x="0" y="4"/>
                        </a:lnTo>
                        <a:lnTo>
                          <a:pt x="0" y="314"/>
                        </a:lnTo>
                        <a:lnTo>
                          <a:pt x="16" y="315"/>
                        </a:lnTo>
                      </a:path>
                    </a:pathLst>
                  </a:custGeom>
                  <a:solidFill>
                    <a:srgbClr val="201000"/>
                  </a:solidFill>
                  <a:ln w="9525" cap="rnd">
                    <a:noFill/>
                    <a:round/>
                    <a:headEnd/>
                    <a:tailEnd/>
                  </a:ln>
                </p:spPr>
                <p:txBody>
                  <a:bodyPr/>
                  <a:lstStyle/>
                  <a:p>
                    <a:endParaRPr lang="it-IT"/>
                  </a:p>
                </p:txBody>
              </p:sp>
              <p:sp>
                <p:nvSpPr>
                  <p:cNvPr id="79384" name="Freeform 476"/>
                  <p:cNvSpPr>
                    <a:spLocks/>
                  </p:cNvSpPr>
                  <p:nvPr/>
                </p:nvSpPr>
                <p:spPr bwMode="auto">
                  <a:xfrm>
                    <a:off x="351" y="4936"/>
                    <a:ext cx="30" cy="192"/>
                  </a:xfrm>
                  <a:custGeom>
                    <a:avLst/>
                    <a:gdLst>
                      <a:gd name="T0" fmla="*/ 29 w 30"/>
                      <a:gd name="T1" fmla="*/ 191 h 192"/>
                      <a:gd name="T2" fmla="*/ 0 w 30"/>
                      <a:gd name="T3" fmla="*/ 180 h 192"/>
                      <a:gd name="T4" fmla="*/ 0 w 30"/>
                      <a:gd name="T5" fmla="*/ 10 h 192"/>
                      <a:gd name="T6" fmla="*/ 25 w 30"/>
                      <a:gd name="T7" fmla="*/ 0 h 192"/>
                      <a:gd name="T8" fmla="*/ 25 w 30"/>
                      <a:gd name="T9" fmla="*/ 101 h 192"/>
                      <a:gd name="T10" fmla="*/ 29 w 30"/>
                      <a:gd name="T11" fmla="*/ 101 h 192"/>
                      <a:gd name="T12" fmla="*/ 29 w 30"/>
                      <a:gd name="T13" fmla="*/ 191 h 192"/>
                      <a:gd name="T14" fmla="*/ 0 60000 65536"/>
                      <a:gd name="T15" fmla="*/ 0 60000 65536"/>
                      <a:gd name="T16" fmla="*/ 0 60000 65536"/>
                      <a:gd name="T17" fmla="*/ 0 60000 65536"/>
                      <a:gd name="T18" fmla="*/ 0 60000 65536"/>
                      <a:gd name="T19" fmla="*/ 0 60000 65536"/>
                      <a:gd name="T20" fmla="*/ 0 60000 65536"/>
                      <a:gd name="T21" fmla="*/ 0 w 30"/>
                      <a:gd name="T22" fmla="*/ 0 h 192"/>
                      <a:gd name="T23" fmla="*/ 30 w 30"/>
                      <a:gd name="T24" fmla="*/ 192 h 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92">
                        <a:moveTo>
                          <a:pt x="29" y="191"/>
                        </a:moveTo>
                        <a:lnTo>
                          <a:pt x="0" y="180"/>
                        </a:lnTo>
                        <a:lnTo>
                          <a:pt x="0" y="10"/>
                        </a:lnTo>
                        <a:lnTo>
                          <a:pt x="25" y="0"/>
                        </a:lnTo>
                        <a:lnTo>
                          <a:pt x="25" y="101"/>
                        </a:lnTo>
                        <a:lnTo>
                          <a:pt x="29" y="101"/>
                        </a:lnTo>
                        <a:lnTo>
                          <a:pt x="29" y="191"/>
                        </a:lnTo>
                      </a:path>
                    </a:pathLst>
                  </a:custGeom>
                  <a:solidFill>
                    <a:srgbClr val="808080"/>
                  </a:solidFill>
                  <a:ln w="9525" cap="rnd">
                    <a:noFill/>
                    <a:round/>
                    <a:headEnd/>
                    <a:tailEnd/>
                  </a:ln>
                </p:spPr>
                <p:txBody>
                  <a:bodyPr/>
                  <a:lstStyle/>
                  <a:p>
                    <a:endParaRPr lang="it-IT"/>
                  </a:p>
                </p:txBody>
              </p:sp>
              <p:sp>
                <p:nvSpPr>
                  <p:cNvPr id="79385" name="Freeform 477"/>
                  <p:cNvSpPr>
                    <a:spLocks/>
                  </p:cNvSpPr>
                  <p:nvPr/>
                </p:nvSpPr>
                <p:spPr bwMode="auto">
                  <a:xfrm>
                    <a:off x="387" y="4933"/>
                    <a:ext cx="17" cy="199"/>
                  </a:xfrm>
                  <a:custGeom>
                    <a:avLst/>
                    <a:gdLst>
                      <a:gd name="T0" fmla="*/ 16 w 17"/>
                      <a:gd name="T1" fmla="*/ 198 h 199"/>
                      <a:gd name="T2" fmla="*/ 0 w 17"/>
                      <a:gd name="T3" fmla="*/ 196 h 199"/>
                      <a:gd name="T4" fmla="*/ 0 w 17"/>
                      <a:gd name="T5" fmla="*/ 0 h 199"/>
                      <a:gd name="T6" fmla="*/ 16 w 17"/>
                      <a:gd name="T7" fmla="*/ 0 h 199"/>
                      <a:gd name="T8" fmla="*/ 16 w 17"/>
                      <a:gd name="T9" fmla="*/ 198 h 199"/>
                      <a:gd name="T10" fmla="*/ 0 60000 65536"/>
                      <a:gd name="T11" fmla="*/ 0 60000 65536"/>
                      <a:gd name="T12" fmla="*/ 0 60000 65536"/>
                      <a:gd name="T13" fmla="*/ 0 60000 65536"/>
                      <a:gd name="T14" fmla="*/ 0 60000 65536"/>
                      <a:gd name="T15" fmla="*/ 0 w 17"/>
                      <a:gd name="T16" fmla="*/ 0 h 199"/>
                      <a:gd name="T17" fmla="*/ 17 w 17"/>
                      <a:gd name="T18" fmla="*/ 199 h 199"/>
                    </a:gdLst>
                    <a:ahLst/>
                    <a:cxnLst>
                      <a:cxn ang="T10">
                        <a:pos x="T0" y="T1"/>
                      </a:cxn>
                      <a:cxn ang="T11">
                        <a:pos x="T2" y="T3"/>
                      </a:cxn>
                      <a:cxn ang="T12">
                        <a:pos x="T4" y="T5"/>
                      </a:cxn>
                      <a:cxn ang="T13">
                        <a:pos x="T6" y="T7"/>
                      </a:cxn>
                      <a:cxn ang="T14">
                        <a:pos x="T8" y="T9"/>
                      </a:cxn>
                    </a:cxnLst>
                    <a:rect l="T15" t="T16" r="T17" b="T18"/>
                    <a:pathLst>
                      <a:path w="17" h="199">
                        <a:moveTo>
                          <a:pt x="16" y="198"/>
                        </a:moveTo>
                        <a:lnTo>
                          <a:pt x="0" y="196"/>
                        </a:lnTo>
                        <a:lnTo>
                          <a:pt x="0" y="0"/>
                        </a:lnTo>
                        <a:lnTo>
                          <a:pt x="16" y="0"/>
                        </a:lnTo>
                        <a:lnTo>
                          <a:pt x="16" y="198"/>
                        </a:lnTo>
                      </a:path>
                    </a:pathLst>
                  </a:custGeom>
                  <a:solidFill>
                    <a:srgbClr val="808080"/>
                  </a:solidFill>
                  <a:ln w="9525" cap="rnd">
                    <a:noFill/>
                    <a:round/>
                    <a:headEnd/>
                    <a:tailEnd/>
                  </a:ln>
                </p:spPr>
                <p:txBody>
                  <a:bodyPr/>
                  <a:lstStyle/>
                  <a:p>
                    <a:endParaRPr lang="it-IT"/>
                  </a:p>
                </p:txBody>
              </p:sp>
              <p:sp>
                <p:nvSpPr>
                  <p:cNvPr id="79386" name="Freeform 478"/>
                  <p:cNvSpPr>
                    <a:spLocks/>
                  </p:cNvSpPr>
                  <p:nvPr/>
                </p:nvSpPr>
                <p:spPr bwMode="auto">
                  <a:xfrm>
                    <a:off x="407" y="4921"/>
                    <a:ext cx="17" cy="217"/>
                  </a:xfrm>
                  <a:custGeom>
                    <a:avLst/>
                    <a:gdLst>
                      <a:gd name="T0" fmla="*/ 16 w 17"/>
                      <a:gd name="T1" fmla="*/ 216 h 217"/>
                      <a:gd name="T2" fmla="*/ 0 w 17"/>
                      <a:gd name="T3" fmla="*/ 214 h 217"/>
                      <a:gd name="T4" fmla="*/ 0 w 17"/>
                      <a:gd name="T5" fmla="*/ 0 h 217"/>
                      <a:gd name="T6" fmla="*/ 16 w 17"/>
                      <a:gd name="T7" fmla="*/ 1 h 217"/>
                      <a:gd name="T8" fmla="*/ 16 w 17"/>
                      <a:gd name="T9" fmla="*/ 216 h 217"/>
                      <a:gd name="T10" fmla="*/ 0 60000 65536"/>
                      <a:gd name="T11" fmla="*/ 0 60000 65536"/>
                      <a:gd name="T12" fmla="*/ 0 60000 65536"/>
                      <a:gd name="T13" fmla="*/ 0 60000 65536"/>
                      <a:gd name="T14" fmla="*/ 0 60000 65536"/>
                      <a:gd name="T15" fmla="*/ 0 w 17"/>
                      <a:gd name="T16" fmla="*/ 0 h 217"/>
                      <a:gd name="T17" fmla="*/ 17 w 17"/>
                      <a:gd name="T18" fmla="*/ 217 h 217"/>
                    </a:gdLst>
                    <a:ahLst/>
                    <a:cxnLst>
                      <a:cxn ang="T10">
                        <a:pos x="T0" y="T1"/>
                      </a:cxn>
                      <a:cxn ang="T11">
                        <a:pos x="T2" y="T3"/>
                      </a:cxn>
                      <a:cxn ang="T12">
                        <a:pos x="T4" y="T5"/>
                      </a:cxn>
                      <a:cxn ang="T13">
                        <a:pos x="T6" y="T7"/>
                      </a:cxn>
                      <a:cxn ang="T14">
                        <a:pos x="T8" y="T9"/>
                      </a:cxn>
                    </a:cxnLst>
                    <a:rect l="T15" t="T16" r="T17" b="T18"/>
                    <a:pathLst>
                      <a:path w="17" h="217">
                        <a:moveTo>
                          <a:pt x="16" y="216"/>
                        </a:moveTo>
                        <a:lnTo>
                          <a:pt x="0" y="214"/>
                        </a:lnTo>
                        <a:lnTo>
                          <a:pt x="0" y="0"/>
                        </a:lnTo>
                        <a:lnTo>
                          <a:pt x="16" y="1"/>
                        </a:lnTo>
                        <a:lnTo>
                          <a:pt x="16" y="216"/>
                        </a:lnTo>
                      </a:path>
                    </a:pathLst>
                  </a:custGeom>
                  <a:solidFill>
                    <a:srgbClr val="808080"/>
                  </a:solidFill>
                  <a:ln w="9525" cap="rnd">
                    <a:noFill/>
                    <a:round/>
                    <a:headEnd/>
                    <a:tailEnd/>
                  </a:ln>
                </p:spPr>
                <p:txBody>
                  <a:bodyPr/>
                  <a:lstStyle/>
                  <a:p>
                    <a:endParaRPr lang="it-IT"/>
                  </a:p>
                </p:txBody>
              </p:sp>
              <p:sp>
                <p:nvSpPr>
                  <p:cNvPr id="79387" name="Freeform 479"/>
                  <p:cNvSpPr>
                    <a:spLocks/>
                  </p:cNvSpPr>
                  <p:nvPr/>
                </p:nvSpPr>
                <p:spPr bwMode="auto">
                  <a:xfrm>
                    <a:off x="429" y="4913"/>
                    <a:ext cx="17" cy="232"/>
                  </a:xfrm>
                  <a:custGeom>
                    <a:avLst/>
                    <a:gdLst>
                      <a:gd name="T0" fmla="*/ 16 w 17"/>
                      <a:gd name="T1" fmla="*/ 231 h 232"/>
                      <a:gd name="T2" fmla="*/ 0 w 17"/>
                      <a:gd name="T3" fmla="*/ 228 h 232"/>
                      <a:gd name="T4" fmla="*/ 0 w 17"/>
                      <a:gd name="T5" fmla="*/ 0 h 232"/>
                      <a:gd name="T6" fmla="*/ 16 w 17"/>
                      <a:gd name="T7" fmla="*/ 0 h 232"/>
                      <a:gd name="T8" fmla="*/ 16 w 17"/>
                      <a:gd name="T9" fmla="*/ 231 h 232"/>
                      <a:gd name="T10" fmla="*/ 0 60000 65536"/>
                      <a:gd name="T11" fmla="*/ 0 60000 65536"/>
                      <a:gd name="T12" fmla="*/ 0 60000 65536"/>
                      <a:gd name="T13" fmla="*/ 0 60000 65536"/>
                      <a:gd name="T14" fmla="*/ 0 60000 65536"/>
                      <a:gd name="T15" fmla="*/ 0 w 17"/>
                      <a:gd name="T16" fmla="*/ 0 h 232"/>
                      <a:gd name="T17" fmla="*/ 17 w 17"/>
                      <a:gd name="T18" fmla="*/ 232 h 232"/>
                    </a:gdLst>
                    <a:ahLst/>
                    <a:cxnLst>
                      <a:cxn ang="T10">
                        <a:pos x="T0" y="T1"/>
                      </a:cxn>
                      <a:cxn ang="T11">
                        <a:pos x="T2" y="T3"/>
                      </a:cxn>
                      <a:cxn ang="T12">
                        <a:pos x="T4" y="T5"/>
                      </a:cxn>
                      <a:cxn ang="T13">
                        <a:pos x="T6" y="T7"/>
                      </a:cxn>
                      <a:cxn ang="T14">
                        <a:pos x="T8" y="T9"/>
                      </a:cxn>
                    </a:cxnLst>
                    <a:rect l="T15" t="T16" r="T17" b="T18"/>
                    <a:pathLst>
                      <a:path w="17" h="232">
                        <a:moveTo>
                          <a:pt x="16" y="231"/>
                        </a:moveTo>
                        <a:lnTo>
                          <a:pt x="0" y="228"/>
                        </a:lnTo>
                        <a:lnTo>
                          <a:pt x="0" y="0"/>
                        </a:lnTo>
                        <a:lnTo>
                          <a:pt x="16" y="0"/>
                        </a:lnTo>
                        <a:lnTo>
                          <a:pt x="16" y="231"/>
                        </a:lnTo>
                      </a:path>
                    </a:pathLst>
                  </a:custGeom>
                  <a:solidFill>
                    <a:srgbClr val="808080"/>
                  </a:solidFill>
                  <a:ln w="9525" cap="rnd">
                    <a:noFill/>
                    <a:round/>
                    <a:headEnd/>
                    <a:tailEnd/>
                  </a:ln>
                </p:spPr>
                <p:txBody>
                  <a:bodyPr/>
                  <a:lstStyle/>
                  <a:p>
                    <a:endParaRPr lang="it-IT"/>
                  </a:p>
                </p:txBody>
              </p:sp>
              <p:sp>
                <p:nvSpPr>
                  <p:cNvPr id="79388" name="Freeform 480"/>
                  <p:cNvSpPr>
                    <a:spLocks/>
                  </p:cNvSpPr>
                  <p:nvPr/>
                </p:nvSpPr>
                <p:spPr bwMode="auto">
                  <a:xfrm>
                    <a:off x="461" y="4901"/>
                    <a:ext cx="17" cy="258"/>
                  </a:xfrm>
                  <a:custGeom>
                    <a:avLst/>
                    <a:gdLst>
                      <a:gd name="T0" fmla="*/ 16 w 17"/>
                      <a:gd name="T1" fmla="*/ 257 h 258"/>
                      <a:gd name="T2" fmla="*/ 0 w 17"/>
                      <a:gd name="T3" fmla="*/ 252 h 258"/>
                      <a:gd name="T4" fmla="*/ 0 w 17"/>
                      <a:gd name="T5" fmla="*/ 0 h 258"/>
                      <a:gd name="T6" fmla="*/ 16 w 17"/>
                      <a:gd name="T7" fmla="*/ 0 h 258"/>
                      <a:gd name="T8" fmla="*/ 16 w 17"/>
                      <a:gd name="T9" fmla="*/ 257 h 258"/>
                      <a:gd name="T10" fmla="*/ 0 60000 65536"/>
                      <a:gd name="T11" fmla="*/ 0 60000 65536"/>
                      <a:gd name="T12" fmla="*/ 0 60000 65536"/>
                      <a:gd name="T13" fmla="*/ 0 60000 65536"/>
                      <a:gd name="T14" fmla="*/ 0 60000 65536"/>
                      <a:gd name="T15" fmla="*/ 0 w 17"/>
                      <a:gd name="T16" fmla="*/ 0 h 258"/>
                      <a:gd name="T17" fmla="*/ 17 w 17"/>
                      <a:gd name="T18" fmla="*/ 258 h 258"/>
                    </a:gdLst>
                    <a:ahLst/>
                    <a:cxnLst>
                      <a:cxn ang="T10">
                        <a:pos x="T0" y="T1"/>
                      </a:cxn>
                      <a:cxn ang="T11">
                        <a:pos x="T2" y="T3"/>
                      </a:cxn>
                      <a:cxn ang="T12">
                        <a:pos x="T4" y="T5"/>
                      </a:cxn>
                      <a:cxn ang="T13">
                        <a:pos x="T6" y="T7"/>
                      </a:cxn>
                      <a:cxn ang="T14">
                        <a:pos x="T8" y="T9"/>
                      </a:cxn>
                    </a:cxnLst>
                    <a:rect l="T15" t="T16" r="T17" b="T18"/>
                    <a:pathLst>
                      <a:path w="17" h="258">
                        <a:moveTo>
                          <a:pt x="16" y="257"/>
                        </a:moveTo>
                        <a:lnTo>
                          <a:pt x="0" y="252"/>
                        </a:lnTo>
                        <a:lnTo>
                          <a:pt x="0" y="0"/>
                        </a:lnTo>
                        <a:lnTo>
                          <a:pt x="16" y="0"/>
                        </a:lnTo>
                        <a:lnTo>
                          <a:pt x="16" y="257"/>
                        </a:lnTo>
                      </a:path>
                    </a:pathLst>
                  </a:custGeom>
                  <a:solidFill>
                    <a:srgbClr val="808080"/>
                  </a:solidFill>
                  <a:ln w="9525" cap="rnd">
                    <a:noFill/>
                    <a:round/>
                    <a:headEnd/>
                    <a:tailEnd/>
                  </a:ln>
                </p:spPr>
                <p:txBody>
                  <a:bodyPr/>
                  <a:lstStyle/>
                  <a:p>
                    <a:endParaRPr lang="it-IT"/>
                  </a:p>
                </p:txBody>
              </p:sp>
              <p:sp>
                <p:nvSpPr>
                  <p:cNvPr id="79389" name="Freeform 481"/>
                  <p:cNvSpPr>
                    <a:spLocks/>
                  </p:cNvSpPr>
                  <p:nvPr/>
                </p:nvSpPr>
                <p:spPr bwMode="auto">
                  <a:xfrm>
                    <a:off x="497" y="4885"/>
                    <a:ext cx="17" cy="284"/>
                  </a:xfrm>
                  <a:custGeom>
                    <a:avLst/>
                    <a:gdLst>
                      <a:gd name="T0" fmla="*/ 16 w 17"/>
                      <a:gd name="T1" fmla="*/ 283 h 284"/>
                      <a:gd name="T2" fmla="*/ 0 w 17"/>
                      <a:gd name="T3" fmla="*/ 279 h 284"/>
                      <a:gd name="T4" fmla="*/ 0 w 17"/>
                      <a:gd name="T5" fmla="*/ 0 h 284"/>
                      <a:gd name="T6" fmla="*/ 16 w 17"/>
                      <a:gd name="T7" fmla="*/ 1 h 284"/>
                      <a:gd name="T8" fmla="*/ 16 w 17"/>
                      <a:gd name="T9" fmla="*/ 283 h 284"/>
                      <a:gd name="T10" fmla="*/ 0 60000 65536"/>
                      <a:gd name="T11" fmla="*/ 0 60000 65536"/>
                      <a:gd name="T12" fmla="*/ 0 60000 65536"/>
                      <a:gd name="T13" fmla="*/ 0 60000 65536"/>
                      <a:gd name="T14" fmla="*/ 0 60000 65536"/>
                      <a:gd name="T15" fmla="*/ 0 w 17"/>
                      <a:gd name="T16" fmla="*/ 0 h 284"/>
                      <a:gd name="T17" fmla="*/ 17 w 17"/>
                      <a:gd name="T18" fmla="*/ 284 h 284"/>
                    </a:gdLst>
                    <a:ahLst/>
                    <a:cxnLst>
                      <a:cxn ang="T10">
                        <a:pos x="T0" y="T1"/>
                      </a:cxn>
                      <a:cxn ang="T11">
                        <a:pos x="T2" y="T3"/>
                      </a:cxn>
                      <a:cxn ang="T12">
                        <a:pos x="T4" y="T5"/>
                      </a:cxn>
                      <a:cxn ang="T13">
                        <a:pos x="T6" y="T7"/>
                      </a:cxn>
                      <a:cxn ang="T14">
                        <a:pos x="T8" y="T9"/>
                      </a:cxn>
                    </a:cxnLst>
                    <a:rect l="T15" t="T16" r="T17" b="T18"/>
                    <a:pathLst>
                      <a:path w="17" h="284">
                        <a:moveTo>
                          <a:pt x="16" y="283"/>
                        </a:moveTo>
                        <a:lnTo>
                          <a:pt x="0" y="279"/>
                        </a:lnTo>
                        <a:lnTo>
                          <a:pt x="0" y="0"/>
                        </a:lnTo>
                        <a:lnTo>
                          <a:pt x="16" y="1"/>
                        </a:lnTo>
                        <a:lnTo>
                          <a:pt x="16" y="283"/>
                        </a:lnTo>
                      </a:path>
                    </a:pathLst>
                  </a:custGeom>
                  <a:solidFill>
                    <a:srgbClr val="808080"/>
                  </a:solidFill>
                  <a:ln w="9525" cap="rnd">
                    <a:noFill/>
                    <a:round/>
                    <a:headEnd/>
                    <a:tailEnd/>
                  </a:ln>
                </p:spPr>
                <p:txBody>
                  <a:bodyPr/>
                  <a:lstStyle/>
                  <a:p>
                    <a:endParaRPr lang="it-IT"/>
                  </a:p>
                </p:txBody>
              </p:sp>
              <p:sp>
                <p:nvSpPr>
                  <p:cNvPr id="79390" name="Freeform 482"/>
                  <p:cNvSpPr>
                    <a:spLocks/>
                  </p:cNvSpPr>
                  <p:nvPr/>
                </p:nvSpPr>
                <p:spPr bwMode="auto">
                  <a:xfrm>
                    <a:off x="539" y="4870"/>
                    <a:ext cx="19" cy="311"/>
                  </a:xfrm>
                  <a:custGeom>
                    <a:avLst/>
                    <a:gdLst>
                      <a:gd name="T0" fmla="*/ 18 w 19"/>
                      <a:gd name="T1" fmla="*/ 310 h 311"/>
                      <a:gd name="T2" fmla="*/ 0 w 19"/>
                      <a:gd name="T3" fmla="*/ 306 h 311"/>
                      <a:gd name="T4" fmla="*/ 0 w 19"/>
                      <a:gd name="T5" fmla="*/ 0 h 311"/>
                      <a:gd name="T6" fmla="*/ 18 w 19"/>
                      <a:gd name="T7" fmla="*/ 1 h 311"/>
                      <a:gd name="T8" fmla="*/ 18 w 19"/>
                      <a:gd name="T9" fmla="*/ 310 h 311"/>
                      <a:gd name="T10" fmla="*/ 0 60000 65536"/>
                      <a:gd name="T11" fmla="*/ 0 60000 65536"/>
                      <a:gd name="T12" fmla="*/ 0 60000 65536"/>
                      <a:gd name="T13" fmla="*/ 0 60000 65536"/>
                      <a:gd name="T14" fmla="*/ 0 60000 65536"/>
                      <a:gd name="T15" fmla="*/ 0 w 19"/>
                      <a:gd name="T16" fmla="*/ 0 h 311"/>
                      <a:gd name="T17" fmla="*/ 19 w 19"/>
                      <a:gd name="T18" fmla="*/ 311 h 311"/>
                    </a:gdLst>
                    <a:ahLst/>
                    <a:cxnLst>
                      <a:cxn ang="T10">
                        <a:pos x="T0" y="T1"/>
                      </a:cxn>
                      <a:cxn ang="T11">
                        <a:pos x="T2" y="T3"/>
                      </a:cxn>
                      <a:cxn ang="T12">
                        <a:pos x="T4" y="T5"/>
                      </a:cxn>
                      <a:cxn ang="T13">
                        <a:pos x="T6" y="T7"/>
                      </a:cxn>
                      <a:cxn ang="T14">
                        <a:pos x="T8" y="T9"/>
                      </a:cxn>
                    </a:cxnLst>
                    <a:rect l="T15" t="T16" r="T17" b="T18"/>
                    <a:pathLst>
                      <a:path w="19" h="311">
                        <a:moveTo>
                          <a:pt x="18" y="310"/>
                        </a:moveTo>
                        <a:lnTo>
                          <a:pt x="0" y="306"/>
                        </a:lnTo>
                        <a:lnTo>
                          <a:pt x="0" y="0"/>
                        </a:lnTo>
                        <a:lnTo>
                          <a:pt x="18" y="1"/>
                        </a:lnTo>
                        <a:lnTo>
                          <a:pt x="18" y="310"/>
                        </a:lnTo>
                      </a:path>
                    </a:pathLst>
                  </a:custGeom>
                  <a:solidFill>
                    <a:srgbClr val="808080"/>
                  </a:solidFill>
                  <a:ln w="9525" cap="rnd">
                    <a:noFill/>
                    <a:round/>
                    <a:headEnd/>
                    <a:tailEnd/>
                  </a:ln>
                </p:spPr>
                <p:txBody>
                  <a:bodyPr/>
                  <a:lstStyle/>
                  <a:p>
                    <a:endParaRPr lang="it-IT"/>
                  </a:p>
                </p:txBody>
              </p:sp>
              <p:sp>
                <p:nvSpPr>
                  <p:cNvPr id="79391" name="Line 483"/>
                  <p:cNvSpPr>
                    <a:spLocks noChangeShapeType="1"/>
                  </p:cNvSpPr>
                  <p:nvPr/>
                </p:nvSpPr>
                <p:spPr bwMode="auto">
                  <a:xfrm>
                    <a:off x="347" y="5113"/>
                    <a:ext cx="0" cy="50"/>
                  </a:xfrm>
                  <a:prstGeom prst="line">
                    <a:avLst/>
                  </a:prstGeom>
                  <a:noFill/>
                  <a:ln w="12700">
                    <a:solidFill>
                      <a:srgbClr val="000000"/>
                    </a:solidFill>
                    <a:round/>
                    <a:headEnd type="none" w="sm" len="sm"/>
                    <a:tailEnd type="none" w="sm" len="sm"/>
                  </a:ln>
                </p:spPr>
                <p:txBody>
                  <a:bodyPr wrap="none" anchor="ctr"/>
                  <a:lstStyle/>
                  <a:p>
                    <a:endParaRPr lang="it-IT"/>
                  </a:p>
                </p:txBody>
              </p:sp>
            </p:grpSp>
            <p:sp>
              <p:nvSpPr>
                <p:cNvPr id="79362" name="Freeform 484"/>
                <p:cNvSpPr>
                  <a:spLocks/>
                </p:cNvSpPr>
                <p:nvPr/>
              </p:nvSpPr>
              <p:spPr bwMode="auto">
                <a:xfrm>
                  <a:off x="676" y="4820"/>
                  <a:ext cx="62" cy="398"/>
                </a:xfrm>
                <a:custGeom>
                  <a:avLst/>
                  <a:gdLst>
                    <a:gd name="T0" fmla="*/ 0 w 62"/>
                    <a:gd name="T1" fmla="*/ 397 h 398"/>
                    <a:gd name="T2" fmla="*/ 61 w 62"/>
                    <a:gd name="T3" fmla="*/ 389 h 398"/>
                    <a:gd name="T4" fmla="*/ 61 w 62"/>
                    <a:gd name="T5" fmla="*/ 0 h 398"/>
                    <a:gd name="T6" fmla="*/ 0 w 62"/>
                    <a:gd name="T7" fmla="*/ 13 h 398"/>
                    <a:gd name="T8" fmla="*/ 0 w 62"/>
                    <a:gd name="T9" fmla="*/ 397 h 398"/>
                    <a:gd name="T10" fmla="*/ 0 60000 65536"/>
                    <a:gd name="T11" fmla="*/ 0 60000 65536"/>
                    <a:gd name="T12" fmla="*/ 0 60000 65536"/>
                    <a:gd name="T13" fmla="*/ 0 60000 65536"/>
                    <a:gd name="T14" fmla="*/ 0 60000 65536"/>
                    <a:gd name="T15" fmla="*/ 0 w 62"/>
                    <a:gd name="T16" fmla="*/ 0 h 398"/>
                    <a:gd name="T17" fmla="*/ 62 w 62"/>
                    <a:gd name="T18" fmla="*/ 398 h 398"/>
                  </a:gdLst>
                  <a:ahLst/>
                  <a:cxnLst>
                    <a:cxn ang="T10">
                      <a:pos x="T0" y="T1"/>
                    </a:cxn>
                    <a:cxn ang="T11">
                      <a:pos x="T2" y="T3"/>
                    </a:cxn>
                    <a:cxn ang="T12">
                      <a:pos x="T4" y="T5"/>
                    </a:cxn>
                    <a:cxn ang="T13">
                      <a:pos x="T6" y="T7"/>
                    </a:cxn>
                    <a:cxn ang="T14">
                      <a:pos x="T8" y="T9"/>
                    </a:cxn>
                  </a:cxnLst>
                  <a:rect l="T15" t="T16" r="T17" b="T18"/>
                  <a:pathLst>
                    <a:path w="62" h="398">
                      <a:moveTo>
                        <a:pt x="0" y="397"/>
                      </a:moveTo>
                      <a:lnTo>
                        <a:pt x="61" y="389"/>
                      </a:lnTo>
                      <a:lnTo>
                        <a:pt x="61" y="0"/>
                      </a:lnTo>
                      <a:lnTo>
                        <a:pt x="0" y="13"/>
                      </a:lnTo>
                      <a:lnTo>
                        <a:pt x="0" y="397"/>
                      </a:lnTo>
                    </a:path>
                  </a:pathLst>
                </a:custGeom>
                <a:solidFill>
                  <a:srgbClr val="808080"/>
                </a:solidFill>
                <a:ln w="9525" cap="rnd">
                  <a:noFill/>
                  <a:round/>
                  <a:headEnd/>
                  <a:tailEnd/>
                </a:ln>
              </p:spPr>
              <p:txBody>
                <a:bodyPr/>
                <a:lstStyle/>
                <a:p>
                  <a:endParaRPr lang="it-IT"/>
                </a:p>
              </p:txBody>
            </p:sp>
            <p:sp>
              <p:nvSpPr>
                <p:cNvPr id="79363" name="Freeform 485"/>
                <p:cNvSpPr>
                  <a:spLocks/>
                </p:cNvSpPr>
                <p:nvPr/>
              </p:nvSpPr>
              <p:spPr bwMode="auto">
                <a:xfrm>
                  <a:off x="1128" y="4855"/>
                  <a:ext cx="44" cy="322"/>
                </a:xfrm>
                <a:custGeom>
                  <a:avLst/>
                  <a:gdLst>
                    <a:gd name="T0" fmla="*/ 0 w 44"/>
                    <a:gd name="T1" fmla="*/ 321 h 322"/>
                    <a:gd name="T2" fmla="*/ 43 w 44"/>
                    <a:gd name="T3" fmla="*/ 311 h 322"/>
                    <a:gd name="T4" fmla="*/ 43 w 44"/>
                    <a:gd name="T5" fmla="*/ 0 h 322"/>
                    <a:gd name="T6" fmla="*/ 0 w 44"/>
                    <a:gd name="T7" fmla="*/ 6 h 322"/>
                    <a:gd name="T8" fmla="*/ 0 w 44"/>
                    <a:gd name="T9" fmla="*/ 321 h 322"/>
                    <a:gd name="T10" fmla="*/ 0 60000 65536"/>
                    <a:gd name="T11" fmla="*/ 0 60000 65536"/>
                    <a:gd name="T12" fmla="*/ 0 60000 65536"/>
                    <a:gd name="T13" fmla="*/ 0 60000 65536"/>
                    <a:gd name="T14" fmla="*/ 0 60000 65536"/>
                    <a:gd name="T15" fmla="*/ 0 w 44"/>
                    <a:gd name="T16" fmla="*/ 0 h 322"/>
                    <a:gd name="T17" fmla="*/ 44 w 44"/>
                    <a:gd name="T18" fmla="*/ 322 h 322"/>
                  </a:gdLst>
                  <a:ahLst/>
                  <a:cxnLst>
                    <a:cxn ang="T10">
                      <a:pos x="T0" y="T1"/>
                    </a:cxn>
                    <a:cxn ang="T11">
                      <a:pos x="T2" y="T3"/>
                    </a:cxn>
                    <a:cxn ang="T12">
                      <a:pos x="T4" y="T5"/>
                    </a:cxn>
                    <a:cxn ang="T13">
                      <a:pos x="T6" y="T7"/>
                    </a:cxn>
                    <a:cxn ang="T14">
                      <a:pos x="T8" y="T9"/>
                    </a:cxn>
                  </a:cxnLst>
                  <a:rect l="T15" t="T16" r="T17" b="T18"/>
                  <a:pathLst>
                    <a:path w="44" h="322">
                      <a:moveTo>
                        <a:pt x="0" y="321"/>
                      </a:moveTo>
                      <a:lnTo>
                        <a:pt x="43" y="311"/>
                      </a:lnTo>
                      <a:lnTo>
                        <a:pt x="43" y="0"/>
                      </a:lnTo>
                      <a:lnTo>
                        <a:pt x="0" y="6"/>
                      </a:lnTo>
                      <a:lnTo>
                        <a:pt x="0" y="321"/>
                      </a:lnTo>
                    </a:path>
                  </a:pathLst>
                </a:custGeom>
                <a:solidFill>
                  <a:srgbClr val="808080"/>
                </a:solidFill>
                <a:ln w="9525" cap="rnd">
                  <a:noFill/>
                  <a:round/>
                  <a:headEnd/>
                  <a:tailEnd/>
                </a:ln>
              </p:spPr>
              <p:txBody>
                <a:bodyPr/>
                <a:lstStyle/>
                <a:p>
                  <a:endParaRPr lang="it-IT"/>
                </a:p>
              </p:txBody>
            </p:sp>
            <p:sp>
              <p:nvSpPr>
                <p:cNvPr id="79364" name="Freeform 486"/>
                <p:cNvSpPr>
                  <a:spLocks/>
                </p:cNvSpPr>
                <p:nvPr/>
              </p:nvSpPr>
              <p:spPr bwMode="auto">
                <a:xfrm>
                  <a:off x="1042" y="4851"/>
                  <a:ext cx="43" cy="332"/>
                </a:xfrm>
                <a:custGeom>
                  <a:avLst/>
                  <a:gdLst>
                    <a:gd name="T0" fmla="*/ 0 w 43"/>
                    <a:gd name="T1" fmla="*/ 331 h 332"/>
                    <a:gd name="T2" fmla="*/ 42 w 43"/>
                    <a:gd name="T3" fmla="*/ 327 h 332"/>
                    <a:gd name="T4" fmla="*/ 42 w 43"/>
                    <a:gd name="T5" fmla="*/ 3 h 332"/>
                    <a:gd name="T6" fmla="*/ 0 w 43"/>
                    <a:gd name="T7" fmla="*/ 0 h 332"/>
                    <a:gd name="T8" fmla="*/ 0 w 43"/>
                    <a:gd name="T9" fmla="*/ 331 h 332"/>
                    <a:gd name="T10" fmla="*/ 0 60000 65536"/>
                    <a:gd name="T11" fmla="*/ 0 60000 65536"/>
                    <a:gd name="T12" fmla="*/ 0 60000 65536"/>
                    <a:gd name="T13" fmla="*/ 0 60000 65536"/>
                    <a:gd name="T14" fmla="*/ 0 60000 65536"/>
                    <a:gd name="T15" fmla="*/ 0 w 43"/>
                    <a:gd name="T16" fmla="*/ 0 h 332"/>
                    <a:gd name="T17" fmla="*/ 43 w 43"/>
                    <a:gd name="T18" fmla="*/ 332 h 332"/>
                  </a:gdLst>
                  <a:ahLst/>
                  <a:cxnLst>
                    <a:cxn ang="T10">
                      <a:pos x="T0" y="T1"/>
                    </a:cxn>
                    <a:cxn ang="T11">
                      <a:pos x="T2" y="T3"/>
                    </a:cxn>
                    <a:cxn ang="T12">
                      <a:pos x="T4" y="T5"/>
                    </a:cxn>
                    <a:cxn ang="T13">
                      <a:pos x="T6" y="T7"/>
                    </a:cxn>
                    <a:cxn ang="T14">
                      <a:pos x="T8" y="T9"/>
                    </a:cxn>
                  </a:cxnLst>
                  <a:rect l="T15" t="T16" r="T17" b="T18"/>
                  <a:pathLst>
                    <a:path w="43" h="332">
                      <a:moveTo>
                        <a:pt x="0" y="331"/>
                      </a:moveTo>
                      <a:lnTo>
                        <a:pt x="42" y="327"/>
                      </a:lnTo>
                      <a:lnTo>
                        <a:pt x="42" y="3"/>
                      </a:lnTo>
                      <a:lnTo>
                        <a:pt x="0" y="0"/>
                      </a:lnTo>
                      <a:lnTo>
                        <a:pt x="0" y="331"/>
                      </a:lnTo>
                    </a:path>
                  </a:pathLst>
                </a:custGeom>
                <a:solidFill>
                  <a:srgbClr val="808080"/>
                </a:solidFill>
                <a:ln w="9525" cap="rnd">
                  <a:noFill/>
                  <a:round/>
                  <a:headEnd/>
                  <a:tailEnd/>
                </a:ln>
              </p:spPr>
              <p:txBody>
                <a:bodyPr/>
                <a:lstStyle/>
                <a:p>
                  <a:endParaRPr lang="it-IT"/>
                </a:p>
              </p:txBody>
            </p:sp>
            <p:sp>
              <p:nvSpPr>
                <p:cNvPr id="79365" name="Freeform 487"/>
                <p:cNvSpPr>
                  <a:spLocks/>
                </p:cNvSpPr>
                <p:nvPr/>
              </p:nvSpPr>
              <p:spPr bwMode="auto">
                <a:xfrm>
                  <a:off x="955" y="4844"/>
                  <a:ext cx="43" cy="346"/>
                </a:xfrm>
                <a:custGeom>
                  <a:avLst/>
                  <a:gdLst>
                    <a:gd name="T0" fmla="*/ 0 w 43"/>
                    <a:gd name="T1" fmla="*/ 345 h 346"/>
                    <a:gd name="T2" fmla="*/ 42 w 43"/>
                    <a:gd name="T3" fmla="*/ 341 h 346"/>
                    <a:gd name="T4" fmla="*/ 42 w 43"/>
                    <a:gd name="T5" fmla="*/ 1 h 346"/>
                    <a:gd name="T6" fmla="*/ 0 w 43"/>
                    <a:gd name="T7" fmla="*/ 0 h 346"/>
                    <a:gd name="T8" fmla="*/ 0 w 43"/>
                    <a:gd name="T9" fmla="*/ 345 h 346"/>
                    <a:gd name="T10" fmla="*/ 0 60000 65536"/>
                    <a:gd name="T11" fmla="*/ 0 60000 65536"/>
                    <a:gd name="T12" fmla="*/ 0 60000 65536"/>
                    <a:gd name="T13" fmla="*/ 0 60000 65536"/>
                    <a:gd name="T14" fmla="*/ 0 60000 65536"/>
                    <a:gd name="T15" fmla="*/ 0 w 43"/>
                    <a:gd name="T16" fmla="*/ 0 h 346"/>
                    <a:gd name="T17" fmla="*/ 43 w 43"/>
                    <a:gd name="T18" fmla="*/ 346 h 346"/>
                  </a:gdLst>
                  <a:ahLst/>
                  <a:cxnLst>
                    <a:cxn ang="T10">
                      <a:pos x="T0" y="T1"/>
                    </a:cxn>
                    <a:cxn ang="T11">
                      <a:pos x="T2" y="T3"/>
                    </a:cxn>
                    <a:cxn ang="T12">
                      <a:pos x="T4" y="T5"/>
                    </a:cxn>
                    <a:cxn ang="T13">
                      <a:pos x="T6" y="T7"/>
                    </a:cxn>
                    <a:cxn ang="T14">
                      <a:pos x="T8" y="T9"/>
                    </a:cxn>
                  </a:cxnLst>
                  <a:rect l="T15" t="T16" r="T17" b="T18"/>
                  <a:pathLst>
                    <a:path w="43" h="346">
                      <a:moveTo>
                        <a:pt x="0" y="345"/>
                      </a:moveTo>
                      <a:lnTo>
                        <a:pt x="42" y="341"/>
                      </a:lnTo>
                      <a:lnTo>
                        <a:pt x="42" y="1"/>
                      </a:lnTo>
                      <a:lnTo>
                        <a:pt x="0" y="0"/>
                      </a:lnTo>
                      <a:lnTo>
                        <a:pt x="0" y="345"/>
                      </a:lnTo>
                    </a:path>
                  </a:pathLst>
                </a:custGeom>
                <a:solidFill>
                  <a:srgbClr val="808080"/>
                </a:solidFill>
                <a:ln w="9525" cap="rnd">
                  <a:noFill/>
                  <a:round/>
                  <a:headEnd/>
                  <a:tailEnd/>
                </a:ln>
              </p:spPr>
              <p:txBody>
                <a:bodyPr/>
                <a:lstStyle/>
                <a:p>
                  <a:endParaRPr lang="it-IT"/>
                </a:p>
              </p:txBody>
            </p:sp>
            <p:sp>
              <p:nvSpPr>
                <p:cNvPr id="79366" name="Freeform 488"/>
                <p:cNvSpPr>
                  <a:spLocks/>
                </p:cNvSpPr>
                <p:nvPr/>
              </p:nvSpPr>
              <p:spPr bwMode="auto">
                <a:xfrm>
                  <a:off x="868" y="4837"/>
                  <a:ext cx="43" cy="361"/>
                </a:xfrm>
                <a:custGeom>
                  <a:avLst/>
                  <a:gdLst>
                    <a:gd name="T0" fmla="*/ 0 w 43"/>
                    <a:gd name="T1" fmla="*/ 360 h 361"/>
                    <a:gd name="T2" fmla="*/ 42 w 43"/>
                    <a:gd name="T3" fmla="*/ 355 h 361"/>
                    <a:gd name="T4" fmla="*/ 41 w 43"/>
                    <a:gd name="T5" fmla="*/ 0 h 361"/>
                    <a:gd name="T6" fmla="*/ 0 w 43"/>
                    <a:gd name="T7" fmla="*/ 3 h 361"/>
                    <a:gd name="T8" fmla="*/ 0 w 43"/>
                    <a:gd name="T9" fmla="*/ 360 h 361"/>
                    <a:gd name="T10" fmla="*/ 0 60000 65536"/>
                    <a:gd name="T11" fmla="*/ 0 60000 65536"/>
                    <a:gd name="T12" fmla="*/ 0 60000 65536"/>
                    <a:gd name="T13" fmla="*/ 0 60000 65536"/>
                    <a:gd name="T14" fmla="*/ 0 60000 65536"/>
                    <a:gd name="T15" fmla="*/ 0 w 43"/>
                    <a:gd name="T16" fmla="*/ 0 h 361"/>
                    <a:gd name="T17" fmla="*/ 43 w 43"/>
                    <a:gd name="T18" fmla="*/ 361 h 361"/>
                  </a:gdLst>
                  <a:ahLst/>
                  <a:cxnLst>
                    <a:cxn ang="T10">
                      <a:pos x="T0" y="T1"/>
                    </a:cxn>
                    <a:cxn ang="T11">
                      <a:pos x="T2" y="T3"/>
                    </a:cxn>
                    <a:cxn ang="T12">
                      <a:pos x="T4" y="T5"/>
                    </a:cxn>
                    <a:cxn ang="T13">
                      <a:pos x="T6" y="T7"/>
                    </a:cxn>
                    <a:cxn ang="T14">
                      <a:pos x="T8" y="T9"/>
                    </a:cxn>
                  </a:cxnLst>
                  <a:rect l="T15" t="T16" r="T17" b="T18"/>
                  <a:pathLst>
                    <a:path w="43" h="361">
                      <a:moveTo>
                        <a:pt x="0" y="360"/>
                      </a:moveTo>
                      <a:lnTo>
                        <a:pt x="42" y="355"/>
                      </a:lnTo>
                      <a:lnTo>
                        <a:pt x="41" y="0"/>
                      </a:lnTo>
                      <a:lnTo>
                        <a:pt x="0" y="3"/>
                      </a:lnTo>
                      <a:lnTo>
                        <a:pt x="0" y="360"/>
                      </a:lnTo>
                    </a:path>
                  </a:pathLst>
                </a:custGeom>
                <a:solidFill>
                  <a:srgbClr val="808080"/>
                </a:solidFill>
                <a:ln w="9525" cap="rnd">
                  <a:noFill/>
                  <a:round/>
                  <a:headEnd/>
                  <a:tailEnd/>
                </a:ln>
              </p:spPr>
              <p:txBody>
                <a:bodyPr/>
                <a:lstStyle/>
                <a:p>
                  <a:endParaRPr lang="it-IT"/>
                </a:p>
              </p:txBody>
            </p:sp>
            <p:sp>
              <p:nvSpPr>
                <p:cNvPr id="79367" name="Freeform 489"/>
                <p:cNvSpPr>
                  <a:spLocks/>
                </p:cNvSpPr>
                <p:nvPr/>
              </p:nvSpPr>
              <p:spPr bwMode="auto">
                <a:xfrm>
                  <a:off x="781" y="4828"/>
                  <a:ext cx="45" cy="379"/>
                </a:xfrm>
                <a:custGeom>
                  <a:avLst/>
                  <a:gdLst>
                    <a:gd name="T0" fmla="*/ 0 w 45"/>
                    <a:gd name="T1" fmla="*/ 378 h 379"/>
                    <a:gd name="T2" fmla="*/ 44 w 45"/>
                    <a:gd name="T3" fmla="*/ 373 h 379"/>
                    <a:gd name="T4" fmla="*/ 42 w 45"/>
                    <a:gd name="T5" fmla="*/ 5 h 379"/>
                    <a:gd name="T6" fmla="*/ 0 w 45"/>
                    <a:gd name="T7" fmla="*/ 0 h 379"/>
                    <a:gd name="T8" fmla="*/ 0 w 45"/>
                    <a:gd name="T9" fmla="*/ 378 h 379"/>
                    <a:gd name="T10" fmla="*/ 0 60000 65536"/>
                    <a:gd name="T11" fmla="*/ 0 60000 65536"/>
                    <a:gd name="T12" fmla="*/ 0 60000 65536"/>
                    <a:gd name="T13" fmla="*/ 0 60000 65536"/>
                    <a:gd name="T14" fmla="*/ 0 60000 65536"/>
                    <a:gd name="T15" fmla="*/ 0 w 45"/>
                    <a:gd name="T16" fmla="*/ 0 h 379"/>
                    <a:gd name="T17" fmla="*/ 45 w 45"/>
                    <a:gd name="T18" fmla="*/ 379 h 379"/>
                  </a:gdLst>
                  <a:ahLst/>
                  <a:cxnLst>
                    <a:cxn ang="T10">
                      <a:pos x="T0" y="T1"/>
                    </a:cxn>
                    <a:cxn ang="T11">
                      <a:pos x="T2" y="T3"/>
                    </a:cxn>
                    <a:cxn ang="T12">
                      <a:pos x="T4" y="T5"/>
                    </a:cxn>
                    <a:cxn ang="T13">
                      <a:pos x="T6" y="T7"/>
                    </a:cxn>
                    <a:cxn ang="T14">
                      <a:pos x="T8" y="T9"/>
                    </a:cxn>
                  </a:cxnLst>
                  <a:rect l="T15" t="T16" r="T17" b="T18"/>
                  <a:pathLst>
                    <a:path w="45" h="379">
                      <a:moveTo>
                        <a:pt x="0" y="378"/>
                      </a:moveTo>
                      <a:lnTo>
                        <a:pt x="44" y="373"/>
                      </a:lnTo>
                      <a:lnTo>
                        <a:pt x="42" y="5"/>
                      </a:lnTo>
                      <a:lnTo>
                        <a:pt x="0" y="0"/>
                      </a:lnTo>
                      <a:lnTo>
                        <a:pt x="0" y="378"/>
                      </a:lnTo>
                    </a:path>
                  </a:pathLst>
                </a:custGeom>
                <a:solidFill>
                  <a:srgbClr val="808080"/>
                </a:solidFill>
                <a:ln w="9525" cap="rnd">
                  <a:noFill/>
                  <a:round/>
                  <a:headEnd/>
                  <a:tailEnd/>
                </a:ln>
              </p:spPr>
              <p:txBody>
                <a:bodyPr/>
                <a:lstStyle/>
                <a:p>
                  <a:endParaRPr lang="it-IT"/>
                </a:p>
              </p:txBody>
            </p:sp>
            <p:sp>
              <p:nvSpPr>
                <p:cNvPr id="79368" name="Freeform 490"/>
                <p:cNvSpPr>
                  <a:spLocks/>
                </p:cNvSpPr>
                <p:nvPr/>
              </p:nvSpPr>
              <p:spPr bwMode="auto">
                <a:xfrm>
                  <a:off x="1645" y="4914"/>
                  <a:ext cx="54" cy="209"/>
                </a:xfrm>
                <a:custGeom>
                  <a:avLst/>
                  <a:gdLst>
                    <a:gd name="T0" fmla="*/ 0 w 54"/>
                    <a:gd name="T1" fmla="*/ 0 h 209"/>
                    <a:gd name="T2" fmla="*/ 0 w 54"/>
                    <a:gd name="T3" fmla="*/ 208 h 209"/>
                    <a:gd name="T4" fmla="*/ 53 w 54"/>
                    <a:gd name="T5" fmla="*/ 203 h 209"/>
                    <a:gd name="T6" fmla="*/ 53 w 54"/>
                    <a:gd name="T7" fmla="*/ 2 h 209"/>
                    <a:gd name="T8" fmla="*/ 0 w 54"/>
                    <a:gd name="T9" fmla="*/ 0 h 209"/>
                    <a:gd name="T10" fmla="*/ 0 60000 65536"/>
                    <a:gd name="T11" fmla="*/ 0 60000 65536"/>
                    <a:gd name="T12" fmla="*/ 0 60000 65536"/>
                    <a:gd name="T13" fmla="*/ 0 60000 65536"/>
                    <a:gd name="T14" fmla="*/ 0 60000 65536"/>
                    <a:gd name="T15" fmla="*/ 0 w 54"/>
                    <a:gd name="T16" fmla="*/ 0 h 209"/>
                    <a:gd name="T17" fmla="*/ 54 w 54"/>
                    <a:gd name="T18" fmla="*/ 209 h 209"/>
                  </a:gdLst>
                  <a:ahLst/>
                  <a:cxnLst>
                    <a:cxn ang="T10">
                      <a:pos x="T0" y="T1"/>
                    </a:cxn>
                    <a:cxn ang="T11">
                      <a:pos x="T2" y="T3"/>
                    </a:cxn>
                    <a:cxn ang="T12">
                      <a:pos x="T4" y="T5"/>
                    </a:cxn>
                    <a:cxn ang="T13">
                      <a:pos x="T6" y="T7"/>
                    </a:cxn>
                    <a:cxn ang="T14">
                      <a:pos x="T8" y="T9"/>
                    </a:cxn>
                  </a:cxnLst>
                  <a:rect l="T15" t="T16" r="T17" b="T18"/>
                  <a:pathLst>
                    <a:path w="54" h="209">
                      <a:moveTo>
                        <a:pt x="0" y="0"/>
                      </a:moveTo>
                      <a:lnTo>
                        <a:pt x="0" y="208"/>
                      </a:lnTo>
                      <a:lnTo>
                        <a:pt x="53" y="203"/>
                      </a:lnTo>
                      <a:lnTo>
                        <a:pt x="53" y="2"/>
                      </a:lnTo>
                      <a:lnTo>
                        <a:pt x="0" y="0"/>
                      </a:lnTo>
                    </a:path>
                  </a:pathLst>
                </a:custGeom>
                <a:solidFill>
                  <a:srgbClr val="808080"/>
                </a:solidFill>
                <a:ln w="9525" cap="rnd">
                  <a:noFill/>
                  <a:round/>
                  <a:headEnd/>
                  <a:tailEnd/>
                </a:ln>
              </p:spPr>
              <p:txBody>
                <a:bodyPr/>
                <a:lstStyle/>
                <a:p>
                  <a:endParaRPr lang="it-IT"/>
                </a:p>
              </p:txBody>
            </p:sp>
            <p:grpSp>
              <p:nvGrpSpPr>
                <p:cNvPr id="79369" name="Group 491"/>
                <p:cNvGrpSpPr>
                  <a:grpSpLocks/>
                </p:cNvGrpSpPr>
                <p:nvPr/>
              </p:nvGrpSpPr>
              <p:grpSpPr bwMode="auto">
                <a:xfrm>
                  <a:off x="1209" y="4814"/>
                  <a:ext cx="389" cy="345"/>
                  <a:chOff x="1209" y="4814"/>
                  <a:chExt cx="389" cy="345"/>
                </a:xfrm>
              </p:grpSpPr>
              <p:sp>
                <p:nvSpPr>
                  <p:cNvPr id="79370" name="Freeform 492"/>
                  <p:cNvSpPr>
                    <a:spLocks/>
                  </p:cNvSpPr>
                  <p:nvPr/>
                </p:nvSpPr>
                <p:spPr bwMode="auto">
                  <a:xfrm>
                    <a:off x="1555" y="4839"/>
                    <a:ext cx="43" cy="293"/>
                  </a:xfrm>
                  <a:custGeom>
                    <a:avLst/>
                    <a:gdLst>
                      <a:gd name="T0" fmla="*/ 0 w 43"/>
                      <a:gd name="T1" fmla="*/ 292 h 293"/>
                      <a:gd name="T2" fmla="*/ 42 w 43"/>
                      <a:gd name="T3" fmla="*/ 283 h 293"/>
                      <a:gd name="T4" fmla="*/ 42 w 43"/>
                      <a:gd name="T5" fmla="*/ 0 h 293"/>
                      <a:gd name="T6" fmla="*/ 0 w 43"/>
                      <a:gd name="T7" fmla="*/ 5 h 293"/>
                      <a:gd name="T8" fmla="*/ 0 w 43"/>
                      <a:gd name="T9" fmla="*/ 292 h 293"/>
                      <a:gd name="T10" fmla="*/ 0 60000 65536"/>
                      <a:gd name="T11" fmla="*/ 0 60000 65536"/>
                      <a:gd name="T12" fmla="*/ 0 60000 65536"/>
                      <a:gd name="T13" fmla="*/ 0 60000 65536"/>
                      <a:gd name="T14" fmla="*/ 0 60000 65536"/>
                      <a:gd name="T15" fmla="*/ 0 w 43"/>
                      <a:gd name="T16" fmla="*/ 0 h 293"/>
                      <a:gd name="T17" fmla="*/ 43 w 43"/>
                      <a:gd name="T18" fmla="*/ 293 h 293"/>
                    </a:gdLst>
                    <a:ahLst/>
                    <a:cxnLst>
                      <a:cxn ang="T10">
                        <a:pos x="T0" y="T1"/>
                      </a:cxn>
                      <a:cxn ang="T11">
                        <a:pos x="T2" y="T3"/>
                      </a:cxn>
                      <a:cxn ang="T12">
                        <a:pos x="T4" y="T5"/>
                      </a:cxn>
                      <a:cxn ang="T13">
                        <a:pos x="T6" y="T7"/>
                      </a:cxn>
                      <a:cxn ang="T14">
                        <a:pos x="T8" y="T9"/>
                      </a:cxn>
                    </a:cxnLst>
                    <a:rect l="T15" t="T16" r="T17" b="T18"/>
                    <a:pathLst>
                      <a:path w="43" h="293">
                        <a:moveTo>
                          <a:pt x="0" y="292"/>
                        </a:moveTo>
                        <a:lnTo>
                          <a:pt x="42" y="283"/>
                        </a:lnTo>
                        <a:lnTo>
                          <a:pt x="42" y="0"/>
                        </a:lnTo>
                        <a:lnTo>
                          <a:pt x="0" y="5"/>
                        </a:lnTo>
                        <a:lnTo>
                          <a:pt x="0" y="292"/>
                        </a:lnTo>
                      </a:path>
                    </a:pathLst>
                  </a:custGeom>
                  <a:solidFill>
                    <a:srgbClr val="808080"/>
                  </a:solidFill>
                  <a:ln w="9525" cap="rnd">
                    <a:noFill/>
                    <a:round/>
                    <a:headEnd/>
                    <a:tailEnd/>
                  </a:ln>
                </p:spPr>
                <p:txBody>
                  <a:bodyPr/>
                  <a:lstStyle/>
                  <a:p>
                    <a:endParaRPr lang="it-IT"/>
                  </a:p>
                </p:txBody>
              </p:sp>
              <p:sp>
                <p:nvSpPr>
                  <p:cNvPr id="79371" name="Freeform 493"/>
                  <p:cNvSpPr>
                    <a:spLocks/>
                  </p:cNvSpPr>
                  <p:nvPr/>
                </p:nvSpPr>
                <p:spPr bwMode="auto">
                  <a:xfrm>
                    <a:off x="1469" y="4835"/>
                    <a:ext cx="43" cy="303"/>
                  </a:xfrm>
                  <a:custGeom>
                    <a:avLst/>
                    <a:gdLst>
                      <a:gd name="T0" fmla="*/ 0 w 43"/>
                      <a:gd name="T1" fmla="*/ 302 h 303"/>
                      <a:gd name="T2" fmla="*/ 42 w 43"/>
                      <a:gd name="T3" fmla="*/ 299 h 303"/>
                      <a:gd name="T4" fmla="*/ 42 w 43"/>
                      <a:gd name="T5" fmla="*/ 2 h 303"/>
                      <a:gd name="T6" fmla="*/ 0 w 43"/>
                      <a:gd name="T7" fmla="*/ 0 h 303"/>
                      <a:gd name="T8" fmla="*/ 0 w 43"/>
                      <a:gd name="T9" fmla="*/ 302 h 303"/>
                      <a:gd name="T10" fmla="*/ 0 60000 65536"/>
                      <a:gd name="T11" fmla="*/ 0 60000 65536"/>
                      <a:gd name="T12" fmla="*/ 0 60000 65536"/>
                      <a:gd name="T13" fmla="*/ 0 60000 65536"/>
                      <a:gd name="T14" fmla="*/ 0 60000 65536"/>
                      <a:gd name="T15" fmla="*/ 0 w 43"/>
                      <a:gd name="T16" fmla="*/ 0 h 303"/>
                      <a:gd name="T17" fmla="*/ 43 w 43"/>
                      <a:gd name="T18" fmla="*/ 303 h 303"/>
                    </a:gdLst>
                    <a:ahLst/>
                    <a:cxnLst>
                      <a:cxn ang="T10">
                        <a:pos x="T0" y="T1"/>
                      </a:cxn>
                      <a:cxn ang="T11">
                        <a:pos x="T2" y="T3"/>
                      </a:cxn>
                      <a:cxn ang="T12">
                        <a:pos x="T4" y="T5"/>
                      </a:cxn>
                      <a:cxn ang="T13">
                        <a:pos x="T6" y="T7"/>
                      </a:cxn>
                      <a:cxn ang="T14">
                        <a:pos x="T8" y="T9"/>
                      </a:cxn>
                    </a:cxnLst>
                    <a:rect l="T15" t="T16" r="T17" b="T18"/>
                    <a:pathLst>
                      <a:path w="43" h="303">
                        <a:moveTo>
                          <a:pt x="0" y="302"/>
                        </a:moveTo>
                        <a:lnTo>
                          <a:pt x="42" y="299"/>
                        </a:lnTo>
                        <a:lnTo>
                          <a:pt x="42" y="2"/>
                        </a:lnTo>
                        <a:lnTo>
                          <a:pt x="0" y="0"/>
                        </a:lnTo>
                        <a:lnTo>
                          <a:pt x="0" y="302"/>
                        </a:lnTo>
                      </a:path>
                    </a:pathLst>
                  </a:custGeom>
                  <a:solidFill>
                    <a:srgbClr val="808080"/>
                  </a:solidFill>
                  <a:ln w="9525" cap="rnd">
                    <a:noFill/>
                    <a:round/>
                    <a:headEnd/>
                    <a:tailEnd/>
                  </a:ln>
                </p:spPr>
                <p:txBody>
                  <a:bodyPr/>
                  <a:lstStyle/>
                  <a:p>
                    <a:endParaRPr lang="it-IT"/>
                  </a:p>
                </p:txBody>
              </p:sp>
              <p:sp>
                <p:nvSpPr>
                  <p:cNvPr id="79372" name="Freeform 494"/>
                  <p:cNvSpPr>
                    <a:spLocks/>
                  </p:cNvSpPr>
                  <p:nvPr/>
                </p:nvSpPr>
                <p:spPr bwMode="auto">
                  <a:xfrm>
                    <a:off x="1382" y="4828"/>
                    <a:ext cx="44" cy="316"/>
                  </a:xfrm>
                  <a:custGeom>
                    <a:avLst/>
                    <a:gdLst>
                      <a:gd name="T0" fmla="*/ 0 w 44"/>
                      <a:gd name="T1" fmla="*/ 315 h 316"/>
                      <a:gd name="T2" fmla="*/ 43 w 44"/>
                      <a:gd name="T3" fmla="*/ 312 h 316"/>
                      <a:gd name="T4" fmla="*/ 43 w 44"/>
                      <a:gd name="T5" fmla="*/ 1 h 316"/>
                      <a:gd name="T6" fmla="*/ 0 w 44"/>
                      <a:gd name="T7" fmla="*/ 0 h 316"/>
                      <a:gd name="T8" fmla="*/ 0 w 44"/>
                      <a:gd name="T9" fmla="*/ 315 h 316"/>
                      <a:gd name="T10" fmla="*/ 0 60000 65536"/>
                      <a:gd name="T11" fmla="*/ 0 60000 65536"/>
                      <a:gd name="T12" fmla="*/ 0 60000 65536"/>
                      <a:gd name="T13" fmla="*/ 0 60000 65536"/>
                      <a:gd name="T14" fmla="*/ 0 60000 65536"/>
                      <a:gd name="T15" fmla="*/ 0 w 44"/>
                      <a:gd name="T16" fmla="*/ 0 h 316"/>
                      <a:gd name="T17" fmla="*/ 44 w 44"/>
                      <a:gd name="T18" fmla="*/ 316 h 316"/>
                    </a:gdLst>
                    <a:ahLst/>
                    <a:cxnLst>
                      <a:cxn ang="T10">
                        <a:pos x="T0" y="T1"/>
                      </a:cxn>
                      <a:cxn ang="T11">
                        <a:pos x="T2" y="T3"/>
                      </a:cxn>
                      <a:cxn ang="T12">
                        <a:pos x="T4" y="T5"/>
                      </a:cxn>
                      <a:cxn ang="T13">
                        <a:pos x="T6" y="T7"/>
                      </a:cxn>
                      <a:cxn ang="T14">
                        <a:pos x="T8" y="T9"/>
                      </a:cxn>
                    </a:cxnLst>
                    <a:rect l="T15" t="T16" r="T17" b="T18"/>
                    <a:pathLst>
                      <a:path w="44" h="316">
                        <a:moveTo>
                          <a:pt x="0" y="315"/>
                        </a:moveTo>
                        <a:lnTo>
                          <a:pt x="43" y="312"/>
                        </a:lnTo>
                        <a:lnTo>
                          <a:pt x="43" y="1"/>
                        </a:lnTo>
                        <a:lnTo>
                          <a:pt x="0" y="0"/>
                        </a:lnTo>
                        <a:lnTo>
                          <a:pt x="0" y="315"/>
                        </a:lnTo>
                      </a:path>
                    </a:pathLst>
                  </a:custGeom>
                  <a:solidFill>
                    <a:srgbClr val="808080"/>
                  </a:solidFill>
                  <a:ln w="9525" cap="rnd">
                    <a:noFill/>
                    <a:round/>
                    <a:headEnd/>
                    <a:tailEnd/>
                  </a:ln>
                </p:spPr>
                <p:txBody>
                  <a:bodyPr/>
                  <a:lstStyle/>
                  <a:p>
                    <a:endParaRPr lang="it-IT"/>
                  </a:p>
                </p:txBody>
              </p:sp>
              <p:sp>
                <p:nvSpPr>
                  <p:cNvPr id="79373" name="Freeform 495"/>
                  <p:cNvSpPr>
                    <a:spLocks/>
                  </p:cNvSpPr>
                  <p:nvPr/>
                </p:nvSpPr>
                <p:spPr bwMode="auto">
                  <a:xfrm>
                    <a:off x="1295" y="4822"/>
                    <a:ext cx="44" cy="330"/>
                  </a:xfrm>
                  <a:custGeom>
                    <a:avLst/>
                    <a:gdLst>
                      <a:gd name="T0" fmla="*/ 0 w 44"/>
                      <a:gd name="T1" fmla="*/ 329 h 330"/>
                      <a:gd name="T2" fmla="*/ 43 w 44"/>
                      <a:gd name="T3" fmla="*/ 324 h 330"/>
                      <a:gd name="T4" fmla="*/ 42 w 44"/>
                      <a:gd name="T5" fmla="*/ 0 h 330"/>
                      <a:gd name="T6" fmla="*/ 0 w 44"/>
                      <a:gd name="T7" fmla="*/ 2 h 330"/>
                      <a:gd name="T8" fmla="*/ 0 w 44"/>
                      <a:gd name="T9" fmla="*/ 329 h 330"/>
                      <a:gd name="T10" fmla="*/ 0 60000 65536"/>
                      <a:gd name="T11" fmla="*/ 0 60000 65536"/>
                      <a:gd name="T12" fmla="*/ 0 60000 65536"/>
                      <a:gd name="T13" fmla="*/ 0 60000 65536"/>
                      <a:gd name="T14" fmla="*/ 0 60000 65536"/>
                      <a:gd name="T15" fmla="*/ 0 w 44"/>
                      <a:gd name="T16" fmla="*/ 0 h 330"/>
                      <a:gd name="T17" fmla="*/ 44 w 44"/>
                      <a:gd name="T18" fmla="*/ 330 h 330"/>
                    </a:gdLst>
                    <a:ahLst/>
                    <a:cxnLst>
                      <a:cxn ang="T10">
                        <a:pos x="T0" y="T1"/>
                      </a:cxn>
                      <a:cxn ang="T11">
                        <a:pos x="T2" y="T3"/>
                      </a:cxn>
                      <a:cxn ang="T12">
                        <a:pos x="T4" y="T5"/>
                      </a:cxn>
                      <a:cxn ang="T13">
                        <a:pos x="T6" y="T7"/>
                      </a:cxn>
                      <a:cxn ang="T14">
                        <a:pos x="T8" y="T9"/>
                      </a:cxn>
                    </a:cxnLst>
                    <a:rect l="T15" t="T16" r="T17" b="T18"/>
                    <a:pathLst>
                      <a:path w="44" h="330">
                        <a:moveTo>
                          <a:pt x="0" y="329"/>
                        </a:moveTo>
                        <a:lnTo>
                          <a:pt x="43" y="324"/>
                        </a:lnTo>
                        <a:lnTo>
                          <a:pt x="42" y="0"/>
                        </a:lnTo>
                        <a:lnTo>
                          <a:pt x="0" y="2"/>
                        </a:lnTo>
                        <a:lnTo>
                          <a:pt x="0" y="329"/>
                        </a:lnTo>
                      </a:path>
                    </a:pathLst>
                  </a:custGeom>
                  <a:solidFill>
                    <a:srgbClr val="808080"/>
                  </a:solidFill>
                  <a:ln w="9525" cap="rnd">
                    <a:noFill/>
                    <a:round/>
                    <a:headEnd/>
                    <a:tailEnd/>
                  </a:ln>
                </p:spPr>
                <p:txBody>
                  <a:bodyPr/>
                  <a:lstStyle/>
                  <a:p>
                    <a:endParaRPr lang="it-IT"/>
                  </a:p>
                </p:txBody>
              </p:sp>
              <p:sp>
                <p:nvSpPr>
                  <p:cNvPr id="79374" name="Freeform 496"/>
                  <p:cNvSpPr>
                    <a:spLocks/>
                  </p:cNvSpPr>
                  <p:nvPr/>
                </p:nvSpPr>
                <p:spPr bwMode="auto">
                  <a:xfrm>
                    <a:off x="1209" y="4814"/>
                    <a:ext cx="44" cy="345"/>
                  </a:xfrm>
                  <a:custGeom>
                    <a:avLst/>
                    <a:gdLst>
                      <a:gd name="T0" fmla="*/ 0 w 44"/>
                      <a:gd name="T1" fmla="*/ 344 h 345"/>
                      <a:gd name="T2" fmla="*/ 43 w 44"/>
                      <a:gd name="T3" fmla="*/ 339 h 345"/>
                      <a:gd name="T4" fmla="*/ 41 w 44"/>
                      <a:gd name="T5" fmla="*/ 5 h 345"/>
                      <a:gd name="T6" fmla="*/ 0 w 44"/>
                      <a:gd name="T7" fmla="*/ 0 h 345"/>
                      <a:gd name="T8" fmla="*/ 0 w 44"/>
                      <a:gd name="T9" fmla="*/ 344 h 345"/>
                      <a:gd name="T10" fmla="*/ 0 60000 65536"/>
                      <a:gd name="T11" fmla="*/ 0 60000 65536"/>
                      <a:gd name="T12" fmla="*/ 0 60000 65536"/>
                      <a:gd name="T13" fmla="*/ 0 60000 65536"/>
                      <a:gd name="T14" fmla="*/ 0 60000 65536"/>
                      <a:gd name="T15" fmla="*/ 0 w 44"/>
                      <a:gd name="T16" fmla="*/ 0 h 345"/>
                      <a:gd name="T17" fmla="*/ 44 w 44"/>
                      <a:gd name="T18" fmla="*/ 345 h 345"/>
                    </a:gdLst>
                    <a:ahLst/>
                    <a:cxnLst>
                      <a:cxn ang="T10">
                        <a:pos x="T0" y="T1"/>
                      </a:cxn>
                      <a:cxn ang="T11">
                        <a:pos x="T2" y="T3"/>
                      </a:cxn>
                      <a:cxn ang="T12">
                        <a:pos x="T4" y="T5"/>
                      </a:cxn>
                      <a:cxn ang="T13">
                        <a:pos x="T6" y="T7"/>
                      </a:cxn>
                      <a:cxn ang="T14">
                        <a:pos x="T8" y="T9"/>
                      </a:cxn>
                    </a:cxnLst>
                    <a:rect l="T15" t="T16" r="T17" b="T18"/>
                    <a:pathLst>
                      <a:path w="44" h="345">
                        <a:moveTo>
                          <a:pt x="0" y="344"/>
                        </a:moveTo>
                        <a:lnTo>
                          <a:pt x="43" y="339"/>
                        </a:lnTo>
                        <a:lnTo>
                          <a:pt x="41" y="5"/>
                        </a:lnTo>
                        <a:lnTo>
                          <a:pt x="0" y="0"/>
                        </a:lnTo>
                        <a:lnTo>
                          <a:pt x="0" y="344"/>
                        </a:lnTo>
                      </a:path>
                    </a:pathLst>
                  </a:custGeom>
                  <a:solidFill>
                    <a:srgbClr val="808080"/>
                  </a:solidFill>
                  <a:ln w="9525" cap="rnd">
                    <a:noFill/>
                    <a:round/>
                    <a:headEnd/>
                    <a:tailEnd/>
                  </a:ln>
                </p:spPr>
                <p:txBody>
                  <a:bodyPr/>
                  <a:lstStyle/>
                  <a:p>
                    <a:endParaRPr lang="it-IT"/>
                  </a:p>
                </p:txBody>
              </p:sp>
            </p:grpSp>
          </p:grpSp>
        </p:grpSp>
        <p:grpSp>
          <p:nvGrpSpPr>
            <p:cNvPr id="79286" name="Group 497"/>
            <p:cNvGrpSpPr>
              <a:grpSpLocks/>
            </p:cNvGrpSpPr>
            <p:nvPr/>
          </p:nvGrpSpPr>
          <p:grpSpPr bwMode="auto">
            <a:xfrm>
              <a:off x="342" y="1780"/>
              <a:ext cx="171" cy="140"/>
              <a:chOff x="2218" y="3589"/>
              <a:chExt cx="566" cy="299"/>
            </a:xfrm>
          </p:grpSpPr>
          <p:sp>
            <p:nvSpPr>
              <p:cNvPr id="79347" name="Rectangle 498"/>
              <p:cNvSpPr>
                <a:spLocks noChangeArrowheads="1"/>
              </p:cNvSpPr>
              <p:nvPr/>
            </p:nvSpPr>
            <p:spPr bwMode="auto">
              <a:xfrm>
                <a:off x="2218" y="3797"/>
                <a:ext cx="181" cy="91"/>
              </a:xfrm>
              <a:prstGeom prst="rect">
                <a:avLst/>
              </a:prstGeom>
              <a:solidFill>
                <a:srgbClr val="996600"/>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FFCC99"/>
                </a:extrusionClr>
              </a:sp3d>
            </p:spPr>
            <p:txBody>
              <a:bodyPr wrap="none" lIns="90000" tIns="43200" rIns="90000" bIns="43200" anchor="ctr">
                <a:flatTx/>
              </a:bodyPr>
              <a:lstStyle/>
              <a:p>
                <a:pPr algn="ctr" eaLnBrk="0" hangingPunct="0"/>
                <a:endParaRPr lang="it-IT" sz="2000">
                  <a:solidFill>
                    <a:schemeClr val="tx1"/>
                  </a:solidFill>
                  <a:latin typeface="Calibri" pitchFamily="34" charset="0"/>
                </a:endParaRPr>
              </a:p>
            </p:txBody>
          </p:sp>
          <p:sp>
            <p:nvSpPr>
              <p:cNvPr id="79348" name="Rectangle 499"/>
              <p:cNvSpPr>
                <a:spLocks noChangeArrowheads="1"/>
              </p:cNvSpPr>
              <p:nvPr/>
            </p:nvSpPr>
            <p:spPr bwMode="auto">
              <a:xfrm>
                <a:off x="2410" y="3796"/>
                <a:ext cx="181" cy="91"/>
              </a:xfrm>
              <a:prstGeom prst="rect">
                <a:avLst/>
              </a:prstGeom>
              <a:solidFill>
                <a:srgbClr val="996600"/>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FFCC99"/>
                </a:extrusionClr>
              </a:sp3d>
            </p:spPr>
            <p:txBody>
              <a:bodyPr wrap="none" lIns="90000" tIns="43200" rIns="90000" bIns="43200" anchor="ctr">
                <a:flatTx/>
              </a:bodyPr>
              <a:lstStyle/>
              <a:p>
                <a:pPr algn="ctr" eaLnBrk="0" hangingPunct="0"/>
                <a:endParaRPr lang="it-IT" sz="2000">
                  <a:solidFill>
                    <a:schemeClr val="tx1"/>
                  </a:solidFill>
                  <a:latin typeface="Calibri" pitchFamily="34" charset="0"/>
                </a:endParaRPr>
              </a:p>
            </p:txBody>
          </p:sp>
          <p:sp>
            <p:nvSpPr>
              <p:cNvPr id="79349" name="Rectangle 500"/>
              <p:cNvSpPr>
                <a:spLocks noChangeArrowheads="1"/>
              </p:cNvSpPr>
              <p:nvPr/>
            </p:nvSpPr>
            <p:spPr bwMode="auto">
              <a:xfrm>
                <a:off x="2603" y="3797"/>
                <a:ext cx="181" cy="91"/>
              </a:xfrm>
              <a:prstGeom prst="rect">
                <a:avLst/>
              </a:prstGeom>
              <a:solidFill>
                <a:srgbClr val="996600"/>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FFCC99"/>
                </a:extrusionClr>
              </a:sp3d>
            </p:spPr>
            <p:txBody>
              <a:bodyPr wrap="none" lIns="90000" tIns="43200" rIns="90000" bIns="43200" anchor="ctr">
                <a:flatTx/>
              </a:bodyPr>
              <a:lstStyle/>
              <a:p>
                <a:pPr algn="ctr" eaLnBrk="0" hangingPunct="0"/>
                <a:endParaRPr lang="it-IT" sz="2000">
                  <a:solidFill>
                    <a:schemeClr val="tx1"/>
                  </a:solidFill>
                  <a:latin typeface="Calibri" pitchFamily="34" charset="0"/>
                </a:endParaRPr>
              </a:p>
            </p:txBody>
          </p:sp>
          <p:sp>
            <p:nvSpPr>
              <p:cNvPr id="79350" name="Rectangle 501"/>
              <p:cNvSpPr>
                <a:spLocks noChangeArrowheads="1"/>
              </p:cNvSpPr>
              <p:nvPr/>
            </p:nvSpPr>
            <p:spPr bwMode="auto">
              <a:xfrm>
                <a:off x="2311" y="3694"/>
                <a:ext cx="181" cy="91"/>
              </a:xfrm>
              <a:prstGeom prst="rect">
                <a:avLst/>
              </a:prstGeom>
              <a:solidFill>
                <a:srgbClr val="996600"/>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FFCC99"/>
                </a:extrusionClr>
              </a:sp3d>
            </p:spPr>
            <p:txBody>
              <a:bodyPr wrap="none" lIns="90000" tIns="43200" rIns="90000" bIns="43200" anchor="ctr">
                <a:flatTx/>
              </a:bodyPr>
              <a:lstStyle/>
              <a:p>
                <a:pPr algn="ctr" eaLnBrk="0" hangingPunct="0"/>
                <a:endParaRPr lang="it-IT" sz="2000">
                  <a:solidFill>
                    <a:schemeClr val="tx1"/>
                  </a:solidFill>
                  <a:latin typeface="Calibri" pitchFamily="34" charset="0"/>
                </a:endParaRPr>
              </a:p>
            </p:txBody>
          </p:sp>
          <p:sp>
            <p:nvSpPr>
              <p:cNvPr id="79351" name="Rectangle 502"/>
              <p:cNvSpPr>
                <a:spLocks noChangeArrowheads="1"/>
              </p:cNvSpPr>
              <p:nvPr/>
            </p:nvSpPr>
            <p:spPr bwMode="auto">
              <a:xfrm>
                <a:off x="2504" y="3695"/>
                <a:ext cx="181" cy="91"/>
              </a:xfrm>
              <a:prstGeom prst="rect">
                <a:avLst/>
              </a:prstGeom>
              <a:solidFill>
                <a:srgbClr val="996600"/>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FFCC99"/>
                </a:extrusionClr>
              </a:sp3d>
            </p:spPr>
            <p:txBody>
              <a:bodyPr wrap="none" lIns="90000" tIns="43200" rIns="90000" bIns="43200" anchor="ctr">
                <a:flatTx/>
              </a:bodyPr>
              <a:lstStyle/>
              <a:p>
                <a:pPr algn="ctr" eaLnBrk="0" hangingPunct="0"/>
                <a:endParaRPr lang="it-IT" sz="2000">
                  <a:solidFill>
                    <a:schemeClr val="tx1"/>
                  </a:solidFill>
                  <a:latin typeface="Calibri" pitchFamily="34" charset="0"/>
                </a:endParaRPr>
              </a:p>
            </p:txBody>
          </p:sp>
          <p:sp>
            <p:nvSpPr>
              <p:cNvPr id="79352" name="Rectangle 503"/>
              <p:cNvSpPr>
                <a:spLocks noChangeArrowheads="1"/>
              </p:cNvSpPr>
              <p:nvPr/>
            </p:nvSpPr>
            <p:spPr bwMode="auto">
              <a:xfrm>
                <a:off x="2411" y="3589"/>
                <a:ext cx="181" cy="91"/>
              </a:xfrm>
              <a:prstGeom prst="rect">
                <a:avLst/>
              </a:prstGeom>
              <a:solidFill>
                <a:srgbClr val="996600"/>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FFCC99"/>
                </a:extrusionClr>
              </a:sp3d>
            </p:spPr>
            <p:txBody>
              <a:bodyPr wrap="none" lIns="90000" tIns="43200" rIns="90000" bIns="43200" anchor="ctr">
                <a:flatTx/>
              </a:bodyPr>
              <a:lstStyle/>
              <a:p>
                <a:pPr algn="ctr" eaLnBrk="0" hangingPunct="0"/>
                <a:endParaRPr lang="it-IT" sz="2000">
                  <a:solidFill>
                    <a:schemeClr val="tx1"/>
                  </a:solidFill>
                  <a:latin typeface="Calibri" pitchFamily="34" charset="0"/>
                </a:endParaRPr>
              </a:p>
            </p:txBody>
          </p:sp>
        </p:grpSp>
        <p:grpSp>
          <p:nvGrpSpPr>
            <p:cNvPr id="79287" name="Group 504"/>
            <p:cNvGrpSpPr>
              <a:grpSpLocks/>
            </p:cNvGrpSpPr>
            <p:nvPr/>
          </p:nvGrpSpPr>
          <p:grpSpPr bwMode="auto">
            <a:xfrm>
              <a:off x="2302" y="1273"/>
              <a:ext cx="47" cy="216"/>
              <a:chOff x="3326" y="1221"/>
              <a:chExt cx="121" cy="360"/>
            </a:xfrm>
          </p:grpSpPr>
          <p:grpSp>
            <p:nvGrpSpPr>
              <p:cNvPr id="79329" name="Group 505"/>
              <p:cNvGrpSpPr>
                <a:grpSpLocks/>
              </p:cNvGrpSpPr>
              <p:nvPr/>
            </p:nvGrpSpPr>
            <p:grpSpPr bwMode="auto">
              <a:xfrm>
                <a:off x="3326" y="1267"/>
                <a:ext cx="121" cy="314"/>
                <a:chOff x="3326" y="1267"/>
                <a:chExt cx="121" cy="314"/>
              </a:xfrm>
            </p:grpSpPr>
            <p:grpSp>
              <p:nvGrpSpPr>
                <p:cNvPr id="79335" name="Group 506"/>
                <p:cNvGrpSpPr>
                  <a:grpSpLocks/>
                </p:cNvGrpSpPr>
                <p:nvPr/>
              </p:nvGrpSpPr>
              <p:grpSpPr bwMode="auto">
                <a:xfrm>
                  <a:off x="3330" y="1549"/>
                  <a:ext cx="107" cy="32"/>
                  <a:chOff x="3330" y="1549"/>
                  <a:chExt cx="107" cy="32"/>
                </a:xfrm>
              </p:grpSpPr>
              <p:sp>
                <p:nvSpPr>
                  <p:cNvPr id="79345" name="Freeform 507"/>
                  <p:cNvSpPr>
                    <a:spLocks/>
                  </p:cNvSpPr>
                  <p:nvPr/>
                </p:nvSpPr>
                <p:spPr bwMode="auto">
                  <a:xfrm>
                    <a:off x="3330" y="1556"/>
                    <a:ext cx="34" cy="25"/>
                  </a:xfrm>
                  <a:custGeom>
                    <a:avLst/>
                    <a:gdLst>
                      <a:gd name="T0" fmla="*/ 0 w 134"/>
                      <a:gd name="T1" fmla="*/ 0 h 102"/>
                      <a:gd name="T2" fmla="*/ 0 w 134"/>
                      <a:gd name="T3" fmla="*/ 0 h 102"/>
                      <a:gd name="T4" fmla="*/ 0 w 134"/>
                      <a:gd name="T5" fmla="*/ 0 h 102"/>
                      <a:gd name="T6" fmla="*/ 0 w 134"/>
                      <a:gd name="T7" fmla="*/ 0 h 102"/>
                      <a:gd name="T8" fmla="*/ 0 w 134"/>
                      <a:gd name="T9" fmla="*/ 0 h 102"/>
                      <a:gd name="T10" fmla="*/ 0 w 134"/>
                      <a:gd name="T11" fmla="*/ 0 h 102"/>
                      <a:gd name="T12" fmla="*/ 0 w 134"/>
                      <a:gd name="T13" fmla="*/ 0 h 102"/>
                      <a:gd name="T14" fmla="*/ 0 w 134"/>
                      <a:gd name="T15" fmla="*/ 0 h 102"/>
                      <a:gd name="T16" fmla="*/ 0 w 134"/>
                      <a:gd name="T17" fmla="*/ 0 h 102"/>
                      <a:gd name="T18" fmla="*/ 0 w 134"/>
                      <a:gd name="T19" fmla="*/ 0 h 102"/>
                      <a:gd name="T20" fmla="*/ 0 w 134"/>
                      <a:gd name="T21" fmla="*/ 0 h 102"/>
                      <a:gd name="T22" fmla="*/ 0 w 134"/>
                      <a:gd name="T23" fmla="*/ 0 h 102"/>
                      <a:gd name="T24" fmla="*/ 0 w 134"/>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
                      <a:gd name="T40" fmla="*/ 0 h 102"/>
                      <a:gd name="T41" fmla="*/ 134 w 134"/>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 h="102">
                        <a:moveTo>
                          <a:pt x="51" y="21"/>
                        </a:moveTo>
                        <a:lnTo>
                          <a:pt x="21" y="50"/>
                        </a:lnTo>
                        <a:lnTo>
                          <a:pt x="0" y="76"/>
                        </a:lnTo>
                        <a:lnTo>
                          <a:pt x="2" y="94"/>
                        </a:lnTo>
                        <a:lnTo>
                          <a:pt x="17" y="102"/>
                        </a:lnTo>
                        <a:lnTo>
                          <a:pt x="60" y="99"/>
                        </a:lnTo>
                        <a:lnTo>
                          <a:pt x="84" y="87"/>
                        </a:lnTo>
                        <a:lnTo>
                          <a:pt x="96" y="67"/>
                        </a:lnTo>
                        <a:lnTo>
                          <a:pt x="133" y="52"/>
                        </a:lnTo>
                        <a:lnTo>
                          <a:pt x="134" y="24"/>
                        </a:lnTo>
                        <a:lnTo>
                          <a:pt x="128" y="0"/>
                        </a:lnTo>
                        <a:lnTo>
                          <a:pt x="91" y="18"/>
                        </a:lnTo>
                        <a:lnTo>
                          <a:pt x="51" y="21"/>
                        </a:lnTo>
                        <a:close/>
                      </a:path>
                    </a:pathLst>
                  </a:custGeom>
                  <a:solidFill>
                    <a:srgbClr val="000000"/>
                  </a:solidFill>
                  <a:ln w="9525">
                    <a:noFill/>
                    <a:round/>
                    <a:headEnd/>
                    <a:tailEnd/>
                  </a:ln>
                </p:spPr>
                <p:txBody>
                  <a:bodyPr/>
                  <a:lstStyle/>
                  <a:p>
                    <a:endParaRPr lang="it-IT"/>
                  </a:p>
                </p:txBody>
              </p:sp>
              <p:sp>
                <p:nvSpPr>
                  <p:cNvPr id="79346" name="Freeform 508"/>
                  <p:cNvSpPr>
                    <a:spLocks/>
                  </p:cNvSpPr>
                  <p:nvPr/>
                </p:nvSpPr>
                <p:spPr bwMode="auto">
                  <a:xfrm>
                    <a:off x="3399" y="1549"/>
                    <a:ext cx="38" cy="26"/>
                  </a:xfrm>
                  <a:custGeom>
                    <a:avLst/>
                    <a:gdLst>
                      <a:gd name="T0" fmla="*/ 0 w 150"/>
                      <a:gd name="T1" fmla="*/ 0 h 106"/>
                      <a:gd name="T2" fmla="*/ 0 w 150"/>
                      <a:gd name="T3" fmla="*/ 0 h 106"/>
                      <a:gd name="T4" fmla="*/ 0 w 150"/>
                      <a:gd name="T5" fmla="*/ 0 h 106"/>
                      <a:gd name="T6" fmla="*/ 0 w 150"/>
                      <a:gd name="T7" fmla="*/ 0 h 106"/>
                      <a:gd name="T8" fmla="*/ 0 w 150"/>
                      <a:gd name="T9" fmla="*/ 0 h 106"/>
                      <a:gd name="T10" fmla="*/ 0 w 150"/>
                      <a:gd name="T11" fmla="*/ 0 h 106"/>
                      <a:gd name="T12" fmla="*/ 0 w 150"/>
                      <a:gd name="T13" fmla="*/ 0 h 106"/>
                      <a:gd name="T14" fmla="*/ 0 w 150"/>
                      <a:gd name="T15" fmla="*/ 0 h 106"/>
                      <a:gd name="T16" fmla="*/ 0 w 150"/>
                      <a:gd name="T17" fmla="*/ 0 h 106"/>
                      <a:gd name="T18" fmla="*/ 0 w 150"/>
                      <a:gd name="T19" fmla="*/ 0 h 106"/>
                      <a:gd name="T20" fmla="*/ 0 w 150"/>
                      <a:gd name="T21" fmla="*/ 0 h 106"/>
                      <a:gd name="T22" fmla="*/ 0 w 150"/>
                      <a:gd name="T23" fmla="*/ 0 h 106"/>
                      <a:gd name="T24" fmla="*/ 0 w 150"/>
                      <a:gd name="T25" fmla="*/ 0 h 106"/>
                      <a:gd name="T26" fmla="*/ 0 w 150"/>
                      <a:gd name="T27" fmla="*/ 0 h 106"/>
                      <a:gd name="T28" fmla="*/ 0 w 150"/>
                      <a:gd name="T29" fmla="*/ 0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06"/>
                      <a:gd name="T47" fmla="*/ 150 w 150"/>
                      <a:gd name="T48" fmla="*/ 106 h 1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06">
                        <a:moveTo>
                          <a:pt x="2" y="8"/>
                        </a:moveTo>
                        <a:lnTo>
                          <a:pt x="0" y="49"/>
                        </a:lnTo>
                        <a:lnTo>
                          <a:pt x="21" y="65"/>
                        </a:lnTo>
                        <a:lnTo>
                          <a:pt x="42" y="72"/>
                        </a:lnTo>
                        <a:lnTo>
                          <a:pt x="55" y="81"/>
                        </a:lnTo>
                        <a:lnTo>
                          <a:pt x="80" y="95"/>
                        </a:lnTo>
                        <a:lnTo>
                          <a:pt x="122" y="106"/>
                        </a:lnTo>
                        <a:lnTo>
                          <a:pt x="137" y="103"/>
                        </a:lnTo>
                        <a:lnTo>
                          <a:pt x="150" y="97"/>
                        </a:lnTo>
                        <a:lnTo>
                          <a:pt x="150" y="86"/>
                        </a:lnTo>
                        <a:lnTo>
                          <a:pt x="134" y="61"/>
                        </a:lnTo>
                        <a:lnTo>
                          <a:pt x="100" y="37"/>
                        </a:lnTo>
                        <a:lnTo>
                          <a:pt x="73" y="16"/>
                        </a:lnTo>
                        <a:lnTo>
                          <a:pt x="64" y="0"/>
                        </a:lnTo>
                        <a:lnTo>
                          <a:pt x="2" y="8"/>
                        </a:lnTo>
                        <a:close/>
                      </a:path>
                    </a:pathLst>
                  </a:custGeom>
                  <a:solidFill>
                    <a:srgbClr val="000000"/>
                  </a:solidFill>
                  <a:ln w="9525">
                    <a:noFill/>
                    <a:round/>
                    <a:headEnd/>
                    <a:tailEnd/>
                  </a:ln>
                </p:spPr>
                <p:txBody>
                  <a:bodyPr/>
                  <a:lstStyle/>
                  <a:p>
                    <a:endParaRPr lang="it-IT"/>
                  </a:p>
                </p:txBody>
              </p:sp>
            </p:grpSp>
            <p:grpSp>
              <p:nvGrpSpPr>
                <p:cNvPr id="79336" name="Group 509"/>
                <p:cNvGrpSpPr>
                  <a:grpSpLocks/>
                </p:cNvGrpSpPr>
                <p:nvPr/>
              </p:nvGrpSpPr>
              <p:grpSpPr bwMode="auto">
                <a:xfrm>
                  <a:off x="3326" y="1267"/>
                  <a:ext cx="121" cy="297"/>
                  <a:chOff x="3326" y="1267"/>
                  <a:chExt cx="121" cy="297"/>
                </a:xfrm>
              </p:grpSpPr>
              <p:grpSp>
                <p:nvGrpSpPr>
                  <p:cNvPr id="79337" name="Group 510"/>
                  <p:cNvGrpSpPr>
                    <a:grpSpLocks/>
                  </p:cNvGrpSpPr>
                  <p:nvPr/>
                </p:nvGrpSpPr>
                <p:grpSpPr bwMode="auto">
                  <a:xfrm>
                    <a:off x="3342" y="1267"/>
                    <a:ext cx="76" cy="96"/>
                    <a:chOff x="3342" y="1267"/>
                    <a:chExt cx="76" cy="96"/>
                  </a:xfrm>
                </p:grpSpPr>
                <p:sp>
                  <p:nvSpPr>
                    <p:cNvPr id="79342" name="Freeform 511"/>
                    <p:cNvSpPr>
                      <a:spLocks/>
                    </p:cNvSpPr>
                    <p:nvPr/>
                  </p:nvSpPr>
                  <p:spPr bwMode="auto">
                    <a:xfrm>
                      <a:off x="3342" y="1273"/>
                      <a:ext cx="76" cy="90"/>
                    </a:xfrm>
                    <a:custGeom>
                      <a:avLst/>
                      <a:gdLst>
                        <a:gd name="T0" fmla="*/ 0 w 303"/>
                        <a:gd name="T1" fmla="*/ 0 h 359"/>
                        <a:gd name="T2" fmla="*/ 0 w 303"/>
                        <a:gd name="T3" fmla="*/ 0 h 359"/>
                        <a:gd name="T4" fmla="*/ 0 w 303"/>
                        <a:gd name="T5" fmla="*/ 0 h 359"/>
                        <a:gd name="T6" fmla="*/ 0 w 303"/>
                        <a:gd name="T7" fmla="*/ 0 h 359"/>
                        <a:gd name="T8" fmla="*/ 0 w 303"/>
                        <a:gd name="T9" fmla="*/ 0 h 359"/>
                        <a:gd name="T10" fmla="*/ 0 w 303"/>
                        <a:gd name="T11" fmla="*/ 0 h 359"/>
                        <a:gd name="T12" fmla="*/ 0 w 303"/>
                        <a:gd name="T13" fmla="*/ 0 h 359"/>
                        <a:gd name="T14" fmla="*/ 0 w 303"/>
                        <a:gd name="T15" fmla="*/ 0 h 359"/>
                        <a:gd name="T16" fmla="*/ 0 w 303"/>
                        <a:gd name="T17" fmla="*/ 0 h 3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
                        <a:gd name="T28" fmla="*/ 0 h 359"/>
                        <a:gd name="T29" fmla="*/ 303 w 303"/>
                        <a:gd name="T30" fmla="*/ 359 h 3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 h="359">
                          <a:moveTo>
                            <a:pt x="0" y="69"/>
                          </a:moveTo>
                          <a:lnTo>
                            <a:pt x="91" y="0"/>
                          </a:lnTo>
                          <a:lnTo>
                            <a:pt x="192" y="157"/>
                          </a:lnTo>
                          <a:lnTo>
                            <a:pt x="209" y="8"/>
                          </a:lnTo>
                          <a:lnTo>
                            <a:pt x="270" y="27"/>
                          </a:lnTo>
                          <a:lnTo>
                            <a:pt x="303" y="82"/>
                          </a:lnTo>
                          <a:lnTo>
                            <a:pt x="297" y="359"/>
                          </a:lnTo>
                          <a:lnTo>
                            <a:pt x="33" y="359"/>
                          </a:lnTo>
                          <a:lnTo>
                            <a:pt x="0" y="69"/>
                          </a:lnTo>
                          <a:close/>
                        </a:path>
                      </a:pathLst>
                    </a:custGeom>
                    <a:blipFill dpi="0" rotWithShape="0">
                      <a:blip r:embed="rId19"/>
                      <a:srcRect/>
                      <a:tile tx="0" ty="0" sx="100000" sy="100000" flip="none" algn="tl"/>
                    </a:blipFill>
                    <a:ln w="9525">
                      <a:noFill/>
                      <a:round/>
                      <a:headEnd/>
                      <a:tailEnd/>
                    </a:ln>
                  </p:spPr>
                  <p:txBody>
                    <a:bodyPr/>
                    <a:lstStyle/>
                    <a:p>
                      <a:endParaRPr lang="it-IT"/>
                    </a:p>
                  </p:txBody>
                </p:sp>
                <p:sp>
                  <p:nvSpPr>
                    <p:cNvPr id="79343" name="Freeform 512"/>
                    <p:cNvSpPr>
                      <a:spLocks/>
                    </p:cNvSpPr>
                    <p:nvPr/>
                  </p:nvSpPr>
                  <p:spPr bwMode="auto">
                    <a:xfrm>
                      <a:off x="3364" y="1267"/>
                      <a:ext cx="30" cy="53"/>
                    </a:xfrm>
                    <a:custGeom>
                      <a:avLst/>
                      <a:gdLst>
                        <a:gd name="T0" fmla="*/ 0 w 122"/>
                        <a:gd name="T1" fmla="*/ 0 h 211"/>
                        <a:gd name="T2" fmla="*/ 0 w 122"/>
                        <a:gd name="T3" fmla="*/ 0 h 211"/>
                        <a:gd name="T4" fmla="*/ 0 w 122"/>
                        <a:gd name="T5" fmla="*/ 0 h 211"/>
                        <a:gd name="T6" fmla="*/ 0 w 122"/>
                        <a:gd name="T7" fmla="*/ 0 h 211"/>
                        <a:gd name="T8" fmla="*/ 0 w 122"/>
                        <a:gd name="T9" fmla="*/ 0 h 211"/>
                        <a:gd name="T10" fmla="*/ 0 w 122"/>
                        <a:gd name="T11" fmla="*/ 0 h 211"/>
                        <a:gd name="T12" fmla="*/ 0 w 122"/>
                        <a:gd name="T13" fmla="*/ 0 h 211"/>
                        <a:gd name="T14" fmla="*/ 0 w 122"/>
                        <a:gd name="T15" fmla="*/ 0 h 211"/>
                        <a:gd name="T16" fmla="*/ 0 60000 65536"/>
                        <a:gd name="T17" fmla="*/ 0 60000 65536"/>
                        <a:gd name="T18" fmla="*/ 0 60000 65536"/>
                        <a:gd name="T19" fmla="*/ 0 60000 65536"/>
                        <a:gd name="T20" fmla="*/ 0 60000 65536"/>
                        <a:gd name="T21" fmla="*/ 0 60000 65536"/>
                        <a:gd name="T22" fmla="*/ 0 60000 65536"/>
                        <a:gd name="T23" fmla="*/ 0 60000 65536"/>
                        <a:gd name="T24" fmla="*/ 0 w 122"/>
                        <a:gd name="T25" fmla="*/ 0 h 211"/>
                        <a:gd name="T26" fmla="*/ 122 w 122"/>
                        <a:gd name="T27" fmla="*/ 211 h 2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 h="211">
                          <a:moveTo>
                            <a:pt x="0" y="22"/>
                          </a:moveTo>
                          <a:lnTo>
                            <a:pt x="10" y="0"/>
                          </a:lnTo>
                          <a:lnTo>
                            <a:pt x="85" y="37"/>
                          </a:lnTo>
                          <a:lnTo>
                            <a:pt x="104" y="13"/>
                          </a:lnTo>
                          <a:lnTo>
                            <a:pt x="117" y="22"/>
                          </a:lnTo>
                          <a:lnTo>
                            <a:pt x="122" y="146"/>
                          </a:lnTo>
                          <a:lnTo>
                            <a:pt x="120" y="211"/>
                          </a:lnTo>
                          <a:lnTo>
                            <a:pt x="0" y="22"/>
                          </a:lnTo>
                          <a:close/>
                        </a:path>
                      </a:pathLst>
                    </a:custGeom>
                    <a:blipFill dpi="0" rotWithShape="0">
                      <a:blip r:embed="rId20"/>
                      <a:srcRect/>
                      <a:tile tx="0" ty="0" sx="100000" sy="100000" flip="none" algn="tl"/>
                    </a:blipFill>
                    <a:ln w="9525">
                      <a:noFill/>
                      <a:round/>
                      <a:headEnd/>
                      <a:tailEnd/>
                    </a:ln>
                  </p:spPr>
                  <p:txBody>
                    <a:bodyPr/>
                    <a:lstStyle/>
                    <a:p>
                      <a:endParaRPr lang="it-IT"/>
                    </a:p>
                  </p:txBody>
                </p:sp>
                <p:sp>
                  <p:nvSpPr>
                    <p:cNvPr id="79344" name="Freeform 513"/>
                    <p:cNvSpPr>
                      <a:spLocks/>
                    </p:cNvSpPr>
                    <p:nvPr/>
                  </p:nvSpPr>
                  <p:spPr bwMode="auto">
                    <a:xfrm>
                      <a:off x="3373" y="1278"/>
                      <a:ext cx="20" cy="10"/>
                    </a:xfrm>
                    <a:custGeom>
                      <a:avLst/>
                      <a:gdLst>
                        <a:gd name="T0" fmla="*/ 0 w 77"/>
                        <a:gd name="T1" fmla="*/ 0 h 42"/>
                        <a:gd name="T2" fmla="*/ 0 w 77"/>
                        <a:gd name="T3" fmla="*/ 0 h 42"/>
                        <a:gd name="T4" fmla="*/ 0 w 77"/>
                        <a:gd name="T5" fmla="*/ 0 h 42"/>
                        <a:gd name="T6" fmla="*/ 0 60000 65536"/>
                        <a:gd name="T7" fmla="*/ 0 60000 65536"/>
                        <a:gd name="T8" fmla="*/ 0 60000 65536"/>
                        <a:gd name="T9" fmla="*/ 0 w 77"/>
                        <a:gd name="T10" fmla="*/ 0 h 42"/>
                        <a:gd name="T11" fmla="*/ 77 w 77"/>
                        <a:gd name="T12" fmla="*/ 42 h 42"/>
                      </a:gdLst>
                      <a:ahLst/>
                      <a:cxnLst>
                        <a:cxn ang="T6">
                          <a:pos x="T0" y="T1"/>
                        </a:cxn>
                        <a:cxn ang="T7">
                          <a:pos x="T2" y="T3"/>
                        </a:cxn>
                        <a:cxn ang="T8">
                          <a:pos x="T4" y="T5"/>
                        </a:cxn>
                      </a:cxnLst>
                      <a:rect l="T9" t="T10" r="T11" b="T12"/>
                      <a:pathLst>
                        <a:path w="77" h="42">
                          <a:moveTo>
                            <a:pt x="0" y="42"/>
                          </a:moveTo>
                          <a:lnTo>
                            <a:pt x="43" y="0"/>
                          </a:lnTo>
                          <a:lnTo>
                            <a:pt x="77" y="34"/>
                          </a:lnTo>
                        </a:path>
                      </a:pathLst>
                    </a:custGeom>
                    <a:noFill/>
                    <a:ln w="3175">
                      <a:solidFill>
                        <a:srgbClr val="000000"/>
                      </a:solidFill>
                      <a:round/>
                      <a:headEnd/>
                      <a:tailEnd/>
                    </a:ln>
                  </p:spPr>
                  <p:txBody>
                    <a:bodyPr/>
                    <a:lstStyle/>
                    <a:p>
                      <a:endParaRPr lang="it-IT"/>
                    </a:p>
                  </p:txBody>
                </p:sp>
              </p:grpSp>
              <p:grpSp>
                <p:nvGrpSpPr>
                  <p:cNvPr id="79338" name="Group 514"/>
                  <p:cNvGrpSpPr>
                    <a:grpSpLocks/>
                  </p:cNvGrpSpPr>
                  <p:nvPr/>
                </p:nvGrpSpPr>
                <p:grpSpPr bwMode="auto">
                  <a:xfrm>
                    <a:off x="3326" y="1272"/>
                    <a:ext cx="121" cy="292"/>
                    <a:chOff x="3326" y="1272"/>
                    <a:chExt cx="121" cy="292"/>
                  </a:xfrm>
                </p:grpSpPr>
                <p:sp>
                  <p:nvSpPr>
                    <p:cNvPr id="79339" name="Freeform 515"/>
                    <p:cNvSpPr>
                      <a:spLocks/>
                    </p:cNvSpPr>
                    <p:nvPr/>
                  </p:nvSpPr>
                  <p:spPr bwMode="auto">
                    <a:xfrm>
                      <a:off x="3326" y="1272"/>
                      <a:ext cx="121" cy="292"/>
                    </a:xfrm>
                    <a:custGeom>
                      <a:avLst/>
                      <a:gdLst>
                        <a:gd name="T0" fmla="*/ 0 w 481"/>
                        <a:gd name="T1" fmla="*/ 0 h 1167"/>
                        <a:gd name="T2" fmla="*/ 0 w 481"/>
                        <a:gd name="T3" fmla="*/ 0 h 1167"/>
                        <a:gd name="T4" fmla="*/ 0 w 481"/>
                        <a:gd name="T5" fmla="*/ 0 h 1167"/>
                        <a:gd name="T6" fmla="*/ 0 w 481"/>
                        <a:gd name="T7" fmla="*/ 0 h 1167"/>
                        <a:gd name="T8" fmla="*/ 0 w 481"/>
                        <a:gd name="T9" fmla="*/ 0 h 1167"/>
                        <a:gd name="T10" fmla="*/ 0 w 481"/>
                        <a:gd name="T11" fmla="*/ 0 h 1167"/>
                        <a:gd name="T12" fmla="*/ 0 w 481"/>
                        <a:gd name="T13" fmla="*/ 0 h 1167"/>
                        <a:gd name="T14" fmla="*/ 0 w 481"/>
                        <a:gd name="T15" fmla="*/ 0 h 1167"/>
                        <a:gd name="T16" fmla="*/ 0 w 481"/>
                        <a:gd name="T17" fmla="*/ 0 h 1167"/>
                        <a:gd name="T18" fmla="*/ 0 w 481"/>
                        <a:gd name="T19" fmla="*/ 0 h 1167"/>
                        <a:gd name="T20" fmla="*/ 0 w 481"/>
                        <a:gd name="T21" fmla="*/ 0 h 1167"/>
                        <a:gd name="T22" fmla="*/ 0 w 481"/>
                        <a:gd name="T23" fmla="*/ 0 h 1167"/>
                        <a:gd name="T24" fmla="*/ 0 w 481"/>
                        <a:gd name="T25" fmla="*/ 0 h 1167"/>
                        <a:gd name="T26" fmla="*/ 0 w 481"/>
                        <a:gd name="T27" fmla="*/ 0 h 1167"/>
                        <a:gd name="T28" fmla="*/ 0 w 481"/>
                        <a:gd name="T29" fmla="*/ 0 h 1167"/>
                        <a:gd name="T30" fmla="*/ 0 w 481"/>
                        <a:gd name="T31" fmla="*/ 0 h 1167"/>
                        <a:gd name="T32" fmla="*/ 0 w 481"/>
                        <a:gd name="T33" fmla="*/ 0 h 1167"/>
                        <a:gd name="T34" fmla="*/ 0 w 481"/>
                        <a:gd name="T35" fmla="*/ 0 h 1167"/>
                        <a:gd name="T36" fmla="*/ 0 w 481"/>
                        <a:gd name="T37" fmla="*/ 0 h 1167"/>
                        <a:gd name="T38" fmla="*/ 0 w 481"/>
                        <a:gd name="T39" fmla="*/ 0 h 1167"/>
                        <a:gd name="T40" fmla="*/ 0 w 481"/>
                        <a:gd name="T41" fmla="*/ 0 h 1167"/>
                        <a:gd name="T42" fmla="*/ 0 w 481"/>
                        <a:gd name="T43" fmla="*/ 0 h 1167"/>
                        <a:gd name="T44" fmla="*/ 0 w 481"/>
                        <a:gd name="T45" fmla="*/ 0 h 1167"/>
                        <a:gd name="T46" fmla="*/ 0 w 481"/>
                        <a:gd name="T47" fmla="*/ 0 h 1167"/>
                        <a:gd name="T48" fmla="*/ 0 w 481"/>
                        <a:gd name="T49" fmla="*/ 0 h 1167"/>
                        <a:gd name="T50" fmla="*/ 0 w 481"/>
                        <a:gd name="T51" fmla="*/ 0 h 1167"/>
                        <a:gd name="T52" fmla="*/ 0 w 481"/>
                        <a:gd name="T53" fmla="*/ 0 h 1167"/>
                        <a:gd name="T54" fmla="*/ 0 w 481"/>
                        <a:gd name="T55" fmla="*/ 0 h 1167"/>
                        <a:gd name="T56" fmla="*/ 0 w 481"/>
                        <a:gd name="T57" fmla="*/ 0 h 1167"/>
                        <a:gd name="T58" fmla="*/ 0 w 481"/>
                        <a:gd name="T59" fmla="*/ 0 h 11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81"/>
                        <a:gd name="T91" fmla="*/ 0 h 1167"/>
                        <a:gd name="T92" fmla="*/ 481 w 481"/>
                        <a:gd name="T93" fmla="*/ 1167 h 116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81" h="1167">
                          <a:moveTo>
                            <a:pt x="152" y="0"/>
                          </a:moveTo>
                          <a:lnTo>
                            <a:pt x="36" y="85"/>
                          </a:lnTo>
                          <a:lnTo>
                            <a:pt x="0" y="361"/>
                          </a:lnTo>
                          <a:lnTo>
                            <a:pt x="90" y="543"/>
                          </a:lnTo>
                          <a:lnTo>
                            <a:pt x="91" y="578"/>
                          </a:lnTo>
                          <a:lnTo>
                            <a:pt x="97" y="621"/>
                          </a:lnTo>
                          <a:lnTo>
                            <a:pt x="108" y="648"/>
                          </a:lnTo>
                          <a:lnTo>
                            <a:pt x="94" y="846"/>
                          </a:lnTo>
                          <a:lnTo>
                            <a:pt x="63" y="1163"/>
                          </a:lnTo>
                          <a:lnTo>
                            <a:pt x="95" y="1167"/>
                          </a:lnTo>
                          <a:lnTo>
                            <a:pt x="146" y="1150"/>
                          </a:lnTo>
                          <a:lnTo>
                            <a:pt x="183" y="936"/>
                          </a:lnTo>
                          <a:lnTo>
                            <a:pt x="201" y="857"/>
                          </a:lnTo>
                          <a:lnTo>
                            <a:pt x="255" y="651"/>
                          </a:lnTo>
                          <a:lnTo>
                            <a:pt x="262" y="869"/>
                          </a:lnTo>
                          <a:lnTo>
                            <a:pt x="290" y="1132"/>
                          </a:lnTo>
                          <a:lnTo>
                            <a:pt x="366" y="1135"/>
                          </a:lnTo>
                          <a:lnTo>
                            <a:pt x="375" y="851"/>
                          </a:lnTo>
                          <a:lnTo>
                            <a:pt x="367" y="569"/>
                          </a:lnTo>
                          <a:lnTo>
                            <a:pt x="370" y="425"/>
                          </a:lnTo>
                          <a:lnTo>
                            <a:pt x="386" y="381"/>
                          </a:lnTo>
                          <a:lnTo>
                            <a:pt x="394" y="385"/>
                          </a:lnTo>
                          <a:lnTo>
                            <a:pt x="474" y="337"/>
                          </a:lnTo>
                          <a:lnTo>
                            <a:pt x="481" y="247"/>
                          </a:lnTo>
                          <a:lnTo>
                            <a:pt x="352" y="30"/>
                          </a:lnTo>
                          <a:lnTo>
                            <a:pt x="262" y="0"/>
                          </a:lnTo>
                          <a:lnTo>
                            <a:pt x="281" y="145"/>
                          </a:lnTo>
                          <a:lnTo>
                            <a:pt x="259" y="288"/>
                          </a:lnTo>
                          <a:lnTo>
                            <a:pt x="223" y="154"/>
                          </a:lnTo>
                          <a:lnTo>
                            <a:pt x="152" y="0"/>
                          </a:lnTo>
                          <a:close/>
                        </a:path>
                      </a:pathLst>
                    </a:custGeom>
                    <a:blipFill dpi="0" rotWithShape="0">
                      <a:blip r:embed="rId21"/>
                      <a:srcRect/>
                      <a:tile tx="0" ty="0" sx="100000" sy="100000" flip="none" algn="tl"/>
                    </a:blipFill>
                    <a:ln w="9525">
                      <a:noFill/>
                      <a:round/>
                      <a:headEnd/>
                      <a:tailEnd/>
                    </a:ln>
                  </p:spPr>
                  <p:txBody>
                    <a:bodyPr/>
                    <a:lstStyle/>
                    <a:p>
                      <a:endParaRPr lang="it-IT"/>
                    </a:p>
                  </p:txBody>
                </p:sp>
                <p:sp>
                  <p:nvSpPr>
                    <p:cNvPr id="79340" name="Freeform 516"/>
                    <p:cNvSpPr>
                      <a:spLocks/>
                    </p:cNvSpPr>
                    <p:nvPr/>
                  </p:nvSpPr>
                  <p:spPr bwMode="auto">
                    <a:xfrm>
                      <a:off x="3333" y="1303"/>
                      <a:ext cx="30" cy="76"/>
                    </a:xfrm>
                    <a:custGeom>
                      <a:avLst/>
                      <a:gdLst>
                        <a:gd name="T0" fmla="*/ 0 w 122"/>
                        <a:gd name="T1" fmla="*/ 0 h 304"/>
                        <a:gd name="T2" fmla="*/ 0 w 122"/>
                        <a:gd name="T3" fmla="*/ 0 h 304"/>
                        <a:gd name="T4" fmla="*/ 0 w 122"/>
                        <a:gd name="T5" fmla="*/ 0 h 304"/>
                        <a:gd name="T6" fmla="*/ 0 w 122"/>
                        <a:gd name="T7" fmla="*/ 0 h 304"/>
                        <a:gd name="T8" fmla="*/ 0 w 122"/>
                        <a:gd name="T9" fmla="*/ 0 h 304"/>
                        <a:gd name="T10" fmla="*/ 0 w 122"/>
                        <a:gd name="T11" fmla="*/ 0 h 304"/>
                        <a:gd name="T12" fmla="*/ 0 w 122"/>
                        <a:gd name="T13" fmla="*/ 0 h 304"/>
                        <a:gd name="T14" fmla="*/ 0 w 122"/>
                        <a:gd name="T15" fmla="*/ 0 h 304"/>
                        <a:gd name="T16" fmla="*/ 0 w 122"/>
                        <a:gd name="T17" fmla="*/ 0 h 304"/>
                        <a:gd name="T18" fmla="*/ 0 w 122"/>
                        <a:gd name="T19" fmla="*/ 0 h 304"/>
                        <a:gd name="T20" fmla="*/ 0 w 122"/>
                        <a:gd name="T21" fmla="*/ 0 h 3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2"/>
                        <a:gd name="T34" fmla="*/ 0 h 304"/>
                        <a:gd name="T35" fmla="*/ 122 w 122"/>
                        <a:gd name="T36" fmla="*/ 304 h 3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2" h="304">
                          <a:moveTo>
                            <a:pt x="61" y="0"/>
                          </a:moveTo>
                          <a:lnTo>
                            <a:pt x="73" y="73"/>
                          </a:lnTo>
                          <a:lnTo>
                            <a:pt x="67" y="183"/>
                          </a:lnTo>
                          <a:lnTo>
                            <a:pt x="0" y="201"/>
                          </a:lnTo>
                          <a:lnTo>
                            <a:pt x="67" y="207"/>
                          </a:lnTo>
                          <a:lnTo>
                            <a:pt x="85" y="273"/>
                          </a:lnTo>
                          <a:lnTo>
                            <a:pt x="122" y="304"/>
                          </a:lnTo>
                          <a:lnTo>
                            <a:pt x="110" y="250"/>
                          </a:lnTo>
                          <a:lnTo>
                            <a:pt x="98" y="219"/>
                          </a:lnTo>
                          <a:lnTo>
                            <a:pt x="92" y="146"/>
                          </a:lnTo>
                          <a:lnTo>
                            <a:pt x="61" y="0"/>
                          </a:lnTo>
                          <a:close/>
                        </a:path>
                      </a:pathLst>
                    </a:custGeom>
                    <a:blipFill dpi="0" rotWithShape="0">
                      <a:blip r:embed="rId22"/>
                      <a:srcRect/>
                      <a:tile tx="0" ty="0" sx="100000" sy="100000" flip="none" algn="tl"/>
                    </a:blipFill>
                    <a:ln w="9525">
                      <a:noFill/>
                      <a:round/>
                      <a:headEnd/>
                      <a:tailEnd/>
                    </a:ln>
                  </p:spPr>
                  <p:txBody>
                    <a:bodyPr/>
                    <a:lstStyle/>
                    <a:p>
                      <a:endParaRPr lang="it-IT"/>
                    </a:p>
                  </p:txBody>
                </p:sp>
                <p:sp>
                  <p:nvSpPr>
                    <p:cNvPr id="79341" name="Freeform 517"/>
                    <p:cNvSpPr>
                      <a:spLocks/>
                    </p:cNvSpPr>
                    <p:nvPr/>
                  </p:nvSpPr>
                  <p:spPr bwMode="auto">
                    <a:xfrm>
                      <a:off x="3360" y="1308"/>
                      <a:ext cx="11" cy="10"/>
                    </a:xfrm>
                    <a:custGeom>
                      <a:avLst/>
                      <a:gdLst>
                        <a:gd name="T0" fmla="*/ 0 w 43"/>
                        <a:gd name="T1" fmla="*/ 0 h 42"/>
                        <a:gd name="T2" fmla="*/ 0 w 43"/>
                        <a:gd name="T3" fmla="*/ 0 h 42"/>
                        <a:gd name="T4" fmla="*/ 0 w 43"/>
                        <a:gd name="T5" fmla="*/ 0 h 42"/>
                        <a:gd name="T6" fmla="*/ 0 w 43"/>
                        <a:gd name="T7" fmla="*/ 0 h 42"/>
                        <a:gd name="T8" fmla="*/ 0 60000 65536"/>
                        <a:gd name="T9" fmla="*/ 0 60000 65536"/>
                        <a:gd name="T10" fmla="*/ 0 60000 65536"/>
                        <a:gd name="T11" fmla="*/ 0 60000 65536"/>
                        <a:gd name="T12" fmla="*/ 0 w 43"/>
                        <a:gd name="T13" fmla="*/ 0 h 42"/>
                        <a:gd name="T14" fmla="*/ 43 w 43"/>
                        <a:gd name="T15" fmla="*/ 42 h 42"/>
                      </a:gdLst>
                      <a:ahLst/>
                      <a:cxnLst>
                        <a:cxn ang="T8">
                          <a:pos x="T0" y="T1"/>
                        </a:cxn>
                        <a:cxn ang="T9">
                          <a:pos x="T2" y="T3"/>
                        </a:cxn>
                        <a:cxn ang="T10">
                          <a:pos x="T4" y="T5"/>
                        </a:cxn>
                        <a:cxn ang="T11">
                          <a:pos x="T6" y="T7"/>
                        </a:cxn>
                      </a:cxnLst>
                      <a:rect l="T12" t="T13" r="T14" b="T15"/>
                      <a:pathLst>
                        <a:path w="43" h="42">
                          <a:moveTo>
                            <a:pt x="0" y="42"/>
                          </a:moveTo>
                          <a:lnTo>
                            <a:pt x="9" y="0"/>
                          </a:lnTo>
                          <a:lnTo>
                            <a:pt x="43" y="35"/>
                          </a:lnTo>
                          <a:lnTo>
                            <a:pt x="0" y="42"/>
                          </a:lnTo>
                          <a:close/>
                        </a:path>
                      </a:pathLst>
                    </a:custGeom>
                    <a:blipFill dpi="0" rotWithShape="0">
                      <a:blip r:embed="rId20"/>
                      <a:srcRect/>
                      <a:tile tx="0" ty="0" sx="100000" sy="100000" flip="none" algn="tl"/>
                    </a:blipFill>
                    <a:ln w="9525">
                      <a:noFill/>
                      <a:round/>
                      <a:headEnd/>
                      <a:tailEnd/>
                    </a:ln>
                  </p:spPr>
                  <p:txBody>
                    <a:bodyPr/>
                    <a:lstStyle/>
                    <a:p>
                      <a:endParaRPr lang="it-IT"/>
                    </a:p>
                  </p:txBody>
                </p:sp>
              </p:grpSp>
            </p:grpSp>
          </p:grpSp>
          <p:grpSp>
            <p:nvGrpSpPr>
              <p:cNvPr id="79330" name="Group 518"/>
              <p:cNvGrpSpPr>
                <a:grpSpLocks/>
              </p:cNvGrpSpPr>
              <p:nvPr/>
            </p:nvGrpSpPr>
            <p:grpSpPr bwMode="auto">
              <a:xfrm>
                <a:off x="3360" y="1221"/>
                <a:ext cx="38" cy="57"/>
                <a:chOff x="3360" y="1221"/>
                <a:chExt cx="38" cy="57"/>
              </a:xfrm>
            </p:grpSpPr>
            <p:sp>
              <p:nvSpPr>
                <p:cNvPr id="79332" name="Freeform 519"/>
                <p:cNvSpPr>
                  <a:spLocks/>
                </p:cNvSpPr>
                <p:nvPr/>
              </p:nvSpPr>
              <p:spPr bwMode="auto">
                <a:xfrm>
                  <a:off x="3361" y="1222"/>
                  <a:ext cx="34" cy="56"/>
                </a:xfrm>
                <a:custGeom>
                  <a:avLst/>
                  <a:gdLst>
                    <a:gd name="T0" fmla="*/ 0 w 135"/>
                    <a:gd name="T1" fmla="*/ 0 h 225"/>
                    <a:gd name="T2" fmla="*/ 0 w 135"/>
                    <a:gd name="T3" fmla="*/ 0 h 225"/>
                    <a:gd name="T4" fmla="*/ 0 w 135"/>
                    <a:gd name="T5" fmla="*/ 0 h 225"/>
                    <a:gd name="T6" fmla="*/ 0 w 135"/>
                    <a:gd name="T7" fmla="*/ 0 h 225"/>
                    <a:gd name="T8" fmla="*/ 0 w 135"/>
                    <a:gd name="T9" fmla="*/ 0 h 225"/>
                    <a:gd name="T10" fmla="*/ 0 w 135"/>
                    <a:gd name="T11" fmla="*/ 0 h 225"/>
                    <a:gd name="T12" fmla="*/ 0 w 135"/>
                    <a:gd name="T13" fmla="*/ 0 h 225"/>
                    <a:gd name="T14" fmla="*/ 0 w 135"/>
                    <a:gd name="T15" fmla="*/ 0 h 225"/>
                    <a:gd name="T16" fmla="*/ 0 w 135"/>
                    <a:gd name="T17" fmla="*/ 0 h 225"/>
                    <a:gd name="T18" fmla="*/ 0 w 135"/>
                    <a:gd name="T19" fmla="*/ 0 h 225"/>
                    <a:gd name="T20" fmla="*/ 0 w 135"/>
                    <a:gd name="T21" fmla="*/ 0 h 225"/>
                    <a:gd name="T22" fmla="*/ 0 w 135"/>
                    <a:gd name="T23" fmla="*/ 0 h 225"/>
                    <a:gd name="T24" fmla="*/ 0 w 135"/>
                    <a:gd name="T25" fmla="*/ 0 h 225"/>
                    <a:gd name="T26" fmla="*/ 0 w 135"/>
                    <a:gd name="T27" fmla="*/ 0 h 225"/>
                    <a:gd name="T28" fmla="*/ 0 w 135"/>
                    <a:gd name="T29" fmla="*/ 0 h 225"/>
                    <a:gd name="T30" fmla="*/ 0 w 135"/>
                    <a:gd name="T31" fmla="*/ 0 h 225"/>
                    <a:gd name="T32" fmla="*/ 0 w 135"/>
                    <a:gd name="T33" fmla="*/ 0 h 225"/>
                    <a:gd name="T34" fmla="*/ 0 w 135"/>
                    <a:gd name="T35" fmla="*/ 0 h 225"/>
                    <a:gd name="T36" fmla="*/ 0 w 135"/>
                    <a:gd name="T37" fmla="*/ 0 h 225"/>
                    <a:gd name="T38" fmla="*/ 0 w 135"/>
                    <a:gd name="T39" fmla="*/ 0 h 225"/>
                    <a:gd name="T40" fmla="*/ 0 w 135"/>
                    <a:gd name="T41" fmla="*/ 0 h 225"/>
                    <a:gd name="T42" fmla="*/ 0 w 135"/>
                    <a:gd name="T43" fmla="*/ 0 h 225"/>
                    <a:gd name="T44" fmla="*/ 0 w 135"/>
                    <a:gd name="T45" fmla="*/ 0 h 225"/>
                    <a:gd name="T46" fmla="*/ 0 w 135"/>
                    <a:gd name="T47" fmla="*/ 0 h 225"/>
                    <a:gd name="T48" fmla="*/ 0 w 135"/>
                    <a:gd name="T49" fmla="*/ 0 h 225"/>
                    <a:gd name="T50" fmla="*/ 0 w 135"/>
                    <a:gd name="T51" fmla="*/ 0 h 225"/>
                    <a:gd name="T52" fmla="*/ 0 w 135"/>
                    <a:gd name="T53" fmla="*/ 0 h 225"/>
                    <a:gd name="T54" fmla="*/ 0 w 135"/>
                    <a:gd name="T55" fmla="*/ 0 h 225"/>
                    <a:gd name="T56" fmla="*/ 0 w 135"/>
                    <a:gd name="T57" fmla="*/ 0 h 225"/>
                    <a:gd name="T58" fmla="*/ 0 w 135"/>
                    <a:gd name="T59" fmla="*/ 0 h 225"/>
                    <a:gd name="T60" fmla="*/ 0 w 135"/>
                    <a:gd name="T61" fmla="*/ 0 h 225"/>
                    <a:gd name="T62" fmla="*/ 0 w 135"/>
                    <a:gd name="T63" fmla="*/ 0 h 225"/>
                    <a:gd name="T64" fmla="*/ 0 w 135"/>
                    <a:gd name="T65" fmla="*/ 0 h 225"/>
                    <a:gd name="T66" fmla="*/ 0 w 135"/>
                    <a:gd name="T67" fmla="*/ 0 h 2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5"/>
                    <a:gd name="T103" fmla="*/ 0 h 225"/>
                    <a:gd name="T104" fmla="*/ 135 w 135"/>
                    <a:gd name="T105" fmla="*/ 225 h 2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5" h="225">
                      <a:moveTo>
                        <a:pt x="133" y="38"/>
                      </a:moveTo>
                      <a:lnTo>
                        <a:pt x="135" y="74"/>
                      </a:lnTo>
                      <a:lnTo>
                        <a:pt x="130" y="87"/>
                      </a:lnTo>
                      <a:lnTo>
                        <a:pt x="135" y="99"/>
                      </a:lnTo>
                      <a:lnTo>
                        <a:pt x="134" y="112"/>
                      </a:lnTo>
                      <a:lnTo>
                        <a:pt x="132" y="130"/>
                      </a:lnTo>
                      <a:lnTo>
                        <a:pt x="130" y="149"/>
                      </a:lnTo>
                      <a:lnTo>
                        <a:pt x="131" y="168"/>
                      </a:lnTo>
                      <a:lnTo>
                        <a:pt x="123" y="180"/>
                      </a:lnTo>
                      <a:lnTo>
                        <a:pt x="111" y="188"/>
                      </a:lnTo>
                      <a:lnTo>
                        <a:pt x="115" y="200"/>
                      </a:lnTo>
                      <a:lnTo>
                        <a:pt x="92" y="225"/>
                      </a:lnTo>
                      <a:lnTo>
                        <a:pt x="19" y="187"/>
                      </a:lnTo>
                      <a:lnTo>
                        <a:pt x="16" y="138"/>
                      </a:lnTo>
                      <a:lnTo>
                        <a:pt x="13" y="132"/>
                      </a:lnTo>
                      <a:lnTo>
                        <a:pt x="10" y="123"/>
                      </a:lnTo>
                      <a:lnTo>
                        <a:pt x="4" y="110"/>
                      </a:lnTo>
                      <a:lnTo>
                        <a:pt x="0" y="84"/>
                      </a:lnTo>
                      <a:lnTo>
                        <a:pt x="8" y="80"/>
                      </a:lnTo>
                      <a:lnTo>
                        <a:pt x="6" y="71"/>
                      </a:lnTo>
                      <a:lnTo>
                        <a:pt x="6" y="53"/>
                      </a:lnTo>
                      <a:lnTo>
                        <a:pt x="7" y="41"/>
                      </a:lnTo>
                      <a:lnTo>
                        <a:pt x="13" y="27"/>
                      </a:lnTo>
                      <a:lnTo>
                        <a:pt x="20" y="17"/>
                      </a:lnTo>
                      <a:lnTo>
                        <a:pt x="33" y="7"/>
                      </a:lnTo>
                      <a:lnTo>
                        <a:pt x="48" y="2"/>
                      </a:lnTo>
                      <a:lnTo>
                        <a:pt x="63" y="0"/>
                      </a:lnTo>
                      <a:lnTo>
                        <a:pt x="78" y="0"/>
                      </a:lnTo>
                      <a:lnTo>
                        <a:pt x="93" y="1"/>
                      </a:lnTo>
                      <a:lnTo>
                        <a:pt x="106" y="3"/>
                      </a:lnTo>
                      <a:lnTo>
                        <a:pt x="119" y="10"/>
                      </a:lnTo>
                      <a:lnTo>
                        <a:pt x="126" y="18"/>
                      </a:lnTo>
                      <a:lnTo>
                        <a:pt x="129" y="25"/>
                      </a:lnTo>
                      <a:lnTo>
                        <a:pt x="133" y="38"/>
                      </a:lnTo>
                      <a:close/>
                    </a:path>
                  </a:pathLst>
                </a:custGeom>
                <a:blipFill dpi="0" rotWithShape="0">
                  <a:blip r:embed="rId15"/>
                  <a:srcRect/>
                  <a:tile tx="0" ty="0" sx="100000" sy="100000" flip="none" algn="tl"/>
                </a:blipFill>
                <a:ln w="9525">
                  <a:noFill/>
                  <a:round/>
                  <a:headEnd/>
                  <a:tailEnd/>
                </a:ln>
              </p:spPr>
              <p:txBody>
                <a:bodyPr/>
                <a:lstStyle/>
                <a:p>
                  <a:endParaRPr lang="it-IT"/>
                </a:p>
              </p:txBody>
            </p:sp>
            <p:sp>
              <p:nvSpPr>
                <p:cNvPr id="79333" name="Freeform 520"/>
                <p:cNvSpPr>
                  <a:spLocks/>
                </p:cNvSpPr>
                <p:nvPr/>
              </p:nvSpPr>
              <p:spPr bwMode="auto">
                <a:xfrm>
                  <a:off x="3365" y="1254"/>
                  <a:ext cx="18" cy="14"/>
                </a:xfrm>
                <a:custGeom>
                  <a:avLst/>
                  <a:gdLst>
                    <a:gd name="T0" fmla="*/ 0 w 74"/>
                    <a:gd name="T1" fmla="*/ 0 h 57"/>
                    <a:gd name="T2" fmla="*/ 0 w 74"/>
                    <a:gd name="T3" fmla="*/ 0 h 57"/>
                    <a:gd name="T4" fmla="*/ 0 w 74"/>
                    <a:gd name="T5" fmla="*/ 0 h 57"/>
                    <a:gd name="T6" fmla="*/ 0 w 74"/>
                    <a:gd name="T7" fmla="*/ 0 h 57"/>
                    <a:gd name="T8" fmla="*/ 0 w 74"/>
                    <a:gd name="T9" fmla="*/ 0 h 57"/>
                    <a:gd name="T10" fmla="*/ 0 w 74"/>
                    <a:gd name="T11" fmla="*/ 0 h 57"/>
                    <a:gd name="T12" fmla="*/ 0 w 74"/>
                    <a:gd name="T13" fmla="*/ 0 h 57"/>
                    <a:gd name="T14" fmla="*/ 0 w 74"/>
                    <a:gd name="T15" fmla="*/ 0 h 57"/>
                    <a:gd name="T16" fmla="*/ 0 w 74"/>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57"/>
                    <a:gd name="T29" fmla="*/ 74 w 74"/>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57">
                      <a:moveTo>
                        <a:pt x="6" y="7"/>
                      </a:moveTo>
                      <a:lnTo>
                        <a:pt x="14" y="6"/>
                      </a:lnTo>
                      <a:lnTo>
                        <a:pt x="32" y="37"/>
                      </a:lnTo>
                      <a:lnTo>
                        <a:pt x="74" y="57"/>
                      </a:lnTo>
                      <a:lnTo>
                        <a:pt x="31" y="43"/>
                      </a:lnTo>
                      <a:lnTo>
                        <a:pt x="13" y="26"/>
                      </a:lnTo>
                      <a:lnTo>
                        <a:pt x="4" y="33"/>
                      </a:lnTo>
                      <a:lnTo>
                        <a:pt x="0" y="0"/>
                      </a:lnTo>
                      <a:lnTo>
                        <a:pt x="6" y="7"/>
                      </a:lnTo>
                      <a:close/>
                    </a:path>
                  </a:pathLst>
                </a:custGeom>
                <a:blipFill dpi="0" rotWithShape="0">
                  <a:blip r:embed="rId23"/>
                  <a:srcRect/>
                  <a:tile tx="0" ty="0" sx="100000" sy="100000" flip="none" algn="tl"/>
                </a:blipFill>
                <a:ln w="9525">
                  <a:noFill/>
                  <a:round/>
                  <a:headEnd/>
                  <a:tailEnd/>
                </a:ln>
              </p:spPr>
              <p:txBody>
                <a:bodyPr/>
                <a:lstStyle/>
                <a:p>
                  <a:endParaRPr lang="it-IT"/>
                </a:p>
              </p:txBody>
            </p:sp>
            <p:sp>
              <p:nvSpPr>
                <p:cNvPr id="79334" name="Freeform 521"/>
                <p:cNvSpPr>
                  <a:spLocks/>
                </p:cNvSpPr>
                <p:nvPr/>
              </p:nvSpPr>
              <p:spPr bwMode="auto">
                <a:xfrm>
                  <a:off x="3360" y="1221"/>
                  <a:ext cx="38" cy="36"/>
                </a:xfrm>
                <a:custGeom>
                  <a:avLst/>
                  <a:gdLst>
                    <a:gd name="T0" fmla="*/ 0 w 153"/>
                    <a:gd name="T1" fmla="*/ 0 h 145"/>
                    <a:gd name="T2" fmla="*/ 0 w 153"/>
                    <a:gd name="T3" fmla="*/ 0 h 145"/>
                    <a:gd name="T4" fmla="*/ 0 w 153"/>
                    <a:gd name="T5" fmla="*/ 0 h 145"/>
                    <a:gd name="T6" fmla="*/ 0 w 153"/>
                    <a:gd name="T7" fmla="*/ 0 h 145"/>
                    <a:gd name="T8" fmla="*/ 0 w 153"/>
                    <a:gd name="T9" fmla="*/ 0 h 145"/>
                    <a:gd name="T10" fmla="*/ 0 w 153"/>
                    <a:gd name="T11" fmla="*/ 0 h 145"/>
                    <a:gd name="T12" fmla="*/ 0 w 153"/>
                    <a:gd name="T13" fmla="*/ 0 h 145"/>
                    <a:gd name="T14" fmla="*/ 0 w 153"/>
                    <a:gd name="T15" fmla="*/ 0 h 145"/>
                    <a:gd name="T16" fmla="*/ 0 w 153"/>
                    <a:gd name="T17" fmla="*/ 0 h 145"/>
                    <a:gd name="T18" fmla="*/ 0 w 153"/>
                    <a:gd name="T19" fmla="*/ 0 h 145"/>
                    <a:gd name="T20" fmla="*/ 0 w 153"/>
                    <a:gd name="T21" fmla="*/ 0 h 145"/>
                    <a:gd name="T22" fmla="*/ 0 w 153"/>
                    <a:gd name="T23" fmla="*/ 0 h 145"/>
                    <a:gd name="T24" fmla="*/ 0 w 153"/>
                    <a:gd name="T25" fmla="*/ 0 h 145"/>
                    <a:gd name="T26" fmla="*/ 0 w 153"/>
                    <a:gd name="T27" fmla="*/ 0 h 145"/>
                    <a:gd name="T28" fmla="*/ 0 w 153"/>
                    <a:gd name="T29" fmla="*/ 0 h 145"/>
                    <a:gd name="T30" fmla="*/ 0 w 153"/>
                    <a:gd name="T31" fmla="*/ 0 h 145"/>
                    <a:gd name="T32" fmla="*/ 0 w 153"/>
                    <a:gd name="T33" fmla="*/ 0 h 145"/>
                    <a:gd name="T34" fmla="*/ 0 w 153"/>
                    <a:gd name="T35" fmla="*/ 0 h 145"/>
                    <a:gd name="T36" fmla="*/ 0 w 153"/>
                    <a:gd name="T37" fmla="*/ 0 h 145"/>
                    <a:gd name="T38" fmla="*/ 0 w 153"/>
                    <a:gd name="T39" fmla="*/ 0 h 145"/>
                    <a:gd name="T40" fmla="*/ 0 w 153"/>
                    <a:gd name="T41" fmla="*/ 0 h 145"/>
                    <a:gd name="T42" fmla="*/ 0 w 153"/>
                    <a:gd name="T43" fmla="*/ 0 h 145"/>
                    <a:gd name="T44" fmla="*/ 0 w 153"/>
                    <a:gd name="T45" fmla="*/ 0 h 145"/>
                    <a:gd name="T46" fmla="*/ 0 w 153"/>
                    <a:gd name="T47" fmla="*/ 0 h 145"/>
                    <a:gd name="T48" fmla="*/ 0 w 153"/>
                    <a:gd name="T49" fmla="*/ 0 h 145"/>
                    <a:gd name="T50" fmla="*/ 0 w 153"/>
                    <a:gd name="T51" fmla="*/ 0 h 145"/>
                    <a:gd name="T52" fmla="*/ 0 w 153"/>
                    <a:gd name="T53" fmla="*/ 0 h 145"/>
                    <a:gd name="T54" fmla="*/ 0 w 153"/>
                    <a:gd name="T55" fmla="*/ 0 h 145"/>
                    <a:gd name="T56" fmla="*/ 0 w 153"/>
                    <a:gd name="T57" fmla="*/ 0 h 145"/>
                    <a:gd name="T58" fmla="*/ 0 w 153"/>
                    <a:gd name="T59" fmla="*/ 0 h 145"/>
                    <a:gd name="T60" fmla="*/ 0 w 153"/>
                    <a:gd name="T61" fmla="*/ 0 h 145"/>
                    <a:gd name="T62" fmla="*/ 0 w 153"/>
                    <a:gd name="T63" fmla="*/ 0 h 145"/>
                    <a:gd name="T64" fmla="*/ 0 w 153"/>
                    <a:gd name="T65" fmla="*/ 0 h 145"/>
                    <a:gd name="T66" fmla="*/ 0 w 153"/>
                    <a:gd name="T67" fmla="*/ 0 h 145"/>
                    <a:gd name="T68" fmla="*/ 0 w 153"/>
                    <a:gd name="T69" fmla="*/ 0 h 1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3"/>
                    <a:gd name="T106" fmla="*/ 0 h 145"/>
                    <a:gd name="T107" fmla="*/ 153 w 153"/>
                    <a:gd name="T108" fmla="*/ 145 h 1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3" h="145">
                      <a:moveTo>
                        <a:pt x="22" y="145"/>
                      </a:moveTo>
                      <a:lnTo>
                        <a:pt x="10" y="128"/>
                      </a:lnTo>
                      <a:lnTo>
                        <a:pt x="4" y="107"/>
                      </a:lnTo>
                      <a:lnTo>
                        <a:pt x="0" y="77"/>
                      </a:lnTo>
                      <a:lnTo>
                        <a:pt x="0" y="48"/>
                      </a:lnTo>
                      <a:lnTo>
                        <a:pt x="5" y="26"/>
                      </a:lnTo>
                      <a:lnTo>
                        <a:pt x="20" y="11"/>
                      </a:lnTo>
                      <a:lnTo>
                        <a:pt x="36" y="3"/>
                      </a:lnTo>
                      <a:lnTo>
                        <a:pt x="67" y="0"/>
                      </a:lnTo>
                      <a:lnTo>
                        <a:pt x="106" y="2"/>
                      </a:lnTo>
                      <a:lnTo>
                        <a:pt x="131" y="11"/>
                      </a:lnTo>
                      <a:lnTo>
                        <a:pt x="146" y="14"/>
                      </a:lnTo>
                      <a:lnTo>
                        <a:pt x="153" y="14"/>
                      </a:lnTo>
                      <a:lnTo>
                        <a:pt x="144" y="23"/>
                      </a:lnTo>
                      <a:lnTo>
                        <a:pt x="138" y="38"/>
                      </a:lnTo>
                      <a:lnTo>
                        <a:pt x="138" y="44"/>
                      </a:lnTo>
                      <a:lnTo>
                        <a:pt x="125" y="35"/>
                      </a:lnTo>
                      <a:lnTo>
                        <a:pt x="106" y="34"/>
                      </a:lnTo>
                      <a:lnTo>
                        <a:pt x="84" y="32"/>
                      </a:lnTo>
                      <a:lnTo>
                        <a:pt x="69" y="32"/>
                      </a:lnTo>
                      <a:lnTo>
                        <a:pt x="52" y="32"/>
                      </a:lnTo>
                      <a:lnTo>
                        <a:pt x="60" y="36"/>
                      </a:lnTo>
                      <a:lnTo>
                        <a:pt x="60" y="45"/>
                      </a:lnTo>
                      <a:lnTo>
                        <a:pt x="55" y="55"/>
                      </a:lnTo>
                      <a:lnTo>
                        <a:pt x="46" y="69"/>
                      </a:lnTo>
                      <a:lnTo>
                        <a:pt x="40" y="87"/>
                      </a:lnTo>
                      <a:lnTo>
                        <a:pt x="40" y="107"/>
                      </a:lnTo>
                      <a:lnTo>
                        <a:pt x="27" y="95"/>
                      </a:lnTo>
                      <a:lnTo>
                        <a:pt x="26" y="86"/>
                      </a:lnTo>
                      <a:lnTo>
                        <a:pt x="18" y="83"/>
                      </a:lnTo>
                      <a:lnTo>
                        <a:pt x="9" y="84"/>
                      </a:lnTo>
                      <a:lnTo>
                        <a:pt x="7" y="89"/>
                      </a:lnTo>
                      <a:lnTo>
                        <a:pt x="10" y="116"/>
                      </a:lnTo>
                      <a:lnTo>
                        <a:pt x="17" y="128"/>
                      </a:lnTo>
                      <a:lnTo>
                        <a:pt x="22" y="145"/>
                      </a:lnTo>
                      <a:close/>
                    </a:path>
                  </a:pathLst>
                </a:custGeom>
                <a:blipFill dpi="0" rotWithShape="0">
                  <a:blip r:embed="rId12"/>
                  <a:srcRect/>
                  <a:tile tx="0" ty="0" sx="100000" sy="100000" flip="none" algn="tl"/>
                </a:blipFill>
                <a:ln w="9525">
                  <a:noFill/>
                  <a:round/>
                  <a:headEnd/>
                  <a:tailEnd/>
                </a:ln>
              </p:spPr>
              <p:txBody>
                <a:bodyPr/>
                <a:lstStyle/>
                <a:p>
                  <a:endParaRPr lang="it-IT"/>
                </a:p>
              </p:txBody>
            </p:sp>
          </p:grpSp>
          <p:sp>
            <p:nvSpPr>
              <p:cNvPr id="79331" name="Freeform 522"/>
              <p:cNvSpPr>
                <a:spLocks/>
              </p:cNvSpPr>
              <p:nvPr/>
            </p:nvSpPr>
            <p:spPr bwMode="auto">
              <a:xfrm>
                <a:off x="3392" y="1350"/>
                <a:ext cx="32" cy="18"/>
              </a:xfrm>
              <a:custGeom>
                <a:avLst/>
                <a:gdLst>
                  <a:gd name="T0" fmla="*/ 0 w 131"/>
                  <a:gd name="T1" fmla="*/ 0 h 73"/>
                  <a:gd name="T2" fmla="*/ 0 w 131"/>
                  <a:gd name="T3" fmla="*/ 0 h 73"/>
                  <a:gd name="T4" fmla="*/ 0 w 131"/>
                  <a:gd name="T5" fmla="*/ 0 h 73"/>
                  <a:gd name="T6" fmla="*/ 0 w 131"/>
                  <a:gd name="T7" fmla="*/ 0 h 73"/>
                  <a:gd name="T8" fmla="*/ 0 w 131"/>
                  <a:gd name="T9" fmla="*/ 0 h 73"/>
                  <a:gd name="T10" fmla="*/ 0 w 131"/>
                  <a:gd name="T11" fmla="*/ 0 h 73"/>
                  <a:gd name="T12" fmla="*/ 0 w 131"/>
                  <a:gd name="T13" fmla="*/ 0 h 73"/>
                  <a:gd name="T14" fmla="*/ 0 w 131"/>
                  <a:gd name="T15" fmla="*/ 0 h 73"/>
                  <a:gd name="T16" fmla="*/ 0 w 131"/>
                  <a:gd name="T17" fmla="*/ 0 h 73"/>
                  <a:gd name="T18" fmla="*/ 0 w 131"/>
                  <a:gd name="T19" fmla="*/ 0 h 73"/>
                  <a:gd name="T20" fmla="*/ 0 w 131"/>
                  <a:gd name="T21" fmla="*/ 0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
                  <a:gd name="T34" fmla="*/ 0 h 73"/>
                  <a:gd name="T35" fmla="*/ 131 w 131"/>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 h="73">
                    <a:moveTo>
                      <a:pt x="131" y="65"/>
                    </a:moveTo>
                    <a:lnTo>
                      <a:pt x="100" y="73"/>
                    </a:lnTo>
                    <a:lnTo>
                      <a:pt x="57" y="67"/>
                    </a:lnTo>
                    <a:lnTo>
                      <a:pt x="21" y="56"/>
                    </a:lnTo>
                    <a:lnTo>
                      <a:pt x="0" y="13"/>
                    </a:lnTo>
                    <a:lnTo>
                      <a:pt x="60" y="18"/>
                    </a:lnTo>
                    <a:lnTo>
                      <a:pt x="55" y="0"/>
                    </a:lnTo>
                    <a:lnTo>
                      <a:pt x="82" y="4"/>
                    </a:lnTo>
                    <a:lnTo>
                      <a:pt x="110" y="18"/>
                    </a:lnTo>
                    <a:lnTo>
                      <a:pt x="121" y="24"/>
                    </a:lnTo>
                    <a:lnTo>
                      <a:pt x="131" y="65"/>
                    </a:lnTo>
                    <a:close/>
                  </a:path>
                </a:pathLst>
              </a:custGeom>
              <a:blipFill dpi="0" rotWithShape="0">
                <a:blip r:embed="rId15"/>
                <a:srcRect/>
                <a:tile tx="0" ty="0" sx="100000" sy="100000" flip="none" algn="tl"/>
              </a:blipFill>
              <a:ln w="9525">
                <a:noFill/>
                <a:round/>
                <a:headEnd/>
                <a:tailEnd/>
              </a:ln>
            </p:spPr>
            <p:txBody>
              <a:bodyPr/>
              <a:lstStyle/>
              <a:p>
                <a:endParaRPr lang="it-IT"/>
              </a:p>
            </p:txBody>
          </p:sp>
        </p:grpSp>
        <p:grpSp>
          <p:nvGrpSpPr>
            <p:cNvPr id="79288" name="Group 523"/>
            <p:cNvGrpSpPr>
              <a:grpSpLocks/>
            </p:cNvGrpSpPr>
            <p:nvPr/>
          </p:nvGrpSpPr>
          <p:grpSpPr bwMode="auto">
            <a:xfrm>
              <a:off x="2303" y="1747"/>
              <a:ext cx="46" cy="216"/>
              <a:chOff x="3326" y="1221"/>
              <a:chExt cx="121" cy="360"/>
            </a:xfrm>
          </p:grpSpPr>
          <p:grpSp>
            <p:nvGrpSpPr>
              <p:cNvPr id="79311" name="Group 524"/>
              <p:cNvGrpSpPr>
                <a:grpSpLocks/>
              </p:cNvGrpSpPr>
              <p:nvPr/>
            </p:nvGrpSpPr>
            <p:grpSpPr bwMode="auto">
              <a:xfrm>
                <a:off x="3326" y="1267"/>
                <a:ext cx="121" cy="314"/>
                <a:chOff x="3326" y="1267"/>
                <a:chExt cx="121" cy="314"/>
              </a:xfrm>
            </p:grpSpPr>
            <p:grpSp>
              <p:nvGrpSpPr>
                <p:cNvPr id="79317" name="Group 525"/>
                <p:cNvGrpSpPr>
                  <a:grpSpLocks/>
                </p:cNvGrpSpPr>
                <p:nvPr/>
              </p:nvGrpSpPr>
              <p:grpSpPr bwMode="auto">
                <a:xfrm>
                  <a:off x="3330" y="1549"/>
                  <a:ext cx="107" cy="32"/>
                  <a:chOff x="3330" y="1549"/>
                  <a:chExt cx="107" cy="32"/>
                </a:xfrm>
              </p:grpSpPr>
              <p:sp>
                <p:nvSpPr>
                  <p:cNvPr id="79327" name="Freeform 526"/>
                  <p:cNvSpPr>
                    <a:spLocks/>
                  </p:cNvSpPr>
                  <p:nvPr/>
                </p:nvSpPr>
                <p:spPr bwMode="auto">
                  <a:xfrm>
                    <a:off x="3330" y="1556"/>
                    <a:ext cx="34" cy="25"/>
                  </a:xfrm>
                  <a:custGeom>
                    <a:avLst/>
                    <a:gdLst>
                      <a:gd name="T0" fmla="*/ 0 w 134"/>
                      <a:gd name="T1" fmla="*/ 0 h 102"/>
                      <a:gd name="T2" fmla="*/ 0 w 134"/>
                      <a:gd name="T3" fmla="*/ 0 h 102"/>
                      <a:gd name="T4" fmla="*/ 0 w 134"/>
                      <a:gd name="T5" fmla="*/ 0 h 102"/>
                      <a:gd name="T6" fmla="*/ 0 w 134"/>
                      <a:gd name="T7" fmla="*/ 0 h 102"/>
                      <a:gd name="T8" fmla="*/ 0 w 134"/>
                      <a:gd name="T9" fmla="*/ 0 h 102"/>
                      <a:gd name="T10" fmla="*/ 0 w 134"/>
                      <a:gd name="T11" fmla="*/ 0 h 102"/>
                      <a:gd name="T12" fmla="*/ 0 w 134"/>
                      <a:gd name="T13" fmla="*/ 0 h 102"/>
                      <a:gd name="T14" fmla="*/ 0 w 134"/>
                      <a:gd name="T15" fmla="*/ 0 h 102"/>
                      <a:gd name="T16" fmla="*/ 0 w 134"/>
                      <a:gd name="T17" fmla="*/ 0 h 102"/>
                      <a:gd name="T18" fmla="*/ 0 w 134"/>
                      <a:gd name="T19" fmla="*/ 0 h 102"/>
                      <a:gd name="T20" fmla="*/ 0 w 134"/>
                      <a:gd name="T21" fmla="*/ 0 h 102"/>
                      <a:gd name="T22" fmla="*/ 0 w 134"/>
                      <a:gd name="T23" fmla="*/ 0 h 102"/>
                      <a:gd name="T24" fmla="*/ 0 w 134"/>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
                      <a:gd name="T40" fmla="*/ 0 h 102"/>
                      <a:gd name="T41" fmla="*/ 134 w 134"/>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 h="102">
                        <a:moveTo>
                          <a:pt x="51" y="21"/>
                        </a:moveTo>
                        <a:lnTo>
                          <a:pt x="21" y="50"/>
                        </a:lnTo>
                        <a:lnTo>
                          <a:pt x="0" y="76"/>
                        </a:lnTo>
                        <a:lnTo>
                          <a:pt x="2" y="94"/>
                        </a:lnTo>
                        <a:lnTo>
                          <a:pt x="17" y="102"/>
                        </a:lnTo>
                        <a:lnTo>
                          <a:pt x="60" y="99"/>
                        </a:lnTo>
                        <a:lnTo>
                          <a:pt x="84" y="87"/>
                        </a:lnTo>
                        <a:lnTo>
                          <a:pt x="96" y="67"/>
                        </a:lnTo>
                        <a:lnTo>
                          <a:pt x="133" y="52"/>
                        </a:lnTo>
                        <a:lnTo>
                          <a:pt x="134" y="24"/>
                        </a:lnTo>
                        <a:lnTo>
                          <a:pt x="128" y="0"/>
                        </a:lnTo>
                        <a:lnTo>
                          <a:pt x="91" y="18"/>
                        </a:lnTo>
                        <a:lnTo>
                          <a:pt x="51" y="21"/>
                        </a:lnTo>
                        <a:close/>
                      </a:path>
                    </a:pathLst>
                  </a:custGeom>
                  <a:solidFill>
                    <a:srgbClr val="000000"/>
                  </a:solidFill>
                  <a:ln w="9525">
                    <a:noFill/>
                    <a:round/>
                    <a:headEnd/>
                    <a:tailEnd/>
                  </a:ln>
                </p:spPr>
                <p:txBody>
                  <a:bodyPr/>
                  <a:lstStyle/>
                  <a:p>
                    <a:endParaRPr lang="it-IT"/>
                  </a:p>
                </p:txBody>
              </p:sp>
              <p:sp>
                <p:nvSpPr>
                  <p:cNvPr id="79328" name="Freeform 527"/>
                  <p:cNvSpPr>
                    <a:spLocks/>
                  </p:cNvSpPr>
                  <p:nvPr/>
                </p:nvSpPr>
                <p:spPr bwMode="auto">
                  <a:xfrm>
                    <a:off x="3399" y="1549"/>
                    <a:ext cx="38" cy="26"/>
                  </a:xfrm>
                  <a:custGeom>
                    <a:avLst/>
                    <a:gdLst>
                      <a:gd name="T0" fmla="*/ 0 w 150"/>
                      <a:gd name="T1" fmla="*/ 0 h 106"/>
                      <a:gd name="T2" fmla="*/ 0 w 150"/>
                      <a:gd name="T3" fmla="*/ 0 h 106"/>
                      <a:gd name="T4" fmla="*/ 0 w 150"/>
                      <a:gd name="T5" fmla="*/ 0 h 106"/>
                      <a:gd name="T6" fmla="*/ 0 w 150"/>
                      <a:gd name="T7" fmla="*/ 0 h 106"/>
                      <a:gd name="T8" fmla="*/ 0 w 150"/>
                      <a:gd name="T9" fmla="*/ 0 h 106"/>
                      <a:gd name="T10" fmla="*/ 0 w 150"/>
                      <a:gd name="T11" fmla="*/ 0 h 106"/>
                      <a:gd name="T12" fmla="*/ 0 w 150"/>
                      <a:gd name="T13" fmla="*/ 0 h 106"/>
                      <a:gd name="T14" fmla="*/ 0 w 150"/>
                      <a:gd name="T15" fmla="*/ 0 h 106"/>
                      <a:gd name="T16" fmla="*/ 0 w 150"/>
                      <a:gd name="T17" fmla="*/ 0 h 106"/>
                      <a:gd name="T18" fmla="*/ 0 w 150"/>
                      <a:gd name="T19" fmla="*/ 0 h 106"/>
                      <a:gd name="T20" fmla="*/ 0 w 150"/>
                      <a:gd name="T21" fmla="*/ 0 h 106"/>
                      <a:gd name="T22" fmla="*/ 0 w 150"/>
                      <a:gd name="T23" fmla="*/ 0 h 106"/>
                      <a:gd name="T24" fmla="*/ 0 w 150"/>
                      <a:gd name="T25" fmla="*/ 0 h 106"/>
                      <a:gd name="T26" fmla="*/ 0 w 150"/>
                      <a:gd name="T27" fmla="*/ 0 h 106"/>
                      <a:gd name="T28" fmla="*/ 0 w 150"/>
                      <a:gd name="T29" fmla="*/ 0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06"/>
                      <a:gd name="T47" fmla="*/ 150 w 150"/>
                      <a:gd name="T48" fmla="*/ 106 h 1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06">
                        <a:moveTo>
                          <a:pt x="2" y="8"/>
                        </a:moveTo>
                        <a:lnTo>
                          <a:pt x="0" y="49"/>
                        </a:lnTo>
                        <a:lnTo>
                          <a:pt x="21" y="65"/>
                        </a:lnTo>
                        <a:lnTo>
                          <a:pt x="42" y="72"/>
                        </a:lnTo>
                        <a:lnTo>
                          <a:pt x="55" y="81"/>
                        </a:lnTo>
                        <a:lnTo>
                          <a:pt x="80" y="95"/>
                        </a:lnTo>
                        <a:lnTo>
                          <a:pt x="122" y="106"/>
                        </a:lnTo>
                        <a:lnTo>
                          <a:pt x="137" y="103"/>
                        </a:lnTo>
                        <a:lnTo>
                          <a:pt x="150" y="97"/>
                        </a:lnTo>
                        <a:lnTo>
                          <a:pt x="150" y="86"/>
                        </a:lnTo>
                        <a:lnTo>
                          <a:pt x="134" y="61"/>
                        </a:lnTo>
                        <a:lnTo>
                          <a:pt x="100" y="37"/>
                        </a:lnTo>
                        <a:lnTo>
                          <a:pt x="73" y="16"/>
                        </a:lnTo>
                        <a:lnTo>
                          <a:pt x="64" y="0"/>
                        </a:lnTo>
                        <a:lnTo>
                          <a:pt x="2" y="8"/>
                        </a:lnTo>
                        <a:close/>
                      </a:path>
                    </a:pathLst>
                  </a:custGeom>
                  <a:solidFill>
                    <a:srgbClr val="000000"/>
                  </a:solidFill>
                  <a:ln w="9525">
                    <a:noFill/>
                    <a:round/>
                    <a:headEnd/>
                    <a:tailEnd/>
                  </a:ln>
                </p:spPr>
                <p:txBody>
                  <a:bodyPr/>
                  <a:lstStyle/>
                  <a:p>
                    <a:endParaRPr lang="it-IT"/>
                  </a:p>
                </p:txBody>
              </p:sp>
            </p:grpSp>
            <p:grpSp>
              <p:nvGrpSpPr>
                <p:cNvPr id="79318" name="Group 528"/>
                <p:cNvGrpSpPr>
                  <a:grpSpLocks/>
                </p:cNvGrpSpPr>
                <p:nvPr/>
              </p:nvGrpSpPr>
              <p:grpSpPr bwMode="auto">
                <a:xfrm>
                  <a:off x="3326" y="1267"/>
                  <a:ext cx="121" cy="297"/>
                  <a:chOff x="3326" y="1267"/>
                  <a:chExt cx="121" cy="297"/>
                </a:xfrm>
              </p:grpSpPr>
              <p:grpSp>
                <p:nvGrpSpPr>
                  <p:cNvPr id="79319" name="Group 529"/>
                  <p:cNvGrpSpPr>
                    <a:grpSpLocks/>
                  </p:cNvGrpSpPr>
                  <p:nvPr/>
                </p:nvGrpSpPr>
                <p:grpSpPr bwMode="auto">
                  <a:xfrm>
                    <a:off x="3342" y="1267"/>
                    <a:ext cx="76" cy="96"/>
                    <a:chOff x="3342" y="1267"/>
                    <a:chExt cx="76" cy="96"/>
                  </a:xfrm>
                </p:grpSpPr>
                <p:sp>
                  <p:nvSpPr>
                    <p:cNvPr id="79324" name="Freeform 530"/>
                    <p:cNvSpPr>
                      <a:spLocks/>
                    </p:cNvSpPr>
                    <p:nvPr/>
                  </p:nvSpPr>
                  <p:spPr bwMode="auto">
                    <a:xfrm>
                      <a:off x="3342" y="1273"/>
                      <a:ext cx="76" cy="90"/>
                    </a:xfrm>
                    <a:custGeom>
                      <a:avLst/>
                      <a:gdLst>
                        <a:gd name="T0" fmla="*/ 0 w 303"/>
                        <a:gd name="T1" fmla="*/ 0 h 359"/>
                        <a:gd name="T2" fmla="*/ 0 w 303"/>
                        <a:gd name="T3" fmla="*/ 0 h 359"/>
                        <a:gd name="T4" fmla="*/ 0 w 303"/>
                        <a:gd name="T5" fmla="*/ 0 h 359"/>
                        <a:gd name="T6" fmla="*/ 0 w 303"/>
                        <a:gd name="T7" fmla="*/ 0 h 359"/>
                        <a:gd name="T8" fmla="*/ 0 w 303"/>
                        <a:gd name="T9" fmla="*/ 0 h 359"/>
                        <a:gd name="T10" fmla="*/ 0 w 303"/>
                        <a:gd name="T11" fmla="*/ 0 h 359"/>
                        <a:gd name="T12" fmla="*/ 0 w 303"/>
                        <a:gd name="T13" fmla="*/ 0 h 359"/>
                        <a:gd name="T14" fmla="*/ 0 w 303"/>
                        <a:gd name="T15" fmla="*/ 0 h 359"/>
                        <a:gd name="T16" fmla="*/ 0 w 303"/>
                        <a:gd name="T17" fmla="*/ 0 h 3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
                        <a:gd name="T28" fmla="*/ 0 h 359"/>
                        <a:gd name="T29" fmla="*/ 303 w 303"/>
                        <a:gd name="T30" fmla="*/ 359 h 3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 h="359">
                          <a:moveTo>
                            <a:pt x="0" y="69"/>
                          </a:moveTo>
                          <a:lnTo>
                            <a:pt x="91" y="0"/>
                          </a:lnTo>
                          <a:lnTo>
                            <a:pt x="192" y="157"/>
                          </a:lnTo>
                          <a:lnTo>
                            <a:pt x="209" y="8"/>
                          </a:lnTo>
                          <a:lnTo>
                            <a:pt x="270" y="27"/>
                          </a:lnTo>
                          <a:lnTo>
                            <a:pt x="303" y="82"/>
                          </a:lnTo>
                          <a:lnTo>
                            <a:pt x="297" y="359"/>
                          </a:lnTo>
                          <a:lnTo>
                            <a:pt x="33" y="359"/>
                          </a:lnTo>
                          <a:lnTo>
                            <a:pt x="0" y="69"/>
                          </a:lnTo>
                          <a:close/>
                        </a:path>
                      </a:pathLst>
                    </a:custGeom>
                    <a:blipFill dpi="0" rotWithShape="0">
                      <a:blip r:embed="rId19"/>
                      <a:srcRect/>
                      <a:tile tx="0" ty="0" sx="100000" sy="100000" flip="none" algn="tl"/>
                    </a:blipFill>
                    <a:ln w="9525">
                      <a:noFill/>
                      <a:round/>
                      <a:headEnd/>
                      <a:tailEnd/>
                    </a:ln>
                  </p:spPr>
                  <p:txBody>
                    <a:bodyPr/>
                    <a:lstStyle/>
                    <a:p>
                      <a:endParaRPr lang="it-IT"/>
                    </a:p>
                  </p:txBody>
                </p:sp>
                <p:sp>
                  <p:nvSpPr>
                    <p:cNvPr id="79325" name="Freeform 531"/>
                    <p:cNvSpPr>
                      <a:spLocks/>
                    </p:cNvSpPr>
                    <p:nvPr/>
                  </p:nvSpPr>
                  <p:spPr bwMode="auto">
                    <a:xfrm>
                      <a:off x="3364" y="1267"/>
                      <a:ext cx="30" cy="53"/>
                    </a:xfrm>
                    <a:custGeom>
                      <a:avLst/>
                      <a:gdLst>
                        <a:gd name="T0" fmla="*/ 0 w 122"/>
                        <a:gd name="T1" fmla="*/ 0 h 211"/>
                        <a:gd name="T2" fmla="*/ 0 w 122"/>
                        <a:gd name="T3" fmla="*/ 0 h 211"/>
                        <a:gd name="T4" fmla="*/ 0 w 122"/>
                        <a:gd name="T5" fmla="*/ 0 h 211"/>
                        <a:gd name="T6" fmla="*/ 0 w 122"/>
                        <a:gd name="T7" fmla="*/ 0 h 211"/>
                        <a:gd name="T8" fmla="*/ 0 w 122"/>
                        <a:gd name="T9" fmla="*/ 0 h 211"/>
                        <a:gd name="T10" fmla="*/ 0 w 122"/>
                        <a:gd name="T11" fmla="*/ 0 h 211"/>
                        <a:gd name="T12" fmla="*/ 0 w 122"/>
                        <a:gd name="T13" fmla="*/ 0 h 211"/>
                        <a:gd name="T14" fmla="*/ 0 w 122"/>
                        <a:gd name="T15" fmla="*/ 0 h 211"/>
                        <a:gd name="T16" fmla="*/ 0 60000 65536"/>
                        <a:gd name="T17" fmla="*/ 0 60000 65536"/>
                        <a:gd name="T18" fmla="*/ 0 60000 65536"/>
                        <a:gd name="T19" fmla="*/ 0 60000 65536"/>
                        <a:gd name="T20" fmla="*/ 0 60000 65536"/>
                        <a:gd name="T21" fmla="*/ 0 60000 65536"/>
                        <a:gd name="T22" fmla="*/ 0 60000 65536"/>
                        <a:gd name="T23" fmla="*/ 0 60000 65536"/>
                        <a:gd name="T24" fmla="*/ 0 w 122"/>
                        <a:gd name="T25" fmla="*/ 0 h 211"/>
                        <a:gd name="T26" fmla="*/ 122 w 122"/>
                        <a:gd name="T27" fmla="*/ 211 h 2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 h="211">
                          <a:moveTo>
                            <a:pt x="0" y="22"/>
                          </a:moveTo>
                          <a:lnTo>
                            <a:pt x="10" y="0"/>
                          </a:lnTo>
                          <a:lnTo>
                            <a:pt x="85" y="37"/>
                          </a:lnTo>
                          <a:lnTo>
                            <a:pt x="104" y="13"/>
                          </a:lnTo>
                          <a:lnTo>
                            <a:pt x="117" y="22"/>
                          </a:lnTo>
                          <a:lnTo>
                            <a:pt x="122" y="146"/>
                          </a:lnTo>
                          <a:lnTo>
                            <a:pt x="120" y="211"/>
                          </a:lnTo>
                          <a:lnTo>
                            <a:pt x="0" y="22"/>
                          </a:lnTo>
                          <a:close/>
                        </a:path>
                      </a:pathLst>
                    </a:custGeom>
                    <a:blipFill dpi="0" rotWithShape="0">
                      <a:blip r:embed="rId20"/>
                      <a:srcRect/>
                      <a:tile tx="0" ty="0" sx="100000" sy="100000" flip="none" algn="tl"/>
                    </a:blipFill>
                    <a:ln w="9525">
                      <a:noFill/>
                      <a:round/>
                      <a:headEnd/>
                      <a:tailEnd/>
                    </a:ln>
                  </p:spPr>
                  <p:txBody>
                    <a:bodyPr/>
                    <a:lstStyle/>
                    <a:p>
                      <a:endParaRPr lang="it-IT"/>
                    </a:p>
                  </p:txBody>
                </p:sp>
                <p:sp>
                  <p:nvSpPr>
                    <p:cNvPr id="79326" name="Freeform 532"/>
                    <p:cNvSpPr>
                      <a:spLocks/>
                    </p:cNvSpPr>
                    <p:nvPr/>
                  </p:nvSpPr>
                  <p:spPr bwMode="auto">
                    <a:xfrm>
                      <a:off x="3373" y="1278"/>
                      <a:ext cx="20" cy="10"/>
                    </a:xfrm>
                    <a:custGeom>
                      <a:avLst/>
                      <a:gdLst>
                        <a:gd name="T0" fmla="*/ 0 w 77"/>
                        <a:gd name="T1" fmla="*/ 0 h 42"/>
                        <a:gd name="T2" fmla="*/ 0 w 77"/>
                        <a:gd name="T3" fmla="*/ 0 h 42"/>
                        <a:gd name="T4" fmla="*/ 0 w 77"/>
                        <a:gd name="T5" fmla="*/ 0 h 42"/>
                        <a:gd name="T6" fmla="*/ 0 60000 65536"/>
                        <a:gd name="T7" fmla="*/ 0 60000 65536"/>
                        <a:gd name="T8" fmla="*/ 0 60000 65536"/>
                        <a:gd name="T9" fmla="*/ 0 w 77"/>
                        <a:gd name="T10" fmla="*/ 0 h 42"/>
                        <a:gd name="T11" fmla="*/ 77 w 77"/>
                        <a:gd name="T12" fmla="*/ 42 h 42"/>
                      </a:gdLst>
                      <a:ahLst/>
                      <a:cxnLst>
                        <a:cxn ang="T6">
                          <a:pos x="T0" y="T1"/>
                        </a:cxn>
                        <a:cxn ang="T7">
                          <a:pos x="T2" y="T3"/>
                        </a:cxn>
                        <a:cxn ang="T8">
                          <a:pos x="T4" y="T5"/>
                        </a:cxn>
                      </a:cxnLst>
                      <a:rect l="T9" t="T10" r="T11" b="T12"/>
                      <a:pathLst>
                        <a:path w="77" h="42">
                          <a:moveTo>
                            <a:pt x="0" y="42"/>
                          </a:moveTo>
                          <a:lnTo>
                            <a:pt x="43" y="0"/>
                          </a:lnTo>
                          <a:lnTo>
                            <a:pt x="77" y="34"/>
                          </a:lnTo>
                        </a:path>
                      </a:pathLst>
                    </a:custGeom>
                    <a:noFill/>
                    <a:ln w="3175">
                      <a:solidFill>
                        <a:srgbClr val="000000"/>
                      </a:solidFill>
                      <a:round/>
                      <a:headEnd/>
                      <a:tailEnd/>
                    </a:ln>
                  </p:spPr>
                  <p:txBody>
                    <a:bodyPr/>
                    <a:lstStyle/>
                    <a:p>
                      <a:endParaRPr lang="it-IT"/>
                    </a:p>
                  </p:txBody>
                </p:sp>
              </p:grpSp>
              <p:grpSp>
                <p:nvGrpSpPr>
                  <p:cNvPr id="79320" name="Group 533"/>
                  <p:cNvGrpSpPr>
                    <a:grpSpLocks/>
                  </p:cNvGrpSpPr>
                  <p:nvPr/>
                </p:nvGrpSpPr>
                <p:grpSpPr bwMode="auto">
                  <a:xfrm>
                    <a:off x="3326" y="1272"/>
                    <a:ext cx="121" cy="292"/>
                    <a:chOff x="3326" y="1272"/>
                    <a:chExt cx="121" cy="292"/>
                  </a:xfrm>
                </p:grpSpPr>
                <p:sp>
                  <p:nvSpPr>
                    <p:cNvPr id="79321" name="Freeform 534"/>
                    <p:cNvSpPr>
                      <a:spLocks/>
                    </p:cNvSpPr>
                    <p:nvPr/>
                  </p:nvSpPr>
                  <p:spPr bwMode="auto">
                    <a:xfrm>
                      <a:off x="3326" y="1272"/>
                      <a:ext cx="121" cy="292"/>
                    </a:xfrm>
                    <a:custGeom>
                      <a:avLst/>
                      <a:gdLst>
                        <a:gd name="T0" fmla="*/ 0 w 481"/>
                        <a:gd name="T1" fmla="*/ 0 h 1167"/>
                        <a:gd name="T2" fmla="*/ 0 w 481"/>
                        <a:gd name="T3" fmla="*/ 0 h 1167"/>
                        <a:gd name="T4" fmla="*/ 0 w 481"/>
                        <a:gd name="T5" fmla="*/ 0 h 1167"/>
                        <a:gd name="T6" fmla="*/ 0 w 481"/>
                        <a:gd name="T7" fmla="*/ 0 h 1167"/>
                        <a:gd name="T8" fmla="*/ 0 w 481"/>
                        <a:gd name="T9" fmla="*/ 0 h 1167"/>
                        <a:gd name="T10" fmla="*/ 0 w 481"/>
                        <a:gd name="T11" fmla="*/ 0 h 1167"/>
                        <a:gd name="T12" fmla="*/ 0 w 481"/>
                        <a:gd name="T13" fmla="*/ 0 h 1167"/>
                        <a:gd name="T14" fmla="*/ 0 w 481"/>
                        <a:gd name="T15" fmla="*/ 0 h 1167"/>
                        <a:gd name="T16" fmla="*/ 0 w 481"/>
                        <a:gd name="T17" fmla="*/ 0 h 1167"/>
                        <a:gd name="T18" fmla="*/ 0 w 481"/>
                        <a:gd name="T19" fmla="*/ 0 h 1167"/>
                        <a:gd name="T20" fmla="*/ 0 w 481"/>
                        <a:gd name="T21" fmla="*/ 0 h 1167"/>
                        <a:gd name="T22" fmla="*/ 0 w 481"/>
                        <a:gd name="T23" fmla="*/ 0 h 1167"/>
                        <a:gd name="T24" fmla="*/ 0 w 481"/>
                        <a:gd name="T25" fmla="*/ 0 h 1167"/>
                        <a:gd name="T26" fmla="*/ 0 w 481"/>
                        <a:gd name="T27" fmla="*/ 0 h 1167"/>
                        <a:gd name="T28" fmla="*/ 0 w 481"/>
                        <a:gd name="T29" fmla="*/ 0 h 1167"/>
                        <a:gd name="T30" fmla="*/ 0 w 481"/>
                        <a:gd name="T31" fmla="*/ 0 h 1167"/>
                        <a:gd name="T32" fmla="*/ 0 w 481"/>
                        <a:gd name="T33" fmla="*/ 0 h 1167"/>
                        <a:gd name="T34" fmla="*/ 0 w 481"/>
                        <a:gd name="T35" fmla="*/ 0 h 1167"/>
                        <a:gd name="T36" fmla="*/ 0 w 481"/>
                        <a:gd name="T37" fmla="*/ 0 h 1167"/>
                        <a:gd name="T38" fmla="*/ 0 w 481"/>
                        <a:gd name="T39" fmla="*/ 0 h 1167"/>
                        <a:gd name="T40" fmla="*/ 0 w 481"/>
                        <a:gd name="T41" fmla="*/ 0 h 1167"/>
                        <a:gd name="T42" fmla="*/ 0 w 481"/>
                        <a:gd name="T43" fmla="*/ 0 h 1167"/>
                        <a:gd name="T44" fmla="*/ 0 w 481"/>
                        <a:gd name="T45" fmla="*/ 0 h 1167"/>
                        <a:gd name="T46" fmla="*/ 0 w 481"/>
                        <a:gd name="T47" fmla="*/ 0 h 1167"/>
                        <a:gd name="T48" fmla="*/ 0 w 481"/>
                        <a:gd name="T49" fmla="*/ 0 h 1167"/>
                        <a:gd name="T50" fmla="*/ 0 w 481"/>
                        <a:gd name="T51" fmla="*/ 0 h 1167"/>
                        <a:gd name="T52" fmla="*/ 0 w 481"/>
                        <a:gd name="T53" fmla="*/ 0 h 1167"/>
                        <a:gd name="T54" fmla="*/ 0 w 481"/>
                        <a:gd name="T55" fmla="*/ 0 h 1167"/>
                        <a:gd name="T56" fmla="*/ 0 w 481"/>
                        <a:gd name="T57" fmla="*/ 0 h 1167"/>
                        <a:gd name="T58" fmla="*/ 0 w 481"/>
                        <a:gd name="T59" fmla="*/ 0 h 11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81"/>
                        <a:gd name="T91" fmla="*/ 0 h 1167"/>
                        <a:gd name="T92" fmla="*/ 481 w 481"/>
                        <a:gd name="T93" fmla="*/ 1167 h 116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81" h="1167">
                          <a:moveTo>
                            <a:pt x="152" y="0"/>
                          </a:moveTo>
                          <a:lnTo>
                            <a:pt x="36" y="85"/>
                          </a:lnTo>
                          <a:lnTo>
                            <a:pt x="0" y="361"/>
                          </a:lnTo>
                          <a:lnTo>
                            <a:pt x="90" y="543"/>
                          </a:lnTo>
                          <a:lnTo>
                            <a:pt x="91" y="578"/>
                          </a:lnTo>
                          <a:lnTo>
                            <a:pt x="97" y="621"/>
                          </a:lnTo>
                          <a:lnTo>
                            <a:pt x="108" y="648"/>
                          </a:lnTo>
                          <a:lnTo>
                            <a:pt x="94" y="846"/>
                          </a:lnTo>
                          <a:lnTo>
                            <a:pt x="63" y="1163"/>
                          </a:lnTo>
                          <a:lnTo>
                            <a:pt x="95" y="1167"/>
                          </a:lnTo>
                          <a:lnTo>
                            <a:pt x="146" y="1150"/>
                          </a:lnTo>
                          <a:lnTo>
                            <a:pt x="183" y="936"/>
                          </a:lnTo>
                          <a:lnTo>
                            <a:pt x="201" y="857"/>
                          </a:lnTo>
                          <a:lnTo>
                            <a:pt x="255" y="651"/>
                          </a:lnTo>
                          <a:lnTo>
                            <a:pt x="262" y="869"/>
                          </a:lnTo>
                          <a:lnTo>
                            <a:pt x="290" y="1132"/>
                          </a:lnTo>
                          <a:lnTo>
                            <a:pt x="366" y="1135"/>
                          </a:lnTo>
                          <a:lnTo>
                            <a:pt x="375" y="851"/>
                          </a:lnTo>
                          <a:lnTo>
                            <a:pt x="367" y="569"/>
                          </a:lnTo>
                          <a:lnTo>
                            <a:pt x="370" y="425"/>
                          </a:lnTo>
                          <a:lnTo>
                            <a:pt x="386" y="381"/>
                          </a:lnTo>
                          <a:lnTo>
                            <a:pt x="394" y="385"/>
                          </a:lnTo>
                          <a:lnTo>
                            <a:pt x="474" y="337"/>
                          </a:lnTo>
                          <a:lnTo>
                            <a:pt x="481" y="247"/>
                          </a:lnTo>
                          <a:lnTo>
                            <a:pt x="352" y="30"/>
                          </a:lnTo>
                          <a:lnTo>
                            <a:pt x="262" y="0"/>
                          </a:lnTo>
                          <a:lnTo>
                            <a:pt x="281" y="145"/>
                          </a:lnTo>
                          <a:lnTo>
                            <a:pt x="259" y="288"/>
                          </a:lnTo>
                          <a:lnTo>
                            <a:pt x="223" y="154"/>
                          </a:lnTo>
                          <a:lnTo>
                            <a:pt x="152" y="0"/>
                          </a:lnTo>
                          <a:close/>
                        </a:path>
                      </a:pathLst>
                    </a:custGeom>
                    <a:blipFill dpi="0" rotWithShape="0">
                      <a:blip r:embed="rId21"/>
                      <a:srcRect/>
                      <a:tile tx="0" ty="0" sx="100000" sy="100000" flip="none" algn="tl"/>
                    </a:blipFill>
                    <a:ln w="9525">
                      <a:noFill/>
                      <a:round/>
                      <a:headEnd/>
                      <a:tailEnd/>
                    </a:ln>
                  </p:spPr>
                  <p:txBody>
                    <a:bodyPr/>
                    <a:lstStyle/>
                    <a:p>
                      <a:endParaRPr lang="it-IT"/>
                    </a:p>
                  </p:txBody>
                </p:sp>
                <p:sp>
                  <p:nvSpPr>
                    <p:cNvPr id="79322" name="Freeform 535"/>
                    <p:cNvSpPr>
                      <a:spLocks/>
                    </p:cNvSpPr>
                    <p:nvPr/>
                  </p:nvSpPr>
                  <p:spPr bwMode="auto">
                    <a:xfrm>
                      <a:off x="3333" y="1303"/>
                      <a:ext cx="30" cy="76"/>
                    </a:xfrm>
                    <a:custGeom>
                      <a:avLst/>
                      <a:gdLst>
                        <a:gd name="T0" fmla="*/ 0 w 122"/>
                        <a:gd name="T1" fmla="*/ 0 h 304"/>
                        <a:gd name="T2" fmla="*/ 0 w 122"/>
                        <a:gd name="T3" fmla="*/ 0 h 304"/>
                        <a:gd name="T4" fmla="*/ 0 w 122"/>
                        <a:gd name="T5" fmla="*/ 0 h 304"/>
                        <a:gd name="T6" fmla="*/ 0 w 122"/>
                        <a:gd name="T7" fmla="*/ 0 h 304"/>
                        <a:gd name="T8" fmla="*/ 0 w 122"/>
                        <a:gd name="T9" fmla="*/ 0 h 304"/>
                        <a:gd name="T10" fmla="*/ 0 w 122"/>
                        <a:gd name="T11" fmla="*/ 0 h 304"/>
                        <a:gd name="T12" fmla="*/ 0 w 122"/>
                        <a:gd name="T13" fmla="*/ 0 h 304"/>
                        <a:gd name="T14" fmla="*/ 0 w 122"/>
                        <a:gd name="T15" fmla="*/ 0 h 304"/>
                        <a:gd name="T16" fmla="*/ 0 w 122"/>
                        <a:gd name="T17" fmla="*/ 0 h 304"/>
                        <a:gd name="T18" fmla="*/ 0 w 122"/>
                        <a:gd name="T19" fmla="*/ 0 h 304"/>
                        <a:gd name="T20" fmla="*/ 0 w 122"/>
                        <a:gd name="T21" fmla="*/ 0 h 3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2"/>
                        <a:gd name="T34" fmla="*/ 0 h 304"/>
                        <a:gd name="T35" fmla="*/ 122 w 122"/>
                        <a:gd name="T36" fmla="*/ 304 h 3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2" h="304">
                          <a:moveTo>
                            <a:pt x="61" y="0"/>
                          </a:moveTo>
                          <a:lnTo>
                            <a:pt x="73" y="73"/>
                          </a:lnTo>
                          <a:lnTo>
                            <a:pt x="67" y="183"/>
                          </a:lnTo>
                          <a:lnTo>
                            <a:pt x="0" y="201"/>
                          </a:lnTo>
                          <a:lnTo>
                            <a:pt x="67" y="207"/>
                          </a:lnTo>
                          <a:lnTo>
                            <a:pt x="85" y="273"/>
                          </a:lnTo>
                          <a:lnTo>
                            <a:pt x="122" y="304"/>
                          </a:lnTo>
                          <a:lnTo>
                            <a:pt x="110" y="250"/>
                          </a:lnTo>
                          <a:lnTo>
                            <a:pt x="98" y="219"/>
                          </a:lnTo>
                          <a:lnTo>
                            <a:pt x="92" y="146"/>
                          </a:lnTo>
                          <a:lnTo>
                            <a:pt x="61" y="0"/>
                          </a:lnTo>
                          <a:close/>
                        </a:path>
                      </a:pathLst>
                    </a:custGeom>
                    <a:blipFill dpi="0" rotWithShape="0">
                      <a:blip r:embed="rId22"/>
                      <a:srcRect/>
                      <a:tile tx="0" ty="0" sx="100000" sy="100000" flip="none" algn="tl"/>
                    </a:blipFill>
                    <a:ln w="9525">
                      <a:noFill/>
                      <a:round/>
                      <a:headEnd/>
                      <a:tailEnd/>
                    </a:ln>
                  </p:spPr>
                  <p:txBody>
                    <a:bodyPr/>
                    <a:lstStyle/>
                    <a:p>
                      <a:endParaRPr lang="it-IT"/>
                    </a:p>
                  </p:txBody>
                </p:sp>
                <p:sp>
                  <p:nvSpPr>
                    <p:cNvPr id="79323" name="Freeform 536"/>
                    <p:cNvSpPr>
                      <a:spLocks/>
                    </p:cNvSpPr>
                    <p:nvPr/>
                  </p:nvSpPr>
                  <p:spPr bwMode="auto">
                    <a:xfrm>
                      <a:off x="3360" y="1308"/>
                      <a:ext cx="11" cy="10"/>
                    </a:xfrm>
                    <a:custGeom>
                      <a:avLst/>
                      <a:gdLst>
                        <a:gd name="T0" fmla="*/ 0 w 43"/>
                        <a:gd name="T1" fmla="*/ 0 h 42"/>
                        <a:gd name="T2" fmla="*/ 0 w 43"/>
                        <a:gd name="T3" fmla="*/ 0 h 42"/>
                        <a:gd name="T4" fmla="*/ 0 w 43"/>
                        <a:gd name="T5" fmla="*/ 0 h 42"/>
                        <a:gd name="T6" fmla="*/ 0 w 43"/>
                        <a:gd name="T7" fmla="*/ 0 h 42"/>
                        <a:gd name="T8" fmla="*/ 0 60000 65536"/>
                        <a:gd name="T9" fmla="*/ 0 60000 65536"/>
                        <a:gd name="T10" fmla="*/ 0 60000 65536"/>
                        <a:gd name="T11" fmla="*/ 0 60000 65536"/>
                        <a:gd name="T12" fmla="*/ 0 w 43"/>
                        <a:gd name="T13" fmla="*/ 0 h 42"/>
                        <a:gd name="T14" fmla="*/ 43 w 43"/>
                        <a:gd name="T15" fmla="*/ 42 h 42"/>
                      </a:gdLst>
                      <a:ahLst/>
                      <a:cxnLst>
                        <a:cxn ang="T8">
                          <a:pos x="T0" y="T1"/>
                        </a:cxn>
                        <a:cxn ang="T9">
                          <a:pos x="T2" y="T3"/>
                        </a:cxn>
                        <a:cxn ang="T10">
                          <a:pos x="T4" y="T5"/>
                        </a:cxn>
                        <a:cxn ang="T11">
                          <a:pos x="T6" y="T7"/>
                        </a:cxn>
                      </a:cxnLst>
                      <a:rect l="T12" t="T13" r="T14" b="T15"/>
                      <a:pathLst>
                        <a:path w="43" h="42">
                          <a:moveTo>
                            <a:pt x="0" y="42"/>
                          </a:moveTo>
                          <a:lnTo>
                            <a:pt x="9" y="0"/>
                          </a:lnTo>
                          <a:lnTo>
                            <a:pt x="43" y="35"/>
                          </a:lnTo>
                          <a:lnTo>
                            <a:pt x="0" y="42"/>
                          </a:lnTo>
                          <a:close/>
                        </a:path>
                      </a:pathLst>
                    </a:custGeom>
                    <a:blipFill dpi="0" rotWithShape="0">
                      <a:blip r:embed="rId20"/>
                      <a:srcRect/>
                      <a:tile tx="0" ty="0" sx="100000" sy="100000" flip="none" algn="tl"/>
                    </a:blipFill>
                    <a:ln w="9525">
                      <a:noFill/>
                      <a:round/>
                      <a:headEnd/>
                      <a:tailEnd/>
                    </a:ln>
                  </p:spPr>
                  <p:txBody>
                    <a:bodyPr/>
                    <a:lstStyle/>
                    <a:p>
                      <a:endParaRPr lang="it-IT"/>
                    </a:p>
                  </p:txBody>
                </p:sp>
              </p:grpSp>
            </p:grpSp>
          </p:grpSp>
          <p:grpSp>
            <p:nvGrpSpPr>
              <p:cNvPr id="79312" name="Group 537"/>
              <p:cNvGrpSpPr>
                <a:grpSpLocks/>
              </p:cNvGrpSpPr>
              <p:nvPr/>
            </p:nvGrpSpPr>
            <p:grpSpPr bwMode="auto">
              <a:xfrm>
                <a:off x="3360" y="1221"/>
                <a:ext cx="38" cy="57"/>
                <a:chOff x="3360" y="1221"/>
                <a:chExt cx="38" cy="57"/>
              </a:xfrm>
            </p:grpSpPr>
            <p:sp>
              <p:nvSpPr>
                <p:cNvPr id="79314" name="Freeform 538"/>
                <p:cNvSpPr>
                  <a:spLocks/>
                </p:cNvSpPr>
                <p:nvPr/>
              </p:nvSpPr>
              <p:spPr bwMode="auto">
                <a:xfrm>
                  <a:off x="3361" y="1222"/>
                  <a:ext cx="34" cy="56"/>
                </a:xfrm>
                <a:custGeom>
                  <a:avLst/>
                  <a:gdLst>
                    <a:gd name="T0" fmla="*/ 0 w 135"/>
                    <a:gd name="T1" fmla="*/ 0 h 225"/>
                    <a:gd name="T2" fmla="*/ 0 w 135"/>
                    <a:gd name="T3" fmla="*/ 0 h 225"/>
                    <a:gd name="T4" fmla="*/ 0 w 135"/>
                    <a:gd name="T5" fmla="*/ 0 h 225"/>
                    <a:gd name="T6" fmla="*/ 0 w 135"/>
                    <a:gd name="T7" fmla="*/ 0 h 225"/>
                    <a:gd name="T8" fmla="*/ 0 w 135"/>
                    <a:gd name="T9" fmla="*/ 0 h 225"/>
                    <a:gd name="T10" fmla="*/ 0 w 135"/>
                    <a:gd name="T11" fmla="*/ 0 h 225"/>
                    <a:gd name="T12" fmla="*/ 0 w 135"/>
                    <a:gd name="T13" fmla="*/ 0 h 225"/>
                    <a:gd name="T14" fmla="*/ 0 w 135"/>
                    <a:gd name="T15" fmla="*/ 0 h 225"/>
                    <a:gd name="T16" fmla="*/ 0 w 135"/>
                    <a:gd name="T17" fmla="*/ 0 h 225"/>
                    <a:gd name="T18" fmla="*/ 0 w 135"/>
                    <a:gd name="T19" fmla="*/ 0 h 225"/>
                    <a:gd name="T20" fmla="*/ 0 w 135"/>
                    <a:gd name="T21" fmla="*/ 0 h 225"/>
                    <a:gd name="T22" fmla="*/ 0 w 135"/>
                    <a:gd name="T23" fmla="*/ 0 h 225"/>
                    <a:gd name="T24" fmla="*/ 0 w 135"/>
                    <a:gd name="T25" fmla="*/ 0 h 225"/>
                    <a:gd name="T26" fmla="*/ 0 w 135"/>
                    <a:gd name="T27" fmla="*/ 0 h 225"/>
                    <a:gd name="T28" fmla="*/ 0 w 135"/>
                    <a:gd name="T29" fmla="*/ 0 h 225"/>
                    <a:gd name="T30" fmla="*/ 0 w 135"/>
                    <a:gd name="T31" fmla="*/ 0 h 225"/>
                    <a:gd name="T32" fmla="*/ 0 w 135"/>
                    <a:gd name="T33" fmla="*/ 0 h 225"/>
                    <a:gd name="T34" fmla="*/ 0 w 135"/>
                    <a:gd name="T35" fmla="*/ 0 h 225"/>
                    <a:gd name="T36" fmla="*/ 0 w 135"/>
                    <a:gd name="T37" fmla="*/ 0 h 225"/>
                    <a:gd name="T38" fmla="*/ 0 w 135"/>
                    <a:gd name="T39" fmla="*/ 0 h 225"/>
                    <a:gd name="T40" fmla="*/ 0 w 135"/>
                    <a:gd name="T41" fmla="*/ 0 h 225"/>
                    <a:gd name="T42" fmla="*/ 0 w 135"/>
                    <a:gd name="T43" fmla="*/ 0 h 225"/>
                    <a:gd name="T44" fmla="*/ 0 w 135"/>
                    <a:gd name="T45" fmla="*/ 0 h 225"/>
                    <a:gd name="T46" fmla="*/ 0 w 135"/>
                    <a:gd name="T47" fmla="*/ 0 h 225"/>
                    <a:gd name="T48" fmla="*/ 0 w 135"/>
                    <a:gd name="T49" fmla="*/ 0 h 225"/>
                    <a:gd name="T50" fmla="*/ 0 w 135"/>
                    <a:gd name="T51" fmla="*/ 0 h 225"/>
                    <a:gd name="T52" fmla="*/ 0 w 135"/>
                    <a:gd name="T53" fmla="*/ 0 h 225"/>
                    <a:gd name="T54" fmla="*/ 0 w 135"/>
                    <a:gd name="T55" fmla="*/ 0 h 225"/>
                    <a:gd name="T56" fmla="*/ 0 w 135"/>
                    <a:gd name="T57" fmla="*/ 0 h 225"/>
                    <a:gd name="T58" fmla="*/ 0 w 135"/>
                    <a:gd name="T59" fmla="*/ 0 h 225"/>
                    <a:gd name="T60" fmla="*/ 0 w 135"/>
                    <a:gd name="T61" fmla="*/ 0 h 225"/>
                    <a:gd name="T62" fmla="*/ 0 w 135"/>
                    <a:gd name="T63" fmla="*/ 0 h 225"/>
                    <a:gd name="T64" fmla="*/ 0 w 135"/>
                    <a:gd name="T65" fmla="*/ 0 h 225"/>
                    <a:gd name="T66" fmla="*/ 0 w 135"/>
                    <a:gd name="T67" fmla="*/ 0 h 2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5"/>
                    <a:gd name="T103" fmla="*/ 0 h 225"/>
                    <a:gd name="T104" fmla="*/ 135 w 135"/>
                    <a:gd name="T105" fmla="*/ 225 h 2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5" h="225">
                      <a:moveTo>
                        <a:pt x="133" y="38"/>
                      </a:moveTo>
                      <a:lnTo>
                        <a:pt x="135" y="74"/>
                      </a:lnTo>
                      <a:lnTo>
                        <a:pt x="130" y="87"/>
                      </a:lnTo>
                      <a:lnTo>
                        <a:pt x="135" y="99"/>
                      </a:lnTo>
                      <a:lnTo>
                        <a:pt x="134" y="112"/>
                      </a:lnTo>
                      <a:lnTo>
                        <a:pt x="132" y="130"/>
                      </a:lnTo>
                      <a:lnTo>
                        <a:pt x="130" y="149"/>
                      </a:lnTo>
                      <a:lnTo>
                        <a:pt x="131" y="168"/>
                      </a:lnTo>
                      <a:lnTo>
                        <a:pt x="123" y="180"/>
                      </a:lnTo>
                      <a:lnTo>
                        <a:pt x="111" y="188"/>
                      </a:lnTo>
                      <a:lnTo>
                        <a:pt x="115" y="200"/>
                      </a:lnTo>
                      <a:lnTo>
                        <a:pt x="92" y="225"/>
                      </a:lnTo>
                      <a:lnTo>
                        <a:pt x="19" y="187"/>
                      </a:lnTo>
                      <a:lnTo>
                        <a:pt x="16" y="138"/>
                      </a:lnTo>
                      <a:lnTo>
                        <a:pt x="13" y="132"/>
                      </a:lnTo>
                      <a:lnTo>
                        <a:pt x="10" y="123"/>
                      </a:lnTo>
                      <a:lnTo>
                        <a:pt x="4" y="110"/>
                      </a:lnTo>
                      <a:lnTo>
                        <a:pt x="0" y="84"/>
                      </a:lnTo>
                      <a:lnTo>
                        <a:pt x="8" y="80"/>
                      </a:lnTo>
                      <a:lnTo>
                        <a:pt x="6" y="71"/>
                      </a:lnTo>
                      <a:lnTo>
                        <a:pt x="6" y="53"/>
                      </a:lnTo>
                      <a:lnTo>
                        <a:pt x="7" y="41"/>
                      </a:lnTo>
                      <a:lnTo>
                        <a:pt x="13" y="27"/>
                      </a:lnTo>
                      <a:lnTo>
                        <a:pt x="20" y="17"/>
                      </a:lnTo>
                      <a:lnTo>
                        <a:pt x="33" y="7"/>
                      </a:lnTo>
                      <a:lnTo>
                        <a:pt x="48" y="2"/>
                      </a:lnTo>
                      <a:lnTo>
                        <a:pt x="63" y="0"/>
                      </a:lnTo>
                      <a:lnTo>
                        <a:pt x="78" y="0"/>
                      </a:lnTo>
                      <a:lnTo>
                        <a:pt x="93" y="1"/>
                      </a:lnTo>
                      <a:lnTo>
                        <a:pt x="106" y="3"/>
                      </a:lnTo>
                      <a:lnTo>
                        <a:pt x="119" y="10"/>
                      </a:lnTo>
                      <a:lnTo>
                        <a:pt x="126" y="18"/>
                      </a:lnTo>
                      <a:lnTo>
                        <a:pt x="129" y="25"/>
                      </a:lnTo>
                      <a:lnTo>
                        <a:pt x="133" y="38"/>
                      </a:lnTo>
                      <a:close/>
                    </a:path>
                  </a:pathLst>
                </a:custGeom>
                <a:blipFill dpi="0" rotWithShape="0">
                  <a:blip r:embed="rId15"/>
                  <a:srcRect/>
                  <a:tile tx="0" ty="0" sx="100000" sy="100000" flip="none" algn="tl"/>
                </a:blipFill>
                <a:ln w="9525">
                  <a:noFill/>
                  <a:round/>
                  <a:headEnd/>
                  <a:tailEnd/>
                </a:ln>
              </p:spPr>
              <p:txBody>
                <a:bodyPr/>
                <a:lstStyle/>
                <a:p>
                  <a:endParaRPr lang="it-IT"/>
                </a:p>
              </p:txBody>
            </p:sp>
            <p:sp>
              <p:nvSpPr>
                <p:cNvPr id="79315" name="Freeform 539"/>
                <p:cNvSpPr>
                  <a:spLocks/>
                </p:cNvSpPr>
                <p:nvPr/>
              </p:nvSpPr>
              <p:spPr bwMode="auto">
                <a:xfrm>
                  <a:off x="3365" y="1254"/>
                  <a:ext cx="18" cy="14"/>
                </a:xfrm>
                <a:custGeom>
                  <a:avLst/>
                  <a:gdLst>
                    <a:gd name="T0" fmla="*/ 0 w 74"/>
                    <a:gd name="T1" fmla="*/ 0 h 57"/>
                    <a:gd name="T2" fmla="*/ 0 w 74"/>
                    <a:gd name="T3" fmla="*/ 0 h 57"/>
                    <a:gd name="T4" fmla="*/ 0 w 74"/>
                    <a:gd name="T5" fmla="*/ 0 h 57"/>
                    <a:gd name="T6" fmla="*/ 0 w 74"/>
                    <a:gd name="T7" fmla="*/ 0 h 57"/>
                    <a:gd name="T8" fmla="*/ 0 w 74"/>
                    <a:gd name="T9" fmla="*/ 0 h 57"/>
                    <a:gd name="T10" fmla="*/ 0 w 74"/>
                    <a:gd name="T11" fmla="*/ 0 h 57"/>
                    <a:gd name="T12" fmla="*/ 0 w 74"/>
                    <a:gd name="T13" fmla="*/ 0 h 57"/>
                    <a:gd name="T14" fmla="*/ 0 w 74"/>
                    <a:gd name="T15" fmla="*/ 0 h 57"/>
                    <a:gd name="T16" fmla="*/ 0 w 74"/>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57"/>
                    <a:gd name="T29" fmla="*/ 74 w 74"/>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57">
                      <a:moveTo>
                        <a:pt x="6" y="7"/>
                      </a:moveTo>
                      <a:lnTo>
                        <a:pt x="14" y="6"/>
                      </a:lnTo>
                      <a:lnTo>
                        <a:pt x="32" y="37"/>
                      </a:lnTo>
                      <a:lnTo>
                        <a:pt x="74" y="57"/>
                      </a:lnTo>
                      <a:lnTo>
                        <a:pt x="31" y="43"/>
                      </a:lnTo>
                      <a:lnTo>
                        <a:pt x="13" y="26"/>
                      </a:lnTo>
                      <a:lnTo>
                        <a:pt x="4" y="33"/>
                      </a:lnTo>
                      <a:lnTo>
                        <a:pt x="0" y="0"/>
                      </a:lnTo>
                      <a:lnTo>
                        <a:pt x="6" y="7"/>
                      </a:lnTo>
                      <a:close/>
                    </a:path>
                  </a:pathLst>
                </a:custGeom>
                <a:blipFill dpi="0" rotWithShape="0">
                  <a:blip r:embed="rId23"/>
                  <a:srcRect/>
                  <a:tile tx="0" ty="0" sx="100000" sy="100000" flip="none" algn="tl"/>
                </a:blipFill>
                <a:ln w="9525">
                  <a:noFill/>
                  <a:round/>
                  <a:headEnd/>
                  <a:tailEnd/>
                </a:ln>
              </p:spPr>
              <p:txBody>
                <a:bodyPr/>
                <a:lstStyle/>
                <a:p>
                  <a:endParaRPr lang="it-IT"/>
                </a:p>
              </p:txBody>
            </p:sp>
            <p:sp>
              <p:nvSpPr>
                <p:cNvPr id="79316" name="Freeform 540"/>
                <p:cNvSpPr>
                  <a:spLocks/>
                </p:cNvSpPr>
                <p:nvPr/>
              </p:nvSpPr>
              <p:spPr bwMode="auto">
                <a:xfrm>
                  <a:off x="3360" y="1221"/>
                  <a:ext cx="38" cy="36"/>
                </a:xfrm>
                <a:custGeom>
                  <a:avLst/>
                  <a:gdLst>
                    <a:gd name="T0" fmla="*/ 0 w 153"/>
                    <a:gd name="T1" fmla="*/ 0 h 145"/>
                    <a:gd name="T2" fmla="*/ 0 w 153"/>
                    <a:gd name="T3" fmla="*/ 0 h 145"/>
                    <a:gd name="T4" fmla="*/ 0 w 153"/>
                    <a:gd name="T5" fmla="*/ 0 h 145"/>
                    <a:gd name="T6" fmla="*/ 0 w 153"/>
                    <a:gd name="T7" fmla="*/ 0 h 145"/>
                    <a:gd name="T8" fmla="*/ 0 w 153"/>
                    <a:gd name="T9" fmla="*/ 0 h 145"/>
                    <a:gd name="T10" fmla="*/ 0 w 153"/>
                    <a:gd name="T11" fmla="*/ 0 h 145"/>
                    <a:gd name="T12" fmla="*/ 0 w 153"/>
                    <a:gd name="T13" fmla="*/ 0 h 145"/>
                    <a:gd name="T14" fmla="*/ 0 w 153"/>
                    <a:gd name="T15" fmla="*/ 0 h 145"/>
                    <a:gd name="T16" fmla="*/ 0 w 153"/>
                    <a:gd name="T17" fmla="*/ 0 h 145"/>
                    <a:gd name="T18" fmla="*/ 0 w 153"/>
                    <a:gd name="T19" fmla="*/ 0 h 145"/>
                    <a:gd name="T20" fmla="*/ 0 w 153"/>
                    <a:gd name="T21" fmla="*/ 0 h 145"/>
                    <a:gd name="T22" fmla="*/ 0 w 153"/>
                    <a:gd name="T23" fmla="*/ 0 h 145"/>
                    <a:gd name="T24" fmla="*/ 0 w 153"/>
                    <a:gd name="T25" fmla="*/ 0 h 145"/>
                    <a:gd name="T26" fmla="*/ 0 w 153"/>
                    <a:gd name="T27" fmla="*/ 0 h 145"/>
                    <a:gd name="T28" fmla="*/ 0 w 153"/>
                    <a:gd name="T29" fmla="*/ 0 h 145"/>
                    <a:gd name="T30" fmla="*/ 0 w 153"/>
                    <a:gd name="T31" fmla="*/ 0 h 145"/>
                    <a:gd name="T32" fmla="*/ 0 w 153"/>
                    <a:gd name="T33" fmla="*/ 0 h 145"/>
                    <a:gd name="T34" fmla="*/ 0 w 153"/>
                    <a:gd name="T35" fmla="*/ 0 h 145"/>
                    <a:gd name="T36" fmla="*/ 0 w 153"/>
                    <a:gd name="T37" fmla="*/ 0 h 145"/>
                    <a:gd name="T38" fmla="*/ 0 w 153"/>
                    <a:gd name="T39" fmla="*/ 0 h 145"/>
                    <a:gd name="T40" fmla="*/ 0 w 153"/>
                    <a:gd name="T41" fmla="*/ 0 h 145"/>
                    <a:gd name="T42" fmla="*/ 0 w 153"/>
                    <a:gd name="T43" fmla="*/ 0 h 145"/>
                    <a:gd name="T44" fmla="*/ 0 w 153"/>
                    <a:gd name="T45" fmla="*/ 0 h 145"/>
                    <a:gd name="T46" fmla="*/ 0 w 153"/>
                    <a:gd name="T47" fmla="*/ 0 h 145"/>
                    <a:gd name="T48" fmla="*/ 0 w 153"/>
                    <a:gd name="T49" fmla="*/ 0 h 145"/>
                    <a:gd name="T50" fmla="*/ 0 w 153"/>
                    <a:gd name="T51" fmla="*/ 0 h 145"/>
                    <a:gd name="T52" fmla="*/ 0 w 153"/>
                    <a:gd name="T53" fmla="*/ 0 h 145"/>
                    <a:gd name="T54" fmla="*/ 0 w 153"/>
                    <a:gd name="T55" fmla="*/ 0 h 145"/>
                    <a:gd name="T56" fmla="*/ 0 w 153"/>
                    <a:gd name="T57" fmla="*/ 0 h 145"/>
                    <a:gd name="T58" fmla="*/ 0 w 153"/>
                    <a:gd name="T59" fmla="*/ 0 h 145"/>
                    <a:gd name="T60" fmla="*/ 0 w 153"/>
                    <a:gd name="T61" fmla="*/ 0 h 145"/>
                    <a:gd name="T62" fmla="*/ 0 w 153"/>
                    <a:gd name="T63" fmla="*/ 0 h 145"/>
                    <a:gd name="T64" fmla="*/ 0 w 153"/>
                    <a:gd name="T65" fmla="*/ 0 h 145"/>
                    <a:gd name="T66" fmla="*/ 0 w 153"/>
                    <a:gd name="T67" fmla="*/ 0 h 145"/>
                    <a:gd name="T68" fmla="*/ 0 w 153"/>
                    <a:gd name="T69" fmla="*/ 0 h 1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3"/>
                    <a:gd name="T106" fmla="*/ 0 h 145"/>
                    <a:gd name="T107" fmla="*/ 153 w 153"/>
                    <a:gd name="T108" fmla="*/ 145 h 1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3" h="145">
                      <a:moveTo>
                        <a:pt x="22" y="145"/>
                      </a:moveTo>
                      <a:lnTo>
                        <a:pt x="10" y="128"/>
                      </a:lnTo>
                      <a:lnTo>
                        <a:pt x="4" y="107"/>
                      </a:lnTo>
                      <a:lnTo>
                        <a:pt x="0" y="77"/>
                      </a:lnTo>
                      <a:lnTo>
                        <a:pt x="0" y="48"/>
                      </a:lnTo>
                      <a:lnTo>
                        <a:pt x="5" y="26"/>
                      </a:lnTo>
                      <a:lnTo>
                        <a:pt x="20" y="11"/>
                      </a:lnTo>
                      <a:lnTo>
                        <a:pt x="36" y="3"/>
                      </a:lnTo>
                      <a:lnTo>
                        <a:pt x="67" y="0"/>
                      </a:lnTo>
                      <a:lnTo>
                        <a:pt x="106" y="2"/>
                      </a:lnTo>
                      <a:lnTo>
                        <a:pt x="131" y="11"/>
                      </a:lnTo>
                      <a:lnTo>
                        <a:pt x="146" y="14"/>
                      </a:lnTo>
                      <a:lnTo>
                        <a:pt x="153" y="14"/>
                      </a:lnTo>
                      <a:lnTo>
                        <a:pt x="144" y="23"/>
                      </a:lnTo>
                      <a:lnTo>
                        <a:pt x="138" y="38"/>
                      </a:lnTo>
                      <a:lnTo>
                        <a:pt x="138" y="44"/>
                      </a:lnTo>
                      <a:lnTo>
                        <a:pt x="125" y="35"/>
                      </a:lnTo>
                      <a:lnTo>
                        <a:pt x="106" y="34"/>
                      </a:lnTo>
                      <a:lnTo>
                        <a:pt x="84" y="32"/>
                      </a:lnTo>
                      <a:lnTo>
                        <a:pt x="69" y="32"/>
                      </a:lnTo>
                      <a:lnTo>
                        <a:pt x="52" y="32"/>
                      </a:lnTo>
                      <a:lnTo>
                        <a:pt x="60" y="36"/>
                      </a:lnTo>
                      <a:lnTo>
                        <a:pt x="60" y="45"/>
                      </a:lnTo>
                      <a:lnTo>
                        <a:pt x="55" y="55"/>
                      </a:lnTo>
                      <a:lnTo>
                        <a:pt x="46" y="69"/>
                      </a:lnTo>
                      <a:lnTo>
                        <a:pt x="40" y="87"/>
                      </a:lnTo>
                      <a:lnTo>
                        <a:pt x="40" y="107"/>
                      </a:lnTo>
                      <a:lnTo>
                        <a:pt x="27" y="95"/>
                      </a:lnTo>
                      <a:lnTo>
                        <a:pt x="26" y="86"/>
                      </a:lnTo>
                      <a:lnTo>
                        <a:pt x="18" y="83"/>
                      </a:lnTo>
                      <a:lnTo>
                        <a:pt x="9" y="84"/>
                      </a:lnTo>
                      <a:lnTo>
                        <a:pt x="7" y="89"/>
                      </a:lnTo>
                      <a:lnTo>
                        <a:pt x="10" y="116"/>
                      </a:lnTo>
                      <a:lnTo>
                        <a:pt x="17" y="128"/>
                      </a:lnTo>
                      <a:lnTo>
                        <a:pt x="22" y="145"/>
                      </a:lnTo>
                      <a:close/>
                    </a:path>
                  </a:pathLst>
                </a:custGeom>
                <a:blipFill dpi="0" rotWithShape="0">
                  <a:blip r:embed="rId12"/>
                  <a:srcRect/>
                  <a:tile tx="0" ty="0" sx="100000" sy="100000" flip="none" algn="tl"/>
                </a:blipFill>
                <a:ln w="9525">
                  <a:noFill/>
                  <a:round/>
                  <a:headEnd/>
                  <a:tailEnd/>
                </a:ln>
              </p:spPr>
              <p:txBody>
                <a:bodyPr/>
                <a:lstStyle/>
                <a:p>
                  <a:endParaRPr lang="it-IT"/>
                </a:p>
              </p:txBody>
            </p:sp>
          </p:grpSp>
          <p:sp>
            <p:nvSpPr>
              <p:cNvPr id="79313" name="Freeform 541"/>
              <p:cNvSpPr>
                <a:spLocks/>
              </p:cNvSpPr>
              <p:nvPr/>
            </p:nvSpPr>
            <p:spPr bwMode="auto">
              <a:xfrm>
                <a:off x="3392" y="1350"/>
                <a:ext cx="32" cy="18"/>
              </a:xfrm>
              <a:custGeom>
                <a:avLst/>
                <a:gdLst>
                  <a:gd name="T0" fmla="*/ 0 w 131"/>
                  <a:gd name="T1" fmla="*/ 0 h 73"/>
                  <a:gd name="T2" fmla="*/ 0 w 131"/>
                  <a:gd name="T3" fmla="*/ 0 h 73"/>
                  <a:gd name="T4" fmla="*/ 0 w 131"/>
                  <a:gd name="T5" fmla="*/ 0 h 73"/>
                  <a:gd name="T6" fmla="*/ 0 w 131"/>
                  <a:gd name="T7" fmla="*/ 0 h 73"/>
                  <a:gd name="T8" fmla="*/ 0 w 131"/>
                  <a:gd name="T9" fmla="*/ 0 h 73"/>
                  <a:gd name="T10" fmla="*/ 0 w 131"/>
                  <a:gd name="T11" fmla="*/ 0 h 73"/>
                  <a:gd name="T12" fmla="*/ 0 w 131"/>
                  <a:gd name="T13" fmla="*/ 0 h 73"/>
                  <a:gd name="T14" fmla="*/ 0 w 131"/>
                  <a:gd name="T15" fmla="*/ 0 h 73"/>
                  <a:gd name="T16" fmla="*/ 0 w 131"/>
                  <a:gd name="T17" fmla="*/ 0 h 73"/>
                  <a:gd name="T18" fmla="*/ 0 w 131"/>
                  <a:gd name="T19" fmla="*/ 0 h 73"/>
                  <a:gd name="T20" fmla="*/ 0 w 131"/>
                  <a:gd name="T21" fmla="*/ 0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
                  <a:gd name="T34" fmla="*/ 0 h 73"/>
                  <a:gd name="T35" fmla="*/ 131 w 131"/>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 h="73">
                    <a:moveTo>
                      <a:pt x="131" y="65"/>
                    </a:moveTo>
                    <a:lnTo>
                      <a:pt x="100" y="73"/>
                    </a:lnTo>
                    <a:lnTo>
                      <a:pt x="57" y="67"/>
                    </a:lnTo>
                    <a:lnTo>
                      <a:pt x="21" y="56"/>
                    </a:lnTo>
                    <a:lnTo>
                      <a:pt x="0" y="13"/>
                    </a:lnTo>
                    <a:lnTo>
                      <a:pt x="60" y="18"/>
                    </a:lnTo>
                    <a:lnTo>
                      <a:pt x="55" y="0"/>
                    </a:lnTo>
                    <a:lnTo>
                      <a:pt x="82" y="4"/>
                    </a:lnTo>
                    <a:lnTo>
                      <a:pt x="110" y="18"/>
                    </a:lnTo>
                    <a:lnTo>
                      <a:pt x="121" y="24"/>
                    </a:lnTo>
                    <a:lnTo>
                      <a:pt x="131" y="65"/>
                    </a:lnTo>
                    <a:close/>
                  </a:path>
                </a:pathLst>
              </a:custGeom>
              <a:blipFill dpi="0" rotWithShape="0">
                <a:blip r:embed="rId15"/>
                <a:srcRect/>
                <a:tile tx="0" ty="0" sx="100000" sy="100000" flip="none" algn="tl"/>
              </a:blipFill>
              <a:ln w="9525">
                <a:noFill/>
                <a:round/>
                <a:headEnd/>
                <a:tailEnd/>
              </a:ln>
            </p:spPr>
            <p:txBody>
              <a:bodyPr/>
              <a:lstStyle/>
              <a:p>
                <a:endParaRPr lang="it-IT"/>
              </a:p>
            </p:txBody>
          </p:sp>
        </p:grpSp>
        <p:sp>
          <p:nvSpPr>
            <p:cNvPr id="79289" name="Line 542"/>
            <p:cNvSpPr>
              <a:spLocks noChangeShapeType="1"/>
            </p:cNvSpPr>
            <p:nvPr/>
          </p:nvSpPr>
          <p:spPr bwMode="auto">
            <a:xfrm>
              <a:off x="525" y="1022"/>
              <a:ext cx="208" cy="285"/>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sp>
          <p:nvSpPr>
            <p:cNvPr id="79290" name="Line 543"/>
            <p:cNvSpPr>
              <a:spLocks noChangeShapeType="1"/>
            </p:cNvSpPr>
            <p:nvPr/>
          </p:nvSpPr>
          <p:spPr bwMode="auto">
            <a:xfrm>
              <a:off x="529" y="1461"/>
              <a:ext cx="200" cy="382"/>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sp>
          <p:nvSpPr>
            <p:cNvPr id="79291" name="Line 544"/>
            <p:cNvSpPr>
              <a:spLocks noChangeShapeType="1"/>
            </p:cNvSpPr>
            <p:nvPr/>
          </p:nvSpPr>
          <p:spPr bwMode="auto">
            <a:xfrm flipV="1">
              <a:off x="521" y="977"/>
              <a:ext cx="208" cy="399"/>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sp>
          <p:nvSpPr>
            <p:cNvPr id="79292" name="Line 545"/>
            <p:cNvSpPr>
              <a:spLocks noChangeShapeType="1"/>
            </p:cNvSpPr>
            <p:nvPr/>
          </p:nvSpPr>
          <p:spPr bwMode="auto">
            <a:xfrm flipV="1">
              <a:off x="551" y="1513"/>
              <a:ext cx="208" cy="285"/>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sp>
          <p:nvSpPr>
            <p:cNvPr id="79293" name="Line 546"/>
            <p:cNvSpPr>
              <a:spLocks noChangeShapeType="1"/>
            </p:cNvSpPr>
            <p:nvPr/>
          </p:nvSpPr>
          <p:spPr bwMode="auto">
            <a:xfrm>
              <a:off x="532" y="913"/>
              <a:ext cx="197" cy="0"/>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sp>
          <p:nvSpPr>
            <p:cNvPr id="79294" name="Line 547"/>
            <p:cNvSpPr>
              <a:spLocks noChangeShapeType="1"/>
            </p:cNvSpPr>
            <p:nvPr/>
          </p:nvSpPr>
          <p:spPr bwMode="auto">
            <a:xfrm>
              <a:off x="485" y="1044"/>
              <a:ext cx="259" cy="760"/>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sp>
          <p:nvSpPr>
            <p:cNvPr id="79295" name="Line 548"/>
            <p:cNvSpPr>
              <a:spLocks noChangeShapeType="1"/>
            </p:cNvSpPr>
            <p:nvPr/>
          </p:nvSpPr>
          <p:spPr bwMode="auto">
            <a:xfrm>
              <a:off x="525" y="1403"/>
              <a:ext cx="216" cy="0"/>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sp>
          <p:nvSpPr>
            <p:cNvPr id="79296" name="Line 549"/>
            <p:cNvSpPr>
              <a:spLocks noChangeShapeType="1"/>
            </p:cNvSpPr>
            <p:nvPr/>
          </p:nvSpPr>
          <p:spPr bwMode="auto">
            <a:xfrm>
              <a:off x="554" y="1889"/>
              <a:ext cx="197" cy="0"/>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sp>
          <p:nvSpPr>
            <p:cNvPr id="79297" name="Line 550"/>
            <p:cNvSpPr>
              <a:spLocks noChangeShapeType="1"/>
            </p:cNvSpPr>
            <p:nvPr/>
          </p:nvSpPr>
          <p:spPr bwMode="auto">
            <a:xfrm flipV="1">
              <a:off x="514" y="1010"/>
              <a:ext cx="237" cy="782"/>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sp>
          <p:nvSpPr>
            <p:cNvPr id="79298" name="Line 551"/>
            <p:cNvSpPr>
              <a:spLocks noChangeShapeType="1"/>
            </p:cNvSpPr>
            <p:nvPr/>
          </p:nvSpPr>
          <p:spPr bwMode="auto">
            <a:xfrm>
              <a:off x="1069" y="902"/>
              <a:ext cx="160" cy="177"/>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sp>
          <p:nvSpPr>
            <p:cNvPr id="79299" name="Line 552"/>
            <p:cNvSpPr>
              <a:spLocks noChangeShapeType="1"/>
            </p:cNvSpPr>
            <p:nvPr/>
          </p:nvSpPr>
          <p:spPr bwMode="auto">
            <a:xfrm>
              <a:off x="1076" y="1421"/>
              <a:ext cx="161" cy="177"/>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sp>
          <p:nvSpPr>
            <p:cNvPr id="79300" name="Line 553"/>
            <p:cNvSpPr>
              <a:spLocks noChangeShapeType="1"/>
            </p:cNvSpPr>
            <p:nvPr/>
          </p:nvSpPr>
          <p:spPr bwMode="auto">
            <a:xfrm flipV="1">
              <a:off x="1076" y="1227"/>
              <a:ext cx="160" cy="177"/>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sp>
          <p:nvSpPr>
            <p:cNvPr id="79301" name="Line 554"/>
            <p:cNvSpPr>
              <a:spLocks noChangeShapeType="1"/>
            </p:cNvSpPr>
            <p:nvPr/>
          </p:nvSpPr>
          <p:spPr bwMode="auto">
            <a:xfrm flipV="1">
              <a:off x="1084" y="1747"/>
              <a:ext cx="160" cy="177"/>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sp>
          <p:nvSpPr>
            <p:cNvPr id="79302" name="Line 555"/>
            <p:cNvSpPr>
              <a:spLocks noChangeShapeType="1"/>
            </p:cNvSpPr>
            <p:nvPr/>
          </p:nvSpPr>
          <p:spPr bwMode="auto">
            <a:xfrm>
              <a:off x="1525" y="1158"/>
              <a:ext cx="161" cy="177"/>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sp>
          <p:nvSpPr>
            <p:cNvPr id="79303" name="Line 556"/>
            <p:cNvSpPr>
              <a:spLocks noChangeShapeType="1"/>
            </p:cNvSpPr>
            <p:nvPr/>
          </p:nvSpPr>
          <p:spPr bwMode="auto">
            <a:xfrm>
              <a:off x="1540" y="1695"/>
              <a:ext cx="160" cy="177"/>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sp>
          <p:nvSpPr>
            <p:cNvPr id="79304" name="Line 557"/>
            <p:cNvSpPr>
              <a:spLocks noChangeShapeType="1"/>
            </p:cNvSpPr>
            <p:nvPr/>
          </p:nvSpPr>
          <p:spPr bwMode="auto">
            <a:xfrm flipV="1">
              <a:off x="1540" y="1501"/>
              <a:ext cx="160" cy="177"/>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sp>
          <p:nvSpPr>
            <p:cNvPr id="79305" name="Line 558"/>
            <p:cNvSpPr>
              <a:spLocks noChangeShapeType="1"/>
            </p:cNvSpPr>
            <p:nvPr/>
          </p:nvSpPr>
          <p:spPr bwMode="auto">
            <a:xfrm flipV="1">
              <a:off x="1529" y="959"/>
              <a:ext cx="160" cy="177"/>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sp>
          <p:nvSpPr>
            <p:cNvPr id="79306" name="Line 559"/>
            <p:cNvSpPr>
              <a:spLocks noChangeShapeType="1"/>
            </p:cNvSpPr>
            <p:nvPr/>
          </p:nvSpPr>
          <p:spPr bwMode="auto">
            <a:xfrm>
              <a:off x="1521" y="1210"/>
              <a:ext cx="197" cy="594"/>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sp>
          <p:nvSpPr>
            <p:cNvPr id="79307" name="Line 560"/>
            <p:cNvSpPr>
              <a:spLocks noChangeShapeType="1"/>
            </p:cNvSpPr>
            <p:nvPr/>
          </p:nvSpPr>
          <p:spPr bwMode="auto">
            <a:xfrm flipV="1">
              <a:off x="1532" y="1016"/>
              <a:ext cx="197" cy="594"/>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sp>
          <p:nvSpPr>
            <p:cNvPr id="79308" name="Line 561"/>
            <p:cNvSpPr>
              <a:spLocks noChangeShapeType="1"/>
            </p:cNvSpPr>
            <p:nvPr/>
          </p:nvSpPr>
          <p:spPr bwMode="auto">
            <a:xfrm>
              <a:off x="2036" y="861"/>
              <a:ext cx="197" cy="0"/>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sp>
          <p:nvSpPr>
            <p:cNvPr id="79309" name="Line 562"/>
            <p:cNvSpPr>
              <a:spLocks noChangeShapeType="1"/>
            </p:cNvSpPr>
            <p:nvPr/>
          </p:nvSpPr>
          <p:spPr bwMode="auto">
            <a:xfrm>
              <a:off x="2032" y="1381"/>
              <a:ext cx="197" cy="0"/>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sp>
          <p:nvSpPr>
            <p:cNvPr id="79310" name="Line 563"/>
            <p:cNvSpPr>
              <a:spLocks noChangeShapeType="1"/>
            </p:cNvSpPr>
            <p:nvPr/>
          </p:nvSpPr>
          <p:spPr bwMode="auto">
            <a:xfrm>
              <a:off x="2069" y="1860"/>
              <a:ext cx="197" cy="0"/>
            </a:xfrm>
            <a:prstGeom prst="line">
              <a:avLst/>
            </a:prstGeom>
            <a:noFill/>
            <a:ln w="19050">
              <a:solidFill>
                <a:srgbClr val="063DE8"/>
              </a:solidFill>
              <a:round/>
              <a:headEnd type="none" w="sm" len="sm"/>
              <a:tailEnd type="triangle" w="med" len="med"/>
            </a:ln>
          </p:spPr>
          <p:txBody>
            <a:bodyPr wrap="none" lIns="90000" tIns="43200" rIns="90000" bIns="43200" anchor="ctr"/>
            <a:lstStyle/>
            <a:p>
              <a:endParaRPr lang="it-IT"/>
            </a:p>
          </p:txBody>
        </p:sp>
      </p:grpSp>
      <p:sp>
        <p:nvSpPr>
          <p:cNvPr id="79249" name="Text Box 564"/>
          <p:cNvSpPr txBox="1">
            <a:spLocks noChangeArrowheads="1"/>
          </p:cNvSpPr>
          <p:nvPr/>
        </p:nvSpPr>
        <p:spPr bwMode="auto">
          <a:xfrm>
            <a:off x="7334250" y="1727200"/>
            <a:ext cx="2120900" cy="873125"/>
          </a:xfrm>
          <a:prstGeom prst="rect">
            <a:avLst/>
          </a:prstGeom>
          <a:noFill/>
          <a:ln w="9525">
            <a:noFill/>
            <a:miter lim="800000"/>
            <a:headEnd/>
            <a:tailEnd/>
          </a:ln>
        </p:spPr>
        <p:txBody>
          <a:bodyPr lIns="87278" tIns="43639" rIns="87278" bIns="43639"/>
          <a:lstStyle/>
          <a:p>
            <a:pPr algn="ctr" defTabSz="873125" eaLnBrk="0" hangingPunct="0"/>
            <a:r>
              <a:rPr lang="it-IT" sz="1700" i="1">
                <a:solidFill>
                  <a:schemeClr val="tx1"/>
                </a:solidFill>
                <a:latin typeface="Calibri" pitchFamily="34" charset="0"/>
              </a:rPr>
              <a:t>STRATEGY OF SERVING THE CLIENT </a:t>
            </a:r>
          </a:p>
        </p:txBody>
      </p:sp>
      <p:sp>
        <p:nvSpPr>
          <p:cNvPr id="1069" name="Rectangle 565"/>
          <p:cNvSpPr>
            <a:spLocks noChangeArrowheads="1"/>
          </p:cNvSpPr>
          <p:nvPr/>
        </p:nvSpPr>
        <p:spPr bwMode="auto">
          <a:xfrm>
            <a:off x="8318633" y="4693552"/>
            <a:ext cx="629444" cy="1123950"/>
          </a:xfrm>
          <a:prstGeom prst="rect">
            <a:avLst/>
          </a:prstGeom>
          <a:solidFill>
            <a:srgbClr val="FFCC99"/>
          </a:solidFill>
          <a:ln w="9525">
            <a:solidFill>
              <a:srgbClr val="FFCC99"/>
            </a:solidFill>
            <a:miter lim="800000"/>
            <a:headEnd/>
            <a:tailEnd/>
          </a:ln>
          <a:scene3d>
            <a:camera prst="orthographicFront"/>
            <a:lightRig rig="threePt" dir="t"/>
          </a:scene3d>
          <a:sp3d>
            <a:bevelT/>
          </a:sp3d>
        </p:spPr>
        <p:txBody>
          <a:bodyPr wrap="none" anchor="ctr"/>
          <a:lstStyle/>
          <a:p>
            <a:pPr algn="ctr" eaLnBrk="0" hangingPunct="0">
              <a:defRPr/>
            </a:pPr>
            <a:endParaRPr lang="it-IT" sz="2000">
              <a:solidFill>
                <a:schemeClr val="tx1"/>
              </a:solidFill>
              <a:latin typeface="Calibri" pitchFamily="34" charset="0"/>
            </a:endParaRPr>
          </a:p>
        </p:txBody>
      </p:sp>
      <p:sp>
        <p:nvSpPr>
          <p:cNvPr id="79253" name="AutoShape 568"/>
          <p:cNvSpPr>
            <a:spLocks noChangeArrowheads="1"/>
          </p:cNvSpPr>
          <p:nvPr/>
        </p:nvSpPr>
        <p:spPr bwMode="auto">
          <a:xfrm>
            <a:off x="247650" y="1127125"/>
            <a:ext cx="193675" cy="508000"/>
          </a:xfrm>
          <a:prstGeom prst="upArrow">
            <a:avLst>
              <a:gd name="adj1" fmla="val 50000"/>
              <a:gd name="adj2" fmla="val 134584"/>
            </a:avLst>
          </a:prstGeom>
          <a:noFill/>
          <a:ln w="12700">
            <a:noFill/>
            <a:miter lim="800000"/>
            <a:headEnd/>
            <a:tailEnd/>
          </a:ln>
        </p:spPr>
        <p:txBody>
          <a:bodyPr wrap="none" lIns="97256" tIns="48628" rIns="97256" bIns="48628" anchor="ctr">
            <a:spAutoFit/>
          </a:bodyPr>
          <a:lstStyle/>
          <a:p>
            <a:pPr algn="ctr" eaLnBrk="0" hangingPunct="0"/>
            <a:endParaRPr lang="it-IT" sz="2000">
              <a:solidFill>
                <a:schemeClr val="tx1"/>
              </a:solidFill>
              <a:latin typeface="Calibri" pitchFamily="34" charset="0"/>
            </a:endParaRPr>
          </a:p>
        </p:txBody>
      </p:sp>
      <p:sp>
        <p:nvSpPr>
          <p:cNvPr id="1072" name="AutoShape 569"/>
          <p:cNvSpPr>
            <a:spLocks noChangeArrowheads="1"/>
          </p:cNvSpPr>
          <p:nvPr/>
        </p:nvSpPr>
        <p:spPr bwMode="auto">
          <a:xfrm>
            <a:off x="215900" y="1188353"/>
            <a:ext cx="1016000" cy="649415"/>
          </a:xfrm>
          <a:prstGeom prst="upArrow">
            <a:avLst>
              <a:gd name="adj1" fmla="val 58519"/>
              <a:gd name="adj2" fmla="val 64728"/>
            </a:avLst>
          </a:prstGeom>
          <a:solidFill>
            <a:srgbClr val="FFCC99"/>
          </a:solidFill>
          <a:ln w="12700">
            <a:noFill/>
            <a:miter lim="800000"/>
            <a:headEnd/>
            <a:tailEnd/>
          </a:ln>
          <a:scene3d>
            <a:camera prst="orthographicFront"/>
            <a:lightRig rig="threePt" dir="t"/>
          </a:scene3d>
          <a:sp3d>
            <a:bevelT/>
          </a:sp3d>
        </p:spPr>
        <p:txBody>
          <a:bodyPr lIns="97256" tIns="48628" rIns="97256" bIns="48628" anchor="ctr">
            <a:spAutoFit/>
          </a:bodyPr>
          <a:lstStyle/>
          <a:p>
            <a:pPr algn="ctr" eaLnBrk="0" hangingPunct="0">
              <a:defRPr/>
            </a:pPr>
            <a:endParaRPr lang="it-IT" sz="2000">
              <a:solidFill>
                <a:schemeClr val="tx1"/>
              </a:solidFill>
              <a:latin typeface="Calibri" pitchFamily="34" charset="0"/>
            </a:endParaRPr>
          </a:p>
        </p:txBody>
      </p:sp>
      <p:sp>
        <p:nvSpPr>
          <p:cNvPr id="79257" name="Text Box 570"/>
          <p:cNvSpPr txBox="1">
            <a:spLocks noChangeArrowheads="1"/>
          </p:cNvSpPr>
          <p:nvPr/>
        </p:nvSpPr>
        <p:spPr bwMode="auto">
          <a:xfrm>
            <a:off x="-76200" y="5021263"/>
            <a:ext cx="1651000" cy="604837"/>
          </a:xfrm>
          <a:prstGeom prst="rect">
            <a:avLst/>
          </a:prstGeom>
          <a:noFill/>
          <a:ln w="12700">
            <a:noFill/>
            <a:miter lim="800000"/>
            <a:headEnd/>
            <a:tailEnd/>
          </a:ln>
        </p:spPr>
        <p:txBody>
          <a:bodyPr lIns="87278" tIns="43639" rIns="87278" bIns="43639"/>
          <a:lstStyle/>
          <a:p>
            <a:pPr algn="ctr" defTabSz="820738" eaLnBrk="0" hangingPunct="0">
              <a:lnSpc>
                <a:spcPct val="105000"/>
              </a:lnSpc>
              <a:spcBef>
                <a:spcPct val="50000"/>
              </a:spcBef>
              <a:buFont typeface="Wingdings" pitchFamily="2" charset="2"/>
              <a:buNone/>
            </a:pPr>
            <a:r>
              <a:rPr lang="it-IT" sz="1600">
                <a:solidFill>
                  <a:schemeClr val="tx1"/>
                </a:solidFill>
                <a:latin typeface="Calibri" pitchFamily="34" charset="0"/>
              </a:rPr>
              <a:t>Decision </a:t>
            </a:r>
            <a:br>
              <a:rPr lang="it-IT" sz="1600">
                <a:solidFill>
                  <a:schemeClr val="tx1"/>
                </a:solidFill>
                <a:latin typeface="Calibri" pitchFamily="34" charset="0"/>
              </a:rPr>
            </a:br>
            <a:r>
              <a:rPr lang="it-IT" sz="1600">
                <a:solidFill>
                  <a:schemeClr val="tx1"/>
                </a:solidFill>
                <a:latin typeface="Calibri" pitchFamily="34" charset="0"/>
              </a:rPr>
              <a:t>Level</a:t>
            </a:r>
          </a:p>
        </p:txBody>
      </p:sp>
      <p:sp>
        <p:nvSpPr>
          <p:cNvPr id="79258" name="Text Box 571"/>
          <p:cNvSpPr txBox="1">
            <a:spLocks noChangeArrowheads="1"/>
          </p:cNvSpPr>
          <p:nvPr/>
        </p:nvSpPr>
        <p:spPr bwMode="auto">
          <a:xfrm>
            <a:off x="76200" y="4079875"/>
            <a:ext cx="1374775" cy="369888"/>
          </a:xfrm>
          <a:prstGeom prst="rect">
            <a:avLst/>
          </a:prstGeom>
          <a:noFill/>
          <a:ln w="12700">
            <a:noFill/>
            <a:miter lim="800000"/>
            <a:headEnd/>
            <a:tailEnd/>
          </a:ln>
        </p:spPr>
        <p:txBody>
          <a:bodyPr lIns="87278" tIns="43639" rIns="87278" bIns="43639"/>
          <a:lstStyle/>
          <a:p>
            <a:pPr algn="ctr" defTabSz="820738" eaLnBrk="0" hangingPunct="0">
              <a:lnSpc>
                <a:spcPct val="105000"/>
              </a:lnSpc>
              <a:spcBef>
                <a:spcPct val="50000"/>
              </a:spcBef>
              <a:buFont typeface="Wingdings" pitchFamily="2" charset="2"/>
              <a:buNone/>
            </a:pPr>
            <a:r>
              <a:rPr lang="it-IT" sz="1800">
                <a:solidFill>
                  <a:schemeClr val="tx1"/>
                </a:solidFill>
                <a:latin typeface="Calibri" pitchFamily="34" charset="0"/>
              </a:rPr>
              <a:t>Operative</a:t>
            </a:r>
          </a:p>
        </p:txBody>
      </p:sp>
      <p:sp>
        <p:nvSpPr>
          <p:cNvPr id="79259" name="Text Box 572"/>
          <p:cNvSpPr txBox="1">
            <a:spLocks noChangeArrowheads="1"/>
          </p:cNvSpPr>
          <p:nvPr/>
        </p:nvSpPr>
        <p:spPr bwMode="auto">
          <a:xfrm>
            <a:off x="76200" y="3005138"/>
            <a:ext cx="1273175" cy="368300"/>
          </a:xfrm>
          <a:prstGeom prst="rect">
            <a:avLst/>
          </a:prstGeom>
          <a:noFill/>
          <a:ln w="12700">
            <a:noFill/>
            <a:miter lim="800000"/>
            <a:headEnd/>
            <a:tailEnd/>
          </a:ln>
        </p:spPr>
        <p:txBody>
          <a:bodyPr lIns="87278" tIns="43639" rIns="87278" bIns="43639"/>
          <a:lstStyle/>
          <a:p>
            <a:pPr algn="ctr" defTabSz="820738" eaLnBrk="0" hangingPunct="0">
              <a:lnSpc>
                <a:spcPct val="105000"/>
              </a:lnSpc>
              <a:spcBef>
                <a:spcPct val="50000"/>
              </a:spcBef>
              <a:buFont typeface="Wingdings" pitchFamily="2" charset="2"/>
              <a:buNone/>
            </a:pPr>
            <a:r>
              <a:rPr lang="it-IT" sz="1800">
                <a:solidFill>
                  <a:schemeClr val="tx1"/>
                </a:solidFill>
                <a:latin typeface="Calibri" pitchFamily="34" charset="0"/>
              </a:rPr>
              <a:t>Tactical</a:t>
            </a:r>
          </a:p>
        </p:txBody>
      </p:sp>
      <p:sp>
        <p:nvSpPr>
          <p:cNvPr id="79260" name="Text Box 573"/>
          <p:cNvSpPr txBox="1">
            <a:spLocks noChangeArrowheads="1"/>
          </p:cNvSpPr>
          <p:nvPr/>
        </p:nvSpPr>
        <p:spPr bwMode="auto">
          <a:xfrm>
            <a:off x="76200" y="1995488"/>
            <a:ext cx="1349375" cy="403225"/>
          </a:xfrm>
          <a:prstGeom prst="rect">
            <a:avLst/>
          </a:prstGeom>
          <a:noFill/>
          <a:ln w="12700">
            <a:noFill/>
            <a:miter lim="800000"/>
            <a:headEnd/>
            <a:tailEnd/>
          </a:ln>
        </p:spPr>
        <p:txBody>
          <a:bodyPr lIns="87278" tIns="43639" rIns="87278" bIns="43639"/>
          <a:lstStyle/>
          <a:p>
            <a:pPr algn="ctr" defTabSz="820738" eaLnBrk="0" hangingPunct="0">
              <a:lnSpc>
                <a:spcPct val="105000"/>
              </a:lnSpc>
              <a:spcBef>
                <a:spcPct val="50000"/>
              </a:spcBef>
              <a:buFont typeface="Wingdings" pitchFamily="2" charset="2"/>
              <a:buNone/>
            </a:pPr>
            <a:r>
              <a:rPr lang="en-US" sz="1800">
                <a:solidFill>
                  <a:schemeClr val="tx1"/>
                </a:solidFill>
                <a:latin typeface="Calibri" pitchFamily="34" charset="0"/>
              </a:rPr>
              <a:t>Strategic</a:t>
            </a:r>
          </a:p>
        </p:txBody>
      </p:sp>
      <p:grpSp>
        <p:nvGrpSpPr>
          <p:cNvPr id="79261" name="Group 574"/>
          <p:cNvGrpSpPr>
            <a:grpSpLocks/>
          </p:cNvGrpSpPr>
          <p:nvPr/>
        </p:nvGrpSpPr>
        <p:grpSpPr bwMode="auto">
          <a:xfrm>
            <a:off x="1425575" y="2984500"/>
            <a:ext cx="5926138" cy="482600"/>
            <a:chOff x="1536" y="2112"/>
            <a:chExt cx="3215" cy="345"/>
          </a:xfrm>
        </p:grpSpPr>
        <p:sp>
          <p:nvSpPr>
            <p:cNvPr id="79268" name="Freeform 575"/>
            <p:cNvSpPr>
              <a:spLocks/>
            </p:cNvSpPr>
            <p:nvPr/>
          </p:nvSpPr>
          <p:spPr bwMode="auto">
            <a:xfrm>
              <a:off x="4138" y="2135"/>
              <a:ext cx="613" cy="311"/>
            </a:xfrm>
            <a:custGeom>
              <a:avLst/>
              <a:gdLst>
                <a:gd name="T0" fmla="*/ 0 w 1479"/>
                <a:gd name="T1" fmla="*/ 33 h 363"/>
                <a:gd name="T2" fmla="*/ 0 w 1479"/>
                <a:gd name="T3" fmla="*/ 0 h 363"/>
                <a:gd name="T4" fmla="*/ 0 w 1479"/>
                <a:gd name="T5" fmla="*/ 0 h 363"/>
                <a:gd name="T6" fmla="*/ 0 w 1479"/>
                <a:gd name="T7" fmla="*/ 36 h 363"/>
                <a:gd name="T8" fmla="*/ 0 60000 65536"/>
                <a:gd name="T9" fmla="*/ 0 60000 65536"/>
                <a:gd name="T10" fmla="*/ 0 60000 65536"/>
                <a:gd name="T11" fmla="*/ 0 60000 65536"/>
                <a:gd name="T12" fmla="*/ 0 w 1479"/>
                <a:gd name="T13" fmla="*/ 0 h 363"/>
                <a:gd name="T14" fmla="*/ 1479 w 1479"/>
                <a:gd name="T15" fmla="*/ 363 h 363"/>
              </a:gdLst>
              <a:ahLst/>
              <a:cxnLst>
                <a:cxn ang="T8">
                  <a:pos x="T0" y="T1"/>
                </a:cxn>
                <a:cxn ang="T9">
                  <a:pos x="T2" y="T3"/>
                </a:cxn>
                <a:cxn ang="T10">
                  <a:pos x="T4" y="T5"/>
                </a:cxn>
                <a:cxn ang="T11">
                  <a:pos x="T6" y="T7"/>
                </a:cxn>
              </a:cxnLst>
              <a:rect l="T12" t="T13" r="T14" b="T15"/>
              <a:pathLst>
                <a:path w="1479" h="363">
                  <a:moveTo>
                    <a:pt x="1479" y="338"/>
                  </a:moveTo>
                  <a:lnTo>
                    <a:pt x="1477" y="0"/>
                  </a:lnTo>
                  <a:lnTo>
                    <a:pt x="0" y="0"/>
                  </a:lnTo>
                  <a:lnTo>
                    <a:pt x="0" y="363"/>
                  </a:lnTo>
                </a:path>
              </a:pathLst>
            </a:custGeom>
            <a:noFill/>
            <a:ln w="12700">
              <a:solidFill>
                <a:srgbClr val="FF0000"/>
              </a:solidFill>
              <a:prstDash val="dash"/>
              <a:round/>
              <a:headEnd/>
              <a:tailEnd type="triangle" w="med" len="med"/>
            </a:ln>
          </p:spPr>
          <p:txBody>
            <a:bodyPr wrap="none" lIns="90000" tIns="43200" rIns="90000" bIns="43200" anchor="ctr"/>
            <a:lstStyle/>
            <a:p>
              <a:endParaRPr lang="it-IT"/>
            </a:p>
          </p:txBody>
        </p:sp>
        <p:sp>
          <p:nvSpPr>
            <p:cNvPr id="79269" name="Freeform 576"/>
            <p:cNvSpPr>
              <a:spLocks/>
            </p:cNvSpPr>
            <p:nvPr/>
          </p:nvSpPr>
          <p:spPr bwMode="auto">
            <a:xfrm>
              <a:off x="3451" y="2135"/>
              <a:ext cx="650" cy="311"/>
            </a:xfrm>
            <a:custGeom>
              <a:avLst/>
              <a:gdLst>
                <a:gd name="T0" fmla="*/ 0 w 1479"/>
                <a:gd name="T1" fmla="*/ 33 h 363"/>
                <a:gd name="T2" fmla="*/ 0 w 1479"/>
                <a:gd name="T3" fmla="*/ 0 h 363"/>
                <a:gd name="T4" fmla="*/ 0 w 1479"/>
                <a:gd name="T5" fmla="*/ 0 h 363"/>
                <a:gd name="T6" fmla="*/ 0 w 1479"/>
                <a:gd name="T7" fmla="*/ 36 h 363"/>
                <a:gd name="T8" fmla="*/ 0 60000 65536"/>
                <a:gd name="T9" fmla="*/ 0 60000 65536"/>
                <a:gd name="T10" fmla="*/ 0 60000 65536"/>
                <a:gd name="T11" fmla="*/ 0 60000 65536"/>
                <a:gd name="T12" fmla="*/ 0 w 1479"/>
                <a:gd name="T13" fmla="*/ 0 h 363"/>
                <a:gd name="T14" fmla="*/ 1479 w 1479"/>
                <a:gd name="T15" fmla="*/ 363 h 363"/>
              </a:gdLst>
              <a:ahLst/>
              <a:cxnLst>
                <a:cxn ang="T8">
                  <a:pos x="T0" y="T1"/>
                </a:cxn>
                <a:cxn ang="T9">
                  <a:pos x="T2" y="T3"/>
                </a:cxn>
                <a:cxn ang="T10">
                  <a:pos x="T4" y="T5"/>
                </a:cxn>
                <a:cxn ang="T11">
                  <a:pos x="T6" y="T7"/>
                </a:cxn>
              </a:cxnLst>
              <a:rect l="T12" t="T13" r="T14" b="T15"/>
              <a:pathLst>
                <a:path w="1479" h="363">
                  <a:moveTo>
                    <a:pt x="1479" y="338"/>
                  </a:moveTo>
                  <a:lnTo>
                    <a:pt x="1477" y="0"/>
                  </a:lnTo>
                  <a:lnTo>
                    <a:pt x="0" y="0"/>
                  </a:lnTo>
                  <a:lnTo>
                    <a:pt x="0" y="363"/>
                  </a:lnTo>
                </a:path>
              </a:pathLst>
            </a:custGeom>
            <a:noFill/>
            <a:ln w="12700">
              <a:solidFill>
                <a:srgbClr val="FF0000"/>
              </a:solidFill>
              <a:prstDash val="dash"/>
              <a:round/>
              <a:headEnd/>
              <a:tailEnd type="triangle" w="med" len="med"/>
            </a:ln>
          </p:spPr>
          <p:txBody>
            <a:bodyPr wrap="none" lIns="90000" tIns="43200" rIns="90000" bIns="43200" anchor="ctr"/>
            <a:lstStyle/>
            <a:p>
              <a:endParaRPr lang="it-IT"/>
            </a:p>
          </p:txBody>
        </p:sp>
        <p:sp>
          <p:nvSpPr>
            <p:cNvPr id="79270" name="Freeform 577"/>
            <p:cNvSpPr>
              <a:spLocks/>
            </p:cNvSpPr>
            <p:nvPr/>
          </p:nvSpPr>
          <p:spPr bwMode="auto">
            <a:xfrm>
              <a:off x="2738" y="2135"/>
              <a:ext cx="645" cy="311"/>
            </a:xfrm>
            <a:custGeom>
              <a:avLst/>
              <a:gdLst>
                <a:gd name="T0" fmla="*/ 0 w 1479"/>
                <a:gd name="T1" fmla="*/ 33 h 363"/>
                <a:gd name="T2" fmla="*/ 0 w 1479"/>
                <a:gd name="T3" fmla="*/ 0 h 363"/>
                <a:gd name="T4" fmla="*/ 0 w 1479"/>
                <a:gd name="T5" fmla="*/ 0 h 363"/>
                <a:gd name="T6" fmla="*/ 0 w 1479"/>
                <a:gd name="T7" fmla="*/ 36 h 363"/>
                <a:gd name="T8" fmla="*/ 0 60000 65536"/>
                <a:gd name="T9" fmla="*/ 0 60000 65536"/>
                <a:gd name="T10" fmla="*/ 0 60000 65536"/>
                <a:gd name="T11" fmla="*/ 0 60000 65536"/>
                <a:gd name="T12" fmla="*/ 0 w 1479"/>
                <a:gd name="T13" fmla="*/ 0 h 363"/>
                <a:gd name="T14" fmla="*/ 1479 w 1479"/>
                <a:gd name="T15" fmla="*/ 363 h 363"/>
              </a:gdLst>
              <a:ahLst/>
              <a:cxnLst>
                <a:cxn ang="T8">
                  <a:pos x="T0" y="T1"/>
                </a:cxn>
                <a:cxn ang="T9">
                  <a:pos x="T2" y="T3"/>
                </a:cxn>
                <a:cxn ang="T10">
                  <a:pos x="T4" y="T5"/>
                </a:cxn>
                <a:cxn ang="T11">
                  <a:pos x="T6" y="T7"/>
                </a:cxn>
              </a:cxnLst>
              <a:rect l="T12" t="T13" r="T14" b="T15"/>
              <a:pathLst>
                <a:path w="1479" h="363">
                  <a:moveTo>
                    <a:pt x="1479" y="338"/>
                  </a:moveTo>
                  <a:lnTo>
                    <a:pt x="1477" y="0"/>
                  </a:lnTo>
                  <a:lnTo>
                    <a:pt x="0" y="0"/>
                  </a:lnTo>
                  <a:lnTo>
                    <a:pt x="0" y="363"/>
                  </a:lnTo>
                </a:path>
              </a:pathLst>
            </a:custGeom>
            <a:noFill/>
            <a:ln w="12700">
              <a:solidFill>
                <a:srgbClr val="FF0000"/>
              </a:solidFill>
              <a:prstDash val="dash"/>
              <a:round/>
              <a:headEnd/>
              <a:tailEnd type="triangle" w="med" len="med"/>
            </a:ln>
          </p:spPr>
          <p:txBody>
            <a:bodyPr wrap="none" lIns="90000" tIns="43200" rIns="90000" bIns="43200" anchor="ctr"/>
            <a:lstStyle/>
            <a:p>
              <a:endParaRPr lang="it-IT"/>
            </a:p>
          </p:txBody>
        </p:sp>
        <p:sp>
          <p:nvSpPr>
            <p:cNvPr id="79271" name="Freeform 578"/>
            <p:cNvSpPr>
              <a:spLocks/>
            </p:cNvSpPr>
            <p:nvPr/>
          </p:nvSpPr>
          <p:spPr bwMode="auto">
            <a:xfrm>
              <a:off x="2181" y="2135"/>
              <a:ext cx="495" cy="311"/>
            </a:xfrm>
            <a:custGeom>
              <a:avLst/>
              <a:gdLst>
                <a:gd name="T0" fmla="*/ 0 w 1479"/>
                <a:gd name="T1" fmla="*/ 33 h 363"/>
                <a:gd name="T2" fmla="*/ 0 w 1479"/>
                <a:gd name="T3" fmla="*/ 0 h 363"/>
                <a:gd name="T4" fmla="*/ 0 w 1479"/>
                <a:gd name="T5" fmla="*/ 0 h 363"/>
                <a:gd name="T6" fmla="*/ 0 w 1479"/>
                <a:gd name="T7" fmla="*/ 36 h 363"/>
                <a:gd name="T8" fmla="*/ 0 60000 65536"/>
                <a:gd name="T9" fmla="*/ 0 60000 65536"/>
                <a:gd name="T10" fmla="*/ 0 60000 65536"/>
                <a:gd name="T11" fmla="*/ 0 60000 65536"/>
                <a:gd name="T12" fmla="*/ 0 w 1479"/>
                <a:gd name="T13" fmla="*/ 0 h 363"/>
                <a:gd name="T14" fmla="*/ 1479 w 1479"/>
                <a:gd name="T15" fmla="*/ 363 h 363"/>
              </a:gdLst>
              <a:ahLst/>
              <a:cxnLst>
                <a:cxn ang="T8">
                  <a:pos x="T0" y="T1"/>
                </a:cxn>
                <a:cxn ang="T9">
                  <a:pos x="T2" y="T3"/>
                </a:cxn>
                <a:cxn ang="T10">
                  <a:pos x="T4" y="T5"/>
                </a:cxn>
                <a:cxn ang="T11">
                  <a:pos x="T6" y="T7"/>
                </a:cxn>
              </a:cxnLst>
              <a:rect l="T12" t="T13" r="T14" b="T15"/>
              <a:pathLst>
                <a:path w="1479" h="363">
                  <a:moveTo>
                    <a:pt x="1479" y="338"/>
                  </a:moveTo>
                  <a:lnTo>
                    <a:pt x="1477" y="0"/>
                  </a:lnTo>
                  <a:lnTo>
                    <a:pt x="0" y="0"/>
                  </a:lnTo>
                  <a:lnTo>
                    <a:pt x="0" y="363"/>
                  </a:lnTo>
                </a:path>
              </a:pathLst>
            </a:custGeom>
            <a:noFill/>
            <a:ln w="12700">
              <a:solidFill>
                <a:srgbClr val="FF0000"/>
              </a:solidFill>
              <a:prstDash val="dash"/>
              <a:round/>
              <a:headEnd/>
              <a:tailEnd type="triangle" w="med" len="med"/>
            </a:ln>
          </p:spPr>
          <p:txBody>
            <a:bodyPr wrap="none" lIns="90000" tIns="43200" rIns="90000" bIns="43200" anchor="ctr"/>
            <a:lstStyle/>
            <a:p>
              <a:endParaRPr lang="it-IT"/>
            </a:p>
          </p:txBody>
        </p:sp>
        <p:sp>
          <p:nvSpPr>
            <p:cNvPr id="79272" name="Rectangle 579"/>
            <p:cNvSpPr>
              <a:spLocks noChangeArrowheads="1"/>
            </p:cNvSpPr>
            <p:nvPr/>
          </p:nvSpPr>
          <p:spPr bwMode="auto">
            <a:xfrm>
              <a:off x="4185" y="2158"/>
              <a:ext cx="404" cy="203"/>
            </a:xfrm>
            <a:prstGeom prst="rect">
              <a:avLst/>
            </a:prstGeom>
            <a:noFill/>
            <a:ln w="9525">
              <a:noFill/>
              <a:miter lim="800000"/>
              <a:headEnd/>
              <a:tailEnd/>
            </a:ln>
          </p:spPr>
          <p:txBody>
            <a:bodyPr wrap="none" lIns="87278" tIns="43639" rIns="87278" bIns="43639">
              <a:spAutoFit/>
            </a:bodyPr>
            <a:lstStyle/>
            <a:p>
              <a:pPr algn="ctr" defTabSz="873125" eaLnBrk="0" hangingPunct="0"/>
              <a:r>
                <a:rPr lang="it-IT" sz="1300">
                  <a:solidFill>
                    <a:schemeClr val="tx1"/>
                  </a:solidFill>
                  <a:latin typeface="Calibri" pitchFamily="34" charset="0"/>
                </a:rPr>
                <a:t>Demand</a:t>
              </a:r>
            </a:p>
          </p:txBody>
        </p:sp>
        <p:sp>
          <p:nvSpPr>
            <p:cNvPr id="79273" name="Rectangle 580"/>
            <p:cNvSpPr>
              <a:spLocks noChangeArrowheads="1"/>
            </p:cNvSpPr>
            <p:nvPr/>
          </p:nvSpPr>
          <p:spPr bwMode="auto">
            <a:xfrm>
              <a:off x="3519" y="2160"/>
              <a:ext cx="446" cy="203"/>
            </a:xfrm>
            <a:prstGeom prst="rect">
              <a:avLst/>
            </a:prstGeom>
            <a:noFill/>
            <a:ln w="9525">
              <a:noFill/>
              <a:miter lim="800000"/>
              <a:headEnd/>
              <a:tailEnd/>
            </a:ln>
          </p:spPr>
          <p:txBody>
            <a:bodyPr wrap="none" lIns="87278" tIns="43639" rIns="87278" bIns="43639">
              <a:spAutoFit/>
            </a:bodyPr>
            <a:lstStyle/>
            <a:p>
              <a:pPr algn="ctr" defTabSz="873125" eaLnBrk="0" hangingPunct="0"/>
              <a:r>
                <a:rPr lang="it-IT" sz="1300">
                  <a:solidFill>
                    <a:schemeClr val="tx1"/>
                  </a:solidFill>
                  <a:latin typeface="Calibri" pitchFamily="34" charset="0"/>
                </a:rPr>
                <a:t>Inventory</a:t>
              </a:r>
            </a:p>
          </p:txBody>
        </p:sp>
        <p:sp>
          <p:nvSpPr>
            <p:cNvPr id="79274" name="Rectangle 581"/>
            <p:cNvSpPr>
              <a:spLocks noChangeArrowheads="1"/>
            </p:cNvSpPr>
            <p:nvPr/>
          </p:nvSpPr>
          <p:spPr bwMode="auto">
            <a:xfrm>
              <a:off x="2803" y="2160"/>
              <a:ext cx="528" cy="203"/>
            </a:xfrm>
            <a:prstGeom prst="rect">
              <a:avLst/>
            </a:prstGeom>
            <a:noFill/>
            <a:ln w="9525">
              <a:noFill/>
              <a:miter lim="800000"/>
              <a:headEnd/>
              <a:tailEnd/>
            </a:ln>
          </p:spPr>
          <p:txBody>
            <a:bodyPr wrap="none" lIns="87278" tIns="43639" rIns="87278" bIns="43639">
              <a:spAutoFit/>
            </a:bodyPr>
            <a:lstStyle/>
            <a:p>
              <a:pPr algn="ctr" defTabSz="873125" eaLnBrk="0" hangingPunct="0"/>
              <a:r>
                <a:rPr lang="it-IT" sz="1300">
                  <a:solidFill>
                    <a:schemeClr val="tx1"/>
                  </a:solidFill>
                  <a:latin typeface="Calibri" pitchFamily="34" charset="0"/>
                </a:rPr>
                <a:t>Distribution</a:t>
              </a:r>
            </a:p>
          </p:txBody>
        </p:sp>
        <p:sp>
          <p:nvSpPr>
            <p:cNvPr id="79275" name="Rectangle 582"/>
            <p:cNvSpPr>
              <a:spLocks noChangeArrowheads="1"/>
            </p:cNvSpPr>
            <p:nvPr/>
          </p:nvSpPr>
          <p:spPr bwMode="auto">
            <a:xfrm>
              <a:off x="2209" y="2112"/>
              <a:ext cx="380" cy="345"/>
            </a:xfrm>
            <a:prstGeom prst="rect">
              <a:avLst/>
            </a:prstGeom>
            <a:noFill/>
            <a:ln w="9525">
              <a:noFill/>
              <a:miter lim="800000"/>
              <a:headEnd/>
              <a:tailEnd/>
            </a:ln>
          </p:spPr>
          <p:txBody>
            <a:bodyPr wrap="none" lIns="87278" tIns="43639" rIns="87278" bIns="43639">
              <a:spAutoFit/>
            </a:bodyPr>
            <a:lstStyle/>
            <a:p>
              <a:pPr algn="ctr" defTabSz="873125" eaLnBrk="0" hangingPunct="0"/>
              <a:r>
                <a:rPr lang="it-IT" sz="1300">
                  <a:solidFill>
                    <a:schemeClr val="tx1"/>
                  </a:solidFill>
                  <a:latin typeface="Calibri" pitchFamily="34" charset="0"/>
                </a:rPr>
                <a:t>Produc-</a:t>
              </a:r>
            </a:p>
            <a:p>
              <a:pPr algn="ctr" defTabSz="873125" eaLnBrk="0" hangingPunct="0"/>
              <a:r>
                <a:rPr lang="it-IT" sz="1300">
                  <a:solidFill>
                    <a:schemeClr val="tx1"/>
                  </a:solidFill>
                  <a:latin typeface="Calibri" pitchFamily="34" charset="0"/>
                </a:rPr>
                <a:t>tion</a:t>
              </a:r>
            </a:p>
          </p:txBody>
        </p:sp>
        <p:sp>
          <p:nvSpPr>
            <p:cNvPr id="79276" name="Rectangle 583"/>
            <p:cNvSpPr>
              <a:spLocks noChangeArrowheads="1"/>
            </p:cNvSpPr>
            <p:nvPr/>
          </p:nvSpPr>
          <p:spPr bwMode="auto">
            <a:xfrm>
              <a:off x="1630" y="2160"/>
              <a:ext cx="339" cy="203"/>
            </a:xfrm>
            <a:prstGeom prst="rect">
              <a:avLst/>
            </a:prstGeom>
            <a:noFill/>
            <a:ln w="9525">
              <a:noFill/>
              <a:miter lim="800000"/>
              <a:headEnd/>
              <a:tailEnd/>
            </a:ln>
          </p:spPr>
          <p:txBody>
            <a:bodyPr wrap="none" lIns="87278" tIns="43639" rIns="87278" bIns="43639">
              <a:spAutoFit/>
            </a:bodyPr>
            <a:lstStyle/>
            <a:p>
              <a:pPr algn="ctr" defTabSz="873125" eaLnBrk="0" hangingPunct="0"/>
              <a:r>
                <a:rPr lang="it-IT" sz="1300">
                  <a:solidFill>
                    <a:schemeClr val="tx1"/>
                  </a:solidFill>
                  <a:latin typeface="Calibri" pitchFamily="34" charset="0"/>
                </a:rPr>
                <a:t>Supply</a:t>
              </a:r>
            </a:p>
          </p:txBody>
        </p:sp>
        <p:sp>
          <p:nvSpPr>
            <p:cNvPr id="79277" name="Freeform 584"/>
            <p:cNvSpPr>
              <a:spLocks/>
            </p:cNvSpPr>
            <p:nvPr/>
          </p:nvSpPr>
          <p:spPr bwMode="auto">
            <a:xfrm>
              <a:off x="1536" y="2137"/>
              <a:ext cx="613" cy="311"/>
            </a:xfrm>
            <a:custGeom>
              <a:avLst/>
              <a:gdLst>
                <a:gd name="T0" fmla="*/ 0 w 1479"/>
                <a:gd name="T1" fmla="*/ 33 h 363"/>
                <a:gd name="T2" fmla="*/ 0 w 1479"/>
                <a:gd name="T3" fmla="*/ 0 h 363"/>
                <a:gd name="T4" fmla="*/ 0 w 1479"/>
                <a:gd name="T5" fmla="*/ 0 h 363"/>
                <a:gd name="T6" fmla="*/ 0 w 1479"/>
                <a:gd name="T7" fmla="*/ 36 h 363"/>
                <a:gd name="T8" fmla="*/ 0 60000 65536"/>
                <a:gd name="T9" fmla="*/ 0 60000 65536"/>
                <a:gd name="T10" fmla="*/ 0 60000 65536"/>
                <a:gd name="T11" fmla="*/ 0 60000 65536"/>
                <a:gd name="T12" fmla="*/ 0 w 1479"/>
                <a:gd name="T13" fmla="*/ 0 h 363"/>
                <a:gd name="T14" fmla="*/ 1479 w 1479"/>
                <a:gd name="T15" fmla="*/ 363 h 363"/>
              </a:gdLst>
              <a:ahLst/>
              <a:cxnLst>
                <a:cxn ang="T8">
                  <a:pos x="T0" y="T1"/>
                </a:cxn>
                <a:cxn ang="T9">
                  <a:pos x="T2" y="T3"/>
                </a:cxn>
                <a:cxn ang="T10">
                  <a:pos x="T4" y="T5"/>
                </a:cxn>
                <a:cxn ang="T11">
                  <a:pos x="T6" y="T7"/>
                </a:cxn>
              </a:cxnLst>
              <a:rect l="T12" t="T13" r="T14" b="T15"/>
              <a:pathLst>
                <a:path w="1479" h="363">
                  <a:moveTo>
                    <a:pt x="1479" y="338"/>
                  </a:moveTo>
                  <a:lnTo>
                    <a:pt x="1477" y="0"/>
                  </a:lnTo>
                  <a:lnTo>
                    <a:pt x="0" y="0"/>
                  </a:lnTo>
                  <a:lnTo>
                    <a:pt x="0" y="363"/>
                  </a:lnTo>
                </a:path>
              </a:pathLst>
            </a:custGeom>
            <a:noFill/>
            <a:ln w="12700">
              <a:solidFill>
                <a:srgbClr val="FF0000"/>
              </a:solidFill>
              <a:prstDash val="dash"/>
              <a:round/>
              <a:headEnd/>
              <a:tailEnd type="triangle" w="med" len="med"/>
            </a:ln>
          </p:spPr>
          <p:txBody>
            <a:bodyPr wrap="none" lIns="90000" tIns="43200" rIns="90000" bIns="43200" anchor="ctr"/>
            <a:lstStyle/>
            <a:p>
              <a:endParaRPr lang="it-IT"/>
            </a:p>
          </p:txBody>
        </p:sp>
      </p:grpSp>
      <p:sp>
        <p:nvSpPr>
          <p:cNvPr id="79262" name="Text Box 585"/>
          <p:cNvSpPr txBox="1">
            <a:spLocks noChangeArrowheads="1"/>
          </p:cNvSpPr>
          <p:nvPr/>
        </p:nvSpPr>
        <p:spPr bwMode="auto">
          <a:xfrm>
            <a:off x="8331200" y="1323975"/>
            <a:ext cx="503238" cy="549275"/>
          </a:xfrm>
          <a:prstGeom prst="rect">
            <a:avLst/>
          </a:prstGeom>
          <a:noFill/>
          <a:ln w="25400">
            <a:noFill/>
            <a:miter lim="800000"/>
            <a:headEnd/>
            <a:tailEnd/>
          </a:ln>
        </p:spPr>
        <p:txBody>
          <a:bodyPr wrap="none" lIns="87278" tIns="43639" rIns="87278" bIns="43639">
            <a:spAutoFit/>
          </a:bodyPr>
          <a:lstStyle/>
          <a:p>
            <a:pPr algn="just" defTabSz="820738" eaLnBrk="0" hangingPunct="0">
              <a:lnSpc>
                <a:spcPct val="105000"/>
              </a:lnSpc>
              <a:spcBef>
                <a:spcPct val="50000"/>
              </a:spcBef>
              <a:buFont typeface="Wingdings" pitchFamily="2" charset="2"/>
              <a:buNone/>
            </a:pPr>
            <a:r>
              <a:rPr lang="it-IT" sz="2900">
                <a:solidFill>
                  <a:srgbClr val="000066"/>
                </a:solidFill>
                <a:latin typeface="Calibri" pitchFamily="34" charset="0"/>
                <a:sym typeface="Wingdings" pitchFamily="2" charset="2"/>
              </a:rPr>
              <a:t></a:t>
            </a:r>
            <a:endParaRPr lang="it-IT" sz="2900">
              <a:solidFill>
                <a:srgbClr val="000066"/>
              </a:solidFill>
              <a:latin typeface="Calibri" pitchFamily="34" charset="0"/>
            </a:endParaRPr>
          </a:p>
        </p:txBody>
      </p:sp>
      <p:sp>
        <p:nvSpPr>
          <p:cNvPr id="79263" name="Text Box 586"/>
          <p:cNvSpPr txBox="1">
            <a:spLocks noChangeArrowheads="1"/>
          </p:cNvSpPr>
          <p:nvPr/>
        </p:nvSpPr>
        <p:spPr bwMode="auto">
          <a:xfrm>
            <a:off x="2079625" y="1525588"/>
            <a:ext cx="503238" cy="549275"/>
          </a:xfrm>
          <a:prstGeom prst="rect">
            <a:avLst/>
          </a:prstGeom>
          <a:noFill/>
          <a:ln w="25400">
            <a:noFill/>
            <a:miter lim="800000"/>
            <a:headEnd/>
            <a:tailEnd/>
          </a:ln>
        </p:spPr>
        <p:txBody>
          <a:bodyPr wrap="none" lIns="87278" tIns="43639" rIns="87278" bIns="43639">
            <a:spAutoFit/>
          </a:bodyPr>
          <a:lstStyle/>
          <a:p>
            <a:pPr algn="just" defTabSz="820738" eaLnBrk="0" hangingPunct="0">
              <a:lnSpc>
                <a:spcPct val="105000"/>
              </a:lnSpc>
              <a:spcBef>
                <a:spcPct val="50000"/>
              </a:spcBef>
              <a:buFont typeface="Wingdings" pitchFamily="2" charset="2"/>
              <a:buNone/>
            </a:pPr>
            <a:r>
              <a:rPr lang="it-IT" sz="2900">
                <a:solidFill>
                  <a:srgbClr val="000066"/>
                </a:solidFill>
                <a:latin typeface="Calibri" pitchFamily="34" charset="0"/>
                <a:sym typeface="Wingdings" pitchFamily="2" charset="2"/>
              </a:rPr>
              <a:t></a:t>
            </a:r>
            <a:endParaRPr lang="it-IT" sz="2900">
              <a:solidFill>
                <a:srgbClr val="000066"/>
              </a:solidFill>
              <a:latin typeface="Calibri" pitchFamily="34" charset="0"/>
            </a:endParaRPr>
          </a:p>
        </p:txBody>
      </p:sp>
      <p:sp>
        <p:nvSpPr>
          <p:cNvPr id="79264" name="Text Box 587"/>
          <p:cNvSpPr txBox="1">
            <a:spLocks noChangeArrowheads="1"/>
          </p:cNvSpPr>
          <p:nvPr/>
        </p:nvSpPr>
        <p:spPr bwMode="auto">
          <a:xfrm>
            <a:off x="1425575" y="2533650"/>
            <a:ext cx="503238" cy="549275"/>
          </a:xfrm>
          <a:prstGeom prst="rect">
            <a:avLst/>
          </a:prstGeom>
          <a:noFill/>
          <a:ln w="25400">
            <a:noFill/>
            <a:miter lim="800000"/>
            <a:headEnd/>
            <a:tailEnd/>
          </a:ln>
        </p:spPr>
        <p:txBody>
          <a:bodyPr wrap="none" lIns="87278" tIns="43639" rIns="87278" bIns="43639">
            <a:spAutoFit/>
          </a:bodyPr>
          <a:lstStyle/>
          <a:p>
            <a:pPr algn="just" defTabSz="820738" eaLnBrk="0" hangingPunct="0">
              <a:lnSpc>
                <a:spcPct val="105000"/>
              </a:lnSpc>
              <a:spcBef>
                <a:spcPct val="50000"/>
              </a:spcBef>
              <a:buFont typeface="Wingdings" pitchFamily="2" charset="2"/>
              <a:buNone/>
            </a:pPr>
            <a:r>
              <a:rPr lang="it-IT" sz="2900">
                <a:solidFill>
                  <a:srgbClr val="000066"/>
                </a:solidFill>
                <a:latin typeface="Calibri" pitchFamily="34" charset="0"/>
                <a:sym typeface="Wingdings" pitchFamily="2" charset="2"/>
              </a:rPr>
              <a:t></a:t>
            </a:r>
            <a:endParaRPr lang="it-IT" sz="2900">
              <a:solidFill>
                <a:srgbClr val="000066"/>
              </a:solidFill>
              <a:latin typeface="Calibri" pitchFamily="34" charset="0"/>
            </a:endParaRPr>
          </a:p>
        </p:txBody>
      </p:sp>
      <p:sp>
        <p:nvSpPr>
          <p:cNvPr id="79265" name="Text Box 588"/>
          <p:cNvSpPr txBox="1">
            <a:spLocks noChangeArrowheads="1"/>
          </p:cNvSpPr>
          <p:nvPr/>
        </p:nvSpPr>
        <p:spPr bwMode="auto">
          <a:xfrm>
            <a:off x="2679700" y="3609975"/>
            <a:ext cx="503238" cy="549275"/>
          </a:xfrm>
          <a:prstGeom prst="rect">
            <a:avLst/>
          </a:prstGeom>
          <a:noFill/>
          <a:ln w="25400">
            <a:noFill/>
            <a:miter lim="800000"/>
            <a:headEnd/>
            <a:tailEnd/>
          </a:ln>
        </p:spPr>
        <p:txBody>
          <a:bodyPr wrap="none" lIns="87278" tIns="43639" rIns="87278" bIns="43639">
            <a:spAutoFit/>
          </a:bodyPr>
          <a:lstStyle/>
          <a:p>
            <a:pPr algn="just" defTabSz="820738" eaLnBrk="0" hangingPunct="0">
              <a:lnSpc>
                <a:spcPct val="105000"/>
              </a:lnSpc>
              <a:spcBef>
                <a:spcPct val="50000"/>
              </a:spcBef>
              <a:buFont typeface="Wingdings" pitchFamily="2" charset="2"/>
              <a:buNone/>
            </a:pPr>
            <a:r>
              <a:rPr lang="it-IT" sz="2900">
                <a:solidFill>
                  <a:srgbClr val="000066"/>
                </a:solidFill>
                <a:latin typeface="Calibri" pitchFamily="34" charset="0"/>
                <a:sym typeface="Wingdings" pitchFamily="2" charset="2"/>
              </a:rPr>
              <a:t></a:t>
            </a:r>
            <a:endParaRPr lang="it-IT" sz="2900">
              <a:solidFill>
                <a:srgbClr val="000066"/>
              </a:solidFill>
              <a:latin typeface="Calibri" pitchFamily="34" charset="0"/>
            </a:endParaRPr>
          </a:p>
        </p:txBody>
      </p:sp>
      <p:sp>
        <p:nvSpPr>
          <p:cNvPr id="79266" name="Text Box 589"/>
          <p:cNvSpPr txBox="1">
            <a:spLocks noChangeArrowheads="1"/>
          </p:cNvSpPr>
          <p:nvPr/>
        </p:nvSpPr>
        <p:spPr bwMode="auto">
          <a:xfrm>
            <a:off x="6080125" y="5291138"/>
            <a:ext cx="503238" cy="549275"/>
          </a:xfrm>
          <a:prstGeom prst="rect">
            <a:avLst/>
          </a:prstGeom>
          <a:noFill/>
          <a:ln w="25400">
            <a:noFill/>
            <a:miter lim="800000"/>
            <a:headEnd/>
            <a:tailEnd/>
          </a:ln>
        </p:spPr>
        <p:txBody>
          <a:bodyPr wrap="none" lIns="87278" tIns="43639" rIns="87278" bIns="43639">
            <a:spAutoFit/>
          </a:bodyPr>
          <a:lstStyle/>
          <a:p>
            <a:pPr algn="just" defTabSz="820738" eaLnBrk="0" hangingPunct="0">
              <a:lnSpc>
                <a:spcPct val="105000"/>
              </a:lnSpc>
              <a:spcBef>
                <a:spcPct val="50000"/>
              </a:spcBef>
              <a:buFont typeface="Wingdings" pitchFamily="2" charset="2"/>
              <a:buNone/>
            </a:pPr>
            <a:r>
              <a:rPr lang="it-IT" sz="2900">
                <a:solidFill>
                  <a:srgbClr val="000066"/>
                </a:solidFill>
                <a:latin typeface="Calibri" pitchFamily="34" charset="0"/>
                <a:sym typeface="Wingdings" pitchFamily="2" charset="2"/>
              </a:rPr>
              <a:t></a:t>
            </a:r>
            <a:endParaRPr lang="it-IT" sz="2900">
              <a:solidFill>
                <a:srgbClr val="000066"/>
              </a:solidFill>
              <a:latin typeface="Calibri" pitchFamily="34" charset="0"/>
            </a:endParaRPr>
          </a:p>
        </p:txBody>
      </p:sp>
      <p:sp>
        <p:nvSpPr>
          <p:cNvPr id="3012610" name="Rectangle 2"/>
          <p:cNvSpPr>
            <a:spLocks noChangeArrowheads="1"/>
          </p:cNvSpPr>
          <p:nvPr/>
        </p:nvSpPr>
        <p:spPr bwMode="auto">
          <a:xfrm>
            <a:off x="180975" y="119063"/>
            <a:ext cx="8505825" cy="411162"/>
          </a:xfrm>
          <a:prstGeom prst="rect">
            <a:avLst/>
          </a:prstGeom>
          <a:noFill/>
          <a:ln w="3175">
            <a:noFill/>
            <a:miter lim="800000"/>
            <a:headEnd/>
            <a:tailEnd/>
          </a:ln>
        </p:spPr>
        <p:txBody>
          <a:bodyPr lIns="90000" tIns="43200" rIns="90000" bIns="43200" anchor="ctr"/>
          <a:lstStyle/>
          <a:p>
            <a:pPr defTabSz="762000" eaLnBrk="0" hangingPunct="0">
              <a:defRPr/>
            </a:pPr>
            <a:r>
              <a:rPr lang="it-IT" sz="2400" b="1">
                <a:solidFill>
                  <a:srgbClr val="003399"/>
                </a:solidFill>
                <a:effectLst>
                  <a:outerShdw blurRad="38100" dist="38100" dir="2700000" algn="tl">
                    <a:srgbClr val="C0C0C0"/>
                  </a:outerShdw>
                </a:effectLst>
                <a:latin typeface="Calibri" pitchFamily="34" charset="0"/>
              </a:rPr>
              <a:t>supply chain (7/7)</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txBox="1">
            <a:spLocks noChangeArrowheads="1"/>
          </p:cNvSpPr>
          <p:nvPr/>
        </p:nvSpPr>
        <p:spPr bwMode="auto">
          <a:xfrm>
            <a:off x="196850" y="876300"/>
            <a:ext cx="9442450" cy="5972175"/>
          </a:xfrm>
          <a:prstGeom prst="rect">
            <a:avLst/>
          </a:prstGeom>
          <a:noFill/>
          <a:ln w="9525" algn="ctr">
            <a:noFill/>
            <a:miter lim="800000"/>
            <a:headEnd/>
            <a:tailEnd/>
          </a:ln>
        </p:spPr>
        <p:txBody>
          <a:bodyPr/>
          <a:lstStyle/>
          <a:p>
            <a:pPr eaLnBrk="0" hangingPunct="0">
              <a:lnSpc>
                <a:spcPct val="110000"/>
              </a:lnSpc>
              <a:spcBef>
                <a:spcPct val="55000"/>
              </a:spcBef>
            </a:pPr>
            <a:r>
              <a:rPr lang="en-US" sz="1900">
                <a:solidFill>
                  <a:schemeClr val="tx1"/>
                </a:solidFill>
                <a:latin typeface="Calibri" pitchFamily="34" charset="0"/>
                <a:sym typeface="Wingdings" pitchFamily="2" charset="2"/>
              </a:rPr>
              <a:t>The topic of </a:t>
            </a:r>
            <a:r>
              <a:rPr lang="en-US" sz="1900" b="1">
                <a:solidFill>
                  <a:schemeClr val="tx1"/>
                </a:solidFill>
                <a:latin typeface="Calibri" pitchFamily="34" charset="0"/>
                <a:sym typeface="Wingdings" pitchFamily="2" charset="2"/>
              </a:rPr>
              <a:t>performance</a:t>
            </a:r>
            <a:r>
              <a:rPr lang="en-US" sz="1900">
                <a:solidFill>
                  <a:schemeClr val="tx1"/>
                </a:solidFill>
                <a:latin typeface="Calibri" pitchFamily="34" charset="0"/>
                <a:sym typeface="Wingdings" pitchFamily="2" charset="2"/>
              </a:rPr>
              <a:t> measurement has received increasing attention in the management accounting literature as well as in the SCM one (Cousins et al., 2008).  Supply chain performances can be classified in efficiency and effectiveness measures (Beamon, 1999).</a:t>
            </a:r>
          </a:p>
          <a:p>
            <a:pPr eaLnBrk="0" hangingPunct="0">
              <a:lnSpc>
                <a:spcPct val="110000"/>
              </a:lnSpc>
              <a:spcBef>
                <a:spcPct val="55000"/>
              </a:spcBef>
            </a:pPr>
            <a:r>
              <a:rPr lang="en-US" sz="1900" i="1">
                <a:solidFill>
                  <a:schemeClr val="tx1"/>
                </a:solidFill>
                <a:latin typeface="Calibri" pitchFamily="34" charset="0"/>
                <a:sym typeface="Wingdings" pitchFamily="2" charset="2"/>
              </a:rPr>
              <a:t>Efficiency</a:t>
            </a:r>
            <a:r>
              <a:rPr lang="en-US" sz="1900">
                <a:solidFill>
                  <a:schemeClr val="tx1"/>
                </a:solidFill>
                <a:latin typeface="Calibri" pitchFamily="34" charset="0"/>
                <a:sym typeface="Wingdings" pitchFamily="2" charset="2"/>
              </a:rPr>
              <a:t> refers to the ability of a SC to maximize the use of internal resources, given the same output. Efficiency measures are therefore related to </a:t>
            </a:r>
            <a:r>
              <a:rPr lang="en-US" sz="1900" i="1">
                <a:solidFill>
                  <a:schemeClr val="tx1"/>
                </a:solidFill>
                <a:latin typeface="Calibri" pitchFamily="34" charset="0"/>
                <a:sym typeface="Wingdings" pitchFamily="2" charset="2"/>
              </a:rPr>
              <a:t>costs</a:t>
            </a:r>
            <a:r>
              <a:rPr lang="en-US" sz="1900">
                <a:solidFill>
                  <a:schemeClr val="tx1"/>
                </a:solidFill>
                <a:latin typeface="Calibri" pitchFamily="34" charset="0"/>
                <a:sym typeface="Wingdings" pitchFamily="2" charset="2"/>
              </a:rPr>
              <a:t>  (basically </a:t>
            </a:r>
            <a:r>
              <a:rPr lang="en-US" sz="1900" b="1">
                <a:solidFill>
                  <a:schemeClr val="tx1"/>
                </a:solidFill>
                <a:latin typeface="Calibri" pitchFamily="34" charset="0"/>
                <a:sym typeface="Wingdings" pitchFamily="2" charset="2"/>
              </a:rPr>
              <a:t>stock levels</a:t>
            </a:r>
            <a:r>
              <a:rPr lang="en-US" sz="1900">
                <a:solidFill>
                  <a:schemeClr val="tx1"/>
                </a:solidFill>
                <a:latin typeface="Calibri" pitchFamily="34" charset="0"/>
                <a:sym typeface="Wingdings" pitchFamily="2" charset="2"/>
              </a:rPr>
              <a:t> and </a:t>
            </a:r>
            <a:r>
              <a:rPr lang="en-US" sz="1900" b="1">
                <a:solidFill>
                  <a:schemeClr val="tx1"/>
                </a:solidFill>
                <a:latin typeface="Calibri" pitchFamily="34" charset="0"/>
                <a:sym typeface="Wingdings" pitchFamily="2" charset="2"/>
              </a:rPr>
              <a:t>transportation costs</a:t>
            </a:r>
            <a:r>
              <a:rPr lang="en-US" sz="1900">
                <a:solidFill>
                  <a:schemeClr val="tx1"/>
                </a:solidFill>
                <a:latin typeface="Calibri" pitchFamily="34" charset="0"/>
                <a:sym typeface="Wingdings" pitchFamily="2" charset="2"/>
              </a:rPr>
              <a:t>) (Simchi-Levi et al., 2001). </a:t>
            </a:r>
          </a:p>
          <a:p>
            <a:pPr eaLnBrk="0" hangingPunct="0">
              <a:lnSpc>
                <a:spcPct val="110000"/>
              </a:lnSpc>
              <a:spcBef>
                <a:spcPct val="55000"/>
              </a:spcBef>
            </a:pPr>
            <a:r>
              <a:rPr lang="en-US" sz="1900" i="1">
                <a:solidFill>
                  <a:schemeClr val="tx1"/>
                </a:solidFill>
                <a:latin typeface="Calibri" pitchFamily="34" charset="0"/>
                <a:sym typeface="Wingdings" pitchFamily="2" charset="2"/>
              </a:rPr>
              <a:t>Effectiveness</a:t>
            </a:r>
            <a:r>
              <a:rPr lang="en-US" sz="1900">
                <a:solidFill>
                  <a:schemeClr val="tx1"/>
                </a:solidFill>
                <a:latin typeface="Calibri" pitchFamily="34" charset="0"/>
                <a:sym typeface="Wingdings" pitchFamily="2" charset="2"/>
              </a:rPr>
              <a:t> refers to the ability of a SC to satisfy clients requirements.  Effectiveness is measured against </a:t>
            </a:r>
            <a:r>
              <a:rPr lang="en-US" sz="1900" b="1">
                <a:solidFill>
                  <a:schemeClr val="tx1"/>
                </a:solidFill>
                <a:latin typeface="Calibri" pitchFamily="34" charset="0"/>
                <a:sym typeface="Wingdings" pitchFamily="2" charset="2"/>
              </a:rPr>
              <a:t>service level </a:t>
            </a:r>
            <a:r>
              <a:rPr lang="en-US" sz="1900">
                <a:solidFill>
                  <a:schemeClr val="tx1"/>
                </a:solidFill>
                <a:latin typeface="Calibri" pitchFamily="34" charset="0"/>
                <a:sym typeface="Wingdings" pitchFamily="2" charset="2"/>
              </a:rPr>
              <a:t>(Simchi-Levi et al., 2001).</a:t>
            </a:r>
            <a:endParaRPr lang="it-IT" sz="1900">
              <a:solidFill>
                <a:schemeClr val="tx1"/>
              </a:solidFill>
              <a:latin typeface="Calibri" pitchFamily="34" charset="0"/>
            </a:endParaRPr>
          </a:p>
        </p:txBody>
      </p:sp>
      <p:sp>
        <p:nvSpPr>
          <p:cNvPr id="6" name="Rettangolo arrotondato 5"/>
          <p:cNvSpPr/>
          <p:nvPr/>
        </p:nvSpPr>
        <p:spPr bwMode="auto">
          <a:xfrm>
            <a:off x="279400" y="4076700"/>
            <a:ext cx="9283700" cy="1799771"/>
          </a:xfrm>
          <a:prstGeom prst="roundRect">
            <a:avLst/>
          </a:prstGeom>
          <a:solidFill>
            <a:srgbClr val="CCCCFF"/>
          </a:solidFill>
          <a:ln w="9525" cap="flat" cmpd="sng" algn="ctr">
            <a:solidFill>
              <a:schemeClr val="tx1"/>
            </a:solidFill>
            <a:prstDash val="solid"/>
            <a:round/>
            <a:headEnd type="none" w="med" len="med"/>
            <a:tailEnd type="stealth" w="lg" len="lg"/>
          </a:ln>
          <a:effectLst/>
          <a:scene3d>
            <a:camera prst="orthographicFront"/>
            <a:lightRig rig="threePt" dir="t"/>
          </a:scene3d>
          <a:sp3d>
            <a:bevelT/>
          </a:sp3d>
        </p:spPr>
        <p:txBody>
          <a:bodyPr lIns="95789" tIns="47895" rIns="95789" bIns="47895"/>
          <a:lstStyle/>
          <a:p>
            <a:pPr eaLnBrk="0" hangingPunct="0">
              <a:defRPr/>
            </a:pPr>
            <a:r>
              <a:rPr lang="en-US" sz="1400">
                <a:solidFill>
                  <a:srgbClr val="404040"/>
                </a:solidFill>
                <a:latin typeface="Calibri" pitchFamily="34" charset="0"/>
              </a:rPr>
              <a:t>Cousins, P., Lawson, B., Squire, B., (2008) Performance measurement in strategic buyer-supplier relationships: The mediating role of socialization mechanisms, International Journal of Operations &amp; Production Management, Vol. 28, No. 3, pp. 238-258</a:t>
            </a:r>
          </a:p>
          <a:p>
            <a:pPr eaLnBrk="0" hangingPunct="0">
              <a:defRPr/>
            </a:pPr>
            <a:r>
              <a:rPr lang="en-US" sz="1400">
                <a:solidFill>
                  <a:srgbClr val="404040"/>
                </a:solidFill>
                <a:latin typeface="Calibri" pitchFamily="34" charset="0"/>
              </a:rPr>
              <a:t>Beamon, B.M., (1999) Measuring supply chain performances, International journal of Operations and Production Management, Vol. 19, No. 3, pp. 275-292</a:t>
            </a:r>
          </a:p>
          <a:p>
            <a:pPr eaLnBrk="0" hangingPunct="0">
              <a:defRPr/>
            </a:pPr>
            <a:r>
              <a:rPr lang="en-US" sz="1400">
                <a:solidFill>
                  <a:srgbClr val="404040"/>
                </a:solidFill>
                <a:latin typeface="Calibri" pitchFamily="34" charset="0"/>
              </a:rPr>
              <a:t>Simchi-Levi, D., Kaminsky, P., Simchi-Levi, E. (2001) Designing and managing the supply chain, McGrow-Hill, Fairfield, Connecticut</a:t>
            </a:r>
          </a:p>
        </p:txBody>
      </p:sp>
      <p:sp>
        <p:nvSpPr>
          <p:cNvPr id="3012610" name="Rectangle 2"/>
          <p:cNvSpPr>
            <a:spLocks noChangeArrowheads="1"/>
          </p:cNvSpPr>
          <p:nvPr/>
        </p:nvSpPr>
        <p:spPr bwMode="auto">
          <a:xfrm>
            <a:off x="180975" y="119063"/>
            <a:ext cx="8505825" cy="411162"/>
          </a:xfrm>
          <a:prstGeom prst="rect">
            <a:avLst/>
          </a:prstGeom>
          <a:noFill/>
          <a:ln w="3175">
            <a:noFill/>
            <a:miter lim="800000"/>
            <a:headEnd/>
            <a:tailEnd/>
          </a:ln>
        </p:spPr>
        <p:txBody>
          <a:bodyPr lIns="90000" tIns="43200" rIns="90000" bIns="43200" anchor="ctr"/>
          <a:lstStyle/>
          <a:p>
            <a:pPr defTabSz="762000" eaLnBrk="0" hangingPunct="0">
              <a:defRPr/>
            </a:pPr>
            <a:r>
              <a:rPr lang="it-IT" sz="2400" b="1">
                <a:solidFill>
                  <a:srgbClr val="003399"/>
                </a:solidFill>
                <a:effectLst>
                  <a:outerShdw blurRad="38100" dist="38100" dir="2700000" algn="tl">
                    <a:srgbClr val="C0C0C0"/>
                  </a:outerShdw>
                </a:effectLst>
                <a:latin typeface="Calibri" pitchFamily="34" charset="0"/>
              </a:rPr>
              <a:t>supply chain performance (1/2)</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sset arial">
  <a:themeElements>
    <a:clrScheme name="">
      <a:dk1>
        <a:srgbClr val="000000"/>
      </a:dk1>
      <a:lt1>
        <a:srgbClr val="3365FB"/>
      </a:lt1>
      <a:dk2>
        <a:srgbClr val="000000"/>
      </a:dk2>
      <a:lt2>
        <a:srgbClr val="919191"/>
      </a:lt2>
      <a:accent1>
        <a:srgbClr val="618FFD"/>
      </a:accent1>
      <a:accent2>
        <a:srgbClr val="00AE00"/>
      </a:accent2>
      <a:accent3>
        <a:srgbClr val="ADB8FD"/>
      </a:accent3>
      <a:accent4>
        <a:srgbClr val="000000"/>
      </a:accent4>
      <a:accent5>
        <a:srgbClr val="B7C6FE"/>
      </a:accent5>
      <a:accent6>
        <a:srgbClr val="009D00"/>
      </a:accent6>
      <a:hlink>
        <a:srgbClr val="FC0128"/>
      </a:hlink>
      <a:folHlink>
        <a:srgbClr val="CECECE"/>
      </a:folHlink>
    </a:clrScheme>
    <a:fontScheme name="Asset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666699"/>
          </a:solidFill>
          <a:prstDash val="solid"/>
          <a:round/>
          <a:headEnd type="none" w="med" len="med"/>
          <a:tailEnd type="triangle" w="med" len="med"/>
        </a:ln>
        <a:effectLst/>
      </a:spPr>
      <a:bodyPr vert="horz" wrap="non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it-IT" sz="1200" b="0" i="0" u="none" strike="noStrike" cap="none" normalizeH="0" baseline="0" smtClean="0">
            <a:ln>
              <a:noFill/>
            </a:ln>
            <a:solidFill>
              <a:srgbClr val="000000"/>
            </a:solidFill>
            <a:effectLst/>
            <a:latin typeface="Arial" pitchFamily="34"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spPr>
      <a:bodyPr/>
      <a:lstStyle/>
    </a:lnDef>
  </a:objectDefaults>
  <a:extraClrSchemeLst>
    <a:extraClrScheme>
      <a:clrScheme name="Asset aria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sset aria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sset aria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sset aria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sset aria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sset aria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sset aria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C:\Programmi\Microsoft Office\Modelli\Asset arial.pot</Template>
  <TotalTime>41563</TotalTime>
  <Pages>428</Pages>
  <Words>2210</Words>
  <Application>Microsoft Office PowerPoint</Application>
  <PresentationFormat>A4 (21x29,7 cm)</PresentationFormat>
  <Paragraphs>459</Paragraphs>
  <Slides>39</Slides>
  <Notes>15</Notes>
  <HiddenSlides>0</HiddenSlides>
  <MMClips>0</MMClips>
  <ScaleCrop>false</ScaleCrop>
  <HeadingPairs>
    <vt:vector size="8" baseType="variant">
      <vt:variant>
        <vt:lpstr>Caratteri utilizzati</vt:lpstr>
      </vt:variant>
      <vt:variant>
        <vt:i4>7</vt:i4>
      </vt:variant>
      <vt:variant>
        <vt:lpstr>Modello struttura</vt:lpstr>
      </vt:variant>
      <vt:variant>
        <vt:i4>1</vt:i4>
      </vt:variant>
      <vt:variant>
        <vt:lpstr>Server OLE incorporati</vt:lpstr>
      </vt:variant>
      <vt:variant>
        <vt:i4>5</vt:i4>
      </vt:variant>
      <vt:variant>
        <vt:lpstr>Titoli diapositive</vt:lpstr>
      </vt:variant>
      <vt:variant>
        <vt:i4>39</vt:i4>
      </vt:variant>
    </vt:vector>
  </HeadingPairs>
  <TitlesOfParts>
    <vt:vector size="52" baseType="lpstr">
      <vt:lpstr>Arial</vt:lpstr>
      <vt:lpstr>Wingdings</vt:lpstr>
      <vt:lpstr>Symbol</vt:lpstr>
      <vt:lpstr>Times New Roman</vt:lpstr>
      <vt:lpstr>Calibri</vt:lpstr>
      <vt:lpstr>Monotype Sorts</vt:lpstr>
      <vt:lpstr>CG Omega</vt:lpstr>
      <vt:lpstr>Asset arial</vt:lpstr>
      <vt:lpstr>Microsoft ClipArt Gallery</vt:lpstr>
      <vt:lpstr>ClipArt</vt:lpstr>
      <vt:lpstr>Documento</vt:lpstr>
      <vt:lpstr>Equation</vt:lpstr>
      <vt:lpstr>Grafico</vt:lpstr>
      <vt:lpstr>GESTIONE della PRODUZIONE e LOGISTICA – MODULO SC introduzione alle SC</vt:lpstr>
      <vt:lpstr>supply chain (1/7)</vt:lpstr>
      <vt:lpstr>supply chain (2/7)</vt:lpstr>
      <vt:lpstr>supply chain (3/7)</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schema di classificazione a tre assi dei sistemi produttivi</vt:lpstr>
      <vt:lpstr>Diapositiva 23</vt:lpstr>
      <vt:lpstr>pianificazione della domanda </vt:lpstr>
      <vt:lpstr>previsione della domanda</vt:lpstr>
      <vt:lpstr>natura del processo previsionale</vt:lpstr>
      <vt:lpstr>oggetto delle previsioni</vt:lpstr>
      <vt:lpstr>orizzonte temporale, periodo e frequenza</vt:lpstr>
      <vt:lpstr>accuratezza</vt:lpstr>
      <vt:lpstr>le prestazioni del processo previsionale </vt:lpstr>
      <vt:lpstr>l’errore di previsione</vt:lpstr>
      <vt:lpstr>il quadro delle metodologie previsionali</vt:lpstr>
      <vt:lpstr>l’utilizzo congiunto delle metodologie</vt:lpstr>
      <vt:lpstr>modelli esplicativi (causali)</vt:lpstr>
      <vt:lpstr>regressione lineare semplice</vt:lpstr>
      <vt:lpstr>modelli estrapolativi</vt:lpstr>
      <vt:lpstr>Diapositiva 37</vt:lpstr>
      <vt:lpstr>Diapositiva 38</vt:lpstr>
      <vt:lpstr>Diapositiva 39</vt:lpstr>
    </vt:vector>
  </TitlesOfParts>
  <Company>Asset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Metodologia</dc:title>
  <dc:subject/>
  <dc:creator/>
  <cp:keywords/>
  <dc:description/>
  <cp:lastModifiedBy>Admin</cp:lastModifiedBy>
  <cp:revision>1959</cp:revision>
  <cp:lastPrinted>2000-06-16T17:30:30Z</cp:lastPrinted>
  <dcterms:created xsi:type="dcterms:W3CDTF">1999-12-05T16:20:08Z</dcterms:created>
  <dcterms:modified xsi:type="dcterms:W3CDTF">2010-11-12T11:21:12Z</dcterms:modified>
</cp:coreProperties>
</file>