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6" r:id="rId2"/>
  </p:sldMasterIdLst>
  <p:notesMasterIdLst>
    <p:notesMasterId r:id="rId16"/>
  </p:notesMasterIdLst>
  <p:sldIdLst>
    <p:sldId id="280" r:id="rId3"/>
    <p:sldId id="286" r:id="rId4"/>
    <p:sldId id="283" r:id="rId5"/>
    <p:sldId id="288" r:id="rId6"/>
    <p:sldId id="284" r:id="rId7"/>
    <p:sldId id="289" r:id="rId8"/>
    <p:sldId id="290" r:id="rId9"/>
    <p:sldId id="287" r:id="rId10"/>
    <p:sldId id="285" r:id="rId11"/>
    <p:sldId id="291" r:id="rId12"/>
    <p:sldId id="293" r:id="rId13"/>
    <p:sldId id="292" r:id="rId14"/>
    <p:sldId id="294" r:id="rId15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96" y="-4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A275-542E-42B9-9C5C-8AE4DE74D23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6A47E-AF34-4095-BCC1-92F87EFF0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F8B0-1B1C-4012-9D58-8DA5C0B0E730}" type="slidenum">
              <a:rPr lang="en-US"/>
              <a:pPr/>
              <a:t>1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232" y="4714368"/>
            <a:ext cx="5437213" cy="4467660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579168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579168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42875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2641"/>
            <a:ext cx="8191528" cy="553998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1472" y="1058664"/>
            <a:ext cx="8191528" cy="1809726"/>
          </a:xfrm>
        </p:spPr>
        <p:txBody>
          <a:bodyPr/>
          <a:lstStyle>
            <a:lvl1pPr algn="just">
              <a:lnSpc>
                <a:spcPct val="90000"/>
              </a:lnSpc>
              <a:defRPr sz="2800"/>
            </a:lvl1pPr>
            <a:lvl2pPr algn="just">
              <a:lnSpc>
                <a:spcPct val="90000"/>
              </a:lnSpc>
              <a:defRPr sz="2400"/>
            </a:lvl2pPr>
            <a:lvl3pPr algn="just">
              <a:lnSpc>
                <a:spcPct val="90000"/>
              </a:lnSpc>
              <a:defRPr sz="2000"/>
            </a:lvl3pPr>
            <a:lvl4pPr algn="just">
              <a:lnSpc>
                <a:spcPct val="90000"/>
              </a:lnSpc>
              <a:defRPr sz="2000"/>
            </a:lvl4pPr>
            <a:lvl5pPr algn="just">
              <a:lnSpc>
                <a:spcPct val="90000"/>
              </a:lnSpc>
              <a:defRPr sz="20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1809726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4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2517612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2517612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85542"/>
            <a:ext cx="4114800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885542"/>
            <a:ext cx="4117019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2641"/>
            <a:ext cx="8191528" cy="132959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 bright="-18000"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57916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 bright="-18000"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79"/>
            <a:ext cx="9144000" cy="41687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42875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71550"/>
            <a:ext cx="8064896" cy="1142621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Harris-Wilson</a:t>
            </a:r>
            <a:endParaRPr lang="en-US" dirty="0" smtClean="0"/>
          </a:p>
        </p:txBody>
      </p:sp>
      <p:sp>
        <p:nvSpPr>
          <p:cNvPr id="143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Operativa</a:t>
            </a:r>
            <a:endParaRPr lang="en-US" dirty="0" smtClean="0"/>
          </a:p>
          <a:p>
            <a:r>
              <a:rPr lang="en-US" dirty="0" err="1" smtClean="0"/>
              <a:t>Emanuele</a:t>
            </a:r>
            <a:r>
              <a:rPr lang="en-US" dirty="0" smtClean="0"/>
              <a:t> </a:t>
            </a:r>
            <a:r>
              <a:rPr lang="en-US" dirty="0" err="1" smtClean="0"/>
              <a:t>Borgonovo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71472" y="1058664"/>
            <a:ext cx="8191528" cy="2973122"/>
          </a:xfrm>
        </p:spPr>
        <p:txBody>
          <a:bodyPr/>
          <a:lstStyle/>
          <a:p>
            <a:r>
              <a:rPr lang="it-IT" dirty="0" smtClean="0"/>
              <a:t>Un fornitore vi offre la possibilità di comperare ad un prezzo ridotto, p0, se acquistate una quantità x non inferiore a x0.</a:t>
            </a:r>
          </a:p>
          <a:p>
            <a:r>
              <a:rPr lang="it-IT" dirty="0" smtClean="0"/>
              <a:t>Cosa decidete?</a:t>
            </a:r>
          </a:p>
          <a:p>
            <a:r>
              <a:rPr lang="it-IT" dirty="0" smtClean="0"/>
              <a:t>Se x0&lt;x*, non cambia l’ordine ottimo, riceviamo un regalo!</a:t>
            </a:r>
          </a:p>
          <a:p>
            <a:r>
              <a:rPr lang="it-IT" dirty="0" smtClean="0"/>
              <a:t>Se x0&gt;x* occorre valutare la convenienza.</a:t>
            </a:r>
            <a:endParaRPr lang="it-IT" dirty="0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Sconto II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1472" y="1058664"/>
            <a:ext cx="8191528" cy="387798"/>
          </a:xfrm>
        </p:spPr>
        <p:txBody>
          <a:bodyPr/>
          <a:lstStyle/>
          <a:p>
            <a:r>
              <a:rPr lang="it-IT" dirty="0" smtClean="0"/>
              <a:t>La nuova funzione costo è la linea rossa</a:t>
            </a:r>
            <a:endParaRPr lang="it-IT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9662"/>
            <a:ext cx="3274787" cy="262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11710"/>
            <a:ext cx="38862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Sconto (II)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1472" y="1058664"/>
            <a:ext cx="8191528" cy="861774"/>
          </a:xfrm>
        </p:spPr>
        <p:txBody>
          <a:bodyPr/>
          <a:lstStyle/>
          <a:p>
            <a:r>
              <a:rPr lang="it-IT" dirty="0" smtClean="0"/>
              <a:t>Confrontiamo il costo ottimo a x* con il nuovo costo.</a:t>
            </a:r>
          </a:p>
          <a:p>
            <a:endParaRPr lang="it-IT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71600" y="1851670"/>
          <a:ext cx="2643188" cy="544512"/>
        </p:xfrm>
        <a:graphic>
          <a:graphicData uri="http://schemas.openxmlformats.org/presentationml/2006/ole">
            <p:oleObj spid="_x0000_s28675" name="Equation" r:id="rId3" imgW="1231560" imgH="2538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080000" y="1635125"/>
          <a:ext cx="3462338" cy="901700"/>
        </p:xfrm>
        <a:graphic>
          <a:graphicData uri="http://schemas.openxmlformats.org/presentationml/2006/ole">
            <p:oleObj spid="_x0000_s28677" name="Equation" r:id="rId4" imgW="1612800" imgH="41904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267744" y="3003798"/>
          <a:ext cx="4548188" cy="898525"/>
        </p:xfrm>
        <a:graphic>
          <a:graphicData uri="http://schemas.openxmlformats.org/presentationml/2006/ole">
            <p:oleObj spid="_x0000_s28678" name="Equation" r:id="rId5" imgW="2120760" imgH="41904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/>
          <a:p>
            <a:r>
              <a:rPr lang="it-IT" dirty="0" smtClean="0"/>
              <a:t>Bibliografia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9542"/>
            <a:ext cx="8382000" cy="1855893"/>
          </a:xfrm>
        </p:spPr>
        <p:txBody>
          <a:bodyPr/>
          <a:lstStyle/>
          <a:p>
            <a:pPr marL="860425" lvl="1" indent="-342900" algn="just"/>
            <a:r>
              <a:rPr lang="en-US" sz="1800" dirty="0" err="1" smtClean="0"/>
              <a:t>Erlenkotter</a:t>
            </a:r>
            <a:r>
              <a:rPr lang="en-US" sz="1800" dirty="0" smtClean="0"/>
              <a:t> </a:t>
            </a:r>
            <a:r>
              <a:rPr lang="en-US" sz="1800" dirty="0" smtClean="0"/>
              <a:t>D., 1989: “An Early Classic Misplaced: Ford W. Harris’s Economic Order Quantity Model of 1915,” Management Science, 35 (7), pp. 898-900.</a:t>
            </a:r>
            <a:endParaRPr lang="it-IT" sz="1800" dirty="0" smtClean="0"/>
          </a:p>
          <a:p>
            <a:pPr marL="860425" lvl="1" indent="-342900" algn="just"/>
            <a:r>
              <a:rPr lang="it-IT" sz="1800" dirty="0" smtClean="0"/>
              <a:t>Harris F.W., 1915: “How many parts to make at once,”Factory, The Magazine of Management, 10, 2, 135-136,152, Reprinted in Operations Research, 1990,38 (6), pp.947-950.</a:t>
            </a:r>
          </a:p>
          <a:p>
            <a:pPr marL="860425" lvl="1" indent="-342900" algn="just"/>
            <a:r>
              <a:rPr lang="en-US" sz="1800" dirty="0" err="1" smtClean="0"/>
              <a:t>Erlenkotter</a:t>
            </a:r>
            <a:r>
              <a:rPr lang="en-US" sz="1800" dirty="0" smtClean="0"/>
              <a:t> D., 1989: “An Early Classic Misplaced: Ford W. Harris’s Economic Order Quantity Model of 1915,” Management Science, 35 (7), pp. 898-900</a:t>
            </a:r>
            <a:r>
              <a:rPr lang="en-US" sz="1800" dirty="0" smtClean="0"/>
              <a:t>.</a:t>
            </a:r>
            <a:endParaRPr lang="it-IT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 sull’andamento delle scorte</a:t>
            </a:r>
            <a:endParaRPr lang="it-IT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9622"/>
            <a:ext cx="5992019" cy="292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Elementi Principali del Modello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689967"/>
          </a:xfrm>
        </p:spPr>
        <p:txBody>
          <a:bodyPr/>
          <a:lstStyle/>
          <a:p>
            <a:r>
              <a:rPr lang="it-IT" dirty="0" smtClean="0"/>
              <a:t>Costo di ordinazione: </a:t>
            </a:r>
            <a:endParaRPr lang="it-IT" dirty="0" smtClean="0"/>
          </a:p>
          <a:p>
            <a:pPr lvl="1"/>
            <a:r>
              <a:rPr lang="it-IT" dirty="0" smtClean="0"/>
              <a:t>S/x </a:t>
            </a:r>
            <a:r>
              <a:rPr lang="it-IT" dirty="0" smtClean="0"/>
              <a:t>è il numero di volte in cui decidiamo di ordinare.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Costo di stoccaggio: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Valore della merce in inventario: </a:t>
            </a:r>
            <a:endParaRPr lang="it-IT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11960" y="843558"/>
          <a:ext cx="1230313" cy="749300"/>
        </p:xfrm>
        <a:graphic>
          <a:graphicData uri="http://schemas.openxmlformats.org/presentationml/2006/ole">
            <p:oleObj spid="_x0000_s2050" name="Equation" r:id="rId3" imgW="647640" imgH="393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355976" y="2211710"/>
          <a:ext cx="1277937" cy="749300"/>
        </p:xfrm>
        <a:graphic>
          <a:graphicData uri="http://schemas.openxmlformats.org/presentationml/2006/ole">
            <p:oleObj spid="_x0000_s2052" name="Equation" r:id="rId4" imgW="672840" imgH="393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24128" y="3291830"/>
          <a:ext cx="1566174" cy="432048"/>
        </p:xfrm>
        <a:graphic>
          <a:graphicData uri="http://schemas.openxmlformats.org/presentationml/2006/ole">
            <p:oleObj spid="_x0000_s2054" name="Equation" r:id="rId5" imgW="736560" imgH="20304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Componenti della funzione costo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744404"/>
            <a:ext cx="3024336" cy="416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quantità di ordinazione ottima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283702"/>
          </a:xfrm>
        </p:spPr>
        <p:txBody>
          <a:bodyPr/>
          <a:lstStyle/>
          <a:p>
            <a:r>
              <a:rPr lang="it-IT" dirty="0" smtClean="0"/>
              <a:t>La funzione costo è: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1463" y="1635125"/>
          <a:ext cx="3052762" cy="846138"/>
        </p:xfrm>
        <a:graphic>
          <a:graphicData uri="http://schemas.openxmlformats.org/presentationml/2006/ole">
            <p:oleObj spid="_x0000_s1026" name="Equation" r:id="rId3" imgW="1422360" imgH="39348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Formula EOQ</a:t>
            </a:r>
            <a:endParaRPr lang="it-IT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67544" y="1203598"/>
          <a:ext cx="1825625" cy="2844800"/>
        </p:xfrm>
        <a:graphic>
          <a:graphicData uri="http://schemas.openxmlformats.org/presentationml/2006/ole">
            <p:oleObj spid="_x0000_s25602" name="Equation" r:id="rId3" imgW="1091880" imgH="170172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491880" y="1707654"/>
          <a:ext cx="2994496" cy="2015526"/>
        </p:xfrm>
        <a:graphic>
          <a:graphicData uri="http://schemas.openxmlformats.org/presentationml/2006/ole">
            <p:oleObj spid="_x0000_s25603" name="Equation" r:id="rId4" imgW="660240" imgH="44424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Sensibilità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775597"/>
          </a:xfrm>
        </p:spPr>
        <p:txBody>
          <a:bodyPr/>
          <a:lstStyle/>
          <a:p>
            <a:r>
              <a:rPr lang="it-IT" dirty="0" smtClean="0"/>
              <a:t>Se raddoppia domanda devo raddoppiare la quantità ordinata e, quindi, il magazzino?</a:t>
            </a:r>
            <a:endParaRPr lang="it-IT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Costo all’ottimo</a:t>
            </a:r>
            <a:endParaRPr lang="it-IT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63638"/>
            <a:ext cx="71723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3705630"/>
          </a:xfrm>
        </p:spPr>
        <p:txBody>
          <a:bodyPr/>
          <a:lstStyle/>
          <a:p>
            <a:r>
              <a:rPr lang="it-IT" dirty="0" smtClean="0"/>
              <a:t>S=10000</a:t>
            </a:r>
          </a:p>
          <a:p>
            <a:r>
              <a:rPr lang="it-IT" dirty="0" smtClean="0"/>
              <a:t>m=80</a:t>
            </a:r>
          </a:p>
          <a:p>
            <a:r>
              <a:rPr lang="it-IT" dirty="0" smtClean="0"/>
              <a:t>g</a:t>
            </a:r>
            <a:r>
              <a:rPr lang="it-IT" dirty="0" smtClean="0"/>
              <a:t>=150</a:t>
            </a:r>
          </a:p>
          <a:p>
            <a:r>
              <a:rPr lang="it-IT" dirty="0" smtClean="0"/>
              <a:t>X*=?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 presentation slides(3)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slides(3)</Template>
  <TotalTime>267</TotalTime>
  <Words>263</Words>
  <Application>Microsoft Office PowerPoint</Application>
  <PresentationFormat>On-screen Show (16:9)</PresentationFormat>
  <Paragraphs>41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Sample presentation slides(3)</vt:lpstr>
      <vt:lpstr>White with Courier font for code slides</vt:lpstr>
      <vt:lpstr>Equation</vt:lpstr>
      <vt:lpstr>MathType 6.0 Equation</vt:lpstr>
      <vt:lpstr>Il Modello di Harris-Wilson</vt:lpstr>
      <vt:lpstr>Ipotesi sull’andamento delle scorte</vt:lpstr>
      <vt:lpstr>Elementi Principali del Modello</vt:lpstr>
      <vt:lpstr>Componenti della funzione costo</vt:lpstr>
      <vt:lpstr>La quantità di ordinazione ottima</vt:lpstr>
      <vt:lpstr>Formula EOQ</vt:lpstr>
      <vt:lpstr>Sensibilità</vt:lpstr>
      <vt:lpstr>Costo all’ottimo</vt:lpstr>
      <vt:lpstr>Esempio</vt:lpstr>
      <vt:lpstr>Sconto</vt:lpstr>
      <vt:lpstr>Sconto II</vt:lpstr>
      <vt:lpstr>Sconto (II)</vt:lpstr>
      <vt:lpstr>Bibliografia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 </dc:creator>
  <cp:lastModifiedBy> </cp:lastModifiedBy>
  <cp:revision>112</cp:revision>
  <dcterms:created xsi:type="dcterms:W3CDTF">2010-06-03T05:18:30Z</dcterms:created>
  <dcterms:modified xsi:type="dcterms:W3CDTF">2010-11-17T18:21:40Z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TC102867181033</vt:lpwstr>
  </property>
</Properties>
</file>