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6" r:id="rId2"/>
  </p:sldMasterIdLst>
  <p:notesMasterIdLst>
    <p:notesMasterId r:id="rId26"/>
  </p:notesMasterIdLst>
  <p:sldIdLst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96" y="-4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2A275-542E-42B9-9C5C-8AE4DE74D23F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6A47E-AF34-4095-BCC1-92F87EFF0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EF8B0-1B1C-4012-9D58-8DA5C0B0E730}" type="slidenum">
              <a:rPr lang="en-US"/>
              <a:pPr/>
              <a:t>1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8" y="4342677"/>
            <a:ext cx="5485465" cy="4115420"/>
          </a:xfrm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7069F-0152-482B-8782-44ACF4413185}" type="slidenum">
              <a:rPr lang="en-US"/>
              <a:pPr/>
              <a:t>3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C1678-AE67-4D00-8C06-4D2A558AAF3E}" type="slidenum">
              <a:rPr lang="en-US"/>
              <a:pPr/>
              <a:t>4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C4B3E-9D06-4808-9BA9-774B796BFAD2}" type="slidenum">
              <a:rPr lang="en-US"/>
              <a:pPr/>
              <a:t>5</a:t>
            </a:fld>
            <a:endParaRPr lang="en-US"/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3DDBD-2601-4D46-8C6C-4FE4BE8AA4D5}" type="slidenum">
              <a:rPr lang="en-US"/>
              <a:pPr/>
              <a:t>7</a:t>
            </a:fld>
            <a:endParaRPr lang="en-US"/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FDC75-A178-4AD5-963D-1A862868D7DF}" type="slidenum">
              <a:rPr lang="en-US"/>
              <a:pPr/>
              <a:t>9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5F526-CB87-4416-9D6F-B1B877B50391}" type="slidenum">
              <a:rPr lang="en-US"/>
              <a:pPr/>
              <a:t>11</a:t>
            </a:fld>
            <a:endParaRPr lang="en-US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9D971-8637-4AFF-928F-261746684391}" type="slidenum">
              <a:rPr lang="en-US"/>
              <a:pPr/>
              <a:t>18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CC9BE-2B18-49CF-B17E-A29AD76EED02}" type="slidenum">
              <a:rPr lang="en-US"/>
              <a:pPr/>
              <a:t>23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8" y="4342677"/>
            <a:ext cx="5485465" cy="4115420"/>
          </a:xfrm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="1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579168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579168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428750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72641"/>
            <a:ext cx="8191528" cy="553998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71472" y="1058664"/>
            <a:ext cx="8191528" cy="1809726"/>
          </a:xfrm>
        </p:spPr>
        <p:txBody>
          <a:bodyPr/>
          <a:lstStyle>
            <a:lvl1pPr algn="just">
              <a:lnSpc>
                <a:spcPct val="90000"/>
              </a:lnSpc>
              <a:defRPr sz="2800"/>
            </a:lvl1pPr>
            <a:lvl2pPr algn="just">
              <a:lnSpc>
                <a:spcPct val="90000"/>
              </a:lnSpc>
              <a:defRPr sz="2400"/>
            </a:lvl2pPr>
            <a:lvl3pPr algn="just">
              <a:lnSpc>
                <a:spcPct val="90000"/>
              </a:lnSpc>
              <a:defRPr sz="2000"/>
            </a:lvl3pPr>
            <a:lvl4pPr algn="just">
              <a:lnSpc>
                <a:spcPct val="90000"/>
              </a:lnSpc>
              <a:defRPr sz="2000"/>
            </a:lvl4pPr>
            <a:lvl5pPr algn="just">
              <a:lnSpc>
                <a:spcPct val="90000"/>
              </a:lnSpc>
              <a:defRPr sz="20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553998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1809726"/>
          </a:xfrm>
        </p:spPr>
        <p:txBody>
          <a:bodyPr/>
          <a:lstStyle>
            <a:lvl1pPr>
              <a:lnSpc>
                <a:spcPct val="90000"/>
              </a:lnSpc>
              <a:defRPr sz="2800"/>
            </a:lvl1pPr>
            <a:lvl2pPr>
              <a:lnSpc>
                <a:spcPct val="90000"/>
              </a:lnSpc>
              <a:defRPr sz="2400"/>
            </a:lvl2pPr>
            <a:lvl3pPr>
              <a:lnSpc>
                <a:spcPct val="90000"/>
              </a:lnSpc>
              <a:defRPr sz="2000"/>
            </a:lvl3pPr>
            <a:lvl4pPr>
              <a:lnSpc>
                <a:spcPct val="90000"/>
              </a:lnSpc>
              <a:defRPr sz="2000"/>
            </a:lvl4pPr>
            <a:lvl5pPr>
              <a:lnSpc>
                <a:spcPct val="90000"/>
              </a:lnSpc>
              <a:defRPr sz="20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2517612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2517612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885542"/>
            <a:ext cx="4114800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2" y="885542"/>
            <a:ext cx="4117019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72641"/>
            <a:ext cx="8191528" cy="132959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 bright="-18000"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57916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6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 bright="-18000"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79"/>
            <a:ext cx="9144000" cy="41687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42875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Matematica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Managers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Oggi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it-IT" dirty="0" smtClean="0"/>
              <a:t>Costruire un modello</a:t>
            </a:r>
            <a:endParaRPr lang="it-IT" dirty="0"/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it-IT" smtClean="0"/>
              <a:t> 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necessarie</a:t>
            </a:r>
            <a:endParaRPr lang="en-US" dirty="0" smtClean="0"/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9656"/>
            <a:ext cx="8382000" cy="3434786"/>
          </a:xfrm>
        </p:spPr>
        <p:txBody>
          <a:bodyPr/>
          <a:lstStyle/>
          <a:p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profonda</a:t>
            </a:r>
            <a:r>
              <a:rPr lang="en-GB" dirty="0" smtClean="0"/>
              <a:t> </a:t>
            </a:r>
            <a:r>
              <a:rPr lang="en-GB" dirty="0" err="1" smtClean="0"/>
              <a:t>conoscenza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Problema</a:t>
            </a:r>
            <a:endParaRPr lang="en-GB" dirty="0" smtClean="0"/>
          </a:p>
          <a:p>
            <a:pPr lvl="1"/>
            <a:r>
              <a:rPr lang="en-GB" dirty="0" smtClean="0"/>
              <a:t>La </a:t>
            </a:r>
            <a:r>
              <a:rPr lang="en-GB" dirty="0" err="1" smtClean="0"/>
              <a:t>matematica</a:t>
            </a:r>
            <a:r>
              <a:rPr lang="en-GB" dirty="0" smtClean="0"/>
              <a:t> </a:t>
            </a:r>
            <a:r>
              <a:rPr lang="en-GB" dirty="0" err="1" smtClean="0"/>
              <a:t>sottostante</a:t>
            </a:r>
            <a:endParaRPr lang="en-GB" dirty="0" smtClean="0"/>
          </a:p>
          <a:p>
            <a:pPr lvl="1"/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eventi</a:t>
            </a:r>
            <a:r>
              <a:rPr lang="en-GB" dirty="0" smtClean="0"/>
              <a:t> </a:t>
            </a:r>
            <a:r>
              <a:rPr lang="en-GB" dirty="0" err="1" smtClean="0"/>
              <a:t>importanti</a:t>
            </a:r>
            <a:r>
              <a:rPr lang="en-GB" dirty="0" smtClean="0"/>
              <a:t> </a:t>
            </a:r>
            <a:r>
              <a:rPr lang="en-GB" dirty="0" err="1" smtClean="0"/>
              <a:t>riguardanti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problema</a:t>
            </a:r>
            <a:r>
              <a:rPr lang="en-GB" dirty="0" smtClean="0"/>
              <a:t> in </a:t>
            </a:r>
            <a:r>
              <a:rPr lang="en-GB" dirty="0" err="1" smtClean="0"/>
              <a:t>corso</a:t>
            </a:r>
            <a:endParaRPr lang="en-GB" dirty="0" smtClean="0"/>
          </a:p>
          <a:p>
            <a:pPr lvl="1"/>
            <a:r>
              <a:rPr lang="en-GB" dirty="0" smtClean="0"/>
              <a:t>I </a:t>
            </a:r>
            <a:r>
              <a:rPr lang="en-GB" dirty="0" err="1" smtClean="0"/>
              <a:t>fattori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influenzano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termini del </a:t>
            </a:r>
            <a:r>
              <a:rPr lang="en-GB" dirty="0" err="1" smtClean="0"/>
              <a:t>problema</a:t>
            </a:r>
            <a:endParaRPr lang="en-GB" dirty="0" smtClean="0"/>
          </a:p>
          <a:p>
            <a:r>
              <a:rPr lang="en-GB" dirty="0" err="1" smtClean="0"/>
              <a:t>Analisi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dati</a:t>
            </a:r>
            <a:endParaRPr lang="en-GB" dirty="0" smtClean="0"/>
          </a:p>
          <a:p>
            <a:r>
              <a:rPr lang="en-GB" dirty="0" err="1" smtClean="0"/>
              <a:t>Analisi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incertezza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Validazione</a:t>
            </a:r>
            <a:r>
              <a:rPr lang="en-GB" dirty="0" smtClean="0"/>
              <a:t> </a:t>
            </a:r>
            <a:r>
              <a:rPr lang="en-GB" dirty="0" err="1" smtClean="0"/>
              <a:t>empirica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Sforzo Multidisciplinare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775597"/>
          </a:xfrm>
        </p:spPr>
        <p:txBody>
          <a:bodyPr/>
          <a:lstStyle/>
          <a:p>
            <a:r>
              <a:rPr lang="it-IT" dirty="0" smtClean="0"/>
              <a:t>Occorrono più expertise per fare un modello di successo.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Citazione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“decisions are often non-routine and usually require a bringing together of people ideas, data, and judgments from diverse sources” (Little, 1970)</a:t>
            </a:r>
            <a:endParaRPr lang="it-IT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it-IT" dirty="0" smtClean="0"/>
              <a:t>Qualche Modello</a:t>
            </a:r>
            <a:endParaRPr lang="it-IT" dirty="0"/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it-IT" smtClean="0"/>
              <a:t> 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modello finanziario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1335750"/>
          </a:xfrm>
        </p:spPr>
        <p:txBody>
          <a:bodyPr/>
          <a:lstStyle/>
          <a:p>
            <a:r>
              <a:rPr lang="it-IT" dirty="0" smtClean="0"/>
              <a:t>Equazioni per il default di un’azienda da dati di mercato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5896" y="2000246"/>
            <a:ext cx="6366225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Immagine 3" descr="nolinks_noincentiv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16"/>
            <a:ext cx="9144000" cy="364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</a:t>
            </a:r>
            <a:r>
              <a:rPr lang="fr-FR" dirty="0" err="1" smtClean="0"/>
              <a:t>modello</a:t>
            </a:r>
            <a:r>
              <a:rPr lang="fr-FR" dirty="0" smtClean="0"/>
              <a:t> per la </a:t>
            </a:r>
            <a:r>
              <a:rPr lang="fr-FR" dirty="0" err="1" smtClean="0"/>
              <a:t>selezione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incentivi</a:t>
            </a:r>
            <a:endParaRPr lang="fr-FR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553998"/>
          </a:xfrm>
        </p:spPr>
        <p:txBody>
          <a:bodyPr/>
          <a:lstStyle/>
          <a:p>
            <a:r>
              <a:rPr lang="it-IT" dirty="0" smtClean="0"/>
              <a:t>Un modello per le decisioni</a:t>
            </a:r>
            <a:endParaRPr lang="it-IT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12694" y="1593819"/>
            <a:ext cx="8383041" cy="1942289"/>
            <a:chOff x="260" y="1392"/>
            <a:chExt cx="5280" cy="1632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60" y="2270"/>
              <a:ext cx="713" cy="6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45" y="2427"/>
              <a:ext cx="528" cy="2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17550" eaLnBrk="0" hangingPunct="0"/>
              <a:r>
                <a:rPr lang="en-US" sz="19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Decision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536" y="2256"/>
              <a:ext cx="1459" cy="707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045" y="2496"/>
              <a:ext cx="421" cy="2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17550" eaLnBrk="0" hangingPunct="0"/>
              <a:r>
                <a:rPr lang="en-US" sz="19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Engine</a:t>
              </a:r>
              <a:endPara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648" y="2128"/>
              <a:ext cx="892" cy="896"/>
            </a:xfrm>
            <a:custGeom>
              <a:avLst/>
              <a:gdLst>
                <a:gd name="T0" fmla="*/ 0 w 634"/>
                <a:gd name="T1" fmla="*/ 368 h 749"/>
                <a:gd name="T2" fmla="*/ 313 w 634"/>
                <a:gd name="T3" fmla="*/ 0 h 749"/>
                <a:gd name="T4" fmla="*/ 634 w 634"/>
                <a:gd name="T5" fmla="*/ 368 h 749"/>
                <a:gd name="T6" fmla="*/ 313 w 634"/>
                <a:gd name="T7" fmla="*/ 749 h 749"/>
                <a:gd name="T8" fmla="*/ 0 w 634"/>
                <a:gd name="T9" fmla="*/ 368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4"/>
                <a:gd name="T16" fmla="*/ 0 h 749"/>
                <a:gd name="T17" fmla="*/ 634 w 634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4" h="749">
                  <a:moveTo>
                    <a:pt x="0" y="368"/>
                  </a:moveTo>
                  <a:lnTo>
                    <a:pt x="313" y="0"/>
                  </a:lnTo>
                  <a:lnTo>
                    <a:pt x="634" y="368"/>
                  </a:lnTo>
                  <a:lnTo>
                    <a:pt x="313" y="749"/>
                  </a:lnTo>
                  <a:lnTo>
                    <a:pt x="0" y="36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949" y="2454"/>
              <a:ext cx="345" cy="2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17550" eaLnBrk="0" hangingPunct="0"/>
              <a:r>
                <a:rPr lang="en-US" sz="1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Profit</a:t>
              </a: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3209" y="2270"/>
              <a:ext cx="1239" cy="70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481" y="2523"/>
              <a:ext cx="702" cy="2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17550" eaLnBrk="0" hangingPunct="0"/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Classification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2999" y="2600"/>
              <a:ext cx="221" cy="1"/>
            </a:xfrm>
            <a:custGeom>
              <a:avLst/>
              <a:gdLst>
                <a:gd name="T0" fmla="*/ 0 w 21"/>
                <a:gd name="T1" fmla="*/ 0 h 1"/>
                <a:gd name="T2" fmla="*/ 5 w 21"/>
                <a:gd name="T3" fmla="*/ 0 h 1"/>
                <a:gd name="T4" fmla="*/ 21 w 21"/>
                <a:gd name="T5" fmla="*/ 0 h 1"/>
                <a:gd name="T6" fmla="*/ 0 60000 65536"/>
                <a:gd name="T7" fmla="*/ 0 60000 65536"/>
                <a:gd name="T8" fmla="*/ 0 60000 65536"/>
                <a:gd name="T9" fmla="*/ 0 w 21"/>
                <a:gd name="T10" fmla="*/ 0 h 1"/>
                <a:gd name="T11" fmla="*/ 21 w 2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">
                  <a:moveTo>
                    <a:pt x="0" y="0"/>
                  </a:moveTo>
                  <a:lnTo>
                    <a:pt x="5" y="0"/>
                  </a:lnTo>
                  <a:lnTo>
                    <a:pt x="21" y="0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4448" y="2600"/>
              <a:ext cx="210" cy="1"/>
            </a:xfrm>
            <a:custGeom>
              <a:avLst/>
              <a:gdLst>
                <a:gd name="T0" fmla="*/ 0 w 20"/>
                <a:gd name="T1" fmla="*/ 0 h 1"/>
                <a:gd name="T2" fmla="*/ 1 w 20"/>
                <a:gd name="T3" fmla="*/ 0 h 1"/>
                <a:gd name="T4" fmla="*/ 20 w 20"/>
                <a:gd name="T5" fmla="*/ 0 h 1"/>
                <a:gd name="T6" fmla="*/ 0 60000 65536"/>
                <a:gd name="T7" fmla="*/ 0 60000 65536"/>
                <a:gd name="T8" fmla="*/ 0 60000 65536"/>
                <a:gd name="T9" fmla="*/ 0 w 20"/>
                <a:gd name="T10" fmla="*/ 0 h 1"/>
                <a:gd name="T11" fmla="*/ 20 w 2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1">
                  <a:moveTo>
                    <a:pt x="0" y="0"/>
                  </a:moveTo>
                  <a:lnTo>
                    <a:pt x="1" y="0"/>
                  </a:lnTo>
                  <a:lnTo>
                    <a:pt x="20" y="0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997" y="1392"/>
              <a:ext cx="3755" cy="1008"/>
            </a:xfrm>
            <a:custGeom>
              <a:avLst/>
              <a:gdLst>
                <a:gd name="T0" fmla="*/ 0 w 364"/>
                <a:gd name="T1" fmla="*/ 64 h 67"/>
                <a:gd name="T2" fmla="*/ 0 w 364"/>
                <a:gd name="T3" fmla="*/ 64 h 67"/>
                <a:gd name="T4" fmla="*/ 15 w 364"/>
                <a:gd name="T5" fmla="*/ 54 h 67"/>
                <a:gd name="T6" fmla="*/ 29 w 364"/>
                <a:gd name="T7" fmla="*/ 45 h 67"/>
                <a:gd name="T8" fmla="*/ 44 w 364"/>
                <a:gd name="T9" fmla="*/ 37 h 67"/>
                <a:gd name="T10" fmla="*/ 58 w 364"/>
                <a:gd name="T11" fmla="*/ 30 h 67"/>
                <a:gd name="T12" fmla="*/ 72 w 364"/>
                <a:gd name="T13" fmla="*/ 23 h 67"/>
                <a:gd name="T14" fmla="*/ 87 w 364"/>
                <a:gd name="T15" fmla="*/ 18 h 67"/>
                <a:gd name="T16" fmla="*/ 101 w 364"/>
                <a:gd name="T17" fmla="*/ 13 h 67"/>
                <a:gd name="T18" fmla="*/ 116 w 364"/>
                <a:gd name="T19" fmla="*/ 9 h 67"/>
                <a:gd name="T20" fmla="*/ 130 w 364"/>
                <a:gd name="T21" fmla="*/ 5 h 67"/>
                <a:gd name="T22" fmla="*/ 145 w 364"/>
                <a:gd name="T23" fmla="*/ 3 h 67"/>
                <a:gd name="T24" fmla="*/ 159 w 364"/>
                <a:gd name="T25" fmla="*/ 1 h 67"/>
                <a:gd name="T26" fmla="*/ 174 w 364"/>
                <a:gd name="T27" fmla="*/ 0 h 67"/>
                <a:gd name="T28" fmla="*/ 191 w 364"/>
                <a:gd name="T29" fmla="*/ 1 h 67"/>
                <a:gd name="T30" fmla="*/ 208 w 364"/>
                <a:gd name="T31" fmla="*/ 2 h 67"/>
                <a:gd name="T32" fmla="*/ 225 w 364"/>
                <a:gd name="T33" fmla="*/ 5 h 67"/>
                <a:gd name="T34" fmla="*/ 243 w 364"/>
                <a:gd name="T35" fmla="*/ 9 h 67"/>
                <a:gd name="T36" fmla="*/ 260 w 364"/>
                <a:gd name="T37" fmla="*/ 13 h 67"/>
                <a:gd name="T38" fmla="*/ 277 w 364"/>
                <a:gd name="T39" fmla="*/ 19 h 67"/>
                <a:gd name="T40" fmla="*/ 295 w 364"/>
                <a:gd name="T41" fmla="*/ 27 h 67"/>
                <a:gd name="T42" fmla="*/ 312 w 364"/>
                <a:gd name="T43" fmla="*/ 35 h 67"/>
                <a:gd name="T44" fmla="*/ 329 w 364"/>
                <a:gd name="T45" fmla="*/ 44 h 67"/>
                <a:gd name="T46" fmla="*/ 347 w 364"/>
                <a:gd name="T47" fmla="*/ 55 h 67"/>
                <a:gd name="T48" fmla="*/ 364 w 364"/>
                <a:gd name="T49" fmla="*/ 67 h 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4"/>
                <a:gd name="T76" fmla="*/ 0 h 67"/>
                <a:gd name="T77" fmla="*/ 364 w 364"/>
                <a:gd name="T78" fmla="*/ 67 h 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4" h="67">
                  <a:moveTo>
                    <a:pt x="0" y="64"/>
                  </a:moveTo>
                  <a:lnTo>
                    <a:pt x="0" y="64"/>
                  </a:lnTo>
                  <a:lnTo>
                    <a:pt x="15" y="54"/>
                  </a:lnTo>
                  <a:lnTo>
                    <a:pt x="29" y="45"/>
                  </a:lnTo>
                  <a:lnTo>
                    <a:pt x="44" y="37"/>
                  </a:lnTo>
                  <a:lnTo>
                    <a:pt x="58" y="30"/>
                  </a:lnTo>
                  <a:lnTo>
                    <a:pt x="72" y="23"/>
                  </a:lnTo>
                  <a:lnTo>
                    <a:pt x="87" y="18"/>
                  </a:lnTo>
                  <a:lnTo>
                    <a:pt x="101" y="13"/>
                  </a:lnTo>
                  <a:lnTo>
                    <a:pt x="116" y="9"/>
                  </a:lnTo>
                  <a:lnTo>
                    <a:pt x="130" y="5"/>
                  </a:lnTo>
                  <a:lnTo>
                    <a:pt x="145" y="3"/>
                  </a:lnTo>
                  <a:lnTo>
                    <a:pt x="159" y="1"/>
                  </a:lnTo>
                  <a:lnTo>
                    <a:pt x="174" y="0"/>
                  </a:lnTo>
                  <a:lnTo>
                    <a:pt x="191" y="1"/>
                  </a:lnTo>
                  <a:lnTo>
                    <a:pt x="208" y="2"/>
                  </a:lnTo>
                  <a:lnTo>
                    <a:pt x="225" y="5"/>
                  </a:lnTo>
                  <a:lnTo>
                    <a:pt x="243" y="9"/>
                  </a:lnTo>
                  <a:lnTo>
                    <a:pt x="260" y="13"/>
                  </a:lnTo>
                  <a:lnTo>
                    <a:pt x="277" y="19"/>
                  </a:lnTo>
                  <a:lnTo>
                    <a:pt x="295" y="27"/>
                  </a:lnTo>
                  <a:lnTo>
                    <a:pt x="312" y="35"/>
                  </a:lnTo>
                  <a:lnTo>
                    <a:pt x="329" y="44"/>
                  </a:lnTo>
                  <a:lnTo>
                    <a:pt x="347" y="55"/>
                  </a:lnTo>
                  <a:lnTo>
                    <a:pt x="364" y="67"/>
                  </a:lnTo>
                </a:path>
              </a:pathLst>
            </a:custGeom>
            <a:ln>
              <a:headEnd type="none" w="med" len="med"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779" y="85041"/>
            <a:ext cx="8228790" cy="415498"/>
          </a:xfrm>
        </p:spPr>
        <p:txBody>
          <a:bodyPr/>
          <a:lstStyle/>
          <a:p>
            <a:pPr eaLnBrk="1" hangingPunct="1"/>
            <a:r>
              <a:rPr lang="it-IT" sz="3000" dirty="0" smtClean="0">
                <a:effectLst/>
              </a:rPr>
              <a:t>Biscotti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5718" y="1000113"/>
          <a:ext cx="8715435" cy="3500462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{08FB837D-C827-4EFA-A057-4D05807E0F7C}</a:tableStyleId>
              </a:tblPr>
              <a:tblGrid>
                <a:gridCol w="1000134"/>
                <a:gridCol w="742106"/>
                <a:gridCol w="871120"/>
                <a:gridCol w="871725"/>
                <a:gridCol w="871725"/>
                <a:gridCol w="871725"/>
                <a:gridCol w="871725"/>
                <a:gridCol w="871725"/>
                <a:gridCol w="871725"/>
                <a:gridCol w="871725"/>
              </a:tblGrid>
              <a:tr h="250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descrizione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farina0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zucchero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latte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superlatte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olio cocco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olio liva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burro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vincolo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valore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lipidi     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0,5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0,01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99,9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99,9       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99,8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&lt;=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7,8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/>
                        <a:t>proteine        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6           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25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60                                      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&gt;=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14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carboidr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65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99,89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50,5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10,3                                    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&gt;=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60,1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zuccheri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&gt;=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latte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&gt;=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olii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&gt;=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2,5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minerali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0,5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0,01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7,9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1,3                                   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&lt;=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2,1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calorie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331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400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348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10,5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90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90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89,8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&gt;=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330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calcio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17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1323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1,8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&gt;=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350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sodio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0,3           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55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20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&gt;=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260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gr.saturi                                                    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86,8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16,16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59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&lt;=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30,5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peso tot.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100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farina             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1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/>
                        <a:t>&gt;=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/>
                        <a:t>57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34" marR="45634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Missioni Spaziali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2286001" y="212936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	[Figure]	[Mission phases for the lunar mission event tree.]</a:t>
            </a:r>
            <a:endParaRPr lang="it-IT" dirty="0"/>
          </a:p>
        </p:txBody>
      </p:sp>
      <p:pic>
        <p:nvPicPr>
          <p:cNvPr id="175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42"/>
            <a:ext cx="8715436" cy="331807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553998"/>
          </a:xfrm>
        </p:spPr>
        <p:txBody>
          <a:bodyPr/>
          <a:lstStyle/>
          <a:p>
            <a:r>
              <a:rPr lang="it-IT" dirty="0" smtClean="0"/>
              <a:t>Correre o Ritirarsi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385268"/>
          </a:xfrm>
        </p:spPr>
        <p:txBody>
          <a:bodyPr/>
          <a:lstStyle/>
          <a:p>
            <a:pPr marL="268288" indent="-268288" algn="just" defTabSz="717550">
              <a:buClr>
                <a:schemeClr val="hlink"/>
              </a:buClr>
              <a:buBlip>
                <a:blip r:embed="rId2"/>
              </a:buBlip>
              <a:defRPr/>
            </a:pP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Siete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proprietari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una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squadra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corse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NASCAR. E’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l’ultima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gara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un’ottima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stagione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sarà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trasmessa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Mondovisione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50000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vecchio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sponsor (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comunque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vada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). 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Vittoria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10000EUR +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nuovo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sponsor.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Nei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primi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5: 5000EUR +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nuovo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sponsor.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Nuovo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sponsor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sostituisce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il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vecchio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Condizioni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sfavorevoli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rottura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motore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-30000EUR. 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Cattivo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risultato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danneggerebbe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immagine</a:t>
            </a:r>
            <a:endParaRPr lang="en-US" sz="1800" baseline="0" dirty="0" smtClean="0"/>
          </a:p>
          <a:p>
            <a:pPr marL="342900" indent="-342900" algn="ctr"/>
            <a:r>
              <a:rPr lang="en-US" sz="2800" b="1" baseline="0" dirty="0" err="1" smtClean="0"/>
              <a:t>Che</a:t>
            </a:r>
            <a:r>
              <a:rPr lang="en-US" sz="2800" b="1" baseline="0" dirty="0" smtClean="0"/>
              <a:t> Fare? </a:t>
            </a:r>
            <a:r>
              <a:rPr lang="en-US" sz="2800" b="1" baseline="0" dirty="0" err="1" smtClean="0"/>
              <a:t>Correre</a:t>
            </a:r>
            <a:r>
              <a:rPr lang="en-US" sz="2800" b="1" baseline="0" dirty="0" smtClean="0"/>
              <a:t> o </a:t>
            </a:r>
            <a:r>
              <a:rPr lang="en-US" sz="2800" b="1" baseline="0" dirty="0" err="1" smtClean="0"/>
              <a:t>ritirarsi</a:t>
            </a:r>
            <a:r>
              <a:rPr lang="en-US" sz="2800" b="1" baseline="0" dirty="0" smtClean="0"/>
              <a:t>?</a:t>
            </a:r>
          </a:p>
          <a:p>
            <a:endParaRPr lang="it-IT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5" name="Text Box 3"/>
          <p:cNvSpPr txBox="1">
            <a:spLocks noChangeArrowheads="1"/>
          </p:cNvSpPr>
          <p:nvPr/>
        </p:nvSpPr>
        <p:spPr bwMode="auto">
          <a:xfrm>
            <a:off x="642910" y="928676"/>
            <a:ext cx="2500330" cy="5032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1689" tIns="35844" rIns="71689" bIns="35844">
            <a:spAutoFit/>
          </a:bodyPr>
          <a:lstStyle/>
          <a:p>
            <a:pPr algn="r">
              <a:defRPr/>
            </a:pPr>
            <a:r>
              <a:rPr lang="en-US" sz="2800" dirty="0" smtClean="0">
                <a:latin typeface="Arial Narrow" pitchFamily="34" charset="0"/>
              </a:rPr>
              <a:t>Input Data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453637" name="Text Box 5"/>
          <p:cNvSpPr txBox="1">
            <a:spLocks noChangeArrowheads="1"/>
          </p:cNvSpPr>
          <p:nvPr/>
        </p:nvSpPr>
        <p:spPr bwMode="auto">
          <a:xfrm>
            <a:off x="3653563" y="1814039"/>
            <a:ext cx="2888002" cy="9341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71689" tIns="35844" rIns="71689" bIns="35844">
            <a:spAutoFit/>
          </a:bodyPr>
          <a:lstStyle/>
          <a:p>
            <a:pPr algn="ctr">
              <a:defRPr/>
            </a:pPr>
            <a:r>
              <a:rPr lang="en-US" sz="2800" dirty="0" smtClean="0">
                <a:latin typeface="Arial Narrow" pitchFamily="34" charset="0"/>
              </a:rPr>
              <a:t>Calculations </a:t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(Black Box </a:t>
            </a:r>
            <a:r>
              <a:rPr lang="en-US" sz="2800" dirty="0">
                <a:latin typeface="Arial Narrow" pitchFamily="34" charset="0"/>
              </a:rPr>
              <a:t>!!!)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429388" y="3500444"/>
            <a:ext cx="2500330" cy="5032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71689" tIns="35844" rIns="71689" bIns="35844">
            <a:spAutoFit/>
          </a:bodyPr>
          <a:lstStyle/>
          <a:p>
            <a:pPr algn="r">
              <a:defRPr/>
            </a:pPr>
            <a:r>
              <a:rPr lang="en-US" sz="2800" dirty="0" smtClean="0">
                <a:latin typeface="Arial Narrow" pitchFamily="34" charset="0"/>
              </a:rPr>
              <a:t>Results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22" name="Freccia in giù 21"/>
          <p:cNvSpPr/>
          <p:nvPr/>
        </p:nvSpPr>
        <p:spPr bwMode="auto">
          <a:xfrm rot="18199845">
            <a:off x="2937009" y="1218091"/>
            <a:ext cx="686321" cy="136243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71689" tIns="35844" rIns="71689" bIns="35844"/>
          <a:lstStyle/>
          <a:p>
            <a:pPr>
              <a:defRPr/>
            </a:pPr>
            <a:endParaRPr lang="it-IT"/>
          </a:p>
        </p:txBody>
      </p:sp>
      <p:sp>
        <p:nvSpPr>
          <p:cNvPr id="23" name="Freccia in giù 22"/>
          <p:cNvSpPr/>
          <p:nvPr/>
        </p:nvSpPr>
        <p:spPr bwMode="auto">
          <a:xfrm rot="18199845">
            <a:off x="6415322" y="2408682"/>
            <a:ext cx="686321" cy="136243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71689" tIns="35844" rIns="71689" bIns="35844"/>
          <a:lstStyle/>
          <a:p>
            <a:pPr>
              <a:defRPr/>
            </a:pPr>
            <a:endParaRPr lang="it-IT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1107996"/>
          </a:xfrm>
        </p:spPr>
        <p:txBody>
          <a:bodyPr/>
          <a:lstStyle/>
          <a:p>
            <a:r>
              <a:rPr lang="it-IT" dirty="0" smtClean="0"/>
              <a:t>La struttura generale di un modello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Serve Curiosità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“Then he wants to know why. A process starts of finding out what it was about the inputs that made the outputs come out as they did [Little (1970)].”</a:t>
            </a:r>
            <a:endParaRPr lang="it-IT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sensibilità</a:t>
            </a:r>
            <a:endParaRPr lang="en-US" dirty="0" smtClean="0"/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9656"/>
            <a:ext cx="8382000" cy="387798"/>
          </a:xfrm>
        </p:spPr>
        <p:txBody>
          <a:bodyPr/>
          <a:lstStyle/>
          <a:p>
            <a:r>
              <a:rPr lang="en-US" dirty="0" err="1" smtClean="0"/>
              <a:t>Citazione</a:t>
            </a:r>
            <a:r>
              <a:rPr lang="en-US" dirty="0" smtClean="0"/>
              <a:t> (</a:t>
            </a:r>
            <a:r>
              <a:rPr lang="en-US" dirty="0" err="1" smtClean="0"/>
              <a:t>Saltelli</a:t>
            </a:r>
            <a:r>
              <a:rPr lang="en-US" dirty="0" smtClean="0"/>
              <a:t>, 2004):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55252" y="1869398"/>
            <a:ext cx="7777259" cy="2966083"/>
          </a:xfrm>
          <a:prstGeom prst="snip2Diag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1689" tIns="35844" rIns="71689" bIns="35844">
            <a:spAutoFit/>
          </a:bodyPr>
          <a:lstStyle/>
          <a:p>
            <a:pPr algn="ctr">
              <a:spcBef>
                <a:spcPct val="20000"/>
              </a:spcBef>
              <a:buClr>
                <a:srgbClr val="969696"/>
              </a:buClr>
              <a:buSzPct val="90000"/>
              <a:buFont typeface="Wingdings" pitchFamily="2" charset="2"/>
              <a:buNone/>
            </a:pPr>
            <a:r>
              <a:rPr lang="en-US" sz="2800" i="1" dirty="0">
                <a:latin typeface="Arial Black" pitchFamily="34" charset="0"/>
              </a:rPr>
              <a:t>“Sensitivity Analysis: </a:t>
            </a:r>
          </a:p>
          <a:p>
            <a:pPr algn="ctr">
              <a:spcBef>
                <a:spcPct val="20000"/>
              </a:spcBef>
              <a:buClr>
                <a:srgbClr val="969696"/>
              </a:buClr>
              <a:buSzPct val="90000"/>
              <a:buFont typeface="Wingdings" pitchFamily="2" charset="2"/>
              <a:buNone/>
            </a:pPr>
            <a:r>
              <a:rPr lang="en-US" sz="2800" i="1" dirty="0">
                <a:latin typeface="Arial Black" pitchFamily="34" charset="0"/>
              </a:rPr>
              <a:t>would You go to an </a:t>
            </a:r>
          </a:p>
          <a:p>
            <a:pPr algn="ctr">
              <a:spcBef>
                <a:spcPct val="20000"/>
              </a:spcBef>
              <a:buClr>
                <a:srgbClr val="969696"/>
              </a:buClr>
              <a:buSzPct val="90000"/>
              <a:buFont typeface="Wingdings" pitchFamily="2" charset="2"/>
              <a:buNone/>
            </a:pPr>
            <a:r>
              <a:rPr lang="en-US" sz="2800" i="1" dirty="0" err="1">
                <a:latin typeface="Arial Black" pitchFamily="34" charset="0"/>
              </a:rPr>
              <a:t>orthopaedist</a:t>
            </a:r>
            <a:r>
              <a:rPr lang="en-US" sz="2800" i="1" dirty="0">
                <a:latin typeface="Arial Black" pitchFamily="34" charset="0"/>
              </a:rPr>
              <a:t> </a:t>
            </a:r>
          </a:p>
          <a:p>
            <a:pPr algn="ctr">
              <a:spcBef>
                <a:spcPct val="20000"/>
              </a:spcBef>
              <a:buClr>
                <a:srgbClr val="969696"/>
              </a:buClr>
              <a:buSzPct val="90000"/>
              <a:buFont typeface="Wingdings" pitchFamily="2" charset="2"/>
              <a:buNone/>
            </a:pPr>
            <a:r>
              <a:rPr lang="en-US" sz="2800" i="1" dirty="0">
                <a:latin typeface="Arial Black" pitchFamily="34" charset="0"/>
              </a:rPr>
              <a:t>who didn’t use X-ray?”</a:t>
            </a:r>
          </a:p>
          <a:p>
            <a:endParaRPr lang="en-US" sz="2800" i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5486"/>
            <a:ext cx="5415136" cy="553998"/>
          </a:xfrm>
        </p:spPr>
        <p:txBody>
          <a:bodyPr/>
          <a:lstStyle/>
          <a:p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sensibilità</a:t>
            </a:r>
            <a:endParaRPr lang="en-US" dirty="0" smtClean="0"/>
          </a:p>
        </p:txBody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endParaRPr lang="en-US" dirty="0" smtClean="0"/>
          </a:p>
        </p:txBody>
      </p:sp>
      <p:sp>
        <p:nvSpPr>
          <p:cNvPr id="1444868" name="Oval 4"/>
          <p:cNvSpPr>
            <a:spLocks noChangeArrowheads="1"/>
          </p:cNvSpPr>
          <p:nvPr/>
        </p:nvSpPr>
        <p:spPr bwMode="auto">
          <a:xfrm>
            <a:off x="429258" y="3529227"/>
            <a:ext cx="4968861" cy="971904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71689" tIns="35844" rIns="71689" bIns="35844" anchor="ctr"/>
          <a:lstStyle/>
          <a:p>
            <a:pPr algn="ctr" defTabSz="717550" eaLnBrk="0" hangingPunct="0">
              <a:spcBef>
                <a:spcPct val="20000"/>
              </a:spcBef>
            </a:pP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Correttezza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Modello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4869" name="Oval 5"/>
          <p:cNvSpPr>
            <a:spLocks noChangeArrowheads="1"/>
          </p:cNvSpPr>
          <p:nvPr/>
        </p:nvSpPr>
        <p:spPr bwMode="auto">
          <a:xfrm>
            <a:off x="467730" y="1383445"/>
            <a:ext cx="4464685" cy="1189064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71689" tIns="35844" rIns="71689" bIns="35844" anchor="ctr"/>
          <a:lstStyle/>
          <a:p>
            <a:pPr algn="ctr" defTabSz="717550" eaLnBrk="0" hangingPunct="0">
              <a:spcBef>
                <a:spcPct val="20000"/>
              </a:spcBef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Drivers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44871" name="AutoShape 7"/>
          <p:cNvCxnSpPr>
            <a:cxnSpLocks noChangeShapeType="1"/>
            <a:stCxn id="1444869" idx="7"/>
            <a:endCxn id="1444874" idx="0"/>
          </p:cNvCxnSpPr>
          <p:nvPr/>
        </p:nvCxnSpPr>
        <p:spPr bwMode="auto">
          <a:xfrm rot="16200000" flipH="1">
            <a:off x="5095645" y="740511"/>
            <a:ext cx="807521" cy="2441658"/>
          </a:xfrm>
          <a:prstGeom prst="curvedConnector3">
            <a:avLst>
              <a:gd name="adj1" fmla="val -48644"/>
            </a:avLst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44872" name="AutoShape 8"/>
          <p:cNvCxnSpPr>
            <a:cxnSpLocks noChangeShapeType="1"/>
            <a:stCxn id="1444874" idx="4"/>
            <a:endCxn id="1444868" idx="6"/>
          </p:cNvCxnSpPr>
          <p:nvPr/>
        </p:nvCxnSpPr>
        <p:spPr bwMode="auto">
          <a:xfrm rot="5400000">
            <a:off x="5750760" y="3045703"/>
            <a:ext cx="616837" cy="1322116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44873" name="AutoShape 9"/>
          <p:cNvCxnSpPr>
            <a:cxnSpLocks noChangeShapeType="1"/>
            <a:stCxn id="1444868" idx="2"/>
            <a:endCxn id="1444869" idx="2"/>
          </p:cNvCxnSpPr>
          <p:nvPr/>
        </p:nvCxnSpPr>
        <p:spPr bwMode="auto">
          <a:xfrm rot="10800000" flipH="1">
            <a:off x="429258" y="1978737"/>
            <a:ext cx="38472" cy="2036443"/>
          </a:xfrm>
          <a:prstGeom prst="curvedConnector3">
            <a:avLst>
              <a:gd name="adj1" fmla="val -757894"/>
            </a:avLst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44874" name="Oval 10"/>
          <p:cNvSpPr>
            <a:spLocks noChangeArrowheads="1"/>
          </p:cNvSpPr>
          <p:nvPr/>
        </p:nvSpPr>
        <p:spPr bwMode="auto">
          <a:xfrm>
            <a:off x="4296470" y="2365101"/>
            <a:ext cx="4847531" cy="1033241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71689" tIns="35844" rIns="71689" bIns="35844" anchor="ctr"/>
          <a:lstStyle/>
          <a:p>
            <a:pPr algn="ctr" defTabSz="717550" eaLnBrk="0" hangingPunct="0"/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Quantificazione</a:t>
            </a:r>
            <a:r>
              <a:rPr lang="en-US" sz="2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Incertezza</a:t>
            </a:r>
            <a:endParaRPr lang="en-US" sz="2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4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4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4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4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4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4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68" grpId="0" animBg="1"/>
      <p:bldP spid="1444869" grpId="0" animBg="1"/>
      <p:bldP spid="14448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779" y="85041"/>
            <a:ext cx="8228790" cy="553998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Il processo di decisione</a:t>
            </a:r>
          </a:p>
        </p:txBody>
      </p:sp>
      <p:sp>
        <p:nvSpPr>
          <p:cNvPr id="1539076" name="Text Box 4"/>
          <p:cNvSpPr txBox="1">
            <a:spLocks noChangeArrowheads="1"/>
          </p:cNvSpPr>
          <p:nvPr/>
        </p:nvSpPr>
        <p:spPr bwMode="auto">
          <a:xfrm>
            <a:off x="-20247" y="1275625"/>
            <a:ext cx="2020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 smtClean="0"/>
              <a:t>Real Word</a:t>
            </a:r>
            <a:endParaRPr lang="it-IT" dirty="0"/>
          </a:p>
        </p:txBody>
      </p:sp>
      <p:sp>
        <p:nvSpPr>
          <p:cNvPr id="1539077" name="Text Box 5"/>
          <p:cNvSpPr txBox="1">
            <a:spLocks noChangeArrowheads="1"/>
          </p:cNvSpPr>
          <p:nvPr/>
        </p:nvSpPr>
        <p:spPr bwMode="auto">
          <a:xfrm>
            <a:off x="255125" y="1679572"/>
            <a:ext cx="2846870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dirty="0" smtClean="0">
                <a:latin typeface="Arial Black" pitchFamily="34" charset="0"/>
              </a:rPr>
              <a:t>Managerial Problem</a:t>
            </a:r>
            <a:endParaRPr lang="it-IT" sz="2000" dirty="0">
              <a:latin typeface="Arial Black" pitchFamily="34" charset="0"/>
            </a:endParaRPr>
          </a:p>
        </p:txBody>
      </p:sp>
      <p:sp>
        <p:nvSpPr>
          <p:cNvPr id="1539078" name="Text Box 6"/>
          <p:cNvSpPr txBox="1">
            <a:spLocks noChangeArrowheads="1"/>
          </p:cNvSpPr>
          <p:nvPr/>
        </p:nvSpPr>
        <p:spPr bwMode="auto">
          <a:xfrm>
            <a:off x="5582376" y="1840544"/>
            <a:ext cx="211186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dirty="0" smtClean="0">
                <a:latin typeface="Arial Black" pitchFamily="34" charset="0"/>
              </a:rPr>
              <a:t>Decision</a:t>
            </a:r>
            <a:endParaRPr lang="it-IT" sz="2000" dirty="0">
              <a:latin typeface="Arial Black" pitchFamily="34" charset="0"/>
            </a:endParaRPr>
          </a:p>
        </p:txBody>
      </p:sp>
      <p:sp>
        <p:nvSpPr>
          <p:cNvPr id="1539079" name="Text Box 7"/>
          <p:cNvSpPr txBox="1">
            <a:spLocks noChangeArrowheads="1"/>
          </p:cNvSpPr>
          <p:nvPr/>
        </p:nvSpPr>
        <p:spPr bwMode="auto">
          <a:xfrm>
            <a:off x="8501090" y="857238"/>
            <a:ext cx="459630" cy="224676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dirty="0" err="1" smtClean="0">
                <a:latin typeface="Arial Black" pitchFamily="34" charset="0"/>
              </a:rPr>
              <a:t>Payo</a:t>
            </a:r>
            <a:endParaRPr lang="it-IT" sz="2000" dirty="0" smtClean="0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sz="2000" dirty="0" smtClean="0">
                <a:latin typeface="Arial Black" pitchFamily="34" charset="0"/>
              </a:rPr>
              <a:t>f</a:t>
            </a:r>
          </a:p>
          <a:p>
            <a:pPr algn="ctr">
              <a:spcBef>
                <a:spcPct val="50000"/>
              </a:spcBef>
            </a:pPr>
            <a:r>
              <a:rPr lang="it-IT" sz="2000" dirty="0" smtClean="0">
                <a:latin typeface="Arial Black" pitchFamily="34" charset="0"/>
              </a:rPr>
              <a:t>f</a:t>
            </a:r>
            <a:endParaRPr lang="it-IT" sz="2000" dirty="0">
              <a:latin typeface="Arial Black" pitchFamily="34" charset="0"/>
            </a:endParaRPr>
          </a:p>
        </p:txBody>
      </p:sp>
      <p:sp>
        <p:nvSpPr>
          <p:cNvPr id="1539080" name="AutoShape 8"/>
          <p:cNvSpPr>
            <a:spLocks noChangeArrowheads="1"/>
          </p:cNvSpPr>
          <p:nvPr/>
        </p:nvSpPr>
        <p:spPr bwMode="auto">
          <a:xfrm>
            <a:off x="7969616" y="1848137"/>
            <a:ext cx="368514" cy="344722"/>
          </a:xfrm>
          <a:prstGeom prst="rightArrow">
            <a:avLst>
              <a:gd name="adj1" fmla="val 50000"/>
              <a:gd name="adj2" fmla="val 61662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it-IT"/>
          </a:p>
        </p:txBody>
      </p:sp>
      <p:sp>
        <p:nvSpPr>
          <p:cNvPr id="1539081" name="Line 9"/>
          <p:cNvSpPr>
            <a:spLocks noChangeShapeType="1"/>
          </p:cNvSpPr>
          <p:nvPr/>
        </p:nvSpPr>
        <p:spPr bwMode="auto">
          <a:xfrm>
            <a:off x="3142491" y="2071371"/>
            <a:ext cx="2387241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1539082" name="Text Box 10"/>
          <p:cNvSpPr txBox="1">
            <a:spLocks noChangeArrowheads="1"/>
          </p:cNvSpPr>
          <p:nvPr/>
        </p:nvSpPr>
        <p:spPr bwMode="auto">
          <a:xfrm>
            <a:off x="3286253" y="1671980"/>
            <a:ext cx="202075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Intuition</a:t>
            </a:r>
            <a:endParaRPr lang="it-IT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9083" name="Text Box 11"/>
          <p:cNvSpPr txBox="1">
            <a:spLocks noChangeArrowheads="1"/>
          </p:cNvSpPr>
          <p:nvPr/>
        </p:nvSpPr>
        <p:spPr bwMode="auto">
          <a:xfrm rot="10800000">
            <a:off x="1201714" y="2296219"/>
            <a:ext cx="461665" cy="141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 smtClean="0"/>
              <a:t>Abstraction</a:t>
            </a:r>
            <a:endParaRPr lang="it-IT" dirty="0"/>
          </a:p>
        </p:txBody>
      </p:sp>
      <p:sp>
        <p:nvSpPr>
          <p:cNvPr id="1539084" name="Text Box 12"/>
          <p:cNvSpPr txBox="1">
            <a:spLocks noChangeArrowheads="1"/>
          </p:cNvSpPr>
          <p:nvPr/>
        </p:nvSpPr>
        <p:spPr bwMode="auto">
          <a:xfrm>
            <a:off x="255125" y="4086554"/>
            <a:ext cx="2846870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dirty="0" smtClean="0">
                <a:latin typeface="Arial Black" pitchFamily="34" charset="0"/>
              </a:rPr>
              <a:t>Model</a:t>
            </a:r>
            <a:endParaRPr lang="it-IT" sz="2000" dirty="0">
              <a:latin typeface="Arial Black" pitchFamily="34" charset="0"/>
            </a:endParaRPr>
          </a:p>
        </p:txBody>
      </p:sp>
      <p:sp>
        <p:nvSpPr>
          <p:cNvPr id="1539085" name="Text Box 13"/>
          <p:cNvSpPr txBox="1">
            <a:spLocks noChangeArrowheads="1"/>
          </p:cNvSpPr>
          <p:nvPr/>
        </p:nvSpPr>
        <p:spPr bwMode="auto">
          <a:xfrm>
            <a:off x="3286253" y="3942287"/>
            <a:ext cx="202075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Analysis</a:t>
            </a:r>
            <a:endParaRPr lang="it-IT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9086" name="Line 14"/>
          <p:cNvSpPr>
            <a:spLocks noChangeShapeType="1"/>
          </p:cNvSpPr>
          <p:nvPr/>
        </p:nvSpPr>
        <p:spPr bwMode="auto">
          <a:xfrm>
            <a:off x="3142491" y="4341679"/>
            <a:ext cx="2387241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1539087" name="Text Box 15"/>
          <p:cNvSpPr txBox="1">
            <a:spLocks noChangeArrowheads="1"/>
          </p:cNvSpPr>
          <p:nvPr/>
        </p:nvSpPr>
        <p:spPr bwMode="auto">
          <a:xfrm>
            <a:off x="5582376" y="4086554"/>
            <a:ext cx="211186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dirty="0" smtClean="0">
                <a:latin typeface="Arial Black" pitchFamily="34" charset="0"/>
              </a:rPr>
              <a:t>Results</a:t>
            </a:r>
            <a:endParaRPr lang="it-IT" sz="2000" dirty="0">
              <a:latin typeface="Arial Black" pitchFamily="34" charset="0"/>
            </a:endParaRPr>
          </a:p>
        </p:txBody>
      </p:sp>
      <p:sp>
        <p:nvSpPr>
          <p:cNvPr id="1539088" name="Line 16"/>
          <p:cNvSpPr>
            <a:spLocks noChangeShapeType="1"/>
          </p:cNvSpPr>
          <p:nvPr/>
        </p:nvSpPr>
        <p:spPr bwMode="auto">
          <a:xfrm>
            <a:off x="1631989" y="2376610"/>
            <a:ext cx="0" cy="168716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1539089" name="Line 17"/>
          <p:cNvSpPr>
            <a:spLocks noChangeShapeType="1"/>
          </p:cNvSpPr>
          <p:nvPr/>
        </p:nvSpPr>
        <p:spPr bwMode="auto">
          <a:xfrm flipV="1">
            <a:off x="6592751" y="2315866"/>
            <a:ext cx="0" cy="168716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1539090" name="Text Box 18"/>
          <p:cNvSpPr txBox="1">
            <a:spLocks noChangeArrowheads="1"/>
          </p:cNvSpPr>
          <p:nvPr/>
        </p:nvSpPr>
        <p:spPr bwMode="auto">
          <a:xfrm>
            <a:off x="6683858" y="2390277"/>
            <a:ext cx="461665" cy="158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 smtClean="0"/>
              <a:t>Interpretation</a:t>
            </a: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9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9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9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9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9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9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9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9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9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9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9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9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9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9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9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9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9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9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9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9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076" grpId="0"/>
      <p:bldP spid="1539077" grpId="0" animBg="1"/>
      <p:bldP spid="1539078" grpId="0" animBg="1"/>
      <p:bldP spid="1539079" grpId="0" animBg="1"/>
      <p:bldP spid="1539080" grpId="0" animBg="1"/>
      <p:bldP spid="1539081" grpId="0" animBg="1"/>
      <p:bldP spid="1539082" grpId="0" animBg="1"/>
      <p:bldP spid="1539083" grpId="0"/>
      <p:bldP spid="1539084" grpId="0" animBg="1"/>
      <p:bldP spid="1539085" grpId="0" animBg="1"/>
      <p:bldP spid="1539086" grpId="0" animBg="1"/>
      <p:bldP spid="1539087" grpId="0" animBg="1"/>
      <p:bldP spid="1539088" grpId="0" animBg="1"/>
      <p:bldP spid="1539089" grpId="0" animBg="1"/>
      <p:bldP spid="15390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779" y="85041"/>
            <a:ext cx="8228790" cy="553998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Citazione</a:t>
            </a:r>
          </a:p>
        </p:txBody>
      </p:sp>
      <p:sp>
        <p:nvSpPr>
          <p:cNvPr id="1540100" name="Text Box 4"/>
          <p:cNvSpPr txBox="1">
            <a:spLocks noChangeArrowheads="1"/>
          </p:cNvSpPr>
          <p:nvPr/>
        </p:nvSpPr>
        <p:spPr bwMode="auto">
          <a:xfrm>
            <a:off x="1000100" y="1071552"/>
            <a:ext cx="7358114" cy="3149587"/>
          </a:xfrm>
          <a:prstGeom prst="snip1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i="1" dirty="0"/>
              <a:t>By modeling various alternatives for future system design, Federal Express has, in effect, made its mistakes on paper. Computer modeling works; it allows us to examine many different alternatives and it forces the examination of the entire problem.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Frederick </a:t>
            </a:r>
            <a:r>
              <a:rPr lang="en-US" sz="2400" dirty="0"/>
              <a:t>W. Smith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en-US" sz="2400" dirty="0"/>
              <a:t>Chairman and CEO of Federal Express Corporation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2641"/>
            <a:ext cx="8382000" cy="553998"/>
          </a:xfrm>
        </p:spPr>
        <p:txBody>
          <a:bodyPr/>
          <a:lstStyle/>
          <a:p>
            <a:r>
              <a:rPr lang="en-US" dirty="0" err="1" smtClean="0"/>
              <a:t>Passi</a:t>
            </a:r>
            <a:r>
              <a:rPr lang="en-US" dirty="0" smtClean="0"/>
              <a:t> del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decisione</a:t>
            </a:r>
            <a:endParaRPr 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6273" y="1260596"/>
            <a:ext cx="6738937" cy="3294459"/>
            <a:chOff x="672" y="1000"/>
            <a:chExt cx="4245" cy="2767"/>
          </a:xfrm>
        </p:grpSpPr>
        <p:sp>
          <p:nvSpPr>
            <p:cNvPr id="134149" name="Text Box 4"/>
            <p:cNvSpPr txBox="1">
              <a:spLocks noChangeArrowheads="1"/>
            </p:cNvSpPr>
            <p:nvPr/>
          </p:nvSpPr>
          <p:spPr bwMode="auto">
            <a:xfrm>
              <a:off x="672" y="1000"/>
              <a:ext cx="2239" cy="31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baseline="0" dirty="0"/>
                <a:t>Problem identification</a:t>
              </a:r>
            </a:p>
          </p:txBody>
        </p:sp>
        <p:sp>
          <p:nvSpPr>
            <p:cNvPr id="134150" name="Text Box 5"/>
            <p:cNvSpPr txBox="1">
              <a:spLocks noChangeArrowheads="1"/>
            </p:cNvSpPr>
            <p:nvPr/>
          </p:nvSpPr>
          <p:spPr bwMode="auto">
            <a:xfrm>
              <a:off x="957" y="1432"/>
              <a:ext cx="1679" cy="31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baseline="0"/>
                <a:t>Alternatives identification</a:t>
              </a:r>
              <a:endParaRPr lang="en-US" baseline="0"/>
            </a:p>
          </p:txBody>
        </p:sp>
        <p:sp>
          <p:nvSpPr>
            <p:cNvPr id="134151" name="Text Box 6"/>
            <p:cNvSpPr txBox="1">
              <a:spLocks noChangeArrowheads="1"/>
            </p:cNvSpPr>
            <p:nvPr/>
          </p:nvSpPr>
          <p:spPr bwMode="auto">
            <a:xfrm>
              <a:off x="672" y="1864"/>
              <a:ext cx="2256" cy="31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baseline="0"/>
                <a:t>Model implementation</a:t>
              </a:r>
              <a:endParaRPr lang="en-US" baseline="0"/>
            </a:p>
          </p:txBody>
        </p:sp>
        <p:sp>
          <p:nvSpPr>
            <p:cNvPr id="134152" name="Text Box 7"/>
            <p:cNvSpPr txBox="1">
              <a:spLocks noChangeArrowheads="1"/>
            </p:cNvSpPr>
            <p:nvPr/>
          </p:nvSpPr>
          <p:spPr bwMode="auto">
            <a:xfrm>
              <a:off x="672" y="2279"/>
              <a:ext cx="2256" cy="31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baseline="0"/>
                <a:t>Alternatives evaluation</a:t>
              </a:r>
              <a:endParaRPr lang="en-US" baseline="0"/>
            </a:p>
          </p:txBody>
        </p:sp>
        <p:sp>
          <p:nvSpPr>
            <p:cNvPr id="134153" name="Text Box 8"/>
            <p:cNvSpPr txBox="1">
              <a:spLocks noChangeArrowheads="1"/>
            </p:cNvSpPr>
            <p:nvPr/>
          </p:nvSpPr>
          <p:spPr bwMode="auto">
            <a:xfrm>
              <a:off x="672" y="2728"/>
              <a:ext cx="2064" cy="31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baseline="0"/>
                <a:t>Sensitivity Analysis</a:t>
              </a:r>
              <a:endParaRPr lang="en-US" baseline="0"/>
            </a:p>
          </p:txBody>
        </p:sp>
        <p:sp>
          <p:nvSpPr>
            <p:cNvPr id="134154" name="AutoShape 9"/>
            <p:cNvSpPr>
              <a:spLocks noChangeArrowheads="1"/>
            </p:cNvSpPr>
            <p:nvPr/>
          </p:nvSpPr>
          <p:spPr bwMode="auto">
            <a:xfrm>
              <a:off x="3120" y="2448"/>
              <a:ext cx="1549" cy="830"/>
            </a:xfrm>
            <a:prstGeom prst="diamond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400" b="1" dirty="0"/>
                <a:t>Further Analysis?</a:t>
              </a:r>
              <a:endParaRPr lang="en-US" b="1" baseline="0" dirty="0"/>
            </a:p>
          </p:txBody>
        </p:sp>
        <p:sp>
          <p:nvSpPr>
            <p:cNvPr id="134155" name="Line 10"/>
            <p:cNvSpPr>
              <a:spLocks noChangeShapeType="1"/>
            </p:cNvSpPr>
            <p:nvPr/>
          </p:nvSpPr>
          <p:spPr bwMode="auto">
            <a:xfrm>
              <a:off x="2621" y="1584"/>
              <a:ext cx="1267" cy="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156" name="Line 11"/>
            <p:cNvSpPr>
              <a:spLocks noChangeShapeType="1"/>
            </p:cNvSpPr>
            <p:nvPr/>
          </p:nvSpPr>
          <p:spPr bwMode="auto">
            <a:xfrm flipV="1">
              <a:off x="2928" y="2016"/>
              <a:ext cx="960" cy="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157" name="Line 12"/>
            <p:cNvSpPr>
              <a:spLocks noChangeShapeType="1"/>
            </p:cNvSpPr>
            <p:nvPr/>
          </p:nvSpPr>
          <p:spPr bwMode="auto">
            <a:xfrm>
              <a:off x="1872" y="1296"/>
              <a:ext cx="0" cy="12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158" name="Line 13"/>
            <p:cNvSpPr>
              <a:spLocks noChangeShapeType="1"/>
            </p:cNvSpPr>
            <p:nvPr/>
          </p:nvSpPr>
          <p:spPr bwMode="auto">
            <a:xfrm>
              <a:off x="3888" y="1200"/>
              <a:ext cx="0" cy="125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159" name="Text Box 14"/>
            <p:cNvSpPr txBox="1">
              <a:spLocks noChangeArrowheads="1"/>
            </p:cNvSpPr>
            <p:nvPr/>
          </p:nvSpPr>
          <p:spPr bwMode="auto">
            <a:xfrm>
              <a:off x="4000" y="2137"/>
              <a:ext cx="311" cy="3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baseline="0"/>
                <a:t>Yes</a:t>
              </a:r>
            </a:p>
          </p:txBody>
        </p:sp>
        <p:sp>
          <p:nvSpPr>
            <p:cNvPr id="134160" name="Line 15"/>
            <p:cNvSpPr>
              <a:spLocks noChangeShapeType="1"/>
            </p:cNvSpPr>
            <p:nvPr/>
          </p:nvSpPr>
          <p:spPr bwMode="auto">
            <a:xfrm flipV="1">
              <a:off x="2928" y="1200"/>
              <a:ext cx="960" cy="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161" name="Line 16"/>
            <p:cNvSpPr>
              <a:spLocks noChangeShapeType="1"/>
            </p:cNvSpPr>
            <p:nvPr/>
          </p:nvSpPr>
          <p:spPr bwMode="auto">
            <a:xfrm>
              <a:off x="3888" y="3264"/>
              <a:ext cx="0" cy="22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162" name="Text Box 17"/>
            <p:cNvSpPr txBox="1">
              <a:spLocks noChangeArrowheads="1"/>
            </p:cNvSpPr>
            <p:nvPr/>
          </p:nvSpPr>
          <p:spPr bwMode="auto">
            <a:xfrm>
              <a:off x="2836" y="3457"/>
              <a:ext cx="2081" cy="31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/>
              <a:r>
                <a:rPr lang="en-US" b="1" baseline="0"/>
                <a:t>Best Alternative implementation</a:t>
              </a:r>
              <a:endParaRPr lang="en-US" baseline="0"/>
            </a:p>
          </p:txBody>
        </p:sp>
        <p:sp>
          <p:nvSpPr>
            <p:cNvPr id="134163" name="Text Box 18"/>
            <p:cNvSpPr txBox="1">
              <a:spLocks noChangeArrowheads="1"/>
            </p:cNvSpPr>
            <p:nvPr/>
          </p:nvSpPr>
          <p:spPr bwMode="auto">
            <a:xfrm>
              <a:off x="3967" y="3157"/>
              <a:ext cx="290" cy="3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baseline="0"/>
                <a:t>No</a:t>
              </a:r>
            </a:p>
          </p:txBody>
        </p:sp>
        <p:sp>
          <p:nvSpPr>
            <p:cNvPr id="134164" name="Line 19"/>
            <p:cNvSpPr>
              <a:spLocks noChangeShapeType="1"/>
            </p:cNvSpPr>
            <p:nvPr/>
          </p:nvSpPr>
          <p:spPr bwMode="auto">
            <a:xfrm>
              <a:off x="1872" y="1728"/>
              <a:ext cx="0" cy="12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165" name="Line 20"/>
            <p:cNvSpPr>
              <a:spLocks noChangeShapeType="1"/>
            </p:cNvSpPr>
            <p:nvPr/>
          </p:nvSpPr>
          <p:spPr bwMode="auto">
            <a:xfrm>
              <a:off x="1872" y="2160"/>
              <a:ext cx="0" cy="12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166" name="Line 21"/>
            <p:cNvSpPr>
              <a:spLocks noChangeShapeType="1"/>
            </p:cNvSpPr>
            <p:nvPr/>
          </p:nvSpPr>
          <p:spPr bwMode="auto">
            <a:xfrm>
              <a:off x="1872" y="2592"/>
              <a:ext cx="0" cy="12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134167" name="Line 22"/>
            <p:cNvSpPr>
              <a:spLocks noChangeShapeType="1"/>
            </p:cNvSpPr>
            <p:nvPr/>
          </p:nvSpPr>
          <p:spPr bwMode="auto">
            <a:xfrm>
              <a:off x="2736" y="2880"/>
              <a:ext cx="43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Cosa è un Modello</a:t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85786" y="2643188"/>
            <a:ext cx="7681913" cy="346249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/>
              <a:t>“Forecasting is easy ….</a:t>
            </a:r>
          </a:p>
          <a:p>
            <a:pPr eaLnBrk="1" hangingPunct="1">
              <a:defRPr/>
            </a:pPr>
            <a:r>
              <a:rPr lang="it-IT" sz="4000" dirty="0" smtClean="0"/>
              <a:t>… for the past”</a:t>
            </a:r>
          </a:p>
          <a:p>
            <a:pPr eaLnBrk="1" hangingPunct="1">
              <a:defRPr/>
            </a:pP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err="1" smtClean="0"/>
              <a:t>Niels</a:t>
            </a:r>
            <a:r>
              <a:rPr lang="it-IT" sz="2000" dirty="0" smtClean="0"/>
              <a:t> Bohr, Nobel Prize for Physics in 1922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Modello</a:t>
            </a:r>
            <a:endParaRPr lang="en-US" dirty="0" smtClean="0"/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85800"/>
            <a:ext cx="8382000" cy="3508653"/>
          </a:xfrm>
        </p:spPr>
        <p:txBody>
          <a:bodyPr/>
          <a:lstStyle/>
          <a:p>
            <a:r>
              <a:rPr lang="en-GB" sz="2400" dirty="0" smtClean="0"/>
              <a:t>IL </a:t>
            </a:r>
            <a:r>
              <a:rPr lang="en-GB" sz="2400" dirty="0" err="1" smtClean="0"/>
              <a:t>modello</a:t>
            </a:r>
            <a:r>
              <a:rPr lang="en-GB" sz="2400" dirty="0" smtClean="0"/>
              <a:t> è </a:t>
            </a:r>
            <a:r>
              <a:rPr lang="en-GB" sz="2400" dirty="0" err="1" smtClean="0"/>
              <a:t>uno</a:t>
            </a:r>
            <a:r>
              <a:rPr lang="en-GB" sz="2400" dirty="0" smtClean="0"/>
              <a:t> </a:t>
            </a:r>
            <a:r>
              <a:rPr lang="en-GB" sz="2400" dirty="0" err="1" smtClean="0"/>
              <a:t>strumento</a:t>
            </a:r>
            <a:r>
              <a:rPr lang="en-GB" sz="2400" dirty="0" smtClean="0"/>
              <a:t> </a:t>
            </a:r>
            <a:r>
              <a:rPr lang="en-GB" sz="2400" dirty="0" err="1" smtClean="0"/>
              <a:t>logico-matematico</a:t>
            </a:r>
            <a:r>
              <a:rPr lang="en-GB" sz="2400" dirty="0" smtClean="0"/>
              <a:t> </a:t>
            </a:r>
            <a:r>
              <a:rPr lang="en-GB" sz="2400" dirty="0" err="1" smtClean="0"/>
              <a:t>che</a:t>
            </a:r>
            <a:r>
              <a:rPr lang="en-GB" sz="2400" dirty="0" smtClean="0"/>
              <a:t> </a:t>
            </a:r>
            <a:r>
              <a:rPr lang="en-GB" sz="2400" dirty="0" err="1" smtClean="0"/>
              <a:t>l’ingegnere</a:t>
            </a:r>
            <a:r>
              <a:rPr lang="en-GB" sz="2400" dirty="0" smtClean="0"/>
              <a:t>,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meteorologo</a:t>
            </a:r>
            <a:r>
              <a:rPr lang="en-GB" sz="2400" dirty="0" smtClean="0"/>
              <a:t>, lo </a:t>
            </a:r>
            <a:r>
              <a:rPr lang="en-GB" sz="2400" dirty="0" err="1" smtClean="0"/>
              <a:t>scienziato</a:t>
            </a:r>
            <a:r>
              <a:rPr lang="en-GB" sz="2400" dirty="0" smtClean="0"/>
              <a:t>, </a:t>
            </a:r>
            <a:r>
              <a:rPr lang="en-GB" sz="2400" dirty="0" err="1" smtClean="0"/>
              <a:t>il</a:t>
            </a:r>
            <a:r>
              <a:rPr lang="en-GB" sz="2400" dirty="0" smtClean="0"/>
              <a:t> manager </a:t>
            </a:r>
            <a:r>
              <a:rPr lang="en-GB" sz="2400" dirty="0" err="1" smtClean="0"/>
              <a:t>utilizzano</a:t>
            </a:r>
            <a:r>
              <a:rPr lang="en-GB" sz="2400" dirty="0" smtClean="0"/>
              <a:t> per: </a:t>
            </a:r>
          </a:p>
          <a:p>
            <a:pPr lvl="1"/>
            <a:r>
              <a:rPr lang="en-GB" sz="2000" dirty="0" err="1" smtClean="0"/>
              <a:t>Predire</a:t>
            </a:r>
            <a:r>
              <a:rPr lang="en-GB" sz="2000" dirty="0" smtClean="0"/>
              <a:t> </a:t>
            </a:r>
            <a:r>
              <a:rPr lang="en-GB" sz="2000" dirty="0" err="1" smtClean="0"/>
              <a:t>il</a:t>
            </a:r>
            <a:r>
              <a:rPr lang="en-GB" sz="2000" dirty="0" smtClean="0"/>
              <a:t> </a:t>
            </a:r>
            <a:r>
              <a:rPr lang="en-GB" sz="2000" dirty="0" err="1" smtClean="0"/>
              <a:t>comportamento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un </a:t>
            </a:r>
            <a:r>
              <a:rPr lang="en-GB" sz="2000" dirty="0" err="1" smtClean="0"/>
              <a:t>sistema</a:t>
            </a:r>
            <a:endParaRPr lang="en-GB" sz="2000" dirty="0" smtClean="0"/>
          </a:p>
          <a:p>
            <a:pPr lvl="1"/>
            <a:r>
              <a:rPr lang="en-GB" sz="2000" dirty="0" err="1" smtClean="0"/>
              <a:t>Prevedere</a:t>
            </a:r>
            <a:r>
              <a:rPr lang="en-GB" sz="2000" dirty="0" smtClean="0"/>
              <a:t> </a:t>
            </a:r>
            <a:r>
              <a:rPr lang="en-GB" sz="2000" dirty="0" err="1" smtClean="0"/>
              <a:t>il</a:t>
            </a:r>
            <a:r>
              <a:rPr lang="en-GB" sz="2000" dirty="0" smtClean="0"/>
              <a:t> </a:t>
            </a:r>
            <a:r>
              <a:rPr lang="en-GB" sz="2000" dirty="0" err="1" smtClean="0"/>
              <a:t>corso</a:t>
            </a:r>
            <a:r>
              <a:rPr lang="en-GB" sz="2000" dirty="0" smtClean="0"/>
              <a:t> </a:t>
            </a:r>
            <a:r>
              <a:rPr lang="en-GB" sz="2000" dirty="0" err="1" smtClean="0"/>
              <a:t>di</a:t>
            </a:r>
            <a:r>
              <a:rPr lang="en-GB" sz="2000" dirty="0" smtClean="0"/>
              <a:t> un </a:t>
            </a:r>
            <a:r>
              <a:rPr lang="en-GB" sz="2000" dirty="0" err="1" smtClean="0"/>
              <a:t>mercato</a:t>
            </a:r>
            <a:endParaRPr lang="en-GB" sz="2000" dirty="0" smtClean="0"/>
          </a:p>
          <a:p>
            <a:pPr lvl="1"/>
            <a:r>
              <a:rPr lang="en-GB" sz="2000" dirty="0" err="1" smtClean="0"/>
              <a:t>Valutare</a:t>
            </a:r>
            <a:r>
              <a:rPr lang="en-GB" sz="2000" dirty="0" smtClean="0"/>
              <a:t> un </a:t>
            </a:r>
            <a:r>
              <a:rPr lang="en-GB" sz="2000" dirty="0" err="1" smtClean="0"/>
              <a:t>investimento</a:t>
            </a:r>
            <a:r>
              <a:rPr lang="en-GB" sz="2000" dirty="0" smtClean="0"/>
              <a:t> </a:t>
            </a:r>
          </a:p>
          <a:p>
            <a:r>
              <a:rPr lang="en-GB" sz="2400" dirty="0" err="1" smtClean="0"/>
              <a:t>Elementi</a:t>
            </a:r>
            <a:r>
              <a:rPr lang="en-GB" sz="2400" dirty="0" smtClean="0"/>
              <a:t> </a:t>
            </a:r>
            <a:r>
              <a:rPr lang="en-GB" sz="2400" dirty="0" err="1" smtClean="0"/>
              <a:t>comuni</a:t>
            </a:r>
            <a:r>
              <a:rPr lang="en-GB" sz="2400" dirty="0" smtClean="0"/>
              <a:t> </a:t>
            </a:r>
            <a:r>
              <a:rPr lang="en-GB" sz="2400" dirty="0" err="1" smtClean="0"/>
              <a:t>ai</a:t>
            </a:r>
            <a:r>
              <a:rPr lang="en-GB" sz="2400" dirty="0" smtClean="0"/>
              <a:t> </a:t>
            </a:r>
            <a:r>
              <a:rPr lang="en-GB" sz="2400" dirty="0" err="1" smtClean="0"/>
              <a:t>modelli</a:t>
            </a:r>
            <a:r>
              <a:rPr lang="en-GB" sz="2400" dirty="0" smtClean="0"/>
              <a:t>:</a:t>
            </a:r>
          </a:p>
          <a:p>
            <a:pPr lvl="1"/>
            <a:r>
              <a:rPr lang="en-GB" sz="2000" dirty="0" err="1" smtClean="0"/>
              <a:t>Ipotesi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err="1" smtClean="0"/>
              <a:t>Numeri</a:t>
            </a:r>
            <a:endParaRPr lang="en-GB" sz="2000" dirty="0" smtClean="0"/>
          </a:p>
          <a:p>
            <a:pPr lvl="1"/>
            <a:r>
              <a:rPr lang="en-GB" sz="2000" dirty="0" err="1" smtClean="0"/>
              <a:t>Calcoli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471779" y="85041"/>
            <a:ext cx="8228790" cy="553998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Un Modello</a:t>
            </a:r>
          </a:p>
        </p:txBody>
      </p:sp>
      <p:cxnSp>
        <p:nvCxnSpPr>
          <p:cNvPr id="6" name="Connettore 1 5"/>
          <p:cNvCxnSpPr>
            <a:cxnSpLocks noChangeShapeType="1"/>
          </p:cNvCxnSpPr>
          <p:nvPr/>
        </p:nvCxnSpPr>
        <p:spPr bwMode="auto">
          <a:xfrm rot="16200000" flipH="1">
            <a:off x="3455323" y="1889139"/>
            <a:ext cx="2089594" cy="85649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cxnSpLocks noChangeShapeType="1"/>
          </p:cNvCxnSpPr>
          <p:nvPr/>
        </p:nvCxnSpPr>
        <p:spPr bwMode="auto">
          <a:xfrm>
            <a:off x="4928366" y="3362181"/>
            <a:ext cx="1785874" cy="64388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riangolo isoscele 8"/>
          <p:cNvSpPr>
            <a:spLocks noChangeArrowheads="1"/>
          </p:cNvSpPr>
          <p:nvPr/>
        </p:nvSpPr>
        <p:spPr bwMode="auto">
          <a:xfrm>
            <a:off x="4786629" y="3362182"/>
            <a:ext cx="285498" cy="697038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1689" tIns="35844" rIns="71689" bIns="35844"/>
          <a:lstStyle/>
          <a:p>
            <a:endParaRPr lang="it-IT"/>
          </a:p>
        </p:txBody>
      </p:sp>
      <p:cxnSp>
        <p:nvCxnSpPr>
          <p:cNvPr id="14" name="Connettore 2 13"/>
          <p:cNvCxnSpPr>
            <a:cxnSpLocks noChangeShapeType="1"/>
          </p:cNvCxnSpPr>
          <p:nvPr/>
        </p:nvCxnSpPr>
        <p:spPr bwMode="auto">
          <a:xfrm rot="10800000">
            <a:off x="2642366" y="1541380"/>
            <a:ext cx="1500377" cy="1518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cxnSpLocks noChangeShapeType="1"/>
          </p:cNvCxnSpPr>
          <p:nvPr/>
        </p:nvCxnSpPr>
        <p:spPr bwMode="auto">
          <a:xfrm rot="5400000">
            <a:off x="6099459" y="3387745"/>
            <a:ext cx="1231585" cy="2025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500127" y="3952918"/>
            <a:ext cx="1243092" cy="54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1689" tIns="35844" rIns="71689" bIns="35844">
            <a:spAutoFit/>
          </a:bodyPr>
          <a:lstStyle/>
          <a:p>
            <a:r>
              <a:rPr lang="it-IT" sz="3100" dirty="0" smtClean="0"/>
              <a:t>La leva</a:t>
            </a:r>
            <a:endParaRPr lang="it-IT" sz="3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gravità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9656"/>
            <a:ext cx="8382000" cy="3028521"/>
          </a:xfrm>
        </p:spPr>
        <p:txBody>
          <a:bodyPr/>
          <a:lstStyle/>
          <a:p>
            <a:r>
              <a:rPr lang="en-US" dirty="0" smtClean="0"/>
              <a:t>F=mg</a:t>
            </a:r>
          </a:p>
          <a:p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vista come </a:t>
            </a:r>
            <a:r>
              <a:rPr lang="en-US" dirty="0" err="1" smtClean="0"/>
              <a:t>modello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assumiamo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Niente</a:t>
            </a:r>
            <a:r>
              <a:rPr lang="en-US" dirty="0" smtClean="0"/>
              <a:t> </a:t>
            </a:r>
            <a:r>
              <a:rPr lang="en-US" dirty="0" err="1" smtClean="0"/>
              <a:t>rotazioni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corpo</a:t>
            </a:r>
            <a:r>
              <a:rPr lang="en-US" dirty="0" smtClean="0"/>
              <a:t> è </a:t>
            </a:r>
            <a:r>
              <a:rPr lang="en-US" dirty="0" err="1" smtClean="0"/>
              <a:t>puntiforme</a:t>
            </a:r>
            <a:endParaRPr lang="en-US" dirty="0" smtClean="0"/>
          </a:p>
          <a:p>
            <a:pPr lvl="1"/>
            <a:r>
              <a:rPr lang="en-US" dirty="0" err="1" smtClean="0"/>
              <a:t>Niente</a:t>
            </a:r>
            <a:r>
              <a:rPr lang="en-US" dirty="0" smtClean="0"/>
              <a:t> </a:t>
            </a:r>
            <a:r>
              <a:rPr lang="en-US" dirty="0" err="1" smtClean="0"/>
              <a:t>attriti</a:t>
            </a:r>
            <a:endParaRPr lang="en-US" dirty="0" smtClean="0"/>
          </a:p>
          <a:p>
            <a:pPr lvl="1"/>
            <a:r>
              <a:rPr lang="en-US" dirty="0" err="1" smtClean="0"/>
              <a:t>Niente</a:t>
            </a:r>
            <a:r>
              <a:rPr lang="en-US" dirty="0" smtClean="0"/>
              <a:t> aria </a:t>
            </a:r>
          </a:p>
          <a:p>
            <a:r>
              <a:rPr lang="en-US" dirty="0" err="1" smtClean="0"/>
              <a:t>Funziona</a:t>
            </a:r>
            <a:r>
              <a:rPr lang="en-US" dirty="0" smtClean="0"/>
              <a:t> per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atomi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(3)">
  <a:themeElements>
    <a:clrScheme name="Purple Template-Template">
      <a:dk1>
        <a:srgbClr val="000000"/>
      </a:dk1>
      <a:lt1>
        <a:srgbClr val="FFFFFF"/>
      </a:lt1>
      <a:dk2>
        <a:srgbClr val="663474"/>
      </a:dk2>
      <a:lt2>
        <a:srgbClr val="DBB7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2681E6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slides(3)</Template>
  <TotalTime>357</TotalTime>
  <Words>564</Words>
  <Application>Microsoft Office PowerPoint</Application>
  <PresentationFormat>On-screen Show (16:9)</PresentationFormat>
  <Paragraphs>207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Sample presentation slides(3)</vt:lpstr>
      <vt:lpstr>White with Courier font for code slides</vt:lpstr>
      <vt:lpstr>Matematica per i Managers di Oggi </vt:lpstr>
      <vt:lpstr>Correre o Ritirarsi</vt:lpstr>
      <vt:lpstr>Il processo di decisione</vt:lpstr>
      <vt:lpstr>Citazione</vt:lpstr>
      <vt:lpstr>Passi del processo di decisione</vt:lpstr>
      <vt:lpstr>Cosa è un Modello </vt:lpstr>
      <vt:lpstr>Modello</vt:lpstr>
      <vt:lpstr>Un Modello</vt:lpstr>
      <vt:lpstr>La legge di gravità</vt:lpstr>
      <vt:lpstr>Costruire un modello</vt:lpstr>
      <vt:lpstr>Sono necessarie</vt:lpstr>
      <vt:lpstr>Sforzo Multidisciplinare</vt:lpstr>
      <vt:lpstr>Citazione</vt:lpstr>
      <vt:lpstr>Qualche Modello</vt:lpstr>
      <vt:lpstr>Un modello finanziario</vt:lpstr>
      <vt:lpstr>Un modello per la selezione degli incentivi</vt:lpstr>
      <vt:lpstr>Un modello per le decisioni</vt:lpstr>
      <vt:lpstr>Biscotti</vt:lpstr>
      <vt:lpstr>Missioni Spaziali</vt:lpstr>
      <vt:lpstr>La struttura generale di un modello </vt:lpstr>
      <vt:lpstr>Serve Curiosità</vt:lpstr>
      <vt:lpstr>Analisi di sensibilità</vt:lpstr>
      <vt:lpstr>Analisi di sensibilità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 </dc:creator>
  <cp:lastModifiedBy> </cp:lastModifiedBy>
  <cp:revision>84</cp:revision>
  <dcterms:created xsi:type="dcterms:W3CDTF">2010-06-03T05:18:30Z</dcterms:created>
  <dcterms:modified xsi:type="dcterms:W3CDTF">2010-11-18T11:46:49Z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TC102867181033</vt:lpwstr>
  </property>
</Properties>
</file>