
<file path=[Content_Types].xml><?xml version="1.0" encoding="utf-8"?>
<Types xmlns="http://schemas.openxmlformats.org/package/2006/content-types">
  <Override PartName="/ppt/slides/slide45.xml" ContentType="application/vnd.openxmlformats-officedocument.presentationml.slide+xml"/>
  <Override PartName="/ppt/slides/slide53.xml" ContentType="application/vnd.openxmlformats-officedocument.presentationml.slide+xml"/>
  <Override PartName="/ppt/slides/slide18.xml" ContentType="application/vnd.openxmlformats-officedocument.presentationml.slide+xml"/>
  <Override PartName="/ppt/slides/slide9.xml" ContentType="application/vnd.openxmlformats-officedocument.presentationml.slide+xml"/>
  <Override PartName="/ppt/slides/slide41.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slides/slide38.xml" ContentType="application/vnd.openxmlformats-officedocument.presentationml.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Default Extension="jpeg" ContentType="image/jpeg"/>
  <Override PartName="/ppt/slides/slide1.xml" ContentType="application/vnd.openxmlformats-officedocument.presentationml.slide+xml"/>
  <Override PartName="/ppt/slides/slide26.xml" ContentType="application/vnd.openxmlformats-officedocument.presentationml.slide+xml"/>
  <Override PartName="/ppt/slides/slide34.xml" ContentType="application/vnd.openxmlformats-officedocument.presentationml.slide+xml"/>
  <Override PartName="/docProps/app.xml" ContentType="application/vnd.openxmlformats-officedocument.extended-properties+xml"/>
  <Override PartName="/ppt/slideLayouts/slideLayout1.xml" ContentType="application/vnd.openxmlformats-officedocument.presentationml.slideLayout+xml"/>
  <Override PartName="/ppt/slides/slide22.xml" ContentType="application/vnd.openxmlformats-officedocument.presentationml.slide+xml"/>
  <Override PartName="/ppt/slides/slide30.xml" ContentType="application/vnd.openxmlformats-officedocument.presentationml.slide+xml"/>
  <Override PartName="/ppt/slides/slide46.xml" ContentType="application/vnd.openxmlformats-officedocument.presentationml.slide+xml"/>
  <Default Extension="xml" ContentType="application/xml"/>
  <Override PartName="/ppt/slides/slide19.xml" ContentType="application/vnd.openxmlformats-officedocument.presentationml.slide+xml"/>
  <Override PartName="/ppt/slides/slide54.xml" ContentType="application/vnd.openxmlformats-officedocument.presentationml.slide+xml"/>
  <Override PartName="/ppt/tableStyles.xml" ContentType="application/vnd.openxmlformats-officedocument.presentationml.tableStyles+xml"/>
  <Override PartName="/ppt/slides/slide42.xml" ContentType="application/vnd.openxmlformats-officedocument.presentationml.slide+xml"/>
  <Override PartName="/ppt/slides/slide50.xml" ContentType="application/vnd.openxmlformats-officedocument.presentationml.slide+xml"/>
  <Override PartName="/ppt/slides/slide15.xml" ContentType="application/vnd.openxmlformats-officedocument.presentationml.slide+xml"/>
  <Override PartName="/ppt/slides/slide6.xml" ContentType="application/vnd.openxmlformats-officedocument.presentationml.slide+xml"/>
  <Override PartName="/ppt/slides/slide39.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7.xml" ContentType="application/vnd.openxmlformats-officedocument.presentationml.slide+xml"/>
  <Override PartName="/ppt/slides/slide35.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23.xml" ContentType="application/vnd.openxmlformats-officedocument.presentationml.slide+xml"/>
  <Override PartName="/ppt/slides/slide31.xml" ContentType="application/vnd.openxmlformats-officedocument.presentationml.slide+xml"/>
  <Override PartName="/ppt/slides/slide47.xml" ContentType="application/vnd.openxmlformats-officedocument.presentationml.slide+xml"/>
  <Override PartName="/ppt/slides/slide55.xml" ContentType="application/vnd.openxmlformats-officedocument.presentationml.slide+xml"/>
  <Override PartName="/ppt/slides/slide43.xml" ContentType="application/vnd.openxmlformats-officedocument.presentationml.slide+xml"/>
  <Override PartName="/ppt/slides/slide5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28.xml" ContentType="application/vnd.openxmlformats-officedocument.presentationml.slide+xml"/>
  <Override PartName="/ppt/slides/slide36.xml" ContentType="application/vnd.openxmlformats-officedocument.presentationml.slide+xml"/>
  <Override PartName="/ppt/slideLayouts/slideLayout3.xml" ContentType="application/vnd.openxmlformats-officedocument.presentationml.slideLayout+xml"/>
  <Override PartName="/ppt/slides/slide24.xml" ContentType="application/vnd.openxmlformats-officedocument.presentationml.slide+xml"/>
  <Override PartName="/ppt/slides/slide32.xml" ContentType="application/vnd.openxmlformats-officedocument.presentationml.slide+xml"/>
  <Override PartName="/ppt/slides/slide48.xml" ContentType="application/vnd.openxmlformats-officedocument.presentationml.slide+xml"/>
  <Override PartName="/ppt/slides/slide56.xml" ContentType="application/vnd.openxmlformats-officedocument.presentationml.slide+xml"/>
  <Override PartName="/ppt/slides/slide20.xml" ContentType="application/vnd.openxmlformats-officedocument.presentationml.slide+xml"/>
  <Override PartName="/ppt/slides/slide44.xml" ContentType="application/vnd.openxmlformats-officedocument.presentationml.slide+xml"/>
  <Override PartName="/ppt/slides/slide52.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s/slide37.xml" ContentType="application/vnd.openxmlformats-officedocument.presentationml.slide+xml"/>
  <Override PartName="/ppt/slides/slide29.xml" ContentType="application/vnd.openxmlformats-officedocument.presentationml.slide+xml"/>
  <Override PartName="/ppt/slideLayouts/slideLayout4.xml" ContentType="application/vnd.openxmlformats-officedocument.presentationml.slideLayout+xml"/>
  <Override PartName="/ppt/slides/slide25.xml" ContentType="application/vnd.openxmlformats-officedocument.presentationml.slide+xml"/>
  <Override PartName="/ppt/slides/slide33.xml" ContentType="application/vnd.openxmlformats-officedocument.presentationml.slide+xml"/>
  <Override PartName="/ppt/slideMasters/slideMaster1.xml" ContentType="application/vnd.openxmlformats-officedocument.presentationml.slideMaster+xml"/>
  <Override PartName="/ppt/slides/slide49.xml" ContentType="application/vnd.openxmlformats-officedocument.presentationml.slide+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48" r:id="rId1"/>
  </p:sldMasterIdLst>
  <p:sldIdLst>
    <p:sldId id="256" r:id="rId2"/>
    <p:sldId id="291" r:id="rId3"/>
    <p:sldId id="277" r:id="rId4"/>
    <p:sldId id="285" r:id="rId5"/>
    <p:sldId id="260" r:id="rId6"/>
    <p:sldId id="323" r:id="rId7"/>
    <p:sldId id="287" r:id="rId8"/>
    <p:sldId id="295" r:id="rId9"/>
    <p:sldId id="298" r:id="rId10"/>
    <p:sldId id="293" r:id="rId11"/>
    <p:sldId id="296" r:id="rId12"/>
    <p:sldId id="297" r:id="rId13"/>
    <p:sldId id="325" r:id="rId14"/>
    <p:sldId id="261" r:id="rId15"/>
    <p:sldId id="262" r:id="rId16"/>
    <p:sldId id="299" r:id="rId17"/>
    <p:sldId id="300" r:id="rId18"/>
    <p:sldId id="263" r:id="rId19"/>
    <p:sldId id="265" r:id="rId20"/>
    <p:sldId id="264" r:id="rId21"/>
    <p:sldId id="279" r:id="rId22"/>
    <p:sldId id="281" r:id="rId23"/>
    <p:sldId id="283" r:id="rId24"/>
    <p:sldId id="266" r:id="rId25"/>
    <p:sldId id="267" r:id="rId26"/>
    <p:sldId id="301" r:id="rId27"/>
    <p:sldId id="268" r:id="rId28"/>
    <p:sldId id="269" r:id="rId29"/>
    <p:sldId id="302" r:id="rId30"/>
    <p:sldId id="270" r:id="rId31"/>
    <p:sldId id="303" r:id="rId32"/>
    <p:sldId id="271" r:id="rId33"/>
    <p:sldId id="304" r:id="rId34"/>
    <p:sldId id="272" r:id="rId35"/>
    <p:sldId id="305" r:id="rId36"/>
    <p:sldId id="306" r:id="rId37"/>
    <p:sldId id="307" r:id="rId38"/>
    <p:sldId id="273" r:id="rId39"/>
    <p:sldId id="274" r:id="rId40"/>
    <p:sldId id="308" r:id="rId41"/>
    <p:sldId id="309" r:id="rId42"/>
    <p:sldId id="310" r:id="rId43"/>
    <p:sldId id="311" r:id="rId44"/>
    <p:sldId id="312" r:id="rId45"/>
    <p:sldId id="275" r:id="rId46"/>
    <p:sldId id="288" r:id="rId47"/>
    <p:sldId id="290" r:id="rId48"/>
    <p:sldId id="313" r:id="rId49"/>
    <p:sldId id="314" r:id="rId50"/>
    <p:sldId id="315" r:id="rId51"/>
    <p:sldId id="316" r:id="rId52"/>
    <p:sldId id="317" r:id="rId53"/>
    <p:sldId id="318" r:id="rId54"/>
    <p:sldId id="319" r:id="rId55"/>
    <p:sldId id="320" r:id="rId56"/>
    <p:sldId id="321" r:id="rId57"/>
  </p:sldIdLst>
  <p:sldSz cx="9144000" cy="6858000" type="screen4x3"/>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p:scale>
          <a:sx n="100" d="100"/>
          <a:sy n="100" d="100"/>
        </p:scale>
        <p:origin x="-2696" y="-92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printerSettings" Target="printerSettings/printerSettings1.bin"/><Relationship Id="rId59" Type="http://schemas.openxmlformats.org/officeDocument/2006/relationships/presProps" Target="presProp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viewProps" Target="viewProps.xml"/><Relationship Id="rId61" Type="http://schemas.openxmlformats.org/officeDocument/2006/relationships/theme" Target="theme/theme1.xml"/><Relationship Id="rId6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BC4DDD3-52BD-43AF-B051-CC637EC450E2}" type="datetimeFigureOut">
              <a:rPr lang="it-IT" smtClean="0"/>
              <a:pPr/>
              <a:t>23-05-2013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FB70B9-33B7-4E05-B50F-CE97EAC208AE}" type="slidenum">
              <a:rPr lang="it-IT" smtClean="0"/>
              <a:pPr/>
              <a:t>‹n.›</a:t>
            </a:fld>
            <a:endParaRPr lang="it-IT"/>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28871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BC4DDD3-52BD-43AF-B051-CC637EC450E2}" type="datetimeFigureOut">
              <a:rPr lang="it-IT" smtClean="0"/>
              <a:pPr/>
              <a:t>23-05-2013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FB70B9-33B7-4E05-B50F-CE97EAC208AE}" type="slidenum">
              <a:rPr lang="it-IT" smtClean="0"/>
              <a:pPr/>
              <a:t>‹n.›</a:t>
            </a:fld>
            <a:endParaRPr lang="it-IT"/>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77132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BC4DDD3-52BD-43AF-B051-CC637EC450E2}" type="datetimeFigureOut">
              <a:rPr lang="it-IT" smtClean="0"/>
              <a:pPr/>
              <a:t>23-05-2013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FB70B9-33B7-4E05-B50F-CE97EAC208AE}" type="slidenum">
              <a:rPr lang="it-IT" smtClean="0"/>
              <a:pPr/>
              <a:t>‹n.›</a:t>
            </a:fld>
            <a:endParaRPr lang="it-IT"/>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17884152"/>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BC4DDD3-52BD-43AF-B051-CC637EC450E2}" type="datetimeFigureOut">
              <a:rPr lang="it-IT" smtClean="0"/>
              <a:pPr/>
              <a:t>23-05-2013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FB70B9-33B7-4E05-B50F-CE97EAC208AE}" type="slidenum">
              <a:rPr lang="it-IT" smtClean="0"/>
              <a:pPr/>
              <a:t>‹n.›</a:t>
            </a:fld>
            <a:endParaRPr lang="it-IT"/>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08983518"/>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BC4DDD3-52BD-43AF-B051-CC637EC450E2}" type="datetimeFigureOut">
              <a:rPr lang="it-IT" smtClean="0"/>
              <a:pPr/>
              <a:t>23-05-2013</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6AFB70B9-33B7-4E05-B50F-CE97EAC208AE}" type="slidenum">
              <a:rPr lang="it-IT" smtClean="0"/>
              <a:pPr/>
              <a:t>‹n.›</a:t>
            </a:fld>
            <a:endParaRPr lang="it-IT"/>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1579603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BC4DDD3-52BD-43AF-B051-CC637EC450E2}" type="datetimeFigureOut">
              <a:rPr lang="it-IT" smtClean="0"/>
              <a:pPr/>
              <a:t>23-05-2013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FB70B9-33B7-4E05-B50F-CE97EAC208AE}" type="slidenum">
              <a:rPr lang="it-IT" smtClean="0"/>
              <a:pPr/>
              <a:t>‹n.›</a:t>
            </a:fld>
            <a:endParaRPr lang="it-IT"/>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92110331"/>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BC4DDD3-52BD-43AF-B051-CC637EC450E2}" type="datetimeFigureOut">
              <a:rPr lang="it-IT" smtClean="0"/>
              <a:pPr/>
              <a:t>23-05-2013</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6AFB70B9-33B7-4E05-B50F-CE97EAC208AE}" type="slidenum">
              <a:rPr lang="it-IT" smtClean="0"/>
              <a:pPr/>
              <a:t>‹n.›</a:t>
            </a:fld>
            <a:endParaRPr lang="it-IT"/>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70823331"/>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BC4DDD3-52BD-43AF-B051-CC637EC450E2}" type="datetimeFigureOut">
              <a:rPr lang="it-IT" smtClean="0"/>
              <a:pPr/>
              <a:t>23-05-2013</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6AFB70B9-33B7-4E05-B50F-CE97EAC208AE}" type="slidenum">
              <a:rPr lang="it-IT" smtClean="0"/>
              <a:pPr/>
              <a:t>‹n.›</a:t>
            </a:fld>
            <a:endParaRPr lang="it-IT"/>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25544210"/>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BC4DDD3-52BD-43AF-B051-CC637EC450E2}" type="datetimeFigureOut">
              <a:rPr lang="it-IT" smtClean="0"/>
              <a:pPr/>
              <a:t>23-05-2013</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6AFB70B9-33B7-4E05-B50F-CE97EAC208AE}" type="slidenum">
              <a:rPr lang="it-IT" smtClean="0"/>
              <a:pPr/>
              <a:t>‹n.›</a:t>
            </a:fld>
            <a:endParaRPr lang="it-IT"/>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37056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BC4DDD3-52BD-43AF-B051-CC637EC450E2}" type="datetimeFigureOut">
              <a:rPr lang="it-IT" smtClean="0"/>
              <a:pPr/>
              <a:t>23-05-2013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FB70B9-33B7-4E05-B50F-CE97EAC208AE}" type="slidenum">
              <a:rPr lang="it-IT" smtClean="0"/>
              <a:pPr/>
              <a:t>‹n.›</a:t>
            </a:fld>
            <a:endParaRPr lang="it-IT"/>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784275780"/>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BC4DDD3-52BD-43AF-B051-CC637EC450E2}" type="datetimeFigureOut">
              <a:rPr lang="it-IT" smtClean="0"/>
              <a:pPr/>
              <a:t>23-05-2013</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6AFB70B9-33B7-4E05-B50F-CE97EAC208AE}" type="slidenum">
              <a:rPr lang="it-IT" smtClean="0"/>
              <a:pPr/>
              <a:t>‹n.›</a:t>
            </a:fld>
            <a:endParaRPr lang="it-IT"/>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467730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C4DDD3-52BD-43AF-B051-CC637EC450E2}" type="datetimeFigureOut">
              <a:rPr lang="it-IT" smtClean="0"/>
              <a:pPr/>
              <a:t>23-05-2013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FB70B9-33B7-4E05-B50F-CE97EAC208AE}" type="slidenum">
              <a:rPr lang="it-IT" smtClean="0"/>
              <a:pPr/>
              <a:t>‹n.›</a:t>
            </a:fld>
            <a:endParaRPr lang="it-IT"/>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0312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ctrTitle"/>
          </p:nvPr>
        </p:nvSpPr>
        <p:spPr>
          <a:solidFill>
            <a:schemeClr val="tx2">
              <a:lumMod val="60000"/>
              <a:lumOff val="40000"/>
            </a:schemeClr>
          </a:solidFill>
        </p:spPr>
        <p:txBody>
          <a:bodyPr>
            <a:normAutofit/>
          </a:bodyPr>
          <a:lstStyle/>
          <a:p>
            <a:r>
              <a:rPr lang="it-IT" sz="3200" dirty="0" smtClean="0"/>
              <a:t>Università LIUC Carlo Cattaneo</a:t>
            </a:r>
            <a:br>
              <a:rPr lang="it-IT" sz="3200" dirty="0" smtClean="0"/>
            </a:br>
            <a:r>
              <a:rPr lang="it-IT" sz="3200" dirty="0" smtClean="0"/>
              <a:t>Laurea in economia aziendale</a:t>
            </a:r>
            <a:br>
              <a:rPr lang="it-IT" sz="3200" dirty="0" smtClean="0"/>
            </a:br>
            <a:r>
              <a:rPr lang="it-IT" sz="2400" dirty="0"/>
              <a:t>Management dello sport e degli eventi sportivi </a:t>
            </a:r>
            <a:endParaRPr lang="it-IT" sz="2200" dirty="0"/>
          </a:p>
        </p:txBody>
      </p:sp>
      <p:sp>
        <p:nvSpPr>
          <p:cNvPr id="3" name="Sottotitolo 2"/>
          <p:cNvSpPr>
            <a:spLocks noGrp="1"/>
          </p:cNvSpPr>
          <p:nvPr>
            <p:ph type="subTitle" idx="1"/>
          </p:nvPr>
        </p:nvSpPr>
        <p:spPr>
          <a:ln>
            <a:solidFill>
              <a:schemeClr val="tx2">
                <a:lumMod val="60000"/>
                <a:lumOff val="40000"/>
              </a:schemeClr>
            </a:solidFill>
          </a:ln>
        </p:spPr>
        <p:txBody>
          <a:bodyPr>
            <a:normAutofit/>
          </a:bodyPr>
          <a:lstStyle/>
          <a:p>
            <a:r>
              <a:rPr lang="it-IT" b="1" i="1" dirty="0" smtClean="0"/>
              <a:t>Economia e gestione delle imprese sportive</a:t>
            </a:r>
          </a:p>
          <a:p>
            <a:r>
              <a:rPr lang="it-IT" b="1" i="1" dirty="0" smtClean="0"/>
              <a:t>Il bilancio delle società </a:t>
            </a:r>
            <a:r>
              <a:rPr lang="it-IT" b="1" i="1" smtClean="0"/>
              <a:t>di </a:t>
            </a:r>
            <a:r>
              <a:rPr lang="it-IT" b="1" i="1" smtClean="0"/>
              <a:t>calcio</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53199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err="1" smtClean="0"/>
              <a:t>Co.Vi.So.C</a:t>
            </a:r>
            <a:endParaRPr lang="it-IT" sz="3600" b="1" i="1" dirty="0"/>
          </a:p>
        </p:txBody>
      </p:sp>
      <p:sp>
        <p:nvSpPr>
          <p:cNvPr id="3" name="Segnaposto contenuto 2"/>
          <p:cNvSpPr>
            <a:spLocks noGrp="1"/>
          </p:cNvSpPr>
          <p:nvPr>
            <p:ph idx="1"/>
          </p:nvPr>
        </p:nvSpPr>
        <p:spPr/>
        <p:txBody>
          <a:bodyPr>
            <a:normAutofit/>
          </a:bodyPr>
          <a:lstStyle/>
          <a:p>
            <a:pPr algn="just"/>
            <a:r>
              <a:rPr lang="it-IT" sz="2400" b="1" dirty="0"/>
              <a:t>L</a:t>
            </a:r>
            <a:r>
              <a:rPr lang="it-IT" sz="2400" b="1" dirty="0" smtClean="0"/>
              <a:t>'art</a:t>
            </a:r>
            <a:r>
              <a:rPr lang="it-IT" sz="2400" b="1" dirty="0"/>
              <a:t>. 19 </a:t>
            </a:r>
            <a:r>
              <a:rPr lang="it-IT" sz="2400" dirty="0"/>
              <a:t>Statuto F.I.G.C., per il quale </a:t>
            </a:r>
            <a:r>
              <a:rPr lang="it-IT" sz="2400" i="1" dirty="0"/>
              <a:t>«Le società professionistiche sono assoggettate alla verifica dell’equilibrio economico e finanziario e del rispetto dei principi della corretta gestione, secondo il sistema di controlli e i conseguenti provvedimenti stabiliti dalla F.I.G.C., anche per delega e secondo modalità e principi approvati dal C.O.N.I. Nei confronti delle società professionistiche la F.I.G.C. può esercitare i poteri di denuncia al Tribunale previsti dall’art. 2409 del codice civile. Per i compiti di cui ai commi precedenti, la F.I.G.C. si avvale di un organismo tecnico di controllo denominato Commissione di Vigilanza sulle Società di Calcio Professionistiche (</a:t>
            </a:r>
            <a:r>
              <a:rPr lang="it-IT" sz="2400" i="1" dirty="0" err="1"/>
              <a:t>Co.Vi.So.C</a:t>
            </a:r>
            <a:r>
              <a:rPr lang="it-IT" sz="2400" i="1" dirty="0"/>
              <a:t>.)»</a:t>
            </a:r>
            <a:r>
              <a:rPr lang="it-IT" sz="2400" dirty="0"/>
              <a:t>.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550057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Poteri</a:t>
            </a:r>
            <a:endParaRPr lang="it-IT" sz="3600" b="1" i="1" dirty="0"/>
          </a:p>
        </p:txBody>
      </p:sp>
      <p:sp>
        <p:nvSpPr>
          <p:cNvPr id="3" name="Segnaposto contenuto 2"/>
          <p:cNvSpPr>
            <a:spLocks noGrp="1"/>
          </p:cNvSpPr>
          <p:nvPr>
            <p:ph idx="1"/>
          </p:nvPr>
        </p:nvSpPr>
        <p:spPr>
          <a:xfrm>
            <a:off x="467544" y="1628800"/>
            <a:ext cx="8229600" cy="4525963"/>
          </a:xfrm>
        </p:spPr>
        <p:txBody>
          <a:bodyPr>
            <a:normAutofit fontScale="92500" lnSpcReduction="10000"/>
          </a:bodyPr>
          <a:lstStyle/>
          <a:p>
            <a:r>
              <a:rPr lang="it-IT" sz="2000" dirty="0" smtClean="0"/>
              <a:t>La Commissione di vigilanza sulle società di calcio professionistiche (</a:t>
            </a:r>
            <a:r>
              <a:rPr lang="it-IT" sz="2000" dirty="0" err="1" smtClean="0"/>
              <a:t>Co.Vi.So.C</a:t>
            </a:r>
            <a:r>
              <a:rPr lang="it-IT" sz="2000" dirty="0" smtClean="0"/>
              <a:t>.) è l’organismo all’interno della F.I.G.C. che si occupa del controllo economico finanziario e patrimoniale delle società sportive di calcio</a:t>
            </a:r>
            <a:r>
              <a:rPr lang="it-IT" dirty="0" smtClean="0"/>
              <a:t>.</a:t>
            </a:r>
          </a:p>
          <a:p>
            <a:pPr marL="457200" indent="-457200" algn="just">
              <a:lnSpc>
                <a:spcPct val="90000"/>
              </a:lnSpc>
              <a:buFont typeface="Wingdings" pitchFamily="2" charset="2"/>
              <a:buNone/>
            </a:pPr>
            <a:r>
              <a:rPr lang="it-IT" sz="2000" dirty="0" smtClean="0"/>
              <a:t>	Il </a:t>
            </a:r>
            <a:r>
              <a:rPr lang="it-IT" sz="2000" dirty="0"/>
              <a:t>sistema di </a:t>
            </a:r>
            <a:r>
              <a:rPr lang="it-IT" sz="2000" dirty="0" smtClean="0"/>
              <a:t>controllo </a:t>
            </a:r>
            <a:r>
              <a:rPr lang="it-IT" sz="2000" dirty="0"/>
              <a:t>si basa</a:t>
            </a:r>
            <a:r>
              <a:rPr lang="it-IT" sz="2000" dirty="0" smtClean="0"/>
              <a:t>:</a:t>
            </a:r>
            <a:endParaRPr lang="it-IT" sz="2000" dirty="0"/>
          </a:p>
          <a:p>
            <a:pPr marL="457200" indent="-457200" algn="just">
              <a:lnSpc>
                <a:spcPct val="90000"/>
              </a:lnSpc>
            </a:pPr>
            <a:r>
              <a:rPr lang="it-IT" sz="2000" dirty="0"/>
              <a:t>su bilanci e relazioni semestrali sottoposti a revisione </a:t>
            </a:r>
          </a:p>
          <a:p>
            <a:pPr marL="457200" indent="-457200" algn="just">
              <a:lnSpc>
                <a:spcPct val="90000"/>
              </a:lnSpc>
            </a:pPr>
            <a:r>
              <a:rPr lang="it-IT" sz="2000" dirty="0"/>
              <a:t>sul rispetto di prefissate scadenze trimestrali per il pagamento degli emolumenti dovuti ai tesserati, lavoratori dipendenti e collaboratori addetti al settore sportivo, delle ritenute Irpef, dei contributi Enpals e Fondo Fine Carriera</a:t>
            </a:r>
          </a:p>
          <a:p>
            <a:pPr marL="457200" indent="-457200" algn="just">
              <a:lnSpc>
                <a:spcPct val="90000"/>
              </a:lnSpc>
            </a:pPr>
            <a:r>
              <a:rPr lang="it-IT" sz="2000" dirty="0"/>
              <a:t>sulla verifica dell’avvenuto pagamento dei tributi IRES, IRAP e IVA esposti nelle dichiarazioni delle società</a:t>
            </a:r>
          </a:p>
          <a:p>
            <a:pPr marL="457200" indent="-457200" algn="just">
              <a:lnSpc>
                <a:spcPct val="90000"/>
              </a:lnSpc>
            </a:pPr>
            <a:r>
              <a:rPr lang="it-IT" sz="2000" dirty="0"/>
              <a:t>sulla predisposizione di budget e di consuntivi annuali</a:t>
            </a:r>
          </a:p>
          <a:p>
            <a:pPr marL="457200" indent="-457200" algn="just">
              <a:lnSpc>
                <a:spcPct val="90000"/>
              </a:lnSpc>
            </a:pPr>
            <a:r>
              <a:rPr lang="it-IT" sz="2000" dirty="0"/>
              <a:t>sul rispetto di un parametro di adeguatezza patrimoniale (Valore della Produzione/Debiti Finanziari), il cui scopo è di porre un limite alla copertura del fabbisogno attraverso l’indebitamento finanziario</a:t>
            </a:r>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55830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Vigilanza</a:t>
            </a:r>
            <a:endParaRPr lang="it-IT" sz="3600" b="1" i="1" dirty="0"/>
          </a:p>
        </p:txBody>
      </p:sp>
      <p:sp>
        <p:nvSpPr>
          <p:cNvPr id="3" name="Segnaposto contenuto 2"/>
          <p:cNvSpPr>
            <a:spLocks noGrp="1"/>
          </p:cNvSpPr>
          <p:nvPr>
            <p:ph idx="1"/>
          </p:nvPr>
        </p:nvSpPr>
        <p:spPr/>
        <p:txBody>
          <a:bodyPr>
            <a:normAutofit/>
          </a:bodyPr>
          <a:lstStyle/>
          <a:p>
            <a:pPr>
              <a:lnSpc>
                <a:spcPct val="80000"/>
              </a:lnSpc>
            </a:pPr>
            <a:r>
              <a:rPr lang="it-IT" sz="2200" dirty="0"/>
              <a:t>La </a:t>
            </a:r>
            <a:r>
              <a:rPr lang="it-IT" sz="2200" dirty="0" err="1"/>
              <a:t>Co.Vi.So.C</a:t>
            </a:r>
            <a:r>
              <a:rPr lang="it-IT" sz="2200" dirty="0"/>
              <a:t>., attraverso la propria attività,  esercita una vigilanza continua sull’andamento della società sotto il profilo economico e finanziario</a:t>
            </a:r>
          </a:p>
          <a:p>
            <a:pPr>
              <a:lnSpc>
                <a:spcPct val="80000"/>
              </a:lnSpc>
            </a:pPr>
            <a:r>
              <a:rPr lang="it-IT" sz="2200" dirty="0"/>
              <a:t>In particolare, la normativa in vigore:</a:t>
            </a:r>
          </a:p>
          <a:p>
            <a:pPr lvl="1">
              <a:lnSpc>
                <a:spcPct val="80000"/>
              </a:lnSpc>
            </a:pPr>
            <a:r>
              <a:rPr lang="it-IT" sz="2200" dirty="0"/>
              <a:t>consente, attraverso l’introduzione dei budget, un’attività di controllo sull’andamento della gestione delle società della Serie A  e della Serie B</a:t>
            </a:r>
          </a:p>
          <a:p>
            <a:pPr lvl="1">
              <a:lnSpc>
                <a:spcPct val="80000"/>
              </a:lnSpc>
            </a:pPr>
            <a:r>
              <a:rPr lang="it-IT" sz="2200" dirty="0"/>
              <a:t>estende all’intero anno il controllo sull’avvenuto pagamento degli emolumenti e dei relativi contributi e ritenute</a:t>
            </a:r>
          </a:p>
          <a:p>
            <a:pPr lvl="1">
              <a:lnSpc>
                <a:spcPct val="80000"/>
              </a:lnSpc>
            </a:pPr>
            <a:r>
              <a:rPr lang="it-IT" sz="2200" dirty="0"/>
              <a:t>estende il controllo sull’avvenuto pagamento dei tributi IRES, IRAP e IVA </a:t>
            </a:r>
          </a:p>
          <a:p>
            <a:pPr lvl="1">
              <a:lnSpc>
                <a:spcPct val="80000"/>
              </a:lnSpc>
            </a:pPr>
            <a:r>
              <a:rPr lang="it-IT" sz="2200" dirty="0"/>
              <a:t>consente, attraverso l’analisi dei citati parametri, la verifica del rispetto di condizioni minime di equilibrio economico-finanziario</a:t>
            </a:r>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900212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b="1" i="1" dirty="0" smtClean="0"/>
              <a:t>Il bilancio in ambito F.I.G.C</a:t>
            </a:r>
            <a:r>
              <a:rPr lang="it-IT" dirty="0" smtClean="0"/>
              <a:t>.</a:t>
            </a:r>
            <a:endParaRPr lang="it-IT" dirty="0"/>
          </a:p>
        </p:txBody>
      </p:sp>
      <p:sp>
        <p:nvSpPr>
          <p:cNvPr id="3" name="Segnaposto contenuto 2"/>
          <p:cNvSpPr>
            <a:spLocks noGrp="1"/>
          </p:cNvSpPr>
          <p:nvPr>
            <p:ph idx="1"/>
          </p:nvPr>
        </p:nvSpPr>
        <p:spPr/>
        <p:txBody>
          <a:bodyPr>
            <a:normAutofit fontScale="92500"/>
          </a:bodyPr>
          <a:lstStyle/>
          <a:p>
            <a:pPr algn="just"/>
            <a:r>
              <a:rPr lang="it-IT" sz="2400" dirty="0"/>
              <a:t>I</a:t>
            </a:r>
            <a:r>
              <a:rPr lang="it-IT" sz="2400" dirty="0" smtClean="0"/>
              <a:t> </a:t>
            </a:r>
            <a:r>
              <a:rPr lang="it-IT" sz="2400" dirty="0"/>
              <a:t>criteri di gestione economico-finanziaria adottati dalle società calcistiche hanno subito un decisivo mutamento in correlazione alla loro trasformazione da realtà legate ad una dimensione prettamente associazionistica ad altra di natura imprenditoriale; di talché, ad oggi, quei criteri sono gli stessi attuati da ogni altra impresa produttiva di beni e di </a:t>
            </a:r>
            <a:r>
              <a:rPr lang="it-IT" sz="2400" dirty="0" smtClean="0"/>
              <a:t>servizi.</a:t>
            </a:r>
          </a:p>
          <a:p>
            <a:pPr algn="just"/>
            <a:r>
              <a:rPr lang="it-IT" sz="2400" dirty="0"/>
              <a:t>I</a:t>
            </a:r>
            <a:r>
              <a:rPr lang="it-IT" sz="2400" dirty="0" smtClean="0"/>
              <a:t>l </a:t>
            </a:r>
            <a:r>
              <a:rPr lang="it-IT" sz="2400" dirty="0"/>
              <a:t>bilancio di esercizio </a:t>
            </a:r>
            <a:r>
              <a:rPr lang="it-IT" sz="2400" dirty="0" smtClean="0"/>
              <a:t> </a:t>
            </a:r>
            <a:r>
              <a:rPr lang="it-IT" sz="2400" dirty="0"/>
              <a:t>costituisce l’unico valido strumento mediante </a:t>
            </a:r>
            <a:r>
              <a:rPr lang="it-IT" sz="2400" dirty="0" smtClean="0"/>
              <a:t>il quale è possibile  </a:t>
            </a:r>
            <a:r>
              <a:rPr lang="it-IT" sz="2400" dirty="0"/>
              <a:t>valutare la situazione economica, finanziaria e patrimoniale di una determinata impresa sportiva, il cui equilibrio, per principio generale, assurge a presupposto fondamentale funzionalmente preordinato a garantire sia la legittima partecipazione delle società sportive ai campionati di competenza che la regolarità di questi ultimi.</a:t>
            </a:r>
          </a:p>
          <a:p>
            <a:pPr algn="just"/>
            <a:endParaRPr lang="it-IT"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14601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Autofit/>
          </a:bodyPr>
          <a:lstStyle/>
          <a:p>
            <a:r>
              <a:rPr lang="it-IT" sz="3600" b="1" i="1" dirty="0" smtClean="0"/>
              <a:t>Principi generali  del bilancio</a:t>
            </a:r>
            <a:br>
              <a:rPr lang="it-IT" sz="3600" b="1" i="1" dirty="0" smtClean="0"/>
            </a:br>
            <a:r>
              <a:rPr lang="it-IT" sz="3600" b="1" i="1" dirty="0" smtClean="0"/>
              <a:t>art. 2423 c.c. </a:t>
            </a:r>
            <a:endParaRPr lang="it-IT" sz="3600" b="1" i="1" dirty="0"/>
          </a:p>
        </p:txBody>
      </p:sp>
      <p:graphicFrame>
        <p:nvGraphicFramePr>
          <p:cNvPr id="5" name="Segnaposto contenuto 4"/>
          <p:cNvGraphicFramePr>
            <a:graphicFrameLocks noGrp="1"/>
          </p:cNvGraphicFramePr>
          <p:nvPr>
            <p:ph idx="1"/>
          </p:nvPr>
        </p:nvGraphicFramePr>
        <p:xfrm>
          <a:off x="2181225" y="3120231"/>
          <a:ext cx="4781550" cy="1485900"/>
        </p:xfrm>
        <a:graphic>
          <a:graphicData uri="http://schemas.openxmlformats.org/drawingml/2006/table">
            <a:tbl>
              <a:tblPr/>
              <a:tblGrid>
                <a:gridCol w="1495545"/>
                <a:gridCol w="1626477"/>
                <a:gridCol w="1659528"/>
              </a:tblGrid>
              <a:tr h="147955">
                <a:tc>
                  <a:txBody>
                    <a:bodyPr/>
                    <a:lstStyle/>
                    <a:p>
                      <a:pPr algn="ctr">
                        <a:lnSpc>
                          <a:spcPts val="1250"/>
                        </a:lnSpc>
                        <a:spcAft>
                          <a:spcPts val="0"/>
                        </a:spcAft>
                      </a:pPr>
                      <a:r>
                        <a:rPr lang="it-IT" sz="1000" b="1" dirty="0">
                          <a:effectLst/>
                          <a:latin typeface="HelveticaNeueLT Std Cn"/>
                          <a:ea typeface="Times New Roman"/>
                          <a:cs typeface="Times New Roman"/>
                        </a:rPr>
                        <a:t>Chiarezza</a:t>
                      </a:r>
                      <a:endParaRPr lang="it-IT" sz="1000" dirty="0">
                        <a:effectLst/>
                        <a:latin typeface="HelveticaNeueLT Std C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50"/>
                        </a:lnSpc>
                        <a:spcAft>
                          <a:spcPts val="0"/>
                        </a:spcAft>
                      </a:pPr>
                      <a:r>
                        <a:rPr lang="it-IT" sz="1000" b="1" dirty="0">
                          <a:effectLst/>
                          <a:latin typeface="HelveticaNeueLT Std Cn"/>
                          <a:ea typeface="Times New Roman"/>
                          <a:cs typeface="Times New Roman"/>
                        </a:rPr>
                        <a:t>Verità</a:t>
                      </a:r>
                      <a:endParaRPr lang="it-IT" sz="1000" dirty="0">
                        <a:effectLst/>
                        <a:latin typeface="HelveticaNeueLT Std C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250"/>
                        </a:lnSpc>
                        <a:spcAft>
                          <a:spcPts val="0"/>
                        </a:spcAft>
                      </a:pPr>
                      <a:r>
                        <a:rPr lang="it-IT" sz="1000" b="1">
                          <a:effectLst/>
                          <a:latin typeface="HelveticaNeueLT Std Cn"/>
                          <a:ea typeface="Times New Roman"/>
                          <a:cs typeface="Times New Roman"/>
                        </a:rPr>
                        <a:t>Correttezza</a:t>
                      </a:r>
                      <a:endParaRPr lang="it-IT" sz="1000">
                        <a:effectLst/>
                        <a:latin typeface="HelveticaNeueLT Std Cn"/>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74395">
                <a:tc>
                  <a:txBody>
                    <a:bodyPr/>
                    <a:lstStyle/>
                    <a:p>
                      <a:pPr algn="just">
                        <a:lnSpc>
                          <a:spcPts val="1250"/>
                        </a:lnSpc>
                        <a:spcAft>
                          <a:spcPts val="0"/>
                        </a:spcAft>
                      </a:pPr>
                      <a:r>
                        <a:rPr lang="it-IT" sz="1000">
                          <a:effectLst/>
                          <a:latin typeface="HelveticaNeueLT Std Cn"/>
                          <a:ea typeface="Times New Roman"/>
                          <a:cs typeface="Times New Roman"/>
                        </a:rPr>
                        <a:t>Il bilancio deve essere trasparente in modo: </a:t>
                      </a:r>
                    </a:p>
                    <a:p>
                      <a:pPr marL="342900" lvl="0" indent="-342900" algn="l">
                        <a:lnSpc>
                          <a:spcPts val="1250"/>
                        </a:lnSpc>
                        <a:spcAft>
                          <a:spcPts val="0"/>
                        </a:spcAft>
                        <a:buFont typeface="HelveticaNeueLT Std Cn"/>
                        <a:buChar char="-"/>
                      </a:pPr>
                      <a:r>
                        <a:rPr lang="it-IT" sz="1000">
                          <a:effectLst/>
                          <a:latin typeface="HelveticaNeueLT Std Cn"/>
                          <a:ea typeface="Times New Roman"/>
                          <a:cs typeface="Times New Roman"/>
                        </a:rPr>
                        <a:t>sostanziale;</a:t>
                      </a:r>
                    </a:p>
                    <a:p>
                      <a:pPr marL="342900" lvl="0" indent="-342900" algn="l">
                        <a:lnSpc>
                          <a:spcPts val="1250"/>
                        </a:lnSpc>
                        <a:spcAft>
                          <a:spcPts val="0"/>
                        </a:spcAft>
                        <a:buFont typeface="HelveticaNeueLT Std Cn"/>
                        <a:buChar char="-"/>
                      </a:pPr>
                      <a:r>
                        <a:rPr lang="it-IT" sz="1000">
                          <a:effectLst/>
                          <a:latin typeface="HelveticaNeueLT Std Cn"/>
                          <a:ea typeface="Times New Roman"/>
                          <a:cs typeface="Times New Roman"/>
                        </a:rPr>
                        <a:t>formale;</a:t>
                      </a:r>
                    </a:p>
                    <a:p>
                      <a:pPr marL="342900" lvl="0" indent="-342900" algn="l">
                        <a:lnSpc>
                          <a:spcPts val="1250"/>
                        </a:lnSpc>
                        <a:spcAft>
                          <a:spcPts val="0"/>
                        </a:spcAft>
                        <a:buFont typeface="HelveticaNeueLT Std Cn"/>
                        <a:buChar char="-"/>
                      </a:pPr>
                      <a:r>
                        <a:rPr lang="it-IT" sz="1000">
                          <a:effectLst/>
                          <a:latin typeface="HelveticaNeueLT Std Cn"/>
                          <a:ea typeface="Times New Roman"/>
                          <a:cs typeface="Times New Roman"/>
                        </a:rPr>
                        <a:t>in relazione alle dimensioni aziendali</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50"/>
                        </a:lnSpc>
                        <a:spcAft>
                          <a:spcPts val="0"/>
                        </a:spcAft>
                      </a:pPr>
                      <a:r>
                        <a:rPr lang="it-IT" sz="1000" dirty="0">
                          <a:effectLst/>
                          <a:latin typeface="HelveticaNeueLT Std Cn"/>
                          <a:ea typeface="Times New Roman"/>
                          <a:cs typeface="Times New Roman"/>
                        </a:rPr>
                        <a:t>Il bilancio deve essere attendibile, basato quindi su: </a:t>
                      </a:r>
                    </a:p>
                    <a:p>
                      <a:pPr marL="342900" lvl="0" indent="-342900" algn="l">
                        <a:lnSpc>
                          <a:spcPts val="1250"/>
                        </a:lnSpc>
                        <a:spcAft>
                          <a:spcPts val="0"/>
                        </a:spcAft>
                        <a:buFont typeface="HelveticaNeueLT Std Cn"/>
                        <a:buChar char="-"/>
                      </a:pPr>
                      <a:r>
                        <a:rPr lang="it-IT" sz="1000" dirty="0">
                          <a:effectLst/>
                          <a:latin typeface="HelveticaNeueLT Std Cn"/>
                          <a:ea typeface="Times New Roman"/>
                          <a:cs typeface="Times New Roman"/>
                        </a:rPr>
                        <a:t>veridicità (oggettività);</a:t>
                      </a:r>
                    </a:p>
                    <a:p>
                      <a:pPr marL="342900" lvl="0" indent="-342900" algn="l">
                        <a:lnSpc>
                          <a:spcPts val="1250"/>
                        </a:lnSpc>
                        <a:spcAft>
                          <a:spcPts val="0"/>
                        </a:spcAft>
                        <a:buFont typeface="HelveticaNeueLT Std Cn"/>
                        <a:buChar char="-"/>
                      </a:pPr>
                      <a:r>
                        <a:rPr lang="it-IT" sz="1000" dirty="0">
                          <a:effectLst/>
                          <a:latin typeface="HelveticaNeueLT Std Cn"/>
                          <a:ea typeface="Times New Roman"/>
                          <a:cs typeface="Times New Roman"/>
                        </a:rPr>
                        <a:t>credibilità (soggettività delle stime)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250"/>
                        </a:lnSpc>
                        <a:spcAft>
                          <a:spcPts val="0"/>
                        </a:spcAft>
                      </a:pPr>
                      <a:r>
                        <a:rPr lang="it-IT" sz="1000" dirty="0">
                          <a:effectLst/>
                          <a:latin typeface="HelveticaNeueLT Std Cn"/>
                          <a:ea typeface="Times New Roman"/>
                          <a:cs typeface="Times New Roman"/>
                        </a:rPr>
                        <a:t>Il documento dovrà essere caratterizzato da: </a:t>
                      </a:r>
                    </a:p>
                    <a:p>
                      <a:pPr marL="342900" lvl="0" indent="-342900" algn="l">
                        <a:lnSpc>
                          <a:spcPts val="1250"/>
                        </a:lnSpc>
                        <a:spcAft>
                          <a:spcPts val="0"/>
                        </a:spcAft>
                        <a:buFont typeface="HelveticaNeueLT Std Cn"/>
                        <a:buChar char="-"/>
                      </a:pPr>
                      <a:r>
                        <a:rPr lang="it-IT" sz="1000" dirty="0">
                          <a:effectLst/>
                          <a:latin typeface="HelveticaNeueLT Std Cn"/>
                          <a:ea typeface="Times New Roman"/>
                          <a:cs typeface="Times New Roman"/>
                        </a:rPr>
                        <a:t>esattezza contabile;</a:t>
                      </a:r>
                    </a:p>
                    <a:p>
                      <a:pPr marL="342900" lvl="0" indent="-342900" algn="l">
                        <a:lnSpc>
                          <a:spcPts val="1250"/>
                        </a:lnSpc>
                        <a:spcAft>
                          <a:spcPts val="0"/>
                        </a:spcAft>
                        <a:buFont typeface="HelveticaNeueLT Std Cn"/>
                        <a:buChar char="-"/>
                      </a:pPr>
                      <a:r>
                        <a:rPr lang="it-IT" sz="1000" dirty="0">
                          <a:effectLst/>
                          <a:latin typeface="HelveticaNeueLT Std Cn"/>
                          <a:ea typeface="Times New Roman"/>
                          <a:cs typeface="Times New Roman"/>
                        </a:rPr>
                        <a:t>ordinamento logico del processo decisionale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851438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lstStyle/>
          <a:p>
            <a:r>
              <a:rPr lang="it-IT" sz="3200" b="1" i="1" dirty="0" smtClean="0"/>
              <a:t>Principi di redazione del bilancio</a:t>
            </a:r>
            <a:br>
              <a:rPr lang="it-IT" sz="3200" b="1" i="1" dirty="0" smtClean="0"/>
            </a:br>
            <a:r>
              <a:rPr lang="it-IT" sz="3200" b="1" i="1" dirty="0" smtClean="0"/>
              <a:t>art.2423-bis c.c.</a:t>
            </a:r>
            <a:endParaRPr lang="it-IT" sz="3200" b="1" i="1" dirty="0"/>
          </a:p>
        </p:txBody>
      </p:sp>
      <p:sp>
        <p:nvSpPr>
          <p:cNvPr id="3" name="Segnaposto contenuto 2"/>
          <p:cNvSpPr>
            <a:spLocks noGrp="1"/>
          </p:cNvSpPr>
          <p:nvPr>
            <p:ph idx="1"/>
          </p:nvPr>
        </p:nvSpPr>
        <p:spPr/>
        <p:txBody>
          <a:bodyPr/>
          <a:lstStyle/>
          <a:p>
            <a:r>
              <a:rPr lang="it-IT" sz="2800" dirty="0" smtClean="0"/>
              <a:t>Prudenza</a:t>
            </a:r>
          </a:p>
          <a:p>
            <a:r>
              <a:rPr lang="it-IT" sz="2800" dirty="0" smtClean="0"/>
              <a:t>Continuità aziendale</a:t>
            </a:r>
          </a:p>
          <a:p>
            <a:r>
              <a:rPr lang="it-IT" sz="2800" dirty="0" smtClean="0"/>
              <a:t>Competenza</a:t>
            </a:r>
          </a:p>
          <a:p>
            <a:r>
              <a:rPr lang="it-IT" sz="2800" dirty="0" smtClean="0"/>
              <a:t>Continuità dei criteri di valutazione</a:t>
            </a:r>
          </a:p>
          <a:p>
            <a:r>
              <a:rPr lang="it-IT" sz="2800" dirty="0" smtClean="0"/>
              <a:t>Valutazione separata</a:t>
            </a:r>
          </a:p>
          <a:p>
            <a:r>
              <a:rPr lang="it-IT" sz="2800" dirty="0" smtClean="0"/>
              <a:t>Preminenza della sostanza sulla forma</a:t>
            </a:r>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068985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I principi di redazione</a:t>
            </a:r>
            <a:endParaRPr lang="it-IT" sz="3600" b="1" i="1" dirty="0"/>
          </a:p>
        </p:txBody>
      </p:sp>
      <p:sp>
        <p:nvSpPr>
          <p:cNvPr id="3" name="Segnaposto contenuto 2"/>
          <p:cNvSpPr>
            <a:spLocks noGrp="1"/>
          </p:cNvSpPr>
          <p:nvPr>
            <p:ph idx="1"/>
          </p:nvPr>
        </p:nvSpPr>
        <p:spPr/>
        <p:txBody>
          <a:bodyPr>
            <a:normAutofit/>
          </a:bodyPr>
          <a:lstStyle/>
          <a:p>
            <a:pPr algn="just"/>
            <a:r>
              <a:rPr lang="it-IT" sz="1800" b="1" i="1" dirty="0"/>
              <a:t>Prudenza:</a:t>
            </a:r>
            <a:r>
              <a:rPr lang="it-IT" sz="2800" b="1" i="1" dirty="0" smtClean="0"/>
              <a:t> </a:t>
            </a:r>
            <a:r>
              <a:rPr lang="it-IT" sz="1800" dirty="0"/>
              <a:t>solo gli utili effettivamente realizzati alla data di chiusura dell’esercizio devono essere evidenziati nel bilancio, mentre le perdite, al contrario, anche se non definitivamente realizzate, devono essere riportate in bilancio.</a:t>
            </a:r>
          </a:p>
          <a:p>
            <a:r>
              <a:rPr lang="it-IT" sz="1800" b="1" i="1" dirty="0"/>
              <a:t>Continuità aziendale: </a:t>
            </a:r>
            <a:r>
              <a:rPr lang="it-IT" sz="1800" dirty="0"/>
              <a:t>esso prevede che i valori iscritti in bilancio siano considerati </a:t>
            </a:r>
            <a:r>
              <a:rPr lang="it-IT" sz="1800" dirty="0" smtClean="0"/>
              <a:t>nel presupposto </a:t>
            </a:r>
            <a:r>
              <a:rPr lang="it-IT" sz="1800" dirty="0"/>
              <a:t>che l’azienda prosegua la sua attività nel suo normale corso, in un futuro </a:t>
            </a:r>
            <a:r>
              <a:rPr lang="it-IT" sz="1800" dirty="0" smtClean="0"/>
              <a:t>prevedibile, senza </a:t>
            </a:r>
            <a:r>
              <a:rPr lang="it-IT" sz="1800" dirty="0"/>
              <a:t>che vi sia né l’intenzione né la necessità di metterla in liquidazione, di cessare l’attività, </a:t>
            </a:r>
            <a:r>
              <a:rPr lang="it-IT" sz="1800" dirty="0" smtClean="0"/>
              <a:t>di assoggettarla </a:t>
            </a:r>
            <a:r>
              <a:rPr lang="it-IT" sz="1800" dirty="0"/>
              <a:t>a procedure concorsuali o non si abbiano alternative realistiche a ciò</a:t>
            </a:r>
            <a:r>
              <a:rPr lang="it-IT" sz="1800" dirty="0" smtClean="0"/>
              <a:t>.</a:t>
            </a:r>
          </a:p>
          <a:p>
            <a:r>
              <a:rPr lang="it-IT" sz="1800" b="1" i="1" dirty="0" smtClean="0"/>
              <a:t>Competenza :</a:t>
            </a:r>
            <a:r>
              <a:rPr lang="it-IT" sz="1800" dirty="0"/>
              <a:t> esige che nella redazione del bilancio di esercizio si tenga conto: </a:t>
            </a:r>
            <a:r>
              <a:rPr lang="it-IT" sz="1800" dirty="0" smtClean="0"/>
              <a:t>«</a:t>
            </a:r>
            <a:r>
              <a:rPr lang="it-IT" sz="1800" dirty="0"/>
              <a:t>dei proventi e degli oneri di competenza dell’esercizio, indipendentemente dalla data dell’incasso o del pagamento».</a:t>
            </a:r>
            <a:br>
              <a:rPr lang="it-IT" sz="1800" dirty="0"/>
            </a:br>
            <a:r>
              <a:rPr lang="it-IT" sz="1800" dirty="0"/>
              <a:t>L’effetto delle operazioni e degli altri eventi che connotano la gestione aziendale deve, quindi, essere rilevato contabilmente e attribuito all’esercizio al quale tali operazioni ed eventi si riferiscono e non a quello in cui si concretizzano i relativi incassi e </a:t>
            </a:r>
            <a:r>
              <a:rPr lang="it-IT" sz="1800" dirty="0" smtClean="0"/>
              <a:t>pagamenti.</a:t>
            </a:r>
            <a:endParaRPr lang="it-IT" sz="1800" b="1" i="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1345914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Segue </a:t>
            </a:r>
            <a:endParaRPr lang="it-IT" sz="3600" b="1" i="1" dirty="0"/>
          </a:p>
        </p:txBody>
      </p:sp>
      <p:sp>
        <p:nvSpPr>
          <p:cNvPr id="3" name="Segnaposto contenuto 2"/>
          <p:cNvSpPr>
            <a:spLocks noGrp="1"/>
          </p:cNvSpPr>
          <p:nvPr>
            <p:ph idx="1"/>
          </p:nvPr>
        </p:nvSpPr>
        <p:spPr/>
        <p:txBody>
          <a:bodyPr>
            <a:normAutofit/>
          </a:bodyPr>
          <a:lstStyle/>
          <a:p>
            <a:r>
              <a:rPr lang="it-IT" sz="1800" b="1" i="1" dirty="0"/>
              <a:t>Valutazione </a:t>
            </a:r>
            <a:r>
              <a:rPr lang="it-IT" sz="1800" b="1" i="1" dirty="0" smtClean="0"/>
              <a:t>separata:</a:t>
            </a:r>
            <a:r>
              <a:rPr lang="it-IT" sz="1800" dirty="0"/>
              <a:t> Gli elementi delle voci dell’attivo e del passivo devono essere valutati separatamente</a:t>
            </a:r>
            <a:r>
              <a:rPr lang="it-IT" sz="1800" dirty="0" smtClean="0"/>
              <a:t>.</a:t>
            </a:r>
          </a:p>
          <a:p>
            <a:r>
              <a:rPr lang="it-IT" sz="1800" b="1" i="1" dirty="0"/>
              <a:t>Preminenza della sostanza sulla forma</a:t>
            </a:r>
            <a:r>
              <a:rPr lang="it-IT" sz="1800" dirty="0" smtClean="0"/>
              <a:t>: </a:t>
            </a:r>
            <a:r>
              <a:rPr lang="it-IT" sz="1800" dirty="0"/>
              <a:t>Il principio prevede che l’elemento prevalente nella rilevazione contabile </a:t>
            </a:r>
            <a:r>
              <a:rPr lang="it-IT" sz="1800" dirty="0" smtClean="0"/>
              <a:t>di un’operazione </a:t>
            </a:r>
            <a:r>
              <a:rPr lang="it-IT" sz="1800" dirty="0"/>
              <a:t>aziendale sia la sostanza </a:t>
            </a:r>
            <a:r>
              <a:rPr lang="it-IT" sz="1800" dirty="0" smtClean="0"/>
              <a:t>economica </a:t>
            </a:r>
            <a:r>
              <a:rPr lang="it-IT" sz="1800" dirty="0"/>
              <a:t>dell’operazione stessa e non il </a:t>
            </a:r>
            <a:r>
              <a:rPr lang="it-IT" sz="1800" dirty="0" smtClean="0"/>
              <a:t>suo aspetto formale</a:t>
            </a:r>
          </a:p>
          <a:p>
            <a:pPr marL="0" indent="0">
              <a:buNone/>
            </a:pPr>
            <a:r>
              <a:rPr lang="it-IT" sz="1800" b="1" dirty="0" smtClean="0"/>
              <a:t>	SOSTANZA </a:t>
            </a:r>
            <a:r>
              <a:rPr lang="it-IT" sz="1800" b="1" dirty="0"/>
              <a:t>ECONOMICA </a:t>
            </a:r>
            <a:r>
              <a:rPr lang="it-IT" sz="1800" dirty="0"/>
              <a:t>reale causa che motiva / determina l’operazione</a:t>
            </a:r>
          </a:p>
          <a:p>
            <a:pPr marL="0" indent="0">
              <a:buNone/>
            </a:pPr>
            <a:r>
              <a:rPr lang="it-IT" sz="1800" dirty="0"/>
              <a:t>	</a:t>
            </a:r>
            <a:r>
              <a:rPr lang="it-IT" sz="1800" b="1" dirty="0" smtClean="0"/>
              <a:t>ASPETTO </a:t>
            </a:r>
            <a:r>
              <a:rPr lang="it-IT" sz="1800" b="1" dirty="0"/>
              <a:t>FORMALE </a:t>
            </a:r>
            <a:r>
              <a:rPr lang="it-IT" sz="1800" dirty="0"/>
              <a:t>rappresentazione giuridica e contrattuale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25152723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fontScale="90000"/>
          </a:bodyPr>
          <a:lstStyle/>
          <a:p>
            <a:r>
              <a:rPr lang="it-IT" sz="4000" b="1" i="1" dirty="0" smtClean="0"/>
              <a:t>Stato patrimoniale</a:t>
            </a:r>
            <a:br>
              <a:rPr lang="it-IT" sz="4000" b="1" i="1" dirty="0" smtClean="0"/>
            </a:br>
            <a:r>
              <a:rPr lang="it-IT" sz="4000" b="1" i="1" dirty="0" smtClean="0"/>
              <a:t>art. 2424 c.c</a:t>
            </a:r>
            <a:r>
              <a:rPr lang="it-IT" dirty="0" smtClean="0"/>
              <a:t>.</a:t>
            </a:r>
            <a:endParaRPr lang="it-IT" dirty="0"/>
          </a:p>
        </p:txBody>
      </p:sp>
      <p:sp>
        <p:nvSpPr>
          <p:cNvPr id="3" name="Segnaposto contenuto 2"/>
          <p:cNvSpPr>
            <a:spLocks noGrp="1"/>
          </p:cNvSpPr>
          <p:nvPr>
            <p:ph idx="1"/>
          </p:nvPr>
        </p:nvSpPr>
        <p:spPr/>
        <p:txBody>
          <a:bodyPr>
            <a:normAutofit fontScale="77500" lnSpcReduction="20000"/>
          </a:bodyPr>
          <a:lstStyle/>
          <a:p>
            <a:pPr lvl="0"/>
            <a:r>
              <a:rPr lang="it-IT" b="1" i="1" dirty="0" smtClean="0"/>
              <a:t>Attivo</a:t>
            </a:r>
            <a:endParaRPr lang="it-IT" dirty="0"/>
          </a:p>
          <a:p>
            <a:pPr lvl="0"/>
            <a:r>
              <a:rPr lang="it-IT" dirty="0"/>
              <a:t>crediti verso soci; </a:t>
            </a:r>
          </a:p>
          <a:p>
            <a:pPr lvl="0"/>
            <a:r>
              <a:rPr lang="it-IT" dirty="0"/>
              <a:t>immobilizzazioni; </a:t>
            </a:r>
          </a:p>
          <a:p>
            <a:pPr lvl="0"/>
            <a:r>
              <a:rPr lang="it-IT" dirty="0"/>
              <a:t>attivo circolante; </a:t>
            </a:r>
          </a:p>
          <a:p>
            <a:pPr lvl="0"/>
            <a:r>
              <a:rPr lang="it-IT" dirty="0"/>
              <a:t>ratei e risconti. </a:t>
            </a:r>
          </a:p>
          <a:p>
            <a:pPr lvl="0"/>
            <a:r>
              <a:rPr lang="it-IT" b="1" i="1" dirty="0" smtClean="0"/>
              <a:t>Passivo</a:t>
            </a:r>
            <a:endParaRPr lang="it-IT" dirty="0"/>
          </a:p>
          <a:p>
            <a:pPr lvl="0"/>
            <a:r>
              <a:rPr lang="it-IT" dirty="0"/>
              <a:t>patrimonio netto; </a:t>
            </a:r>
          </a:p>
          <a:p>
            <a:pPr lvl="0"/>
            <a:r>
              <a:rPr lang="it-IT" dirty="0"/>
              <a:t>fondi per rischi e oneri; </a:t>
            </a:r>
          </a:p>
          <a:p>
            <a:pPr lvl="0"/>
            <a:r>
              <a:rPr lang="it-IT" dirty="0"/>
              <a:t>trattamento di fine rapporto di lavoro subordinato; </a:t>
            </a:r>
          </a:p>
          <a:p>
            <a:pPr lvl="0"/>
            <a:r>
              <a:rPr lang="it-IT" dirty="0"/>
              <a:t>debiti; </a:t>
            </a:r>
          </a:p>
          <a:p>
            <a:r>
              <a:rPr lang="it-IT" dirty="0"/>
              <a:t>ratei e risconti</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919981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fontScale="90000"/>
          </a:bodyPr>
          <a:lstStyle/>
          <a:p>
            <a:r>
              <a:rPr lang="it-IT" sz="3600" b="1" i="1" dirty="0" smtClean="0"/>
              <a:t>Conto economico</a:t>
            </a:r>
            <a:br>
              <a:rPr lang="it-IT" sz="3600" b="1" i="1" dirty="0" smtClean="0"/>
            </a:br>
            <a:r>
              <a:rPr lang="it-IT" sz="3600" b="1" i="1" dirty="0" smtClean="0"/>
              <a:t>art. 2425 c.c. </a:t>
            </a:r>
            <a:endParaRPr lang="it-IT" sz="3600" b="1" i="1" dirty="0"/>
          </a:p>
        </p:txBody>
      </p:sp>
      <p:sp>
        <p:nvSpPr>
          <p:cNvPr id="3" name="Segnaposto contenuto 2"/>
          <p:cNvSpPr>
            <a:spLocks noGrp="1"/>
          </p:cNvSpPr>
          <p:nvPr>
            <p:ph idx="1"/>
          </p:nvPr>
        </p:nvSpPr>
        <p:spPr/>
        <p:txBody>
          <a:bodyPr>
            <a:normAutofit fontScale="55000" lnSpcReduction="20000"/>
          </a:bodyPr>
          <a:lstStyle/>
          <a:p>
            <a:r>
              <a:rPr lang="it-IT" b="1" dirty="0" smtClean="0"/>
              <a:t>Il C.E. </a:t>
            </a:r>
            <a:r>
              <a:rPr lang="it-IT" dirty="0" smtClean="0"/>
              <a:t>fornisce la corretta rappresentazione delle operazioni di gestione «</a:t>
            </a:r>
            <a:r>
              <a:rPr lang="it-IT" i="1" dirty="0" smtClean="0"/>
              <a:t>mediante una sintesi dei componenti positivi e negativi di reddito che hanno contribuito a determinare il risultato economico</a:t>
            </a:r>
            <a:r>
              <a:rPr lang="it-IT" dirty="0" smtClean="0"/>
              <a:t>»</a:t>
            </a:r>
          </a:p>
          <a:p>
            <a:pPr marL="0" indent="0">
              <a:buNone/>
            </a:pPr>
            <a:r>
              <a:rPr lang="it-IT" dirty="0" smtClean="0"/>
              <a:t>Il suo scopo è quello di assicurare la comprensione della gestione ordinaria e straordinaria dell’impresa</a:t>
            </a:r>
            <a:endParaRPr lang="it-IT" b="1" dirty="0"/>
          </a:p>
          <a:p>
            <a:pPr marL="0" indent="0">
              <a:buNone/>
            </a:pPr>
            <a:endParaRPr lang="it-IT" b="1" dirty="0" smtClean="0"/>
          </a:p>
          <a:p>
            <a:pPr marL="0" indent="0">
              <a:buNone/>
            </a:pPr>
            <a:r>
              <a:rPr lang="it-IT" b="1" dirty="0" smtClean="0"/>
              <a:t>Le </a:t>
            </a:r>
            <a:r>
              <a:rPr lang="it-IT" b="1" dirty="0"/>
              <a:t>aree di gestione di un'azienda</a:t>
            </a:r>
          </a:p>
          <a:p>
            <a:r>
              <a:rPr lang="it-IT" dirty="0"/>
              <a:t>L</a:t>
            </a:r>
            <a:r>
              <a:rPr lang="it-IT" dirty="0" smtClean="0"/>
              <a:t>a </a:t>
            </a:r>
            <a:r>
              <a:rPr lang="it-IT" dirty="0"/>
              <a:t>gestione complessiva di un'azienda viene suddivisa idealmente nelle seguenti aree operative: </a:t>
            </a:r>
            <a:br>
              <a:rPr lang="it-IT" dirty="0"/>
            </a:br>
            <a:r>
              <a:rPr lang="it-IT" dirty="0"/>
              <a:t>- gestione operativa o caratteristica; </a:t>
            </a:r>
            <a:br>
              <a:rPr lang="it-IT" dirty="0"/>
            </a:br>
            <a:r>
              <a:rPr lang="it-IT" dirty="0"/>
              <a:t>- gestione accessoria o patrimoniale;</a:t>
            </a:r>
            <a:br>
              <a:rPr lang="it-IT" dirty="0"/>
            </a:br>
            <a:r>
              <a:rPr lang="it-IT" dirty="0"/>
              <a:t>- gestione straordinaria;</a:t>
            </a:r>
            <a:br>
              <a:rPr lang="it-IT" dirty="0"/>
            </a:br>
            <a:r>
              <a:rPr lang="it-IT" dirty="0"/>
              <a:t>- gestione finanziaria;</a:t>
            </a:r>
            <a:br>
              <a:rPr lang="it-IT" dirty="0"/>
            </a:br>
            <a:r>
              <a:rPr lang="it-IT" dirty="0"/>
              <a:t>- gestione </a:t>
            </a:r>
            <a:r>
              <a:rPr lang="it-IT" dirty="0" smtClean="0"/>
              <a:t>fiscale.</a:t>
            </a:r>
          </a:p>
          <a:p>
            <a:pPr marL="0" indent="0" algn="just">
              <a:buNone/>
            </a:pPr>
            <a:r>
              <a:rPr lang="it-IT" dirty="0" smtClean="0"/>
              <a:t> </a:t>
            </a:r>
          </a:p>
          <a:p>
            <a:pPr marL="0" indent="0" algn="just">
              <a:buNone/>
            </a:pPr>
            <a:r>
              <a:rPr lang="it-IT" dirty="0" smtClean="0"/>
              <a:t> </a:t>
            </a:r>
            <a:r>
              <a:rPr lang="it-IT" dirty="0"/>
              <a:t/>
            </a:r>
            <a:br>
              <a:rPr lang="it-IT" dirty="0"/>
            </a:br>
            <a:endParaRPr lang="it-IT" dirty="0"/>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067207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60000"/>
              <a:lumOff val="40000"/>
            </a:schemeClr>
          </a:solidFill>
        </p:spPr>
        <p:txBody>
          <a:bodyPr>
            <a:normAutofit/>
          </a:bodyPr>
          <a:lstStyle/>
          <a:p>
            <a:r>
              <a:rPr lang="it-IT" sz="3600" b="1" i="1" dirty="0" smtClean="0"/>
              <a:t>Origini e sviluppi</a:t>
            </a:r>
            <a:endParaRPr lang="it-IT" sz="3600" b="1" i="1" dirty="0"/>
          </a:p>
        </p:txBody>
      </p:sp>
      <p:sp>
        <p:nvSpPr>
          <p:cNvPr id="3" name="Segnaposto contenuto 2"/>
          <p:cNvSpPr>
            <a:spLocks noGrp="1"/>
          </p:cNvSpPr>
          <p:nvPr>
            <p:ph idx="1"/>
          </p:nvPr>
        </p:nvSpPr>
        <p:spPr/>
        <p:txBody>
          <a:bodyPr>
            <a:normAutofit lnSpcReduction="10000"/>
          </a:bodyPr>
          <a:lstStyle/>
          <a:p>
            <a:pPr algn="just"/>
            <a:r>
              <a:rPr lang="it-IT" sz="2400" dirty="0" smtClean="0"/>
              <a:t>Le società di calcio da fenomeno essenzialmente associazionistico – ricreativo divennero vere e proprie società di capitali volte ad ottenere benefici economici.</a:t>
            </a:r>
          </a:p>
          <a:p>
            <a:pPr algn="just"/>
            <a:r>
              <a:rPr lang="it-IT" sz="2400" dirty="0" smtClean="0"/>
              <a:t>Gli impegni di spesa, sempre più onerosi, indussero le associazioni calcistiche a rivolgersi al mercato economico per attrarre l’interesse degli imprenditori al progetto sportivo.</a:t>
            </a:r>
          </a:p>
          <a:p>
            <a:pPr algn="just"/>
            <a:r>
              <a:rPr lang="it-IT" sz="2400" dirty="0" smtClean="0"/>
              <a:t>Si rese pertanto necessario disciplinare «l’attività calcio» con una normativa ad hoc che regolamentasse il rapporto giuridico tra gli atleti e le società sportive</a:t>
            </a:r>
          </a:p>
          <a:p>
            <a:pPr algn="just"/>
            <a:r>
              <a:rPr lang="it-IT" sz="2400" dirty="0" smtClean="0"/>
              <a:t>La Legge n.91 del 23 marzo 1981 (c.d. professionismo sportivo) disciplina in maniera organica l’attività sportiva svolta in forma professionistica</a:t>
            </a:r>
          </a:p>
          <a:p>
            <a:endParaRPr lang="it-IT"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74548201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fontScale="90000"/>
          </a:bodyPr>
          <a:lstStyle/>
          <a:p>
            <a:r>
              <a:rPr lang="it-IT" b="1" i="1" dirty="0" smtClean="0"/>
              <a:t>La gestione societaria</a:t>
            </a:r>
            <a:br>
              <a:rPr lang="it-IT" b="1" i="1" dirty="0" smtClean="0"/>
            </a:br>
            <a:r>
              <a:rPr lang="it-IT" b="1" i="1" dirty="0" smtClean="0"/>
              <a:t> </a:t>
            </a:r>
            <a:endParaRPr lang="it-IT" b="1" i="1" dirty="0"/>
          </a:p>
        </p:txBody>
      </p:sp>
      <p:sp>
        <p:nvSpPr>
          <p:cNvPr id="3" name="Segnaposto contenuto 2"/>
          <p:cNvSpPr>
            <a:spLocks noGrp="1"/>
          </p:cNvSpPr>
          <p:nvPr>
            <p:ph idx="1"/>
          </p:nvPr>
        </p:nvSpPr>
        <p:spPr/>
        <p:txBody>
          <a:bodyPr>
            <a:normAutofit/>
          </a:bodyPr>
          <a:lstStyle/>
          <a:p>
            <a:r>
              <a:rPr lang="it-IT" sz="2000" dirty="0" smtClean="0"/>
              <a:t>Gestione ordinaria</a:t>
            </a:r>
          </a:p>
          <a:p>
            <a:pPr marL="0" indent="0">
              <a:buNone/>
            </a:pPr>
            <a:r>
              <a:rPr lang="it-IT" sz="2000" dirty="0" smtClean="0"/>
              <a:t>	- gestione caratteristica</a:t>
            </a:r>
          </a:p>
          <a:p>
            <a:pPr marL="0" indent="0">
              <a:buNone/>
            </a:pPr>
            <a:r>
              <a:rPr lang="it-IT" sz="2000" dirty="0"/>
              <a:t>	</a:t>
            </a:r>
            <a:r>
              <a:rPr lang="it-IT" sz="2000" dirty="0" smtClean="0"/>
              <a:t>- gestione accessoria</a:t>
            </a:r>
          </a:p>
          <a:p>
            <a:pPr marL="0" indent="0">
              <a:buNone/>
            </a:pPr>
            <a:r>
              <a:rPr lang="it-IT" sz="2000" dirty="0"/>
              <a:t>	</a:t>
            </a:r>
            <a:r>
              <a:rPr lang="it-IT" sz="2000" dirty="0" smtClean="0"/>
              <a:t>- gestione finanziaria</a:t>
            </a:r>
            <a:endParaRPr lang="it-IT"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318977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a:solidFill>
            <a:schemeClr val="tx2">
              <a:lumMod val="40000"/>
              <a:lumOff val="60000"/>
            </a:schemeClr>
          </a:solidFill>
        </p:spPr>
        <p:txBody>
          <a:bodyPr/>
          <a:lstStyle/>
          <a:p>
            <a:pPr marL="800100" indent="-800100" eaLnBrk="1" hangingPunct="1">
              <a:buFontTx/>
              <a:buAutoNum type="alphaLcParenR"/>
            </a:pPr>
            <a:r>
              <a:rPr lang="it-IT" sz="3200" b="1" i="1" dirty="0" smtClean="0"/>
              <a:t>la gestione caratteristica</a:t>
            </a:r>
          </a:p>
        </p:txBody>
      </p:sp>
      <p:sp>
        <p:nvSpPr>
          <p:cNvPr id="8196" name="Rectangle 3"/>
          <p:cNvSpPr>
            <a:spLocks noGrp="1" noChangeArrowheads="1"/>
          </p:cNvSpPr>
          <p:nvPr>
            <p:ph type="body" idx="1"/>
          </p:nvPr>
        </p:nvSpPr>
        <p:spPr/>
        <p:txBody>
          <a:bodyPr/>
          <a:lstStyle/>
          <a:p>
            <a:pPr algn="just" eaLnBrk="1" hangingPunct="1">
              <a:buFont typeface="Wingdings" pitchFamily="2" charset="2"/>
              <a:buChar char="ü"/>
            </a:pPr>
            <a:endParaRPr lang="it-IT" sz="2400" dirty="0" smtClean="0"/>
          </a:p>
          <a:p>
            <a:pPr marL="0" indent="0" algn="just" eaLnBrk="1" hangingPunct="1">
              <a:buNone/>
            </a:pPr>
            <a:r>
              <a:rPr lang="it-IT" sz="2400" dirty="0" smtClean="0"/>
              <a:t>comprende le operazioni volte alla realizzazione degli obiettivi di gestione connessi con l’oggetto caratterizzante l’attività economica svolta dall’impresa</a:t>
            </a:r>
          </a:p>
          <a:p>
            <a:pPr marL="0" indent="0" algn="just" eaLnBrk="1" hangingPunct="1">
              <a:buNone/>
            </a:pPr>
            <a:r>
              <a:rPr lang="it-IT" sz="2400" dirty="0" smtClean="0"/>
              <a:t>si fa riferimento alla somma algebrica dei costi e dei ricavi relativi alla produzione caratteristica dell’azienda (reddito operativo)</a:t>
            </a:r>
          </a:p>
          <a:p>
            <a:pPr marL="0" indent="0" algn="just" eaLnBrk="1" hangingPunct="1">
              <a:buNone/>
            </a:pPr>
            <a:r>
              <a:rPr lang="it-IT" sz="2400" dirty="0" smtClean="0"/>
              <a:t>nel calcio il reddito operativo è la </a:t>
            </a:r>
            <a:r>
              <a:rPr lang="it-IT" sz="2400" b="1" dirty="0" smtClean="0"/>
              <a:t>gestione sportiva</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0015218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9" name="Rectangle 2"/>
          <p:cNvSpPr>
            <a:spLocks noGrp="1" noChangeArrowheads="1"/>
          </p:cNvSpPr>
          <p:nvPr>
            <p:ph type="title"/>
          </p:nvPr>
        </p:nvSpPr>
        <p:spPr>
          <a:solidFill>
            <a:schemeClr val="tx2">
              <a:lumMod val="40000"/>
              <a:lumOff val="60000"/>
            </a:schemeClr>
          </a:solidFill>
        </p:spPr>
        <p:txBody>
          <a:bodyPr/>
          <a:lstStyle/>
          <a:p>
            <a:pPr marL="800100" indent="-800100" eaLnBrk="1" hangingPunct="1">
              <a:buFontTx/>
              <a:buAutoNum type="alphaLcParenR" startAt="2"/>
            </a:pPr>
            <a:r>
              <a:rPr lang="it-IT" sz="3200" b="1" i="1" dirty="0" smtClean="0"/>
              <a:t>la gestione finanziaria</a:t>
            </a:r>
          </a:p>
        </p:txBody>
      </p:sp>
      <p:sp>
        <p:nvSpPr>
          <p:cNvPr id="9220" name="Rectangle 3"/>
          <p:cNvSpPr>
            <a:spLocks noGrp="1" noChangeArrowheads="1"/>
          </p:cNvSpPr>
          <p:nvPr>
            <p:ph type="body" idx="1"/>
          </p:nvPr>
        </p:nvSpPr>
        <p:spPr/>
        <p:txBody>
          <a:bodyPr/>
          <a:lstStyle/>
          <a:p>
            <a:pPr algn="just" eaLnBrk="1" hangingPunct="1">
              <a:buFont typeface="Wingdings" pitchFamily="2" charset="2"/>
              <a:buChar char="ü"/>
            </a:pPr>
            <a:endParaRPr lang="it-IT" sz="2400" dirty="0" smtClean="0"/>
          </a:p>
          <a:p>
            <a:pPr marL="0" indent="0" algn="just" eaLnBrk="1" hangingPunct="1">
              <a:buNone/>
            </a:pPr>
            <a:r>
              <a:rPr lang="it-IT" sz="2400" i="1" dirty="0" smtClean="0"/>
              <a:t>è il complesso delle operazioni di esercizio dipendenti dalle politiche di finanziamento e di liquidità della gestione</a:t>
            </a:r>
            <a:endParaRPr lang="it-IT" sz="2400" dirty="0" smtClean="0"/>
          </a:p>
          <a:p>
            <a:pPr marL="0" indent="0" algn="just" eaLnBrk="1" hangingPunct="1">
              <a:buNone/>
            </a:pPr>
            <a:r>
              <a:rPr lang="it-IT" sz="2400" dirty="0" smtClean="0"/>
              <a:t>deve fare in modo che l’impresa sia in grado di fronteggiare in ogni momento i fabbisogni di capitale </a:t>
            </a:r>
          </a:p>
          <a:p>
            <a:pPr algn="just" eaLnBrk="1" hangingPunct="1">
              <a:buFont typeface="Wingdings" pitchFamily="2" charset="2"/>
              <a:buChar char="ü"/>
            </a:pPr>
            <a:endParaRPr lang="it-IT" sz="2400" dirty="0" smtClean="0"/>
          </a:p>
          <a:p>
            <a:pPr algn="r" eaLnBrk="1" hangingPunct="1">
              <a:buFont typeface="Wingdings" pitchFamily="2" charset="2"/>
              <a:buNone/>
            </a:pPr>
            <a:endParaRPr lang="it-IT" sz="2000" dirty="0" smtClean="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299977407"/>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solidFill>
            <a:schemeClr val="tx2">
              <a:lumMod val="40000"/>
              <a:lumOff val="60000"/>
            </a:schemeClr>
          </a:solidFill>
        </p:spPr>
        <p:txBody>
          <a:bodyPr>
            <a:normAutofit fontScale="90000"/>
          </a:bodyPr>
          <a:lstStyle/>
          <a:p>
            <a:pPr marL="800100" indent="-800100" eaLnBrk="1" hangingPunct="1">
              <a:buFontTx/>
              <a:buAutoNum type="alphaLcParenR" startAt="4"/>
            </a:pPr>
            <a:r>
              <a:rPr lang="it-IT" sz="3200" b="1" dirty="0" smtClean="0"/>
              <a:t>la gestione straordinaria</a:t>
            </a:r>
            <a:br>
              <a:rPr lang="it-IT" sz="3200" b="1" dirty="0" smtClean="0"/>
            </a:br>
            <a:r>
              <a:rPr lang="it-IT" sz="3200" b="1" dirty="0"/>
              <a:t/>
            </a:r>
            <a:br>
              <a:rPr lang="it-IT" sz="3200" b="1" dirty="0"/>
            </a:br>
            <a:endParaRPr lang="it-IT" sz="3200" b="1" dirty="0" smtClean="0"/>
          </a:p>
        </p:txBody>
      </p:sp>
      <p:sp>
        <p:nvSpPr>
          <p:cNvPr id="11268" name="Rectangle 3"/>
          <p:cNvSpPr>
            <a:spLocks noGrp="1" noChangeArrowheads="1"/>
          </p:cNvSpPr>
          <p:nvPr>
            <p:ph type="body" idx="1"/>
          </p:nvPr>
        </p:nvSpPr>
        <p:spPr>
          <a:xfrm>
            <a:off x="457200" y="981075"/>
            <a:ext cx="8229600" cy="5472113"/>
          </a:xfrm>
        </p:spPr>
        <p:txBody>
          <a:bodyPr/>
          <a:lstStyle/>
          <a:p>
            <a:pPr marL="0" indent="0" algn="just" eaLnBrk="1" hangingPunct="1">
              <a:lnSpc>
                <a:spcPct val="90000"/>
              </a:lnSpc>
              <a:buNone/>
            </a:pPr>
            <a:endParaRPr lang="it-IT" sz="2000" i="1" dirty="0" smtClean="0"/>
          </a:p>
          <a:p>
            <a:pPr marL="0" indent="0" algn="just" eaLnBrk="1" hangingPunct="1">
              <a:lnSpc>
                <a:spcPct val="90000"/>
              </a:lnSpc>
              <a:buNone/>
            </a:pPr>
            <a:endParaRPr lang="it-IT" sz="2000" i="1" dirty="0"/>
          </a:p>
          <a:p>
            <a:pPr marL="0" indent="0" algn="just" eaLnBrk="1" hangingPunct="1">
              <a:lnSpc>
                <a:spcPct val="90000"/>
              </a:lnSpc>
              <a:buNone/>
            </a:pPr>
            <a:endParaRPr lang="it-IT" sz="2000" i="1" dirty="0" smtClean="0"/>
          </a:p>
          <a:p>
            <a:pPr marL="0" indent="0" algn="just" eaLnBrk="1" hangingPunct="1">
              <a:lnSpc>
                <a:spcPct val="90000"/>
              </a:lnSpc>
              <a:buNone/>
            </a:pPr>
            <a:endParaRPr lang="it-IT" sz="2000" i="1" dirty="0"/>
          </a:p>
          <a:p>
            <a:pPr marL="0" indent="0" algn="just" eaLnBrk="1" hangingPunct="1">
              <a:lnSpc>
                <a:spcPct val="90000"/>
              </a:lnSpc>
              <a:buNone/>
            </a:pPr>
            <a:r>
              <a:rPr lang="it-IT" sz="2000" i="1" dirty="0" smtClean="0"/>
              <a:t>Si tratta di operazioni il cui isolamento soddisfa l’esigenza di non alterare il significato dei risultati propri della “gestione ordinaria</a:t>
            </a:r>
            <a:r>
              <a:rPr lang="it-IT" sz="2000" dirty="0" smtClean="0"/>
              <a:t> </a:t>
            </a:r>
            <a:endParaRPr lang="it-IT" sz="2000" dirty="0"/>
          </a:p>
          <a:p>
            <a:pPr marL="0" indent="0" algn="just" eaLnBrk="1" hangingPunct="1">
              <a:lnSpc>
                <a:spcPct val="90000"/>
              </a:lnSpc>
              <a:buNone/>
            </a:pPr>
            <a:r>
              <a:rPr lang="it-IT" sz="2000" dirty="0"/>
              <a:t>C</a:t>
            </a:r>
            <a:r>
              <a:rPr lang="it-IT" sz="2000" dirty="0" smtClean="0"/>
              <a:t>omprende le plusvalenze e le minusvalenze derivanti dal realizzo di mezzi durevoli che nelle società calcistiche si identificano nei diritti alle prestazioni dei calciatori.</a:t>
            </a:r>
          </a:p>
          <a:p>
            <a:pPr marL="0" indent="0" algn="just" eaLnBrk="1" hangingPunct="1">
              <a:lnSpc>
                <a:spcPct val="90000"/>
              </a:lnSpc>
              <a:buNone/>
            </a:pPr>
            <a:r>
              <a:rPr lang="it-IT" sz="2000" dirty="0"/>
              <a:t>V</a:t>
            </a:r>
            <a:r>
              <a:rPr lang="it-IT" sz="2000" dirty="0" smtClean="0"/>
              <a:t>engono esclusi dal calcolo del risultato operativo perché non considerati strettamente imputabili alla produzione del periodo</a:t>
            </a:r>
          </a:p>
          <a:p>
            <a:pPr marL="0" indent="0" algn="just" eaLnBrk="1" hangingPunct="1">
              <a:lnSpc>
                <a:spcPct val="90000"/>
              </a:lnSpc>
              <a:buNone/>
            </a:pPr>
            <a:endParaRPr lang="it-IT" sz="2000" dirty="0" smtClean="0"/>
          </a:p>
          <a:p>
            <a:pPr algn="r" eaLnBrk="1" hangingPunct="1">
              <a:lnSpc>
                <a:spcPct val="90000"/>
              </a:lnSpc>
              <a:buFont typeface="Wingdings" pitchFamily="2" charset="2"/>
              <a:buNone/>
            </a:pPr>
            <a:r>
              <a:rPr lang="it-IT" sz="2000" dirty="0" smtClean="0"/>
              <a:t>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64096695"/>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2800" b="1" i="1" dirty="0" smtClean="0"/>
              <a:t>Raccomandazioni contabili e Piano dei conti della F.I.G.C.</a:t>
            </a:r>
            <a:endParaRPr lang="it-IT" sz="2800" b="1" i="1" dirty="0"/>
          </a:p>
        </p:txBody>
      </p:sp>
      <p:sp>
        <p:nvSpPr>
          <p:cNvPr id="3" name="Segnaposto contenuto 2"/>
          <p:cNvSpPr>
            <a:spLocks noGrp="1"/>
          </p:cNvSpPr>
          <p:nvPr>
            <p:ph idx="1"/>
          </p:nvPr>
        </p:nvSpPr>
        <p:spPr/>
        <p:txBody>
          <a:bodyPr>
            <a:noAutofit/>
          </a:bodyPr>
          <a:lstStyle/>
          <a:p>
            <a:pPr marL="0" indent="0">
              <a:buNone/>
            </a:pPr>
            <a:r>
              <a:rPr lang="it-IT" sz="1400" dirty="0" smtClean="0"/>
              <a:t>Le società di calcio devono obbligatoriamente redigere il bilancio di esercizio in conformità a quanto stabilito dalle norme interne federali.</a:t>
            </a:r>
          </a:p>
          <a:p>
            <a:pPr marL="0" indent="0">
              <a:buNone/>
            </a:pPr>
            <a:r>
              <a:rPr lang="it-IT" sz="1400" dirty="0" smtClean="0"/>
              <a:t>Le </a:t>
            </a:r>
            <a:r>
              <a:rPr lang="it-IT" sz="1400" dirty="0"/>
              <a:t>norme federali </a:t>
            </a:r>
            <a:r>
              <a:rPr lang="it-IT" sz="1400" dirty="0" smtClean="0"/>
              <a:t> che dettano </a:t>
            </a:r>
            <a:r>
              <a:rPr lang="it-IT" sz="1400" dirty="0"/>
              <a:t>la </a:t>
            </a:r>
            <a:r>
              <a:rPr lang="it-IT" sz="1400" dirty="0" smtClean="0"/>
              <a:t>disciplina  relativa al bilancio di esercizio sono</a:t>
            </a:r>
            <a:r>
              <a:rPr lang="it-IT" sz="1400" dirty="0"/>
              <a:t>:</a:t>
            </a:r>
          </a:p>
          <a:p>
            <a:pPr lvl="0"/>
            <a:r>
              <a:rPr lang="it-IT" sz="1400" b="1" dirty="0"/>
              <a:t>Statuto F.I.G.C</a:t>
            </a:r>
            <a:r>
              <a:rPr lang="it-IT" sz="1400" dirty="0"/>
              <a:t>. che sottopone le società di calcio professionistiche affiliate alla F.I.G.C. ai regolamenti emanati dall'ente federale medesimo;</a:t>
            </a:r>
          </a:p>
          <a:p>
            <a:pPr lvl="0"/>
            <a:r>
              <a:rPr lang="it-IT" sz="1400" b="1" dirty="0"/>
              <a:t>Norme Organizzative Interne F.I.G.C. (N.O.I.F.),</a:t>
            </a:r>
            <a:r>
              <a:rPr lang="it-IT" sz="1400" dirty="0"/>
              <a:t> emanate dal Consiglio Federale cui è riservato, peraltro, il compito di predisporre la disciplina contabile, tra cui, quella relativa all’obbligo di adozione di uno specifico “Piano dei conti” </a:t>
            </a:r>
            <a:r>
              <a:rPr lang="it-IT" sz="1400" dirty="0" smtClean="0"/>
              <a:t>da </a:t>
            </a:r>
            <a:r>
              <a:rPr lang="it-IT" sz="1400" dirty="0"/>
              <a:t>parte delle società di calcio </a:t>
            </a:r>
            <a:r>
              <a:rPr lang="it-IT" sz="1400" dirty="0" smtClean="0"/>
              <a:t>professionistiche. Le </a:t>
            </a:r>
            <a:r>
              <a:rPr lang="it-IT" sz="1400" dirty="0"/>
              <a:t>N.O.I.F., in aggiunta, disciplinano anche un’ampia serie di obblighi informativi, sotto il profilo del contenuto e della forma delle comunicazioni periodiche che le società devono inviare alla </a:t>
            </a:r>
            <a:r>
              <a:rPr lang="it-IT" sz="1400" dirty="0" err="1"/>
              <a:t>Co.Vi.So.C</a:t>
            </a:r>
            <a:r>
              <a:rPr lang="it-IT" sz="1400" dirty="0"/>
              <a:t>.;</a:t>
            </a:r>
          </a:p>
          <a:p>
            <a:pPr lvl="0"/>
            <a:r>
              <a:rPr lang="it-IT" sz="1400" b="1" dirty="0"/>
              <a:t>Raccomandazioni contabili federali</a:t>
            </a:r>
            <a:r>
              <a:rPr lang="it-IT" sz="1400" dirty="0"/>
              <a:t> la cui funzione </a:t>
            </a:r>
            <a:r>
              <a:rPr lang="it-IT" sz="1400" dirty="0" err="1"/>
              <a:t>é</a:t>
            </a:r>
            <a:r>
              <a:rPr lang="it-IT" sz="1400" dirty="0"/>
              <a:t> duplice: sotto un primo aspetto, esse interpretano, da un punto di vista tecnico, la disciplina legislativa che stabilisce soltanto alcuni principi generali sulla formazione del bilancio, rinviando ai principi contabili per l’interpretazione di tipo applicativo; sotto un secondo aspetto, mediante dette “Raccomandazioni” vengono integrati gli schemi di legge qualora questi ultimi si rivelino inadeguati ai fini di una rappresentazione veritiera e corretta della situazione economica e finanziaria delle società di </a:t>
            </a:r>
            <a:r>
              <a:rPr lang="it-IT" sz="1400" dirty="0" smtClean="0"/>
              <a:t>calcio. Pertanto</a:t>
            </a:r>
            <a:r>
              <a:rPr lang="it-IT" sz="1400" dirty="0"/>
              <a:t>, la richiamata disciplina assume particolare rilievo nel favorire il raccordo tra la normativa civilistica e i principi contabili internazionali e le particolari problematiche di natura contabile che investono le società di calcio professionistiche;</a:t>
            </a:r>
          </a:p>
          <a:p>
            <a:pPr lvl="0"/>
            <a:r>
              <a:rPr lang="it-IT" sz="1400" b="1" dirty="0"/>
              <a:t>Sistema delle Licenze U.E.F.A</a:t>
            </a:r>
            <a:r>
              <a:rPr lang="it-IT" sz="1400" dirty="0" smtClean="0"/>
              <a:t>. </a:t>
            </a:r>
            <a:r>
              <a:rPr lang="it-IT" sz="1400" dirty="0"/>
              <a:t>in base al quale, in definitiva, anche la U.E.F.A. interviene nell’ordinamento contabile delle società di calcio, definendo norme di dettaglio che stabiliscono una serie di requisiti che i </a:t>
            </a:r>
            <a:r>
              <a:rPr lang="it-IT" sz="1400" i="1" dirty="0" err="1"/>
              <a:t>clubs</a:t>
            </a:r>
            <a:r>
              <a:rPr lang="it-IT" sz="1400" dirty="0"/>
              <a:t> devono soddisfare per essere ammessi a partecipare alle competizioni europee.</a:t>
            </a:r>
          </a:p>
          <a:p>
            <a:endParaRPr lang="it-IT" sz="1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1062037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lstStyle/>
          <a:p>
            <a:r>
              <a:rPr lang="it-IT" sz="3200" b="1" i="1" dirty="0" smtClean="0"/>
              <a:t>Raccomandazioni contabili F.I.G.C</a:t>
            </a:r>
            <a:r>
              <a:rPr lang="it-IT" b="1" i="1" dirty="0" smtClean="0"/>
              <a:t>.</a:t>
            </a:r>
            <a:endParaRPr lang="it-IT" b="1" i="1" dirty="0"/>
          </a:p>
        </p:txBody>
      </p:sp>
      <p:sp>
        <p:nvSpPr>
          <p:cNvPr id="3" name="Segnaposto contenuto 2"/>
          <p:cNvSpPr>
            <a:spLocks noGrp="1"/>
          </p:cNvSpPr>
          <p:nvPr>
            <p:ph idx="1"/>
          </p:nvPr>
        </p:nvSpPr>
        <p:spPr/>
        <p:txBody>
          <a:bodyPr>
            <a:normAutofit fontScale="70000" lnSpcReduction="20000"/>
          </a:bodyPr>
          <a:lstStyle/>
          <a:p>
            <a:pPr marL="514350" lvl="0" indent="-514350">
              <a:buFont typeface="+mj-lt"/>
              <a:buAutoNum type="arabicPeriod"/>
            </a:pPr>
            <a:r>
              <a:rPr lang="it-IT" dirty="0"/>
              <a:t>diritti pluriennali dei calciatori ;</a:t>
            </a:r>
          </a:p>
          <a:p>
            <a:pPr marL="514350" lvl="0" indent="-514350">
              <a:buFont typeface="+mj-lt"/>
              <a:buAutoNum type="arabicPeriod"/>
            </a:pPr>
            <a:r>
              <a:rPr lang="it-IT" dirty="0"/>
              <a:t>costi del vivaio;</a:t>
            </a:r>
          </a:p>
          <a:p>
            <a:pPr marL="514350" lvl="0" indent="-514350">
              <a:buFont typeface="+mj-lt"/>
              <a:buAutoNum type="arabicPeriod"/>
            </a:pPr>
            <a:r>
              <a:rPr lang="it-IT" dirty="0"/>
              <a:t>compartecipazione </a:t>
            </a:r>
            <a:r>
              <a:rPr lang="it-IT" i="1" dirty="0"/>
              <a:t>ex</a:t>
            </a:r>
            <a:r>
              <a:rPr lang="it-IT" dirty="0"/>
              <a:t> art. 102-</a:t>
            </a:r>
            <a:r>
              <a:rPr lang="it-IT" i="1" dirty="0"/>
              <a:t>bis</a:t>
            </a:r>
            <a:r>
              <a:rPr lang="it-IT" dirty="0"/>
              <a:t> N.O.I.F.;</a:t>
            </a:r>
          </a:p>
          <a:p>
            <a:pPr marL="514350" lvl="0" indent="-514350">
              <a:buFont typeface="+mj-lt"/>
              <a:buAutoNum type="arabicPeriod"/>
            </a:pPr>
            <a:r>
              <a:rPr lang="it-IT" dirty="0"/>
              <a:t>cessione temporanea;</a:t>
            </a:r>
          </a:p>
          <a:p>
            <a:pPr marL="514350" lvl="0" indent="-514350">
              <a:buFont typeface="+mj-lt"/>
              <a:buAutoNum type="arabicPeriod"/>
            </a:pPr>
            <a:r>
              <a:rPr lang="it-IT" dirty="0"/>
              <a:t>permuta;</a:t>
            </a:r>
          </a:p>
          <a:p>
            <a:pPr marL="514350" lvl="0" indent="-514350">
              <a:buFont typeface="+mj-lt"/>
              <a:buAutoNum type="arabicPeriod"/>
            </a:pPr>
            <a:r>
              <a:rPr lang="it-IT" dirty="0"/>
              <a:t>crediti;</a:t>
            </a:r>
          </a:p>
          <a:p>
            <a:pPr marL="514350" lvl="0" indent="-514350">
              <a:buFont typeface="+mj-lt"/>
              <a:buAutoNum type="arabicPeriod"/>
            </a:pPr>
            <a:r>
              <a:rPr lang="it-IT" dirty="0"/>
              <a:t> debiti;</a:t>
            </a:r>
          </a:p>
          <a:p>
            <a:pPr marL="514350" lvl="0" indent="-514350">
              <a:buFont typeface="+mj-lt"/>
              <a:buAutoNum type="arabicPeriod"/>
            </a:pPr>
            <a:r>
              <a:rPr lang="it-IT" dirty="0"/>
              <a:t> versamenti dei soci;</a:t>
            </a:r>
          </a:p>
          <a:p>
            <a:pPr marL="514350" lvl="0" indent="-514350">
              <a:buFont typeface="+mj-lt"/>
              <a:buAutoNum type="arabicPeriod"/>
            </a:pPr>
            <a:r>
              <a:rPr lang="it-IT" dirty="0"/>
              <a:t> ammontare delle immobilizzazioni immateriali e materiali;</a:t>
            </a:r>
          </a:p>
          <a:p>
            <a:pPr marL="514350" lvl="0" indent="-514350">
              <a:buFont typeface="+mj-lt"/>
              <a:buAutoNum type="arabicPeriod"/>
            </a:pPr>
            <a:r>
              <a:rPr lang="it-IT" dirty="0"/>
              <a:t> valore della produzione/ricavi;</a:t>
            </a:r>
          </a:p>
          <a:p>
            <a:pPr marL="514350" lvl="0" indent="-514350">
              <a:buFont typeface="+mj-lt"/>
              <a:buAutoNum type="arabicPeriod"/>
            </a:pPr>
            <a:r>
              <a:rPr lang="it-IT" dirty="0"/>
              <a:t> beni ricevuti in locazione finanziaria;</a:t>
            </a:r>
          </a:p>
          <a:p>
            <a:pPr marL="514350" lvl="0" indent="-514350">
              <a:buFont typeface="+mj-lt"/>
              <a:buAutoNum type="arabicPeriod"/>
            </a:pPr>
            <a:r>
              <a:rPr lang="it-IT" dirty="0"/>
              <a:t> premi collettivi per obiettivi specifici </a:t>
            </a:r>
            <a:r>
              <a:rPr lang="it-IT" i="1" dirty="0"/>
              <a:t>ex</a:t>
            </a:r>
            <a:r>
              <a:rPr lang="it-IT" dirty="0"/>
              <a:t> art. 93 N.O.I.F.</a:t>
            </a:r>
          </a:p>
          <a:p>
            <a:pPr marL="0" indent="0">
              <a:buNone/>
            </a:pPr>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030238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Le grandezze economico patrimoniali</a:t>
            </a:r>
            <a:endParaRPr lang="it-IT" sz="3600" b="1" i="1" dirty="0"/>
          </a:p>
        </p:txBody>
      </p:sp>
      <p:sp>
        <p:nvSpPr>
          <p:cNvPr id="5" name="Segnaposto contenuto 4"/>
          <p:cNvSpPr>
            <a:spLocks noGrp="1"/>
          </p:cNvSpPr>
          <p:nvPr>
            <p:ph idx="1"/>
          </p:nvPr>
        </p:nvSpPr>
        <p:spPr/>
        <p:txBody>
          <a:bodyPr>
            <a:normAutofit/>
          </a:bodyPr>
          <a:lstStyle/>
          <a:p>
            <a:r>
              <a:rPr lang="it-IT" sz="1600" b="1" dirty="0" smtClean="0"/>
              <a:t>Immobilizzazioni immateriali: </a:t>
            </a:r>
          </a:p>
          <a:p>
            <a:r>
              <a:rPr lang="it-IT" sz="1600" i="1" dirty="0" smtClean="0"/>
              <a:t>Costi del vivaio (BI7</a:t>
            </a:r>
            <a:r>
              <a:rPr lang="it-IT" sz="1600" dirty="0" smtClean="0"/>
              <a:t>)</a:t>
            </a:r>
          </a:p>
          <a:p>
            <a:r>
              <a:rPr lang="it-IT" sz="1600" i="1" dirty="0" smtClean="0"/>
              <a:t>Diritti </a:t>
            </a:r>
            <a:r>
              <a:rPr lang="it-IT" sz="1600" i="1" dirty="0"/>
              <a:t>pluriennali alle prestazioni calciatori  (BI8</a:t>
            </a:r>
            <a:r>
              <a:rPr lang="it-IT" sz="1600" i="1" dirty="0" smtClean="0"/>
              <a:t>)</a:t>
            </a:r>
          </a:p>
          <a:p>
            <a:r>
              <a:rPr lang="it-IT" sz="1600" b="1" dirty="0" smtClean="0"/>
              <a:t>Immobilizzazioni finanziarie:</a:t>
            </a:r>
          </a:p>
          <a:p>
            <a:r>
              <a:rPr lang="it-IT" sz="1600" i="1" dirty="0"/>
              <a:t>C</a:t>
            </a:r>
            <a:r>
              <a:rPr lang="it-IT" sz="1600" i="1" dirty="0" smtClean="0"/>
              <a:t>ompartecipazioni </a:t>
            </a:r>
            <a:r>
              <a:rPr lang="it-IT" sz="1600" i="1" dirty="0"/>
              <a:t>ex art. 102-bis N.O.I.F</a:t>
            </a:r>
            <a:r>
              <a:rPr lang="it-IT" sz="1600" i="1" dirty="0" smtClean="0"/>
              <a:t>. (BIII1e)</a:t>
            </a:r>
          </a:p>
          <a:p>
            <a:r>
              <a:rPr lang="it-IT" sz="1600" b="1" i="1" dirty="0" smtClean="0"/>
              <a:t>Fondo </a:t>
            </a:r>
            <a:r>
              <a:rPr lang="it-IT" sz="1600" b="1" i="1" dirty="0" err="1" smtClean="0"/>
              <a:t>accontonamento</a:t>
            </a:r>
            <a:r>
              <a:rPr lang="it-IT" sz="1600" b="1" i="1" dirty="0" smtClean="0"/>
              <a:t>:</a:t>
            </a:r>
          </a:p>
          <a:p>
            <a:r>
              <a:rPr lang="it-IT" sz="1600" i="1" dirty="0" smtClean="0"/>
              <a:t>Fondo </a:t>
            </a:r>
            <a:r>
              <a:rPr lang="it-IT" sz="1600" i="1" dirty="0" err="1" smtClean="0"/>
              <a:t>ind</a:t>
            </a:r>
            <a:r>
              <a:rPr lang="it-IT" sz="1600" i="1" dirty="0" smtClean="0"/>
              <a:t>. Fine carriera calciatori ed allenatori ( C )</a:t>
            </a:r>
          </a:p>
          <a:p>
            <a:r>
              <a:rPr lang="it-IT" sz="1600" b="1" dirty="0" smtClean="0"/>
              <a:t>Debiti:</a:t>
            </a:r>
          </a:p>
          <a:p>
            <a:r>
              <a:rPr lang="it-IT" sz="1600" i="1" dirty="0" smtClean="0"/>
              <a:t>Debiti verso soci per finanziamenti ( D3)</a:t>
            </a:r>
          </a:p>
          <a:p>
            <a:r>
              <a:rPr lang="it-IT" sz="1600" b="1" dirty="0" smtClean="0"/>
              <a:t>Altri debiti</a:t>
            </a:r>
            <a:endParaRPr lang="it-IT" sz="1600" b="1" dirty="0"/>
          </a:p>
          <a:p>
            <a:r>
              <a:rPr lang="it-IT" sz="1600" i="1" dirty="0" smtClean="0"/>
              <a:t>Debiti per compartecipazioni ex art. 102 bis N.O.I.F. (D.14)</a:t>
            </a:r>
            <a:endParaRPr lang="it-IT" sz="1600" i="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7067828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Diritti pluriennali calciatori (DPC)</a:t>
            </a:r>
            <a:endParaRPr lang="it-IT" sz="3600" b="1" i="1" dirty="0"/>
          </a:p>
        </p:txBody>
      </p:sp>
      <p:sp>
        <p:nvSpPr>
          <p:cNvPr id="3" name="Segnaposto contenuto 2"/>
          <p:cNvSpPr>
            <a:spLocks noGrp="1"/>
          </p:cNvSpPr>
          <p:nvPr>
            <p:ph idx="1"/>
          </p:nvPr>
        </p:nvSpPr>
        <p:spPr/>
        <p:txBody>
          <a:bodyPr>
            <a:normAutofit/>
          </a:bodyPr>
          <a:lstStyle/>
          <a:p>
            <a:r>
              <a:rPr lang="it-IT" sz="2400" i="1" dirty="0" smtClean="0"/>
              <a:t>La concessione del diritto, da parte dell’atleta, di utilizzare le proprie prestazioni sportive alla società di appartenenza</a:t>
            </a:r>
            <a:endParaRPr lang="it-IT" sz="2400" dirty="0"/>
          </a:p>
          <a:p>
            <a:r>
              <a:rPr lang="it-IT" sz="2400" dirty="0" smtClean="0"/>
              <a:t>Sono assimilati ai «diritti di concessione, licenze, marchi e simili» voce B.I.4 dello S.P. tra le immobilizzazioni immateriali</a:t>
            </a:r>
          </a:p>
          <a:p>
            <a:r>
              <a:rPr lang="it-IT" sz="2400" dirty="0" smtClean="0"/>
              <a:t>Le raccomandazioni contabili invitano a iscrivere tale voce separatamente  in virtù del principio contenuto nell’art. 2323-</a:t>
            </a:r>
            <a:r>
              <a:rPr lang="it-IT" sz="2400" i="1" dirty="0" smtClean="0"/>
              <a:t>ter</a:t>
            </a:r>
            <a:r>
              <a:rPr lang="it-IT" sz="2400" dirty="0" smtClean="0"/>
              <a:t> c.c. co. 3 e 4 «</a:t>
            </a:r>
            <a:r>
              <a:rPr lang="it-IT" sz="2400" i="1" dirty="0" smtClean="0"/>
              <a:t>ovvero di aggiungere nuove voci qualora lo richieda la natura particolare dell’attività esercitata</a:t>
            </a:r>
            <a:r>
              <a:rPr lang="it-IT" sz="2400" dirty="0" smtClean="0"/>
              <a:t>»</a:t>
            </a:r>
          </a:p>
          <a:p>
            <a:r>
              <a:rPr lang="it-IT" sz="2400" dirty="0" smtClean="0"/>
              <a:t>Nel Piano dei conto FIGC i DPC vanno indicati nella voce B.I.18 dello stato patrimoniale</a:t>
            </a:r>
            <a:endParaRPr lang="it-IT"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7733576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Costo di acquisto</a:t>
            </a:r>
            <a:endParaRPr lang="it-IT" sz="3600" b="1" i="1" dirty="0"/>
          </a:p>
        </p:txBody>
      </p:sp>
      <p:sp>
        <p:nvSpPr>
          <p:cNvPr id="3" name="Segnaposto contenuto 2"/>
          <p:cNvSpPr>
            <a:spLocks noGrp="1"/>
          </p:cNvSpPr>
          <p:nvPr>
            <p:ph idx="1"/>
          </p:nvPr>
        </p:nvSpPr>
        <p:spPr/>
        <p:txBody>
          <a:bodyPr>
            <a:normAutofit lnSpcReduction="10000"/>
          </a:bodyPr>
          <a:lstStyle/>
          <a:p>
            <a:pPr marL="0" indent="0">
              <a:buNone/>
            </a:pPr>
            <a:endParaRPr lang="it-IT" sz="2000" dirty="0" smtClean="0"/>
          </a:p>
          <a:p>
            <a:pPr marL="0" indent="0">
              <a:buNone/>
            </a:pPr>
            <a:r>
              <a:rPr lang="it-IT" sz="2000" dirty="0" smtClean="0"/>
              <a:t>Il costo per l’acquisto a titolo definitivo di un giocatore è comprensivo degli oneri accessori di diretta imputazione:</a:t>
            </a:r>
          </a:p>
          <a:p>
            <a:r>
              <a:rPr lang="it-IT" sz="2000" dirty="0" smtClean="0"/>
              <a:t>Oneri di intermediazione</a:t>
            </a:r>
          </a:p>
          <a:p>
            <a:r>
              <a:rPr lang="it-IT" sz="2000" dirty="0" smtClean="0"/>
              <a:t>Premio di addestramento</a:t>
            </a:r>
          </a:p>
          <a:p>
            <a:r>
              <a:rPr lang="it-IT" sz="2000" dirty="0" smtClean="0"/>
              <a:t>Indennità di formazione</a:t>
            </a:r>
          </a:p>
          <a:p>
            <a:pPr marL="0" indent="0">
              <a:buNone/>
            </a:pPr>
            <a:r>
              <a:rPr lang="it-IT" sz="2000" dirty="0" smtClean="0"/>
              <a:t>Rientrano anche i costi sostenuti per la remunerazione degli agenti dei calciatori.</a:t>
            </a:r>
          </a:p>
          <a:p>
            <a:pPr marL="0" indent="0">
              <a:buNone/>
            </a:pPr>
            <a:r>
              <a:rPr lang="it-IT" sz="2000" dirty="0" smtClean="0"/>
              <a:t>Il trasferimento di un calciatore può avvenire o:</a:t>
            </a:r>
          </a:p>
          <a:p>
            <a:pPr>
              <a:buFontTx/>
              <a:buChar char="-"/>
            </a:pPr>
            <a:r>
              <a:rPr lang="it-IT" sz="2000" dirty="0" smtClean="0"/>
              <a:t>Con un accordo di trasferimento </a:t>
            </a:r>
          </a:p>
          <a:p>
            <a:pPr>
              <a:buFontTx/>
              <a:buChar char="-"/>
            </a:pPr>
            <a:r>
              <a:rPr lang="it-IT" sz="2000" dirty="0" smtClean="0"/>
              <a:t>Con la cessione del contratto </a:t>
            </a:r>
          </a:p>
          <a:p>
            <a:pPr marL="0" indent="0">
              <a:buNone/>
            </a:pPr>
            <a:r>
              <a:rPr lang="it-IT" sz="2000" dirty="0" smtClean="0"/>
              <a:t>L’iscrizione in bilancio deve avvenire al costo di acquisto e non al costo di presumibile realizzo</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6613095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Iscrizione del DPC</a:t>
            </a:r>
            <a:endParaRPr lang="it-IT" sz="3600" b="1" i="1" dirty="0"/>
          </a:p>
        </p:txBody>
      </p:sp>
      <p:sp>
        <p:nvSpPr>
          <p:cNvPr id="3" name="Segnaposto contenuto 2"/>
          <p:cNvSpPr>
            <a:spLocks noGrp="1"/>
          </p:cNvSpPr>
          <p:nvPr>
            <p:ph idx="1"/>
          </p:nvPr>
        </p:nvSpPr>
        <p:spPr/>
        <p:txBody>
          <a:bodyPr>
            <a:normAutofit fontScale="55000" lnSpcReduction="20000"/>
          </a:bodyPr>
          <a:lstStyle/>
          <a:p>
            <a:r>
              <a:rPr lang="it-IT" dirty="0"/>
              <a:t>Il titolo giuridico ai fini dell’iscrizione in bilancio del DPC si rinviene nella stipula del contratto di cessione, mentre la data di contabilizzazione coincide con la data in cui viene rilasciato il visto di esecutività dei contratti da parte della Lega competente; nel caso di trasferimento internazionale, con la data di rilascio del c.d. “Transfert” da parte della F.I.G.C.</a:t>
            </a:r>
          </a:p>
          <a:p>
            <a:r>
              <a:rPr lang="it-IT" dirty="0"/>
              <a:t>Alla luce della nuova formulazione degli Accordi Collettivi di Categoria A.I.C./Lega Nazionale Professionisti Serie A (art. 3) e A.I.C. / Lega Nazionale Professionisti Serie B (art. 3</a:t>
            </a:r>
            <a:r>
              <a:rPr lang="it-IT" dirty="0" smtClean="0"/>
              <a:t>), </a:t>
            </a:r>
            <a:r>
              <a:rPr lang="it-IT" dirty="0"/>
              <a:t>la tradizionale apposizione del visto di esecutività da parte della Lega competente ai fini dell'approvazione del contratto di prestazione sportiva </a:t>
            </a:r>
            <a:r>
              <a:rPr lang="it-IT" dirty="0" smtClean="0"/>
              <a:t> </a:t>
            </a:r>
            <a:r>
              <a:rPr lang="it-IT" dirty="0" err="1" smtClean="0"/>
              <a:t>é</a:t>
            </a:r>
            <a:r>
              <a:rPr lang="it-IT" dirty="0" smtClean="0"/>
              <a:t> </a:t>
            </a:r>
            <a:r>
              <a:rPr lang="it-IT" dirty="0"/>
              <a:t>venuta meno; la Lega, infatti, in base alla nuova disciplina si limita a effettuare le verifiche di propria competenza, mentre l'approvazione del </a:t>
            </a:r>
            <a:r>
              <a:rPr lang="it-IT" dirty="0" smtClean="0"/>
              <a:t>documento  </a:t>
            </a:r>
            <a:r>
              <a:rPr lang="it-IT" dirty="0" err="1"/>
              <a:t>é</a:t>
            </a:r>
            <a:r>
              <a:rPr lang="it-IT" dirty="0"/>
              <a:t> riservata alla F.I.G.C.</a:t>
            </a:r>
          </a:p>
          <a:p>
            <a:r>
              <a:rPr lang="it-IT" dirty="0"/>
              <a:t>La modifica costituisce un correttivo necessario, conforme alla previsione legislativa </a:t>
            </a:r>
            <a:r>
              <a:rPr lang="it-IT" i="1" dirty="0"/>
              <a:t>ex</a:t>
            </a:r>
            <a:r>
              <a:rPr lang="it-IT" dirty="0"/>
              <a:t> art. 4, comma 2, legge n. 91/1981, ai sensi e per gli effetti del quale “la società ha l'obbligo di depositare il contratto presso la Federazione Sportiva Nazionale per l'approvazione”. </a:t>
            </a:r>
          </a:p>
          <a:p>
            <a:r>
              <a:rPr lang="it-IT" dirty="0"/>
              <a:t>Di conseguenza, </a:t>
            </a:r>
            <a:r>
              <a:rPr lang="it-IT" i="1" dirty="0" smtClean="0"/>
              <a:t> </a:t>
            </a:r>
            <a:r>
              <a:rPr lang="it-IT" dirty="0" smtClean="0"/>
              <a:t>si </a:t>
            </a:r>
            <a:r>
              <a:rPr lang="it-IT" dirty="0"/>
              <a:t>impone anche la contestuale modifica della disciplina di cui all'art. 39, comma 3, N.O.I.F. in ordine all'espresso riferimento operato al termine </a:t>
            </a:r>
            <a:r>
              <a:rPr lang="it-IT" dirty="0" smtClean="0"/>
              <a:t>«visto </a:t>
            </a:r>
            <a:r>
              <a:rPr lang="it-IT" dirty="0"/>
              <a:t>di </a:t>
            </a:r>
            <a:r>
              <a:rPr lang="it-IT" dirty="0" smtClean="0"/>
              <a:t>esecutività»</a:t>
            </a:r>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9766690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a:t>Legge n.91 del 23 marzo 1981</a:t>
            </a:r>
          </a:p>
        </p:txBody>
      </p:sp>
      <p:sp>
        <p:nvSpPr>
          <p:cNvPr id="3" name="Segnaposto contenuto 2"/>
          <p:cNvSpPr>
            <a:spLocks noGrp="1"/>
          </p:cNvSpPr>
          <p:nvPr>
            <p:ph idx="1"/>
          </p:nvPr>
        </p:nvSpPr>
        <p:spPr/>
        <p:txBody>
          <a:bodyPr/>
          <a:lstStyle/>
          <a:p>
            <a:pPr algn="just"/>
            <a:r>
              <a:rPr lang="it-IT" sz="2800" i="1" dirty="0" smtClean="0"/>
              <a:t>Art. 1 «l’esercizio dell’attività sportiva, sia essa svolta in forma individuale o collettiva, sia in forma professionistica o dilettantistica, è libero»</a:t>
            </a:r>
            <a:endParaRPr lang="it-IT" sz="2800" i="1"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06969030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Stanze di compensazione</a:t>
            </a:r>
            <a:endParaRPr lang="it-IT" sz="3600" b="1" i="1" dirty="0"/>
          </a:p>
        </p:txBody>
      </p:sp>
      <p:sp>
        <p:nvSpPr>
          <p:cNvPr id="3" name="Segnaposto contenuto 2"/>
          <p:cNvSpPr>
            <a:spLocks noGrp="1"/>
          </p:cNvSpPr>
          <p:nvPr>
            <p:ph idx="1"/>
          </p:nvPr>
        </p:nvSpPr>
        <p:spPr/>
        <p:txBody>
          <a:bodyPr/>
          <a:lstStyle/>
          <a:p>
            <a:pPr marL="0" indent="0">
              <a:buNone/>
            </a:pPr>
            <a:endParaRPr lang="it-IT" dirty="0" smtClean="0"/>
          </a:p>
          <a:p>
            <a:r>
              <a:rPr lang="it-IT" sz="2800" dirty="0" smtClean="0"/>
              <a:t>Gli </a:t>
            </a:r>
            <a:r>
              <a:rPr lang="it-IT" sz="2800" dirty="0"/>
              <a:t>scambi di giocatori realizzati dalle società di calcio sono sotto il rigido controllo della corrispondente Lega di appartenenza che funge da “stanza di compensazione” per i rapporti debitori e creditori che si instaurano durante la fase del calcio </a:t>
            </a:r>
            <a:r>
              <a:rPr lang="it-IT" sz="2800" dirty="0" smtClean="0"/>
              <a:t>mercato</a:t>
            </a:r>
          </a:p>
          <a:p>
            <a:r>
              <a:rPr lang="it-IT" sz="2800" dirty="0" smtClean="0"/>
              <a:t>I rapporti con le società straniere sono regolati direttamente dalle società senza l’intermediazione delle federazioni.</a:t>
            </a:r>
            <a:endParaRPr lang="it-IT" sz="28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295922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Pagamenti a debito</a:t>
            </a:r>
            <a:endParaRPr lang="it-IT" sz="3600" b="1" i="1" dirty="0"/>
          </a:p>
        </p:txBody>
      </p:sp>
      <p:sp>
        <p:nvSpPr>
          <p:cNvPr id="3" name="Segnaposto contenuto 2"/>
          <p:cNvSpPr>
            <a:spLocks noGrp="1"/>
          </p:cNvSpPr>
          <p:nvPr>
            <p:ph idx="1"/>
          </p:nvPr>
        </p:nvSpPr>
        <p:spPr/>
        <p:txBody>
          <a:bodyPr>
            <a:normAutofit/>
          </a:bodyPr>
          <a:lstStyle/>
          <a:p>
            <a:r>
              <a:rPr lang="it-IT" sz="2000" b="1" dirty="0" smtClean="0"/>
              <a:t>Campagna estiva: </a:t>
            </a:r>
          </a:p>
          <a:p>
            <a:pPr marL="0" indent="0">
              <a:buNone/>
            </a:pPr>
            <a:r>
              <a:rPr lang="it-IT" sz="2000" dirty="0" smtClean="0"/>
              <a:t>- 30% entro la data di chiusura (1 luglio -30 agosto)</a:t>
            </a:r>
          </a:p>
          <a:p>
            <a:pPr marL="0" indent="0">
              <a:buNone/>
            </a:pPr>
            <a:r>
              <a:rPr lang="it-IT" sz="2000" dirty="0" smtClean="0"/>
              <a:t>- sette rate (del 10%) a partire dalla fine del mese successivo alla chiusura del mercato (settembre)</a:t>
            </a:r>
          </a:p>
          <a:p>
            <a:r>
              <a:rPr lang="it-IT" sz="2000" b="1" dirty="0"/>
              <a:t>Campagna </a:t>
            </a:r>
            <a:r>
              <a:rPr lang="it-IT" sz="2000" b="1" dirty="0" smtClean="0"/>
              <a:t>invernale: </a:t>
            </a:r>
          </a:p>
          <a:p>
            <a:pPr>
              <a:buFontTx/>
              <a:buChar char="-"/>
            </a:pPr>
            <a:r>
              <a:rPr lang="it-IT" sz="2000" dirty="0" smtClean="0"/>
              <a:t>80% entro la fine della campagna invernale</a:t>
            </a:r>
          </a:p>
          <a:p>
            <a:pPr>
              <a:buFontTx/>
              <a:buChar char="-"/>
            </a:pPr>
            <a:r>
              <a:rPr lang="it-IT" sz="2000" dirty="0" smtClean="0"/>
              <a:t>Due rate  (del 10%) entro la fine di ciascun mese successivo alla chiusura del mercato</a:t>
            </a:r>
          </a:p>
          <a:p>
            <a:pPr marL="0" indent="0">
              <a:buNone/>
            </a:pPr>
            <a:r>
              <a:rPr lang="it-IT" sz="2000" dirty="0" smtClean="0"/>
              <a:t>Le rate dilazionate devono essere assistite da fideiussione bancaria per le società di A e B da garanzia bancaria a prima richiesta per quella della Lega Pro.</a:t>
            </a:r>
          </a:p>
          <a:p>
            <a:pPr marL="0" indent="0">
              <a:buNone/>
            </a:pPr>
            <a:r>
              <a:rPr lang="it-IT" sz="2000" dirty="0" smtClean="0"/>
              <a:t>Per le società di serie A e B è necessaria anche la Polizza Fideiussoria assicurativa</a:t>
            </a:r>
            <a:endParaRPr lang="it-IT"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96856929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Autofit/>
          </a:bodyPr>
          <a:lstStyle/>
          <a:p>
            <a:r>
              <a:rPr lang="it-IT" sz="3600" b="1" i="1" dirty="0" smtClean="0"/>
              <a:t>Gli accordi preliminari</a:t>
            </a:r>
            <a:br>
              <a:rPr lang="it-IT" sz="3600" b="1" i="1" dirty="0" smtClean="0"/>
            </a:br>
            <a:r>
              <a:rPr lang="it-IT" sz="3600" b="1" i="1" dirty="0" smtClean="0"/>
              <a:t>art. 105 N.O.I.F.</a:t>
            </a:r>
            <a:endParaRPr lang="it-IT" sz="3600" b="1" i="1" dirty="0"/>
          </a:p>
        </p:txBody>
      </p:sp>
      <p:sp>
        <p:nvSpPr>
          <p:cNvPr id="3" name="Segnaposto contenuto 2"/>
          <p:cNvSpPr>
            <a:spLocks noGrp="1"/>
          </p:cNvSpPr>
          <p:nvPr>
            <p:ph idx="1"/>
          </p:nvPr>
        </p:nvSpPr>
        <p:spPr/>
        <p:txBody>
          <a:bodyPr>
            <a:normAutofit/>
          </a:bodyPr>
          <a:lstStyle/>
          <a:p>
            <a:pPr algn="just"/>
            <a:r>
              <a:rPr lang="it-IT" sz="2000" dirty="0"/>
              <a:t>Tali accordi, con natura di contratti ad efficacia differita, che possono essere stipulati nei periodi annualmente fissati dal Consiglio Federale (art. 105, c. 2, N.O.I.F.) e solo su moduli predisposti dalla Lega di appartenenza di ciascun sodalizio, a pena di nullità, impegnano la società cedente in cui milita il calciatore ad un successivo trasferimento dei DPC a favore della società acquirente, a decorrere dalla stagione successiva a quella in cui lo stesso accordo viene concluso.</a:t>
            </a:r>
          </a:p>
          <a:p>
            <a:pPr marL="0" indent="0">
              <a:buNone/>
            </a:pPr>
            <a:r>
              <a:rPr lang="it-IT" sz="2000" dirty="0" smtClean="0"/>
              <a:t>Sono soggetti a registrazione entro 20 giorni dalla stipula presso la lega che rilascia il visto di esecutività  e spiegano il loro effetti giuridici economici dalla stagione successiva a quella in cui vengono perfezionati.</a:t>
            </a:r>
          </a:p>
          <a:p>
            <a:pPr marL="0" indent="0">
              <a:buNone/>
            </a:pPr>
            <a:r>
              <a:rPr lang="it-IT" sz="2000" dirty="0" smtClean="0"/>
              <a:t>Nell’anno in cui vengono stipulati ai fini contabili vengono iscritti nei conti d’ordine in quanto non spiegano nessun effetto ai fini contabili.</a:t>
            </a:r>
            <a:endParaRPr lang="it-IT" sz="2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3807579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Plusvalenze e minusvalenze</a:t>
            </a:r>
            <a:endParaRPr lang="it-IT" sz="3600" b="1" i="1" dirty="0"/>
          </a:p>
        </p:txBody>
      </p:sp>
      <p:sp>
        <p:nvSpPr>
          <p:cNvPr id="3" name="Segnaposto contenuto 2"/>
          <p:cNvSpPr>
            <a:spLocks noGrp="1"/>
          </p:cNvSpPr>
          <p:nvPr>
            <p:ph idx="1"/>
          </p:nvPr>
        </p:nvSpPr>
        <p:spPr/>
        <p:txBody>
          <a:bodyPr>
            <a:normAutofit fontScale="85000" lnSpcReduction="20000"/>
          </a:bodyPr>
          <a:lstStyle/>
          <a:p>
            <a:pPr algn="just"/>
            <a:r>
              <a:rPr lang="it-IT" dirty="0"/>
              <a:t>Il nuovo “Piano dei conti” della F.I.G.C. </a:t>
            </a:r>
            <a:r>
              <a:rPr lang="it-IT" dirty="0" smtClean="0"/>
              <a:t>ha </a:t>
            </a:r>
            <a:r>
              <a:rPr lang="it-IT" dirty="0"/>
              <a:t>collocato le plusvalenze </a:t>
            </a:r>
            <a:r>
              <a:rPr lang="it-IT" dirty="0" smtClean="0"/>
              <a:t>  in </a:t>
            </a:r>
            <a:r>
              <a:rPr lang="it-IT" dirty="0"/>
              <a:t>“</a:t>
            </a:r>
            <a:r>
              <a:rPr lang="it-IT" i="1" dirty="0"/>
              <a:t>A.5 Altri ricavi</a:t>
            </a:r>
            <a:r>
              <a:rPr lang="it-IT" dirty="0"/>
              <a:t>” mentre la Raccomandazione contabile n. 1, con riferimento all’alienazione dei DPC e alle eventuali plusvalenze e minusvalenze da essa derivanti precisa che </a:t>
            </a:r>
            <a:r>
              <a:rPr lang="it-IT" dirty="0" smtClean="0"/>
              <a:t>«</a:t>
            </a:r>
            <a:r>
              <a:rPr lang="it-IT" i="1" dirty="0" smtClean="0"/>
              <a:t>la </a:t>
            </a:r>
            <a:r>
              <a:rPr lang="it-IT" i="1" dirty="0"/>
              <a:t>compravendita dei diritti dei calciatori rientra nelle operazioni di gestione straordinaria in quanto l’attività ordinaria di una società di calcio deve essere riferita alla formazione, alla preparazione e alla gestione di squadre di calcio, all’organizzazione di tornei, gare e manifestazioni calcistiche nel rispetto delle norme e delle direttive della federazioni di </a:t>
            </a:r>
            <a:r>
              <a:rPr lang="it-IT" i="1" dirty="0" smtClean="0"/>
              <a:t>appartenenza</a:t>
            </a:r>
            <a:r>
              <a:rPr lang="it-IT" dirty="0" smtClean="0"/>
              <a:t>».</a:t>
            </a:r>
            <a:endParaRPr lang="it-IT" dirty="0"/>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7713246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lstStyle/>
          <a:p>
            <a:r>
              <a:rPr lang="it-IT" sz="3600" b="1" i="1" dirty="0"/>
              <a:t>P</a:t>
            </a:r>
            <a:r>
              <a:rPr lang="it-IT" sz="3600" b="1" i="1" dirty="0" smtClean="0"/>
              <a:t>ermute</a:t>
            </a:r>
            <a:endParaRPr lang="it-IT" sz="3600" b="1" i="1" dirty="0"/>
          </a:p>
        </p:txBody>
      </p:sp>
      <p:sp>
        <p:nvSpPr>
          <p:cNvPr id="3" name="Segnaposto contenuto 2"/>
          <p:cNvSpPr>
            <a:spLocks noGrp="1"/>
          </p:cNvSpPr>
          <p:nvPr>
            <p:ph idx="1"/>
          </p:nvPr>
        </p:nvSpPr>
        <p:spPr/>
        <p:txBody>
          <a:bodyPr/>
          <a:lstStyle/>
          <a:p>
            <a:pPr algn="just"/>
            <a:r>
              <a:rPr lang="it-IT" dirty="0"/>
              <a:t>Le permute consistono in scambi di calciatori tra due distinte società sportive che permettono di contenere gli esborsi finanziari e sotto un profilo strettamente contabile tali scambi sono identificati con le acquisizioni “in permuta” delle “Immobilizzazioni</a:t>
            </a:r>
            <a:r>
              <a:rPr lang="it-IT" dirty="0" smtClean="0"/>
              <a:t>”</a:t>
            </a:r>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2212578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I costi del vivaio </a:t>
            </a:r>
            <a:endParaRPr lang="it-IT" sz="3600" b="1" i="1" dirty="0"/>
          </a:p>
        </p:txBody>
      </p:sp>
      <p:sp>
        <p:nvSpPr>
          <p:cNvPr id="3" name="Segnaposto contenuto 2"/>
          <p:cNvSpPr>
            <a:spLocks noGrp="1"/>
          </p:cNvSpPr>
          <p:nvPr>
            <p:ph idx="1"/>
          </p:nvPr>
        </p:nvSpPr>
        <p:spPr/>
        <p:txBody>
          <a:bodyPr>
            <a:normAutofit fontScale="92500" lnSpcReduction="10000"/>
          </a:bodyPr>
          <a:lstStyle/>
          <a:p>
            <a:pPr algn="just"/>
            <a:r>
              <a:rPr lang="it-IT" sz="2000" dirty="0"/>
              <a:t>In ambito calcistico l’investimento nella cura, l’organizzazione, lo sviluppo e la gestione del settore giovanile (c.d. vivaio) permette alle società calcistiche di individuare e formare i giovani talenti, con evidenti benefici economico-finanziari indotti da eventuali futuri trasferimenti e, soprattutto, senza dover, possibilmente, ricorrere al c.d. “mercato</a:t>
            </a:r>
            <a:r>
              <a:rPr lang="it-IT" sz="2000" dirty="0" smtClean="0"/>
              <a:t>”.</a:t>
            </a:r>
            <a:endParaRPr lang="it-IT" sz="2100" dirty="0" smtClean="0"/>
          </a:p>
          <a:p>
            <a:pPr algn="just"/>
            <a:r>
              <a:rPr lang="it-IT" sz="2100" dirty="0"/>
              <a:t>Dal punto di vista contabile, i costi del vivaio sono capitalizzati nella loro globalità, senza nessun riferimento al singolo calciatore e, ammortizzati in 5 anni, anche se tale approccio contabile, suggerito dalla F.I.G.C. e naturalmente, seguito da tutte le società, si pone in aperto contrasto con i principi civilistici. </a:t>
            </a:r>
          </a:p>
          <a:p>
            <a:pPr algn="just"/>
            <a:r>
              <a:rPr lang="it-IT" sz="2100" dirty="0"/>
              <a:t>Le ragioni di tale scelta devono essere individuate nel fatto che i giovani calciatori, almeno nei primi anni di formazione, sono vincolati alla società di appartenenza esclusivamente in virtù del c.d. “tesseramento”, senza la titolarità di alcun rapporto di lavoro sportivo </a:t>
            </a:r>
            <a:r>
              <a:rPr lang="it-IT" sz="2100" dirty="0" smtClean="0"/>
              <a:t> (legge </a:t>
            </a:r>
            <a:r>
              <a:rPr lang="it-IT" sz="2100" dirty="0"/>
              <a:t>n. 91/1981); di conseguenza le diverse compagini societarie non detengono alcun diritto alle prestazioni sportive dei singoli atleti tali da </a:t>
            </a:r>
            <a:r>
              <a:rPr lang="it-IT" sz="2100" dirty="0" smtClean="0"/>
              <a:t>poterne </a:t>
            </a:r>
            <a:r>
              <a:rPr lang="it-IT" sz="2100" dirty="0"/>
              <a:t>consentire l’iscrizione in bilancio come attività.</a:t>
            </a:r>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1752090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Iscrizione in bilancio</a:t>
            </a:r>
            <a:endParaRPr lang="it-IT" sz="3600" b="1" i="1" dirty="0"/>
          </a:p>
        </p:txBody>
      </p:sp>
      <p:sp>
        <p:nvSpPr>
          <p:cNvPr id="3" name="Segnaposto contenuto 2"/>
          <p:cNvSpPr>
            <a:spLocks noGrp="1"/>
          </p:cNvSpPr>
          <p:nvPr>
            <p:ph idx="1"/>
          </p:nvPr>
        </p:nvSpPr>
        <p:spPr/>
        <p:txBody>
          <a:bodyPr>
            <a:normAutofit fontScale="85000" lnSpcReduction="10000"/>
          </a:bodyPr>
          <a:lstStyle/>
          <a:p>
            <a:pPr marL="0" indent="0">
              <a:buNone/>
            </a:pPr>
            <a:r>
              <a:rPr lang="it-IT" sz="2400" dirty="0"/>
              <a:t>La capitalizzazione dei costi del settore giovanile è coerente con la finalità della crescita e dello sviluppo dei futuri talenti e di conseguenza riferita ad uno specifico progetto ed infine sono recuperabili nel momento stesso in cui l’investimento nel “vivaio” sia remunerato dall’accesso dei giovani calciatori al settore professionistico, ovvero dall’incameramento del premio di addestramento e formazione </a:t>
            </a:r>
            <a:r>
              <a:rPr lang="it-IT" sz="2400" dirty="0" smtClean="0"/>
              <a:t>tecnica (art.99 N.O.I.F.)</a:t>
            </a:r>
          </a:p>
          <a:p>
            <a:pPr marL="0" indent="0">
              <a:buNone/>
            </a:pPr>
            <a:r>
              <a:rPr lang="it-IT" sz="2400" dirty="0" smtClean="0"/>
              <a:t>I costi del vivaio iscritti nello S.P. comprendono le </a:t>
            </a:r>
            <a:r>
              <a:rPr lang="it-IT" sz="2400" dirty="0"/>
              <a:t>spese sostenute per formare i giovani calciatori ovvero:</a:t>
            </a:r>
          </a:p>
          <a:p>
            <a:pPr lvl="0"/>
            <a:r>
              <a:rPr lang="it-IT" sz="2400" dirty="0"/>
              <a:t>i premi di addestramento e formazione tecnica;</a:t>
            </a:r>
          </a:p>
          <a:p>
            <a:pPr lvl="0"/>
            <a:r>
              <a:rPr lang="it-IT" sz="2400" dirty="0"/>
              <a:t>vitto alloggio e locomozione gare;</a:t>
            </a:r>
          </a:p>
          <a:p>
            <a:pPr lvl="0"/>
            <a:r>
              <a:rPr lang="it-IT" sz="2400" dirty="0"/>
              <a:t>rimborsi spese ai calciatori;</a:t>
            </a:r>
          </a:p>
          <a:p>
            <a:pPr lvl="0"/>
            <a:r>
              <a:rPr lang="it-IT" sz="2400" dirty="0"/>
              <a:t>allenatori, istruttori e tecnici del vivaio;</a:t>
            </a:r>
          </a:p>
          <a:p>
            <a:pPr lvl="0"/>
            <a:r>
              <a:rPr lang="it-IT" sz="2400" dirty="0"/>
              <a:t>assicurazione infortuni;</a:t>
            </a:r>
          </a:p>
          <a:p>
            <a:pPr lvl="0"/>
            <a:r>
              <a:rPr lang="it-IT" sz="2400" dirty="0"/>
              <a:t>spese infortuni.</a:t>
            </a:r>
          </a:p>
          <a:p>
            <a:endParaRPr lang="it-IT" sz="24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236093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Ammortamento DPC</a:t>
            </a:r>
            <a:endParaRPr lang="it-IT" sz="3600" b="1" i="1" dirty="0"/>
          </a:p>
        </p:txBody>
      </p:sp>
      <p:sp>
        <p:nvSpPr>
          <p:cNvPr id="3" name="Segnaposto contenuto 2"/>
          <p:cNvSpPr>
            <a:spLocks noGrp="1"/>
          </p:cNvSpPr>
          <p:nvPr>
            <p:ph idx="1"/>
          </p:nvPr>
        </p:nvSpPr>
        <p:spPr/>
        <p:txBody>
          <a:bodyPr>
            <a:normAutofit fontScale="92500" lnSpcReduction="10000"/>
          </a:bodyPr>
          <a:lstStyle/>
          <a:p>
            <a:pPr algn="just"/>
            <a:r>
              <a:rPr lang="it-IT" sz="2600" dirty="0"/>
              <a:t>L’ammortamento del costo dei diritti pluriennali dei calciatori rappresenta la quota parte del costo di acquisto del diritto all’utilizzo delle rispettive prestazioni e di competenza dell’esercizio. </a:t>
            </a:r>
          </a:p>
          <a:p>
            <a:pPr algn="just"/>
            <a:r>
              <a:rPr lang="it-IT" sz="2600" dirty="0" smtClean="0"/>
              <a:t> </a:t>
            </a:r>
            <a:r>
              <a:rPr lang="it-IT" sz="2600" dirty="0"/>
              <a:t>La Raccomandazione contabile n. 1, i principi contabili e la dottrina maggioritaria, per evitare comportamenti discrezionali da parte dei redattori di bilancio, sono concordi nel ritenere che il criterio di ammortamento da seguire sia quello del </a:t>
            </a:r>
            <a:r>
              <a:rPr lang="it-IT" sz="2600" i="1" dirty="0"/>
              <a:t>pro rata </a:t>
            </a:r>
            <a:r>
              <a:rPr lang="it-IT" sz="2600" i="1" dirty="0" err="1"/>
              <a:t>temporis</a:t>
            </a:r>
            <a:r>
              <a:rPr lang="it-IT" sz="2600" dirty="0"/>
              <a:t>, ovvero il costo iscritto in bilancio deve essere ripartito in quote costanti per l’intera durata del contratto che vincola il calciatore alla società titolare del diritto.</a:t>
            </a:r>
          </a:p>
          <a:p>
            <a:r>
              <a:rPr lang="it-IT" sz="2600" dirty="0" smtClean="0"/>
              <a:t> </a:t>
            </a:r>
            <a:endParaRPr lang="it-IT" sz="2600" dirty="0"/>
          </a:p>
          <a:p>
            <a:endParaRPr lang="it-IT" sz="2800" dirty="0"/>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5548224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Le compartecipazioni</a:t>
            </a:r>
            <a:endParaRPr lang="it-IT" sz="3600" b="1" i="1" dirty="0"/>
          </a:p>
        </p:txBody>
      </p:sp>
      <p:sp>
        <p:nvSpPr>
          <p:cNvPr id="3" name="Segnaposto contenuto 2"/>
          <p:cNvSpPr>
            <a:spLocks noGrp="1"/>
          </p:cNvSpPr>
          <p:nvPr>
            <p:ph idx="1"/>
          </p:nvPr>
        </p:nvSpPr>
        <p:spPr/>
        <p:txBody>
          <a:bodyPr>
            <a:normAutofit/>
          </a:bodyPr>
          <a:lstStyle/>
          <a:p>
            <a:pPr algn="just"/>
            <a:r>
              <a:rPr lang="it-IT" sz="2800" dirty="0"/>
              <a:t>L</a:t>
            </a:r>
            <a:r>
              <a:rPr lang="it-IT" sz="2800" dirty="0" smtClean="0"/>
              <a:t>’art</a:t>
            </a:r>
            <a:r>
              <a:rPr lang="it-IT" sz="2800" dirty="0"/>
              <a:t>. 102-</a:t>
            </a:r>
            <a:r>
              <a:rPr lang="it-IT" sz="2800" i="1" dirty="0"/>
              <a:t>bis </a:t>
            </a:r>
            <a:r>
              <a:rPr lang="it-IT" sz="2800" dirty="0"/>
              <a:t>N.O.I.F. </a:t>
            </a:r>
            <a:r>
              <a:rPr lang="it-IT" sz="2800" dirty="0" smtClean="0"/>
              <a:t>al </a:t>
            </a:r>
            <a:r>
              <a:rPr lang="it-IT" sz="2800" dirty="0"/>
              <a:t>comma 1, testualmente recita: </a:t>
            </a:r>
            <a:r>
              <a:rPr lang="it-IT" sz="2800" i="1" dirty="0"/>
              <a:t>«Una società che ha acquisito il diritto alle prestazioni sportive di un calciatore professionista per effetto di cessione definitiva di contratto, può contemporaneamente stipulare un accordo con la società cedente che preveda un diritto di partecipazione di quest’ultima, in misura paritaria, agli effetti patrimoniali conseguenti alla titolarità del contratto»</a:t>
            </a:r>
            <a:r>
              <a:rPr lang="it-IT" sz="2800" dirty="0"/>
              <a:t>.</a:t>
            </a:r>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5083950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I prestiti</a:t>
            </a:r>
            <a:endParaRPr lang="it-IT" sz="3600" b="1" i="1" dirty="0"/>
          </a:p>
        </p:txBody>
      </p:sp>
      <p:sp>
        <p:nvSpPr>
          <p:cNvPr id="3" name="Segnaposto contenuto 2"/>
          <p:cNvSpPr>
            <a:spLocks noGrp="1"/>
          </p:cNvSpPr>
          <p:nvPr>
            <p:ph idx="1"/>
          </p:nvPr>
        </p:nvSpPr>
        <p:spPr/>
        <p:txBody>
          <a:bodyPr>
            <a:normAutofit/>
          </a:bodyPr>
          <a:lstStyle/>
          <a:p>
            <a:pPr algn="just"/>
            <a:r>
              <a:rPr lang="it-IT" sz="1600" dirty="0" smtClean="0"/>
              <a:t>L’art. 103 N.O.I.F.  stabilisce che </a:t>
            </a:r>
            <a:r>
              <a:rPr lang="it-IT" sz="1600" i="1" dirty="0" smtClean="0"/>
              <a:t>«La cessione temporanea del contratto con il calciatore “professionista” ha una durata minima pari a quella che intercorre tra i due periodi dei trasferimenti ed una durata massima di una stagione sportiva»</a:t>
            </a:r>
            <a:r>
              <a:rPr lang="it-IT" sz="1600" dirty="0" smtClean="0"/>
              <a:t> (comma 1).</a:t>
            </a:r>
          </a:p>
          <a:p>
            <a:pPr algn="just">
              <a:buNone/>
            </a:pPr>
            <a:r>
              <a:rPr lang="it-IT" sz="1600" dirty="0" smtClean="0"/>
              <a:t>	Ed inoltre che </a:t>
            </a:r>
            <a:r>
              <a:rPr lang="it-IT" sz="1600" i="1" dirty="0" smtClean="0"/>
              <a:t>«A favore della società cessionaria è consentito il diritto di opzione per trasformare la cessione temporanea del contratto in cessione definitiva, a condizione: </a:t>
            </a:r>
            <a:endParaRPr lang="it-IT" sz="1600" dirty="0" smtClean="0"/>
          </a:p>
          <a:p>
            <a:pPr algn="just"/>
            <a:r>
              <a:rPr lang="it-IT" sz="1600" i="1" dirty="0" smtClean="0"/>
              <a:t>che tale diritto di opzione risulti nell’accordo di cessione temporanea, di cui deve essere indicato il corrispettivo convenuto; </a:t>
            </a:r>
            <a:endParaRPr lang="it-IT" sz="1600" dirty="0" smtClean="0"/>
          </a:p>
          <a:p>
            <a:pPr lvl="0" algn="just"/>
            <a:r>
              <a:rPr lang="it-IT" sz="1600" i="1" dirty="0" smtClean="0"/>
              <a:t>che la scadenza del contratto ceduto non sia antecedente al termine della prima stagione successiva a quella in cui può essere esercitato il diritto di opzione; </a:t>
            </a:r>
            <a:endParaRPr lang="it-IT" sz="1600" dirty="0" smtClean="0"/>
          </a:p>
          <a:p>
            <a:pPr lvl="0" algn="just"/>
            <a:r>
              <a:rPr lang="it-IT" sz="1600" i="1" dirty="0" smtClean="0"/>
              <a:t>che la società cessionaria con diritto di opzione stipuli con il calciatore un contratto economico di durata almeno biennale. La clausola relativa all’opzione, a pena di nullità, deve essere consentita dal calciatore con espressa dichiarazione di accettazione di ogni conseguenza dell’esercizio o meno dei diritti di opzione da parte della società cessionaria. Nello stesso accordo può essere previsto per la società cedente un eventuale diritto di contro opzione, precisandone il corrispettivo, da esercitarsi in caso di esercizio dell’opzione da parte della cessionaria»</a:t>
            </a:r>
            <a:r>
              <a:rPr lang="it-IT" sz="1600" dirty="0" smtClean="0"/>
              <a:t>.</a:t>
            </a:r>
          </a:p>
          <a:p>
            <a:pPr algn="just"/>
            <a:endParaRPr lang="it-IT" sz="1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egnaposto piè di pagina 4"/>
          <p:cNvSpPr>
            <a:spLocks noGrp="1"/>
          </p:cNvSpPr>
          <p:nvPr>
            <p:ph type="ftr" sz="quarter" idx="11"/>
          </p:nvPr>
        </p:nvSpPr>
        <p:spPr/>
        <p:txBody>
          <a:bodyPr/>
          <a:lstStyle/>
          <a:p>
            <a:pPr>
              <a:defRPr/>
            </a:pPr>
            <a:r>
              <a:rPr lang="it-IT" altLang="en-US"/>
              <a:t>Sistemi di controllo e Bilancio d'esercizio delle Società sportive</a:t>
            </a:r>
          </a:p>
        </p:txBody>
      </p:sp>
      <p:sp>
        <p:nvSpPr>
          <p:cNvPr id="84994" name="Rectangle 2"/>
          <p:cNvSpPr>
            <a:spLocks noGrp="1" noChangeArrowheads="1"/>
          </p:cNvSpPr>
          <p:nvPr>
            <p:ph type="title"/>
          </p:nvPr>
        </p:nvSpPr>
        <p:spPr>
          <a:xfrm>
            <a:off x="457200" y="785813"/>
            <a:ext cx="8229600" cy="1143000"/>
          </a:xfrm>
          <a:solidFill>
            <a:schemeClr val="tx2">
              <a:lumMod val="40000"/>
              <a:lumOff val="60000"/>
            </a:schemeClr>
          </a:solidFill>
        </p:spPr>
        <p:txBody>
          <a:bodyPr rtlCol="0">
            <a:normAutofit fontScale="90000"/>
          </a:bodyPr>
          <a:lstStyle/>
          <a:p>
            <a:pPr eaLnBrk="1" fontAlgn="auto" hangingPunct="1">
              <a:spcAft>
                <a:spcPts val="0"/>
              </a:spcAft>
              <a:defRPr/>
            </a:pPr>
            <a:r>
              <a:rPr lang="it-IT" sz="3000" b="1" i="1" dirty="0"/>
              <a:t>LE FONTI SPECIALI IN TEMA </a:t>
            </a:r>
            <a:r>
              <a:rPr lang="it-IT" sz="3000" b="1" i="1" dirty="0" err="1"/>
              <a:t>DI</a:t>
            </a:r>
            <a:r>
              <a:rPr lang="it-IT" sz="3000" b="1" i="1" dirty="0"/>
              <a:t> BILANCI, CONTABILITA’ E CONTROLLI SULLE SOCIETA’ SPORTIVE</a:t>
            </a:r>
            <a:br>
              <a:rPr lang="it-IT" sz="3000" b="1" i="1" dirty="0"/>
            </a:br>
            <a:endParaRPr lang="it-IT" sz="3000" b="1" i="1" dirty="0"/>
          </a:p>
        </p:txBody>
      </p:sp>
      <p:sp>
        <p:nvSpPr>
          <p:cNvPr id="15364" name="Rectangle 3"/>
          <p:cNvSpPr>
            <a:spLocks noGrp="1" noChangeArrowheads="1"/>
          </p:cNvSpPr>
          <p:nvPr>
            <p:ph type="body" idx="1"/>
          </p:nvPr>
        </p:nvSpPr>
        <p:spPr>
          <a:xfrm>
            <a:off x="457200" y="1844675"/>
            <a:ext cx="8507413" cy="5013325"/>
          </a:xfrm>
        </p:spPr>
        <p:txBody>
          <a:bodyPr/>
          <a:lstStyle/>
          <a:p>
            <a:pPr marL="0" indent="0" algn="just" eaLnBrk="1" hangingPunct="1">
              <a:lnSpc>
                <a:spcPct val="90000"/>
              </a:lnSpc>
              <a:buNone/>
            </a:pPr>
            <a:r>
              <a:rPr lang="it-IT" sz="2200" b="1" dirty="0"/>
              <a:t>A</a:t>
            </a:r>
            <a:r>
              <a:rPr lang="it-IT" sz="2200" b="1" dirty="0" smtClean="0"/>
              <a:t>rt. 10 L. 91/1981</a:t>
            </a:r>
            <a:r>
              <a:rPr lang="it-IT" sz="2200" dirty="0" smtClean="0"/>
              <a:t> “</a:t>
            </a:r>
            <a:r>
              <a:rPr lang="it-IT" sz="2200" i="1" dirty="0" smtClean="0"/>
              <a:t>Costituzione e Affiliazione</a:t>
            </a:r>
            <a:r>
              <a:rPr lang="it-IT" sz="2200" dirty="0" smtClean="0"/>
              <a:t>” assoggetta la società sportive alla potestà normativa della Federazione di appartenenza</a:t>
            </a:r>
          </a:p>
          <a:p>
            <a:pPr marL="0" indent="0" algn="just" eaLnBrk="1" hangingPunct="1">
              <a:lnSpc>
                <a:spcPct val="90000"/>
              </a:lnSpc>
              <a:buNone/>
            </a:pPr>
            <a:r>
              <a:rPr lang="it-IT" sz="2200" dirty="0" smtClean="0"/>
              <a:t>“</a:t>
            </a:r>
            <a:r>
              <a:rPr lang="it-IT" sz="2200" b="1" dirty="0" smtClean="0"/>
              <a:t>Carte federali</a:t>
            </a:r>
            <a:r>
              <a:rPr lang="it-IT" sz="2200" dirty="0" smtClean="0"/>
              <a:t>” </a:t>
            </a:r>
            <a:r>
              <a:rPr lang="it-IT" sz="2200" i="1" dirty="0" smtClean="0"/>
              <a:t>corpus</a:t>
            </a:r>
            <a:r>
              <a:rPr lang="it-IT" sz="2200" dirty="0" smtClean="0"/>
              <a:t> organico che comprende disposizioni di varia natura e portata, organizzate in modo gerarchico:</a:t>
            </a:r>
          </a:p>
          <a:p>
            <a:pPr algn="just" eaLnBrk="1" hangingPunct="1">
              <a:lnSpc>
                <a:spcPct val="90000"/>
              </a:lnSpc>
              <a:buFont typeface="Wingdings" pitchFamily="2" charset="2"/>
              <a:buChar char="v"/>
            </a:pPr>
            <a:r>
              <a:rPr lang="it-IT" sz="2200" dirty="0" smtClean="0"/>
              <a:t>lo Statuto della Federazione</a:t>
            </a:r>
          </a:p>
          <a:p>
            <a:pPr algn="just" eaLnBrk="1" hangingPunct="1">
              <a:lnSpc>
                <a:spcPct val="90000"/>
              </a:lnSpc>
              <a:buFont typeface="Wingdings" pitchFamily="2" charset="2"/>
              <a:buChar char="v"/>
            </a:pPr>
            <a:r>
              <a:rPr lang="it-IT" sz="2200" dirty="0" smtClean="0"/>
              <a:t>le Norme Organizzative Interne della Federazione (NOIF)</a:t>
            </a:r>
          </a:p>
          <a:p>
            <a:pPr algn="just" eaLnBrk="1" hangingPunct="1">
              <a:lnSpc>
                <a:spcPct val="90000"/>
              </a:lnSpc>
              <a:buFont typeface="Wingdings" pitchFamily="2" charset="2"/>
              <a:buChar char="v"/>
            </a:pPr>
            <a:r>
              <a:rPr lang="it-IT" sz="2200" dirty="0" smtClean="0"/>
              <a:t>il Codice di Giustizia Sportiva</a:t>
            </a:r>
          </a:p>
          <a:p>
            <a:pPr algn="just" eaLnBrk="1" hangingPunct="1">
              <a:lnSpc>
                <a:spcPct val="90000"/>
              </a:lnSpc>
              <a:buFont typeface="Wingdings" pitchFamily="2" charset="2"/>
              <a:buChar char="v"/>
            </a:pPr>
            <a:r>
              <a:rPr lang="it-IT" sz="2200" dirty="0" smtClean="0"/>
              <a:t>il Regolamento della Lega Nazionale Professionisti</a:t>
            </a:r>
          </a:p>
          <a:p>
            <a:pPr algn="just" eaLnBrk="1" hangingPunct="1">
              <a:lnSpc>
                <a:spcPct val="90000"/>
              </a:lnSpc>
              <a:buFont typeface="Wingdings" pitchFamily="2" charset="2"/>
              <a:buChar char="v"/>
            </a:pPr>
            <a:r>
              <a:rPr lang="it-IT" sz="2200" dirty="0" smtClean="0"/>
              <a:t>le Raccomandazioni Contabili federali</a:t>
            </a:r>
          </a:p>
          <a:p>
            <a:pPr algn="just" eaLnBrk="1" hangingPunct="1">
              <a:lnSpc>
                <a:spcPct val="90000"/>
              </a:lnSpc>
              <a:buFont typeface="Wingdings" pitchFamily="2" charset="2"/>
              <a:buChar char="v"/>
            </a:pPr>
            <a:r>
              <a:rPr lang="it-IT" sz="2200" dirty="0" smtClean="0"/>
              <a:t>Sistema delle Licenza UEFA. Manuale per l’ottenimento della licenza da parte dei club</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6869251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Caratteristiche contabili</a:t>
            </a:r>
            <a:endParaRPr lang="it-IT" sz="3600" b="1" i="1" dirty="0"/>
          </a:p>
        </p:txBody>
      </p:sp>
      <p:sp>
        <p:nvSpPr>
          <p:cNvPr id="3" name="Segnaposto contenuto 2"/>
          <p:cNvSpPr>
            <a:spLocks noGrp="1"/>
          </p:cNvSpPr>
          <p:nvPr>
            <p:ph idx="1"/>
          </p:nvPr>
        </p:nvSpPr>
        <p:spPr/>
        <p:txBody>
          <a:bodyPr>
            <a:normAutofit fontScale="47500" lnSpcReduction="20000"/>
          </a:bodyPr>
          <a:lstStyle/>
          <a:p>
            <a:r>
              <a:rPr lang="it-IT" dirty="0"/>
              <a:t>Sotto un profilo strettamente contabile, l’operazione di prestito può essere equiparata a quella di affitto/locazione di un bene strumentale. </a:t>
            </a:r>
          </a:p>
          <a:p>
            <a:r>
              <a:rPr lang="it-IT" dirty="0"/>
              <a:t>La Raccomandazione contabile n. 4, infatti, stabilisce che l’ammortamento dei DPC continua a gravare in capo alla cedente in relazione alla durata del contratto </a:t>
            </a:r>
            <a:r>
              <a:rPr lang="it-IT" dirty="0" smtClean="0"/>
              <a:t>originario. Tale </a:t>
            </a:r>
            <a:r>
              <a:rPr lang="it-IT" dirty="0"/>
              <a:t>soluzione appare coerente con il principio di competenza economica laddove si rileva la presenza di un ricavo in Conto Economico correlato al costo di ammortamento.</a:t>
            </a:r>
          </a:p>
          <a:p>
            <a:r>
              <a:rPr lang="it-IT" dirty="0"/>
              <a:t>L’ammortamento è consentito anche quando il prestito avviene senza l’attribuzione di corrispettivo, in quanto è ormai pacifico come anche la cessione temporanea comporti una riduzione della residua possibilità di utilizzazione che giustifichi </a:t>
            </a:r>
            <a:r>
              <a:rPr lang="it-IT" dirty="0" smtClean="0"/>
              <a:t>l’ammortamento </a:t>
            </a:r>
            <a:r>
              <a:rPr lang="it-IT" dirty="0"/>
              <a:t>in capo alla società sportiva cedente. </a:t>
            </a:r>
          </a:p>
          <a:p>
            <a:r>
              <a:rPr lang="it-IT" dirty="0"/>
              <a:t>In merito al corrispettivo derivante dalla cessione temporanea dei DPC, la Raccomandazione contabile n. 4 stabilisce che la stessa deve essere indicata nella voce “</a:t>
            </a:r>
            <a:r>
              <a:rPr lang="it-IT" i="1" dirty="0"/>
              <a:t>A.5 Altri ricavi e proventi - a) Ricavi da cessione temporanea di calciatori </a:t>
            </a:r>
            <a:r>
              <a:rPr lang="it-IT" dirty="0"/>
              <a:t>”. Specularmente la società locataria iscriverà il costo nella voce “</a:t>
            </a:r>
            <a:r>
              <a:rPr lang="it-IT" i="1" dirty="0"/>
              <a:t>B.8 per godimento di beni e servizi</a:t>
            </a:r>
            <a:r>
              <a:rPr lang="it-IT" dirty="0"/>
              <a:t>”.</a:t>
            </a:r>
          </a:p>
          <a:p>
            <a:r>
              <a:rPr lang="it-IT" dirty="0"/>
              <a:t>Qualora si tratti di società sportive associate alla medesima Lega professionistica, rileveranno, in contropartita al conto “</a:t>
            </a:r>
            <a:r>
              <a:rPr lang="it-IT" i="1" dirty="0"/>
              <a:t>Lega c/trasferimento</a:t>
            </a:r>
            <a:r>
              <a:rPr lang="it-IT" dirty="0"/>
              <a:t>”, il compenso pagato o riconosciuto per il prestito, visto che il rapporto sarà regolato tramite la corrispondente “stanza di compensazione”. </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04599936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i="1" dirty="0" smtClean="0"/>
              <a:t>Crediti</a:t>
            </a:r>
            <a:endParaRPr lang="it-IT" sz="3600" b="1" i="1" dirty="0"/>
          </a:p>
        </p:txBody>
      </p:sp>
      <p:sp>
        <p:nvSpPr>
          <p:cNvPr id="3" name="Segnaposto contenuto 2"/>
          <p:cNvSpPr>
            <a:spLocks noGrp="1"/>
          </p:cNvSpPr>
          <p:nvPr>
            <p:ph idx="1"/>
          </p:nvPr>
        </p:nvSpPr>
        <p:spPr/>
        <p:txBody>
          <a:bodyPr>
            <a:normAutofit fontScale="47500" lnSpcReduction="20000"/>
          </a:bodyPr>
          <a:lstStyle/>
          <a:p>
            <a:pPr algn="just"/>
            <a:r>
              <a:rPr lang="it-IT" b="1" dirty="0"/>
              <a:t>La voce “crediti verso clienti” </a:t>
            </a:r>
            <a:r>
              <a:rPr lang="it-IT" dirty="0"/>
              <a:t>fa riferimento essenzialmente alle operazioni di vendita dei diritti alle prestazioni sportive dei calciatori effettuate con altre società calcistiche italiane ed estere</a:t>
            </a:r>
            <a:r>
              <a:rPr lang="it-IT" dirty="0" smtClean="0"/>
              <a:t>. Vengono iscritti nella voce CII1</a:t>
            </a:r>
            <a:endParaRPr lang="it-IT" dirty="0"/>
          </a:p>
          <a:p>
            <a:pPr algn="just"/>
            <a:r>
              <a:rPr lang="it-IT" b="1" dirty="0"/>
              <a:t>I crediti verso le società calcistiche </a:t>
            </a:r>
            <a:r>
              <a:rPr lang="it-IT" dirty="0"/>
              <a:t>vengono iscritti alla voce </a:t>
            </a:r>
            <a:r>
              <a:rPr lang="it-IT" dirty="0" smtClean="0"/>
              <a:t>CII5 </a:t>
            </a:r>
            <a:r>
              <a:rPr lang="it-IT" i="1" dirty="0"/>
              <a:t>Crediti verso società di calcio</a:t>
            </a:r>
            <a:r>
              <a:rPr lang="it-IT" dirty="0"/>
              <a:t> con separata indicazione degli importi esigibili entro e oltre l’esercizio successivo e in tale voce devono essere ricompresi sia i crediti per fatture emesse che quelli per fatture da emettere; peraltro, vista l’entità molto rilevante di tali crediti è sempre necessario dettagliarli in Nota </a:t>
            </a:r>
            <a:r>
              <a:rPr lang="it-IT" dirty="0" smtClean="0"/>
              <a:t>Integrativa</a:t>
            </a:r>
          </a:p>
          <a:p>
            <a:pPr algn="just"/>
            <a:r>
              <a:rPr lang="it-IT" b="1" dirty="0"/>
              <a:t>La voce </a:t>
            </a:r>
            <a:r>
              <a:rPr lang="it-IT" b="1" dirty="0" smtClean="0"/>
              <a:t>“</a:t>
            </a:r>
            <a:r>
              <a:rPr lang="it-IT" b="1" i="1" dirty="0" smtClean="0"/>
              <a:t> </a:t>
            </a:r>
            <a:r>
              <a:rPr lang="it-IT" b="1" i="1" dirty="0"/>
              <a:t>crediti diversi</a:t>
            </a:r>
            <a:r>
              <a:rPr lang="it-IT" b="1" dirty="0"/>
              <a:t>” </a:t>
            </a:r>
            <a:r>
              <a:rPr lang="it-IT" dirty="0"/>
              <a:t>costituisce una voce residuale collegata a diverse situazioni gestionali e nel nuovo “Piano dei conti” F.I.G.C. viene evidenziata con separata indicazione nei confronti dei vari enti </a:t>
            </a:r>
            <a:r>
              <a:rPr lang="it-IT" dirty="0" smtClean="0"/>
              <a:t>specifici. La </a:t>
            </a:r>
            <a:r>
              <a:rPr lang="it-IT" dirty="0"/>
              <a:t>voce, quindi, contempla, i crediti sorti verso le compagnie di assicurazione per risarcimenti connessi agli infortuni dei calciatori, i crediti verso l’Erario per ritenute d’acconto subite, i crediti v/terzi per sponsorizzazioni e pubblicità e i crediti per la cessione dei diritti </a:t>
            </a:r>
            <a:r>
              <a:rPr lang="it-IT" dirty="0" smtClean="0"/>
              <a:t>audiovisivi. Molto </a:t>
            </a:r>
            <a:r>
              <a:rPr lang="it-IT" dirty="0"/>
              <a:t>spesso nei crediti sono inclusi gli importi relativi alle somme da incassare per la vendita di abbonamenti e biglietti relativi alle gare </a:t>
            </a:r>
            <a:r>
              <a:rPr lang="it-IT" dirty="0" smtClean="0"/>
              <a:t>disputate. In </a:t>
            </a:r>
            <a:r>
              <a:rPr lang="it-IT" dirty="0"/>
              <a:t>tale gruppo rientra anche il saldo attivo del conto “</a:t>
            </a:r>
            <a:r>
              <a:rPr lang="it-IT" b="1" dirty="0"/>
              <a:t>Lega c/campionato” </a:t>
            </a:r>
            <a:r>
              <a:rPr lang="it-IT" dirty="0"/>
              <a:t>che rappresenta il conto intrattenuto con la Lega di competenza e che accoglie tutte le partite creditorie e debitorie connesse ad una serie di operazioni gestite dalla Lega stessa che vanno, a titolo meramente esemplificativo, dalla distribuzione dei proventi </a:t>
            </a:r>
            <a:r>
              <a:rPr lang="it-IT" i="1" dirty="0"/>
              <a:t>pay-tv e </a:t>
            </a:r>
            <a:r>
              <a:rPr lang="it-IT" i="1" dirty="0" err="1"/>
              <a:t>pay</a:t>
            </a:r>
            <a:r>
              <a:rPr lang="it-IT" i="1" dirty="0"/>
              <a:t> per </a:t>
            </a:r>
            <a:r>
              <a:rPr lang="it-IT" i="1" dirty="0" err="1"/>
              <a:t>view</a:t>
            </a:r>
            <a:r>
              <a:rPr lang="it-IT" dirty="0"/>
              <a:t> e dei contributi relativi al concorso pronostici all’addebitamento delle sanzioni pecuniarie irrogate dagli organi di giustizia sportiva e delle quote da ristornare al citato Fondo di Fine Carriera (calciatori e allenatori professionisti).</a:t>
            </a:r>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24249876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Finanziamento soci voce D.3</a:t>
            </a:r>
            <a:endParaRPr lang="it-IT" sz="3600" b="1" i="1" dirty="0"/>
          </a:p>
        </p:txBody>
      </p:sp>
      <p:sp>
        <p:nvSpPr>
          <p:cNvPr id="3" name="Segnaposto contenuto 2"/>
          <p:cNvSpPr>
            <a:spLocks noGrp="1"/>
          </p:cNvSpPr>
          <p:nvPr>
            <p:ph idx="1"/>
          </p:nvPr>
        </p:nvSpPr>
        <p:spPr/>
        <p:txBody>
          <a:bodyPr>
            <a:normAutofit fontScale="77500" lnSpcReduction="20000"/>
          </a:bodyPr>
          <a:lstStyle/>
          <a:p>
            <a:pPr algn="just"/>
            <a:r>
              <a:rPr lang="it-IT" sz="3300" dirty="0"/>
              <a:t>La voce “</a:t>
            </a:r>
            <a:r>
              <a:rPr lang="it-IT" sz="3300" i="1" dirty="0"/>
              <a:t>soci conto finanziamenti infruttiferi</a:t>
            </a:r>
            <a:r>
              <a:rPr lang="it-IT" sz="3300" dirty="0"/>
              <a:t>” costituisce altra voce tipizzante i bilanci delle società di calcio, atteso che da parte di queste ultime è frequente il ricorso ai crediti dei soci postergati, equivalenti a veri e propri aumenti di capitale</a:t>
            </a:r>
            <a:r>
              <a:rPr lang="it-IT" sz="3300" dirty="0" smtClean="0"/>
              <a:t>.</a:t>
            </a:r>
            <a:r>
              <a:rPr lang="it-IT" sz="3300" dirty="0"/>
              <a:t> </a:t>
            </a:r>
            <a:endParaRPr lang="it-IT" sz="3300" dirty="0" smtClean="0"/>
          </a:p>
          <a:p>
            <a:pPr algn="just"/>
            <a:r>
              <a:rPr lang="it-IT" sz="3300" dirty="0" smtClean="0"/>
              <a:t>L’art</a:t>
            </a:r>
            <a:r>
              <a:rPr lang="it-IT" sz="3300" dirty="0"/>
              <a:t>. 86 N.O.I.F. prevede che i debiti infruttiferi e postergati verso i soci e i versamenti a capitale infruttifero non vengono considerati ai fini dell’indebitamento per la determinazione del parametro ricavi/indebitamento (di cui si dirà oltre), la raccomandazione è quella di collocare dette voci a completamento del patrimonio netto rappresentando le stesse “mezzi propri” della società.</a:t>
            </a:r>
          </a:p>
          <a:p>
            <a:endParaRPr lang="it-IT" dirty="0"/>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52061028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Trattamento di fine rapporto (voce C)</a:t>
            </a:r>
            <a:endParaRPr lang="it-IT" sz="3600" b="1" i="1" dirty="0"/>
          </a:p>
        </p:txBody>
      </p:sp>
      <p:sp>
        <p:nvSpPr>
          <p:cNvPr id="3" name="Segnaposto contenuto 2"/>
          <p:cNvSpPr>
            <a:spLocks noGrp="1"/>
          </p:cNvSpPr>
          <p:nvPr>
            <p:ph idx="1"/>
          </p:nvPr>
        </p:nvSpPr>
        <p:spPr/>
        <p:txBody>
          <a:bodyPr>
            <a:normAutofit fontScale="55000" lnSpcReduction="20000"/>
          </a:bodyPr>
          <a:lstStyle/>
          <a:p>
            <a:pPr algn="just"/>
            <a:r>
              <a:rPr lang="it-IT" dirty="0"/>
              <a:t>C</a:t>
            </a:r>
            <a:r>
              <a:rPr lang="it-IT" dirty="0" smtClean="0"/>
              <a:t>on </a:t>
            </a:r>
            <a:r>
              <a:rPr lang="it-IT" dirty="0"/>
              <a:t>particolare riferimento al settore del calcio professionistico, in seno al quale calciatori e allenatori (ma non solo) svolgono la propria attività professionale sotto forma di lavoro subordinato (cfr. L n. 91/1981), il TFR non è disciplinato, o meglio, non lo è negli stessi termini e nelle stesse modalità che presidiano la disciplina ordinaria.</a:t>
            </a:r>
          </a:p>
          <a:p>
            <a:pPr algn="just"/>
            <a:r>
              <a:rPr lang="it-IT" dirty="0"/>
              <a:t>Per i calciatori e gli allenatori professionisti è previsto il richiamato Fondo Fine Carriera che il “Piano dei conti” F.I.G.C. include in seno al conto “C. </a:t>
            </a:r>
            <a:r>
              <a:rPr lang="it-IT" i="1" dirty="0"/>
              <a:t>Fondo Indennità di Fine Carriera Calciatori e Allenatori</a:t>
            </a:r>
            <a:r>
              <a:rPr lang="it-IT" dirty="0"/>
              <a:t>”; tuttavia, i versamenti che confluiscono nel “Fondo” non rappresentano un vero e proprio accantonamento assimilabile a quello relativo al TFR, atteso che la relativa gestione è riservata, ai sensi di legge, a uno specifico ente autonomo</a:t>
            </a:r>
            <a:r>
              <a:rPr lang="it-IT" dirty="0" smtClean="0"/>
              <a:t>.</a:t>
            </a:r>
            <a:r>
              <a:rPr lang="it-IT" dirty="0"/>
              <a:t> </a:t>
            </a:r>
            <a:endParaRPr lang="it-IT" dirty="0" smtClean="0"/>
          </a:p>
          <a:p>
            <a:pPr algn="just"/>
            <a:r>
              <a:rPr lang="it-IT" dirty="0"/>
              <a:t>L</a:t>
            </a:r>
            <a:r>
              <a:rPr lang="it-IT" dirty="0" smtClean="0"/>
              <a:t>’ammontare </a:t>
            </a:r>
            <a:r>
              <a:rPr lang="it-IT" dirty="0"/>
              <a:t>degli importi dovuti in favore del predetto ente dalla società sportiva di appartenenza del calciatore e/o dell’allenatore professionista tesserato, mentre nella voce “Dare” saranno evidenziati i versamenti </a:t>
            </a:r>
            <a:r>
              <a:rPr lang="it-IT" dirty="0" smtClean="0"/>
              <a:t>periodici (cadenza mensile)</a:t>
            </a:r>
            <a:endParaRPr lang="it-IT" dirty="0"/>
          </a:p>
          <a:p>
            <a:pPr algn="just"/>
            <a:r>
              <a:rPr lang="it-IT" dirty="0"/>
              <a:t>Il saldo rappresenterà il debito corrente maturato nei confronti del Fondo di Fine Carriera, eccettuata l’ipotesi di maggiori versamenti effettuati da conguagliare in sede di liquidazione periodica.</a:t>
            </a:r>
          </a:p>
          <a:p>
            <a:endParaRPr lang="it-IT" dirty="0"/>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0738297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Il conto «Leghe»</a:t>
            </a:r>
            <a:endParaRPr lang="it-IT" sz="3600" b="1" i="1" dirty="0"/>
          </a:p>
        </p:txBody>
      </p:sp>
      <p:sp>
        <p:nvSpPr>
          <p:cNvPr id="3" name="Segnaposto contenuto 2"/>
          <p:cNvSpPr>
            <a:spLocks noGrp="1"/>
          </p:cNvSpPr>
          <p:nvPr>
            <p:ph idx="1"/>
          </p:nvPr>
        </p:nvSpPr>
        <p:spPr/>
        <p:txBody>
          <a:bodyPr>
            <a:normAutofit fontScale="70000" lnSpcReduction="20000"/>
          </a:bodyPr>
          <a:lstStyle/>
          <a:p>
            <a:pPr algn="just"/>
            <a:r>
              <a:rPr lang="it-IT" dirty="0"/>
              <a:t>Un’altra classe di valore interessante da analizzare è il conto “</a:t>
            </a:r>
            <a:r>
              <a:rPr lang="it-IT" b="1" dirty="0"/>
              <a:t>Lega c/campionato</a:t>
            </a:r>
            <a:r>
              <a:rPr lang="it-IT" dirty="0"/>
              <a:t>”, inserito tra i crediti o debiti verso altri. In merito occorre sottolineare come la Lega gestisca un’apposita scheda contabile per ciascuna società, sulla quale sono accreditate le poste attive da essa maturate (contributi della Federazione, quota incassi del totocalcio, quota diritti televisivi in chiaro) e vengono addebitati i costi anticipati per conto della società (spese del calcio mercato, assicurazioni obbligatorie per il patrimonio calciatori e così via).</a:t>
            </a:r>
          </a:p>
          <a:p>
            <a:pPr algn="just"/>
            <a:r>
              <a:rPr lang="it-IT" dirty="0"/>
              <a:t>Una funzione analoga è svolta anche dal conto “</a:t>
            </a:r>
            <a:r>
              <a:rPr lang="it-IT" b="1" dirty="0"/>
              <a:t>Lega c/trasferimenti</a:t>
            </a:r>
            <a:r>
              <a:rPr lang="it-IT" dirty="0"/>
              <a:t>” che viene movimentato per regolare le posizioni debitorie/creditorie in essere tra le società sportive nazionali in seguito a operazioni di cessione di contratto e di accordo di trasferimento.</a:t>
            </a:r>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2237258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i="1" dirty="0" smtClean="0"/>
              <a:t>Conto economico</a:t>
            </a:r>
            <a:endParaRPr lang="it-IT" sz="3600" b="1" i="1" dirty="0"/>
          </a:p>
        </p:txBody>
      </p:sp>
      <p:sp>
        <p:nvSpPr>
          <p:cNvPr id="3" name="Segnaposto contenuto 2"/>
          <p:cNvSpPr>
            <a:spLocks noGrp="1"/>
          </p:cNvSpPr>
          <p:nvPr>
            <p:ph idx="1"/>
          </p:nvPr>
        </p:nvSpPr>
        <p:spPr/>
        <p:txBody>
          <a:bodyPr>
            <a:normAutofit fontScale="92500" lnSpcReduction="10000"/>
          </a:bodyPr>
          <a:lstStyle/>
          <a:p>
            <a:pPr>
              <a:buNone/>
            </a:pPr>
            <a:r>
              <a:rPr lang="it-IT" sz="3000" dirty="0" smtClean="0"/>
              <a:t>Le classi di valore peculiari del Conto Economico di una società di calcio sono:</a:t>
            </a:r>
          </a:p>
          <a:p>
            <a:pPr lvl="0"/>
            <a:r>
              <a:rPr lang="it-IT" sz="3000" dirty="0" smtClean="0"/>
              <a:t>l’ammortamento del costo dei diritti pluriennali alle prestazioni dei calciatori;</a:t>
            </a:r>
          </a:p>
          <a:p>
            <a:pPr lvl="0"/>
            <a:r>
              <a:rPr lang="it-IT" sz="3000" dirty="0" smtClean="0"/>
              <a:t>le minusvalenze e le plusvalenze da alienazione dei diritti pluriennali all’utilizzo delle prestazioni dei calciatori;</a:t>
            </a:r>
          </a:p>
          <a:p>
            <a:pPr lvl="0"/>
            <a:r>
              <a:rPr lang="it-IT" sz="3000" dirty="0" smtClean="0"/>
              <a:t>la capitalizzazione dei costi del “vivaio”;</a:t>
            </a:r>
          </a:p>
          <a:p>
            <a:pPr lvl="0"/>
            <a:r>
              <a:rPr lang="it-IT" sz="3000" dirty="0" smtClean="0"/>
              <a:t>i proventi e gli oneri da compartecipazioni </a:t>
            </a:r>
            <a:r>
              <a:rPr lang="it-IT" sz="3000" i="1" dirty="0" smtClean="0"/>
              <a:t>ex</a:t>
            </a:r>
            <a:r>
              <a:rPr lang="it-IT" sz="3000" dirty="0" smtClean="0"/>
              <a:t> art. 102-</a:t>
            </a:r>
            <a:r>
              <a:rPr lang="it-IT" sz="3000" i="1" dirty="0" smtClean="0"/>
              <a:t>bis </a:t>
            </a:r>
            <a:r>
              <a:rPr lang="it-IT" sz="3000" dirty="0" err="1" smtClean="0"/>
              <a:t>N.O.I.F</a:t>
            </a:r>
            <a:r>
              <a:rPr lang="it-IT" sz="3000" dirty="0" smtClean="0"/>
              <a:t>.</a:t>
            </a:r>
          </a:p>
          <a:p>
            <a:endParaRPr lang="it-IT"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5" name="Rectangle 2"/>
          <p:cNvSpPr>
            <a:spLocks noGrp="1" noChangeArrowheads="1"/>
          </p:cNvSpPr>
          <p:nvPr>
            <p:ph type="title"/>
          </p:nvPr>
        </p:nvSpPr>
        <p:spPr>
          <a:xfrm>
            <a:off x="395288" y="574675"/>
            <a:ext cx="8291512" cy="1711325"/>
          </a:xfrm>
          <a:solidFill>
            <a:schemeClr val="tx2">
              <a:lumMod val="40000"/>
              <a:lumOff val="60000"/>
            </a:schemeClr>
          </a:solidFill>
        </p:spPr>
        <p:txBody>
          <a:bodyPr>
            <a:normAutofit/>
          </a:bodyPr>
          <a:lstStyle/>
          <a:p>
            <a:pPr eaLnBrk="1" hangingPunct="1"/>
            <a:r>
              <a:rPr lang="it-IT" sz="3200" b="1" i="1" dirty="0" smtClean="0"/>
              <a:t>Le sanzioni </a:t>
            </a:r>
            <a:r>
              <a:rPr lang="it-IT" sz="3200" b="1" i="1" dirty="0"/>
              <a:t>p</a:t>
            </a:r>
            <a:r>
              <a:rPr lang="it-IT" sz="3200" b="1" i="1" dirty="0" smtClean="0"/>
              <a:t>er l’inosservanza delle norme in materia di bilanci e controlli contabili  </a:t>
            </a:r>
          </a:p>
        </p:txBody>
      </p:sp>
      <p:sp>
        <p:nvSpPr>
          <p:cNvPr id="28676" name="Rectangle 3"/>
          <p:cNvSpPr>
            <a:spLocks noGrp="1" noChangeArrowheads="1"/>
          </p:cNvSpPr>
          <p:nvPr>
            <p:ph type="body" idx="1"/>
          </p:nvPr>
        </p:nvSpPr>
        <p:spPr>
          <a:xfrm>
            <a:off x="457200" y="1989138"/>
            <a:ext cx="8229600" cy="4608512"/>
          </a:xfrm>
        </p:spPr>
        <p:txBody>
          <a:bodyPr/>
          <a:lstStyle/>
          <a:p>
            <a:pPr marL="571500" indent="-571500" algn="just" eaLnBrk="1" hangingPunct="1">
              <a:buFont typeface="Wingdings" pitchFamily="2" charset="2"/>
              <a:buChar char="ü"/>
            </a:pPr>
            <a:endParaRPr lang="it-IT" sz="2400" dirty="0" smtClean="0"/>
          </a:p>
          <a:p>
            <a:pPr marL="571500" indent="-571500" algn="just" eaLnBrk="1" hangingPunct="1">
              <a:buFont typeface="Wingdings" pitchFamily="2" charset="2"/>
              <a:buChar char="ü"/>
            </a:pPr>
            <a:endParaRPr lang="it-IT" sz="2400" dirty="0" smtClean="0"/>
          </a:p>
          <a:p>
            <a:pPr marL="0" indent="0" algn="just" eaLnBrk="1" hangingPunct="1">
              <a:buNone/>
            </a:pPr>
            <a:r>
              <a:rPr lang="it-IT" sz="2400" dirty="0" smtClean="0"/>
              <a:t>applicazione delle sanzioni previste in via ordinaria dalla legge, sia sul piano civile sia, ove ne ricorrano i presupposti, su quello penale in caso di violazione da parte di una società affiliata alla FIGC, delle norme del Codice Civile in tema di bilanci</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40468960"/>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Segnaposto piè di pagina 4"/>
          <p:cNvSpPr>
            <a:spLocks noGrp="1"/>
          </p:cNvSpPr>
          <p:nvPr>
            <p:ph type="ftr" sz="quarter" idx="11"/>
          </p:nvPr>
        </p:nvSpPr>
        <p:spPr/>
        <p:txBody>
          <a:bodyPr/>
          <a:lstStyle/>
          <a:p>
            <a:pPr>
              <a:defRPr/>
            </a:pPr>
            <a:endParaRPr lang="it-IT" altLang="en-US" dirty="0"/>
          </a:p>
          <a:p>
            <a:pPr>
              <a:defRPr/>
            </a:pPr>
            <a:endParaRPr lang="it-IT" altLang="en-US" dirty="0"/>
          </a:p>
        </p:txBody>
      </p:sp>
      <p:sp>
        <p:nvSpPr>
          <p:cNvPr id="33795" name="Rectangle 2"/>
          <p:cNvSpPr>
            <a:spLocks noGrp="1" noChangeArrowheads="1"/>
          </p:cNvSpPr>
          <p:nvPr>
            <p:ph type="title"/>
          </p:nvPr>
        </p:nvSpPr>
        <p:spPr>
          <a:solidFill>
            <a:schemeClr val="tx2">
              <a:lumMod val="40000"/>
              <a:lumOff val="60000"/>
            </a:schemeClr>
          </a:solidFill>
        </p:spPr>
        <p:txBody>
          <a:bodyPr>
            <a:normAutofit/>
          </a:bodyPr>
          <a:lstStyle/>
          <a:p>
            <a:pPr eaLnBrk="1" hangingPunct="1"/>
            <a:r>
              <a:rPr lang="it-IT" sz="3600" b="1" i="1" dirty="0" smtClean="0"/>
              <a:t>Il fallimento</a:t>
            </a:r>
          </a:p>
        </p:txBody>
      </p:sp>
      <p:sp>
        <p:nvSpPr>
          <p:cNvPr id="33796" name="Rectangle 3"/>
          <p:cNvSpPr>
            <a:spLocks noGrp="1" noChangeArrowheads="1"/>
          </p:cNvSpPr>
          <p:nvPr>
            <p:ph type="body" idx="1"/>
          </p:nvPr>
        </p:nvSpPr>
        <p:spPr>
          <a:xfrm>
            <a:off x="457200" y="1125538"/>
            <a:ext cx="8229600" cy="5399087"/>
          </a:xfrm>
        </p:spPr>
        <p:txBody>
          <a:bodyPr/>
          <a:lstStyle/>
          <a:p>
            <a:pPr marL="0" indent="0" algn="just" eaLnBrk="1" hangingPunct="1">
              <a:lnSpc>
                <a:spcPct val="90000"/>
              </a:lnSpc>
              <a:buNone/>
            </a:pPr>
            <a:endParaRPr lang="it-IT" sz="2400" dirty="0" smtClean="0"/>
          </a:p>
          <a:p>
            <a:pPr marL="0" indent="0" algn="just" eaLnBrk="1" hangingPunct="1">
              <a:lnSpc>
                <a:spcPct val="90000"/>
              </a:lnSpc>
              <a:buNone/>
            </a:pPr>
            <a:r>
              <a:rPr lang="it-IT" sz="2400" dirty="0"/>
              <a:t>L</a:t>
            </a:r>
            <a:r>
              <a:rPr lang="it-IT" sz="2400" dirty="0" smtClean="0"/>
              <a:t>e società sportive sono assoggettabili, in caso di dissesto, alla disciplina dettata per le società commerciali in tema di procedure concorsuali </a:t>
            </a:r>
          </a:p>
          <a:p>
            <a:pPr marL="0" indent="0" algn="just" eaLnBrk="1" hangingPunct="1">
              <a:lnSpc>
                <a:spcPct val="90000"/>
              </a:lnSpc>
              <a:buNone/>
            </a:pPr>
            <a:r>
              <a:rPr lang="it-IT" sz="2400" dirty="0"/>
              <a:t>A</a:t>
            </a:r>
            <a:r>
              <a:rPr lang="it-IT" sz="2400" dirty="0" smtClean="0"/>
              <a:t>i sensi dell’art. 16, co. 6, NOIF, “</a:t>
            </a:r>
            <a:r>
              <a:rPr lang="it-IT" sz="2400" i="1" dirty="0" smtClean="0"/>
              <a:t>Il Presidente della FIGC delibera la revoca dell’affiliazione della società</a:t>
            </a:r>
            <a:r>
              <a:rPr lang="it-IT" sz="2400" dirty="0" smtClean="0"/>
              <a:t>” </a:t>
            </a:r>
          </a:p>
          <a:p>
            <a:pPr marL="0" indent="0" algn="just" eaLnBrk="1" hangingPunct="1">
              <a:lnSpc>
                <a:spcPct val="90000"/>
              </a:lnSpc>
              <a:buNone/>
            </a:pPr>
            <a:r>
              <a:rPr lang="it-IT" sz="2400" dirty="0"/>
              <a:t>I</a:t>
            </a:r>
            <a:r>
              <a:rPr lang="it-IT" sz="2400" dirty="0" smtClean="0"/>
              <a:t>l fallimento ha finalità liquidatorie, cosicché anche le NOIF si sono “adeguate”, con una reazione che consiste in un provvedimento che sancisce l’estromissione delle società colpita dal fallimento dall’ordinamento sportivo, come atto sintomatico alla liquidazione di tutti i rapporti che alla società facevano capo, ivi inclusi quelli relativi alla sfera sportiva</a:t>
            </a:r>
            <a:r>
              <a:rPr lang="it-IT" sz="2600" dirty="0" smtClean="0"/>
              <a:t> </a:t>
            </a:r>
          </a:p>
          <a:p>
            <a:pPr marL="0" indent="0" algn="just" eaLnBrk="1" hangingPunct="1">
              <a:lnSpc>
                <a:spcPct val="90000"/>
              </a:lnSpc>
              <a:buNone/>
            </a:pPr>
            <a:r>
              <a:rPr lang="it-IT" sz="2400" dirty="0" smtClean="0"/>
              <a:t>Il “</a:t>
            </a:r>
            <a:r>
              <a:rPr lang="it-IT" sz="2400" b="1" dirty="0" smtClean="0"/>
              <a:t>titolo sportivo</a:t>
            </a:r>
            <a:r>
              <a:rPr lang="it-IT" sz="2400" dirty="0" smtClean="0"/>
              <a:t>” quale elemento di specialità rispetto alle altre società economiche</a:t>
            </a:r>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94186911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Il marchio</a:t>
            </a:r>
            <a:endParaRPr lang="it-IT" sz="3600" b="1" i="1" dirty="0"/>
          </a:p>
        </p:txBody>
      </p:sp>
      <p:sp>
        <p:nvSpPr>
          <p:cNvPr id="3" name="Segnaposto contenuto 2"/>
          <p:cNvSpPr>
            <a:spLocks noGrp="1"/>
          </p:cNvSpPr>
          <p:nvPr>
            <p:ph idx="1"/>
          </p:nvPr>
        </p:nvSpPr>
        <p:spPr/>
        <p:txBody>
          <a:bodyPr>
            <a:normAutofit fontScale="70000" lnSpcReduction="20000"/>
          </a:bodyPr>
          <a:lstStyle/>
          <a:p>
            <a:pPr algn="just"/>
            <a:r>
              <a:rPr lang="it-IT" dirty="0"/>
              <a:t>In termini generali, con particolare riferimento al marchio d’impresa, l’art. 7 del Codice della Proprietà Industriale (d.lgs. n. 30 del 10 febbraio 2005, così come modificato in base al d.lgs. n. 131 del 13 luglio 2010) stabilisce che </a:t>
            </a:r>
            <a:r>
              <a:rPr lang="it-IT" i="1" dirty="0"/>
              <a:t>«possono costituire oggetto di registrazione come marchio d’impresa tutti i segni suscettibili di essere rappresentati graficamente, in particolare le parole, compresi i nomi di persone, i disegni, le lettere, le cifre, i suoni, la forma del prodotto o della confezione di esso, le combinazioni o le tonalità cromatiche, purché siano atti a distinguere i prodotti o i servizi di un’impresa da quelli di altre imprese</a:t>
            </a:r>
            <a:r>
              <a:rPr lang="it-IT" i="1" dirty="0" smtClean="0"/>
              <a:t>»</a:t>
            </a:r>
            <a:r>
              <a:rPr lang="it-IT" dirty="0" smtClean="0"/>
              <a:t>.</a:t>
            </a:r>
          </a:p>
          <a:p>
            <a:pPr algn="just"/>
            <a:r>
              <a:rPr lang="it-IT" dirty="0"/>
              <a:t>I</a:t>
            </a:r>
            <a:r>
              <a:rPr lang="it-IT" dirty="0" smtClean="0"/>
              <a:t>l </a:t>
            </a:r>
            <a:r>
              <a:rPr lang="it-IT" dirty="0"/>
              <a:t>marchio commerciale ha progressivamente dismesso la propria funzione distintiva per assurgere, invece, a “patrimonio” aziendale utilizzabile in relazione ad un numero elevato di prodotti e servizi, non necessariamente riferibili all’attività d’impresa del titolare del marchio.</a:t>
            </a:r>
          </a:p>
          <a:p>
            <a:pPr algn="just"/>
            <a:endParaRPr lang="it-IT" dirty="0"/>
          </a:p>
          <a:p>
            <a:pPr algn="just"/>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5699060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segue</a:t>
            </a:r>
            <a:endParaRPr lang="it-IT" sz="3600" b="1" i="1" dirty="0"/>
          </a:p>
        </p:txBody>
      </p:sp>
      <p:sp>
        <p:nvSpPr>
          <p:cNvPr id="3" name="Segnaposto contenuto 2"/>
          <p:cNvSpPr>
            <a:spLocks noGrp="1"/>
          </p:cNvSpPr>
          <p:nvPr>
            <p:ph idx="1"/>
          </p:nvPr>
        </p:nvSpPr>
        <p:spPr/>
        <p:txBody>
          <a:bodyPr>
            <a:normAutofit fontScale="77500" lnSpcReduction="20000"/>
          </a:bodyPr>
          <a:lstStyle/>
          <a:p>
            <a:pPr marL="0" indent="0">
              <a:buNone/>
            </a:pPr>
            <a:r>
              <a:rPr lang="it-IT" dirty="0" smtClean="0"/>
              <a:t>Tenuto </a:t>
            </a:r>
            <a:r>
              <a:rPr lang="it-IT" dirty="0"/>
              <a:t>conto di quanto dispone </a:t>
            </a:r>
            <a:r>
              <a:rPr lang="it-IT" dirty="0" smtClean="0"/>
              <a:t>l’ art</a:t>
            </a:r>
            <a:r>
              <a:rPr lang="it-IT" dirty="0"/>
              <a:t>. 7 del Codice della Proprietà Industriale, è opportuno considerare se e in quali termini il segno distintivo della società di calcio possa essere ricondotto alla predetta disciplina di settore, ovvero:</a:t>
            </a:r>
          </a:p>
          <a:p>
            <a:pPr marL="0" indent="0">
              <a:buNone/>
            </a:pPr>
            <a:endParaRPr lang="it-IT" dirty="0"/>
          </a:p>
          <a:p>
            <a:pPr lvl="0"/>
            <a:r>
              <a:rPr lang="it-IT" dirty="0"/>
              <a:t>se il marchio, quale denominazione del </a:t>
            </a:r>
            <a:r>
              <a:rPr lang="it-IT" i="1" dirty="0"/>
              <a:t>club </a:t>
            </a:r>
            <a:r>
              <a:rPr lang="it-IT" dirty="0"/>
              <a:t>, possa essere registrato;</a:t>
            </a:r>
          </a:p>
          <a:p>
            <a:pPr lvl="0"/>
            <a:r>
              <a:rPr lang="it-IT" dirty="0"/>
              <a:t>se il marchio, qualora individui un nome geografico, possa essere parimenti </a:t>
            </a:r>
            <a:r>
              <a:rPr lang="it-IT" dirty="0" smtClean="0"/>
              <a:t>registrato</a:t>
            </a:r>
            <a:r>
              <a:rPr lang="it-IT" dirty="0"/>
              <a:t>;</a:t>
            </a:r>
          </a:p>
          <a:p>
            <a:pPr lvl="0"/>
            <a:r>
              <a:rPr lang="it-IT" dirty="0"/>
              <a:t>se i colori sociali del </a:t>
            </a:r>
            <a:r>
              <a:rPr lang="it-IT" i="1" dirty="0"/>
              <a:t>club </a:t>
            </a:r>
            <a:r>
              <a:rPr lang="it-IT" dirty="0"/>
              <a:t>possano individuare un vero e proprio marchio e, quindi, essere registrati quali segni distintivi.</a:t>
            </a:r>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87668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Art. 10 Legge n.91 del 23 marzo 1981</a:t>
            </a:r>
            <a:endParaRPr lang="it-IT" sz="3600" b="1" i="1" dirty="0"/>
          </a:p>
        </p:txBody>
      </p:sp>
      <p:sp>
        <p:nvSpPr>
          <p:cNvPr id="3" name="Segnaposto contenuto 2"/>
          <p:cNvSpPr>
            <a:spLocks noGrp="1"/>
          </p:cNvSpPr>
          <p:nvPr>
            <p:ph idx="1"/>
          </p:nvPr>
        </p:nvSpPr>
        <p:spPr/>
        <p:txBody>
          <a:bodyPr>
            <a:noAutofit/>
          </a:bodyPr>
          <a:lstStyle/>
          <a:p>
            <a:r>
              <a:rPr lang="it-IT" sz="1050" dirty="0" smtClean="0"/>
              <a:t>Possono </a:t>
            </a:r>
            <a:r>
              <a:rPr lang="it-IT" sz="1050" dirty="0"/>
              <a:t>stipulare contratti con atleti professionisti solo società sportive costituite nella forma di società per azioni o di società a responsabilità limitata. In deroga all'articolo 2488 del codice civile è in ogni caso obbligatoria, per le società sportive professionistiche, la nomina del collegio sindacale.</a:t>
            </a:r>
            <a:br>
              <a:rPr lang="it-IT" sz="1050" dirty="0"/>
            </a:br>
            <a:r>
              <a:rPr lang="it-IT" sz="1050" dirty="0"/>
              <a:t/>
            </a:r>
            <a:br>
              <a:rPr lang="it-IT" sz="1050" dirty="0"/>
            </a:br>
            <a:r>
              <a:rPr lang="it-IT" sz="1050" dirty="0"/>
              <a:t>L'atto costitutivo deve prevedere che la società possa svolgere esclusivamente attività sportive ed attività ad esse connesse o strumentali.</a:t>
            </a:r>
            <a:br>
              <a:rPr lang="it-IT" sz="1050" dirty="0"/>
            </a:br>
            <a:r>
              <a:rPr lang="it-IT" sz="1050" dirty="0"/>
              <a:t/>
            </a:r>
            <a:br>
              <a:rPr lang="it-IT" sz="1050" dirty="0"/>
            </a:br>
            <a:r>
              <a:rPr lang="it-IT" sz="1050" dirty="0"/>
              <a:t>L'atto costitutivo deve provvedere che una quota parte degli utili, non inferiore al 10 per cento, sia destinata a scuole giovanili di addestramento e formazione tecnico-sportiva.</a:t>
            </a:r>
            <a:br>
              <a:rPr lang="it-IT" sz="1050" dirty="0"/>
            </a:br>
            <a:r>
              <a:rPr lang="it-IT" sz="1050" dirty="0"/>
              <a:t/>
            </a:r>
            <a:br>
              <a:rPr lang="it-IT" sz="1050" dirty="0"/>
            </a:br>
            <a:r>
              <a:rPr lang="it-IT" sz="1050" dirty="0"/>
              <a:t>Prima di procedere al deposito dell'atto costitutivo, a norma dell'articolo 2330 del codice civile, la società deve ottenere l'affiliazione da una o da più federazioni sportive nazionali riconosciute dal CONI.</a:t>
            </a:r>
            <a:br>
              <a:rPr lang="it-IT" sz="1050" dirty="0"/>
            </a:br>
            <a:r>
              <a:rPr lang="it-IT" sz="1050" dirty="0"/>
              <a:t/>
            </a:r>
            <a:br>
              <a:rPr lang="it-IT" sz="1050" dirty="0"/>
            </a:br>
            <a:r>
              <a:rPr lang="it-IT" sz="1050" dirty="0"/>
              <a:t>Gli effetti derivanti dall'affiliazione restano sospesi fino all'adempimento degli obblighi di cui all'articolo 11.</a:t>
            </a:r>
            <a:br>
              <a:rPr lang="it-IT" sz="1050" dirty="0"/>
            </a:br>
            <a:r>
              <a:rPr lang="it-IT" sz="1050" dirty="0"/>
              <a:t/>
            </a:r>
            <a:br>
              <a:rPr lang="it-IT" sz="1050" dirty="0"/>
            </a:br>
            <a:r>
              <a:rPr lang="it-IT" sz="1050" dirty="0"/>
              <a:t>L'atto costitutivo può sottoporre a speciali condizioni l'alienazione delle azioni o delle quote.</a:t>
            </a:r>
            <a:br>
              <a:rPr lang="it-IT" sz="1050" dirty="0"/>
            </a:br>
            <a:r>
              <a:rPr lang="it-IT" sz="1050" dirty="0"/>
              <a:t/>
            </a:r>
            <a:br>
              <a:rPr lang="it-IT" sz="1050" dirty="0"/>
            </a:br>
            <a:r>
              <a:rPr lang="it-IT" sz="1050" dirty="0"/>
              <a:t>L'affiliazione può essere revocata dalla federazione sportiva nazionale per gravi infrazioni all'ordinamento sportivo.</a:t>
            </a:r>
            <a:br>
              <a:rPr lang="it-IT" sz="1050" dirty="0"/>
            </a:br>
            <a:r>
              <a:rPr lang="it-IT" sz="1050" dirty="0"/>
              <a:t/>
            </a:r>
            <a:br>
              <a:rPr lang="it-IT" sz="1050" dirty="0"/>
            </a:br>
            <a:r>
              <a:rPr lang="it-IT" sz="1050" dirty="0"/>
              <a:t>La revoca dell'affiliazione determina l'inibizione dello svolgimento dell'attività sportiva.</a:t>
            </a:r>
            <a:br>
              <a:rPr lang="it-IT" sz="1050" dirty="0"/>
            </a:br>
            <a:r>
              <a:rPr lang="it-IT" sz="1050" dirty="0"/>
              <a:t/>
            </a:r>
            <a:br>
              <a:rPr lang="it-IT" sz="1050" dirty="0"/>
            </a:br>
            <a:r>
              <a:rPr lang="it-IT" sz="1050" dirty="0"/>
              <a:t>Avverso le decisioni della federazione sportiva nazionale è ammesso ricorso alla giunta esecutiva del CONI, che si pronuncia entro sessanta giorni dal ricevimento del ricorso.</a:t>
            </a:r>
          </a:p>
          <a:p>
            <a:endParaRPr lang="it-IT" sz="105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57554761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La valutazione del marchio</a:t>
            </a:r>
            <a:endParaRPr lang="it-IT" sz="3600" b="1" i="1" dirty="0"/>
          </a:p>
        </p:txBody>
      </p:sp>
      <p:sp>
        <p:nvSpPr>
          <p:cNvPr id="3" name="Segnaposto contenuto 2"/>
          <p:cNvSpPr>
            <a:spLocks noGrp="1"/>
          </p:cNvSpPr>
          <p:nvPr>
            <p:ph idx="1"/>
          </p:nvPr>
        </p:nvSpPr>
        <p:spPr/>
        <p:txBody>
          <a:bodyPr>
            <a:normAutofit fontScale="62500" lnSpcReduction="20000"/>
          </a:bodyPr>
          <a:lstStyle/>
          <a:p>
            <a:pPr algn="just"/>
            <a:r>
              <a:rPr lang="it-IT" dirty="0"/>
              <a:t>Le società di calcio </a:t>
            </a:r>
            <a:r>
              <a:rPr lang="it-IT" dirty="0" smtClean="0"/>
              <a:t>professionistiche, </a:t>
            </a:r>
            <a:r>
              <a:rPr lang="it-IT" dirty="0"/>
              <a:t>hanno attuato strategie volte a sviluppare il proprio marchio cercando di individuare le migliori opportunità di sfruttamento economico, ovviamente, tanto più ampie quanto più il club interessato goda di prestigio e di visibilità, sia a livello nazionale che internazionale.</a:t>
            </a:r>
          </a:p>
          <a:p>
            <a:pPr marL="0" indent="0" algn="just">
              <a:buNone/>
            </a:pPr>
            <a:r>
              <a:rPr lang="it-IT" dirty="0"/>
              <a:t>Diverse sono le modalità mediante cui perseguire tali obiettivi:</a:t>
            </a:r>
          </a:p>
          <a:p>
            <a:pPr marL="0" lvl="0" indent="0" algn="just">
              <a:buNone/>
            </a:pPr>
            <a:r>
              <a:rPr lang="it-IT" dirty="0" smtClean="0"/>
              <a:t>- acquisizione </a:t>
            </a:r>
            <a:r>
              <a:rPr lang="it-IT" dirty="0"/>
              <a:t>delle prestazioni sportive dei calciatori di maggior talento e/o di prospettiva;</a:t>
            </a:r>
          </a:p>
          <a:p>
            <a:pPr marL="0" lvl="0" indent="0" algn="just">
              <a:buNone/>
            </a:pPr>
            <a:r>
              <a:rPr lang="it-IT" dirty="0" smtClean="0"/>
              <a:t>- organizzazione </a:t>
            </a:r>
            <a:r>
              <a:rPr lang="it-IT" dirty="0"/>
              <a:t>di </a:t>
            </a:r>
            <a:r>
              <a:rPr lang="it-IT" i="1" dirty="0"/>
              <a:t>stage</a:t>
            </a:r>
            <a:r>
              <a:rPr lang="it-IT" dirty="0"/>
              <a:t>, scuole calcio e </a:t>
            </a:r>
            <a:r>
              <a:rPr lang="it-IT" dirty="0" err="1"/>
              <a:t>tourneé</a:t>
            </a:r>
            <a:r>
              <a:rPr lang="it-IT" dirty="0"/>
              <a:t> in Paesi che, pur finanziariamente </a:t>
            </a:r>
            <a:r>
              <a:rPr lang="it-IT" dirty="0" smtClean="0"/>
              <a:t>	strutturati</a:t>
            </a:r>
            <a:r>
              <a:rPr lang="it-IT" dirty="0"/>
              <a:t>, non lo </a:t>
            </a:r>
            <a:r>
              <a:rPr lang="it-IT" dirty="0" smtClean="0"/>
              <a:t> sono </a:t>
            </a:r>
            <a:r>
              <a:rPr lang="it-IT" dirty="0"/>
              <a:t>dal punto di vista calcistico;</a:t>
            </a:r>
          </a:p>
          <a:p>
            <a:pPr marL="0" lvl="0" indent="0" algn="just">
              <a:buNone/>
            </a:pPr>
            <a:r>
              <a:rPr lang="it-IT" dirty="0" smtClean="0"/>
              <a:t>- partecipazione </a:t>
            </a:r>
            <a:r>
              <a:rPr lang="it-IT" dirty="0"/>
              <a:t>a competizioni internazionali.</a:t>
            </a:r>
          </a:p>
          <a:p>
            <a:pPr marL="0" indent="0">
              <a:buNone/>
            </a:pPr>
            <a:r>
              <a:rPr lang="it-IT" dirty="0"/>
              <a:t>Le diverse strategie commerciali, approntate allo scopo di incrementare il prestigio e la visibilità del marchio, sono finalizzate, ovviamente, a generare un sensibile aumento dei ricavi legati soprattutto alla commercializzazione di diritti audiovisivi, ai contratti commerciali, a operazioni </a:t>
            </a:r>
            <a:r>
              <a:rPr lang="it-IT" dirty="0" smtClean="0"/>
              <a:t>di </a:t>
            </a:r>
            <a:r>
              <a:rPr lang="it-IT" i="1" dirty="0" smtClean="0"/>
              <a:t>merchandising</a:t>
            </a:r>
            <a:r>
              <a:rPr lang="it-IT" dirty="0" smtClean="0"/>
              <a:t> </a:t>
            </a:r>
            <a:r>
              <a:rPr lang="it-IT" dirty="0"/>
              <a:t>e altro ancora</a:t>
            </a:r>
            <a:r>
              <a:rPr lang="it-IT" dirty="0" smtClean="0"/>
              <a:t>.</a:t>
            </a:r>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38585822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La remunerazione dei calciatori</a:t>
            </a:r>
            <a:endParaRPr lang="it-IT" sz="3600" b="1" i="1" dirty="0"/>
          </a:p>
        </p:txBody>
      </p:sp>
      <p:sp>
        <p:nvSpPr>
          <p:cNvPr id="3" name="Segnaposto contenuto 2"/>
          <p:cNvSpPr>
            <a:spLocks noGrp="1"/>
          </p:cNvSpPr>
          <p:nvPr>
            <p:ph idx="1"/>
          </p:nvPr>
        </p:nvSpPr>
        <p:spPr/>
        <p:txBody>
          <a:bodyPr>
            <a:normAutofit fontScale="47500" lnSpcReduction="20000"/>
          </a:bodyPr>
          <a:lstStyle/>
          <a:p>
            <a:pPr marL="0" indent="0" algn="just">
              <a:buNone/>
            </a:pPr>
            <a:r>
              <a:rPr lang="it-IT" dirty="0" smtClean="0"/>
              <a:t> </a:t>
            </a:r>
            <a:r>
              <a:rPr lang="it-IT" dirty="0"/>
              <a:t>L</a:t>
            </a:r>
            <a:r>
              <a:rPr lang="it-IT" dirty="0" smtClean="0"/>
              <a:t>’art</a:t>
            </a:r>
            <a:r>
              <a:rPr lang="it-IT" dirty="0"/>
              <a:t>. 2 T.U.I.R. dispone che </a:t>
            </a:r>
            <a:r>
              <a:rPr lang="it-IT" i="1" dirty="0"/>
              <a:t>«sono soggetti passivi dell’imposta le persone fisiche residenti e non residenti nel territorio dello Stato»</a:t>
            </a:r>
            <a:r>
              <a:rPr lang="it-IT" dirty="0"/>
              <a:t>.</a:t>
            </a:r>
          </a:p>
          <a:p>
            <a:pPr marL="0" indent="0" algn="just">
              <a:buNone/>
            </a:pPr>
            <a:r>
              <a:rPr lang="it-IT" dirty="0"/>
              <a:t>Il successivo art. 3, comma 1, T.U.I.R., stabilisce, invece, che </a:t>
            </a:r>
            <a:r>
              <a:rPr lang="it-IT" i="1" dirty="0"/>
              <a:t>«l’imposta si applica sul reddito complessivo del soggetto, formato, per i residenti, da tutti i redditi posseduti al netto degli oneri deducibili indicati nell’art. 10 e, per i non residenti, soltanto da quelli prodotti nel territorio dello Stato»</a:t>
            </a:r>
            <a:r>
              <a:rPr lang="it-IT" dirty="0"/>
              <a:t>.</a:t>
            </a:r>
          </a:p>
          <a:p>
            <a:pPr marL="0" indent="0" algn="just">
              <a:buNone/>
            </a:pPr>
            <a:r>
              <a:rPr lang="it-IT" dirty="0"/>
              <a:t>Pertanto, anche i calciatori, al pari di qualsiasi altra persona fisica residente in Italia, sono soggetti a tassazione IRPEF, mentre, per i calciatori non residenti, si considerano solo i redditi prodotti, ai fini della tassazione, in Italia.</a:t>
            </a:r>
          </a:p>
          <a:p>
            <a:pPr marL="0" indent="0" algn="just">
              <a:buNone/>
            </a:pPr>
            <a:r>
              <a:rPr lang="it-IT" dirty="0"/>
              <a:t>Analoga fattispecie emerge nel caso di calciatore italiano che, pur conservando la propria residenza in Italia, fornisca la propria prestazione sportiva all’estero. </a:t>
            </a:r>
          </a:p>
          <a:p>
            <a:pPr marL="0" indent="0" algn="just">
              <a:buNone/>
            </a:pPr>
            <a:r>
              <a:rPr lang="it-IT" dirty="0"/>
              <a:t>L’art. 165 T.U.I.R. prevede che, per il reddito prodotto all’estero da un soggetto residente, sia riconosciuto un credito d’imposta a fronte delle imposte pagate all’estero in via definitiva (la definitività deve realizzarsi entro il termine di presentazione della dichiarazione dei redditi annuale in cui il credito d’imposta viene recuperato). </a:t>
            </a:r>
          </a:p>
          <a:p>
            <a:pPr marL="0" indent="0" algn="just">
              <a:buNone/>
            </a:pPr>
            <a:r>
              <a:rPr lang="it-IT" dirty="0"/>
              <a:t>Naturalmente, il credito d’imposta non è riconosciuto per l’intero ammontare dei tributi corrisposti all’estero, ma nei limiti dell’IRPEF corrispondente al rapporto tra il reddito prodotto all’estero e il reddito complessivo del contribuente, diminuito delle perdite riconducibili a precedenti periodi di imposta ammesse in deduzione.</a:t>
            </a:r>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54522240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Credito d’imposta</a:t>
            </a:r>
            <a:endParaRPr lang="it-IT" sz="3600" b="1" i="1" dirty="0"/>
          </a:p>
        </p:txBody>
      </p:sp>
      <p:sp>
        <p:nvSpPr>
          <p:cNvPr id="3" name="Segnaposto contenuto 2"/>
          <p:cNvSpPr>
            <a:spLocks noGrp="1"/>
          </p:cNvSpPr>
          <p:nvPr>
            <p:ph idx="1"/>
          </p:nvPr>
        </p:nvSpPr>
        <p:spPr/>
        <p:txBody>
          <a:bodyPr>
            <a:normAutofit fontScale="77500" lnSpcReduction="20000"/>
          </a:bodyPr>
          <a:lstStyle/>
          <a:p>
            <a:r>
              <a:rPr lang="it-IT" dirty="0"/>
              <a:t>Con riferimento alle fattispecie reddituali riscontrabili in ambito calcistico professionistico, l’imposta estera potrà essere scomputata da quella italiana:</a:t>
            </a:r>
          </a:p>
          <a:p>
            <a:pPr lvl="0"/>
            <a:r>
              <a:rPr lang="it-IT" dirty="0"/>
              <a:t>su redditi da lavoro dipendente prestato nello Stato estero;</a:t>
            </a:r>
          </a:p>
          <a:p>
            <a:pPr lvl="0"/>
            <a:r>
              <a:rPr lang="it-IT" dirty="0"/>
              <a:t>su redditi derivanti da prestazioni sportive oggetto di contratto da lavoro autonomo di cui alla legge n. 91/1981 corrisposti dallo Stato estero o da un soggetto ivi residente o da stabili organizzazioni ivi, parimenti, situate;</a:t>
            </a:r>
          </a:p>
          <a:p>
            <a:pPr lvl="0"/>
            <a:r>
              <a:rPr lang="it-IT" dirty="0"/>
              <a:t>su redditi di lavoro autonomo derivanti da attività esercitate nello Stato estero;</a:t>
            </a:r>
          </a:p>
          <a:p>
            <a:pPr lvl="0"/>
            <a:r>
              <a:rPr lang="it-IT" dirty="0"/>
              <a:t>su redditi diversi derivanti da attività svolte nello Stato estero oppure da beni ivi individuabili.</a:t>
            </a:r>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388448336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Tipologia di redditi da prestazioni sportive</a:t>
            </a:r>
            <a:endParaRPr lang="it-IT" sz="3600" b="1" i="1"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a:t>Le fattispecie reddituali più frequenti riscontrabili con riferimento allo specifico settore sportivo, sia per quanto riguarda i soggetti residenti, che non residenti sono individuabili in relazione:</a:t>
            </a:r>
          </a:p>
          <a:p>
            <a:pPr marL="0" lvl="0" indent="0" algn="just">
              <a:buNone/>
            </a:pPr>
            <a:r>
              <a:rPr lang="it-IT" dirty="0" smtClean="0"/>
              <a:t>- ai </a:t>
            </a:r>
            <a:r>
              <a:rPr lang="it-IT" dirty="0"/>
              <a:t>redditi di lavoro dipendente (art. 49 e art. 23, comma 1, </a:t>
            </a:r>
            <a:r>
              <a:rPr lang="it-IT" dirty="0" err="1"/>
              <a:t>lett</a:t>
            </a:r>
            <a:r>
              <a:rPr lang="it-IT" dirty="0"/>
              <a:t>. c), T.U.I.R.) prodotti nel territorio dello Stato;</a:t>
            </a:r>
          </a:p>
          <a:p>
            <a:pPr lvl="0" algn="just">
              <a:buFontTx/>
              <a:buChar char="-"/>
            </a:pPr>
            <a:r>
              <a:rPr lang="it-IT" dirty="0" smtClean="0"/>
              <a:t>ai </a:t>
            </a:r>
            <a:r>
              <a:rPr lang="it-IT" dirty="0"/>
              <a:t>redditi da lavoro autonomo di cui alla legge n. 91/1981; art. 50, </a:t>
            </a:r>
            <a:r>
              <a:rPr lang="it-IT" dirty="0" err="1"/>
              <a:t>lett</a:t>
            </a:r>
            <a:r>
              <a:rPr lang="it-IT" dirty="0"/>
              <a:t>. c</a:t>
            </a:r>
            <a:r>
              <a:rPr lang="it-IT" i="1" dirty="0"/>
              <a:t>-bis</a:t>
            </a:r>
            <a:r>
              <a:rPr lang="it-IT" dirty="0"/>
              <a:t>, T.U.I.R. e art. 23, comma 2, </a:t>
            </a:r>
            <a:r>
              <a:rPr lang="it-IT" dirty="0" err="1"/>
              <a:t>lett</a:t>
            </a:r>
            <a:r>
              <a:rPr lang="it-IT" dirty="0"/>
              <a:t>. b), T.U.I.R.), ove corrisposti dallo Stato o da un soggetto residente in Italia o da stabili organizzazioni in Italia di soggetti non </a:t>
            </a:r>
            <a:r>
              <a:rPr lang="it-IT" dirty="0" smtClean="0"/>
              <a:t>residenti</a:t>
            </a:r>
            <a:r>
              <a:rPr lang="it-IT" dirty="0"/>
              <a:t>;</a:t>
            </a:r>
          </a:p>
          <a:p>
            <a:pPr marL="0" lvl="0" indent="0" algn="just">
              <a:buNone/>
            </a:pPr>
            <a:r>
              <a:rPr lang="it-IT" dirty="0" smtClean="0"/>
              <a:t>- ai </a:t>
            </a:r>
            <a:r>
              <a:rPr lang="it-IT" dirty="0"/>
              <a:t>redditi da lavoro autonomo (art. 53 e art. 23, comma 1, </a:t>
            </a:r>
            <a:r>
              <a:rPr lang="it-IT" dirty="0" err="1"/>
              <a:t>lett</a:t>
            </a:r>
            <a:r>
              <a:rPr lang="it-IT" dirty="0"/>
              <a:t>. d), T.U.I.R.) in relazione ad attività esercitate nel territorio dello Stato;</a:t>
            </a:r>
          </a:p>
          <a:p>
            <a:pPr marL="0" lvl="0" indent="0" algn="just">
              <a:buNone/>
            </a:pPr>
            <a:r>
              <a:rPr lang="it-IT" dirty="0" smtClean="0"/>
              <a:t>- ai </a:t>
            </a:r>
            <a:r>
              <a:rPr lang="it-IT" dirty="0"/>
              <a:t>redditi diversi (art. 67 e art. 23, comma 1, </a:t>
            </a:r>
            <a:r>
              <a:rPr lang="it-IT" dirty="0" err="1"/>
              <a:t>lett</a:t>
            </a:r>
            <a:r>
              <a:rPr lang="it-IT" dirty="0"/>
              <a:t>. f), T.U.I.R.) in relazione ad attività svolte in Italia oppure a beni presenti nel territorio nazionale.</a:t>
            </a:r>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16502049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IRAP</a:t>
            </a:r>
            <a:endParaRPr lang="it-IT" sz="3600" b="1" i="1" dirty="0"/>
          </a:p>
        </p:txBody>
      </p:sp>
      <p:sp>
        <p:nvSpPr>
          <p:cNvPr id="3" name="Segnaposto contenuto 2"/>
          <p:cNvSpPr>
            <a:spLocks noGrp="1"/>
          </p:cNvSpPr>
          <p:nvPr>
            <p:ph idx="1"/>
          </p:nvPr>
        </p:nvSpPr>
        <p:spPr/>
        <p:txBody>
          <a:bodyPr>
            <a:normAutofit fontScale="70000" lnSpcReduction="20000"/>
          </a:bodyPr>
          <a:lstStyle/>
          <a:p>
            <a:pPr algn="just"/>
            <a:r>
              <a:rPr lang="it-IT" dirty="0"/>
              <a:t>L</a:t>
            </a:r>
            <a:r>
              <a:rPr lang="it-IT" dirty="0" smtClean="0"/>
              <a:t>a </a:t>
            </a:r>
            <a:r>
              <a:rPr lang="it-IT" dirty="0"/>
              <a:t>F.I.G.C., partendo dall’assunto che l’oggetto economico-tecnico delle società di calcio è costituito </a:t>
            </a:r>
            <a:r>
              <a:rPr lang="it-IT" i="1" dirty="0"/>
              <a:t>«omissis … dalla formazione, dalla preparazione e dalla gestione di squadre di calcio, dall’organizzazione di tornei, gare e manifestazioni calcistiche nel rispetto delle norme e delle direttive fissate dalla F.I.G.C.</a:t>
            </a:r>
            <a:r>
              <a:rPr lang="it-IT" dirty="0"/>
              <a:t>», assume che </a:t>
            </a:r>
            <a:r>
              <a:rPr lang="it-IT" i="1" dirty="0"/>
              <a:t>«omissis … la compravendita dei diritti alle prestazioni dei calciatori rientra nelle prestazioni di gestione straordinaria».</a:t>
            </a:r>
            <a:r>
              <a:rPr lang="it-IT" dirty="0"/>
              <a:t> il principio contabile n. 12, ai sensi e per gli effetti del quale tra i proventi e gli oneri straordinari si individuano </a:t>
            </a:r>
            <a:r>
              <a:rPr lang="it-IT" i="1" dirty="0"/>
              <a:t>«le plusvalenze e le minusvalenze derivanti da fatti per i quali la fonte del provento o dell’onere è estranea alla gestione ordinaria»</a:t>
            </a:r>
            <a:r>
              <a:rPr lang="it-IT" dirty="0"/>
              <a:t>, oltre al notorio principio secondo cui </a:t>
            </a:r>
            <a:r>
              <a:rPr lang="it-IT" i="1" dirty="0"/>
              <a:t>«omissis … l’aggettivo straordinario, riferito a proventi ed oneri, non allude all’eccezionalità dell’evento, bensì all’estraneità, della fonte del provento o dell’onere, all’attività ordinaria»</a:t>
            </a:r>
            <a:r>
              <a:rPr lang="it-IT" dirty="0"/>
              <a:t> (previsto dalla Relazione Ministeriale di accompagnamento al d.lgs. n. 127/1991).</a:t>
            </a:r>
          </a:p>
          <a:p>
            <a:endParaRPr lang="it-IT" dirty="0"/>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95799093"/>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Risoluzione 213/E</a:t>
            </a:r>
            <a:endParaRPr lang="it-IT" sz="3600" b="1" i="1" dirty="0"/>
          </a:p>
        </p:txBody>
      </p:sp>
      <p:sp>
        <p:nvSpPr>
          <p:cNvPr id="3" name="Segnaposto contenuto 2"/>
          <p:cNvSpPr>
            <a:spLocks noGrp="1"/>
          </p:cNvSpPr>
          <p:nvPr>
            <p:ph idx="1"/>
          </p:nvPr>
        </p:nvSpPr>
        <p:spPr/>
        <p:txBody>
          <a:bodyPr>
            <a:normAutofit fontScale="62500" lnSpcReduction="20000"/>
          </a:bodyPr>
          <a:lstStyle/>
          <a:p>
            <a:pPr algn="just"/>
            <a:r>
              <a:rPr lang="it-IT" dirty="0"/>
              <a:t>L’Agenzia delle Entrate - Direzione Centrale Normativa e Contenzioso - che, con la risoluzione n. 213/E del 19 dicembre 2001, nello smentire la F.I.G.C. (con nota del 1° marzo 2001, era stato affermato che </a:t>
            </a:r>
            <a:r>
              <a:rPr lang="it-IT" i="1" dirty="0"/>
              <a:t>«l’eventuale maggior somma conseguita nella cessione del contratto di un calciatore non costituisce plusvalenza tassabile agli effetti IRAP»</a:t>
            </a:r>
            <a:r>
              <a:rPr lang="it-IT" dirty="0"/>
              <a:t>), ha precisato che le somme pagate dalle società sportive professionistiche per l’acquisizione del contratto di prestazione sportiva dei calciatori devono essere inserite nell’attivo dello Stato Patrimoniale tra le altre “Immobilizzazioni immateriali” (voce B.I.7), costituendo il diritto alla prestazione sportiva esclusiva un bene immateriale strumentale all’esercizio dell’impresa. </a:t>
            </a:r>
          </a:p>
          <a:p>
            <a:pPr algn="just"/>
            <a:r>
              <a:rPr lang="it-IT" dirty="0"/>
              <a:t>Trattandosi, quindi, di bene strumentale, le eventuali plus/minusvalenze derivanti dalla cessione del contratto devono essere considerate </a:t>
            </a:r>
            <a:r>
              <a:rPr lang="it-IT" i="1" dirty="0"/>
              <a:t>«componenti ordinari e non straordinari di reddito, classificabili rispettivamente nelle voci di conto economico A) - 05), ovvero B) - 14)»</a:t>
            </a:r>
            <a:r>
              <a:rPr lang="it-IT" dirty="0"/>
              <a:t>.</a:t>
            </a:r>
          </a:p>
          <a:p>
            <a:pPr algn="just"/>
            <a:r>
              <a:rPr lang="it-IT" dirty="0"/>
              <a:t>Ne consegue, come confermato dalla richiamata risoluzione n. 213/E, che </a:t>
            </a:r>
            <a:r>
              <a:rPr lang="it-IT" i="1" dirty="0"/>
              <a:t>«esse concorrono a formare la base imponibile IRAP della società sportiva ai sensi dell’art. 5, comma 1, del d.lgs. n. 446/1997»</a:t>
            </a:r>
            <a:r>
              <a:rPr lang="it-IT" dirty="0"/>
              <a:t>.</a:t>
            </a:r>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858972170"/>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lstStyle/>
          <a:p>
            <a:r>
              <a:rPr lang="it-IT" dirty="0" smtClean="0"/>
              <a:t>La giurisprudenza e l’Irap </a:t>
            </a:r>
            <a:endParaRPr lang="it-IT" dirty="0"/>
          </a:p>
        </p:txBody>
      </p:sp>
      <p:sp>
        <p:nvSpPr>
          <p:cNvPr id="3" name="Segnaposto contenuto 2"/>
          <p:cNvSpPr>
            <a:spLocks noGrp="1"/>
          </p:cNvSpPr>
          <p:nvPr>
            <p:ph idx="1"/>
          </p:nvPr>
        </p:nvSpPr>
        <p:spPr/>
        <p:txBody>
          <a:bodyPr>
            <a:normAutofit fontScale="32500" lnSpcReduction="20000"/>
          </a:bodyPr>
          <a:lstStyle/>
          <a:p>
            <a:r>
              <a:rPr lang="it-IT" dirty="0"/>
              <a:t>Su richiesta del Ministero dell’Economia e delle Finanze, in data 11 dicembre 2012, il Consiglio di Stato ha reso il parere n. 5285/2012, che ha riguardato il trattamento ai fini dell’imposta regionale sulle attività produttive (“Irap”) delle plusvalenze realizzate dalle società di calcio nei periodi di imposta antecedenti al 2008, in conseguenza della cessione dei contratti di prestazione sportiva dei calciatori.</a:t>
            </a:r>
          </a:p>
          <a:p>
            <a:r>
              <a:rPr lang="it-IT" dirty="0"/>
              <a:t>Sul punto esiste un annoso contrasto di opinioni: da un lato i club che ne sostengono la non imponibilità, dall’altro, l’amministrazione finanziaria, che pretende invece il pagamento dell’Irap sulle plusvalenze realizzate in occasione dei trasferimenti di calciatori.</a:t>
            </a:r>
          </a:p>
          <a:p>
            <a:r>
              <a:rPr lang="it-IT" dirty="0"/>
              <a:t>Le disposizioni in materia di Irap prevedono il concorso alla formazione della base imponibile Irap delle plusvalenze derivanti dalla cessione di immobilizzazioni strumentali (siano esse materiali od immateriali), vale a dire di beni idonei allo svolgimento dell’attività d’impresa, contraddistinti da una destinazione “durevole” e pertanto soggetti alle procedure di ammortamento. Nei bilanci delle società di calcio professionistiche, i costi derivanti dall’acquisizione delle prestazioni sportive di un calciatore sono iscritti alla voce “immobilizzazioni immateriali” ed in particolare tra i “diritti pluriennali alle prestazioni sportive dei </a:t>
            </a:r>
            <a:r>
              <a:rPr lang="it-IT" dirty="0" err="1"/>
              <a:t>calciatori”.Con</a:t>
            </a:r>
            <a:r>
              <a:rPr lang="it-IT" dirty="0"/>
              <a:t> il parere in oggetto è stato chiesto al Consiglio di Stato di chiarire se il trasferimento di un calciatore realizzi la cessione delle relative prestazioni sportive ed integri pertanto la cessione di un bene strumentale a carattere immateriale. Solo in caso affermativo, sulla plusvalenza derivante dal trasferimento sarebbe dovuta l’Irap (in quanto plusvalenza derivante dalla cessione di un’immobilizzazione immateriale). </a:t>
            </a:r>
          </a:p>
          <a:p>
            <a:r>
              <a:rPr lang="it-IT" dirty="0"/>
              <a:t>La questione, pertanto, si gioca tutta sul piano dell’inquadramento giuridico dei trasferimenti di calciatori. Ad avviso dei </a:t>
            </a:r>
            <a:r>
              <a:rPr lang="it-IT" i="1" dirty="0"/>
              <a:t>club</a:t>
            </a:r>
            <a:r>
              <a:rPr lang="it-IT" dirty="0"/>
              <a:t>, il trasferimento del calciatore non determinerebbe alcuna cessione del contratto di prestazione sportiva (e dunque non configurerebbe la cessione di un’immobilizzazione immateriale). Prima del trasferimento al </a:t>
            </a:r>
            <a:r>
              <a:rPr lang="it-IT" i="1" dirty="0"/>
              <a:t>club</a:t>
            </a:r>
            <a:r>
              <a:rPr lang="it-IT" dirty="0"/>
              <a:t> acquirente, il contratto in essere tra il calciatore e la società cedente sarebbe risolto anticipatamente (venendo meno pertanto il diritto pluriennale di sfruttamento esclusivo delle prestazioni calcistiche da parte della società). Il corrispettivo pagato dal club acquirente altro non sarebbe che il corrispettivo versato a fronte del diritto alla “risoluzione anticipata” del citato contratto e, si badi bene, non rappresenterebbe il corrispettivo riguardante l’acquisizione delle prestazioni sportive del calciatore trasferito. Vi sarebbe infatti, tra il calciatore e la società acquirente, la stipulazione del nuovo contratto (il cui contenuto è solitamente diverso, in quanto a durata e disciplina economica, rispetto a quello che il calciatore trasferito aveva in essere con società cedente).</a:t>
            </a:r>
          </a:p>
          <a:p>
            <a:r>
              <a:rPr lang="it-IT" dirty="0"/>
              <a:t>Oggetto del trasferimento tra le due società sarebbe, pertanto, il solo diritto a contrarre con il calciatore in virtù della risoluzione anticipata del rapporto con la società cedente, la quale acconsente in cambio del corrispettivo pattuito.</a:t>
            </a:r>
          </a:p>
          <a:p>
            <a:r>
              <a:rPr lang="it-IT" dirty="0"/>
              <a:t>Secondo tale struttura negoziale difetterebbe qualunque cessione del contratto relativo al diritto di sfruttamento delle prestazioni sportive – presupposto indispensabile per individuare una plusvalenza derivante dal realizzo di un’immobilizzazione immateriale – con la conseguenza che il corrispettivo percepito non sarebbe imponibile ai fini dell’Irap.</a:t>
            </a:r>
          </a:p>
          <a:p>
            <a:r>
              <a:rPr lang="it-IT" dirty="0"/>
              <a:t>Nella tesi contraria sostenuta dall’amministrazione finanziaria, il trasferimento del calciatore integrerebbe invece la cessione del diritto all’utilizzo esclusivo della prestazione dell’atleta verso corrispettivo e dunque la cessione di un immobilizzazione immateriale rilevante ai fini dell’Irap.</a:t>
            </a:r>
          </a:p>
          <a:p>
            <a:r>
              <a:rPr lang="it-IT" dirty="0"/>
              <a:t>Il Consiglio di Stato ha condiviso quest’ultimo orientamento, ravvisando nella cessione del contratto, la cessione del diritto all’utilizzo esclusivo della prestazione dell’atleta verso corrispettivo: «Diritto integrante bene immateriale strumentale all’esercizio dell’impresa, sia sul piano tributario, poiché ammortizzabile, sia su quello civilistico, in quanto necessario per il conseguimento dell’oggetto sociale».</a:t>
            </a:r>
          </a:p>
          <a:p>
            <a:r>
              <a:rPr lang="it-IT" dirty="0"/>
              <a:t>Nonostante il parere, la partita </a:t>
            </a:r>
            <a:r>
              <a:rPr lang="it-IT" i="1" dirty="0"/>
              <a:t>club-</a:t>
            </a:r>
            <a:r>
              <a:rPr lang="it-IT" dirty="0"/>
              <a:t>amministrazione finanziaria è tutt’altro che chiusa. Il parere – espresso dal Consiglio di Stato nell’ambito della propria attività consultiva – è un atto non vincolante. La palla passa ora alla Corte di Cassazione. Staremo a vedere cosa accadrà.</a:t>
            </a:r>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705274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Autofit/>
          </a:bodyPr>
          <a:lstStyle/>
          <a:p>
            <a:r>
              <a:rPr lang="it-IT" sz="3200" b="1" i="1" dirty="0" smtClean="0"/>
              <a:t>Sistemi di controllo e bilancio di esercizio nelle società sportive</a:t>
            </a:r>
            <a:endParaRPr lang="it-IT" sz="3200" i="1" dirty="0"/>
          </a:p>
        </p:txBody>
      </p:sp>
      <p:sp>
        <p:nvSpPr>
          <p:cNvPr id="3" name="Segnaposto contenuto 2"/>
          <p:cNvSpPr>
            <a:spLocks noGrp="1"/>
          </p:cNvSpPr>
          <p:nvPr>
            <p:ph idx="1"/>
          </p:nvPr>
        </p:nvSpPr>
        <p:spPr/>
        <p:txBody>
          <a:bodyPr>
            <a:normAutofit/>
          </a:bodyPr>
          <a:lstStyle/>
          <a:p>
            <a:pPr algn="just"/>
            <a:r>
              <a:rPr lang="it-IT" sz="2200" dirty="0"/>
              <a:t>L</a:t>
            </a:r>
            <a:r>
              <a:rPr lang="it-IT" sz="2200" dirty="0" smtClean="0"/>
              <a:t>’art</a:t>
            </a:r>
            <a:r>
              <a:rPr lang="it-IT" sz="2200" dirty="0"/>
              <a:t>. 12, legge n. 91/1981  dispone: «</a:t>
            </a:r>
            <a:r>
              <a:rPr lang="it-IT" sz="2200" i="1" dirty="0"/>
              <a:t>Al solo scopo di garantire il regolare svolgimento dei campionati sportivi, le società di cui all’articolo 10 sono sottoposte, al fine di verificarne l’equilibrio finanziario, ai controlli ed ai conseguenti provvedimenti stabiliti dalle federazioni sportive, per delega del CONI, secondo modalità e principi da questo approvati</a:t>
            </a:r>
            <a:r>
              <a:rPr lang="it-IT" sz="2200" dirty="0" smtClean="0"/>
              <a:t>».</a:t>
            </a:r>
          </a:p>
          <a:p>
            <a:pPr algn="just"/>
            <a:r>
              <a:rPr lang="it-IT" sz="2200" dirty="0" smtClean="0"/>
              <a:t>Alla federazione (F.I.G.C.) compete solo il controllo relativo alla situazione di equilibrio economico-finanziario necessario per l’iscrizione al campionato di competenza per il regolare svolgimento dello stesso. </a:t>
            </a:r>
            <a:endParaRPr lang="it-IT" sz="2200" dirty="0"/>
          </a:p>
          <a:p>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00514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Segnaposto piè di pagina 4"/>
          <p:cNvSpPr>
            <a:spLocks noGrp="1"/>
          </p:cNvSpPr>
          <p:nvPr>
            <p:ph type="ftr" sz="quarter" idx="11"/>
          </p:nvPr>
        </p:nvSpPr>
        <p:spPr/>
        <p:txBody>
          <a:bodyPr/>
          <a:lstStyle/>
          <a:p>
            <a:pPr>
              <a:defRPr/>
            </a:pPr>
            <a:endParaRPr lang="it-IT" altLang="en-US" dirty="0"/>
          </a:p>
        </p:txBody>
      </p:sp>
      <p:sp>
        <p:nvSpPr>
          <p:cNvPr id="16387" name="Rectangle 2"/>
          <p:cNvSpPr>
            <a:spLocks noGrp="1" noChangeArrowheads="1"/>
          </p:cNvSpPr>
          <p:nvPr>
            <p:ph type="title"/>
          </p:nvPr>
        </p:nvSpPr>
        <p:spPr>
          <a:xfrm>
            <a:off x="457200" y="571500"/>
            <a:ext cx="8229600" cy="1143000"/>
          </a:xfrm>
          <a:solidFill>
            <a:schemeClr val="tx2">
              <a:lumMod val="40000"/>
              <a:lumOff val="60000"/>
            </a:schemeClr>
          </a:solidFill>
        </p:spPr>
        <p:txBody>
          <a:bodyPr/>
          <a:lstStyle/>
          <a:p>
            <a:pPr eaLnBrk="1" hangingPunct="1"/>
            <a:r>
              <a:rPr lang="it-IT" sz="3200" b="1" i="1" dirty="0" smtClean="0"/>
              <a:t>Potere di denuncia al tribunale</a:t>
            </a:r>
          </a:p>
        </p:txBody>
      </p:sp>
      <p:sp>
        <p:nvSpPr>
          <p:cNvPr id="16388" name="Rectangle 3"/>
          <p:cNvSpPr>
            <a:spLocks noGrp="1" noChangeArrowheads="1"/>
          </p:cNvSpPr>
          <p:nvPr>
            <p:ph type="body" idx="1"/>
          </p:nvPr>
        </p:nvSpPr>
        <p:spPr>
          <a:xfrm>
            <a:off x="457200" y="1600200"/>
            <a:ext cx="8229600" cy="4924425"/>
          </a:xfrm>
        </p:spPr>
        <p:txBody>
          <a:bodyPr/>
          <a:lstStyle/>
          <a:p>
            <a:pPr marL="0" indent="0" algn="just">
              <a:buNone/>
            </a:pPr>
            <a:endParaRPr lang="it-IT" sz="2400" dirty="0" smtClean="0"/>
          </a:p>
          <a:p>
            <a:pPr marL="0" indent="0" algn="just">
              <a:buNone/>
            </a:pPr>
            <a:r>
              <a:rPr lang="it-IT" sz="2400" dirty="0" smtClean="0"/>
              <a:t>Inoltre l’</a:t>
            </a:r>
            <a:r>
              <a:rPr lang="it-IT" sz="2400" b="1" dirty="0" smtClean="0"/>
              <a:t>art. 13</a:t>
            </a:r>
            <a:r>
              <a:rPr lang="it-IT" sz="2400" dirty="0" smtClean="0"/>
              <a:t> L. 91/1981 stabilisce «</a:t>
            </a:r>
            <a:r>
              <a:rPr lang="it-IT" sz="2400" i="1" dirty="0" smtClean="0"/>
              <a:t>Le </a:t>
            </a:r>
            <a:r>
              <a:rPr lang="it-IT" sz="2400" i="1" dirty="0"/>
              <a:t>federazioni sportive nazionali possono procedere, nei confronti delle società di cui all'articolo 10, alla denuncia di cui all'articolo 2409 del codice civile</a:t>
            </a:r>
            <a:r>
              <a:rPr lang="it-IT" sz="2400" i="1" dirty="0" smtClean="0"/>
              <a:t>.</a:t>
            </a:r>
            <a:r>
              <a:rPr lang="it-IT" sz="2400" dirty="0" smtClean="0"/>
              <a:t>» </a:t>
            </a:r>
          </a:p>
        </p:txBody>
      </p:sp>
      <p:sp>
        <p:nvSpPr>
          <p:cNvPr id="16389" name="Picture 4" descr="100x100_immagine_generica_news"/>
          <p:cNvSpPr>
            <a:spLocks noChangeAspect="1" noChangeArrowheads="1"/>
          </p:cNvSpPr>
          <p:nvPr/>
        </p:nvSpPr>
        <p:spPr bwMode="auto">
          <a:xfrm>
            <a:off x="7885113" y="404813"/>
            <a:ext cx="952500" cy="952500"/>
          </a:xfrm>
          <a:prstGeom prst="rect">
            <a:avLst/>
          </a:prstGeom>
          <a:noFill/>
          <a:ln>
            <a:noFill/>
          </a:ln>
          <a:extLst>
            <a:ext uri="{909E8E84-426E-40DD-AFC4-6F175D3DCCD1}">
              <a14:hiddenFil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endParaRPr lang="it-IT"/>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454534996"/>
      </p:ext>
    </p:extLst>
  </p:cSld>
  <p:clrMapOvr>
    <a:masterClrMapping/>
  </p:clrMapOvr>
  <mc:AlternateContent>
    <mc:Choice xmlns:mc="http://schemas.openxmlformats.org/markup-compatibility/2006" xmlns:p14="http://schemas.microsoft.com/office/powerpoint/2010/main" xmlns:p="http://schemas.openxmlformats.org/presentationml/2006/main" xmlns:r="http://schemas.openxmlformats.org/officeDocument/2006/relationships" xmlns:a="http://schemas.openxmlformats.org/drawingml/2006/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3600" b="1" i="1" dirty="0" smtClean="0"/>
              <a:t>Funzione pubblicistica</a:t>
            </a:r>
            <a:endParaRPr lang="it-IT" sz="3600" b="1" i="1" dirty="0"/>
          </a:p>
        </p:txBody>
      </p:sp>
      <p:sp>
        <p:nvSpPr>
          <p:cNvPr id="3" name="Segnaposto contenuto 2"/>
          <p:cNvSpPr>
            <a:spLocks noGrp="1"/>
          </p:cNvSpPr>
          <p:nvPr>
            <p:ph idx="1"/>
          </p:nvPr>
        </p:nvSpPr>
        <p:spPr/>
        <p:txBody>
          <a:bodyPr>
            <a:normAutofit fontScale="70000" lnSpcReduction="20000"/>
          </a:bodyPr>
          <a:lstStyle/>
          <a:p>
            <a:pPr algn="just"/>
            <a:r>
              <a:rPr lang="it-IT" dirty="0"/>
              <a:t>Art 23, comma 1, Statuto C.O.N.I.: </a:t>
            </a:r>
            <a:r>
              <a:rPr lang="it-IT" i="1" dirty="0"/>
              <a:t>«Ai sensi del decreto legislativo 23 luglio 1999, n. 242 e successive modificazioni e integrazioni, oltre quelle il cui carattere pubblico è espressamente previsto dalla legge, hanno valenza pubblicistica esclusivamente le attività delle Federazioni Sportive Nazionali relative all’ammissione e all’affiliazione di società, di associazioni sportive e di singoli tesserati, alla revoca a qualsiasi titolo e alla modificazione dei provvedimenti di ammissione o di affiliazione, </a:t>
            </a:r>
            <a:r>
              <a:rPr lang="it-IT" b="1" i="1" dirty="0"/>
              <a:t>al controllo in ordine al regolare svolgimento delle competizioni e dei campionati sportivi professionistici</a:t>
            </a:r>
            <a:r>
              <a:rPr lang="it-IT" i="1" dirty="0"/>
              <a:t>, all’utilizzazione dei contributi pubblici, alla prevenzione e repressione del doping, nonché le attività relative alla preparazione olimpica e all’alto livello alla formazione dei tecnici, all’utilizzazione e alla gestione degli impianti sportivi pubblici».</a:t>
            </a:r>
            <a:endParaRPr lang="it-IT" dirty="0"/>
          </a:p>
          <a:p>
            <a:pPr algn="just"/>
            <a:endParaRPr lang="it-IT"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29115429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olo 1"/>
          <p:cNvSpPr>
            <a:spLocks noGrp="1"/>
          </p:cNvSpPr>
          <p:nvPr>
            <p:ph type="title"/>
          </p:nvPr>
        </p:nvSpPr>
        <p:spPr>
          <a:solidFill>
            <a:schemeClr val="tx2">
              <a:lumMod val="40000"/>
              <a:lumOff val="60000"/>
            </a:schemeClr>
          </a:solidFill>
        </p:spPr>
        <p:txBody>
          <a:bodyPr>
            <a:normAutofit/>
          </a:bodyPr>
          <a:lstStyle/>
          <a:p>
            <a:r>
              <a:rPr lang="it-IT" sz="1800" b="1" i="1" dirty="0"/>
              <a:t>Criteri generali e le modalità dei controlli delle Federazioni Sportive Nazionali </a:t>
            </a:r>
            <a:r>
              <a:rPr lang="it-IT" sz="1800" b="1" dirty="0"/>
              <a:t>sulle società sportive di cui all’articolo 12 della legge n. 91 del 23 marzo 1981</a:t>
            </a:r>
          </a:p>
        </p:txBody>
      </p:sp>
      <p:sp>
        <p:nvSpPr>
          <p:cNvPr id="3" name="Segnaposto contenuto 2"/>
          <p:cNvSpPr>
            <a:spLocks noGrp="1"/>
          </p:cNvSpPr>
          <p:nvPr>
            <p:ph idx="1"/>
          </p:nvPr>
        </p:nvSpPr>
        <p:spPr/>
        <p:txBody>
          <a:bodyPr>
            <a:normAutofit fontScale="85000" lnSpcReduction="20000"/>
          </a:bodyPr>
          <a:lstStyle/>
          <a:p>
            <a:pPr marL="0" indent="0">
              <a:buNone/>
            </a:pPr>
            <a:r>
              <a:rPr lang="it-IT" sz="1050" dirty="0" smtClean="0"/>
              <a:t>La Giunta Nazionale C.O.N.I., in data 22 marzo 2004, ha approvato i "</a:t>
            </a:r>
            <a:r>
              <a:rPr lang="it-IT" sz="1050" i="1" dirty="0" smtClean="0"/>
              <a:t>Criteri generali e le modalità dei controlli delle Federazioni Sportive Nazionali </a:t>
            </a:r>
            <a:r>
              <a:rPr lang="it-IT" sz="1050" dirty="0" smtClean="0"/>
              <a:t>sulle società sportive di cui all’articolo 12 della legge n. 91 del 23 marzo 1981", deliberando quanto segue:</a:t>
            </a:r>
          </a:p>
          <a:p>
            <a:pPr marL="0" indent="0">
              <a:buNone/>
            </a:pPr>
            <a:r>
              <a:rPr lang="it-IT" sz="1100" dirty="0"/>
              <a:t>Premessa la necessità di assicurare che le società professionistiche, all’atto dell’iscrizione ai campionati, garantiscano le seguenti condizioni generali: </a:t>
            </a:r>
            <a:br>
              <a:rPr lang="it-IT" sz="1100" dirty="0"/>
            </a:br>
            <a:r>
              <a:rPr lang="it-IT" sz="1100" dirty="0"/>
              <a:t/>
            </a:r>
            <a:br>
              <a:rPr lang="it-IT" sz="1100" dirty="0"/>
            </a:br>
            <a:r>
              <a:rPr lang="it-IT" sz="1100" dirty="0"/>
              <a:t>a) essere in regola con i pagamenti delle retribuzioni ai dipendenti e collaboratori e dei relativi contributi previdenziali, assicurativi e assistenziali e con il versamento delle ritenute fiscali; </a:t>
            </a:r>
            <a:br>
              <a:rPr lang="it-IT" sz="1100" dirty="0"/>
            </a:br>
            <a:r>
              <a:rPr lang="it-IT" sz="1100" dirty="0"/>
              <a:t/>
            </a:r>
            <a:br>
              <a:rPr lang="it-IT" sz="1100" dirty="0"/>
            </a:br>
            <a:r>
              <a:rPr lang="it-IT" sz="1100" dirty="0"/>
              <a:t>b) essere in regola con gli adempimenti fiscali e con il versamento delle relative imposte; </a:t>
            </a:r>
            <a:br>
              <a:rPr lang="it-IT" sz="1100" dirty="0"/>
            </a:br>
            <a:r>
              <a:rPr lang="it-IT" sz="1100" dirty="0"/>
              <a:t/>
            </a:r>
            <a:br>
              <a:rPr lang="it-IT" sz="1100" dirty="0"/>
            </a:br>
            <a:r>
              <a:rPr lang="it-IT" sz="1100" dirty="0"/>
              <a:t>c) presentare il bilancio consuntivo relativo all’ultimo esercizio regolarmente certificato da società di revisione, ove previsto dalla normativa vigente; </a:t>
            </a:r>
            <a:br>
              <a:rPr lang="it-IT" sz="1100" dirty="0"/>
            </a:br>
            <a:r>
              <a:rPr lang="it-IT" sz="1100" dirty="0"/>
              <a:t/>
            </a:r>
            <a:br>
              <a:rPr lang="it-IT" sz="1100" dirty="0"/>
            </a:br>
            <a:r>
              <a:rPr lang="it-IT" sz="1100" dirty="0"/>
              <a:t>d) presentare lo stato patrimoniale ed il conto economico semestrale regolarmente certificato da società di revisione, ove previsto dalla normativa vigente, e accompagnato da un budget che garantisca l’equilibrio finanziario, idoneo allo svolgimento dell’intera stagione agonistica; </a:t>
            </a:r>
            <a:br>
              <a:rPr lang="it-IT" sz="1100" dirty="0"/>
            </a:br>
            <a:r>
              <a:rPr lang="it-IT" sz="1100" dirty="0"/>
              <a:t/>
            </a:r>
            <a:br>
              <a:rPr lang="it-IT" sz="1100" dirty="0"/>
            </a:br>
            <a:r>
              <a:rPr lang="it-IT" sz="1100" dirty="0"/>
              <a:t>e) in caso di bilancio in perdita o di delibere di aumento di capitale, prestare garanzie </a:t>
            </a:r>
            <a:r>
              <a:rPr lang="it-IT" sz="1100" dirty="0" err="1"/>
              <a:t>fidejussorie</a:t>
            </a:r>
            <a:r>
              <a:rPr lang="it-IT" sz="1100" dirty="0"/>
              <a:t> esclusivamente da parte di istituti bancari, con esclusione dell’azione di rivalsa nei confronti della società sportiva. </a:t>
            </a:r>
            <a:br>
              <a:rPr lang="it-IT" sz="1100" dirty="0"/>
            </a:br>
            <a:r>
              <a:rPr lang="it-IT" sz="1100" dirty="0"/>
              <a:t/>
            </a:r>
            <a:br>
              <a:rPr lang="it-IT" sz="1100" dirty="0"/>
            </a:br>
            <a:r>
              <a:rPr lang="it-IT" sz="1100" dirty="0"/>
              <a:t>Si delibera quanto segue: </a:t>
            </a:r>
            <a:br>
              <a:rPr lang="it-IT" sz="1100" dirty="0"/>
            </a:br>
            <a:endParaRPr lang="it-IT" sz="1100" dirty="0"/>
          </a:p>
          <a:p>
            <a:pPr marL="0" indent="0">
              <a:buNone/>
            </a:pPr>
            <a:r>
              <a:rPr lang="it-IT" sz="1050" dirty="0" smtClean="0"/>
              <a:t>«</a:t>
            </a:r>
            <a:r>
              <a:rPr lang="it-IT" sz="1050" b="1" dirty="0" smtClean="0"/>
              <a:t>Art. 1 </a:t>
            </a:r>
            <a:r>
              <a:rPr lang="it-IT" sz="1050" dirty="0" smtClean="0"/>
              <a:t>- Allo scopo di garantire il regolare svolgimento dei campionati sportivi, le Federazioni Sportive Nazionali devono prevedere un adeguato sistema di controllo nei confronti delle società sportive professionistiche, in base ai seguenti principi:</a:t>
            </a:r>
          </a:p>
          <a:p>
            <a:pPr lvl="0"/>
            <a:r>
              <a:rPr lang="it-IT" sz="1050" dirty="0" smtClean="0"/>
              <a:t>istituzione di un organismo di controllo, di adeguata professionalità e con carattere di terzietà ed indipendenza, al fine di verificare l’equilibrio economico, finanziario e patrimoniale delle società sportive;</a:t>
            </a:r>
          </a:p>
          <a:p>
            <a:pPr lvl="0"/>
            <a:r>
              <a:rPr lang="it-IT" sz="1050" dirty="0" smtClean="0"/>
              <a:t>conformità alle normative in materia adottate dalle Federazioni sportive internazionali.</a:t>
            </a:r>
          </a:p>
          <a:p>
            <a:r>
              <a:rPr lang="it-IT" sz="1050" dirty="0" smtClean="0"/>
              <a:t>Le Federazioni Sportive Nazionali trasmettono al C.O.N.I. per l’approvazione i regolamenti e le delibere in materia.</a:t>
            </a:r>
          </a:p>
          <a:p>
            <a:r>
              <a:rPr lang="it-IT" sz="1050" dirty="0" smtClean="0"/>
              <a:t>Entro 30 giorni, il C.O.N.I. può formulare motivati rilievi e indicare le opportune modifiche. In mancanza i regolamenti e le delibere si intendono approvati.</a:t>
            </a:r>
          </a:p>
          <a:p>
            <a:pPr marL="0" indent="0">
              <a:buNone/>
            </a:pPr>
            <a:r>
              <a:rPr lang="it-IT" sz="1050" b="1" dirty="0" smtClean="0"/>
              <a:t>Art. 2 </a:t>
            </a:r>
            <a:r>
              <a:rPr lang="it-IT" sz="1050" dirty="0" smtClean="0"/>
              <a:t>- Le Federazioni Sportive Nazionali specificano le regole e le modalità con propri regolamenti e delibere per il raggiungimento, nell’ambito dei rispettivi ordinamenti, degli obiettivi di cui alla premessa.</a:t>
            </a:r>
          </a:p>
          <a:p>
            <a:r>
              <a:rPr lang="it-IT" sz="1050" dirty="0" smtClean="0"/>
              <a:t>Le Federazioni Sportive Nazionali possono prevedere misure idonee ad assicurare la graduale attuazione di quanto alla presente delibera al fine del raggiungimento dell’equilibrio economico-finanziario delle società sportive professionistiche.</a:t>
            </a:r>
          </a:p>
          <a:p>
            <a:pPr marL="0" indent="0">
              <a:buNone/>
            </a:pPr>
            <a:r>
              <a:rPr lang="it-IT" sz="1050" b="1" dirty="0" smtClean="0"/>
              <a:t>Art. 3 </a:t>
            </a:r>
            <a:r>
              <a:rPr lang="it-IT" sz="1050" dirty="0" smtClean="0"/>
              <a:t>- Le Federazioni Sportive Nazionali devono fornire al C.O.N.I. una dettagliata informativa, con periodicità trimestrale, in merito all’equilibrio economico-finanziario delle società sportive professionistiche e alle iniziative assunte a livello federale e societario per il graduale raggiungimento di tale obiettivo. Entro 30 giorni, il C.O.N.I. può formulare motivati rilievi e indicare l’adozione delle opportune iniziative.</a:t>
            </a:r>
          </a:p>
          <a:p>
            <a:pPr marL="0" indent="0">
              <a:buNone/>
            </a:pPr>
            <a:r>
              <a:rPr lang="it-IT" sz="1050" b="1" dirty="0" smtClean="0"/>
              <a:t>Art. 4 </a:t>
            </a:r>
            <a:r>
              <a:rPr lang="it-IT" sz="1050" dirty="0" smtClean="0"/>
              <a:t>- Qualora il C.O.N.I., sulla base delle relazione periodiche delle Federazioni Sportive Nazionali o di altri elementi ad esso pervenuti o acquisiti direttamente, verifichi l’inadeguatezza del sistema di controllo federale, provvederà in via sostitutiva ad effettuare il controllo nei confronti delle società professionistiche. Qualora l’esito del controllo riscontri il mancato rispetto di quanto previsto dalla disciplina vigente e dalle condizioni generali di cui alla presente delibera il C.O.N.I. adotterà i consequenziali adempimenti in sostituzione delle Federazioni sportive nazionali interessate».</a:t>
            </a:r>
          </a:p>
          <a:p>
            <a:endParaRPr lang="it-IT" sz="105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1881203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1002</TotalTime>
  <Words>8053</Words>
  <Application>Microsoft Macintosh PowerPoint</Application>
  <PresentationFormat>Presentazione su schermo (4:3)</PresentationFormat>
  <Paragraphs>323</Paragraphs>
  <Slides>56</Slides>
  <Notes>0</Notes>
  <HiddenSlides>0</HiddenSlides>
  <MMClips>0</MMClips>
  <ScaleCrop>false</ScaleCrop>
  <HeadingPairs>
    <vt:vector size="4" baseType="variant">
      <vt:variant>
        <vt:lpstr>Modello struttura</vt:lpstr>
      </vt:variant>
      <vt:variant>
        <vt:i4>1</vt:i4>
      </vt:variant>
      <vt:variant>
        <vt:lpstr>Titoli diapositive</vt:lpstr>
      </vt:variant>
      <vt:variant>
        <vt:i4>56</vt:i4>
      </vt:variant>
    </vt:vector>
  </HeadingPairs>
  <TitlesOfParts>
    <vt:vector size="57" baseType="lpstr">
      <vt:lpstr>Tema di Office</vt:lpstr>
      <vt:lpstr>Università LIUC Carlo Cattaneo Laurea in economia aziendale Management dello sport e degli eventi sportivi </vt:lpstr>
      <vt:lpstr>Origini e sviluppi</vt:lpstr>
      <vt:lpstr>Legge n.91 del 23 marzo 1981</vt:lpstr>
      <vt:lpstr>LE FONTI SPECIALI IN TEMA DI BILANCI, CONTABILITA’ E CONTROLLI SULLE SOCIETA’ SPORTIVE </vt:lpstr>
      <vt:lpstr>Art. 10 Legge n.91 del 23 marzo 1981</vt:lpstr>
      <vt:lpstr>Sistemi di controllo e bilancio di esercizio nelle società sportive</vt:lpstr>
      <vt:lpstr>Potere di denuncia al tribunale</vt:lpstr>
      <vt:lpstr>Funzione pubblicistica</vt:lpstr>
      <vt:lpstr>Criteri generali e le modalità dei controlli delle Federazioni Sportive Nazionali sulle società sportive di cui all’articolo 12 della legge n. 91 del 23 marzo 1981</vt:lpstr>
      <vt:lpstr>Co.Vi.So.C</vt:lpstr>
      <vt:lpstr>Poteri</vt:lpstr>
      <vt:lpstr>Vigilanza</vt:lpstr>
      <vt:lpstr>Il bilancio in ambito F.I.G.C.</vt:lpstr>
      <vt:lpstr>Principi generali  del bilancio art. 2423 c.c. </vt:lpstr>
      <vt:lpstr>Principi di redazione del bilancio art.2423-bis c.c.</vt:lpstr>
      <vt:lpstr>I principi di redazione</vt:lpstr>
      <vt:lpstr>Segue </vt:lpstr>
      <vt:lpstr>Stato patrimoniale art. 2424 c.c.</vt:lpstr>
      <vt:lpstr>Conto economico art. 2425 c.c. </vt:lpstr>
      <vt:lpstr>La gestione societaria  </vt:lpstr>
      <vt:lpstr>la gestione caratteristica</vt:lpstr>
      <vt:lpstr>la gestione finanziaria</vt:lpstr>
      <vt:lpstr>la gestione straordinaria  </vt:lpstr>
      <vt:lpstr>Raccomandazioni contabili e Piano dei conti della F.I.G.C.</vt:lpstr>
      <vt:lpstr>Raccomandazioni contabili F.I.G.C.</vt:lpstr>
      <vt:lpstr>Le grandezze economico patrimoniali</vt:lpstr>
      <vt:lpstr>Diritti pluriennali calciatori (DPC)</vt:lpstr>
      <vt:lpstr>Costo di acquisto</vt:lpstr>
      <vt:lpstr>Iscrizione del DPC</vt:lpstr>
      <vt:lpstr>Stanze di compensazione</vt:lpstr>
      <vt:lpstr>Pagamenti a debito</vt:lpstr>
      <vt:lpstr>Gli accordi preliminari art. 105 N.O.I.F.</vt:lpstr>
      <vt:lpstr>Plusvalenze e minusvalenze</vt:lpstr>
      <vt:lpstr>Permute</vt:lpstr>
      <vt:lpstr>I costi del vivaio </vt:lpstr>
      <vt:lpstr>Iscrizione in bilancio</vt:lpstr>
      <vt:lpstr>Ammortamento DPC</vt:lpstr>
      <vt:lpstr>Le compartecipazioni</vt:lpstr>
      <vt:lpstr>I prestiti</vt:lpstr>
      <vt:lpstr>Caratteristiche contabili</vt:lpstr>
      <vt:lpstr>Crediti</vt:lpstr>
      <vt:lpstr>Finanziamento soci voce D.3</vt:lpstr>
      <vt:lpstr>Trattamento di fine rapporto (voce C)</vt:lpstr>
      <vt:lpstr>Il conto «Leghe»</vt:lpstr>
      <vt:lpstr>Conto economico</vt:lpstr>
      <vt:lpstr>Le sanzioni per l’inosservanza delle norme in materia di bilanci e controlli contabili  </vt:lpstr>
      <vt:lpstr>Il fallimento</vt:lpstr>
      <vt:lpstr>Il marchio</vt:lpstr>
      <vt:lpstr>segue</vt:lpstr>
      <vt:lpstr>La valutazione del marchio</vt:lpstr>
      <vt:lpstr>La remunerazione dei calciatori</vt:lpstr>
      <vt:lpstr>Credito d’imposta</vt:lpstr>
      <vt:lpstr>Tipologia di redditi da prestazioni sportive</vt:lpstr>
      <vt:lpstr>IRAP</vt:lpstr>
      <vt:lpstr>Risoluzione 213/E</vt:lpstr>
      <vt:lpstr>La giurisprudenza e l’Irap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dell’8 maggio 2013</dc:title>
  <dc:creator>Nicla</dc:creator>
  <cp:lastModifiedBy>Gabriella</cp:lastModifiedBy>
  <cp:revision>90</cp:revision>
  <cp:lastPrinted>2013-05-06T15:24:35Z</cp:lastPrinted>
  <dcterms:created xsi:type="dcterms:W3CDTF">2013-05-23T21:19:46Z</dcterms:created>
  <dcterms:modified xsi:type="dcterms:W3CDTF">2013-05-23T21:20:27Z</dcterms:modified>
</cp:coreProperties>
</file>