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8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4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7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9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8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0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5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2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2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18AB-E948-4ECD-8D18-80F4059ABD5B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7326E-32E1-4F1A-B6AE-7119C37B9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Laboratorio</a:t>
            </a:r>
            <a:br>
              <a:rPr lang="en-US" b="1" dirty="0" smtClean="0"/>
            </a:br>
            <a:r>
              <a:rPr lang="en-US" b="1" dirty="0" smtClean="0"/>
              <a:t>Economia </a:t>
            </a:r>
            <a:r>
              <a:rPr lang="en-US" b="1" dirty="0" smtClean="0"/>
              <a:t>Pubblica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Struttura della Tesina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19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Titolo</a:t>
            </a:r>
            <a:endParaRPr lang="en-US" dirty="0" smtClean="0"/>
          </a:p>
          <a:p>
            <a:r>
              <a:rPr lang="en-US" b="1" dirty="0" smtClean="0"/>
              <a:t>Autore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 nota a fondo pagina indicando titolo e associazione academica o di lavoro</a:t>
            </a:r>
          </a:p>
          <a:p>
            <a:r>
              <a:rPr lang="en-US" b="1" dirty="0" smtClean="0"/>
              <a:t>Sommario</a:t>
            </a:r>
          </a:p>
          <a:p>
            <a:pPr lvl="1"/>
            <a:r>
              <a:rPr lang="en-US" dirty="0" smtClean="0"/>
              <a:t>Non piu’ di ½ pagina.  </a:t>
            </a:r>
          </a:p>
          <a:p>
            <a:pPr lvl="1"/>
            <a:r>
              <a:rPr lang="en-US" dirty="0" smtClean="0"/>
              <a:t>Importante che contenga parole chiave per ricerche sul tema in internet.  </a:t>
            </a:r>
          </a:p>
          <a:p>
            <a:r>
              <a:rPr lang="en-US" b="1" dirty="0" smtClean="0"/>
              <a:t>Introduzione</a:t>
            </a:r>
          </a:p>
          <a:p>
            <a:pPr lvl="1"/>
            <a:r>
              <a:rPr lang="en-US" dirty="0" smtClean="0"/>
              <a:t>Non piu’ di 1 pagina.   </a:t>
            </a:r>
          </a:p>
          <a:p>
            <a:pPr lvl="1"/>
            <a:r>
              <a:rPr lang="en-US" dirty="0" smtClean="0"/>
              <a:t>Motivazione/premessa per la tesina e descrizione di come e’ organizzata.  </a:t>
            </a:r>
          </a:p>
          <a:p>
            <a:pPr lvl="1"/>
            <a:r>
              <a:rPr lang="en-US" dirty="0" smtClean="0"/>
              <a:t>L’introduzione e’ numerata 1. </a:t>
            </a:r>
          </a:p>
          <a:p>
            <a:r>
              <a:rPr lang="en-US" b="1" dirty="0" smtClean="0"/>
              <a:t>Corpo della tesina</a:t>
            </a:r>
          </a:p>
          <a:p>
            <a:pPr lvl="1"/>
            <a:r>
              <a:rPr lang="en-US" dirty="0" smtClean="0"/>
              <a:t>Diviso</a:t>
            </a:r>
            <a:r>
              <a:rPr lang="en-US" dirty="0"/>
              <a:t> </a:t>
            </a:r>
            <a:r>
              <a:rPr lang="en-US" dirty="0" smtClean="0"/>
              <a:t>in sezioni a secondo degli argomenti analizzati.  </a:t>
            </a:r>
          </a:p>
          <a:p>
            <a:pPr lvl="1"/>
            <a:r>
              <a:rPr lang="en-US" dirty="0" smtClean="0"/>
              <a:t>Le sezioni sono numerate da 2. in su, con subsezioni a, b ect. </a:t>
            </a:r>
            <a:r>
              <a:rPr lang="en-US" dirty="0"/>
              <a:t>s</a:t>
            </a:r>
            <a:r>
              <a:rPr lang="en-US" dirty="0" smtClean="0"/>
              <a:t>e opportune.  </a:t>
            </a:r>
          </a:p>
          <a:p>
            <a:r>
              <a:rPr lang="en-US" b="1" dirty="0" smtClean="0"/>
              <a:t>Conclusioni</a:t>
            </a:r>
          </a:p>
          <a:p>
            <a:pPr lvl="1"/>
            <a:r>
              <a:rPr lang="en-US" dirty="0" smtClean="0"/>
              <a:t>Non piu’ di ½ pagina.  La conclusione e’ l’ultima sezione numerata.  </a:t>
            </a:r>
          </a:p>
          <a:p>
            <a:r>
              <a:rPr lang="en-US" b="1" dirty="0" smtClean="0"/>
              <a:t>Note</a:t>
            </a:r>
          </a:p>
          <a:p>
            <a:pPr lvl="1"/>
            <a:r>
              <a:rPr lang="en-US" dirty="0" smtClean="0"/>
              <a:t>Possono anche essere messe a fondo di ogni pagina</a:t>
            </a:r>
          </a:p>
          <a:p>
            <a:pPr lvl="1"/>
            <a:r>
              <a:rPr lang="en-US" dirty="0" smtClean="0"/>
              <a:t>Se la nota e’ una citazione dalla bibliografia, si cita l’autore [anno della pubblicazione]</a:t>
            </a:r>
          </a:p>
          <a:p>
            <a:r>
              <a:rPr lang="en-US" b="1" dirty="0" smtClean="0"/>
              <a:t>Appendice</a:t>
            </a:r>
            <a:endParaRPr lang="en-US" dirty="0" smtClean="0"/>
          </a:p>
          <a:p>
            <a:pPr lvl="1"/>
            <a:r>
              <a:rPr lang="en-US" dirty="0" smtClean="0"/>
              <a:t>Contiene tavole, grafici, dati.  Possono anche essere messe nel corpo della tesina </a:t>
            </a:r>
          </a:p>
          <a:p>
            <a:r>
              <a:rPr lang="en-US" b="1" dirty="0" smtClean="0"/>
              <a:t>Bibliografia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rticolo: </a:t>
            </a:r>
            <a:r>
              <a:rPr lang="en-US" dirty="0"/>
              <a:t>a</a:t>
            </a:r>
            <a:r>
              <a:rPr lang="en-US" dirty="0" smtClean="0"/>
              <a:t>utore, anno, “titolo dell’articolo”, </a:t>
            </a:r>
            <a:r>
              <a:rPr lang="en-US" i="1" dirty="0" smtClean="0"/>
              <a:t>nome della</a:t>
            </a:r>
            <a:r>
              <a:rPr lang="en-US" dirty="0" smtClean="0"/>
              <a:t> </a:t>
            </a:r>
            <a:r>
              <a:rPr lang="en-US" i="1" dirty="0" smtClean="0"/>
              <a:t>pubblicazione, </a:t>
            </a:r>
            <a:r>
              <a:rPr lang="en-US" dirty="0" smtClean="0"/>
              <a:t>Vol. No., pp.</a:t>
            </a:r>
          </a:p>
          <a:p>
            <a:pPr lvl="1"/>
            <a:r>
              <a:rPr lang="en-US" dirty="0" smtClean="0"/>
              <a:t>Libro: autore, anno, </a:t>
            </a:r>
            <a:r>
              <a:rPr lang="en-US" i="1" dirty="0" smtClean="0"/>
              <a:t>titolo del libro</a:t>
            </a:r>
            <a:r>
              <a:rPr lang="en-US" dirty="0" smtClean="0"/>
              <a:t>, editore, citta’ di pubblicazione.   </a:t>
            </a:r>
            <a:endParaRPr lang="en-US" i="1" dirty="0"/>
          </a:p>
        </p:txBody>
      </p:sp>
      <p:sp>
        <p:nvSpPr>
          <p:cNvPr id="5" name="Oval 4"/>
          <p:cNvSpPr/>
          <p:nvPr/>
        </p:nvSpPr>
        <p:spPr>
          <a:xfrm>
            <a:off x="1600200" y="3093027"/>
            <a:ext cx="8382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8200" y="3349336"/>
            <a:ext cx="1524000" cy="536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4419600"/>
            <a:ext cx="2362200" cy="457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30982" y="4724400"/>
            <a:ext cx="3484418" cy="536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62600" y="5377296"/>
            <a:ext cx="3484418" cy="5368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8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855" y="671691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Ricchezza e Disugualianza in Italia</a:t>
            </a:r>
          </a:p>
          <a:p>
            <a:pPr algn="ctr"/>
            <a:r>
              <a:rPr lang="en-US" sz="2000" dirty="0" smtClean="0"/>
              <a:t>Giovanni d’Alessio *</a:t>
            </a:r>
          </a:p>
          <a:p>
            <a:pPr algn="ctr"/>
            <a:r>
              <a:rPr lang="en-US" sz="2000" dirty="0" smtClean="0"/>
              <a:t>*Banca d’Italia, Servizio Statistiche economiche e finanziarie.</a:t>
            </a:r>
          </a:p>
          <a:p>
            <a:pPr algn="ctr"/>
            <a:endParaRPr lang="en-US" sz="2000" dirty="0" smtClean="0"/>
          </a:p>
          <a:p>
            <a:r>
              <a:rPr lang="en-US" sz="2000" b="1" dirty="0" smtClean="0"/>
              <a:t>Sommario</a:t>
            </a:r>
            <a:r>
              <a:rPr lang="en-US" sz="2000" b="1" dirty="0"/>
              <a:t> </a:t>
            </a:r>
            <a:r>
              <a:rPr lang="en-US" sz="2000" dirty="0" smtClean="0"/>
              <a:t>¼ pagina</a:t>
            </a:r>
          </a:p>
          <a:p>
            <a:r>
              <a:rPr lang="en-US" sz="2000" b="1" dirty="0" smtClean="0"/>
              <a:t>1. Introduzione</a:t>
            </a:r>
            <a:r>
              <a:rPr lang="en-US" sz="2000" b="1" dirty="0"/>
              <a:t> </a:t>
            </a:r>
            <a:r>
              <a:rPr lang="en-US" sz="2000" dirty="0" smtClean="0"/>
              <a:t>1 pagina   </a:t>
            </a:r>
          </a:p>
          <a:p>
            <a:r>
              <a:rPr lang="en-US" sz="2000" b="1" dirty="0" smtClean="0"/>
              <a:t>Corpo</a:t>
            </a:r>
          </a:p>
          <a:p>
            <a:pPr lvl="1"/>
            <a:r>
              <a:rPr lang="en-US" sz="2000" dirty="0" smtClean="0"/>
              <a:t>2. La richezza delle famiglie in Italia</a:t>
            </a:r>
          </a:p>
          <a:p>
            <a:pPr lvl="1"/>
            <a:r>
              <a:rPr lang="en-US" sz="2000" dirty="0" smtClean="0"/>
              <a:t>3. Comparazione nel tempo e tra paesi della disugualianza</a:t>
            </a:r>
          </a:p>
          <a:p>
            <a:pPr lvl="1"/>
            <a:r>
              <a:rPr lang="en-US" sz="2000" dirty="0" smtClean="0"/>
              <a:t>4. La richezza secondo le categorie socio-economiche</a:t>
            </a:r>
          </a:p>
          <a:p>
            <a:pPr lvl="1"/>
            <a:r>
              <a:rPr lang="en-US" sz="2000" dirty="0" smtClean="0"/>
              <a:t>5. Origini della richhezza e opinioni sulla disugualianza</a:t>
            </a:r>
          </a:p>
          <a:p>
            <a:r>
              <a:rPr lang="en-US" sz="2000" b="1" dirty="0" smtClean="0"/>
              <a:t>6. Conclusioni</a:t>
            </a:r>
            <a:r>
              <a:rPr lang="en-US" sz="2000" b="1" dirty="0"/>
              <a:t> </a:t>
            </a:r>
            <a:r>
              <a:rPr lang="en-US" sz="2000" dirty="0" smtClean="0"/>
              <a:t>1 pagina</a:t>
            </a:r>
          </a:p>
          <a:p>
            <a:r>
              <a:rPr lang="en-US" sz="2000" b="1" dirty="0" smtClean="0"/>
              <a:t>Note</a:t>
            </a:r>
          </a:p>
          <a:p>
            <a:pPr lvl="1"/>
            <a:r>
              <a:rPr lang="en-US" sz="2000" dirty="0" smtClean="0"/>
              <a:t>A  fondo di ogni pagina</a:t>
            </a:r>
          </a:p>
          <a:p>
            <a:pPr lvl="1"/>
            <a:r>
              <a:rPr lang="en-US" sz="2000" dirty="0" smtClean="0"/>
              <a:t>Note con citazioni: 4. Si </a:t>
            </a:r>
            <a:r>
              <a:rPr lang="en-US" sz="2000" dirty="0" smtClean="0"/>
              <a:t>veda per esempio Barro [1974] </a:t>
            </a:r>
          </a:p>
          <a:p>
            <a:r>
              <a:rPr lang="en-US" sz="2000" b="1" dirty="0" smtClean="0"/>
              <a:t>Appendice</a:t>
            </a:r>
            <a:endParaRPr lang="en-US" sz="2000" b="1" dirty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</a:t>
            </a:r>
            <a:r>
              <a:rPr lang="en-US" sz="2000" dirty="0" smtClean="0"/>
              <a:t> </a:t>
            </a:r>
            <a:r>
              <a:rPr lang="en-US" sz="2000" dirty="0"/>
              <a:t>T</a:t>
            </a:r>
            <a:r>
              <a:rPr lang="en-US" sz="2000" dirty="0" smtClean="0"/>
              <a:t>avole statistiche con dati dei grafici inclusi nel corpo dell’articolo</a:t>
            </a:r>
            <a:endParaRPr lang="en-US" sz="2000" dirty="0" smtClean="0"/>
          </a:p>
          <a:p>
            <a:r>
              <a:rPr lang="en-US" sz="2000" b="1" dirty="0" smtClean="0"/>
              <a:t>Bibliografia</a:t>
            </a:r>
          </a:p>
          <a:p>
            <a:pPr lvl="1"/>
            <a:r>
              <a:rPr lang="en-US" sz="2000" dirty="0" smtClean="0"/>
              <a:t>Barro R. J., (1974) “Are Government Bonds Net Wealth?”, </a:t>
            </a:r>
            <a:r>
              <a:rPr lang="en-US" sz="2000" i="1" dirty="0" smtClean="0"/>
              <a:t>Journal of Political Economy</a:t>
            </a:r>
            <a:r>
              <a:rPr lang="en-US" sz="2000" dirty="0" smtClean="0"/>
              <a:t>, Vol. 82, No. 6, pp. 1095-1117.  </a:t>
            </a:r>
            <a:endParaRPr lang="en-US" sz="2000" i="1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3855"/>
            <a:ext cx="7772400" cy="5957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Esempio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636" y="609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Sviluppare la Salute (per Tutti) Oltre il PIL</a:t>
            </a:r>
          </a:p>
          <a:p>
            <a:pPr algn="ctr"/>
            <a:r>
              <a:rPr lang="en-US" sz="2000" dirty="0" smtClean="0"/>
              <a:t>Rita Campi, Maurizio Bonati *</a:t>
            </a:r>
          </a:p>
          <a:p>
            <a:pPr algn="ctr"/>
            <a:r>
              <a:rPr lang="en-US" sz="2000" dirty="0" smtClean="0"/>
              <a:t>*manca!</a:t>
            </a:r>
          </a:p>
          <a:p>
            <a:r>
              <a:rPr lang="en-US" sz="2000" b="1" dirty="0" smtClean="0"/>
              <a:t>Sommario</a:t>
            </a:r>
            <a:r>
              <a:rPr lang="en-US" sz="2000" b="1" dirty="0"/>
              <a:t> </a:t>
            </a:r>
            <a:r>
              <a:rPr lang="en-US" sz="2000" dirty="0" smtClean="0"/>
              <a:t>¼ pagina</a:t>
            </a:r>
          </a:p>
          <a:p>
            <a:r>
              <a:rPr lang="en-US" sz="2000" b="1" dirty="0" smtClean="0"/>
              <a:t>1. Introduzione</a:t>
            </a:r>
            <a:r>
              <a:rPr lang="en-US" sz="2000" b="1" dirty="0"/>
              <a:t> </a:t>
            </a:r>
            <a:r>
              <a:rPr lang="en-US" sz="2000" dirty="0" smtClean="0"/>
              <a:t>1 pagina.   </a:t>
            </a:r>
          </a:p>
          <a:p>
            <a:r>
              <a:rPr lang="en-US" sz="2000" b="1" dirty="0" smtClean="0"/>
              <a:t>Corpo</a:t>
            </a:r>
          </a:p>
          <a:p>
            <a:pPr lvl="1"/>
            <a:r>
              <a:rPr lang="en-US" sz="2000" dirty="0" smtClean="0"/>
              <a:t>2. Confronto tra nazioni: l’ISU</a:t>
            </a:r>
          </a:p>
          <a:p>
            <a:pPr lvl="1"/>
            <a:r>
              <a:rPr lang="en-US" sz="2000" dirty="0" smtClean="0"/>
              <a:t>3. Confronto tra regioni in Italia</a:t>
            </a:r>
          </a:p>
          <a:p>
            <a:pPr lvl="1"/>
            <a:r>
              <a:rPr lang="en-US" sz="2000" dirty="0" smtClean="0"/>
              <a:t>4. Altri indici multidimesionali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4.1 Indice di Qualita’ regionale dello sviluppo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4.2 l’Indice di propensione alla salute</a:t>
            </a:r>
          </a:p>
          <a:p>
            <a:pPr lvl="1"/>
            <a:r>
              <a:rPr lang="en-US" sz="2000" dirty="0" smtClean="0"/>
              <a:t>5. Gli indicatori d’area</a:t>
            </a:r>
          </a:p>
          <a:p>
            <a:r>
              <a:rPr lang="en-US" sz="2000" b="1" dirty="0" smtClean="0"/>
              <a:t>6. Conclusioni</a:t>
            </a:r>
            <a:r>
              <a:rPr lang="en-US" sz="2000" b="1" dirty="0"/>
              <a:t> </a:t>
            </a:r>
            <a:r>
              <a:rPr lang="en-US" sz="2000" dirty="0" smtClean="0"/>
              <a:t>1 pagina</a:t>
            </a:r>
          </a:p>
          <a:p>
            <a:r>
              <a:rPr lang="en-US" sz="2000" b="1" dirty="0" smtClean="0"/>
              <a:t>Note </a:t>
            </a:r>
            <a:r>
              <a:rPr lang="en-US" sz="2000" dirty="0" smtClean="0"/>
              <a:t>A fondo di ogni pagina</a:t>
            </a:r>
          </a:p>
          <a:p>
            <a:r>
              <a:rPr lang="en-US" sz="2000" b="1" dirty="0" smtClean="0"/>
              <a:t>Appendice</a:t>
            </a:r>
            <a:endParaRPr lang="en-US" sz="2000" dirty="0" smtClean="0"/>
          </a:p>
          <a:p>
            <a:pPr lvl="1"/>
            <a:r>
              <a:rPr lang="en-US" sz="2000" dirty="0" smtClean="0"/>
              <a:t>Grafici e tabelle nel corpo dell’articolo </a:t>
            </a:r>
          </a:p>
          <a:p>
            <a:r>
              <a:rPr lang="en-US" sz="2000" b="1" dirty="0" smtClean="0"/>
              <a:t>Bibliografia</a:t>
            </a:r>
          </a:p>
          <a:p>
            <a:pPr lvl="1"/>
            <a:r>
              <a:rPr lang="en-US" sz="2000" dirty="0" smtClean="0"/>
              <a:t>Campi, R. e Bonati M., 2005, </a:t>
            </a:r>
            <a:r>
              <a:rPr lang="en-US" sz="2000" i="1" dirty="0" smtClean="0"/>
              <a:t>Nascere e </a:t>
            </a:r>
            <a:r>
              <a:rPr lang="en-US" sz="2000" i="1" dirty="0"/>
              <a:t>c</a:t>
            </a:r>
            <a:r>
              <a:rPr lang="en-US" sz="2000" i="1" dirty="0" smtClean="0"/>
              <a:t>rescere oggi in Italia</a:t>
            </a:r>
            <a:r>
              <a:rPr lang="en-US" sz="2000" dirty="0" smtClean="0"/>
              <a:t>, Il Pensiero Scientifico Editore, Roma. </a:t>
            </a:r>
            <a:endParaRPr lang="en-US" sz="2000" i="1" dirty="0"/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57200" y="13855"/>
            <a:ext cx="7772400" cy="59574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Esempio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2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636" y="595745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Fusione Time Warner/AOL: Implicazioni per la Concorrenza e il Pluralismo</a:t>
            </a:r>
          </a:p>
          <a:p>
            <a:pPr algn="ctr"/>
            <a:r>
              <a:rPr lang="en-US" dirty="0" smtClean="0"/>
              <a:t>Anna P. Della Valle e Richard J. MacDonald*</a:t>
            </a:r>
          </a:p>
          <a:p>
            <a:pPr algn="ctr"/>
            <a:r>
              <a:rPr lang="en-US" dirty="0" smtClean="0"/>
              <a:t>*Professore Dipartimento di Economia NYU, Managing director MSA Inc. </a:t>
            </a:r>
          </a:p>
          <a:p>
            <a:pPr algn="ctr"/>
            <a:r>
              <a:rPr lang="en-US" dirty="0" smtClean="0"/>
              <a:t> </a:t>
            </a:r>
          </a:p>
          <a:p>
            <a:r>
              <a:rPr lang="en-US" b="1" dirty="0" smtClean="0"/>
              <a:t>Sommario</a:t>
            </a:r>
            <a:r>
              <a:rPr lang="en-US" b="1" dirty="0"/>
              <a:t> </a:t>
            </a:r>
            <a:r>
              <a:rPr lang="en-US" dirty="0" smtClean="0"/>
              <a:t>Nessuno perche’ non richiesta dal editore della rivista </a:t>
            </a:r>
          </a:p>
          <a:p>
            <a:r>
              <a:rPr lang="en-US" b="1" dirty="0" smtClean="0"/>
              <a:t>1. Introduzione </a:t>
            </a:r>
            <a:r>
              <a:rPr lang="en-US" dirty="0" smtClean="0"/>
              <a:t>1 pagina.   </a:t>
            </a:r>
          </a:p>
          <a:p>
            <a:r>
              <a:rPr lang="en-US" b="1" dirty="0" smtClean="0"/>
              <a:t>Corpo</a:t>
            </a:r>
          </a:p>
          <a:p>
            <a:pPr lvl="1"/>
            <a:r>
              <a:rPr lang="en-US" dirty="0" smtClean="0"/>
              <a:t>2. Descrizione delle imprese in via di fusione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2.1 AOL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2.2 Time Warner</a:t>
            </a:r>
          </a:p>
          <a:p>
            <a:pPr marL="800100" lvl="1" indent="-342900">
              <a:buAutoNum type="arabicPeriod" startAt="3"/>
            </a:pPr>
            <a:r>
              <a:rPr lang="en-US" dirty="0" smtClean="0"/>
              <a:t>Potenziali benefici </a:t>
            </a:r>
            <a:r>
              <a:rPr lang="en-US" dirty="0" smtClean="0"/>
              <a:t>derivanti </a:t>
            </a:r>
            <a:r>
              <a:rPr lang="en-US" dirty="0" smtClean="0"/>
              <a:t>dalla fusione</a:t>
            </a:r>
          </a:p>
          <a:p>
            <a:pPr lvl="2"/>
            <a:r>
              <a:rPr lang="en-US" dirty="0" smtClean="0"/>
              <a:t>3.1 Benefici per le imprese in via di fusione</a:t>
            </a:r>
          </a:p>
          <a:p>
            <a:pPr lvl="2"/>
            <a:r>
              <a:rPr lang="en-US" dirty="0" smtClean="0"/>
              <a:t>3.2 Ma ci sono anche alcune preoccupazioni</a:t>
            </a:r>
          </a:p>
          <a:p>
            <a:pPr lvl="2"/>
            <a:r>
              <a:rPr lang="en-US" dirty="0" smtClean="0"/>
              <a:t>3.3 Benefici per I consumatori</a:t>
            </a:r>
          </a:p>
          <a:p>
            <a:pPr lvl="1"/>
            <a:r>
              <a:rPr lang="en-US" dirty="0" smtClean="0"/>
              <a:t>4. Problemi di concorrenzialita’</a:t>
            </a:r>
          </a:p>
          <a:p>
            <a:pPr lvl="1"/>
            <a:r>
              <a:rPr lang="en-US" dirty="0" smtClean="0"/>
              <a:t>5. Provvedimenti e restrizioni imposti da FTC e FCC</a:t>
            </a:r>
          </a:p>
          <a:p>
            <a:pPr lvl="1"/>
            <a:r>
              <a:rPr lang="en-US" dirty="0" smtClean="0"/>
              <a:t>6. Questioni ancora aperte</a:t>
            </a:r>
          </a:p>
          <a:p>
            <a:r>
              <a:rPr lang="en-US" b="1" dirty="0" smtClean="0"/>
              <a:t>6. Conclusioni</a:t>
            </a:r>
          </a:p>
          <a:p>
            <a:pPr lvl="1"/>
            <a:r>
              <a:rPr lang="en-US" dirty="0" smtClean="0"/>
              <a:t>Nessuna perche’ la sezione 6 la sostituisce</a:t>
            </a:r>
          </a:p>
          <a:p>
            <a:r>
              <a:rPr lang="en-US" b="1" dirty="0" smtClean="0"/>
              <a:t>Note </a:t>
            </a:r>
            <a:r>
              <a:rPr lang="en-US" dirty="0" smtClean="0"/>
              <a:t>1 pagina--a fine articolo.  </a:t>
            </a:r>
          </a:p>
          <a:p>
            <a:r>
              <a:rPr lang="en-US" b="1" dirty="0" smtClean="0"/>
              <a:t>Appendice </a:t>
            </a:r>
            <a:r>
              <a:rPr lang="en-US" dirty="0" smtClean="0"/>
              <a:t>nessuno </a:t>
            </a:r>
          </a:p>
          <a:p>
            <a:r>
              <a:rPr lang="en-US" b="1" dirty="0" smtClean="0"/>
              <a:t>Bibliografia</a:t>
            </a:r>
            <a:r>
              <a:rPr lang="en-US" b="1" dirty="0"/>
              <a:t> </a:t>
            </a:r>
            <a:r>
              <a:rPr lang="en-US" dirty="0" smtClean="0"/>
              <a:t>½ pagina</a:t>
            </a:r>
            <a:endParaRPr lang="en-US" i="1" dirty="0"/>
          </a:p>
        </p:txBody>
      </p:sp>
      <p:sp>
        <p:nvSpPr>
          <p:cNvPr id="3" name="Title 8"/>
          <p:cNvSpPr txBox="1">
            <a:spLocks/>
          </p:cNvSpPr>
          <p:nvPr/>
        </p:nvSpPr>
        <p:spPr>
          <a:xfrm>
            <a:off x="457200" y="13855"/>
            <a:ext cx="7772400" cy="59574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Esempio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8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1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La </a:t>
            </a:r>
            <a:r>
              <a:rPr lang="en-US" sz="2400" b="1" dirty="0"/>
              <a:t>r</a:t>
            </a:r>
            <a:r>
              <a:rPr lang="en-US" sz="2400" b="1" dirty="0" smtClean="0"/>
              <a:t>icchezza delle famiglie in Italia, 1965-2010</a:t>
            </a:r>
            <a:r>
              <a:rPr lang="en-US" sz="2400" b="1" dirty="0"/>
              <a:t> </a:t>
            </a:r>
            <a:r>
              <a:rPr lang="en-US" sz="2400" b="1" dirty="0" smtClean="0"/>
              <a:t>(prezzi 2010)</a:t>
            </a:r>
            <a:br>
              <a:rPr lang="en-US" sz="24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21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400"/>
            <a:ext cx="8839201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4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800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Ricchezza media per eta’, 1987-2008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indice</a:t>
            </a:r>
            <a:r>
              <a:rPr lang="en-US" sz="1600" b="1" dirty="0" smtClean="0"/>
              <a:t> media di anno = 100)</a:t>
            </a:r>
            <a:endParaRPr lang="en-US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3"/>
            <a:ext cx="9144000" cy="599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6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465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Laboratorio Economia Pubblica  Struttura della Tesina</vt:lpstr>
      <vt:lpstr>PowerPoint Presentation</vt:lpstr>
      <vt:lpstr>Esempio 1</vt:lpstr>
      <vt:lpstr>PowerPoint Presentation</vt:lpstr>
      <vt:lpstr>PowerPoint Presentation</vt:lpstr>
      <vt:lpstr>PowerPoint Presentation</vt:lpstr>
      <vt:lpstr>La ricchezza delle famiglie in Italia, 1965-2010 (prezzi 2010) </vt:lpstr>
      <vt:lpstr>PowerPoint Presentation</vt:lpstr>
      <vt:lpstr>Ricchezza media per eta’, 1987-2008 (indice media di anno = 100)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Struttura della Tesina</dc:title>
  <dc:creator>Anna</dc:creator>
  <cp:lastModifiedBy>Anna</cp:lastModifiedBy>
  <cp:revision>28</cp:revision>
  <dcterms:created xsi:type="dcterms:W3CDTF">2012-10-08T14:53:11Z</dcterms:created>
  <dcterms:modified xsi:type="dcterms:W3CDTF">2012-10-09T21:15:57Z</dcterms:modified>
</cp:coreProperties>
</file>