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90" r:id="rId2"/>
    <p:sldId id="374" r:id="rId3"/>
    <p:sldId id="375" r:id="rId4"/>
    <p:sldId id="362" r:id="rId5"/>
    <p:sldId id="365" r:id="rId6"/>
    <p:sldId id="389" r:id="rId7"/>
    <p:sldId id="366" r:id="rId8"/>
    <p:sldId id="367" r:id="rId9"/>
    <p:sldId id="392" r:id="rId10"/>
    <p:sldId id="394" r:id="rId11"/>
    <p:sldId id="355" r:id="rId12"/>
    <p:sldId id="368" r:id="rId13"/>
    <p:sldId id="357" r:id="rId14"/>
    <p:sldId id="369" r:id="rId15"/>
    <p:sldId id="359" r:id="rId16"/>
    <p:sldId id="360" r:id="rId17"/>
    <p:sldId id="361" r:id="rId18"/>
    <p:sldId id="371" r:id="rId19"/>
    <p:sldId id="372" r:id="rId20"/>
    <p:sldId id="373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8" r:id="rId30"/>
    <p:sldId id="407" r:id="rId31"/>
    <p:sldId id="403" r:id="rId32"/>
    <p:sldId id="404" r:id="rId33"/>
    <p:sldId id="405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FF6600"/>
    <a:srgbClr val="CC3399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70" autoAdjust="0"/>
  </p:normalViewPr>
  <p:slideViewPr>
    <p:cSldViewPr>
      <p:cViewPr>
        <p:scale>
          <a:sx n="70" d="100"/>
          <a:sy n="70" d="100"/>
        </p:scale>
        <p:origin x="-115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FD7110-64C4-464E-B5CA-EB3D2856C8CF}" type="doc">
      <dgm:prSet loTypeId="urn:microsoft.com/office/officeart/2005/8/layout/bProcess3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E5291B2-9F60-4A70-B9DB-FFBC3BE41EBB}">
      <dgm:prSet phldrT="[Text]"/>
      <dgm:spPr/>
      <dgm:t>
        <a:bodyPr/>
        <a:lstStyle/>
        <a:p>
          <a:r>
            <a:rPr lang="it-IT" dirty="0" smtClean="0"/>
            <a:t>domanda</a:t>
          </a:r>
          <a:endParaRPr lang="en-US" dirty="0"/>
        </a:p>
      </dgm:t>
    </dgm:pt>
    <dgm:pt modelId="{5CD495F0-30D7-45E6-BE68-A50DB2BB40AC}" type="parTrans" cxnId="{ACCD1F12-C0AA-42FC-8AAF-2759C982BE4D}">
      <dgm:prSet/>
      <dgm:spPr/>
      <dgm:t>
        <a:bodyPr/>
        <a:lstStyle/>
        <a:p>
          <a:endParaRPr lang="en-US"/>
        </a:p>
      </dgm:t>
    </dgm:pt>
    <dgm:pt modelId="{E5BAC081-94EC-4A29-AC25-AE9733551FA3}" type="sibTrans" cxnId="{ACCD1F12-C0AA-42FC-8AAF-2759C982BE4D}">
      <dgm:prSet/>
      <dgm:spPr/>
      <dgm:t>
        <a:bodyPr/>
        <a:lstStyle/>
        <a:p>
          <a:endParaRPr lang="en-US"/>
        </a:p>
      </dgm:t>
    </dgm:pt>
    <dgm:pt modelId="{D8F6E24B-3ED3-4DFA-AA5D-229CECBBD46B}">
      <dgm:prSet phldrT="[Text]"/>
      <dgm:spPr/>
      <dgm:t>
        <a:bodyPr/>
        <a:lstStyle/>
        <a:p>
          <a:r>
            <a:rPr lang="it-IT" dirty="0" smtClean="0"/>
            <a:t>variabile/i</a:t>
          </a:r>
          <a:endParaRPr lang="en-US" dirty="0"/>
        </a:p>
      </dgm:t>
    </dgm:pt>
    <dgm:pt modelId="{4C6AC11D-55A2-4046-8443-D163D18A941B}" type="parTrans" cxnId="{E10A76DB-14E7-4377-8A36-C3B04A5C3DA9}">
      <dgm:prSet/>
      <dgm:spPr/>
      <dgm:t>
        <a:bodyPr/>
        <a:lstStyle/>
        <a:p>
          <a:endParaRPr lang="en-US"/>
        </a:p>
      </dgm:t>
    </dgm:pt>
    <dgm:pt modelId="{E4D28195-5AED-401F-ACA2-27F4DD49700C}" type="sibTrans" cxnId="{E10A76DB-14E7-4377-8A36-C3B04A5C3DA9}">
      <dgm:prSet/>
      <dgm:spPr/>
      <dgm:t>
        <a:bodyPr/>
        <a:lstStyle/>
        <a:p>
          <a:endParaRPr lang="en-US"/>
        </a:p>
      </dgm:t>
    </dgm:pt>
    <dgm:pt modelId="{01F92E51-AB4A-409F-AB4E-6C5A3DB773A1}" type="pres">
      <dgm:prSet presAssocID="{89FD7110-64C4-464E-B5CA-EB3D2856C8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7E0222-33D5-45B7-B744-5454E839593B}" type="pres">
      <dgm:prSet presAssocID="{2E5291B2-9F60-4A70-B9DB-FFBC3BE41EB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0B5B6-019D-4BE3-9A9A-B56EBD300D2B}" type="pres">
      <dgm:prSet presAssocID="{E5BAC081-94EC-4A29-AC25-AE9733551FA3}" presName="sibTrans" presStyleLbl="sibTrans1D1" presStyleIdx="0" presStyleCnt="1"/>
      <dgm:spPr/>
      <dgm:t>
        <a:bodyPr/>
        <a:lstStyle/>
        <a:p>
          <a:endParaRPr lang="en-US"/>
        </a:p>
      </dgm:t>
    </dgm:pt>
    <dgm:pt modelId="{453F270F-2BDD-48C2-884E-CBEAB3277178}" type="pres">
      <dgm:prSet presAssocID="{E5BAC081-94EC-4A29-AC25-AE9733551FA3}" presName="connectorText" presStyleLbl="sibTrans1D1" presStyleIdx="0" presStyleCnt="1"/>
      <dgm:spPr/>
      <dgm:t>
        <a:bodyPr/>
        <a:lstStyle/>
        <a:p>
          <a:endParaRPr lang="en-US"/>
        </a:p>
      </dgm:t>
    </dgm:pt>
    <dgm:pt modelId="{8AA6ECEF-5595-4580-8046-383FD1ED610B}" type="pres">
      <dgm:prSet presAssocID="{D8F6E24B-3ED3-4DFA-AA5D-229CECBBD46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DABA84-02D7-4DB9-B164-9940B4ED9FD5}" type="presOf" srcId="{2E5291B2-9F60-4A70-B9DB-FFBC3BE41EBB}" destId="{847E0222-33D5-45B7-B744-5454E839593B}" srcOrd="0" destOrd="0" presId="urn:microsoft.com/office/officeart/2005/8/layout/bProcess3"/>
    <dgm:cxn modelId="{38F2A257-3A95-4CD0-BA80-66739055CB33}" type="presOf" srcId="{E5BAC081-94EC-4A29-AC25-AE9733551FA3}" destId="{453F270F-2BDD-48C2-884E-CBEAB3277178}" srcOrd="1" destOrd="0" presId="urn:microsoft.com/office/officeart/2005/8/layout/bProcess3"/>
    <dgm:cxn modelId="{ACCD1F12-C0AA-42FC-8AAF-2759C982BE4D}" srcId="{89FD7110-64C4-464E-B5CA-EB3D2856C8CF}" destId="{2E5291B2-9F60-4A70-B9DB-FFBC3BE41EBB}" srcOrd="0" destOrd="0" parTransId="{5CD495F0-30D7-45E6-BE68-A50DB2BB40AC}" sibTransId="{E5BAC081-94EC-4A29-AC25-AE9733551FA3}"/>
    <dgm:cxn modelId="{1710A509-0228-42C3-B3EC-DC554E4F8EB3}" type="presOf" srcId="{D8F6E24B-3ED3-4DFA-AA5D-229CECBBD46B}" destId="{8AA6ECEF-5595-4580-8046-383FD1ED610B}" srcOrd="0" destOrd="0" presId="urn:microsoft.com/office/officeart/2005/8/layout/bProcess3"/>
    <dgm:cxn modelId="{33DD563F-2391-4222-A403-E68BFDEA4E0E}" type="presOf" srcId="{E5BAC081-94EC-4A29-AC25-AE9733551FA3}" destId="{9EC0B5B6-019D-4BE3-9A9A-B56EBD300D2B}" srcOrd="0" destOrd="0" presId="urn:microsoft.com/office/officeart/2005/8/layout/bProcess3"/>
    <dgm:cxn modelId="{E10A76DB-14E7-4377-8A36-C3B04A5C3DA9}" srcId="{89FD7110-64C4-464E-B5CA-EB3D2856C8CF}" destId="{D8F6E24B-3ED3-4DFA-AA5D-229CECBBD46B}" srcOrd="1" destOrd="0" parTransId="{4C6AC11D-55A2-4046-8443-D163D18A941B}" sibTransId="{E4D28195-5AED-401F-ACA2-27F4DD49700C}"/>
    <dgm:cxn modelId="{0DC758B5-6CBA-4693-8132-FC2FCFD249DF}" type="presOf" srcId="{89FD7110-64C4-464E-B5CA-EB3D2856C8CF}" destId="{01F92E51-AB4A-409F-AB4E-6C5A3DB773A1}" srcOrd="0" destOrd="0" presId="urn:microsoft.com/office/officeart/2005/8/layout/bProcess3"/>
    <dgm:cxn modelId="{108CDEB0-AB6C-49F8-A96B-276B3E6BC3FF}" type="presParOf" srcId="{01F92E51-AB4A-409F-AB4E-6C5A3DB773A1}" destId="{847E0222-33D5-45B7-B744-5454E839593B}" srcOrd="0" destOrd="0" presId="urn:microsoft.com/office/officeart/2005/8/layout/bProcess3"/>
    <dgm:cxn modelId="{5CAA2C53-5798-4B71-9A9A-3E54F3ACBBC3}" type="presParOf" srcId="{01F92E51-AB4A-409F-AB4E-6C5A3DB773A1}" destId="{9EC0B5B6-019D-4BE3-9A9A-B56EBD300D2B}" srcOrd="1" destOrd="0" presId="urn:microsoft.com/office/officeart/2005/8/layout/bProcess3"/>
    <dgm:cxn modelId="{D175F378-ECE1-404F-8614-D33F0EB81C6E}" type="presParOf" srcId="{9EC0B5B6-019D-4BE3-9A9A-B56EBD300D2B}" destId="{453F270F-2BDD-48C2-884E-CBEAB3277178}" srcOrd="0" destOrd="0" presId="urn:microsoft.com/office/officeart/2005/8/layout/bProcess3"/>
    <dgm:cxn modelId="{AAE27BA4-B821-40E9-92ED-1136DA6B99E1}" type="presParOf" srcId="{01F92E51-AB4A-409F-AB4E-6C5A3DB773A1}" destId="{8AA6ECEF-5595-4580-8046-383FD1ED610B}" srcOrd="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FD7110-64C4-464E-B5CA-EB3D2856C8CF}" type="doc">
      <dgm:prSet loTypeId="urn:microsoft.com/office/officeart/2005/8/layout/bProcess3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E5291B2-9F60-4A70-B9DB-FFBC3BE41EBB}">
      <dgm:prSet phldrT="[Text]"/>
      <dgm:spPr/>
      <dgm:t>
        <a:bodyPr/>
        <a:lstStyle/>
        <a:p>
          <a:r>
            <a:rPr lang="it-IT" dirty="0" smtClean="0"/>
            <a:t>domanda</a:t>
          </a:r>
          <a:endParaRPr lang="en-US" dirty="0"/>
        </a:p>
      </dgm:t>
    </dgm:pt>
    <dgm:pt modelId="{5CD495F0-30D7-45E6-BE68-A50DB2BB40AC}" type="parTrans" cxnId="{ACCD1F12-C0AA-42FC-8AAF-2759C982BE4D}">
      <dgm:prSet/>
      <dgm:spPr/>
      <dgm:t>
        <a:bodyPr/>
        <a:lstStyle/>
        <a:p>
          <a:endParaRPr lang="en-US"/>
        </a:p>
      </dgm:t>
    </dgm:pt>
    <dgm:pt modelId="{E5BAC081-94EC-4A29-AC25-AE9733551FA3}" type="sibTrans" cxnId="{ACCD1F12-C0AA-42FC-8AAF-2759C982BE4D}">
      <dgm:prSet/>
      <dgm:spPr/>
      <dgm:t>
        <a:bodyPr/>
        <a:lstStyle/>
        <a:p>
          <a:endParaRPr lang="en-US"/>
        </a:p>
      </dgm:t>
    </dgm:pt>
    <dgm:pt modelId="{D8F6E24B-3ED3-4DFA-AA5D-229CECBBD46B}">
      <dgm:prSet phldrT="[Text]"/>
      <dgm:spPr/>
      <dgm:t>
        <a:bodyPr/>
        <a:lstStyle/>
        <a:p>
          <a:r>
            <a:rPr lang="it-IT" dirty="0" smtClean="0"/>
            <a:t>variabile/i</a:t>
          </a:r>
          <a:endParaRPr lang="en-US" dirty="0"/>
        </a:p>
      </dgm:t>
    </dgm:pt>
    <dgm:pt modelId="{4C6AC11D-55A2-4046-8443-D163D18A941B}" type="parTrans" cxnId="{E10A76DB-14E7-4377-8A36-C3B04A5C3DA9}">
      <dgm:prSet/>
      <dgm:spPr/>
      <dgm:t>
        <a:bodyPr/>
        <a:lstStyle/>
        <a:p>
          <a:endParaRPr lang="en-US"/>
        </a:p>
      </dgm:t>
    </dgm:pt>
    <dgm:pt modelId="{E4D28195-5AED-401F-ACA2-27F4DD49700C}" type="sibTrans" cxnId="{E10A76DB-14E7-4377-8A36-C3B04A5C3DA9}">
      <dgm:prSet/>
      <dgm:spPr/>
      <dgm:t>
        <a:bodyPr/>
        <a:lstStyle/>
        <a:p>
          <a:endParaRPr lang="en-US"/>
        </a:p>
      </dgm:t>
    </dgm:pt>
    <dgm:pt modelId="{01F92E51-AB4A-409F-AB4E-6C5A3DB773A1}" type="pres">
      <dgm:prSet presAssocID="{89FD7110-64C4-464E-B5CA-EB3D2856C8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7E0222-33D5-45B7-B744-5454E839593B}" type="pres">
      <dgm:prSet presAssocID="{2E5291B2-9F60-4A70-B9DB-FFBC3BE41EB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0B5B6-019D-4BE3-9A9A-B56EBD300D2B}" type="pres">
      <dgm:prSet presAssocID="{E5BAC081-94EC-4A29-AC25-AE9733551FA3}" presName="sibTrans" presStyleLbl="sibTrans1D1" presStyleIdx="0" presStyleCnt="1"/>
      <dgm:spPr/>
      <dgm:t>
        <a:bodyPr/>
        <a:lstStyle/>
        <a:p>
          <a:endParaRPr lang="en-US"/>
        </a:p>
      </dgm:t>
    </dgm:pt>
    <dgm:pt modelId="{453F270F-2BDD-48C2-884E-CBEAB3277178}" type="pres">
      <dgm:prSet presAssocID="{E5BAC081-94EC-4A29-AC25-AE9733551FA3}" presName="connectorText" presStyleLbl="sibTrans1D1" presStyleIdx="0" presStyleCnt="1"/>
      <dgm:spPr/>
      <dgm:t>
        <a:bodyPr/>
        <a:lstStyle/>
        <a:p>
          <a:endParaRPr lang="en-US"/>
        </a:p>
      </dgm:t>
    </dgm:pt>
    <dgm:pt modelId="{8AA6ECEF-5595-4580-8046-383FD1ED610B}" type="pres">
      <dgm:prSet presAssocID="{D8F6E24B-3ED3-4DFA-AA5D-229CECBBD46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0A76DB-14E7-4377-8A36-C3B04A5C3DA9}" srcId="{89FD7110-64C4-464E-B5CA-EB3D2856C8CF}" destId="{D8F6E24B-3ED3-4DFA-AA5D-229CECBBD46B}" srcOrd="1" destOrd="0" parTransId="{4C6AC11D-55A2-4046-8443-D163D18A941B}" sibTransId="{E4D28195-5AED-401F-ACA2-27F4DD49700C}"/>
    <dgm:cxn modelId="{5F0949B9-7449-4AE4-B201-F6DF4C06DD48}" type="presOf" srcId="{D8F6E24B-3ED3-4DFA-AA5D-229CECBBD46B}" destId="{8AA6ECEF-5595-4580-8046-383FD1ED610B}" srcOrd="0" destOrd="0" presId="urn:microsoft.com/office/officeart/2005/8/layout/bProcess3"/>
    <dgm:cxn modelId="{0985C496-6E36-4784-B5BC-BEE57B58713C}" type="presOf" srcId="{E5BAC081-94EC-4A29-AC25-AE9733551FA3}" destId="{9EC0B5B6-019D-4BE3-9A9A-B56EBD300D2B}" srcOrd="0" destOrd="0" presId="urn:microsoft.com/office/officeart/2005/8/layout/bProcess3"/>
    <dgm:cxn modelId="{3F2B2339-C178-4EE0-9316-0905538D61BB}" type="presOf" srcId="{89FD7110-64C4-464E-B5CA-EB3D2856C8CF}" destId="{01F92E51-AB4A-409F-AB4E-6C5A3DB773A1}" srcOrd="0" destOrd="0" presId="urn:microsoft.com/office/officeart/2005/8/layout/bProcess3"/>
    <dgm:cxn modelId="{ACCD1F12-C0AA-42FC-8AAF-2759C982BE4D}" srcId="{89FD7110-64C4-464E-B5CA-EB3D2856C8CF}" destId="{2E5291B2-9F60-4A70-B9DB-FFBC3BE41EBB}" srcOrd="0" destOrd="0" parTransId="{5CD495F0-30D7-45E6-BE68-A50DB2BB40AC}" sibTransId="{E5BAC081-94EC-4A29-AC25-AE9733551FA3}"/>
    <dgm:cxn modelId="{B9033276-6E7A-4A75-93A4-5F2A96C4117C}" type="presOf" srcId="{2E5291B2-9F60-4A70-B9DB-FFBC3BE41EBB}" destId="{847E0222-33D5-45B7-B744-5454E839593B}" srcOrd="0" destOrd="0" presId="urn:microsoft.com/office/officeart/2005/8/layout/bProcess3"/>
    <dgm:cxn modelId="{AC63FA54-1AA5-4E14-9B3E-2511F66397E6}" type="presOf" srcId="{E5BAC081-94EC-4A29-AC25-AE9733551FA3}" destId="{453F270F-2BDD-48C2-884E-CBEAB3277178}" srcOrd="1" destOrd="0" presId="urn:microsoft.com/office/officeart/2005/8/layout/bProcess3"/>
    <dgm:cxn modelId="{14AD1C27-0AB8-49DC-B071-438F1EFF6C63}" type="presParOf" srcId="{01F92E51-AB4A-409F-AB4E-6C5A3DB773A1}" destId="{847E0222-33D5-45B7-B744-5454E839593B}" srcOrd="0" destOrd="0" presId="urn:microsoft.com/office/officeart/2005/8/layout/bProcess3"/>
    <dgm:cxn modelId="{5999043A-2F9F-4B84-96D6-524BCFCB8677}" type="presParOf" srcId="{01F92E51-AB4A-409F-AB4E-6C5A3DB773A1}" destId="{9EC0B5B6-019D-4BE3-9A9A-B56EBD300D2B}" srcOrd="1" destOrd="0" presId="urn:microsoft.com/office/officeart/2005/8/layout/bProcess3"/>
    <dgm:cxn modelId="{8607FF0D-3111-4723-9FBB-0479601187E6}" type="presParOf" srcId="{9EC0B5B6-019D-4BE3-9A9A-B56EBD300D2B}" destId="{453F270F-2BDD-48C2-884E-CBEAB3277178}" srcOrd="0" destOrd="0" presId="urn:microsoft.com/office/officeart/2005/8/layout/bProcess3"/>
    <dgm:cxn modelId="{730F616B-4925-4C68-BE56-C72FF0EBB9E8}" type="presParOf" srcId="{01F92E51-AB4A-409F-AB4E-6C5A3DB773A1}" destId="{8AA6ECEF-5595-4580-8046-383FD1ED610B}" srcOrd="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FD7110-64C4-464E-B5CA-EB3D2856C8CF}" type="doc">
      <dgm:prSet loTypeId="urn:microsoft.com/office/officeart/2005/8/layout/bProcess3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E5291B2-9F60-4A70-B9DB-FFBC3BE41EBB}">
      <dgm:prSet phldrT="[Text]"/>
      <dgm:spPr/>
      <dgm:t>
        <a:bodyPr/>
        <a:lstStyle/>
        <a:p>
          <a:r>
            <a:rPr lang="it-IT" dirty="0" smtClean="0"/>
            <a:t>domanda</a:t>
          </a:r>
          <a:endParaRPr lang="en-US" dirty="0"/>
        </a:p>
      </dgm:t>
    </dgm:pt>
    <dgm:pt modelId="{5CD495F0-30D7-45E6-BE68-A50DB2BB40AC}" type="parTrans" cxnId="{ACCD1F12-C0AA-42FC-8AAF-2759C982BE4D}">
      <dgm:prSet/>
      <dgm:spPr/>
      <dgm:t>
        <a:bodyPr/>
        <a:lstStyle/>
        <a:p>
          <a:endParaRPr lang="en-US"/>
        </a:p>
      </dgm:t>
    </dgm:pt>
    <dgm:pt modelId="{E5BAC081-94EC-4A29-AC25-AE9733551FA3}" type="sibTrans" cxnId="{ACCD1F12-C0AA-42FC-8AAF-2759C982BE4D}">
      <dgm:prSet/>
      <dgm:spPr/>
      <dgm:t>
        <a:bodyPr/>
        <a:lstStyle/>
        <a:p>
          <a:endParaRPr lang="en-US"/>
        </a:p>
      </dgm:t>
    </dgm:pt>
    <dgm:pt modelId="{D8F6E24B-3ED3-4DFA-AA5D-229CECBBD46B}">
      <dgm:prSet phldrT="[Text]"/>
      <dgm:spPr/>
      <dgm:t>
        <a:bodyPr/>
        <a:lstStyle/>
        <a:p>
          <a:r>
            <a:rPr lang="it-IT" dirty="0" smtClean="0"/>
            <a:t>variabile/i</a:t>
          </a:r>
          <a:endParaRPr lang="en-US" dirty="0"/>
        </a:p>
      </dgm:t>
    </dgm:pt>
    <dgm:pt modelId="{4C6AC11D-55A2-4046-8443-D163D18A941B}" type="parTrans" cxnId="{E10A76DB-14E7-4377-8A36-C3B04A5C3DA9}">
      <dgm:prSet/>
      <dgm:spPr/>
      <dgm:t>
        <a:bodyPr/>
        <a:lstStyle/>
        <a:p>
          <a:endParaRPr lang="en-US"/>
        </a:p>
      </dgm:t>
    </dgm:pt>
    <dgm:pt modelId="{E4D28195-5AED-401F-ACA2-27F4DD49700C}" type="sibTrans" cxnId="{E10A76DB-14E7-4377-8A36-C3B04A5C3DA9}">
      <dgm:prSet/>
      <dgm:spPr/>
      <dgm:t>
        <a:bodyPr/>
        <a:lstStyle/>
        <a:p>
          <a:endParaRPr lang="en-US"/>
        </a:p>
      </dgm:t>
    </dgm:pt>
    <dgm:pt modelId="{01F92E51-AB4A-409F-AB4E-6C5A3DB773A1}" type="pres">
      <dgm:prSet presAssocID="{89FD7110-64C4-464E-B5CA-EB3D2856C8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7E0222-33D5-45B7-B744-5454E839593B}" type="pres">
      <dgm:prSet presAssocID="{2E5291B2-9F60-4A70-B9DB-FFBC3BE41EB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0B5B6-019D-4BE3-9A9A-B56EBD300D2B}" type="pres">
      <dgm:prSet presAssocID="{E5BAC081-94EC-4A29-AC25-AE9733551FA3}" presName="sibTrans" presStyleLbl="sibTrans1D1" presStyleIdx="0" presStyleCnt="1"/>
      <dgm:spPr/>
      <dgm:t>
        <a:bodyPr/>
        <a:lstStyle/>
        <a:p>
          <a:endParaRPr lang="en-US"/>
        </a:p>
      </dgm:t>
    </dgm:pt>
    <dgm:pt modelId="{453F270F-2BDD-48C2-884E-CBEAB3277178}" type="pres">
      <dgm:prSet presAssocID="{E5BAC081-94EC-4A29-AC25-AE9733551FA3}" presName="connectorText" presStyleLbl="sibTrans1D1" presStyleIdx="0" presStyleCnt="1"/>
      <dgm:spPr/>
      <dgm:t>
        <a:bodyPr/>
        <a:lstStyle/>
        <a:p>
          <a:endParaRPr lang="en-US"/>
        </a:p>
      </dgm:t>
    </dgm:pt>
    <dgm:pt modelId="{8AA6ECEF-5595-4580-8046-383FD1ED610B}" type="pres">
      <dgm:prSet presAssocID="{D8F6E24B-3ED3-4DFA-AA5D-229CECBBD46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12F0DF-4D61-4F6E-AF44-657B836D48CB}" type="presOf" srcId="{D8F6E24B-3ED3-4DFA-AA5D-229CECBBD46B}" destId="{8AA6ECEF-5595-4580-8046-383FD1ED610B}" srcOrd="0" destOrd="0" presId="urn:microsoft.com/office/officeart/2005/8/layout/bProcess3"/>
    <dgm:cxn modelId="{C01F280F-B6A8-4808-8CBB-E42EE281CEEC}" type="presOf" srcId="{E5BAC081-94EC-4A29-AC25-AE9733551FA3}" destId="{453F270F-2BDD-48C2-884E-CBEAB3277178}" srcOrd="1" destOrd="0" presId="urn:microsoft.com/office/officeart/2005/8/layout/bProcess3"/>
    <dgm:cxn modelId="{ACCD1F12-C0AA-42FC-8AAF-2759C982BE4D}" srcId="{89FD7110-64C4-464E-B5CA-EB3D2856C8CF}" destId="{2E5291B2-9F60-4A70-B9DB-FFBC3BE41EBB}" srcOrd="0" destOrd="0" parTransId="{5CD495F0-30D7-45E6-BE68-A50DB2BB40AC}" sibTransId="{E5BAC081-94EC-4A29-AC25-AE9733551FA3}"/>
    <dgm:cxn modelId="{EAF7168C-9F11-42A8-8569-F9B8B7C37C1D}" type="presOf" srcId="{E5BAC081-94EC-4A29-AC25-AE9733551FA3}" destId="{9EC0B5B6-019D-4BE3-9A9A-B56EBD300D2B}" srcOrd="0" destOrd="0" presId="urn:microsoft.com/office/officeart/2005/8/layout/bProcess3"/>
    <dgm:cxn modelId="{E10A76DB-14E7-4377-8A36-C3B04A5C3DA9}" srcId="{89FD7110-64C4-464E-B5CA-EB3D2856C8CF}" destId="{D8F6E24B-3ED3-4DFA-AA5D-229CECBBD46B}" srcOrd="1" destOrd="0" parTransId="{4C6AC11D-55A2-4046-8443-D163D18A941B}" sibTransId="{E4D28195-5AED-401F-ACA2-27F4DD49700C}"/>
    <dgm:cxn modelId="{B29BC7C6-E587-4AB5-BE7D-5D3D9368F5C2}" type="presOf" srcId="{89FD7110-64C4-464E-B5CA-EB3D2856C8CF}" destId="{01F92E51-AB4A-409F-AB4E-6C5A3DB773A1}" srcOrd="0" destOrd="0" presId="urn:microsoft.com/office/officeart/2005/8/layout/bProcess3"/>
    <dgm:cxn modelId="{80179E98-E6C4-4508-8ADE-B5167EF37B50}" type="presOf" srcId="{2E5291B2-9F60-4A70-B9DB-FFBC3BE41EBB}" destId="{847E0222-33D5-45B7-B744-5454E839593B}" srcOrd="0" destOrd="0" presId="urn:microsoft.com/office/officeart/2005/8/layout/bProcess3"/>
    <dgm:cxn modelId="{F03B6D5D-AE76-4EDA-853D-5DB24B91AAAB}" type="presParOf" srcId="{01F92E51-AB4A-409F-AB4E-6C5A3DB773A1}" destId="{847E0222-33D5-45B7-B744-5454E839593B}" srcOrd="0" destOrd="0" presId="urn:microsoft.com/office/officeart/2005/8/layout/bProcess3"/>
    <dgm:cxn modelId="{338F6BC7-FC97-4042-80ED-CA743BFB346F}" type="presParOf" srcId="{01F92E51-AB4A-409F-AB4E-6C5A3DB773A1}" destId="{9EC0B5B6-019D-4BE3-9A9A-B56EBD300D2B}" srcOrd="1" destOrd="0" presId="urn:microsoft.com/office/officeart/2005/8/layout/bProcess3"/>
    <dgm:cxn modelId="{AED0F939-CFCC-45F8-BB2E-DF01C53C9B1B}" type="presParOf" srcId="{9EC0B5B6-019D-4BE3-9A9A-B56EBD300D2B}" destId="{453F270F-2BDD-48C2-884E-CBEAB3277178}" srcOrd="0" destOrd="0" presId="urn:microsoft.com/office/officeart/2005/8/layout/bProcess3"/>
    <dgm:cxn modelId="{5D50DE94-0183-4913-BD88-298FC9E446B6}" type="presParOf" srcId="{01F92E51-AB4A-409F-AB4E-6C5A3DB773A1}" destId="{8AA6ECEF-5595-4580-8046-383FD1ED610B}" srcOrd="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0B5B6-019D-4BE3-9A9A-B56EBD300D2B}">
      <dsp:nvSpPr>
        <dsp:cNvPr id="0" name=""/>
        <dsp:cNvSpPr/>
      </dsp:nvSpPr>
      <dsp:spPr>
        <a:xfrm>
          <a:off x="640080" y="637740"/>
          <a:ext cx="91440" cy="2143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319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9677" y="743675"/>
        <a:ext cx="12245" cy="2449"/>
      </dsp:txXfrm>
    </dsp:sp>
    <dsp:sp modelId="{847E0222-33D5-45B7-B744-5454E839593B}">
      <dsp:nvSpPr>
        <dsp:cNvPr id="0" name=""/>
        <dsp:cNvSpPr/>
      </dsp:nvSpPr>
      <dsp:spPr>
        <a:xfrm>
          <a:off x="153367" y="621"/>
          <a:ext cx="1064865" cy="63891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domanda</a:t>
          </a:r>
          <a:endParaRPr lang="en-US" sz="1500" kern="1200" dirty="0"/>
        </a:p>
      </dsp:txBody>
      <dsp:txXfrm>
        <a:off x="153367" y="621"/>
        <a:ext cx="1064865" cy="638919"/>
      </dsp:txXfrm>
    </dsp:sp>
    <dsp:sp modelId="{8AA6ECEF-5595-4580-8046-383FD1ED610B}">
      <dsp:nvSpPr>
        <dsp:cNvPr id="0" name=""/>
        <dsp:cNvSpPr/>
      </dsp:nvSpPr>
      <dsp:spPr>
        <a:xfrm>
          <a:off x="153367" y="884459"/>
          <a:ext cx="1064865" cy="63891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variabile/i</a:t>
          </a:r>
          <a:endParaRPr lang="en-US" sz="1500" kern="1200" dirty="0"/>
        </a:p>
      </dsp:txBody>
      <dsp:txXfrm>
        <a:off x="153367" y="884459"/>
        <a:ext cx="1064865" cy="638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0B5B6-019D-4BE3-9A9A-B56EBD300D2B}">
      <dsp:nvSpPr>
        <dsp:cNvPr id="0" name=""/>
        <dsp:cNvSpPr/>
      </dsp:nvSpPr>
      <dsp:spPr>
        <a:xfrm>
          <a:off x="640080" y="637740"/>
          <a:ext cx="91440" cy="2143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319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9677" y="743675"/>
        <a:ext cx="12245" cy="2449"/>
      </dsp:txXfrm>
    </dsp:sp>
    <dsp:sp modelId="{847E0222-33D5-45B7-B744-5454E839593B}">
      <dsp:nvSpPr>
        <dsp:cNvPr id="0" name=""/>
        <dsp:cNvSpPr/>
      </dsp:nvSpPr>
      <dsp:spPr>
        <a:xfrm>
          <a:off x="153367" y="621"/>
          <a:ext cx="1064865" cy="63891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domanda</a:t>
          </a:r>
          <a:endParaRPr lang="en-US" sz="1500" kern="1200" dirty="0"/>
        </a:p>
      </dsp:txBody>
      <dsp:txXfrm>
        <a:off x="153367" y="621"/>
        <a:ext cx="1064865" cy="638919"/>
      </dsp:txXfrm>
    </dsp:sp>
    <dsp:sp modelId="{8AA6ECEF-5595-4580-8046-383FD1ED610B}">
      <dsp:nvSpPr>
        <dsp:cNvPr id="0" name=""/>
        <dsp:cNvSpPr/>
      </dsp:nvSpPr>
      <dsp:spPr>
        <a:xfrm>
          <a:off x="153367" y="884459"/>
          <a:ext cx="1064865" cy="63891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variabile/i</a:t>
          </a:r>
          <a:endParaRPr lang="en-US" sz="1500" kern="1200" dirty="0"/>
        </a:p>
      </dsp:txBody>
      <dsp:txXfrm>
        <a:off x="153367" y="884459"/>
        <a:ext cx="1064865" cy="6389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0B5B6-019D-4BE3-9A9A-B56EBD300D2B}">
      <dsp:nvSpPr>
        <dsp:cNvPr id="0" name=""/>
        <dsp:cNvSpPr/>
      </dsp:nvSpPr>
      <dsp:spPr>
        <a:xfrm>
          <a:off x="640080" y="637740"/>
          <a:ext cx="91440" cy="2143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319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9677" y="743675"/>
        <a:ext cx="12245" cy="2449"/>
      </dsp:txXfrm>
    </dsp:sp>
    <dsp:sp modelId="{847E0222-33D5-45B7-B744-5454E839593B}">
      <dsp:nvSpPr>
        <dsp:cNvPr id="0" name=""/>
        <dsp:cNvSpPr/>
      </dsp:nvSpPr>
      <dsp:spPr>
        <a:xfrm>
          <a:off x="153367" y="621"/>
          <a:ext cx="1064865" cy="63891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domanda</a:t>
          </a:r>
          <a:endParaRPr lang="en-US" sz="1500" kern="1200" dirty="0"/>
        </a:p>
      </dsp:txBody>
      <dsp:txXfrm>
        <a:off x="153367" y="621"/>
        <a:ext cx="1064865" cy="638919"/>
      </dsp:txXfrm>
    </dsp:sp>
    <dsp:sp modelId="{8AA6ECEF-5595-4580-8046-383FD1ED610B}">
      <dsp:nvSpPr>
        <dsp:cNvPr id="0" name=""/>
        <dsp:cNvSpPr/>
      </dsp:nvSpPr>
      <dsp:spPr>
        <a:xfrm>
          <a:off x="153367" y="884459"/>
          <a:ext cx="1064865" cy="63891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variabile/i</a:t>
          </a:r>
          <a:endParaRPr lang="en-US" sz="1500" kern="1200" dirty="0"/>
        </a:p>
      </dsp:txBody>
      <dsp:txXfrm>
        <a:off x="153367" y="884459"/>
        <a:ext cx="1064865" cy="638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53934552-1CCB-4072-A1A0-696F442C8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22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E51D60-6C02-4E28-A090-EE43A9219184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F57744-5A62-4D3A-B187-63A2256A11DE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EFEA5E-727C-4742-9B04-40181B7880A5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79524E-6636-48F7-8247-00278382C87E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543A36-91AE-4220-8008-65EDB866807B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6CA206-C88E-4E57-8E37-8FC58A29B320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B5781D-3492-4295-8DEB-9E5E987CCDF2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5546D8-DCEF-4B0B-B926-50DF8E568BA2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171051-2761-4EC2-90E5-9C7E43977D41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A5D550-FEA6-4821-B5F9-057893B3C89D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19D5B-6FAE-449B-8C05-C7EC3901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8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5BF97-CDEA-4B6E-8DB7-D54332912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9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28CDE-BD17-4241-AED1-C4D93B346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9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A72EB-3991-4727-B2C9-6521B78EB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9F544-9038-4A92-99EC-74064F3B8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9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3148E-7DA2-423C-B284-295C7C087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0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2ED0-D970-4EB4-A9B5-06DD64E18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9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C4F00-A21E-4E2D-84BB-D2D433783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E9AB3-56FD-43E6-95B6-4E11E316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5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DE52F-96F6-4C4B-9BD6-B1883F881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5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3E17-AC08-4F54-836E-C89B414BC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6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D17BF-070E-47F0-BF5F-F8223021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5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fld id="{F0A3A315-9A79-4539-A31C-8B7F58C8F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95400"/>
            <a:ext cx="91440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ll</a:t>
            </a: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Questionario </a:t>
            </a:r>
            <a:b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Introduzione al software </a:t>
            </a: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</a:t>
            </a:r>
            <a:b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2800" b="1" i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(Parte 1)</a:t>
            </a:r>
            <a:endParaRPr lang="en-US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447800" y="4249738"/>
            <a:ext cx="58674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i="1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>
                <a:solidFill>
                  <a:srgbClr val="FF9900"/>
                </a:solidFill>
              </a:rPr>
            </a:br>
            <a:r>
              <a:rPr lang="it-IT" sz="2800" i="1">
                <a:solidFill>
                  <a:srgbClr val="FF9900"/>
                </a:solidFill>
              </a:rPr>
              <a:t/>
            </a:r>
            <a:br>
              <a:rPr lang="it-IT" sz="2800" i="1">
                <a:solidFill>
                  <a:srgbClr val="FF9900"/>
                </a:solidFill>
              </a:rPr>
            </a:br>
            <a:r>
              <a:rPr lang="it-IT" sz="2800" i="1">
                <a:solidFill>
                  <a:srgbClr val="FF9900"/>
                </a:solidFill>
              </a:rPr>
              <a:t>Esercitazione n°1</a:t>
            </a:r>
          </a:p>
          <a:p>
            <a:pPr algn="ctr" eaLnBrk="1" hangingPunct="1"/>
            <a:endParaRPr lang="en-US" sz="2800" i="1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Questionario – Esempio (2/2)</a:t>
            </a:r>
            <a:endParaRPr lang="en-GB" sz="400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3790950"/>
          <a:ext cx="5356226" cy="2547935"/>
        </p:xfrm>
        <a:graphic>
          <a:graphicData uri="http://schemas.openxmlformats.org/drawingml/2006/table">
            <a:tbl>
              <a:tblPr/>
              <a:tblGrid>
                <a:gridCol w="895322"/>
                <a:gridCol w="298441"/>
                <a:gridCol w="424100"/>
                <a:gridCol w="675417"/>
                <a:gridCol w="204197"/>
                <a:gridCol w="628296"/>
                <a:gridCol w="863907"/>
                <a:gridCol w="549759"/>
                <a:gridCol w="612590"/>
                <a:gridCol w="204197"/>
              </a:tblGrid>
              <a:tr h="2952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questionario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eta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sesso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statociv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D_10_cn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D_10_ec_fin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D_10_s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D_10_at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SPOSATO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3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3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SPOSATO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3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3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3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475" name="Rectangle 3"/>
          <p:cNvSpPr>
            <a:spLocks noChangeArrowheads="1"/>
          </p:cNvSpPr>
          <p:nvPr/>
        </p:nvSpPr>
        <p:spPr bwMode="auto">
          <a:xfrm>
            <a:off x="609600" y="1066800"/>
            <a:ext cx="80772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/>
              <a:t>10) Quali sono gli argomenti che ti interessano? Esprimi la tua preferenza su una scala da 1 a 9 (con 1 = per nulla e 9 = moltissimo)</a:t>
            </a:r>
          </a:p>
          <a:p>
            <a:r>
              <a:rPr lang="it-IT"/>
              <a:t>Cronaca </a:t>
            </a:r>
          </a:p>
          <a:p>
            <a:r>
              <a:rPr lang="en-AU"/>
              <a:t>Economia e Finanza</a:t>
            </a:r>
          </a:p>
          <a:p>
            <a:r>
              <a:rPr lang="en-AU"/>
              <a:t>Sport</a:t>
            </a:r>
          </a:p>
          <a:p>
            <a:r>
              <a:rPr lang="en-AU"/>
              <a:t>Attualità</a:t>
            </a:r>
            <a:endParaRPr lang="it-IT"/>
          </a:p>
          <a:p>
            <a:endParaRPr lang="en-AU" b="1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19400" y="1752600"/>
          <a:ext cx="6095997" cy="182880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451022"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1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2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3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4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5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6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7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8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9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</a:tr>
              <a:tr h="475735"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1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2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3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4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5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6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7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8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9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</a:tr>
              <a:tr h="451022"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1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2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3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4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5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6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7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8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9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</a:tr>
              <a:tr h="451022"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1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2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3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4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5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6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7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8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9</a:t>
                      </a:r>
                      <a:endParaRPr lang="it-IT" sz="1400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5528" name="Rectangular Callout 6"/>
          <p:cNvSpPr>
            <a:spLocks noChangeArrowheads="1"/>
          </p:cNvSpPr>
          <p:nvPr/>
        </p:nvSpPr>
        <p:spPr bwMode="auto">
          <a:xfrm>
            <a:off x="6019800" y="3962400"/>
            <a:ext cx="2895600" cy="1477963"/>
          </a:xfrm>
          <a:prstGeom prst="wedgeRectCallout">
            <a:avLst>
              <a:gd name="adj1" fmla="val -70389"/>
              <a:gd name="adj2" fmla="val -45963"/>
            </a:avLst>
          </a:prstGeom>
          <a:noFill/>
          <a:ln w="28575" algn="ctr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AU"/>
              <a:t>Creazione di 4 variabili per la domanda n°10, scelta di un nome facilmente identificabile D_10_</a:t>
            </a:r>
            <a:r>
              <a:rPr lang="en-AU" i="1"/>
              <a:t>modalità</a:t>
            </a:r>
            <a:endParaRPr lang="it-IT" i="1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mtClean="0">
                <a:solidFill>
                  <a:srgbClr val="FF9900"/>
                </a:solidFill>
              </a:rPr>
              <a:t>Esempio domanda – variabile qualitativa ordinale</a:t>
            </a:r>
            <a:r>
              <a:rPr lang="it-IT" sz="4000" smtClean="0"/>
              <a:t> </a:t>
            </a:r>
            <a:endParaRPr lang="en-GB" sz="4000" smtClean="0"/>
          </a:p>
        </p:txBody>
      </p:sp>
      <p:graphicFrame>
        <p:nvGraphicFramePr>
          <p:cNvPr id="182275" name="Group 3"/>
          <p:cNvGraphicFramePr>
            <a:graphicFrameLocks noGrp="1"/>
          </p:cNvGraphicFramePr>
          <p:nvPr>
            <p:ph idx="1"/>
          </p:nvPr>
        </p:nvGraphicFramePr>
        <p:xfrm>
          <a:off x="762000" y="4691063"/>
          <a:ext cx="7467600" cy="1100138"/>
        </p:xfrm>
        <a:graphic>
          <a:graphicData uri="http://schemas.openxmlformats.org/drawingml/2006/table">
            <a:tbl>
              <a:tblPr/>
              <a:tblGrid>
                <a:gridCol w="1600200"/>
                <a:gridCol w="519113"/>
                <a:gridCol w="890587"/>
                <a:gridCol w="892175"/>
                <a:gridCol w="890588"/>
                <a:gridCol w="892175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457200" y="1795463"/>
            <a:ext cx="8001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it-IT" b="1"/>
              <a:t>Su una scala da 1 a 9 (con 1 = per nulla e 9 = moltissimo) quanto ritiene importante comunicare e relazionarsi con le altre persone nella sua vita quotidiana?  </a:t>
            </a:r>
          </a:p>
          <a:p>
            <a:pPr marL="342900" indent="-342900"/>
            <a:endParaRPr lang="it-IT" b="1">
              <a:solidFill>
                <a:srgbClr val="FF0000"/>
              </a:solidFill>
            </a:endParaRPr>
          </a:p>
          <a:p>
            <a:pPr marL="342900" indent="-342900"/>
            <a:r>
              <a:rPr lang="it-IT" b="1">
                <a:solidFill>
                  <a:srgbClr val="FF0000"/>
                </a:solidFill>
              </a:rPr>
              <a:t>Risposta dell’intervistato n°125 alla domanda 1: 8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3733800"/>
          <a:ext cx="6095997" cy="371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Multiply 5"/>
          <p:cNvSpPr/>
          <p:nvPr/>
        </p:nvSpPr>
        <p:spPr bwMode="auto">
          <a:xfrm>
            <a:off x="6172200" y="3352800"/>
            <a:ext cx="533400" cy="609600"/>
          </a:xfrm>
          <a:prstGeom prst="mathMultiply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16449" name="Group 17"/>
          <p:cNvGrpSpPr>
            <a:grpSpLocks/>
          </p:cNvGrpSpPr>
          <p:nvPr/>
        </p:nvGrpSpPr>
        <p:grpSpPr bwMode="auto">
          <a:xfrm>
            <a:off x="6172200" y="3810000"/>
            <a:ext cx="228600" cy="228600"/>
            <a:chOff x="3840" y="1560"/>
            <a:chExt cx="144" cy="144"/>
          </a:xfrm>
        </p:grpSpPr>
        <p:sp>
          <p:nvSpPr>
            <p:cNvPr id="16450" name="Line 18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51" name="Line 19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mtClean="0">
                <a:solidFill>
                  <a:srgbClr val="FF9900"/>
                </a:solidFill>
              </a:rPr>
              <a:t>Esempio domanda – variabile qualitativa nominale </a:t>
            </a:r>
            <a:endParaRPr lang="en-GB" smtClean="0">
              <a:solidFill>
                <a:srgbClr val="FF9900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1795463"/>
            <a:ext cx="8001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it-IT" b="1"/>
              <a:t>12. Qual è la tecnologia del suo telefono cellulare principale? </a:t>
            </a:r>
            <a:r>
              <a:rPr lang="it-IT"/>
              <a:t>(possibile fornire 1 sola risposta)</a:t>
            </a:r>
          </a:p>
          <a:p>
            <a:pPr marL="342900" indent="-342900"/>
            <a:r>
              <a:rPr lang="it-IT"/>
              <a:t>1) Gsm</a:t>
            </a:r>
          </a:p>
          <a:p>
            <a:pPr marL="342900" indent="-342900"/>
            <a:r>
              <a:rPr lang="it-IT"/>
              <a:t>2) Umts</a:t>
            </a:r>
          </a:p>
          <a:p>
            <a:pPr marL="342900" indent="-342900"/>
            <a:r>
              <a:rPr lang="it-IT"/>
              <a:t>3) Palmare</a:t>
            </a:r>
          </a:p>
          <a:p>
            <a:pPr marL="342900" indent="-342900"/>
            <a:r>
              <a:rPr lang="it-IT"/>
              <a:t>4) Non so</a:t>
            </a:r>
          </a:p>
          <a:p>
            <a:pPr marL="342900" indent="-342900"/>
            <a:endParaRPr lang="it-IT" b="1">
              <a:solidFill>
                <a:srgbClr val="FF0000"/>
              </a:solidFill>
            </a:endParaRPr>
          </a:p>
          <a:p>
            <a:pPr marL="342900" indent="-342900"/>
            <a:r>
              <a:rPr lang="it-IT" b="1">
                <a:solidFill>
                  <a:srgbClr val="FF0000"/>
                </a:solidFill>
              </a:rPr>
              <a:t>Risposta dell’intervistato n°125 alla domanda 12: Gsm</a:t>
            </a:r>
          </a:p>
        </p:txBody>
      </p:sp>
      <p:graphicFrame>
        <p:nvGraphicFramePr>
          <p:cNvPr id="185348" name="Group 4"/>
          <p:cNvGraphicFramePr>
            <a:graphicFrameLocks noGrp="1"/>
          </p:cNvGraphicFramePr>
          <p:nvPr>
            <p:ph type="tbl" idx="1"/>
          </p:nvPr>
        </p:nvGraphicFramePr>
        <p:xfrm>
          <a:off x="762000" y="5227638"/>
          <a:ext cx="7467600" cy="1100138"/>
        </p:xfrm>
        <a:graphic>
          <a:graphicData uri="http://schemas.openxmlformats.org/drawingml/2006/table">
            <a:tbl>
              <a:tblPr/>
              <a:tblGrid>
                <a:gridCol w="1600200"/>
                <a:gridCol w="519113"/>
                <a:gridCol w="890587"/>
                <a:gridCol w="892175"/>
                <a:gridCol w="890588"/>
                <a:gridCol w="892175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Gsm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134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mtClean="0">
                <a:solidFill>
                  <a:srgbClr val="FF9900"/>
                </a:solidFill>
              </a:rPr>
              <a:t>Esempio domanda – variabile qualitativa nominale (1/2)</a:t>
            </a:r>
            <a:endParaRPr lang="en-GB" smtClean="0">
              <a:solidFill>
                <a:srgbClr val="FF9900"/>
              </a:solidFill>
            </a:endParaRPr>
          </a:p>
        </p:txBody>
      </p:sp>
      <p:sp>
        <p:nvSpPr>
          <p:cNvPr id="18435" name="Rectangle 41"/>
          <p:cNvSpPr>
            <a:spLocks noChangeArrowheads="1"/>
          </p:cNvSpPr>
          <p:nvPr/>
        </p:nvSpPr>
        <p:spPr bwMode="auto">
          <a:xfrm>
            <a:off x="152400" y="1503363"/>
            <a:ext cx="88392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it-IT" b="1"/>
              <a:t>10. Perché non utilizza un telefono cellulare?</a:t>
            </a:r>
          </a:p>
          <a:p>
            <a:pPr marL="342900" indent="-342900"/>
            <a:r>
              <a:rPr lang="it-IT"/>
              <a:t> 1) Non mi interessano i telefoni cellulari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r>
              <a:rPr lang="it-IT"/>
              <a:t> 2) Possiedo altri mezzi di comunicazione e sono già soddisfatto così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r>
              <a:rPr lang="it-IT"/>
              <a:t> 3) Mi piacerebbe ma sento che lo troverei difficile da utilizzare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r>
              <a:rPr lang="it-IT"/>
              <a:t> 4) Sarei interessato, ma non abbastanza da sostenere il costo d’acquisto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r>
              <a:rPr lang="it-IT"/>
              <a:t> 5) Altro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endParaRPr lang="it-IT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572000"/>
            <a:ext cx="7848600" cy="646331"/>
          </a:xfrm>
          <a:prstGeom prst="rect">
            <a:avLst/>
          </a:prstGeom>
          <a:ln w="31750" cmpd="dbl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kern="0" dirty="0">
                <a:latin typeface="Arial" pitchFamily="34" charset="0"/>
              </a:rPr>
              <a:t>Necessità </a:t>
            </a:r>
            <a:r>
              <a:rPr lang="it-IT" b="1" kern="0" dirty="0" err="1">
                <a:latin typeface="Arial" pitchFamily="34" charset="0"/>
              </a:rPr>
              <a:t>di</a:t>
            </a:r>
            <a:r>
              <a:rPr lang="it-IT" b="1" kern="0" dirty="0">
                <a:latin typeface="Arial" pitchFamily="34" charset="0"/>
              </a:rPr>
              <a:t> codificare </a:t>
            </a:r>
            <a:r>
              <a:rPr lang="it-IT" b="1" kern="0" dirty="0" err="1">
                <a:latin typeface="Arial" pitchFamily="34" charset="0"/>
              </a:rPr>
              <a:t>le</a:t>
            </a:r>
            <a:r>
              <a:rPr lang="it-IT" b="1" kern="0" dirty="0">
                <a:latin typeface="Arial" pitchFamily="34" charset="0"/>
              </a:rPr>
              <a:t> risposte </a:t>
            </a:r>
            <a:r>
              <a:rPr lang="it-IT" b="1" kern="0" dirty="0" err="1">
                <a:latin typeface="Arial" pitchFamily="34" charset="0"/>
              </a:rPr>
              <a:t>per</a:t>
            </a:r>
            <a:r>
              <a:rPr lang="it-IT" b="1" kern="0" dirty="0">
                <a:latin typeface="Arial" pitchFamily="34" charset="0"/>
              </a:rPr>
              <a:t> creare </a:t>
            </a:r>
            <a:r>
              <a:rPr lang="it-IT" b="1" kern="0" dirty="0" err="1">
                <a:latin typeface="Arial" pitchFamily="34" charset="0"/>
              </a:rPr>
              <a:t>le</a:t>
            </a:r>
            <a:r>
              <a:rPr lang="it-IT" b="1" kern="0" dirty="0">
                <a:latin typeface="Arial" pitchFamily="34" charset="0"/>
              </a:rPr>
              <a:t> modalità </a:t>
            </a:r>
            <a:r>
              <a:rPr lang="it-IT" b="1" kern="0" dirty="0" err="1">
                <a:latin typeface="Arial" pitchFamily="34" charset="0"/>
              </a:rPr>
              <a:t>di</a:t>
            </a:r>
            <a:r>
              <a:rPr lang="it-IT" b="1" kern="0" dirty="0">
                <a:latin typeface="Arial" pitchFamily="34" charset="0"/>
              </a:rPr>
              <a:t> una variabile qualitativa nominale</a:t>
            </a:r>
            <a:endParaRPr lang="en-US" b="1" dirty="0"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mtClean="0">
                <a:solidFill>
                  <a:srgbClr val="FF9900"/>
                </a:solidFill>
              </a:rPr>
              <a:t>Esempio domanda – variabile qualitativa nominale (2/2)</a:t>
            </a:r>
            <a:endParaRPr lang="en-GB" smtClean="0">
              <a:solidFill>
                <a:srgbClr val="FF9900"/>
              </a:solidFill>
            </a:endParaRPr>
          </a:p>
        </p:txBody>
      </p:sp>
      <p:graphicFrame>
        <p:nvGraphicFramePr>
          <p:cNvPr id="184323" name="Group 3"/>
          <p:cNvGraphicFramePr>
            <a:graphicFrameLocks noGrp="1"/>
          </p:cNvGraphicFramePr>
          <p:nvPr>
            <p:ph idx="1"/>
          </p:nvPr>
        </p:nvGraphicFramePr>
        <p:xfrm>
          <a:off x="762000" y="5334000"/>
          <a:ext cx="7467600" cy="1100138"/>
        </p:xfrm>
        <a:graphic>
          <a:graphicData uri="http://schemas.openxmlformats.org/drawingml/2006/table">
            <a:tbl>
              <a:tblPr/>
              <a:tblGrid>
                <a:gridCol w="1600200"/>
                <a:gridCol w="519113"/>
                <a:gridCol w="890587"/>
                <a:gridCol w="892175"/>
                <a:gridCol w="1601788"/>
                <a:gridCol w="668337"/>
                <a:gridCol w="685800"/>
                <a:gridCol w="609600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NO INTERESSE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134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COSTO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152400" y="1143000"/>
            <a:ext cx="8991600" cy="577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it-IT" b="1"/>
              <a:t>10. Perché non utilizza un telefono cellulare?</a:t>
            </a:r>
          </a:p>
          <a:p>
            <a:pPr marL="342900" indent="-342900"/>
            <a:r>
              <a:rPr lang="it-IT"/>
              <a:t> 1) Non mi interessano i telefoni cellulari </a:t>
            </a:r>
            <a:r>
              <a:rPr lang="it-IT">
                <a:sym typeface="Wingdings" pitchFamily="2" charset="2"/>
              </a:rPr>
              <a:t> </a:t>
            </a:r>
            <a:r>
              <a:rPr lang="it-IT" b="1">
                <a:solidFill>
                  <a:srgbClr val="FF0000"/>
                </a:solidFill>
                <a:sym typeface="Wingdings" pitchFamily="2" charset="2"/>
              </a:rPr>
              <a:t>NO INTERESSE</a:t>
            </a:r>
            <a:endParaRPr lang="it-IT" b="1">
              <a:solidFill>
                <a:srgbClr val="FF0000"/>
              </a:solidFill>
            </a:endParaRPr>
          </a:p>
          <a:p>
            <a:pPr marL="342900" indent="-342900"/>
            <a:r>
              <a:rPr lang="it-IT"/>
              <a:t> 2) Possiedo altri mezzi di comunicazione e sono già soddisfatto così </a:t>
            </a:r>
            <a:r>
              <a:rPr lang="it-IT">
                <a:sym typeface="Wingdings" pitchFamily="2" charset="2"/>
              </a:rPr>
              <a:t> </a:t>
            </a:r>
            <a:r>
              <a:rPr lang="it-IT" b="1">
                <a:solidFill>
                  <a:srgbClr val="FF0000"/>
                </a:solidFill>
                <a:sym typeface="Wingdings" pitchFamily="2" charset="2"/>
              </a:rPr>
              <a:t>ALTRI MEZZI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r>
              <a:rPr lang="it-IT"/>
              <a:t> 3) Mi piacerebbe ma sento che lo troverei difficile da utilizzare </a:t>
            </a:r>
            <a:r>
              <a:rPr lang="it-IT">
                <a:sym typeface="Wingdings" pitchFamily="2" charset="2"/>
              </a:rPr>
              <a:t> </a:t>
            </a:r>
            <a:r>
              <a:rPr lang="it-IT" b="1">
                <a:solidFill>
                  <a:srgbClr val="FF0000"/>
                </a:solidFill>
                <a:sym typeface="Wingdings" pitchFamily="2" charset="2"/>
              </a:rPr>
              <a:t>DIFFICILE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r>
              <a:rPr lang="it-IT"/>
              <a:t> 4) Sarei interessato, ma non abbastanza da sostenere il costo d’acquisto </a:t>
            </a:r>
            <a:r>
              <a:rPr lang="it-IT">
                <a:sym typeface="Wingdings" pitchFamily="2" charset="2"/>
              </a:rPr>
              <a:t> </a:t>
            </a:r>
            <a:r>
              <a:rPr lang="it-IT" b="1">
                <a:solidFill>
                  <a:srgbClr val="FF0000"/>
                </a:solidFill>
                <a:sym typeface="Wingdings" pitchFamily="2" charset="2"/>
              </a:rPr>
              <a:t>COSTO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r>
              <a:rPr lang="it-IT"/>
              <a:t> 5) Altro </a:t>
            </a:r>
            <a:r>
              <a:rPr lang="it-IT">
                <a:sym typeface="Wingdings" pitchFamily="2" charset="2"/>
              </a:rPr>
              <a:t> </a:t>
            </a:r>
            <a:r>
              <a:rPr lang="it-IT" b="1">
                <a:solidFill>
                  <a:srgbClr val="FF0000"/>
                </a:solidFill>
                <a:sym typeface="Wingdings" pitchFamily="2" charset="2"/>
              </a:rPr>
              <a:t>ALTRO </a:t>
            </a:r>
          </a:p>
          <a:p>
            <a:pPr marL="342900" indent="-342900"/>
            <a:endParaRPr lang="it-IT">
              <a:solidFill>
                <a:srgbClr val="FF0000"/>
              </a:solidFill>
            </a:endParaRPr>
          </a:p>
          <a:p>
            <a:pPr marL="342900" indent="-342900"/>
            <a:r>
              <a:rPr lang="it-IT" b="1">
                <a:solidFill>
                  <a:srgbClr val="FF0000"/>
                </a:solidFill>
              </a:rPr>
              <a:t>Risposta dell’intervistato n°125 alla domanda 10: 1 </a:t>
            </a:r>
            <a:r>
              <a:rPr lang="it-IT" b="1">
                <a:solidFill>
                  <a:srgbClr val="FF0000"/>
                </a:solidFill>
                <a:sym typeface="Wingdings" pitchFamily="2" charset="2"/>
              </a:rPr>
              <a:t> NO INTERESSE</a:t>
            </a:r>
            <a:endParaRPr lang="it-IT" b="1">
              <a:solidFill>
                <a:srgbClr val="FF0000"/>
              </a:solidFill>
            </a:endParaRPr>
          </a:p>
          <a:p>
            <a:pPr marL="342900" indent="-342900"/>
            <a:r>
              <a:rPr lang="it-IT" b="1">
                <a:solidFill>
                  <a:srgbClr val="FF0000"/>
                </a:solidFill>
              </a:rPr>
              <a:t>Risposta dell’intervistato n°134 alla domanda 10: 4 </a:t>
            </a:r>
            <a:r>
              <a:rPr lang="it-IT" b="1">
                <a:solidFill>
                  <a:srgbClr val="FF0000"/>
                </a:solidFill>
                <a:sym typeface="Wingdings" pitchFamily="2" charset="2"/>
              </a:rPr>
              <a:t> COSTO</a:t>
            </a:r>
            <a:endParaRPr lang="it-IT" b="1">
              <a:solidFill>
                <a:srgbClr val="FF0000"/>
              </a:solidFill>
            </a:endParaRPr>
          </a:p>
          <a:p>
            <a:pPr marL="342900" indent="-342900"/>
            <a:endParaRPr lang="it-IT" b="1">
              <a:solidFill>
                <a:srgbClr val="FF0000"/>
              </a:solidFill>
            </a:endParaRPr>
          </a:p>
          <a:p>
            <a:pPr marL="342900" indent="-342900"/>
            <a:endParaRPr lang="it-IT" b="1">
              <a:solidFill>
                <a:srgbClr val="FF0000"/>
              </a:solidFill>
            </a:endParaRPr>
          </a:p>
          <a:p>
            <a:pPr marL="342900" indent="-342900">
              <a:buSzPct val="60000"/>
            </a:pPr>
            <a:endParaRPr lang="it-IT"/>
          </a:p>
          <a:p>
            <a:pPr marL="342900" indent="-342900"/>
            <a:endParaRPr lang="it-IT" b="1"/>
          </a:p>
          <a:p>
            <a:pPr marL="342900" indent="-342900"/>
            <a:endParaRPr lang="it-IT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mtClean="0">
                <a:solidFill>
                  <a:srgbClr val="FF9900"/>
                </a:solidFill>
              </a:rPr>
              <a:t>Esempio domanda – variabile quantitativa </a:t>
            </a:r>
            <a:endParaRPr lang="en-GB" smtClean="0">
              <a:solidFill>
                <a:srgbClr val="FF99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57200" y="1944688"/>
            <a:ext cx="8001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it-IT" b="1"/>
              <a:t>14. Ogni quanto cambia il suo telefono cellulare? </a:t>
            </a:r>
            <a:r>
              <a:rPr lang="it-IT"/>
              <a:t>(esprimere la risposta in mesi)</a:t>
            </a:r>
          </a:p>
          <a:p>
            <a:pPr marL="342900" indent="-342900"/>
            <a:r>
              <a:rPr lang="it-IT"/>
              <a:t>                                               ……. mesi</a:t>
            </a:r>
          </a:p>
          <a:p>
            <a:pPr marL="342900" indent="-342900"/>
            <a:endParaRPr lang="it-IT" b="1">
              <a:solidFill>
                <a:srgbClr val="FF0000"/>
              </a:solidFill>
            </a:endParaRPr>
          </a:p>
          <a:p>
            <a:pPr marL="342900" indent="-342900"/>
            <a:r>
              <a:rPr lang="it-IT" b="1">
                <a:solidFill>
                  <a:srgbClr val="FF0000"/>
                </a:solidFill>
              </a:rPr>
              <a:t>Risposta dell’intervistato n°134 alla domanda 14: 18</a:t>
            </a:r>
          </a:p>
          <a:p>
            <a:pPr marL="342900" indent="-342900">
              <a:buSzPct val="60000"/>
              <a:buFont typeface="Wingdings" pitchFamily="2" charset="2"/>
              <a:buChar char="q"/>
            </a:pPr>
            <a:endParaRPr lang="it-IT"/>
          </a:p>
          <a:p>
            <a:pPr marL="342900" indent="-342900"/>
            <a:endParaRPr lang="it-IT" b="1"/>
          </a:p>
          <a:p>
            <a:pPr marL="342900" indent="-342900"/>
            <a:endParaRPr lang="it-IT" b="1">
              <a:solidFill>
                <a:srgbClr val="FF0000"/>
              </a:solidFill>
            </a:endParaRPr>
          </a:p>
        </p:txBody>
      </p:sp>
      <p:graphicFrame>
        <p:nvGraphicFramePr>
          <p:cNvPr id="186372" name="Group 4"/>
          <p:cNvGraphicFramePr>
            <a:graphicFrameLocks noGrp="1"/>
          </p:cNvGraphicFramePr>
          <p:nvPr>
            <p:ph type="tbl" idx="1"/>
          </p:nvPr>
        </p:nvGraphicFramePr>
        <p:xfrm>
          <a:off x="762000" y="4191000"/>
          <a:ext cx="7467600" cy="1100138"/>
        </p:xfrm>
        <a:graphic>
          <a:graphicData uri="http://schemas.openxmlformats.org/drawingml/2006/table">
            <a:tbl>
              <a:tblPr/>
              <a:tblGrid>
                <a:gridCol w="1600200"/>
                <a:gridCol w="519113"/>
                <a:gridCol w="890587"/>
                <a:gridCol w="892175"/>
                <a:gridCol w="890588"/>
                <a:gridCol w="892175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Gsm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134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Domande a risposte multiple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28600" y="1295400"/>
            <a:ext cx="76200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/>
              <a:t>17. Per quale motivo utilizza il telefono cellulare? </a:t>
            </a:r>
            <a:r>
              <a:rPr lang="it-IT"/>
              <a:t>(possibile fornire massimo 3 risposte)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1) Lavoro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2) Studio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3) Comunicare con familiari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4) Comunicare con il partner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5) Piacere/tempo libero  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6) Altro</a:t>
            </a:r>
          </a:p>
          <a:p>
            <a:pPr>
              <a:buSzPct val="60000"/>
            </a:pPr>
            <a:endParaRPr lang="it-IT"/>
          </a:p>
          <a:p>
            <a:pPr>
              <a:buSzPct val="60000"/>
            </a:pPr>
            <a:r>
              <a:rPr lang="it-IT" b="1">
                <a:solidFill>
                  <a:srgbClr val="FF0000"/>
                </a:solidFill>
              </a:rPr>
              <a:t>Risposta dell’intervistato n°45 alla domanda 17: 1 – 3 – 4</a:t>
            </a:r>
          </a:p>
          <a:p>
            <a:pPr>
              <a:buSzPct val="60000"/>
            </a:pPr>
            <a:endParaRPr lang="it-IT" b="1">
              <a:solidFill>
                <a:srgbClr val="FF0000"/>
              </a:solidFill>
            </a:endParaRPr>
          </a:p>
          <a:p>
            <a:pPr>
              <a:buSzPct val="60000"/>
            </a:pPr>
            <a:endParaRPr lang="it-IT"/>
          </a:p>
          <a:p>
            <a:pPr>
              <a:buSzPct val="60000"/>
              <a:buFont typeface="Wingdings" pitchFamily="2" charset="2"/>
              <a:buChar char="q"/>
            </a:pPr>
            <a:endParaRPr lang="it-IT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676400" y="1981200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D_17_1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1676400" y="2438400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D_17_2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3657600" y="2743200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D_17_3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3657600" y="3200400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D_17_4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2971800" y="3657600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D_17_5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1371600" y="4038600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D_17_6</a:t>
            </a:r>
          </a:p>
        </p:txBody>
      </p:sp>
      <p:grpSp>
        <p:nvGrpSpPr>
          <p:cNvPr id="21526" name="Group 11"/>
          <p:cNvGrpSpPr>
            <a:grpSpLocks/>
          </p:cNvGrpSpPr>
          <p:nvPr/>
        </p:nvGrpSpPr>
        <p:grpSpPr bwMode="auto">
          <a:xfrm>
            <a:off x="254000" y="2895600"/>
            <a:ext cx="228600" cy="228600"/>
            <a:chOff x="3840" y="1560"/>
            <a:chExt cx="144" cy="144"/>
          </a:xfrm>
        </p:grpSpPr>
        <p:sp>
          <p:nvSpPr>
            <p:cNvPr id="21574" name="Line 12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75" name="Line 13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1527" name="Group 14"/>
          <p:cNvGrpSpPr>
            <a:grpSpLocks/>
          </p:cNvGrpSpPr>
          <p:nvPr/>
        </p:nvGrpSpPr>
        <p:grpSpPr bwMode="auto">
          <a:xfrm>
            <a:off x="254000" y="3327400"/>
            <a:ext cx="228600" cy="228600"/>
            <a:chOff x="3840" y="1560"/>
            <a:chExt cx="144" cy="144"/>
          </a:xfrm>
        </p:grpSpPr>
        <p:sp>
          <p:nvSpPr>
            <p:cNvPr id="21572" name="Line 15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73" name="Line 16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1528" name="Group 17"/>
          <p:cNvGrpSpPr>
            <a:grpSpLocks/>
          </p:cNvGrpSpPr>
          <p:nvPr/>
        </p:nvGrpSpPr>
        <p:grpSpPr bwMode="auto">
          <a:xfrm>
            <a:off x="254000" y="2082800"/>
            <a:ext cx="228600" cy="228600"/>
            <a:chOff x="3840" y="1560"/>
            <a:chExt cx="144" cy="144"/>
          </a:xfrm>
        </p:grpSpPr>
        <p:sp>
          <p:nvSpPr>
            <p:cNvPr id="21570" name="Line 18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71" name="Line 19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187412" name="Group 20"/>
          <p:cNvGraphicFramePr>
            <a:graphicFrameLocks noGrp="1"/>
          </p:cNvGraphicFramePr>
          <p:nvPr>
            <p:ph idx="1"/>
          </p:nvPr>
        </p:nvGraphicFramePr>
        <p:xfrm>
          <a:off x="457200" y="5453063"/>
          <a:ext cx="7391400" cy="1100138"/>
        </p:xfrm>
        <a:graphic>
          <a:graphicData uri="http://schemas.openxmlformats.org/drawingml/2006/table">
            <a:tbl>
              <a:tblPr/>
              <a:tblGrid>
                <a:gridCol w="1524000"/>
                <a:gridCol w="519113"/>
                <a:gridCol w="890587"/>
                <a:gridCol w="892175"/>
                <a:gridCol w="890588"/>
                <a:gridCol w="892175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5562600" y="2438400"/>
            <a:ext cx="3352800" cy="1200329"/>
          </a:xfrm>
          <a:prstGeom prst="rect">
            <a:avLst/>
          </a:prstGeom>
          <a:ln w="31750" cmpd="dbl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kern="0" dirty="0">
                <a:latin typeface="Arial" pitchFamily="34" charset="0"/>
              </a:rPr>
              <a:t>Creare un numero di variabili dicotomiche (0/1) </a:t>
            </a:r>
            <a:r>
              <a:rPr lang="it-IT" b="1" kern="0" dirty="0" err="1">
                <a:latin typeface="Arial" pitchFamily="34" charset="0"/>
              </a:rPr>
              <a:t>pari</a:t>
            </a:r>
            <a:r>
              <a:rPr lang="it-IT" b="1" kern="0" dirty="0">
                <a:latin typeface="Arial" pitchFamily="34" charset="0"/>
              </a:rPr>
              <a:t> al </a:t>
            </a:r>
            <a:r>
              <a:rPr lang="it-IT" b="1" kern="0" dirty="0" err="1">
                <a:latin typeface="Arial" pitchFamily="34" charset="0"/>
              </a:rPr>
              <a:t>numero</a:t>
            </a:r>
            <a:r>
              <a:rPr lang="it-IT" b="1" kern="0" dirty="0">
                <a:latin typeface="Arial" pitchFamily="34" charset="0"/>
              </a:rPr>
              <a:t> di </a:t>
            </a:r>
            <a:r>
              <a:rPr lang="it-IT" b="1" kern="0" dirty="0" err="1">
                <a:latin typeface="Arial" pitchFamily="34" charset="0"/>
              </a:rPr>
              <a:t>modalità</a:t>
            </a:r>
            <a:r>
              <a:rPr lang="it-IT" b="1" kern="0" dirty="0">
                <a:latin typeface="Arial" pitchFamily="34" charset="0"/>
              </a:rPr>
              <a:t> definite </a:t>
            </a:r>
            <a:r>
              <a:rPr lang="it-IT" b="1" kern="0" dirty="0" err="1">
                <a:latin typeface="Arial" pitchFamily="34" charset="0"/>
              </a:rPr>
              <a:t>nella</a:t>
            </a:r>
            <a:r>
              <a:rPr lang="it-IT" b="1" kern="0" dirty="0">
                <a:latin typeface="Arial" pitchFamily="34" charset="0"/>
              </a:rPr>
              <a:t> risposta</a:t>
            </a:r>
            <a:endParaRPr lang="en-US" b="1" dirty="0"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Domande a risposte multiple</a:t>
            </a:r>
            <a:r>
              <a:rPr lang="it-IT" sz="4000" smtClean="0"/>
              <a:t> </a:t>
            </a:r>
            <a:endParaRPr lang="en-GB" sz="4000" smtClean="0"/>
          </a:p>
        </p:txBody>
      </p:sp>
      <p:graphicFrame>
        <p:nvGraphicFramePr>
          <p:cNvPr id="188419" name="Group 3"/>
          <p:cNvGraphicFramePr>
            <a:graphicFrameLocks noGrp="1"/>
          </p:cNvGraphicFramePr>
          <p:nvPr>
            <p:ph idx="1"/>
          </p:nvPr>
        </p:nvGraphicFramePr>
        <p:xfrm>
          <a:off x="457200" y="5029200"/>
          <a:ext cx="7391400" cy="1100138"/>
        </p:xfrm>
        <a:graphic>
          <a:graphicData uri="http://schemas.openxmlformats.org/drawingml/2006/table">
            <a:tbl>
              <a:tblPr/>
              <a:tblGrid>
                <a:gridCol w="1524000"/>
                <a:gridCol w="519113"/>
                <a:gridCol w="890587"/>
                <a:gridCol w="892175"/>
                <a:gridCol w="890588"/>
                <a:gridCol w="892175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D_9_1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D_9_2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D_9_3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D_9_4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609600" y="1295400"/>
            <a:ext cx="81534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/>
              <a:t>9. In quale momento della giornata comunica maggiormente? </a:t>
            </a:r>
            <a:r>
              <a:rPr lang="it-IT"/>
              <a:t>(distribuisca 100 punti % tra le possibili risposte)</a:t>
            </a:r>
            <a:r>
              <a:rPr lang="it-IT" b="1"/>
              <a:t> </a:t>
            </a:r>
          </a:p>
          <a:p>
            <a:pPr>
              <a:buSzPct val="60000"/>
              <a:buFont typeface="Wingdings" pitchFamily="2" charset="2"/>
              <a:buNone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endParaRPr lang="it-IT" b="1">
              <a:solidFill>
                <a:srgbClr val="FF0000"/>
              </a:solidFill>
            </a:endParaRPr>
          </a:p>
          <a:p>
            <a:pPr>
              <a:buSzPct val="60000"/>
              <a:buFont typeface="Wingdings" pitchFamily="2" charset="2"/>
              <a:buNone/>
            </a:pPr>
            <a:r>
              <a:rPr lang="it-IT" b="1">
                <a:solidFill>
                  <a:srgbClr val="FF0000"/>
                </a:solidFill>
              </a:rPr>
              <a:t>Risposta dell’intervistato n°250 alla domanda 9: 30% - 40% - 10% - 20%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2209800"/>
          <a:ext cx="6096000" cy="20574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+mn-lt"/>
                          <a:cs typeface="Times New Roman"/>
                        </a:rPr>
                        <a:t>1</a:t>
                      </a:r>
                      <a:r>
                        <a:rPr lang="it-IT" sz="1400" dirty="0" err="1" smtClean="0">
                          <a:latin typeface="+mn-lt"/>
                          <a:cs typeface="Times New Roman"/>
                        </a:rPr>
                        <a:t>.</a:t>
                      </a:r>
                      <a:r>
                        <a:rPr lang="it-IT" sz="1400" dirty="0" err="1" smtClean="0">
                          <a:latin typeface="+mn-lt"/>
                        </a:rPr>
                        <a:t>Mattino</a:t>
                      </a:r>
                      <a:r>
                        <a:rPr lang="it-IT" sz="1400" dirty="0" smtClean="0">
                          <a:latin typeface="+mn-lt"/>
                        </a:rPr>
                        <a:t> (7.00-13.00)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Times New Roman"/>
                          <a:cs typeface="Times New Roman"/>
                        </a:rPr>
                        <a:t>    %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it-IT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.Pomeriggio</a:t>
                      </a: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(13.00-19.00)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+mn-lt"/>
                          <a:ea typeface="Times New Roman"/>
                          <a:cs typeface="Times New Roman"/>
                        </a:rPr>
                        <a:t>    %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Sera (19.00-24.00)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+mn-lt"/>
                          <a:ea typeface="Times New Roman"/>
                          <a:cs typeface="Times New Roman"/>
                        </a:rPr>
                        <a:t>     %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+mn-lt"/>
                        </a:rPr>
                        <a:t>4</a:t>
                      </a:r>
                      <a:r>
                        <a:rPr lang="it-IT" sz="1400" dirty="0" err="1" smtClean="0">
                          <a:latin typeface="+mn-lt"/>
                        </a:rPr>
                        <a:t>.Notte</a:t>
                      </a:r>
                      <a:r>
                        <a:rPr lang="it-IT" sz="1400" dirty="0" smtClean="0">
                          <a:latin typeface="+mn-lt"/>
                        </a:rPr>
                        <a:t> (24.00-7.00)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+mn-lt"/>
                          <a:ea typeface="Times New Roman"/>
                          <a:cs typeface="Times New Roman"/>
                        </a:rPr>
                        <a:t>      %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934200" y="2231920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D_9_1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934200" y="2652098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D_9_2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934200" y="3069970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D_9_3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934200" y="3490298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D_9_4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Suggerimenti 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85800" y="1295400"/>
            <a:ext cx="76200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/>
              <a:t>17. Per quale motivo utilizza il telefono cellulare? </a:t>
            </a:r>
            <a:endParaRPr lang="it-IT"/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1) Lavoro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2) Studio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3) Comunicare con famigliari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4) Comunicare con il partner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5) Piacere/tempo libero  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6) Altro  </a:t>
            </a:r>
            <a:r>
              <a:rPr lang="it-IT" b="1"/>
              <a:t>………….</a:t>
            </a:r>
          </a:p>
        </p:txBody>
      </p:sp>
      <p:sp>
        <p:nvSpPr>
          <p:cNvPr id="23556" name="Oval 7"/>
          <p:cNvSpPr>
            <a:spLocks noChangeArrowheads="1"/>
          </p:cNvSpPr>
          <p:nvPr/>
        </p:nvSpPr>
        <p:spPr bwMode="auto">
          <a:xfrm>
            <a:off x="914400" y="3657600"/>
            <a:ext cx="2057400" cy="685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2971800" y="3962400"/>
            <a:ext cx="152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4495800" y="2971800"/>
            <a:ext cx="3962400" cy="1749425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b="1"/>
              <a:t>Non specificare a fianco della modalità “Altro” una risposta alternativa perché questo determina un </a:t>
            </a:r>
            <a:r>
              <a:rPr lang="it-IT" b="1" i="1"/>
              <a:t>aumento notevole del numero delle possibili modalità della variabile</a:t>
            </a:r>
            <a:r>
              <a:rPr lang="it-IT" b="1"/>
              <a:t>.</a:t>
            </a:r>
            <a:endParaRPr lang="en-US" b="1"/>
          </a:p>
        </p:txBody>
      </p:sp>
      <p:sp>
        <p:nvSpPr>
          <p:cNvPr id="23559" name="Line 10"/>
          <p:cNvSpPr>
            <a:spLocks noChangeShapeType="1"/>
          </p:cNvSpPr>
          <p:nvPr/>
        </p:nvSpPr>
        <p:spPr bwMode="auto">
          <a:xfrm flipH="1">
            <a:off x="2133600" y="3810000"/>
            <a:ext cx="381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60" name="Line 11"/>
          <p:cNvSpPr>
            <a:spLocks noChangeShapeType="1"/>
          </p:cNvSpPr>
          <p:nvPr/>
        </p:nvSpPr>
        <p:spPr bwMode="auto">
          <a:xfrm>
            <a:off x="2057400" y="3810000"/>
            <a:ext cx="5334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Suggerimenti 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685800" y="1295400"/>
            <a:ext cx="76200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/>
              <a:t>18. Le capita di effettuare telefonate quando si trova all’estero?</a:t>
            </a:r>
            <a:endParaRPr lang="it-IT"/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SI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NO</a:t>
            </a:r>
          </a:p>
          <a:p>
            <a:pPr>
              <a:buSzPct val="60000"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r>
              <a:rPr lang="it-IT" b="1"/>
              <a:t>In caso affermativo, mediamente,in un anno solare, per quanti minuti?</a:t>
            </a:r>
          </a:p>
          <a:p>
            <a:pPr marL="742950" lvl="1" indent="-285750">
              <a:buSzPct val="60000"/>
            </a:pPr>
            <a:r>
              <a:rPr lang="it-IT" b="1"/>
              <a:t> …..</a:t>
            </a:r>
          </a:p>
        </p:txBody>
      </p:sp>
      <p:grpSp>
        <p:nvGrpSpPr>
          <p:cNvPr id="24580" name="Group 6"/>
          <p:cNvGrpSpPr>
            <a:grpSpLocks/>
          </p:cNvGrpSpPr>
          <p:nvPr/>
        </p:nvGrpSpPr>
        <p:grpSpPr bwMode="auto">
          <a:xfrm>
            <a:off x="685800" y="3614738"/>
            <a:ext cx="7315200" cy="3090862"/>
            <a:chOff x="685800" y="3614737"/>
            <a:chExt cx="7315200" cy="3090863"/>
          </a:xfrm>
        </p:grpSpPr>
        <p:sp>
          <p:nvSpPr>
            <p:cNvPr id="24581" name="Oval 7"/>
            <p:cNvSpPr>
              <a:spLocks noChangeArrowheads="1"/>
            </p:cNvSpPr>
            <p:nvPr/>
          </p:nvSpPr>
          <p:spPr bwMode="auto">
            <a:xfrm>
              <a:off x="685800" y="3614737"/>
              <a:ext cx="2209800" cy="533400"/>
            </a:xfrm>
            <a:prstGeom prst="ellips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4582" name="Line 8"/>
            <p:cNvSpPr>
              <a:spLocks noChangeShapeType="1"/>
            </p:cNvSpPr>
            <p:nvPr/>
          </p:nvSpPr>
          <p:spPr bwMode="auto">
            <a:xfrm flipH="1" flipV="1">
              <a:off x="2667000" y="3995737"/>
              <a:ext cx="1371600" cy="14478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583" name="Text Box 9"/>
            <p:cNvSpPr txBox="1">
              <a:spLocks noChangeArrowheads="1"/>
            </p:cNvSpPr>
            <p:nvPr/>
          </p:nvSpPr>
          <p:spPr bwMode="auto">
            <a:xfrm>
              <a:off x="4038600" y="4681537"/>
              <a:ext cx="3962400" cy="2024063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it-IT" b="1"/>
                <a:t>Non utilizzare “</a:t>
              </a:r>
              <a:r>
                <a:rPr lang="it-IT" b="1" i="1"/>
                <a:t>domande filtro</a:t>
              </a:r>
              <a:r>
                <a:rPr lang="it-IT" b="1"/>
                <a:t>” che </a:t>
              </a:r>
              <a:r>
                <a:rPr lang="it-IT" b="1" i="1"/>
                <a:t>possono causare una ridotta raccolta nel numero delle risposte </a:t>
              </a:r>
              <a:r>
                <a:rPr lang="it-IT" b="1"/>
                <a:t>in quanto solo un numero esiguo degli intervistati potrebbero rispondere “SI” alla domanda precedente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4524375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Obiettivo delle Esercitazioni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42545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it-IT" sz="2400" kern="1200" dirty="0" smtClean="0">
                <a:solidFill>
                  <a:schemeClr val="tx2"/>
                </a:solidFill>
              </a:rPr>
              <a:t>costituire la parte applicativa del corso di  MQEFM, svolta con l’ausilio del software SAS</a:t>
            </a:r>
          </a:p>
          <a:p>
            <a:pPr marL="42545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en-AU" sz="2400" kern="1200" dirty="0" err="1">
                <a:solidFill>
                  <a:schemeClr val="tx2"/>
                </a:solidFill>
              </a:rPr>
              <a:t>i</a:t>
            </a:r>
            <a:r>
              <a:rPr lang="en-AU" sz="2400" kern="1200" dirty="0" err="1" smtClean="0">
                <a:solidFill>
                  <a:schemeClr val="tx2"/>
                </a:solidFill>
              </a:rPr>
              <a:t>mparare</a:t>
            </a:r>
            <a:r>
              <a:rPr lang="en-AU" sz="2400" kern="1200" dirty="0" smtClean="0">
                <a:solidFill>
                  <a:schemeClr val="tx2"/>
                </a:solidFill>
              </a:rPr>
              <a:t> a </a:t>
            </a:r>
            <a:r>
              <a:rPr lang="en-AU" sz="2400" kern="1200" dirty="0" err="1" smtClean="0">
                <a:solidFill>
                  <a:schemeClr val="tx2"/>
                </a:solidFill>
              </a:rPr>
              <a:t>leggere</a:t>
            </a:r>
            <a:r>
              <a:rPr lang="en-AU" sz="2400" kern="1200" dirty="0" smtClean="0">
                <a:solidFill>
                  <a:schemeClr val="tx2"/>
                </a:solidFill>
              </a:rPr>
              <a:t> e </a:t>
            </a:r>
            <a:r>
              <a:rPr lang="en-AU" sz="2400" kern="1200" dirty="0" err="1" smtClean="0">
                <a:solidFill>
                  <a:schemeClr val="tx2"/>
                </a:solidFill>
              </a:rPr>
              <a:t>interpretare</a:t>
            </a:r>
            <a:r>
              <a:rPr lang="en-AU" sz="2400" kern="1200" dirty="0" smtClean="0">
                <a:solidFill>
                  <a:schemeClr val="tx2"/>
                </a:solidFill>
              </a:rPr>
              <a:t> i </a:t>
            </a:r>
            <a:r>
              <a:rPr lang="en-AU" sz="2400" kern="1200" dirty="0" err="1" smtClean="0">
                <a:solidFill>
                  <a:schemeClr val="tx2"/>
                </a:solidFill>
              </a:rPr>
              <a:t>risultati</a:t>
            </a:r>
            <a:r>
              <a:rPr lang="en-AU" sz="2400" kern="1200" dirty="0" smtClean="0">
                <a:solidFill>
                  <a:schemeClr val="tx2"/>
                </a:solidFill>
              </a:rPr>
              <a:t> </a:t>
            </a:r>
            <a:r>
              <a:rPr lang="en-AU" sz="2400" kern="1200" dirty="0" err="1" smtClean="0">
                <a:solidFill>
                  <a:schemeClr val="tx2"/>
                </a:solidFill>
              </a:rPr>
              <a:t>delle</a:t>
            </a:r>
            <a:r>
              <a:rPr lang="en-AU" sz="2400" kern="1200" dirty="0" smtClean="0">
                <a:solidFill>
                  <a:schemeClr val="tx2"/>
                </a:solidFill>
              </a:rPr>
              <a:t> </a:t>
            </a:r>
            <a:r>
              <a:rPr lang="en-AU" sz="2400" kern="1200" dirty="0" err="1" smtClean="0">
                <a:solidFill>
                  <a:schemeClr val="tx2"/>
                </a:solidFill>
              </a:rPr>
              <a:t>analisi</a:t>
            </a:r>
            <a:r>
              <a:rPr lang="en-AU" sz="2400" kern="1200" dirty="0" smtClean="0">
                <a:solidFill>
                  <a:schemeClr val="tx2"/>
                </a:solidFill>
              </a:rPr>
              <a:t> </a:t>
            </a:r>
            <a:r>
              <a:rPr lang="en-AU" sz="2400" kern="1200" dirty="0" err="1" smtClean="0">
                <a:solidFill>
                  <a:schemeClr val="tx2"/>
                </a:solidFill>
              </a:rPr>
              <a:t>statistiche</a:t>
            </a: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2590800" y="4572000"/>
            <a:ext cx="5791200" cy="2031325"/>
          </a:xfrm>
          <a:prstGeom prst="rect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2550" algn="just">
              <a:defRPr/>
            </a:pPr>
            <a:r>
              <a:rPr lang="it-IT" b="1" dirty="0">
                <a:solidFill>
                  <a:schemeClr val="tx2"/>
                </a:solidFill>
              </a:rPr>
              <a:t>Lavoro di </a:t>
            </a:r>
            <a:r>
              <a:rPr lang="it-IT" b="1" dirty="0" smtClean="0">
                <a:solidFill>
                  <a:schemeClr val="tx2"/>
                </a:solidFill>
              </a:rPr>
              <a:t>Gruppo (</a:t>
            </a:r>
            <a:r>
              <a:rPr lang="it-IT" b="1" dirty="0" err="1" smtClean="0">
                <a:solidFill>
                  <a:schemeClr val="tx2"/>
                </a:solidFill>
              </a:rPr>
              <a:t>min</a:t>
            </a:r>
            <a:r>
              <a:rPr lang="it-IT" b="1" dirty="0" smtClean="0">
                <a:solidFill>
                  <a:schemeClr val="tx2"/>
                </a:solidFill>
              </a:rPr>
              <a:t> 3– </a:t>
            </a:r>
            <a:r>
              <a:rPr lang="it-IT" b="1" dirty="0" err="1" smtClean="0">
                <a:solidFill>
                  <a:schemeClr val="tx2"/>
                </a:solidFill>
              </a:rPr>
              <a:t>max</a:t>
            </a:r>
            <a:r>
              <a:rPr lang="it-IT" b="1" dirty="0" smtClean="0">
                <a:solidFill>
                  <a:schemeClr val="tx2"/>
                </a:solidFill>
              </a:rPr>
              <a:t> 4 persone): </a:t>
            </a:r>
            <a:r>
              <a:rPr lang="it-IT" dirty="0"/>
              <a:t>prova di natura applicativa </a:t>
            </a:r>
            <a:r>
              <a:rPr lang="it-IT" dirty="0" smtClean="0"/>
              <a:t>prevista </a:t>
            </a:r>
            <a:r>
              <a:rPr lang="it-IT" i="1" dirty="0"/>
              <a:t>solo</a:t>
            </a:r>
            <a:r>
              <a:rPr lang="it-IT" dirty="0"/>
              <a:t> per i frequentanti e che consiste nell’elaborazione e nell’analisi quantitativa  (mediante l’utilizzo di SAS ) di un set di dati raccolti mediante una </a:t>
            </a:r>
            <a:r>
              <a:rPr lang="it-IT" b="1" dirty="0" err="1"/>
              <a:t>survey</a:t>
            </a:r>
            <a:r>
              <a:rPr lang="it-IT" b="1" dirty="0"/>
              <a:t> </a:t>
            </a:r>
            <a:r>
              <a:rPr lang="it-IT" dirty="0"/>
              <a:t>opportunamente predisposta dal gruppo di </a:t>
            </a:r>
            <a:r>
              <a:rPr lang="it-IT" dirty="0" smtClean="0"/>
              <a:t>lavoro </a:t>
            </a:r>
            <a:r>
              <a:rPr lang="it-IT" dirty="0"/>
              <a:t>oppure da dati provenienti da un database aziendale.</a:t>
            </a:r>
            <a:endParaRPr lang="it-IT" u="sng" dirty="0">
              <a:solidFill>
                <a:schemeClr val="tx2"/>
              </a:solidFill>
            </a:endParaRPr>
          </a:p>
        </p:txBody>
      </p:sp>
      <p:sp>
        <p:nvSpPr>
          <p:cNvPr id="6" name="Freccia a destra con strisce 5"/>
          <p:cNvSpPr/>
          <p:nvPr/>
        </p:nvSpPr>
        <p:spPr bwMode="auto">
          <a:xfrm>
            <a:off x="838200" y="4953000"/>
            <a:ext cx="1371600" cy="1143000"/>
          </a:xfrm>
          <a:prstGeom prst="stripedRight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Suggerimenti 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685800" y="1295400"/>
            <a:ext cx="7620000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/>
              <a:t>19. Nell’ultimo trimestre quale è stata la sua spesa per l’ultizzo del telefono? (espressa in euro)</a:t>
            </a:r>
            <a:endParaRPr lang="it-IT"/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&lt;20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tra 20 e 40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&gt;40</a:t>
            </a:r>
          </a:p>
          <a:p>
            <a:pPr>
              <a:buSzPct val="60000"/>
              <a:buFont typeface="Wingdings" pitchFamily="2" charset="2"/>
              <a:buChar char="q"/>
            </a:pPr>
            <a:endParaRPr lang="it-IT"/>
          </a:p>
          <a:p>
            <a:r>
              <a:rPr lang="it-IT" b="1"/>
              <a:t>19. Nell’ultimo trimestre quale è stata la sua spesa per l’ultizzo del telefono? (espressa in euro)</a:t>
            </a:r>
          </a:p>
          <a:p>
            <a:r>
              <a:rPr lang="it-IT" b="1"/>
              <a:t>…….</a:t>
            </a:r>
          </a:p>
          <a:p>
            <a:pPr>
              <a:buSzPct val="60000"/>
              <a:buFont typeface="Wingdings" pitchFamily="2" charset="2"/>
              <a:buNone/>
            </a:pPr>
            <a:endParaRPr lang="it-IT" b="1"/>
          </a:p>
        </p:txBody>
      </p:sp>
      <p:sp>
        <p:nvSpPr>
          <p:cNvPr id="25604" name="Oval 7"/>
          <p:cNvSpPr>
            <a:spLocks noChangeArrowheads="1"/>
          </p:cNvSpPr>
          <p:nvPr/>
        </p:nvSpPr>
        <p:spPr bwMode="auto">
          <a:xfrm>
            <a:off x="228600" y="4314825"/>
            <a:ext cx="2209800" cy="5334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25605" name="Line 8"/>
          <p:cNvSpPr>
            <a:spLocks noChangeShapeType="1"/>
          </p:cNvSpPr>
          <p:nvPr/>
        </p:nvSpPr>
        <p:spPr bwMode="auto">
          <a:xfrm flipH="1" flipV="1">
            <a:off x="2286000" y="4695825"/>
            <a:ext cx="14478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3733800" y="4543425"/>
            <a:ext cx="3962400" cy="2162175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b="1"/>
              <a:t>Non vincolare informazioni di carattere quantitativo</a:t>
            </a:r>
            <a:r>
              <a:rPr lang="it-IT"/>
              <a:t> </a:t>
            </a:r>
            <a:r>
              <a:rPr lang="it-IT" b="1"/>
              <a:t>con domande a risposta chiusa.</a:t>
            </a:r>
          </a:p>
          <a:p>
            <a:pPr eaLnBrk="1" hangingPunct="1"/>
            <a:r>
              <a:rPr lang="it-IT" b="1"/>
              <a:t>Permettere all’intervistato di indicare un qualsiasi valore </a:t>
            </a:r>
            <a:r>
              <a:rPr lang="it-IT" b="1" i="1"/>
              <a:t>per avere una maggiore variabilità nei dati. </a:t>
            </a:r>
            <a:endParaRPr lang="en-US" b="1" i="1"/>
          </a:p>
        </p:txBody>
      </p:sp>
      <p:sp>
        <p:nvSpPr>
          <p:cNvPr id="25607" name="Line 11"/>
          <p:cNvSpPr>
            <a:spLocks noChangeShapeType="1"/>
          </p:cNvSpPr>
          <p:nvPr/>
        </p:nvSpPr>
        <p:spPr bwMode="auto">
          <a:xfrm flipH="1">
            <a:off x="838200" y="2057400"/>
            <a:ext cx="9144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8" name="Line 12"/>
          <p:cNvSpPr>
            <a:spLocks noChangeShapeType="1"/>
          </p:cNvSpPr>
          <p:nvPr/>
        </p:nvSpPr>
        <p:spPr bwMode="auto">
          <a:xfrm>
            <a:off x="685800" y="2057400"/>
            <a:ext cx="11430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8991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SAS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8534400" cy="4525962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</a:pPr>
            <a:r>
              <a:rPr lang="en-US" sz="2800" b="1" noProof="1" smtClean="0"/>
              <a:t>SAS</a:t>
            </a:r>
            <a:r>
              <a:rPr lang="en-US" sz="2800" noProof="1" smtClean="0"/>
              <a:t> è l’acronimo di </a:t>
            </a:r>
            <a:r>
              <a:rPr lang="it-IT" sz="2800" b="1" smtClean="0"/>
              <a:t>Statistical Analysis System</a:t>
            </a:r>
            <a:r>
              <a:rPr lang="it-IT" sz="2800" smtClean="0"/>
              <a:t>, nasce </a:t>
            </a:r>
            <a:r>
              <a:rPr lang="it-IT" sz="2800" noProof="1" smtClean="0"/>
              <a:t>negli anni </a:t>
            </a:r>
            <a:r>
              <a:rPr lang="it-IT" sz="2800" smtClean="0"/>
              <a:t>’</a:t>
            </a:r>
            <a:r>
              <a:rPr lang="it-IT" sz="2800" noProof="1" smtClean="0"/>
              <a:t>70</a:t>
            </a:r>
            <a:r>
              <a:rPr lang="it-IT" sz="2800" smtClean="0"/>
              <a:t> negli USA come un </a:t>
            </a:r>
            <a:r>
              <a:rPr lang="it-IT" sz="2800" noProof="1" smtClean="0"/>
              <a:t>sistema dedicato all'analisi statistica dei dati. </a:t>
            </a:r>
            <a:r>
              <a:rPr lang="it-IT" sz="2800" smtClean="0"/>
              <a:t>Oggi è </a:t>
            </a:r>
            <a:r>
              <a:rPr lang="en-US" sz="2800" smtClean="0"/>
              <a:t>un insieme complesso di prodotti software integrati.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it-IT" sz="2800" smtClean="0"/>
              <a:t>In particolare nel corso tratteremo due moduli: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2000" b="1" noProof="1" smtClean="0"/>
              <a:t>SAS/BASE</a:t>
            </a:r>
            <a:r>
              <a:rPr lang="it-IT" sz="2000" noProof="1" smtClean="0"/>
              <a:t>: </a:t>
            </a:r>
            <a:r>
              <a:rPr lang="it-IT" sz="2000" smtClean="0"/>
              <a:t>per il trattamento e l’analisi dei dati</a:t>
            </a:r>
            <a:r>
              <a:rPr lang="it-IT" sz="2000" noProof="1" smtClean="0"/>
              <a:t>; comprende il linguaggio 4GL a step</a:t>
            </a:r>
            <a:r>
              <a:rPr lang="it-IT" sz="2000" smtClean="0"/>
              <a:t> (linguaggio di quarta generazione)</a:t>
            </a:r>
            <a:r>
              <a:rPr lang="it-IT" sz="2000" noProof="1" smtClean="0"/>
              <a:t>, il macro linguaggio, numerose procedure di utilità di analisi elementare, il Display Manager System.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2000" b="1" noProof="1" smtClean="0"/>
              <a:t>SAS/STAT</a:t>
            </a:r>
            <a:r>
              <a:rPr lang="it-IT" sz="2000" noProof="1" smtClean="0"/>
              <a:t>: Procedure statistiche specializzate, un insieme particolarmente esteso per realizzare statistiche univariate e multivariate.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1600" smtClean="0"/>
          </a:p>
        </p:txBody>
      </p:sp>
    </p:spTree>
    <p:extLst>
      <p:ext uri="{BB962C8B-B14F-4D97-AF65-F5344CB8AC3E}">
        <p14:creationId xmlns:p14="http://schemas.microsoft.com/office/powerpoint/2010/main" val="1602640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SAS consente di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800" smtClean="0"/>
          </a:p>
          <a:p>
            <a:pPr eaLnBrk="1" hangingPunct="1">
              <a:lnSpc>
                <a:spcPct val="90000"/>
              </a:lnSpc>
            </a:pPr>
            <a:r>
              <a:rPr lang="it-IT" sz="2800" smtClean="0"/>
              <a:t>memorizzare e ritrovare le informazioni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/>
              <a:t>modificare o produrre nuovi dati con semplici programmi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it-IT" sz="2800" smtClean="0"/>
              <a:t>analizzare i dati con procedure  di uso comune e </a:t>
            </a:r>
            <a:r>
              <a:rPr lang="it-IT" sz="2800" noProof="1" smtClean="0"/>
              <a:t>sintesi delle informazioni</a:t>
            </a:r>
            <a:endParaRPr lang="it-IT" sz="280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it-IT" sz="2800" smtClean="0"/>
              <a:t>produrre tabulati di tipo standard o personalizzato per la </a:t>
            </a:r>
            <a:r>
              <a:rPr lang="it-IT" sz="2800" noProof="1" smtClean="0"/>
              <a:t>presentazione dei risultati.</a:t>
            </a:r>
            <a:endParaRPr lang="it-IT" sz="2800" smtClean="0"/>
          </a:p>
          <a:p>
            <a:pPr eaLnBrk="1" hangingPunct="1">
              <a:lnSpc>
                <a:spcPct val="90000"/>
              </a:lnSpc>
            </a:pPr>
            <a:r>
              <a:rPr lang="it-IT" sz="2800" smtClean="0"/>
              <a:t>gestire gli archivi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it-IT" sz="4400">
                <a:solidFill>
                  <a:srgbClr val="FF9900"/>
                </a:solidFill>
              </a:rPr>
              <a:t>SAS\BASE – Caratteristiche</a:t>
            </a:r>
          </a:p>
        </p:txBody>
      </p:sp>
    </p:spTree>
    <p:extLst>
      <p:ext uri="{BB962C8B-B14F-4D97-AF65-F5344CB8AC3E}">
        <p14:creationId xmlns:p14="http://schemas.microsoft.com/office/powerpoint/2010/main" val="1534991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Modalità semi-interattiva 1/4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16764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sz="2400" smtClean="0"/>
              <a:t>Apertura della sessione: cliccare sull’icona SAS di Windows</a:t>
            </a:r>
            <a:r>
              <a:rPr lang="it-IT" sz="2400" noProof="1" smtClean="0"/>
              <a:t> </a:t>
            </a:r>
            <a:endParaRPr lang="it-IT" sz="2400" smtClean="0"/>
          </a:p>
          <a:p>
            <a:pPr eaLnBrk="1" hangingPunct="1"/>
            <a:r>
              <a:rPr lang="it-IT" sz="2400" noProof="1" smtClean="0"/>
              <a:t>Il Display Manager System</a:t>
            </a:r>
            <a:r>
              <a:rPr lang="it-IT" sz="2400" smtClean="0"/>
              <a:t> (DMS)</a:t>
            </a:r>
            <a:r>
              <a:rPr lang="it-IT" sz="2400" noProof="1" smtClean="0"/>
              <a:t> è un’interfaccia </a:t>
            </a:r>
            <a:r>
              <a:rPr lang="it-IT" sz="2400" smtClean="0"/>
              <a:t>semi-</a:t>
            </a:r>
            <a:r>
              <a:rPr lang="it-IT" sz="2400" noProof="1" smtClean="0"/>
              <a:t>interattiva per utilizzare le applicazioni SAS, scrivere codice SAS ed eseguirlo. E’ </a:t>
            </a:r>
            <a:r>
              <a:rPr lang="it-IT" sz="2400" smtClean="0"/>
              <a:t>suddiviso in</a:t>
            </a:r>
            <a:r>
              <a:rPr lang="it-IT" sz="2400" noProof="1" smtClean="0"/>
              <a:t> finestre</a:t>
            </a:r>
            <a:r>
              <a:rPr lang="it-IT" sz="2400" smtClean="0"/>
              <a:t>:</a:t>
            </a:r>
            <a:endParaRPr lang="it-IT" sz="2400" noProof="1" smtClean="0"/>
          </a:p>
        </p:txBody>
      </p:sp>
      <p:grpSp>
        <p:nvGrpSpPr>
          <p:cNvPr id="5124" name="Group 16"/>
          <p:cNvGrpSpPr>
            <a:grpSpLocks/>
          </p:cNvGrpSpPr>
          <p:nvPr/>
        </p:nvGrpSpPr>
        <p:grpSpPr bwMode="auto">
          <a:xfrm>
            <a:off x="228600" y="2895600"/>
            <a:ext cx="8610600" cy="3810000"/>
            <a:chOff x="144" y="1824"/>
            <a:chExt cx="5424" cy="2400"/>
          </a:xfrm>
        </p:grpSpPr>
        <p:graphicFrame>
          <p:nvGraphicFramePr>
            <p:cNvPr id="5125" name="Object 6"/>
            <p:cNvGraphicFramePr>
              <a:graphicFrameLocks noChangeAspect="1"/>
            </p:cNvGraphicFramePr>
            <p:nvPr/>
          </p:nvGraphicFramePr>
          <p:xfrm>
            <a:off x="576" y="1824"/>
            <a:ext cx="3840" cy="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2" name="Bitmap Image" r:id="rId4" imgW="12193702" imgH="7621064" progId="Paint.Picture">
                    <p:embed/>
                  </p:oleObj>
                </mc:Choice>
                <mc:Fallback>
                  <p:oleObj name="Bitmap Image" r:id="rId4" imgW="12193702" imgH="762106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1824"/>
                          <a:ext cx="3840" cy="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6" name="Text Box 8"/>
            <p:cNvSpPr txBox="1">
              <a:spLocks noChangeArrowheads="1"/>
            </p:cNvSpPr>
            <p:nvPr/>
          </p:nvSpPr>
          <p:spPr bwMode="auto">
            <a:xfrm>
              <a:off x="4512" y="2784"/>
              <a:ext cx="1018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 b="1" noProof="1">
                  <a:cs typeface="Times New Roman" pitchFamily="18" charset="0"/>
                </a:rPr>
                <a:t>Log window: fornisce informazioni riguardo l’esecuzione dei programmi.</a:t>
              </a:r>
              <a:endParaRPr lang="en-US" sz="1000" noProof="1"/>
            </a:p>
          </p:txBody>
        </p:sp>
        <p:sp>
          <p:nvSpPr>
            <p:cNvPr id="5127" name="Line 9"/>
            <p:cNvSpPr>
              <a:spLocks noChangeShapeType="1"/>
            </p:cNvSpPr>
            <p:nvPr/>
          </p:nvSpPr>
          <p:spPr bwMode="auto">
            <a:xfrm flipH="1" flipV="1">
              <a:off x="4080" y="3024"/>
              <a:ext cx="43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" name="Text Box 10"/>
            <p:cNvSpPr txBox="1">
              <a:spLocks noChangeArrowheads="1"/>
            </p:cNvSpPr>
            <p:nvPr/>
          </p:nvSpPr>
          <p:spPr bwMode="auto">
            <a:xfrm>
              <a:off x="4512" y="3578"/>
              <a:ext cx="1056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 b="1" noProof="1">
                  <a:cs typeface="Times New Roman" pitchFamily="18" charset="0"/>
                </a:rPr>
                <a:t>Program Editor window: fornisce un Text Editor per scrivere i propri programmi</a:t>
              </a:r>
              <a:r>
                <a:rPr lang="it-IT" sz="1000" b="1">
                  <a:cs typeface="Times New Roman" pitchFamily="18" charset="0"/>
                </a:rPr>
                <a:t>.</a:t>
              </a:r>
              <a:endParaRPr lang="it-IT" sz="1000" noProof="1"/>
            </a:p>
          </p:txBody>
        </p:sp>
        <p:sp>
          <p:nvSpPr>
            <p:cNvPr id="5129" name="Line 11"/>
            <p:cNvSpPr>
              <a:spLocks noChangeShapeType="1"/>
            </p:cNvSpPr>
            <p:nvPr/>
          </p:nvSpPr>
          <p:spPr bwMode="auto">
            <a:xfrm flipH="1" flipV="1">
              <a:off x="4128" y="3648"/>
              <a:ext cx="384" cy="9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" name="Text Box 12"/>
            <p:cNvSpPr txBox="1">
              <a:spLocks noChangeArrowheads="1"/>
            </p:cNvSpPr>
            <p:nvPr/>
          </p:nvSpPr>
          <p:spPr bwMode="auto">
            <a:xfrm>
              <a:off x="4512" y="2138"/>
              <a:ext cx="1008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 b="1" noProof="1"/>
                <a:t>Output window: mostra gli output delle esecuzioni dei passi di DATA e di PROC.</a:t>
              </a:r>
            </a:p>
          </p:txBody>
        </p:sp>
        <p:sp>
          <p:nvSpPr>
            <p:cNvPr id="5131" name="Line 13"/>
            <p:cNvSpPr>
              <a:spLocks noChangeShapeType="1"/>
            </p:cNvSpPr>
            <p:nvPr/>
          </p:nvSpPr>
          <p:spPr bwMode="auto">
            <a:xfrm flipH="1" flipV="1">
              <a:off x="4128" y="2278"/>
              <a:ext cx="384" cy="9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" name="Text Box 14"/>
            <p:cNvSpPr txBox="1">
              <a:spLocks noChangeArrowheads="1"/>
            </p:cNvSpPr>
            <p:nvPr/>
          </p:nvSpPr>
          <p:spPr bwMode="auto">
            <a:xfrm>
              <a:off x="144" y="2880"/>
              <a:ext cx="1018" cy="64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sz="1000" b="1">
                  <a:cs typeface="Times New Roman" pitchFamily="18" charset="0"/>
                </a:rPr>
                <a:t>Explorer</a:t>
              </a:r>
              <a:r>
                <a:rPr lang="it-IT" sz="1000" b="1" noProof="1">
                  <a:cs typeface="Times New Roman" pitchFamily="18" charset="0"/>
                </a:rPr>
                <a:t> window: fornisce </a:t>
              </a:r>
              <a:r>
                <a:rPr lang="it-IT" sz="1000" b="1">
                  <a:cs typeface="Times New Roman" pitchFamily="18" charset="0"/>
                </a:rPr>
                <a:t>la visualizzazione delle librerie disponibili per la sessione SAS corrente</a:t>
              </a:r>
              <a:endParaRPr lang="it-IT" sz="1000" b="1" noProof="1">
                <a:cs typeface="Times New Roman" pitchFamily="18" charset="0"/>
              </a:endParaRPr>
            </a:p>
          </p:txBody>
        </p:sp>
        <p:sp>
          <p:nvSpPr>
            <p:cNvPr id="5133" name="Line 15"/>
            <p:cNvSpPr>
              <a:spLocks noChangeShapeType="1"/>
            </p:cNvSpPr>
            <p:nvPr/>
          </p:nvSpPr>
          <p:spPr bwMode="auto">
            <a:xfrm rot="5707853" flipH="1" flipV="1">
              <a:off x="432" y="2640"/>
              <a:ext cx="384" cy="9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8293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29600" cy="4525963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sz="2000" b="1" smtClean="0"/>
              <a:t>Le finestre</a:t>
            </a:r>
          </a:p>
          <a:p>
            <a:pPr lvl="1" eaLnBrk="1" hangingPunct="1"/>
            <a:r>
              <a:rPr lang="it-IT" sz="2000" smtClean="0"/>
              <a:t>PROGRAM EDITOR digitazione di programmi e dati, </a:t>
            </a:r>
            <a:r>
              <a:rPr lang="it-IT" sz="2000" noProof="1" smtClean="0"/>
              <a:t>utilizza aiuti visuali come sezioni di codici a colori per aiutare a scrivere i  programmi SAS.</a:t>
            </a:r>
            <a:endParaRPr lang="it-IT" sz="2000" smtClean="0"/>
          </a:p>
          <a:p>
            <a:pPr lvl="1" eaLnBrk="1" hangingPunct="1"/>
            <a:r>
              <a:rPr lang="it-IT" sz="2000" smtClean="0"/>
              <a:t>SAS LOG informazioni sulla elaborazione (errori </a:t>
            </a:r>
            <a:r>
              <a:rPr lang="it-IT" sz="1800" i="1" smtClean="0"/>
              <a:t>-in rosso-</a:t>
            </a:r>
            <a:r>
              <a:rPr lang="it-IT" sz="2000" smtClean="0"/>
              <a:t>, note operative </a:t>
            </a:r>
            <a:r>
              <a:rPr lang="it-IT" sz="1800" i="1" smtClean="0"/>
              <a:t>-in blu-</a:t>
            </a:r>
            <a:r>
              <a:rPr lang="it-IT" sz="2000" smtClean="0"/>
              <a:t>, warnings </a:t>
            </a:r>
            <a:r>
              <a:rPr lang="it-IT" sz="1800" i="1" smtClean="0"/>
              <a:t>-in verde-</a:t>
            </a:r>
            <a:r>
              <a:rPr lang="it-IT" sz="2000" smtClean="0"/>
              <a:t> ecc.)</a:t>
            </a:r>
          </a:p>
          <a:p>
            <a:pPr lvl="1" eaLnBrk="1" hangingPunct="1"/>
            <a:r>
              <a:rPr lang="it-IT" sz="2000" smtClean="0"/>
              <a:t>OUTPUT visualizzazione dei risultati (esiste un’ulteriore finestra: RESULTS per rendere maggiormente gestibili e “navigabili” gli OUTPUT prodotti)</a:t>
            </a:r>
            <a:endParaRPr lang="it-IT" sz="2000" noProof="1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sz="2000" smtClean="0"/>
          </a:p>
          <a:p>
            <a:pPr eaLnBrk="1" hangingPunct="1"/>
            <a:r>
              <a:rPr lang="it-IT" sz="2000" b="1" smtClean="0"/>
              <a:t>Chiusura della sessione</a:t>
            </a:r>
            <a:r>
              <a:rPr lang="it-IT" sz="2000" smtClean="0"/>
              <a:t>: digitare BYE sulla command bar </a:t>
            </a:r>
          </a:p>
          <a:p>
            <a:pPr eaLnBrk="1" hangingPunct="1">
              <a:buFontTx/>
              <a:buNone/>
            </a:pPr>
            <a:endParaRPr lang="it-IT" sz="2000" smtClean="0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it-IT" sz="4400">
                <a:solidFill>
                  <a:srgbClr val="FF9900"/>
                </a:solidFill>
              </a:rPr>
              <a:t>Modalità semi-interattiva 2/4</a:t>
            </a:r>
          </a:p>
        </p:txBody>
      </p:sp>
      <p:pic>
        <p:nvPicPr>
          <p:cNvPr id="6148" name="Picture 6" descr="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953000"/>
            <a:ext cx="3314700" cy="16192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951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Modalità semi-interattiva 3/4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13038"/>
            <a:ext cx="8229600" cy="3306762"/>
          </a:xfrm>
          <a:noFill/>
        </p:spPr>
        <p:txBody>
          <a:bodyPr lIns="90488" tIns="44450" rIns="90488" bIns="44450"/>
          <a:lstStyle/>
          <a:p>
            <a:pPr marL="609600" indent="-609600" eaLnBrk="1" hangingPunct="1">
              <a:buFontTx/>
              <a:buAutoNum type="arabicPeriod"/>
            </a:pPr>
            <a:r>
              <a:rPr lang="it-IT" sz="2800" smtClean="0"/>
              <a:t>creazione in SAS/importazione (ad es. da excel) di una tabella contenente i dati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800" smtClean="0"/>
              <a:t>esecuzione di un codice SAS (ad es. una procedura) che agisce sulla tabella dei dati tramite il comando RUN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800" smtClean="0"/>
              <a:t>produzione di un output (ad es. statistiche di sintesi sui dati) come risultato del codice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7924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800"/>
              <a:t>L’esecuzione di un programma SAS avviene in tre step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68880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Modalità semi-interattiva 4/4</a:t>
            </a:r>
          </a:p>
        </p:txBody>
      </p:sp>
      <p:sp>
        <p:nvSpPr>
          <p:cNvPr id="8195" name="Line 24"/>
          <p:cNvSpPr>
            <a:spLocks noChangeShapeType="1"/>
          </p:cNvSpPr>
          <p:nvPr/>
        </p:nvSpPr>
        <p:spPr bwMode="auto">
          <a:xfrm rot="5400000">
            <a:off x="6287294" y="3542506"/>
            <a:ext cx="685800" cy="1588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196" name="Group 35"/>
          <p:cNvGrpSpPr>
            <a:grpSpLocks/>
          </p:cNvGrpSpPr>
          <p:nvPr/>
        </p:nvGrpSpPr>
        <p:grpSpPr bwMode="auto">
          <a:xfrm>
            <a:off x="457200" y="1371600"/>
            <a:ext cx="8153400" cy="5349875"/>
            <a:chOff x="288" y="864"/>
            <a:chExt cx="5136" cy="3370"/>
          </a:xfrm>
        </p:grpSpPr>
        <p:sp>
          <p:nvSpPr>
            <p:cNvPr id="8197" name="Text Box 18"/>
            <p:cNvSpPr txBox="1">
              <a:spLocks noChangeArrowheads="1"/>
            </p:cNvSpPr>
            <p:nvPr/>
          </p:nvSpPr>
          <p:spPr bwMode="auto">
            <a:xfrm>
              <a:off x="288" y="1536"/>
              <a:ext cx="86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it-IT" sz="1200" b="1"/>
                <a:t>DATI GREZZI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it-IT" sz="1200" b="1"/>
                <a:t>(*.xls, *.txt, …)</a:t>
              </a:r>
              <a:endParaRPr lang="en-US" sz="1200" b="1"/>
            </a:p>
          </p:txBody>
        </p:sp>
        <p:grpSp>
          <p:nvGrpSpPr>
            <p:cNvPr id="8198" name="Group 34"/>
            <p:cNvGrpSpPr>
              <a:grpSpLocks/>
            </p:cNvGrpSpPr>
            <p:nvPr/>
          </p:nvGrpSpPr>
          <p:grpSpPr bwMode="auto">
            <a:xfrm>
              <a:off x="432" y="864"/>
              <a:ext cx="4992" cy="3264"/>
              <a:chOff x="432" y="864"/>
              <a:chExt cx="4992" cy="3264"/>
            </a:xfrm>
          </p:grpSpPr>
          <p:sp>
            <p:nvSpPr>
              <p:cNvPr id="8200" name="AutoShape 6" descr="Large grid"/>
              <p:cNvSpPr>
                <a:spLocks noChangeArrowheads="1"/>
              </p:cNvSpPr>
              <p:nvPr/>
            </p:nvSpPr>
            <p:spPr bwMode="auto">
              <a:xfrm>
                <a:off x="432" y="1008"/>
                <a:ext cx="649" cy="460"/>
              </a:xfrm>
              <a:prstGeom prst="flowChartMultidocument">
                <a:avLst/>
              </a:prstGeom>
              <a:pattFill prst="lgGrid">
                <a:fgClr>
                  <a:srgbClr val="0000FF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01" name="Line 19"/>
              <p:cNvSpPr>
                <a:spLocks noChangeShapeType="1"/>
              </p:cNvSpPr>
              <p:nvPr/>
            </p:nvSpPr>
            <p:spPr bwMode="auto">
              <a:xfrm>
                <a:off x="1200" y="1200"/>
                <a:ext cx="432" cy="0"/>
              </a:xfrm>
              <a:prstGeom prst="line">
                <a:avLst/>
              </a:prstGeom>
              <a:noFill/>
              <a:ln w="25400">
                <a:solidFill>
                  <a:srgbClr val="FF99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202" name="Group 28"/>
              <p:cNvGrpSpPr>
                <a:grpSpLocks/>
              </p:cNvGrpSpPr>
              <p:nvPr/>
            </p:nvGrpSpPr>
            <p:grpSpPr bwMode="auto">
              <a:xfrm>
                <a:off x="1680" y="960"/>
                <a:ext cx="720" cy="864"/>
                <a:chOff x="1680" y="960"/>
                <a:chExt cx="720" cy="864"/>
              </a:xfrm>
            </p:grpSpPr>
            <p:graphicFrame>
              <p:nvGraphicFramePr>
                <p:cNvPr id="8212" name="Object 9"/>
                <p:cNvGraphicFramePr>
                  <a:graphicFrameLocks noChangeAspect="1"/>
                </p:cNvGraphicFramePr>
                <p:nvPr/>
              </p:nvGraphicFramePr>
              <p:xfrm>
                <a:off x="1728" y="960"/>
                <a:ext cx="608" cy="62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678" name="Bitmap Image" r:id="rId4" imgW="343039" imgH="352474" progId="Paint.Picture">
                        <p:embed/>
                      </p:oleObj>
                    </mc:Choice>
                    <mc:Fallback>
                      <p:oleObj name="Bitmap Image" r:id="rId4" imgW="343039" imgH="352474" progId="Paint.Picture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clrChange>
                                <a:clrFrom>
                                  <a:srgbClr val="D6D3CE"/>
                                </a:clrFrom>
                                <a:clrTo>
                                  <a:srgbClr val="D6D3CE">
                                    <a:alpha val="0"/>
                                  </a:srgbClr>
                                </a:clrTo>
                              </a:clrChang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28" y="960"/>
                              <a:ext cx="608" cy="62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miter lim="800000"/>
                                  <a:headEnd type="none" w="sm" len="sm"/>
                                  <a:tailEnd type="none" w="sm" len="sm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821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680" y="1536"/>
                  <a:ext cx="72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200" b="1"/>
                    <a:t>DATASET SAS</a:t>
                  </a:r>
                  <a:endParaRPr lang="en-US" sz="1200" b="1"/>
                </a:p>
              </p:txBody>
            </p:sp>
          </p:grpSp>
          <p:sp>
            <p:nvSpPr>
              <p:cNvPr id="8203" name="Line 22"/>
              <p:cNvSpPr>
                <a:spLocks noChangeShapeType="1"/>
              </p:cNvSpPr>
              <p:nvPr/>
            </p:nvSpPr>
            <p:spPr bwMode="auto">
              <a:xfrm>
                <a:off x="2448" y="1200"/>
                <a:ext cx="432" cy="0"/>
              </a:xfrm>
              <a:prstGeom prst="line">
                <a:avLst/>
              </a:prstGeom>
              <a:noFill/>
              <a:ln w="25400">
                <a:solidFill>
                  <a:srgbClr val="FF99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Text Box 25"/>
              <p:cNvSpPr txBox="1">
                <a:spLocks noChangeArrowheads="1"/>
              </p:cNvSpPr>
              <p:nvPr/>
            </p:nvSpPr>
            <p:spPr bwMode="auto">
              <a:xfrm>
                <a:off x="3072" y="2534"/>
                <a:ext cx="2352" cy="20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it-IT" sz="1400" b="1">
                    <a:solidFill>
                      <a:schemeClr val="bg1"/>
                    </a:solidFill>
                  </a:rPr>
                  <a:t>ESECUZIONE PROGRAMMA</a:t>
                </a:r>
                <a:endParaRPr lang="en-US" sz="1400" b="1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8205" name="Group 27"/>
              <p:cNvGrpSpPr>
                <a:grpSpLocks/>
              </p:cNvGrpSpPr>
              <p:nvPr/>
            </p:nvGrpSpPr>
            <p:grpSpPr bwMode="auto">
              <a:xfrm>
                <a:off x="3696" y="2880"/>
                <a:ext cx="960" cy="384"/>
                <a:chOff x="3360" y="2736"/>
                <a:chExt cx="960" cy="384"/>
              </a:xfrm>
            </p:grpSpPr>
            <p:sp>
              <p:nvSpPr>
                <p:cNvPr id="8210" name="Line 23"/>
                <p:cNvSpPr>
                  <a:spLocks noChangeShapeType="1"/>
                </p:cNvSpPr>
                <p:nvPr/>
              </p:nvSpPr>
              <p:spPr bwMode="auto">
                <a:xfrm rot="5400000">
                  <a:off x="3409" y="2687"/>
                  <a:ext cx="384" cy="481"/>
                </a:xfrm>
                <a:prstGeom prst="line">
                  <a:avLst/>
                </a:prstGeom>
                <a:noFill/>
                <a:ln w="25400">
                  <a:solidFill>
                    <a:srgbClr val="FF9900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11" name="Line 2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3889" y="2688"/>
                  <a:ext cx="384" cy="479"/>
                </a:xfrm>
                <a:prstGeom prst="line">
                  <a:avLst/>
                </a:prstGeom>
                <a:noFill/>
                <a:ln w="25400">
                  <a:solidFill>
                    <a:srgbClr val="FF9900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06" name="Group 29"/>
              <p:cNvGrpSpPr>
                <a:grpSpLocks/>
              </p:cNvGrpSpPr>
              <p:nvPr/>
            </p:nvGrpSpPr>
            <p:grpSpPr bwMode="auto">
              <a:xfrm>
                <a:off x="4512" y="3264"/>
                <a:ext cx="720" cy="864"/>
                <a:chOff x="1680" y="960"/>
                <a:chExt cx="720" cy="864"/>
              </a:xfrm>
            </p:grpSpPr>
            <p:graphicFrame>
              <p:nvGraphicFramePr>
                <p:cNvPr id="8208" name="Object 30"/>
                <p:cNvGraphicFramePr>
                  <a:graphicFrameLocks noChangeAspect="1"/>
                </p:cNvGraphicFramePr>
                <p:nvPr/>
              </p:nvGraphicFramePr>
              <p:xfrm>
                <a:off x="1728" y="960"/>
                <a:ext cx="608" cy="62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679" name="Bitmap Image" r:id="rId6" imgW="343039" imgH="352474" progId="Paint.Picture">
                        <p:embed/>
                      </p:oleObj>
                    </mc:Choice>
                    <mc:Fallback>
                      <p:oleObj name="Bitmap Image" r:id="rId6" imgW="343039" imgH="352474" progId="Paint.Picture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clrChange>
                                <a:clrFrom>
                                  <a:srgbClr val="D6D3CE"/>
                                </a:clrFrom>
                                <a:clrTo>
                                  <a:srgbClr val="D6D3CE">
                                    <a:alpha val="0"/>
                                  </a:srgbClr>
                                </a:clrTo>
                              </a:clrChang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28" y="960"/>
                              <a:ext cx="608" cy="62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miter lim="800000"/>
                                  <a:headEnd type="none" w="sm" len="sm"/>
                                  <a:tailEnd type="none" w="sm" len="sm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820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680" y="1536"/>
                  <a:ext cx="72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200" b="1"/>
                    <a:t>DATASET SAS</a:t>
                  </a:r>
                  <a:endParaRPr lang="en-US" sz="1200" b="1"/>
                </a:p>
              </p:txBody>
            </p:sp>
          </p:grpSp>
          <p:pic>
            <p:nvPicPr>
              <p:cNvPr id="8207" name="Picture 32" descr="pp3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864"/>
                <a:ext cx="2400" cy="10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199" name="Picture 33" descr="pp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3312"/>
              <a:ext cx="3648" cy="922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19074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Creazione ed esecuzione di un nuovo programma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8229600" cy="4373562"/>
          </a:xfrm>
        </p:spPr>
        <p:txBody>
          <a:bodyPr/>
          <a:lstStyle/>
          <a:p>
            <a:pPr eaLnBrk="1" hangingPunct="1"/>
            <a:r>
              <a:rPr lang="it-IT" sz="2800" smtClean="0"/>
              <a:t>File</a:t>
            </a:r>
            <a:r>
              <a:rPr lang="it-IT" sz="2800" smtClean="0">
                <a:sym typeface="Wingdings" pitchFamily="2" charset="2"/>
              </a:rPr>
              <a:t>New Programsi apre una nuova finestra di PROGRAM EDITOR;</a:t>
            </a:r>
          </a:p>
          <a:p>
            <a:pPr eaLnBrk="1" hangingPunct="1"/>
            <a:r>
              <a:rPr lang="it-IT" sz="2800" smtClean="0">
                <a:sym typeface="Wingdings" pitchFamily="2" charset="2"/>
              </a:rPr>
              <a:t>Scrittura del programma e salvataggio (File  Save as);</a:t>
            </a:r>
          </a:p>
          <a:p>
            <a:pPr eaLnBrk="1" hangingPunct="1"/>
            <a:r>
              <a:rPr lang="it-IT" sz="2800" smtClean="0"/>
              <a:t>Esecuzione del programma </a:t>
            </a:r>
            <a:r>
              <a:rPr lang="it-IT" sz="2800" noProof="1" smtClean="0"/>
              <a:t>premendo un elemento di una tool bar corrispondente a</a:t>
            </a:r>
            <a:r>
              <a:rPr lang="it-IT" sz="2800" smtClean="0"/>
              <a:t>ll’istruzione</a:t>
            </a:r>
            <a:r>
              <a:rPr lang="it-IT" sz="2800" noProof="1" smtClean="0"/>
              <a:t> SUBMIT</a:t>
            </a:r>
            <a:r>
              <a:rPr lang="it-IT" sz="2800" smtClean="0"/>
              <a:t>;</a:t>
            </a:r>
          </a:p>
          <a:p>
            <a:pPr eaLnBrk="1" hangingPunct="1"/>
            <a:r>
              <a:rPr lang="it-IT" sz="2800" smtClean="0"/>
              <a:t>C</a:t>
            </a:r>
            <a:r>
              <a:rPr lang="it-IT" sz="2800" noProof="1" smtClean="0"/>
              <a:t>ontrollare l’esecuzione dei programmi</a:t>
            </a:r>
            <a:r>
              <a:rPr lang="it-IT" sz="2800" smtClean="0"/>
              <a:t> nella finestra di LOG</a:t>
            </a:r>
            <a:r>
              <a:rPr lang="it-IT" sz="2800" noProof="1" smtClean="0"/>
              <a:t> </a:t>
            </a:r>
            <a:endParaRPr lang="it-IT" sz="2800" smtClean="0">
              <a:sym typeface="Wingdings" pitchFamily="2" charset="2"/>
            </a:endParaRPr>
          </a:p>
          <a:p>
            <a:pPr eaLnBrk="1" hangingPunct="1"/>
            <a:endParaRPr lang="it-IT" sz="2800" smtClean="0">
              <a:sym typeface="Wingdings" pitchFamily="2" charset="2"/>
            </a:endParaRPr>
          </a:p>
          <a:p>
            <a:pPr eaLnBrk="1" hangingPunct="1"/>
            <a:endParaRPr lang="en-US" sz="280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58" t="5670" r="40642" b="90158"/>
          <a:stretch>
            <a:fillRect/>
          </a:stretch>
        </p:blipFill>
        <p:spPr bwMode="auto">
          <a:xfrm>
            <a:off x="4724400" y="4749800"/>
            <a:ext cx="533400" cy="5159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15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Una Libreria </a:t>
            </a:r>
            <a:r>
              <a:rPr lang="it-IT" dirty="0" smtClean="0">
                <a:solidFill>
                  <a:srgbClr val="FF9900"/>
                </a:solidFill>
              </a:rPr>
              <a:t>SAS 1/3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76200" y="2209800"/>
            <a:ext cx="8686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t-IT" sz="2400" b="1"/>
              <a:t>Cos’è una libreria SAS: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400"/>
              <a:t>spazio sul disco fisso individuato da un nome simbolico (si assegna un nome ad una cartella già esistente sul disco fisso)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400"/>
              <a:t>questo nome qualifica il nome del Data Set SAS (ogni tabella è contenuta in una libreria)</a:t>
            </a:r>
            <a:r>
              <a:rPr lang="it-IT" sz="2400">
                <a:sym typeface="Wingdings" pitchFamily="2" charset="2"/>
              </a:rPr>
              <a:t></a:t>
            </a:r>
            <a:r>
              <a:rPr lang="it-IT" sz="2400"/>
              <a:t>ogni tabella verrà richiamata nel codice SAS con un nome del tipo</a:t>
            </a:r>
          </a:p>
        </p:txBody>
      </p:sp>
      <p:grpSp>
        <p:nvGrpSpPr>
          <p:cNvPr id="10244" name="Group 10"/>
          <p:cNvGrpSpPr>
            <a:grpSpLocks/>
          </p:cNvGrpSpPr>
          <p:nvPr/>
        </p:nvGrpSpPr>
        <p:grpSpPr bwMode="auto">
          <a:xfrm>
            <a:off x="2286000" y="5105400"/>
            <a:ext cx="5257800" cy="2027238"/>
            <a:chOff x="912" y="3216"/>
            <a:chExt cx="3312" cy="1277"/>
          </a:xfrm>
        </p:grpSpPr>
        <p:sp>
          <p:nvSpPr>
            <p:cNvPr id="10246" name="Text Box 5"/>
            <p:cNvSpPr txBox="1">
              <a:spLocks noChangeArrowheads="1"/>
            </p:cNvSpPr>
            <p:nvPr/>
          </p:nvSpPr>
          <p:spPr bwMode="auto">
            <a:xfrm>
              <a:off x="912" y="3663"/>
              <a:ext cx="161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it-IT" i="1"/>
                <a:t>indica il nome della libreria nella quale il file è contenuto</a:t>
              </a:r>
              <a:endParaRPr lang="en-US" i="1"/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2496" y="3656"/>
              <a:ext cx="1296" cy="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it-IT" i="1"/>
                <a:t>corrisponde al nome del file stesso.</a:t>
              </a:r>
              <a:endParaRPr lang="en-US" i="1"/>
            </a:p>
            <a:p>
              <a:pPr algn="ctr" eaLnBrk="1" hangingPunct="1">
                <a:spcBef>
                  <a:spcPct val="50000"/>
                </a:spcBef>
              </a:pPr>
              <a:endParaRPr lang="en-US" i="1"/>
            </a:p>
          </p:txBody>
        </p:sp>
        <p:sp>
          <p:nvSpPr>
            <p:cNvPr id="10248" name="AutoShape 7"/>
            <p:cNvSpPr>
              <a:spLocks/>
            </p:cNvSpPr>
            <p:nvPr/>
          </p:nvSpPr>
          <p:spPr bwMode="auto">
            <a:xfrm rot="-5400000">
              <a:off x="1728" y="3016"/>
              <a:ext cx="192" cy="1104"/>
            </a:xfrm>
            <a:prstGeom prst="leftBrace">
              <a:avLst>
                <a:gd name="adj1" fmla="val 479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49" name="Text Box 8"/>
            <p:cNvSpPr txBox="1">
              <a:spLocks noChangeArrowheads="1"/>
            </p:cNvSpPr>
            <p:nvPr/>
          </p:nvSpPr>
          <p:spPr bwMode="auto">
            <a:xfrm>
              <a:off x="1200" y="3216"/>
              <a:ext cx="3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2400" b="1">
                  <a:solidFill>
                    <a:srgbClr val="FF0000"/>
                  </a:solidFill>
                </a:rPr>
                <a:t>nomelibreria.nometabella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10250" name="AutoShape 9"/>
            <p:cNvSpPr>
              <a:spLocks/>
            </p:cNvSpPr>
            <p:nvPr/>
          </p:nvSpPr>
          <p:spPr bwMode="auto">
            <a:xfrm rot="-5400000">
              <a:off x="2936" y="3000"/>
              <a:ext cx="192" cy="1104"/>
            </a:xfrm>
            <a:prstGeom prst="leftBrace">
              <a:avLst>
                <a:gd name="adj1" fmla="val 479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76200" y="1296988"/>
            <a:ext cx="8839200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it-IT" sz="2400"/>
              <a:t>In Windows, l’estensione dei Data Set SAS è </a:t>
            </a:r>
            <a:r>
              <a:rPr lang="it-IT" sz="2400" b="1"/>
              <a:t>*.sas7bdat</a:t>
            </a:r>
            <a:r>
              <a:rPr lang="it-IT" sz="2400"/>
              <a:t>. </a:t>
            </a:r>
          </a:p>
          <a:p>
            <a:pPr eaLnBrk="1" hangingPunct="1">
              <a:spcBef>
                <a:spcPct val="20000"/>
              </a:spcBef>
            </a:pPr>
            <a:r>
              <a:rPr lang="it-IT" sz="2400" noProof="1"/>
              <a:t>SAS vede i file organizzati in librerie</a:t>
            </a:r>
            <a:r>
              <a:rPr lang="it-IT" sz="2400"/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429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>
              <a:buFontTx/>
              <a:buNone/>
              <a:defRPr/>
            </a:pPr>
            <a:r>
              <a:rPr lang="it-IT" smtClean="0"/>
              <a:t>Una libreria può essere</a:t>
            </a:r>
          </a:p>
          <a:p>
            <a:pPr eaLnBrk="1" hangingPunct="1">
              <a:buFontTx/>
              <a:buNone/>
              <a:defRPr/>
            </a:pPr>
            <a:endParaRPr lang="it-IT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it-IT" b="1" u="sng" smtClean="0"/>
              <a:t>temporanea</a:t>
            </a:r>
            <a:r>
              <a:rPr lang="it-IT" smtClean="0"/>
              <a:t>: ha nome simbolico WORK associato a uno spazio disco allocato da SAS all’inizio della sessione e disallocato alla fine. I Data Set creati nell’area WORK non sono permanenti.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Una Libreria SAS </a:t>
            </a:r>
            <a:r>
              <a:rPr lang="it-IT" dirty="0" smtClean="0">
                <a:solidFill>
                  <a:srgbClr val="FF9900"/>
                </a:solidFill>
              </a:rPr>
              <a:t>2/3</a:t>
            </a:r>
            <a:endParaRPr lang="en-US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97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1469408"/>
            <a:ext cx="77724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2450" indent="-552450"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it-IT" sz="2400" b="1" kern="0" dirty="0">
                <a:solidFill>
                  <a:schemeClr val="tx2"/>
                </a:solidFill>
                <a:latin typeface="+mn-lt"/>
              </a:rPr>
              <a:t>Lavoro di gruppo:</a:t>
            </a:r>
          </a:p>
          <a:p>
            <a:pPr marL="933450" lvl="1" indent="-476250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it-IT" sz="2400" dirty="0"/>
          </a:p>
          <a:p>
            <a:pPr marL="720725" lvl="1" indent="-457200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it-IT" sz="2400" u="sng" dirty="0" smtClean="0"/>
          </a:p>
          <a:p>
            <a:pPr marL="720725" lvl="1" indent="-457200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it-IT" sz="2400" u="sng" dirty="0"/>
          </a:p>
          <a:p>
            <a:pPr marL="720725" lvl="1" indent="-457200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it-IT" sz="2400" u="sng" dirty="0" smtClean="0"/>
          </a:p>
          <a:p>
            <a:pPr marL="2092325" lvl="5">
              <a:lnSpc>
                <a:spcPct val="80000"/>
              </a:lnSpc>
              <a:defRPr/>
            </a:pPr>
            <a:endParaRPr lang="it-IT" sz="2400" dirty="0" smtClean="0"/>
          </a:p>
          <a:p>
            <a:pPr marL="2092325" lvl="5">
              <a:lnSpc>
                <a:spcPct val="80000"/>
              </a:lnSpc>
              <a:defRPr/>
            </a:pPr>
            <a:r>
              <a:rPr lang="it-IT" sz="2400" dirty="0" smtClean="0"/>
              <a:t>	</a:t>
            </a:r>
            <a:r>
              <a:rPr lang="it-IT" sz="2400" u="sng" dirty="0" smtClean="0"/>
              <a:t>Base </a:t>
            </a:r>
            <a:r>
              <a:rPr lang="it-IT" sz="2400" u="sng" dirty="0"/>
              <a:t>dati</a:t>
            </a:r>
          </a:p>
          <a:p>
            <a:pPr marL="933450" lvl="1" indent="-476250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it-IT" sz="2400" u="sng" dirty="0"/>
          </a:p>
          <a:p>
            <a:pPr marL="263525" lvl="1">
              <a:lnSpc>
                <a:spcPct val="150000"/>
              </a:lnSpc>
              <a:defRPr/>
            </a:pPr>
            <a:r>
              <a:rPr lang="it-IT" sz="2400" dirty="0" smtClean="0"/>
              <a:t>		</a:t>
            </a:r>
            <a:r>
              <a:rPr lang="it-IT" sz="2400" u="sng" dirty="0" smtClean="0"/>
              <a:t>Report </a:t>
            </a:r>
            <a:r>
              <a:rPr lang="it-IT" sz="2400" u="sng" dirty="0"/>
              <a:t>cartaceo</a:t>
            </a:r>
            <a:r>
              <a:rPr lang="it-IT" sz="2400" dirty="0"/>
              <a:t> (in formato </a:t>
            </a:r>
            <a:r>
              <a:rPr lang="it-IT" sz="2400" dirty="0" err="1"/>
              <a:t>ppt</a:t>
            </a:r>
            <a:r>
              <a:rPr lang="it-IT" sz="2400" dirty="0"/>
              <a:t>.)</a:t>
            </a:r>
          </a:p>
          <a:p>
            <a:pPr marL="933450" lvl="1" indent="-476250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it-IT" sz="2400" u="sng" dirty="0"/>
          </a:p>
          <a:p>
            <a:pPr marL="552450" indent="-55245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it-IT" sz="2400" kern="0" dirty="0">
              <a:latin typeface="+mn-lt"/>
            </a:endParaRPr>
          </a:p>
        </p:txBody>
      </p:sp>
      <p:sp>
        <p:nvSpPr>
          <p:cNvPr id="8" name="Freccia a destra 7"/>
          <p:cNvSpPr/>
          <p:nvPr/>
        </p:nvSpPr>
        <p:spPr bwMode="auto">
          <a:xfrm rot="3445974">
            <a:off x="3367184" y="3436050"/>
            <a:ext cx="567403" cy="344991"/>
          </a:xfrm>
          <a:prstGeom prst="rightArrow">
            <a:avLst>
              <a:gd name="adj1" fmla="val 50000"/>
              <a:gd name="adj2" fmla="val 5340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9900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eccia a destra 9"/>
          <p:cNvSpPr/>
          <p:nvPr/>
        </p:nvSpPr>
        <p:spPr bwMode="auto">
          <a:xfrm rot="5400000">
            <a:off x="4243886" y="4548188"/>
            <a:ext cx="381000" cy="733425"/>
          </a:xfrm>
          <a:prstGeom prst="right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9900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it-IT" sz="40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 Metodi Quantitativi per Economia, Finanza e Management</a:t>
            </a:r>
            <a:endParaRPr lang="en-US" sz="4000" kern="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914400" y="2286000"/>
            <a:ext cx="40386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63525" lvl="1">
              <a:lnSpc>
                <a:spcPct val="80000"/>
              </a:lnSpc>
              <a:defRPr/>
            </a:pPr>
            <a:r>
              <a:rPr lang="it-IT" sz="2400" u="sng" dirty="0"/>
              <a:t>Questionario di rilevazione</a:t>
            </a:r>
            <a:r>
              <a:rPr lang="it-IT" sz="2400" dirty="0"/>
              <a:t> utilizzato in fase di raccolta dei dati.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4648200" y="2362200"/>
            <a:ext cx="4038600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63525" lvl="1">
              <a:lnSpc>
                <a:spcPct val="80000"/>
              </a:lnSpc>
              <a:defRPr/>
            </a:pPr>
            <a:r>
              <a:rPr lang="it-IT" sz="2400" dirty="0" smtClean="0"/>
              <a:t>Ricerca </a:t>
            </a:r>
            <a:r>
              <a:rPr lang="it-IT" sz="2400" u="sng" dirty="0" smtClean="0"/>
              <a:t>database aziendale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sp>
        <p:nvSpPr>
          <p:cNvPr id="9" name="Freccia a destra 7"/>
          <p:cNvSpPr/>
          <p:nvPr/>
        </p:nvSpPr>
        <p:spPr bwMode="auto">
          <a:xfrm rot="8152696">
            <a:off x="4878951" y="3458911"/>
            <a:ext cx="567403" cy="344991"/>
          </a:xfrm>
          <a:prstGeom prst="rightArrow">
            <a:avLst>
              <a:gd name="adj1" fmla="val 50000"/>
              <a:gd name="adj2" fmla="val 5340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9900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it-IT" smtClean="0"/>
              <a:t>Una libreria può essere</a:t>
            </a:r>
          </a:p>
          <a:p>
            <a:pPr eaLnBrk="1" hangingPunct="1">
              <a:buFontTx/>
              <a:buNone/>
            </a:pPr>
            <a:endParaRPr lang="it-IT" smtClean="0">
              <a:solidFill>
                <a:schemeClr val="accent2"/>
              </a:solidFill>
            </a:endParaRPr>
          </a:p>
          <a:p>
            <a:pPr eaLnBrk="1" hangingPunct="1"/>
            <a:r>
              <a:rPr lang="it-IT" b="1" u="sng" smtClean="0"/>
              <a:t>permanente</a:t>
            </a:r>
            <a:r>
              <a:rPr lang="it-IT" smtClean="0"/>
              <a:t>: ha nome simbolico  scelto dall’utente e associato a uno spazio sul disco. L’associazione è mantenuta per tutta la sessione, salvo esplicita disattivazione.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Una Libreria SAS </a:t>
            </a:r>
            <a:r>
              <a:rPr lang="it-IT" dirty="0" smtClean="0">
                <a:solidFill>
                  <a:srgbClr val="FF9900"/>
                </a:solidFill>
              </a:rPr>
              <a:t>3/3</a:t>
            </a:r>
            <a:endParaRPr lang="en-US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888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Assegnazione di una libreria </a:t>
            </a:r>
            <a:r>
              <a:rPr lang="it-IT" dirty="0" smtClean="0">
                <a:solidFill>
                  <a:srgbClr val="FF9900"/>
                </a:solidFill>
              </a:rPr>
              <a:t>1/3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1267" name="Text Box 9"/>
          <p:cNvSpPr txBox="1">
            <a:spLocks noChangeArrowheads="1"/>
          </p:cNvSpPr>
          <p:nvPr/>
        </p:nvSpPr>
        <p:spPr bwMode="auto">
          <a:xfrm>
            <a:off x="533400" y="1143000"/>
            <a:ext cx="8305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 dirty="0"/>
              <a:t>Una libreria viene assegnata scrivendo ed eseguendo un comando nella finestra di Editor chiamato </a:t>
            </a:r>
            <a:r>
              <a:rPr lang="it-IT" sz="2400" i="1" dirty="0" err="1"/>
              <a:t>libname</a:t>
            </a:r>
            <a:r>
              <a:rPr lang="it-IT" sz="2400" dirty="0"/>
              <a:t> che permette di associare al nome della libreria il percorso fisico che contiene i dati sul disco.</a:t>
            </a:r>
          </a:p>
          <a:p>
            <a:pPr eaLnBrk="1" hangingPunct="1">
              <a:spcBef>
                <a:spcPct val="50000"/>
              </a:spcBef>
            </a:pPr>
            <a:endParaRPr lang="en-AU" sz="2400" dirty="0"/>
          </a:p>
          <a:p>
            <a:pPr eaLnBrk="1" hangingPunct="1">
              <a:spcBef>
                <a:spcPct val="50000"/>
              </a:spcBef>
            </a:pPr>
            <a:r>
              <a:rPr lang="it-IT" sz="2400" dirty="0" err="1">
                <a:solidFill>
                  <a:srgbClr val="0000FF"/>
                </a:solidFill>
                <a:latin typeface="Courier New" pitchFamily="49" charset="0"/>
              </a:rPr>
              <a:t>libname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 corso </a:t>
            </a:r>
            <a:r>
              <a:rPr lang="it-IT" sz="2400" dirty="0">
                <a:solidFill>
                  <a:srgbClr val="800080"/>
                </a:solidFill>
                <a:latin typeface="Courier New" pitchFamily="49" charset="0"/>
              </a:rPr>
              <a:t>'C:\documenti'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endParaRPr lang="en-AU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AU" sz="2400" dirty="0"/>
              <a:t>oppure….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45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Assegnazione di una libreria </a:t>
            </a:r>
            <a:r>
              <a:rPr lang="it-IT" dirty="0" smtClean="0">
                <a:solidFill>
                  <a:srgbClr val="FF9900"/>
                </a:solidFill>
              </a:rPr>
              <a:t>2/3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2291" name="Text Box 9"/>
          <p:cNvSpPr txBox="1">
            <a:spLocks noChangeArrowheads="1"/>
          </p:cNvSpPr>
          <p:nvPr/>
        </p:nvSpPr>
        <p:spPr bwMode="auto">
          <a:xfrm>
            <a:off x="533400" y="1143000"/>
            <a:ext cx="830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/>
              <a:t>Una libreria può essere assegnata anche cliccando sul tasto </a:t>
            </a:r>
            <a:r>
              <a:rPr lang="it-IT" sz="2400" i="1"/>
              <a:t>“New Library”</a:t>
            </a:r>
            <a:r>
              <a:rPr lang="it-IT" sz="2400"/>
              <a:t>, indicando il nome della libreria e il percorso.</a:t>
            </a:r>
            <a:endParaRPr lang="en-US" sz="2400"/>
          </a:p>
        </p:txBody>
      </p:sp>
      <p:grpSp>
        <p:nvGrpSpPr>
          <p:cNvPr id="12292" name="Group 15"/>
          <p:cNvGrpSpPr>
            <a:grpSpLocks/>
          </p:cNvGrpSpPr>
          <p:nvPr/>
        </p:nvGrpSpPr>
        <p:grpSpPr bwMode="auto">
          <a:xfrm>
            <a:off x="838200" y="2362200"/>
            <a:ext cx="7429500" cy="4114800"/>
            <a:chOff x="528" y="1392"/>
            <a:chExt cx="4680" cy="2592"/>
          </a:xfrm>
        </p:grpSpPr>
        <p:pic>
          <p:nvPicPr>
            <p:cNvPr id="12293" name="Picture 11" descr="LI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392"/>
              <a:ext cx="4680" cy="2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4" name="Oval 12"/>
            <p:cNvSpPr>
              <a:spLocks noChangeArrowheads="1"/>
            </p:cNvSpPr>
            <p:nvPr/>
          </p:nvSpPr>
          <p:spPr bwMode="auto">
            <a:xfrm>
              <a:off x="3504" y="1632"/>
              <a:ext cx="336" cy="288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295" name="Oval 13"/>
            <p:cNvSpPr>
              <a:spLocks noChangeArrowheads="1"/>
            </p:cNvSpPr>
            <p:nvPr/>
          </p:nvSpPr>
          <p:spPr bwMode="auto">
            <a:xfrm>
              <a:off x="2016" y="2064"/>
              <a:ext cx="1056" cy="288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296" name="Oval 14"/>
            <p:cNvSpPr>
              <a:spLocks noChangeArrowheads="1"/>
            </p:cNvSpPr>
            <p:nvPr/>
          </p:nvSpPr>
          <p:spPr bwMode="auto">
            <a:xfrm>
              <a:off x="1968" y="2496"/>
              <a:ext cx="1056" cy="288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3501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Assegnazione di una libreria </a:t>
            </a:r>
            <a:r>
              <a:rPr lang="it-IT" dirty="0" smtClean="0">
                <a:solidFill>
                  <a:srgbClr val="FF9900"/>
                </a:solidFill>
              </a:rPr>
              <a:t>3/3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0" y="1143000"/>
            <a:ext cx="9296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2400">
                <a:cs typeface="Times New Roman" pitchFamily="18" charset="0"/>
              </a:rPr>
              <a:t>La finestra Explorer del Display Manager System fornisce la visualizzazione delle librerie (temporanee e permanenti) disponibili per la sessione SAS corrente.</a:t>
            </a:r>
          </a:p>
        </p:txBody>
      </p:sp>
      <p:sp>
        <p:nvSpPr>
          <p:cNvPr id="13316" name="Line 10"/>
          <p:cNvSpPr>
            <a:spLocks noChangeShapeType="1"/>
          </p:cNvSpPr>
          <p:nvPr/>
        </p:nvSpPr>
        <p:spPr bwMode="auto">
          <a:xfrm>
            <a:off x="762000" y="3657600"/>
            <a:ext cx="15240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Oval 11"/>
          <p:cNvSpPr>
            <a:spLocks noChangeArrowheads="1"/>
          </p:cNvSpPr>
          <p:nvPr/>
        </p:nvSpPr>
        <p:spPr bwMode="auto">
          <a:xfrm>
            <a:off x="2933700" y="4254500"/>
            <a:ext cx="685800" cy="228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18" name="Oval 12"/>
          <p:cNvSpPr>
            <a:spLocks noChangeArrowheads="1"/>
          </p:cNvSpPr>
          <p:nvPr/>
        </p:nvSpPr>
        <p:spPr bwMode="auto">
          <a:xfrm>
            <a:off x="2971800" y="6642100"/>
            <a:ext cx="685800" cy="228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3319" name="Group 17"/>
          <p:cNvGrpSpPr>
            <a:grpSpLocks/>
          </p:cNvGrpSpPr>
          <p:nvPr/>
        </p:nvGrpSpPr>
        <p:grpSpPr bwMode="auto">
          <a:xfrm>
            <a:off x="0" y="2362200"/>
            <a:ext cx="8839200" cy="4525963"/>
            <a:chOff x="0" y="1488"/>
            <a:chExt cx="5568" cy="2851"/>
          </a:xfrm>
        </p:grpSpPr>
        <p:graphicFrame>
          <p:nvGraphicFramePr>
            <p:cNvPr id="13320" name="Object 4"/>
            <p:cNvGraphicFramePr>
              <a:graphicFrameLocks noChangeAspect="1"/>
            </p:cNvGraphicFramePr>
            <p:nvPr/>
          </p:nvGraphicFramePr>
          <p:xfrm>
            <a:off x="0" y="1488"/>
            <a:ext cx="3813" cy="28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0" name="Bitmap Image" r:id="rId3" imgW="7923810" imgH="5923810" progId="Paint.Picture">
                    <p:embed/>
                  </p:oleObj>
                </mc:Choice>
                <mc:Fallback>
                  <p:oleObj name="Bitmap Image" r:id="rId3" imgW="7923810" imgH="592381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488"/>
                          <a:ext cx="3813" cy="28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1" name="Text Box 13"/>
            <p:cNvSpPr txBox="1">
              <a:spLocks noChangeArrowheads="1"/>
            </p:cNvSpPr>
            <p:nvPr/>
          </p:nvSpPr>
          <p:spPr bwMode="auto">
            <a:xfrm>
              <a:off x="4368" y="1968"/>
              <a:ext cx="1200" cy="452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000" b="1"/>
                <a:t>Cliccare sulla tabella con il tasto destro del mouse per visualizzare il contenuto o leggere le proprietà</a:t>
              </a:r>
              <a:r>
                <a:rPr lang="it-IT" sz="1000"/>
                <a:t>.</a:t>
              </a:r>
              <a:endParaRPr lang="en-US" sz="1000"/>
            </a:p>
          </p:txBody>
        </p:sp>
        <p:sp>
          <p:nvSpPr>
            <p:cNvPr id="13322" name="Line 14"/>
            <p:cNvSpPr>
              <a:spLocks noChangeShapeType="1"/>
            </p:cNvSpPr>
            <p:nvPr/>
          </p:nvSpPr>
          <p:spPr bwMode="auto">
            <a:xfrm flipH="1">
              <a:off x="2352" y="2208"/>
              <a:ext cx="20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5"/>
            <p:cNvSpPr>
              <a:spLocks noChangeShapeType="1"/>
            </p:cNvSpPr>
            <p:nvPr/>
          </p:nvSpPr>
          <p:spPr bwMode="auto">
            <a:xfrm flipH="1">
              <a:off x="2304" y="2208"/>
              <a:ext cx="2064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162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Questionario - Step</a:t>
            </a:r>
            <a:endParaRPr lang="en-GB" sz="4000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La raccolta -tramite questionario- di dati utili per effettuare analisi statistiche procede attraverso i seguenti step:</a:t>
            </a:r>
            <a:endParaRPr lang="en-US" sz="2400"/>
          </a:p>
        </p:txBody>
      </p:sp>
      <p:pic>
        <p:nvPicPr>
          <p:cNvPr id="5124" name="Picture 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/>
          <p:nvPr/>
        </p:nvSpPr>
        <p:spPr bwMode="auto">
          <a:xfrm>
            <a:off x="1600200" y="3352800"/>
            <a:ext cx="762000" cy="733425"/>
          </a:xfrm>
          <a:prstGeom prst="rightArrow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5126" name="Picture 8" descr="gen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52800"/>
            <a:ext cx="12001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ight Arrow 10"/>
          <p:cNvSpPr/>
          <p:nvPr/>
        </p:nvSpPr>
        <p:spPr bwMode="auto">
          <a:xfrm>
            <a:off x="4191000" y="3352800"/>
            <a:ext cx="762000" cy="733425"/>
          </a:xfrm>
          <a:prstGeom prst="rightArrow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5128" name="Picture 12" descr="exce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124200"/>
            <a:ext cx="13335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Box 13"/>
          <p:cNvSpPr txBox="1">
            <a:spLocks noChangeArrowheads="1"/>
          </p:cNvSpPr>
          <p:nvPr/>
        </p:nvSpPr>
        <p:spPr bwMode="auto">
          <a:xfrm>
            <a:off x="152400" y="4267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200" b="1"/>
              <a:t>PREDISPORRE IL QUESTIONARIO</a:t>
            </a:r>
            <a:endParaRPr lang="en-US" sz="1200" b="1"/>
          </a:p>
        </p:txBody>
      </p:sp>
      <p:sp>
        <p:nvSpPr>
          <p:cNvPr id="5130" name="TextBox 14"/>
          <p:cNvSpPr txBox="1">
            <a:spLocks noChangeArrowheads="1"/>
          </p:cNvSpPr>
          <p:nvPr/>
        </p:nvSpPr>
        <p:spPr bwMode="auto">
          <a:xfrm>
            <a:off x="2438400" y="4114800"/>
            <a:ext cx="1600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200" b="1"/>
              <a:t>SOMMINISTRARE</a:t>
            </a:r>
          </a:p>
          <a:p>
            <a:pPr algn="ctr" eaLnBrk="1" hangingPunct="1"/>
            <a:r>
              <a:rPr lang="it-IT" sz="1200" b="1"/>
              <a:t>I QUESTIONARI</a:t>
            </a:r>
            <a:endParaRPr lang="en-US" sz="1200" b="1"/>
          </a:p>
        </p:txBody>
      </p:sp>
      <p:graphicFrame>
        <p:nvGraphicFramePr>
          <p:cNvPr id="12" name="Diagram 11"/>
          <p:cNvGraphicFramePr/>
          <p:nvPr/>
        </p:nvGraphicFramePr>
        <p:xfrm>
          <a:off x="5105400" y="2971800"/>
          <a:ext cx="13716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Right Arrow 12"/>
          <p:cNvSpPr/>
          <p:nvPr/>
        </p:nvSpPr>
        <p:spPr bwMode="auto">
          <a:xfrm>
            <a:off x="6553200" y="3381375"/>
            <a:ext cx="762000" cy="733425"/>
          </a:xfrm>
          <a:prstGeom prst="rightArrow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133" name="TextBox 14"/>
          <p:cNvSpPr txBox="1">
            <a:spLocks noChangeArrowheads="1"/>
          </p:cNvSpPr>
          <p:nvPr/>
        </p:nvSpPr>
        <p:spPr bwMode="auto">
          <a:xfrm>
            <a:off x="4953000" y="4648200"/>
            <a:ext cx="1600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200" b="1">
                <a:sym typeface="Wingdings" pitchFamily="2" charset="2"/>
              </a:rPr>
              <a:t>PER OGNI DOMANDA DEFINIRE UNA O PIU’ VARIABILI STATISTICHE</a:t>
            </a:r>
            <a:endParaRPr lang="en-US" sz="1200" b="1"/>
          </a:p>
        </p:txBody>
      </p:sp>
      <p:sp>
        <p:nvSpPr>
          <p:cNvPr id="5134" name="TextBox 14"/>
          <p:cNvSpPr txBox="1">
            <a:spLocks noChangeArrowheads="1"/>
          </p:cNvSpPr>
          <p:nvPr/>
        </p:nvSpPr>
        <p:spPr bwMode="auto">
          <a:xfrm>
            <a:off x="7421563" y="4267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200" b="1"/>
              <a:t>DATA ENTRY IN UN FILE EXCEL</a:t>
            </a:r>
            <a:endParaRPr lang="en-US" sz="1200" b="1"/>
          </a:p>
        </p:txBody>
      </p:sp>
      <p:sp>
        <p:nvSpPr>
          <p:cNvPr id="20" name="Flowchart: Process 19"/>
          <p:cNvSpPr/>
          <p:nvPr/>
        </p:nvSpPr>
        <p:spPr bwMode="auto">
          <a:xfrm>
            <a:off x="228600" y="2514600"/>
            <a:ext cx="1295400" cy="381000"/>
          </a:xfrm>
          <a:prstGeom prst="flowChartProcess">
            <a:avLst/>
          </a:prstGeom>
          <a:noFill/>
          <a:ln w="34925" cap="flat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chemeClr val="accent2"/>
                </a:solidFill>
              </a:rPr>
              <a:t>1°step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Flowchart: Process 20"/>
          <p:cNvSpPr/>
          <p:nvPr/>
        </p:nvSpPr>
        <p:spPr bwMode="auto">
          <a:xfrm>
            <a:off x="2514600" y="2514600"/>
            <a:ext cx="1295400" cy="369332"/>
          </a:xfrm>
          <a:prstGeom prst="flowChartProcess">
            <a:avLst/>
          </a:prstGeom>
          <a:noFill/>
          <a:ln w="34925" cap="flat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chemeClr val="accent2"/>
                </a:solidFill>
              </a:rPr>
              <a:t>2°step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 bwMode="auto">
          <a:xfrm>
            <a:off x="5142272" y="2514600"/>
            <a:ext cx="1295400" cy="381000"/>
          </a:xfrm>
          <a:prstGeom prst="flowChartProcess">
            <a:avLst/>
          </a:prstGeom>
          <a:noFill/>
          <a:ln w="34925" cap="flat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chemeClr val="accent2"/>
                </a:solidFill>
              </a:rPr>
              <a:t>3°step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 bwMode="auto">
          <a:xfrm>
            <a:off x="7590504" y="2514600"/>
            <a:ext cx="1295400" cy="381000"/>
          </a:xfrm>
          <a:prstGeom prst="flowChartProcess">
            <a:avLst/>
          </a:prstGeom>
          <a:noFill/>
          <a:ln w="34925" cap="flat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chemeClr val="accent2"/>
                </a:solidFill>
              </a:rPr>
              <a:t>4°step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 txBox="1">
            <a:spLocks noChangeArrowheads="1"/>
          </p:cNvSpPr>
          <p:nvPr/>
        </p:nvSpPr>
        <p:spPr bwMode="auto">
          <a:xfrm>
            <a:off x="457200" y="1752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/>
              <a:t>Le tabelle sono insieme di osservazioni (record) costituite da uno o più variabili (campi) e contenenti i dati da elaborare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en-AU" sz="2400" dirty="0" err="1"/>
              <a:t>Ogni</a:t>
            </a:r>
            <a:r>
              <a:rPr lang="en-AU" sz="2400" dirty="0"/>
              <a:t> </a:t>
            </a:r>
            <a:r>
              <a:rPr lang="en-AU" sz="2400" dirty="0" err="1"/>
              <a:t>riga</a:t>
            </a:r>
            <a:r>
              <a:rPr lang="en-AU" sz="2400" dirty="0"/>
              <a:t> </a:t>
            </a:r>
            <a:r>
              <a:rPr lang="en-AU" sz="2400" dirty="0" err="1"/>
              <a:t>corrisponde</a:t>
            </a:r>
            <a:r>
              <a:rPr lang="en-AU" sz="2400" dirty="0"/>
              <a:t> a un </a:t>
            </a:r>
            <a:r>
              <a:rPr lang="en-AU" sz="2400" dirty="0" err="1"/>
              <a:t>questionario</a:t>
            </a:r>
            <a:r>
              <a:rPr lang="en-AU" sz="2400" dirty="0"/>
              <a:t>/</a:t>
            </a:r>
            <a:r>
              <a:rPr lang="en-AU" sz="2400" dirty="0" err="1"/>
              <a:t>intervistato</a:t>
            </a:r>
            <a:endParaRPr lang="en-AU" sz="24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en-AU" sz="2400" dirty="0" err="1"/>
              <a:t>Ogni</a:t>
            </a:r>
            <a:r>
              <a:rPr lang="en-AU" sz="2400" dirty="0"/>
              <a:t> </a:t>
            </a:r>
            <a:r>
              <a:rPr lang="en-AU" sz="2400" dirty="0" err="1"/>
              <a:t>colonna</a:t>
            </a:r>
            <a:r>
              <a:rPr lang="en-AU" sz="2400" dirty="0"/>
              <a:t> </a:t>
            </a:r>
            <a:r>
              <a:rPr lang="en-AU" sz="2400" dirty="0" err="1"/>
              <a:t>corrisponde</a:t>
            </a:r>
            <a:r>
              <a:rPr lang="en-AU" sz="2400" dirty="0"/>
              <a:t> a </a:t>
            </a:r>
            <a:r>
              <a:rPr lang="en-AU" sz="2400" dirty="0" err="1"/>
              <a:t>una</a:t>
            </a:r>
            <a:r>
              <a:rPr lang="en-AU" sz="2400" dirty="0"/>
              <a:t> </a:t>
            </a:r>
            <a:r>
              <a:rPr lang="en-AU" sz="2400" dirty="0" err="1"/>
              <a:t>domanda</a:t>
            </a:r>
            <a:r>
              <a:rPr lang="en-AU" sz="2400" dirty="0"/>
              <a:t>/</a:t>
            </a:r>
            <a:r>
              <a:rPr lang="en-AU" sz="2400" dirty="0" err="1"/>
              <a:t>risposta</a:t>
            </a:r>
            <a:endParaRPr lang="it-IT" sz="24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Questionario – 1°Step (1/2)</a:t>
            </a:r>
            <a:endParaRPr lang="en-GB" sz="4000" dirty="0" smtClean="0"/>
          </a:p>
        </p:txBody>
      </p:sp>
      <p:graphicFrame>
        <p:nvGraphicFramePr>
          <p:cNvPr id="12" name="Diagram 11"/>
          <p:cNvGraphicFramePr/>
          <p:nvPr/>
        </p:nvGraphicFramePr>
        <p:xfrm>
          <a:off x="0" y="152400"/>
          <a:ext cx="13716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Group 446"/>
          <p:cNvGraphicFramePr>
            <a:graphicFrameLocks noGrp="1"/>
          </p:cNvGraphicFramePr>
          <p:nvPr>
            <p:ph sz="half" idx="4294967295"/>
          </p:nvPr>
        </p:nvGraphicFramePr>
        <p:xfrm>
          <a:off x="1981200" y="4267200"/>
          <a:ext cx="4343400" cy="2209802"/>
        </p:xfrm>
        <a:graphic>
          <a:graphicData uri="http://schemas.openxmlformats.org/drawingml/2006/table">
            <a:tbl>
              <a:tblPr/>
              <a:tblGrid>
                <a:gridCol w="1231710"/>
                <a:gridCol w="1102057"/>
                <a:gridCol w="1166884"/>
                <a:gridCol w="842749"/>
              </a:tblGrid>
              <a:tr h="30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Nome 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Reddito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Provincia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Mario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Paolo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Gino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Nicola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Matteo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7" name="Rectangle 2"/>
          <p:cNvSpPr>
            <a:spLocks noChangeArrowheads="1"/>
          </p:cNvSpPr>
          <p:nvPr/>
        </p:nvSpPr>
        <p:spPr bwMode="auto">
          <a:xfrm>
            <a:off x="5486400" y="3733800"/>
            <a:ext cx="838200" cy="2971800"/>
          </a:xfrm>
          <a:prstGeom prst="rect">
            <a:avLst/>
          </a:prstGeom>
          <a:noFill/>
          <a:ln w="22225" algn="ctr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288" name="Text Box 153"/>
          <p:cNvSpPr txBox="1">
            <a:spLocks noChangeArrowheads="1"/>
          </p:cNvSpPr>
          <p:nvPr/>
        </p:nvSpPr>
        <p:spPr bwMode="auto">
          <a:xfrm>
            <a:off x="6343650" y="3733800"/>
            <a:ext cx="2716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2400" b="1">
                <a:solidFill>
                  <a:srgbClr val="FF6600"/>
                </a:solidFill>
              </a:rPr>
              <a:t>variabile (campo)</a:t>
            </a:r>
          </a:p>
        </p:txBody>
      </p:sp>
      <p:sp>
        <p:nvSpPr>
          <p:cNvPr id="10289" name="Text Box 155"/>
          <p:cNvSpPr txBox="1">
            <a:spLocks noChangeArrowheads="1"/>
          </p:cNvSpPr>
          <p:nvPr/>
        </p:nvSpPr>
        <p:spPr bwMode="auto">
          <a:xfrm>
            <a:off x="6797675" y="4724400"/>
            <a:ext cx="25749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sz="2400" b="1">
                <a:solidFill>
                  <a:srgbClr val="0000FF"/>
                </a:solidFill>
              </a:rPr>
              <a:t>osservazione</a:t>
            </a:r>
          </a:p>
          <a:p>
            <a:pPr algn="ctr"/>
            <a:r>
              <a:rPr lang="en-AU" sz="2400" b="1">
                <a:solidFill>
                  <a:srgbClr val="0000FF"/>
                </a:solidFill>
              </a:rPr>
              <a:t>(record)</a:t>
            </a:r>
            <a:endParaRPr lang="it-IT" sz="2400" b="1">
              <a:solidFill>
                <a:srgbClr val="0000FF"/>
              </a:solidFill>
            </a:endParaRPr>
          </a:p>
        </p:txBody>
      </p:sp>
      <p:sp>
        <p:nvSpPr>
          <p:cNvPr id="10290" name="Rectangle 3"/>
          <p:cNvSpPr>
            <a:spLocks noChangeArrowheads="1"/>
          </p:cNvSpPr>
          <p:nvPr/>
        </p:nvSpPr>
        <p:spPr bwMode="auto">
          <a:xfrm>
            <a:off x="1066800" y="5205413"/>
            <a:ext cx="6400800" cy="342900"/>
          </a:xfrm>
          <a:prstGeom prst="rect">
            <a:avLst/>
          </a:prstGeom>
          <a:noFill/>
          <a:ln w="222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291" name="Text Box 3"/>
          <p:cNvSpPr txBox="1">
            <a:spLocks noChangeArrowheads="1"/>
          </p:cNvSpPr>
          <p:nvPr/>
        </p:nvSpPr>
        <p:spPr bwMode="auto">
          <a:xfrm>
            <a:off x="1524000" y="1057275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Dal questionario alla base dati:</a:t>
            </a:r>
            <a:endParaRPr lang="en-US" sz="24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Questionario – </a:t>
            </a:r>
            <a:r>
              <a:rPr lang="it-IT" dirty="0">
                <a:solidFill>
                  <a:srgbClr val="FF9900"/>
                </a:solidFill>
              </a:rPr>
              <a:t>1</a:t>
            </a:r>
            <a:r>
              <a:rPr lang="it-IT" dirty="0" smtClean="0">
                <a:solidFill>
                  <a:srgbClr val="FF9900"/>
                </a:solidFill>
              </a:rPr>
              <a:t>°Step </a:t>
            </a:r>
            <a:r>
              <a:rPr lang="it-IT" dirty="0" smtClean="0">
                <a:solidFill>
                  <a:srgbClr val="FF9900"/>
                </a:solidFill>
              </a:rPr>
              <a:t>(2/2)</a:t>
            </a:r>
            <a:endParaRPr lang="en-GB" sz="4000" dirty="0" smtClean="0"/>
          </a:p>
        </p:txBody>
      </p:sp>
      <p:graphicFrame>
        <p:nvGraphicFramePr>
          <p:cNvPr id="12" name="Diagram 11"/>
          <p:cNvGraphicFramePr/>
          <p:nvPr/>
        </p:nvGraphicFramePr>
        <p:xfrm>
          <a:off x="0" y="152400"/>
          <a:ext cx="13716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33400" y="1824038"/>
            <a:ext cx="632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Come costruire le variabili:</a:t>
            </a:r>
            <a:endParaRPr lang="en-US" sz="2400"/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381000" y="25908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it-IT" sz="2400" kern="0" dirty="0">
                <a:latin typeface="+mn-lt"/>
              </a:rPr>
              <a:t>Costruire </a:t>
            </a:r>
            <a:r>
              <a:rPr lang="it-IT" sz="2400" kern="0" dirty="0" err="1">
                <a:latin typeface="+mn-lt"/>
              </a:rPr>
              <a:t>la</a:t>
            </a:r>
            <a:r>
              <a:rPr lang="it-IT" sz="2400" kern="0" dirty="0">
                <a:latin typeface="+mn-lt"/>
              </a:rPr>
              <a:t> variabile </a:t>
            </a:r>
            <a:r>
              <a:rPr lang="it-IT" sz="2400" i="1" kern="0" dirty="0" err="1">
                <a:latin typeface="+mn-lt"/>
              </a:rPr>
              <a:t>n_questionario</a:t>
            </a:r>
            <a:r>
              <a:rPr lang="it-IT" sz="2400" kern="0" dirty="0">
                <a:latin typeface="+mn-lt"/>
              </a:rPr>
              <a:t> che </a:t>
            </a:r>
            <a:r>
              <a:rPr lang="it-IT" sz="2400" kern="0" dirty="0" err="1">
                <a:latin typeface="+mn-lt"/>
              </a:rPr>
              <a:t>associa</a:t>
            </a:r>
            <a:r>
              <a:rPr lang="it-IT" sz="2400" kern="0" dirty="0">
                <a:latin typeface="+mn-lt"/>
              </a:rPr>
              <a:t> un </a:t>
            </a:r>
            <a:r>
              <a:rPr lang="it-IT" sz="2400" kern="0" dirty="0" err="1">
                <a:latin typeface="+mn-lt"/>
              </a:rPr>
              <a:t>codice</a:t>
            </a:r>
            <a:r>
              <a:rPr lang="it-IT" sz="2400" kern="0" dirty="0">
                <a:latin typeface="+mn-lt"/>
              </a:rPr>
              <a:t> univoco </a:t>
            </a:r>
            <a:r>
              <a:rPr lang="it-IT" sz="2400" kern="0" dirty="0" err="1">
                <a:latin typeface="+mn-lt"/>
              </a:rPr>
              <a:t>ad</a:t>
            </a:r>
            <a:r>
              <a:rPr lang="it-IT" sz="2400" kern="0" dirty="0">
                <a:latin typeface="+mn-lt"/>
              </a:rPr>
              <a:t> ogni </a:t>
            </a:r>
            <a:r>
              <a:rPr lang="it-IT" sz="2400" kern="0" dirty="0" err="1">
                <a:latin typeface="+mn-lt"/>
              </a:rPr>
              <a:t>intervistato</a:t>
            </a:r>
            <a:r>
              <a:rPr lang="it-IT" sz="2400" kern="0" dirty="0">
                <a:latin typeface="+mn-lt"/>
              </a:rPr>
              <a:t>.</a:t>
            </a: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it-IT" sz="2400" kern="0" dirty="0">
                <a:latin typeface="+mn-lt"/>
              </a:rPr>
              <a:t>Identificare </a:t>
            </a:r>
            <a:r>
              <a:rPr lang="it-IT" sz="2400" kern="0" dirty="0" err="1">
                <a:latin typeface="+mn-lt"/>
              </a:rPr>
              <a:t>ogni</a:t>
            </a:r>
            <a:r>
              <a:rPr lang="it-IT" sz="2400" kern="0" dirty="0">
                <a:latin typeface="+mn-lt"/>
              </a:rPr>
              <a:t> variabile </a:t>
            </a:r>
            <a:r>
              <a:rPr lang="it-IT" sz="2400" kern="0" dirty="0" err="1">
                <a:latin typeface="+mn-lt"/>
              </a:rPr>
              <a:t>con</a:t>
            </a:r>
            <a:r>
              <a:rPr lang="it-IT" sz="2400" kern="0" dirty="0">
                <a:latin typeface="+mn-lt"/>
              </a:rPr>
              <a:t> un </a:t>
            </a:r>
            <a:r>
              <a:rPr lang="it-IT" sz="2400" kern="0" dirty="0" err="1">
                <a:latin typeface="+mn-lt"/>
              </a:rPr>
              <a:t>nome</a:t>
            </a:r>
            <a:r>
              <a:rPr lang="it-IT" sz="2400" kern="0" dirty="0">
                <a:latin typeface="+mn-lt"/>
              </a:rPr>
              <a:t> facilmente </a:t>
            </a:r>
            <a:r>
              <a:rPr lang="it-IT" sz="2400" kern="0" dirty="0" err="1">
                <a:latin typeface="+mn-lt"/>
              </a:rPr>
              <a:t>riconducibile</a:t>
            </a:r>
            <a:r>
              <a:rPr lang="it-IT" sz="2400" kern="0" dirty="0">
                <a:latin typeface="+mn-lt"/>
              </a:rPr>
              <a:t> alla </a:t>
            </a:r>
            <a:r>
              <a:rPr lang="it-IT" sz="2400" kern="0" dirty="0" err="1">
                <a:latin typeface="+mn-lt"/>
              </a:rPr>
              <a:t>domanda</a:t>
            </a:r>
            <a:r>
              <a:rPr lang="it-IT" sz="2400" kern="0" dirty="0">
                <a:latin typeface="+mn-lt"/>
              </a:rPr>
              <a:t> corrispondente (ad </a:t>
            </a:r>
            <a:r>
              <a:rPr lang="it-IT" sz="2400" kern="0" dirty="0" err="1">
                <a:latin typeface="+mn-lt"/>
              </a:rPr>
              <a:t>esempio</a:t>
            </a:r>
            <a:r>
              <a:rPr lang="it-IT" sz="2400" kern="0" dirty="0">
                <a:latin typeface="+mn-lt"/>
              </a:rPr>
              <a:t> la </a:t>
            </a:r>
            <a:r>
              <a:rPr lang="it-IT" sz="2400" kern="0" dirty="0" err="1">
                <a:latin typeface="+mn-lt"/>
              </a:rPr>
              <a:t>domanda</a:t>
            </a:r>
            <a:r>
              <a:rPr lang="it-IT" sz="2400" kern="0" dirty="0">
                <a:latin typeface="+mn-lt"/>
              </a:rPr>
              <a:t> n°1 </a:t>
            </a:r>
            <a:r>
              <a:rPr lang="it-IT" sz="2400" kern="0" dirty="0" err="1">
                <a:latin typeface="+mn-lt"/>
              </a:rPr>
              <a:t>corrisponde</a:t>
            </a:r>
            <a:r>
              <a:rPr lang="it-IT" sz="2400" kern="0" dirty="0">
                <a:latin typeface="+mn-lt"/>
              </a:rPr>
              <a:t> alla </a:t>
            </a:r>
            <a:r>
              <a:rPr lang="it-IT" sz="2400" kern="0" dirty="0" err="1">
                <a:latin typeface="+mn-lt"/>
              </a:rPr>
              <a:t>variabile</a:t>
            </a:r>
            <a:r>
              <a:rPr lang="it-IT" sz="2400" kern="0" dirty="0">
                <a:latin typeface="+mn-lt"/>
              </a:rPr>
              <a:t> D_1).</a:t>
            </a: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it-IT" sz="2400" kern="0" dirty="0">
                <a:latin typeface="+mn-lt"/>
              </a:rPr>
              <a:t>Nel </a:t>
            </a:r>
            <a:r>
              <a:rPr lang="it-IT" sz="2400" kern="0" dirty="0" err="1">
                <a:latin typeface="+mn-lt"/>
              </a:rPr>
              <a:t>caso</a:t>
            </a:r>
            <a:r>
              <a:rPr lang="it-IT" sz="2400" kern="0" dirty="0">
                <a:latin typeface="+mn-lt"/>
              </a:rPr>
              <a:t> di </a:t>
            </a:r>
            <a:r>
              <a:rPr lang="it-IT" sz="2400" kern="0" dirty="0" err="1">
                <a:latin typeface="+mn-lt"/>
              </a:rPr>
              <a:t>domande</a:t>
            </a:r>
            <a:r>
              <a:rPr lang="it-IT" sz="2400" kern="0" dirty="0">
                <a:latin typeface="+mn-lt"/>
              </a:rPr>
              <a:t> a </a:t>
            </a:r>
            <a:r>
              <a:rPr lang="it-IT" sz="2400" kern="0" dirty="0" err="1">
                <a:latin typeface="+mn-lt"/>
              </a:rPr>
              <a:t>risposte</a:t>
            </a:r>
            <a:r>
              <a:rPr lang="it-IT" sz="2400" kern="0" dirty="0">
                <a:latin typeface="+mn-lt"/>
              </a:rPr>
              <a:t> multiple </a:t>
            </a:r>
            <a:r>
              <a:rPr lang="it-IT" sz="2400" kern="0" dirty="0" err="1">
                <a:latin typeface="+mn-lt"/>
              </a:rPr>
              <a:t>andranno</a:t>
            </a:r>
            <a:r>
              <a:rPr lang="it-IT" sz="2400" kern="0" dirty="0">
                <a:latin typeface="+mn-lt"/>
              </a:rPr>
              <a:t> create </a:t>
            </a:r>
            <a:r>
              <a:rPr lang="it-IT" sz="2400" kern="0" dirty="0" err="1">
                <a:latin typeface="+mn-lt"/>
              </a:rPr>
              <a:t>un</a:t>
            </a:r>
            <a:r>
              <a:rPr lang="it-IT" sz="2400" kern="0" dirty="0">
                <a:latin typeface="+mn-lt"/>
              </a:rPr>
              <a:t> numero </a:t>
            </a:r>
            <a:r>
              <a:rPr lang="it-IT" sz="2400" kern="0" dirty="0" err="1">
                <a:latin typeface="+mn-lt"/>
              </a:rPr>
              <a:t>di</a:t>
            </a:r>
            <a:r>
              <a:rPr lang="it-IT" sz="2400" kern="0" dirty="0">
                <a:latin typeface="+mn-lt"/>
              </a:rPr>
              <a:t> variabili </a:t>
            </a:r>
            <a:r>
              <a:rPr lang="it-IT" sz="2400" kern="0" dirty="0" err="1">
                <a:latin typeface="+mn-lt"/>
              </a:rPr>
              <a:t>dicotomiche</a:t>
            </a:r>
            <a:r>
              <a:rPr lang="it-IT" sz="2400" kern="0" dirty="0">
                <a:latin typeface="+mn-lt"/>
              </a:rPr>
              <a:t> (0/1) </a:t>
            </a:r>
            <a:r>
              <a:rPr lang="it-IT" sz="2400" kern="0" dirty="0" err="1">
                <a:latin typeface="+mn-lt"/>
              </a:rPr>
              <a:t>pari</a:t>
            </a:r>
            <a:r>
              <a:rPr lang="it-IT" sz="2400" kern="0" dirty="0">
                <a:latin typeface="+mn-lt"/>
              </a:rPr>
              <a:t> al </a:t>
            </a:r>
            <a:r>
              <a:rPr lang="it-IT" sz="2400" kern="0" dirty="0" err="1">
                <a:latin typeface="+mn-lt"/>
              </a:rPr>
              <a:t>numero</a:t>
            </a:r>
            <a:r>
              <a:rPr lang="it-IT" sz="2400" kern="0" dirty="0">
                <a:latin typeface="+mn-lt"/>
              </a:rPr>
              <a:t> di </a:t>
            </a:r>
            <a:r>
              <a:rPr lang="it-IT" sz="2400" kern="0" dirty="0" err="1">
                <a:latin typeface="+mn-lt"/>
              </a:rPr>
              <a:t>modalità</a:t>
            </a:r>
            <a:r>
              <a:rPr lang="it-IT" sz="2400" kern="0" dirty="0">
                <a:latin typeface="+mn-lt"/>
              </a:rPr>
              <a:t> definite </a:t>
            </a:r>
            <a:r>
              <a:rPr lang="it-IT" sz="2400" kern="0" dirty="0" err="1">
                <a:latin typeface="+mn-lt"/>
              </a:rPr>
              <a:t>nella</a:t>
            </a:r>
            <a:r>
              <a:rPr lang="it-IT" sz="2400" kern="0" dirty="0">
                <a:latin typeface="+mn-lt"/>
              </a:rPr>
              <a:t> risposta.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Questionario – </a:t>
            </a:r>
            <a:r>
              <a:rPr lang="it-IT" dirty="0" smtClean="0">
                <a:solidFill>
                  <a:srgbClr val="FF9900"/>
                </a:solidFill>
              </a:rPr>
              <a:t>2°Step </a:t>
            </a:r>
            <a:r>
              <a:rPr lang="it-IT" dirty="0" smtClean="0">
                <a:solidFill>
                  <a:srgbClr val="FF9900"/>
                </a:solidFill>
              </a:rPr>
              <a:t>(1/2)</a:t>
            </a:r>
            <a:endParaRPr lang="en-GB" sz="4000" dirty="0" smtClean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1214438"/>
            <a:ext cx="632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Come passare dal questionario al data set:</a:t>
            </a:r>
            <a:endParaRPr lang="en-US" sz="2400"/>
          </a:p>
        </p:txBody>
      </p:sp>
      <p:pic>
        <p:nvPicPr>
          <p:cNvPr id="12292" name="Picture 12" descr="exc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3335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152400" y="1905000"/>
            <a:ext cx="8839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it-IT" sz="2400" kern="0" dirty="0">
                <a:latin typeface="+mn-lt"/>
              </a:rPr>
              <a:t>Ogni </a:t>
            </a:r>
            <a:r>
              <a:rPr lang="it-IT" sz="2400" kern="0" dirty="0" err="1">
                <a:latin typeface="+mn-lt"/>
              </a:rPr>
              <a:t>riga</a:t>
            </a:r>
            <a:r>
              <a:rPr lang="it-IT" sz="2400" kern="0" dirty="0">
                <a:latin typeface="+mn-lt"/>
              </a:rPr>
              <a:t> del </a:t>
            </a:r>
            <a:r>
              <a:rPr lang="it-IT" sz="2400" kern="0" dirty="0" err="1">
                <a:latin typeface="+mn-lt"/>
              </a:rPr>
              <a:t>foglio</a:t>
            </a:r>
            <a:r>
              <a:rPr lang="it-IT" sz="2400" kern="0" dirty="0">
                <a:latin typeface="+mn-lt"/>
              </a:rPr>
              <a:t> excel </a:t>
            </a:r>
            <a:r>
              <a:rPr lang="it-IT" sz="2400" kern="0" dirty="0" err="1">
                <a:latin typeface="+mn-lt"/>
              </a:rPr>
              <a:t>corrisponde</a:t>
            </a:r>
            <a:r>
              <a:rPr lang="it-IT" sz="2400" kern="0" dirty="0">
                <a:latin typeface="+mn-lt"/>
              </a:rPr>
              <a:t> ad </a:t>
            </a:r>
            <a:r>
              <a:rPr lang="it-IT" sz="2400" kern="0" dirty="0" err="1">
                <a:latin typeface="+mn-lt"/>
              </a:rPr>
              <a:t>una</a:t>
            </a:r>
            <a:r>
              <a:rPr lang="it-IT" sz="2400" kern="0" dirty="0">
                <a:latin typeface="+mn-lt"/>
              </a:rPr>
              <a:t> osservazione, </a:t>
            </a:r>
            <a:r>
              <a:rPr lang="it-IT" sz="2400" kern="0" dirty="0" err="1">
                <a:latin typeface="+mn-lt"/>
              </a:rPr>
              <a:t>cioè</a:t>
            </a:r>
            <a:r>
              <a:rPr lang="it-IT" sz="2400" kern="0" dirty="0">
                <a:latin typeface="+mn-lt"/>
              </a:rPr>
              <a:t> </a:t>
            </a:r>
            <a:r>
              <a:rPr lang="it-IT" sz="2400" dirty="0">
                <a:sym typeface="Wingdings" pitchFamily="2" charset="2"/>
              </a:rPr>
              <a:t>ad un singolo </a:t>
            </a:r>
            <a:r>
              <a:rPr lang="it-IT" sz="2400" dirty="0" err="1">
                <a:sym typeface="Wingdings" pitchFamily="2" charset="2"/>
              </a:rPr>
              <a:t>intervistato</a:t>
            </a:r>
            <a:r>
              <a:rPr lang="it-IT" sz="2400" dirty="0">
                <a:sym typeface="Wingdings" pitchFamily="2" charset="2"/>
              </a:rPr>
              <a:t>/questionario </a:t>
            </a:r>
            <a:r>
              <a:rPr lang="it-IT" sz="2400" dirty="0" err="1">
                <a:sym typeface="Wingdings" pitchFamily="2" charset="2"/>
              </a:rPr>
              <a:t>compilato</a:t>
            </a:r>
            <a:r>
              <a:rPr lang="it-IT" sz="2400" dirty="0">
                <a:sym typeface="Wingdings" pitchFamily="2" charset="2"/>
              </a:rPr>
              <a:t>.</a:t>
            </a:r>
            <a:endParaRPr lang="it-IT" sz="2400" kern="0" dirty="0">
              <a:latin typeface="+mn-lt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it-IT" sz="2400" kern="0" dirty="0">
                <a:latin typeface="+mn-lt"/>
              </a:rPr>
              <a:t>Ogni </a:t>
            </a:r>
            <a:r>
              <a:rPr lang="it-IT" sz="2400" dirty="0" err="1">
                <a:sym typeface="Wingdings" pitchFamily="2" charset="2"/>
              </a:rPr>
              <a:t>domanda</a:t>
            </a:r>
            <a:r>
              <a:rPr lang="it-IT" sz="2400" dirty="0">
                <a:sym typeface="Wingdings" pitchFamily="2" charset="2"/>
              </a:rPr>
              <a:t> del </a:t>
            </a:r>
            <a:r>
              <a:rPr lang="it-IT" sz="2400" dirty="0" err="1">
                <a:sym typeface="Wingdings" pitchFamily="2" charset="2"/>
              </a:rPr>
              <a:t>questionario</a:t>
            </a:r>
            <a:r>
              <a:rPr lang="it-IT" sz="2400" dirty="0">
                <a:sym typeface="Wingdings" pitchFamily="2" charset="2"/>
              </a:rPr>
              <a:t> corrisponde </a:t>
            </a:r>
            <a:r>
              <a:rPr lang="it-IT" sz="2400" dirty="0" err="1">
                <a:sym typeface="Wingdings" pitchFamily="2" charset="2"/>
              </a:rPr>
              <a:t>ad</a:t>
            </a:r>
            <a:r>
              <a:rPr lang="it-IT" sz="2400" dirty="0">
                <a:sym typeface="Wingdings" pitchFamily="2" charset="2"/>
              </a:rPr>
              <a:t> una (nel </a:t>
            </a:r>
            <a:r>
              <a:rPr lang="it-IT" sz="2400" dirty="0" err="1">
                <a:sym typeface="Wingdings" pitchFamily="2" charset="2"/>
              </a:rPr>
              <a:t>caso</a:t>
            </a:r>
            <a:r>
              <a:rPr lang="it-IT" sz="2400" dirty="0">
                <a:sym typeface="Wingdings" pitchFamily="2" charset="2"/>
              </a:rPr>
              <a:t> di </a:t>
            </a:r>
            <a:r>
              <a:rPr lang="it-IT" sz="2400" dirty="0" err="1">
                <a:sym typeface="Wingdings" pitchFamily="2" charset="2"/>
              </a:rPr>
              <a:t>domande</a:t>
            </a:r>
            <a:r>
              <a:rPr lang="it-IT" sz="2400" dirty="0">
                <a:sym typeface="Wingdings" pitchFamily="2" charset="2"/>
              </a:rPr>
              <a:t> a </a:t>
            </a:r>
            <a:r>
              <a:rPr lang="it-IT" sz="2400" dirty="0" err="1">
                <a:sym typeface="Wingdings" pitchFamily="2" charset="2"/>
              </a:rPr>
              <a:t>risposta</a:t>
            </a:r>
            <a:r>
              <a:rPr lang="it-IT" sz="2400" dirty="0">
                <a:sym typeface="Wingdings" pitchFamily="2" charset="2"/>
              </a:rPr>
              <a:t> singola) </a:t>
            </a:r>
            <a:r>
              <a:rPr lang="it-IT" sz="2400" dirty="0" err="1">
                <a:sym typeface="Wingdings" pitchFamily="2" charset="2"/>
              </a:rPr>
              <a:t>o</a:t>
            </a:r>
            <a:r>
              <a:rPr lang="it-IT" sz="2400" dirty="0">
                <a:sym typeface="Wingdings" pitchFamily="2" charset="2"/>
              </a:rPr>
              <a:t> più (nel </a:t>
            </a:r>
            <a:r>
              <a:rPr lang="it-IT" sz="2400" dirty="0" err="1">
                <a:sym typeface="Wingdings" pitchFamily="2" charset="2"/>
              </a:rPr>
              <a:t>caso</a:t>
            </a:r>
            <a:r>
              <a:rPr lang="it-IT" sz="2400" dirty="0">
                <a:sym typeface="Wingdings" pitchFamily="2" charset="2"/>
              </a:rPr>
              <a:t> di </a:t>
            </a:r>
            <a:r>
              <a:rPr lang="it-IT" sz="2400" dirty="0" err="1">
                <a:sym typeface="Wingdings" pitchFamily="2" charset="2"/>
              </a:rPr>
              <a:t>domande</a:t>
            </a:r>
            <a:r>
              <a:rPr lang="it-IT" sz="2400" dirty="0">
                <a:sym typeface="Wingdings" pitchFamily="2" charset="2"/>
              </a:rPr>
              <a:t> a </a:t>
            </a:r>
            <a:r>
              <a:rPr lang="it-IT" sz="2400" dirty="0" err="1">
                <a:sym typeface="Wingdings" pitchFamily="2" charset="2"/>
              </a:rPr>
              <a:t>risposta</a:t>
            </a:r>
            <a:r>
              <a:rPr lang="it-IT" sz="2400" dirty="0">
                <a:sym typeface="Wingdings" pitchFamily="2" charset="2"/>
              </a:rPr>
              <a:t> multipla) </a:t>
            </a:r>
            <a:r>
              <a:rPr lang="it-IT" sz="2400" kern="0" dirty="0" err="1">
                <a:latin typeface="+mn-lt"/>
              </a:rPr>
              <a:t>colonne</a:t>
            </a:r>
            <a:r>
              <a:rPr lang="it-IT" sz="2400" kern="0" dirty="0">
                <a:latin typeface="+mn-lt"/>
              </a:rPr>
              <a:t> (variabili) del foglio excel</a:t>
            </a:r>
            <a:endParaRPr lang="it-IT" sz="2400" dirty="0">
              <a:sym typeface="Wingdings" pitchFamily="2" charset="2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it-IT" sz="2400" dirty="0">
                <a:sym typeface="Wingdings" pitchFamily="2" charset="2"/>
              </a:rPr>
              <a:t>Nella </a:t>
            </a:r>
            <a:r>
              <a:rPr lang="it-IT" sz="2400" dirty="0" err="1">
                <a:sym typeface="Wingdings" pitchFamily="2" charset="2"/>
              </a:rPr>
              <a:t>generica</a:t>
            </a:r>
            <a:r>
              <a:rPr lang="it-IT" sz="2400" dirty="0">
                <a:sym typeface="Wingdings" pitchFamily="2" charset="2"/>
              </a:rPr>
              <a:t> cella </a:t>
            </a:r>
            <a:r>
              <a:rPr lang="it-IT" sz="2400" dirty="0" err="1">
                <a:sym typeface="Wingdings" pitchFamily="2" charset="2"/>
              </a:rPr>
              <a:t>corrispondente</a:t>
            </a:r>
            <a:r>
              <a:rPr lang="it-IT" sz="2400" dirty="0">
                <a:sym typeface="Wingdings" pitchFamily="2" charset="2"/>
              </a:rPr>
              <a:t> all’incrocio </a:t>
            </a:r>
            <a:r>
              <a:rPr lang="it-IT" sz="2400" dirty="0" err="1">
                <a:sym typeface="Wingdings" pitchFamily="2" charset="2"/>
              </a:rPr>
              <a:t>della</a:t>
            </a:r>
            <a:r>
              <a:rPr lang="it-IT" sz="2400" dirty="0">
                <a:sym typeface="Wingdings" pitchFamily="2" charset="2"/>
              </a:rPr>
              <a:t> riga “i” </a:t>
            </a:r>
            <a:r>
              <a:rPr lang="it-IT" sz="2400" dirty="0" err="1">
                <a:sym typeface="Wingdings" pitchFamily="2" charset="2"/>
              </a:rPr>
              <a:t>e</a:t>
            </a:r>
            <a:r>
              <a:rPr lang="it-IT" sz="2400" dirty="0">
                <a:sym typeface="Wingdings" pitchFamily="2" charset="2"/>
              </a:rPr>
              <a:t> della </a:t>
            </a:r>
            <a:r>
              <a:rPr lang="it-IT" sz="2400" dirty="0" err="1">
                <a:sym typeface="Wingdings" pitchFamily="2" charset="2"/>
              </a:rPr>
              <a:t>colonna</a:t>
            </a:r>
            <a:r>
              <a:rPr lang="it-IT" sz="2400" dirty="0">
                <a:sym typeface="Wingdings" pitchFamily="2" charset="2"/>
              </a:rPr>
              <a:t> “j” </a:t>
            </a:r>
            <a:r>
              <a:rPr lang="it-IT" sz="2400" dirty="0" err="1">
                <a:sym typeface="Wingdings" pitchFamily="2" charset="2"/>
              </a:rPr>
              <a:t>ci</a:t>
            </a:r>
            <a:r>
              <a:rPr lang="it-IT" sz="2400" dirty="0">
                <a:sym typeface="Wingdings" pitchFamily="2" charset="2"/>
              </a:rPr>
              <a:t> sarà </a:t>
            </a:r>
            <a:r>
              <a:rPr lang="it-IT" sz="2400" dirty="0" err="1">
                <a:sym typeface="Wingdings" pitchFamily="2" charset="2"/>
              </a:rPr>
              <a:t>dunque</a:t>
            </a:r>
            <a:r>
              <a:rPr lang="it-IT" sz="2400" dirty="0">
                <a:sym typeface="Wingdings" pitchFamily="2" charset="2"/>
              </a:rPr>
              <a:t> il “valore” </a:t>
            </a:r>
            <a:r>
              <a:rPr lang="it-IT" sz="2400" dirty="0" err="1">
                <a:sym typeface="Wingdings" pitchFamily="2" charset="2"/>
              </a:rPr>
              <a:t>della</a:t>
            </a:r>
            <a:r>
              <a:rPr lang="it-IT" sz="2400" dirty="0">
                <a:sym typeface="Wingdings" pitchFamily="2" charset="2"/>
              </a:rPr>
              <a:t> risposta </a:t>
            </a:r>
            <a:r>
              <a:rPr lang="it-IT" sz="2400" dirty="0" err="1">
                <a:sym typeface="Wingdings" pitchFamily="2" charset="2"/>
              </a:rPr>
              <a:t>dell’</a:t>
            </a:r>
            <a:r>
              <a:rPr lang="it-IT" sz="2400" dirty="0">
                <a:sym typeface="Wingdings" pitchFamily="2" charset="2"/>
              </a:rPr>
              <a:t>individuo “i” </a:t>
            </a:r>
            <a:r>
              <a:rPr lang="it-IT" sz="2400" dirty="0" err="1">
                <a:sym typeface="Wingdings" pitchFamily="2" charset="2"/>
              </a:rPr>
              <a:t>alla</a:t>
            </a:r>
            <a:r>
              <a:rPr lang="it-IT" sz="2400" dirty="0">
                <a:sym typeface="Wingdings" pitchFamily="2" charset="2"/>
              </a:rPr>
              <a:t> domanda “j”.</a:t>
            </a:r>
            <a:endParaRPr lang="it-IT" sz="2400" kern="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Questionario – </a:t>
            </a:r>
            <a:r>
              <a:rPr lang="it-IT" smtClean="0">
                <a:solidFill>
                  <a:srgbClr val="FF9900"/>
                </a:solidFill>
              </a:rPr>
              <a:t>2°Step </a:t>
            </a:r>
            <a:r>
              <a:rPr lang="it-IT" dirty="0" smtClean="0">
                <a:solidFill>
                  <a:srgbClr val="FF9900"/>
                </a:solidFill>
              </a:rPr>
              <a:t>(2/2)</a:t>
            </a:r>
            <a:endParaRPr lang="en-GB" sz="4000" dirty="0" smtClean="0"/>
          </a:p>
        </p:txBody>
      </p:sp>
      <p:pic>
        <p:nvPicPr>
          <p:cNvPr id="13315" name="Picture 12" descr="exce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3335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152400" y="1676400"/>
            <a:ext cx="8839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it-IT" sz="2400" kern="0" dirty="0"/>
              <a:t>Data </a:t>
            </a:r>
            <a:r>
              <a:rPr lang="it-IT" sz="2400" kern="0" dirty="0" err="1"/>
              <a:t>Entry</a:t>
            </a:r>
            <a:r>
              <a:rPr lang="it-IT" sz="2400" kern="0" dirty="0"/>
              <a:t>: </a:t>
            </a:r>
            <a:r>
              <a:rPr lang="it-IT" sz="2400" dirty="0" err="1"/>
              <a:t>operazione</a:t>
            </a:r>
            <a:r>
              <a:rPr lang="it-IT" sz="2400" dirty="0"/>
              <a:t> di inserimento di dati in una base dati informatizzata</a:t>
            </a:r>
            <a:endParaRPr lang="it-IT" sz="2400" kern="0" dirty="0">
              <a:latin typeface="+mn-lt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it-IT" sz="2400" kern="0" dirty="0">
                <a:latin typeface="+mn-lt"/>
              </a:rPr>
              <a:t>Controllo correttezza dei dati inseriti e analisi delle distribuzioni delle variabili (con </a:t>
            </a:r>
            <a:r>
              <a:rPr lang="it-IT" sz="2400" kern="0" dirty="0" err="1">
                <a:latin typeface="+mn-lt"/>
              </a:rPr>
              <a:t>valenza</a:t>
            </a:r>
            <a:r>
              <a:rPr lang="it-IT" sz="2400" kern="0" dirty="0">
                <a:latin typeface="+mn-lt"/>
              </a:rPr>
              <a:t> di </a:t>
            </a:r>
            <a:r>
              <a:rPr lang="it-IT" sz="2400" kern="0" dirty="0" err="1">
                <a:latin typeface="+mn-lt"/>
              </a:rPr>
              <a:t>controllo</a:t>
            </a:r>
            <a:r>
              <a:rPr lang="it-IT" sz="2400" kern="0" dirty="0">
                <a:latin typeface="+mn-lt"/>
              </a:rPr>
              <a:t> e </a:t>
            </a:r>
            <a:r>
              <a:rPr lang="it-IT" sz="2400" kern="0" dirty="0" err="1">
                <a:latin typeface="+mn-lt"/>
              </a:rPr>
              <a:t>valenza</a:t>
            </a:r>
            <a:r>
              <a:rPr lang="it-IT" sz="2400" kern="0" dirty="0">
                <a:latin typeface="+mn-lt"/>
              </a:rPr>
              <a:t> interpretativa).</a:t>
            </a: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it-IT" sz="2400" kern="0" dirty="0">
                <a:latin typeface="+mn-lt"/>
              </a:rPr>
              <a:t>N.B. il file excel deve essere salvato nella versione Excel 97 2003 </a:t>
            </a:r>
            <a:r>
              <a:rPr lang="it-IT" sz="2400" kern="0" dirty="0" err="1">
                <a:latin typeface="+mn-lt"/>
              </a:rPr>
              <a:t>Workbook</a:t>
            </a:r>
            <a:r>
              <a:rPr lang="it-IT" sz="2400" kern="0" dirty="0">
                <a:latin typeface="+mn-lt"/>
              </a:rPr>
              <a:t> (*</a:t>
            </a:r>
            <a:r>
              <a:rPr lang="it-IT" sz="2400" kern="0" dirty="0" err="1">
                <a:latin typeface="+mn-lt"/>
              </a:rPr>
              <a:t>.xls</a:t>
            </a:r>
            <a:r>
              <a:rPr lang="it-IT" sz="2400" kern="0" dirty="0">
                <a:latin typeface="+mn-lt"/>
              </a:rPr>
              <a:t>) </a:t>
            </a:r>
            <a:r>
              <a:rPr lang="it-IT" sz="2400" kern="0" dirty="0" err="1">
                <a:latin typeface="+mn-lt"/>
              </a:rPr>
              <a:t>per</a:t>
            </a:r>
            <a:r>
              <a:rPr lang="it-IT" sz="2400" kern="0" dirty="0">
                <a:latin typeface="+mn-lt"/>
              </a:rPr>
              <a:t> essere </a:t>
            </a:r>
            <a:r>
              <a:rPr lang="it-IT" sz="2400" kern="0" dirty="0" err="1">
                <a:latin typeface="+mn-lt"/>
              </a:rPr>
              <a:t>importato</a:t>
            </a:r>
            <a:r>
              <a:rPr lang="it-IT" sz="2400" kern="0" dirty="0">
                <a:latin typeface="+mn-lt"/>
              </a:rPr>
              <a:t> in </a:t>
            </a:r>
            <a:r>
              <a:rPr lang="it-IT" sz="2400" kern="0" dirty="0" err="1">
                <a:latin typeface="+mn-lt"/>
              </a:rPr>
              <a:t>SAS</a:t>
            </a:r>
            <a:r>
              <a:rPr lang="it-IT" sz="2400" kern="0" dirty="0">
                <a:latin typeface="+mn-lt"/>
              </a:rPr>
              <a:t> (la </a:t>
            </a:r>
            <a:r>
              <a:rPr lang="it-IT" sz="2400" kern="0" dirty="0" err="1">
                <a:latin typeface="+mn-lt"/>
              </a:rPr>
              <a:t>versione</a:t>
            </a:r>
            <a:r>
              <a:rPr lang="it-IT" sz="2400" kern="0" dirty="0">
                <a:latin typeface="+mn-lt"/>
              </a:rPr>
              <a:t> 9 </a:t>
            </a:r>
            <a:r>
              <a:rPr lang="it-IT" sz="2400" kern="0" dirty="0" err="1">
                <a:latin typeface="+mn-lt"/>
              </a:rPr>
              <a:t>di</a:t>
            </a:r>
            <a:r>
              <a:rPr lang="it-IT" sz="2400" kern="0" dirty="0">
                <a:latin typeface="+mn-lt"/>
              </a:rPr>
              <a:t> SAS </a:t>
            </a:r>
            <a:r>
              <a:rPr lang="it-IT" sz="2400" kern="0" dirty="0" err="1">
                <a:latin typeface="+mn-lt"/>
              </a:rPr>
              <a:t>non</a:t>
            </a:r>
            <a:r>
              <a:rPr lang="it-IT" sz="2400" kern="0" dirty="0">
                <a:latin typeface="+mn-lt"/>
              </a:rPr>
              <a:t> gestisce </a:t>
            </a:r>
            <a:r>
              <a:rPr lang="it-IT" sz="2400" kern="0" dirty="0" err="1">
                <a:latin typeface="+mn-lt"/>
              </a:rPr>
              <a:t>ancora</a:t>
            </a:r>
            <a:r>
              <a:rPr lang="it-IT" sz="2400" kern="0" dirty="0">
                <a:latin typeface="+mn-lt"/>
              </a:rPr>
              <a:t> i </a:t>
            </a:r>
            <a:r>
              <a:rPr lang="it-IT" sz="2400" kern="0" dirty="0" err="1">
                <a:latin typeface="+mn-lt"/>
              </a:rPr>
              <a:t>file</a:t>
            </a:r>
            <a:r>
              <a:rPr lang="it-IT" sz="2400" kern="0" dirty="0">
                <a:latin typeface="+mn-lt"/>
              </a:rPr>
              <a:t> con </a:t>
            </a:r>
            <a:r>
              <a:rPr lang="it-IT" sz="2400" kern="0" dirty="0" err="1">
                <a:latin typeface="+mn-lt"/>
              </a:rPr>
              <a:t>estensione</a:t>
            </a:r>
            <a:r>
              <a:rPr lang="it-IT" sz="2400" kern="0" dirty="0">
                <a:latin typeface="+mn-lt"/>
              </a:rPr>
              <a:t> *</a:t>
            </a:r>
            <a:r>
              <a:rPr lang="it-IT" sz="2400" kern="0" dirty="0" err="1">
                <a:latin typeface="+mn-lt"/>
              </a:rPr>
              <a:t>.xlsx</a:t>
            </a:r>
            <a:r>
              <a:rPr lang="it-IT" sz="2400" kern="0" dirty="0">
                <a:latin typeface="+mn-lt"/>
              </a:rPr>
              <a:t>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Questionario – Esempio (1/2)</a:t>
            </a:r>
            <a:endParaRPr lang="en-GB" sz="40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191000" y="1600200"/>
          <a:ext cx="3717924" cy="2971800"/>
        </p:xfrm>
        <a:graphic>
          <a:graphicData uri="http://schemas.openxmlformats.org/drawingml/2006/table">
            <a:tbl>
              <a:tblPr/>
              <a:tblGrid>
                <a:gridCol w="1332840"/>
                <a:gridCol w="444280"/>
                <a:gridCol w="631346"/>
                <a:gridCol w="1005477"/>
                <a:gridCol w="303981"/>
              </a:tblGrid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questionario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eta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sesso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statociv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SPOSATO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SPOSATO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401" name="Rectangle 3"/>
          <p:cNvSpPr>
            <a:spLocks noChangeArrowheads="1"/>
          </p:cNvSpPr>
          <p:nvPr/>
        </p:nvSpPr>
        <p:spPr bwMode="auto">
          <a:xfrm>
            <a:off x="990600" y="1327150"/>
            <a:ext cx="457200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 dirty="0"/>
              <a:t>questionario nº ……</a:t>
            </a:r>
          </a:p>
          <a:p>
            <a:r>
              <a:rPr lang="it-IT" dirty="0"/>
              <a:t>1) </a:t>
            </a:r>
            <a:r>
              <a:rPr lang="it-IT" b="1" dirty="0"/>
              <a:t>Età </a:t>
            </a:r>
            <a:r>
              <a:rPr lang="it-IT" dirty="0"/>
              <a:t>(anni) …..</a:t>
            </a:r>
          </a:p>
          <a:p>
            <a:r>
              <a:rPr lang="it-IT" dirty="0"/>
              <a:t>2) </a:t>
            </a:r>
            <a:r>
              <a:rPr lang="it-IT" b="1" dirty="0"/>
              <a:t>Sesso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it-IT" dirty="0"/>
              <a:t>M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it-IT" dirty="0"/>
              <a:t>F</a:t>
            </a:r>
          </a:p>
          <a:p>
            <a:r>
              <a:rPr lang="it-IT" dirty="0"/>
              <a:t>3</a:t>
            </a:r>
            <a:r>
              <a:rPr lang="it-IT" dirty="0" smtClean="0"/>
              <a:t>) </a:t>
            </a:r>
            <a:r>
              <a:rPr lang="it-IT" b="1" dirty="0"/>
              <a:t>Stato civile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it-IT" dirty="0"/>
              <a:t>SINGLE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it-IT" dirty="0"/>
              <a:t>SPOSATO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it-IT" dirty="0"/>
              <a:t>DIVORZIATO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/>
      <a:lstStyle>
        <a:defPPr marL="552450" indent="-552450" algn="just">
          <a:lnSpc>
            <a:spcPct val="150000"/>
          </a:lnSpc>
          <a:spcBef>
            <a:spcPct val="20000"/>
          </a:spcBef>
          <a:defRPr sz="2400" b="1" kern="0" dirty="0">
            <a:solidFill>
              <a:schemeClr val="tx2"/>
            </a:solidFill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4066</TotalTime>
  <Words>2352</Words>
  <Application>Microsoft Office PowerPoint</Application>
  <PresentationFormat>On-screen Show (4:3)</PresentationFormat>
  <Paragraphs>575</Paragraphs>
  <Slides>33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Default Design</vt:lpstr>
      <vt:lpstr>Bitmap Image</vt:lpstr>
      <vt:lpstr>ll Questionario  Introduzione al software SAS (Parte 1)</vt:lpstr>
      <vt:lpstr> Metodi Quantitativi per Economia, Finanza e Management</vt:lpstr>
      <vt:lpstr>PowerPoint Presentation</vt:lpstr>
      <vt:lpstr>Questionario - Step</vt:lpstr>
      <vt:lpstr>Questionario – 1°Step (1/2)</vt:lpstr>
      <vt:lpstr>Questionario – 1°Step (2/2)</vt:lpstr>
      <vt:lpstr>Questionario – 2°Step (1/2)</vt:lpstr>
      <vt:lpstr>Questionario – 2°Step (2/2)</vt:lpstr>
      <vt:lpstr>Questionario – Esempio (1/2)</vt:lpstr>
      <vt:lpstr>Questionario – Esempio (2/2)</vt:lpstr>
      <vt:lpstr>Esempio domanda – variabile qualitativa ordinale </vt:lpstr>
      <vt:lpstr>Esempio domanda – variabile qualitativa nominale </vt:lpstr>
      <vt:lpstr>Esempio domanda – variabile qualitativa nominale (1/2)</vt:lpstr>
      <vt:lpstr>Esempio domanda – variabile qualitativa nominale (2/2)</vt:lpstr>
      <vt:lpstr>Esempio domanda – variabile quantitativa </vt:lpstr>
      <vt:lpstr>Domande a risposte multiple </vt:lpstr>
      <vt:lpstr>Domande a risposte multiple </vt:lpstr>
      <vt:lpstr>Suggerimenti </vt:lpstr>
      <vt:lpstr>Suggerimenti </vt:lpstr>
      <vt:lpstr>Suggerimenti </vt:lpstr>
      <vt:lpstr>SAS</vt:lpstr>
      <vt:lpstr>PowerPoint Presentation</vt:lpstr>
      <vt:lpstr>Modalità semi-interattiva 1/4</vt:lpstr>
      <vt:lpstr>PowerPoint Presentation</vt:lpstr>
      <vt:lpstr>Modalità semi-interattiva 3/4</vt:lpstr>
      <vt:lpstr>Modalità semi-interattiva 4/4</vt:lpstr>
      <vt:lpstr>Creazione ed esecuzione di un nuovo programma</vt:lpstr>
      <vt:lpstr>Una Libreria SAS 1/3</vt:lpstr>
      <vt:lpstr>Una Libreria SAS 2/3</vt:lpstr>
      <vt:lpstr>Una Libreria SAS 3/3</vt:lpstr>
      <vt:lpstr>Assegnazione di una libreria 1/3</vt:lpstr>
      <vt:lpstr>Assegnazione di una libreria 2/3</vt:lpstr>
      <vt:lpstr>Assegnazione di una libreria 3/3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Federica Calabretti</cp:lastModifiedBy>
  <cp:revision>405</cp:revision>
  <dcterms:created xsi:type="dcterms:W3CDTF">2007-09-04T09:18:53Z</dcterms:created>
  <dcterms:modified xsi:type="dcterms:W3CDTF">2012-10-03T20:12:24Z</dcterms:modified>
</cp:coreProperties>
</file>