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90" r:id="rId2"/>
    <p:sldId id="320" r:id="rId3"/>
    <p:sldId id="327" r:id="rId4"/>
    <p:sldId id="328" r:id="rId5"/>
    <p:sldId id="321" r:id="rId6"/>
    <p:sldId id="322" r:id="rId7"/>
    <p:sldId id="323" r:id="rId8"/>
    <p:sldId id="265" r:id="rId9"/>
    <p:sldId id="267" r:id="rId10"/>
    <p:sldId id="268" r:id="rId11"/>
    <p:sldId id="269" r:id="rId12"/>
    <p:sldId id="270" r:id="rId13"/>
    <p:sldId id="271" r:id="rId14"/>
    <p:sldId id="310" r:id="rId15"/>
    <p:sldId id="311" r:id="rId16"/>
    <p:sldId id="314" r:id="rId17"/>
    <p:sldId id="273" r:id="rId18"/>
    <p:sldId id="319" r:id="rId19"/>
    <p:sldId id="32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00FF"/>
    <a:srgbClr val="FF99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6364" autoAdjust="0"/>
  </p:normalViewPr>
  <p:slideViewPr>
    <p:cSldViewPr>
      <p:cViewPr>
        <p:scale>
          <a:sx n="70" d="100"/>
          <a:sy n="70" d="100"/>
        </p:scale>
        <p:origin x="-115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5A2C6A-0F65-4211-9889-B94726E68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17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7A7E64-29AB-4001-A65C-B4E5CC5E8552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5E78AE-3CB7-4D61-8851-4ADA07DC1DB0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3C08FC-E35D-42EB-AC0C-C9396D30E3E3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1CF21E-096D-4DAE-B8DB-2622501A3FD6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3F53FA-F2B2-4359-A078-5FD82C26CAC2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EB87C2-493B-436A-9C34-BDB813D534F9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79A034-A928-4965-93E4-2B6EABAB499D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CD958-D53D-4E90-8D19-18C4AC96A9F5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F5E4A4-65E0-4FD1-A4C6-48ACC773C089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08D59-2D15-45D7-9AE2-3246CBFE9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0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0E50A-7186-4438-9065-7A5A4B0AB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0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7862F-439A-4387-86FF-CE2A8BE6D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33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4516A-A5D9-479A-897B-B5623A2F8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5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E3F44-7542-4227-855C-DE73780A8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6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2409B-7403-46E4-B637-3C694BB3E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7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85015-4E8C-4987-B373-C81742732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1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C70B-870E-459F-B1B2-538FEE4DC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8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3E7FE-3181-40AB-A1A7-4722834DE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6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9946E-06DB-4BBE-9864-FB694EC2A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7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FE87E-4919-44D5-A780-89DE56835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2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F2901-6789-42EC-AC7D-0AF50F701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6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E4A1B8-433B-495E-90C4-81CF2AA8C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err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ll</a:t>
            </a: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Questionario </a:t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Introduzione al software SAS</a:t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sz="2800" b="1" i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(Parte </a:t>
            </a:r>
            <a:r>
              <a:rPr lang="it-IT" sz="2800" b="1" i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</a:t>
            </a:r>
            <a:endParaRPr lang="en-US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800" i="1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>
                <a:solidFill>
                  <a:srgbClr val="FF9900"/>
                </a:solidFill>
              </a:rPr>
            </a:br>
            <a:r>
              <a:rPr lang="it-IT" sz="2800" i="1">
                <a:solidFill>
                  <a:srgbClr val="FF9900"/>
                </a:solidFill>
              </a:rPr>
              <a:t/>
            </a:r>
            <a:br>
              <a:rPr lang="it-IT" sz="2800" i="1">
                <a:solidFill>
                  <a:srgbClr val="FF9900"/>
                </a:solidFill>
              </a:rPr>
            </a:br>
            <a:r>
              <a:rPr lang="it-IT" sz="2800" i="1">
                <a:solidFill>
                  <a:srgbClr val="FF9900"/>
                </a:solidFill>
              </a:rPr>
              <a:t>Esercitazione n°2</a:t>
            </a:r>
            <a:br>
              <a:rPr lang="it-IT" sz="2800" i="1">
                <a:solidFill>
                  <a:srgbClr val="FF9900"/>
                </a:solidFill>
              </a:rPr>
            </a:br>
            <a:endParaRPr lang="en-US" sz="2800" i="1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Tabelle dati 3/3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452596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it-IT" smtClean="0"/>
              <a:t>Nomi tabelle</a:t>
            </a:r>
          </a:p>
          <a:p>
            <a:pPr eaLnBrk="1" hangingPunct="1"/>
            <a:r>
              <a:rPr lang="it-IT" smtClean="0"/>
              <a:t>da 1 a 32 caratteri alfanumerici e _ (</a:t>
            </a:r>
            <a:r>
              <a:rPr lang="it-IT" i="1" smtClean="0"/>
              <a:t>underscore</a:t>
            </a:r>
            <a:r>
              <a:rPr lang="it-IT" smtClean="0"/>
              <a:t>)</a:t>
            </a:r>
          </a:p>
          <a:p>
            <a:pPr eaLnBrk="1" hangingPunct="1"/>
            <a:r>
              <a:rPr lang="it-IT" smtClean="0"/>
              <a:t>inizia sempre con una lettera alfabetica o con _</a:t>
            </a:r>
          </a:p>
          <a:p>
            <a:pPr eaLnBrk="1" hangingPunct="1"/>
            <a:r>
              <a:rPr lang="it-IT" smtClean="0"/>
              <a:t>non possono contenere spazi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Le variabili 1/3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452596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it-IT" smtClean="0"/>
              <a:t>Nomi variabili</a:t>
            </a:r>
          </a:p>
          <a:p>
            <a:pPr eaLnBrk="1" hangingPunct="1"/>
            <a:r>
              <a:rPr lang="it-IT" smtClean="0"/>
              <a:t>costituiti  da 1 a 32 caratteri e da _</a:t>
            </a:r>
          </a:p>
          <a:p>
            <a:pPr eaLnBrk="1" hangingPunct="1"/>
            <a:r>
              <a:rPr lang="it-IT" smtClean="0"/>
              <a:t>iniziano sempre con una lettera o con _</a:t>
            </a:r>
          </a:p>
          <a:p>
            <a:pPr eaLnBrk="1" hangingPunct="1"/>
            <a:r>
              <a:rPr lang="it-IT" smtClean="0"/>
              <a:t>non possono contenere spazi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Le variabili 2/3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7848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sz="2400" b="1">
                <a:cs typeface="Times New Roman" pitchFamily="18" charset="0"/>
              </a:rPr>
              <a:t>Tipologia: </a:t>
            </a:r>
          </a:p>
          <a:p>
            <a:pPr eaLnBrk="1" hangingPunct="1">
              <a:spcBef>
                <a:spcPct val="20000"/>
              </a:spcBef>
            </a:pPr>
            <a:endParaRPr lang="it-IT" sz="2400" b="1" noProof="1"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sz="2400">
                <a:cs typeface="Times New Roman" pitchFamily="18" charset="0"/>
              </a:rPr>
              <a:t> </a:t>
            </a:r>
            <a:r>
              <a:rPr lang="it-IT" sz="2400" i="1" u="sng">
                <a:cs typeface="Times New Roman" pitchFamily="18" charset="0"/>
              </a:rPr>
              <a:t>Alfanumeriche</a:t>
            </a:r>
            <a:r>
              <a:rPr lang="it-IT" sz="2400">
                <a:cs typeface="Times New Roman" pitchFamily="18" charset="0"/>
              </a:rPr>
              <a:t>: sulle quali </a:t>
            </a:r>
            <a:r>
              <a:rPr lang="it-IT" sz="2400">
                <a:latin typeface="Tahoma" pitchFamily="34" charset="0"/>
                <a:cs typeface="Times New Roman" pitchFamily="18" charset="0"/>
              </a:rPr>
              <a:t>è</a:t>
            </a:r>
            <a:r>
              <a:rPr lang="it-IT" sz="2400">
                <a:cs typeface="Times New Roman" pitchFamily="18" charset="0"/>
              </a:rPr>
              <a:t> possibile procedere ad operazioni di confronto, ordinamento,concatenazione, selezione. </a:t>
            </a:r>
          </a:p>
          <a:p>
            <a:pPr eaLnBrk="1" hangingPunct="1">
              <a:spcBef>
                <a:spcPct val="20000"/>
              </a:spcBef>
            </a:pPr>
            <a:endParaRPr lang="it-IT" sz="2400"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sz="2400" i="1" u="sng" noProof="1">
                <a:cs typeface="Times New Roman" pitchFamily="18" charset="0"/>
              </a:rPr>
              <a:t>Numeri</a:t>
            </a:r>
            <a:r>
              <a:rPr lang="it-IT" sz="2400" i="1" u="sng">
                <a:cs typeface="Times New Roman" pitchFamily="18" charset="0"/>
              </a:rPr>
              <a:t>che</a:t>
            </a:r>
            <a:r>
              <a:rPr lang="it-IT" sz="2400">
                <a:cs typeface="Times New Roman" pitchFamily="18" charset="0"/>
              </a:rPr>
              <a:t>: sulle quali </a:t>
            </a:r>
            <a:r>
              <a:rPr lang="it-IT" sz="2400">
                <a:latin typeface="Tahoma" pitchFamily="34" charset="0"/>
                <a:cs typeface="Times New Roman" pitchFamily="18" charset="0"/>
              </a:rPr>
              <a:t>è</a:t>
            </a:r>
            <a:r>
              <a:rPr lang="it-IT" sz="2400">
                <a:cs typeface="Times New Roman" pitchFamily="18" charset="0"/>
              </a:rPr>
              <a:t> possibile effettuare anche operazioni algebriche. </a:t>
            </a:r>
            <a:endParaRPr lang="it-IT" sz="2400" noProof="1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Le variabili 3/3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81000" y="1828800"/>
            <a:ext cx="8077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it-IT" sz="2400" b="1">
                <a:cs typeface="Times New Roman" pitchFamily="18" charset="0"/>
              </a:rPr>
              <a:t>Valori mancanti (missing) :</a:t>
            </a:r>
          </a:p>
          <a:p>
            <a:pPr algn="just">
              <a:spcBef>
                <a:spcPct val="50000"/>
              </a:spcBef>
            </a:pPr>
            <a:endParaRPr lang="it-IT" sz="2400" b="1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it-IT" sz="2400">
                <a:cs typeface="Times New Roman" pitchFamily="18" charset="0"/>
              </a:rPr>
              <a:t>SAS riconosce e gestisce autonomamente tale situazione e visualizza il dato mancante come un punto “.” se la variabile è di tipo numerico, e come uno spazio “  “ se è di tipo alfanumerico.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Importazione tramite menu (1/2)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9067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cs typeface="Tahoma" pitchFamily="34" charset="0"/>
              </a:rPr>
              <a:t>È possibile procedere all’importazione di un file tramite una semplice procedura guidata a cui si accede da menu. Si rivela molto utile e supporta l’importazione di numerose tipologie di file (.xls, .txt, …).</a:t>
            </a:r>
          </a:p>
          <a:p>
            <a:pPr eaLnBrk="1" hangingPunct="1"/>
            <a:r>
              <a:rPr lang="it-IT" sz="2000" i="1">
                <a:cs typeface="Tahoma" pitchFamily="34" charset="0"/>
              </a:rPr>
              <a:t>Esempio: </a:t>
            </a:r>
            <a:r>
              <a:rPr lang="it-IT" i="1"/>
              <a:t>importazione di un file Excel denominato “c:\corso\prova.xls”. </a:t>
            </a:r>
            <a:endParaRPr lang="it-IT" sz="2000" i="1" noProof="1">
              <a:cs typeface="Times New Roman" pitchFamily="18" charset="0"/>
            </a:endParaRP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228600" y="2938463"/>
            <a:ext cx="8763000" cy="3843337"/>
            <a:chOff x="144" y="1851"/>
            <a:chExt cx="5520" cy="2421"/>
          </a:xfrm>
        </p:grpSpPr>
        <p:pic>
          <p:nvPicPr>
            <p:cNvPr id="22533" name="Picture 5" descr="p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1851"/>
              <a:ext cx="3714" cy="2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1872" y="2544"/>
              <a:ext cx="1440" cy="192"/>
            </a:xfrm>
            <a:prstGeom prst="curvedDownArrow">
              <a:avLst>
                <a:gd name="adj1" fmla="val 150000"/>
                <a:gd name="adj2" fmla="val 30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4896" y="2688"/>
              <a:ext cx="288" cy="1152"/>
            </a:xfrm>
            <a:prstGeom prst="curvedLeftArrow">
              <a:avLst>
                <a:gd name="adj1" fmla="val 80000"/>
                <a:gd name="adj2" fmla="val 16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44" y="2592"/>
              <a:ext cx="1008" cy="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File </a:t>
              </a:r>
              <a:r>
                <a:rPr lang="it-IT" sz="1200" b="1">
                  <a:sym typeface="Wingdings" pitchFamily="2" charset="2"/>
                </a:rPr>
                <a:t> Import Data</a:t>
              </a:r>
              <a:endParaRPr lang="en-US" sz="1200" b="1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1152" y="268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3504" y="1968"/>
              <a:ext cx="1680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>
                  <a:sym typeface="Wingdings" pitchFamily="2" charset="2"/>
                </a:rPr>
                <a:t>Selezionare tipo di file (excel, txt,…)</a:t>
              </a:r>
              <a:endParaRPr lang="it-IT" sz="1200" b="1" noProof="1">
                <a:sym typeface="Wingdings" pitchFamily="2" charset="2"/>
              </a:endParaRPr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4080" y="2256"/>
              <a:ext cx="3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5088" y="3888"/>
              <a:ext cx="57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Percorso fisico C:\</a:t>
              </a:r>
              <a:endParaRPr lang="en-US" sz="1200" b="1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H="1" flipV="1">
              <a:off x="4224" y="3648"/>
              <a:ext cx="86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Importazione tramite menu (2/2)</a:t>
            </a:r>
            <a:endParaRPr lang="en-US" smtClean="0">
              <a:solidFill>
                <a:srgbClr val="FF9900"/>
              </a:solidFill>
            </a:endParaRPr>
          </a:p>
        </p:txBody>
      </p:sp>
      <p:grpSp>
        <p:nvGrpSpPr>
          <p:cNvPr id="23555" name="Group 12"/>
          <p:cNvGrpSpPr>
            <a:grpSpLocks/>
          </p:cNvGrpSpPr>
          <p:nvPr/>
        </p:nvGrpSpPr>
        <p:grpSpPr bwMode="auto">
          <a:xfrm>
            <a:off x="228600" y="1222375"/>
            <a:ext cx="8686800" cy="5635625"/>
            <a:chOff x="144" y="770"/>
            <a:chExt cx="5472" cy="3550"/>
          </a:xfrm>
        </p:grpSpPr>
        <p:pic>
          <p:nvPicPr>
            <p:cNvPr id="23556" name="Picture 4" descr="PP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7" y="770"/>
              <a:ext cx="4341" cy="2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144" y="1722"/>
              <a:ext cx="100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Scegliere foglio excel da importare</a:t>
              </a:r>
              <a:endParaRPr lang="en-US" sz="1200" b="1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1152" y="1344"/>
              <a:ext cx="100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4368" y="858"/>
              <a:ext cx="124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Scegliere la libreria e nome del Data Set SAS</a:t>
              </a:r>
              <a:endParaRPr lang="en-US" sz="1200" b="1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4272" y="1152"/>
              <a:ext cx="67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792" y="3552"/>
              <a:ext cx="1776" cy="63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>
                  <a:cs typeface="Times New Roman" pitchFamily="18" charset="0"/>
                </a:rPr>
                <a:t>L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’</a:t>
              </a:r>
              <a:r>
                <a:rPr lang="it-IT" sz="1200" b="1">
                  <a:cs typeface="Times New Roman" pitchFamily="18" charset="0"/>
                </a:rPr>
                <a:t>ultimo passaggio 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è</a:t>
              </a:r>
              <a:r>
                <a:rPr lang="it-IT" sz="1200" b="1">
                  <a:cs typeface="Times New Roman" pitchFamily="18" charset="0"/>
                </a:rPr>
                <a:t> opzionale. Premendo su 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“</a:t>
              </a:r>
              <a:r>
                <a:rPr lang="it-IT" sz="1200" b="1">
                  <a:cs typeface="Times New Roman" pitchFamily="18" charset="0"/>
                </a:rPr>
                <a:t>Finish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”</a:t>
              </a:r>
              <a:r>
                <a:rPr lang="it-IT" sz="1200" b="1">
                  <a:cs typeface="Times New Roman" pitchFamily="18" charset="0"/>
                </a:rPr>
                <a:t> il dataset WORK.PROVA (ed eventualmente il codice di importazione) viene creato</a:t>
              </a:r>
              <a:r>
                <a:rPr lang="it-IT" sz="1200">
                  <a:cs typeface="Times New Roman" pitchFamily="18" charset="0"/>
                </a:rPr>
                <a:t>.</a:t>
              </a:r>
              <a:endParaRPr lang="it-IT" sz="1200" noProof="1">
                <a:cs typeface="Times New Roman" pitchFamily="18" charset="0"/>
              </a:endParaRPr>
            </a:p>
          </p:txBody>
        </p:sp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 rot="-1732159">
              <a:off x="2400" y="1536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63" name="AutoShape 11"/>
            <p:cNvSpPr>
              <a:spLocks noChangeArrowheads="1"/>
            </p:cNvSpPr>
            <p:nvPr/>
          </p:nvSpPr>
          <p:spPr bwMode="auto">
            <a:xfrm rot="-1732159">
              <a:off x="3312" y="3120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Linguaggio SAS 1/2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617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53440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noProof="1">
                <a:cs typeface="Times New Roman" pitchFamily="18" charset="0"/>
              </a:rPr>
              <a:t>I programmi SAS sono costituiti da due tipi di passi fondamentali:</a:t>
            </a:r>
          </a:p>
          <a:p>
            <a:pPr algn="just">
              <a:spcBef>
                <a:spcPct val="50000"/>
              </a:spcBef>
            </a:pPr>
            <a:r>
              <a:rPr lang="en-US" sz="2400" u="sng" noProof="1">
                <a:cs typeface="Times New Roman" pitchFamily="18" charset="0"/>
              </a:rPr>
              <a:t>Data Step</a:t>
            </a:r>
            <a:r>
              <a:rPr lang="en-US" sz="2400" noProof="1">
                <a:cs typeface="Times New Roman" pitchFamily="18" charset="0"/>
              </a:rPr>
              <a:t>: </a:t>
            </a:r>
            <a:r>
              <a:rPr lang="it-IT"/>
              <a:t>predisporre l’archivio SAS per le successive  analisi </a:t>
            </a:r>
            <a:r>
              <a:rPr lang="it-IT" noProof="1">
                <a:cs typeface="Times New Roman" pitchFamily="18" charset="0"/>
              </a:rPr>
              <a:t>(Inizia con l’istruzione DATA)</a:t>
            </a:r>
          </a:p>
          <a:p>
            <a:pPr algn="just">
              <a:spcBef>
                <a:spcPct val="50000"/>
              </a:spcBef>
            </a:pPr>
            <a:r>
              <a:rPr lang="it-IT" sz="2400" u="sng" noProof="1">
                <a:cs typeface="Times New Roman" pitchFamily="18" charset="0"/>
              </a:rPr>
              <a:t>Proc Step</a:t>
            </a:r>
            <a:r>
              <a:rPr lang="it-IT" sz="2400" noProof="1">
                <a:cs typeface="Times New Roman" pitchFamily="18" charset="0"/>
              </a:rPr>
              <a:t>: </a:t>
            </a:r>
            <a:r>
              <a:rPr lang="it-IT" noProof="1">
                <a:cs typeface="Times New Roman" pitchFamily="18" charset="0"/>
              </a:rPr>
              <a:t>i passi procedurali (Inizia con l’istruzione PROC)</a:t>
            </a:r>
          </a:p>
          <a:p>
            <a:pPr algn="just">
              <a:spcBef>
                <a:spcPct val="50000"/>
              </a:spcBef>
            </a:pPr>
            <a:endParaRPr lang="it-IT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it-IT" sz="2000">
                <a:cs typeface="Times New Roman" pitchFamily="18" charset="0"/>
              </a:rPr>
              <a:t>I programmi SAS possono essere salvati (l’estensione è </a:t>
            </a:r>
            <a:r>
              <a:rPr lang="it-IT" sz="2000" b="1">
                <a:cs typeface="Times New Roman" pitchFamily="18" charset="0"/>
              </a:rPr>
              <a:t>*.sas</a:t>
            </a:r>
            <a:r>
              <a:rPr lang="it-IT" sz="2000">
                <a:cs typeface="Times New Roman" pitchFamily="18" charset="0"/>
              </a:rPr>
              <a:t>) durante qualsiasi momento della sessione di lavoro, per poi essere richiamati, sottomessi o modificati in sessioni successive.</a:t>
            </a:r>
            <a:endParaRPr lang="it-IT" sz="2000" noProof="1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Linguaggio SAS 2/2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81600"/>
          </a:xfrm>
        </p:spPr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r>
              <a:rPr lang="it-IT" sz="2800" dirty="0" smtClean="0"/>
              <a:t>Le frasi della sintassi SAS </a:t>
            </a:r>
          </a:p>
          <a:p>
            <a:pPr eaLnBrk="1" hangingPunct="1">
              <a:defRPr/>
            </a:pPr>
            <a:r>
              <a:rPr lang="it-IT" sz="2800" dirty="0" smtClean="0"/>
              <a:t>hanno formato libero</a:t>
            </a:r>
          </a:p>
          <a:p>
            <a:pPr eaLnBrk="1" hangingPunct="1">
              <a:defRPr/>
            </a:pPr>
            <a:r>
              <a:rPr lang="it-IT" sz="2800" dirty="0" smtClean="0"/>
              <a:t>devono terminare con </a:t>
            </a:r>
            <a:r>
              <a:rPr lang="it-IT" sz="2800" b="1" dirty="0" smtClean="0">
                <a:solidFill>
                  <a:srgbClr val="FF0000"/>
                </a:solidFill>
              </a:rPr>
              <a:t>;</a:t>
            </a:r>
          </a:p>
          <a:p>
            <a:pPr eaLnBrk="1" hangingPunct="1">
              <a:defRPr/>
            </a:pPr>
            <a:r>
              <a:rPr lang="it-IT" sz="2800" dirty="0" smtClean="0"/>
              <a:t>possono estendersi su più linee del </a:t>
            </a:r>
            <a:r>
              <a:rPr lang="it-IT" sz="2800" dirty="0" err="1" smtClean="0"/>
              <a:t>program</a:t>
            </a:r>
            <a:r>
              <a:rPr lang="it-IT" sz="2800" dirty="0" smtClean="0"/>
              <a:t> editor</a:t>
            </a:r>
          </a:p>
          <a:p>
            <a:pPr eaLnBrk="1" hangingPunct="1">
              <a:defRPr/>
            </a:pPr>
            <a:r>
              <a:rPr lang="it-IT" sz="2800" dirty="0" smtClean="0"/>
              <a:t>se sono commenti si aprono con </a:t>
            </a:r>
            <a:r>
              <a:rPr lang="it-IT" sz="2800" b="1" dirty="0" smtClean="0">
                <a:solidFill>
                  <a:srgbClr val="FF0000"/>
                </a:solidFill>
              </a:rPr>
              <a:t>/*</a:t>
            </a:r>
            <a:r>
              <a:rPr lang="it-IT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800" dirty="0" smtClean="0"/>
              <a:t>e si chiudono con </a:t>
            </a:r>
            <a:r>
              <a:rPr lang="it-IT" sz="2800" b="1" dirty="0" smtClean="0">
                <a:solidFill>
                  <a:srgbClr val="FF0000"/>
                </a:solidFill>
              </a:rPr>
              <a:t>*/</a:t>
            </a:r>
          </a:p>
          <a:p>
            <a:pPr eaLnBrk="1" hangingPunct="1">
              <a:defRPr/>
            </a:pPr>
            <a:r>
              <a:rPr lang="it-IT" sz="2800" dirty="0" smtClean="0"/>
              <a:t>iniziano generalmente con una parola chiave che identifica l’operazione </a:t>
            </a:r>
            <a:r>
              <a:rPr lang="it-IT" sz="2800" dirty="0" smtClean="0"/>
              <a:t>richiesta</a:t>
            </a:r>
            <a:endParaRPr lang="it-IT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Esercizio: costruire</a:t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una base dati (1/2)</a:t>
            </a:r>
            <a:endParaRPr lang="en-GB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Costruire una base dati (file </a:t>
            </a:r>
            <a:r>
              <a:rPr lang="it-IT" sz="2400" dirty="0" err="1" smtClean="0"/>
              <a:t>excel</a:t>
            </a:r>
            <a:r>
              <a:rPr lang="it-IT" sz="2400" dirty="0" smtClean="0"/>
              <a:t>) partendo dai dati raccolti nei 3 questionari compilati 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E’ necessario avere una variabile come un codice identificativo univoco dei questionari 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Per ogni domanda definire </a:t>
            </a:r>
            <a:r>
              <a:rPr lang="it-IT" sz="2400" dirty="0" smtClean="0">
                <a:sym typeface="Wingdings" pitchFamily="2" charset="2"/>
              </a:rPr>
              <a:t>una (nel caso di domande a risposta singola) o più (nel caso di domande a risposta multipla) variabili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Identificare ogni variabile con un nome facilmente riconducibile alla domanda corrispondente</a:t>
            </a:r>
          </a:p>
        </p:txBody>
      </p:sp>
    </p:spTree>
    <p:extLst>
      <p:ext uri="{BB962C8B-B14F-4D97-AF65-F5344CB8AC3E}">
        <p14:creationId xmlns:p14="http://schemas.microsoft.com/office/powerpoint/2010/main" val="31614655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Esercizio: costruire</a:t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una base dati (2/2)</a:t>
            </a:r>
            <a:endParaRPr lang="en-GB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Salvare il file </a:t>
            </a:r>
            <a:r>
              <a:rPr lang="it-IT" sz="2400" dirty="0" err="1" smtClean="0"/>
              <a:t>excel</a:t>
            </a:r>
            <a:r>
              <a:rPr lang="it-IT" sz="2400" dirty="0" smtClean="0"/>
              <a:t> Database.xls in una directory locale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Aprire SAS e allocare la libreria </a:t>
            </a:r>
            <a:r>
              <a:rPr lang="it-IT" sz="2000" i="1" u="sng" dirty="0" smtClean="0"/>
              <a:t>corso</a:t>
            </a:r>
            <a:r>
              <a:rPr lang="it-IT" sz="2000" i="1" dirty="0" smtClean="0"/>
              <a:t>  </a:t>
            </a:r>
            <a:r>
              <a:rPr lang="it-IT" sz="2400" dirty="0" smtClean="0"/>
              <a:t>che punti alla directory locale nella quale si trova il file </a:t>
            </a:r>
            <a:r>
              <a:rPr lang="it-IT" sz="2400" dirty="0" err="1" smtClean="0"/>
              <a:t>excel</a:t>
            </a:r>
            <a:endParaRPr lang="it-IT" sz="2800" i="1" u="sng" dirty="0" smtClean="0"/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Importare il file </a:t>
            </a:r>
            <a:r>
              <a:rPr lang="it-IT" sz="2400" dirty="0" err="1" smtClean="0"/>
              <a:t>excel</a:t>
            </a:r>
            <a:r>
              <a:rPr lang="it-IT" sz="2400" dirty="0" smtClean="0"/>
              <a:t> e salvarlo nella libreria corso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Assicurarsi che il file si apra e che sia stato correttamente importato.</a:t>
            </a:r>
          </a:p>
          <a:p>
            <a:pPr lvl="1" eaLnBrk="1" hangingPunct="1">
              <a:spcBef>
                <a:spcPts val="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it-IT" sz="2000" dirty="0" smtClean="0"/>
              <a:t>Quante righe ha la tabella?</a:t>
            </a:r>
          </a:p>
          <a:p>
            <a:pPr lvl="1" eaLnBrk="1" hangingPunct="1">
              <a:spcBef>
                <a:spcPts val="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it-IT" sz="2000" dirty="0" smtClean="0"/>
              <a:t>Quante colonna ha la tabella?</a:t>
            </a:r>
          </a:p>
          <a:p>
            <a:pPr lvl="1" eaLnBrk="1" hangingPunct="1">
              <a:spcBef>
                <a:spcPts val="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it-IT" sz="2000" dirty="0" smtClean="0"/>
              <a:t>Quale facoltà frequenta l’intervistato che ha compilato il primo questionario?</a:t>
            </a:r>
          </a:p>
        </p:txBody>
      </p:sp>
    </p:spTree>
    <p:extLst>
      <p:ext uri="{BB962C8B-B14F-4D97-AF65-F5344CB8AC3E}">
        <p14:creationId xmlns:p14="http://schemas.microsoft.com/office/powerpoint/2010/main" val="12450648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Una Libreria SAS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76200" y="2209800"/>
            <a:ext cx="868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400" b="1"/>
              <a:t>Cos’è una libreria SAS: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/>
              <a:t>spazio sul disco fisso individuato da un nome simbolico (si assegna un nome ad una cartella già esistente sul disco fisso)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/>
              <a:t>questo nome qualifica il nome del Data Set SAS (ogni tabella è contenuta in una libreria)</a:t>
            </a:r>
            <a:r>
              <a:rPr lang="it-IT" sz="2400">
                <a:sym typeface="Wingdings" pitchFamily="2" charset="2"/>
              </a:rPr>
              <a:t></a:t>
            </a:r>
            <a:r>
              <a:rPr lang="it-IT" sz="2400"/>
              <a:t>ogni tabella verrà richiamata nel codice SAS con un nome del tipo</a:t>
            </a:r>
          </a:p>
        </p:txBody>
      </p: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2286000" y="5105400"/>
            <a:ext cx="5257800" cy="2027238"/>
            <a:chOff x="912" y="3216"/>
            <a:chExt cx="3312" cy="1277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912" y="3663"/>
              <a:ext cx="161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i="1"/>
                <a:t>indica il nome della libreria nella quale il file è contenuto</a:t>
              </a:r>
              <a:endParaRPr lang="en-US" i="1"/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2496" y="3656"/>
              <a:ext cx="1296" cy="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i="1"/>
                <a:t>corrisponde al nome del file stesso.</a:t>
              </a:r>
              <a:endParaRPr lang="en-US" i="1"/>
            </a:p>
            <a:p>
              <a:pPr algn="ctr" eaLnBrk="1" hangingPunct="1">
                <a:spcBef>
                  <a:spcPct val="50000"/>
                </a:spcBef>
              </a:pPr>
              <a:endParaRPr lang="en-US" i="1"/>
            </a:p>
          </p:txBody>
        </p:sp>
        <p:sp>
          <p:nvSpPr>
            <p:cNvPr id="10248" name="AutoShape 7"/>
            <p:cNvSpPr>
              <a:spLocks/>
            </p:cNvSpPr>
            <p:nvPr/>
          </p:nvSpPr>
          <p:spPr bwMode="auto">
            <a:xfrm rot="-5400000">
              <a:off x="1728" y="3016"/>
              <a:ext cx="192" cy="1104"/>
            </a:xfrm>
            <a:prstGeom prst="leftBrace">
              <a:avLst>
                <a:gd name="adj1" fmla="val 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1200" y="3216"/>
              <a:ext cx="3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2400" b="1">
                  <a:solidFill>
                    <a:srgbClr val="FF0000"/>
                  </a:solidFill>
                </a:rPr>
                <a:t>nomelibreria.nometabella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0250" name="AutoShape 9"/>
            <p:cNvSpPr>
              <a:spLocks/>
            </p:cNvSpPr>
            <p:nvPr/>
          </p:nvSpPr>
          <p:spPr bwMode="auto">
            <a:xfrm rot="-5400000">
              <a:off x="2936" y="3000"/>
              <a:ext cx="192" cy="1104"/>
            </a:xfrm>
            <a:prstGeom prst="leftBrace">
              <a:avLst>
                <a:gd name="adj1" fmla="val 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76200" y="1296988"/>
            <a:ext cx="8839200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sz="2400"/>
              <a:t>In Windows, l’estensione dei Data Set SAS è </a:t>
            </a:r>
            <a:r>
              <a:rPr lang="it-IT" sz="2400" b="1"/>
              <a:t>*.sas7bdat</a:t>
            </a:r>
            <a:r>
              <a:rPr lang="it-IT" sz="2400"/>
              <a:t>. </a:t>
            </a:r>
          </a:p>
          <a:p>
            <a:pPr eaLnBrk="1" hangingPunct="1">
              <a:spcBef>
                <a:spcPct val="20000"/>
              </a:spcBef>
            </a:pPr>
            <a:r>
              <a:rPr lang="it-IT" sz="2400" noProof="1"/>
              <a:t>SAS vede i file organizzati in librerie</a:t>
            </a:r>
            <a:r>
              <a:rPr lang="it-IT" sz="2400"/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266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r>
              <a:rPr lang="it-IT" smtClean="0"/>
              <a:t>Una libreria può essere</a:t>
            </a:r>
          </a:p>
          <a:p>
            <a:pPr eaLnBrk="1" hangingPunct="1">
              <a:buFontTx/>
              <a:buNone/>
              <a:defRPr/>
            </a:pPr>
            <a:endParaRPr lang="it-IT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it-IT" b="1" u="sng" smtClean="0"/>
              <a:t>temporanea</a:t>
            </a:r>
            <a:r>
              <a:rPr lang="it-IT" smtClean="0"/>
              <a:t>: ha nome simbolico WORK associato a uno spazio disco allocato da SAS all’inizio della sessione e disallocato alla fine. I Data Set creati nell’area WORK non sono permanenti.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</a:t>
            </a:r>
            <a:r>
              <a:rPr lang="it-IT" dirty="0" smtClean="0">
                <a:solidFill>
                  <a:srgbClr val="FF9900"/>
                </a:solidFill>
              </a:rPr>
              <a:t>1/5</a:t>
            </a:r>
            <a:endParaRPr lang="en-US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87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it-IT" smtClean="0"/>
              <a:t>Una libreria può essere</a:t>
            </a:r>
          </a:p>
          <a:p>
            <a:pPr eaLnBrk="1" hangingPunct="1">
              <a:buFontTx/>
              <a:buNone/>
            </a:pPr>
            <a:endParaRPr lang="it-IT" smtClean="0">
              <a:solidFill>
                <a:schemeClr val="accent2"/>
              </a:solidFill>
            </a:endParaRPr>
          </a:p>
          <a:p>
            <a:pPr eaLnBrk="1" hangingPunct="1"/>
            <a:r>
              <a:rPr lang="it-IT" b="1" u="sng" smtClean="0"/>
              <a:t>permanente</a:t>
            </a:r>
            <a:r>
              <a:rPr lang="it-IT" smtClean="0"/>
              <a:t>: ha nome simbolico  scelto dall’utente e associato a uno spazio sul disco. L’associazione è mantenuta per tutta la sessione, salvo esplicita disattivazione.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</a:t>
            </a:r>
            <a:r>
              <a:rPr lang="it-IT" dirty="0" smtClean="0">
                <a:solidFill>
                  <a:srgbClr val="FF9900"/>
                </a:solidFill>
              </a:rPr>
              <a:t>2/5</a:t>
            </a:r>
            <a:endParaRPr lang="en-US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3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</a:t>
            </a:r>
            <a:r>
              <a:rPr lang="it-IT" dirty="0" smtClean="0">
                <a:solidFill>
                  <a:srgbClr val="FF9900"/>
                </a:solidFill>
              </a:rPr>
              <a:t>3/5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8305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Una libreria viene assegnata scrivendo ed eseguendo un comando nella finestra di Editor chiamato </a:t>
            </a:r>
            <a:r>
              <a:rPr lang="it-IT" sz="2400" i="1"/>
              <a:t>libname</a:t>
            </a:r>
            <a:r>
              <a:rPr lang="it-IT" sz="2400"/>
              <a:t> che permette di associare al nome della libreria il percorso fisico che contiene i dati sul disco.</a:t>
            </a:r>
          </a:p>
          <a:p>
            <a:pPr eaLnBrk="1" hangingPunct="1">
              <a:spcBef>
                <a:spcPct val="50000"/>
              </a:spcBef>
            </a:pPr>
            <a:endParaRPr lang="en-AU" sz="2400"/>
          </a:p>
          <a:p>
            <a:pPr eaLnBrk="1" hangingPunct="1">
              <a:spcBef>
                <a:spcPct val="50000"/>
              </a:spcBef>
            </a:pPr>
            <a:r>
              <a:rPr lang="it-IT" sz="2400">
                <a:solidFill>
                  <a:srgbClr val="0000FF"/>
                </a:solidFill>
                <a:latin typeface="Courier New" pitchFamily="49" charset="0"/>
              </a:rPr>
              <a:t>libname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 corso </a:t>
            </a:r>
            <a:r>
              <a:rPr lang="it-IT" sz="2400">
                <a:solidFill>
                  <a:srgbClr val="800080"/>
                </a:solidFill>
                <a:latin typeface="Courier New" pitchFamily="49" charset="0"/>
              </a:rPr>
              <a:t>'C:\documenti'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endParaRPr lang="en-AU" sz="24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AU" sz="2400"/>
              <a:t>oppure….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594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</a:t>
            </a:r>
            <a:r>
              <a:rPr lang="it-IT" dirty="0" smtClean="0">
                <a:solidFill>
                  <a:srgbClr val="FF9900"/>
                </a:solidFill>
              </a:rPr>
              <a:t>4/5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Una libreria può essere assegnata anche cliccando sul tasto </a:t>
            </a:r>
            <a:r>
              <a:rPr lang="it-IT" sz="2400" i="1"/>
              <a:t>“New Library”</a:t>
            </a:r>
            <a:r>
              <a:rPr lang="it-IT" sz="2400"/>
              <a:t>, indicando il nome della libreria e il percorso.</a:t>
            </a:r>
            <a:endParaRPr lang="en-US" sz="2400"/>
          </a:p>
        </p:txBody>
      </p:sp>
      <p:grpSp>
        <p:nvGrpSpPr>
          <p:cNvPr id="12292" name="Group 15"/>
          <p:cNvGrpSpPr>
            <a:grpSpLocks/>
          </p:cNvGrpSpPr>
          <p:nvPr/>
        </p:nvGrpSpPr>
        <p:grpSpPr bwMode="auto">
          <a:xfrm>
            <a:off x="838200" y="2362200"/>
            <a:ext cx="7429500" cy="4114800"/>
            <a:chOff x="528" y="1392"/>
            <a:chExt cx="4680" cy="2592"/>
          </a:xfrm>
        </p:grpSpPr>
        <p:pic>
          <p:nvPicPr>
            <p:cNvPr id="12293" name="Picture 11" descr="LI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392"/>
              <a:ext cx="4680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Oval 12"/>
            <p:cNvSpPr>
              <a:spLocks noChangeArrowheads="1"/>
            </p:cNvSpPr>
            <p:nvPr/>
          </p:nvSpPr>
          <p:spPr bwMode="auto">
            <a:xfrm>
              <a:off x="3504" y="1632"/>
              <a:ext cx="33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295" name="Oval 13"/>
            <p:cNvSpPr>
              <a:spLocks noChangeArrowheads="1"/>
            </p:cNvSpPr>
            <p:nvPr/>
          </p:nvSpPr>
          <p:spPr bwMode="auto">
            <a:xfrm>
              <a:off x="2016" y="2064"/>
              <a:ext cx="105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296" name="Oval 14"/>
            <p:cNvSpPr>
              <a:spLocks noChangeArrowheads="1"/>
            </p:cNvSpPr>
            <p:nvPr/>
          </p:nvSpPr>
          <p:spPr bwMode="auto">
            <a:xfrm>
              <a:off x="1968" y="2496"/>
              <a:ext cx="105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5409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</a:t>
            </a:r>
            <a:r>
              <a:rPr lang="it-IT" dirty="0" smtClean="0">
                <a:solidFill>
                  <a:srgbClr val="FF9900"/>
                </a:solidFill>
              </a:rPr>
              <a:t>5/5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0" y="1143000"/>
            <a:ext cx="9296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400">
                <a:cs typeface="Times New Roman" pitchFamily="18" charset="0"/>
              </a:rPr>
              <a:t>La finestra Explorer del Display Manager System fornisce la visualizzazione delle librerie (temporanee e permanenti) disponibili per la sessione SAS corrente.</a:t>
            </a:r>
          </a:p>
        </p:txBody>
      </p:sp>
      <p:sp>
        <p:nvSpPr>
          <p:cNvPr id="13316" name="Line 10"/>
          <p:cNvSpPr>
            <a:spLocks noChangeShapeType="1"/>
          </p:cNvSpPr>
          <p:nvPr/>
        </p:nvSpPr>
        <p:spPr bwMode="auto">
          <a:xfrm>
            <a:off x="762000" y="3657600"/>
            <a:ext cx="1524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Oval 11"/>
          <p:cNvSpPr>
            <a:spLocks noChangeArrowheads="1"/>
          </p:cNvSpPr>
          <p:nvPr/>
        </p:nvSpPr>
        <p:spPr bwMode="auto">
          <a:xfrm>
            <a:off x="2933700" y="4254500"/>
            <a:ext cx="685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8" name="Oval 12"/>
          <p:cNvSpPr>
            <a:spLocks noChangeArrowheads="1"/>
          </p:cNvSpPr>
          <p:nvPr/>
        </p:nvSpPr>
        <p:spPr bwMode="auto">
          <a:xfrm>
            <a:off x="2971800" y="6642100"/>
            <a:ext cx="685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3319" name="Group 17"/>
          <p:cNvGrpSpPr>
            <a:grpSpLocks/>
          </p:cNvGrpSpPr>
          <p:nvPr/>
        </p:nvGrpSpPr>
        <p:grpSpPr bwMode="auto">
          <a:xfrm>
            <a:off x="0" y="2362200"/>
            <a:ext cx="8839200" cy="4525963"/>
            <a:chOff x="0" y="1488"/>
            <a:chExt cx="5568" cy="2851"/>
          </a:xfrm>
        </p:grpSpPr>
        <p:graphicFrame>
          <p:nvGraphicFramePr>
            <p:cNvPr id="13320" name="Object 4"/>
            <p:cNvGraphicFramePr>
              <a:graphicFrameLocks noChangeAspect="1"/>
            </p:cNvGraphicFramePr>
            <p:nvPr/>
          </p:nvGraphicFramePr>
          <p:xfrm>
            <a:off x="0" y="1488"/>
            <a:ext cx="3813" cy="2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4" name="Bitmap Image" r:id="rId3" imgW="7923810" imgH="5923810" progId="Paint.Picture">
                    <p:embed/>
                  </p:oleObj>
                </mc:Choice>
                <mc:Fallback>
                  <p:oleObj name="Bitmap Image" r:id="rId3" imgW="7923810" imgH="592381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488"/>
                          <a:ext cx="3813" cy="2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1" name="Text Box 13"/>
            <p:cNvSpPr txBox="1">
              <a:spLocks noChangeArrowheads="1"/>
            </p:cNvSpPr>
            <p:nvPr/>
          </p:nvSpPr>
          <p:spPr bwMode="auto">
            <a:xfrm>
              <a:off x="4368" y="1968"/>
              <a:ext cx="1200" cy="45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000" b="1"/>
                <a:t>Cliccare sulla tabella con il tasto destro del mouse per visualizzare il contenuto o leggere le proprietà</a:t>
              </a:r>
              <a:r>
                <a:rPr lang="it-IT" sz="1000"/>
                <a:t>.</a:t>
              </a:r>
              <a:endParaRPr lang="en-US" sz="1000"/>
            </a:p>
          </p:txBody>
        </p:sp>
        <p:sp>
          <p:nvSpPr>
            <p:cNvPr id="13322" name="Line 14"/>
            <p:cNvSpPr>
              <a:spLocks noChangeShapeType="1"/>
            </p:cNvSpPr>
            <p:nvPr/>
          </p:nvSpPr>
          <p:spPr bwMode="auto">
            <a:xfrm flipH="1">
              <a:off x="2352" y="2208"/>
              <a:ext cx="20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5"/>
            <p:cNvSpPr>
              <a:spLocks noChangeShapeType="1"/>
            </p:cNvSpPr>
            <p:nvPr/>
          </p:nvSpPr>
          <p:spPr bwMode="auto">
            <a:xfrm flipH="1">
              <a:off x="2304" y="2208"/>
              <a:ext cx="2064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01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Tabelle dati 1/3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534400" cy="1524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z="2800" smtClean="0"/>
              <a:t>un insieme di registrazioni omogenee (record) costituite da uno o più campi e contenenti i dati da elaborare</a:t>
            </a:r>
          </a:p>
        </p:txBody>
      </p:sp>
      <p:graphicFrame>
        <p:nvGraphicFramePr>
          <p:cNvPr id="19902" name="Group 446"/>
          <p:cNvGraphicFramePr>
            <a:graphicFrameLocks noGrp="1"/>
          </p:cNvGraphicFramePr>
          <p:nvPr>
            <p:ph sz="half" idx="2"/>
          </p:nvPr>
        </p:nvGraphicFramePr>
        <p:xfrm>
          <a:off x="1828800" y="3352800"/>
          <a:ext cx="5105400" cy="2860723"/>
        </p:xfrm>
        <a:graphic>
          <a:graphicData uri="http://schemas.openxmlformats.org/drawingml/2006/table">
            <a:tbl>
              <a:tblPr/>
              <a:tblGrid>
                <a:gridCol w="1447800"/>
                <a:gridCol w="1295400"/>
                <a:gridCol w="1371600"/>
                <a:gridCol w="990600"/>
              </a:tblGrid>
              <a:tr h="396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Reddito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Provincia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Eta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Paolo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Gino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Nicola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Matteo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0" name="Text Box 447"/>
          <p:cNvSpPr txBox="1">
            <a:spLocks noChangeArrowheads="1"/>
          </p:cNvSpPr>
          <p:nvPr/>
        </p:nvSpPr>
        <p:spPr bwMode="auto">
          <a:xfrm>
            <a:off x="228600" y="1157288"/>
            <a:ext cx="5562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800" b="1"/>
              <a:t>Le tabelle sono: </a:t>
            </a:r>
            <a:endParaRPr 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Tabelle dati 2/3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14600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it-IT" sz="2800" smtClean="0"/>
              <a:t>Una tabella SAS è un archivio di dati corredato da descrittori</a:t>
            </a:r>
          </a:p>
          <a:p>
            <a:pPr lvl="1" eaLnBrk="1" hangingPunct="1">
              <a:buFontTx/>
              <a:buChar char="•"/>
            </a:pPr>
            <a:r>
              <a:rPr lang="it-IT" smtClean="0"/>
              <a:t>osservazioni (record)= righe della tabella</a:t>
            </a:r>
          </a:p>
          <a:p>
            <a:pPr lvl="1" eaLnBrk="1" hangingPunct="1">
              <a:buFontTx/>
              <a:buChar char="•"/>
            </a:pPr>
            <a:r>
              <a:rPr lang="it-IT" smtClean="0"/>
              <a:t>variabili (campi)= colonne della tabella individuate da nomi</a:t>
            </a:r>
          </a:p>
        </p:txBody>
      </p:sp>
      <p:grpSp>
        <p:nvGrpSpPr>
          <p:cNvPr id="17412" name="Group 79"/>
          <p:cNvGrpSpPr>
            <a:grpSpLocks/>
          </p:cNvGrpSpPr>
          <p:nvPr/>
        </p:nvGrpSpPr>
        <p:grpSpPr bwMode="auto">
          <a:xfrm>
            <a:off x="1790700" y="4495800"/>
            <a:ext cx="6326188" cy="1981200"/>
            <a:chOff x="1128" y="2640"/>
            <a:chExt cx="3985" cy="1248"/>
          </a:xfrm>
        </p:grpSpPr>
        <p:sp>
          <p:nvSpPr>
            <p:cNvPr id="17413" name="Rectangle 80"/>
            <p:cNvSpPr>
              <a:spLocks noChangeArrowheads="1"/>
            </p:cNvSpPr>
            <p:nvPr/>
          </p:nvSpPr>
          <p:spPr bwMode="auto">
            <a:xfrm>
              <a:off x="2280" y="2640"/>
              <a:ext cx="216" cy="1248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7414" name="Group 81"/>
            <p:cNvGrpSpPr>
              <a:grpSpLocks/>
            </p:cNvGrpSpPr>
            <p:nvPr/>
          </p:nvGrpSpPr>
          <p:grpSpPr bwMode="auto">
            <a:xfrm>
              <a:off x="1128" y="2640"/>
              <a:ext cx="3985" cy="1233"/>
              <a:chOff x="1128" y="2640"/>
              <a:chExt cx="3985" cy="1233"/>
            </a:xfrm>
          </p:grpSpPr>
          <p:grpSp>
            <p:nvGrpSpPr>
              <p:cNvPr id="17415" name="Group 82"/>
              <p:cNvGrpSpPr>
                <a:grpSpLocks/>
              </p:cNvGrpSpPr>
              <p:nvPr/>
            </p:nvGrpSpPr>
            <p:grpSpPr bwMode="auto">
              <a:xfrm>
                <a:off x="1213" y="2827"/>
                <a:ext cx="2064" cy="1046"/>
                <a:chOff x="937" y="1677"/>
                <a:chExt cx="2460" cy="1367"/>
              </a:xfrm>
            </p:grpSpPr>
            <p:sp>
              <p:nvSpPr>
                <p:cNvPr id="17419" name="Rectangle 83"/>
                <p:cNvSpPr>
                  <a:spLocks noChangeArrowheads="1"/>
                </p:cNvSpPr>
                <p:nvPr/>
              </p:nvSpPr>
              <p:spPr bwMode="auto">
                <a:xfrm>
                  <a:off x="969" y="1677"/>
                  <a:ext cx="0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0" name="Rectangle 84"/>
                <p:cNvSpPr>
                  <a:spLocks noChangeArrowheads="1"/>
                </p:cNvSpPr>
                <p:nvPr/>
              </p:nvSpPr>
              <p:spPr bwMode="auto">
                <a:xfrm>
                  <a:off x="1058" y="1677"/>
                  <a:ext cx="5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1" name="Rectangle 85"/>
                <p:cNvSpPr>
                  <a:spLocks noChangeArrowheads="1"/>
                </p:cNvSpPr>
                <p:nvPr/>
              </p:nvSpPr>
              <p:spPr bwMode="auto">
                <a:xfrm>
                  <a:off x="1402" y="1677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2" name="Rectangle 86"/>
                <p:cNvSpPr>
                  <a:spLocks noChangeArrowheads="1"/>
                </p:cNvSpPr>
                <p:nvPr/>
              </p:nvSpPr>
              <p:spPr bwMode="auto">
                <a:xfrm>
                  <a:off x="1846" y="1677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3" name="Rectangle 87"/>
                <p:cNvSpPr>
                  <a:spLocks noChangeArrowheads="1"/>
                </p:cNvSpPr>
                <p:nvPr/>
              </p:nvSpPr>
              <p:spPr bwMode="auto">
                <a:xfrm>
                  <a:off x="2289" y="1677"/>
                  <a:ext cx="5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4" name="Rectangle 88"/>
                <p:cNvSpPr>
                  <a:spLocks noChangeArrowheads="1"/>
                </p:cNvSpPr>
                <p:nvPr/>
              </p:nvSpPr>
              <p:spPr bwMode="auto">
                <a:xfrm>
                  <a:off x="2734" y="1677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5" name="Rectangle 89"/>
                <p:cNvSpPr>
                  <a:spLocks noChangeArrowheads="1"/>
                </p:cNvSpPr>
                <p:nvPr/>
              </p:nvSpPr>
              <p:spPr bwMode="auto">
                <a:xfrm>
                  <a:off x="3180" y="1677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6" name="Rectangle 90"/>
                <p:cNvSpPr>
                  <a:spLocks noChangeArrowheads="1"/>
                </p:cNvSpPr>
                <p:nvPr/>
              </p:nvSpPr>
              <p:spPr bwMode="auto">
                <a:xfrm>
                  <a:off x="969" y="1890"/>
                  <a:ext cx="0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7" name="Rectangle 91"/>
                <p:cNvSpPr>
                  <a:spLocks noChangeArrowheads="1"/>
                </p:cNvSpPr>
                <p:nvPr/>
              </p:nvSpPr>
              <p:spPr bwMode="auto">
                <a:xfrm>
                  <a:off x="1058" y="1890"/>
                  <a:ext cx="5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8" name="Rectangle 92"/>
                <p:cNvSpPr>
                  <a:spLocks noChangeArrowheads="1"/>
                </p:cNvSpPr>
                <p:nvPr/>
              </p:nvSpPr>
              <p:spPr bwMode="auto">
                <a:xfrm>
                  <a:off x="1402" y="1890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29" name="Rectangle 93"/>
                <p:cNvSpPr>
                  <a:spLocks noChangeArrowheads="1"/>
                </p:cNvSpPr>
                <p:nvPr/>
              </p:nvSpPr>
              <p:spPr bwMode="auto">
                <a:xfrm>
                  <a:off x="1846" y="1890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0" name="Rectangle 94"/>
                <p:cNvSpPr>
                  <a:spLocks noChangeArrowheads="1"/>
                </p:cNvSpPr>
                <p:nvPr/>
              </p:nvSpPr>
              <p:spPr bwMode="auto">
                <a:xfrm>
                  <a:off x="2289" y="1890"/>
                  <a:ext cx="5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1" name="Rectangle 95"/>
                <p:cNvSpPr>
                  <a:spLocks noChangeArrowheads="1"/>
                </p:cNvSpPr>
                <p:nvPr/>
              </p:nvSpPr>
              <p:spPr bwMode="auto">
                <a:xfrm>
                  <a:off x="2734" y="1890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2" name="Rectangle 96"/>
                <p:cNvSpPr>
                  <a:spLocks noChangeArrowheads="1"/>
                </p:cNvSpPr>
                <p:nvPr/>
              </p:nvSpPr>
              <p:spPr bwMode="auto">
                <a:xfrm>
                  <a:off x="3180" y="1890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3" name="Rectangle 97"/>
                <p:cNvSpPr>
                  <a:spLocks noChangeArrowheads="1"/>
                </p:cNvSpPr>
                <p:nvPr/>
              </p:nvSpPr>
              <p:spPr bwMode="auto">
                <a:xfrm>
                  <a:off x="969" y="2103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4" name="Rectangle 98"/>
                <p:cNvSpPr>
                  <a:spLocks noChangeArrowheads="1"/>
                </p:cNvSpPr>
                <p:nvPr/>
              </p:nvSpPr>
              <p:spPr bwMode="auto">
                <a:xfrm>
                  <a:off x="1045" y="2170"/>
                  <a:ext cx="115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11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1138" y="2103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402" y="2103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7" name="Rectangle 101"/>
                <p:cNvSpPr>
                  <a:spLocks noChangeArrowheads="1"/>
                </p:cNvSpPr>
                <p:nvPr/>
              </p:nvSpPr>
              <p:spPr bwMode="auto">
                <a:xfrm>
                  <a:off x="1480" y="2170"/>
                  <a:ext cx="115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12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8" name="Rectangle 102"/>
                <p:cNvSpPr>
                  <a:spLocks noChangeArrowheads="1"/>
                </p:cNvSpPr>
                <p:nvPr/>
              </p:nvSpPr>
              <p:spPr bwMode="auto">
                <a:xfrm>
                  <a:off x="1573" y="2103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39" name="Rectangle 103"/>
                <p:cNvSpPr>
                  <a:spLocks noChangeArrowheads="1"/>
                </p:cNvSpPr>
                <p:nvPr/>
              </p:nvSpPr>
              <p:spPr bwMode="auto">
                <a:xfrm>
                  <a:off x="1846" y="2103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0" name="Rectangle 104"/>
                <p:cNvSpPr>
                  <a:spLocks noChangeArrowheads="1"/>
                </p:cNvSpPr>
                <p:nvPr/>
              </p:nvSpPr>
              <p:spPr bwMode="auto">
                <a:xfrm>
                  <a:off x="1924" y="2170"/>
                  <a:ext cx="114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13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1" name="Rectangle 105"/>
                <p:cNvSpPr>
                  <a:spLocks noChangeArrowheads="1"/>
                </p:cNvSpPr>
                <p:nvPr/>
              </p:nvSpPr>
              <p:spPr bwMode="auto">
                <a:xfrm>
                  <a:off x="2018" y="2103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2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89" y="2103"/>
                  <a:ext cx="13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…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3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98" y="2103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4" name="Rectangle 108"/>
                <p:cNvSpPr>
                  <a:spLocks noChangeArrowheads="1"/>
                </p:cNvSpPr>
                <p:nvPr/>
              </p:nvSpPr>
              <p:spPr bwMode="auto">
                <a:xfrm>
                  <a:off x="2734" y="2103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5" name="Rectangle 109"/>
                <p:cNvSpPr>
                  <a:spLocks noChangeArrowheads="1"/>
                </p:cNvSpPr>
                <p:nvPr/>
              </p:nvSpPr>
              <p:spPr bwMode="auto">
                <a:xfrm>
                  <a:off x="2809" y="2170"/>
                  <a:ext cx="116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1d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903" y="2103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7" name="Rectangle 111"/>
                <p:cNvSpPr>
                  <a:spLocks noChangeArrowheads="1"/>
                </p:cNvSpPr>
                <p:nvPr/>
              </p:nvSpPr>
              <p:spPr bwMode="auto">
                <a:xfrm>
                  <a:off x="3180" y="2103"/>
                  <a:ext cx="0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8" name="Rectangle 112"/>
                <p:cNvSpPr>
                  <a:spLocks noChangeArrowheads="1"/>
                </p:cNvSpPr>
                <p:nvPr/>
              </p:nvSpPr>
              <p:spPr bwMode="auto">
                <a:xfrm>
                  <a:off x="3344" y="2103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49" name="Rectangle 113"/>
                <p:cNvSpPr>
                  <a:spLocks noChangeArrowheads="1"/>
                </p:cNvSpPr>
                <p:nvPr/>
              </p:nvSpPr>
              <p:spPr bwMode="auto">
                <a:xfrm>
                  <a:off x="969" y="2318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0" name="Rectangle 114"/>
                <p:cNvSpPr>
                  <a:spLocks noChangeArrowheads="1"/>
                </p:cNvSpPr>
                <p:nvPr/>
              </p:nvSpPr>
              <p:spPr bwMode="auto">
                <a:xfrm>
                  <a:off x="1045" y="2383"/>
                  <a:ext cx="115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21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1" name="Rectangle 115"/>
                <p:cNvSpPr>
                  <a:spLocks noChangeArrowheads="1"/>
                </p:cNvSpPr>
                <p:nvPr/>
              </p:nvSpPr>
              <p:spPr bwMode="auto">
                <a:xfrm>
                  <a:off x="1138" y="2318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2" name="Rectangle 116"/>
                <p:cNvSpPr>
                  <a:spLocks noChangeArrowheads="1"/>
                </p:cNvSpPr>
                <p:nvPr/>
              </p:nvSpPr>
              <p:spPr bwMode="auto">
                <a:xfrm>
                  <a:off x="1402" y="2318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3" name="Rectangle 117"/>
                <p:cNvSpPr>
                  <a:spLocks noChangeArrowheads="1"/>
                </p:cNvSpPr>
                <p:nvPr/>
              </p:nvSpPr>
              <p:spPr bwMode="auto">
                <a:xfrm>
                  <a:off x="1480" y="2383"/>
                  <a:ext cx="115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22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4" name="Rectangle 118"/>
                <p:cNvSpPr>
                  <a:spLocks noChangeArrowheads="1"/>
                </p:cNvSpPr>
                <p:nvPr/>
              </p:nvSpPr>
              <p:spPr bwMode="auto">
                <a:xfrm>
                  <a:off x="1573" y="2318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5" name="Rectangle 119"/>
                <p:cNvSpPr>
                  <a:spLocks noChangeArrowheads="1"/>
                </p:cNvSpPr>
                <p:nvPr/>
              </p:nvSpPr>
              <p:spPr bwMode="auto">
                <a:xfrm>
                  <a:off x="1846" y="2318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6" name="Rectangle 120"/>
                <p:cNvSpPr>
                  <a:spLocks noChangeArrowheads="1"/>
                </p:cNvSpPr>
                <p:nvPr/>
              </p:nvSpPr>
              <p:spPr bwMode="auto">
                <a:xfrm>
                  <a:off x="1924" y="2383"/>
                  <a:ext cx="114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23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018" y="2318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8" name="Rectangle 122"/>
                <p:cNvSpPr>
                  <a:spLocks noChangeArrowheads="1"/>
                </p:cNvSpPr>
                <p:nvPr/>
              </p:nvSpPr>
              <p:spPr bwMode="auto">
                <a:xfrm>
                  <a:off x="2289" y="2318"/>
                  <a:ext cx="13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…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59" name="Rectangle 123"/>
                <p:cNvSpPr>
                  <a:spLocks noChangeArrowheads="1"/>
                </p:cNvSpPr>
                <p:nvPr/>
              </p:nvSpPr>
              <p:spPr bwMode="auto">
                <a:xfrm>
                  <a:off x="2398" y="2318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0" name="Rectangle 124"/>
                <p:cNvSpPr>
                  <a:spLocks noChangeArrowheads="1"/>
                </p:cNvSpPr>
                <p:nvPr/>
              </p:nvSpPr>
              <p:spPr bwMode="auto">
                <a:xfrm>
                  <a:off x="2734" y="2318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1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09" y="2383"/>
                  <a:ext cx="116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2d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2" name="Rectangle 126"/>
                <p:cNvSpPr>
                  <a:spLocks noChangeArrowheads="1"/>
                </p:cNvSpPr>
                <p:nvPr/>
              </p:nvSpPr>
              <p:spPr bwMode="auto">
                <a:xfrm>
                  <a:off x="2903" y="2318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3" name="Rectangle 127"/>
                <p:cNvSpPr>
                  <a:spLocks noChangeArrowheads="1"/>
                </p:cNvSpPr>
                <p:nvPr/>
              </p:nvSpPr>
              <p:spPr bwMode="auto">
                <a:xfrm>
                  <a:off x="3180" y="2317"/>
                  <a:ext cx="0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4" name="Rectangle 128"/>
                <p:cNvSpPr>
                  <a:spLocks noChangeArrowheads="1"/>
                </p:cNvSpPr>
                <p:nvPr/>
              </p:nvSpPr>
              <p:spPr bwMode="auto">
                <a:xfrm>
                  <a:off x="3345" y="2317"/>
                  <a:ext cx="0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5" name="Rectangle 129"/>
                <p:cNvSpPr>
                  <a:spLocks noChangeArrowheads="1"/>
                </p:cNvSpPr>
                <p:nvPr/>
              </p:nvSpPr>
              <p:spPr bwMode="auto">
                <a:xfrm>
                  <a:off x="969" y="2531"/>
                  <a:ext cx="13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…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6" name="Rectangle 130"/>
                <p:cNvSpPr>
                  <a:spLocks noChangeArrowheads="1"/>
                </p:cNvSpPr>
                <p:nvPr/>
              </p:nvSpPr>
              <p:spPr bwMode="auto">
                <a:xfrm>
                  <a:off x="1076" y="2531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7" name="Rectangle 131"/>
                <p:cNvSpPr>
                  <a:spLocks noChangeArrowheads="1"/>
                </p:cNvSpPr>
                <p:nvPr/>
              </p:nvSpPr>
              <p:spPr bwMode="auto">
                <a:xfrm>
                  <a:off x="1402" y="2531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8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46" y="2531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69" name="Rectangle 133"/>
                <p:cNvSpPr>
                  <a:spLocks noChangeArrowheads="1"/>
                </p:cNvSpPr>
                <p:nvPr/>
              </p:nvSpPr>
              <p:spPr bwMode="auto">
                <a:xfrm>
                  <a:off x="2289" y="2531"/>
                  <a:ext cx="5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0" name="Rectangle 134"/>
                <p:cNvSpPr>
                  <a:spLocks noChangeArrowheads="1"/>
                </p:cNvSpPr>
                <p:nvPr/>
              </p:nvSpPr>
              <p:spPr bwMode="auto">
                <a:xfrm>
                  <a:off x="2734" y="2531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1" name="Rectangle 135"/>
                <p:cNvSpPr>
                  <a:spLocks noChangeArrowheads="1"/>
                </p:cNvSpPr>
                <p:nvPr/>
              </p:nvSpPr>
              <p:spPr bwMode="auto">
                <a:xfrm>
                  <a:off x="3180" y="2531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2" name="Rectangle 136"/>
                <p:cNvSpPr>
                  <a:spLocks noChangeArrowheads="1"/>
                </p:cNvSpPr>
                <p:nvPr/>
              </p:nvSpPr>
              <p:spPr bwMode="auto">
                <a:xfrm>
                  <a:off x="969" y="2744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3" name="Rectangle 137"/>
                <p:cNvSpPr>
                  <a:spLocks noChangeArrowheads="1"/>
                </p:cNvSpPr>
                <p:nvPr/>
              </p:nvSpPr>
              <p:spPr bwMode="auto">
                <a:xfrm>
                  <a:off x="1045" y="2810"/>
                  <a:ext cx="116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n1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4" name="Rectangle 138"/>
                <p:cNvSpPr>
                  <a:spLocks noChangeArrowheads="1"/>
                </p:cNvSpPr>
                <p:nvPr/>
              </p:nvSpPr>
              <p:spPr bwMode="auto">
                <a:xfrm>
                  <a:off x="1142" y="2744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5" name="Rectangle 139"/>
                <p:cNvSpPr>
                  <a:spLocks noChangeArrowheads="1"/>
                </p:cNvSpPr>
                <p:nvPr/>
              </p:nvSpPr>
              <p:spPr bwMode="auto">
                <a:xfrm>
                  <a:off x="1402" y="2744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6" name="Rectangle 140"/>
                <p:cNvSpPr>
                  <a:spLocks noChangeArrowheads="1"/>
                </p:cNvSpPr>
                <p:nvPr/>
              </p:nvSpPr>
              <p:spPr bwMode="auto">
                <a:xfrm>
                  <a:off x="1480" y="2810"/>
                  <a:ext cx="116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n2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7" name="Rectangle 141"/>
                <p:cNvSpPr>
                  <a:spLocks noChangeArrowheads="1"/>
                </p:cNvSpPr>
                <p:nvPr/>
              </p:nvSpPr>
              <p:spPr bwMode="auto">
                <a:xfrm>
                  <a:off x="1577" y="2744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8" name="Rectangle 142"/>
                <p:cNvSpPr>
                  <a:spLocks noChangeArrowheads="1"/>
                </p:cNvSpPr>
                <p:nvPr/>
              </p:nvSpPr>
              <p:spPr bwMode="auto">
                <a:xfrm>
                  <a:off x="1846" y="2744"/>
                  <a:ext cx="9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79" name="Rectangle 143"/>
                <p:cNvSpPr>
                  <a:spLocks noChangeArrowheads="1"/>
                </p:cNvSpPr>
                <p:nvPr/>
              </p:nvSpPr>
              <p:spPr bwMode="auto">
                <a:xfrm>
                  <a:off x="1924" y="2810"/>
                  <a:ext cx="115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n3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80" name="Rectangle 144"/>
                <p:cNvSpPr>
                  <a:spLocks noChangeArrowheads="1"/>
                </p:cNvSpPr>
                <p:nvPr/>
              </p:nvSpPr>
              <p:spPr bwMode="auto">
                <a:xfrm>
                  <a:off x="2020" y="2744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81" name="Rectangle 145"/>
                <p:cNvSpPr>
                  <a:spLocks noChangeArrowheads="1"/>
                </p:cNvSpPr>
                <p:nvPr/>
              </p:nvSpPr>
              <p:spPr bwMode="auto">
                <a:xfrm>
                  <a:off x="2289" y="2744"/>
                  <a:ext cx="13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…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82" name="Rectangle 146"/>
                <p:cNvSpPr>
                  <a:spLocks noChangeArrowheads="1"/>
                </p:cNvSpPr>
                <p:nvPr/>
              </p:nvSpPr>
              <p:spPr bwMode="auto">
                <a:xfrm>
                  <a:off x="2398" y="2744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83" name="Rectangle 147"/>
                <p:cNvSpPr>
                  <a:spLocks noChangeArrowheads="1"/>
                </p:cNvSpPr>
                <p:nvPr/>
              </p:nvSpPr>
              <p:spPr bwMode="auto">
                <a:xfrm>
                  <a:off x="2734" y="2744"/>
                  <a:ext cx="8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x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84" name="Rectangle 148"/>
                <p:cNvSpPr>
                  <a:spLocks noChangeArrowheads="1"/>
                </p:cNvSpPr>
                <p:nvPr/>
              </p:nvSpPr>
              <p:spPr bwMode="auto">
                <a:xfrm>
                  <a:off x="2798" y="2810"/>
                  <a:ext cx="117" cy="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100">
                      <a:solidFill>
                        <a:srgbClr val="000000"/>
                      </a:solidFill>
                      <a:latin typeface="Tahoma" pitchFamily="34" charset="0"/>
                    </a:rPr>
                    <a:t>nd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85" name="Rectangle 149"/>
                <p:cNvSpPr>
                  <a:spLocks noChangeArrowheads="1"/>
                </p:cNvSpPr>
                <p:nvPr/>
              </p:nvSpPr>
              <p:spPr bwMode="auto">
                <a:xfrm>
                  <a:off x="2895" y="2744"/>
                  <a:ext cx="51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86" name="Rectangle 150"/>
                <p:cNvSpPr>
                  <a:spLocks noChangeArrowheads="1"/>
                </p:cNvSpPr>
                <p:nvPr/>
              </p:nvSpPr>
              <p:spPr bwMode="auto">
                <a:xfrm>
                  <a:off x="3180" y="2743"/>
                  <a:ext cx="0" cy="3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87" name="Rectangle 151"/>
                <p:cNvSpPr>
                  <a:spLocks noChangeArrowheads="1"/>
                </p:cNvSpPr>
                <p:nvPr/>
              </p:nvSpPr>
              <p:spPr bwMode="auto">
                <a:xfrm>
                  <a:off x="3345" y="2744"/>
                  <a:ext cx="5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1700">
                      <a:solidFill>
                        <a:srgbClr val="000000"/>
                      </a:solidFill>
                      <a:latin typeface="Tahoma" pitchFamily="34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7488" name="Rectangle 152"/>
                <p:cNvSpPr>
                  <a:spLocks noChangeArrowheads="1"/>
                </p:cNvSpPr>
                <p:nvPr/>
              </p:nvSpPr>
              <p:spPr bwMode="auto">
                <a:xfrm>
                  <a:off x="937" y="2965"/>
                  <a:ext cx="12" cy="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it-IT" sz="500">
                      <a:solidFill>
                        <a:srgbClr val="000000"/>
                      </a:solidFill>
                      <a:latin typeface="Times New Roman" pitchFamily="18" charset="0"/>
                    </a:rPr>
                    <a:t> </a:t>
                  </a:r>
                  <a:endParaRPr lang="it-IT" sz="24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7416" name="Text Box 153"/>
              <p:cNvSpPr txBox="1">
                <a:spLocks noChangeArrowheads="1"/>
              </p:cNvSpPr>
              <p:nvPr/>
            </p:nvSpPr>
            <p:spPr bwMode="auto">
              <a:xfrm>
                <a:off x="2536" y="2640"/>
                <a:ext cx="89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it-IT" sz="2400" b="1">
                    <a:solidFill>
                      <a:srgbClr val="FF6600"/>
                    </a:solidFill>
                  </a:rPr>
                  <a:t>variabile</a:t>
                </a:r>
              </a:p>
            </p:txBody>
          </p:sp>
          <p:sp>
            <p:nvSpPr>
              <p:cNvPr id="17417" name="Rectangle 154"/>
              <p:cNvSpPr>
                <a:spLocks noChangeArrowheads="1"/>
              </p:cNvSpPr>
              <p:nvPr/>
            </p:nvSpPr>
            <p:spPr bwMode="auto">
              <a:xfrm>
                <a:off x="1128" y="3153"/>
                <a:ext cx="2553" cy="17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418" name="Text Box 155"/>
              <p:cNvSpPr txBox="1">
                <a:spLocks noChangeArrowheads="1"/>
              </p:cNvSpPr>
              <p:nvPr/>
            </p:nvSpPr>
            <p:spPr bwMode="auto">
              <a:xfrm>
                <a:off x="3780" y="3050"/>
                <a:ext cx="13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it-IT" sz="2400" b="1"/>
                  <a:t>osservazione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985</Words>
  <Application>Microsoft Office PowerPoint</Application>
  <PresentationFormat>On-screen Show (4:3)</PresentationFormat>
  <Paragraphs>196</Paragraphs>
  <Slides>19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Bitmap Image</vt:lpstr>
      <vt:lpstr>ll Questionario  Introduzione al software SAS (Parte 2)</vt:lpstr>
      <vt:lpstr>Una Libreria SAS</vt:lpstr>
      <vt:lpstr>Assegnazione di una libreria 1/5</vt:lpstr>
      <vt:lpstr>Assegnazione di una libreria 2/5</vt:lpstr>
      <vt:lpstr>Assegnazione di una libreria 3/5</vt:lpstr>
      <vt:lpstr>Assegnazione di una libreria 4/5</vt:lpstr>
      <vt:lpstr>Assegnazione di una libreria 5/5</vt:lpstr>
      <vt:lpstr>Tabelle dati 1/3</vt:lpstr>
      <vt:lpstr>Tabelle dati 2/3</vt:lpstr>
      <vt:lpstr>Tabelle dati 3/3</vt:lpstr>
      <vt:lpstr>Le variabili 1/3</vt:lpstr>
      <vt:lpstr>Le variabili 2/3</vt:lpstr>
      <vt:lpstr>Le variabili 3/3</vt:lpstr>
      <vt:lpstr>Importazione tramite menu (1/2)</vt:lpstr>
      <vt:lpstr>Importazione tramite menu (2/2)</vt:lpstr>
      <vt:lpstr>Linguaggio SAS 1/2</vt:lpstr>
      <vt:lpstr>Linguaggio SAS 2/2</vt:lpstr>
      <vt:lpstr>Esercizio: costruire una base dati (1/2)</vt:lpstr>
      <vt:lpstr>Esercizio: costruire una base dati (2/2)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Federica Calabretti</cp:lastModifiedBy>
  <cp:revision>193</cp:revision>
  <dcterms:created xsi:type="dcterms:W3CDTF">2007-09-04T09:18:53Z</dcterms:created>
  <dcterms:modified xsi:type="dcterms:W3CDTF">2012-10-10T07:52:45Z</dcterms:modified>
</cp:coreProperties>
</file>