
<file path=[Content_Types].xml><?xml version="1.0" encoding="utf-8"?>
<Types xmlns="http://schemas.openxmlformats.org/package/2006/content-types">
  <Default Extension="png" ContentType="image/png"/>
  <Default Extension="jpeg" ContentType="image/jpeg"/>
  <Default Extension="xls" ContentType="application/vnd.ms-excel"/>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56" r:id="rId2"/>
    <p:sldId id="257" r:id="rId3"/>
    <p:sldId id="258" r:id="rId4"/>
    <p:sldId id="259" r:id="rId5"/>
    <p:sldId id="267" r:id="rId6"/>
    <p:sldId id="263" r:id="rId7"/>
    <p:sldId id="268" r:id="rId8"/>
    <p:sldId id="261" r:id="rId9"/>
    <p:sldId id="262" r:id="rId10"/>
    <p:sldId id="264" r:id="rId11"/>
    <p:sldId id="274" r:id="rId12"/>
    <p:sldId id="275" r:id="rId13"/>
    <p:sldId id="317" r:id="rId14"/>
    <p:sldId id="281" r:id="rId15"/>
    <p:sldId id="320" r:id="rId16"/>
    <p:sldId id="282" r:id="rId17"/>
    <p:sldId id="269" r:id="rId18"/>
    <p:sldId id="270" r:id="rId19"/>
    <p:sldId id="319" r:id="rId20"/>
    <p:sldId id="271" r:id="rId21"/>
    <p:sldId id="272" r:id="rId22"/>
    <p:sldId id="273" r:id="rId23"/>
    <p:sldId id="283" r:id="rId24"/>
    <p:sldId id="284" r:id="rId25"/>
    <p:sldId id="276" r:id="rId26"/>
    <p:sldId id="277" r:id="rId27"/>
    <p:sldId id="278" r:id="rId28"/>
    <p:sldId id="321" r:id="rId29"/>
    <p:sldId id="279" r:id="rId30"/>
    <p:sldId id="280" r:id="rId31"/>
    <p:sldId id="285" r:id="rId32"/>
    <p:sldId id="286" r:id="rId33"/>
    <p:sldId id="287" r:id="rId34"/>
    <p:sldId id="293" r:id="rId35"/>
    <p:sldId id="305" r:id="rId36"/>
    <p:sldId id="306" r:id="rId37"/>
    <p:sldId id="289" r:id="rId38"/>
    <p:sldId id="290" r:id="rId39"/>
    <p:sldId id="291" r:id="rId40"/>
    <p:sldId id="292" r:id="rId41"/>
    <p:sldId id="294" r:id="rId42"/>
    <p:sldId id="295" r:id="rId43"/>
    <p:sldId id="266" r:id="rId44"/>
    <p:sldId id="265" r:id="rId45"/>
    <p:sldId id="299" r:id="rId46"/>
    <p:sldId id="300" r:id="rId47"/>
    <p:sldId id="307" r:id="rId48"/>
    <p:sldId id="308" r:id="rId49"/>
    <p:sldId id="309" r:id="rId50"/>
    <p:sldId id="310" r:id="rId51"/>
    <p:sldId id="311" r:id="rId52"/>
    <p:sldId id="312" r:id="rId53"/>
    <p:sldId id="314" r:id="rId54"/>
    <p:sldId id="313" r:id="rId55"/>
    <p:sldId id="324" r:id="rId56"/>
    <p:sldId id="325" r:id="rId57"/>
    <p:sldId id="326" r:id="rId58"/>
    <p:sldId id="315" r:id="rId59"/>
    <p:sldId id="318" r:id="rId60"/>
    <p:sldId id="330" r:id="rId61"/>
    <p:sldId id="332" r:id="rId62"/>
    <p:sldId id="333" r:id="rId63"/>
    <p:sldId id="331" r:id="rId64"/>
    <p:sldId id="303" r:id="rId65"/>
    <p:sldId id="304" r:id="rId66"/>
    <p:sldId id="322" r:id="rId67"/>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302E"/>
    <a:srgbClr val="FFFF99"/>
    <a:srgbClr val="FFFF66"/>
    <a:srgbClr val="2BFF50"/>
    <a:srgbClr val="239EFF"/>
    <a:srgbClr val="FF5FFC"/>
    <a:srgbClr val="FFB623"/>
    <a:srgbClr val="0ED3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44" y="-2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Studente.CRI1-07\Desktop\Metodi\Matrice%20finale.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carlottabianchi:Downloads:grafici%20vari.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Macintosh%20HD:Users:carlottabianchi:Downloads:grafici%20vari.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Macintosh%20HD:Users:carlottabianchi:Downloads:grafico%20descrizione%20consumo_grafico%20luogo%20consumo.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Macintosh%20HD:Users:carlottabianchi:Downloads:grafico%20descrizione%20consumo_grafico%20luogo%20consumo.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Macintosh%20HD:Users:carlottabianchi:Downloads:grafico%20descrizione%20consumo_grafico%20luogo%20consumo.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Macintosh%20HD:Users:carlottabianchi:Downloads:grafico%20descrizione%20consumo_grafico%20luogo%20consumo.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Macintosh%20HD:Users:carlottabianchi:Downloads:grafici%20vari.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Macintosh%20HD:Users:carlottabianchi:Downloads:grafici%20vari.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[Matrice finale.xlsx]Foglio4!Tabella_pivot1</c:name>
    <c:fmtId val="-1"/>
  </c:pivotSource>
  <c:chart>
    <c:title>
      <c:tx>
        <c:rich>
          <a:bodyPr/>
          <a:lstStyle/>
          <a:p>
            <a:pPr>
              <a:defRPr lang="it-IT"/>
            </a:pPr>
            <a:r>
              <a:rPr lang="it-IT" dirty="0" smtClean="0"/>
              <a:t>Distribuzione</a:t>
            </a:r>
            <a:r>
              <a:rPr lang="it-IT" baseline="0" dirty="0" smtClean="0"/>
              <a:t> Età</a:t>
            </a:r>
            <a:endParaRPr lang="it-IT" dirty="0"/>
          </a:p>
        </c:rich>
      </c:tx>
      <c:layout>
        <c:manualLayout>
          <c:xMode val="edge"/>
          <c:yMode val="edge"/>
          <c:x val="0.36521061391716336"/>
          <c:y val="9.8039215686274578E-2"/>
        </c:manualLayout>
      </c:layout>
      <c:overlay val="0"/>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s>
    <c:plotArea>
      <c:layout>
        <c:manualLayout>
          <c:layoutTarget val="inner"/>
          <c:xMode val="edge"/>
          <c:yMode val="edge"/>
          <c:x val="0.16087729658792727"/>
          <c:y val="0.28637540099154335"/>
          <c:w val="0.71558573928259039"/>
          <c:h val="0.50607283464566899"/>
        </c:manualLayout>
      </c:layout>
      <c:lineChart>
        <c:grouping val="standard"/>
        <c:varyColors val="0"/>
        <c:ser>
          <c:idx val="0"/>
          <c:order val="0"/>
          <c:tx>
            <c:strRef>
              <c:f>Foglio4!$B$3</c:f>
              <c:strCache>
                <c:ptCount val="1"/>
                <c:pt idx="0">
                  <c:v>Totale</c:v>
                </c:pt>
              </c:strCache>
            </c:strRef>
          </c:tx>
          <c:marker>
            <c:symbol val="none"/>
          </c:marker>
          <c:cat>
            <c:strRef>
              <c:f>Foglio4!$A$4:$A$58</c:f>
              <c:strCache>
                <c:ptCount val="54"/>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68</c:v>
                </c:pt>
                <c:pt idx="49">
                  <c:v>69</c:v>
                </c:pt>
                <c:pt idx="50">
                  <c:v>70</c:v>
                </c:pt>
                <c:pt idx="51">
                  <c:v>74</c:v>
                </c:pt>
                <c:pt idx="52">
                  <c:v>76</c:v>
                </c:pt>
                <c:pt idx="53">
                  <c:v>83</c:v>
                </c:pt>
              </c:strCache>
            </c:strRef>
          </c:cat>
          <c:val>
            <c:numRef>
              <c:f>Foglio4!$B$4:$B$58</c:f>
              <c:numCache>
                <c:formatCode>General</c:formatCode>
                <c:ptCount val="54"/>
                <c:pt idx="0">
                  <c:v>3</c:v>
                </c:pt>
                <c:pt idx="1">
                  <c:v>1</c:v>
                </c:pt>
                <c:pt idx="2">
                  <c:v>1</c:v>
                </c:pt>
                <c:pt idx="3">
                  <c:v>8</c:v>
                </c:pt>
                <c:pt idx="4">
                  <c:v>23</c:v>
                </c:pt>
                <c:pt idx="5">
                  <c:v>9</c:v>
                </c:pt>
                <c:pt idx="6">
                  <c:v>1</c:v>
                </c:pt>
                <c:pt idx="7">
                  <c:v>5</c:v>
                </c:pt>
                <c:pt idx="8">
                  <c:v>4</c:v>
                </c:pt>
                <c:pt idx="9">
                  <c:v>7</c:v>
                </c:pt>
                <c:pt idx="10">
                  <c:v>3</c:v>
                </c:pt>
                <c:pt idx="11">
                  <c:v>5</c:v>
                </c:pt>
                <c:pt idx="12">
                  <c:v>5</c:v>
                </c:pt>
                <c:pt idx="13">
                  <c:v>3</c:v>
                </c:pt>
                <c:pt idx="14">
                  <c:v>3</c:v>
                </c:pt>
                <c:pt idx="15">
                  <c:v>4</c:v>
                </c:pt>
                <c:pt idx="16">
                  <c:v>9</c:v>
                </c:pt>
                <c:pt idx="17">
                  <c:v>3</c:v>
                </c:pt>
                <c:pt idx="18">
                  <c:v>3</c:v>
                </c:pt>
                <c:pt idx="19">
                  <c:v>4</c:v>
                </c:pt>
                <c:pt idx="20">
                  <c:v>7</c:v>
                </c:pt>
                <c:pt idx="21">
                  <c:v>4</c:v>
                </c:pt>
                <c:pt idx="22">
                  <c:v>6</c:v>
                </c:pt>
                <c:pt idx="23">
                  <c:v>3</c:v>
                </c:pt>
                <c:pt idx="24">
                  <c:v>1</c:v>
                </c:pt>
                <c:pt idx="25">
                  <c:v>6</c:v>
                </c:pt>
                <c:pt idx="26">
                  <c:v>1</c:v>
                </c:pt>
                <c:pt idx="27">
                  <c:v>3</c:v>
                </c:pt>
                <c:pt idx="28">
                  <c:v>3</c:v>
                </c:pt>
                <c:pt idx="29">
                  <c:v>6</c:v>
                </c:pt>
                <c:pt idx="30">
                  <c:v>3</c:v>
                </c:pt>
                <c:pt idx="31">
                  <c:v>5</c:v>
                </c:pt>
                <c:pt idx="32">
                  <c:v>6</c:v>
                </c:pt>
                <c:pt idx="33">
                  <c:v>5</c:v>
                </c:pt>
                <c:pt idx="34">
                  <c:v>1</c:v>
                </c:pt>
                <c:pt idx="35">
                  <c:v>4</c:v>
                </c:pt>
                <c:pt idx="36">
                  <c:v>3</c:v>
                </c:pt>
                <c:pt idx="37">
                  <c:v>5</c:v>
                </c:pt>
                <c:pt idx="38">
                  <c:v>4</c:v>
                </c:pt>
                <c:pt idx="39">
                  <c:v>2</c:v>
                </c:pt>
                <c:pt idx="40">
                  <c:v>1</c:v>
                </c:pt>
                <c:pt idx="41">
                  <c:v>4</c:v>
                </c:pt>
                <c:pt idx="42">
                  <c:v>1</c:v>
                </c:pt>
                <c:pt idx="43">
                  <c:v>4</c:v>
                </c:pt>
                <c:pt idx="44">
                  <c:v>1</c:v>
                </c:pt>
                <c:pt idx="45">
                  <c:v>3</c:v>
                </c:pt>
                <c:pt idx="46">
                  <c:v>2</c:v>
                </c:pt>
                <c:pt idx="47">
                  <c:v>2</c:v>
                </c:pt>
                <c:pt idx="48">
                  <c:v>1</c:v>
                </c:pt>
                <c:pt idx="49">
                  <c:v>2</c:v>
                </c:pt>
                <c:pt idx="50">
                  <c:v>1</c:v>
                </c:pt>
                <c:pt idx="51">
                  <c:v>1</c:v>
                </c:pt>
                <c:pt idx="52">
                  <c:v>2</c:v>
                </c:pt>
                <c:pt idx="53">
                  <c:v>1</c:v>
                </c:pt>
              </c:numCache>
            </c:numRef>
          </c:val>
          <c:smooth val="0"/>
        </c:ser>
        <c:dLbls>
          <c:showLegendKey val="0"/>
          <c:showVal val="0"/>
          <c:showCatName val="0"/>
          <c:showSerName val="0"/>
          <c:showPercent val="0"/>
          <c:showBubbleSize val="0"/>
        </c:dLbls>
        <c:marker val="1"/>
        <c:smooth val="0"/>
        <c:axId val="113595136"/>
        <c:axId val="113596672"/>
      </c:lineChart>
      <c:catAx>
        <c:axId val="113595136"/>
        <c:scaling>
          <c:orientation val="minMax"/>
        </c:scaling>
        <c:delete val="0"/>
        <c:axPos val="b"/>
        <c:numFmt formatCode="General" sourceLinked="0"/>
        <c:majorTickMark val="out"/>
        <c:minorTickMark val="none"/>
        <c:tickLblPos val="nextTo"/>
        <c:txPr>
          <a:bodyPr/>
          <a:lstStyle/>
          <a:p>
            <a:pPr>
              <a:defRPr lang="it-IT"/>
            </a:pPr>
            <a:endParaRPr lang="it-IT"/>
          </a:p>
        </c:txPr>
        <c:crossAx val="113596672"/>
        <c:crosses val="autoZero"/>
        <c:auto val="1"/>
        <c:lblAlgn val="ctr"/>
        <c:lblOffset val="100"/>
        <c:tickLblSkip val="4"/>
        <c:noMultiLvlLbl val="0"/>
      </c:catAx>
      <c:valAx>
        <c:axId val="113596672"/>
        <c:scaling>
          <c:orientation val="minMax"/>
        </c:scaling>
        <c:delete val="0"/>
        <c:axPos val="l"/>
        <c:majorGridlines/>
        <c:numFmt formatCode="General" sourceLinked="1"/>
        <c:majorTickMark val="out"/>
        <c:minorTickMark val="none"/>
        <c:tickLblPos val="nextTo"/>
        <c:txPr>
          <a:bodyPr/>
          <a:lstStyle/>
          <a:p>
            <a:pPr>
              <a:defRPr lang="it-IT"/>
            </a:pPr>
            <a:endParaRPr lang="it-IT"/>
          </a:p>
        </c:txPr>
        <c:crossAx val="113595136"/>
        <c:crosses val="autoZero"/>
        <c:crossBetween val="between"/>
      </c:valAx>
    </c:plotArea>
    <c:legend>
      <c:legendPos val="r"/>
      <c:layout>
        <c:manualLayout>
          <c:xMode val="edge"/>
          <c:yMode val="edge"/>
          <c:x val="0.83430378894945756"/>
          <c:y val="0.89098760261350396"/>
          <c:w val="0.11655091190524303"/>
          <c:h val="6.4123806332719024E-2"/>
        </c:manualLayout>
      </c:layout>
      <c:overlay val="0"/>
      <c:txPr>
        <a:bodyPr/>
        <a:lstStyle/>
        <a:p>
          <a:pPr>
            <a:defRPr lang="it-IT"/>
          </a:pPr>
          <a:endParaRPr lang="it-IT"/>
        </a:p>
      </c:txPr>
    </c:legend>
    <c:plotVisOnly val="1"/>
    <c:dispBlanksAs val="gap"/>
    <c:showDLblsOverMax val="0"/>
  </c:chart>
  <c:externalData r:id="rId2">
    <c:autoUpdate val="0"/>
  </c:externalData>
  <c:userShapes r:id="rId3"/>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lang="it-IT"/>
          </a:pPr>
          <a:endParaRPr lang="it-IT"/>
        </a:p>
      </c:txPr>
    </c:title>
    <c:autoTitleDeleted val="0"/>
    <c:view3D>
      <c:rotX val="15"/>
      <c:rotY val="20"/>
      <c:rAngAx val="1"/>
    </c:view3D>
    <c:floor>
      <c:thickness val="0"/>
    </c:floor>
    <c:sideWall>
      <c:thickness val="0"/>
    </c:sideWall>
    <c:backWall>
      <c:thickness val="0"/>
    </c:backWall>
    <c:plotArea>
      <c:layout>
        <c:manualLayout>
          <c:layoutTarget val="inner"/>
          <c:xMode val="edge"/>
          <c:yMode val="edge"/>
          <c:x val="7.3269728738734718E-2"/>
          <c:y val="0.14170403587443925"/>
          <c:w val="0.66243602616270802"/>
          <c:h val="0.38572790508809723"/>
        </c:manualLayout>
      </c:layout>
      <c:bar3DChart>
        <c:barDir val="col"/>
        <c:grouping val="clustered"/>
        <c:varyColors val="0"/>
        <c:ser>
          <c:idx val="0"/>
          <c:order val="0"/>
          <c:tx>
            <c:strRef>
              <c:f>'[grafici vari.xlsx]Foglio1'!$D$3</c:f>
              <c:strCache>
                <c:ptCount val="1"/>
                <c:pt idx="0">
                  <c:v>FREQUENZA ASSOLUTA</c:v>
                </c:pt>
              </c:strCache>
            </c:strRef>
          </c:tx>
          <c:spPr>
            <a:solidFill>
              <a:srgbClr val="800000"/>
            </a:solidFill>
          </c:spPr>
          <c:invertIfNegative val="0"/>
          <c:cat>
            <c:strRef>
              <c:f>'[grafici vari.xlsx]Foglio1'!$C$4:$C$9</c:f>
              <c:strCache>
                <c:ptCount val="6"/>
                <c:pt idx="0">
                  <c:v>CASALINGA</c:v>
                </c:pt>
                <c:pt idx="1">
                  <c:v>DISOCCUPATO</c:v>
                </c:pt>
                <c:pt idx="2">
                  <c:v>LAVORATORE AUTONOMO</c:v>
                </c:pt>
                <c:pt idx="3">
                  <c:v>LAVORATORE DIPENDENTE</c:v>
                </c:pt>
                <c:pt idx="4">
                  <c:v>PENSIONATO</c:v>
                </c:pt>
                <c:pt idx="5">
                  <c:v>STUDENTE</c:v>
                </c:pt>
              </c:strCache>
            </c:strRef>
          </c:cat>
          <c:val>
            <c:numRef>
              <c:f>'[grafici vari.xlsx]Foglio1'!$D$4:$D$9</c:f>
              <c:numCache>
                <c:formatCode>General</c:formatCode>
                <c:ptCount val="6"/>
                <c:pt idx="0">
                  <c:v>8</c:v>
                </c:pt>
                <c:pt idx="1">
                  <c:v>4</c:v>
                </c:pt>
                <c:pt idx="2">
                  <c:v>25</c:v>
                </c:pt>
                <c:pt idx="3">
                  <c:v>112</c:v>
                </c:pt>
                <c:pt idx="4">
                  <c:v>15</c:v>
                </c:pt>
                <c:pt idx="5">
                  <c:v>44</c:v>
                </c:pt>
              </c:numCache>
            </c:numRef>
          </c:val>
        </c:ser>
        <c:dLbls>
          <c:showLegendKey val="0"/>
          <c:showVal val="0"/>
          <c:showCatName val="0"/>
          <c:showSerName val="0"/>
          <c:showPercent val="0"/>
          <c:showBubbleSize val="0"/>
        </c:dLbls>
        <c:gapWidth val="150"/>
        <c:shape val="box"/>
        <c:axId val="111927680"/>
        <c:axId val="111929216"/>
        <c:axId val="0"/>
      </c:bar3DChart>
      <c:catAx>
        <c:axId val="111927680"/>
        <c:scaling>
          <c:orientation val="minMax"/>
        </c:scaling>
        <c:delete val="0"/>
        <c:axPos val="b"/>
        <c:majorTickMark val="out"/>
        <c:minorTickMark val="none"/>
        <c:tickLblPos val="nextTo"/>
        <c:txPr>
          <a:bodyPr/>
          <a:lstStyle/>
          <a:p>
            <a:pPr>
              <a:defRPr lang="it-IT"/>
            </a:pPr>
            <a:endParaRPr lang="it-IT"/>
          </a:p>
        </c:txPr>
        <c:crossAx val="111929216"/>
        <c:crosses val="autoZero"/>
        <c:auto val="1"/>
        <c:lblAlgn val="ctr"/>
        <c:lblOffset val="100"/>
        <c:noMultiLvlLbl val="0"/>
      </c:catAx>
      <c:valAx>
        <c:axId val="111929216"/>
        <c:scaling>
          <c:orientation val="minMax"/>
        </c:scaling>
        <c:delete val="0"/>
        <c:axPos val="l"/>
        <c:majorGridlines/>
        <c:numFmt formatCode="General" sourceLinked="1"/>
        <c:majorTickMark val="out"/>
        <c:minorTickMark val="none"/>
        <c:tickLblPos val="nextTo"/>
        <c:txPr>
          <a:bodyPr/>
          <a:lstStyle/>
          <a:p>
            <a:pPr>
              <a:defRPr lang="it-IT"/>
            </a:pPr>
            <a:endParaRPr lang="it-IT"/>
          </a:p>
        </c:txPr>
        <c:crossAx val="111927680"/>
        <c:crosses val="autoZero"/>
        <c:crossBetween val="between"/>
      </c:valAx>
    </c:plotArea>
    <c:legend>
      <c:legendPos val="r"/>
      <c:layout/>
      <c:overlay val="0"/>
      <c:txPr>
        <a:bodyPr/>
        <a:lstStyle/>
        <a:p>
          <a:pPr>
            <a:defRPr lang="it-IT"/>
          </a:pPr>
          <a:endParaRPr lang="it-IT"/>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lang="it-IT"/>
          </a:pPr>
          <a:endParaRPr lang="it-IT"/>
        </a:p>
      </c:txPr>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'[grafici vari.xlsx]Foglio1'!$E$3</c:f>
              <c:strCache>
                <c:ptCount val="1"/>
                <c:pt idx="0">
                  <c:v>FREQUENZA RELATIVA PERCENTUALE</c:v>
                </c:pt>
              </c:strCache>
            </c:strRef>
          </c:tx>
          <c:explosion val="25"/>
          <c:dPt>
            <c:idx val="0"/>
            <c:bubble3D val="0"/>
            <c:spPr>
              <a:solidFill>
                <a:srgbClr val="3366FF"/>
              </a:solidFill>
            </c:spPr>
          </c:dPt>
          <c:dPt>
            <c:idx val="1"/>
            <c:bubble3D val="0"/>
            <c:spPr>
              <a:solidFill>
                <a:srgbClr val="800000"/>
              </a:solidFill>
            </c:spPr>
          </c:dPt>
          <c:dPt>
            <c:idx val="2"/>
            <c:bubble3D val="0"/>
            <c:spPr>
              <a:solidFill>
                <a:srgbClr val="0ED30B"/>
              </a:solidFill>
            </c:spPr>
          </c:dPt>
          <c:dPt>
            <c:idx val="3"/>
            <c:bubble3D val="0"/>
            <c:explosion val="19"/>
            <c:spPr>
              <a:solidFill>
                <a:srgbClr val="73268F"/>
              </a:solidFill>
            </c:spPr>
          </c:dPt>
          <c:dPt>
            <c:idx val="4"/>
            <c:bubble3D val="0"/>
            <c:explosion val="14"/>
            <c:spPr>
              <a:solidFill>
                <a:srgbClr val="FFFF00"/>
              </a:solidFill>
            </c:spPr>
          </c:dPt>
          <c:dPt>
            <c:idx val="5"/>
            <c:bubble3D val="0"/>
            <c:spPr>
              <a:solidFill>
                <a:srgbClr val="FF6600"/>
              </a:solidFill>
            </c:spPr>
          </c:dPt>
          <c:cat>
            <c:strRef>
              <c:f>'[grafici vari.xlsx]Foglio1'!$C$4:$C$9</c:f>
              <c:strCache>
                <c:ptCount val="6"/>
                <c:pt idx="0">
                  <c:v>CASALINGA</c:v>
                </c:pt>
                <c:pt idx="1">
                  <c:v>DISOCCUPATO</c:v>
                </c:pt>
                <c:pt idx="2">
                  <c:v>LAVORATORE AUTONOMO</c:v>
                </c:pt>
                <c:pt idx="3">
                  <c:v>LAVORATORE DIPENDENTE</c:v>
                </c:pt>
                <c:pt idx="4">
                  <c:v>PENSIONATO</c:v>
                </c:pt>
                <c:pt idx="5">
                  <c:v>STUDENTE</c:v>
                </c:pt>
              </c:strCache>
            </c:strRef>
          </c:cat>
          <c:val>
            <c:numRef>
              <c:f>'[grafici vari.xlsx]Foglio1'!$E$4:$E$9</c:f>
              <c:numCache>
                <c:formatCode>0.00%</c:formatCode>
                <c:ptCount val="6"/>
                <c:pt idx="0">
                  <c:v>3.8500000000000006E-2</c:v>
                </c:pt>
                <c:pt idx="1">
                  <c:v>1.9200000000000012E-2</c:v>
                </c:pt>
                <c:pt idx="2">
                  <c:v>0.12020000000000006</c:v>
                </c:pt>
                <c:pt idx="3">
                  <c:v>0.53849999999999998</c:v>
                </c:pt>
                <c:pt idx="4">
                  <c:v>7.2100000000000011E-2</c:v>
                </c:pt>
                <c:pt idx="5">
                  <c:v>0.2115000000000001</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lang="it-IT"/>
          </a:pPr>
          <a:endParaRPr lang="it-IT"/>
        </a:p>
      </c:txPr>
    </c:legend>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lang="it-IT"/>
          </a:pPr>
          <a:endParaRPr lang="it-IT"/>
        </a:p>
      </c:txPr>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'[grafico descrizione consumo_grafico luogo consumo.xlsx]Foglio1'!$B$2</c:f>
              <c:strCache>
                <c:ptCount val="1"/>
                <c:pt idx="0">
                  <c:v>Frequenza assoluta</c:v>
                </c:pt>
              </c:strCache>
            </c:strRef>
          </c:tx>
          <c:spPr>
            <a:solidFill>
              <a:srgbClr val="800000"/>
            </a:solidFill>
            <a:ln>
              <a:noFill/>
            </a:ln>
          </c:spPr>
          <c:invertIfNegative val="0"/>
          <c:cat>
            <c:strRef>
              <c:f>'[grafico descrizione consumo_grafico luogo consumo.xlsx]Foglio1'!$A$3:$A$6</c:f>
              <c:strCache>
                <c:ptCount val="4"/>
                <c:pt idx="0">
                  <c:v>ABITUDINE</c:v>
                </c:pt>
                <c:pt idx="1">
                  <c:v>BEVANDA</c:v>
                </c:pt>
                <c:pt idx="2">
                  <c:v>ESIGENZA</c:v>
                </c:pt>
                <c:pt idx="3">
                  <c:v>RITO</c:v>
                </c:pt>
              </c:strCache>
            </c:strRef>
          </c:cat>
          <c:val>
            <c:numRef>
              <c:f>'[grafico descrizione consumo_grafico luogo consumo.xlsx]Foglio1'!$B$3:$B$6</c:f>
              <c:numCache>
                <c:formatCode>General</c:formatCode>
                <c:ptCount val="4"/>
                <c:pt idx="0">
                  <c:v>96</c:v>
                </c:pt>
                <c:pt idx="1">
                  <c:v>25</c:v>
                </c:pt>
                <c:pt idx="2">
                  <c:v>34</c:v>
                </c:pt>
                <c:pt idx="3">
                  <c:v>53</c:v>
                </c:pt>
              </c:numCache>
            </c:numRef>
          </c:val>
        </c:ser>
        <c:dLbls>
          <c:showLegendKey val="0"/>
          <c:showVal val="0"/>
          <c:showCatName val="0"/>
          <c:showSerName val="0"/>
          <c:showPercent val="0"/>
          <c:showBubbleSize val="0"/>
        </c:dLbls>
        <c:gapWidth val="150"/>
        <c:shape val="box"/>
        <c:axId val="114196480"/>
        <c:axId val="114198016"/>
        <c:axId val="0"/>
      </c:bar3DChart>
      <c:catAx>
        <c:axId val="114196480"/>
        <c:scaling>
          <c:orientation val="minMax"/>
        </c:scaling>
        <c:delete val="0"/>
        <c:axPos val="b"/>
        <c:majorTickMark val="out"/>
        <c:minorTickMark val="none"/>
        <c:tickLblPos val="nextTo"/>
        <c:txPr>
          <a:bodyPr/>
          <a:lstStyle/>
          <a:p>
            <a:pPr>
              <a:defRPr lang="it-IT"/>
            </a:pPr>
            <a:endParaRPr lang="it-IT"/>
          </a:p>
        </c:txPr>
        <c:crossAx val="114198016"/>
        <c:crosses val="autoZero"/>
        <c:auto val="1"/>
        <c:lblAlgn val="ctr"/>
        <c:lblOffset val="100"/>
        <c:noMultiLvlLbl val="0"/>
      </c:catAx>
      <c:valAx>
        <c:axId val="114198016"/>
        <c:scaling>
          <c:orientation val="minMax"/>
        </c:scaling>
        <c:delete val="0"/>
        <c:axPos val="l"/>
        <c:majorGridlines/>
        <c:numFmt formatCode="General" sourceLinked="1"/>
        <c:majorTickMark val="out"/>
        <c:minorTickMark val="none"/>
        <c:tickLblPos val="nextTo"/>
        <c:txPr>
          <a:bodyPr/>
          <a:lstStyle/>
          <a:p>
            <a:pPr>
              <a:defRPr lang="it-IT"/>
            </a:pPr>
            <a:endParaRPr lang="it-IT"/>
          </a:p>
        </c:txPr>
        <c:crossAx val="114196480"/>
        <c:crosses val="autoZero"/>
        <c:crossBetween val="between"/>
      </c:valAx>
    </c:plotArea>
    <c:legend>
      <c:legendPos val="r"/>
      <c:layout/>
      <c:overlay val="0"/>
      <c:txPr>
        <a:bodyPr/>
        <a:lstStyle/>
        <a:p>
          <a:pPr>
            <a:defRPr lang="it-IT"/>
          </a:pPr>
          <a:endParaRPr lang="it-IT"/>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lang="it-IT"/>
          </a:pPr>
          <a:endParaRPr lang="it-IT"/>
        </a:p>
      </c:txPr>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'[grafico descrizione consumo_grafico luogo consumo.xlsx]Foglio1'!$C$2</c:f>
              <c:strCache>
                <c:ptCount val="1"/>
                <c:pt idx="0">
                  <c:v>Frequenza relativa percentuale</c:v>
                </c:pt>
              </c:strCache>
            </c:strRef>
          </c:tx>
          <c:explosion val="25"/>
          <c:dPt>
            <c:idx val="0"/>
            <c:bubble3D val="0"/>
            <c:explosion val="14"/>
            <c:spPr>
              <a:solidFill>
                <a:srgbClr val="3366FF"/>
              </a:solidFill>
            </c:spPr>
          </c:dPt>
          <c:dPt>
            <c:idx val="1"/>
            <c:bubble3D val="0"/>
            <c:spPr>
              <a:solidFill>
                <a:srgbClr val="800000"/>
              </a:solidFill>
            </c:spPr>
          </c:dPt>
          <c:dPt>
            <c:idx val="2"/>
            <c:bubble3D val="0"/>
            <c:spPr>
              <a:solidFill>
                <a:srgbClr val="008000"/>
              </a:solidFill>
            </c:spPr>
          </c:dPt>
          <c:dPt>
            <c:idx val="3"/>
            <c:bubble3D val="0"/>
            <c:spPr>
              <a:solidFill>
                <a:srgbClr val="660066"/>
              </a:solidFill>
            </c:spPr>
          </c:dPt>
          <c:cat>
            <c:strRef>
              <c:f>'[grafico descrizione consumo_grafico luogo consumo.xlsx]Foglio1'!$A$3:$A$6</c:f>
              <c:strCache>
                <c:ptCount val="4"/>
                <c:pt idx="0">
                  <c:v>ABITUDINE</c:v>
                </c:pt>
                <c:pt idx="1">
                  <c:v>BEVANDA</c:v>
                </c:pt>
                <c:pt idx="2">
                  <c:v>ESIGENZA</c:v>
                </c:pt>
                <c:pt idx="3">
                  <c:v>RITO</c:v>
                </c:pt>
              </c:strCache>
            </c:strRef>
          </c:cat>
          <c:val>
            <c:numRef>
              <c:f>'[grafico descrizione consumo_grafico luogo consumo.xlsx]Foglio1'!$C$3:$C$6</c:f>
              <c:numCache>
                <c:formatCode>0.00%</c:formatCode>
                <c:ptCount val="4"/>
                <c:pt idx="0">
                  <c:v>0.46150000000000002</c:v>
                </c:pt>
                <c:pt idx="1">
                  <c:v>0.12020000000000006</c:v>
                </c:pt>
                <c:pt idx="2">
                  <c:v>0.16350000000000001</c:v>
                </c:pt>
                <c:pt idx="3">
                  <c:v>0.25480000000000008</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lang="it-IT"/>
          </a:pPr>
          <a:endParaRPr lang="it-IT"/>
        </a:p>
      </c:txPr>
    </c:legend>
    <c:plotVisOnly val="1"/>
    <c:dispBlanksAs val="zero"/>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lang="it-IT"/>
          </a:pPr>
          <a:endParaRPr lang="it-IT"/>
        </a:p>
      </c:txPr>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'[grafico descrizione consumo_grafico luogo consumo.xlsx]Foglio2'!$B$2</c:f>
              <c:strCache>
                <c:ptCount val="1"/>
                <c:pt idx="0">
                  <c:v>Frequenza assoluta</c:v>
                </c:pt>
              </c:strCache>
            </c:strRef>
          </c:tx>
          <c:spPr>
            <a:solidFill>
              <a:srgbClr val="800000"/>
            </a:solidFill>
            <a:ln>
              <a:solidFill>
                <a:schemeClr val="accent2">
                  <a:lumMod val="75000"/>
                </a:schemeClr>
              </a:solidFill>
            </a:ln>
          </c:spPr>
          <c:invertIfNegative val="0"/>
          <c:cat>
            <c:strRef>
              <c:f>'[grafico descrizione consumo_grafico luogo consumo.xlsx]Foglio2'!$A$3:$A$5</c:f>
              <c:strCache>
                <c:ptCount val="3"/>
                <c:pt idx="0">
                  <c:v>BAR</c:v>
                </c:pt>
                <c:pt idx="1">
                  <c:v>CASA</c:v>
                </c:pt>
                <c:pt idx="2">
                  <c:v>DISTRIBUTORE</c:v>
                </c:pt>
              </c:strCache>
            </c:strRef>
          </c:cat>
          <c:val>
            <c:numRef>
              <c:f>'[grafico descrizione consumo_grafico luogo consumo.xlsx]Foglio2'!$B$3:$B$5</c:f>
              <c:numCache>
                <c:formatCode>General</c:formatCode>
                <c:ptCount val="3"/>
                <c:pt idx="0">
                  <c:v>68</c:v>
                </c:pt>
                <c:pt idx="1">
                  <c:v>82</c:v>
                </c:pt>
                <c:pt idx="2">
                  <c:v>58</c:v>
                </c:pt>
              </c:numCache>
            </c:numRef>
          </c:val>
        </c:ser>
        <c:dLbls>
          <c:showLegendKey val="0"/>
          <c:showVal val="0"/>
          <c:showCatName val="0"/>
          <c:showSerName val="0"/>
          <c:showPercent val="0"/>
          <c:showBubbleSize val="0"/>
        </c:dLbls>
        <c:gapWidth val="150"/>
        <c:shape val="box"/>
        <c:axId val="114297856"/>
        <c:axId val="114356992"/>
        <c:axId val="0"/>
      </c:bar3DChart>
      <c:catAx>
        <c:axId val="114297856"/>
        <c:scaling>
          <c:orientation val="minMax"/>
        </c:scaling>
        <c:delete val="0"/>
        <c:axPos val="b"/>
        <c:majorTickMark val="out"/>
        <c:minorTickMark val="none"/>
        <c:tickLblPos val="nextTo"/>
        <c:txPr>
          <a:bodyPr/>
          <a:lstStyle/>
          <a:p>
            <a:pPr>
              <a:defRPr lang="it-IT"/>
            </a:pPr>
            <a:endParaRPr lang="it-IT"/>
          </a:p>
        </c:txPr>
        <c:crossAx val="114356992"/>
        <c:crosses val="autoZero"/>
        <c:auto val="1"/>
        <c:lblAlgn val="ctr"/>
        <c:lblOffset val="100"/>
        <c:noMultiLvlLbl val="0"/>
      </c:catAx>
      <c:valAx>
        <c:axId val="114356992"/>
        <c:scaling>
          <c:orientation val="minMax"/>
        </c:scaling>
        <c:delete val="0"/>
        <c:axPos val="l"/>
        <c:majorGridlines/>
        <c:numFmt formatCode="General" sourceLinked="1"/>
        <c:majorTickMark val="out"/>
        <c:minorTickMark val="none"/>
        <c:tickLblPos val="nextTo"/>
        <c:txPr>
          <a:bodyPr/>
          <a:lstStyle/>
          <a:p>
            <a:pPr>
              <a:defRPr lang="it-IT"/>
            </a:pPr>
            <a:endParaRPr lang="it-IT"/>
          </a:p>
        </c:txPr>
        <c:crossAx val="114297856"/>
        <c:crosses val="autoZero"/>
        <c:crossBetween val="between"/>
      </c:valAx>
    </c:plotArea>
    <c:legend>
      <c:legendPos val="r"/>
      <c:layout>
        <c:manualLayout>
          <c:xMode val="edge"/>
          <c:yMode val="edge"/>
          <c:x val="0.6718067144592007"/>
          <c:y val="0.85767825896762939"/>
          <c:w val="0.23615348454577512"/>
          <c:h val="8.371719160104997E-2"/>
        </c:manualLayout>
      </c:layout>
      <c:overlay val="0"/>
      <c:txPr>
        <a:bodyPr/>
        <a:lstStyle/>
        <a:p>
          <a:pPr>
            <a:defRPr lang="it-IT"/>
          </a:pPr>
          <a:endParaRPr lang="it-IT"/>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lang="it-IT"/>
          </a:pPr>
          <a:endParaRPr lang="it-IT"/>
        </a:p>
      </c:txPr>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'[grafico descrizione consumo_grafico luogo consumo.xlsx]Foglio2'!$C$2</c:f>
              <c:strCache>
                <c:ptCount val="1"/>
                <c:pt idx="0">
                  <c:v>Frequenza relativa percentuale</c:v>
                </c:pt>
              </c:strCache>
            </c:strRef>
          </c:tx>
          <c:explosion val="25"/>
          <c:dPt>
            <c:idx val="0"/>
            <c:bubble3D val="0"/>
            <c:explosion val="1"/>
            <c:spPr>
              <a:solidFill>
                <a:srgbClr val="3366FF"/>
              </a:solidFill>
            </c:spPr>
          </c:dPt>
          <c:dPt>
            <c:idx val="1"/>
            <c:bubble3D val="0"/>
            <c:spPr>
              <a:solidFill>
                <a:srgbClr val="800000"/>
              </a:solidFill>
            </c:spPr>
          </c:dPt>
          <c:dPt>
            <c:idx val="2"/>
            <c:bubble3D val="0"/>
            <c:explosion val="18"/>
            <c:spPr>
              <a:solidFill>
                <a:srgbClr val="008000"/>
              </a:solidFill>
            </c:spPr>
          </c:dPt>
          <c:cat>
            <c:strRef>
              <c:f>'[grafico descrizione consumo_grafico luogo consumo.xlsx]Foglio2'!$A$3:$A$5</c:f>
              <c:strCache>
                <c:ptCount val="3"/>
                <c:pt idx="0">
                  <c:v>BAR</c:v>
                </c:pt>
                <c:pt idx="1">
                  <c:v>CASA</c:v>
                </c:pt>
                <c:pt idx="2">
                  <c:v>DISTRIBUTORE</c:v>
                </c:pt>
              </c:strCache>
            </c:strRef>
          </c:cat>
          <c:val>
            <c:numRef>
              <c:f>'[grafico descrizione consumo_grafico luogo consumo.xlsx]Foglio2'!$C$3:$C$5</c:f>
              <c:numCache>
                <c:formatCode>0.00%</c:formatCode>
                <c:ptCount val="3"/>
                <c:pt idx="0">
                  <c:v>0.32690000000000036</c:v>
                </c:pt>
                <c:pt idx="1">
                  <c:v>0.39420000000000022</c:v>
                </c:pt>
                <c:pt idx="2">
                  <c:v>0.27880000000000021</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lang="it-IT"/>
          </a:pPr>
          <a:endParaRPr lang="it-IT"/>
        </a:p>
      </c:txPr>
    </c:legend>
    <c:plotVisOnly val="1"/>
    <c:dispBlanksAs val="zero"/>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lang="it-IT"/>
          </a:pPr>
          <a:endParaRPr lang="it-IT"/>
        </a:p>
      </c:txPr>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'[grafici vari.xlsx]Foglio5'!$D$6</c:f>
              <c:strCache>
                <c:ptCount val="1"/>
                <c:pt idx="0">
                  <c:v>Frequenza assoluta</c:v>
                </c:pt>
              </c:strCache>
            </c:strRef>
          </c:tx>
          <c:spPr>
            <a:solidFill>
              <a:srgbClr val="800000"/>
            </a:solidFill>
          </c:spPr>
          <c:invertIfNegative val="0"/>
          <c:cat>
            <c:strRef>
              <c:f>'[grafici vari.xlsx]Foglio5'!$C$7:$C$10</c:f>
              <c:strCache>
                <c:ptCount val="4"/>
                <c:pt idx="0">
                  <c:v>INTERNET</c:v>
                </c:pt>
                <c:pt idx="1">
                  <c:v>NEGOZIO</c:v>
                </c:pt>
                <c:pt idx="2">
                  <c:v>SUPERMERCATO</c:v>
                </c:pt>
                <c:pt idx="3">
                  <c:v>TORREFAZIONE</c:v>
                </c:pt>
              </c:strCache>
            </c:strRef>
          </c:cat>
          <c:val>
            <c:numRef>
              <c:f>'[grafici vari.xlsx]Foglio5'!$D$7:$D$10</c:f>
              <c:numCache>
                <c:formatCode>General</c:formatCode>
                <c:ptCount val="4"/>
                <c:pt idx="0">
                  <c:v>11</c:v>
                </c:pt>
                <c:pt idx="1">
                  <c:v>19</c:v>
                </c:pt>
                <c:pt idx="2">
                  <c:v>159</c:v>
                </c:pt>
                <c:pt idx="3">
                  <c:v>19</c:v>
                </c:pt>
              </c:numCache>
            </c:numRef>
          </c:val>
        </c:ser>
        <c:dLbls>
          <c:showLegendKey val="0"/>
          <c:showVal val="0"/>
          <c:showCatName val="0"/>
          <c:showSerName val="0"/>
          <c:showPercent val="0"/>
          <c:showBubbleSize val="0"/>
        </c:dLbls>
        <c:gapWidth val="150"/>
        <c:shape val="box"/>
        <c:axId val="118754304"/>
        <c:axId val="118768384"/>
        <c:axId val="0"/>
      </c:bar3DChart>
      <c:catAx>
        <c:axId val="118754304"/>
        <c:scaling>
          <c:orientation val="minMax"/>
        </c:scaling>
        <c:delete val="0"/>
        <c:axPos val="b"/>
        <c:majorTickMark val="out"/>
        <c:minorTickMark val="none"/>
        <c:tickLblPos val="nextTo"/>
        <c:txPr>
          <a:bodyPr/>
          <a:lstStyle/>
          <a:p>
            <a:pPr>
              <a:defRPr lang="it-IT"/>
            </a:pPr>
            <a:endParaRPr lang="it-IT"/>
          </a:p>
        </c:txPr>
        <c:crossAx val="118768384"/>
        <c:crosses val="autoZero"/>
        <c:auto val="1"/>
        <c:lblAlgn val="ctr"/>
        <c:lblOffset val="100"/>
        <c:noMultiLvlLbl val="0"/>
      </c:catAx>
      <c:valAx>
        <c:axId val="118768384"/>
        <c:scaling>
          <c:orientation val="minMax"/>
        </c:scaling>
        <c:delete val="0"/>
        <c:axPos val="l"/>
        <c:majorGridlines/>
        <c:numFmt formatCode="General" sourceLinked="1"/>
        <c:majorTickMark val="out"/>
        <c:minorTickMark val="none"/>
        <c:tickLblPos val="nextTo"/>
        <c:txPr>
          <a:bodyPr/>
          <a:lstStyle/>
          <a:p>
            <a:pPr>
              <a:defRPr lang="it-IT"/>
            </a:pPr>
            <a:endParaRPr lang="it-IT"/>
          </a:p>
        </c:txPr>
        <c:crossAx val="118754304"/>
        <c:crosses val="autoZero"/>
        <c:crossBetween val="between"/>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lang="it-IT"/>
          </a:pPr>
          <a:endParaRPr lang="it-IT"/>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0.2520353982300878"/>
          <c:w val="0.81551003937007904"/>
          <c:h val="0.71256637168141557"/>
        </c:manualLayout>
      </c:layout>
      <c:pie3DChart>
        <c:varyColors val="1"/>
        <c:ser>
          <c:idx val="0"/>
          <c:order val="0"/>
          <c:tx>
            <c:strRef>
              <c:f>'[grafici vari.xlsx]Foglio5'!$E$6</c:f>
              <c:strCache>
                <c:ptCount val="1"/>
                <c:pt idx="0">
                  <c:v>Frequenza relativa percentuale</c:v>
                </c:pt>
              </c:strCache>
            </c:strRef>
          </c:tx>
          <c:explosion val="25"/>
          <c:dPt>
            <c:idx val="0"/>
            <c:bubble3D val="0"/>
            <c:spPr>
              <a:solidFill>
                <a:srgbClr val="3366FF"/>
              </a:solidFill>
            </c:spPr>
          </c:dPt>
          <c:dPt>
            <c:idx val="1"/>
            <c:bubble3D val="0"/>
            <c:spPr>
              <a:solidFill>
                <a:srgbClr val="800000"/>
              </a:solidFill>
            </c:spPr>
          </c:dPt>
          <c:dPt>
            <c:idx val="2"/>
            <c:bubble3D val="0"/>
            <c:spPr>
              <a:solidFill>
                <a:srgbClr val="008000"/>
              </a:solidFill>
            </c:spPr>
          </c:dPt>
          <c:dPt>
            <c:idx val="3"/>
            <c:bubble3D val="0"/>
            <c:spPr>
              <a:solidFill>
                <a:srgbClr val="73268F"/>
              </a:solidFill>
            </c:spPr>
          </c:dPt>
          <c:cat>
            <c:strRef>
              <c:f>'[grafici vari.xlsx]Foglio5'!$C$7:$C$10</c:f>
              <c:strCache>
                <c:ptCount val="4"/>
                <c:pt idx="0">
                  <c:v>INTERNET</c:v>
                </c:pt>
                <c:pt idx="1">
                  <c:v>NEGOZIO</c:v>
                </c:pt>
                <c:pt idx="2">
                  <c:v>SUPERMERCATO</c:v>
                </c:pt>
                <c:pt idx="3">
                  <c:v>TORREFAZIONE</c:v>
                </c:pt>
              </c:strCache>
            </c:strRef>
          </c:cat>
          <c:val>
            <c:numRef>
              <c:f>'[grafici vari.xlsx]Foglio5'!$E$7:$E$10</c:f>
              <c:numCache>
                <c:formatCode>General</c:formatCode>
                <c:ptCount val="4"/>
                <c:pt idx="0">
                  <c:v>5.29</c:v>
                </c:pt>
                <c:pt idx="1">
                  <c:v>9.129999999999999</c:v>
                </c:pt>
                <c:pt idx="2">
                  <c:v>76.440000000000026</c:v>
                </c:pt>
                <c:pt idx="3">
                  <c:v>9.129999999999999</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lang="it-IT"/>
          </a:pPr>
          <a:endParaRPr lang="it-IT"/>
        </a:p>
      </c:txPr>
    </c:legend>
    <c:plotVisOnly val="1"/>
    <c:dispBlanksAs val="zero"/>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drawing1.xml><?xml version="1.0" encoding="utf-8"?>
<c:userShapes xmlns:c="http://schemas.openxmlformats.org/drawingml/2006/chart">
  <cdr:relSizeAnchor xmlns:cdr="http://schemas.openxmlformats.org/drawingml/2006/chartDrawing">
    <cdr:from>
      <cdr:x>0.2835</cdr:x>
      <cdr:y>0.86557</cdr:y>
    </cdr:from>
    <cdr:to>
      <cdr:x>0.74024</cdr:x>
      <cdr:y>0.97056</cdr:y>
    </cdr:to>
    <cdr:sp macro="" textlink="">
      <cdr:nvSpPr>
        <cdr:cNvPr id="2" name="CasellaDiTesto 1"/>
        <cdr:cNvSpPr txBox="1"/>
      </cdr:nvSpPr>
      <cdr:spPr>
        <a:xfrm xmlns:a="http://schemas.openxmlformats.org/drawingml/2006/main">
          <a:off x="1296144" y="2374419"/>
          <a:ext cx="208823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it-IT" sz="1100" b="1" dirty="0" smtClean="0">
              <a:solidFill>
                <a:srgbClr val="800000"/>
              </a:solidFill>
            </a:rPr>
            <a:t>Età</a:t>
          </a:r>
          <a:endParaRPr lang="it-IT" sz="1100" b="1" dirty="0">
            <a:solidFill>
              <a:srgbClr val="800000"/>
            </a:solidFill>
          </a:endParaRPr>
        </a:p>
      </cdr:txBody>
    </cdr:sp>
  </cdr:relSizeAnchor>
  <cdr:relSizeAnchor xmlns:cdr="http://schemas.openxmlformats.org/drawingml/2006/chartDrawing">
    <cdr:from>
      <cdr:x>0.04878</cdr:x>
      <cdr:y>0.33127</cdr:y>
    </cdr:from>
    <cdr:to>
      <cdr:x>0.10976</cdr:x>
      <cdr:y>0.85626</cdr:y>
    </cdr:to>
    <cdr:sp macro="" textlink="">
      <cdr:nvSpPr>
        <cdr:cNvPr id="3" name="CasellaDiTesto 2"/>
        <cdr:cNvSpPr txBox="1"/>
      </cdr:nvSpPr>
      <cdr:spPr>
        <a:xfrm xmlns:a="http://schemas.openxmlformats.org/drawingml/2006/main">
          <a:off x="304800" y="1287381"/>
          <a:ext cx="381000" cy="2040217"/>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a:r>
            <a:rPr lang="it-IT" sz="1100" b="1" dirty="0" smtClean="0">
              <a:solidFill>
                <a:srgbClr val="800000"/>
              </a:solidFill>
            </a:rPr>
            <a:t>Numero</a:t>
          </a:r>
          <a:r>
            <a:rPr lang="it-IT" sz="1100" b="1" dirty="0" smtClean="0">
              <a:solidFill>
                <a:srgbClr val="FF0000"/>
              </a:solidFill>
            </a:rPr>
            <a:t> </a:t>
          </a:r>
          <a:r>
            <a:rPr lang="it-IT" sz="1100" b="1" dirty="0" smtClean="0">
              <a:solidFill>
                <a:srgbClr val="800000"/>
              </a:solidFill>
            </a:rPr>
            <a:t>osservazioni</a:t>
          </a:r>
        </a:p>
        <a:p xmlns:a="http://schemas.openxmlformats.org/drawingml/2006/main">
          <a:endParaRPr lang="it-IT"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r>
              <a:rPr lang="it-IT"/>
              <a:t>Università Carlo Cattaneo-LIUC 2010/2011</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ＭＳ Ｐゴシック" charset="-128"/>
                <a:cs typeface="ＭＳ Ｐゴシック" charset="-128"/>
              </a:defRPr>
            </a:lvl1pPr>
          </a:lstStyle>
          <a:p>
            <a:pPr>
              <a:defRPr/>
            </a:pPr>
            <a:r>
              <a:rPr lang="en-US"/>
              <a:t>Università Carlo Cattaneo - Liuc 2010/2011</a:t>
            </a:r>
            <a:endParaRPr lang="it-IT"/>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r>
              <a:rPr lang="it-IT"/>
              <a:t>Gruppo SYD: Bianchi, Colatore, Franchini, Lamberti, Prestigiacomo, Zanolla</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ＭＳ Ｐゴシック" charset="-128"/>
                <a:cs typeface="ＭＳ Ｐゴシック" charset="-128"/>
              </a:defRPr>
            </a:lvl1pPr>
          </a:lstStyle>
          <a:p>
            <a:pPr>
              <a:defRPr/>
            </a:pPr>
            <a:fld id="{6617D54B-2F1C-4DC5-B27D-5B076F5E4079}" type="slidenum">
              <a:rPr lang="it-IT"/>
              <a:pPr>
                <a:defRPr/>
              </a:pPr>
              <a:t>‹#›</a:t>
            </a:fld>
            <a:endParaRPr lang="it-IT"/>
          </a:p>
        </p:txBody>
      </p:sp>
    </p:spTree>
    <p:extLst>
      <p:ext uri="{BB962C8B-B14F-4D97-AF65-F5344CB8AC3E}">
        <p14:creationId xmlns:p14="http://schemas.microsoft.com/office/powerpoint/2010/main" val="175468021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r>
              <a:rPr lang="it-IT"/>
              <a:t>Università Carlo Cattaneo-LIUC 2010/2011</a:t>
            </a:r>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128"/>
                <a:cs typeface="ＭＳ Ｐゴシック" charset="-128"/>
              </a:defRPr>
            </a:lvl1pPr>
          </a:lstStyle>
          <a:p>
            <a:pPr>
              <a:defRPr/>
            </a:pPr>
            <a:r>
              <a:rPr lang="en-US"/>
              <a:t>Università Carlo Cattaneo - Liuc 2010/2011</a:t>
            </a:r>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it-IT"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t-IT"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r>
              <a:rPr lang="it-IT"/>
              <a:t>Gruppo SYD: Bianchi, Colatore, Franchini, Lamberti, Prestigiacomo, Zanolla</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128"/>
                <a:cs typeface="ＭＳ Ｐゴシック" charset="-128"/>
              </a:defRPr>
            </a:lvl1pPr>
          </a:lstStyle>
          <a:p>
            <a:pPr>
              <a:defRPr/>
            </a:pPr>
            <a:fld id="{82445F36-C812-4DD6-9487-4F1AC14DAEDA}" type="slidenum">
              <a:rPr lang="it-IT"/>
              <a:pPr>
                <a:defRPr/>
              </a:pPr>
              <a:t>‹#›</a:t>
            </a:fld>
            <a:endParaRPr lang="it-IT"/>
          </a:p>
        </p:txBody>
      </p:sp>
    </p:spTree>
    <p:extLst>
      <p:ext uri="{BB962C8B-B14F-4D97-AF65-F5344CB8AC3E}">
        <p14:creationId xmlns:p14="http://schemas.microsoft.com/office/powerpoint/2010/main" val="2184180736"/>
      </p:ext>
    </p:extLst>
  </p:cSld>
  <p:clrMap bg1="lt1" tx1="dk1" bg2="lt2" tx2="dk2" accent1="accent1" accent2="accent2" accent3="accent3" accent4="accent4" accent5="accent5" accent6="accent6" hlink="hlink" folHlink="folHlink"/>
  <p:hf hdr="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endParaRPr lang="it-IT" smtClean="0">
              <a:ea typeface="ＭＳ Ｐゴシック" pitchFamily="34" charset="-128"/>
            </a:endParaRPr>
          </a:p>
        </p:txBody>
      </p:sp>
      <p:sp>
        <p:nvSpPr>
          <p:cNvPr id="72708" name="Footer Placeholder 3"/>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72709" name="Slide Number Placeholder 4"/>
          <p:cNvSpPr>
            <a:spLocks noGrp="1"/>
          </p:cNvSpPr>
          <p:nvPr>
            <p:ph type="sldNum" sz="quarter" idx="5"/>
          </p:nvPr>
        </p:nvSpPr>
        <p:spPr bwMode="auto">
          <a:noFill/>
          <a:ln>
            <a:miter lim="800000"/>
            <a:headEnd/>
            <a:tailEnd/>
          </a:ln>
        </p:spPr>
        <p:txBody>
          <a:bodyPr/>
          <a:lstStyle/>
          <a:p>
            <a:fld id="{FA0E97BD-B32D-4545-A80B-FC3F2F256E97}" type="slidenum">
              <a:rPr lang="it-IT" smtClean="0">
                <a:latin typeface="Calibri" pitchFamily="34" charset="0"/>
                <a:ea typeface="ＭＳ Ｐゴシック" pitchFamily="34" charset="-128"/>
              </a:rPr>
              <a:pPr/>
              <a:t>1</a:t>
            </a:fld>
            <a:endParaRPr lang="it-IT" smtClean="0">
              <a:latin typeface="Calibri" pitchFamily="34" charset="0"/>
              <a:ea typeface="ＭＳ Ｐゴシック" pitchFamily="34" charset="-128"/>
            </a:endParaRPr>
          </a:p>
        </p:txBody>
      </p:sp>
      <p:sp>
        <p:nvSpPr>
          <p:cNvPr id="72710"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F2831962-E606-48C9-893D-4E2E553D6692}" type="slidenum">
              <a:rPr lang="it-IT" smtClean="0">
                <a:solidFill>
                  <a:srgbClr val="000000"/>
                </a:solidFill>
                <a:latin typeface="Calibri" pitchFamily="34" charset="0"/>
                <a:ea typeface="ＭＳ Ｐゴシック" pitchFamily="34" charset="-128"/>
              </a:rPr>
              <a:pPr/>
              <a:t>11</a:t>
            </a:fld>
            <a:endParaRPr lang="it-IT" smtClean="0">
              <a:solidFill>
                <a:srgbClr val="000000"/>
              </a:solidFill>
              <a:latin typeface="Calibri" pitchFamily="34" charset="0"/>
              <a:ea typeface="ＭＳ Ｐゴシック" pitchFamily="34" charset="-128"/>
            </a:endParaRPr>
          </a:p>
        </p:txBody>
      </p:sp>
      <p:sp>
        <p:nvSpPr>
          <p:cNvPr id="81925"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81926"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82948" name="Slide Number Placeholder 3"/>
          <p:cNvSpPr>
            <a:spLocks noGrp="1"/>
          </p:cNvSpPr>
          <p:nvPr>
            <p:ph type="sldNum" sz="quarter" idx="5"/>
          </p:nvPr>
        </p:nvSpPr>
        <p:spPr bwMode="auto">
          <a:noFill/>
          <a:ln>
            <a:miter lim="800000"/>
            <a:headEnd/>
            <a:tailEnd/>
          </a:ln>
        </p:spPr>
        <p:txBody>
          <a:bodyPr/>
          <a:lstStyle/>
          <a:p>
            <a:fld id="{8205EC1B-A2A7-4369-AC44-1D26466A1898}" type="slidenum">
              <a:rPr lang="it-IT" smtClean="0">
                <a:solidFill>
                  <a:srgbClr val="000000"/>
                </a:solidFill>
                <a:latin typeface="Calibri" pitchFamily="34" charset="0"/>
                <a:ea typeface="ＭＳ Ｐゴシック" pitchFamily="34" charset="-128"/>
              </a:rPr>
              <a:pPr/>
              <a:t>12</a:t>
            </a:fld>
            <a:endParaRPr lang="it-IT" smtClean="0">
              <a:solidFill>
                <a:srgbClr val="000000"/>
              </a:solidFill>
              <a:latin typeface="Calibri" pitchFamily="34" charset="0"/>
              <a:ea typeface="ＭＳ Ｐゴシック" pitchFamily="34" charset="-128"/>
            </a:endParaRPr>
          </a:p>
        </p:txBody>
      </p:sp>
      <p:sp>
        <p:nvSpPr>
          <p:cNvPr id="82949"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82950"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83972" name="Slide Number Placeholder 3"/>
          <p:cNvSpPr>
            <a:spLocks noGrp="1"/>
          </p:cNvSpPr>
          <p:nvPr>
            <p:ph type="sldNum" sz="quarter" idx="5"/>
          </p:nvPr>
        </p:nvSpPr>
        <p:spPr bwMode="auto">
          <a:noFill/>
          <a:ln>
            <a:miter lim="800000"/>
            <a:headEnd/>
            <a:tailEnd/>
          </a:ln>
        </p:spPr>
        <p:txBody>
          <a:bodyPr/>
          <a:lstStyle/>
          <a:p>
            <a:fld id="{7C98FF7E-758A-4C2F-8917-E3C71C64E818}" type="slidenum">
              <a:rPr lang="it-IT" smtClean="0">
                <a:latin typeface="Calibri" pitchFamily="34" charset="0"/>
                <a:ea typeface="ＭＳ Ｐゴシック" pitchFamily="34" charset="-128"/>
              </a:rPr>
              <a:pPr/>
              <a:t>13</a:t>
            </a:fld>
            <a:endParaRPr lang="it-IT" smtClean="0">
              <a:latin typeface="Calibri" pitchFamily="34" charset="0"/>
              <a:ea typeface="ＭＳ Ｐゴシック" pitchFamily="34" charset="-128"/>
            </a:endParaRPr>
          </a:p>
        </p:txBody>
      </p:sp>
      <p:sp>
        <p:nvSpPr>
          <p:cNvPr id="83973"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83974"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84996" name="Slide Number Placeholder 3"/>
          <p:cNvSpPr>
            <a:spLocks noGrp="1"/>
          </p:cNvSpPr>
          <p:nvPr>
            <p:ph type="sldNum" sz="quarter" idx="5"/>
          </p:nvPr>
        </p:nvSpPr>
        <p:spPr bwMode="auto">
          <a:noFill/>
          <a:ln>
            <a:miter lim="800000"/>
            <a:headEnd/>
            <a:tailEnd/>
          </a:ln>
        </p:spPr>
        <p:txBody>
          <a:bodyPr/>
          <a:lstStyle/>
          <a:p>
            <a:fld id="{3E82CE68-222F-4AB2-BA1F-22790D98B1B0}" type="slidenum">
              <a:rPr lang="it-IT" smtClean="0">
                <a:solidFill>
                  <a:srgbClr val="000000"/>
                </a:solidFill>
                <a:latin typeface="Calibri" pitchFamily="34" charset="0"/>
                <a:ea typeface="ＭＳ Ｐゴシック" pitchFamily="34" charset="-128"/>
              </a:rPr>
              <a:pPr/>
              <a:t>14</a:t>
            </a:fld>
            <a:endParaRPr lang="it-IT" smtClean="0">
              <a:solidFill>
                <a:srgbClr val="000000"/>
              </a:solidFill>
              <a:latin typeface="Calibri" pitchFamily="34" charset="0"/>
              <a:ea typeface="ＭＳ Ｐゴシック" pitchFamily="34" charset="-128"/>
            </a:endParaRPr>
          </a:p>
        </p:txBody>
      </p:sp>
      <p:sp>
        <p:nvSpPr>
          <p:cNvPr id="84997"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84998"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86020" name="Slide Number Placeholder 3"/>
          <p:cNvSpPr>
            <a:spLocks noGrp="1"/>
          </p:cNvSpPr>
          <p:nvPr>
            <p:ph type="sldNum" sz="quarter" idx="5"/>
          </p:nvPr>
        </p:nvSpPr>
        <p:spPr bwMode="auto">
          <a:noFill/>
          <a:ln>
            <a:miter lim="800000"/>
            <a:headEnd/>
            <a:tailEnd/>
          </a:ln>
        </p:spPr>
        <p:txBody>
          <a:bodyPr/>
          <a:lstStyle/>
          <a:p>
            <a:fld id="{A3A0A0B4-8445-41FB-86EF-789D623D2031}" type="slidenum">
              <a:rPr lang="it-IT" smtClean="0">
                <a:latin typeface="Calibri" pitchFamily="34" charset="0"/>
                <a:ea typeface="ＭＳ Ｐゴシック" pitchFamily="34" charset="-128"/>
              </a:rPr>
              <a:pPr/>
              <a:t>15</a:t>
            </a:fld>
            <a:endParaRPr lang="it-IT" smtClean="0">
              <a:latin typeface="Calibri" pitchFamily="34" charset="0"/>
              <a:ea typeface="ＭＳ Ｐゴシック" pitchFamily="34" charset="-128"/>
            </a:endParaRPr>
          </a:p>
        </p:txBody>
      </p:sp>
      <p:sp>
        <p:nvSpPr>
          <p:cNvPr id="86021"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86022"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87044" name="Slide Number Placeholder 3"/>
          <p:cNvSpPr>
            <a:spLocks noGrp="1"/>
          </p:cNvSpPr>
          <p:nvPr>
            <p:ph type="sldNum" sz="quarter" idx="5"/>
          </p:nvPr>
        </p:nvSpPr>
        <p:spPr bwMode="auto">
          <a:noFill/>
          <a:ln>
            <a:miter lim="800000"/>
            <a:headEnd/>
            <a:tailEnd/>
          </a:ln>
        </p:spPr>
        <p:txBody>
          <a:bodyPr/>
          <a:lstStyle/>
          <a:p>
            <a:fld id="{1FA1A5F5-4989-444C-837C-63CDEE2169FA}" type="slidenum">
              <a:rPr lang="it-IT" smtClean="0">
                <a:solidFill>
                  <a:srgbClr val="000000"/>
                </a:solidFill>
                <a:latin typeface="Calibri" pitchFamily="34" charset="0"/>
                <a:ea typeface="ＭＳ Ｐゴシック" pitchFamily="34" charset="-128"/>
              </a:rPr>
              <a:pPr/>
              <a:t>16</a:t>
            </a:fld>
            <a:endParaRPr lang="it-IT" smtClean="0">
              <a:solidFill>
                <a:srgbClr val="000000"/>
              </a:solidFill>
              <a:latin typeface="Calibri" pitchFamily="34" charset="0"/>
              <a:ea typeface="ＭＳ Ｐゴシック" pitchFamily="34" charset="-128"/>
            </a:endParaRPr>
          </a:p>
        </p:txBody>
      </p:sp>
      <p:sp>
        <p:nvSpPr>
          <p:cNvPr id="87045"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87046"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a:lstStyle/>
          <a:p>
            <a:pPr>
              <a:spcBef>
                <a:spcPct val="0"/>
              </a:spcBef>
            </a:pPr>
            <a:endParaRPr lang="it-IT" smtClean="0">
              <a:ea typeface="ＭＳ Ｐゴシック" pitchFamily="34" charset="-128"/>
            </a:endParaRPr>
          </a:p>
        </p:txBody>
      </p:sp>
      <p:sp>
        <p:nvSpPr>
          <p:cNvPr id="88068" name="Slide Number Placeholder 3"/>
          <p:cNvSpPr>
            <a:spLocks noGrp="1"/>
          </p:cNvSpPr>
          <p:nvPr>
            <p:ph type="sldNum" sz="quarter" idx="5"/>
          </p:nvPr>
        </p:nvSpPr>
        <p:spPr bwMode="auto">
          <a:noFill/>
          <a:ln>
            <a:miter lim="800000"/>
            <a:headEnd/>
            <a:tailEnd/>
          </a:ln>
        </p:spPr>
        <p:txBody>
          <a:bodyPr/>
          <a:lstStyle/>
          <a:p>
            <a:fld id="{2739118F-E9A6-4BFA-BDAB-9FAB2D79F7E0}" type="slidenum">
              <a:rPr lang="it-IT" smtClean="0">
                <a:solidFill>
                  <a:srgbClr val="000000"/>
                </a:solidFill>
                <a:latin typeface="Calibri" pitchFamily="34" charset="0"/>
                <a:ea typeface="ＭＳ Ｐゴシック" pitchFamily="34" charset="-128"/>
              </a:rPr>
              <a:pPr/>
              <a:t>17</a:t>
            </a:fld>
            <a:endParaRPr lang="it-IT" smtClean="0">
              <a:solidFill>
                <a:srgbClr val="000000"/>
              </a:solidFill>
              <a:latin typeface="Calibri" pitchFamily="34" charset="0"/>
              <a:ea typeface="ＭＳ Ｐゴシック" pitchFamily="34" charset="-128"/>
            </a:endParaRPr>
          </a:p>
        </p:txBody>
      </p:sp>
      <p:sp>
        <p:nvSpPr>
          <p:cNvPr id="88069"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88070"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89092" name="Slide Number Placeholder 3"/>
          <p:cNvSpPr>
            <a:spLocks noGrp="1"/>
          </p:cNvSpPr>
          <p:nvPr>
            <p:ph type="sldNum" sz="quarter" idx="5"/>
          </p:nvPr>
        </p:nvSpPr>
        <p:spPr bwMode="auto">
          <a:noFill/>
          <a:ln>
            <a:miter lim="800000"/>
            <a:headEnd/>
            <a:tailEnd/>
          </a:ln>
        </p:spPr>
        <p:txBody>
          <a:bodyPr/>
          <a:lstStyle/>
          <a:p>
            <a:fld id="{220E35E4-40F1-4F8C-939F-FE05930253B2}" type="slidenum">
              <a:rPr lang="it-IT" smtClean="0">
                <a:latin typeface="Calibri" pitchFamily="34" charset="0"/>
                <a:ea typeface="ＭＳ Ｐゴシック" pitchFamily="34" charset="-128"/>
              </a:rPr>
              <a:pPr/>
              <a:t>19</a:t>
            </a:fld>
            <a:endParaRPr lang="it-IT" smtClean="0">
              <a:latin typeface="Calibri" pitchFamily="34" charset="0"/>
              <a:ea typeface="ＭＳ Ｐゴシック" pitchFamily="34" charset="-128"/>
            </a:endParaRPr>
          </a:p>
        </p:txBody>
      </p:sp>
      <p:sp>
        <p:nvSpPr>
          <p:cNvPr id="89093"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89094"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pPr>
              <a:spcBef>
                <a:spcPct val="0"/>
              </a:spcBef>
            </a:pPr>
            <a:endParaRPr lang="it-IT" smtClean="0">
              <a:ea typeface="ＭＳ Ｐゴシック" pitchFamily="34" charset="-128"/>
            </a:endParaRPr>
          </a:p>
        </p:txBody>
      </p:sp>
      <p:sp>
        <p:nvSpPr>
          <p:cNvPr id="90116" name="Slide Number Placeholder 3"/>
          <p:cNvSpPr>
            <a:spLocks noGrp="1"/>
          </p:cNvSpPr>
          <p:nvPr>
            <p:ph type="sldNum" sz="quarter" idx="5"/>
          </p:nvPr>
        </p:nvSpPr>
        <p:spPr bwMode="auto">
          <a:noFill/>
          <a:ln>
            <a:miter lim="800000"/>
            <a:headEnd/>
            <a:tailEnd/>
          </a:ln>
        </p:spPr>
        <p:txBody>
          <a:bodyPr/>
          <a:lstStyle/>
          <a:p>
            <a:fld id="{20D9DDC0-6356-468A-A445-C4918361C5F0}" type="slidenum">
              <a:rPr lang="it-IT" smtClean="0">
                <a:solidFill>
                  <a:srgbClr val="000000"/>
                </a:solidFill>
                <a:latin typeface="Calibri" pitchFamily="34" charset="0"/>
                <a:ea typeface="ＭＳ Ｐゴシック" pitchFamily="34" charset="-128"/>
              </a:rPr>
              <a:pPr/>
              <a:t>20</a:t>
            </a:fld>
            <a:endParaRPr lang="it-IT" smtClean="0">
              <a:solidFill>
                <a:srgbClr val="000000"/>
              </a:solidFill>
              <a:latin typeface="Calibri" pitchFamily="34" charset="0"/>
              <a:ea typeface="ＭＳ Ｐゴシック" pitchFamily="34" charset="-128"/>
            </a:endParaRPr>
          </a:p>
        </p:txBody>
      </p:sp>
      <p:sp>
        <p:nvSpPr>
          <p:cNvPr id="90117"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90118"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a:lstStyle/>
          <a:p>
            <a:pPr>
              <a:spcBef>
                <a:spcPct val="0"/>
              </a:spcBef>
            </a:pPr>
            <a:endParaRPr lang="it-IT" smtClean="0">
              <a:ea typeface="ＭＳ Ｐゴシック" pitchFamily="34" charset="-128"/>
            </a:endParaRPr>
          </a:p>
        </p:txBody>
      </p:sp>
      <p:sp>
        <p:nvSpPr>
          <p:cNvPr id="91140" name="Slide Number Placeholder 3"/>
          <p:cNvSpPr>
            <a:spLocks noGrp="1"/>
          </p:cNvSpPr>
          <p:nvPr>
            <p:ph type="sldNum" sz="quarter" idx="5"/>
          </p:nvPr>
        </p:nvSpPr>
        <p:spPr bwMode="auto">
          <a:noFill/>
          <a:ln>
            <a:miter lim="800000"/>
            <a:headEnd/>
            <a:tailEnd/>
          </a:ln>
        </p:spPr>
        <p:txBody>
          <a:bodyPr/>
          <a:lstStyle/>
          <a:p>
            <a:fld id="{457CF7DD-5306-40F6-8C20-981F9C8A17D6}" type="slidenum">
              <a:rPr lang="it-IT" smtClean="0">
                <a:solidFill>
                  <a:srgbClr val="000000"/>
                </a:solidFill>
                <a:latin typeface="Calibri" pitchFamily="34" charset="0"/>
                <a:ea typeface="ＭＳ Ｐゴシック" pitchFamily="34" charset="-128"/>
              </a:rPr>
              <a:pPr/>
              <a:t>21</a:t>
            </a:fld>
            <a:endParaRPr lang="it-IT" smtClean="0">
              <a:solidFill>
                <a:srgbClr val="000000"/>
              </a:solidFill>
              <a:latin typeface="Calibri" pitchFamily="34" charset="0"/>
              <a:ea typeface="ＭＳ Ｐゴシック" pitchFamily="34" charset="-128"/>
            </a:endParaRPr>
          </a:p>
        </p:txBody>
      </p:sp>
      <p:sp>
        <p:nvSpPr>
          <p:cNvPr id="91141"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91142"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endParaRPr lang="it-IT" smtClean="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4A9C4FEF-C817-4FF5-9803-D9D166EFC685}" type="slidenum">
              <a:rPr lang="it-IT" smtClean="0">
                <a:latin typeface="Calibri" pitchFamily="34" charset="0"/>
                <a:ea typeface="ＭＳ Ｐゴシック" pitchFamily="34" charset="-128"/>
              </a:rPr>
              <a:pPr/>
              <a:t>2</a:t>
            </a:fld>
            <a:endParaRPr lang="it-IT" smtClean="0">
              <a:latin typeface="Calibri" pitchFamily="34" charset="0"/>
              <a:ea typeface="ＭＳ Ｐゴシック" pitchFamily="34" charset="-128"/>
            </a:endParaRPr>
          </a:p>
        </p:txBody>
      </p:sp>
      <p:sp>
        <p:nvSpPr>
          <p:cNvPr id="73733"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73734"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a:lstStyle/>
          <a:p>
            <a:pPr>
              <a:spcBef>
                <a:spcPct val="0"/>
              </a:spcBef>
            </a:pPr>
            <a:endParaRPr lang="it-IT" smtClean="0">
              <a:ea typeface="ＭＳ Ｐゴシック" pitchFamily="34" charset="-128"/>
            </a:endParaRPr>
          </a:p>
        </p:txBody>
      </p:sp>
      <p:sp>
        <p:nvSpPr>
          <p:cNvPr id="92164" name="Slide Number Placeholder 3"/>
          <p:cNvSpPr>
            <a:spLocks noGrp="1"/>
          </p:cNvSpPr>
          <p:nvPr>
            <p:ph type="sldNum" sz="quarter" idx="5"/>
          </p:nvPr>
        </p:nvSpPr>
        <p:spPr bwMode="auto">
          <a:noFill/>
          <a:ln>
            <a:miter lim="800000"/>
            <a:headEnd/>
            <a:tailEnd/>
          </a:ln>
        </p:spPr>
        <p:txBody>
          <a:bodyPr/>
          <a:lstStyle/>
          <a:p>
            <a:fld id="{D262DB88-A8C9-492A-9E02-9306880F8788}" type="slidenum">
              <a:rPr lang="it-IT" smtClean="0">
                <a:solidFill>
                  <a:srgbClr val="000000"/>
                </a:solidFill>
                <a:latin typeface="Calibri" pitchFamily="34" charset="0"/>
                <a:ea typeface="ＭＳ Ｐゴシック" pitchFamily="34" charset="-128"/>
              </a:rPr>
              <a:pPr/>
              <a:t>22</a:t>
            </a:fld>
            <a:endParaRPr lang="it-IT" smtClean="0">
              <a:solidFill>
                <a:srgbClr val="000000"/>
              </a:solidFill>
              <a:latin typeface="Calibri" pitchFamily="34" charset="0"/>
              <a:ea typeface="ＭＳ Ｐゴシック" pitchFamily="34" charset="-128"/>
            </a:endParaRPr>
          </a:p>
        </p:txBody>
      </p:sp>
      <p:sp>
        <p:nvSpPr>
          <p:cNvPr id="92165"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92166"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93188" name="Slide Number Placeholder 3"/>
          <p:cNvSpPr>
            <a:spLocks noGrp="1"/>
          </p:cNvSpPr>
          <p:nvPr>
            <p:ph type="sldNum" sz="quarter" idx="5"/>
          </p:nvPr>
        </p:nvSpPr>
        <p:spPr bwMode="auto">
          <a:noFill/>
          <a:ln>
            <a:miter lim="800000"/>
            <a:headEnd/>
            <a:tailEnd/>
          </a:ln>
        </p:spPr>
        <p:txBody>
          <a:bodyPr/>
          <a:lstStyle/>
          <a:p>
            <a:fld id="{7696BDC1-3461-4964-863A-50ABE3028719}" type="slidenum">
              <a:rPr lang="it-IT" smtClean="0">
                <a:solidFill>
                  <a:srgbClr val="000000"/>
                </a:solidFill>
                <a:latin typeface="Calibri" pitchFamily="34" charset="0"/>
                <a:ea typeface="ＭＳ Ｐゴシック" pitchFamily="34" charset="-128"/>
              </a:rPr>
              <a:pPr/>
              <a:t>23</a:t>
            </a:fld>
            <a:endParaRPr lang="it-IT" smtClean="0">
              <a:solidFill>
                <a:srgbClr val="000000"/>
              </a:solidFill>
              <a:latin typeface="Calibri" pitchFamily="34" charset="0"/>
              <a:ea typeface="ＭＳ Ｐゴシック" pitchFamily="34" charset="-128"/>
            </a:endParaRPr>
          </a:p>
        </p:txBody>
      </p:sp>
      <p:sp>
        <p:nvSpPr>
          <p:cNvPr id="93189"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93190"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94212" name="Slide Number Placeholder 3"/>
          <p:cNvSpPr>
            <a:spLocks noGrp="1"/>
          </p:cNvSpPr>
          <p:nvPr>
            <p:ph type="sldNum" sz="quarter" idx="5"/>
          </p:nvPr>
        </p:nvSpPr>
        <p:spPr bwMode="auto">
          <a:noFill/>
          <a:ln>
            <a:miter lim="800000"/>
            <a:headEnd/>
            <a:tailEnd/>
          </a:ln>
        </p:spPr>
        <p:txBody>
          <a:bodyPr/>
          <a:lstStyle/>
          <a:p>
            <a:fld id="{52DB263D-39B7-4B81-B595-E5DAF741105F}" type="slidenum">
              <a:rPr lang="it-IT" smtClean="0">
                <a:solidFill>
                  <a:srgbClr val="000000"/>
                </a:solidFill>
                <a:latin typeface="Calibri" pitchFamily="34" charset="0"/>
                <a:ea typeface="ＭＳ Ｐゴシック" pitchFamily="34" charset="-128"/>
              </a:rPr>
              <a:pPr/>
              <a:t>24</a:t>
            </a:fld>
            <a:endParaRPr lang="it-IT" smtClean="0">
              <a:solidFill>
                <a:srgbClr val="000000"/>
              </a:solidFill>
              <a:latin typeface="Calibri" pitchFamily="34" charset="0"/>
              <a:ea typeface="ＭＳ Ｐゴシック" pitchFamily="34" charset="-128"/>
            </a:endParaRPr>
          </a:p>
        </p:txBody>
      </p:sp>
      <p:sp>
        <p:nvSpPr>
          <p:cNvPr id="94213"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94214"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a:lstStyle/>
          <a:p>
            <a:pPr>
              <a:spcBef>
                <a:spcPct val="0"/>
              </a:spcBef>
            </a:pPr>
            <a:endParaRPr lang="it-IT" smtClean="0">
              <a:ea typeface="ＭＳ Ｐゴシック" pitchFamily="34" charset="-128"/>
            </a:endParaRPr>
          </a:p>
        </p:txBody>
      </p:sp>
      <p:sp>
        <p:nvSpPr>
          <p:cNvPr id="95236" name="Slide Number Placeholder 3"/>
          <p:cNvSpPr>
            <a:spLocks noGrp="1"/>
          </p:cNvSpPr>
          <p:nvPr>
            <p:ph type="sldNum" sz="quarter" idx="5"/>
          </p:nvPr>
        </p:nvSpPr>
        <p:spPr bwMode="auto">
          <a:noFill/>
          <a:ln>
            <a:miter lim="800000"/>
            <a:headEnd/>
            <a:tailEnd/>
          </a:ln>
        </p:spPr>
        <p:txBody>
          <a:bodyPr/>
          <a:lstStyle/>
          <a:p>
            <a:fld id="{348EA265-EE44-46E7-8CA8-9F75302702B4}" type="slidenum">
              <a:rPr lang="it-IT" smtClean="0">
                <a:solidFill>
                  <a:srgbClr val="000000"/>
                </a:solidFill>
                <a:latin typeface="Calibri" pitchFamily="34" charset="0"/>
                <a:ea typeface="ＭＳ Ｐゴシック" pitchFamily="34" charset="-128"/>
              </a:rPr>
              <a:pPr/>
              <a:t>25</a:t>
            </a:fld>
            <a:endParaRPr lang="it-IT" smtClean="0">
              <a:solidFill>
                <a:srgbClr val="000000"/>
              </a:solidFill>
              <a:latin typeface="Calibri" pitchFamily="34" charset="0"/>
              <a:ea typeface="ＭＳ Ｐゴシック" pitchFamily="34" charset="-128"/>
            </a:endParaRPr>
          </a:p>
        </p:txBody>
      </p:sp>
      <p:sp>
        <p:nvSpPr>
          <p:cNvPr id="95237"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95238"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a:lstStyle/>
          <a:p>
            <a:pPr>
              <a:spcBef>
                <a:spcPct val="0"/>
              </a:spcBef>
            </a:pPr>
            <a:endParaRPr lang="it-IT" smtClean="0">
              <a:ea typeface="ＭＳ Ｐゴシック" pitchFamily="34" charset="-128"/>
            </a:endParaRPr>
          </a:p>
        </p:txBody>
      </p:sp>
      <p:sp>
        <p:nvSpPr>
          <p:cNvPr id="96260" name="Slide Number Placeholder 3"/>
          <p:cNvSpPr>
            <a:spLocks noGrp="1"/>
          </p:cNvSpPr>
          <p:nvPr>
            <p:ph type="sldNum" sz="quarter" idx="5"/>
          </p:nvPr>
        </p:nvSpPr>
        <p:spPr bwMode="auto">
          <a:noFill/>
          <a:ln>
            <a:miter lim="800000"/>
            <a:headEnd/>
            <a:tailEnd/>
          </a:ln>
        </p:spPr>
        <p:txBody>
          <a:bodyPr/>
          <a:lstStyle/>
          <a:p>
            <a:fld id="{C1D06C04-4F8C-41C5-8125-5AFC8BDAC132}" type="slidenum">
              <a:rPr lang="it-IT" smtClean="0">
                <a:solidFill>
                  <a:srgbClr val="000000"/>
                </a:solidFill>
                <a:latin typeface="Calibri" pitchFamily="34" charset="0"/>
                <a:ea typeface="ＭＳ Ｐゴシック" pitchFamily="34" charset="-128"/>
              </a:rPr>
              <a:pPr/>
              <a:t>26</a:t>
            </a:fld>
            <a:endParaRPr lang="it-IT" smtClean="0">
              <a:solidFill>
                <a:srgbClr val="000000"/>
              </a:solidFill>
              <a:latin typeface="Calibri" pitchFamily="34" charset="0"/>
              <a:ea typeface="ＭＳ Ｐゴシック" pitchFamily="34" charset="-128"/>
            </a:endParaRPr>
          </a:p>
        </p:txBody>
      </p:sp>
      <p:sp>
        <p:nvSpPr>
          <p:cNvPr id="96261"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96262"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a:lstStyle/>
          <a:p>
            <a:pPr>
              <a:spcBef>
                <a:spcPct val="0"/>
              </a:spcBef>
            </a:pPr>
            <a:endParaRPr lang="it-IT" smtClean="0">
              <a:ea typeface="ＭＳ Ｐゴシック" pitchFamily="34" charset="-128"/>
            </a:endParaRPr>
          </a:p>
        </p:txBody>
      </p:sp>
      <p:sp>
        <p:nvSpPr>
          <p:cNvPr id="97284" name="Slide Number Placeholder 3"/>
          <p:cNvSpPr>
            <a:spLocks noGrp="1"/>
          </p:cNvSpPr>
          <p:nvPr>
            <p:ph type="sldNum" sz="quarter" idx="5"/>
          </p:nvPr>
        </p:nvSpPr>
        <p:spPr bwMode="auto">
          <a:noFill/>
          <a:ln>
            <a:miter lim="800000"/>
            <a:headEnd/>
            <a:tailEnd/>
          </a:ln>
        </p:spPr>
        <p:txBody>
          <a:bodyPr/>
          <a:lstStyle/>
          <a:p>
            <a:fld id="{7E4A763F-7570-4D6C-92FD-348A62DBEA18}" type="slidenum">
              <a:rPr lang="it-IT" smtClean="0">
                <a:solidFill>
                  <a:srgbClr val="000000"/>
                </a:solidFill>
                <a:latin typeface="Calibri" pitchFamily="34" charset="0"/>
                <a:ea typeface="ＭＳ Ｐゴシック" pitchFamily="34" charset="-128"/>
              </a:rPr>
              <a:pPr/>
              <a:t>27</a:t>
            </a:fld>
            <a:endParaRPr lang="it-IT" smtClean="0">
              <a:solidFill>
                <a:srgbClr val="000000"/>
              </a:solidFill>
              <a:latin typeface="Calibri" pitchFamily="34" charset="0"/>
              <a:ea typeface="ＭＳ Ｐゴシック" pitchFamily="34" charset="-128"/>
            </a:endParaRPr>
          </a:p>
        </p:txBody>
      </p:sp>
      <p:sp>
        <p:nvSpPr>
          <p:cNvPr id="97285"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97286"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98308" name="Slide Number Placeholder 3"/>
          <p:cNvSpPr>
            <a:spLocks noGrp="1"/>
          </p:cNvSpPr>
          <p:nvPr>
            <p:ph type="sldNum" sz="quarter" idx="5"/>
          </p:nvPr>
        </p:nvSpPr>
        <p:spPr bwMode="auto">
          <a:noFill/>
          <a:ln>
            <a:miter lim="800000"/>
            <a:headEnd/>
            <a:tailEnd/>
          </a:ln>
        </p:spPr>
        <p:txBody>
          <a:bodyPr/>
          <a:lstStyle/>
          <a:p>
            <a:fld id="{9059328C-04F8-4F48-A1AA-C10D5BA26965}" type="slidenum">
              <a:rPr lang="it-IT" smtClean="0">
                <a:latin typeface="Calibri" pitchFamily="34" charset="0"/>
                <a:ea typeface="ＭＳ Ｐゴシック" pitchFamily="34" charset="-128"/>
              </a:rPr>
              <a:pPr/>
              <a:t>28</a:t>
            </a:fld>
            <a:endParaRPr lang="it-IT" smtClean="0">
              <a:latin typeface="Calibri" pitchFamily="34" charset="0"/>
              <a:ea typeface="ＭＳ Ｐゴシック" pitchFamily="34" charset="-128"/>
            </a:endParaRPr>
          </a:p>
        </p:txBody>
      </p:sp>
      <p:sp>
        <p:nvSpPr>
          <p:cNvPr id="98309"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98310"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a:lstStyle/>
          <a:p>
            <a:pPr>
              <a:spcBef>
                <a:spcPct val="0"/>
              </a:spcBef>
            </a:pPr>
            <a:endParaRPr lang="it-IT" smtClean="0">
              <a:ea typeface="ＭＳ Ｐゴシック" pitchFamily="34" charset="-128"/>
            </a:endParaRPr>
          </a:p>
        </p:txBody>
      </p:sp>
      <p:sp>
        <p:nvSpPr>
          <p:cNvPr id="99332" name="Slide Number Placeholder 3"/>
          <p:cNvSpPr>
            <a:spLocks noGrp="1"/>
          </p:cNvSpPr>
          <p:nvPr>
            <p:ph type="sldNum" sz="quarter" idx="5"/>
          </p:nvPr>
        </p:nvSpPr>
        <p:spPr bwMode="auto">
          <a:noFill/>
          <a:ln>
            <a:miter lim="800000"/>
            <a:headEnd/>
            <a:tailEnd/>
          </a:ln>
        </p:spPr>
        <p:txBody>
          <a:bodyPr/>
          <a:lstStyle/>
          <a:p>
            <a:fld id="{5679B57A-D82E-41A0-A8F2-553F6E453BF3}" type="slidenum">
              <a:rPr lang="it-IT" smtClean="0">
                <a:solidFill>
                  <a:srgbClr val="000000"/>
                </a:solidFill>
                <a:latin typeface="Calibri" pitchFamily="34" charset="0"/>
                <a:ea typeface="ＭＳ Ｐゴシック" pitchFamily="34" charset="-128"/>
              </a:rPr>
              <a:pPr/>
              <a:t>29</a:t>
            </a:fld>
            <a:endParaRPr lang="it-IT" smtClean="0">
              <a:solidFill>
                <a:srgbClr val="000000"/>
              </a:solidFill>
              <a:latin typeface="Calibri" pitchFamily="34" charset="0"/>
              <a:ea typeface="ＭＳ Ｐゴシック" pitchFamily="34" charset="-128"/>
            </a:endParaRPr>
          </a:p>
        </p:txBody>
      </p:sp>
      <p:sp>
        <p:nvSpPr>
          <p:cNvPr id="99333"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99334"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a:lstStyle/>
          <a:p>
            <a:pPr>
              <a:spcBef>
                <a:spcPct val="0"/>
              </a:spcBef>
            </a:pPr>
            <a:endParaRPr lang="it-IT" smtClean="0">
              <a:ea typeface="ＭＳ Ｐゴシック" pitchFamily="34" charset="-128"/>
            </a:endParaRPr>
          </a:p>
        </p:txBody>
      </p:sp>
      <p:sp>
        <p:nvSpPr>
          <p:cNvPr id="100356" name="Slide Number Placeholder 3"/>
          <p:cNvSpPr>
            <a:spLocks noGrp="1"/>
          </p:cNvSpPr>
          <p:nvPr>
            <p:ph type="sldNum" sz="quarter" idx="5"/>
          </p:nvPr>
        </p:nvSpPr>
        <p:spPr bwMode="auto">
          <a:noFill/>
          <a:ln>
            <a:miter lim="800000"/>
            <a:headEnd/>
            <a:tailEnd/>
          </a:ln>
        </p:spPr>
        <p:txBody>
          <a:bodyPr/>
          <a:lstStyle/>
          <a:p>
            <a:fld id="{AD31A2C7-20D1-4809-A4D4-ED8DC562AD4E}" type="slidenum">
              <a:rPr lang="it-IT" smtClean="0">
                <a:solidFill>
                  <a:srgbClr val="000000"/>
                </a:solidFill>
                <a:latin typeface="Calibri" pitchFamily="34" charset="0"/>
                <a:ea typeface="ＭＳ Ｐゴシック" pitchFamily="34" charset="-128"/>
              </a:rPr>
              <a:pPr/>
              <a:t>30</a:t>
            </a:fld>
            <a:endParaRPr lang="it-IT" smtClean="0">
              <a:solidFill>
                <a:srgbClr val="000000"/>
              </a:solidFill>
              <a:latin typeface="Calibri" pitchFamily="34" charset="0"/>
              <a:ea typeface="ＭＳ Ｐゴシック" pitchFamily="34" charset="-128"/>
            </a:endParaRPr>
          </a:p>
        </p:txBody>
      </p:sp>
      <p:sp>
        <p:nvSpPr>
          <p:cNvPr id="100357"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00358"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a:lstStyle/>
          <a:p>
            <a:pPr>
              <a:spcBef>
                <a:spcPct val="0"/>
              </a:spcBef>
            </a:pPr>
            <a:endParaRPr lang="it-IT" smtClean="0">
              <a:ea typeface="ＭＳ Ｐゴシック" pitchFamily="34" charset="-128"/>
            </a:endParaRPr>
          </a:p>
        </p:txBody>
      </p:sp>
      <p:sp>
        <p:nvSpPr>
          <p:cNvPr id="101380" name="Slide Number Placeholder 3"/>
          <p:cNvSpPr>
            <a:spLocks noGrp="1"/>
          </p:cNvSpPr>
          <p:nvPr>
            <p:ph type="sldNum" sz="quarter" idx="5"/>
          </p:nvPr>
        </p:nvSpPr>
        <p:spPr bwMode="auto">
          <a:noFill/>
          <a:ln>
            <a:miter lim="800000"/>
            <a:headEnd/>
            <a:tailEnd/>
          </a:ln>
        </p:spPr>
        <p:txBody>
          <a:bodyPr/>
          <a:lstStyle/>
          <a:p>
            <a:fld id="{622FBFB3-80B3-4363-A292-06FB6CA8C6B0}" type="slidenum">
              <a:rPr lang="it-IT" smtClean="0">
                <a:solidFill>
                  <a:srgbClr val="000000"/>
                </a:solidFill>
                <a:latin typeface="Calibri" pitchFamily="34" charset="0"/>
                <a:ea typeface="ＭＳ Ｐゴシック" pitchFamily="34" charset="-128"/>
              </a:rPr>
              <a:pPr/>
              <a:t>31</a:t>
            </a:fld>
            <a:endParaRPr lang="it-IT" smtClean="0">
              <a:solidFill>
                <a:srgbClr val="000000"/>
              </a:solidFill>
              <a:latin typeface="Calibri" pitchFamily="34" charset="0"/>
              <a:ea typeface="ＭＳ Ｐゴシック" pitchFamily="34" charset="-128"/>
            </a:endParaRPr>
          </a:p>
        </p:txBody>
      </p:sp>
      <p:sp>
        <p:nvSpPr>
          <p:cNvPr id="101381"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01382"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pPr eaLnBrk="1" hangingPunct="1"/>
            <a:r>
              <a:rPr lang="en-US" smtClean="0">
                <a:ea typeface="ＭＳ Ｐゴシック" pitchFamily="34" charset="-128"/>
              </a:rPr>
              <a:t> </a:t>
            </a:r>
            <a:endParaRPr lang="it-IT" smtClean="0">
              <a:ea typeface="ＭＳ Ｐゴシック" pitchFamily="34" charset="-128"/>
            </a:endParaRPr>
          </a:p>
          <a:p>
            <a:pPr eaLnBrk="1" hangingPunct="1">
              <a:spcBef>
                <a:spcPct val="0"/>
              </a:spcBef>
            </a:pPr>
            <a:endParaRPr lang="it-IT" smtClean="0">
              <a:ea typeface="ＭＳ Ｐゴシック" pitchFamily="34" charset="-128"/>
            </a:endParaRPr>
          </a:p>
        </p:txBody>
      </p:sp>
      <p:sp>
        <p:nvSpPr>
          <p:cNvPr id="74756" name="Slide Number Placeholder 3"/>
          <p:cNvSpPr>
            <a:spLocks noGrp="1"/>
          </p:cNvSpPr>
          <p:nvPr>
            <p:ph type="sldNum" sz="quarter" idx="5"/>
          </p:nvPr>
        </p:nvSpPr>
        <p:spPr bwMode="auto">
          <a:noFill/>
          <a:ln>
            <a:miter lim="800000"/>
            <a:headEnd/>
            <a:tailEnd/>
          </a:ln>
        </p:spPr>
        <p:txBody>
          <a:bodyPr/>
          <a:lstStyle/>
          <a:p>
            <a:fld id="{6EBE7BEC-3555-45C2-9B76-32999CFC2545}" type="slidenum">
              <a:rPr lang="it-IT" smtClean="0">
                <a:latin typeface="Calibri" pitchFamily="34" charset="0"/>
                <a:ea typeface="ＭＳ Ｐゴシック" pitchFamily="34" charset="-128"/>
              </a:rPr>
              <a:pPr/>
              <a:t>4</a:t>
            </a:fld>
            <a:endParaRPr lang="it-IT" smtClean="0">
              <a:latin typeface="Calibri" pitchFamily="34" charset="0"/>
              <a:ea typeface="ＭＳ Ｐゴシック" pitchFamily="34" charset="-128"/>
            </a:endParaRPr>
          </a:p>
        </p:txBody>
      </p:sp>
      <p:sp>
        <p:nvSpPr>
          <p:cNvPr id="74757"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74758"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a:lstStyle/>
          <a:p>
            <a:pPr>
              <a:spcBef>
                <a:spcPct val="0"/>
              </a:spcBef>
            </a:pPr>
            <a:endParaRPr lang="it-IT" smtClean="0">
              <a:ea typeface="ＭＳ Ｐゴシック" pitchFamily="34" charset="-128"/>
            </a:endParaRPr>
          </a:p>
        </p:txBody>
      </p:sp>
      <p:sp>
        <p:nvSpPr>
          <p:cNvPr id="102404" name="Slide Number Placeholder 3"/>
          <p:cNvSpPr>
            <a:spLocks noGrp="1"/>
          </p:cNvSpPr>
          <p:nvPr>
            <p:ph type="sldNum" sz="quarter" idx="5"/>
          </p:nvPr>
        </p:nvSpPr>
        <p:spPr bwMode="auto">
          <a:noFill/>
          <a:ln>
            <a:miter lim="800000"/>
            <a:headEnd/>
            <a:tailEnd/>
          </a:ln>
        </p:spPr>
        <p:txBody>
          <a:bodyPr/>
          <a:lstStyle/>
          <a:p>
            <a:fld id="{C2EB08DB-F91B-4CE9-B5B5-D4931C68B7D9}" type="slidenum">
              <a:rPr lang="it-IT" smtClean="0">
                <a:solidFill>
                  <a:srgbClr val="000000"/>
                </a:solidFill>
                <a:latin typeface="Calibri" pitchFamily="34" charset="0"/>
                <a:ea typeface="ＭＳ Ｐゴシック" pitchFamily="34" charset="-128"/>
              </a:rPr>
              <a:pPr/>
              <a:t>32</a:t>
            </a:fld>
            <a:endParaRPr lang="it-IT" smtClean="0">
              <a:solidFill>
                <a:srgbClr val="000000"/>
              </a:solidFill>
              <a:latin typeface="Calibri" pitchFamily="34" charset="0"/>
              <a:ea typeface="ＭＳ Ｐゴシック" pitchFamily="34" charset="-128"/>
            </a:endParaRPr>
          </a:p>
        </p:txBody>
      </p:sp>
      <p:sp>
        <p:nvSpPr>
          <p:cNvPr id="102405"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02406"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a:lstStyle/>
          <a:p>
            <a:pPr>
              <a:spcBef>
                <a:spcPct val="0"/>
              </a:spcBef>
            </a:pPr>
            <a:endParaRPr lang="it-IT" smtClean="0">
              <a:ea typeface="ＭＳ Ｐゴシック" pitchFamily="34" charset="-128"/>
            </a:endParaRPr>
          </a:p>
        </p:txBody>
      </p:sp>
      <p:sp>
        <p:nvSpPr>
          <p:cNvPr id="103428" name="Slide Number Placeholder 3"/>
          <p:cNvSpPr>
            <a:spLocks noGrp="1"/>
          </p:cNvSpPr>
          <p:nvPr>
            <p:ph type="sldNum" sz="quarter" idx="5"/>
          </p:nvPr>
        </p:nvSpPr>
        <p:spPr bwMode="auto">
          <a:noFill/>
          <a:ln>
            <a:miter lim="800000"/>
            <a:headEnd/>
            <a:tailEnd/>
          </a:ln>
        </p:spPr>
        <p:txBody>
          <a:bodyPr/>
          <a:lstStyle/>
          <a:p>
            <a:fld id="{BF20BFB9-525D-4C01-9DC2-E0CCEA4A9AD0}" type="slidenum">
              <a:rPr lang="it-IT" smtClean="0">
                <a:solidFill>
                  <a:srgbClr val="000000"/>
                </a:solidFill>
                <a:latin typeface="Calibri" pitchFamily="34" charset="0"/>
                <a:ea typeface="ＭＳ Ｐゴシック" pitchFamily="34" charset="-128"/>
              </a:rPr>
              <a:pPr/>
              <a:t>33</a:t>
            </a:fld>
            <a:endParaRPr lang="it-IT" smtClean="0">
              <a:solidFill>
                <a:srgbClr val="000000"/>
              </a:solidFill>
              <a:latin typeface="Calibri" pitchFamily="34" charset="0"/>
              <a:ea typeface="ＭＳ Ｐゴシック" pitchFamily="34" charset="-128"/>
            </a:endParaRPr>
          </a:p>
        </p:txBody>
      </p:sp>
      <p:sp>
        <p:nvSpPr>
          <p:cNvPr id="103429"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03430"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a:lstStyle/>
          <a:p>
            <a:pPr>
              <a:spcBef>
                <a:spcPct val="0"/>
              </a:spcBef>
            </a:pPr>
            <a:endParaRPr lang="it-IT" smtClean="0">
              <a:ea typeface="ＭＳ Ｐゴシック" pitchFamily="34" charset="-128"/>
            </a:endParaRPr>
          </a:p>
        </p:txBody>
      </p:sp>
      <p:sp>
        <p:nvSpPr>
          <p:cNvPr id="105476" name="Slide Number Placeholder 3"/>
          <p:cNvSpPr>
            <a:spLocks noGrp="1"/>
          </p:cNvSpPr>
          <p:nvPr>
            <p:ph type="sldNum" sz="quarter" idx="5"/>
          </p:nvPr>
        </p:nvSpPr>
        <p:spPr bwMode="auto">
          <a:noFill/>
          <a:ln>
            <a:miter lim="800000"/>
            <a:headEnd/>
            <a:tailEnd/>
          </a:ln>
        </p:spPr>
        <p:txBody>
          <a:bodyPr/>
          <a:lstStyle/>
          <a:p>
            <a:fld id="{4CCFDBFE-C530-4E4C-B105-70A84987AB02}" type="slidenum">
              <a:rPr lang="it-IT" smtClean="0">
                <a:solidFill>
                  <a:srgbClr val="000000"/>
                </a:solidFill>
                <a:latin typeface="Calibri" pitchFamily="34" charset="0"/>
                <a:ea typeface="ＭＳ Ｐゴシック" pitchFamily="34" charset="-128"/>
              </a:rPr>
              <a:pPr/>
              <a:t>34</a:t>
            </a:fld>
            <a:endParaRPr lang="it-IT" smtClean="0">
              <a:solidFill>
                <a:srgbClr val="000000"/>
              </a:solidFill>
              <a:latin typeface="Calibri" pitchFamily="34" charset="0"/>
              <a:ea typeface="ＭＳ Ｐゴシック" pitchFamily="34" charset="-128"/>
            </a:endParaRPr>
          </a:p>
        </p:txBody>
      </p:sp>
      <p:sp>
        <p:nvSpPr>
          <p:cNvPr id="105477"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05478"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106500" name="Slide Number Placeholder 3"/>
          <p:cNvSpPr>
            <a:spLocks noGrp="1"/>
          </p:cNvSpPr>
          <p:nvPr>
            <p:ph type="sldNum" sz="quarter" idx="5"/>
          </p:nvPr>
        </p:nvSpPr>
        <p:spPr bwMode="auto">
          <a:noFill/>
          <a:ln>
            <a:miter lim="800000"/>
            <a:headEnd/>
            <a:tailEnd/>
          </a:ln>
        </p:spPr>
        <p:txBody>
          <a:bodyPr/>
          <a:lstStyle/>
          <a:p>
            <a:fld id="{93260BC5-9BF1-4367-A495-0CDCEB2591C5}" type="slidenum">
              <a:rPr lang="it-IT" smtClean="0">
                <a:latin typeface="Calibri" pitchFamily="34" charset="0"/>
                <a:ea typeface="ＭＳ Ｐゴシック" pitchFamily="34" charset="-128"/>
              </a:rPr>
              <a:pPr/>
              <a:t>35</a:t>
            </a:fld>
            <a:endParaRPr lang="it-IT" smtClean="0">
              <a:latin typeface="Calibri" pitchFamily="34" charset="0"/>
              <a:ea typeface="ＭＳ Ｐゴシック" pitchFamily="34" charset="-128"/>
            </a:endParaRPr>
          </a:p>
        </p:txBody>
      </p:sp>
      <p:sp>
        <p:nvSpPr>
          <p:cNvPr id="106501"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06502"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107524" name="Slide Number Placeholder 3"/>
          <p:cNvSpPr>
            <a:spLocks noGrp="1"/>
          </p:cNvSpPr>
          <p:nvPr>
            <p:ph type="sldNum" sz="quarter" idx="5"/>
          </p:nvPr>
        </p:nvSpPr>
        <p:spPr bwMode="auto">
          <a:noFill/>
          <a:ln>
            <a:miter lim="800000"/>
            <a:headEnd/>
            <a:tailEnd/>
          </a:ln>
        </p:spPr>
        <p:txBody>
          <a:bodyPr/>
          <a:lstStyle/>
          <a:p>
            <a:fld id="{5FBB3267-576B-41FF-AA39-5B73503DC453}" type="slidenum">
              <a:rPr lang="it-IT" smtClean="0">
                <a:latin typeface="Calibri" pitchFamily="34" charset="0"/>
                <a:ea typeface="ＭＳ Ｐゴシック" pitchFamily="34" charset="-128"/>
              </a:rPr>
              <a:pPr/>
              <a:t>36</a:t>
            </a:fld>
            <a:endParaRPr lang="it-IT" smtClean="0">
              <a:latin typeface="Calibri" pitchFamily="34" charset="0"/>
              <a:ea typeface="ＭＳ Ｐゴシック" pitchFamily="34" charset="-128"/>
            </a:endParaRPr>
          </a:p>
        </p:txBody>
      </p:sp>
      <p:sp>
        <p:nvSpPr>
          <p:cNvPr id="107525"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07526"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34" charset="-128"/>
            </a:endParaRPr>
          </a:p>
        </p:txBody>
      </p:sp>
      <p:sp>
        <p:nvSpPr>
          <p:cNvPr id="108548" name="Slide Number Placeholder 3"/>
          <p:cNvSpPr>
            <a:spLocks noGrp="1"/>
          </p:cNvSpPr>
          <p:nvPr>
            <p:ph type="sldNum" sz="quarter" idx="5"/>
          </p:nvPr>
        </p:nvSpPr>
        <p:spPr bwMode="auto">
          <a:noFill/>
          <a:ln>
            <a:miter lim="800000"/>
            <a:headEnd/>
            <a:tailEnd/>
          </a:ln>
        </p:spPr>
        <p:txBody>
          <a:bodyPr/>
          <a:lstStyle/>
          <a:p>
            <a:fld id="{9AAD0903-C9D1-49D0-8C33-DFCCBC266FEA}" type="slidenum">
              <a:rPr lang="it-IT" smtClean="0">
                <a:solidFill>
                  <a:srgbClr val="000000"/>
                </a:solidFill>
                <a:latin typeface="Calibri" pitchFamily="34" charset="0"/>
                <a:ea typeface="ＭＳ Ｐゴシック" pitchFamily="34" charset="-128"/>
              </a:rPr>
              <a:pPr/>
              <a:t>37</a:t>
            </a:fld>
            <a:endParaRPr lang="it-IT" smtClean="0">
              <a:solidFill>
                <a:srgbClr val="000000"/>
              </a:solidFill>
              <a:latin typeface="Calibri" pitchFamily="34" charset="0"/>
              <a:ea typeface="ＭＳ Ｐゴシック" pitchFamily="34" charset="-128"/>
            </a:endParaRPr>
          </a:p>
        </p:txBody>
      </p:sp>
      <p:sp>
        <p:nvSpPr>
          <p:cNvPr id="108549"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08550"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34" charset="-128"/>
            </a:endParaRPr>
          </a:p>
        </p:txBody>
      </p:sp>
      <p:sp>
        <p:nvSpPr>
          <p:cNvPr id="109572" name="Slide Number Placeholder 3"/>
          <p:cNvSpPr>
            <a:spLocks noGrp="1"/>
          </p:cNvSpPr>
          <p:nvPr>
            <p:ph type="sldNum" sz="quarter" idx="5"/>
          </p:nvPr>
        </p:nvSpPr>
        <p:spPr bwMode="auto">
          <a:noFill/>
          <a:ln>
            <a:miter lim="800000"/>
            <a:headEnd/>
            <a:tailEnd/>
          </a:ln>
        </p:spPr>
        <p:txBody>
          <a:bodyPr/>
          <a:lstStyle/>
          <a:p>
            <a:fld id="{92514950-D8A9-45C5-AAB3-44D39AEFCA73}" type="slidenum">
              <a:rPr lang="it-IT" smtClean="0">
                <a:solidFill>
                  <a:srgbClr val="000000"/>
                </a:solidFill>
                <a:latin typeface="Calibri" pitchFamily="34" charset="0"/>
                <a:ea typeface="ＭＳ Ｐゴシック" pitchFamily="34" charset="-128"/>
              </a:rPr>
              <a:pPr/>
              <a:t>38</a:t>
            </a:fld>
            <a:endParaRPr lang="it-IT" smtClean="0">
              <a:solidFill>
                <a:srgbClr val="000000"/>
              </a:solidFill>
              <a:latin typeface="Calibri" pitchFamily="34" charset="0"/>
              <a:ea typeface="ＭＳ Ｐゴシック" pitchFamily="34" charset="-128"/>
            </a:endParaRPr>
          </a:p>
        </p:txBody>
      </p:sp>
      <p:sp>
        <p:nvSpPr>
          <p:cNvPr id="109573"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09574"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34" charset="-128"/>
            </a:endParaRPr>
          </a:p>
        </p:txBody>
      </p:sp>
      <p:sp>
        <p:nvSpPr>
          <p:cNvPr id="110596" name="Slide Number Placeholder 3"/>
          <p:cNvSpPr>
            <a:spLocks noGrp="1"/>
          </p:cNvSpPr>
          <p:nvPr>
            <p:ph type="sldNum" sz="quarter" idx="5"/>
          </p:nvPr>
        </p:nvSpPr>
        <p:spPr bwMode="auto">
          <a:noFill/>
          <a:ln>
            <a:miter lim="800000"/>
            <a:headEnd/>
            <a:tailEnd/>
          </a:ln>
        </p:spPr>
        <p:txBody>
          <a:bodyPr/>
          <a:lstStyle/>
          <a:p>
            <a:fld id="{452DCA54-234B-4173-92DE-509ECE81FEDF}" type="slidenum">
              <a:rPr lang="it-IT" smtClean="0">
                <a:solidFill>
                  <a:srgbClr val="000000"/>
                </a:solidFill>
                <a:latin typeface="Calibri" pitchFamily="34" charset="0"/>
                <a:ea typeface="ＭＳ Ｐゴシック" pitchFamily="34" charset="-128"/>
              </a:rPr>
              <a:pPr/>
              <a:t>39</a:t>
            </a:fld>
            <a:endParaRPr lang="it-IT" smtClean="0">
              <a:solidFill>
                <a:srgbClr val="000000"/>
              </a:solidFill>
              <a:latin typeface="Calibri" pitchFamily="34" charset="0"/>
              <a:ea typeface="ＭＳ Ｐゴシック" pitchFamily="34" charset="-128"/>
            </a:endParaRPr>
          </a:p>
        </p:txBody>
      </p:sp>
      <p:sp>
        <p:nvSpPr>
          <p:cNvPr id="110597"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10598"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34" charset="-128"/>
            </a:endParaRPr>
          </a:p>
        </p:txBody>
      </p:sp>
      <p:sp>
        <p:nvSpPr>
          <p:cNvPr id="111620" name="Slide Number Placeholder 3"/>
          <p:cNvSpPr>
            <a:spLocks noGrp="1"/>
          </p:cNvSpPr>
          <p:nvPr>
            <p:ph type="sldNum" sz="quarter" idx="5"/>
          </p:nvPr>
        </p:nvSpPr>
        <p:spPr bwMode="auto">
          <a:noFill/>
          <a:ln>
            <a:miter lim="800000"/>
            <a:headEnd/>
            <a:tailEnd/>
          </a:ln>
        </p:spPr>
        <p:txBody>
          <a:bodyPr/>
          <a:lstStyle/>
          <a:p>
            <a:fld id="{EA118740-C591-44FE-BBA5-DD27CA44F88D}" type="slidenum">
              <a:rPr lang="it-IT" smtClean="0">
                <a:solidFill>
                  <a:srgbClr val="000000"/>
                </a:solidFill>
                <a:latin typeface="Calibri" pitchFamily="34" charset="0"/>
                <a:ea typeface="ＭＳ Ｐゴシック" pitchFamily="34" charset="-128"/>
              </a:rPr>
              <a:pPr/>
              <a:t>40</a:t>
            </a:fld>
            <a:endParaRPr lang="it-IT" smtClean="0">
              <a:solidFill>
                <a:srgbClr val="000000"/>
              </a:solidFill>
              <a:latin typeface="Calibri" pitchFamily="34" charset="0"/>
              <a:ea typeface="ＭＳ Ｐゴシック" pitchFamily="34" charset="-128"/>
            </a:endParaRPr>
          </a:p>
        </p:txBody>
      </p:sp>
      <p:sp>
        <p:nvSpPr>
          <p:cNvPr id="111621"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11622"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34" charset="-128"/>
            </a:endParaRPr>
          </a:p>
        </p:txBody>
      </p:sp>
      <p:sp>
        <p:nvSpPr>
          <p:cNvPr id="112644" name="Slide Number Placeholder 3"/>
          <p:cNvSpPr>
            <a:spLocks noGrp="1"/>
          </p:cNvSpPr>
          <p:nvPr>
            <p:ph type="sldNum" sz="quarter" idx="5"/>
          </p:nvPr>
        </p:nvSpPr>
        <p:spPr bwMode="auto">
          <a:noFill/>
          <a:ln>
            <a:miter lim="800000"/>
            <a:headEnd/>
            <a:tailEnd/>
          </a:ln>
        </p:spPr>
        <p:txBody>
          <a:bodyPr/>
          <a:lstStyle/>
          <a:p>
            <a:fld id="{0214373F-3F13-4006-B4AE-FED30F8C9876}" type="slidenum">
              <a:rPr lang="it-IT" smtClean="0">
                <a:solidFill>
                  <a:srgbClr val="000000"/>
                </a:solidFill>
                <a:latin typeface="Calibri" pitchFamily="34" charset="0"/>
                <a:ea typeface="ＭＳ Ｐゴシック" pitchFamily="34" charset="-128"/>
              </a:rPr>
              <a:pPr/>
              <a:t>41</a:t>
            </a:fld>
            <a:endParaRPr lang="it-IT" smtClean="0">
              <a:solidFill>
                <a:srgbClr val="000000"/>
              </a:solidFill>
              <a:latin typeface="Calibri" pitchFamily="34" charset="0"/>
              <a:ea typeface="ＭＳ Ｐゴシック" pitchFamily="34" charset="-128"/>
            </a:endParaRPr>
          </a:p>
        </p:txBody>
      </p:sp>
      <p:sp>
        <p:nvSpPr>
          <p:cNvPr id="112645"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12646"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75780" name="Slide Number Placeholder 3"/>
          <p:cNvSpPr>
            <a:spLocks noGrp="1"/>
          </p:cNvSpPr>
          <p:nvPr>
            <p:ph type="sldNum" sz="quarter" idx="5"/>
          </p:nvPr>
        </p:nvSpPr>
        <p:spPr bwMode="auto">
          <a:noFill/>
          <a:ln>
            <a:miter lim="800000"/>
            <a:headEnd/>
            <a:tailEnd/>
          </a:ln>
        </p:spPr>
        <p:txBody>
          <a:bodyPr/>
          <a:lstStyle/>
          <a:p>
            <a:fld id="{F492427E-5BCE-4476-9B25-DD3367709894}" type="slidenum">
              <a:rPr lang="it-IT" smtClean="0">
                <a:latin typeface="Calibri" pitchFamily="34" charset="0"/>
                <a:ea typeface="ＭＳ Ｐゴシック" pitchFamily="34" charset="-128"/>
              </a:rPr>
              <a:pPr/>
              <a:t>5</a:t>
            </a:fld>
            <a:endParaRPr lang="it-IT" smtClean="0">
              <a:latin typeface="Calibri" pitchFamily="34" charset="0"/>
              <a:ea typeface="ＭＳ Ｐゴシック" pitchFamily="34" charset="-128"/>
            </a:endParaRPr>
          </a:p>
        </p:txBody>
      </p:sp>
      <p:sp>
        <p:nvSpPr>
          <p:cNvPr id="75781"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75782"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34" charset="-128"/>
            </a:endParaRPr>
          </a:p>
        </p:txBody>
      </p:sp>
      <p:sp>
        <p:nvSpPr>
          <p:cNvPr id="113668" name="Slide Number Placeholder 3"/>
          <p:cNvSpPr>
            <a:spLocks noGrp="1"/>
          </p:cNvSpPr>
          <p:nvPr>
            <p:ph type="sldNum" sz="quarter" idx="5"/>
          </p:nvPr>
        </p:nvSpPr>
        <p:spPr bwMode="auto">
          <a:noFill/>
          <a:ln>
            <a:miter lim="800000"/>
            <a:headEnd/>
            <a:tailEnd/>
          </a:ln>
        </p:spPr>
        <p:txBody>
          <a:bodyPr/>
          <a:lstStyle/>
          <a:p>
            <a:fld id="{36CD1BEB-3A55-4811-9C12-E140EC8E09BF}" type="slidenum">
              <a:rPr lang="it-IT" smtClean="0">
                <a:solidFill>
                  <a:srgbClr val="000000"/>
                </a:solidFill>
                <a:latin typeface="Calibri" pitchFamily="34" charset="0"/>
                <a:ea typeface="ＭＳ Ｐゴシック" pitchFamily="34" charset="-128"/>
              </a:rPr>
              <a:pPr/>
              <a:t>42</a:t>
            </a:fld>
            <a:endParaRPr lang="it-IT" smtClean="0">
              <a:solidFill>
                <a:srgbClr val="000000"/>
              </a:solidFill>
              <a:latin typeface="Calibri" pitchFamily="34" charset="0"/>
              <a:ea typeface="ＭＳ Ｐゴシック" pitchFamily="34" charset="-128"/>
            </a:endParaRPr>
          </a:p>
        </p:txBody>
      </p:sp>
      <p:sp>
        <p:nvSpPr>
          <p:cNvPr id="113669"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13670"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114692" name="Slide Number Placeholder 3"/>
          <p:cNvSpPr>
            <a:spLocks noGrp="1"/>
          </p:cNvSpPr>
          <p:nvPr>
            <p:ph type="sldNum" sz="quarter" idx="5"/>
          </p:nvPr>
        </p:nvSpPr>
        <p:spPr bwMode="auto">
          <a:noFill/>
          <a:ln>
            <a:miter lim="800000"/>
            <a:headEnd/>
            <a:tailEnd/>
          </a:ln>
        </p:spPr>
        <p:txBody>
          <a:bodyPr/>
          <a:lstStyle/>
          <a:p>
            <a:fld id="{344FCD19-4E47-41C9-B2D6-E7396F4EC3C7}" type="slidenum">
              <a:rPr lang="it-IT" smtClean="0">
                <a:latin typeface="Calibri" pitchFamily="34" charset="0"/>
                <a:ea typeface="ＭＳ Ｐゴシック" pitchFamily="34" charset="-128"/>
              </a:rPr>
              <a:pPr/>
              <a:t>43</a:t>
            </a:fld>
            <a:endParaRPr lang="it-IT" smtClean="0">
              <a:latin typeface="Calibri" pitchFamily="34" charset="0"/>
              <a:ea typeface="ＭＳ Ｐゴシック" pitchFamily="34" charset="-128"/>
            </a:endParaRPr>
          </a:p>
        </p:txBody>
      </p:sp>
      <p:sp>
        <p:nvSpPr>
          <p:cNvPr id="114693"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14694"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115716" name="Slide Number Placeholder 3"/>
          <p:cNvSpPr>
            <a:spLocks noGrp="1"/>
          </p:cNvSpPr>
          <p:nvPr>
            <p:ph type="sldNum" sz="quarter" idx="5"/>
          </p:nvPr>
        </p:nvSpPr>
        <p:spPr bwMode="auto">
          <a:noFill/>
          <a:ln>
            <a:miter lim="800000"/>
            <a:headEnd/>
            <a:tailEnd/>
          </a:ln>
        </p:spPr>
        <p:txBody>
          <a:bodyPr/>
          <a:lstStyle/>
          <a:p>
            <a:fld id="{43DCE551-F702-42C1-8A67-51A1C7BF567B}" type="slidenum">
              <a:rPr lang="it-IT" smtClean="0">
                <a:latin typeface="Calibri" pitchFamily="34" charset="0"/>
                <a:ea typeface="ＭＳ Ｐゴシック" pitchFamily="34" charset="-128"/>
              </a:rPr>
              <a:pPr/>
              <a:t>44</a:t>
            </a:fld>
            <a:endParaRPr lang="it-IT" smtClean="0">
              <a:latin typeface="Calibri" pitchFamily="34" charset="0"/>
              <a:ea typeface="ＭＳ Ｐゴシック" pitchFamily="34" charset="-128"/>
            </a:endParaRPr>
          </a:p>
        </p:txBody>
      </p:sp>
      <p:sp>
        <p:nvSpPr>
          <p:cNvPr id="115717"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15718"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116740" name="Slide Number Placeholder 3"/>
          <p:cNvSpPr>
            <a:spLocks noGrp="1"/>
          </p:cNvSpPr>
          <p:nvPr>
            <p:ph type="sldNum" sz="quarter" idx="5"/>
          </p:nvPr>
        </p:nvSpPr>
        <p:spPr bwMode="auto">
          <a:noFill/>
          <a:ln>
            <a:miter lim="800000"/>
            <a:headEnd/>
            <a:tailEnd/>
          </a:ln>
        </p:spPr>
        <p:txBody>
          <a:bodyPr/>
          <a:lstStyle/>
          <a:p>
            <a:fld id="{078256F9-D6BA-4E91-8B7E-BD65E274C77B}" type="slidenum">
              <a:rPr lang="it-IT" smtClean="0">
                <a:latin typeface="Calibri" pitchFamily="34" charset="0"/>
                <a:ea typeface="ＭＳ Ｐゴシック" pitchFamily="34" charset="-128"/>
              </a:rPr>
              <a:pPr/>
              <a:t>45</a:t>
            </a:fld>
            <a:endParaRPr lang="it-IT" smtClean="0">
              <a:latin typeface="Calibri" pitchFamily="34" charset="0"/>
              <a:ea typeface="ＭＳ Ｐゴシック" pitchFamily="34" charset="-128"/>
            </a:endParaRPr>
          </a:p>
        </p:txBody>
      </p:sp>
      <p:sp>
        <p:nvSpPr>
          <p:cNvPr id="116741"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16742"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117764" name="Slide Number Placeholder 3"/>
          <p:cNvSpPr>
            <a:spLocks noGrp="1"/>
          </p:cNvSpPr>
          <p:nvPr>
            <p:ph type="sldNum" sz="quarter" idx="5"/>
          </p:nvPr>
        </p:nvSpPr>
        <p:spPr bwMode="auto">
          <a:noFill/>
          <a:ln>
            <a:miter lim="800000"/>
            <a:headEnd/>
            <a:tailEnd/>
          </a:ln>
        </p:spPr>
        <p:txBody>
          <a:bodyPr/>
          <a:lstStyle/>
          <a:p>
            <a:fld id="{5384813A-5387-40D3-AF87-A93F30912CEC}" type="slidenum">
              <a:rPr lang="it-IT" smtClean="0">
                <a:latin typeface="Calibri" pitchFamily="34" charset="0"/>
                <a:ea typeface="ＭＳ Ｐゴシック" pitchFamily="34" charset="-128"/>
              </a:rPr>
              <a:pPr/>
              <a:t>46</a:t>
            </a:fld>
            <a:endParaRPr lang="it-IT" smtClean="0">
              <a:latin typeface="Calibri" pitchFamily="34" charset="0"/>
              <a:ea typeface="ＭＳ Ｐゴシック" pitchFamily="34" charset="-128"/>
            </a:endParaRPr>
          </a:p>
        </p:txBody>
      </p:sp>
      <p:sp>
        <p:nvSpPr>
          <p:cNvPr id="117765"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17766"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9E854BA6-9A3F-4A85-8BAF-5FEB28F81400}" type="slidenum">
              <a:rPr lang="it-IT" smtClean="0">
                <a:latin typeface="Calibri" pitchFamily="34" charset="0"/>
                <a:ea typeface="ＭＳ Ｐゴシック" pitchFamily="34" charset="-128"/>
              </a:rPr>
              <a:pPr/>
              <a:t>47</a:t>
            </a:fld>
            <a:endParaRPr lang="it-IT" smtClean="0">
              <a:latin typeface="Calibri" pitchFamily="34" charset="0"/>
              <a:ea typeface="ＭＳ Ｐゴシック" pitchFamily="34" charset="-128"/>
            </a:endParaRPr>
          </a:p>
        </p:txBody>
      </p:sp>
      <p:sp>
        <p:nvSpPr>
          <p:cNvPr id="118789"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18790"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119812" name="Slide Number Placeholder 3"/>
          <p:cNvSpPr>
            <a:spLocks noGrp="1"/>
          </p:cNvSpPr>
          <p:nvPr>
            <p:ph type="sldNum" sz="quarter" idx="5"/>
          </p:nvPr>
        </p:nvSpPr>
        <p:spPr bwMode="auto">
          <a:noFill/>
          <a:ln>
            <a:miter lim="800000"/>
            <a:headEnd/>
            <a:tailEnd/>
          </a:ln>
        </p:spPr>
        <p:txBody>
          <a:bodyPr/>
          <a:lstStyle/>
          <a:p>
            <a:fld id="{F11F1F2E-05D9-4E20-A38D-15BDA6E3677F}" type="slidenum">
              <a:rPr lang="it-IT" smtClean="0">
                <a:latin typeface="Calibri" pitchFamily="34" charset="0"/>
                <a:ea typeface="ＭＳ Ｐゴシック" pitchFamily="34" charset="-128"/>
              </a:rPr>
              <a:pPr/>
              <a:t>48</a:t>
            </a:fld>
            <a:endParaRPr lang="it-IT" smtClean="0">
              <a:latin typeface="Calibri" pitchFamily="34" charset="0"/>
              <a:ea typeface="ＭＳ Ｐゴシック" pitchFamily="34" charset="-128"/>
            </a:endParaRPr>
          </a:p>
        </p:txBody>
      </p:sp>
      <p:sp>
        <p:nvSpPr>
          <p:cNvPr id="119813"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19814"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120836" name="Slide Number Placeholder 3"/>
          <p:cNvSpPr>
            <a:spLocks noGrp="1"/>
          </p:cNvSpPr>
          <p:nvPr>
            <p:ph type="sldNum" sz="quarter" idx="5"/>
          </p:nvPr>
        </p:nvSpPr>
        <p:spPr bwMode="auto">
          <a:noFill/>
          <a:ln>
            <a:miter lim="800000"/>
            <a:headEnd/>
            <a:tailEnd/>
          </a:ln>
        </p:spPr>
        <p:txBody>
          <a:bodyPr/>
          <a:lstStyle/>
          <a:p>
            <a:fld id="{05DF3819-A705-41DD-87FE-AC7BA1FBCA9D}" type="slidenum">
              <a:rPr lang="it-IT" smtClean="0">
                <a:latin typeface="Calibri" pitchFamily="34" charset="0"/>
                <a:ea typeface="ＭＳ Ｐゴシック" pitchFamily="34" charset="-128"/>
              </a:rPr>
              <a:pPr/>
              <a:t>49</a:t>
            </a:fld>
            <a:endParaRPr lang="it-IT" smtClean="0">
              <a:latin typeface="Calibri" pitchFamily="34" charset="0"/>
              <a:ea typeface="ＭＳ Ｐゴシック" pitchFamily="34" charset="-128"/>
            </a:endParaRPr>
          </a:p>
        </p:txBody>
      </p:sp>
      <p:sp>
        <p:nvSpPr>
          <p:cNvPr id="120837"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20838"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121860" name="Slide Number Placeholder 3"/>
          <p:cNvSpPr>
            <a:spLocks noGrp="1"/>
          </p:cNvSpPr>
          <p:nvPr>
            <p:ph type="sldNum" sz="quarter" idx="5"/>
          </p:nvPr>
        </p:nvSpPr>
        <p:spPr bwMode="auto">
          <a:noFill/>
          <a:ln>
            <a:miter lim="800000"/>
            <a:headEnd/>
            <a:tailEnd/>
          </a:ln>
        </p:spPr>
        <p:txBody>
          <a:bodyPr/>
          <a:lstStyle/>
          <a:p>
            <a:fld id="{1EBC4110-5875-474B-BFC5-75C38B9C4464}" type="slidenum">
              <a:rPr lang="it-IT" smtClean="0">
                <a:latin typeface="Calibri" pitchFamily="34" charset="0"/>
                <a:ea typeface="ＭＳ Ｐゴシック" pitchFamily="34" charset="-128"/>
              </a:rPr>
              <a:pPr/>
              <a:t>50</a:t>
            </a:fld>
            <a:endParaRPr lang="it-IT" smtClean="0">
              <a:latin typeface="Calibri" pitchFamily="34" charset="0"/>
              <a:ea typeface="ＭＳ Ｐゴシック" pitchFamily="34" charset="-128"/>
            </a:endParaRPr>
          </a:p>
        </p:txBody>
      </p:sp>
      <p:sp>
        <p:nvSpPr>
          <p:cNvPr id="121861"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21862"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122884" name="Slide Number Placeholder 3"/>
          <p:cNvSpPr>
            <a:spLocks noGrp="1"/>
          </p:cNvSpPr>
          <p:nvPr>
            <p:ph type="sldNum" sz="quarter" idx="5"/>
          </p:nvPr>
        </p:nvSpPr>
        <p:spPr bwMode="auto">
          <a:noFill/>
          <a:ln>
            <a:miter lim="800000"/>
            <a:headEnd/>
            <a:tailEnd/>
          </a:ln>
        </p:spPr>
        <p:txBody>
          <a:bodyPr/>
          <a:lstStyle/>
          <a:p>
            <a:fld id="{824D147A-CA4E-49E3-9752-A0CAA2226798}" type="slidenum">
              <a:rPr lang="it-IT" smtClean="0">
                <a:latin typeface="Calibri" pitchFamily="34" charset="0"/>
                <a:ea typeface="ＭＳ Ｐゴシック" pitchFamily="34" charset="-128"/>
              </a:rPr>
              <a:pPr/>
              <a:t>51</a:t>
            </a:fld>
            <a:endParaRPr lang="it-IT" smtClean="0">
              <a:latin typeface="Calibri" pitchFamily="34" charset="0"/>
              <a:ea typeface="ＭＳ Ｐゴシック" pitchFamily="34" charset="-128"/>
            </a:endParaRPr>
          </a:p>
        </p:txBody>
      </p:sp>
      <p:sp>
        <p:nvSpPr>
          <p:cNvPr id="122885"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22886"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76804" name="Slide Number Placeholder 3"/>
          <p:cNvSpPr>
            <a:spLocks noGrp="1"/>
          </p:cNvSpPr>
          <p:nvPr>
            <p:ph type="sldNum" sz="quarter" idx="5"/>
          </p:nvPr>
        </p:nvSpPr>
        <p:spPr bwMode="auto">
          <a:noFill/>
          <a:ln>
            <a:miter lim="800000"/>
            <a:headEnd/>
            <a:tailEnd/>
          </a:ln>
        </p:spPr>
        <p:txBody>
          <a:bodyPr/>
          <a:lstStyle/>
          <a:p>
            <a:fld id="{39BCF490-7E8A-437A-B36D-719806DABADE}" type="slidenum">
              <a:rPr lang="it-IT" smtClean="0">
                <a:latin typeface="Calibri" pitchFamily="34" charset="0"/>
                <a:ea typeface="ＭＳ Ｐゴシック" pitchFamily="34" charset="-128"/>
              </a:rPr>
              <a:pPr/>
              <a:t>6</a:t>
            </a:fld>
            <a:endParaRPr lang="it-IT" smtClean="0">
              <a:latin typeface="Calibri" pitchFamily="34" charset="0"/>
              <a:ea typeface="ＭＳ Ｐゴシック" pitchFamily="34" charset="-128"/>
            </a:endParaRPr>
          </a:p>
        </p:txBody>
      </p:sp>
      <p:sp>
        <p:nvSpPr>
          <p:cNvPr id="76805"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76806"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123908" name="Slide Number Placeholder 3"/>
          <p:cNvSpPr>
            <a:spLocks noGrp="1"/>
          </p:cNvSpPr>
          <p:nvPr>
            <p:ph type="sldNum" sz="quarter" idx="5"/>
          </p:nvPr>
        </p:nvSpPr>
        <p:spPr bwMode="auto">
          <a:noFill/>
          <a:ln>
            <a:miter lim="800000"/>
            <a:headEnd/>
            <a:tailEnd/>
          </a:ln>
        </p:spPr>
        <p:txBody>
          <a:bodyPr/>
          <a:lstStyle/>
          <a:p>
            <a:fld id="{FFD719AD-CD1E-4D12-A55F-40D814153447}" type="slidenum">
              <a:rPr lang="it-IT" smtClean="0">
                <a:latin typeface="Calibri" pitchFamily="34" charset="0"/>
                <a:ea typeface="ＭＳ Ｐゴシック" pitchFamily="34" charset="-128"/>
              </a:rPr>
              <a:pPr/>
              <a:t>52</a:t>
            </a:fld>
            <a:endParaRPr lang="it-IT" smtClean="0">
              <a:latin typeface="Calibri" pitchFamily="34" charset="0"/>
              <a:ea typeface="ＭＳ Ｐゴシック" pitchFamily="34" charset="-128"/>
            </a:endParaRPr>
          </a:p>
        </p:txBody>
      </p:sp>
      <p:sp>
        <p:nvSpPr>
          <p:cNvPr id="123909"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23910"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124932" name="Slide Number Placeholder 3"/>
          <p:cNvSpPr>
            <a:spLocks noGrp="1"/>
          </p:cNvSpPr>
          <p:nvPr>
            <p:ph type="sldNum" sz="quarter" idx="5"/>
          </p:nvPr>
        </p:nvSpPr>
        <p:spPr bwMode="auto">
          <a:noFill/>
          <a:ln>
            <a:miter lim="800000"/>
            <a:headEnd/>
            <a:tailEnd/>
          </a:ln>
        </p:spPr>
        <p:txBody>
          <a:bodyPr/>
          <a:lstStyle/>
          <a:p>
            <a:fld id="{73B79FE8-0303-4D70-AB42-0326BD6A6B35}" type="slidenum">
              <a:rPr lang="it-IT" smtClean="0">
                <a:latin typeface="Calibri" pitchFamily="34" charset="0"/>
                <a:ea typeface="ＭＳ Ｐゴシック" pitchFamily="34" charset="-128"/>
              </a:rPr>
              <a:pPr/>
              <a:t>53</a:t>
            </a:fld>
            <a:endParaRPr lang="it-IT" smtClean="0">
              <a:latin typeface="Calibri" pitchFamily="34" charset="0"/>
              <a:ea typeface="ＭＳ Ｐゴシック" pitchFamily="34" charset="-128"/>
            </a:endParaRPr>
          </a:p>
        </p:txBody>
      </p:sp>
      <p:sp>
        <p:nvSpPr>
          <p:cNvPr id="124933"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24934"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125956" name="Slide Number Placeholder 3"/>
          <p:cNvSpPr>
            <a:spLocks noGrp="1"/>
          </p:cNvSpPr>
          <p:nvPr>
            <p:ph type="sldNum" sz="quarter" idx="5"/>
          </p:nvPr>
        </p:nvSpPr>
        <p:spPr bwMode="auto">
          <a:noFill/>
          <a:ln>
            <a:miter lim="800000"/>
            <a:headEnd/>
            <a:tailEnd/>
          </a:ln>
        </p:spPr>
        <p:txBody>
          <a:bodyPr/>
          <a:lstStyle/>
          <a:p>
            <a:fld id="{03EE2222-71A9-4CE5-BB37-3A38AD608686}" type="slidenum">
              <a:rPr lang="it-IT" smtClean="0">
                <a:latin typeface="Calibri" pitchFamily="34" charset="0"/>
                <a:ea typeface="ＭＳ Ｐゴシック" pitchFamily="34" charset="-128"/>
              </a:rPr>
              <a:pPr/>
              <a:t>54</a:t>
            </a:fld>
            <a:endParaRPr lang="it-IT" smtClean="0">
              <a:latin typeface="Calibri" pitchFamily="34" charset="0"/>
              <a:ea typeface="ＭＳ Ｐゴシック" pitchFamily="34" charset="-128"/>
            </a:endParaRPr>
          </a:p>
        </p:txBody>
      </p:sp>
      <p:sp>
        <p:nvSpPr>
          <p:cNvPr id="125957"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25958"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126980" name="Slide Number Placeholder 3"/>
          <p:cNvSpPr>
            <a:spLocks noGrp="1"/>
          </p:cNvSpPr>
          <p:nvPr>
            <p:ph type="sldNum" sz="quarter" idx="5"/>
          </p:nvPr>
        </p:nvSpPr>
        <p:spPr bwMode="auto">
          <a:noFill/>
          <a:ln>
            <a:miter lim="800000"/>
            <a:headEnd/>
            <a:tailEnd/>
          </a:ln>
        </p:spPr>
        <p:txBody>
          <a:bodyPr/>
          <a:lstStyle/>
          <a:p>
            <a:fld id="{CCAF2E4F-1A1D-4202-BE0B-05BFB664612E}" type="slidenum">
              <a:rPr lang="it-IT" smtClean="0">
                <a:latin typeface="Calibri" pitchFamily="34" charset="0"/>
                <a:ea typeface="ＭＳ Ｐゴシック" pitchFamily="34" charset="-128"/>
              </a:rPr>
              <a:pPr/>
              <a:t>55</a:t>
            </a:fld>
            <a:endParaRPr lang="it-IT" smtClean="0">
              <a:latin typeface="Calibri" pitchFamily="34" charset="0"/>
              <a:ea typeface="ＭＳ Ｐゴシック" pitchFamily="34" charset="-128"/>
            </a:endParaRPr>
          </a:p>
        </p:txBody>
      </p:sp>
      <p:sp>
        <p:nvSpPr>
          <p:cNvPr id="126981"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26982"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128004" name="Slide Number Placeholder 3"/>
          <p:cNvSpPr>
            <a:spLocks noGrp="1"/>
          </p:cNvSpPr>
          <p:nvPr>
            <p:ph type="sldNum" sz="quarter" idx="5"/>
          </p:nvPr>
        </p:nvSpPr>
        <p:spPr bwMode="auto">
          <a:noFill/>
          <a:ln>
            <a:miter lim="800000"/>
            <a:headEnd/>
            <a:tailEnd/>
          </a:ln>
        </p:spPr>
        <p:txBody>
          <a:bodyPr/>
          <a:lstStyle/>
          <a:p>
            <a:fld id="{DF193EBD-EEE4-4415-85CA-B5527AA05145}" type="slidenum">
              <a:rPr lang="it-IT" smtClean="0">
                <a:latin typeface="Calibri" pitchFamily="34" charset="0"/>
                <a:ea typeface="ＭＳ Ｐゴシック" pitchFamily="34" charset="-128"/>
              </a:rPr>
              <a:pPr/>
              <a:t>56</a:t>
            </a:fld>
            <a:endParaRPr lang="it-IT" smtClean="0">
              <a:latin typeface="Calibri" pitchFamily="34" charset="0"/>
              <a:ea typeface="ＭＳ Ｐゴシック" pitchFamily="34" charset="-128"/>
            </a:endParaRPr>
          </a:p>
        </p:txBody>
      </p:sp>
      <p:sp>
        <p:nvSpPr>
          <p:cNvPr id="128005"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28006"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129028" name="Slide Number Placeholder 3"/>
          <p:cNvSpPr>
            <a:spLocks noGrp="1"/>
          </p:cNvSpPr>
          <p:nvPr>
            <p:ph type="sldNum" sz="quarter" idx="5"/>
          </p:nvPr>
        </p:nvSpPr>
        <p:spPr bwMode="auto">
          <a:noFill/>
          <a:ln>
            <a:miter lim="800000"/>
            <a:headEnd/>
            <a:tailEnd/>
          </a:ln>
        </p:spPr>
        <p:txBody>
          <a:bodyPr/>
          <a:lstStyle/>
          <a:p>
            <a:fld id="{5EE6E617-324E-4B51-A715-7DCEE26A471B}" type="slidenum">
              <a:rPr lang="it-IT" smtClean="0">
                <a:latin typeface="Calibri" pitchFamily="34" charset="0"/>
                <a:ea typeface="ＭＳ Ｐゴシック" pitchFamily="34" charset="-128"/>
              </a:rPr>
              <a:pPr/>
              <a:t>57</a:t>
            </a:fld>
            <a:endParaRPr lang="it-IT" smtClean="0">
              <a:latin typeface="Calibri" pitchFamily="34" charset="0"/>
              <a:ea typeface="ＭＳ Ｐゴシック" pitchFamily="34" charset="-128"/>
            </a:endParaRPr>
          </a:p>
        </p:txBody>
      </p:sp>
      <p:sp>
        <p:nvSpPr>
          <p:cNvPr id="129029"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29030"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130052" name="Slide Number Placeholder 3"/>
          <p:cNvSpPr>
            <a:spLocks noGrp="1"/>
          </p:cNvSpPr>
          <p:nvPr>
            <p:ph type="sldNum" sz="quarter" idx="5"/>
          </p:nvPr>
        </p:nvSpPr>
        <p:spPr bwMode="auto">
          <a:noFill/>
          <a:ln>
            <a:miter lim="800000"/>
            <a:headEnd/>
            <a:tailEnd/>
          </a:ln>
        </p:spPr>
        <p:txBody>
          <a:bodyPr/>
          <a:lstStyle/>
          <a:p>
            <a:fld id="{2275C46C-A721-44B8-B0C0-1E25F43500F7}" type="slidenum">
              <a:rPr lang="it-IT" smtClean="0">
                <a:latin typeface="Calibri" pitchFamily="34" charset="0"/>
                <a:ea typeface="ＭＳ Ｐゴシック" pitchFamily="34" charset="-128"/>
              </a:rPr>
              <a:pPr/>
              <a:t>58</a:t>
            </a:fld>
            <a:endParaRPr lang="it-IT" smtClean="0">
              <a:latin typeface="Calibri" pitchFamily="34" charset="0"/>
              <a:ea typeface="ＭＳ Ｐゴシック" pitchFamily="34" charset="-128"/>
            </a:endParaRPr>
          </a:p>
        </p:txBody>
      </p:sp>
      <p:sp>
        <p:nvSpPr>
          <p:cNvPr id="130053"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30054"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131076" name="Slide Number Placeholder 3"/>
          <p:cNvSpPr>
            <a:spLocks noGrp="1"/>
          </p:cNvSpPr>
          <p:nvPr>
            <p:ph type="sldNum" sz="quarter" idx="5"/>
          </p:nvPr>
        </p:nvSpPr>
        <p:spPr bwMode="auto">
          <a:noFill/>
          <a:ln>
            <a:miter lim="800000"/>
            <a:headEnd/>
            <a:tailEnd/>
          </a:ln>
        </p:spPr>
        <p:txBody>
          <a:bodyPr/>
          <a:lstStyle/>
          <a:p>
            <a:fld id="{2B61C402-FD9C-47F5-BDA2-6A946B12742B}" type="slidenum">
              <a:rPr lang="it-IT" smtClean="0">
                <a:latin typeface="Calibri" pitchFamily="34" charset="0"/>
                <a:ea typeface="ＭＳ Ｐゴシック" pitchFamily="34" charset="-128"/>
              </a:rPr>
              <a:pPr/>
              <a:t>59</a:t>
            </a:fld>
            <a:endParaRPr lang="it-IT" smtClean="0">
              <a:latin typeface="Calibri" pitchFamily="34" charset="0"/>
              <a:ea typeface="ＭＳ Ｐゴシック" pitchFamily="34" charset="-128"/>
            </a:endParaRPr>
          </a:p>
        </p:txBody>
      </p:sp>
      <p:sp>
        <p:nvSpPr>
          <p:cNvPr id="131077"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31078"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132100" name="Slide Number Placeholder 3"/>
          <p:cNvSpPr>
            <a:spLocks noGrp="1"/>
          </p:cNvSpPr>
          <p:nvPr>
            <p:ph type="sldNum" sz="quarter" idx="5"/>
          </p:nvPr>
        </p:nvSpPr>
        <p:spPr bwMode="auto">
          <a:noFill/>
          <a:ln>
            <a:miter lim="800000"/>
            <a:headEnd/>
            <a:tailEnd/>
          </a:ln>
        </p:spPr>
        <p:txBody>
          <a:bodyPr/>
          <a:lstStyle/>
          <a:p>
            <a:fld id="{9C79A361-9F64-493E-AFA5-066B25D20182}" type="slidenum">
              <a:rPr lang="it-IT" smtClean="0">
                <a:latin typeface="Calibri" pitchFamily="34" charset="0"/>
                <a:ea typeface="ＭＳ Ｐゴシック" pitchFamily="34" charset="-128"/>
              </a:rPr>
              <a:pPr/>
              <a:t>60</a:t>
            </a:fld>
            <a:endParaRPr lang="it-IT" smtClean="0">
              <a:latin typeface="Calibri" pitchFamily="34" charset="0"/>
              <a:ea typeface="ＭＳ Ｐゴシック" pitchFamily="34" charset="-128"/>
            </a:endParaRPr>
          </a:p>
        </p:txBody>
      </p:sp>
      <p:sp>
        <p:nvSpPr>
          <p:cNvPr id="132101"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32102"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133124" name="Slide Number Placeholder 3"/>
          <p:cNvSpPr>
            <a:spLocks noGrp="1"/>
          </p:cNvSpPr>
          <p:nvPr>
            <p:ph type="sldNum" sz="quarter" idx="5"/>
          </p:nvPr>
        </p:nvSpPr>
        <p:spPr bwMode="auto">
          <a:noFill/>
          <a:ln>
            <a:miter lim="800000"/>
            <a:headEnd/>
            <a:tailEnd/>
          </a:ln>
        </p:spPr>
        <p:txBody>
          <a:bodyPr/>
          <a:lstStyle/>
          <a:p>
            <a:fld id="{A486771D-5E7A-4033-9A12-A21CF75B900D}" type="slidenum">
              <a:rPr lang="it-IT" smtClean="0">
                <a:latin typeface="Calibri" pitchFamily="34" charset="0"/>
                <a:ea typeface="ＭＳ Ｐゴシック" pitchFamily="34" charset="-128"/>
              </a:rPr>
              <a:pPr/>
              <a:t>61</a:t>
            </a:fld>
            <a:endParaRPr lang="it-IT" smtClean="0">
              <a:latin typeface="Calibri" pitchFamily="34" charset="0"/>
              <a:ea typeface="ＭＳ Ｐゴシック" pitchFamily="34" charset="-128"/>
            </a:endParaRPr>
          </a:p>
        </p:txBody>
      </p:sp>
      <p:sp>
        <p:nvSpPr>
          <p:cNvPr id="133125"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33126"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77828" name="Slide Number Placeholder 3"/>
          <p:cNvSpPr>
            <a:spLocks noGrp="1"/>
          </p:cNvSpPr>
          <p:nvPr>
            <p:ph type="sldNum" sz="quarter" idx="5"/>
          </p:nvPr>
        </p:nvSpPr>
        <p:spPr bwMode="auto">
          <a:noFill/>
          <a:ln>
            <a:miter lim="800000"/>
            <a:headEnd/>
            <a:tailEnd/>
          </a:ln>
        </p:spPr>
        <p:txBody>
          <a:bodyPr/>
          <a:lstStyle/>
          <a:p>
            <a:fld id="{D7A8F68C-4A55-4C40-A76E-1C85C89E38B5}" type="slidenum">
              <a:rPr lang="it-IT" smtClean="0">
                <a:latin typeface="Calibri" pitchFamily="34" charset="0"/>
                <a:ea typeface="ＭＳ Ｐゴシック" pitchFamily="34" charset="-128"/>
              </a:rPr>
              <a:pPr/>
              <a:t>7</a:t>
            </a:fld>
            <a:endParaRPr lang="it-IT" smtClean="0">
              <a:latin typeface="Calibri" pitchFamily="34" charset="0"/>
              <a:ea typeface="ＭＳ Ｐゴシック" pitchFamily="34" charset="-128"/>
            </a:endParaRPr>
          </a:p>
        </p:txBody>
      </p:sp>
      <p:sp>
        <p:nvSpPr>
          <p:cNvPr id="77829"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77830"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1556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3E917D5-431A-40FD-868B-9AE7A17F8D13}" type="slidenum">
              <a:rPr lang="it-IT" sz="1200">
                <a:latin typeface="Calibri" pitchFamily="34" charset="0"/>
              </a:rPr>
              <a:pPr algn="r"/>
              <a:t>62</a:t>
            </a:fld>
            <a:endParaRPr lang="it-IT" sz="1200">
              <a:latin typeface="Calibri" pitchFamily="34" charset="0"/>
            </a:endParaRPr>
          </a:p>
        </p:txBody>
      </p:sp>
      <p:sp>
        <p:nvSpPr>
          <p:cNvPr id="155653" name="Footer Placeholder 4"/>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it-IT" sz="1200">
                <a:latin typeface="Calibri" pitchFamily="34" charset="0"/>
              </a:rPr>
              <a:t>Gruppo SYD: Bianchi, Colatore, Franchini, Lamberti, Prestigiacomo, Zanolla</a:t>
            </a:r>
          </a:p>
        </p:txBody>
      </p:sp>
      <p:sp>
        <p:nvSpPr>
          <p:cNvPr id="155654" name="Date Placeholder 5"/>
          <p:cNvSpPr txBox="1">
            <a:spLocks noGrp="1"/>
          </p:cNvSpPr>
          <p:nvPr/>
        </p:nvSpPr>
        <p:spPr bwMode="auto">
          <a:xfrm>
            <a:off x="3884613" y="0"/>
            <a:ext cx="2971800" cy="457200"/>
          </a:xfrm>
          <a:prstGeom prst="rect">
            <a:avLst/>
          </a:prstGeom>
          <a:noFill/>
          <a:ln w="9525">
            <a:noFill/>
            <a:miter lim="800000"/>
            <a:headEnd/>
            <a:tailEnd/>
          </a:ln>
        </p:spPr>
        <p:txBody>
          <a:bodyPr/>
          <a:lstStyle/>
          <a:p>
            <a:pPr algn="r"/>
            <a:r>
              <a:rPr lang="en-US" sz="1200">
                <a:latin typeface="Calibri" pitchFamily="34" charset="0"/>
              </a:rPr>
              <a:t>Università Carlo Cattaneo - Liuc 2010/2011</a:t>
            </a:r>
            <a:endParaRPr lang="it-IT" sz="1200">
              <a:latin typeface="Calibri"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134148" name="Slide Number Placeholder 3"/>
          <p:cNvSpPr>
            <a:spLocks noGrp="1"/>
          </p:cNvSpPr>
          <p:nvPr>
            <p:ph type="sldNum" sz="quarter" idx="5"/>
          </p:nvPr>
        </p:nvSpPr>
        <p:spPr bwMode="auto">
          <a:noFill/>
          <a:ln>
            <a:miter lim="800000"/>
            <a:headEnd/>
            <a:tailEnd/>
          </a:ln>
        </p:spPr>
        <p:txBody>
          <a:bodyPr/>
          <a:lstStyle/>
          <a:p>
            <a:fld id="{44B436EB-007B-49A1-8D05-02515487D6BD}" type="slidenum">
              <a:rPr lang="it-IT" smtClean="0">
                <a:latin typeface="Calibri" pitchFamily="34" charset="0"/>
                <a:ea typeface="ＭＳ Ｐゴシック" pitchFamily="34" charset="-128"/>
              </a:rPr>
              <a:pPr/>
              <a:t>63</a:t>
            </a:fld>
            <a:endParaRPr lang="it-IT" smtClean="0">
              <a:latin typeface="Calibri" pitchFamily="34" charset="0"/>
              <a:ea typeface="ＭＳ Ｐゴシック" pitchFamily="34" charset="-128"/>
            </a:endParaRPr>
          </a:p>
        </p:txBody>
      </p:sp>
      <p:sp>
        <p:nvSpPr>
          <p:cNvPr id="134149"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34150"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135172" name="Slide Number Placeholder 3"/>
          <p:cNvSpPr>
            <a:spLocks noGrp="1"/>
          </p:cNvSpPr>
          <p:nvPr>
            <p:ph type="sldNum" sz="quarter" idx="5"/>
          </p:nvPr>
        </p:nvSpPr>
        <p:spPr bwMode="auto">
          <a:noFill/>
          <a:ln>
            <a:miter lim="800000"/>
            <a:headEnd/>
            <a:tailEnd/>
          </a:ln>
        </p:spPr>
        <p:txBody>
          <a:bodyPr/>
          <a:lstStyle/>
          <a:p>
            <a:fld id="{0F27449E-C7E2-49AD-AC3D-CD79A99C53F8}" type="slidenum">
              <a:rPr lang="it-IT" smtClean="0">
                <a:latin typeface="Calibri" pitchFamily="34" charset="0"/>
                <a:ea typeface="ＭＳ Ｐゴシック" pitchFamily="34" charset="-128"/>
              </a:rPr>
              <a:pPr/>
              <a:t>64</a:t>
            </a:fld>
            <a:endParaRPr lang="it-IT" smtClean="0">
              <a:latin typeface="Calibri" pitchFamily="34" charset="0"/>
              <a:ea typeface="ＭＳ Ｐゴシック" pitchFamily="34" charset="-128"/>
            </a:endParaRPr>
          </a:p>
        </p:txBody>
      </p:sp>
      <p:sp>
        <p:nvSpPr>
          <p:cNvPr id="135173"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35174"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136196" name="Slide Number Placeholder 3"/>
          <p:cNvSpPr>
            <a:spLocks noGrp="1"/>
          </p:cNvSpPr>
          <p:nvPr>
            <p:ph type="sldNum" sz="quarter" idx="5"/>
          </p:nvPr>
        </p:nvSpPr>
        <p:spPr bwMode="auto">
          <a:noFill/>
          <a:ln>
            <a:miter lim="800000"/>
            <a:headEnd/>
            <a:tailEnd/>
          </a:ln>
        </p:spPr>
        <p:txBody>
          <a:bodyPr/>
          <a:lstStyle/>
          <a:p>
            <a:fld id="{6C97427C-DF77-4502-8BE5-50D3CC2AF01F}" type="slidenum">
              <a:rPr lang="it-IT" smtClean="0">
                <a:latin typeface="Calibri" pitchFamily="34" charset="0"/>
                <a:ea typeface="ＭＳ Ｐゴシック" pitchFamily="34" charset="-128"/>
              </a:rPr>
              <a:pPr/>
              <a:t>65</a:t>
            </a:fld>
            <a:endParaRPr lang="it-IT" smtClean="0">
              <a:latin typeface="Calibri" pitchFamily="34" charset="0"/>
              <a:ea typeface="ＭＳ Ｐゴシック" pitchFamily="34" charset="-128"/>
            </a:endParaRPr>
          </a:p>
        </p:txBody>
      </p:sp>
      <p:sp>
        <p:nvSpPr>
          <p:cNvPr id="136197"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36198"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137220" name="Slide Number Placeholder 3"/>
          <p:cNvSpPr>
            <a:spLocks noGrp="1"/>
          </p:cNvSpPr>
          <p:nvPr>
            <p:ph type="sldNum" sz="quarter" idx="5"/>
          </p:nvPr>
        </p:nvSpPr>
        <p:spPr bwMode="auto">
          <a:noFill/>
          <a:ln>
            <a:miter lim="800000"/>
            <a:headEnd/>
            <a:tailEnd/>
          </a:ln>
        </p:spPr>
        <p:txBody>
          <a:bodyPr/>
          <a:lstStyle/>
          <a:p>
            <a:fld id="{DDA10AC9-CA85-475B-86E0-0432C0BA70CB}" type="slidenum">
              <a:rPr lang="it-IT" smtClean="0">
                <a:latin typeface="Calibri" pitchFamily="34" charset="0"/>
                <a:ea typeface="ＭＳ Ｐゴシック" pitchFamily="34" charset="-128"/>
              </a:rPr>
              <a:pPr/>
              <a:t>66</a:t>
            </a:fld>
            <a:endParaRPr lang="it-IT" smtClean="0">
              <a:latin typeface="Calibri" pitchFamily="34" charset="0"/>
              <a:ea typeface="ＭＳ Ｐゴシック" pitchFamily="34" charset="-128"/>
            </a:endParaRPr>
          </a:p>
        </p:txBody>
      </p:sp>
      <p:sp>
        <p:nvSpPr>
          <p:cNvPr id="137221"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137222"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78852" name="Slide Number Placeholder 3"/>
          <p:cNvSpPr>
            <a:spLocks noGrp="1"/>
          </p:cNvSpPr>
          <p:nvPr>
            <p:ph type="sldNum" sz="quarter" idx="5"/>
          </p:nvPr>
        </p:nvSpPr>
        <p:spPr bwMode="auto">
          <a:noFill/>
          <a:ln>
            <a:miter lim="800000"/>
            <a:headEnd/>
            <a:tailEnd/>
          </a:ln>
        </p:spPr>
        <p:txBody>
          <a:bodyPr/>
          <a:lstStyle/>
          <a:p>
            <a:fld id="{9E1137A7-9385-46DF-9D8F-8DACB8260F7A}" type="slidenum">
              <a:rPr lang="it-IT" smtClean="0">
                <a:latin typeface="Calibri" pitchFamily="34" charset="0"/>
                <a:ea typeface="ＭＳ Ｐゴシック" pitchFamily="34" charset="-128"/>
              </a:rPr>
              <a:pPr/>
              <a:t>8</a:t>
            </a:fld>
            <a:endParaRPr lang="it-IT" smtClean="0">
              <a:latin typeface="Calibri" pitchFamily="34" charset="0"/>
              <a:ea typeface="ＭＳ Ｐゴシック" pitchFamily="34" charset="-128"/>
            </a:endParaRPr>
          </a:p>
        </p:txBody>
      </p:sp>
      <p:sp>
        <p:nvSpPr>
          <p:cNvPr id="78853"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78854"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79876" name="Slide Number Placeholder 3"/>
          <p:cNvSpPr>
            <a:spLocks noGrp="1"/>
          </p:cNvSpPr>
          <p:nvPr>
            <p:ph type="sldNum" sz="quarter" idx="5"/>
          </p:nvPr>
        </p:nvSpPr>
        <p:spPr bwMode="auto">
          <a:noFill/>
          <a:ln>
            <a:miter lim="800000"/>
            <a:headEnd/>
            <a:tailEnd/>
          </a:ln>
        </p:spPr>
        <p:txBody>
          <a:bodyPr/>
          <a:lstStyle/>
          <a:p>
            <a:fld id="{D6341837-B8DE-4910-85CF-DE75B7224F1C}" type="slidenum">
              <a:rPr lang="it-IT" smtClean="0">
                <a:latin typeface="Calibri" pitchFamily="34" charset="0"/>
                <a:ea typeface="ＭＳ Ｐゴシック" pitchFamily="34" charset="-128"/>
              </a:rPr>
              <a:pPr/>
              <a:t>9</a:t>
            </a:fld>
            <a:endParaRPr lang="it-IT" smtClean="0">
              <a:latin typeface="Calibri" pitchFamily="34" charset="0"/>
              <a:ea typeface="ＭＳ Ｐゴシック" pitchFamily="34" charset="-128"/>
            </a:endParaRPr>
          </a:p>
        </p:txBody>
      </p:sp>
      <p:sp>
        <p:nvSpPr>
          <p:cNvPr id="79877"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79878"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a:lstStyle/>
          <a:p>
            <a:pPr eaLnBrk="1" hangingPunct="1">
              <a:spcBef>
                <a:spcPct val="0"/>
              </a:spcBef>
            </a:pPr>
            <a:endParaRPr lang="it-IT" smtClean="0">
              <a:ea typeface="ＭＳ Ｐゴシック" pitchFamily="34" charset="-128"/>
            </a:endParaRPr>
          </a:p>
        </p:txBody>
      </p:sp>
      <p:sp>
        <p:nvSpPr>
          <p:cNvPr id="80900" name="Slide Number Placeholder 3"/>
          <p:cNvSpPr>
            <a:spLocks noGrp="1"/>
          </p:cNvSpPr>
          <p:nvPr>
            <p:ph type="sldNum" sz="quarter" idx="5"/>
          </p:nvPr>
        </p:nvSpPr>
        <p:spPr bwMode="auto">
          <a:noFill/>
          <a:ln>
            <a:miter lim="800000"/>
            <a:headEnd/>
            <a:tailEnd/>
          </a:ln>
        </p:spPr>
        <p:txBody>
          <a:bodyPr/>
          <a:lstStyle/>
          <a:p>
            <a:fld id="{9B768F54-8DD4-452E-A940-89A536CAE724}" type="slidenum">
              <a:rPr lang="it-IT" smtClean="0">
                <a:latin typeface="Calibri" pitchFamily="34" charset="0"/>
                <a:ea typeface="ＭＳ Ｐゴシック" pitchFamily="34" charset="-128"/>
              </a:rPr>
              <a:pPr/>
              <a:t>10</a:t>
            </a:fld>
            <a:endParaRPr lang="it-IT" smtClean="0">
              <a:latin typeface="Calibri" pitchFamily="34" charset="0"/>
              <a:ea typeface="ＭＳ Ｐゴシック" pitchFamily="34" charset="-128"/>
            </a:endParaRPr>
          </a:p>
        </p:txBody>
      </p:sp>
      <p:sp>
        <p:nvSpPr>
          <p:cNvPr id="80901" name="Footer Placeholder 4"/>
          <p:cNvSpPr>
            <a:spLocks noGrp="1"/>
          </p:cNvSpPr>
          <p:nvPr>
            <p:ph type="ftr" sz="quarter" idx="4"/>
          </p:nvPr>
        </p:nvSpPr>
        <p:spPr bwMode="auto">
          <a:noFill/>
          <a:ln>
            <a:miter lim="800000"/>
            <a:headEnd/>
            <a:tailEnd/>
          </a:ln>
        </p:spPr>
        <p:txBody>
          <a:bodyPr/>
          <a:lstStyle/>
          <a:p>
            <a:r>
              <a:rPr lang="it-IT" smtClean="0">
                <a:latin typeface="Calibri" pitchFamily="34" charset="0"/>
                <a:ea typeface="ＭＳ Ｐゴシック" pitchFamily="34" charset="-128"/>
              </a:rPr>
              <a:t>Gruppo SYD: Bianchi, Colatore, Franchini, Lamberti, Prestigiacomo, Zanolla</a:t>
            </a:r>
          </a:p>
        </p:txBody>
      </p:sp>
      <p:sp>
        <p:nvSpPr>
          <p:cNvPr id="80902" name="Date Placeholder 5"/>
          <p:cNvSpPr>
            <a:spLocks noGrp="1"/>
          </p:cNvSpPr>
          <p:nvPr>
            <p:ph type="dt" sz="quarter" idx="1"/>
          </p:nvPr>
        </p:nvSpPr>
        <p:spPr bwMode="auto">
          <a:noFill/>
          <a:ln>
            <a:miter lim="800000"/>
            <a:headEnd/>
            <a:tailEnd/>
          </a:ln>
        </p:spPr>
        <p:txBody>
          <a:bodyPr/>
          <a:lstStyle/>
          <a:p>
            <a:r>
              <a:rPr lang="en-US" smtClean="0">
                <a:latin typeface="Calibri" pitchFamily="34" charset="0"/>
                <a:ea typeface="ＭＳ Ｐゴシック" pitchFamily="34" charset="-128"/>
              </a:rPr>
              <a:t>Università Carlo Cattaneo - Liuc 2010/2011</a:t>
            </a:r>
            <a:endParaRPr lang="it-IT" smtClean="0">
              <a:latin typeface="Calibri"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F6800A57-1DFD-475A-9406-43543B4F8971}" type="slidenum">
              <a:rPr lang="it-IT"/>
              <a:pPr>
                <a:defRPr/>
              </a:pPr>
              <a:t>‹#›</a:t>
            </a:fld>
            <a:endParaRPr lang="it-IT"/>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D71F0C34-667B-4A5E-A7E7-00437D4F62E8}" type="slidenum">
              <a:rPr lang="it-IT"/>
              <a:pPr>
                <a:defRPr/>
              </a:pPr>
              <a:t>‹#›</a:t>
            </a:fld>
            <a:endParaRPr lang="it-IT"/>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17E49EF0-C121-49F3-94BE-ED50CA7A838F}" type="slidenum">
              <a:rPr lang="it-IT"/>
              <a:pPr>
                <a:defRPr/>
              </a:pPr>
              <a:t>‹#›</a:t>
            </a:fld>
            <a:endParaRPr lang="it-IT"/>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EFC0BF24-41DE-4083-89D3-62392D6E1984}" type="slidenum">
              <a:rPr lang="it-IT"/>
              <a:pPr>
                <a:defRPr/>
              </a:pPr>
              <a:t>‹#›</a:t>
            </a:fld>
            <a:endParaRPr lang="it-IT"/>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6" name="Segnaposto numero diapositiva 5"/>
          <p:cNvSpPr>
            <a:spLocks noGrp="1"/>
          </p:cNvSpPr>
          <p:nvPr>
            <p:ph type="sldNum" sz="quarter" idx="12"/>
          </p:nvPr>
        </p:nvSpPr>
        <p:spPr/>
        <p:txBody>
          <a:bodyPr/>
          <a:lstStyle>
            <a:lvl1pPr>
              <a:defRPr/>
            </a:lvl1pPr>
          </a:lstStyle>
          <a:p>
            <a:pPr>
              <a:defRPr/>
            </a:pPr>
            <a:fld id="{7DC953D6-E1D5-4B5E-8201-B0CB66EEECBD}" type="slidenum">
              <a:rPr lang="it-IT"/>
              <a:pPr>
                <a:defRPr/>
              </a:pPr>
              <a:t>‹#›</a:t>
            </a:fld>
            <a:endParaRPr lang="it-IT"/>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numero diapositiva 5"/>
          <p:cNvSpPr>
            <a:spLocks noGrp="1"/>
          </p:cNvSpPr>
          <p:nvPr>
            <p:ph type="sldNum" sz="quarter" idx="12"/>
          </p:nvPr>
        </p:nvSpPr>
        <p:spPr/>
        <p:txBody>
          <a:bodyPr/>
          <a:lstStyle>
            <a:lvl1pPr>
              <a:defRPr/>
            </a:lvl1pPr>
          </a:lstStyle>
          <a:p>
            <a:pPr>
              <a:defRPr/>
            </a:pPr>
            <a:fld id="{8E7C33E7-65E9-424F-9EBA-EDD4F0FC3D61}" type="slidenum">
              <a:rPr lang="it-IT"/>
              <a:pPr>
                <a:defRPr/>
              </a:pPr>
              <a:t>‹#›</a:t>
            </a:fld>
            <a:endParaRPr lang="it-IT"/>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9" name="Segnaposto numero diapositiva 5"/>
          <p:cNvSpPr>
            <a:spLocks noGrp="1"/>
          </p:cNvSpPr>
          <p:nvPr>
            <p:ph type="sldNum" sz="quarter" idx="12"/>
          </p:nvPr>
        </p:nvSpPr>
        <p:spPr/>
        <p:txBody>
          <a:bodyPr/>
          <a:lstStyle>
            <a:lvl1pPr>
              <a:defRPr/>
            </a:lvl1pPr>
          </a:lstStyle>
          <a:p>
            <a:pPr>
              <a:defRPr/>
            </a:pPr>
            <a:fld id="{9727FA0A-F7E2-4677-A41D-AF52894041D9}" type="slidenum">
              <a:rPr lang="it-IT"/>
              <a:pPr>
                <a:defRPr/>
              </a:pPr>
              <a:t>‹#›</a:t>
            </a:fld>
            <a:endParaRPr lang="it-IT"/>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5" name="Segnaposto numero diapositiva 5"/>
          <p:cNvSpPr>
            <a:spLocks noGrp="1"/>
          </p:cNvSpPr>
          <p:nvPr>
            <p:ph type="sldNum" sz="quarter" idx="12"/>
          </p:nvPr>
        </p:nvSpPr>
        <p:spPr/>
        <p:txBody>
          <a:bodyPr/>
          <a:lstStyle>
            <a:lvl1pPr>
              <a:defRPr/>
            </a:lvl1pPr>
          </a:lstStyle>
          <a:p>
            <a:pPr>
              <a:defRPr/>
            </a:pPr>
            <a:fld id="{51360093-B08D-411F-8275-6D03E79FB126}" type="slidenum">
              <a:rPr lang="it-IT"/>
              <a:pPr>
                <a:defRPr/>
              </a:pPr>
              <a:t>‹#›</a:t>
            </a:fld>
            <a:endParaRPr lang="it-IT"/>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lvl1pPr>
              <a:defRPr/>
            </a:lvl1pPr>
          </a:lstStyle>
          <a:p>
            <a:pPr>
              <a:defRPr/>
            </a:pPr>
            <a:fld id="{8050AD16-5942-465C-AD77-C587AB32241E}" type="slidenum">
              <a:rPr lang="it-IT"/>
              <a:pPr>
                <a:defRPr/>
              </a:pPr>
              <a:t>‹#›</a:t>
            </a:fld>
            <a:endParaRPr lang="it-IT"/>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7" name="Segnaposto numero diapositiva 5"/>
          <p:cNvSpPr>
            <a:spLocks noGrp="1"/>
          </p:cNvSpPr>
          <p:nvPr>
            <p:ph type="sldNum" sz="quarter" idx="12"/>
          </p:nvPr>
        </p:nvSpPr>
        <p:spPr/>
        <p:txBody>
          <a:bodyPr/>
          <a:lstStyle>
            <a:lvl1pPr>
              <a:defRPr/>
            </a:lvl1pPr>
          </a:lstStyle>
          <a:p>
            <a:pPr>
              <a:defRPr/>
            </a:pPr>
            <a:fld id="{DC5E5832-B6A4-43CB-8ECA-20A0937B11B6}" type="slidenum">
              <a:rPr lang="it-IT"/>
              <a:pPr>
                <a:defRPr/>
              </a:pPr>
              <a:t>‹#›</a:t>
            </a:fld>
            <a:endParaRPr lang="it-IT"/>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7" name="Segnaposto numero diapositiva 5"/>
          <p:cNvSpPr>
            <a:spLocks noGrp="1"/>
          </p:cNvSpPr>
          <p:nvPr>
            <p:ph type="sldNum" sz="quarter" idx="12"/>
          </p:nvPr>
        </p:nvSpPr>
        <p:spPr/>
        <p:txBody>
          <a:bodyPr/>
          <a:lstStyle>
            <a:lvl1pPr>
              <a:defRPr/>
            </a:lvl1pPr>
          </a:lstStyle>
          <a:p>
            <a:pPr>
              <a:defRPr/>
            </a:pPr>
            <a:fld id="{78118B2E-FC66-44D9-85CB-76F445FF310C}" type="slidenum">
              <a:rPr lang="it-IT"/>
              <a:pPr>
                <a:defRPr/>
              </a:pPr>
              <a:t>‹#›</a:t>
            </a:fld>
            <a:endParaRPr lang="it-IT"/>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5123"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cs typeface="ＭＳ Ｐゴシック" charset="-128"/>
              </a:defRPr>
            </a:lvl1pPr>
          </a:lstStyle>
          <a:p>
            <a:pPr>
              <a:defRPr/>
            </a:pPr>
            <a:fld id="{4154F17D-AD81-4A36-AF6B-6D2A7BEDF796}"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chart" Target="../charts/chart8.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oleObject" Target="../embeddings/Microsoft_Excel_97-2003_Worksheet3.xls"/><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Microsoft_Excel_97-2003_Worksheet1.xls"/><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oleObject" Target="../embeddings/Microsoft_Excel_97-2003_Worksheet2.xls"/><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package" Target="../embeddings/Microsoft_Excel_Worksheet1.xlsx"/><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04800" y="2514600"/>
            <a:ext cx="8610600" cy="304800"/>
          </a:xfrm>
          <a:prstGeom prst="rect">
            <a:avLst/>
          </a:prstGeom>
          <a:solidFill>
            <a:srgbClr val="800000"/>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it-IT"/>
          </a:p>
        </p:txBody>
      </p:sp>
      <p:pic>
        <p:nvPicPr>
          <p:cNvPr id="6147"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150" name="CasellaDiTesto 9"/>
          <p:cNvSpPr txBox="1">
            <a:spLocks noChangeArrowheads="1"/>
          </p:cNvSpPr>
          <p:nvPr/>
        </p:nvSpPr>
        <p:spPr bwMode="auto">
          <a:xfrm>
            <a:off x="228600" y="4759325"/>
            <a:ext cx="3505200" cy="1108075"/>
          </a:xfrm>
          <a:prstGeom prst="rect">
            <a:avLst/>
          </a:prstGeom>
          <a:noFill/>
          <a:ln w="9525">
            <a:noFill/>
            <a:miter lim="800000"/>
            <a:headEnd/>
            <a:tailEnd/>
          </a:ln>
        </p:spPr>
        <p:txBody>
          <a:bodyPr>
            <a:spAutoFit/>
          </a:bodyPr>
          <a:lstStyle/>
          <a:p>
            <a:r>
              <a:rPr lang="it-IT">
                <a:latin typeface="Calibri" pitchFamily="34" charset="0"/>
              </a:rPr>
              <a:t>Corso di Metodi Quantitativi per Economia, Finanza e Management</a:t>
            </a:r>
          </a:p>
          <a:p>
            <a:endParaRPr lang="it-IT" sz="1400">
              <a:latin typeface="Calibri" pitchFamily="34" charset="0"/>
            </a:endParaRPr>
          </a:p>
          <a:p>
            <a:r>
              <a:rPr lang="it-IT" sz="1600">
                <a:latin typeface="Calibri" pitchFamily="34" charset="0"/>
              </a:rPr>
              <a:t>Prof. Alberto Saccardi</a:t>
            </a:r>
          </a:p>
        </p:txBody>
      </p:sp>
      <p:sp>
        <p:nvSpPr>
          <p:cNvPr id="6151"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pic>
        <p:nvPicPr>
          <p:cNvPr id="12" name="Picture 11" descr="toto-e-peppino.jpg"/>
          <p:cNvPicPr>
            <a:picLocks noChangeAspect="1"/>
          </p:cNvPicPr>
          <p:nvPr/>
        </p:nvPicPr>
        <p:blipFill>
          <a:blip r:embed="rId4" cstate="print"/>
          <a:srcRect/>
          <a:stretch>
            <a:fillRect/>
          </a:stretch>
        </p:blipFill>
        <p:spPr bwMode="auto">
          <a:xfrm>
            <a:off x="3921125" y="2133600"/>
            <a:ext cx="4537075" cy="3030538"/>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6153" name="TextBox 12"/>
          <p:cNvSpPr txBox="1">
            <a:spLocks noChangeArrowheads="1"/>
          </p:cNvSpPr>
          <p:nvPr/>
        </p:nvSpPr>
        <p:spPr bwMode="auto">
          <a:xfrm>
            <a:off x="990600" y="990600"/>
            <a:ext cx="6781800" cy="954088"/>
          </a:xfrm>
          <a:prstGeom prst="rect">
            <a:avLst/>
          </a:prstGeom>
          <a:noFill/>
          <a:ln w="9525">
            <a:noFill/>
            <a:miter lim="800000"/>
            <a:headEnd/>
            <a:tailEnd/>
          </a:ln>
        </p:spPr>
        <p:txBody>
          <a:bodyPr>
            <a:spAutoFit/>
          </a:bodyPr>
          <a:lstStyle/>
          <a:p>
            <a:pPr algn="ctr"/>
            <a:r>
              <a:rPr lang="it-IT" sz="2800" b="1">
                <a:solidFill>
                  <a:srgbClr val="800000"/>
                </a:solidFill>
                <a:latin typeface="Calibri" pitchFamily="34" charset="0"/>
              </a:rPr>
              <a:t>IL MERCATO DEL CAFFE`: </a:t>
            </a:r>
          </a:p>
          <a:p>
            <a:pPr algn="ctr"/>
            <a:r>
              <a:rPr lang="it-IT" sz="2800" b="1">
                <a:solidFill>
                  <a:srgbClr val="800000"/>
                </a:solidFill>
                <a:latin typeface="Calibri" pitchFamily="34" charset="0"/>
              </a:rPr>
              <a:t>Opportunità, Vantaggi, Rischi.</a:t>
            </a:r>
          </a:p>
        </p:txBody>
      </p:sp>
      <p:sp>
        <p:nvSpPr>
          <p:cNvPr id="6154" name="Slide Number Placeholder 9"/>
          <p:cNvSpPr>
            <a:spLocks noGrp="1"/>
          </p:cNvSpPr>
          <p:nvPr>
            <p:ph type="sldNum" sz="quarter" idx="12"/>
          </p:nvPr>
        </p:nvSpPr>
        <p:spPr bwMode="auto">
          <a:noFill/>
          <a:ln>
            <a:miter lim="800000"/>
            <a:headEnd/>
            <a:tailEnd/>
          </a:ln>
        </p:spPr>
        <p:txBody>
          <a:bodyPr/>
          <a:lstStyle/>
          <a:p>
            <a:fld id="{BF6A290F-4D71-4FB5-B221-4AFA7878BCBE}" type="slidenum">
              <a:rPr lang="it-IT" smtClean="0">
                <a:latin typeface="Calibri" pitchFamily="34" charset="0"/>
                <a:ea typeface="ＭＳ Ｐゴシック" pitchFamily="34" charset="-128"/>
              </a:rPr>
              <a:pPr/>
              <a:t>1</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3317"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13318" name="TextBox 7"/>
          <p:cNvSpPr txBox="1">
            <a:spLocks noChangeArrowheads="1"/>
          </p:cNvSpPr>
          <p:nvPr/>
        </p:nvSpPr>
        <p:spPr bwMode="auto">
          <a:xfrm>
            <a:off x="762000" y="914400"/>
            <a:ext cx="8153400" cy="523875"/>
          </a:xfrm>
          <a:prstGeom prst="rect">
            <a:avLst/>
          </a:prstGeom>
          <a:noFill/>
          <a:ln w="9525">
            <a:noFill/>
            <a:miter lim="800000"/>
            <a:headEnd/>
            <a:tailEnd/>
          </a:ln>
        </p:spPr>
        <p:txBody>
          <a:bodyPr>
            <a:spAutoFit/>
          </a:bodyPr>
          <a:lstStyle/>
          <a:p>
            <a:r>
              <a:rPr lang="it-IT" sz="2800" b="1">
                <a:solidFill>
                  <a:srgbClr val="C0504D"/>
                </a:solidFill>
                <a:latin typeface="Calibri" pitchFamily="34" charset="0"/>
              </a:rPr>
              <a:t> </a:t>
            </a:r>
            <a:endParaRPr lang="it-IT" sz="2800" b="1">
              <a:solidFill>
                <a:srgbClr val="800000"/>
              </a:solidFill>
              <a:latin typeface="Calibri" pitchFamily="34" charset="0"/>
            </a:endParaRPr>
          </a:p>
        </p:txBody>
      </p:sp>
      <p:sp>
        <p:nvSpPr>
          <p:cNvPr id="13319" name="TextBox 8"/>
          <p:cNvSpPr txBox="1">
            <a:spLocks noChangeArrowheads="1"/>
          </p:cNvSpPr>
          <p:nvPr/>
        </p:nvSpPr>
        <p:spPr bwMode="auto">
          <a:xfrm>
            <a:off x="457200" y="692696"/>
            <a:ext cx="8382000" cy="1323439"/>
          </a:xfrm>
          <a:prstGeom prst="rect">
            <a:avLst/>
          </a:prstGeom>
          <a:noFill/>
          <a:ln w="9525">
            <a:noFill/>
            <a:miter lim="800000"/>
            <a:headEnd/>
            <a:tailEnd/>
          </a:ln>
        </p:spPr>
        <p:txBody>
          <a:bodyPr>
            <a:spAutoFit/>
          </a:bodyPr>
          <a:lstStyle/>
          <a:p>
            <a:pPr algn="ctr"/>
            <a:r>
              <a:rPr lang="it-IT" sz="4000" b="1" dirty="0" smtClean="0">
                <a:solidFill>
                  <a:srgbClr val="800000"/>
                </a:solidFill>
                <a:latin typeface="Calibri" pitchFamily="34" charset="0"/>
              </a:rPr>
              <a:t>2. ANALISI </a:t>
            </a:r>
            <a:r>
              <a:rPr lang="it-IT" sz="4000" b="1" dirty="0">
                <a:solidFill>
                  <a:srgbClr val="800000"/>
                </a:solidFill>
                <a:latin typeface="Calibri" pitchFamily="34" charset="0"/>
              </a:rPr>
              <a:t>E INTERPRETAZIONE DEI DATI</a:t>
            </a:r>
          </a:p>
        </p:txBody>
      </p:sp>
      <p:pic>
        <p:nvPicPr>
          <p:cNvPr id="13320" name="Picture 11" descr="il-mondo-caffe.jpg"/>
          <p:cNvPicPr>
            <a:picLocks noChangeAspect="1"/>
          </p:cNvPicPr>
          <p:nvPr/>
        </p:nvPicPr>
        <p:blipFill>
          <a:blip r:embed="rId4" cstate="print"/>
          <a:srcRect/>
          <a:stretch>
            <a:fillRect/>
          </a:stretch>
        </p:blipFill>
        <p:spPr bwMode="auto">
          <a:xfrm>
            <a:off x="990600" y="1981200"/>
            <a:ext cx="7239000" cy="3703638"/>
          </a:xfrm>
          <a:prstGeom prst="rect">
            <a:avLst/>
          </a:prstGeom>
          <a:noFill/>
          <a:ln w="9525">
            <a:noFill/>
            <a:miter lim="800000"/>
            <a:headEnd/>
            <a:tailEnd/>
          </a:ln>
        </p:spPr>
      </p:pic>
      <p:sp>
        <p:nvSpPr>
          <p:cNvPr id="13321" name="Slide Number Placeholder 9"/>
          <p:cNvSpPr>
            <a:spLocks noGrp="1"/>
          </p:cNvSpPr>
          <p:nvPr>
            <p:ph type="sldNum" sz="quarter" idx="12"/>
          </p:nvPr>
        </p:nvSpPr>
        <p:spPr bwMode="auto">
          <a:noFill/>
          <a:ln>
            <a:miter lim="800000"/>
            <a:headEnd/>
            <a:tailEnd/>
          </a:ln>
        </p:spPr>
        <p:txBody>
          <a:bodyPr/>
          <a:lstStyle/>
          <a:p>
            <a:fld id="{B4991C0F-8B93-4E4F-B3C5-2FFBA8AE68B8}" type="slidenum">
              <a:rPr lang="it-IT" smtClean="0">
                <a:latin typeface="Calibri" pitchFamily="34" charset="0"/>
                <a:ea typeface="ＭＳ Ｐゴシック" pitchFamily="34" charset="-128"/>
              </a:rPr>
              <a:pPr/>
              <a:t>10</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4341"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solidFill>
                  <a:srgbClr val="000000"/>
                </a:solidFill>
                <a:latin typeface="Calibri" pitchFamily="34" charset="0"/>
              </a:rPr>
              <a:t>                Università Carlo Cattaneo-LIUC    2010/2011		                  </a:t>
            </a:r>
          </a:p>
        </p:txBody>
      </p:sp>
      <p:sp>
        <p:nvSpPr>
          <p:cNvPr id="14342" name="Rectangle 2"/>
          <p:cNvSpPr txBox="1">
            <a:spLocks noChangeArrowheads="1"/>
          </p:cNvSpPr>
          <p:nvPr/>
        </p:nvSpPr>
        <p:spPr bwMode="auto">
          <a:xfrm>
            <a:off x="107504" y="2060848"/>
            <a:ext cx="3338512" cy="571500"/>
          </a:xfrm>
          <a:prstGeom prst="rect">
            <a:avLst/>
          </a:prstGeom>
          <a:noFill/>
          <a:ln w="9525">
            <a:noFill/>
            <a:miter lim="800000"/>
            <a:headEnd/>
            <a:tailEnd/>
          </a:ln>
        </p:spPr>
        <p:txBody>
          <a:bodyPr anchor="ctr"/>
          <a:lstStyle/>
          <a:p>
            <a:pPr eaLnBrk="0" hangingPunct="0"/>
            <a:r>
              <a:rPr lang="it-IT" sz="4000" dirty="0"/>
              <a:t> </a:t>
            </a:r>
            <a:r>
              <a:rPr lang="it-IT" sz="4000" dirty="0" smtClean="0"/>
              <a:t> </a:t>
            </a:r>
            <a:r>
              <a:rPr lang="it-IT" sz="2400" b="1" dirty="0" smtClean="0">
                <a:solidFill>
                  <a:srgbClr val="800000"/>
                </a:solidFill>
                <a:latin typeface="Calibri" pitchFamily="34" charset="0"/>
              </a:rPr>
              <a:t>ETA</a:t>
            </a:r>
            <a:r>
              <a:rPr lang="it-IT" sz="2400" b="1" dirty="0">
                <a:solidFill>
                  <a:srgbClr val="800000"/>
                </a:solidFill>
                <a:latin typeface="Calibri" pitchFamily="34" charset="0"/>
              </a:rPr>
              <a:t>` DEL CAMPIONE</a:t>
            </a:r>
          </a:p>
        </p:txBody>
      </p:sp>
      <p:sp>
        <p:nvSpPr>
          <p:cNvPr id="14343" name="Rectangle 3"/>
          <p:cNvSpPr txBox="1">
            <a:spLocks noChangeArrowheads="1"/>
          </p:cNvSpPr>
          <p:nvPr/>
        </p:nvSpPr>
        <p:spPr bwMode="auto">
          <a:xfrm>
            <a:off x="323528" y="2852936"/>
            <a:ext cx="3257550" cy="1633538"/>
          </a:xfrm>
          <a:prstGeom prst="rect">
            <a:avLst/>
          </a:prstGeom>
          <a:noFill/>
          <a:ln w="9525">
            <a:noFill/>
            <a:miter lim="800000"/>
            <a:headEnd/>
            <a:tailEnd/>
          </a:ln>
        </p:spPr>
        <p:txBody>
          <a:bodyPr/>
          <a:lstStyle/>
          <a:p>
            <a:pPr algn="just" eaLnBrk="0" hangingPunct="0">
              <a:spcBef>
                <a:spcPct val="20000"/>
              </a:spcBef>
            </a:pPr>
            <a:r>
              <a:rPr lang="it-IT" sz="1600" dirty="0">
                <a:latin typeface="Calibri" pitchFamily="34" charset="0"/>
              </a:rPr>
              <a:t>Il campione è costituito da </a:t>
            </a:r>
            <a:r>
              <a:rPr lang="it-IT" sz="1600" b="1" dirty="0">
                <a:latin typeface="Calibri" pitchFamily="34" charset="0"/>
              </a:rPr>
              <a:t>208</a:t>
            </a:r>
            <a:r>
              <a:rPr lang="it-IT" sz="1600" dirty="0">
                <a:latin typeface="Calibri" pitchFamily="34" charset="0"/>
              </a:rPr>
              <a:t> persone di età e professioni diverse, accomunate dal consumo di caffè. L’età media del campione è </a:t>
            </a:r>
            <a:r>
              <a:rPr lang="it-IT" sz="1600" b="1" dirty="0">
                <a:latin typeface="Calibri" pitchFamily="34" charset="0"/>
              </a:rPr>
              <a:t>39.14</a:t>
            </a:r>
            <a:r>
              <a:rPr lang="it-IT" sz="1600" dirty="0">
                <a:latin typeface="Calibri" pitchFamily="34" charset="0"/>
              </a:rPr>
              <a:t> anni e la moda, cioè il valore più frequente, è </a:t>
            </a:r>
            <a:r>
              <a:rPr lang="it-IT" sz="1600" b="1" dirty="0">
                <a:latin typeface="Calibri" pitchFamily="34" charset="0"/>
              </a:rPr>
              <a:t>22</a:t>
            </a:r>
            <a:r>
              <a:rPr lang="it-IT" sz="1600" dirty="0">
                <a:latin typeface="Calibri" pitchFamily="34" charset="0"/>
              </a:rPr>
              <a:t> anni. </a:t>
            </a:r>
          </a:p>
          <a:p>
            <a:pPr algn="r" eaLnBrk="0" hangingPunct="0">
              <a:spcBef>
                <a:spcPct val="20000"/>
              </a:spcBef>
            </a:pPr>
            <a:endParaRPr lang="it-IT" dirty="0">
              <a:solidFill>
                <a:srgbClr val="FF0000"/>
              </a:solidFill>
              <a:latin typeface="Calibri" pitchFamily="34" charset="0"/>
            </a:endParaRPr>
          </a:p>
          <a:p>
            <a:pPr algn="just" eaLnBrk="0" hangingPunct="0">
              <a:spcBef>
                <a:spcPct val="20000"/>
              </a:spcBef>
            </a:pPr>
            <a:endParaRPr lang="it-IT" dirty="0">
              <a:latin typeface="Calibri" pitchFamily="34" charset="0"/>
            </a:endParaRPr>
          </a:p>
        </p:txBody>
      </p:sp>
      <p:graphicFrame>
        <p:nvGraphicFramePr>
          <p:cNvPr id="12" name="Table 11"/>
          <p:cNvGraphicFramePr>
            <a:graphicFrameLocks noGrp="1"/>
          </p:cNvGraphicFramePr>
          <p:nvPr/>
        </p:nvGraphicFramePr>
        <p:xfrm>
          <a:off x="3923928" y="2276872"/>
          <a:ext cx="4800600" cy="1962150"/>
        </p:xfrm>
        <a:graphic>
          <a:graphicData uri="http://schemas.openxmlformats.org/drawingml/2006/table">
            <a:tbl>
              <a:tblPr/>
              <a:tblGrid>
                <a:gridCol w="1439863"/>
                <a:gridCol w="881062"/>
                <a:gridCol w="1600200"/>
                <a:gridCol w="879475"/>
              </a:tblGrid>
              <a:tr h="228600">
                <a:tc gridSpan="4">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Calibri" charset="0"/>
                          <a:ea typeface="ＭＳ Ｐゴシック" charset="-128"/>
                          <a:cs typeface="ＭＳ Ｐゴシック" charset="-128"/>
                        </a:rPr>
                        <a:t>MOMENTS</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3048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ＭＳ Ｐゴシック" charset="-128"/>
                          <a:cs typeface="ＭＳ Ｐゴシック" charset="-128"/>
                        </a:rPr>
                        <a:t>N</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208</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128"/>
                          <a:cs typeface="ＭＳ Ｐゴシック" charset="-128"/>
                        </a:rPr>
                        <a:t>SUM WEIGHTS</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208</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857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ＭＳ Ｐゴシック" charset="-128"/>
                          <a:cs typeface="ＭＳ Ｐゴシック" charset="-128"/>
                        </a:rPr>
                        <a:t>MEAN</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cs typeface="ＭＳ Ｐゴシック" charset="-128"/>
                        </a:rPr>
                        <a:t>39.144</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ＭＳ Ｐゴシック" charset="-128"/>
                          <a:cs typeface="ＭＳ Ｐゴシック" charset="-128"/>
                        </a:rPr>
                        <a:t>SUM OBSERVATION</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8142</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857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ＭＳ Ｐゴシック" charset="-128"/>
                          <a:cs typeface="ＭＳ Ｐゴシック" charset="-128"/>
                        </a:rPr>
                        <a:t>STD DEVIATION</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cs typeface="ＭＳ Ｐゴシック" charset="-128"/>
                        </a:rPr>
                        <a:t>14.739</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128"/>
                          <a:cs typeface="ＭＳ Ｐゴシック" charset="-128"/>
                        </a:rPr>
                        <a:t>VARIANCE</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cs typeface="ＭＳ Ｐゴシック" charset="-128"/>
                        </a:rPr>
                        <a:t>217.254</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857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ＭＳ Ｐゴシック" charset="-128"/>
                          <a:cs typeface="ＭＳ Ｐゴシック" charset="-128"/>
                        </a:rPr>
                        <a:t>SKEWENESS</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cs typeface="ＭＳ Ｐゴシック" charset="-128"/>
                        </a:rPr>
                        <a:t>0.515</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128"/>
                          <a:cs typeface="ＭＳ Ｐゴシック" charset="-128"/>
                        </a:rPr>
                        <a:t>KURTOSIS</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-0.588</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857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128"/>
                          <a:cs typeface="ＭＳ Ｐゴシック" charset="-128"/>
                        </a:rPr>
                        <a:t>UNCORRECTED SS</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cs typeface="ＭＳ Ｐゴシック" charset="-128"/>
                        </a:rPr>
                        <a:t>363684</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128"/>
                          <a:cs typeface="ＭＳ Ｐゴシック" charset="-128"/>
                        </a:rPr>
                        <a:t>CORRECTED SS</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cs typeface="ＭＳ Ｐゴシック" charset="-128"/>
                        </a:rPr>
                        <a:t>44971.673</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857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ＭＳ Ｐゴシック" charset="-128"/>
                          <a:cs typeface="ＭＳ Ｐゴシック" charset="-128"/>
                        </a:rPr>
                        <a:t>COEF VARIATION</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cs typeface="ＭＳ Ｐゴシック" charset="-128"/>
                        </a:rPr>
                        <a:t>37.654</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ＭＳ Ｐゴシック" charset="-128"/>
                          <a:cs typeface="ＭＳ Ｐゴシック" charset="-128"/>
                        </a:rPr>
                        <a:t>STD ERROR MEAN</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t>1.022</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13" name="Table 12"/>
          <p:cNvGraphicFramePr>
            <a:graphicFrameLocks noGrp="1"/>
          </p:cNvGraphicFramePr>
          <p:nvPr/>
        </p:nvGraphicFramePr>
        <p:xfrm>
          <a:off x="3995936" y="4653136"/>
          <a:ext cx="4546600" cy="1371600"/>
        </p:xfrm>
        <a:graphic>
          <a:graphicData uri="http://schemas.openxmlformats.org/drawingml/2006/table">
            <a:tbl>
              <a:tblPr/>
              <a:tblGrid>
                <a:gridCol w="968375"/>
                <a:gridCol w="709613"/>
                <a:gridCol w="1912937"/>
                <a:gridCol w="955675"/>
              </a:tblGrid>
              <a:tr h="228600">
                <a:tc gridSpan="4">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800000"/>
                          </a:solidFill>
                          <a:effectLst/>
                          <a:latin typeface="Calibri" charset="0"/>
                          <a:ea typeface="ＭＳ Ｐゴシック" charset="-128"/>
                          <a:cs typeface="ＭＳ Ｐゴシック" charset="-128"/>
                        </a:rPr>
                        <a:t>BASIC STATISTICAL MEASURES</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228600">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128"/>
                          <a:cs typeface="ＭＳ Ｐゴシック" charset="-128"/>
                        </a:rPr>
                        <a:t>LOCATION</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it-IT"/>
                    </a:p>
                  </a:txBody>
                  <a:tcPr/>
                </a:tc>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128"/>
                          <a:cs typeface="ＭＳ Ｐゴシック" charset="-128"/>
                        </a:rPr>
                        <a:t>VARIABILITY</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it-IT"/>
                    </a:p>
                  </a:txBody>
                  <a:tcPr/>
                </a:tc>
              </a:tr>
              <a:tr h="2286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128"/>
                          <a:cs typeface="ＭＳ Ｐゴシック" charset="-128"/>
                        </a:rPr>
                        <a:t>MEAN</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cs typeface="ＭＳ Ｐゴシック" charset="-128"/>
                        </a:rPr>
                        <a:t>39.144</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128"/>
                          <a:cs typeface="ＭＳ Ｐゴシック" charset="-128"/>
                        </a:rPr>
                        <a:t>STD DEVIATION</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cs typeface="ＭＳ Ｐゴシック" charset="-128"/>
                        </a:rPr>
                        <a:t>14.739</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286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128"/>
                          <a:cs typeface="ＭＳ Ｐゴシック" charset="-128"/>
                        </a:rPr>
                        <a:t>MEDIAN</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cs typeface="ＭＳ Ｐゴシック" charset="-128"/>
                        </a:rPr>
                        <a:t>37.5</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128"/>
                          <a:cs typeface="ＭＳ Ｐゴシック" charset="-128"/>
                        </a:rPr>
                        <a:t>VARIANCE</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cs typeface="ＭＳ Ｐゴシック" charset="-128"/>
                        </a:rPr>
                        <a:t>217.254</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286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128"/>
                          <a:cs typeface="ＭＳ Ｐゴシック" charset="-128"/>
                        </a:rPr>
                        <a:t>MODE</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22</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128"/>
                          <a:cs typeface="ＭＳ Ｐゴシック" charset="-128"/>
                        </a:rPr>
                        <a:t>RANGE</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65</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286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0"/>
                          </a:solidFill>
                          <a:effectLst/>
                          <a:latin typeface="Calibri" charset="0"/>
                          <a:ea typeface="ＭＳ Ｐゴシック" charset="-128"/>
                          <a:cs typeface="ＭＳ Ｐゴシック" charset="-128"/>
                        </a:rPr>
                        <a:t> </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90"/>
                          </a:solidFill>
                          <a:effectLst/>
                          <a:latin typeface="Calibri" charset="0"/>
                          <a:ea typeface="ＭＳ Ｐゴシック" charset="-128"/>
                          <a:cs typeface="ＭＳ Ｐゴシック" charset="-128"/>
                        </a:rPr>
                        <a:t> </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128"/>
                          <a:cs typeface="ＭＳ Ｐゴシック" charset="-128"/>
                        </a:rPr>
                        <a:t>INTERQUARTILE RANGE</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ＭＳ Ｐゴシック" charset="-128"/>
                          <a:cs typeface="ＭＳ Ｐゴシック" charset="-128"/>
                        </a:rPr>
                        <a:t>24</a:t>
                      </a:r>
                    </a:p>
                  </a:txBody>
                  <a:tcPr marL="12700" marR="12700"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4415" name="Slide Number Placeholder 13"/>
          <p:cNvSpPr>
            <a:spLocks noGrp="1"/>
          </p:cNvSpPr>
          <p:nvPr>
            <p:ph type="sldNum" sz="quarter" idx="12"/>
          </p:nvPr>
        </p:nvSpPr>
        <p:spPr bwMode="auto">
          <a:noFill/>
          <a:ln>
            <a:miter lim="800000"/>
            <a:headEnd/>
            <a:tailEnd/>
          </a:ln>
        </p:spPr>
        <p:txBody>
          <a:bodyPr/>
          <a:lstStyle/>
          <a:p>
            <a:fld id="{47047047-9DE3-48EC-96A3-CA9CFA58E187}" type="slidenum">
              <a:rPr lang="it-IT" smtClean="0">
                <a:latin typeface="Calibri" pitchFamily="34" charset="0"/>
                <a:ea typeface="ＭＳ Ｐゴシック" pitchFamily="34" charset="-128"/>
              </a:rPr>
              <a:pPr/>
              <a:t>11</a:t>
            </a:fld>
            <a:endParaRPr lang="it-IT" smtClean="0">
              <a:latin typeface="Calibri" pitchFamily="34" charset="0"/>
              <a:ea typeface="ＭＳ Ｐゴシック" pitchFamily="34" charset="-128"/>
            </a:endParaRPr>
          </a:p>
        </p:txBody>
      </p:sp>
      <p:sp>
        <p:nvSpPr>
          <p:cNvPr id="14" name="CasellaDiTesto 13"/>
          <p:cNvSpPr txBox="1"/>
          <p:nvPr/>
        </p:nvSpPr>
        <p:spPr>
          <a:xfrm>
            <a:off x="611560" y="889556"/>
            <a:ext cx="6984776" cy="523220"/>
          </a:xfrm>
          <a:prstGeom prst="rect">
            <a:avLst/>
          </a:prstGeom>
          <a:noFill/>
        </p:spPr>
        <p:txBody>
          <a:bodyPr wrap="square" rtlCol="0">
            <a:spAutoFit/>
          </a:bodyPr>
          <a:lstStyle/>
          <a:p>
            <a:r>
              <a:rPr lang="it-IT" sz="2800" b="1" dirty="0" smtClean="0">
                <a:solidFill>
                  <a:srgbClr val="82302E"/>
                </a:solidFill>
                <a:latin typeface="+mn-lt"/>
              </a:rPr>
              <a:t>2.1. ANALISI UNIVARIATA</a:t>
            </a:r>
            <a:endParaRPr lang="it-IT" sz="2800" b="1" dirty="0">
              <a:solidFill>
                <a:srgbClr val="82302E"/>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5365"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solidFill>
                  <a:srgbClr val="000000"/>
                </a:solidFill>
                <a:latin typeface="Calibri" pitchFamily="34" charset="0"/>
              </a:rPr>
              <a:t>                Università Carlo Cattaneo-LIUC    2010/2011		                  </a:t>
            </a:r>
          </a:p>
        </p:txBody>
      </p:sp>
      <p:graphicFrame>
        <p:nvGraphicFramePr>
          <p:cNvPr id="8" name="Grafico 7"/>
          <p:cNvGraphicFramePr>
            <a:graphicFrameLocks/>
          </p:cNvGraphicFramePr>
          <p:nvPr/>
        </p:nvGraphicFramePr>
        <p:xfrm>
          <a:off x="1600200" y="2057400"/>
          <a:ext cx="6248400" cy="3886200"/>
        </p:xfrm>
        <a:graphic>
          <a:graphicData uri="http://schemas.openxmlformats.org/drawingml/2006/chart">
            <c:chart xmlns:c="http://schemas.openxmlformats.org/drawingml/2006/chart" xmlns:r="http://schemas.openxmlformats.org/officeDocument/2006/relationships" r:id="rId4"/>
          </a:graphicData>
        </a:graphic>
      </p:graphicFrame>
      <p:sp>
        <p:nvSpPr>
          <p:cNvPr id="15367" name="CasellaDiTesto 2"/>
          <p:cNvSpPr txBox="1">
            <a:spLocks noChangeArrowheads="1"/>
          </p:cNvSpPr>
          <p:nvPr/>
        </p:nvSpPr>
        <p:spPr bwMode="auto">
          <a:xfrm>
            <a:off x="603250" y="908050"/>
            <a:ext cx="7550150" cy="830263"/>
          </a:xfrm>
          <a:prstGeom prst="rect">
            <a:avLst/>
          </a:prstGeom>
          <a:noFill/>
          <a:ln w="9525">
            <a:noFill/>
            <a:miter lim="800000"/>
            <a:headEnd/>
            <a:tailEnd/>
          </a:ln>
        </p:spPr>
        <p:txBody>
          <a:bodyPr>
            <a:spAutoFit/>
          </a:bodyPr>
          <a:lstStyle/>
          <a:p>
            <a:pPr algn="just"/>
            <a:r>
              <a:rPr lang="it-IT" sz="1600">
                <a:latin typeface="Calibri" pitchFamily="34" charset="0"/>
              </a:rPr>
              <a:t>Il seguente grafico descrive la distribuzione delle età all’interno del campione. Possiamo notare come vi sia una distribuzione piuttosto regolare, fatta eccezione del valore 22 dove il numero degli intervistati è maggiore rispetto alla distribuzione analizzata. </a:t>
            </a:r>
          </a:p>
        </p:txBody>
      </p:sp>
      <p:sp>
        <p:nvSpPr>
          <p:cNvPr id="15368" name="Slide Number Placeholder 8"/>
          <p:cNvSpPr>
            <a:spLocks noGrp="1"/>
          </p:cNvSpPr>
          <p:nvPr>
            <p:ph type="sldNum" sz="quarter" idx="12"/>
          </p:nvPr>
        </p:nvSpPr>
        <p:spPr bwMode="auto">
          <a:noFill/>
          <a:ln>
            <a:miter lim="800000"/>
            <a:headEnd/>
            <a:tailEnd/>
          </a:ln>
        </p:spPr>
        <p:txBody>
          <a:bodyPr/>
          <a:lstStyle/>
          <a:p>
            <a:fld id="{6E499747-0BC3-4EDB-BCD1-B116314B04F2}" type="slidenum">
              <a:rPr lang="it-IT" smtClean="0">
                <a:latin typeface="Calibri" pitchFamily="34" charset="0"/>
                <a:ea typeface="ＭＳ Ｐゴシック" pitchFamily="34" charset="-128"/>
              </a:rPr>
              <a:pPr/>
              <a:t>12</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6389"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16390" name="TextBox 7"/>
          <p:cNvSpPr txBox="1">
            <a:spLocks noChangeArrowheads="1"/>
          </p:cNvSpPr>
          <p:nvPr/>
        </p:nvSpPr>
        <p:spPr bwMode="auto">
          <a:xfrm>
            <a:off x="762000" y="914400"/>
            <a:ext cx="8153400" cy="523875"/>
          </a:xfrm>
          <a:prstGeom prst="rect">
            <a:avLst/>
          </a:prstGeom>
          <a:noFill/>
          <a:ln w="9525">
            <a:noFill/>
            <a:miter lim="800000"/>
            <a:headEnd/>
            <a:tailEnd/>
          </a:ln>
        </p:spPr>
        <p:txBody>
          <a:bodyPr>
            <a:spAutoFit/>
          </a:bodyPr>
          <a:lstStyle/>
          <a:p>
            <a:r>
              <a:rPr lang="it-IT" sz="2800" b="1">
                <a:solidFill>
                  <a:srgbClr val="C0504D"/>
                </a:solidFill>
                <a:latin typeface="Calibri" pitchFamily="34" charset="0"/>
              </a:rPr>
              <a:t> </a:t>
            </a:r>
            <a:endParaRPr lang="it-IT" sz="2800" b="1">
              <a:solidFill>
                <a:srgbClr val="800000"/>
              </a:solidFill>
              <a:latin typeface="Calibri" pitchFamily="34" charset="0"/>
            </a:endParaRPr>
          </a:p>
        </p:txBody>
      </p:sp>
      <p:sp>
        <p:nvSpPr>
          <p:cNvPr id="16391" name="Slide Number Placeholder 7"/>
          <p:cNvSpPr>
            <a:spLocks noGrp="1"/>
          </p:cNvSpPr>
          <p:nvPr>
            <p:ph type="sldNum" sz="quarter" idx="12"/>
          </p:nvPr>
        </p:nvSpPr>
        <p:spPr bwMode="auto">
          <a:noFill/>
          <a:ln>
            <a:miter lim="800000"/>
            <a:headEnd/>
            <a:tailEnd/>
          </a:ln>
        </p:spPr>
        <p:txBody>
          <a:bodyPr/>
          <a:lstStyle/>
          <a:p>
            <a:fld id="{54FAE6B8-BE51-48E4-A22F-B88632D6586E}" type="slidenum">
              <a:rPr lang="it-IT" smtClean="0">
                <a:latin typeface="Calibri" pitchFamily="34" charset="0"/>
                <a:ea typeface="ＭＳ Ｐゴシック" pitchFamily="34" charset="-128"/>
              </a:rPr>
              <a:pPr/>
              <a:t>13</a:t>
            </a:fld>
            <a:endParaRPr lang="it-IT" smtClean="0">
              <a:latin typeface="Calibri" pitchFamily="34" charset="0"/>
              <a:ea typeface="ＭＳ Ｐゴシック" pitchFamily="34" charset="-128"/>
            </a:endParaRPr>
          </a:p>
        </p:txBody>
      </p:sp>
      <p:graphicFrame>
        <p:nvGraphicFramePr>
          <p:cNvPr id="9" name="Tabella 9"/>
          <p:cNvGraphicFramePr>
            <a:graphicFrameLocks noGrp="1"/>
          </p:cNvGraphicFramePr>
          <p:nvPr/>
        </p:nvGraphicFramePr>
        <p:xfrm>
          <a:off x="609600" y="838200"/>
          <a:ext cx="2743200" cy="3581400"/>
        </p:xfrm>
        <a:graphic>
          <a:graphicData uri="http://schemas.openxmlformats.org/drawingml/2006/table">
            <a:tbl>
              <a:tblPr/>
              <a:tblGrid>
                <a:gridCol w="1560786"/>
                <a:gridCol w="1182414"/>
              </a:tblGrid>
              <a:tr h="2984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rPr>
                        <a:t>Quantile</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Valore</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84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000000"/>
                          </a:solidFill>
                          <a:effectLst/>
                          <a:latin typeface="Calibri" charset="0"/>
                          <a:ea typeface="ＭＳ Ｐゴシック" charset="-128"/>
                          <a:cs typeface="ＭＳ Ｐゴシック" charset="-128"/>
                        </a:rPr>
                        <a:t>100% Max</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83</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84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99%</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76</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84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95%</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64</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84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90%</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rPr>
                        <a:t>60</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84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75% Q3</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50</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84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50% Mediana</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37.5</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84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25% Q1</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rPr>
                        <a:t>26</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84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10%</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22</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84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5%</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21</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84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1%</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18</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84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0% Min</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rPr>
                        <a:t>18</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pic>
        <p:nvPicPr>
          <p:cNvPr id="16434" name="Picture 71"/>
          <p:cNvPicPr>
            <a:picLocks noChangeAspect="1" noChangeArrowheads="1"/>
          </p:cNvPicPr>
          <p:nvPr/>
        </p:nvPicPr>
        <p:blipFill>
          <a:blip r:embed="rId4" cstate="print"/>
          <a:srcRect/>
          <a:stretch>
            <a:fillRect/>
          </a:stretch>
        </p:blipFill>
        <p:spPr bwMode="auto">
          <a:xfrm>
            <a:off x="3429000" y="1066800"/>
            <a:ext cx="5392738" cy="3200400"/>
          </a:xfrm>
          <a:prstGeom prst="rect">
            <a:avLst/>
          </a:prstGeom>
          <a:noFill/>
          <a:ln w="9525">
            <a:noFill/>
            <a:miter lim="800000"/>
            <a:headEnd/>
            <a:tailEnd/>
          </a:ln>
        </p:spPr>
      </p:pic>
      <p:sp>
        <p:nvSpPr>
          <p:cNvPr id="16435" name="Rettangolo 11"/>
          <p:cNvSpPr>
            <a:spLocks noChangeArrowheads="1"/>
          </p:cNvSpPr>
          <p:nvPr/>
        </p:nvSpPr>
        <p:spPr bwMode="auto">
          <a:xfrm>
            <a:off x="457200" y="4648200"/>
            <a:ext cx="8305800" cy="1373188"/>
          </a:xfrm>
          <a:prstGeom prst="rect">
            <a:avLst/>
          </a:prstGeom>
          <a:noFill/>
          <a:ln w="9525">
            <a:noFill/>
            <a:miter lim="800000"/>
            <a:headEnd/>
            <a:tailEnd/>
          </a:ln>
        </p:spPr>
        <p:txBody>
          <a:bodyPr>
            <a:spAutoFit/>
          </a:bodyPr>
          <a:lstStyle/>
          <a:p>
            <a:pPr algn="just">
              <a:spcBef>
                <a:spcPct val="20000"/>
              </a:spcBef>
            </a:pPr>
            <a:r>
              <a:rPr lang="it-IT" sz="1600" dirty="0">
                <a:latin typeface="Calibri" pitchFamily="34" charset="0"/>
              </a:rPr>
              <a:t>Si ha un campo di variazione di </a:t>
            </a:r>
            <a:r>
              <a:rPr lang="it-IT" sz="1600" b="1" dirty="0">
                <a:latin typeface="Calibri" pitchFamily="34" charset="0"/>
              </a:rPr>
              <a:t>65</a:t>
            </a:r>
            <a:r>
              <a:rPr lang="it-IT" sz="1600" dirty="0" smtClean="0">
                <a:latin typeface="Calibri" pitchFamily="34" charset="0"/>
              </a:rPr>
              <a:t>, quindi un’ </a:t>
            </a:r>
            <a:r>
              <a:rPr lang="it-IT" sz="1600" dirty="0">
                <a:latin typeface="Calibri" pitchFamily="34" charset="0"/>
              </a:rPr>
              <a:t>elevata differenza tra il valore massimo di età rilevata (</a:t>
            </a:r>
            <a:r>
              <a:rPr lang="it-IT" sz="1600" b="1" dirty="0">
                <a:latin typeface="Calibri" pitchFamily="34" charset="0"/>
              </a:rPr>
              <a:t>83</a:t>
            </a:r>
            <a:r>
              <a:rPr lang="it-IT" sz="1600" dirty="0">
                <a:latin typeface="Calibri" pitchFamily="34" charset="0"/>
              </a:rPr>
              <a:t>)</a:t>
            </a:r>
            <a:r>
              <a:rPr lang="it-IT" sz="1600" b="1" dirty="0">
                <a:latin typeface="Calibri" pitchFamily="34" charset="0"/>
              </a:rPr>
              <a:t> </a:t>
            </a:r>
            <a:r>
              <a:rPr lang="it-IT" sz="1600" dirty="0">
                <a:latin typeface="Calibri" pitchFamily="34" charset="0"/>
              </a:rPr>
              <a:t>e il valore minimo (</a:t>
            </a:r>
            <a:r>
              <a:rPr lang="it-IT" sz="1600" b="1" dirty="0">
                <a:latin typeface="Calibri" pitchFamily="34" charset="0"/>
              </a:rPr>
              <a:t>18</a:t>
            </a:r>
            <a:r>
              <a:rPr lang="it-IT" sz="1600" dirty="0" smtClean="0">
                <a:latin typeface="Calibri" pitchFamily="34" charset="0"/>
              </a:rPr>
              <a:t>). Questo  indica che </a:t>
            </a:r>
            <a:r>
              <a:rPr lang="it-IT" sz="1600" dirty="0">
                <a:latin typeface="Calibri" pitchFamily="34" charset="0"/>
              </a:rPr>
              <a:t>il </a:t>
            </a:r>
            <a:r>
              <a:rPr lang="it-IT" sz="1600" dirty="0" err="1">
                <a:latin typeface="Calibri" pitchFamily="34" charset="0"/>
              </a:rPr>
              <a:t>range</a:t>
            </a:r>
            <a:r>
              <a:rPr lang="it-IT" sz="1600" dirty="0">
                <a:latin typeface="Calibri" pitchFamily="34" charset="0"/>
              </a:rPr>
              <a:t> di età considerata nel campione è </a:t>
            </a:r>
            <a:r>
              <a:rPr lang="it-IT" sz="1600" dirty="0" smtClean="0">
                <a:latin typeface="Calibri" pitchFamily="34" charset="0"/>
              </a:rPr>
              <a:t>ampio e spazia </a:t>
            </a:r>
            <a:r>
              <a:rPr lang="it-IT" sz="1600" dirty="0">
                <a:latin typeface="Calibri" pitchFamily="34" charset="0"/>
              </a:rPr>
              <a:t>dai giovani ai più anziani. </a:t>
            </a:r>
          </a:p>
          <a:p>
            <a:pPr algn="just">
              <a:spcBef>
                <a:spcPct val="20000"/>
              </a:spcBef>
            </a:pPr>
            <a:r>
              <a:rPr lang="it-IT" sz="1600" dirty="0">
                <a:latin typeface="Calibri" pitchFamily="34" charset="0"/>
              </a:rPr>
              <a:t>Possiamo notare come la mediana, pari a </a:t>
            </a:r>
            <a:r>
              <a:rPr lang="it-IT" sz="1600" b="1" dirty="0">
                <a:latin typeface="Calibri" pitchFamily="34" charset="0"/>
              </a:rPr>
              <a:t>37.5</a:t>
            </a:r>
            <a:r>
              <a:rPr lang="it-IT" sz="1600" dirty="0">
                <a:latin typeface="Calibri" pitchFamily="34" charset="0"/>
              </a:rPr>
              <a:t>, indichi come il 50% della popolazione intervistata abbia un’età minore di 38 anni.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7413"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solidFill>
                  <a:srgbClr val="000000"/>
                </a:solidFill>
                <a:latin typeface="Calibri" pitchFamily="34" charset="0"/>
              </a:rPr>
              <a:t>                Università Carlo Cattaneo-LIUC    2010/2011		                  </a:t>
            </a:r>
          </a:p>
        </p:txBody>
      </p:sp>
      <p:sp>
        <p:nvSpPr>
          <p:cNvPr id="17414" name="Rectangle 3"/>
          <p:cNvSpPr txBox="1">
            <a:spLocks noChangeArrowheads="1"/>
          </p:cNvSpPr>
          <p:nvPr/>
        </p:nvSpPr>
        <p:spPr bwMode="auto">
          <a:xfrm>
            <a:off x="528638" y="1265238"/>
            <a:ext cx="7859712" cy="4525962"/>
          </a:xfrm>
          <a:prstGeom prst="rect">
            <a:avLst/>
          </a:prstGeom>
          <a:noFill/>
          <a:ln w="9525">
            <a:noFill/>
            <a:miter lim="800000"/>
            <a:headEnd/>
            <a:tailEnd/>
          </a:ln>
        </p:spPr>
        <p:txBody>
          <a:bodyPr/>
          <a:lstStyle/>
          <a:p>
            <a:pPr algn="just">
              <a:spcBef>
                <a:spcPct val="20000"/>
              </a:spcBef>
            </a:pPr>
            <a:r>
              <a:rPr lang="it-IT" sz="1600" dirty="0">
                <a:latin typeface="Calibri" pitchFamily="34" charset="0"/>
              </a:rPr>
              <a:t>La maggior parte del campione è composto da lavoratori dipendenti, ben il </a:t>
            </a:r>
            <a:r>
              <a:rPr lang="it-IT" sz="1600" b="1" dirty="0">
                <a:latin typeface="Calibri" pitchFamily="34" charset="0"/>
              </a:rPr>
              <a:t>53.85 %</a:t>
            </a:r>
            <a:r>
              <a:rPr lang="it-IT" sz="1600" dirty="0">
                <a:latin typeface="Calibri" pitchFamily="34" charset="0"/>
              </a:rPr>
              <a:t> , cioè </a:t>
            </a:r>
            <a:r>
              <a:rPr lang="it-IT" sz="1600" b="1" dirty="0">
                <a:latin typeface="Calibri" pitchFamily="34" charset="0"/>
              </a:rPr>
              <a:t>112 </a:t>
            </a:r>
            <a:r>
              <a:rPr lang="it-IT" sz="1600" dirty="0">
                <a:latin typeface="Calibri" pitchFamily="34" charset="0"/>
              </a:rPr>
              <a:t>persone su </a:t>
            </a:r>
            <a:r>
              <a:rPr lang="it-IT" sz="1600" b="1" dirty="0">
                <a:latin typeface="Calibri" pitchFamily="34" charset="0"/>
              </a:rPr>
              <a:t>208</a:t>
            </a:r>
            <a:r>
              <a:rPr lang="it-IT" sz="1600" dirty="0">
                <a:latin typeface="Calibri" pitchFamily="34" charset="0"/>
              </a:rPr>
              <a:t>. </a:t>
            </a:r>
          </a:p>
          <a:p>
            <a:pPr algn="just">
              <a:spcBef>
                <a:spcPct val="20000"/>
              </a:spcBef>
            </a:pPr>
            <a:r>
              <a:rPr lang="it-IT" sz="1600" dirty="0">
                <a:latin typeface="Calibri" pitchFamily="34" charset="0"/>
              </a:rPr>
              <a:t>È seguito dal </a:t>
            </a:r>
            <a:r>
              <a:rPr lang="it-IT" sz="1600" b="1" dirty="0">
                <a:latin typeface="Calibri" pitchFamily="34" charset="0"/>
              </a:rPr>
              <a:t>21.15 </a:t>
            </a:r>
            <a:r>
              <a:rPr lang="it-IT" sz="1600" dirty="0">
                <a:latin typeface="Calibri" pitchFamily="34" charset="0"/>
              </a:rPr>
              <a:t>% di studenti e dal </a:t>
            </a:r>
            <a:r>
              <a:rPr lang="it-IT" sz="1600" b="1" dirty="0">
                <a:latin typeface="Calibri" pitchFamily="34" charset="0"/>
              </a:rPr>
              <a:t>12.02</a:t>
            </a:r>
            <a:r>
              <a:rPr lang="it-IT" sz="1600" dirty="0">
                <a:latin typeface="Calibri" pitchFamily="34" charset="0"/>
              </a:rPr>
              <a:t> % di lavoratori autonomi.</a:t>
            </a:r>
          </a:p>
          <a:p>
            <a:pPr algn="just">
              <a:spcBef>
                <a:spcPct val="20000"/>
              </a:spcBef>
            </a:pPr>
            <a:r>
              <a:rPr lang="it-IT" sz="1600" dirty="0">
                <a:latin typeface="Calibri" pitchFamily="34" charset="0"/>
              </a:rPr>
              <a:t>Infine il questionario è stato sottoposto a </a:t>
            </a:r>
            <a:r>
              <a:rPr lang="it-IT" sz="1600" b="1" dirty="0">
                <a:latin typeface="Calibri" pitchFamily="34" charset="0"/>
              </a:rPr>
              <a:t>15 </a:t>
            </a:r>
            <a:r>
              <a:rPr lang="it-IT" sz="1600" dirty="0">
                <a:latin typeface="Calibri" pitchFamily="34" charset="0"/>
              </a:rPr>
              <a:t>pensionati (</a:t>
            </a:r>
            <a:r>
              <a:rPr lang="it-IT" sz="1600" b="1" dirty="0" smtClean="0">
                <a:latin typeface="Calibri" pitchFamily="34" charset="0"/>
              </a:rPr>
              <a:t>7.21 </a:t>
            </a:r>
            <a:r>
              <a:rPr lang="it-IT" sz="1600" b="1" dirty="0">
                <a:latin typeface="Calibri" pitchFamily="34" charset="0"/>
              </a:rPr>
              <a:t>%</a:t>
            </a:r>
            <a:r>
              <a:rPr lang="it-IT" sz="1600" dirty="0">
                <a:latin typeface="Calibri" pitchFamily="34" charset="0"/>
              </a:rPr>
              <a:t>), </a:t>
            </a:r>
            <a:r>
              <a:rPr lang="it-IT" sz="1600" b="1" dirty="0">
                <a:latin typeface="Calibri" pitchFamily="34" charset="0"/>
              </a:rPr>
              <a:t>8 </a:t>
            </a:r>
            <a:r>
              <a:rPr lang="it-IT" sz="1600" dirty="0">
                <a:latin typeface="Calibri" pitchFamily="34" charset="0"/>
              </a:rPr>
              <a:t>casalinghe (</a:t>
            </a:r>
            <a:r>
              <a:rPr lang="it-IT" sz="1600" b="1" dirty="0">
                <a:latin typeface="Calibri" pitchFamily="34" charset="0"/>
              </a:rPr>
              <a:t>3.85 %</a:t>
            </a:r>
            <a:r>
              <a:rPr lang="it-IT" sz="1600" dirty="0">
                <a:latin typeface="Calibri" pitchFamily="34" charset="0"/>
              </a:rPr>
              <a:t>) e </a:t>
            </a:r>
            <a:r>
              <a:rPr lang="it-IT" sz="1600" b="1" dirty="0">
                <a:latin typeface="Calibri" pitchFamily="34" charset="0"/>
              </a:rPr>
              <a:t>4 </a:t>
            </a:r>
            <a:r>
              <a:rPr lang="it-IT" sz="1600" dirty="0">
                <a:latin typeface="Calibri" pitchFamily="34" charset="0"/>
              </a:rPr>
              <a:t>disoccupati ( </a:t>
            </a:r>
            <a:r>
              <a:rPr lang="it-IT" sz="1600" b="1" dirty="0">
                <a:latin typeface="Calibri" pitchFamily="34" charset="0"/>
              </a:rPr>
              <a:t>1.92 %</a:t>
            </a:r>
            <a:r>
              <a:rPr lang="it-IT" sz="1600" dirty="0">
                <a:latin typeface="Calibri" pitchFamily="34" charset="0"/>
              </a:rPr>
              <a:t>).</a:t>
            </a:r>
          </a:p>
        </p:txBody>
      </p:sp>
      <p:sp>
        <p:nvSpPr>
          <p:cNvPr id="17415" name="Rectangle 2"/>
          <p:cNvSpPr txBox="1">
            <a:spLocks noChangeArrowheads="1"/>
          </p:cNvSpPr>
          <p:nvPr/>
        </p:nvSpPr>
        <p:spPr bwMode="auto">
          <a:xfrm>
            <a:off x="539750" y="457200"/>
            <a:ext cx="8229600" cy="912813"/>
          </a:xfrm>
          <a:prstGeom prst="rect">
            <a:avLst/>
          </a:prstGeom>
          <a:noFill/>
          <a:ln w="9525">
            <a:noFill/>
            <a:miter lim="800000"/>
            <a:headEnd/>
            <a:tailEnd/>
          </a:ln>
        </p:spPr>
        <p:txBody>
          <a:bodyPr anchor="ctr"/>
          <a:lstStyle/>
          <a:p>
            <a:r>
              <a:rPr lang="it-IT" sz="2400" b="1">
                <a:solidFill>
                  <a:srgbClr val="800000"/>
                </a:solidFill>
                <a:latin typeface="Calibri" pitchFamily="34" charset="0"/>
              </a:rPr>
              <a:t>PROFESSIONE DEL CAMPIONE</a:t>
            </a:r>
          </a:p>
        </p:txBody>
      </p:sp>
      <p:graphicFrame>
        <p:nvGraphicFramePr>
          <p:cNvPr id="2" name="Tabella 1"/>
          <p:cNvGraphicFramePr>
            <a:graphicFrameLocks noGrp="1"/>
          </p:cNvGraphicFramePr>
          <p:nvPr/>
        </p:nvGraphicFramePr>
        <p:xfrm>
          <a:off x="2311400" y="3005138"/>
          <a:ext cx="4276725" cy="2655888"/>
        </p:xfrm>
        <a:graphic>
          <a:graphicData uri="http://schemas.openxmlformats.org/drawingml/2006/table">
            <a:tbl>
              <a:tblPr/>
              <a:tblGrid>
                <a:gridCol w="1712913"/>
                <a:gridCol w="1163637"/>
                <a:gridCol w="1400175"/>
              </a:tblGrid>
              <a:tr h="7032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rPr>
                        <a:t>TIPO </a:t>
                      </a:r>
                      <a:r>
                        <a:rPr kumimoji="0" lang="it-IT" sz="1400" b="1" i="0" u="none" strike="noStrike" cap="none" normalizeH="0" baseline="0" dirty="0" err="1">
                          <a:ln>
                            <a:noFill/>
                          </a:ln>
                          <a:solidFill>
                            <a:srgbClr val="800000"/>
                          </a:solidFill>
                          <a:effectLst/>
                          <a:latin typeface="Calibri" charset="0"/>
                          <a:ea typeface="ＭＳ Ｐゴシック" charset="-128"/>
                          <a:cs typeface="ＭＳ Ｐゴシック" charset="-128"/>
                        </a:rPr>
                        <a:t>DI</a:t>
                      </a:r>
                      <a:r>
                        <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rPr>
                        <a:t> LAVORO</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FREQUENZA ASSOLUTA</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rPr>
                        <a:t>FREQUENZA RELATIVA PERCENTUALE</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508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CASALINGA</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8</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rPr>
                        <a:t>3.85%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508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DISOCCUPATO</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4</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1.92%</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4699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LAVORATORE AUTONOMO</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25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12.02%</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4699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LAVORATORE DIPENDENTE</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112</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53.85%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508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PENSIONATO</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7.21%</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603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rPr>
                        <a:t>STUDENTE</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44</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rPr>
                        <a:t>21.15%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7450" name="Slide Number Placeholder 9"/>
          <p:cNvSpPr>
            <a:spLocks noGrp="1"/>
          </p:cNvSpPr>
          <p:nvPr>
            <p:ph type="sldNum" sz="quarter" idx="12"/>
          </p:nvPr>
        </p:nvSpPr>
        <p:spPr bwMode="auto">
          <a:noFill/>
          <a:ln>
            <a:miter lim="800000"/>
            <a:headEnd/>
            <a:tailEnd/>
          </a:ln>
        </p:spPr>
        <p:txBody>
          <a:bodyPr/>
          <a:lstStyle/>
          <a:p>
            <a:fld id="{0EA5A2A9-2B6E-4285-8E58-FAE303C3D912}" type="slidenum">
              <a:rPr lang="it-IT" smtClean="0">
                <a:latin typeface="Calibri" pitchFamily="34" charset="0"/>
                <a:ea typeface="ＭＳ Ｐゴシック" pitchFamily="34" charset="-128"/>
              </a:rPr>
              <a:pPr/>
              <a:t>14</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8437"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18438" name="TextBox 7"/>
          <p:cNvSpPr txBox="1">
            <a:spLocks noChangeArrowheads="1"/>
          </p:cNvSpPr>
          <p:nvPr/>
        </p:nvSpPr>
        <p:spPr bwMode="auto">
          <a:xfrm>
            <a:off x="762000" y="914400"/>
            <a:ext cx="8153400" cy="523875"/>
          </a:xfrm>
          <a:prstGeom prst="rect">
            <a:avLst/>
          </a:prstGeom>
          <a:noFill/>
          <a:ln w="9525">
            <a:noFill/>
            <a:miter lim="800000"/>
            <a:headEnd/>
            <a:tailEnd/>
          </a:ln>
        </p:spPr>
        <p:txBody>
          <a:bodyPr>
            <a:spAutoFit/>
          </a:bodyPr>
          <a:lstStyle/>
          <a:p>
            <a:r>
              <a:rPr lang="it-IT" sz="2800" b="1">
                <a:solidFill>
                  <a:srgbClr val="C0504D"/>
                </a:solidFill>
                <a:latin typeface="Calibri" pitchFamily="34" charset="0"/>
              </a:rPr>
              <a:t> </a:t>
            </a:r>
            <a:endParaRPr lang="it-IT" sz="2800" b="1">
              <a:solidFill>
                <a:srgbClr val="800000"/>
              </a:solidFill>
              <a:latin typeface="Calibri" pitchFamily="34" charset="0"/>
            </a:endParaRPr>
          </a:p>
        </p:txBody>
      </p:sp>
      <p:sp>
        <p:nvSpPr>
          <p:cNvPr id="18439" name="Slide Number Placeholder 7"/>
          <p:cNvSpPr>
            <a:spLocks noGrp="1"/>
          </p:cNvSpPr>
          <p:nvPr>
            <p:ph type="sldNum" sz="quarter" idx="12"/>
          </p:nvPr>
        </p:nvSpPr>
        <p:spPr bwMode="auto">
          <a:noFill/>
          <a:ln>
            <a:miter lim="800000"/>
            <a:headEnd/>
            <a:tailEnd/>
          </a:ln>
        </p:spPr>
        <p:txBody>
          <a:bodyPr/>
          <a:lstStyle/>
          <a:p>
            <a:fld id="{4559AE28-DB6C-43C3-8D70-E443AAEF121B}" type="slidenum">
              <a:rPr lang="it-IT" smtClean="0">
                <a:latin typeface="Calibri" pitchFamily="34" charset="0"/>
                <a:ea typeface="ＭＳ Ｐゴシック" pitchFamily="34" charset="-128"/>
              </a:rPr>
              <a:pPr/>
              <a:t>15</a:t>
            </a:fld>
            <a:endParaRPr lang="it-IT" smtClean="0">
              <a:latin typeface="Calibri" pitchFamily="34" charset="0"/>
              <a:ea typeface="ＭＳ Ｐゴシック" pitchFamily="34" charset="-128"/>
            </a:endParaRPr>
          </a:p>
        </p:txBody>
      </p:sp>
      <p:graphicFrame>
        <p:nvGraphicFramePr>
          <p:cNvPr id="9" name="Grafico 1"/>
          <p:cNvGraphicFramePr/>
          <p:nvPr/>
        </p:nvGraphicFramePr>
        <p:xfrm>
          <a:off x="457200" y="762000"/>
          <a:ext cx="5334000" cy="3429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fico 2"/>
          <p:cNvGraphicFramePr/>
          <p:nvPr/>
        </p:nvGraphicFramePr>
        <p:xfrm>
          <a:off x="3124200" y="3048000"/>
          <a:ext cx="5562600" cy="298926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9461"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solidFill>
                  <a:srgbClr val="000000"/>
                </a:solidFill>
                <a:latin typeface="Calibri" pitchFamily="34" charset="0"/>
              </a:rPr>
              <a:t>                Università Carlo Cattaneo-LIUC    2010/2011		                  </a:t>
            </a:r>
          </a:p>
        </p:txBody>
      </p:sp>
      <p:sp>
        <p:nvSpPr>
          <p:cNvPr id="19462" name="Rectangle 3"/>
          <p:cNvSpPr txBox="1">
            <a:spLocks noChangeArrowheads="1"/>
          </p:cNvSpPr>
          <p:nvPr/>
        </p:nvSpPr>
        <p:spPr bwMode="auto">
          <a:xfrm>
            <a:off x="5545138" y="1773238"/>
            <a:ext cx="2987675" cy="1684337"/>
          </a:xfrm>
          <a:prstGeom prst="rect">
            <a:avLst/>
          </a:prstGeom>
          <a:noFill/>
          <a:ln w="9525">
            <a:noFill/>
            <a:miter lim="800000"/>
            <a:headEnd/>
            <a:tailEnd/>
          </a:ln>
        </p:spPr>
        <p:txBody>
          <a:bodyPr/>
          <a:lstStyle/>
          <a:p>
            <a:pPr algn="just">
              <a:spcBef>
                <a:spcPct val="20000"/>
              </a:spcBef>
            </a:pPr>
            <a:r>
              <a:rPr lang="it-IT" sz="1600" dirty="0">
                <a:latin typeface="Calibri" pitchFamily="34" charset="0"/>
              </a:rPr>
              <a:t>In media è risultato che le persone consumano </a:t>
            </a:r>
            <a:r>
              <a:rPr lang="it-IT" sz="1600" dirty="0" smtClean="0">
                <a:latin typeface="Calibri" pitchFamily="34" charset="0"/>
              </a:rPr>
              <a:t>2.81 </a:t>
            </a:r>
            <a:r>
              <a:rPr lang="it-IT" sz="1600" dirty="0">
                <a:latin typeface="Calibri" pitchFamily="34" charset="0"/>
              </a:rPr>
              <a:t>caffè al giorno e il valore più frequente è 2 caffè giornalieri. </a:t>
            </a:r>
          </a:p>
          <a:p>
            <a:pPr algn="just">
              <a:spcBef>
                <a:spcPct val="20000"/>
              </a:spcBef>
            </a:pPr>
            <a:r>
              <a:rPr lang="it-IT" sz="1600" dirty="0">
                <a:latin typeface="Calibri" pitchFamily="34" charset="0"/>
              </a:rPr>
              <a:t>Il valore mediano è 3, quindi il 50% delle osservazioni consuma almeno tre caffè al giorno.</a:t>
            </a:r>
          </a:p>
          <a:p>
            <a:pPr algn="just">
              <a:spcBef>
                <a:spcPct val="20000"/>
              </a:spcBef>
            </a:pPr>
            <a:r>
              <a:rPr lang="it-IT" sz="1600" dirty="0">
                <a:latin typeface="Calibri" pitchFamily="34" charset="0"/>
              </a:rPr>
              <a:t>Si ha una forma di distribuzione di asimmetria positiva con una </a:t>
            </a:r>
            <a:r>
              <a:rPr lang="it-IT" sz="1600" dirty="0" err="1">
                <a:latin typeface="Calibri" pitchFamily="34" charset="0"/>
              </a:rPr>
              <a:t>skewness</a:t>
            </a:r>
            <a:r>
              <a:rPr lang="it-IT" sz="1600" dirty="0">
                <a:latin typeface="Calibri" pitchFamily="34" charset="0"/>
              </a:rPr>
              <a:t> vicina all’1, data da pochi valori elevati di caffè bevuti. Infatti il campo di variazione è 9.</a:t>
            </a:r>
          </a:p>
        </p:txBody>
      </p:sp>
      <p:sp>
        <p:nvSpPr>
          <p:cNvPr id="19463" name="Rectangle 2"/>
          <p:cNvSpPr txBox="1">
            <a:spLocks noChangeArrowheads="1"/>
          </p:cNvSpPr>
          <p:nvPr/>
        </p:nvSpPr>
        <p:spPr bwMode="auto">
          <a:xfrm>
            <a:off x="395288" y="549275"/>
            <a:ext cx="8229600" cy="868363"/>
          </a:xfrm>
          <a:prstGeom prst="rect">
            <a:avLst/>
          </a:prstGeom>
          <a:noFill/>
          <a:ln w="9525">
            <a:noFill/>
            <a:miter lim="800000"/>
            <a:headEnd/>
            <a:tailEnd/>
          </a:ln>
        </p:spPr>
        <p:txBody>
          <a:bodyPr anchor="ctr"/>
          <a:lstStyle/>
          <a:p>
            <a:r>
              <a:rPr lang="it-IT" sz="2400" b="1">
                <a:solidFill>
                  <a:srgbClr val="800000"/>
                </a:solidFill>
                <a:latin typeface="Calibri" pitchFamily="34" charset="0"/>
              </a:rPr>
              <a:t>CONSUMO DI CAFFE` DEL CAMPIONE</a:t>
            </a:r>
          </a:p>
        </p:txBody>
      </p:sp>
      <p:graphicFrame>
        <p:nvGraphicFramePr>
          <p:cNvPr id="10" name="Table 9"/>
          <p:cNvGraphicFramePr>
            <a:graphicFrameLocks noGrp="1"/>
          </p:cNvGraphicFramePr>
          <p:nvPr/>
        </p:nvGraphicFramePr>
        <p:xfrm>
          <a:off x="457200" y="1447800"/>
          <a:ext cx="4648200" cy="1596427"/>
        </p:xfrm>
        <a:graphic>
          <a:graphicData uri="http://schemas.openxmlformats.org/drawingml/2006/table">
            <a:tbl>
              <a:tblPr/>
              <a:tblGrid>
                <a:gridCol w="1447800"/>
                <a:gridCol w="762000"/>
                <a:gridCol w="1752600"/>
                <a:gridCol w="685800"/>
              </a:tblGrid>
              <a:tr h="217488">
                <a:tc gridSpan="4">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Calibri" charset="0"/>
                          <a:ea typeface="ＭＳ Ｐゴシック" charset="-128"/>
                          <a:cs typeface="ＭＳ Ｐゴシック" charset="-128"/>
                        </a:rPr>
                        <a:t>MOMENTS</a:t>
                      </a:r>
                    </a:p>
                  </a:txBody>
                  <a:tcPr marL="12119" marR="12119" marT="12119"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r>
              <a:tr h="24355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ＭＳ Ｐゴシック" charset="-128"/>
                          <a:cs typeface="ＭＳ Ｐゴシック" charset="-128"/>
                        </a:rPr>
                        <a:t>N</a:t>
                      </a:r>
                    </a:p>
                  </a:txBody>
                  <a:tcPr marL="12119" marR="12119" marT="12119"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208</a:t>
                      </a:r>
                    </a:p>
                  </a:txBody>
                  <a:tcPr marL="12119" marR="12119" marT="12119"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ＭＳ Ｐゴシック" charset="-128"/>
                          <a:cs typeface="ＭＳ Ｐゴシック" charset="-128"/>
                        </a:rPr>
                        <a:t>SUM WEIGHTS</a:t>
                      </a:r>
                    </a:p>
                  </a:txBody>
                  <a:tcPr marL="12119" marR="12119" marT="12119"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208</a:t>
                      </a:r>
                    </a:p>
                  </a:txBody>
                  <a:tcPr marL="12119" marR="12119" marT="12119"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6024">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ＭＳ Ｐゴシック" charset="-128"/>
                          <a:cs typeface="ＭＳ Ｐゴシック" charset="-128"/>
                        </a:rPr>
                        <a:t>MEAN</a:t>
                      </a:r>
                    </a:p>
                  </a:txBody>
                  <a:tcPr marL="12119" marR="12119" marT="12119"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cs typeface="ＭＳ Ｐゴシック" charset="-128"/>
                        </a:rPr>
                        <a:t>2.812</a:t>
                      </a:r>
                    </a:p>
                  </a:txBody>
                  <a:tcPr marL="12119" marR="12119" marT="12119"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ＭＳ Ｐゴシック" charset="-128"/>
                          <a:cs typeface="ＭＳ Ｐゴシック" charset="-128"/>
                        </a:rPr>
                        <a:t>SUM OBSERVATION</a:t>
                      </a:r>
                    </a:p>
                  </a:txBody>
                  <a:tcPr marL="12119" marR="12119" marT="12119"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585</a:t>
                      </a:r>
                    </a:p>
                  </a:txBody>
                  <a:tcPr marL="12119" marR="12119" marT="12119"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748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ＭＳ Ｐゴシック" charset="-128"/>
                          <a:cs typeface="ＭＳ Ｐゴシック" charset="-128"/>
                        </a:rPr>
                        <a:t>STD DEVIATION</a:t>
                      </a:r>
                    </a:p>
                  </a:txBody>
                  <a:tcPr marL="12119" marR="12119" marT="12119"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cs typeface="ＭＳ Ｐゴシック" charset="-128"/>
                        </a:rPr>
                        <a:t>1.534</a:t>
                      </a:r>
                    </a:p>
                  </a:txBody>
                  <a:tcPr marL="12119" marR="12119" marT="12119"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ＭＳ Ｐゴシック" charset="-128"/>
                          <a:cs typeface="ＭＳ Ｐゴシック" charset="-128"/>
                        </a:rPr>
                        <a:t>VARIANCE</a:t>
                      </a:r>
                    </a:p>
                  </a:txBody>
                  <a:tcPr marL="12119" marR="12119" marT="12119"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cs typeface="ＭＳ Ｐゴシック" charset="-128"/>
                        </a:rPr>
                        <a:t>2.355</a:t>
                      </a:r>
                    </a:p>
                  </a:txBody>
                  <a:tcPr marL="12119" marR="12119" marT="12119"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748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ＭＳ Ｐゴシック" charset="-128"/>
                          <a:cs typeface="ＭＳ Ｐゴシック" charset="-128"/>
                        </a:rPr>
                        <a:t>SKEWENESS</a:t>
                      </a:r>
                    </a:p>
                  </a:txBody>
                  <a:tcPr marL="12119" marR="12119" marT="12119"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cs typeface="ＭＳ Ｐゴシック" charset="-128"/>
                        </a:rPr>
                        <a:t>1.023</a:t>
                      </a:r>
                    </a:p>
                  </a:txBody>
                  <a:tcPr marL="12119" marR="12119" marT="12119"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ＭＳ Ｐゴシック" charset="-128"/>
                          <a:cs typeface="ＭＳ Ｐゴシック" charset="-128"/>
                        </a:rPr>
                        <a:t>KURTOSIS</a:t>
                      </a:r>
                    </a:p>
                  </a:txBody>
                  <a:tcPr marL="12119" marR="12119" marT="12119"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cs typeface="ＭＳ Ｐゴシック" charset="-128"/>
                        </a:rPr>
                        <a:t>1.848</a:t>
                      </a:r>
                    </a:p>
                  </a:txBody>
                  <a:tcPr marL="12119" marR="12119" marT="12119"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748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ＭＳ Ｐゴシック" charset="-128"/>
                          <a:cs typeface="ＭＳ Ｐゴシック" charset="-128"/>
                        </a:rPr>
                        <a:t>UNCORRECTED SS</a:t>
                      </a:r>
                    </a:p>
                  </a:txBody>
                  <a:tcPr marL="12119" marR="12119" marT="12119"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2133</a:t>
                      </a:r>
                    </a:p>
                  </a:txBody>
                  <a:tcPr marL="12119" marR="12119" marT="12119"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ＭＳ Ｐゴシック" charset="-128"/>
                          <a:cs typeface="ＭＳ Ｐゴシック" charset="-128"/>
                        </a:rPr>
                        <a:t>CORRECTED SS</a:t>
                      </a:r>
                    </a:p>
                  </a:txBody>
                  <a:tcPr marL="12119" marR="12119" marT="12119"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cs typeface="ＭＳ Ｐゴシック" charset="-128"/>
                        </a:rPr>
                        <a:t>487.687</a:t>
                      </a:r>
                    </a:p>
                  </a:txBody>
                  <a:tcPr marL="12119" marR="12119" marT="12119"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748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ＭＳ Ｐゴシック" charset="-128"/>
                          <a:cs typeface="ＭＳ Ｐゴシック" charset="-128"/>
                        </a:rPr>
                        <a:t>COEFF VARIATION</a:t>
                      </a:r>
                    </a:p>
                  </a:txBody>
                  <a:tcPr marL="12119" marR="12119" marT="12119"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cs typeface="ＭＳ Ｐゴシック" charset="-128"/>
                        </a:rPr>
                        <a:t>54.574</a:t>
                      </a:r>
                    </a:p>
                  </a:txBody>
                  <a:tcPr marL="12119" marR="12119" marT="12119"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ＭＳ Ｐゴシック" charset="-128"/>
                          <a:cs typeface="ＭＳ Ｐゴシック" charset="-128"/>
                        </a:rPr>
                        <a:t>STD ERROR MEAN</a:t>
                      </a:r>
                    </a:p>
                  </a:txBody>
                  <a:tcPr marL="12119" marR="12119" marT="12119"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cs typeface="ＭＳ Ｐゴシック" charset="-128"/>
                        </a:rPr>
                        <a:t>0.106</a:t>
                      </a:r>
                    </a:p>
                  </a:txBody>
                  <a:tcPr marL="12119" marR="12119" marT="12119"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1" name="Table 10"/>
          <p:cNvGraphicFramePr>
            <a:graphicFrameLocks noGrp="1"/>
          </p:cNvGraphicFramePr>
          <p:nvPr/>
        </p:nvGraphicFramePr>
        <p:xfrm>
          <a:off x="457200" y="3886200"/>
          <a:ext cx="4648200" cy="1352874"/>
        </p:xfrm>
        <a:graphic>
          <a:graphicData uri="http://schemas.openxmlformats.org/drawingml/2006/table">
            <a:tbl>
              <a:tblPr/>
              <a:tblGrid>
                <a:gridCol w="914400"/>
                <a:gridCol w="990600"/>
                <a:gridCol w="1981200"/>
                <a:gridCol w="762000"/>
              </a:tblGrid>
              <a:tr h="217488">
                <a:tc gridSpan="4">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Calibri" charset="0"/>
                          <a:ea typeface="ＭＳ Ｐゴシック" charset="-128"/>
                          <a:cs typeface="ＭＳ Ｐゴシック" charset="-128"/>
                        </a:rPr>
                        <a:t>BASIC STATISTICAL MEASURES</a:t>
                      </a:r>
                    </a:p>
                  </a:txBody>
                  <a:tcPr marL="12119" marR="12119" marT="1211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r>
              <a:tr h="217488">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128"/>
                          <a:cs typeface="ＭＳ Ｐゴシック" charset="-128"/>
                        </a:rPr>
                        <a:t>LOCATION</a:t>
                      </a:r>
                    </a:p>
                  </a:txBody>
                  <a:tcPr marL="12119" marR="12119" marT="1211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128"/>
                          <a:cs typeface="ＭＳ Ｐゴシック" charset="-128"/>
                        </a:rPr>
                        <a:t>VARIABILITY</a:t>
                      </a:r>
                    </a:p>
                  </a:txBody>
                  <a:tcPr marL="12119" marR="12119" marT="1211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r>
              <a:tr h="21748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128"/>
                          <a:cs typeface="ＭＳ Ｐゴシック" charset="-128"/>
                        </a:rPr>
                        <a:t>MEAN</a:t>
                      </a:r>
                    </a:p>
                  </a:txBody>
                  <a:tcPr marL="12119" marR="12119" marT="1211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charset="-128"/>
                          <a:cs typeface="ＭＳ Ｐゴシック" charset="-128"/>
                        </a:rPr>
                        <a:t>2.812</a:t>
                      </a:r>
                    </a:p>
                  </a:txBody>
                  <a:tcPr marL="12119" marR="12119" marT="1211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128"/>
                          <a:cs typeface="ＭＳ Ｐゴシック" charset="-128"/>
                        </a:rPr>
                        <a:t>STD DEVIATION</a:t>
                      </a:r>
                    </a:p>
                  </a:txBody>
                  <a:tcPr marL="12119" marR="12119" marT="1211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charset="-128"/>
                          <a:cs typeface="ＭＳ Ｐゴシック" charset="-128"/>
                        </a:rPr>
                        <a:t>1.534</a:t>
                      </a:r>
                    </a:p>
                  </a:txBody>
                  <a:tcPr marL="12119" marR="12119" marT="1211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748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128"/>
                          <a:cs typeface="ＭＳ Ｐゴシック" charset="-128"/>
                        </a:rPr>
                        <a:t>MEDIAN</a:t>
                      </a:r>
                    </a:p>
                  </a:txBody>
                  <a:tcPr marL="12119" marR="12119" marT="1211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128"/>
                          <a:cs typeface="ＭＳ Ｐゴシック" charset="-128"/>
                        </a:rPr>
                        <a:t>3</a:t>
                      </a:r>
                    </a:p>
                  </a:txBody>
                  <a:tcPr marL="12119" marR="12119" marT="1211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128"/>
                          <a:cs typeface="ＭＳ Ｐゴシック" charset="-128"/>
                        </a:rPr>
                        <a:t>VARIANCE</a:t>
                      </a:r>
                    </a:p>
                  </a:txBody>
                  <a:tcPr marL="12119" marR="12119" marT="1211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charset="-128"/>
                          <a:cs typeface="ＭＳ Ｐゴシック" charset="-128"/>
                        </a:rPr>
                        <a:t>2.355</a:t>
                      </a:r>
                    </a:p>
                  </a:txBody>
                  <a:tcPr marL="12119" marR="12119" marT="1211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748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128"/>
                          <a:cs typeface="ＭＳ Ｐゴシック" charset="-128"/>
                        </a:rPr>
                        <a:t>MODE</a:t>
                      </a:r>
                    </a:p>
                  </a:txBody>
                  <a:tcPr marL="12119" marR="12119" marT="1211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128"/>
                          <a:cs typeface="ＭＳ Ｐゴシック" charset="-128"/>
                        </a:rPr>
                        <a:t>2</a:t>
                      </a:r>
                    </a:p>
                  </a:txBody>
                  <a:tcPr marL="12119" marR="12119" marT="1211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ＭＳ Ｐゴシック" charset="-128"/>
                          <a:cs typeface="ＭＳ Ｐゴシック" charset="-128"/>
                        </a:rPr>
                        <a:t>RANGE</a:t>
                      </a:r>
                    </a:p>
                  </a:txBody>
                  <a:tcPr marL="12119" marR="12119" marT="1211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128"/>
                          <a:cs typeface="ＭＳ Ｐゴシック" charset="-128"/>
                        </a:rPr>
                        <a:t>9</a:t>
                      </a:r>
                    </a:p>
                  </a:txBody>
                  <a:tcPr marL="12119" marR="12119" marT="1211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748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0"/>
                          </a:solidFill>
                          <a:effectLst/>
                          <a:latin typeface="Arial" charset="0"/>
                          <a:ea typeface="ＭＳ Ｐゴシック" charset="-128"/>
                          <a:cs typeface="ＭＳ Ｐゴシック" charset="-128"/>
                        </a:rPr>
                        <a:t> </a:t>
                      </a:r>
                    </a:p>
                  </a:txBody>
                  <a:tcPr marL="12119" marR="12119" marT="1211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128"/>
                          <a:cs typeface="ＭＳ Ｐゴシック" charset="-128"/>
                        </a:rPr>
                        <a:t> </a:t>
                      </a:r>
                    </a:p>
                  </a:txBody>
                  <a:tcPr marL="12119" marR="12119" marT="1211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128"/>
                          <a:cs typeface="ＭＳ Ｐゴシック" charset="-128"/>
                        </a:rPr>
                        <a:t>INTERQUARTILE RANGE</a:t>
                      </a:r>
                    </a:p>
                  </a:txBody>
                  <a:tcPr marL="12119" marR="12119" marT="1211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128"/>
                          <a:cs typeface="ＭＳ Ｐゴシック" charset="-128"/>
                        </a:rPr>
                        <a:t>2</a:t>
                      </a:r>
                    </a:p>
                  </a:txBody>
                  <a:tcPr marL="12119" marR="12119" marT="1211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535" name="Slide Number Placeholder 11"/>
          <p:cNvSpPr>
            <a:spLocks noGrp="1"/>
          </p:cNvSpPr>
          <p:nvPr>
            <p:ph type="sldNum" sz="quarter" idx="12"/>
          </p:nvPr>
        </p:nvSpPr>
        <p:spPr bwMode="auto">
          <a:noFill/>
          <a:ln>
            <a:miter lim="800000"/>
            <a:headEnd/>
            <a:tailEnd/>
          </a:ln>
        </p:spPr>
        <p:txBody>
          <a:bodyPr/>
          <a:lstStyle/>
          <a:p>
            <a:fld id="{D3B921AB-C30D-44A2-AAB1-3BD643BE6438}" type="slidenum">
              <a:rPr lang="it-IT" smtClean="0">
                <a:latin typeface="Calibri" pitchFamily="34" charset="0"/>
                <a:ea typeface="ＭＳ Ｐゴシック" pitchFamily="34" charset="-128"/>
              </a:rPr>
              <a:pPr/>
              <a:t>16</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0485"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solidFill>
                  <a:srgbClr val="000000"/>
                </a:solidFill>
                <a:latin typeface="Calibri" pitchFamily="34" charset="0"/>
              </a:rPr>
              <a:t>                Università Carlo Cattaneo-LIUC    2010/2011		                  </a:t>
            </a:r>
          </a:p>
        </p:txBody>
      </p:sp>
      <p:sp>
        <p:nvSpPr>
          <p:cNvPr id="20486" name="Rettangolo 1"/>
          <p:cNvSpPr>
            <a:spLocks noChangeArrowheads="1"/>
          </p:cNvSpPr>
          <p:nvPr/>
        </p:nvSpPr>
        <p:spPr bwMode="auto">
          <a:xfrm>
            <a:off x="323850" y="1371600"/>
            <a:ext cx="8496300" cy="4246563"/>
          </a:xfrm>
          <a:prstGeom prst="rect">
            <a:avLst/>
          </a:prstGeom>
          <a:noFill/>
          <a:ln w="9525">
            <a:noFill/>
            <a:miter lim="800000"/>
            <a:headEnd/>
            <a:tailEnd/>
          </a:ln>
        </p:spPr>
        <p:txBody>
          <a:bodyPr>
            <a:spAutoFit/>
          </a:bodyPr>
          <a:lstStyle/>
          <a:p>
            <a:pPr algn="just"/>
            <a:r>
              <a:rPr lang="it-IT" dirty="0">
                <a:latin typeface="Calibri" pitchFamily="34" charset="0"/>
              </a:rPr>
              <a:t>È stata data la possibilità al campione di descrivere il proprio consumo di caffè associandolo a quattro differenti concetti:</a:t>
            </a:r>
          </a:p>
          <a:p>
            <a:pPr algn="just"/>
            <a:endParaRPr lang="it-IT" dirty="0">
              <a:latin typeface="Calibri" pitchFamily="34" charset="0"/>
            </a:endParaRPr>
          </a:p>
          <a:p>
            <a:pPr algn="just">
              <a:buFontTx/>
              <a:buChar char="•"/>
            </a:pPr>
            <a:r>
              <a:rPr lang="it-IT" b="1" dirty="0">
                <a:solidFill>
                  <a:srgbClr val="800000"/>
                </a:solidFill>
                <a:latin typeface="Calibri" pitchFamily="34" charset="0"/>
              </a:rPr>
              <a:t> RITO:</a:t>
            </a:r>
            <a:r>
              <a:rPr lang="it-IT" dirty="0">
                <a:solidFill>
                  <a:srgbClr val="800000"/>
                </a:solidFill>
                <a:latin typeface="Calibri" pitchFamily="34" charset="0"/>
              </a:rPr>
              <a:t> </a:t>
            </a:r>
            <a:r>
              <a:rPr lang="it-IT" dirty="0">
                <a:latin typeface="Calibri" pitchFamily="34" charset="0"/>
              </a:rPr>
              <a:t>dare maggiore importanza al momento vero e proprio di sorseggiare un caffè con qualcuno; unire valori, tradizioni e usanze che lo rendano un rito e non solo una semplice bevanda. </a:t>
            </a:r>
          </a:p>
          <a:p>
            <a:pPr algn="just"/>
            <a:endParaRPr lang="it-IT" dirty="0">
              <a:latin typeface="Calibri" pitchFamily="34" charset="0"/>
            </a:endParaRPr>
          </a:p>
          <a:p>
            <a:pPr algn="just">
              <a:buFontTx/>
              <a:buChar char="•"/>
            </a:pPr>
            <a:r>
              <a:rPr lang="it-IT" b="1" dirty="0">
                <a:solidFill>
                  <a:srgbClr val="800000"/>
                </a:solidFill>
                <a:latin typeface="Calibri" pitchFamily="34" charset="0"/>
              </a:rPr>
              <a:t> ABITUDINE:</a:t>
            </a:r>
            <a:r>
              <a:rPr lang="it-IT" dirty="0">
                <a:solidFill>
                  <a:srgbClr val="800000"/>
                </a:solidFill>
                <a:latin typeface="Calibri" pitchFamily="34" charset="0"/>
              </a:rPr>
              <a:t> </a:t>
            </a:r>
            <a:r>
              <a:rPr lang="it-IT" dirty="0">
                <a:latin typeface="Calibri" pitchFamily="34" charset="0"/>
              </a:rPr>
              <a:t>bere il caffè perché si è abituati a farlo, ritenerlo parte della routine della giornata, senza considerare il reale bisogno o piacere a berlo.</a:t>
            </a:r>
          </a:p>
          <a:p>
            <a:pPr algn="just"/>
            <a:endParaRPr lang="it-IT" dirty="0">
              <a:latin typeface="Calibri" pitchFamily="34" charset="0"/>
            </a:endParaRPr>
          </a:p>
          <a:p>
            <a:pPr algn="just">
              <a:buFontTx/>
              <a:buChar char="•"/>
            </a:pPr>
            <a:r>
              <a:rPr lang="it-IT" b="1" dirty="0">
                <a:solidFill>
                  <a:srgbClr val="953735"/>
                </a:solidFill>
                <a:latin typeface="Calibri" pitchFamily="34" charset="0"/>
              </a:rPr>
              <a:t> </a:t>
            </a:r>
            <a:r>
              <a:rPr lang="it-IT" b="1" dirty="0">
                <a:solidFill>
                  <a:srgbClr val="800000"/>
                </a:solidFill>
                <a:latin typeface="Calibri" pitchFamily="34" charset="0"/>
              </a:rPr>
              <a:t>SEMPLICE BEVANDA: </a:t>
            </a:r>
            <a:r>
              <a:rPr lang="it-IT" dirty="0">
                <a:latin typeface="Calibri" pitchFamily="34" charset="0"/>
              </a:rPr>
              <a:t>il caffè è visto come tante altre bevande e si beve perché piace e si sceglie quel drink al posto di un altro.</a:t>
            </a:r>
          </a:p>
          <a:p>
            <a:pPr algn="just">
              <a:buFontTx/>
              <a:buChar char="•"/>
            </a:pPr>
            <a:endParaRPr lang="it-IT" dirty="0">
              <a:latin typeface="Calibri" pitchFamily="34" charset="0"/>
            </a:endParaRPr>
          </a:p>
          <a:p>
            <a:pPr algn="just">
              <a:buFontTx/>
              <a:buChar char="•"/>
            </a:pPr>
            <a:r>
              <a:rPr lang="it-IT" b="1" dirty="0">
                <a:solidFill>
                  <a:srgbClr val="953735"/>
                </a:solidFill>
                <a:latin typeface="Calibri" pitchFamily="34" charset="0"/>
              </a:rPr>
              <a:t> </a:t>
            </a:r>
            <a:r>
              <a:rPr lang="it-IT" b="1" dirty="0">
                <a:solidFill>
                  <a:srgbClr val="800000"/>
                </a:solidFill>
                <a:latin typeface="Calibri" pitchFamily="34" charset="0"/>
              </a:rPr>
              <a:t>ESIGENZA:</a:t>
            </a:r>
            <a:r>
              <a:rPr lang="it-IT" dirty="0">
                <a:solidFill>
                  <a:srgbClr val="953735"/>
                </a:solidFill>
                <a:latin typeface="Calibri" pitchFamily="34" charset="0"/>
              </a:rPr>
              <a:t> </a:t>
            </a:r>
            <a:r>
              <a:rPr lang="it-IT" dirty="0">
                <a:latin typeface="Calibri" pitchFamily="34" charset="0"/>
              </a:rPr>
              <a:t>bere il caffè perché se ne sente il bisogno fisiologico </a:t>
            </a:r>
            <a:r>
              <a:rPr lang="it-IT" dirty="0" smtClean="0">
                <a:latin typeface="Calibri" pitchFamily="34" charset="0"/>
              </a:rPr>
              <a:t>(per </a:t>
            </a:r>
            <a:r>
              <a:rPr lang="it-IT" dirty="0">
                <a:latin typeface="Calibri" pitchFamily="34" charset="0"/>
              </a:rPr>
              <a:t>es. una persona che lavora di notte e ha l’esigenza di sorseggiare caffè per rimanere sveglio).</a:t>
            </a:r>
            <a:endParaRPr lang="it-IT" b="1" dirty="0">
              <a:solidFill>
                <a:schemeClr val="hlink"/>
              </a:solidFill>
              <a:latin typeface="Calibri" pitchFamily="34" charset="0"/>
            </a:endParaRPr>
          </a:p>
        </p:txBody>
      </p:sp>
      <p:sp>
        <p:nvSpPr>
          <p:cNvPr id="20487" name="Rectangle 2"/>
          <p:cNvSpPr>
            <a:spLocks noGrp="1" noChangeArrowheads="1"/>
          </p:cNvSpPr>
          <p:nvPr>
            <p:ph type="ctrTitle"/>
          </p:nvPr>
        </p:nvSpPr>
        <p:spPr>
          <a:xfrm>
            <a:off x="323850" y="692150"/>
            <a:ext cx="7777163" cy="503238"/>
          </a:xfrm>
        </p:spPr>
        <p:txBody>
          <a:bodyPr/>
          <a:lstStyle/>
          <a:p>
            <a:pPr algn="l"/>
            <a:r>
              <a:rPr lang="it-IT" sz="2800" b="1" smtClean="0">
                <a:solidFill>
                  <a:srgbClr val="800000"/>
                </a:solidFill>
                <a:ea typeface="ＭＳ Ｐゴシック" pitchFamily="34" charset="-128"/>
              </a:rPr>
              <a:t>DESCRIZIONE DEL CONSUMO</a:t>
            </a:r>
          </a:p>
        </p:txBody>
      </p:sp>
      <p:sp>
        <p:nvSpPr>
          <p:cNvPr id="20488" name="Slide Number Placeholder 8"/>
          <p:cNvSpPr>
            <a:spLocks noGrp="1"/>
          </p:cNvSpPr>
          <p:nvPr>
            <p:ph type="sldNum" sz="quarter" idx="12"/>
          </p:nvPr>
        </p:nvSpPr>
        <p:spPr bwMode="auto">
          <a:noFill/>
          <a:ln>
            <a:miter lim="800000"/>
            <a:headEnd/>
            <a:tailEnd/>
          </a:ln>
        </p:spPr>
        <p:txBody>
          <a:bodyPr/>
          <a:lstStyle/>
          <a:p>
            <a:fld id="{3FAA9C51-16C7-4B0D-9A97-2728B0FBD360}" type="slidenum">
              <a:rPr lang="it-IT" smtClean="0">
                <a:latin typeface="Calibri" pitchFamily="34" charset="0"/>
                <a:ea typeface="ＭＳ Ｐゴシック" pitchFamily="34" charset="-128"/>
              </a:rPr>
              <a:pPr/>
              <a:t>17</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539750" y="381000"/>
            <a:ext cx="8064500" cy="5832475"/>
          </a:xfrm>
        </p:spPr>
        <p:txBody>
          <a:bodyPr/>
          <a:lstStyle/>
          <a:p>
            <a:pPr marL="0" indent="0" algn="just" eaLnBrk="1" hangingPunct="1">
              <a:buFontTx/>
              <a:buNone/>
            </a:pPr>
            <a:endParaRPr lang="it-IT" dirty="0" smtClean="0">
              <a:latin typeface="Times New Roman" pitchFamily="18" charset="0"/>
              <a:ea typeface="ＭＳ Ｐゴシック" pitchFamily="34" charset="-128"/>
            </a:endParaRPr>
          </a:p>
          <a:p>
            <a:pPr marL="0" indent="0" algn="just" eaLnBrk="1" hangingPunct="1">
              <a:buFontTx/>
              <a:buNone/>
            </a:pPr>
            <a:endParaRPr lang="it-IT" dirty="0" smtClean="0">
              <a:latin typeface="Times New Roman" pitchFamily="18" charset="0"/>
              <a:ea typeface="ＭＳ Ｐゴシック" pitchFamily="34" charset="-128"/>
            </a:endParaRPr>
          </a:p>
          <a:p>
            <a:pPr marL="0" indent="0" algn="just" eaLnBrk="1" hangingPunct="1">
              <a:buFontTx/>
              <a:buNone/>
            </a:pPr>
            <a:endParaRPr lang="it-IT" dirty="0" smtClean="0">
              <a:latin typeface="Times New Roman" pitchFamily="18" charset="0"/>
              <a:ea typeface="ＭＳ Ｐゴシック" pitchFamily="34" charset="-128"/>
            </a:endParaRPr>
          </a:p>
          <a:p>
            <a:pPr marL="0" indent="0" algn="just" eaLnBrk="1" hangingPunct="1">
              <a:buFontTx/>
              <a:buNone/>
            </a:pPr>
            <a:endParaRPr lang="it-IT" dirty="0" smtClean="0">
              <a:latin typeface="Times New Roman" pitchFamily="18" charset="0"/>
              <a:ea typeface="ＭＳ Ｐゴシック" pitchFamily="34" charset="-128"/>
            </a:endParaRPr>
          </a:p>
          <a:p>
            <a:pPr marL="0" indent="0" algn="just" eaLnBrk="1" hangingPunct="1">
              <a:buFontTx/>
              <a:buNone/>
            </a:pPr>
            <a:endParaRPr lang="it-IT" dirty="0" smtClean="0">
              <a:latin typeface="Times New Roman" pitchFamily="18" charset="0"/>
              <a:ea typeface="ＭＳ Ｐゴシック" pitchFamily="34" charset="-128"/>
            </a:endParaRPr>
          </a:p>
          <a:p>
            <a:pPr marL="0" indent="0" algn="just" eaLnBrk="1" hangingPunct="1">
              <a:buFontTx/>
              <a:buNone/>
            </a:pPr>
            <a:endParaRPr lang="it-IT" sz="800" dirty="0" smtClean="0">
              <a:latin typeface="Times New Roman" pitchFamily="18" charset="0"/>
              <a:ea typeface="ＭＳ Ｐゴシック" pitchFamily="34" charset="-128"/>
            </a:endParaRPr>
          </a:p>
          <a:p>
            <a:pPr marL="0" indent="0" algn="just" eaLnBrk="1" hangingPunct="1">
              <a:buFontTx/>
              <a:buNone/>
            </a:pPr>
            <a:r>
              <a:rPr lang="it-IT" sz="1600" dirty="0" smtClean="0">
                <a:ea typeface="ＭＳ Ｐゴシック" pitchFamily="34" charset="-128"/>
              </a:rPr>
              <a:t>Analizzando i dati appare che la maggior parte del campione beve il caffè perché lo considera un’</a:t>
            </a:r>
            <a:r>
              <a:rPr lang="it-IT" sz="1600" b="1" dirty="0" smtClean="0">
                <a:solidFill>
                  <a:srgbClr val="800000"/>
                </a:solidFill>
                <a:ea typeface="ＭＳ Ｐゴシック" pitchFamily="34" charset="-128"/>
              </a:rPr>
              <a:t>ABITUDINE</a:t>
            </a:r>
            <a:r>
              <a:rPr lang="it-IT" sz="1600" dirty="0" smtClean="0">
                <a:ea typeface="ＭＳ Ｐゴシック" pitchFamily="34" charset="-128"/>
              </a:rPr>
              <a:t>. Molte persone si concedono un coffee break durante la giornata o vanno al bar dopo pranzo per bere il caffè proprio perché sono abituati a farlo, senza particolari motivi: è la routine. Infatti il </a:t>
            </a:r>
            <a:r>
              <a:rPr lang="it-IT" sz="1600" b="1" dirty="0" smtClean="0">
                <a:ea typeface="ＭＳ Ｐゴシック" pitchFamily="34" charset="-128"/>
              </a:rPr>
              <a:t>46.15%</a:t>
            </a:r>
            <a:r>
              <a:rPr lang="it-IT" sz="1600" dirty="0" smtClean="0">
                <a:solidFill>
                  <a:srgbClr val="FF0000"/>
                </a:solidFill>
                <a:ea typeface="ＭＳ Ｐゴシック" pitchFamily="34" charset="-128"/>
              </a:rPr>
              <a:t> </a:t>
            </a:r>
            <a:r>
              <a:rPr lang="it-IT" sz="1600" dirty="0" smtClean="0">
                <a:ea typeface="ＭＳ Ｐゴシック" pitchFamily="34" charset="-128"/>
              </a:rPr>
              <a:t>del campione ha scelto questa opzione, cioè</a:t>
            </a:r>
            <a:r>
              <a:rPr lang="it-IT" sz="1600" dirty="0" smtClean="0">
                <a:solidFill>
                  <a:srgbClr val="FF0000"/>
                </a:solidFill>
                <a:ea typeface="ＭＳ Ｐゴシック" pitchFamily="34" charset="-128"/>
              </a:rPr>
              <a:t> </a:t>
            </a:r>
            <a:r>
              <a:rPr lang="it-IT" sz="1600" b="1" dirty="0" smtClean="0">
                <a:ea typeface="ＭＳ Ｐゴシック" pitchFamily="34" charset="-128"/>
              </a:rPr>
              <a:t>96 persone su 208 totali</a:t>
            </a:r>
            <a:r>
              <a:rPr lang="it-IT" sz="1600" dirty="0" smtClean="0">
                <a:ea typeface="ＭＳ Ｐゴシック" pitchFamily="34" charset="-128"/>
              </a:rPr>
              <a:t>.</a:t>
            </a:r>
            <a:r>
              <a:rPr lang="it-IT" sz="1600" dirty="0" smtClean="0">
                <a:solidFill>
                  <a:srgbClr val="FF0000"/>
                </a:solidFill>
                <a:ea typeface="ＭＳ Ｐゴシック" pitchFamily="34" charset="-128"/>
              </a:rPr>
              <a:t/>
            </a:r>
            <a:br>
              <a:rPr lang="it-IT" sz="1600" dirty="0" smtClean="0">
                <a:solidFill>
                  <a:srgbClr val="FF0000"/>
                </a:solidFill>
                <a:ea typeface="ＭＳ Ｐゴシック" pitchFamily="34" charset="-128"/>
              </a:rPr>
            </a:br>
            <a:r>
              <a:rPr lang="it-IT" sz="1600" dirty="0" smtClean="0">
                <a:ea typeface="ＭＳ Ｐゴシック" pitchFamily="34" charset="-128"/>
              </a:rPr>
              <a:t/>
            </a:r>
            <a:br>
              <a:rPr lang="it-IT" sz="1600" dirty="0" smtClean="0">
                <a:ea typeface="ＭＳ Ｐゴシック" pitchFamily="34" charset="-128"/>
              </a:rPr>
            </a:br>
            <a:r>
              <a:rPr lang="it-IT" sz="1600" dirty="0" smtClean="0">
                <a:ea typeface="ＭＳ Ｐゴシック" pitchFamily="34" charset="-128"/>
              </a:rPr>
              <a:t>Da sottolineare anche come il </a:t>
            </a:r>
            <a:r>
              <a:rPr lang="it-IT" sz="1600" b="1" dirty="0" smtClean="0">
                <a:ea typeface="ＭＳ Ｐゴシック" pitchFamily="34" charset="-128"/>
              </a:rPr>
              <a:t>25.48% </a:t>
            </a:r>
            <a:r>
              <a:rPr lang="it-IT" sz="1600" dirty="0" smtClean="0">
                <a:ea typeface="ＭＳ Ｐゴシック" pitchFamily="34" charset="-128"/>
              </a:rPr>
              <a:t>ha risposto</a:t>
            </a:r>
            <a:r>
              <a:rPr lang="it-IT" sz="1600" dirty="0" smtClean="0">
                <a:solidFill>
                  <a:srgbClr val="800000"/>
                </a:solidFill>
                <a:ea typeface="ＭＳ Ｐゴシック" pitchFamily="34" charset="-128"/>
              </a:rPr>
              <a:t> </a:t>
            </a:r>
            <a:r>
              <a:rPr lang="it-IT" sz="1600" b="1" dirty="0" smtClean="0">
                <a:solidFill>
                  <a:srgbClr val="800000"/>
                </a:solidFill>
                <a:ea typeface="ＭＳ Ｐゴシック" pitchFamily="34" charset="-128"/>
              </a:rPr>
              <a:t>RITO</a:t>
            </a:r>
            <a:r>
              <a:rPr lang="it-IT" sz="1600" dirty="0" smtClean="0">
                <a:ea typeface="ＭＳ Ｐゴシック" pitchFamily="34" charset="-128"/>
              </a:rPr>
              <a:t>; un dato importante che indica che </a:t>
            </a:r>
            <a:r>
              <a:rPr lang="it-IT" sz="1600" b="1" dirty="0" smtClean="0">
                <a:ea typeface="ＭＳ Ｐゴシック" pitchFamily="34" charset="-128"/>
              </a:rPr>
              <a:t>53</a:t>
            </a:r>
            <a:r>
              <a:rPr lang="it-IT" sz="1600" dirty="0" smtClean="0">
                <a:solidFill>
                  <a:srgbClr val="FF0000"/>
                </a:solidFill>
                <a:ea typeface="ＭＳ Ｐゴシック" pitchFamily="34" charset="-128"/>
              </a:rPr>
              <a:t> </a:t>
            </a:r>
            <a:r>
              <a:rPr lang="it-IT" sz="1600" b="1" dirty="0" smtClean="0">
                <a:ea typeface="ＭＳ Ｐゴシック" pitchFamily="34" charset="-128"/>
              </a:rPr>
              <a:t>persone su 208 </a:t>
            </a:r>
            <a:r>
              <a:rPr lang="it-IT" sz="1600" dirty="0" smtClean="0">
                <a:ea typeface="ＭＳ Ｐゴシック" pitchFamily="34" charset="-128"/>
              </a:rPr>
              <a:t>vivono il momento di bere il caffè, da soli o in compagnia, come qualcosa di esperienziale da vivere nella sua totalità.</a:t>
            </a:r>
            <a:br>
              <a:rPr lang="it-IT" sz="1600" dirty="0" smtClean="0">
                <a:ea typeface="ＭＳ Ｐゴシック" pitchFamily="34" charset="-128"/>
              </a:rPr>
            </a:br>
            <a:r>
              <a:rPr lang="it-IT" sz="1600" dirty="0" smtClean="0">
                <a:ea typeface="ＭＳ Ｐゴシック" pitchFamily="34" charset="-128"/>
              </a:rPr>
              <a:t/>
            </a:r>
            <a:br>
              <a:rPr lang="it-IT" sz="1600" dirty="0" smtClean="0">
                <a:ea typeface="ＭＳ Ｐゴシック" pitchFamily="34" charset="-128"/>
              </a:rPr>
            </a:br>
            <a:r>
              <a:rPr lang="it-IT" sz="1600" dirty="0" smtClean="0">
                <a:ea typeface="ＭＳ Ｐゴシック" pitchFamily="34" charset="-128"/>
              </a:rPr>
              <a:t>Questi dati sono seguiti da percentuali minori: </a:t>
            </a:r>
            <a:r>
              <a:rPr lang="it-IT" sz="1600" b="1" dirty="0" smtClean="0">
                <a:ea typeface="ＭＳ Ｐゴシック" pitchFamily="34" charset="-128"/>
              </a:rPr>
              <a:t>16.35% </a:t>
            </a:r>
            <a:r>
              <a:rPr lang="it-IT" sz="1600" dirty="0" smtClean="0">
                <a:ea typeface="ＭＳ Ｐゴシック" pitchFamily="34" charset="-128"/>
              </a:rPr>
              <a:t>ha scelto </a:t>
            </a:r>
            <a:r>
              <a:rPr lang="it-IT" sz="1600" b="1" dirty="0" smtClean="0">
                <a:solidFill>
                  <a:srgbClr val="800000"/>
                </a:solidFill>
                <a:ea typeface="ＭＳ Ｐゴシック" pitchFamily="34" charset="-128"/>
              </a:rPr>
              <a:t>ESIGENZA</a:t>
            </a:r>
            <a:r>
              <a:rPr lang="it-IT" sz="1600" b="1" dirty="0" smtClean="0">
                <a:solidFill>
                  <a:srgbClr val="953735"/>
                </a:solidFill>
                <a:ea typeface="ＭＳ Ｐゴシック" pitchFamily="34" charset="-128"/>
              </a:rPr>
              <a:t> </a:t>
            </a:r>
            <a:r>
              <a:rPr lang="it-IT" sz="1600" dirty="0" smtClean="0">
                <a:ea typeface="ＭＳ Ｐゴシック" pitchFamily="34" charset="-128"/>
              </a:rPr>
              <a:t>e quindi sente il bisogno di bere caffè e </a:t>
            </a:r>
            <a:r>
              <a:rPr lang="it-IT" sz="1600" b="1" dirty="0" smtClean="0">
                <a:ea typeface="ＭＳ Ｐゴシック" pitchFamily="34" charset="-128"/>
              </a:rPr>
              <a:t>12.02%</a:t>
            </a:r>
            <a:r>
              <a:rPr lang="it-IT" sz="1600" dirty="0" smtClean="0">
                <a:solidFill>
                  <a:srgbClr val="FF0000"/>
                </a:solidFill>
                <a:ea typeface="ＭＳ Ｐゴシック" pitchFamily="34" charset="-128"/>
              </a:rPr>
              <a:t>  </a:t>
            </a:r>
            <a:r>
              <a:rPr lang="it-IT" sz="1600" b="1" dirty="0" smtClean="0">
                <a:solidFill>
                  <a:srgbClr val="800000"/>
                </a:solidFill>
                <a:ea typeface="ＭＳ Ｐゴシック" pitchFamily="34" charset="-128"/>
              </a:rPr>
              <a:t>SEMPLICE BEVANDA</a:t>
            </a:r>
            <a:r>
              <a:rPr lang="it-IT" sz="1600" dirty="0" smtClean="0">
                <a:ea typeface="ＭＳ Ｐゴシック" pitchFamily="34" charset="-128"/>
              </a:rPr>
              <a:t>.</a:t>
            </a:r>
          </a:p>
        </p:txBody>
      </p:sp>
      <p:graphicFrame>
        <p:nvGraphicFramePr>
          <p:cNvPr id="7" name="Tabella 6"/>
          <p:cNvGraphicFramePr>
            <a:graphicFrameLocks noGrp="1"/>
          </p:cNvGraphicFramePr>
          <p:nvPr/>
        </p:nvGraphicFramePr>
        <p:xfrm>
          <a:off x="2514600" y="692150"/>
          <a:ext cx="4624387" cy="2678113"/>
        </p:xfrm>
        <a:graphic>
          <a:graphicData uri="http://schemas.openxmlformats.org/drawingml/2006/table">
            <a:tbl>
              <a:tblPr/>
              <a:tblGrid>
                <a:gridCol w="1643062"/>
                <a:gridCol w="1397000"/>
                <a:gridCol w="1584325"/>
              </a:tblGrid>
              <a:tr h="342900">
                <a:tc gridSpan="3">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rPr>
                        <a:t>DESCRIZIONE DEL CONSUMO</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r>
              <a:tr h="9525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Tipologia</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Frequenza assoluta</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Frequenza relativa percentuale</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ABITUDINE</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96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46.15%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BEVANDA</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25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12.02%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ESIGENZA</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34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16.35%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RITO</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53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rPr>
                        <a:t>25.48%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1536" name="Picture 3"/>
          <p:cNvPicPr>
            <a:picLocks noChangeAspect="1" noChangeArrowheads="1"/>
          </p:cNvPicPr>
          <p:nvPr/>
        </p:nvPicPr>
        <p:blipFill>
          <a:blip r:embed="rId2" cstate="print"/>
          <a:srcRect/>
          <a:stretch>
            <a:fillRect/>
          </a:stretch>
        </p:blipFill>
        <p:spPr bwMode="auto">
          <a:xfrm>
            <a:off x="250825" y="101600"/>
            <a:ext cx="704850" cy="320675"/>
          </a:xfrm>
          <a:prstGeom prst="rect">
            <a:avLst/>
          </a:prstGeom>
          <a:noFill/>
          <a:ln w="9525">
            <a:noFill/>
            <a:miter lim="800000"/>
            <a:headEnd/>
            <a:tailEnd/>
          </a:ln>
        </p:spPr>
      </p:pic>
      <p:sp>
        <p:nvSpPr>
          <p:cNvPr id="21537"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solidFill>
                  <a:srgbClr val="000000"/>
                </a:solidFill>
                <a:latin typeface="Calibri" pitchFamily="34" charset="0"/>
              </a:rPr>
              <a:t>                Università Carlo Cattaneo-LIUC    2010/2011		                  </a:t>
            </a:r>
          </a:p>
        </p:txBody>
      </p:sp>
      <p:cxnSp>
        <p:nvCxnSpPr>
          <p:cNvPr id="21538" name="Connettore 1 19"/>
          <p:cNvCxnSpPr>
            <a:cxnSpLocks noChangeShapeType="1"/>
          </p:cNvCxnSpPr>
          <p:nvPr/>
        </p:nvCxnSpPr>
        <p:spPr bwMode="auto">
          <a:xfrm>
            <a:off x="250825" y="476250"/>
            <a:ext cx="8642350" cy="0"/>
          </a:xfrm>
          <a:prstGeom prst="line">
            <a:avLst/>
          </a:prstGeom>
          <a:noFill/>
          <a:ln w="15875">
            <a:solidFill>
              <a:srgbClr val="953735"/>
            </a:solidFill>
            <a:round/>
            <a:headEnd/>
            <a:tailEnd/>
          </a:ln>
        </p:spPr>
      </p:cxnSp>
      <p:cxnSp>
        <p:nvCxnSpPr>
          <p:cNvPr id="21539" name="Connettore 1 22"/>
          <p:cNvCxnSpPr>
            <a:cxnSpLocks noChangeShapeType="1"/>
          </p:cNvCxnSpPr>
          <p:nvPr/>
        </p:nvCxnSpPr>
        <p:spPr bwMode="auto">
          <a:xfrm>
            <a:off x="250825" y="6308725"/>
            <a:ext cx="8642350" cy="0"/>
          </a:xfrm>
          <a:prstGeom prst="line">
            <a:avLst/>
          </a:prstGeom>
          <a:noFill/>
          <a:ln w="31750">
            <a:solidFill>
              <a:srgbClr val="953735"/>
            </a:solidFill>
            <a:round/>
            <a:headEnd/>
            <a:tailEnd/>
          </a:ln>
        </p:spPr>
      </p:cxnSp>
      <p:sp>
        <p:nvSpPr>
          <p:cNvPr id="21540" name="Slide Number Placeholder 8"/>
          <p:cNvSpPr>
            <a:spLocks noGrp="1"/>
          </p:cNvSpPr>
          <p:nvPr>
            <p:ph type="sldNum" sz="quarter" idx="12"/>
          </p:nvPr>
        </p:nvSpPr>
        <p:spPr bwMode="auto">
          <a:noFill/>
          <a:ln>
            <a:miter lim="800000"/>
            <a:headEnd/>
            <a:tailEnd/>
          </a:ln>
        </p:spPr>
        <p:txBody>
          <a:bodyPr/>
          <a:lstStyle/>
          <a:p>
            <a:fld id="{B82C2078-1E78-484B-B21B-051E2E9A78C3}" type="slidenum">
              <a:rPr lang="it-IT" smtClean="0">
                <a:latin typeface="Calibri" pitchFamily="34" charset="0"/>
                <a:ea typeface="ＭＳ Ｐゴシック" pitchFamily="34" charset="-128"/>
              </a:rPr>
              <a:pPr/>
              <a:t>18</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2533"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22534" name="TextBox 7"/>
          <p:cNvSpPr txBox="1">
            <a:spLocks noChangeArrowheads="1"/>
          </p:cNvSpPr>
          <p:nvPr/>
        </p:nvSpPr>
        <p:spPr bwMode="auto">
          <a:xfrm>
            <a:off x="762000" y="914400"/>
            <a:ext cx="8153400" cy="523875"/>
          </a:xfrm>
          <a:prstGeom prst="rect">
            <a:avLst/>
          </a:prstGeom>
          <a:noFill/>
          <a:ln w="9525">
            <a:noFill/>
            <a:miter lim="800000"/>
            <a:headEnd/>
            <a:tailEnd/>
          </a:ln>
        </p:spPr>
        <p:txBody>
          <a:bodyPr>
            <a:spAutoFit/>
          </a:bodyPr>
          <a:lstStyle/>
          <a:p>
            <a:r>
              <a:rPr lang="it-IT" sz="2800" b="1">
                <a:solidFill>
                  <a:srgbClr val="C0504D"/>
                </a:solidFill>
                <a:latin typeface="Calibri" pitchFamily="34" charset="0"/>
              </a:rPr>
              <a:t> </a:t>
            </a:r>
            <a:endParaRPr lang="it-IT" sz="2800" b="1">
              <a:solidFill>
                <a:srgbClr val="800000"/>
              </a:solidFill>
              <a:latin typeface="Calibri" pitchFamily="34" charset="0"/>
            </a:endParaRPr>
          </a:p>
        </p:txBody>
      </p:sp>
      <p:sp>
        <p:nvSpPr>
          <p:cNvPr id="22535" name="Slide Number Placeholder 7"/>
          <p:cNvSpPr>
            <a:spLocks noGrp="1"/>
          </p:cNvSpPr>
          <p:nvPr>
            <p:ph type="sldNum" sz="quarter" idx="12"/>
          </p:nvPr>
        </p:nvSpPr>
        <p:spPr bwMode="auto">
          <a:noFill/>
          <a:ln>
            <a:miter lim="800000"/>
            <a:headEnd/>
            <a:tailEnd/>
          </a:ln>
        </p:spPr>
        <p:txBody>
          <a:bodyPr/>
          <a:lstStyle/>
          <a:p>
            <a:fld id="{615E4B34-142A-43AF-8F10-33F37B14EBA0}" type="slidenum">
              <a:rPr lang="it-IT" smtClean="0">
                <a:latin typeface="Calibri" pitchFamily="34" charset="0"/>
                <a:ea typeface="ＭＳ Ｐゴシック" pitchFamily="34" charset="-128"/>
              </a:rPr>
              <a:pPr/>
              <a:t>19</a:t>
            </a:fld>
            <a:endParaRPr lang="it-IT" smtClean="0">
              <a:latin typeface="Calibri" pitchFamily="34" charset="0"/>
              <a:ea typeface="ＭＳ Ｐゴシック" pitchFamily="34" charset="-128"/>
            </a:endParaRPr>
          </a:p>
        </p:txBody>
      </p:sp>
      <p:graphicFrame>
        <p:nvGraphicFramePr>
          <p:cNvPr id="9" name="Grafico 4"/>
          <p:cNvGraphicFramePr/>
          <p:nvPr/>
        </p:nvGraphicFramePr>
        <p:xfrm>
          <a:off x="381000" y="990600"/>
          <a:ext cx="5038725" cy="2819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fico 3"/>
          <p:cNvGraphicFramePr/>
          <p:nvPr/>
        </p:nvGraphicFramePr>
        <p:xfrm>
          <a:off x="3886200" y="3352800"/>
          <a:ext cx="4876800" cy="26670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173"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7174" name="Titolo 1"/>
          <p:cNvSpPr txBox="1">
            <a:spLocks/>
          </p:cNvSpPr>
          <p:nvPr/>
        </p:nvSpPr>
        <p:spPr bwMode="auto">
          <a:xfrm>
            <a:off x="-757238" y="620688"/>
            <a:ext cx="5041901" cy="693737"/>
          </a:xfrm>
          <a:prstGeom prst="rect">
            <a:avLst/>
          </a:prstGeom>
          <a:noFill/>
          <a:ln w="9525">
            <a:noFill/>
            <a:miter lim="800000"/>
            <a:headEnd/>
            <a:tailEnd/>
          </a:ln>
        </p:spPr>
        <p:txBody>
          <a:bodyPr anchor="ctr"/>
          <a:lstStyle/>
          <a:p>
            <a:pPr algn="ctr"/>
            <a:r>
              <a:rPr lang="it-IT" sz="3600" b="1" dirty="0">
                <a:solidFill>
                  <a:srgbClr val="800000"/>
                </a:solidFill>
                <a:latin typeface="Calibri" pitchFamily="34" charset="0"/>
              </a:rPr>
              <a:t>AGENDA</a:t>
            </a:r>
          </a:p>
        </p:txBody>
      </p:sp>
      <p:sp>
        <p:nvSpPr>
          <p:cNvPr id="7175" name="Rectangle 7"/>
          <p:cNvSpPr>
            <a:spLocks noChangeArrowheads="1"/>
          </p:cNvSpPr>
          <p:nvPr/>
        </p:nvSpPr>
        <p:spPr bwMode="auto">
          <a:xfrm>
            <a:off x="1600200" y="1412776"/>
            <a:ext cx="5852120" cy="4401205"/>
          </a:xfrm>
          <a:prstGeom prst="rect">
            <a:avLst/>
          </a:prstGeom>
          <a:noFill/>
          <a:ln w="9525">
            <a:noFill/>
            <a:miter lim="800000"/>
            <a:headEnd/>
            <a:tailEnd/>
          </a:ln>
        </p:spPr>
        <p:txBody>
          <a:bodyPr wrap="square">
            <a:spAutoFit/>
          </a:bodyPr>
          <a:lstStyle/>
          <a:p>
            <a:pPr marL="342900" indent="-342900">
              <a:buFont typeface="Calibri" pitchFamily="34" charset="0"/>
              <a:buAutoNum type="arabicPeriod"/>
            </a:pPr>
            <a:r>
              <a:rPr lang="it-IT" sz="2000" dirty="0">
                <a:latin typeface="Calibri" pitchFamily="34" charset="0"/>
              </a:rPr>
              <a:t> </a:t>
            </a:r>
            <a:r>
              <a:rPr lang="it-IT" sz="2000" dirty="0" smtClean="0">
                <a:latin typeface="Calibri" pitchFamily="34" charset="0"/>
              </a:rPr>
              <a:t>Introduzione</a:t>
            </a:r>
          </a:p>
          <a:p>
            <a:pPr marL="342900" indent="-342900"/>
            <a:r>
              <a:rPr lang="it-IT" sz="2000" dirty="0" smtClean="0">
                <a:latin typeface="Calibri" pitchFamily="34" charset="0"/>
              </a:rPr>
              <a:t>              1.1. Obiettivi della ricerca</a:t>
            </a:r>
          </a:p>
          <a:p>
            <a:pPr marL="800100" lvl="1" indent="-342900"/>
            <a:r>
              <a:rPr lang="it-IT" sz="2000" dirty="0" smtClean="0">
                <a:latin typeface="Calibri" pitchFamily="34" charset="0"/>
              </a:rPr>
              <a:t>	1.2. Mercato </a:t>
            </a:r>
            <a:r>
              <a:rPr lang="it-IT" sz="2000" dirty="0">
                <a:latin typeface="Calibri" pitchFamily="34" charset="0"/>
              </a:rPr>
              <a:t>del caffè </a:t>
            </a:r>
          </a:p>
          <a:p>
            <a:pPr marL="800100" lvl="1" indent="-342900"/>
            <a:r>
              <a:rPr lang="it-IT" sz="2000" dirty="0" smtClean="0">
                <a:latin typeface="Calibri" pitchFamily="34" charset="0"/>
              </a:rPr>
              <a:t>	1.3. Scenario </a:t>
            </a:r>
            <a:r>
              <a:rPr lang="it-IT" sz="2000" dirty="0">
                <a:latin typeface="Calibri" pitchFamily="34" charset="0"/>
              </a:rPr>
              <a:t>competitivo</a:t>
            </a:r>
          </a:p>
          <a:p>
            <a:pPr marL="800100" lvl="1" indent="-342900"/>
            <a:r>
              <a:rPr lang="it-IT" sz="2000" dirty="0" smtClean="0">
                <a:latin typeface="Calibri" pitchFamily="34" charset="0"/>
              </a:rPr>
              <a:t>	1.4. Struttura </a:t>
            </a:r>
            <a:r>
              <a:rPr lang="it-IT" sz="2000" dirty="0">
                <a:latin typeface="Calibri" pitchFamily="34" charset="0"/>
              </a:rPr>
              <a:t>del questionario</a:t>
            </a:r>
          </a:p>
          <a:p>
            <a:pPr marL="800100" lvl="1" indent="-342900"/>
            <a:r>
              <a:rPr lang="it-IT" sz="2000" dirty="0" smtClean="0">
                <a:latin typeface="Calibri" pitchFamily="34" charset="0"/>
              </a:rPr>
              <a:t>	1.5. Campione </a:t>
            </a:r>
            <a:r>
              <a:rPr lang="it-IT" sz="2000" dirty="0">
                <a:latin typeface="Calibri" pitchFamily="34" charset="0"/>
              </a:rPr>
              <a:t>intervistato</a:t>
            </a:r>
          </a:p>
          <a:p>
            <a:pPr marL="800100" lvl="1" indent="-342900"/>
            <a:endParaRPr lang="it-IT" sz="2000" dirty="0">
              <a:latin typeface="Calibri" pitchFamily="34" charset="0"/>
            </a:endParaRPr>
          </a:p>
          <a:p>
            <a:pPr marL="342900" indent="-342900"/>
            <a:r>
              <a:rPr lang="it-IT" sz="2000" dirty="0" smtClean="0">
                <a:latin typeface="Calibri" pitchFamily="34" charset="0"/>
              </a:rPr>
              <a:t>2.	Analisi </a:t>
            </a:r>
            <a:r>
              <a:rPr lang="it-IT" sz="2000" dirty="0">
                <a:latin typeface="Calibri" pitchFamily="34" charset="0"/>
              </a:rPr>
              <a:t>e interpretazione dei </a:t>
            </a:r>
            <a:r>
              <a:rPr lang="it-IT" sz="2000" dirty="0" smtClean="0">
                <a:latin typeface="Calibri" pitchFamily="34" charset="0"/>
              </a:rPr>
              <a:t>dati</a:t>
            </a:r>
          </a:p>
          <a:p>
            <a:pPr marL="800100" lvl="1" indent="-342900"/>
            <a:r>
              <a:rPr lang="it-IT" sz="2000" dirty="0" smtClean="0">
                <a:latin typeface="Calibri" pitchFamily="34" charset="0"/>
              </a:rPr>
              <a:t>	2.1. Analisi </a:t>
            </a:r>
            <a:r>
              <a:rPr lang="it-IT" sz="2000" dirty="0" err="1" smtClean="0">
                <a:latin typeface="Calibri" pitchFamily="34" charset="0"/>
              </a:rPr>
              <a:t>univariata</a:t>
            </a:r>
            <a:endParaRPr lang="it-IT" sz="2000" dirty="0" smtClean="0">
              <a:latin typeface="Calibri" pitchFamily="34" charset="0"/>
            </a:endParaRPr>
          </a:p>
          <a:p>
            <a:pPr marL="800100" lvl="1" indent="-342900"/>
            <a:r>
              <a:rPr lang="it-IT" sz="2000" dirty="0" smtClean="0">
                <a:latin typeface="Calibri" pitchFamily="34" charset="0"/>
              </a:rPr>
              <a:t>	2.2. Analisi </a:t>
            </a:r>
            <a:r>
              <a:rPr lang="it-IT" sz="2000" dirty="0" err="1" smtClean="0">
                <a:latin typeface="Calibri" pitchFamily="34" charset="0"/>
              </a:rPr>
              <a:t>bivariata</a:t>
            </a:r>
            <a:r>
              <a:rPr lang="it-IT" sz="2000" dirty="0" smtClean="0">
                <a:latin typeface="Calibri" pitchFamily="34" charset="0"/>
              </a:rPr>
              <a:t>/test</a:t>
            </a:r>
          </a:p>
          <a:p>
            <a:pPr marL="800100" lvl="1" indent="-342900"/>
            <a:r>
              <a:rPr lang="it-IT" sz="2000" dirty="0" smtClean="0">
                <a:latin typeface="Calibri" pitchFamily="34" charset="0"/>
              </a:rPr>
              <a:t>	2.3. Analisi fattoriale              </a:t>
            </a:r>
          </a:p>
          <a:p>
            <a:pPr marL="800100" lvl="1" indent="-342900"/>
            <a:r>
              <a:rPr lang="it-IT" sz="2000" dirty="0" smtClean="0">
                <a:latin typeface="Calibri" pitchFamily="34" charset="0"/>
              </a:rPr>
              <a:t>	2.4. Regressione lineare        </a:t>
            </a:r>
            <a:endParaRPr lang="it-IT" sz="2000" dirty="0">
              <a:latin typeface="Calibri" pitchFamily="34" charset="0"/>
            </a:endParaRPr>
          </a:p>
          <a:p>
            <a:pPr marL="342900" indent="-342900">
              <a:buFont typeface="Calibri" pitchFamily="34" charset="0"/>
              <a:buAutoNum type="arabicPeriod"/>
            </a:pPr>
            <a:endParaRPr lang="it-IT" sz="2000" dirty="0">
              <a:latin typeface="Calibri" pitchFamily="34" charset="0"/>
            </a:endParaRPr>
          </a:p>
          <a:p>
            <a:pPr marL="342900" indent="-342900"/>
            <a:r>
              <a:rPr lang="it-IT" sz="2000" dirty="0" smtClean="0">
                <a:latin typeface="Calibri" pitchFamily="34" charset="0"/>
              </a:rPr>
              <a:t>3.   Conclusioni  </a:t>
            </a:r>
            <a:endParaRPr lang="it-IT" sz="2000" dirty="0">
              <a:latin typeface="Calibri" pitchFamily="34" charset="0"/>
            </a:endParaRPr>
          </a:p>
        </p:txBody>
      </p:sp>
      <p:sp>
        <p:nvSpPr>
          <p:cNvPr id="7176" name="Slide Number Placeholder 8"/>
          <p:cNvSpPr>
            <a:spLocks noGrp="1"/>
          </p:cNvSpPr>
          <p:nvPr>
            <p:ph type="sldNum" sz="quarter" idx="12"/>
          </p:nvPr>
        </p:nvSpPr>
        <p:spPr bwMode="auto">
          <a:noFill/>
          <a:ln>
            <a:miter lim="800000"/>
            <a:headEnd/>
            <a:tailEnd/>
          </a:ln>
        </p:spPr>
        <p:txBody>
          <a:bodyPr/>
          <a:lstStyle/>
          <a:p>
            <a:fld id="{F24917ED-1342-4A9C-A87C-3B3312315BF9}" type="slidenum">
              <a:rPr lang="it-IT" smtClean="0">
                <a:latin typeface="Calibri" pitchFamily="34" charset="0"/>
                <a:ea typeface="ＭＳ Ｐゴシック" pitchFamily="34" charset="-128"/>
              </a:rPr>
              <a:pPr/>
              <a:t>2</a:t>
            </a:fld>
            <a:endParaRPr lang="it-IT" dirty="0" smtClean="0">
              <a:latin typeface="Calibri" pitchFamily="34" charset="0"/>
              <a:ea typeface="ＭＳ Ｐゴシック" pitchFamily="34" charset="-128"/>
            </a:endParaRPr>
          </a:p>
        </p:txBody>
      </p:sp>
      <p:sp>
        <p:nvSpPr>
          <p:cNvPr id="10" name="Parentesi graffa chiusa 9"/>
          <p:cNvSpPr/>
          <p:nvPr/>
        </p:nvSpPr>
        <p:spPr>
          <a:xfrm>
            <a:off x="5004048" y="4509120"/>
            <a:ext cx="288032" cy="5760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 name="CasellaDiTesto 10"/>
          <p:cNvSpPr txBox="1"/>
          <p:nvPr/>
        </p:nvSpPr>
        <p:spPr>
          <a:xfrm>
            <a:off x="5364088" y="4437112"/>
            <a:ext cx="1800200" cy="707886"/>
          </a:xfrm>
          <a:prstGeom prst="rect">
            <a:avLst/>
          </a:prstGeom>
          <a:noFill/>
        </p:spPr>
        <p:txBody>
          <a:bodyPr wrap="square" rtlCol="0">
            <a:spAutoFit/>
          </a:bodyPr>
          <a:lstStyle/>
          <a:p>
            <a:r>
              <a:rPr lang="it-IT" sz="2000" dirty="0" smtClean="0">
                <a:latin typeface="+mn-lt"/>
              </a:rPr>
              <a:t>Analisi multivariata</a:t>
            </a:r>
            <a:endParaRPr lang="it-IT" sz="2000"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3557"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solidFill>
                  <a:srgbClr val="000000"/>
                </a:solidFill>
                <a:latin typeface="Calibri" pitchFamily="34" charset="0"/>
              </a:rPr>
              <a:t>                Università Carlo Cattaneo-LIUC    2010/2011		                  </a:t>
            </a:r>
          </a:p>
        </p:txBody>
      </p:sp>
      <p:sp>
        <p:nvSpPr>
          <p:cNvPr id="23558" name="Rettangolo 1"/>
          <p:cNvSpPr>
            <a:spLocks noChangeArrowheads="1"/>
          </p:cNvSpPr>
          <p:nvPr/>
        </p:nvSpPr>
        <p:spPr bwMode="auto">
          <a:xfrm>
            <a:off x="457200" y="762000"/>
            <a:ext cx="8359775" cy="3046413"/>
          </a:xfrm>
          <a:prstGeom prst="rect">
            <a:avLst/>
          </a:prstGeom>
          <a:noFill/>
          <a:ln w="9525">
            <a:noFill/>
            <a:miter lim="800000"/>
            <a:headEnd/>
            <a:tailEnd/>
          </a:ln>
        </p:spPr>
        <p:txBody>
          <a:bodyPr>
            <a:spAutoFit/>
          </a:bodyPr>
          <a:lstStyle/>
          <a:p>
            <a:pPr algn="just"/>
            <a:r>
              <a:rPr lang="it-IT" sz="1600">
                <a:latin typeface="Calibri" pitchFamily="34" charset="0"/>
              </a:rPr>
              <a:t>L’azienda deve considerare questi dati perché risultano molto utili in termini di campagna pubblicitaria, in modo da dare un’immagine consona al cliente.</a:t>
            </a:r>
          </a:p>
          <a:p>
            <a:pPr algn="just"/>
            <a:endParaRPr lang="it-IT" sz="1600">
              <a:latin typeface="Calibri" pitchFamily="34" charset="0"/>
            </a:endParaRPr>
          </a:p>
          <a:p>
            <a:pPr algn="just"/>
            <a:r>
              <a:rPr lang="it-IT" sz="1600">
                <a:latin typeface="Calibri" pitchFamily="34" charset="0"/>
              </a:rPr>
              <a:t>Visto che prevalgono le opzioni “abitudine” e in secondo luogo “rito” è necessario creare una comunicazione che giri intorno a questi concetti, preferibile a pubblicità in cui si sottolinea il potere benefico della caffeina (utili se l’opzione “esigenza” avesse avuto un’alta percentuale).</a:t>
            </a:r>
          </a:p>
          <a:p>
            <a:pPr algn="just"/>
            <a:endParaRPr lang="it-IT" sz="1600">
              <a:latin typeface="Calibri" pitchFamily="34" charset="0"/>
            </a:endParaRPr>
          </a:p>
          <a:p>
            <a:pPr algn="just"/>
            <a:r>
              <a:rPr lang="it-IT" sz="1600">
                <a:latin typeface="Calibri" pitchFamily="34" charset="0"/>
              </a:rPr>
              <a:t>È possibile sviluppare una comunicazione che segua i due filoni “abitudine” e “rito” in diverse circostanze, in modo da comunicare i differenti usi di un unico prodotto.</a:t>
            </a:r>
          </a:p>
          <a:p>
            <a:pPr algn="just"/>
            <a:endParaRPr lang="it-IT" sz="1600">
              <a:latin typeface="Calibri" pitchFamily="34" charset="0"/>
            </a:endParaRPr>
          </a:p>
          <a:p>
            <a:pPr algn="just"/>
            <a:r>
              <a:rPr lang="it-IT" sz="1600">
                <a:latin typeface="Calibri" pitchFamily="34" charset="0"/>
              </a:rPr>
              <a:t>Necessario, però, per avere una visione completa della campagna, è analizzare le preferenze dei clienti per quanto riguarda dove si consuma caffè e le caratteristiche del target.</a:t>
            </a:r>
          </a:p>
        </p:txBody>
      </p:sp>
      <p:sp>
        <p:nvSpPr>
          <p:cNvPr id="23559" name="Slide Number Placeholder 8"/>
          <p:cNvSpPr>
            <a:spLocks noGrp="1"/>
          </p:cNvSpPr>
          <p:nvPr>
            <p:ph type="sldNum" sz="quarter" idx="12"/>
          </p:nvPr>
        </p:nvSpPr>
        <p:spPr bwMode="auto">
          <a:noFill/>
          <a:ln>
            <a:miter lim="800000"/>
            <a:headEnd/>
            <a:tailEnd/>
          </a:ln>
        </p:spPr>
        <p:txBody>
          <a:bodyPr/>
          <a:lstStyle/>
          <a:p>
            <a:fld id="{2495731B-AB6D-4717-B362-2E72C875E8B3}" type="slidenum">
              <a:rPr lang="it-IT" smtClean="0">
                <a:latin typeface="Calibri" pitchFamily="34" charset="0"/>
                <a:ea typeface="ＭＳ Ｐゴシック" pitchFamily="34" charset="-128"/>
              </a:rPr>
              <a:pPr/>
              <a:t>20</a:t>
            </a:fld>
            <a:endParaRPr lang="it-IT" smtClean="0">
              <a:latin typeface="Calibri" pitchFamily="34" charset="0"/>
              <a:ea typeface="ＭＳ Ｐゴシック" pitchFamily="34" charset="-128"/>
            </a:endParaRPr>
          </a:p>
        </p:txBody>
      </p:sp>
      <p:pic>
        <p:nvPicPr>
          <p:cNvPr id="10" name="Picture 9" descr="ritocaffe.jpg"/>
          <p:cNvPicPr>
            <a:picLocks noChangeAspect="1"/>
          </p:cNvPicPr>
          <p:nvPr/>
        </p:nvPicPr>
        <p:blipFill>
          <a:blip r:embed="rId4" cstate="print"/>
          <a:stretch>
            <a:fillRect/>
          </a:stretch>
        </p:blipFill>
        <p:spPr>
          <a:xfrm>
            <a:off x="2819400" y="3886200"/>
            <a:ext cx="3333750" cy="2286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4581"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solidFill>
                  <a:srgbClr val="000000"/>
                </a:solidFill>
                <a:latin typeface="Calibri" pitchFamily="34" charset="0"/>
              </a:rPr>
              <a:t>                Università Carlo Cattaneo-LIUC    2010/2011		                  </a:t>
            </a:r>
          </a:p>
        </p:txBody>
      </p:sp>
      <p:sp>
        <p:nvSpPr>
          <p:cNvPr id="24582" name="Rettangolo 1"/>
          <p:cNvSpPr>
            <a:spLocks noChangeArrowheads="1"/>
          </p:cNvSpPr>
          <p:nvPr/>
        </p:nvSpPr>
        <p:spPr bwMode="auto">
          <a:xfrm>
            <a:off x="501650" y="1066800"/>
            <a:ext cx="8642350" cy="584200"/>
          </a:xfrm>
          <a:prstGeom prst="rect">
            <a:avLst/>
          </a:prstGeom>
          <a:noFill/>
          <a:ln w="9525">
            <a:noFill/>
            <a:miter lim="800000"/>
            <a:headEnd/>
            <a:tailEnd/>
          </a:ln>
        </p:spPr>
        <p:txBody>
          <a:bodyPr>
            <a:spAutoFit/>
          </a:bodyPr>
          <a:lstStyle/>
          <a:p>
            <a:pPr algn="just"/>
            <a:r>
              <a:rPr lang="it-IT" sz="1600"/>
              <a:t>Il campione doveva dire dove consuma prevalentemente caffè scegliendo tra tre opzioni : distributore automatico, bar, casa.</a:t>
            </a:r>
          </a:p>
        </p:txBody>
      </p:sp>
      <p:sp>
        <p:nvSpPr>
          <p:cNvPr id="24583" name="Rettangolo 2"/>
          <p:cNvSpPr>
            <a:spLocks noChangeArrowheads="1"/>
          </p:cNvSpPr>
          <p:nvPr/>
        </p:nvSpPr>
        <p:spPr bwMode="auto">
          <a:xfrm>
            <a:off x="533400" y="533400"/>
            <a:ext cx="4876800" cy="523875"/>
          </a:xfrm>
          <a:prstGeom prst="rect">
            <a:avLst/>
          </a:prstGeom>
          <a:noFill/>
          <a:ln w="9525">
            <a:noFill/>
            <a:miter lim="800000"/>
            <a:headEnd/>
            <a:tailEnd/>
          </a:ln>
        </p:spPr>
        <p:txBody>
          <a:bodyPr>
            <a:spAutoFit/>
          </a:bodyPr>
          <a:lstStyle/>
          <a:p>
            <a:r>
              <a:rPr lang="it-IT" sz="2800" b="1">
                <a:solidFill>
                  <a:srgbClr val="800000"/>
                </a:solidFill>
                <a:latin typeface="Calibri" pitchFamily="34" charset="0"/>
              </a:rPr>
              <a:t>LUOGO DI CONSUMO</a:t>
            </a:r>
          </a:p>
        </p:txBody>
      </p:sp>
      <p:graphicFrame>
        <p:nvGraphicFramePr>
          <p:cNvPr id="7" name="Tabella 6"/>
          <p:cNvGraphicFramePr>
            <a:graphicFrameLocks noGrp="1"/>
          </p:cNvGraphicFramePr>
          <p:nvPr/>
        </p:nvGraphicFramePr>
        <p:xfrm>
          <a:off x="1981200" y="1676400"/>
          <a:ext cx="4970463" cy="1607820"/>
        </p:xfrm>
        <a:graphic>
          <a:graphicData uri="http://schemas.openxmlformats.org/drawingml/2006/table">
            <a:tbl>
              <a:tblPr/>
              <a:tblGrid>
                <a:gridCol w="1905000"/>
                <a:gridCol w="1474788"/>
                <a:gridCol w="1590675"/>
              </a:tblGrid>
              <a:tr h="295275">
                <a:tc gridSpan="3">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rPr>
                        <a:t>LUOGO </a:t>
                      </a:r>
                      <a:r>
                        <a:rPr kumimoji="0" lang="it-IT" sz="1400" b="1" i="0" u="none" strike="noStrike" cap="none" normalizeH="0" baseline="0" dirty="0" err="1">
                          <a:ln>
                            <a:noFill/>
                          </a:ln>
                          <a:solidFill>
                            <a:srgbClr val="800000"/>
                          </a:solidFill>
                          <a:effectLst/>
                          <a:latin typeface="Calibri" charset="0"/>
                          <a:ea typeface="ＭＳ Ｐゴシック" charset="-128"/>
                          <a:cs typeface="ＭＳ Ｐゴシック" charset="-128"/>
                        </a:rPr>
                        <a:t>DI</a:t>
                      </a:r>
                      <a:r>
                        <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rPr>
                        <a:t> CONSUMO</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r>
              <a:tr h="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000000"/>
                          </a:solidFill>
                          <a:effectLst/>
                          <a:latin typeface="Calibri" charset="0"/>
                          <a:ea typeface="ＭＳ Ｐゴシック" charset="-128"/>
                          <a:cs typeface="ＭＳ Ｐゴシック" charset="-128"/>
                        </a:rPr>
                        <a:t>Tipologia</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Frequenza assoluta</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Frequenza relativa percentuale</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BAR</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68</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32.69%</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CASA</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82</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39.42%</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rPr>
                        <a:t>DISTRIBUTORE</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58</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rPr>
                        <a:t>27.88%</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4609" name="Slide Number Placeholder 9"/>
          <p:cNvSpPr>
            <a:spLocks noGrp="1"/>
          </p:cNvSpPr>
          <p:nvPr>
            <p:ph type="sldNum" sz="quarter" idx="12"/>
          </p:nvPr>
        </p:nvSpPr>
        <p:spPr bwMode="auto">
          <a:noFill/>
          <a:ln>
            <a:miter lim="800000"/>
            <a:headEnd/>
            <a:tailEnd/>
          </a:ln>
        </p:spPr>
        <p:txBody>
          <a:bodyPr/>
          <a:lstStyle/>
          <a:p>
            <a:fld id="{90668D66-821A-467A-A59D-F47C53290F3B}" type="slidenum">
              <a:rPr lang="it-IT" smtClean="0">
                <a:latin typeface="Calibri" pitchFamily="34" charset="0"/>
                <a:ea typeface="ＭＳ Ｐゴシック" pitchFamily="34" charset="-128"/>
              </a:rPr>
              <a:pPr/>
              <a:t>21</a:t>
            </a:fld>
            <a:endParaRPr lang="it-IT" smtClean="0">
              <a:latin typeface="Calibri" pitchFamily="34" charset="0"/>
              <a:ea typeface="ＭＳ Ｐゴシック" pitchFamily="34" charset="-128"/>
            </a:endParaRPr>
          </a:p>
        </p:txBody>
      </p:sp>
      <p:graphicFrame>
        <p:nvGraphicFramePr>
          <p:cNvPr id="11" name="Grafico 2"/>
          <p:cNvGraphicFramePr/>
          <p:nvPr/>
        </p:nvGraphicFramePr>
        <p:xfrm>
          <a:off x="381000" y="3352800"/>
          <a:ext cx="51054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afico 4"/>
          <p:cNvGraphicFramePr/>
          <p:nvPr/>
        </p:nvGraphicFramePr>
        <p:xfrm>
          <a:off x="4343400" y="3352800"/>
          <a:ext cx="4572000" cy="25527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5605"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solidFill>
                  <a:srgbClr val="000000"/>
                </a:solidFill>
                <a:latin typeface="Calibri" pitchFamily="34" charset="0"/>
              </a:rPr>
              <a:t>                Università Carlo Cattaneo-LIUC    2010/2011		                  </a:t>
            </a:r>
          </a:p>
        </p:txBody>
      </p:sp>
      <p:sp>
        <p:nvSpPr>
          <p:cNvPr id="25606" name="Rettangolo 2"/>
          <p:cNvSpPr>
            <a:spLocks noChangeArrowheads="1"/>
          </p:cNvSpPr>
          <p:nvPr/>
        </p:nvSpPr>
        <p:spPr bwMode="auto">
          <a:xfrm>
            <a:off x="304800" y="1524000"/>
            <a:ext cx="8642350" cy="3843338"/>
          </a:xfrm>
          <a:prstGeom prst="rect">
            <a:avLst/>
          </a:prstGeom>
          <a:noFill/>
          <a:ln w="9525">
            <a:noFill/>
            <a:miter lim="800000"/>
            <a:headEnd/>
            <a:tailEnd/>
          </a:ln>
        </p:spPr>
        <p:txBody>
          <a:bodyPr>
            <a:spAutoFit/>
          </a:bodyPr>
          <a:lstStyle/>
          <a:p>
            <a:pPr algn="just">
              <a:lnSpc>
                <a:spcPct val="80000"/>
              </a:lnSpc>
            </a:pPr>
            <a:r>
              <a:rPr lang="it-IT" sz="1600" dirty="0">
                <a:latin typeface="Calibri" pitchFamily="34" charset="0"/>
              </a:rPr>
              <a:t>Si può notare come le risposte si distribuiscano in modo abbastanza omogeneo, non ci sono percentuali che si discostano dalle altre in modo rilevante facendo spiccare un </a:t>
            </a:r>
            <a:r>
              <a:rPr lang="it-IT" sz="1600" i="1" dirty="0">
                <a:latin typeface="Calibri" pitchFamily="34" charset="0"/>
              </a:rPr>
              <a:t>luogo</a:t>
            </a:r>
            <a:r>
              <a:rPr lang="it-IT" sz="1600" dirty="0">
                <a:latin typeface="Calibri" pitchFamily="34" charset="0"/>
              </a:rPr>
              <a:t> su un altro.</a:t>
            </a:r>
          </a:p>
          <a:p>
            <a:pPr algn="just">
              <a:lnSpc>
                <a:spcPct val="80000"/>
              </a:lnSpc>
            </a:pPr>
            <a:endParaRPr lang="it-IT" sz="1600" dirty="0">
              <a:latin typeface="Calibri" pitchFamily="34" charset="0"/>
            </a:endParaRPr>
          </a:p>
          <a:p>
            <a:pPr algn="just">
              <a:lnSpc>
                <a:spcPct val="80000"/>
              </a:lnSpc>
            </a:pPr>
            <a:r>
              <a:rPr lang="it-IT" sz="1600" dirty="0">
                <a:latin typeface="Calibri" pitchFamily="34" charset="0"/>
              </a:rPr>
              <a:t>Prevale l’opzione</a:t>
            </a:r>
            <a:r>
              <a:rPr lang="it-IT" sz="1600" dirty="0">
                <a:solidFill>
                  <a:srgbClr val="800000"/>
                </a:solidFill>
                <a:latin typeface="Calibri" pitchFamily="34" charset="0"/>
              </a:rPr>
              <a:t> </a:t>
            </a:r>
            <a:r>
              <a:rPr lang="it-IT" sz="1600" b="1" dirty="0">
                <a:solidFill>
                  <a:srgbClr val="800000"/>
                </a:solidFill>
                <a:latin typeface="Calibri" pitchFamily="34" charset="0"/>
              </a:rPr>
              <a:t>CASA </a:t>
            </a:r>
            <a:r>
              <a:rPr lang="it-IT" sz="1600" dirty="0">
                <a:latin typeface="Calibri" pitchFamily="34" charset="0"/>
              </a:rPr>
              <a:t>con il </a:t>
            </a:r>
            <a:r>
              <a:rPr lang="it-IT" sz="1600" b="1" dirty="0" smtClean="0">
                <a:latin typeface="Calibri" pitchFamily="34" charset="0"/>
              </a:rPr>
              <a:t>39.42</a:t>
            </a:r>
            <a:r>
              <a:rPr lang="it-IT" sz="1600" b="1" dirty="0">
                <a:latin typeface="Calibri" pitchFamily="34" charset="0"/>
              </a:rPr>
              <a:t>%</a:t>
            </a:r>
            <a:r>
              <a:rPr lang="it-IT" sz="1600" dirty="0">
                <a:latin typeface="Calibri" pitchFamily="34" charset="0"/>
              </a:rPr>
              <a:t> delle risposte, cioè </a:t>
            </a:r>
            <a:r>
              <a:rPr lang="it-IT" sz="1600" b="1" dirty="0">
                <a:latin typeface="Calibri" pitchFamily="34" charset="0"/>
              </a:rPr>
              <a:t>82 persone su 208</a:t>
            </a:r>
            <a:r>
              <a:rPr lang="it-IT" sz="1600" dirty="0">
                <a:latin typeface="Calibri" pitchFamily="34" charset="0"/>
              </a:rPr>
              <a:t> consumano principalmente il caffè a casa. </a:t>
            </a:r>
          </a:p>
          <a:p>
            <a:pPr algn="just">
              <a:lnSpc>
                <a:spcPct val="80000"/>
              </a:lnSpc>
            </a:pPr>
            <a:endParaRPr lang="it-IT" sz="1600" dirty="0">
              <a:latin typeface="Calibri" pitchFamily="34" charset="0"/>
            </a:endParaRPr>
          </a:p>
          <a:p>
            <a:pPr algn="just">
              <a:lnSpc>
                <a:spcPct val="80000"/>
              </a:lnSpc>
            </a:pPr>
            <a:r>
              <a:rPr lang="it-IT" sz="1600" dirty="0">
                <a:latin typeface="Calibri" pitchFamily="34" charset="0"/>
              </a:rPr>
              <a:t>Invece </a:t>
            </a:r>
            <a:r>
              <a:rPr lang="it-IT" sz="1600" b="1" dirty="0">
                <a:latin typeface="Calibri" pitchFamily="34" charset="0"/>
              </a:rPr>
              <a:t>68 persone sul totale di 208 </a:t>
            </a:r>
            <a:r>
              <a:rPr lang="it-IT" sz="1600" dirty="0">
                <a:latin typeface="Calibri" pitchFamily="34" charset="0"/>
              </a:rPr>
              <a:t>hanno scelto la risposta </a:t>
            </a:r>
            <a:r>
              <a:rPr lang="it-IT" sz="1600" b="1" dirty="0">
                <a:solidFill>
                  <a:srgbClr val="800000"/>
                </a:solidFill>
                <a:latin typeface="Calibri" pitchFamily="34" charset="0"/>
              </a:rPr>
              <a:t>BAR</a:t>
            </a:r>
            <a:r>
              <a:rPr lang="it-IT" sz="1600" b="1" dirty="0">
                <a:latin typeface="Calibri" pitchFamily="34" charset="0"/>
              </a:rPr>
              <a:t>, </a:t>
            </a:r>
            <a:r>
              <a:rPr lang="it-IT" sz="1600" dirty="0">
                <a:latin typeface="Calibri" pitchFamily="34" charset="0"/>
              </a:rPr>
              <a:t>che quindi segue la scelta “casa” avvicinandosi comunque con una percentuale del </a:t>
            </a:r>
            <a:r>
              <a:rPr lang="it-IT" sz="1600" b="1" dirty="0" smtClean="0">
                <a:latin typeface="Calibri" pitchFamily="34" charset="0"/>
              </a:rPr>
              <a:t>32.69%.</a:t>
            </a:r>
            <a:endParaRPr lang="it-IT" sz="1600" b="1" dirty="0">
              <a:latin typeface="Calibri" pitchFamily="34" charset="0"/>
            </a:endParaRPr>
          </a:p>
          <a:p>
            <a:pPr algn="just">
              <a:lnSpc>
                <a:spcPct val="80000"/>
              </a:lnSpc>
            </a:pPr>
            <a:endParaRPr lang="it-IT" sz="1600" dirty="0">
              <a:latin typeface="Calibri" pitchFamily="34" charset="0"/>
            </a:endParaRPr>
          </a:p>
          <a:p>
            <a:pPr algn="just">
              <a:lnSpc>
                <a:spcPct val="80000"/>
              </a:lnSpc>
            </a:pPr>
            <a:r>
              <a:rPr lang="it-IT" sz="1600" dirty="0">
                <a:latin typeface="Calibri" pitchFamily="34" charset="0"/>
              </a:rPr>
              <a:t>Infine, il </a:t>
            </a:r>
            <a:r>
              <a:rPr lang="it-IT" sz="1600" b="1" dirty="0" smtClean="0">
                <a:latin typeface="Calibri" pitchFamily="34" charset="0"/>
              </a:rPr>
              <a:t>27.88 </a:t>
            </a:r>
            <a:r>
              <a:rPr lang="it-IT" sz="1600" b="1" dirty="0">
                <a:latin typeface="Calibri" pitchFamily="34" charset="0"/>
              </a:rPr>
              <a:t>%</a:t>
            </a:r>
            <a:r>
              <a:rPr lang="it-IT" sz="1600" dirty="0">
                <a:latin typeface="Calibri" pitchFamily="34" charset="0"/>
              </a:rPr>
              <a:t> del campione consuma caffè al </a:t>
            </a:r>
            <a:r>
              <a:rPr lang="it-IT" sz="1600" b="1" dirty="0">
                <a:solidFill>
                  <a:srgbClr val="800000"/>
                </a:solidFill>
                <a:latin typeface="Calibri" pitchFamily="34" charset="0"/>
              </a:rPr>
              <a:t>DISTRIBUTORE</a:t>
            </a:r>
            <a:r>
              <a:rPr lang="it-IT" sz="1600" b="1" dirty="0">
                <a:latin typeface="Calibri" pitchFamily="34" charset="0"/>
              </a:rPr>
              <a:t>.</a:t>
            </a:r>
            <a:r>
              <a:rPr lang="it-IT" sz="1600" dirty="0">
                <a:latin typeface="Calibri" pitchFamily="34" charset="0"/>
              </a:rPr>
              <a:t> </a:t>
            </a:r>
          </a:p>
          <a:p>
            <a:pPr algn="just">
              <a:lnSpc>
                <a:spcPct val="80000"/>
              </a:lnSpc>
            </a:pPr>
            <a:endParaRPr lang="it-IT" sz="1600" dirty="0">
              <a:latin typeface="Calibri" pitchFamily="34" charset="0"/>
            </a:endParaRPr>
          </a:p>
          <a:p>
            <a:pPr algn="just">
              <a:lnSpc>
                <a:spcPct val="80000"/>
              </a:lnSpc>
            </a:pPr>
            <a:r>
              <a:rPr lang="it-IT" sz="1600" dirty="0">
                <a:latin typeface="Calibri" pitchFamily="34" charset="0"/>
              </a:rPr>
              <a:t>Questo indica che per la campagna pubblicitaria sarebbe preferibile dare un’immagine casalinga o di persone che vanno al bar di fiducia per bere un buon caffè. Tutto questo non esclude, però, il rivolgersi al cliente che consuma al distributore automatico durante la pausa al lavoro o in università, avendo comunque una percentuale che si avvicina alle altre.</a:t>
            </a:r>
          </a:p>
          <a:p>
            <a:pPr algn="just">
              <a:lnSpc>
                <a:spcPct val="80000"/>
              </a:lnSpc>
            </a:pPr>
            <a:endParaRPr lang="it-IT" sz="1600" dirty="0">
              <a:latin typeface="Calibri" pitchFamily="34" charset="0"/>
            </a:endParaRPr>
          </a:p>
          <a:p>
            <a:pPr algn="just">
              <a:lnSpc>
                <a:spcPct val="80000"/>
              </a:lnSpc>
            </a:pPr>
            <a:r>
              <a:rPr lang="it-IT" sz="1600" dirty="0">
                <a:latin typeface="Calibri" pitchFamily="34" charset="0"/>
              </a:rPr>
              <a:t>Inoltre l’azienda potrebbe considerare questi dati per decidere in quale comparto del mercato del caffè affacciarsi. Essendo questi valori piuttosto vicini tra loro, possiamo ritenere potenzialmente profittevoli tutte le opzioni. </a:t>
            </a:r>
          </a:p>
        </p:txBody>
      </p:sp>
      <p:sp>
        <p:nvSpPr>
          <p:cNvPr id="25607" name="Slide Number Placeholder 7"/>
          <p:cNvSpPr>
            <a:spLocks noGrp="1"/>
          </p:cNvSpPr>
          <p:nvPr>
            <p:ph type="sldNum" sz="quarter" idx="12"/>
          </p:nvPr>
        </p:nvSpPr>
        <p:spPr bwMode="auto">
          <a:noFill/>
          <a:ln>
            <a:miter lim="800000"/>
            <a:headEnd/>
            <a:tailEnd/>
          </a:ln>
        </p:spPr>
        <p:txBody>
          <a:bodyPr/>
          <a:lstStyle/>
          <a:p>
            <a:fld id="{D978CF0B-E42F-4EAC-9D99-D57B32EE58A0}" type="slidenum">
              <a:rPr lang="it-IT" smtClean="0">
                <a:latin typeface="Calibri" pitchFamily="34" charset="0"/>
                <a:ea typeface="ＭＳ Ｐゴシック" pitchFamily="34" charset="-128"/>
              </a:rPr>
              <a:pPr/>
              <a:t>22</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6629"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solidFill>
                  <a:srgbClr val="000000"/>
                </a:solidFill>
                <a:latin typeface="Calibri" pitchFamily="34" charset="0"/>
              </a:rPr>
              <a:t>                Università Carlo Cattaneo-LIUC    2010/2011		                  </a:t>
            </a:r>
          </a:p>
        </p:txBody>
      </p:sp>
      <p:sp>
        <p:nvSpPr>
          <p:cNvPr id="26630" name="Rectangle 2"/>
          <p:cNvSpPr txBox="1">
            <a:spLocks noChangeArrowheads="1"/>
          </p:cNvSpPr>
          <p:nvPr/>
        </p:nvSpPr>
        <p:spPr bwMode="auto">
          <a:xfrm>
            <a:off x="457200" y="457200"/>
            <a:ext cx="8229600" cy="792163"/>
          </a:xfrm>
          <a:prstGeom prst="rect">
            <a:avLst/>
          </a:prstGeom>
          <a:noFill/>
          <a:ln w="9525">
            <a:noFill/>
            <a:miter lim="800000"/>
            <a:headEnd/>
            <a:tailEnd/>
          </a:ln>
        </p:spPr>
        <p:txBody>
          <a:bodyPr anchor="ctr"/>
          <a:lstStyle/>
          <a:p>
            <a:r>
              <a:rPr lang="it-IT" sz="2400" b="1">
                <a:solidFill>
                  <a:srgbClr val="800000"/>
                </a:solidFill>
                <a:latin typeface="Calibri" pitchFamily="34" charset="0"/>
              </a:rPr>
              <a:t>MODALITA` DI PREPARAZIONE</a:t>
            </a:r>
            <a:r>
              <a:rPr lang="it-IT" sz="4400">
                <a:solidFill>
                  <a:srgbClr val="C00000"/>
                </a:solidFill>
                <a:latin typeface="Calibri" pitchFamily="34" charset="0"/>
              </a:rPr>
              <a:t> </a:t>
            </a:r>
          </a:p>
        </p:txBody>
      </p:sp>
      <p:sp>
        <p:nvSpPr>
          <p:cNvPr id="26631" name="Rectangle 3"/>
          <p:cNvSpPr txBox="1">
            <a:spLocks noChangeArrowheads="1"/>
          </p:cNvSpPr>
          <p:nvPr/>
        </p:nvSpPr>
        <p:spPr bwMode="auto">
          <a:xfrm>
            <a:off x="457200" y="1143000"/>
            <a:ext cx="8229600" cy="1008063"/>
          </a:xfrm>
          <a:prstGeom prst="rect">
            <a:avLst/>
          </a:prstGeom>
          <a:noFill/>
          <a:ln w="9525">
            <a:noFill/>
            <a:miter lim="800000"/>
            <a:headEnd/>
            <a:tailEnd/>
          </a:ln>
        </p:spPr>
        <p:txBody>
          <a:bodyPr/>
          <a:lstStyle/>
          <a:p>
            <a:pPr algn="just">
              <a:spcBef>
                <a:spcPct val="20000"/>
              </a:spcBef>
            </a:pPr>
            <a:r>
              <a:rPr lang="it-IT" sz="1600">
                <a:latin typeface="Calibri" pitchFamily="34" charset="0"/>
              </a:rPr>
              <a:t>È stato chiesto al campione l’utensile utilizzato per la preparazione del caffè. Le persone a cui è stato sottoposto potevano scegliere tra moka, macchina del caffè e macchina a capsule.</a:t>
            </a:r>
          </a:p>
          <a:p>
            <a:pPr algn="just">
              <a:spcBef>
                <a:spcPct val="20000"/>
              </a:spcBef>
            </a:pPr>
            <a:endParaRPr lang="it-IT">
              <a:latin typeface="Calibri" pitchFamily="34" charset="0"/>
            </a:endParaRPr>
          </a:p>
        </p:txBody>
      </p:sp>
      <p:graphicFrame>
        <p:nvGraphicFramePr>
          <p:cNvPr id="3" name="Tabella 2"/>
          <p:cNvGraphicFramePr>
            <a:graphicFrameLocks noGrp="1"/>
          </p:cNvGraphicFramePr>
          <p:nvPr/>
        </p:nvGraphicFramePr>
        <p:xfrm>
          <a:off x="4876800" y="1905000"/>
          <a:ext cx="3824288" cy="2286001"/>
        </p:xfrm>
        <a:graphic>
          <a:graphicData uri="http://schemas.openxmlformats.org/drawingml/2006/table">
            <a:tbl>
              <a:tblPr/>
              <a:tblGrid>
                <a:gridCol w="1536700"/>
                <a:gridCol w="1112838"/>
                <a:gridCol w="1174750"/>
              </a:tblGrid>
              <a:tr h="10048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800000"/>
                          </a:solidFill>
                          <a:effectLst/>
                          <a:latin typeface="Calibri" charset="0"/>
                          <a:ea typeface="ＭＳ Ｐゴシック" charset="-128"/>
                          <a:cs typeface="ＭＳ Ｐゴシック" charset="-128"/>
                        </a:rPr>
                        <a:t>MODALITA` DI PREPARAZIONE</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Frequenza assoluta</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Frequenza relativa percentuale</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6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Capsule</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43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20.67%</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6397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Macchina del caffè</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42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20.19%</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3206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Moka</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123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59.13%</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26654" name="CasellaDiTesto 3"/>
          <p:cNvSpPr txBox="1">
            <a:spLocks noChangeArrowheads="1"/>
          </p:cNvSpPr>
          <p:nvPr/>
        </p:nvSpPr>
        <p:spPr bwMode="auto">
          <a:xfrm>
            <a:off x="457200" y="1752600"/>
            <a:ext cx="4267200" cy="3540125"/>
          </a:xfrm>
          <a:prstGeom prst="rect">
            <a:avLst/>
          </a:prstGeom>
          <a:noFill/>
          <a:ln w="9525">
            <a:noFill/>
            <a:miter lim="800000"/>
            <a:headEnd/>
            <a:tailEnd/>
          </a:ln>
        </p:spPr>
        <p:txBody>
          <a:bodyPr>
            <a:spAutoFit/>
          </a:bodyPr>
          <a:lstStyle/>
          <a:p>
            <a:pPr algn="just"/>
            <a:r>
              <a:rPr lang="it-IT" sz="1600">
                <a:latin typeface="Calibri" pitchFamily="34" charset="0"/>
              </a:rPr>
              <a:t>Come possiamo notare dai dati rilevati, l’utilizzo della moka è ancora prevalente (59.13%) rispetto all’utilizzo di macchine del caffè o macchina a capsule. Quindi nonostante la forte spinta pubblicitaria del momento, il campione osservato mostra un maggiore attaccamento alla tradizionale moka.</a:t>
            </a:r>
          </a:p>
          <a:p>
            <a:pPr algn="just"/>
            <a:endParaRPr lang="it-IT" sz="1600">
              <a:latin typeface="Calibri" pitchFamily="34" charset="0"/>
            </a:endParaRPr>
          </a:p>
          <a:p>
            <a:pPr algn="just"/>
            <a:r>
              <a:rPr lang="it-IT" sz="1600">
                <a:latin typeface="Calibri" pitchFamily="34" charset="0"/>
              </a:rPr>
              <a:t>Questa analisi è utile all’azienda per sviluppare un prodotto aderente alle esigenze del consumatore; essendo molto elevata la percentuale di utilizzo della moka l’azienda potrebbe scegliere di focalizzarsi su un caffè idoneo a questa modalità di preparazione. </a:t>
            </a:r>
          </a:p>
        </p:txBody>
      </p:sp>
      <p:pic>
        <p:nvPicPr>
          <p:cNvPr id="26655" name="Picture 10" descr="caffe-tazzinetta_vetro.jpg"/>
          <p:cNvPicPr>
            <a:picLocks noChangeAspect="1"/>
          </p:cNvPicPr>
          <p:nvPr/>
        </p:nvPicPr>
        <p:blipFill>
          <a:blip r:embed="rId4" cstate="print"/>
          <a:srcRect/>
          <a:stretch>
            <a:fillRect/>
          </a:stretch>
        </p:blipFill>
        <p:spPr bwMode="auto">
          <a:xfrm>
            <a:off x="5486400" y="4419600"/>
            <a:ext cx="2266950" cy="1600200"/>
          </a:xfrm>
          <a:prstGeom prst="rect">
            <a:avLst/>
          </a:prstGeom>
          <a:noFill/>
          <a:ln w="9525">
            <a:noFill/>
            <a:miter lim="800000"/>
            <a:headEnd/>
            <a:tailEnd/>
          </a:ln>
        </p:spPr>
      </p:pic>
      <p:sp>
        <p:nvSpPr>
          <p:cNvPr id="26656" name="Slide Number Placeholder 11"/>
          <p:cNvSpPr>
            <a:spLocks noGrp="1"/>
          </p:cNvSpPr>
          <p:nvPr>
            <p:ph type="sldNum" sz="quarter" idx="12"/>
          </p:nvPr>
        </p:nvSpPr>
        <p:spPr bwMode="auto">
          <a:noFill/>
          <a:ln>
            <a:miter lim="800000"/>
            <a:headEnd/>
            <a:tailEnd/>
          </a:ln>
        </p:spPr>
        <p:txBody>
          <a:bodyPr/>
          <a:lstStyle/>
          <a:p>
            <a:fld id="{029448EE-913E-43E2-9332-182C3CA70CDB}" type="slidenum">
              <a:rPr lang="it-IT" smtClean="0">
                <a:latin typeface="Calibri" pitchFamily="34" charset="0"/>
                <a:ea typeface="ＭＳ Ｐゴシック" pitchFamily="34" charset="-128"/>
              </a:rPr>
              <a:pPr/>
              <a:t>23</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7653"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solidFill>
                  <a:srgbClr val="000000"/>
                </a:solidFill>
                <a:latin typeface="Calibri" pitchFamily="34" charset="0"/>
              </a:rPr>
              <a:t>                Università Carlo Cattaneo-LIUC    2010/2011		                  </a:t>
            </a:r>
          </a:p>
        </p:txBody>
      </p:sp>
      <p:sp>
        <p:nvSpPr>
          <p:cNvPr id="27654" name="Rectangle 3"/>
          <p:cNvSpPr txBox="1">
            <a:spLocks noChangeArrowheads="1"/>
          </p:cNvSpPr>
          <p:nvPr/>
        </p:nvSpPr>
        <p:spPr bwMode="auto">
          <a:xfrm>
            <a:off x="457200" y="1371600"/>
            <a:ext cx="8229600" cy="1008063"/>
          </a:xfrm>
          <a:prstGeom prst="rect">
            <a:avLst/>
          </a:prstGeom>
          <a:noFill/>
          <a:ln w="9525">
            <a:noFill/>
            <a:miter lim="800000"/>
            <a:headEnd/>
            <a:tailEnd/>
          </a:ln>
        </p:spPr>
        <p:txBody>
          <a:bodyPr/>
          <a:lstStyle/>
          <a:p>
            <a:pPr algn="just">
              <a:spcBef>
                <a:spcPct val="20000"/>
              </a:spcBef>
              <a:buFont typeface="Arial" charset="0"/>
              <a:buNone/>
            </a:pPr>
            <a:r>
              <a:rPr lang="it-IT" sz="1600">
                <a:latin typeface="Calibri" pitchFamily="34" charset="0"/>
              </a:rPr>
              <a:t>La decisione della tipologia del prodotto da lanciare è confermata anche dai risultati alla domanda relativa al tipo di caffè che viene consumato prevalentemente. Il numero più elevato è quello del caffè macinato, che quindi viene preferito e l’azienda dovrebbe considerare di produrre.</a:t>
            </a:r>
          </a:p>
        </p:txBody>
      </p:sp>
      <p:sp>
        <p:nvSpPr>
          <p:cNvPr id="27655" name="CasellaDiTesto 8"/>
          <p:cNvSpPr txBox="1">
            <a:spLocks noChangeArrowheads="1"/>
          </p:cNvSpPr>
          <p:nvPr/>
        </p:nvSpPr>
        <p:spPr bwMode="auto">
          <a:xfrm>
            <a:off x="533400" y="838200"/>
            <a:ext cx="3673475" cy="461963"/>
          </a:xfrm>
          <a:prstGeom prst="rect">
            <a:avLst/>
          </a:prstGeom>
          <a:noFill/>
          <a:ln w="9525">
            <a:noFill/>
            <a:miter lim="800000"/>
            <a:headEnd/>
            <a:tailEnd/>
          </a:ln>
        </p:spPr>
        <p:txBody>
          <a:bodyPr>
            <a:spAutoFit/>
          </a:bodyPr>
          <a:lstStyle/>
          <a:p>
            <a:r>
              <a:rPr lang="it-IT" sz="2400" b="1">
                <a:solidFill>
                  <a:srgbClr val="800000"/>
                </a:solidFill>
                <a:latin typeface="Calibri" pitchFamily="34" charset="0"/>
              </a:rPr>
              <a:t>TIPO DI CAFFE`</a:t>
            </a:r>
          </a:p>
        </p:txBody>
      </p:sp>
      <p:graphicFrame>
        <p:nvGraphicFramePr>
          <p:cNvPr id="11" name="Tabella 10"/>
          <p:cNvGraphicFramePr>
            <a:graphicFrameLocks noGrp="1"/>
          </p:cNvGraphicFramePr>
          <p:nvPr/>
        </p:nvGraphicFramePr>
        <p:xfrm>
          <a:off x="533400" y="2667000"/>
          <a:ext cx="3600450" cy="1870200"/>
        </p:xfrm>
        <a:graphic>
          <a:graphicData uri="http://schemas.openxmlformats.org/drawingml/2006/table">
            <a:tbl>
              <a:tblPr/>
              <a:tblGrid>
                <a:gridCol w="1246188"/>
                <a:gridCol w="1143000"/>
                <a:gridCol w="1211262"/>
              </a:tblGrid>
              <a:tr h="97802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TIPO</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Frequenza assoluta</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Frequenza relativa percentuale</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2936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Macinato</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149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71.63%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2936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Porzionato</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51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24.52%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3048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Solubile</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Calibri" charset="0"/>
                          <a:ea typeface="ＭＳ Ｐゴシック" charset="-128"/>
                          <a:cs typeface="ＭＳ Ｐゴシック" charset="-128"/>
                        </a:rPr>
                        <a:t>3.85%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7678" name="CasellaDiTesto 12"/>
          <p:cNvSpPr txBox="1">
            <a:spLocks noChangeArrowheads="1"/>
          </p:cNvSpPr>
          <p:nvPr/>
        </p:nvSpPr>
        <p:spPr bwMode="auto">
          <a:xfrm>
            <a:off x="4294188" y="2590800"/>
            <a:ext cx="4392612" cy="2062163"/>
          </a:xfrm>
          <a:prstGeom prst="rect">
            <a:avLst/>
          </a:prstGeom>
          <a:noFill/>
          <a:ln w="9525">
            <a:noFill/>
            <a:miter lim="800000"/>
            <a:headEnd/>
            <a:tailEnd/>
          </a:ln>
        </p:spPr>
        <p:txBody>
          <a:bodyPr>
            <a:spAutoFit/>
          </a:bodyPr>
          <a:lstStyle/>
          <a:p>
            <a:pPr algn="just"/>
            <a:r>
              <a:rPr lang="it-IT" sz="1600" b="1" dirty="0">
                <a:latin typeface="Calibri" pitchFamily="34" charset="0"/>
              </a:rPr>
              <a:t>149</a:t>
            </a:r>
            <a:r>
              <a:rPr lang="it-IT" sz="1600" dirty="0">
                <a:latin typeface="Calibri" pitchFamily="34" charset="0"/>
              </a:rPr>
              <a:t> persone su </a:t>
            </a:r>
            <a:r>
              <a:rPr lang="it-IT" sz="1600" b="1" dirty="0">
                <a:latin typeface="Calibri" pitchFamily="34" charset="0"/>
              </a:rPr>
              <a:t>208</a:t>
            </a:r>
            <a:r>
              <a:rPr lang="it-IT" sz="1600" dirty="0">
                <a:latin typeface="Calibri" pitchFamily="34" charset="0"/>
              </a:rPr>
              <a:t> totali hanno dichiarato di usare il </a:t>
            </a:r>
            <a:r>
              <a:rPr lang="it-IT" sz="1600" b="1" dirty="0">
                <a:solidFill>
                  <a:srgbClr val="800000"/>
                </a:solidFill>
                <a:latin typeface="Calibri" pitchFamily="34" charset="0"/>
              </a:rPr>
              <a:t>CAFFE’ MACINATO</a:t>
            </a:r>
            <a:r>
              <a:rPr lang="it-IT" sz="1600" dirty="0">
                <a:latin typeface="Calibri" pitchFamily="34" charset="0"/>
              </a:rPr>
              <a:t>, quindi si ha una frequenza relativa del </a:t>
            </a:r>
            <a:r>
              <a:rPr lang="it-IT" sz="1600" b="1" dirty="0" smtClean="0">
                <a:latin typeface="Calibri" pitchFamily="34" charset="0"/>
              </a:rPr>
              <a:t>71.63</a:t>
            </a:r>
            <a:r>
              <a:rPr lang="it-IT" sz="1600" b="1" dirty="0">
                <a:latin typeface="Calibri" pitchFamily="34" charset="0"/>
              </a:rPr>
              <a:t>%</a:t>
            </a:r>
            <a:r>
              <a:rPr lang="it-IT" sz="1600" dirty="0">
                <a:latin typeface="Calibri" pitchFamily="34" charset="0"/>
              </a:rPr>
              <a:t>; valore estremamente rilevante.</a:t>
            </a:r>
          </a:p>
          <a:p>
            <a:pPr algn="just"/>
            <a:r>
              <a:rPr lang="it-IT" sz="1600" dirty="0">
                <a:latin typeface="Calibri" pitchFamily="34" charset="0"/>
              </a:rPr>
              <a:t>È comunque abbastanza alto il numero di persone che utilizza </a:t>
            </a:r>
            <a:r>
              <a:rPr lang="it-IT" sz="1600" b="1" dirty="0">
                <a:solidFill>
                  <a:srgbClr val="800000"/>
                </a:solidFill>
                <a:latin typeface="Calibri" pitchFamily="34" charset="0"/>
              </a:rPr>
              <a:t>CAFFE’</a:t>
            </a:r>
            <a:r>
              <a:rPr lang="it-IT" sz="1600" dirty="0">
                <a:solidFill>
                  <a:srgbClr val="800000"/>
                </a:solidFill>
                <a:latin typeface="Calibri" pitchFamily="34" charset="0"/>
              </a:rPr>
              <a:t> </a:t>
            </a:r>
            <a:r>
              <a:rPr lang="it-IT" sz="1600" b="1" dirty="0">
                <a:solidFill>
                  <a:srgbClr val="800000"/>
                </a:solidFill>
                <a:latin typeface="Calibri" pitchFamily="34" charset="0"/>
              </a:rPr>
              <a:t>PORZIONATO </a:t>
            </a:r>
            <a:r>
              <a:rPr lang="it-IT" sz="1600" dirty="0">
                <a:latin typeface="Calibri" pitchFamily="34" charset="0"/>
              </a:rPr>
              <a:t>(capsule, cialde), risultando una percentuale del  </a:t>
            </a:r>
            <a:r>
              <a:rPr lang="it-IT" sz="1600" dirty="0" smtClean="0">
                <a:latin typeface="Calibri" pitchFamily="34" charset="0"/>
              </a:rPr>
              <a:t>24.52</a:t>
            </a:r>
            <a:r>
              <a:rPr lang="it-IT" sz="1600" dirty="0">
                <a:latin typeface="Calibri" pitchFamily="34" charset="0"/>
              </a:rPr>
              <a:t>%.</a:t>
            </a:r>
          </a:p>
          <a:p>
            <a:pPr algn="just"/>
            <a:r>
              <a:rPr lang="it-IT" sz="1600" b="1" dirty="0">
                <a:solidFill>
                  <a:srgbClr val="C00000"/>
                </a:solidFill>
                <a:latin typeface="Calibri" pitchFamily="34" charset="0"/>
              </a:rPr>
              <a:t> </a:t>
            </a:r>
            <a:endParaRPr lang="it-IT" sz="1600" dirty="0">
              <a:latin typeface="Calibri" pitchFamily="34" charset="0"/>
            </a:endParaRPr>
          </a:p>
        </p:txBody>
      </p:sp>
      <p:sp>
        <p:nvSpPr>
          <p:cNvPr id="27679" name="CasellaDiTesto 13"/>
          <p:cNvSpPr txBox="1">
            <a:spLocks noChangeArrowheads="1"/>
          </p:cNvSpPr>
          <p:nvPr/>
        </p:nvSpPr>
        <p:spPr bwMode="auto">
          <a:xfrm>
            <a:off x="533400" y="4876800"/>
            <a:ext cx="8150225" cy="1077913"/>
          </a:xfrm>
          <a:prstGeom prst="rect">
            <a:avLst/>
          </a:prstGeom>
          <a:noFill/>
          <a:ln w="9525">
            <a:noFill/>
            <a:miter lim="800000"/>
            <a:headEnd/>
            <a:tailEnd/>
          </a:ln>
        </p:spPr>
        <p:txBody>
          <a:bodyPr>
            <a:spAutoFit/>
          </a:bodyPr>
          <a:lstStyle/>
          <a:p>
            <a:pPr algn="just"/>
            <a:r>
              <a:rPr lang="it-IT" sz="1600">
                <a:latin typeface="Calibri" pitchFamily="34" charset="0"/>
              </a:rPr>
              <a:t>Invece si nota come il numero di persone che ha scelto il </a:t>
            </a:r>
            <a:r>
              <a:rPr lang="it-IT" sz="1600" b="1">
                <a:solidFill>
                  <a:srgbClr val="800000"/>
                </a:solidFill>
                <a:latin typeface="Calibri" pitchFamily="34" charset="0"/>
              </a:rPr>
              <a:t>CAFFE’ SOLUBILE</a:t>
            </a:r>
            <a:r>
              <a:rPr lang="it-IT" sz="1600">
                <a:solidFill>
                  <a:srgbClr val="800000"/>
                </a:solidFill>
                <a:latin typeface="Calibri" pitchFamily="34" charset="0"/>
              </a:rPr>
              <a:t> </a:t>
            </a:r>
            <a:r>
              <a:rPr lang="it-IT" sz="1600">
                <a:latin typeface="Calibri" pitchFamily="34" charset="0"/>
              </a:rPr>
              <a:t>sia molto basso: solo 8 persone su 208.</a:t>
            </a:r>
          </a:p>
          <a:p>
            <a:pPr algn="just"/>
            <a:r>
              <a:rPr lang="it-IT" sz="1600">
                <a:latin typeface="Calibri" pitchFamily="34" charset="0"/>
              </a:rPr>
              <a:t>Questi dati confermano, ancora una volta, come la tradizione della moka sia ancora forte nelle famiglie italiane.</a:t>
            </a:r>
          </a:p>
        </p:txBody>
      </p:sp>
      <p:sp>
        <p:nvSpPr>
          <p:cNvPr id="27680" name="Slide Number Placeholder 11"/>
          <p:cNvSpPr>
            <a:spLocks noGrp="1"/>
          </p:cNvSpPr>
          <p:nvPr>
            <p:ph type="sldNum" sz="quarter" idx="12"/>
          </p:nvPr>
        </p:nvSpPr>
        <p:spPr bwMode="auto">
          <a:noFill/>
          <a:ln>
            <a:miter lim="800000"/>
            <a:headEnd/>
            <a:tailEnd/>
          </a:ln>
        </p:spPr>
        <p:txBody>
          <a:bodyPr/>
          <a:lstStyle/>
          <a:p>
            <a:fld id="{02E11F65-7991-4FB8-9239-9B3AE51706D8}" type="slidenum">
              <a:rPr lang="it-IT" smtClean="0">
                <a:latin typeface="Calibri" pitchFamily="34" charset="0"/>
                <a:ea typeface="ＭＳ Ｐゴシック" pitchFamily="34" charset="-128"/>
              </a:rPr>
              <a:pPr/>
              <a:t>24</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8677" name="CasellaDiTesto 10"/>
          <p:cNvSpPr txBox="1">
            <a:spLocks noChangeArrowheads="1"/>
          </p:cNvSpPr>
          <p:nvPr/>
        </p:nvSpPr>
        <p:spPr bwMode="auto">
          <a:xfrm>
            <a:off x="4932363" y="101600"/>
            <a:ext cx="4319587" cy="307975"/>
          </a:xfrm>
          <a:prstGeom prst="rect">
            <a:avLst/>
          </a:prstGeom>
          <a:noFill/>
          <a:ln w="9525">
            <a:noFill/>
            <a:miter lim="800000"/>
            <a:headEnd/>
            <a:tailEnd/>
          </a:ln>
        </p:spPr>
        <p:txBody>
          <a:bodyPr>
            <a:spAutoFit/>
          </a:bodyPr>
          <a:lstStyle/>
          <a:p>
            <a:r>
              <a:rPr lang="it-IT" sz="1400">
                <a:solidFill>
                  <a:srgbClr val="000000"/>
                </a:solidFill>
              </a:rPr>
              <a:t>       Università Carlo Cattaneo-LIUC    2010/2011		                  </a:t>
            </a:r>
          </a:p>
        </p:txBody>
      </p:sp>
      <p:sp>
        <p:nvSpPr>
          <p:cNvPr id="28678" name="CasellaDiTesto 1"/>
          <p:cNvSpPr txBox="1">
            <a:spLocks noChangeArrowheads="1"/>
          </p:cNvSpPr>
          <p:nvPr/>
        </p:nvSpPr>
        <p:spPr bwMode="auto">
          <a:xfrm>
            <a:off x="611188" y="1828800"/>
            <a:ext cx="6980237" cy="3540125"/>
          </a:xfrm>
          <a:prstGeom prst="rect">
            <a:avLst/>
          </a:prstGeom>
          <a:noFill/>
          <a:ln w="9525">
            <a:noFill/>
            <a:miter lim="800000"/>
            <a:headEnd/>
            <a:tailEnd/>
          </a:ln>
        </p:spPr>
        <p:txBody>
          <a:bodyPr>
            <a:spAutoFit/>
          </a:bodyPr>
          <a:lstStyle/>
          <a:p>
            <a:pPr algn="just"/>
            <a:r>
              <a:rPr lang="it-IT" sz="1600">
                <a:solidFill>
                  <a:srgbClr val="000000"/>
                </a:solidFill>
                <a:latin typeface="Calibri" pitchFamily="34" charset="0"/>
              </a:rPr>
              <a:t>E’ stata rivolta una domanda relativa alla disposizione che ha il cliente a cambiare marca di caffè.</a:t>
            </a:r>
          </a:p>
          <a:p>
            <a:pPr algn="just"/>
            <a:endParaRPr lang="it-IT" sz="1600">
              <a:solidFill>
                <a:srgbClr val="000000"/>
              </a:solidFill>
              <a:latin typeface="Calibri" pitchFamily="34" charset="0"/>
            </a:endParaRPr>
          </a:p>
          <a:p>
            <a:pPr algn="just"/>
            <a:r>
              <a:rPr lang="it-IT" sz="1600">
                <a:solidFill>
                  <a:srgbClr val="000000"/>
                </a:solidFill>
                <a:latin typeface="Calibri" pitchFamily="34" charset="0"/>
              </a:rPr>
              <a:t>Sono state date cinque opzioni:</a:t>
            </a:r>
          </a:p>
          <a:p>
            <a:pPr algn="just"/>
            <a:endParaRPr lang="it-IT" sz="1600">
              <a:solidFill>
                <a:srgbClr val="000000"/>
              </a:solidFill>
              <a:latin typeface="Calibri" pitchFamily="34" charset="0"/>
            </a:endParaRPr>
          </a:p>
          <a:p>
            <a:pPr algn="just">
              <a:buFont typeface="Arial" charset="0"/>
              <a:buChar char="•"/>
            </a:pPr>
            <a:r>
              <a:rPr lang="it-IT" sz="1600">
                <a:solidFill>
                  <a:srgbClr val="000000"/>
                </a:solidFill>
                <a:latin typeface="Calibri" pitchFamily="34" charset="0"/>
              </a:rPr>
              <a:t>Cambiare su consiglio di una persona fidata</a:t>
            </a:r>
          </a:p>
          <a:p>
            <a:pPr algn="just"/>
            <a:endParaRPr lang="it-IT" sz="1600">
              <a:solidFill>
                <a:srgbClr val="000000"/>
              </a:solidFill>
              <a:latin typeface="Calibri" pitchFamily="34" charset="0"/>
            </a:endParaRPr>
          </a:p>
          <a:p>
            <a:pPr algn="just">
              <a:buFont typeface="Arial" charset="0"/>
              <a:buChar char="•"/>
            </a:pPr>
            <a:r>
              <a:rPr lang="it-IT" sz="1600">
                <a:solidFill>
                  <a:srgbClr val="000000"/>
                </a:solidFill>
                <a:latin typeface="Calibri" pitchFamily="34" charset="0"/>
              </a:rPr>
              <a:t>Cambiare per delle speciali promozioni</a:t>
            </a:r>
          </a:p>
          <a:p>
            <a:pPr algn="just">
              <a:buFont typeface="Arial" charset="0"/>
              <a:buChar char="•"/>
            </a:pPr>
            <a:endParaRPr lang="it-IT" sz="1600">
              <a:solidFill>
                <a:srgbClr val="000000"/>
              </a:solidFill>
              <a:latin typeface="Calibri" pitchFamily="34" charset="0"/>
            </a:endParaRPr>
          </a:p>
          <a:p>
            <a:pPr algn="just">
              <a:buFont typeface="Arial" charset="0"/>
              <a:buChar char="•"/>
            </a:pPr>
            <a:r>
              <a:rPr lang="it-IT" sz="1600">
                <a:solidFill>
                  <a:srgbClr val="000000"/>
                </a:solidFill>
                <a:latin typeface="Calibri" pitchFamily="34" charset="0"/>
              </a:rPr>
              <a:t>Cambiare per un prodotto di maggiore qualità</a:t>
            </a:r>
          </a:p>
          <a:p>
            <a:pPr algn="just">
              <a:buFont typeface="Arial" charset="0"/>
              <a:buChar char="•"/>
            </a:pPr>
            <a:endParaRPr lang="it-IT" sz="1600">
              <a:solidFill>
                <a:srgbClr val="000000"/>
              </a:solidFill>
              <a:latin typeface="Calibri" pitchFamily="34" charset="0"/>
            </a:endParaRPr>
          </a:p>
          <a:p>
            <a:pPr algn="just">
              <a:buFont typeface="Arial" charset="0"/>
              <a:buChar char="•"/>
            </a:pPr>
            <a:r>
              <a:rPr lang="it-IT" sz="1600">
                <a:solidFill>
                  <a:srgbClr val="000000"/>
                </a:solidFill>
                <a:latin typeface="Calibri" pitchFamily="34" charset="0"/>
              </a:rPr>
              <a:t>Cambiare per un migliore rapporto qualità/prezzo</a:t>
            </a:r>
          </a:p>
          <a:p>
            <a:pPr algn="just"/>
            <a:endParaRPr lang="it-IT" sz="1600">
              <a:solidFill>
                <a:srgbClr val="000000"/>
              </a:solidFill>
              <a:latin typeface="Calibri" pitchFamily="34" charset="0"/>
            </a:endParaRPr>
          </a:p>
          <a:p>
            <a:pPr algn="just">
              <a:buFont typeface="Arial" charset="0"/>
              <a:buChar char="•"/>
            </a:pPr>
            <a:r>
              <a:rPr lang="it-IT" sz="1600">
                <a:solidFill>
                  <a:srgbClr val="000000"/>
                </a:solidFill>
                <a:latin typeface="Calibri" pitchFamily="34" charset="0"/>
              </a:rPr>
              <a:t>Non essere disposto a cambiare</a:t>
            </a:r>
          </a:p>
        </p:txBody>
      </p:sp>
      <p:sp>
        <p:nvSpPr>
          <p:cNvPr id="28679" name="CasellaDiTesto 2"/>
          <p:cNvSpPr txBox="1">
            <a:spLocks noChangeArrowheads="1"/>
          </p:cNvSpPr>
          <p:nvPr/>
        </p:nvSpPr>
        <p:spPr bwMode="auto">
          <a:xfrm>
            <a:off x="611188" y="1143000"/>
            <a:ext cx="4876800" cy="461963"/>
          </a:xfrm>
          <a:prstGeom prst="rect">
            <a:avLst/>
          </a:prstGeom>
          <a:noFill/>
          <a:ln w="9525">
            <a:noFill/>
            <a:miter lim="800000"/>
            <a:headEnd/>
            <a:tailEnd/>
          </a:ln>
        </p:spPr>
        <p:txBody>
          <a:bodyPr>
            <a:spAutoFit/>
          </a:bodyPr>
          <a:lstStyle/>
          <a:p>
            <a:r>
              <a:rPr lang="it-IT" sz="2400" b="1">
                <a:solidFill>
                  <a:srgbClr val="800000"/>
                </a:solidFill>
                <a:latin typeface="Calibri" pitchFamily="34" charset="0"/>
              </a:rPr>
              <a:t>DISPOSIZIONE A CAMBIARE</a:t>
            </a:r>
          </a:p>
        </p:txBody>
      </p:sp>
      <p:pic>
        <p:nvPicPr>
          <p:cNvPr id="28680" name="Picture 8" descr="CaffePosters.jpg"/>
          <p:cNvPicPr>
            <a:picLocks noChangeAspect="1"/>
          </p:cNvPicPr>
          <p:nvPr/>
        </p:nvPicPr>
        <p:blipFill>
          <a:blip r:embed="rId4" cstate="print"/>
          <a:srcRect/>
          <a:stretch>
            <a:fillRect/>
          </a:stretch>
        </p:blipFill>
        <p:spPr bwMode="auto">
          <a:xfrm>
            <a:off x="5364163" y="3068638"/>
            <a:ext cx="3343275" cy="2590800"/>
          </a:xfrm>
          <a:prstGeom prst="rect">
            <a:avLst/>
          </a:prstGeom>
          <a:noFill/>
          <a:ln w="9525">
            <a:noFill/>
            <a:miter lim="800000"/>
            <a:headEnd/>
            <a:tailEnd/>
          </a:ln>
        </p:spPr>
      </p:pic>
      <p:sp>
        <p:nvSpPr>
          <p:cNvPr id="28681" name="Slide Number Placeholder 9"/>
          <p:cNvSpPr>
            <a:spLocks noGrp="1"/>
          </p:cNvSpPr>
          <p:nvPr>
            <p:ph type="sldNum" sz="quarter" idx="12"/>
          </p:nvPr>
        </p:nvSpPr>
        <p:spPr bwMode="auto">
          <a:noFill/>
          <a:ln>
            <a:miter lim="800000"/>
            <a:headEnd/>
            <a:tailEnd/>
          </a:ln>
        </p:spPr>
        <p:txBody>
          <a:bodyPr/>
          <a:lstStyle/>
          <a:p>
            <a:fld id="{03C7F722-5E37-4434-ADEF-B03033C60353}" type="slidenum">
              <a:rPr lang="it-IT" smtClean="0">
                <a:latin typeface="Calibri" pitchFamily="34" charset="0"/>
                <a:ea typeface="ＭＳ Ｐゴシック" pitchFamily="34" charset="-128"/>
              </a:rPr>
              <a:pPr/>
              <a:t>25</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701" name="CasellaDiTesto 10"/>
          <p:cNvSpPr txBox="1">
            <a:spLocks noChangeArrowheads="1"/>
          </p:cNvSpPr>
          <p:nvPr/>
        </p:nvSpPr>
        <p:spPr bwMode="auto">
          <a:xfrm>
            <a:off x="4932363" y="101600"/>
            <a:ext cx="4319587" cy="307975"/>
          </a:xfrm>
          <a:prstGeom prst="rect">
            <a:avLst/>
          </a:prstGeom>
          <a:noFill/>
          <a:ln w="9525">
            <a:noFill/>
            <a:miter lim="800000"/>
            <a:headEnd/>
            <a:tailEnd/>
          </a:ln>
        </p:spPr>
        <p:txBody>
          <a:bodyPr>
            <a:spAutoFit/>
          </a:bodyPr>
          <a:lstStyle/>
          <a:p>
            <a:r>
              <a:rPr lang="it-IT" sz="1400">
                <a:solidFill>
                  <a:srgbClr val="000000"/>
                </a:solidFill>
              </a:rPr>
              <a:t>       Università Carlo Cattaneo-LIUC    2010/2011		                  </a:t>
            </a:r>
          </a:p>
        </p:txBody>
      </p:sp>
      <p:sp>
        <p:nvSpPr>
          <p:cNvPr id="29702" name="Rectangle 3"/>
          <p:cNvSpPr txBox="1">
            <a:spLocks noChangeArrowheads="1"/>
          </p:cNvSpPr>
          <p:nvPr/>
        </p:nvSpPr>
        <p:spPr bwMode="auto">
          <a:xfrm>
            <a:off x="457200" y="3573463"/>
            <a:ext cx="8135938" cy="2863850"/>
          </a:xfrm>
          <a:prstGeom prst="rect">
            <a:avLst/>
          </a:prstGeom>
          <a:noFill/>
          <a:ln w="9525">
            <a:noFill/>
            <a:miter lim="800000"/>
            <a:headEnd/>
            <a:tailEnd/>
          </a:ln>
        </p:spPr>
        <p:txBody>
          <a:bodyPr/>
          <a:lstStyle/>
          <a:p>
            <a:pPr marL="342900" algn="just">
              <a:spcBef>
                <a:spcPct val="20000"/>
              </a:spcBef>
            </a:pPr>
            <a:r>
              <a:rPr lang="it-IT" sz="1600">
                <a:solidFill>
                  <a:srgbClr val="000000"/>
                </a:solidFill>
                <a:latin typeface="Calibri" pitchFamily="34" charset="0"/>
              </a:rPr>
              <a:t>Risulta che il cliente dà moltissima importanza alla qualità del prodotto e, in secondo luogo, al rapporto qualità/prezzo, elementi per cui sarebbe disposto a cambiare marca di caffè acquistata. Il </a:t>
            </a:r>
            <a:r>
              <a:rPr lang="it-IT" sz="1600" b="1">
                <a:solidFill>
                  <a:srgbClr val="000000"/>
                </a:solidFill>
                <a:latin typeface="Calibri" pitchFamily="34" charset="0"/>
              </a:rPr>
              <a:t>45.67 %</a:t>
            </a:r>
            <a:r>
              <a:rPr lang="it-IT" sz="1600">
                <a:solidFill>
                  <a:srgbClr val="000000"/>
                </a:solidFill>
                <a:latin typeface="Calibri" pitchFamily="34" charset="0"/>
              </a:rPr>
              <a:t> del campione ha scelto l’opzione </a:t>
            </a:r>
            <a:r>
              <a:rPr lang="it-IT" sz="1600" b="1">
                <a:solidFill>
                  <a:srgbClr val="800000"/>
                </a:solidFill>
                <a:latin typeface="Calibri" pitchFamily="34" charset="0"/>
              </a:rPr>
              <a:t>QUALITA’</a:t>
            </a:r>
            <a:r>
              <a:rPr lang="it-IT" sz="1600">
                <a:solidFill>
                  <a:srgbClr val="000000"/>
                </a:solidFill>
                <a:latin typeface="Calibri" pitchFamily="34" charset="0"/>
              </a:rPr>
              <a:t> e il </a:t>
            </a:r>
            <a:r>
              <a:rPr lang="it-IT" sz="1600" b="1">
                <a:solidFill>
                  <a:srgbClr val="000000"/>
                </a:solidFill>
                <a:latin typeface="Calibri" pitchFamily="34" charset="0"/>
              </a:rPr>
              <a:t>26.44 %</a:t>
            </a:r>
            <a:r>
              <a:rPr lang="it-IT" sz="1600">
                <a:solidFill>
                  <a:srgbClr val="000000"/>
                </a:solidFill>
                <a:latin typeface="Calibri" pitchFamily="34" charset="0"/>
              </a:rPr>
              <a:t> il </a:t>
            </a:r>
            <a:r>
              <a:rPr lang="it-IT" sz="1600" b="1">
                <a:solidFill>
                  <a:srgbClr val="800000"/>
                </a:solidFill>
                <a:latin typeface="Calibri" pitchFamily="34" charset="0"/>
              </a:rPr>
              <a:t>RAPPORTO QUALITA’/PREZZO</a:t>
            </a:r>
            <a:r>
              <a:rPr lang="it-IT" sz="1600">
                <a:solidFill>
                  <a:srgbClr val="000000"/>
                </a:solidFill>
                <a:latin typeface="Calibri" pitchFamily="34" charset="0"/>
              </a:rPr>
              <a:t>.</a:t>
            </a:r>
          </a:p>
          <a:p>
            <a:pPr marL="342900" algn="just">
              <a:spcBef>
                <a:spcPct val="20000"/>
              </a:spcBef>
            </a:pPr>
            <a:r>
              <a:rPr lang="it-IT" sz="1600">
                <a:solidFill>
                  <a:srgbClr val="000000"/>
                </a:solidFill>
                <a:latin typeface="Calibri" pitchFamily="34" charset="0"/>
              </a:rPr>
              <a:t>Inferiori sono le persone che hanno optato per </a:t>
            </a:r>
            <a:r>
              <a:rPr lang="it-IT" sz="1600" b="1">
                <a:solidFill>
                  <a:srgbClr val="800000"/>
                </a:solidFill>
                <a:latin typeface="Calibri" pitchFamily="34" charset="0"/>
              </a:rPr>
              <a:t>CONSIGLIO DI PERSONA FIDATA</a:t>
            </a:r>
            <a:r>
              <a:rPr lang="it-IT" sz="1600" b="1">
                <a:solidFill>
                  <a:srgbClr val="000000"/>
                </a:solidFill>
                <a:latin typeface="Calibri" pitchFamily="34" charset="0"/>
              </a:rPr>
              <a:t> </a:t>
            </a:r>
            <a:r>
              <a:rPr lang="it-IT" sz="1600">
                <a:solidFill>
                  <a:srgbClr val="000000"/>
                </a:solidFill>
                <a:latin typeface="Calibri" pitchFamily="34" charset="0"/>
              </a:rPr>
              <a:t> e  </a:t>
            </a:r>
            <a:r>
              <a:rPr lang="it-IT" sz="1600" b="1">
                <a:solidFill>
                  <a:srgbClr val="800000"/>
                </a:solidFill>
                <a:latin typeface="Calibri" pitchFamily="34" charset="0"/>
              </a:rPr>
              <a:t>PROMOZIONI</a:t>
            </a:r>
            <a:r>
              <a:rPr lang="it-IT" sz="1600" b="1">
                <a:solidFill>
                  <a:srgbClr val="000000"/>
                </a:solidFill>
                <a:latin typeface="Calibri" pitchFamily="34" charset="0"/>
              </a:rPr>
              <a:t>,</a:t>
            </a:r>
            <a:r>
              <a:rPr lang="it-IT" sz="1600">
                <a:solidFill>
                  <a:srgbClr val="000000"/>
                </a:solidFill>
                <a:latin typeface="Calibri" pitchFamily="34" charset="0"/>
              </a:rPr>
              <a:t> rispettivamente il </a:t>
            </a:r>
            <a:r>
              <a:rPr lang="it-IT" sz="1600" b="1">
                <a:solidFill>
                  <a:srgbClr val="000000"/>
                </a:solidFill>
                <a:latin typeface="Calibri" pitchFamily="34" charset="0"/>
              </a:rPr>
              <a:t>10.10 %</a:t>
            </a:r>
            <a:r>
              <a:rPr lang="it-IT" sz="1600">
                <a:solidFill>
                  <a:srgbClr val="000000"/>
                </a:solidFill>
                <a:latin typeface="Calibri" pitchFamily="34" charset="0"/>
              </a:rPr>
              <a:t> e il </a:t>
            </a:r>
            <a:r>
              <a:rPr lang="it-IT" sz="1600" b="1">
                <a:solidFill>
                  <a:srgbClr val="000000"/>
                </a:solidFill>
                <a:latin typeface="Calibri" pitchFamily="34" charset="0"/>
              </a:rPr>
              <a:t>9.62 %</a:t>
            </a:r>
            <a:r>
              <a:rPr lang="it-IT" sz="1600">
                <a:solidFill>
                  <a:srgbClr val="000000"/>
                </a:solidFill>
                <a:latin typeface="Calibri" pitchFamily="34" charset="0"/>
              </a:rPr>
              <a:t>. Questo indica che non viene data molta rilevanza a questi due aspetti nel momento in cui una persona deve scegliere tra due marche.</a:t>
            </a:r>
          </a:p>
          <a:p>
            <a:pPr marL="342900" algn="just">
              <a:spcBef>
                <a:spcPct val="20000"/>
              </a:spcBef>
            </a:pPr>
            <a:r>
              <a:rPr lang="it-IT" sz="1600">
                <a:solidFill>
                  <a:srgbClr val="000000"/>
                </a:solidFill>
                <a:latin typeface="Calibri" pitchFamily="34" charset="0"/>
              </a:rPr>
              <a:t>Infine solo </a:t>
            </a:r>
            <a:r>
              <a:rPr lang="it-IT" sz="1600" b="1">
                <a:solidFill>
                  <a:srgbClr val="000000"/>
                </a:solidFill>
                <a:latin typeface="Calibri" pitchFamily="34" charset="0"/>
              </a:rPr>
              <a:t>17 persone su 208 </a:t>
            </a:r>
            <a:r>
              <a:rPr lang="it-IT" sz="1600">
                <a:solidFill>
                  <a:srgbClr val="000000"/>
                </a:solidFill>
                <a:latin typeface="Calibri" pitchFamily="34" charset="0"/>
              </a:rPr>
              <a:t>non sono disposte per nessuno motivo a cambiare marca di caffè utilizzata.</a:t>
            </a:r>
          </a:p>
        </p:txBody>
      </p:sp>
      <p:graphicFrame>
        <p:nvGraphicFramePr>
          <p:cNvPr id="10" name="Table 9"/>
          <p:cNvGraphicFramePr>
            <a:graphicFrameLocks noGrp="1"/>
          </p:cNvGraphicFramePr>
          <p:nvPr/>
        </p:nvGraphicFramePr>
        <p:xfrm>
          <a:off x="2805113" y="735013"/>
          <a:ext cx="3533775" cy="2622550"/>
        </p:xfrm>
        <a:graphic>
          <a:graphicData uri="http://schemas.openxmlformats.org/drawingml/2006/table">
            <a:tbl>
              <a:tblPr/>
              <a:tblGrid>
                <a:gridCol w="1354137"/>
                <a:gridCol w="1090613"/>
                <a:gridCol w="1089025"/>
              </a:tblGrid>
              <a:tr h="201613">
                <a:tc gridSpan="3">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CAMBIO</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it-IT"/>
                    </a:p>
                  </a:txBody>
                  <a:tcPr/>
                </a:tc>
                <a:tc hMerge="1">
                  <a:txBody>
                    <a:bodyPr/>
                    <a:lstStyle/>
                    <a:p>
                      <a:endParaRPr lang="it-IT"/>
                    </a:p>
                  </a:txBody>
                  <a:tcPr/>
                </a:tc>
              </a:tr>
              <a:tr h="48101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 </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Calibri" charset="0"/>
                          <a:ea typeface="ＭＳ Ｐゴシック" charset="-128"/>
                          <a:cs typeface="ＭＳ Ｐゴシック" charset="-128"/>
                        </a:rPr>
                        <a:t>Frequenza assoluta</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Calibri" charset="0"/>
                          <a:ea typeface="ＭＳ Ｐゴシック" charset="-128"/>
                          <a:cs typeface="ＭＳ Ｐゴシック" charset="-128"/>
                        </a:rPr>
                        <a:t>Frequenza relativa percentuale</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CONSIGLIO DI PERSONA FIDATA</a:t>
                      </a:r>
                    </a:p>
                  </a:txBody>
                  <a:tcPr marL="0" marR="0" marT="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21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10.1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NON DISPOSTI AL CAMBIAMENTO</a:t>
                      </a:r>
                    </a:p>
                  </a:txBody>
                  <a:tcPr marL="0" marR="0" marT="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17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8.17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PROMOZIONI</a:t>
                      </a:r>
                    </a:p>
                  </a:txBody>
                  <a:tcPr marL="0" marR="0" marT="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20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9.62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QUALITA'</a:t>
                      </a:r>
                    </a:p>
                  </a:txBody>
                  <a:tcPr marL="0" marR="0" marT="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95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45.67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68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RAPPORTO QUALITA'/PREZZO</a:t>
                      </a:r>
                    </a:p>
                  </a:txBody>
                  <a:tcPr marL="0" marR="0" marT="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55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Calibri" charset="0"/>
                          <a:ea typeface="ＭＳ Ｐゴシック" charset="-128"/>
                          <a:cs typeface="ＭＳ Ｐゴシック" charset="-128"/>
                        </a:rPr>
                        <a:t>26.44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29736" name="Slide Number Placeholder 8"/>
          <p:cNvSpPr>
            <a:spLocks noGrp="1"/>
          </p:cNvSpPr>
          <p:nvPr>
            <p:ph type="sldNum" sz="quarter" idx="12"/>
          </p:nvPr>
        </p:nvSpPr>
        <p:spPr bwMode="auto">
          <a:noFill/>
          <a:ln>
            <a:miter lim="800000"/>
            <a:headEnd/>
            <a:tailEnd/>
          </a:ln>
        </p:spPr>
        <p:txBody>
          <a:bodyPr/>
          <a:lstStyle/>
          <a:p>
            <a:fld id="{96778C1C-5CC6-4A75-B278-348B18E889D7}" type="slidenum">
              <a:rPr lang="it-IT" smtClean="0">
                <a:latin typeface="Calibri" pitchFamily="34" charset="0"/>
                <a:ea typeface="ＭＳ Ｐゴシック" pitchFamily="34" charset="-128"/>
              </a:rPr>
              <a:pPr/>
              <a:t>26</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0725" name="CasellaDiTesto 10"/>
          <p:cNvSpPr txBox="1">
            <a:spLocks noChangeArrowheads="1"/>
          </p:cNvSpPr>
          <p:nvPr/>
        </p:nvSpPr>
        <p:spPr bwMode="auto">
          <a:xfrm>
            <a:off x="4932363" y="101600"/>
            <a:ext cx="4319587" cy="307975"/>
          </a:xfrm>
          <a:prstGeom prst="rect">
            <a:avLst/>
          </a:prstGeom>
          <a:noFill/>
          <a:ln w="9525">
            <a:noFill/>
            <a:miter lim="800000"/>
            <a:headEnd/>
            <a:tailEnd/>
          </a:ln>
        </p:spPr>
        <p:txBody>
          <a:bodyPr>
            <a:spAutoFit/>
          </a:bodyPr>
          <a:lstStyle/>
          <a:p>
            <a:r>
              <a:rPr lang="it-IT" sz="1400">
                <a:solidFill>
                  <a:srgbClr val="000000"/>
                </a:solidFill>
              </a:rPr>
              <a:t>       Università Carlo Cattaneo-LIUC    2010/2011		                  </a:t>
            </a:r>
          </a:p>
        </p:txBody>
      </p:sp>
      <p:sp>
        <p:nvSpPr>
          <p:cNvPr id="26631" name="Rettangolo 1"/>
          <p:cNvSpPr>
            <a:spLocks noChangeArrowheads="1"/>
          </p:cNvSpPr>
          <p:nvPr/>
        </p:nvSpPr>
        <p:spPr bwMode="auto">
          <a:xfrm>
            <a:off x="457200" y="609600"/>
            <a:ext cx="8001000" cy="5607689"/>
          </a:xfrm>
          <a:prstGeom prst="rect">
            <a:avLst/>
          </a:prstGeom>
          <a:noFill/>
          <a:ln w="9525">
            <a:noFill/>
            <a:miter lim="800000"/>
            <a:headEnd/>
            <a:tailEnd/>
          </a:ln>
        </p:spPr>
        <p:txBody>
          <a:bodyPr>
            <a:spAutoFit/>
          </a:bodyPr>
          <a:lstStyle/>
          <a:p>
            <a:pPr marL="342900" algn="just">
              <a:spcBef>
                <a:spcPct val="20000"/>
              </a:spcBef>
              <a:defRPr/>
            </a:pPr>
            <a:r>
              <a:rPr lang="it-IT" sz="1600" dirty="0">
                <a:solidFill>
                  <a:srgbClr val="000000"/>
                </a:solidFill>
                <a:latin typeface="Calibri" charset="0"/>
                <a:ea typeface="ＭＳ Ｐゴシック" charset="-128"/>
                <a:cs typeface="ＭＳ Ｐゴシック" charset="-128"/>
              </a:rPr>
              <a:t>L’azienda deve sfruttare questi dati per capire su quale strategia puntare in modo che i clienti scelgano il suo prodotto. Dall’analisi risulta che si deve lanciare un prodotto  di </a:t>
            </a:r>
            <a:r>
              <a:rPr lang="it-IT" sz="1600" dirty="0">
                <a:ln w="6350" cap="flat" cmpd="sng" algn="ctr">
                  <a:solidFill>
                    <a:srgbClr val="800000"/>
                  </a:solidFill>
                  <a:prstDash val="solid"/>
                  <a:round/>
                  <a:headEnd type="none" w="med" len="med"/>
                  <a:tailEnd type="none" w="med" len="med"/>
                </a:ln>
                <a:solidFill>
                  <a:srgbClr val="000000"/>
                </a:solidFill>
                <a:latin typeface="Calibri" charset="0"/>
                <a:ea typeface="ＭＳ Ｐゴシック" charset="-128"/>
                <a:cs typeface="ＭＳ Ｐゴシック" charset="-128"/>
              </a:rPr>
              <a:t>elevata qualità</a:t>
            </a:r>
            <a:r>
              <a:rPr lang="it-IT" sz="1600" dirty="0">
                <a:solidFill>
                  <a:srgbClr val="000000"/>
                </a:solidFill>
                <a:latin typeface="Calibri" charset="0"/>
                <a:ea typeface="ＭＳ Ｐゴシック" charset="-128"/>
                <a:cs typeface="ＭＳ Ｐゴシック" charset="-128"/>
              </a:rPr>
              <a:t>, elemento considerato fondamentale. </a:t>
            </a:r>
          </a:p>
          <a:p>
            <a:pPr marL="342900" algn="just">
              <a:spcBef>
                <a:spcPct val="20000"/>
              </a:spcBef>
              <a:defRPr/>
            </a:pPr>
            <a:r>
              <a:rPr lang="it-IT" sz="1600" dirty="0">
                <a:solidFill>
                  <a:srgbClr val="000000"/>
                </a:solidFill>
                <a:latin typeface="Calibri" charset="0"/>
                <a:ea typeface="ＭＳ Ｐゴシック" charset="-128"/>
                <a:cs typeface="ＭＳ Ｐゴシック" charset="-128"/>
              </a:rPr>
              <a:t>Questa caratteristica deve essere sottolineata e comunicata durante la campagna pubblicitaria in modo da colpire la mente del consumatore e spingerlo a provare il prodotto. </a:t>
            </a:r>
          </a:p>
          <a:p>
            <a:pPr marL="342900" algn="just">
              <a:spcBef>
                <a:spcPct val="20000"/>
              </a:spcBef>
              <a:defRPr/>
            </a:pPr>
            <a:endParaRPr lang="it-IT" sz="1600" dirty="0">
              <a:solidFill>
                <a:srgbClr val="000000"/>
              </a:solidFill>
              <a:latin typeface="Calibri" charset="0"/>
              <a:ea typeface="ＭＳ Ｐゴシック" charset="-128"/>
              <a:cs typeface="ＭＳ Ｐゴシック" charset="-128"/>
            </a:endParaRPr>
          </a:p>
          <a:p>
            <a:pPr marL="342900" algn="just">
              <a:spcBef>
                <a:spcPct val="20000"/>
              </a:spcBef>
              <a:defRPr/>
            </a:pPr>
            <a:endParaRPr lang="it-IT" sz="1600" dirty="0">
              <a:solidFill>
                <a:srgbClr val="000000"/>
              </a:solidFill>
              <a:latin typeface="Calibri" charset="0"/>
              <a:ea typeface="ＭＳ Ｐゴシック" charset="-128"/>
              <a:cs typeface="ＭＳ Ｐゴシック" charset="-128"/>
            </a:endParaRPr>
          </a:p>
          <a:p>
            <a:pPr marL="342900" algn="just">
              <a:spcBef>
                <a:spcPct val="20000"/>
              </a:spcBef>
              <a:defRPr/>
            </a:pPr>
            <a:endParaRPr lang="it-IT" sz="1600" dirty="0">
              <a:solidFill>
                <a:srgbClr val="000000"/>
              </a:solidFill>
              <a:latin typeface="Calibri" charset="0"/>
              <a:ea typeface="ＭＳ Ｐゴシック" charset="-128"/>
              <a:cs typeface="ＭＳ Ｐゴシック" charset="-128"/>
            </a:endParaRPr>
          </a:p>
          <a:p>
            <a:pPr marL="342900" algn="just">
              <a:spcBef>
                <a:spcPct val="20000"/>
              </a:spcBef>
              <a:defRPr/>
            </a:pPr>
            <a:endParaRPr lang="it-IT" sz="1600" dirty="0">
              <a:solidFill>
                <a:srgbClr val="000000"/>
              </a:solidFill>
              <a:latin typeface="Calibri" charset="0"/>
              <a:ea typeface="ＭＳ Ｐゴシック" charset="-128"/>
              <a:cs typeface="ＭＳ Ｐゴシック" charset="-128"/>
            </a:endParaRPr>
          </a:p>
          <a:p>
            <a:pPr marL="342900" algn="just">
              <a:spcBef>
                <a:spcPct val="20000"/>
              </a:spcBef>
              <a:defRPr/>
            </a:pPr>
            <a:endParaRPr lang="it-IT" sz="1600" dirty="0">
              <a:solidFill>
                <a:srgbClr val="000000"/>
              </a:solidFill>
              <a:latin typeface="Calibri" charset="0"/>
              <a:ea typeface="ＭＳ Ｐゴシック" charset="-128"/>
              <a:cs typeface="ＭＳ Ｐゴシック" charset="-128"/>
            </a:endParaRPr>
          </a:p>
          <a:p>
            <a:pPr marL="342900" algn="just">
              <a:spcBef>
                <a:spcPct val="20000"/>
              </a:spcBef>
              <a:defRPr/>
            </a:pPr>
            <a:endParaRPr lang="it-IT" sz="1600" dirty="0">
              <a:solidFill>
                <a:srgbClr val="000000"/>
              </a:solidFill>
              <a:latin typeface="Calibri" charset="0"/>
              <a:ea typeface="ＭＳ Ｐゴシック" charset="-128"/>
              <a:cs typeface="ＭＳ Ｐゴシック" charset="-128"/>
            </a:endParaRPr>
          </a:p>
          <a:p>
            <a:pPr marL="342900" algn="just">
              <a:spcBef>
                <a:spcPct val="20000"/>
              </a:spcBef>
              <a:defRPr/>
            </a:pPr>
            <a:endParaRPr lang="it-IT" sz="1600" dirty="0">
              <a:solidFill>
                <a:srgbClr val="000000"/>
              </a:solidFill>
              <a:latin typeface="Calibri" charset="0"/>
              <a:ea typeface="ＭＳ Ｐゴシック" charset="-128"/>
              <a:cs typeface="ＭＳ Ｐゴシック" charset="-128"/>
            </a:endParaRPr>
          </a:p>
          <a:p>
            <a:pPr marL="342900" algn="just">
              <a:spcBef>
                <a:spcPct val="20000"/>
              </a:spcBef>
              <a:defRPr/>
            </a:pPr>
            <a:endParaRPr lang="it-IT" sz="1600" dirty="0">
              <a:solidFill>
                <a:srgbClr val="000000"/>
              </a:solidFill>
              <a:latin typeface="Calibri" charset="0"/>
              <a:ea typeface="ＭＳ Ｐゴシック" charset="-128"/>
              <a:cs typeface="ＭＳ Ｐゴシック" charset="-128"/>
            </a:endParaRPr>
          </a:p>
          <a:p>
            <a:pPr marL="342900" algn="just">
              <a:spcBef>
                <a:spcPct val="20000"/>
              </a:spcBef>
              <a:defRPr/>
            </a:pPr>
            <a:endParaRPr lang="it-IT" sz="1600" dirty="0">
              <a:solidFill>
                <a:srgbClr val="000000"/>
              </a:solidFill>
              <a:latin typeface="Calibri" charset="0"/>
              <a:ea typeface="ＭＳ Ｐゴシック" charset="-128"/>
              <a:cs typeface="ＭＳ Ｐゴシック" charset="-128"/>
            </a:endParaRPr>
          </a:p>
          <a:p>
            <a:pPr marL="342900" algn="just">
              <a:spcBef>
                <a:spcPct val="20000"/>
              </a:spcBef>
              <a:defRPr/>
            </a:pPr>
            <a:r>
              <a:rPr lang="it-IT" sz="1600" dirty="0">
                <a:solidFill>
                  <a:srgbClr val="000000"/>
                </a:solidFill>
                <a:latin typeface="Calibri" charset="0"/>
                <a:ea typeface="ＭＳ Ｐゴシック" charset="-128"/>
                <a:cs typeface="ＭＳ Ｐゴシック" charset="-128"/>
              </a:rPr>
              <a:t>Solo successivamente si possono usare altri mezzi come le promozioni, utili quando il prodotto è affermato.</a:t>
            </a:r>
          </a:p>
          <a:p>
            <a:pPr marL="342900" algn="just">
              <a:spcBef>
                <a:spcPct val="20000"/>
              </a:spcBef>
              <a:defRPr/>
            </a:pPr>
            <a:r>
              <a:rPr lang="it-IT" sz="1600" dirty="0">
                <a:solidFill>
                  <a:srgbClr val="000000"/>
                </a:solidFill>
                <a:latin typeface="Calibri" charset="0"/>
                <a:ea typeface="ＭＳ Ｐゴシック" charset="-128"/>
                <a:cs typeface="ＭＳ Ｐゴシック" charset="-128"/>
              </a:rPr>
              <a:t>È necessario anche riuscire a tenere un </a:t>
            </a:r>
            <a:r>
              <a:rPr lang="it-IT" sz="1600" dirty="0">
                <a:ln>
                  <a:solidFill>
                    <a:srgbClr val="800000"/>
                  </a:solidFill>
                </a:ln>
                <a:solidFill>
                  <a:srgbClr val="000000"/>
                </a:solidFill>
                <a:latin typeface="Calibri" charset="0"/>
                <a:ea typeface="ＭＳ Ｐゴシック" charset="-128"/>
                <a:cs typeface="ＭＳ Ｐゴシック" charset="-128"/>
              </a:rPr>
              <a:t>buon rapporto qualità/prezzo</a:t>
            </a:r>
            <a:r>
              <a:rPr lang="it-IT" sz="1600" dirty="0">
                <a:solidFill>
                  <a:srgbClr val="000000"/>
                </a:solidFill>
                <a:latin typeface="Calibri" charset="0"/>
                <a:ea typeface="ＭＳ Ｐゴシック" charset="-128"/>
                <a:cs typeface="ＭＳ Ｐゴシック" charset="-128"/>
              </a:rPr>
              <a:t>, elemento che spinge il consumatore a scegliere un prodotto rispetto ad un altro. Per questo è utile capire, anche, quanto sono disposti a pagare i clienti per un caffè.</a:t>
            </a:r>
          </a:p>
        </p:txBody>
      </p:sp>
      <p:pic>
        <p:nvPicPr>
          <p:cNvPr id="30727" name="Picture 8" descr="coffee_beans5_3.jpg"/>
          <p:cNvPicPr>
            <a:picLocks noChangeAspect="1"/>
          </p:cNvPicPr>
          <p:nvPr/>
        </p:nvPicPr>
        <p:blipFill>
          <a:blip r:embed="rId4" cstate="print"/>
          <a:srcRect/>
          <a:stretch>
            <a:fillRect/>
          </a:stretch>
        </p:blipFill>
        <p:spPr bwMode="auto">
          <a:xfrm>
            <a:off x="2743200" y="2133600"/>
            <a:ext cx="3048000" cy="2393950"/>
          </a:xfrm>
          <a:prstGeom prst="rect">
            <a:avLst/>
          </a:prstGeom>
          <a:noFill/>
          <a:ln w="9525">
            <a:noFill/>
            <a:miter lim="800000"/>
            <a:headEnd/>
            <a:tailEnd/>
          </a:ln>
        </p:spPr>
      </p:pic>
      <p:sp>
        <p:nvSpPr>
          <p:cNvPr id="30728" name="Slide Number Placeholder 8"/>
          <p:cNvSpPr>
            <a:spLocks noGrp="1"/>
          </p:cNvSpPr>
          <p:nvPr>
            <p:ph type="sldNum" sz="quarter" idx="12"/>
          </p:nvPr>
        </p:nvSpPr>
        <p:spPr bwMode="auto">
          <a:noFill/>
          <a:ln>
            <a:miter lim="800000"/>
            <a:headEnd/>
            <a:tailEnd/>
          </a:ln>
        </p:spPr>
        <p:txBody>
          <a:bodyPr/>
          <a:lstStyle/>
          <a:p>
            <a:fld id="{AB5138AD-4B3E-443D-9C2A-A8F99EB843C8}" type="slidenum">
              <a:rPr lang="it-IT" smtClean="0">
                <a:latin typeface="Calibri" pitchFamily="34" charset="0"/>
                <a:ea typeface="ＭＳ Ｐゴシック" pitchFamily="34" charset="-128"/>
              </a:rPr>
              <a:pPr/>
              <a:t>27</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1749"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31750" name="TextBox 7"/>
          <p:cNvSpPr txBox="1">
            <a:spLocks noChangeArrowheads="1"/>
          </p:cNvSpPr>
          <p:nvPr/>
        </p:nvSpPr>
        <p:spPr bwMode="auto">
          <a:xfrm>
            <a:off x="762000" y="914400"/>
            <a:ext cx="8153400" cy="523875"/>
          </a:xfrm>
          <a:prstGeom prst="rect">
            <a:avLst/>
          </a:prstGeom>
          <a:noFill/>
          <a:ln w="9525">
            <a:noFill/>
            <a:miter lim="800000"/>
            <a:headEnd/>
            <a:tailEnd/>
          </a:ln>
        </p:spPr>
        <p:txBody>
          <a:bodyPr>
            <a:spAutoFit/>
          </a:bodyPr>
          <a:lstStyle/>
          <a:p>
            <a:r>
              <a:rPr lang="it-IT" sz="2800" b="1">
                <a:solidFill>
                  <a:srgbClr val="C0504D"/>
                </a:solidFill>
                <a:latin typeface="Calibri" pitchFamily="34" charset="0"/>
              </a:rPr>
              <a:t> </a:t>
            </a:r>
            <a:endParaRPr lang="it-IT" sz="2800" b="1">
              <a:solidFill>
                <a:srgbClr val="800000"/>
              </a:solidFill>
              <a:latin typeface="Calibri" pitchFamily="34" charset="0"/>
            </a:endParaRPr>
          </a:p>
        </p:txBody>
      </p:sp>
      <p:sp>
        <p:nvSpPr>
          <p:cNvPr id="31751" name="Slide Number Placeholder 7"/>
          <p:cNvSpPr>
            <a:spLocks noGrp="1"/>
          </p:cNvSpPr>
          <p:nvPr>
            <p:ph type="sldNum" sz="quarter" idx="12"/>
          </p:nvPr>
        </p:nvSpPr>
        <p:spPr bwMode="auto">
          <a:noFill/>
          <a:ln>
            <a:miter lim="800000"/>
            <a:headEnd/>
            <a:tailEnd/>
          </a:ln>
        </p:spPr>
        <p:txBody>
          <a:bodyPr/>
          <a:lstStyle/>
          <a:p>
            <a:fld id="{A68FD52B-ACB3-412C-9548-7AA1BD5359F7}" type="slidenum">
              <a:rPr lang="it-IT" smtClean="0">
                <a:latin typeface="Calibri" pitchFamily="34" charset="0"/>
                <a:ea typeface="ＭＳ Ｐゴシック" pitchFamily="34" charset="-128"/>
              </a:rPr>
              <a:pPr/>
              <a:t>28</a:t>
            </a:fld>
            <a:endParaRPr lang="it-IT" smtClean="0">
              <a:latin typeface="Calibri" pitchFamily="34" charset="0"/>
              <a:ea typeface="ＭＳ Ｐゴシック" pitchFamily="34" charset="-128"/>
            </a:endParaRPr>
          </a:p>
        </p:txBody>
      </p:sp>
      <p:sp>
        <p:nvSpPr>
          <p:cNvPr id="31753" name="CasellaDiTesto 6"/>
          <p:cNvSpPr txBox="1">
            <a:spLocks noChangeArrowheads="1"/>
          </p:cNvSpPr>
          <p:nvPr/>
        </p:nvSpPr>
        <p:spPr bwMode="auto">
          <a:xfrm>
            <a:off x="914400" y="1196975"/>
            <a:ext cx="7620000" cy="830263"/>
          </a:xfrm>
          <a:prstGeom prst="rect">
            <a:avLst/>
          </a:prstGeom>
          <a:noFill/>
          <a:ln w="9525">
            <a:noFill/>
            <a:miter lim="800000"/>
            <a:headEnd/>
            <a:tailEnd/>
          </a:ln>
        </p:spPr>
        <p:txBody>
          <a:bodyPr>
            <a:spAutoFit/>
          </a:bodyPr>
          <a:lstStyle/>
          <a:p>
            <a:pPr algn="just"/>
            <a:r>
              <a:rPr lang="it-IT" sz="1600" dirty="0">
                <a:latin typeface="Calibri" pitchFamily="34" charset="0"/>
              </a:rPr>
              <a:t>E’ stato domandato quali media influenzino di più la scelta di consumo del caffè. Il campione poteva scegliere tra le seguenti </a:t>
            </a:r>
            <a:r>
              <a:rPr lang="it-IT" sz="1600" dirty="0" smtClean="0">
                <a:latin typeface="Calibri" pitchFamily="34" charset="0"/>
              </a:rPr>
              <a:t>alternative, dando al massimo tre risposte: </a:t>
            </a:r>
            <a:r>
              <a:rPr lang="it-IT" sz="1600" dirty="0">
                <a:latin typeface="Calibri" pitchFamily="34" charset="0"/>
              </a:rPr>
              <a:t>Tv, giornali, affissioni, web, promozioni e nessuno dei precedenti.</a:t>
            </a:r>
          </a:p>
        </p:txBody>
      </p:sp>
      <p:sp>
        <p:nvSpPr>
          <p:cNvPr id="11" name="CasellaDiTesto 7"/>
          <p:cNvSpPr txBox="1"/>
          <p:nvPr/>
        </p:nvSpPr>
        <p:spPr>
          <a:xfrm>
            <a:off x="914400" y="4149725"/>
            <a:ext cx="7162800" cy="1814513"/>
          </a:xfrm>
          <a:prstGeom prst="rect">
            <a:avLst/>
          </a:prstGeom>
          <a:noFill/>
        </p:spPr>
        <p:txBody>
          <a:bodyPr>
            <a:spAutoFit/>
          </a:bodyPr>
          <a:lstStyle/>
          <a:p>
            <a:pPr algn="just">
              <a:defRPr/>
            </a:pPr>
            <a:r>
              <a:rPr lang="it-IT" sz="1600" dirty="0">
                <a:latin typeface="+mn-lt"/>
                <a:ea typeface="ＭＳ Ｐゴシック" charset="-128"/>
                <a:cs typeface="ＭＳ Ｐゴシック" charset="-128"/>
              </a:rPr>
              <a:t>Attraverso l’analisi delle medie delle risposte totali, risulta come la televisione sia il mezzo di comunicazione più incisivo, al quale i consumatori sono più esposti. </a:t>
            </a:r>
          </a:p>
          <a:p>
            <a:pPr algn="just">
              <a:defRPr/>
            </a:pPr>
            <a:r>
              <a:rPr lang="it-IT" sz="1600" dirty="0">
                <a:latin typeface="+mn-lt"/>
                <a:ea typeface="ＭＳ Ｐゴシック" charset="-128"/>
                <a:cs typeface="ＭＳ Ｐゴシック" charset="-128"/>
              </a:rPr>
              <a:t>Interessante notare come la seconda scelta «nessuno dei precedenti» sia la più presente nelle risposte del campione analizzato. Ciò potrebbe essere spiegato con la volontà del consumatore di toccare con mano il prodotto, indipendentemente dagli stimoli esterni provenienti dalle pubblicità. Come già noto, il consumatore italiano, più di altri,  risulta essere il più diffidente verso le campagne pubblicitarie.</a:t>
            </a:r>
            <a:endParaRPr lang="it-IT" dirty="0">
              <a:ea typeface="ＭＳ Ｐゴシック" charset="-128"/>
              <a:cs typeface="ＭＳ Ｐゴシック" charset="-128"/>
            </a:endParaRPr>
          </a:p>
        </p:txBody>
      </p:sp>
      <p:sp>
        <p:nvSpPr>
          <p:cNvPr id="12" name="TextBox 11"/>
          <p:cNvSpPr txBox="1"/>
          <p:nvPr/>
        </p:nvSpPr>
        <p:spPr>
          <a:xfrm>
            <a:off x="914400" y="685800"/>
            <a:ext cx="6781800" cy="461963"/>
          </a:xfrm>
          <a:prstGeom prst="rect">
            <a:avLst/>
          </a:prstGeom>
          <a:noFill/>
        </p:spPr>
        <p:txBody>
          <a:bodyPr>
            <a:spAutoFit/>
          </a:bodyPr>
          <a:lstStyle/>
          <a:p>
            <a:pPr>
              <a:defRPr/>
            </a:pPr>
            <a:r>
              <a:rPr lang="it-IT" sz="2400" b="1" dirty="0">
                <a:solidFill>
                  <a:srgbClr val="800000"/>
                </a:solidFill>
                <a:latin typeface="+mn-lt"/>
                <a:ea typeface="ＭＳ Ｐゴシック" charset="-128"/>
                <a:cs typeface="ＭＳ Ｐゴシック" charset="-128"/>
              </a:rPr>
              <a:t>L’INFLUENZA DEI PRINCIPALI CANALI COMUNICATIVI</a:t>
            </a:r>
          </a:p>
        </p:txBody>
      </p:sp>
      <p:graphicFrame>
        <p:nvGraphicFramePr>
          <p:cNvPr id="13" name="Tabella 10"/>
          <p:cNvGraphicFramePr>
            <a:graphicFrameLocks noGrp="1"/>
          </p:cNvGraphicFramePr>
          <p:nvPr/>
        </p:nvGraphicFramePr>
        <p:xfrm>
          <a:off x="2767013" y="2349500"/>
          <a:ext cx="3024336" cy="1515072"/>
        </p:xfrm>
        <a:graphic>
          <a:graphicData uri="http://schemas.openxmlformats.org/drawingml/2006/table">
            <a:tbl>
              <a:tblPr/>
              <a:tblGrid>
                <a:gridCol w="2195552"/>
                <a:gridCol w="828784"/>
              </a:tblGrid>
              <a:tr h="252512">
                <a:tc>
                  <a:txBody>
                    <a:bodyPr/>
                    <a:lstStyle/>
                    <a:p>
                      <a:pPr algn="ctr" fontAlgn="b"/>
                      <a:r>
                        <a:rPr lang="it-IT" sz="1400" b="0" i="0" u="none" strike="noStrike" dirty="0">
                          <a:solidFill>
                            <a:srgbClr val="000000"/>
                          </a:solidFill>
                          <a:effectLst/>
                          <a:latin typeface="Calibri"/>
                        </a:rPr>
                        <a:t>Media TV</a:t>
                      </a:r>
                    </a:p>
                  </a:txBody>
                  <a:tcPr marL="9525" marR="9525" marT="95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400" b="0" i="0" u="none" strike="noStrike">
                          <a:solidFill>
                            <a:srgbClr val="000000"/>
                          </a:solidFill>
                          <a:effectLst/>
                          <a:latin typeface="Calibri"/>
                        </a:rPr>
                        <a:t>108</a:t>
                      </a:r>
                    </a:p>
                  </a:txBody>
                  <a:tcPr marL="9525" marR="9525" marT="95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52512">
                <a:tc>
                  <a:txBody>
                    <a:bodyPr/>
                    <a:lstStyle/>
                    <a:p>
                      <a:pPr algn="ctr" fontAlgn="b"/>
                      <a:r>
                        <a:rPr lang="it-IT" sz="1400" b="0" i="0" u="none" strike="noStrike" dirty="0">
                          <a:solidFill>
                            <a:srgbClr val="000000"/>
                          </a:solidFill>
                          <a:effectLst/>
                          <a:latin typeface="Calibri"/>
                        </a:rPr>
                        <a:t>Nessuno dei precedenti</a:t>
                      </a:r>
                    </a:p>
                  </a:txBody>
                  <a:tcPr marL="9525" marR="9525" marT="95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400" b="0" i="0" u="none" strike="noStrike">
                          <a:solidFill>
                            <a:srgbClr val="000000"/>
                          </a:solidFill>
                          <a:effectLst/>
                          <a:latin typeface="Calibri"/>
                        </a:rPr>
                        <a:t>71</a:t>
                      </a:r>
                    </a:p>
                  </a:txBody>
                  <a:tcPr marL="9525" marR="9525" marT="95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52512">
                <a:tc>
                  <a:txBody>
                    <a:bodyPr/>
                    <a:lstStyle/>
                    <a:p>
                      <a:pPr algn="ctr" fontAlgn="b"/>
                      <a:r>
                        <a:rPr lang="it-IT" sz="1400" b="0" i="0" u="none" strike="noStrike" dirty="0">
                          <a:solidFill>
                            <a:srgbClr val="000000"/>
                          </a:solidFill>
                          <a:effectLst/>
                          <a:latin typeface="Calibri"/>
                        </a:rPr>
                        <a:t>Media Promozioni</a:t>
                      </a:r>
                    </a:p>
                  </a:txBody>
                  <a:tcPr marL="9525" marR="9525" marT="95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400" b="0" i="0" u="none" strike="noStrike">
                          <a:solidFill>
                            <a:srgbClr val="000000"/>
                          </a:solidFill>
                          <a:effectLst/>
                          <a:latin typeface="Calibri"/>
                        </a:rPr>
                        <a:t>68</a:t>
                      </a:r>
                    </a:p>
                  </a:txBody>
                  <a:tcPr marL="9525" marR="9525" marT="95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52512">
                <a:tc>
                  <a:txBody>
                    <a:bodyPr/>
                    <a:lstStyle/>
                    <a:p>
                      <a:pPr algn="ctr" fontAlgn="b"/>
                      <a:r>
                        <a:rPr lang="it-IT" sz="1400" b="0" i="0" u="none" strike="noStrike" dirty="0">
                          <a:solidFill>
                            <a:srgbClr val="000000"/>
                          </a:solidFill>
                          <a:effectLst/>
                          <a:latin typeface="Calibri"/>
                        </a:rPr>
                        <a:t>Media Giornali</a:t>
                      </a:r>
                    </a:p>
                  </a:txBody>
                  <a:tcPr marL="9525" marR="9525" marT="95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400" b="0" i="0" u="none" strike="noStrike" dirty="0">
                          <a:solidFill>
                            <a:srgbClr val="000000"/>
                          </a:solidFill>
                          <a:effectLst/>
                          <a:latin typeface="Calibri"/>
                        </a:rPr>
                        <a:t>35</a:t>
                      </a:r>
                    </a:p>
                  </a:txBody>
                  <a:tcPr marL="9525" marR="9525" marT="95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52512">
                <a:tc>
                  <a:txBody>
                    <a:bodyPr/>
                    <a:lstStyle/>
                    <a:p>
                      <a:pPr algn="ctr" fontAlgn="b"/>
                      <a:r>
                        <a:rPr lang="it-IT" sz="1400" b="0" i="0" u="none" strike="noStrike" dirty="0">
                          <a:solidFill>
                            <a:srgbClr val="000000"/>
                          </a:solidFill>
                          <a:effectLst/>
                          <a:latin typeface="Calibri"/>
                        </a:rPr>
                        <a:t>Media Affissioni</a:t>
                      </a:r>
                    </a:p>
                  </a:txBody>
                  <a:tcPr marL="9525" marR="9525" marT="95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400" b="0" i="0" u="none" strike="noStrike">
                          <a:solidFill>
                            <a:srgbClr val="000000"/>
                          </a:solidFill>
                          <a:effectLst/>
                          <a:latin typeface="Calibri"/>
                        </a:rPr>
                        <a:t>17</a:t>
                      </a:r>
                    </a:p>
                  </a:txBody>
                  <a:tcPr marL="9525" marR="9525" marT="95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52512">
                <a:tc>
                  <a:txBody>
                    <a:bodyPr/>
                    <a:lstStyle/>
                    <a:p>
                      <a:pPr algn="ctr" fontAlgn="b"/>
                      <a:r>
                        <a:rPr lang="it-IT" sz="1400" b="0" i="0" u="none" strike="noStrike" dirty="0">
                          <a:solidFill>
                            <a:srgbClr val="000000"/>
                          </a:solidFill>
                          <a:effectLst/>
                          <a:latin typeface="Calibri"/>
                        </a:rPr>
                        <a:t>Media Web</a:t>
                      </a:r>
                    </a:p>
                  </a:txBody>
                  <a:tcPr marL="9525" marR="9525" marT="95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400" b="0" i="0" u="none" strike="noStrike" dirty="0">
                          <a:solidFill>
                            <a:srgbClr val="000000"/>
                          </a:solidFill>
                          <a:effectLst/>
                          <a:latin typeface="Calibri"/>
                        </a:rPr>
                        <a:t>11</a:t>
                      </a:r>
                    </a:p>
                  </a:txBody>
                  <a:tcPr marL="9525" marR="9525" marT="95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2773" name="CasellaDiTesto 10"/>
          <p:cNvSpPr txBox="1">
            <a:spLocks noChangeArrowheads="1"/>
          </p:cNvSpPr>
          <p:nvPr/>
        </p:nvSpPr>
        <p:spPr bwMode="auto">
          <a:xfrm>
            <a:off x="4932363" y="101600"/>
            <a:ext cx="4319587" cy="307975"/>
          </a:xfrm>
          <a:prstGeom prst="rect">
            <a:avLst/>
          </a:prstGeom>
          <a:noFill/>
          <a:ln w="9525">
            <a:noFill/>
            <a:miter lim="800000"/>
            <a:headEnd/>
            <a:tailEnd/>
          </a:ln>
        </p:spPr>
        <p:txBody>
          <a:bodyPr>
            <a:spAutoFit/>
          </a:bodyPr>
          <a:lstStyle/>
          <a:p>
            <a:r>
              <a:rPr lang="it-IT" sz="1400">
                <a:solidFill>
                  <a:srgbClr val="000000"/>
                </a:solidFill>
              </a:rPr>
              <a:t>       Università Carlo Cattaneo-LIUC    2010/2011		                  </a:t>
            </a:r>
          </a:p>
        </p:txBody>
      </p:sp>
      <p:graphicFrame>
        <p:nvGraphicFramePr>
          <p:cNvPr id="7" name="Tabella 6"/>
          <p:cNvGraphicFramePr>
            <a:graphicFrameLocks noGrp="1"/>
          </p:cNvGraphicFramePr>
          <p:nvPr/>
        </p:nvGraphicFramePr>
        <p:xfrm>
          <a:off x="468313" y="2060575"/>
          <a:ext cx="5256212" cy="1509716"/>
        </p:xfrm>
        <a:graphic>
          <a:graphicData uri="http://schemas.openxmlformats.org/drawingml/2006/table">
            <a:tbl>
              <a:tblPr/>
              <a:tblGrid>
                <a:gridCol w="1560512"/>
                <a:gridCol w="955675"/>
                <a:gridCol w="1762125"/>
                <a:gridCol w="977900"/>
              </a:tblGrid>
              <a:tr h="223838">
                <a:tc gridSpan="4">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rPr>
                        <a:t>MOMENTS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21431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N</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208</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SUM WEIGHTS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208</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1431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MEAN</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0.955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SUM OBSERVATION</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198.8</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1431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STD DEVIATION</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0.350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VARIANCE</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0.123</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1431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SKEWNESS</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3.111</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KURTOSIS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14.484</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1431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UNCORRECTED SS</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215.5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CORRECTED SS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25.493</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1431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000000"/>
                          </a:solidFill>
                          <a:effectLst/>
                          <a:latin typeface="Calibri" charset="0"/>
                          <a:ea typeface="ＭＳ Ｐゴシック" charset="-128"/>
                          <a:cs typeface="ＭＳ Ｐゴシック" charset="-128"/>
                        </a:rPr>
                        <a:t>COEFF VARIATION</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36.717</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STD ERROR MEAN</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t>0.024</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32813" name="CasellaDiTesto 7"/>
          <p:cNvSpPr txBox="1">
            <a:spLocks noChangeArrowheads="1"/>
          </p:cNvSpPr>
          <p:nvPr/>
        </p:nvSpPr>
        <p:spPr bwMode="auto">
          <a:xfrm>
            <a:off x="395288" y="762000"/>
            <a:ext cx="8569325" cy="461963"/>
          </a:xfrm>
          <a:prstGeom prst="rect">
            <a:avLst/>
          </a:prstGeom>
          <a:noFill/>
          <a:ln w="9525">
            <a:noFill/>
            <a:miter lim="800000"/>
            <a:headEnd/>
            <a:tailEnd/>
          </a:ln>
        </p:spPr>
        <p:txBody>
          <a:bodyPr>
            <a:spAutoFit/>
          </a:bodyPr>
          <a:lstStyle/>
          <a:p>
            <a:r>
              <a:rPr lang="it-IT" sz="2400" b="1">
                <a:solidFill>
                  <a:srgbClr val="800000"/>
                </a:solidFill>
                <a:latin typeface="Calibri" pitchFamily="34" charset="0"/>
              </a:rPr>
              <a:t>SPESA RELATIVA AL CONSUMO DI CAFFE</a:t>
            </a:r>
            <a:r>
              <a:rPr lang="it-IT" sz="2400">
                <a:solidFill>
                  <a:srgbClr val="800000"/>
                </a:solidFill>
                <a:latin typeface="Calibri" pitchFamily="34" charset="0"/>
              </a:rPr>
              <a:t>’</a:t>
            </a:r>
          </a:p>
        </p:txBody>
      </p:sp>
      <p:sp>
        <p:nvSpPr>
          <p:cNvPr id="32814" name="CasellaDiTesto 11"/>
          <p:cNvSpPr txBox="1">
            <a:spLocks noChangeArrowheads="1"/>
          </p:cNvSpPr>
          <p:nvPr/>
        </p:nvSpPr>
        <p:spPr bwMode="auto">
          <a:xfrm>
            <a:off x="390525" y="1524000"/>
            <a:ext cx="868363" cy="400050"/>
          </a:xfrm>
          <a:prstGeom prst="rect">
            <a:avLst/>
          </a:prstGeom>
          <a:noFill/>
          <a:ln w="9525">
            <a:noFill/>
            <a:miter lim="800000"/>
            <a:headEnd/>
            <a:tailEnd/>
          </a:ln>
        </p:spPr>
        <p:txBody>
          <a:bodyPr>
            <a:spAutoFit/>
          </a:bodyPr>
          <a:lstStyle/>
          <a:p>
            <a:r>
              <a:rPr lang="it-IT" sz="2000" b="1" i="1">
                <a:solidFill>
                  <a:srgbClr val="800000"/>
                </a:solidFill>
                <a:latin typeface="Calibri" pitchFamily="34" charset="0"/>
              </a:rPr>
              <a:t>Bar</a:t>
            </a:r>
          </a:p>
        </p:txBody>
      </p:sp>
      <p:graphicFrame>
        <p:nvGraphicFramePr>
          <p:cNvPr id="9" name="Tabella 8"/>
          <p:cNvGraphicFramePr>
            <a:graphicFrameLocks noGrp="1"/>
          </p:cNvGraphicFramePr>
          <p:nvPr/>
        </p:nvGraphicFramePr>
        <p:xfrm>
          <a:off x="6019800" y="3276600"/>
          <a:ext cx="2808288" cy="2773680"/>
        </p:xfrm>
        <a:graphic>
          <a:graphicData uri="http://schemas.openxmlformats.org/drawingml/2006/table">
            <a:tbl>
              <a:tblPr/>
              <a:tblGrid>
                <a:gridCol w="1741488"/>
                <a:gridCol w="1066800"/>
              </a:tblGrid>
              <a:tr h="193675">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QUANTILES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it-IT"/>
                    </a:p>
                  </a:txBody>
                  <a:tcPr/>
                </a:tc>
              </a:tr>
              <a:tr h="1936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QUANTILE</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ESTIMATE</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8573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rPr>
                        <a:t>100% Max</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rgbClr val="000000"/>
                          </a:solidFill>
                          <a:effectLst/>
                          <a:latin typeface="Calibri" charset="0"/>
                          <a:ea typeface="ＭＳ Ｐゴシック" charset="-128"/>
                          <a:cs typeface="ＭＳ Ｐゴシック" charset="-128"/>
                        </a:rPr>
                        <a:t>3</a:t>
                      </a:r>
                      <a:endPar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endParaRP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8573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rPr>
                        <a:t>99%</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rPr>
                        <a:t>2.8</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8573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rPr>
                        <a:t>95%</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1.5</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8573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90%</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936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000000"/>
                          </a:solidFill>
                          <a:effectLst/>
                          <a:latin typeface="Calibri" charset="0"/>
                          <a:ea typeface="ＭＳ Ｐゴシック" charset="-128"/>
                          <a:cs typeface="ＭＳ Ｐゴシック" charset="-128"/>
                        </a:rPr>
                        <a:t>75% Q3</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936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50% Median</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rgbClr val="000000"/>
                          </a:solidFill>
                          <a:effectLst/>
                          <a:latin typeface="Calibri" charset="0"/>
                          <a:ea typeface="ＭＳ Ｐゴシック" charset="-128"/>
                          <a:cs typeface="ＭＳ Ｐゴシック" charset="-128"/>
                        </a:rPr>
                        <a:t>1</a:t>
                      </a:r>
                      <a:endPar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endParaRP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936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25% Q1</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rPr>
                        <a:t>0.8</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8573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rPr>
                        <a:t>10%</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rPr>
                        <a:t>0.6</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8573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rPr>
                        <a:t>5%</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rPr>
                        <a:t>0.5</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8573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rPr>
                        <a:t>1%</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0.5</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936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rPr>
                        <a:t>0% </a:t>
                      </a:r>
                      <a:r>
                        <a:rPr kumimoji="0" lang="it-IT" sz="1400" b="0" i="0" u="none" strike="noStrike" cap="none" normalizeH="0" baseline="0" dirty="0" err="1">
                          <a:ln>
                            <a:noFill/>
                          </a:ln>
                          <a:solidFill>
                            <a:srgbClr val="000000"/>
                          </a:solidFill>
                          <a:effectLst/>
                          <a:latin typeface="Calibri" charset="0"/>
                          <a:ea typeface="ＭＳ Ｐゴシック" charset="-128"/>
                          <a:cs typeface="ＭＳ Ｐゴシック" charset="-128"/>
                        </a:rPr>
                        <a:t>Min</a:t>
                      </a:r>
                      <a:endPar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endParaRP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rPr>
                        <a:t>0.3</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32858" name="Rettangolo 9"/>
          <p:cNvSpPr>
            <a:spLocks noChangeArrowheads="1"/>
          </p:cNvSpPr>
          <p:nvPr/>
        </p:nvSpPr>
        <p:spPr bwMode="auto">
          <a:xfrm>
            <a:off x="395288" y="4149725"/>
            <a:ext cx="5256212" cy="1619250"/>
          </a:xfrm>
          <a:prstGeom prst="rect">
            <a:avLst/>
          </a:prstGeom>
          <a:noFill/>
          <a:ln w="9525">
            <a:noFill/>
            <a:miter lim="800000"/>
            <a:headEnd/>
            <a:tailEnd/>
          </a:ln>
        </p:spPr>
        <p:txBody>
          <a:bodyPr>
            <a:spAutoFit/>
          </a:bodyPr>
          <a:lstStyle/>
          <a:p>
            <a:pPr algn="just">
              <a:spcBef>
                <a:spcPct val="20000"/>
              </a:spcBef>
            </a:pPr>
            <a:r>
              <a:rPr lang="it-IT" sz="1600">
                <a:solidFill>
                  <a:srgbClr val="000000"/>
                </a:solidFill>
                <a:latin typeface="Calibri" pitchFamily="34" charset="0"/>
              </a:rPr>
              <a:t>Dai dati risulta che in media si è disposti a pagare </a:t>
            </a:r>
            <a:r>
              <a:rPr lang="it-IT" sz="1600" b="1">
                <a:solidFill>
                  <a:srgbClr val="000000"/>
                </a:solidFill>
                <a:latin typeface="Calibri" pitchFamily="34" charset="0"/>
              </a:rPr>
              <a:t>0.955</a:t>
            </a:r>
            <a:r>
              <a:rPr lang="it-IT" sz="1600">
                <a:solidFill>
                  <a:srgbClr val="000000"/>
                </a:solidFill>
                <a:latin typeface="Calibri" pitchFamily="34" charset="0"/>
              </a:rPr>
              <a:t> euro per un caffè e il 75% del campione è disposto a pagare più di 80 cent.</a:t>
            </a:r>
          </a:p>
          <a:p>
            <a:pPr algn="just">
              <a:spcBef>
                <a:spcPct val="20000"/>
              </a:spcBef>
            </a:pPr>
            <a:r>
              <a:rPr lang="it-IT" sz="1600">
                <a:solidFill>
                  <a:srgbClr val="000000"/>
                </a:solidFill>
                <a:latin typeface="Calibri" pitchFamily="34" charset="0"/>
              </a:rPr>
              <a:t>Il valore della Kurtosis indica una situazione di ipernormalità, quindi la densità di frequenza è maggiore per valori lontani dalla media.</a:t>
            </a:r>
          </a:p>
        </p:txBody>
      </p:sp>
      <p:sp>
        <p:nvSpPr>
          <p:cNvPr id="32859" name="Slide Number Placeholder 11"/>
          <p:cNvSpPr>
            <a:spLocks noGrp="1"/>
          </p:cNvSpPr>
          <p:nvPr>
            <p:ph type="sldNum" sz="quarter" idx="12"/>
          </p:nvPr>
        </p:nvSpPr>
        <p:spPr bwMode="auto">
          <a:noFill/>
          <a:ln>
            <a:miter lim="800000"/>
            <a:headEnd/>
            <a:tailEnd/>
          </a:ln>
        </p:spPr>
        <p:txBody>
          <a:bodyPr/>
          <a:lstStyle/>
          <a:p>
            <a:fld id="{A68E0201-8F71-4992-900B-65D9307843BB}" type="slidenum">
              <a:rPr lang="it-IT" smtClean="0">
                <a:latin typeface="Calibri" pitchFamily="34" charset="0"/>
                <a:ea typeface="ＭＳ Ｐゴシック" pitchFamily="34" charset="-128"/>
              </a:rPr>
              <a:pPr/>
              <a:t>29</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2"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197"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8198" name="TextBox 6"/>
          <p:cNvSpPr txBox="1">
            <a:spLocks noChangeArrowheads="1"/>
          </p:cNvSpPr>
          <p:nvPr/>
        </p:nvSpPr>
        <p:spPr bwMode="auto">
          <a:xfrm>
            <a:off x="990600" y="838200"/>
            <a:ext cx="7010400" cy="523875"/>
          </a:xfrm>
          <a:prstGeom prst="rect">
            <a:avLst/>
          </a:prstGeom>
          <a:noFill/>
          <a:ln w="9525">
            <a:noFill/>
            <a:miter lim="800000"/>
            <a:headEnd/>
            <a:tailEnd/>
          </a:ln>
        </p:spPr>
        <p:txBody>
          <a:bodyPr>
            <a:spAutoFit/>
          </a:bodyPr>
          <a:lstStyle/>
          <a:p>
            <a:r>
              <a:rPr lang="it-IT" sz="2800" b="1" dirty="0" smtClean="0">
                <a:solidFill>
                  <a:srgbClr val="800000"/>
                </a:solidFill>
                <a:latin typeface="Calibri" pitchFamily="34" charset="0"/>
              </a:rPr>
              <a:t> 1.1. OBIETTIVI </a:t>
            </a:r>
            <a:r>
              <a:rPr lang="it-IT" sz="2800" b="1" dirty="0">
                <a:solidFill>
                  <a:srgbClr val="800000"/>
                </a:solidFill>
                <a:latin typeface="Calibri" pitchFamily="34" charset="0"/>
              </a:rPr>
              <a:t>DELLA RICERCA</a:t>
            </a:r>
          </a:p>
        </p:txBody>
      </p:sp>
      <p:sp>
        <p:nvSpPr>
          <p:cNvPr id="8199" name="TextBox 7"/>
          <p:cNvSpPr txBox="1">
            <a:spLocks noChangeArrowheads="1"/>
          </p:cNvSpPr>
          <p:nvPr/>
        </p:nvSpPr>
        <p:spPr bwMode="auto">
          <a:xfrm>
            <a:off x="990600" y="1524000"/>
            <a:ext cx="4267200" cy="4062413"/>
          </a:xfrm>
          <a:prstGeom prst="rect">
            <a:avLst/>
          </a:prstGeom>
          <a:noFill/>
          <a:ln w="9525">
            <a:noFill/>
            <a:miter lim="800000"/>
            <a:headEnd/>
            <a:tailEnd/>
          </a:ln>
        </p:spPr>
        <p:txBody>
          <a:bodyPr>
            <a:spAutoFit/>
          </a:bodyPr>
          <a:lstStyle/>
          <a:p>
            <a:pPr algn="just">
              <a:buFont typeface="Arial" charset="0"/>
              <a:buChar char="•"/>
            </a:pPr>
            <a:r>
              <a:rPr lang="it-IT" sz="1600">
                <a:latin typeface="Calibri" pitchFamily="34" charset="0"/>
              </a:rPr>
              <a:t> Analizzare il mercato del caffè in Italia al fine di valutare i rischi e le opportunità di entrata da parte di un’azienda alimentare.</a:t>
            </a:r>
          </a:p>
          <a:p>
            <a:pPr algn="just"/>
            <a:endParaRPr lang="it-IT" sz="1600">
              <a:latin typeface="Calibri" pitchFamily="34" charset="0"/>
            </a:endParaRPr>
          </a:p>
          <a:p>
            <a:pPr algn="just">
              <a:buFont typeface="Arial" charset="0"/>
              <a:buChar char="•"/>
            </a:pPr>
            <a:r>
              <a:rPr lang="it-IT" sz="1600">
                <a:latin typeface="Calibri" pitchFamily="34" charset="0"/>
              </a:rPr>
              <a:t> Valutate le opportunità di entrata, capire come sviluppare un nuovo prodotto che sia competitivo, innovativo e profittevole.</a:t>
            </a:r>
          </a:p>
          <a:p>
            <a:pPr algn="just">
              <a:buFont typeface="Arial" charset="0"/>
              <a:buChar char="•"/>
            </a:pPr>
            <a:endParaRPr lang="it-IT" sz="1600">
              <a:latin typeface="Calibri" pitchFamily="34" charset="0"/>
            </a:endParaRPr>
          </a:p>
          <a:p>
            <a:pPr algn="just">
              <a:buFont typeface="Arial" charset="0"/>
              <a:buChar char="•"/>
            </a:pPr>
            <a:r>
              <a:rPr lang="it-IT" sz="1600">
                <a:latin typeface="Calibri" pitchFamily="34" charset="0"/>
              </a:rPr>
              <a:t> Individuare il prezzo e il canale distributivo più adatto per penetrare il mercato.</a:t>
            </a:r>
          </a:p>
          <a:p>
            <a:pPr algn="just"/>
            <a:endParaRPr lang="it-IT" sz="1600">
              <a:latin typeface="Calibri" pitchFamily="34" charset="0"/>
            </a:endParaRPr>
          </a:p>
          <a:p>
            <a:pPr algn="just">
              <a:buFont typeface="Arial" charset="0"/>
              <a:buChar char="•"/>
            </a:pPr>
            <a:r>
              <a:rPr lang="it-IT" sz="1600">
                <a:latin typeface="Calibri" pitchFamily="34" charset="0"/>
              </a:rPr>
              <a:t> Studiare le abitudini di consumo e le caratteristiche percepite dai consumatori di caffè per sviluppare una strategia di marketing adeguata.</a:t>
            </a:r>
          </a:p>
          <a:p>
            <a:pPr algn="just"/>
            <a:endParaRPr lang="it-IT">
              <a:latin typeface="Calibri" pitchFamily="34" charset="0"/>
            </a:endParaRPr>
          </a:p>
        </p:txBody>
      </p:sp>
      <p:pic>
        <p:nvPicPr>
          <p:cNvPr id="9" name="Picture 8" descr="caffe-in-gravidanza.jpg"/>
          <p:cNvPicPr>
            <a:picLocks noChangeAspect="1"/>
          </p:cNvPicPr>
          <p:nvPr/>
        </p:nvPicPr>
        <p:blipFill>
          <a:blip r:embed="rId3" cstate="print"/>
          <a:srcRect l="-1" t="4588" r="-3226" b="10538"/>
          <a:stretch>
            <a:fillRect/>
          </a:stretch>
        </p:blipFill>
        <p:spPr bwMode="auto">
          <a:xfrm>
            <a:off x="6172200" y="2286000"/>
            <a:ext cx="2438400" cy="2819400"/>
          </a:xfrm>
          <a:prstGeom prst="rect">
            <a:avLst/>
          </a:prstGeom>
          <a:ln>
            <a:noFill/>
          </a:ln>
          <a:effectLst>
            <a:softEdge rad="112500"/>
          </a:effectLst>
        </p:spPr>
      </p:pic>
      <p:sp>
        <p:nvSpPr>
          <p:cNvPr id="8201" name="Slide Number Placeholder 9"/>
          <p:cNvSpPr>
            <a:spLocks noGrp="1"/>
          </p:cNvSpPr>
          <p:nvPr>
            <p:ph type="sldNum" sz="quarter" idx="12"/>
          </p:nvPr>
        </p:nvSpPr>
        <p:spPr bwMode="auto">
          <a:noFill/>
          <a:ln>
            <a:miter lim="800000"/>
            <a:headEnd/>
            <a:tailEnd/>
          </a:ln>
        </p:spPr>
        <p:txBody>
          <a:bodyPr/>
          <a:lstStyle/>
          <a:p>
            <a:fld id="{66763C86-A116-4E74-81C4-69F998C78752}" type="slidenum">
              <a:rPr lang="it-IT" smtClean="0">
                <a:latin typeface="Calibri" pitchFamily="34" charset="0"/>
                <a:ea typeface="ＭＳ Ｐゴシック" pitchFamily="34" charset="-128"/>
              </a:rPr>
              <a:pPr/>
              <a:t>3</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797" name="CasellaDiTesto 10"/>
          <p:cNvSpPr txBox="1">
            <a:spLocks noChangeArrowheads="1"/>
          </p:cNvSpPr>
          <p:nvPr/>
        </p:nvSpPr>
        <p:spPr bwMode="auto">
          <a:xfrm>
            <a:off x="4932363" y="101600"/>
            <a:ext cx="4319587" cy="307975"/>
          </a:xfrm>
          <a:prstGeom prst="rect">
            <a:avLst/>
          </a:prstGeom>
          <a:noFill/>
          <a:ln w="9525">
            <a:noFill/>
            <a:miter lim="800000"/>
            <a:headEnd/>
            <a:tailEnd/>
          </a:ln>
        </p:spPr>
        <p:txBody>
          <a:bodyPr>
            <a:spAutoFit/>
          </a:bodyPr>
          <a:lstStyle/>
          <a:p>
            <a:r>
              <a:rPr lang="it-IT" sz="1400">
                <a:solidFill>
                  <a:srgbClr val="000000"/>
                </a:solidFill>
              </a:rPr>
              <a:t>       Università Carlo Cattaneo-LIUC    2010/2011		                  </a:t>
            </a:r>
          </a:p>
        </p:txBody>
      </p:sp>
      <p:sp>
        <p:nvSpPr>
          <p:cNvPr id="33798" name="CasellaDiTesto 6"/>
          <p:cNvSpPr txBox="1">
            <a:spLocks noChangeArrowheads="1"/>
          </p:cNvSpPr>
          <p:nvPr/>
        </p:nvSpPr>
        <p:spPr bwMode="auto">
          <a:xfrm>
            <a:off x="457200" y="762000"/>
            <a:ext cx="2439988" cy="400050"/>
          </a:xfrm>
          <a:prstGeom prst="rect">
            <a:avLst/>
          </a:prstGeom>
          <a:noFill/>
          <a:ln w="9525">
            <a:noFill/>
            <a:miter lim="800000"/>
            <a:headEnd/>
            <a:tailEnd/>
          </a:ln>
        </p:spPr>
        <p:txBody>
          <a:bodyPr>
            <a:spAutoFit/>
          </a:bodyPr>
          <a:lstStyle/>
          <a:p>
            <a:r>
              <a:rPr lang="it-IT" sz="2000" b="1" i="1">
                <a:solidFill>
                  <a:srgbClr val="800000"/>
                </a:solidFill>
                <a:latin typeface="Calibri" pitchFamily="34" charset="0"/>
              </a:rPr>
              <a:t>Distributore</a:t>
            </a:r>
          </a:p>
        </p:txBody>
      </p:sp>
      <p:graphicFrame>
        <p:nvGraphicFramePr>
          <p:cNvPr id="2" name="Tabella 1"/>
          <p:cNvGraphicFramePr>
            <a:graphicFrameLocks noGrp="1"/>
          </p:cNvGraphicFramePr>
          <p:nvPr/>
        </p:nvGraphicFramePr>
        <p:xfrm>
          <a:off x="533400" y="1752600"/>
          <a:ext cx="5543550" cy="1655763"/>
        </p:xfrm>
        <a:graphic>
          <a:graphicData uri="http://schemas.openxmlformats.org/drawingml/2006/table">
            <a:tbl>
              <a:tblPr/>
              <a:tblGrid>
                <a:gridCol w="1646238"/>
                <a:gridCol w="1006475"/>
                <a:gridCol w="1858962"/>
                <a:gridCol w="1031875"/>
              </a:tblGrid>
              <a:tr h="234950">
                <a:tc gridSpan="4">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MOMENTS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2349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N</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208</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SUM WEIGHTS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208</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349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MEAN</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0.401</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SUM OBSERVATIONS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83.55</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349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STD DEVIATION</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0.191</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VARIANCE</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0.036</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349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SKEWNESS</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3.381</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KURTOSIS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23.398</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349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UNCORRECTED SS</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41.187</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CORRECTED SS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7.626</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4606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COEFF VARIATION</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47.786</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STD ERROR MEAN</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t>0.013</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3" name="Tabella 2"/>
          <p:cNvGraphicFramePr>
            <a:graphicFrameLocks noGrp="1"/>
          </p:cNvGraphicFramePr>
          <p:nvPr/>
        </p:nvGraphicFramePr>
        <p:xfrm>
          <a:off x="6477000" y="990600"/>
          <a:ext cx="2303463" cy="2773680"/>
        </p:xfrm>
        <a:graphic>
          <a:graphicData uri="http://schemas.openxmlformats.org/drawingml/2006/table">
            <a:tbl>
              <a:tblPr/>
              <a:tblGrid>
                <a:gridCol w="1428750"/>
                <a:gridCol w="874713"/>
              </a:tblGrid>
              <a:tr h="211138">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QUANTILES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it-IT"/>
                    </a:p>
                  </a:txBody>
                  <a:tcPr/>
                </a:tc>
              </a:tr>
              <a:tr h="21113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QUANTILE</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ESTIMATE</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1113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100% Max</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rgbClr val="000000"/>
                          </a:solidFill>
                          <a:effectLst/>
                          <a:latin typeface="Calibri" charset="0"/>
                          <a:ea typeface="ＭＳ Ｐゴシック" charset="-128"/>
                          <a:cs typeface="ＭＳ Ｐゴシック" charset="-128"/>
                        </a:rPr>
                        <a:t>2</a:t>
                      </a:r>
                      <a:endPar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endParaRP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1113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99%</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rgbClr val="000000"/>
                          </a:solidFill>
                          <a:effectLst/>
                          <a:latin typeface="Calibri" charset="0"/>
                          <a:ea typeface="ＭＳ Ｐゴシック" charset="-128"/>
                          <a:cs typeface="ＭＳ Ｐゴシック" charset="-128"/>
                        </a:rPr>
                        <a:t>1</a:t>
                      </a:r>
                      <a:endPar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endParaRP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1113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95%</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0.7</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1113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90%</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rPr>
                        <a:t>0.5</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1113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75% Q3</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0.5</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1113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50% Median</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0.35</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1113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25% Q1</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rPr>
                        <a:t>0.3</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1113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10%</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0.25</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1113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5%</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0.2</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1113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0.1</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1113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0% Min</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rgbClr val="000000"/>
                          </a:solidFill>
                          <a:effectLst/>
                          <a:latin typeface="Calibri" charset="0"/>
                          <a:ea typeface="ＭＳ Ｐゴシック" charset="-128"/>
                          <a:cs typeface="ＭＳ Ｐゴシック" charset="-128"/>
                        </a:rPr>
                        <a:t>0</a:t>
                      </a:r>
                      <a:endPar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endParaRP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33881" name="Rettangolo 3"/>
          <p:cNvSpPr>
            <a:spLocks noChangeArrowheads="1"/>
          </p:cNvSpPr>
          <p:nvPr/>
        </p:nvSpPr>
        <p:spPr bwMode="auto">
          <a:xfrm>
            <a:off x="107950" y="3962400"/>
            <a:ext cx="8807450" cy="2160588"/>
          </a:xfrm>
          <a:prstGeom prst="rect">
            <a:avLst/>
          </a:prstGeom>
          <a:noFill/>
          <a:ln w="9525">
            <a:noFill/>
            <a:miter lim="800000"/>
            <a:headEnd/>
            <a:tailEnd/>
          </a:ln>
        </p:spPr>
        <p:txBody>
          <a:bodyPr>
            <a:spAutoFit/>
          </a:bodyPr>
          <a:lstStyle/>
          <a:p>
            <a:pPr marL="342900" algn="just">
              <a:spcBef>
                <a:spcPct val="20000"/>
              </a:spcBef>
            </a:pPr>
            <a:r>
              <a:rPr lang="it-IT" sz="1600" dirty="0">
                <a:solidFill>
                  <a:srgbClr val="000000"/>
                </a:solidFill>
                <a:latin typeface="Calibri" pitchFamily="34" charset="0"/>
              </a:rPr>
              <a:t>La spesa media al distributore automatico è risultata essere di </a:t>
            </a:r>
            <a:r>
              <a:rPr lang="it-IT" sz="1600" b="1" dirty="0">
                <a:solidFill>
                  <a:srgbClr val="000000"/>
                </a:solidFill>
                <a:latin typeface="Calibri" pitchFamily="34" charset="0"/>
              </a:rPr>
              <a:t>0.40</a:t>
            </a:r>
            <a:r>
              <a:rPr lang="it-IT" sz="1600" dirty="0">
                <a:solidFill>
                  <a:srgbClr val="000000"/>
                </a:solidFill>
                <a:latin typeface="Calibri" pitchFamily="34" charset="0"/>
              </a:rPr>
              <a:t> euro, col valore più frequente di 30 cent. Solo il 25% del campione è disposto a pagare più di 50 cent. </a:t>
            </a:r>
          </a:p>
          <a:p>
            <a:pPr marL="342900" algn="just">
              <a:spcBef>
                <a:spcPct val="20000"/>
              </a:spcBef>
            </a:pPr>
            <a:r>
              <a:rPr lang="it-IT" sz="1600" dirty="0">
                <a:solidFill>
                  <a:srgbClr val="000000"/>
                </a:solidFill>
                <a:latin typeface="Calibri" pitchFamily="34" charset="0"/>
              </a:rPr>
              <a:t>Il valore della </a:t>
            </a:r>
            <a:r>
              <a:rPr lang="it-IT" sz="1600" dirty="0" err="1">
                <a:solidFill>
                  <a:srgbClr val="000000"/>
                </a:solidFill>
                <a:latin typeface="Calibri" pitchFamily="34" charset="0"/>
              </a:rPr>
              <a:t>Kurtosis</a:t>
            </a:r>
            <a:r>
              <a:rPr lang="it-IT" sz="1600" dirty="0">
                <a:solidFill>
                  <a:srgbClr val="000000"/>
                </a:solidFill>
                <a:latin typeface="Calibri" pitchFamily="34" charset="0"/>
              </a:rPr>
              <a:t> </a:t>
            </a:r>
            <a:r>
              <a:rPr lang="it-IT" sz="1600" dirty="0" smtClean="0">
                <a:solidFill>
                  <a:srgbClr val="000000"/>
                </a:solidFill>
                <a:latin typeface="Calibri" pitchFamily="34" charset="0"/>
              </a:rPr>
              <a:t>(23.4 </a:t>
            </a:r>
            <a:r>
              <a:rPr lang="it-IT" sz="1600" dirty="0">
                <a:solidFill>
                  <a:srgbClr val="000000"/>
                </a:solidFill>
                <a:latin typeface="Calibri" pitchFamily="34" charset="0"/>
              </a:rPr>
              <a:t>circa) mostra una situazione di </a:t>
            </a:r>
            <a:r>
              <a:rPr lang="it-IT" sz="1600" dirty="0" err="1">
                <a:solidFill>
                  <a:srgbClr val="000000"/>
                </a:solidFill>
                <a:latin typeface="Calibri" pitchFamily="34" charset="0"/>
              </a:rPr>
              <a:t>ipernormalità</a:t>
            </a:r>
            <a:r>
              <a:rPr lang="it-IT" sz="1600" dirty="0">
                <a:solidFill>
                  <a:srgbClr val="000000"/>
                </a:solidFill>
                <a:latin typeface="Calibri" pitchFamily="34" charset="0"/>
              </a:rPr>
              <a:t> e la </a:t>
            </a:r>
            <a:r>
              <a:rPr lang="it-IT" sz="1600" dirty="0" err="1">
                <a:solidFill>
                  <a:srgbClr val="000000"/>
                </a:solidFill>
                <a:latin typeface="Calibri" pitchFamily="34" charset="0"/>
              </a:rPr>
              <a:t>Skweness</a:t>
            </a:r>
            <a:r>
              <a:rPr lang="it-IT" sz="1600" dirty="0">
                <a:solidFill>
                  <a:srgbClr val="000000"/>
                </a:solidFill>
                <a:latin typeface="Calibri" pitchFamily="34" charset="0"/>
              </a:rPr>
              <a:t> di 3.38 indica asimmetria positiva.</a:t>
            </a:r>
          </a:p>
          <a:p>
            <a:pPr marL="342900" algn="just">
              <a:spcBef>
                <a:spcPct val="20000"/>
              </a:spcBef>
            </a:pPr>
            <a:r>
              <a:rPr lang="it-IT" sz="1600" dirty="0">
                <a:solidFill>
                  <a:srgbClr val="000000"/>
                </a:solidFill>
                <a:latin typeface="Calibri" pitchFamily="34" charset="0"/>
              </a:rPr>
              <a:t>L’azienda deve considerare questi valori per fissare il prezzo del proprio prodotto. Fissare un prezzo troppo elevato rispetto alla media risultata per un caffè porterebbe al fallimento. L’analisi dei dati porta a sapere chiaramente quanto un cliente è disposto a pagare e quindi decidere il prezzo. Utile inoltre considerare la strategia dei concorrenti.</a:t>
            </a:r>
          </a:p>
        </p:txBody>
      </p:sp>
      <p:sp>
        <p:nvSpPr>
          <p:cNvPr id="33882" name="Slide Number Placeholder 10"/>
          <p:cNvSpPr>
            <a:spLocks noGrp="1"/>
          </p:cNvSpPr>
          <p:nvPr>
            <p:ph type="sldNum" sz="quarter" idx="12"/>
          </p:nvPr>
        </p:nvSpPr>
        <p:spPr bwMode="auto">
          <a:noFill/>
          <a:ln>
            <a:miter lim="800000"/>
            <a:headEnd/>
            <a:tailEnd/>
          </a:ln>
        </p:spPr>
        <p:txBody>
          <a:bodyPr/>
          <a:lstStyle/>
          <a:p>
            <a:fld id="{741E5ACA-E6DB-42FE-92FA-AF63D1719BE5}" type="slidenum">
              <a:rPr lang="it-IT" smtClean="0">
                <a:latin typeface="Calibri" pitchFamily="34" charset="0"/>
                <a:ea typeface="ＭＳ Ｐゴシック" pitchFamily="34" charset="-128"/>
              </a:rPr>
              <a:pPr/>
              <a:t>30</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4821" name="CasellaDiTesto 10"/>
          <p:cNvSpPr txBox="1">
            <a:spLocks noChangeArrowheads="1"/>
          </p:cNvSpPr>
          <p:nvPr/>
        </p:nvSpPr>
        <p:spPr bwMode="auto">
          <a:xfrm>
            <a:off x="4932363" y="101600"/>
            <a:ext cx="4319587" cy="307975"/>
          </a:xfrm>
          <a:prstGeom prst="rect">
            <a:avLst/>
          </a:prstGeom>
          <a:noFill/>
          <a:ln w="9525">
            <a:noFill/>
            <a:miter lim="800000"/>
            <a:headEnd/>
            <a:tailEnd/>
          </a:ln>
        </p:spPr>
        <p:txBody>
          <a:bodyPr>
            <a:spAutoFit/>
          </a:bodyPr>
          <a:lstStyle/>
          <a:p>
            <a:r>
              <a:rPr lang="it-IT" sz="1400">
                <a:solidFill>
                  <a:srgbClr val="000000"/>
                </a:solidFill>
              </a:rPr>
              <a:t>       Università Carlo Cattaneo-LIUC    2010/2011		                  </a:t>
            </a:r>
          </a:p>
        </p:txBody>
      </p:sp>
      <p:sp>
        <p:nvSpPr>
          <p:cNvPr id="34822" name="Rectangle 2"/>
          <p:cNvSpPr txBox="1">
            <a:spLocks noChangeArrowheads="1"/>
          </p:cNvSpPr>
          <p:nvPr/>
        </p:nvSpPr>
        <p:spPr bwMode="auto">
          <a:xfrm>
            <a:off x="323850" y="152400"/>
            <a:ext cx="4343400" cy="1143000"/>
          </a:xfrm>
          <a:prstGeom prst="rect">
            <a:avLst/>
          </a:prstGeom>
          <a:noFill/>
          <a:ln w="9525">
            <a:noFill/>
            <a:miter lim="800000"/>
            <a:headEnd/>
            <a:tailEnd/>
          </a:ln>
        </p:spPr>
        <p:txBody>
          <a:bodyPr anchor="ctr"/>
          <a:lstStyle/>
          <a:p>
            <a:r>
              <a:rPr lang="it-IT" sz="2400" b="1">
                <a:solidFill>
                  <a:srgbClr val="953735"/>
                </a:solidFill>
                <a:latin typeface="Calibri" pitchFamily="34" charset="0"/>
              </a:rPr>
              <a:t>LUOGO DI ACQUISTO</a:t>
            </a:r>
          </a:p>
        </p:txBody>
      </p:sp>
      <p:sp>
        <p:nvSpPr>
          <p:cNvPr id="34823" name="Rettangolo 1"/>
          <p:cNvSpPr>
            <a:spLocks noChangeArrowheads="1"/>
          </p:cNvSpPr>
          <p:nvPr/>
        </p:nvSpPr>
        <p:spPr bwMode="auto">
          <a:xfrm>
            <a:off x="-36513" y="914400"/>
            <a:ext cx="8208963" cy="584200"/>
          </a:xfrm>
          <a:prstGeom prst="rect">
            <a:avLst/>
          </a:prstGeom>
          <a:noFill/>
          <a:ln w="9525">
            <a:noFill/>
            <a:miter lim="800000"/>
            <a:headEnd/>
            <a:tailEnd/>
          </a:ln>
        </p:spPr>
        <p:txBody>
          <a:bodyPr>
            <a:spAutoFit/>
          </a:bodyPr>
          <a:lstStyle/>
          <a:p>
            <a:pPr marL="342900" algn="just">
              <a:spcBef>
                <a:spcPct val="20000"/>
              </a:spcBef>
            </a:pPr>
            <a:r>
              <a:rPr lang="it-IT" sz="1600">
                <a:solidFill>
                  <a:srgbClr val="000000"/>
                </a:solidFill>
                <a:latin typeface="Calibri" pitchFamily="34" charset="0"/>
              </a:rPr>
              <a:t>È stato domandato dove viene acquistato prevalentemente il caffè. Il campione poteva scegliere tra le opzioni supermercato, negozio, internet e torrefazione.</a:t>
            </a:r>
          </a:p>
        </p:txBody>
      </p:sp>
      <p:graphicFrame>
        <p:nvGraphicFramePr>
          <p:cNvPr id="8" name="Tabella 7"/>
          <p:cNvGraphicFramePr>
            <a:graphicFrameLocks noGrp="1"/>
          </p:cNvGraphicFramePr>
          <p:nvPr/>
        </p:nvGraphicFramePr>
        <p:xfrm>
          <a:off x="411163" y="1524000"/>
          <a:ext cx="4389436" cy="2251399"/>
        </p:xfrm>
        <a:graphic>
          <a:graphicData uri="http://schemas.openxmlformats.org/drawingml/2006/table">
            <a:tbl>
              <a:tblPr/>
              <a:tblGrid>
                <a:gridCol w="1610013"/>
                <a:gridCol w="1389712"/>
                <a:gridCol w="1389711"/>
              </a:tblGrid>
              <a:tr h="304799">
                <a:tc gridSpan="3">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rPr>
                        <a:t>LUOGO ACQUISTO</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it-IT"/>
                    </a:p>
                  </a:txBody>
                  <a:tcPr/>
                </a:tc>
                <a:tc hMerge="1">
                  <a:txBody>
                    <a:bodyPr/>
                    <a:lstStyle/>
                    <a:p>
                      <a:endParaRPr lang="it-IT"/>
                    </a:p>
                  </a:txBody>
                  <a:tcPr/>
                </a:tc>
              </a:tr>
              <a:tr h="6096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000000"/>
                          </a:solidFill>
                          <a:effectLst/>
                          <a:latin typeface="Calibri" charset="0"/>
                          <a:ea typeface="ＭＳ Ｐゴシック" charset="-128"/>
                          <a:cs typeface="ＭＳ Ｐゴシック" charset="-128"/>
                        </a:rPr>
                        <a:t>Tipologia</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Frequenza assoluta</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Frequenza relativa percentuale</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3342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rPr>
                        <a:t>INTERNET</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rPr>
                        <a:t>11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rPr>
                        <a:t>5.29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3342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rPr>
                        <a:t>NEGOZIO</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rPr>
                        <a:t>9.13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3342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rPr>
                        <a:t>SUPERMERCATO</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159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rPr>
                        <a:t>76.44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3342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rPr>
                        <a:t>TORREFAZIONE</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rPr>
                        <a:t>9.13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34853" name="Slide Number Placeholder 9"/>
          <p:cNvSpPr>
            <a:spLocks noGrp="1"/>
          </p:cNvSpPr>
          <p:nvPr>
            <p:ph type="sldNum" sz="quarter" idx="12"/>
          </p:nvPr>
        </p:nvSpPr>
        <p:spPr bwMode="auto">
          <a:noFill/>
          <a:ln>
            <a:miter lim="800000"/>
            <a:headEnd/>
            <a:tailEnd/>
          </a:ln>
        </p:spPr>
        <p:txBody>
          <a:bodyPr/>
          <a:lstStyle/>
          <a:p>
            <a:fld id="{027243D1-593F-4605-8B6C-6895719A131D}" type="slidenum">
              <a:rPr lang="it-IT" smtClean="0">
                <a:latin typeface="Calibri" pitchFamily="34" charset="0"/>
                <a:ea typeface="ＭＳ Ｐゴシック" pitchFamily="34" charset="-128"/>
              </a:rPr>
              <a:pPr/>
              <a:t>31</a:t>
            </a:fld>
            <a:endParaRPr lang="it-IT" smtClean="0">
              <a:latin typeface="Calibri" pitchFamily="34" charset="0"/>
              <a:ea typeface="ＭＳ Ｐゴシック" pitchFamily="34" charset="-128"/>
            </a:endParaRPr>
          </a:p>
        </p:txBody>
      </p:sp>
      <p:graphicFrame>
        <p:nvGraphicFramePr>
          <p:cNvPr id="11" name="Grafico 1"/>
          <p:cNvGraphicFramePr/>
          <p:nvPr/>
        </p:nvGraphicFramePr>
        <p:xfrm>
          <a:off x="4876800" y="1981200"/>
          <a:ext cx="4267200" cy="2971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afico 3"/>
          <p:cNvGraphicFramePr/>
          <p:nvPr/>
        </p:nvGraphicFramePr>
        <p:xfrm>
          <a:off x="457200" y="3886200"/>
          <a:ext cx="5080000" cy="232727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5845" name="CasellaDiTesto 10"/>
          <p:cNvSpPr txBox="1">
            <a:spLocks noChangeArrowheads="1"/>
          </p:cNvSpPr>
          <p:nvPr/>
        </p:nvSpPr>
        <p:spPr bwMode="auto">
          <a:xfrm>
            <a:off x="4932363" y="101600"/>
            <a:ext cx="4319587" cy="307975"/>
          </a:xfrm>
          <a:prstGeom prst="rect">
            <a:avLst/>
          </a:prstGeom>
          <a:noFill/>
          <a:ln w="9525">
            <a:noFill/>
            <a:miter lim="800000"/>
            <a:headEnd/>
            <a:tailEnd/>
          </a:ln>
        </p:spPr>
        <p:txBody>
          <a:bodyPr>
            <a:spAutoFit/>
          </a:bodyPr>
          <a:lstStyle/>
          <a:p>
            <a:r>
              <a:rPr lang="it-IT" sz="1400">
                <a:solidFill>
                  <a:srgbClr val="000000"/>
                </a:solidFill>
              </a:rPr>
              <a:t>       Università Carlo Cattaneo-LIUC    2010/2011		                  </a:t>
            </a:r>
          </a:p>
        </p:txBody>
      </p:sp>
      <p:sp>
        <p:nvSpPr>
          <p:cNvPr id="35846" name="Rettangolo 1"/>
          <p:cNvSpPr>
            <a:spLocks noChangeArrowheads="1"/>
          </p:cNvSpPr>
          <p:nvPr/>
        </p:nvSpPr>
        <p:spPr bwMode="auto">
          <a:xfrm>
            <a:off x="685800" y="990600"/>
            <a:ext cx="7543800" cy="2800350"/>
          </a:xfrm>
          <a:prstGeom prst="rect">
            <a:avLst/>
          </a:prstGeom>
          <a:noFill/>
          <a:ln w="9525">
            <a:noFill/>
            <a:miter lim="800000"/>
            <a:headEnd/>
            <a:tailEnd/>
          </a:ln>
        </p:spPr>
        <p:txBody>
          <a:bodyPr>
            <a:spAutoFit/>
          </a:bodyPr>
          <a:lstStyle/>
          <a:p>
            <a:pPr marL="342900" algn="just">
              <a:spcBef>
                <a:spcPct val="20000"/>
              </a:spcBef>
            </a:pPr>
            <a:r>
              <a:rPr lang="it-IT" sz="1600">
                <a:solidFill>
                  <a:srgbClr val="000000"/>
                </a:solidFill>
                <a:latin typeface="Calibri" pitchFamily="34" charset="0"/>
              </a:rPr>
              <a:t>Analizzando i dati risulta evidente che un numero elevatissimo di clienti acquista il caffè al </a:t>
            </a:r>
            <a:r>
              <a:rPr lang="it-IT" sz="1600" b="1">
                <a:solidFill>
                  <a:srgbClr val="800000"/>
                </a:solidFill>
                <a:latin typeface="Calibri" pitchFamily="34" charset="0"/>
              </a:rPr>
              <a:t>SUPERMERCATO</a:t>
            </a:r>
            <a:r>
              <a:rPr lang="it-IT" sz="1600">
                <a:solidFill>
                  <a:srgbClr val="000000"/>
                </a:solidFill>
                <a:latin typeface="Calibri" pitchFamily="34" charset="0"/>
              </a:rPr>
              <a:t>: </a:t>
            </a:r>
            <a:r>
              <a:rPr lang="it-IT" sz="1600" b="1">
                <a:solidFill>
                  <a:srgbClr val="000000"/>
                </a:solidFill>
                <a:latin typeface="Calibri" pitchFamily="34" charset="0"/>
              </a:rPr>
              <a:t>159 persone su 208</a:t>
            </a:r>
            <a:r>
              <a:rPr lang="it-IT" sz="1600">
                <a:solidFill>
                  <a:srgbClr val="000000"/>
                </a:solidFill>
                <a:latin typeface="Calibri" pitchFamily="34" charset="0"/>
              </a:rPr>
              <a:t>, una frequenza relativa del </a:t>
            </a:r>
            <a:r>
              <a:rPr lang="it-IT" sz="1600" b="1">
                <a:solidFill>
                  <a:srgbClr val="000000"/>
                </a:solidFill>
                <a:latin typeface="Calibri" pitchFamily="34" charset="0"/>
              </a:rPr>
              <a:t>76.44 %</a:t>
            </a:r>
            <a:r>
              <a:rPr lang="it-IT" sz="1600">
                <a:solidFill>
                  <a:srgbClr val="000000"/>
                </a:solidFill>
                <a:latin typeface="Calibri" pitchFamily="34" charset="0"/>
              </a:rPr>
              <a:t>.</a:t>
            </a:r>
          </a:p>
          <a:p>
            <a:pPr marL="342900" algn="just">
              <a:spcBef>
                <a:spcPct val="20000"/>
              </a:spcBef>
            </a:pPr>
            <a:endParaRPr lang="it-IT" sz="1600">
              <a:solidFill>
                <a:srgbClr val="000000"/>
              </a:solidFill>
              <a:latin typeface="Calibri" pitchFamily="34" charset="0"/>
            </a:endParaRPr>
          </a:p>
          <a:p>
            <a:pPr marL="342900" algn="just">
              <a:spcBef>
                <a:spcPct val="20000"/>
              </a:spcBef>
            </a:pPr>
            <a:r>
              <a:rPr lang="it-IT" sz="1600">
                <a:solidFill>
                  <a:srgbClr val="000000"/>
                </a:solidFill>
                <a:latin typeface="Calibri" pitchFamily="34" charset="0"/>
              </a:rPr>
              <a:t>Si ha parità nelle opzioni </a:t>
            </a:r>
            <a:r>
              <a:rPr lang="it-IT" sz="1600" b="1">
                <a:solidFill>
                  <a:srgbClr val="800000"/>
                </a:solidFill>
                <a:latin typeface="Calibri" pitchFamily="34" charset="0"/>
              </a:rPr>
              <a:t>TORREFAZIONE</a:t>
            </a:r>
            <a:r>
              <a:rPr lang="it-IT" sz="1600">
                <a:solidFill>
                  <a:srgbClr val="800000"/>
                </a:solidFill>
                <a:latin typeface="Calibri" pitchFamily="34" charset="0"/>
              </a:rPr>
              <a:t> </a:t>
            </a:r>
            <a:r>
              <a:rPr lang="it-IT" sz="1600">
                <a:latin typeface="Calibri" pitchFamily="34" charset="0"/>
              </a:rPr>
              <a:t>e</a:t>
            </a:r>
            <a:r>
              <a:rPr lang="it-IT" sz="1600">
                <a:solidFill>
                  <a:srgbClr val="800000"/>
                </a:solidFill>
                <a:latin typeface="Calibri" pitchFamily="34" charset="0"/>
              </a:rPr>
              <a:t> </a:t>
            </a:r>
            <a:r>
              <a:rPr lang="it-IT" sz="1600" b="1">
                <a:solidFill>
                  <a:srgbClr val="800000"/>
                </a:solidFill>
                <a:latin typeface="Calibri" pitchFamily="34" charset="0"/>
              </a:rPr>
              <a:t>NEGOZIO</a:t>
            </a:r>
            <a:r>
              <a:rPr lang="it-IT" sz="1600">
                <a:solidFill>
                  <a:srgbClr val="800000"/>
                </a:solidFill>
                <a:latin typeface="Calibri" pitchFamily="34" charset="0"/>
              </a:rPr>
              <a:t> </a:t>
            </a:r>
            <a:r>
              <a:rPr lang="it-IT" sz="1600">
                <a:solidFill>
                  <a:srgbClr val="000000"/>
                </a:solidFill>
                <a:latin typeface="Calibri" pitchFamily="34" charset="0"/>
              </a:rPr>
              <a:t>dove si ha una frequenza assoluta di </a:t>
            </a:r>
            <a:r>
              <a:rPr lang="it-IT" sz="1600" b="1">
                <a:solidFill>
                  <a:srgbClr val="000000"/>
                </a:solidFill>
                <a:latin typeface="Calibri" pitchFamily="34" charset="0"/>
              </a:rPr>
              <a:t>19</a:t>
            </a:r>
            <a:r>
              <a:rPr lang="it-IT" sz="1600">
                <a:solidFill>
                  <a:srgbClr val="000000"/>
                </a:solidFill>
                <a:latin typeface="Calibri" pitchFamily="34" charset="0"/>
              </a:rPr>
              <a:t>.</a:t>
            </a:r>
          </a:p>
          <a:p>
            <a:pPr marL="342900" algn="just">
              <a:spcBef>
                <a:spcPct val="20000"/>
              </a:spcBef>
            </a:pPr>
            <a:r>
              <a:rPr lang="it-IT" sz="1600">
                <a:solidFill>
                  <a:srgbClr val="000000"/>
                </a:solidFill>
                <a:latin typeface="Calibri" pitchFamily="34" charset="0"/>
              </a:rPr>
              <a:t>Infine un </a:t>
            </a:r>
            <a:r>
              <a:rPr lang="it-IT" sz="1600" b="1">
                <a:solidFill>
                  <a:srgbClr val="000000"/>
                </a:solidFill>
                <a:latin typeface="Calibri" pitchFamily="34" charset="0"/>
              </a:rPr>
              <a:t>5.29 % </a:t>
            </a:r>
            <a:r>
              <a:rPr lang="it-IT" sz="1600">
                <a:solidFill>
                  <a:srgbClr val="000000"/>
                </a:solidFill>
                <a:latin typeface="Calibri" pitchFamily="34" charset="0"/>
              </a:rPr>
              <a:t>del campione acquista usando </a:t>
            </a:r>
            <a:r>
              <a:rPr lang="it-IT" sz="1600" b="1">
                <a:solidFill>
                  <a:srgbClr val="800000"/>
                </a:solidFill>
                <a:latin typeface="Calibri" pitchFamily="34" charset="0"/>
              </a:rPr>
              <a:t>INTERNET</a:t>
            </a:r>
            <a:r>
              <a:rPr lang="it-IT" sz="1600">
                <a:solidFill>
                  <a:srgbClr val="000000"/>
                </a:solidFill>
                <a:latin typeface="Calibri" pitchFamily="34" charset="0"/>
              </a:rPr>
              <a:t>.</a:t>
            </a:r>
          </a:p>
          <a:p>
            <a:pPr marL="342900" algn="just">
              <a:spcBef>
                <a:spcPct val="20000"/>
              </a:spcBef>
            </a:pPr>
            <a:endParaRPr lang="it-IT" sz="1600">
              <a:solidFill>
                <a:srgbClr val="000000"/>
              </a:solidFill>
              <a:latin typeface="Calibri" pitchFamily="34" charset="0"/>
            </a:endParaRPr>
          </a:p>
          <a:p>
            <a:pPr marL="342900" algn="just">
              <a:spcBef>
                <a:spcPct val="20000"/>
              </a:spcBef>
            </a:pPr>
            <a:r>
              <a:rPr lang="it-IT" sz="1600">
                <a:solidFill>
                  <a:srgbClr val="000000"/>
                </a:solidFill>
                <a:latin typeface="Calibri" pitchFamily="34" charset="0"/>
              </a:rPr>
              <a:t>Questo risultato è importante per l’azienda,per valutare in quale canale distributivo introdurre il proprio nuovo prodotto. Da quanto analizzato è fondamentale essere presente sugli scaffali dei supermercati e sfruttare la GDO. </a:t>
            </a:r>
          </a:p>
        </p:txBody>
      </p:sp>
      <p:pic>
        <p:nvPicPr>
          <p:cNvPr id="35847" name="Picture 7" descr="39572.jpg"/>
          <p:cNvPicPr>
            <a:picLocks noChangeAspect="1"/>
          </p:cNvPicPr>
          <p:nvPr/>
        </p:nvPicPr>
        <p:blipFill>
          <a:blip r:embed="rId4" cstate="print"/>
          <a:srcRect/>
          <a:stretch>
            <a:fillRect/>
          </a:stretch>
        </p:blipFill>
        <p:spPr bwMode="auto">
          <a:xfrm>
            <a:off x="5791200" y="3790950"/>
            <a:ext cx="2819400" cy="2305050"/>
          </a:xfrm>
          <a:prstGeom prst="rect">
            <a:avLst/>
          </a:prstGeom>
          <a:noFill/>
          <a:ln w="9525">
            <a:noFill/>
            <a:miter lim="800000"/>
            <a:headEnd/>
            <a:tailEnd/>
          </a:ln>
        </p:spPr>
      </p:pic>
      <p:sp>
        <p:nvSpPr>
          <p:cNvPr id="35848" name="Slide Number Placeholder 8"/>
          <p:cNvSpPr>
            <a:spLocks noGrp="1"/>
          </p:cNvSpPr>
          <p:nvPr>
            <p:ph type="sldNum" sz="quarter" idx="12"/>
          </p:nvPr>
        </p:nvSpPr>
        <p:spPr bwMode="auto">
          <a:noFill/>
          <a:ln>
            <a:miter lim="800000"/>
            <a:headEnd/>
            <a:tailEnd/>
          </a:ln>
        </p:spPr>
        <p:txBody>
          <a:bodyPr/>
          <a:lstStyle/>
          <a:p>
            <a:fld id="{DCA7B5FE-A48E-451A-9DF1-AF79AFC260BD}" type="slidenum">
              <a:rPr lang="it-IT" smtClean="0">
                <a:latin typeface="Calibri" pitchFamily="34" charset="0"/>
                <a:ea typeface="ＭＳ Ｐゴシック" pitchFamily="34" charset="-128"/>
              </a:rPr>
              <a:pPr/>
              <a:t>32</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6869" name="CasellaDiTesto 10"/>
          <p:cNvSpPr txBox="1">
            <a:spLocks noChangeArrowheads="1"/>
          </p:cNvSpPr>
          <p:nvPr/>
        </p:nvSpPr>
        <p:spPr bwMode="auto">
          <a:xfrm>
            <a:off x="4932363" y="101600"/>
            <a:ext cx="4319587" cy="307975"/>
          </a:xfrm>
          <a:prstGeom prst="rect">
            <a:avLst/>
          </a:prstGeom>
          <a:noFill/>
          <a:ln w="9525">
            <a:noFill/>
            <a:miter lim="800000"/>
            <a:headEnd/>
            <a:tailEnd/>
          </a:ln>
        </p:spPr>
        <p:txBody>
          <a:bodyPr>
            <a:spAutoFit/>
          </a:bodyPr>
          <a:lstStyle/>
          <a:p>
            <a:r>
              <a:rPr lang="it-IT" sz="1400">
                <a:solidFill>
                  <a:srgbClr val="000000"/>
                </a:solidFill>
              </a:rPr>
              <a:t>       Università Carlo Cattaneo-LIUC    2010/2011		                  </a:t>
            </a:r>
          </a:p>
        </p:txBody>
      </p:sp>
      <p:sp>
        <p:nvSpPr>
          <p:cNvPr id="36870" name="Rectangle 2"/>
          <p:cNvSpPr txBox="1">
            <a:spLocks noChangeArrowheads="1"/>
          </p:cNvSpPr>
          <p:nvPr/>
        </p:nvSpPr>
        <p:spPr bwMode="auto">
          <a:xfrm>
            <a:off x="609600" y="260350"/>
            <a:ext cx="8229600" cy="1143000"/>
          </a:xfrm>
          <a:prstGeom prst="rect">
            <a:avLst/>
          </a:prstGeom>
          <a:noFill/>
          <a:ln w="9525">
            <a:noFill/>
            <a:miter lim="800000"/>
            <a:headEnd/>
            <a:tailEnd/>
          </a:ln>
        </p:spPr>
        <p:txBody>
          <a:bodyPr anchor="ctr"/>
          <a:lstStyle/>
          <a:p>
            <a:r>
              <a:rPr lang="it-IT" sz="2400" b="1">
                <a:solidFill>
                  <a:srgbClr val="953735"/>
                </a:solidFill>
                <a:latin typeface="Calibri" pitchFamily="34" charset="0"/>
              </a:rPr>
              <a:t>MARCA PREFERITA</a:t>
            </a:r>
          </a:p>
        </p:txBody>
      </p:sp>
      <p:sp>
        <p:nvSpPr>
          <p:cNvPr id="36871" name="Rettangolo 1"/>
          <p:cNvSpPr>
            <a:spLocks noChangeArrowheads="1"/>
          </p:cNvSpPr>
          <p:nvPr/>
        </p:nvSpPr>
        <p:spPr bwMode="auto">
          <a:xfrm>
            <a:off x="609600" y="1143000"/>
            <a:ext cx="9144000" cy="338138"/>
          </a:xfrm>
          <a:prstGeom prst="rect">
            <a:avLst/>
          </a:prstGeom>
          <a:noFill/>
          <a:ln w="9525">
            <a:noFill/>
            <a:miter lim="800000"/>
            <a:headEnd/>
            <a:tailEnd/>
          </a:ln>
        </p:spPr>
        <p:txBody>
          <a:bodyPr>
            <a:spAutoFit/>
          </a:bodyPr>
          <a:lstStyle/>
          <a:p>
            <a:pPr marL="342900" indent="-342900" algn="just">
              <a:spcBef>
                <a:spcPct val="20000"/>
              </a:spcBef>
            </a:pPr>
            <a:r>
              <a:rPr lang="it-IT" sz="1600">
                <a:solidFill>
                  <a:srgbClr val="000000"/>
                </a:solidFill>
                <a:latin typeface="Calibri" pitchFamily="34" charset="0"/>
              </a:rPr>
              <a:t>È stato dato un elenco di marche di caffè per capire quali sono le preferite.</a:t>
            </a:r>
          </a:p>
        </p:txBody>
      </p:sp>
      <p:graphicFrame>
        <p:nvGraphicFramePr>
          <p:cNvPr id="3" name="Tabella 2"/>
          <p:cNvGraphicFramePr>
            <a:graphicFrameLocks noGrp="1"/>
          </p:cNvGraphicFramePr>
          <p:nvPr/>
        </p:nvGraphicFramePr>
        <p:xfrm>
          <a:off x="683568" y="1658104"/>
          <a:ext cx="4602162" cy="2346960"/>
        </p:xfrm>
        <a:graphic>
          <a:graphicData uri="http://schemas.openxmlformats.org/drawingml/2006/table">
            <a:tbl>
              <a:tblPr/>
              <a:tblGrid>
                <a:gridCol w="1427162"/>
                <a:gridCol w="1587500"/>
                <a:gridCol w="1587500"/>
              </a:tblGrid>
              <a:tr h="152400">
                <a:tc gridSpan="3">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rPr>
                        <a:t>MARCA PREFERITA</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it-IT"/>
                    </a:p>
                  </a:txBody>
                  <a:tcPr/>
                </a:tc>
                <a:tc hMerge="1">
                  <a:txBody>
                    <a:bodyPr/>
                    <a:lstStyle/>
                    <a:p>
                      <a:endParaRPr lang="it-IT"/>
                    </a:p>
                  </a:txBody>
                  <a:tcPr/>
                </a:tc>
              </a:tr>
              <a:tr h="4191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2288"/>
                          </a:solidFill>
                          <a:effectLst/>
                          <a:latin typeface="Calibri" charset="0"/>
                          <a:ea typeface="ＭＳ Ｐゴシック" charset="-128"/>
                          <a:cs typeface="ＭＳ Ｐゴシック" charset="-128"/>
                        </a:rPr>
                        <a:t> </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Frequenza assoluta</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Frequenza relativa percentuale</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524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ILLY</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48</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23.08</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524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KIMBO</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4.81</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524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LAVAZZA</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84</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40.38</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524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NESCAFE'</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13</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6.25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524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NESPRESSO</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31</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14.9</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524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PRIVATE</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9</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4.33</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524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SEGAFREDO</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6</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2.88</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6033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VERGNANO</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7</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ea typeface="ＭＳ Ｐゴシック" charset="-128"/>
                          <a:cs typeface="ＭＳ Ｐゴシック" charset="-128"/>
                        </a:rPr>
                        <a:t>3.37</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36936" name="Rettangolo 9"/>
          <p:cNvSpPr>
            <a:spLocks noChangeArrowheads="1"/>
          </p:cNvSpPr>
          <p:nvPr/>
        </p:nvSpPr>
        <p:spPr bwMode="auto">
          <a:xfrm>
            <a:off x="179388" y="4114800"/>
            <a:ext cx="8424862" cy="1963738"/>
          </a:xfrm>
          <a:prstGeom prst="rect">
            <a:avLst/>
          </a:prstGeom>
          <a:noFill/>
          <a:ln w="9525">
            <a:noFill/>
            <a:miter lim="800000"/>
            <a:headEnd/>
            <a:tailEnd/>
          </a:ln>
        </p:spPr>
        <p:txBody>
          <a:bodyPr>
            <a:spAutoFit/>
          </a:bodyPr>
          <a:lstStyle/>
          <a:p>
            <a:pPr marL="342900" algn="just">
              <a:spcBef>
                <a:spcPct val="20000"/>
              </a:spcBef>
            </a:pPr>
            <a:r>
              <a:rPr lang="it-IT" sz="1600" dirty="0">
                <a:solidFill>
                  <a:srgbClr val="000000"/>
                </a:solidFill>
                <a:latin typeface="Calibri" pitchFamily="34" charset="0"/>
              </a:rPr>
              <a:t>Risulta evidente come </a:t>
            </a:r>
            <a:r>
              <a:rPr lang="it-IT" sz="1600" b="1" dirty="0">
                <a:solidFill>
                  <a:srgbClr val="800000"/>
                </a:solidFill>
                <a:latin typeface="Calibri" pitchFamily="34" charset="0"/>
              </a:rPr>
              <a:t>LAVAZZA</a:t>
            </a:r>
            <a:r>
              <a:rPr lang="it-IT" sz="1600" b="1" dirty="0">
                <a:solidFill>
                  <a:srgbClr val="000000"/>
                </a:solidFill>
                <a:latin typeface="Calibri" pitchFamily="34" charset="0"/>
              </a:rPr>
              <a:t> </a:t>
            </a:r>
            <a:r>
              <a:rPr lang="it-IT" sz="1600" dirty="0">
                <a:solidFill>
                  <a:srgbClr val="000000"/>
                </a:solidFill>
                <a:latin typeface="Calibri" pitchFamily="34" charset="0"/>
              </a:rPr>
              <a:t>sia la marca preferita in assoluto con una frequenza relativa di </a:t>
            </a:r>
            <a:r>
              <a:rPr lang="it-IT" sz="1600" b="1" dirty="0">
                <a:solidFill>
                  <a:srgbClr val="000000"/>
                </a:solidFill>
                <a:latin typeface="Calibri" pitchFamily="34" charset="0"/>
              </a:rPr>
              <a:t>40.38 %</a:t>
            </a:r>
            <a:r>
              <a:rPr lang="it-IT" sz="1600" dirty="0">
                <a:solidFill>
                  <a:srgbClr val="000000"/>
                </a:solidFill>
                <a:latin typeface="Calibri" pitchFamily="34" charset="0"/>
              </a:rPr>
              <a:t>, seguita dal </a:t>
            </a:r>
            <a:r>
              <a:rPr lang="it-IT" sz="1600" b="1" dirty="0">
                <a:solidFill>
                  <a:srgbClr val="000000"/>
                </a:solidFill>
                <a:latin typeface="Calibri" pitchFamily="34" charset="0"/>
              </a:rPr>
              <a:t>23.08 %</a:t>
            </a:r>
            <a:r>
              <a:rPr lang="it-IT" sz="1600" dirty="0">
                <a:solidFill>
                  <a:srgbClr val="000000"/>
                </a:solidFill>
                <a:latin typeface="Calibri" pitchFamily="34" charset="0"/>
              </a:rPr>
              <a:t> di </a:t>
            </a:r>
            <a:r>
              <a:rPr lang="it-IT" sz="1600" b="1" dirty="0">
                <a:solidFill>
                  <a:srgbClr val="800000"/>
                </a:solidFill>
                <a:latin typeface="Calibri" pitchFamily="34" charset="0"/>
              </a:rPr>
              <a:t>ILLY</a:t>
            </a:r>
            <a:r>
              <a:rPr lang="it-IT" sz="1600" dirty="0">
                <a:solidFill>
                  <a:srgbClr val="C00000"/>
                </a:solidFill>
                <a:latin typeface="Calibri" pitchFamily="34" charset="0"/>
              </a:rPr>
              <a:t> </a:t>
            </a:r>
            <a:r>
              <a:rPr lang="it-IT" sz="1600" dirty="0">
                <a:solidFill>
                  <a:srgbClr val="000000"/>
                </a:solidFill>
                <a:latin typeface="Calibri" pitchFamily="34" charset="0"/>
              </a:rPr>
              <a:t>e dal </a:t>
            </a:r>
            <a:r>
              <a:rPr lang="it-IT" sz="1600" b="1" dirty="0">
                <a:solidFill>
                  <a:srgbClr val="000000"/>
                </a:solidFill>
                <a:latin typeface="Calibri" pitchFamily="34" charset="0"/>
              </a:rPr>
              <a:t>14.90 %</a:t>
            </a:r>
            <a:r>
              <a:rPr lang="it-IT" sz="1600" dirty="0">
                <a:solidFill>
                  <a:srgbClr val="000000"/>
                </a:solidFill>
                <a:latin typeface="Calibri" pitchFamily="34" charset="0"/>
              </a:rPr>
              <a:t> di </a:t>
            </a:r>
            <a:r>
              <a:rPr lang="it-IT" sz="1600" b="1" dirty="0">
                <a:solidFill>
                  <a:srgbClr val="800000"/>
                </a:solidFill>
                <a:latin typeface="Calibri" pitchFamily="34" charset="0"/>
              </a:rPr>
              <a:t>NESPRESSO</a:t>
            </a:r>
            <a:r>
              <a:rPr lang="it-IT" sz="1600" dirty="0">
                <a:solidFill>
                  <a:srgbClr val="000000"/>
                </a:solidFill>
                <a:latin typeface="Calibri" pitchFamily="34" charset="0"/>
              </a:rPr>
              <a:t>.</a:t>
            </a:r>
          </a:p>
          <a:p>
            <a:pPr marL="342900" algn="just">
              <a:spcBef>
                <a:spcPct val="20000"/>
              </a:spcBef>
            </a:pPr>
            <a:r>
              <a:rPr lang="it-IT" sz="1600" dirty="0">
                <a:solidFill>
                  <a:srgbClr val="000000"/>
                </a:solidFill>
                <a:latin typeface="Calibri" pitchFamily="34" charset="0"/>
              </a:rPr>
              <a:t>Le altre marche hanno frequenze molto inferiori: </a:t>
            </a:r>
            <a:r>
              <a:rPr lang="it-IT" sz="1600" b="1" dirty="0">
                <a:solidFill>
                  <a:srgbClr val="000000"/>
                </a:solidFill>
                <a:latin typeface="Calibri" pitchFamily="34" charset="0"/>
              </a:rPr>
              <a:t>13 persone su 208 </a:t>
            </a:r>
            <a:r>
              <a:rPr lang="it-IT" sz="1600" dirty="0">
                <a:solidFill>
                  <a:srgbClr val="000000"/>
                </a:solidFill>
                <a:latin typeface="Calibri" pitchFamily="34" charset="0"/>
              </a:rPr>
              <a:t>scelgono </a:t>
            </a:r>
            <a:r>
              <a:rPr lang="it-IT" sz="1600" b="1" dirty="0">
                <a:solidFill>
                  <a:srgbClr val="800000"/>
                </a:solidFill>
                <a:latin typeface="Calibri" pitchFamily="34" charset="0"/>
              </a:rPr>
              <a:t>NESCAFE</a:t>
            </a:r>
            <a:r>
              <a:rPr lang="it-IT" sz="1600" dirty="0">
                <a:solidFill>
                  <a:srgbClr val="800000"/>
                </a:solidFill>
                <a:latin typeface="Calibri" pitchFamily="34" charset="0"/>
              </a:rPr>
              <a:t>’</a:t>
            </a:r>
            <a:r>
              <a:rPr lang="it-IT" sz="1600" dirty="0">
                <a:solidFill>
                  <a:srgbClr val="000000"/>
                </a:solidFill>
                <a:latin typeface="Calibri" pitchFamily="34" charset="0"/>
              </a:rPr>
              <a:t>, </a:t>
            </a:r>
            <a:r>
              <a:rPr lang="it-IT" sz="1600" b="1" dirty="0">
                <a:solidFill>
                  <a:srgbClr val="000000"/>
                </a:solidFill>
                <a:latin typeface="Calibri" pitchFamily="34" charset="0"/>
              </a:rPr>
              <a:t>10 su 208 </a:t>
            </a:r>
            <a:r>
              <a:rPr lang="it-IT" sz="1600" b="1" dirty="0">
                <a:solidFill>
                  <a:srgbClr val="800000"/>
                </a:solidFill>
                <a:latin typeface="Calibri" pitchFamily="34" charset="0"/>
              </a:rPr>
              <a:t>KIMBO</a:t>
            </a:r>
            <a:r>
              <a:rPr lang="it-IT" sz="1600" dirty="0">
                <a:solidFill>
                  <a:srgbClr val="000000"/>
                </a:solidFill>
                <a:latin typeface="Calibri" pitchFamily="34" charset="0"/>
              </a:rPr>
              <a:t>, </a:t>
            </a:r>
            <a:r>
              <a:rPr lang="it-IT" sz="1600" b="1" dirty="0">
                <a:solidFill>
                  <a:srgbClr val="000000"/>
                </a:solidFill>
                <a:latin typeface="Calibri" pitchFamily="34" charset="0"/>
              </a:rPr>
              <a:t>9</a:t>
            </a:r>
            <a:r>
              <a:rPr lang="it-IT" sz="1600" dirty="0">
                <a:solidFill>
                  <a:srgbClr val="000000"/>
                </a:solidFill>
                <a:latin typeface="Calibri" pitchFamily="34" charset="0"/>
              </a:rPr>
              <a:t>  hanno risposto </a:t>
            </a:r>
            <a:r>
              <a:rPr lang="it-IT" sz="1600" b="1" dirty="0">
                <a:solidFill>
                  <a:srgbClr val="800000"/>
                </a:solidFill>
                <a:latin typeface="Calibri" pitchFamily="34" charset="0"/>
              </a:rPr>
              <a:t>PRIVATE LABEL</a:t>
            </a:r>
            <a:r>
              <a:rPr lang="it-IT" sz="1600" dirty="0">
                <a:solidFill>
                  <a:srgbClr val="000000"/>
                </a:solidFill>
                <a:latin typeface="Calibri" pitchFamily="34" charset="0"/>
              </a:rPr>
              <a:t>, </a:t>
            </a:r>
            <a:r>
              <a:rPr lang="it-IT" sz="1600" b="1" dirty="0">
                <a:solidFill>
                  <a:srgbClr val="000000"/>
                </a:solidFill>
                <a:latin typeface="Calibri" pitchFamily="34" charset="0"/>
              </a:rPr>
              <a:t>7</a:t>
            </a:r>
            <a:r>
              <a:rPr lang="it-IT" sz="1600" dirty="0">
                <a:solidFill>
                  <a:srgbClr val="FF0000"/>
                </a:solidFill>
                <a:latin typeface="Calibri" pitchFamily="34" charset="0"/>
              </a:rPr>
              <a:t> </a:t>
            </a:r>
            <a:r>
              <a:rPr lang="it-IT" sz="1600" b="1" dirty="0">
                <a:solidFill>
                  <a:srgbClr val="800000"/>
                </a:solidFill>
                <a:latin typeface="Calibri" pitchFamily="34" charset="0"/>
              </a:rPr>
              <a:t>VERGNANO</a:t>
            </a:r>
            <a:r>
              <a:rPr lang="it-IT" sz="1600" dirty="0">
                <a:solidFill>
                  <a:srgbClr val="C00000"/>
                </a:solidFill>
                <a:latin typeface="Calibri" pitchFamily="34" charset="0"/>
              </a:rPr>
              <a:t> </a:t>
            </a:r>
            <a:r>
              <a:rPr lang="it-IT" sz="1600" dirty="0">
                <a:solidFill>
                  <a:srgbClr val="000000"/>
                </a:solidFill>
                <a:latin typeface="Calibri" pitchFamily="34" charset="0"/>
              </a:rPr>
              <a:t>e </a:t>
            </a:r>
            <a:r>
              <a:rPr lang="it-IT" sz="1600" b="1" dirty="0">
                <a:solidFill>
                  <a:srgbClr val="000000"/>
                </a:solidFill>
                <a:latin typeface="Calibri" pitchFamily="34" charset="0"/>
              </a:rPr>
              <a:t>6</a:t>
            </a:r>
            <a:r>
              <a:rPr lang="it-IT" sz="1600" dirty="0">
                <a:solidFill>
                  <a:srgbClr val="FF0000"/>
                </a:solidFill>
                <a:latin typeface="Calibri" pitchFamily="34" charset="0"/>
              </a:rPr>
              <a:t> </a:t>
            </a:r>
            <a:r>
              <a:rPr lang="it-IT" sz="1600" b="1" dirty="0">
                <a:solidFill>
                  <a:srgbClr val="800000"/>
                </a:solidFill>
                <a:latin typeface="Calibri" pitchFamily="34" charset="0"/>
              </a:rPr>
              <a:t>SEGAFREDO</a:t>
            </a:r>
            <a:r>
              <a:rPr lang="it-IT" sz="1600" dirty="0">
                <a:solidFill>
                  <a:srgbClr val="000000"/>
                </a:solidFill>
                <a:latin typeface="Calibri" pitchFamily="34" charset="0"/>
              </a:rPr>
              <a:t>.</a:t>
            </a:r>
          </a:p>
          <a:p>
            <a:pPr marL="342900" algn="just">
              <a:spcBef>
                <a:spcPct val="20000"/>
              </a:spcBef>
            </a:pPr>
            <a:endParaRPr lang="it-IT" sz="1600" dirty="0">
              <a:solidFill>
                <a:srgbClr val="000000"/>
              </a:solidFill>
              <a:latin typeface="Calibri" pitchFamily="34" charset="0"/>
            </a:endParaRPr>
          </a:p>
          <a:p>
            <a:pPr marL="342900" algn="just">
              <a:spcBef>
                <a:spcPct val="20000"/>
              </a:spcBef>
            </a:pPr>
            <a:r>
              <a:rPr lang="it-IT" sz="1600" dirty="0">
                <a:solidFill>
                  <a:srgbClr val="000000"/>
                </a:solidFill>
                <a:latin typeface="Calibri" pitchFamily="34" charset="0"/>
              </a:rPr>
              <a:t>L’azienda in questo modo può vedere quali sono i maggiori concorrenti e capire i gruppi strategici per meglio posizionarsi nel mercato come marca di caffè.</a:t>
            </a:r>
          </a:p>
        </p:txBody>
      </p:sp>
      <p:sp>
        <p:nvSpPr>
          <p:cNvPr id="36937" name="Slide Number Placeholder 10"/>
          <p:cNvSpPr>
            <a:spLocks noGrp="1"/>
          </p:cNvSpPr>
          <p:nvPr>
            <p:ph type="sldNum" sz="quarter" idx="12"/>
          </p:nvPr>
        </p:nvSpPr>
        <p:spPr bwMode="auto">
          <a:noFill/>
          <a:ln>
            <a:miter lim="800000"/>
            <a:headEnd/>
            <a:tailEnd/>
          </a:ln>
        </p:spPr>
        <p:txBody>
          <a:bodyPr/>
          <a:lstStyle/>
          <a:p>
            <a:fld id="{56572C94-E181-48E4-9A0F-FFC3FDCCD2B6}" type="slidenum">
              <a:rPr lang="it-IT" smtClean="0">
                <a:latin typeface="Calibri" pitchFamily="34" charset="0"/>
                <a:ea typeface="ＭＳ Ｐゴシック" pitchFamily="34" charset="-128"/>
              </a:rPr>
              <a:pPr/>
              <a:t>33</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8917" name="CasellaDiTesto 10"/>
          <p:cNvSpPr txBox="1">
            <a:spLocks noChangeArrowheads="1"/>
          </p:cNvSpPr>
          <p:nvPr/>
        </p:nvSpPr>
        <p:spPr bwMode="auto">
          <a:xfrm>
            <a:off x="4932363" y="101600"/>
            <a:ext cx="4319587" cy="307975"/>
          </a:xfrm>
          <a:prstGeom prst="rect">
            <a:avLst/>
          </a:prstGeom>
          <a:noFill/>
          <a:ln w="9525">
            <a:noFill/>
            <a:miter lim="800000"/>
            <a:headEnd/>
            <a:tailEnd/>
          </a:ln>
        </p:spPr>
        <p:txBody>
          <a:bodyPr>
            <a:spAutoFit/>
          </a:bodyPr>
          <a:lstStyle/>
          <a:p>
            <a:r>
              <a:rPr lang="it-IT" sz="1400">
                <a:solidFill>
                  <a:srgbClr val="000000"/>
                </a:solidFill>
              </a:rPr>
              <a:t>       Università Carlo Cattaneo-LIUC    2010/2011		                  </a:t>
            </a:r>
          </a:p>
        </p:txBody>
      </p:sp>
      <p:sp>
        <p:nvSpPr>
          <p:cNvPr id="38918" name="Rectangle 2"/>
          <p:cNvSpPr txBox="1">
            <a:spLocks noChangeArrowheads="1"/>
          </p:cNvSpPr>
          <p:nvPr/>
        </p:nvSpPr>
        <p:spPr bwMode="auto">
          <a:xfrm>
            <a:off x="539750" y="396875"/>
            <a:ext cx="4343400" cy="871538"/>
          </a:xfrm>
          <a:prstGeom prst="rect">
            <a:avLst/>
          </a:prstGeom>
          <a:noFill/>
          <a:ln w="9525">
            <a:noFill/>
            <a:miter lim="800000"/>
            <a:headEnd/>
            <a:tailEnd/>
          </a:ln>
        </p:spPr>
        <p:txBody>
          <a:bodyPr anchor="ctr"/>
          <a:lstStyle/>
          <a:p>
            <a:r>
              <a:rPr lang="it-IT" sz="2400" b="1">
                <a:solidFill>
                  <a:srgbClr val="800000"/>
                </a:solidFill>
                <a:latin typeface="Calibri" pitchFamily="34" charset="0"/>
              </a:rPr>
              <a:t>INSIEME EVOCATO DI MARCHE</a:t>
            </a:r>
          </a:p>
        </p:txBody>
      </p:sp>
      <p:sp>
        <p:nvSpPr>
          <p:cNvPr id="38919" name="Rectangle 3"/>
          <p:cNvSpPr txBox="1">
            <a:spLocks noChangeArrowheads="1"/>
          </p:cNvSpPr>
          <p:nvPr/>
        </p:nvSpPr>
        <p:spPr bwMode="auto">
          <a:xfrm>
            <a:off x="442913" y="1052513"/>
            <a:ext cx="8305800" cy="2286000"/>
          </a:xfrm>
          <a:prstGeom prst="rect">
            <a:avLst/>
          </a:prstGeom>
          <a:noFill/>
          <a:ln w="9525">
            <a:noFill/>
            <a:miter lim="800000"/>
            <a:headEnd/>
            <a:tailEnd/>
          </a:ln>
        </p:spPr>
        <p:txBody>
          <a:bodyPr/>
          <a:lstStyle/>
          <a:p>
            <a:pPr marL="87313" algn="just">
              <a:spcBef>
                <a:spcPct val="20000"/>
              </a:spcBef>
            </a:pPr>
            <a:r>
              <a:rPr lang="it-IT" sz="1600">
                <a:latin typeface="Calibri" pitchFamily="34" charset="0"/>
              </a:rPr>
              <a:t>Usando  una scala di notorietà da 1 a 10 è stato possibile capire quali sono le marche più note e quindi l’insieme di nomi che vengono subito in mente ai consumatori relativamente al prodotto caffè. </a:t>
            </a:r>
          </a:p>
          <a:p>
            <a:pPr marL="87313" algn="just">
              <a:spcBef>
                <a:spcPct val="20000"/>
              </a:spcBef>
            </a:pPr>
            <a:r>
              <a:rPr lang="it-IT" sz="1600">
                <a:latin typeface="Calibri" pitchFamily="34" charset="0"/>
              </a:rPr>
              <a:t>Attraverso una media ponderata dei voti ricevuti da ciascuna marca, possiamo notare come il brand leader è senza dubbio Lavazza, con una media voto di </a:t>
            </a:r>
            <a:r>
              <a:rPr lang="it-IT" sz="1600" b="1">
                <a:latin typeface="Calibri" pitchFamily="34" charset="0"/>
              </a:rPr>
              <a:t>9.28</a:t>
            </a:r>
            <a:r>
              <a:rPr lang="it-IT" sz="1600">
                <a:latin typeface="Calibri" pitchFamily="34" charset="0"/>
              </a:rPr>
              <a:t>.</a:t>
            </a:r>
          </a:p>
          <a:p>
            <a:pPr marL="87313" algn="just">
              <a:spcBef>
                <a:spcPct val="20000"/>
              </a:spcBef>
            </a:pPr>
            <a:r>
              <a:rPr lang="it-IT" sz="1600">
                <a:latin typeface="Calibri" pitchFamily="34" charset="0"/>
              </a:rPr>
              <a:t>Anche Illy e Nespresso hanno un livello di notorietà abbastanza elevato, avendo una media superiore all’8. Le altre marche commerciali hanno un buon livello di notorietà, che si attesta tra il </a:t>
            </a:r>
            <a:r>
              <a:rPr lang="it-IT" sz="1600" b="1">
                <a:latin typeface="Calibri" pitchFamily="34" charset="0"/>
              </a:rPr>
              <a:t>6.33</a:t>
            </a:r>
            <a:r>
              <a:rPr lang="it-IT" sz="1600">
                <a:latin typeface="Calibri" pitchFamily="34" charset="0"/>
              </a:rPr>
              <a:t> e il </a:t>
            </a:r>
            <a:r>
              <a:rPr lang="it-IT" sz="1600" b="1">
                <a:latin typeface="Calibri" pitchFamily="34" charset="0"/>
              </a:rPr>
              <a:t>7.44</a:t>
            </a:r>
            <a:r>
              <a:rPr lang="it-IT" sz="1600">
                <a:latin typeface="Calibri" pitchFamily="34" charset="0"/>
              </a:rPr>
              <a:t>, ad eccezione di Vergnano che ha una media piuttosto bassa di </a:t>
            </a:r>
            <a:r>
              <a:rPr lang="it-IT" sz="1600" b="1">
                <a:latin typeface="Calibri" pitchFamily="34" charset="0"/>
              </a:rPr>
              <a:t>4.59.</a:t>
            </a:r>
          </a:p>
          <a:p>
            <a:pPr marL="87313" algn="just">
              <a:spcBef>
                <a:spcPct val="20000"/>
              </a:spcBef>
            </a:pPr>
            <a:r>
              <a:rPr lang="it-IT" sz="1600">
                <a:latin typeface="Calibri" pitchFamily="34" charset="0"/>
              </a:rPr>
              <a:t>Le marche private, quelle cioè dei distributori, hanno il livello di notorietà più basso, con più del 50% degli individui (119 su 208) che hanno dato un voto uguale o inferiore a </a:t>
            </a:r>
            <a:r>
              <a:rPr lang="it-IT" sz="1600" b="1">
                <a:latin typeface="Calibri" pitchFamily="34" charset="0"/>
              </a:rPr>
              <a:t>4</a:t>
            </a:r>
            <a:r>
              <a:rPr lang="it-IT" sz="1600">
                <a:latin typeface="Calibri" pitchFamily="34" charset="0"/>
              </a:rPr>
              <a:t>.</a:t>
            </a:r>
            <a:endParaRPr lang="it-IT" sz="1600" b="1">
              <a:latin typeface="Calibri" pitchFamily="34" charset="0"/>
            </a:endParaRPr>
          </a:p>
        </p:txBody>
      </p:sp>
      <p:graphicFrame>
        <p:nvGraphicFramePr>
          <p:cNvPr id="8" name="Tabella 7"/>
          <p:cNvGraphicFramePr>
            <a:graphicFrameLocks noGrp="1"/>
          </p:cNvGraphicFramePr>
          <p:nvPr/>
        </p:nvGraphicFramePr>
        <p:xfrm>
          <a:off x="611188" y="3860800"/>
          <a:ext cx="7999039" cy="2228850"/>
        </p:xfrm>
        <a:graphic>
          <a:graphicData uri="http://schemas.openxmlformats.org/drawingml/2006/table">
            <a:tbl>
              <a:tblPr/>
              <a:tblGrid>
                <a:gridCol w="1046603"/>
                <a:gridCol w="598059"/>
                <a:gridCol w="598059"/>
                <a:gridCol w="598059"/>
                <a:gridCol w="598059"/>
                <a:gridCol w="598059"/>
                <a:gridCol w="598059"/>
                <a:gridCol w="598059"/>
                <a:gridCol w="598059"/>
                <a:gridCol w="598059"/>
                <a:gridCol w="598059"/>
                <a:gridCol w="971846"/>
              </a:tblGrid>
              <a:tr h="210007">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FREQUENZE</a:t>
                      </a:r>
                    </a:p>
                  </a:txBody>
                  <a:tcPr marL="9525" marR="9525"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gridSpan="10">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Notorietà</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 </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0007">
                <a:tc vMerge="1">
                  <a:txBody>
                    <a:bodyPr/>
                    <a:lstStyle/>
                    <a:p>
                      <a:endParaRPr lang="it-IT"/>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1</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2</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3</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4</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5</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6</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7</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8</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9</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10</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Media voto</a:t>
                      </a:r>
                    </a:p>
                  </a:txBody>
                  <a:tcPr marL="9525" marR="9525" marT="9525"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10007">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NESPRESSO</a:t>
                      </a:r>
                    </a:p>
                  </a:txBody>
                  <a:tcPr marL="9525" marR="9525" marT="9525"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9</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4</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5</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3</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10</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8</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17</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37</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30</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85</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000000"/>
                          </a:solidFill>
                          <a:effectLst/>
                          <a:latin typeface="Calibri" charset="0"/>
                          <a:ea typeface="ＭＳ Ｐゴシック" charset="-128"/>
                          <a:cs typeface="ＭＳ Ｐゴシック" charset="-128"/>
                        </a:rPr>
                        <a:t>8.06</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0007">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ILLY</a:t>
                      </a:r>
                    </a:p>
                  </a:txBody>
                  <a:tcPr marL="9525" marR="9525" marT="9525"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7</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6</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2</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6</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7</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7</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29</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30</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36</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78</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000000"/>
                          </a:solidFill>
                          <a:effectLst/>
                          <a:latin typeface="Calibri" charset="0"/>
                          <a:ea typeface="ＭＳ Ｐゴシック" charset="-128"/>
                          <a:cs typeface="ＭＳ Ｐゴシック" charset="-128"/>
                        </a:rPr>
                        <a:t>8.04</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0007">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LAVAZZA</a:t>
                      </a:r>
                    </a:p>
                  </a:txBody>
                  <a:tcPr marL="9525" marR="9525" marT="9525"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2</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0</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0</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3</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3</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4</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23</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40</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132</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0000FF"/>
                          </a:solidFill>
                          <a:effectLst/>
                          <a:latin typeface="Calibri" charset="0"/>
                          <a:ea typeface="ＭＳ Ｐゴシック" charset="-128"/>
                          <a:cs typeface="ＭＳ Ｐゴシック" charset="-128"/>
                        </a:rPr>
                        <a:t>9.28</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0007">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KIMBO</a:t>
                      </a:r>
                    </a:p>
                  </a:txBody>
                  <a:tcPr marL="9525" marR="9525" marT="9525"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11</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3</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5</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11</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20</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31</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31</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38</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25</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33</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000000"/>
                          </a:solidFill>
                          <a:effectLst/>
                          <a:latin typeface="Calibri" charset="0"/>
                          <a:ea typeface="ＭＳ Ｐゴシック" charset="-128"/>
                          <a:cs typeface="ＭＳ Ｐゴシック" charset="-128"/>
                        </a:rPr>
                        <a:t>6.91</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0007">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NESCAFE</a:t>
                      </a:r>
                    </a:p>
                  </a:txBody>
                  <a:tcPr marL="9525" marR="9525" marT="9525"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10</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3</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4</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10</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15</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18</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24</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40</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31</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53</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000000"/>
                          </a:solidFill>
                          <a:effectLst/>
                          <a:latin typeface="Calibri" charset="0"/>
                          <a:ea typeface="ＭＳ Ｐゴシック" charset="-128"/>
                          <a:cs typeface="ＭＳ Ｐゴシック" charset="-128"/>
                        </a:rPr>
                        <a:t>7.44</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0007">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VERGNANO</a:t>
                      </a:r>
                    </a:p>
                  </a:txBody>
                  <a:tcPr marL="9525" marR="9525" marT="9525"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39</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14</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20</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20</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41</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28</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16</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16</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6</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8</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000000"/>
                          </a:solidFill>
                          <a:effectLst/>
                          <a:latin typeface="Calibri" charset="0"/>
                          <a:ea typeface="ＭＳ Ｐゴシック" charset="-128"/>
                          <a:cs typeface="ＭＳ Ｐゴシック" charset="-128"/>
                        </a:rPr>
                        <a:t>4.59</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0007">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SEGAFREDO</a:t>
                      </a:r>
                    </a:p>
                  </a:txBody>
                  <a:tcPr marL="9525" marR="9525" marT="9525"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11</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4</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13</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13</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24</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36</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42</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27</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20</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18</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000000"/>
                          </a:solidFill>
                          <a:effectLst/>
                          <a:latin typeface="Calibri" charset="0"/>
                          <a:ea typeface="ＭＳ Ｐゴシック" charset="-128"/>
                          <a:cs typeface="ＭＳ Ｐゴシック" charset="-128"/>
                        </a:rPr>
                        <a:t>6.33</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0007">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PRIVATE</a:t>
                      </a:r>
                    </a:p>
                  </a:txBody>
                  <a:tcPr marL="9525" marR="9525" marT="9525"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54</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24</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16</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25</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41</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24</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9</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5</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5</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ea typeface="ＭＳ Ｐゴシック" charset="-128"/>
                          <a:cs typeface="ＭＳ Ｐゴシック" charset="-128"/>
                        </a:rPr>
                        <a:t>5</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000000"/>
                          </a:solidFill>
                          <a:effectLst/>
                          <a:latin typeface="Calibri" charset="0"/>
                          <a:ea typeface="ＭＳ Ｐゴシック" charset="-128"/>
                          <a:cs typeface="ＭＳ Ｐゴシック" charset="-128"/>
                        </a:rPr>
                        <a:t>3.83</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9055" name="Slide Number Placeholder 9"/>
          <p:cNvSpPr>
            <a:spLocks noGrp="1"/>
          </p:cNvSpPr>
          <p:nvPr>
            <p:ph type="sldNum" sz="quarter" idx="12"/>
          </p:nvPr>
        </p:nvSpPr>
        <p:spPr bwMode="auto">
          <a:noFill/>
          <a:ln>
            <a:miter lim="800000"/>
            <a:headEnd/>
            <a:tailEnd/>
          </a:ln>
        </p:spPr>
        <p:txBody>
          <a:bodyPr/>
          <a:lstStyle/>
          <a:p>
            <a:fld id="{CC485CA6-74AF-40A9-BA28-6FEE22D244E2}" type="slidenum">
              <a:rPr lang="it-IT" smtClean="0">
                <a:latin typeface="Calibri" pitchFamily="34" charset="0"/>
                <a:ea typeface="ＭＳ Ｐゴシック" pitchFamily="34" charset="-128"/>
              </a:rPr>
              <a:pPr/>
              <a:t>34</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9941"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39942" name="TextBox 7"/>
          <p:cNvSpPr txBox="1">
            <a:spLocks noChangeArrowheads="1"/>
          </p:cNvSpPr>
          <p:nvPr/>
        </p:nvSpPr>
        <p:spPr bwMode="auto">
          <a:xfrm>
            <a:off x="762000" y="914400"/>
            <a:ext cx="8153400" cy="523875"/>
          </a:xfrm>
          <a:prstGeom prst="rect">
            <a:avLst/>
          </a:prstGeom>
          <a:noFill/>
          <a:ln w="9525">
            <a:noFill/>
            <a:miter lim="800000"/>
            <a:headEnd/>
            <a:tailEnd/>
          </a:ln>
        </p:spPr>
        <p:txBody>
          <a:bodyPr>
            <a:spAutoFit/>
          </a:bodyPr>
          <a:lstStyle/>
          <a:p>
            <a:r>
              <a:rPr lang="it-IT" sz="2800" b="1">
                <a:solidFill>
                  <a:srgbClr val="C0504D"/>
                </a:solidFill>
                <a:latin typeface="Calibri" pitchFamily="34" charset="0"/>
              </a:rPr>
              <a:t> </a:t>
            </a:r>
            <a:endParaRPr lang="it-IT" sz="2800" b="1">
              <a:solidFill>
                <a:srgbClr val="800000"/>
              </a:solidFill>
              <a:latin typeface="Calibri" pitchFamily="34" charset="0"/>
            </a:endParaRPr>
          </a:p>
        </p:txBody>
      </p:sp>
      <p:graphicFrame>
        <p:nvGraphicFramePr>
          <p:cNvPr id="8" name="Table 7"/>
          <p:cNvGraphicFramePr>
            <a:graphicFrameLocks noGrp="1"/>
          </p:cNvGraphicFramePr>
          <p:nvPr/>
        </p:nvGraphicFramePr>
        <p:xfrm>
          <a:off x="611188" y="1268413"/>
          <a:ext cx="8229598" cy="2773680"/>
        </p:xfrm>
        <a:graphic>
          <a:graphicData uri="http://schemas.openxmlformats.org/drawingml/2006/table">
            <a:tbl>
              <a:tblPr/>
              <a:tblGrid>
                <a:gridCol w="715292"/>
                <a:gridCol w="1281568"/>
                <a:gridCol w="1687646"/>
                <a:gridCol w="1490193"/>
                <a:gridCol w="1728625"/>
                <a:gridCol w="1326274"/>
              </a:tblGrid>
              <a:tr h="200025">
                <a:tc>
                  <a:txBody>
                    <a:bodyPr/>
                    <a:lstStyle/>
                    <a:p>
                      <a:pPr algn="ctr" fontAlgn="b"/>
                      <a:r>
                        <a:rPr lang="en-US" sz="1400" b="0" i="0" u="none" strike="noStrike" dirty="0">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dirty="0" err="1">
                          <a:solidFill>
                            <a:srgbClr val="800000"/>
                          </a:solidFill>
                          <a:effectLst/>
                          <a:latin typeface="Calibri"/>
                        </a:rPr>
                        <a:t>S</a:t>
                      </a:r>
                      <a:r>
                        <a:rPr lang="en-US" sz="1400" b="1" i="0" u="none" strike="noStrike" dirty="0" err="1" smtClean="0">
                          <a:solidFill>
                            <a:srgbClr val="800000"/>
                          </a:solidFill>
                          <a:effectLst/>
                          <a:latin typeface="Calibri"/>
                        </a:rPr>
                        <a:t>oddisfaz.costo</a:t>
                      </a:r>
                      <a:endParaRPr lang="en-US" sz="1400" b="1" i="0" u="none" strike="noStrike" dirty="0">
                        <a:solidFill>
                          <a:srgbClr val="8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dirty="0" err="1">
                          <a:solidFill>
                            <a:srgbClr val="800000"/>
                          </a:solidFill>
                          <a:effectLst/>
                          <a:latin typeface="Calibri"/>
                        </a:rPr>
                        <a:t>S</a:t>
                      </a:r>
                      <a:r>
                        <a:rPr lang="en-US" sz="1400" b="1" i="0" u="none" strike="noStrike" dirty="0" err="1" smtClean="0">
                          <a:solidFill>
                            <a:srgbClr val="800000"/>
                          </a:solidFill>
                          <a:effectLst/>
                          <a:latin typeface="Calibri"/>
                        </a:rPr>
                        <a:t>oddisfaz.reperibilità</a:t>
                      </a:r>
                      <a:endParaRPr lang="en-US" sz="1400" b="1" i="0" u="none" strike="noStrike" dirty="0">
                        <a:solidFill>
                          <a:srgbClr val="8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dirty="0" err="1">
                          <a:solidFill>
                            <a:srgbClr val="800000"/>
                          </a:solidFill>
                          <a:effectLst/>
                          <a:latin typeface="Calibri"/>
                        </a:rPr>
                        <a:t>S</a:t>
                      </a:r>
                      <a:r>
                        <a:rPr lang="en-US" sz="1400" b="1" i="0" u="none" strike="noStrike" dirty="0" err="1" smtClean="0">
                          <a:solidFill>
                            <a:srgbClr val="800000"/>
                          </a:solidFill>
                          <a:effectLst/>
                          <a:latin typeface="Calibri"/>
                        </a:rPr>
                        <a:t>oddisfaz.packaging</a:t>
                      </a:r>
                      <a:endParaRPr lang="en-US" sz="1400" b="1" i="0" u="none" strike="noStrike" dirty="0">
                        <a:solidFill>
                          <a:srgbClr val="8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dirty="0" err="1">
                          <a:solidFill>
                            <a:srgbClr val="800000"/>
                          </a:solidFill>
                          <a:effectLst/>
                          <a:latin typeface="Calibri"/>
                        </a:rPr>
                        <a:t>S</a:t>
                      </a:r>
                      <a:r>
                        <a:rPr lang="en-US" sz="1400" b="1" i="0" u="none" strike="noStrike" dirty="0" err="1" smtClean="0">
                          <a:solidFill>
                            <a:srgbClr val="800000"/>
                          </a:solidFill>
                          <a:effectLst/>
                          <a:latin typeface="Calibri"/>
                        </a:rPr>
                        <a:t>oddisfaz.preparazione</a:t>
                      </a:r>
                      <a:endParaRPr lang="en-US" sz="1400" b="1" i="0" u="none" strike="noStrike" dirty="0">
                        <a:solidFill>
                          <a:srgbClr val="8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dirty="0" err="1">
                          <a:solidFill>
                            <a:srgbClr val="800000"/>
                          </a:solidFill>
                          <a:effectLst/>
                          <a:latin typeface="Calibri"/>
                        </a:rPr>
                        <a:t>S</a:t>
                      </a:r>
                      <a:r>
                        <a:rPr lang="en-US" sz="1400" b="1" i="0" u="none" strike="noStrike" dirty="0" err="1" smtClean="0">
                          <a:solidFill>
                            <a:srgbClr val="800000"/>
                          </a:solidFill>
                          <a:effectLst/>
                          <a:latin typeface="Calibri"/>
                        </a:rPr>
                        <a:t>oddisfaz.qualità</a:t>
                      </a:r>
                      <a:endParaRPr lang="en-US" sz="1400" b="1" i="0" u="none" strike="noStrike" dirty="0">
                        <a:solidFill>
                          <a:srgbClr val="8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0025">
                <a:tc>
                  <a:txBody>
                    <a:bodyPr/>
                    <a:lstStyle/>
                    <a:p>
                      <a:pPr algn="ctr" fontAlgn="b"/>
                      <a:r>
                        <a:rPr lang="en-US" sz="14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0025">
                <a:tc>
                  <a:txBody>
                    <a:bodyPr/>
                    <a:lstStyle/>
                    <a:p>
                      <a:pPr algn="ctr" fontAlgn="b"/>
                      <a:r>
                        <a:rPr lang="en-US" sz="1400" b="0" i="0" u="none" strike="noStrike">
                          <a:solidFill>
                            <a:srgbClr val="000000"/>
                          </a:solidFill>
                          <a:effectLst/>
                          <a:latin typeface="Calibri"/>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9550">
                <a:tc>
                  <a:txBody>
                    <a:bodyPr/>
                    <a:lstStyle/>
                    <a:p>
                      <a:pPr algn="ctr" fontAlgn="b"/>
                      <a:r>
                        <a:rPr lang="en-US" sz="1400" b="0" i="0" u="none" strike="noStrike">
                          <a:solidFill>
                            <a:srgbClr val="000000"/>
                          </a:solidFill>
                          <a:effectLst/>
                          <a:latin typeface="Calibri"/>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ctr" fontAlgn="b"/>
                      <a:r>
                        <a:rPr lang="en-US" sz="1400" b="0" i="0" u="none" strike="noStrike">
                          <a:solidFill>
                            <a:srgbClr val="000000"/>
                          </a:solidFill>
                          <a:effectLst/>
                          <a:latin typeface="Calibri"/>
                        </a:rPr>
                        <a:t>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ctr" fontAlgn="b"/>
                      <a:r>
                        <a:rPr lang="en-US" sz="1400" b="0" i="0" u="none" strike="noStrike">
                          <a:solidFill>
                            <a:srgbClr val="000000"/>
                          </a:solidFill>
                          <a:effectLst/>
                          <a:latin typeface="Calibri"/>
                        </a:rPr>
                        <a:t>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0025">
                <a:tc>
                  <a:txBody>
                    <a:bodyPr/>
                    <a:lstStyle/>
                    <a:p>
                      <a:pPr algn="ctr" fontAlgn="b"/>
                      <a:r>
                        <a:rPr lang="en-US" sz="1400" b="0" i="0" u="none" strike="noStrike">
                          <a:solidFill>
                            <a:srgbClr val="000000"/>
                          </a:solidFill>
                          <a:effectLst/>
                          <a:latin typeface="Calibri"/>
                        </a:rPr>
                        <a:t>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0025">
                <a:tc>
                  <a:txBody>
                    <a:bodyPr/>
                    <a:lstStyle/>
                    <a:p>
                      <a:pPr algn="ctr" fontAlgn="b"/>
                      <a:r>
                        <a:rPr lang="en-US" sz="1400" b="0" i="0" u="none" strike="noStrike">
                          <a:solidFill>
                            <a:srgbClr val="000000"/>
                          </a:solidFill>
                          <a:effectLst/>
                          <a:latin typeface="Calibri"/>
                        </a:rPr>
                        <a:t>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15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0025">
                <a:tc>
                  <a:txBody>
                    <a:bodyPr/>
                    <a:lstStyle/>
                    <a:p>
                      <a:pPr algn="ctr" fontAlgn="b"/>
                      <a:r>
                        <a:rPr lang="en-US" sz="1400" b="0" i="0" u="none" strike="noStrike">
                          <a:solidFill>
                            <a:srgbClr val="000000"/>
                          </a:solidFill>
                          <a:effectLst/>
                          <a:latin typeface="Calibri"/>
                        </a:rPr>
                        <a:t>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55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0025">
                <a:tc>
                  <a:txBody>
                    <a:bodyPr/>
                    <a:lstStyle/>
                    <a:p>
                      <a:pPr algn="ctr" fontAlgn="b"/>
                      <a:r>
                        <a:rPr lang="en-US" sz="1400" b="0" i="0" u="none" strike="noStrike">
                          <a:solidFill>
                            <a:srgbClr val="000000"/>
                          </a:solidFill>
                          <a:effectLst/>
                          <a:latin typeface="Calibri"/>
                        </a:rPr>
                        <a:t>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53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9550">
                <a:tc>
                  <a:txBody>
                    <a:bodyPr/>
                    <a:lstStyle/>
                    <a:p>
                      <a:pPr algn="ctr" fontAlgn="b"/>
                      <a:r>
                        <a:rPr lang="en-US" sz="1400" b="0" i="0" u="none" strike="noStrike">
                          <a:solidFill>
                            <a:srgbClr val="000000"/>
                          </a:solidFill>
                          <a:effectLst/>
                          <a:latin typeface="Calibri"/>
                        </a:rPr>
                        <a:t>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76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gn="ctr" fontAlgn="b"/>
                      <a:r>
                        <a:rPr lang="en-US" sz="14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a:rPr>
                        <a:t>1420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a:rPr>
                        <a:t>1619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a:rPr>
                        <a:t>1359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a:rPr>
                        <a:t>1658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a:rPr>
                        <a:t>1833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9550">
                <a:tc>
                  <a:txBody>
                    <a:bodyPr/>
                    <a:lstStyle/>
                    <a:p>
                      <a:pPr algn="ctr" fontAlgn="b"/>
                      <a:r>
                        <a:rPr lang="en-US" sz="1400" b="0" i="0" u="none" strike="noStrike" dirty="0">
                          <a:solidFill>
                            <a:srgbClr val="800000"/>
                          </a:solidFill>
                          <a:effectLst/>
                          <a:latin typeface="Calibri"/>
                        </a:rPr>
                        <a:t>MEDIA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a:rPr>
                        <a:t>6.827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a:rPr>
                        <a:t>7.784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a:rPr>
                        <a:t>6.534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a:rPr>
                        <a:t>7.971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800000"/>
                          </a:solidFill>
                          <a:effectLst/>
                          <a:latin typeface="Calibri"/>
                        </a:rPr>
                        <a:t>8.813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0043" name="TextBox 8"/>
          <p:cNvSpPr txBox="1">
            <a:spLocks noChangeArrowheads="1"/>
          </p:cNvSpPr>
          <p:nvPr/>
        </p:nvSpPr>
        <p:spPr bwMode="auto">
          <a:xfrm>
            <a:off x="539750" y="4292600"/>
            <a:ext cx="8305800" cy="1816100"/>
          </a:xfrm>
          <a:prstGeom prst="rect">
            <a:avLst/>
          </a:prstGeom>
          <a:noFill/>
          <a:ln w="9525">
            <a:noFill/>
            <a:miter lim="800000"/>
            <a:headEnd/>
            <a:tailEnd/>
          </a:ln>
        </p:spPr>
        <p:txBody>
          <a:bodyPr>
            <a:spAutoFit/>
          </a:bodyPr>
          <a:lstStyle/>
          <a:p>
            <a:pPr algn="just"/>
            <a:r>
              <a:rPr lang="it-IT" sz="1600">
                <a:latin typeface="Calibri" pitchFamily="34" charset="0"/>
              </a:rPr>
              <a:t>Dai dati analizzati si può notare che la soddisfazione per la qualità riveste un ruolo fondamentale in quanto la sua media è di 8.81 ,valore superiore alle altre medie. Le aziende che competono in questo mercato devono offrire di conseguenza un prodotto qualitativamente elevato. Un altro valore da osservare è la facilità di preparazione del prodotto che come si evince dalla tabella è pari a 7.97. Dai valori di Packaging (6.53) e di soddisfazione rispetto al costo (6.82) si può dedurre che il consumatore non sia particolarmente soddisfatto di questi due elementi, sarà perciò obiettivo dell’azienda impegnarsi al fine di migliorarli adottando nuove soluzioni, anche ecosostenibili.</a:t>
            </a:r>
            <a:endParaRPr lang="en-US" sz="1600">
              <a:latin typeface="Calibri" pitchFamily="34" charset="0"/>
            </a:endParaRPr>
          </a:p>
        </p:txBody>
      </p:sp>
      <p:sp>
        <p:nvSpPr>
          <p:cNvPr id="10" name="TextBox 9"/>
          <p:cNvSpPr txBox="1"/>
          <p:nvPr/>
        </p:nvSpPr>
        <p:spPr>
          <a:xfrm>
            <a:off x="539750" y="692150"/>
            <a:ext cx="3352800" cy="461963"/>
          </a:xfrm>
          <a:prstGeom prst="rect">
            <a:avLst/>
          </a:prstGeom>
          <a:noFill/>
        </p:spPr>
        <p:txBody>
          <a:bodyPr>
            <a:spAutoFit/>
          </a:bodyPr>
          <a:lstStyle/>
          <a:p>
            <a:pPr>
              <a:defRPr/>
            </a:pPr>
            <a:r>
              <a:rPr lang="it-IT" sz="2400" b="1" dirty="0">
                <a:solidFill>
                  <a:srgbClr val="800000"/>
                </a:solidFill>
                <a:latin typeface="+mj-lt"/>
                <a:ea typeface="ＭＳ Ｐゴシック" charset="-128"/>
                <a:cs typeface="ＭＳ Ｐゴシック" charset="-128"/>
              </a:rPr>
              <a:t>SODDISFAZIONE</a:t>
            </a:r>
          </a:p>
        </p:txBody>
      </p:sp>
      <p:sp>
        <p:nvSpPr>
          <p:cNvPr id="40045" name="Slide Number Placeholder 10"/>
          <p:cNvSpPr>
            <a:spLocks noGrp="1"/>
          </p:cNvSpPr>
          <p:nvPr>
            <p:ph type="sldNum" sz="quarter" idx="12"/>
          </p:nvPr>
        </p:nvSpPr>
        <p:spPr bwMode="auto">
          <a:noFill/>
          <a:ln>
            <a:miter lim="800000"/>
            <a:headEnd/>
            <a:tailEnd/>
          </a:ln>
        </p:spPr>
        <p:txBody>
          <a:bodyPr/>
          <a:lstStyle/>
          <a:p>
            <a:fld id="{63F0EF5B-A2A1-44BB-90DE-D6FC278740C9}" type="slidenum">
              <a:rPr lang="it-IT" smtClean="0">
                <a:latin typeface="Calibri" pitchFamily="34" charset="0"/>
                <a:ea typeface="ＭＳ Ｐゴシック" pitchFamily="34" charset="-128"/>
              </a:rPr>
              <a:pPr/>
              <a:t>35</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0965"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40966" name="TextBox 7"/>
          <p:cNvSpPr txBox="1">
            <a:spLocks noChangeArrowheads="1"/>
          </p:cNvSpPr>
          <p:nvPr/>
        </p:nvSpPr>
        <p:spPr bwMode="auto">
          <a:xfrm>
            <a:off x="762000" y="914400"/>
            <a:ext cx="8153400" cy="523875"/>
          </a:xfrm>
          <a:prstGeom prst="rect">
            <a:avLst/>
          </a:prstGeom>
          <a:noFill/>
          <a:ln w="9525">
            <a:noFill/>
            <a:miter lim="800000"/>
            <a:headEnd/>
            <a:tailEnd/>
          </a:ln>
        </p:spPr>
        <p:txBody>
          <a:bodyPr>
            <a:spAutoFit/>
          </a:bodyPr>
          <a:lstStyle/>
          <a:p>
            <a:r>
              <a:rPr lang="it-IT" sz="2800" b="1">
                <a:solidFill>
                  <a:srgbClr val="C0504D"/>
                </a:solidFill>
                <a:latin typeface="Calibri" pitchFamily="34" charset="0"/>
              </a:rPr>
              <a:t> </a:t>
            </a:r>
            <a:endParaRPr lang="it-IT" sz="2800" b="1">
              <a:solidFill>
                <a:srgbClr val="800000"/>
              </a:solidFill>
              <a:latin typeface="Calibri" pitchFamily="34" charset="0"/>
            </a:endParaRPr>
          </a:p>
        </p:txBody>
      </p:sp>
      <p:sp>
        <p:nvSpPr>
          <p:cNvPr id="8" name="CasellaDiTesto 8"/>
          <p:cNvSpPr txBox="1"/>
          <p:nvPr/>
        </p:nvSpPr>
        <p:spPr>
          <a:xfrm>
            <a:off x="1066800" y="1455738"/>
            <a:ext cx="6840538" cy="830262"/>
          </a:xfrm>
          <a:prstGeom prst="rect">
            <a:avLst/>
          </a:prstGeom>
          <a:noFill/>
        </p:spPr>
        <p:txBody>
          <a:bodyPr>
            <a:spAutoFit/>
          </a:bodyPr>
          <a:lstStyle/>
          <a:p>
            <a:pPr algn="just">
              <a:defRPr/>
            </a:pPr>
            <a:r>
              <a:rPr lang="it-IT" sz="1600" dirty="0">
                <a:latin typeface="+mn-lt"/>
                <a:ea typeface="ＭＳ Ｐゴシック" charset="-128"/>
                <a:cs typeface="ＭＳ Ｐゴシック" charset="-128"/>
              </a:rPr>
              <a:t>Partendo dai dati relativi al momento in cui il nostro campione in esame consuma caffè, abbiamo eseguito le medie riguardanti i singoli momenti di consumo.</a:t>
            </a:r>
            <a:endParaRPr lang="en-US" sz="1600" dirty="0">
              <a:latin typeface="+mn-lt"/>
              <a:ea typeface="ＭＳ Ｐゴシック" charset="-128"/>
              <a:cs typeface="ＭＳ Ｐゴシック" charset="-128"/>
            </a:endParaRPr>
          </a:p>
        </p:txBody>
      </p:sp>
      <p:graphicFrame>
        <p:nvGraphicFramePr>
          <p:cNvPr id="9" name="Segnaposto contenuto 7"/>
          <p:cNvGraphicFramePr>
            <a:graphicFrameLocks/>
          </p:cNvGraphicFramePr>
          <p:nvPr/>
        </p:nvGraphicFramePr>
        <p:xfrm>
          <a:off x="468313" y="2971800"/>
          <a:ext cx="8229600" cy="829147"/>
        </p:xfrm>
        <a:graphic>
          <a:graphicData uri="http://schemas.openxmlformats.org/drawingml/2006/table">
            <a:tbl>
              <a:tblPr/>
              <a:tblGrid>
                <a:gridCol w="2179590"/>
                <a:gridCol w="2008384"/>
                <a:gridCol w="1975459"/>
                <a:gridCol w="2066167"/>
              </a:tblGrid>
              <a:tr h="457200">
                <a:tc>
                  <a:txBody>
                    <a:bodyPr/>
                    <a:lstStyle/>
                    <a:p>
                      <a:pPr algn="ctr" rtl="0" fontAlgn="ctr"/>
                      <a:r>
                        <a:rPr lang="en-US" sz="1600" b="1" i="0" u="none" strike="noStrike" dirty="0" err="1">
                          <a:solidFill>
                            <a:srgbClr val="800000"/>
                          </a:solidFill>
                          <a:effectLst/>
                          <a:latin typeface="Calibri"/>
                        </a:rPr>
                        <a:t>Consumo</a:t>
                      </a:r>
                      <a:r>
                        <a:rPr lang="en-US" sz="1600" b="1" i="0" u="none" strike="noStrike" dirty="0">
                          <a:solidFill>
                            <a:srgbClr val="800000"/>
                          </a:solidFill>
                          <a:effectLst/>
                          <a:latin typeface="Calibri"/>
                        </a:rPr>
                        <a:t> </a:t>
                      </a:r>
                      <a:r>
                        <a:rPr lang="en-US" sz="1600" b="1" i="0" u="none" strike="noStrike" dirty="0" err="1">
                          <a:solidFill>
                            <a:srgbClr val="800000"/>
                          </a:solidFill>
                          <a:effectLst/>
                          <a:latin typeface="Calibri"/>
                        </a:rPr>
                        <a:t>caffé</a:t>
                      </a:r>
                      <a:r>
                        <a:rPr lang="en-US" sz="1600" b="1" i="0" u="none" strike="noStrike" dirty="0">
                          <a:solidFill>
                            <a:srgbClr val="800000"/>
                          </a:solidFill>
                          <a:effectLst/>
                          <a:latin typeface="Calibri"/>
                        </a:rPr>
                        <a:t> </a:t>
                      </a:r>
                      <a:r>
                        <a:rPr lang="en-US" sz="1600" b="1" i="0" u="none" strike="noStrike" dirty="0" err="1">
                          <a:solidFill>
                            <a:srgbClr val="800000"/>
                          </a:solidFill>
                          <a:effectLst/>
                          <a:latin typeface="Calibri"/>
                        </a:rPr>
                        <a:t>colazione</a:t>
                      </a:r>
                      <a:endParaRPr lang="en-US" sz="1600" b="1" i="0" u="none" strike="noStrike" dirty="0">
                        <a:solidFill>
                          <a:srgbClr val="8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1600" b="1" i="0" u="none" strike="noStrike" dirty="0" err="1">
                          <a:solidFill>
                            <a:srgbClr val="800000"/>
                          </a:solidFill>
                          <a:effectLst/>
                          <a:latin typeface="Calibri"/>
                        </a:rPr>
                        <a:t>Consumo</a:t>
                      </a:r>
                      <a:r>
                        <a:rPr lang="en-US" sz="1600" b="1" i="0" u="none" strike="noStrike" dirty="0">
                          <a:solidFill>
                            <a:srgbClr val="800000"/>
                          </a:solidFill>
                          <a:effectLst/>
                          <a:latin typeface="Calibri"/>
                        </a:rPr>
                        <a:t> </a:t>
                      </a:r>
                      <a:r>
                        <a:rPr lang="en-US" sz="1600" b="1" i="0" u="none" strike="noStrike" dirty="0" err="1">
                          <a:solidFill>
                            <a:srgbClr val="800000"/>
                          </a:solidFill>
                          <a:effectLst/>
                          <a:latin typeface="Calibri"/>
                        </a:rPr>
                        <a:t>caffè</a:t>
                      </a:r>
                      <a:r>
                        <a:rPr lang="en-US" sz="1600" b="1" i="0" u="none" strike="noStrike" dirty="0">
                          <a:solidFill>
                            <a:srgbClr val="800000"/>
                          </a:solidFill>
                          <a:effectLst/>
                          <a:latin typeface="Calibri"/>
                        </a:rPr>
                        <a:t> </a:t>
                      </a:r>
                      <a:r>
                        <a:rPr lang="en-US" sz="1600" b="1" i="0" u="none" strike="noStrike" dirty="0" err="1">
                          <a:solidFill>
                            <a:srgbClr val="800000"/>
                          </a:solidFill>
                          <a:effectLst/>
                          <a:latin typeface="Calibri"/>
                        </a:rPr>
                        <a:t>pranzo</a:t>
                      </a:r>
                      <a:endParaRPr lang="en-US" sz="1600" b="1" i="0" u="none" strike="noStrike" dirty="0">
                        <a:solidFill>
                          <a:srgbClr val="8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1600" b="1" i="0" u="none" strike="noStrike" dirty="0" err="1">
                          <a:solidFill>
                            <a:srgbClr val="800000"/>
                          </a:solidFill>
                          <a:effectLst/>
                          <a:latin typeface="Calibri"/>
                        </a:rPr>
                        <a:t>Consumo</a:t>
                      </a:r>
                      <a:r>
                        <a:rPr lang="en-US" sz="1600" b="1" i="0" u="none" strike="noStrike" dirty="0">
                          <a:solidFill>
                            <a:srgbClr val="800000"/>
                          </a:solidFill>
                          <a:effectLst/>
                          <a:latin typeface="Calibri"/>
                        </a:rPr>
                        <a:t> </a:t>
                      </a:r>
                      <a:r>
                        <a:rPr lang="en-US" sz="1600" b="1" i="0" u="none" strike="noStrike" dirty="0" err="1">
                          <a:solidFill>
                            <a:srgbClr val="800000"/>
                          </a:solidFill>
                          <a:effectLst/>
                          <a:latin typeface="Calibri"/>
                        </a:rPr>
                        <a:t>caffè</a:t>
                      </a:r>
                      <a:r>
                        <a:rPr lang="en-US" sz="1600" b="1" i="0" u="none" strike="noStrike" dirty="0">
                          <a:solidFill>
                            <a:srgbClr val="800000"/>
                          </a:solidFill>
                          <a:effectLst/>
                          <a:latin typeface="Calibri"/>
                        </a:rPr>
                        <a:t> </a:t>
                      </a:r>
                      <a:r>
                        <a:rPr lang="en-US" sz="1600" b="1" i="0" u="none" strike="noStrike" dirty="0" err="1">
                          <a:solidFill>
                            <a:srgbClr val="800000"/>
                          </a:solidFill>
                          <a:effectLst/>
                          <a:latin typeface="Calibri"/>
                        </a:rPr>
                        <a:t>cena</a:t>
                      </a:r>
                      <a:endParaRPr lang="en-US" sz="1600" b="1" i="0" u="none" strike="noStrike" dirty="0">
                        <a:solidFill>
                          <a:srgbClr val="8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1600" b="1" i="0" u="none" strike="noStrike" dirty="0" err="1">
                          <a:solidFill>
                            <a:srgbClr val="800000"/>
                          </a:solidFill>
                          <a:effectLst/>
                          <a:latin typeface="Calibri"/>
                        </a:rPr>
                        <a:t>Consumo</a:t>
                      </a:r>
                      <a:r>
                        <a:rPr lang="en-US" sz="1600" b="1" i="0" u="none" strike="noStrike" dirty="0">
                          <a:solidFill>
                            <a:srgbClr val="800000"/>
                          </a:solidFill>
                          <a:effectLst/>
                          <a:latin typeface="Calibri"/>
                        </a:rPr>
                        <a:t> </a:t>
                      </a:r>
                      <a:r>
                        <a:rPr lang="en-US" sz="1600" b="1" i="0" u="none" strike="noStrike" dirty="0" err="1">
                          <a:solidFill>
                            <a:srgbClr val="800000"/>
                          </a:solidFill>
                          <a:effectLst/>
                          <a:latin typeface="Calibri"/>
                        </a:rPr>
                        <a:t>caffè</a:t>
                      </a:r>
                      <a:r>
                        <a:rPr lang="en-US" sz="1600" b="1" i="0" u="none" strike="noStrike" dirty="0">
                          <a:solidFill>
                            <a:srgbClr val="800000"/>
                          </a:solidFill>
                          <a:effectLst/>
                          <a:latin typeface="Calibri"/>
                        </a:rPr>
                        <a:t> </a:t>
                      </a:r>
                      <a:r>
                        <a:rPr lang="en-US" sz="1600" b="1" i="0" u="none" strike="noStrike" dirty="0" err="1">
                          <a:solidFill>
                            <a:srgbClr val="800000"/>
                          </a:solidFill>
                          <a:effectLst/>
                          <a:latin typeface="Calibri"/>
                        </a:rPr>
                        <a:t>pausa</a:t>
                      </a:r>
                      <a:endParaRPr lang="en-US" sz="1600" b="1" i="0" u="none" strike="noStrike" dirty="0">
                        <a:solidFill>
                          <a:srgbClr val="8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71947">
                <a:tc>
                  <a:txBody>
                    <a:bodyPr/>
                    <a:lstStyle/>
                    <a:p>
                      <a:pPr algn="ctr" rtl="0" fontAlgn="ctr"/>
                      <a:r>
                        <a:rPr lang="en-US" sz="1600" b="0" i="0" u="none" strike="noStrike">
                          <a:solidFill>
                            <a:srgbClr val="000000"/>
                          </a:solidFill>
                          <a:effectLst/>
                          <a:latin typeface="Calibri"/>
                        </a:rPr>
                        <a:t>34.168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1600" b="0" i="0" u="none" strike="noStrike" dirty="0">
                          <a:solidFill>
                            <a:srgbClr val="000000"/>
                          </a:solidFill>
                          <a:effectLst/>
                          <a:latin typeface="Calibri"/>
                        </a:rPr>
                        <a:t>28.74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1600" b="0" i="0" u="none" strike="noStrike" dirty="0">
                          <a:solidFill>
                            <a:srgbClr val="000000"/>
                          </a:solidFill>
                          <a:effectLst/>
                          <a:latin typeface="Calibri"/>
                        </a:rPr>
                        <a:t>13.221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1600" b="0" i="0" u="none" strike="noStrike" dirty="0">
                          <a:solidFill>
                            <a:srgbClr val="000000"/>
                          </a:solidFill>
                          <a:effectLst/>
                          <a:latin typeface="Calibri"/>
                        </a:rPr>
                        <a:t>23.87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0" name="CasellaDiTesto 5"/>
          <p:cNvSpPr txBox="1"/>
          <p:nvPr/>
        </p:nvSpPr>
        <p:spPr>
          <a:xfrm>
            <a:off x="1116013" y="4437063"/>
            <a:ext cx="6624637" cy="1077912"/>
          </a:xfrm>
          <a:prstGeom prst="rect">
            <a:avLst/>
          </a:prstGeom>
          <a:noFill/>
        </p:spPr>
        <p:txBody>
          <a:bodyPr>
            <a:spAutoFit/>
          </a:bodyPr>
          <a:lstStyle/>
          <a:p>
            <a:pPr algn="just">
              <a:defRPr/>
            </a:pPr>
            <a:r>
              <a:rPr lang="it-IT" sz="1600" dirty="0">
                <a:latin typeface="+mn-lt"/>
                <a:ea typeface="ＭＳ Ｐゴシック" charset="-128"/>
                <a:cs typeface="ＭＳ Ｐゴシック" charset="-128"/>
              </a:rPr>
              <a:t>Dalla tabella si nota come il momento in cui il campione analizzato consuma più caffè durante il giorno è la prima colazione . L’azienda può quindi utilizzare questo risultato per proporre una strategia di marketing più focalizzata verso l’arco di tempo in cui viene consumato più caffè.</a:t>
            </a:r>
            <a:endParaRPr lang="en-US" sz="1600" dirty="0">
              <a:latin typeface="+mn-lt"/>
              <a:ea typeface="ＭＳ Ｐゴシック" charset="-128"/>
              <a:cs typeface="ＭＳ Ｐゴシック" charset="-128"/>
            </a:endParaRPr>
          </a:p>
        </p:txBody>
      </p:sp>
      <p:sp>
        <p:nvSpPr>
          <p:cNvPr id="11" name="Down Arrow 10"/>
          <p:cNvSpPr/>
          <p:nvPr/>
        </p:nvSpPr>
        <p:spPr>
          <a:xfrm>
            <a:off x="4427538" y="2286000"/>
            <a:ext cx="381000" cy="457200"/>
          </a:xfrm>
          <a:prstGeom prst="downArrow">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12" name="TextBox 11"/>
          <p:cNvSpPr txBox="1"/>
          <p:nvPr/>
        </p:nvSpPr>
        <p:spPr>
          <a:xfrm>
            <a:off x="990600" y="762000"/>
            <a:ext cx="3886200" cy="461963"/>
          </a:xfrm>
          <a:prstGeom prst="rect">
            <a:avLst/>
          </a:prstGeom>
          <a:noFill/>
        </p:spPr>
        <p:txBody>
          <a:bodyPr>
            <a:spAutoFit/>
          </a:bodyPr>
          <a:lstStyle/>
          <a:p>
            <a:pPr>
              <a:defRPr/>
            </a:pPr>
            <a:r>
              <a:rPr lang="it-IT" sz="2400" b="1" dirty="0">
                <a:solidFill>
                  <a:srgbClr val="800000"/>
                </a:solidFill>
                <a:latin typeface="+mn-lt"/>
                <a:ea typeface="ＭＳ Ｐゴシック" charset="-128"/>
                <a:cs typeface="ＭＳ Ｐゴシック" charset="-128"/>
              </a:rPr>
              <a:t>MOMENTI </a:t>
            </a:r>
            <a:r>
              <a:rPr lang="it-IT" sz="2400" b="1" dirty="0" err="1">
                <a:solidFill>
                  <a:srgbClr val="800000"/>
                </a:solidFill>
                <a:latin typeface="+mn-lt"/>
                <a:ea typeface="ＭＳ Ｐゴシック" charset="-128"/>
                <a:cs typeface="ＭＳ Ｐゴシック" charset="-128"/>
              </a:rPr>
              <a:t>DI</a:t>
            </a:r>
            <a:r>
              <a:rPr lang="it-IT" sz="2400" b="1" dirty="0">
                <a:solidFill>
                  <a:srgbClr val="800000"/>
                </a:solidFill>
                <a:latin typeface="+mn-lt"/>
                <a:ea typeface="ＭＳ Ｐゴシック" charset="-128"/>
                <a:cs typeface="ＭＳ Ｐゴシック" charset="-128"/>
              </a:rPr>
              <a:t> CONSUMO</a:t>
            </a:r>
          </a:p>
        </p:txBody>
      </p:sp>
      <p:sp>
        <p:nvSpPr>
          <p:cNvPr id="40988" name="Slide Number Placeholder 12"/>
          <p:cNvSpPr>
            <a:spLocks noGrp="1"/>
          </p:cNvSpPr>
          <p:nvPr>
            <p:ph type="sldNum" sz="quarter" idx="12"/>
          </p:nvPr>
        </p:nvSpPr>
        <p:spPr bwMode="auto">
          <a:noFill/>
          <a:ln>
            <a:miter lim="800000"/>
            <a:headEnd/>
            <a:tailEnd/>
          </a:ln>
        </p:spPr>
        <p:txBody>
          <a:bodyPr/>
          <a:lstStyle/>
          <a:p>
            <a:fld id="{E2B01B25-B700-41B8-A8A6-6644087F4983}" type="slidenum">
              <a:rPr lang="it-IT" smtClean="0">
                <a:latin typeface="Calibri" pitchFamily="34" charset="0"/>
                <a:ea typeface="ＭＳ Ｐゴシック" pitchFamily="34" charset="-128"/>
              </a:rPr>
              <a:pPr/>
              <a:t>36</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1989"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solidFill>
                  <a:srgbClr val="000000"/>
                </a:solidFill>
                <a:latin typeface="Calibri" pitchFamily="34" charset="0"/>
              </a:rPr>
              <a:t>                Università Carlo Cattaneo-LIUC    2010/2011		                  </a:t>
            </a:r>
          </a:p>
        </p:txBody>
      </p:sp>
      <p:sp>
        <p:nvSpPr>
          <p:cNvPr id="41990" name="Rettangolo 1"/>
          <p:cNvSpPr>
            <a:spLocks noChangeArrowheads="1"/>
          </p:cNvSpPr>
          <p:nvPr/>
        </p:nvSpPr>
        <p:spPr bwMode="auto">
          <a:xfrm>
            <a:off x="323850" y="765175"/>
            <a:ext cx="3148170" cy="461665"/>
          </a:xfrm>
          <a:prstGeom prst="rect">
            <a:avLst/>
          </a:prstGeom>
          <a:noFill/>
          <a:ln w="9525">
            <a:noFill/>
            <a:miter lim="800000"/>
            <a:headEnd/>
            <a:tailEnd/>
          </a:ln>
        </p:spPr>
        <p:txBody>
          <a:bodyPr wrap="none">
            <a:spAutoFit/>
          </a:bodyPr>
          <a:lstStyle/>
          <a:p>
            <a:r>
              <a:rPr lang="it-IT" sz="2400" b="1" dirty="0" smtClean="0">
                <a:solidFill>
                  <a:srgbClr val="800000"/>
                </a:solidFill>
                <a:latin typeface="Calibri" pitchFamily="34" charset="0"/>
              </a:rPr>
              <a:t>2.2. ANALISI </a:t>
            </a:r>
            <a:r>
              <a:rPr lang="it-IT" sz="2400" b="1" dirty="0">
                <a:solidFill>
                  <a:srgbClr val="800000"/>
                </a:solidFill>
                <a:latin typeface="Calibri" pitchFamily="34" charset="0"/>
              </a:rPr>
              <a:t>BIVARIATA</a:t>
            </a:r>
            <a:endParaRPr lang="en-US" sz="2400" b="1" dirty="0">
              <a:solidFill>
                <a:srgbClr val="800000"/>
              </a:solidFill>
            </a:endParaRPr>
          </a:p>
        </p:txBody>
      </p:sp>
      <p:sp>
        <p:nvSpPr>
          <p:cNvPr id="41991" name="Rectangle 3"/>
          <p:cNvSpPr txBox="1">
            <a:spLocks noChangeArrowheads="1"/>
          </p:cNvSpPr>
          <p:nvPr/>
        </p:nvSpPr>
        <p:spPr bwMode="auto">
          <a:xfrm>
            <a:off x="250825" y="1628775"/>
            <a:ext cx="2747963" cy="3933825"/>
          </a:xfrm>
          <a:prstGeom prst="rect">
            <a:avLst/>
          </a:prstGeom>
          <a:noFill/>
          <a:ln w="9525">
            <a:noFill/>
            <a:miter lim="800000"/>
            <a:headEnd/>
            <a:tailEnd/>
          </a:ln>
        </p:spPr>
        <p:txBody>
          <a:bodyPr/>
          <a:lstStyle/>
          <a:p>
            <a:pPr algn="just">
              <a:spcBef>
                <a:spcPct val="20000"/>
              </a:spcBef>
            </a:pPr>
            <a:r>
              <a:rPr lang="it-IT" sz="1600" dirty="0">
                <a:latin typeface="Calibri" pitchFamily="34" charset="0"/>
              </a:rPr>
              <a:t>Considerando la relazione tra la compagnia con cui si preferisce consumare caffè e la concezione che si ha del momento di consumo è possibile avere un’idea più completa sull’immagine da trasmettere con la campagna pubblicitaria. Seguendo le analisi precedenti la maggior parte del campione considera il caffè un’abitudine e, secondariamente, un rito.</a:t>
            </a:r>
          </a:p>
          <a:p>
            <a:pPr algn="just">
              <a:spcBef>
                <a:spcPct val="20000"/>
              </a:spcBef>
            </a:pPr>
            <a:endParaRPr lang="it-IT" sz="1600" dirty="0">
              <a:solidFill>
                <a:srgbClr val="898989"/>
              </a:solidFill>
              <a:latin typeface="Calibri" pitchFamily="34" charset="0"/>
            </a:endParaRPr>
          </a:p>
        </p:txBody>
      </p:sp>
      <p:graphicFrame>
        <p:nvGraphicFramePr>
          <p:cNvPr id="3" name="Tabella 2"/>
          <p:cNvGraphicFramePr>
            <a:graphicFrameLocks noGrp="1"/>
          </p:cNvGraphicFramePr>
          <p:nvPr/>
        </p:nvGraphicFramePr>
        <p:xfrm>
          <a:off x="3228975" y="1447800"/>
          <a:ext cx="5534025" cy="4480560"/>
        </p:xfrm>
        <a:graphic>
          <a:graphicData uri="http://schemas.openxmlformats.org/drawingml/2006/table">
            <a:tbl>
              <a:tblPr/>
              <a:tblGrid>
                <a:gridCol w="1981200"/>
                <a:gridCol w="887413"/>
                <a:gridCol w="815975"/>
                <a:gridCol w="817562"/>
                <a:gridCol w="515938"/>
                <a:gridCol w="515937"/>
              </a:tblGrid>
              <a:tr h="174625">
                <a:tc gridSpan="6">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800000"/>
                          </a:solidFill>
                          <a:effectLst/>
                          <a:latin typeface="+mn-lt"/>
                        </a:rPr>
                        <a:t>TABELLA COMPAGNIA/DESCRIZIONE CONSUMO</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4625">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err="1">
                          <a:ln>
                            <a:noFill/>
                          </a:ln>
                          <a:solidFill>
                            <a:srgbClr val="000000"/>
                          </a:solidFill>
                          <a:effectLst/>
                          <a:latin typeface="+mn-lt"/>
                        </a:rPr>
                        <a:t>Compagnia</a:t>
                      </a:r>
                      <a:endParaRPr kumimoji="0" lang="en-US" sz="1400" b="1" i="0" u="none" strike="noStrike" cap="none" normalizeH="0" baseline="0" dirty="0">
                        <a:ln>
                          <a:noFill/>
                        </a:ln>
                        <a:solidFill>
                          <a:srgbClr val="000000"/>
                        </a:solidFill>
                        <a:effectLst/>
                        <a:latin typeface="+mn-lt"/>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grid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err="1">
                          <a:ln>
                            <a:noFill/>
                          </a:ln>
                          <a:solidFill>
                            <a:srgbClr val="000000"/>
                          </a:solidFill>
                          <a:effectLst/>
                          <a:latin typeface="+mn-lt"/>
                        </a:rPr>
                        <a:t>Descrizione</a:t>
                      </a:r>
                      <a:r>
                        <a:rPr kumimoji="0" lang="en-US" sz="1400" b="1" i="0" u="none" strike="noStrike" cap="none" normalizeH="0" baseline="0" dirty="0">
                          <a:ln>
                            <a:noFill/>
                          </a:ln>
                          <a:solidFill>
                            <a:srgbClr val="000000"/>
                          </a:solidFill>
                          <a:effectLst/>
                          <a:latin typeface="+mn-lt"/>
                        </a:rPr>
                        <a:t> </a:t>
                      </a:r>
                      <a:r>
                        <a:rPr kumimoji="0" lang="en-US" sz="1400" b="1" i="0" u="none" strike="noStrike" cap="none" normalizeH="0" baseline="0" dirty="0" err="1">
                          <a:ln>
                            <a:noFill/>
                          </a:ln>
                          <a:solidFill>
                            <a:srgbClr val="000000"/>
                          </a:solidFill>
                          <a:effectLst/>
                          <a:latin typeface="+mn-lt"/>
                        </a:rPr>
                        <a:t>consumo</a:t>
                      </a:r>
                      <a:endParaRPr kumimoji="0" lang="en-US" sz="1400" b="1" i="0" u="none" strike="noStrike" cap="none" normalizeH="0" baseline="0" dirty="0">
                        <a:ln>
                          <a:noFill/>
                        </a:ln>
                        <a:solidFill>
                          <a:srgbClr val="000000"/>
                        </a:solidFill>
                        <a:effectLst/>
                        <a:latin typeface="+mn-lt"/>
                      </a:endParaRP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4625">
                <a:tc vMerge="1">
                  <a:txBody>
                    <a:bodyPr/>
                    <a:lstStyle/>
                    <a:p>
                      <a:endParaRPr lang="it-IT"/>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800000"/>
                          </a:solidFill>
                          <a:effectLst/>
                          <a:latin typeface="+mn-lt"/>
                        </a:rPr>
                        <a:t>ABITUDINE</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800000"/>
                          </a:solidFill>
                          <a:effectLst/>
                          <a:latin typeface="+mn-lt"/>
                        </a:rPr>
                        <a:t>BEVANDA</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800000"/>
                          </a:solidFill>
                          <a:effectLst/>
                          <a:latin typeface="+mn-lt"/>
                        </a:rPr>
                        <a:t>ESIGENZA</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800000"/>
                          </a:solidFill>
                          <a:effectLst/>
                          <a:latin typeface="+mn-lt"/>
                        </a:rPr>
                        <a:t>RITO</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err="1">
                          <a:ln>
                            <a:noFill/>
                          </a:ln>
                          <a:solidFill>
                            <a:srgbClr val="800000"/>
                          </a:solidFill>
                          <a:effectLst/>
                          <a:latin typeface="+mn-lt"/>
                        </a:rPr>
                        <a:t>Totale</a:t>
                      </a:r>
                      <a:endParaRPr kumimoji="0" lang="en-US" sz="1400" b="1" i="0" u="none" strike="noStrike" cap="none" normalizeH="0" baseline="0" dirty="0">
                        <a:ln>
                          <a:noFill/>
                        </a:ln>
                        <a:solidFill>
                          <a:srgbClr val="800000"/>
                        </a:solidFill>
                        <a:effectLst/>
                        <a:latin typeface="+mn-lt"/>
                      </a:endParaRP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82563">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800000"/>
                          </a:solidFill>
                          <a:effectLst/>
                          <a:latin typeface="+mn-lt"/>
                        </a:rPr>
                        <a:t>AMICI</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51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rPr>
                        <a:t>14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24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98</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166688">
                <a:tc vMerge="1">
                  <a:txBody>
                    <a:bodyPr/>
                    <a:lstStyle/>
                    <a:p>
                      <a:endParaRPr lang="it-IT"/>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24.52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4.33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6.73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11.54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47.12</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166688">
                <a:tc vMerge="1">
                  <a:txBody>
                    <a:bodyPr/>
                    <a:lstStyle/>
                    <a:p>
                      <a:endParaRPr lang="it-IT"/>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52.04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9.18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14.29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24.49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 </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166688">
                <a:tc vMerge="1">
                  <a:txBody>
                    <a:bodyPr/>
                    <a:lstStyle/>
                    <a:p>
                      <a:endParaRPr lang="it-IT"/>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53.13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36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41.18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45.28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 </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66688">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800000"/>
                          </a:solidFill>
                          <a:effectLst/>
                          <a:latin typeface="+mn-lt"/>
                        </a:rPr>
                        <a:t>COLLEGHI</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24</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166688">
                <a:tc vMerge="1">
                  <a:txBody>
                    <a:bodyPr/>
                    <a:lstStyle/>
                    <a:p>
                      <a:endParaRPr lang="it-IT"/>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4.33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2.88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2.88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1.44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11.54</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166688">
                <a:tc vMerge="1">
                  <a:txBody>
                    <a:bodyPr/>
                    <a:lstStyle/>
                    <a:p>
                      <a:endParaRPr lang="it-IT"/>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37.5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25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25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12.5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 </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166688">
                <a:tc vMerge="1">
                  <a:txBody>
                    <a:bodyPr/>
                    <a:lstStyle/>
                    <a:p>
                      <a:endParaRPr lang="it-IT"/>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9.38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24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17.65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5.66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 </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66688">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800000"/>
                          </a:solidFill>
                          <a:effectLst/>
                          <a:latin typeface="+mn-lt"/>
                        </a:rPr>
                        <a:t>FAMIGLIA</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19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16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47</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166688">
                <a:tc vMerge="1">
                  <a:txBody>
                    <a:bodyPr/>
                    <a:lstStyle/>
                    <a:p>
                      <a:endParaRPr lang="it-IT"/>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9.13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1.92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3.85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7.69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22.6</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166688">
                <a:tc vMerge="1">
                  <a:txBody>
                    <a:bodyPr/>
                    <a:lstStyle/>
                    <a:p>
                      <a:endParaRPr lang="it-IT"/>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40.43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rPr>
                        <a:t>8.51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17.02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34.04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 </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166688">
                <a:tc vMerge="1">
                  <a:txBody>
                    <a:bodyPr/>
                    <a:lstStyle/>
                    <a:p>
                      <a:endParaRPr lang="it-IT"/>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19.79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16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23.53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30.19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 </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66688">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800000"/>
                          </a:solidFill>
                          <a:effectLst/>
                          <a:latin typeface="+mn-lt"/>
                        </a:rPr>
                        <a:t>SOLO</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17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10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rPr>
                        <a:t>39</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166688">
                <a:tc vMerge="1">
                  <a:txBody>
                    <a:bodyPr/>
                    <a:lstStyle/>
                    <a:p>
                      <a:endParaRPr lang="it-IT"/>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8.17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2.88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2.88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4.81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18.75</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166688">
                <a:tc vMerge="1">
                  <a:txBody>
                    <a:bodyPr/>
                    <a:lstStyle/>
                    <a:p>
                      <a:endParaRPr lang="it-IT"/>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43.59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15.38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rPr>
                        <a:t>15.38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25.64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rPr>
                        <a:t> </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166688">
                <a:tc vMerge="1">
                  <a:txBody>
                    <a:bodyPr/>
                    <a:lstStyle/>
                    <a:p>
                      <a:endParaRPr lang="it-IT"/>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17.71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24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17.65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18.87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rPr>
                        <a:t> </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66688">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err="1">
                          <a:ln>
                            <a:noFill/>
                          </a:ln>
                          <a:solidFill>
                            <a:srgbClr val="800000"/>
                          </a:solidFill>
                          <a:effectLst/>
                          <a:latin typeface="+mn-lt"/>
                        </a:rPr>
                        <a:t>Totale</a:t>
                      </a:r>
                      <a:endParaRPr kumimoji="0" lang="en-US" sz="1400" b="1" i="0" u="none" strike="noStrike" cap="none" normalizeH="0" baseline="0" dirty="0">
                        <a:ln>
                          <a:noFill/>
                        </a:ln>
                        <a:solidFill>
                          <a:srgbClr val="800000"/>
                        </a:solidFill>
                        <a:effectLst/>
                        <a:latin typeface="+mn-lt"/>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96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25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34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53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208</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174625">
                <a:tc vMerge="1">
                  <a:txBody>
                    <a:bodyPr/>
                    <a:lstStyle/>
                    <a:p>
                      <a:endParaRPr lang="it-IT"/>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46.15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12.02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rPr>
                        <a:t>16.35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rPr>
                        <a:t>25.48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rPr>
                        <a:t>100</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42112" name="Slide Number Placeholder 9"/>
          <p:cNvSpPr>
            <a:spLocks noGrp="1"/>
          </p:cNvSpPr>
          <p:nvPr>
            <p:ph type="sldNum" sz="quarter" idx="12"/>
          </p:nvPr>
        </p:nvSpPr>
        <p:spPr bwMode="auto">
          <a:noFill/>
          <a:ln>
            <a:miter lim="800000"/>
            <a:headEnd/>
            <a:tailEnd/>
          </a:ln>
        </p:spPr>
        <p:txBody>
          <a:bodyPr/>
          <a:lstStyle/>
          <a:p>
            <a:fld id="{2C8BF17B-A0B8-4020-93DD-5BD79577E482}" type="slidenum">
              <a:rPr lang="it-IT" smtClean="0">
                <a:latin typeface="Calibri" pitchFamily="34" charset="0"/>
                <a:ea typeface="ＭＳ Ｐゴシック" pitchFamily="34" charset="-128"/>
              </a:rPr>
              <a:pPr/>
              <a:t>37</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3013"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solidFill>
                  <a:srgbClr val="000000"/>
                </a:solidFill>
                <a:latin typeface="Calibri" pitchFamily="34" charset="0"/>
              </a:rPr>
              <a:t>                Università Carlo Cattaneo-LIUC    2010/2011		                  </a:t>
            </a:r>
          </a:p>
        </p:txBody>
      </p:sp>
      <p:sp>
        <p:nvSpPr>
          <p:cNvPr id="43014" name="Rectangle 3"/>
          <p:cNvSpPr txBox="1">
            <a:spLocks noChangeArrowheads="1"/>
          </p:cNvSpPr>
          <p:nvPr/>
        </p:nvSpPr>
        <p:spPr bwMode="auto">
          <a:xfrm>
            <a:off x="228600" y="762000"/>
            <a:ext cx="5257800" cy="5105400"/>
          </a:xfrm>
          <a:prstGeom prst="rect">
            <a:avLst/>
          </a:prstGeom>
          <a:noFill/>
          <a:ln w="9525">
            <a:noFill/>
            <a:miter lim="800000"/>
            <a:headEnd/>
            <a:tailEnd/>
          </a:ln>
        </p:spPr>
        <p:txBody>
          <a:bodyPr/>
          <a:lstStyle/>
          <a:p>
            <a:pPr marL="342900" algn="just">
              <a:spcBef>
                <a:spcPct val="20000"/>
              </a:spcBef>
            </a:pPr>
            <a:r>
              <a:rPr lang="it-IT" sz="1600">
                <a:latin typeface="Calibri" pitchFamily="34" charset="0"/>
              </a:rPr>
              <a:t>Delle 96 persone che hanno scelto “abitudine” </a:t>
            </a:r>
            <a:r>
              <a:rPr lang="it-IT" sz="1600" b="1">
                <a:latin typeface="Calibri" pitchFamily="34" charset="0"/>
              </a:rPr>
              <a:t>51</a:t>
            </a:r>
            <a:r>
              <a:rPr lang="it-IT" sz="1600">
                <a:latin typeface="Calibri" pitchFamily="34" charset="0"/>
              </a:rPr>
              <a:t> preferisce berlo con gli</a:t>
            </a:r>
            <a:r>
              <a:rPr lang="it-IT" sz="1600">
                <a:solidFill>
                  <a:srgbClr val="C00000"/>
                </a:solidFill>
                <a:latin typeface="Calibri" pitchFamily="34" charset="0"/>
              </a:rPr>
              <a:t> </a:t>
            </a:r>
            <a:r>
              <a:rPr lang="it-IT" sz="1600">
                <a:solidFill>
                  <a:srgbClr val="800000"/>
                </a:solidFill>
                <a:latin typeface="Calibri" pitchFamily="34" charset="0"/>
              </a:rPr>
              <a:t>AMICI</a:t>
            </a:r>
            <a:r>
              <a:rPr lang="it-IT" sz="1600">
                <a:latin typeface="Calibri" pitchFamily="34" charset="0"/>
              </a:rPr>
              <a:t>, </a:t>
            </a:r>
            <a:r>
              <a:rPr lang="it-IT" sz="1600" b="1">
                <a:latin typeface="Calibri" pitchFamily="34" charset="0"/>
              </a:rPr>
              <a:t>19 </a:t>
            </a:r>
            <a:r>
              <a:rPr lang="it-IT" sz="1600">
                <a:latin typeface="Calibri" pitchFamily="34" charset="0"/>
              </a:rPr>
              <a:t>con la</a:t>
            </a:r>
            <a:r>
              <a:rPr lang="it-IT" sz="1600">
                <a:solidFill>
                  <a:srgbClr val="C00000"/>
                </a:solidFill>
                <a:latin typeface="Calibri" pitchFamily="34" charset="0"/>
              </a:rPr>
              <a:t> </a:t>
            </a:r>
            <a:r>
              <a:rPr lang="it-IT" sz="1600">
                <a:solidFill>
                  <a:srgbClr val="800000"/>
                </a:solidFill>
                <a:latin typeface="Calibri" pitchFamily="34" charset="0"/>
              </a:rPr>
              <a:t>FAMIGLIA</a:t>
            </a:r>
            <a:r>
              <a:rPr lang="it-IT" sz="1600">
                <a:latin typeface="Calibri" pitchFamily="34" charset="0"/>
              </a:rPr>
              <a:t>, </a:t>
            </a:r>
            <a:r>
              <a:rPr lang="it-IT" sz="1600" b="1">
                <a:latin typeface="Calibri" pitchFamily="34" charset="0"/>
              </a:rPr>
              <a:t>17 </a:t>
            </a:r>
            <a:r>
              <a:rPr lang="it-IT" sz="1600">
                <a:latin typeface="Calibri" pitchFamily="34" charset="0"/>
              </a:rPr>
              <a:t>da</a:t>
            </a:r>
            <a:r>
              <a:rPr lang="it-IT" sz="1600">
                <a:solidFill>
                  <a:srgbClr val="800000"/>
                </a:solidFill>
                <a:latin typeface="Calibri" pitchFamily="34" charset="0"/>
              </a:rPr>
              <a:t> SOLO</a:t>
            </a:r>
            <a:r>
              <a:rPr lang="it-IT" sz="1600">
                <a:solidFill>
                  <a:srgbClr val="C00000"/>
                </a:solidFill>
                <a:latin typeface="Calibri" pitchFamily="34" charset="0"/>
              </a:rPr>
              <a:t> </a:t>
            </a:r>
            <a:r>
              <a:rPr lang="it-IT" sz="1600">
                <a:latin typeface="Calibri" pitchFamily="34" charset="0"/>
              </a:rPr>
              <a:t>e </a:t>
            </a:r>
            <a:r>
              <a:rPr lang="it-IT" sz="1600" b="1">
                <a:latin typeface="Calibri" pitchFamily="34" charset="0"/>
              </a:rPr>
              <a:t>9 </a:t>
            </a:r>
            <a:r>
              <a:rPr lang="it-IT" sz="1600">
                <a:latin typeface="Calibri" pitchFamily="34" charset="0"/>
              </a:rPr>
              <a:t>coi </a:t>
            </a:r>
            <a:r>
              <a:rPr lang="it-IT" sz="1600">
                <a:solidFill>
                  <a:srgbClr val="800000"/>
                </a:solidFill>
                <a:latin typeface="Calibri" pitchFamily="34" charset="0"/>
              </a:rPr>
              <a:t>COLLEGHI</a:t>
            </a:r>
            <a:r>
              <a:rPr lang="it-IT" sz="1600">
                <a:solidFill>
                  <a:srgbClr val="000000"/>
                </a:solidFill>
                <a:latin typeface="Calibri" pitchFamily="34" charset="0"/>
              </a:rPr>
              <a:t>.</a:t>
            </a:r>
            <a:endParaRPr lang="it-IT" sz="1600">
              <a:latin typeface="Calibri" pitchFamily="34" charset="0"/>
            </a:endParaRPr>
          </a:p>
          <a:p>
            <a:pPr marL="342900" algn="just">
              <a:spcBef>
                <a:spcPct val="20000"/>
              </a:spcBef>
            </a:pPr>
            <a:r>
              <a:rPr lang="it-IT" sz="1600">
                <a:latin typeface="Calibri" pitchFamily="34" charset="0"/>
              </a:rPr>
              <a:t>Delle 53 persone che hanno scelto “rito” </a:t>
            </a:r>
            <a:r>
              <a:rPr lang="it-IT" sz="1600" b="1">
                <a:latin typeface="Calibri" pitchFamily="34" charset="0"/>
              </a:rPr>
              <a:t>24</a:t>
            </a:r>
            <a:r>
              <a:rPr lang="it-IT" sz="1600">
                <a:latin typeface="Calibri" pitchFamily="34" charset="0"/>
              </a:rPr>
              <a:t> preferiscono berlo con gli </a:t>
            </a:r>
            <a:r>
              <a:rPr lang="it-IT" sz="1600">
                <a:solidFill>
                  <a:srgbClr val="800000"/>
                </a:solidFill>
                <a:latin typeface="Calibri" pitchFamily="34" charset="0"/>
              </a:rPr>
              <a:t>AMICI</a:t>
            </a:r>
            <a:r>
              <a:rPr lang="it-IT" sz="1600">
                <a:latin typeface="Calibri" pitchFamily="34" charset="0"/>
              </a:rPr>
              <a:t>, </a:t>
            </a:r>
            <a:r>
              <a:rPr lang="it-IT" sz="1600" b="1">
                <a:latin typeface="Calibri" pitchFamily="34" charset="0"/>
              </a:rPr>
              <a:t>16</a:t>
            </a:r>
            <a:r>
              <a:rPr lang="it-IT" sz="1600">
                <a:latin typeface="Calibri" pitchFamily="34" charset="0"/>
              </a:rPr>
              <a:t> con la </a:t>
            </a:r>
            <a:r>
              <a:rPr lang="it-IT" sz="1600">
                <a:solidFill>
                  <a:srgbClr val="800000"/>
                </a:solidFill>
                <a:latin typeface="Calibri" pitchFamily="34" charset="0"/>
              </a:rPr>
              <a:t>FAMIGLIA</a:t>
            </a:r>
            <a:r>
              <a:rPr lang="it-IT" sz="1600">
                <a:latin typeface="Calibri" pitchFamily="34" charset="0"/>
              </a:rPr>
              <a:t>, </a:t>
            </a:r>
            <a:r>
              <a:rPr lang="it-IT" sz="1600" b="1">
                <a:latin typeface="Calibri" pitchFamily="34" charset="0"/>
              </a:rPr>
              <a:t>10 </a:t>
            </a:r>
            <a:r>
              <a:rPr lang="it-IT" sz="1600">
                <a:latin typeface="Calibri" pitchFamily="34" charset="0"/>
              </a:rPr>
              <a:t>da </a:t>
            </a:r>
            <a:r>
              <a:rPr lang="it-IT" sz="1600">
                <a:solidFill>
                  <a:srgbClr val="800000"/>
                </a:solidFill>
                <a:latin typeface="Calibri" pitchFamily="34" charset="0"/>
              </a:rPr>
              <a:t>SOLO</a:t>
            </a:r>
            <a:r>
              <a:rPr lang="it-IT" sz="1600">
                <a:solidFill>
                  <a:srgbClr val="C00000"/>
                </a:solidFill>
                <a:latin typeface="Calibri" pitchFamily="34" charset="0"/>
              </a:rPr>
              <a:t> </a:t>
            </a:r>
            <a:r>
              <a:rPr lang="it-IT" sz="1600">
                <a:latin typeface="Calibri" pitchFamily="34" charset="0"/>
              </a:rPr>
              <a:t>e </a:t>
            </a:r>
            <a:r>
              <a:rPr lang="it-IT" sz="1600" b="1">
                <a:latin typeface="Calibri" pitchFamily="34" charset="0"/>
              </a:rPr>
              <a:t>3 </a:t>
            </a:r>
            <a:r>
              <a:rPr lang="it-IT" sz="1600">
                <a:latin typeface="Calibri" pitchFamily="34" charset="0"/>
              </a:rPr>
              <a:t>coi</a:t>
            </a:r>
            <a:r>
              <a:rPr lang="it-IT" sz="1600">
                <a:solidFill>
                  <a:srgbClr val="C00000"/>
                </a:solidFill>
                <a:latin typeface="Calibri" pitchFamily="34" charset="0"/>
              </a:rPr>
              <a:t> </a:t>
            </a:r>
            <a:r>
              <a:rPr lang="it-IT" sz="1600">
                <a:solidFill>
                  <a:srgbClr val="800000"/>
                </a:solidFill>
                <a:latin typeface="Calibri" pitchFamily="34" charset="0"/>
              </a:rPr>
              <a:t>COLLEGHI</a:t>
            </a:r>
            <a:r>
              <a:rPr lang="it-IT" sz="1600">
                <a:latin typeface="Calibri" pitchFamily="34" charset="0"/>
              </a:rPr>
              <a:t>.</a:t>
            </a:r>
          </a:p>
          <a:p>
            <a:pPr marL="342900" algn="just">
              <a:spcBef>
                <a:spcPct val="20000"/>
              </a:spcBef>
            </a:pPr>
            <a:r>
              <a:rPr lang="it-IT" sz="1600">
                <a:latin typeface="Calibri" pitchFamily="34" charset="0"/>
              </a:rPr>
              <a:t>Risultati che indicano comunque come si preferisca consumare una tazzina di caffè con gli amici e, in secondo luogo, con la famiglia.</a:t>
            </a:r>
          </a:p>
          <a:p>
            <a:pPr marL="342900" algn="just">
              <a:spcBef>
                <a:spcPct val="20000"/>
              </a:spcBef>
            </a:pPr>
            <a:r>
              <a:rPr lang="it-IT" sz="1600">
                <a:latin typeface="Calibri" pitchFamily="34" charset="0"/>
              </a:rPr>
              <a:t>Infatti in generale la distribuzione marginale della variabile </a:t>
            </a:r>
            <a:r>
              <a:rPr lang="it-IT" sz="1600">
                <a:solidFill>
                  <a:srgbClr val="800000"/>
                </a:solidFill>
                <a:latin typeface="Calibri" pitchFamily="34" charset="0"/>
              </a:rPr>
              <a:t>“AMICI” </a:t>
            </a:r>
            <a:r>
              <a:rPr lang="it-IT" sz="1600">
                <a:latin typeface="Calibri" pitchFamily="34" charset="0"/>
              </a:rPr>
              <a:t>è </a:t>
            </a:r>
            <a:r>
              <a:rPr lang="it-IT" sz="1600" b="1">
                <a:latin typeface="Calibri" pitchFamily="34" charset="0"/>
              </a:rPr>
              <a:t>98 su un totale di 208</a:t>
            </a:r>
            <a:r>
              <a:rPr lang="it-IT" sz="1600">
                <a:latin typeface="Calibri" pitchFamily="34" charset="0"/>
              </a:rPr>
              <a:t>, seguita da un </a:t>
            </a:r>
            <a:r>
              <a:rPr lang="it-IT" sz="1600" b="1">
                <a:latin typeface="Calibri" pitchFamily="34" charset="0"/>
              </a:rPr>
              <a:t>47 </a:t>
            </a:r>
            <a:r>
              <a:rPr lang="it-IT" sz="1600">
                <a:latin typeface="Calibri" pitchFamily="34" charset="0"/>
              </a:rPr>
              <a:t>della </a:t>
            </a:r>
            <a:r>
              <a:rPr lang="it-IT" sz="1600">
                <a:solidFill>
                  <a:srgbClr val="800000"/>
                </a:solidFill>
                <a:latin typeface="Calibri" pitchFamily="34" charset="0"/>
              </a:rPr>
              <a:t>“FAMIGLIA”</a:t>
            </a:r>
            <a:r>
              <a:rPr lang="it-IT" sz="1600">
                <a:latin typeface="Calibri" pitchFamily="34" charset="0"/>
              </a:rPr>
              <a:t>.</a:t>
            </a:r>
          </a:p>
          <a:p>
            <a:pPr marL="342900" algn="just">
              <a:spcBef>
                <a:spcPct val="20000"/>
              </a:spcBef>
            </a:pPr>
            <a:r>
              <a:rPr lang="it-IT" sz="1600">
                <a:latin typeface="Calibri" pitchFamily="34" charset="0"/>
              </a:rPr>
              <a:t>Questo porta l’azienda a conoscere le preferenze del consumatore e quindi trasmettere l’immagine di un prodotto non solo vissuto come un’abitudine o un rito, ma da consumarsi circondato da amici o famigliari. La campagna pubblicitaria dovrebbe basarsi su questi elementi in modo da dare al consumatore ciò che vuole e colpire la sua attenzione</a:t>
            </a:r>
            <a:r>
              <a:rPr lang="it-IT"/>
              <a:t>.</a:t>
            </a:r>
          </a:p>
        </p:txBody>
      </p:sp>
      <p:pic>
        <p:nvPicPr>
          <p:cNvPr id="43015" name="Picture 7" descr="563249796_8a827fdd7b_o.jpg"/>
          <p:cNvPicPr>
            <a:picLocks noChangeAspect="1"/>
          </p:cNvPicPr>
          <p:nvPr/>
        </p:nvPicPr>
        <p:blipFill>
          <a:blip r:embed="rId4" cstate="print"/>
          <a:srcRect l="17000" t="9500" r="18500" b="9500"/>
          <a:stretch>
            <a:fillRect/>
          </a:stretch>
        </p:blipFill>
        <p:spPr bwMode="auto">
          <a:xfrm>
            <a:off x="5789613" y="1371600"/>
            <a:ext cx="2973387" cy="3733800"/>
          </a:xfrm>
          <a:prstGeom prst="rect">
            <a:avLst/>
          </a:prstGeom>
          <a:noFill/>
          <a:ln w="9525">
            <a:noFill/>
            <a:miter lim="800000"/>
            <a:headEnd/>
            <a:tailEnd/>
          </a:ln>
        </p:spPr>
      </p:pic>
      <p:sp>
        <p:nvSpPr>
          <p:cNvPr id="43016" name="Slide Number Placeholder 8"/>
          <p:cNvSpPr>
            <a:spLocks noGrp="1"/>
          </p:cNvSpPr>
          <p:nvPr>
            <p:ph type="sldNum" sz="quarter" idx="12"/>
          </p:nvPr>
        </p:nvSpPr>
        <p:spPr bwMode="auto">
          <a:noFill/>
          <a:ln>
            <a:miter lim="800000"/>
            <a:headEnd/>
            <a:tailEnd/>
          </a:ln>
        </p:spPr>
        <p:txBody>
          <a:bodyPr/>
          <a:lstStyle/>
          <a:p>
            <a:fld id="{1F5022A1-A4D8-48DF-A4FE-C60874BE412F}" type="slidenum">
              <a:rPr lang="it-IT" smtClean="0">
                <a:latin typeface="Calibri" pitchFamily="34" charset="0"/>
                <a:ea typeface="ＭＳ Ｐゴシック" pitchFamily="34" charset="-128"/>
              </a:rPr>
              <a:pPr/>
              <a:t>38</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4037"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solidFill>
                  <a:srgbClr val="000000"/>
                </a:solidFill>
                <a:latin typeface="Calibri" pitchFamily="34" charset="0"/>
              </a:rPr>
              <a:t>                Università Carlo Cattaneo-LIUC    2010/2011		                  </a:t>
            </a:r>
          </a:p>
        </p:txBody>
      </p:sp>
      <p:sp>
        <p:nvSpPr>
          <p:cNvPr id="44038" name="Rettangolo 1"/>
          <p:cNvSpPr>
            <a:spLocks noChangeArrowheads="1"/>
          </p:cNvSpPr>
          <p:nvPr/>
        </p:nvSpPr>
        <p:spPr bwMode="auto">
          <a:xfrm>
            <a:off x="381000" y="820738"/>
            <a:ext cx="8596313" cy="4894262"/>
          </a:xfrm>
          <a:prstGeom prst="rect">
            <a:avLst/>
          </a:prstGeom>
          <a:noFill/>
          <a:ln w="9525">
            <a:noFill/>
            <a:miter lim="800000"/>
            <a:headEnd/>
            <a:tailEnd/>
          </a:ln>
        </p:spPr>
        <p:txBody>
          <a:bodyPr>
            <a:spAutoFit/>
          </a:bodyPr>
          <a:lstStyle/>
          <a:p>
            <a:pPr algn="just"/>
            <a:r>
              <a:rPr lang="it-IT" sz="2400" b="1">
                <a:solidFill>
                  <a:srgbClr val="800000"/>
                </a:solidFill>
                <a:latin typeface="Calibri" pitchFamily="34" charset="0"/>
              </a:rPr>
              <a:t>TEST CHI QUADRO</a:t>
            </a:r>
          </a:p>
          <a:p>
            <a:pPr algn="just"/>
            <a:endParaRPr lang="it-IT" sz="1600">
              <a:latin typeface="Calibri" pitchFamily="34" charset="0"/>
            </a:endParaRPr>
          </a:p>
          <a:p>
            <a:pPr algn="just"/>
            <a:r>
              <a:rPr lang="it-IT" sz="1600">
                <a:latin typeface="Calibri" pitchFamily="34" charset="0"/>
              </a:rPr>
              <a:t>Per testare l’ipotesi di indipendenza statistica tra le due variabili qualitative </a:t>
            </a:r>
            <a:r>
              <a:rPr lang="it-IT" sz="1600" i="1">
                <a:latin typeface="Calibri" pitchFamily="34" charset="0"/>
              </a:rPr>
              <a:t>luogo di consumo </a:t>
            </a:r>
            <a:r>
              <a:rPr lang="it-IT" sz="1600">
                <a:latin typeface="Calibri" pitchFamily="34" charset="0"/>
              </a:rPr>
              <a:t>e </a:t>
            </a:r>
            <a:r>
              <a:rPr lang="it-IT" sz="1600" i="1">
                <a:latin typeface="Calibri" pitchFamily="34" charset="0"/>
              </a:rPr>
              <a:t>compagnia</a:t>
            </a:r>
            <a:r>
              <a:rPr lang="it-IT" sz="1600">
                <a:latin typeface="Calibri" pitchFamily="34" charset="0"/>
              </a:rPr>
              <a:t> si deve fare il “test chi quadro”.</a:t>
            </a:r>
          </a:p>
          <a:p>
            <a:pPr algn="just"/>
            <a:r>
              <a:rPr lang="it-IT" sz="1600">
                <a:latin typeface="Calibri" pitchFamily="34" charset="0"/>
              </a:rPr>
              <a:t>Il “chi quadro” risulta essere 0,0001. Si considera un livello di significatività di 0,05</a:t>
            </a:r>
          </a:p>
          <a:p>
            <a:pPr algn="just"/>
            <a:endParaRPr lang="it-IT" sz="1600">
              <a:latin typeface="Calibri" pitchFamily="34" charset="0"/>
            </a:endParaRPr>
          </a:p>
          <a:p>
            <a:pPr algn="just"/>
            <a:endParaRPr lang="it-IT" sz="1600">
              <a:latin typeface="Calibri" pitchFamily="34" charset="0"/>
            </a:endParaRPr>
          </a:p>
          <a:p>
            <a:pPr algn="just"/>
            <a:endParaRPr lang="it-IT" sz="1600">
              <a:latin typeface="Calibri" pitchFamily="34" charset="0"/>
            </a:endParaRPr>
          </a:p>
          <a:p>
            <a:pPr algn="just"/>
            <a:endParaRPr lang="it-IT" sz="1600">
              <a:latin typeface="Calibri" pitchFamily="34" charset="0"/>
            </a:endParaRPr>
          </a:p>
          <a:p>
            <a:pPr algn="just"/>
            <a:endParaRPr lang="it-IT" sz="1600">
              <a:latin typeface="Calibri" pitchFamily="34" charset="0"/>
            </a:endParaRPr>
          </a:p>
          <a:p>
            <a:pPr algn="just"/>
            <a:endParaRPr lang="it-IT" sz="1600">
              <a:latin typeface="Calibri" pitchFamily="34" charset="0"/>
            </a:endParaRPr>
          </a:p>
          <a:p>
            <a:pPr algn="just"/>
            <a:endParaRPr lang="it-IT" sz="1600">
              <a:latin typeface="Calibri" pitchFamily="34" charset="0"/>
            </a:endParaRPr>
          </a:p>
          <a:p>
            <a:pPr algn="just"/>
            <a:endParaRPr lang="it-IT" sz="1600">
              <a:latin typeface="Calibri" pitchFamily="34" charset="0"/>
            </a:endParaRPr>
          </a:p>
          <a:p>
            <a:pPr algn="just"/>
            <a:endParaRPr lang="it-IT" sz="1600">
              <a:latin typeface="Calibri" pitchFamily="34" charset="0"/>
            </a:endParaRPr>
          </a:p>
          <a:p>
            <a:pPr algn="just"/>
            <a:endParaRPr lang="it-IT" sz="1600">
              <a:latin typeface="Calibri" pitchFamily="34" charset="0"/>
            </a:endParaRPr>
          </a:p>
          <a:p>
            <a:pPr algn="just"/>
            <a:r>
              <a:rPr lang="it-IT" sz="1600">
                <a:latin typeface="Calibri" pitchFamily="34" charset="0"/>
              </a:rPr>
              <a:t>0,0001&lt;&lt;0,05 </a:t>
            </a:r>
            <a:r>
              <a:rPr lang="it-IT" sz="1600">
                <a:latin typeface="Calibri" pitchFamily="34" charset="0"/>
                <a:sym typeface="Wingdings" pitchFamily="2" charset="2"/>
              </a:rPr>
              <a:t></a:t>
            </a:r>
            <a:r>
              <a:rPr lang="it-IT" sz="1600">
                <a:latin typeface="Calibri" pitchFamily="34" charset="0"/>
              </a:rPr>
              <a:t> si rifiuta, quindi, l’ipotesi nulla di indipendenza statistica e si può affermare che </a:t>
            </a:r>
            <a:r>
              <a:rPr lang="it-IT" sz="1600" i="1">
                <a:latin typeface="Calibri" pitchFamily="34" charset="0"/>
              </a:rPr>
              <a:t>le due variabili sono statisticamente dipendenti</a:t>
            </a:r>
            <a:r>
              <a:rPr lang="it-IT" sz="1600">
                <a:latin typeface="Calibri" pitchFamily="34" charset="0"/>
              </a:rPr>
              <a:t>.</a:t>
            </a:r>
          </a:p>
          <a:p>
            <a:pPr algn="just"/>
            <a:r>
              <a:rPr lang="it-IT" sz="1600">
                <a:latin typeface="Calibri" pitchFamily="34" charset="0"/>
              </a:rPr>
              <a:t>L’azienda dovrebbe considerare questo aspetto, durante la campagna pubblicitaria, in modo da offrire un messaggio coerente  (es. creare l’immagine di un bar insieme a degli amici).</a:t>
            </a:r>
          </a:p>
        </p:txBody>
      </p:sp>
      <p:graphicFrame>
        <p:nvGraphicFramePr>
          <p:cNvPr id="3" name="Tabella 2"/>
          <p:cNvGraphicFramePr>
            <a:graphicFrameLocks noGrp="1"/>
          </p:cNvGraphicFramePr>
          <p:nvPr/>
        </p:nvGraphicFramePr>
        <p:xfrm>
          <a:off x="1911350" y="2587625"/>
          <a:ext cx="5321300" cy="1493520"/>
        </p:xfrm>
        <a:graphic>
          <a:graphicData uri="http://schemas.openxmlformats.org/drawingml/2006/table">
            <a:tbl>
              <a:tblPr/>
              <a:tblGrid>
                <a:gridCol w="2193925"/>
                <a:gridCol w="295275"/>
                <a:gridCol w="2232025"/>
                <a:gridCol w="600075"/>
              </a:tblGrid>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ＭＳ Ｐゴシック" charset="-128"/>
                          <a:cs typeface="ＭＳ Ｐゴシック" charset="-128"/>
                        </a:rPr>
                        <a:t>Statistic</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128"/>
                          <a:cs typeface="ＭＳ Ｐゴシック" charset="-128"/>
                        </a:rPr>
                        <a:t>DF</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128"/>
                          <a:cs typeface="ＭＳ Ｐゴシック" charset="-128"/>
                        </a:rPr>
                        <a:t>Value</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128"/>
                          <a:cs typeface="ＭＳ Ｐゴシック" charset="-128"/>
                        </a:rPr>
                        <a:t>Prob</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800000"/>
                          </a:solidFill>
                          <a:effectLst/>
                          <a:latin typeface="Calibri" charset="0"/>
                          <a:ea typeface="ＭＳ Ｐゴシック" charset="-128"/>
                          <a:cs typeface="ＭＳ Ｐゴシック" charset="-128"/>
                        </a:rPr>
                        <a:t>Chi-Square</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cs typeface="ＭＳ Ｐゴシック" charset="-128"/>
                        </a:rPr>
                        <a:t>27.225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0.0001</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r>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800000"/>
                          </a:solidFill>
                          <a:effectLst/>
                          <a:latin typeface="Calibri" charset="0"/>
                          <a:ea typeface="ＭＳ Ｐゴシック" charset="-128"/>
                          <a:cs typeface="ＭＳ Ｐゴシック" charset="-128"/>
                        </a:rPr>
                        <a:t>Likelihood Ratio Chi-Square</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cs typeface="ＭＳ Ｐゴシック" charset="-128"/>
                        </a:rPr>
                        <a:t>26.893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0.0002</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800000"/>
                          </a:solidFill>
                          <a:effectLst/>
                          <a:latin typeface="Calibri" charset="0"/>
                          <a:ea typeface="ＭＳ Ｐゴシック" charset="-128"/>
                          <a:cs typeface="ＭＳ Ｐゴシック" charset="-128"/>
                        </a:rPr>
                        <a:t>Mantel-Haenszel Chi-Square</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cs typeface="ＭＳ Ｐゴシック" charset="-128"/>
                        </a:rPr>
                        <a:t>5.088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0.0241</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800000"/>
                          </a:solidFill>
                          <a:effectLst/>
                          <a:latin typeface="Calibri" charset="0"/>
                          <a:ea typeface="ＭＳ Ｐゴシック" charset="-128"/>
                          <a:cs typeface="ＭＳ Ｐゴシック" charset="-128"/>
                        </a:rPr>
                        <a:t>Phi Coefficient</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cs typeface="ＭＳ Ｐゴシック" charset="-128"/>
                        </a:rPr>
                        <a:t>0.361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 </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800000"/>
                          </a:solidFill>
                          <a:effectLst/>
                          <a:latin typeface="Calibri" charset="0"/>
                          <a:ea typeface="ＭＳ Ｐゴシック" charset="-128"/>
                          <a:cs typeface="ＭＳ Ｐゴシック" charset="-128"/>
                        </a:rPr>
                        <a:t>Contingency Coefficient</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cs typeface="ＭＳ Ｐゴシック" charset="-128"/>
                        </a:rPr>
                        <a:t>0.340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 </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95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800000"/>
                          </a:solidFill>
                          <a:effectLst/>
                          <a:latin typeface="Calibri" charset="0"/>
                          <a:ea typeface="ＭＳ Ｐゴシック" charset="-128"/>
                          <a:cs typeface="ＭＳ Ｐゴシック" charset="-128"/>
                        </a:rPr>
                        <a:t>Cramer's V</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cs typeface="ＭＳ Ｐゴシック" charset="-128"/>
                        </a:rPr>
                        <a:t>0.255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 </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44081" name="Slide Number Placeholder 8"/>
          <p:cNvSpPr>
            <a:spLocks noGrp="1"/>
          </p:cNvSpPr>
          <p:nvPr>
            <p:ph type="sldNum" sz="quarter" idx="12"/>
          </p:nvPr>
        </p:nvSpPr>
        <p:spPr bwMode="auto">
          <a:noFill/>
          <a:ln>
            <a:miter lim="800000"/>
            <a:headEnd/>
            <a:tailEnd/>
          </a:ln>
        </p:spPr>
        <p:txBody>
          <a:bodyPr/>
          <a:lstStyle/>
          <a:p>
            <a:fld id="{FA082A04-961D-4A75-89D8-B64D8E22687F}" type="slidenum">
              <a:rPr lang="it-IT" smtClean="0">
                <a:latin typeface="Calibri" pitchFamily="34" charset="0"/>
                <a:ea typeface="ＭＳ Ｐゴシック" pitchFamily="34" charset="-128"/>
              </a:rPr>
              <a:pPr/>
              <a:t>39</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221"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9222" name="TextBox 7"/>
          <p:cNvSpPr txBox="1">
            <a:spLocks noChangeArrowheads="1"/>
          </p:cNvSpPr>
          <p:nvPr/>
        </p:nvSpPr>
        <p:spPr bwMode="auto">
          <a:xfrm>
            <a:off x="762000" y="914400"/>
            <a:ext cx="8153400" cy="523875"/>
          </a:xfrm>
          <a:prstGeom prst="rect">
            <a:avLst/>
          </a:prstGeom>
          <a:noFill/>
          <a:ln w="9525">
            <a:noFill/>
            <a:miter lim="800000"/>
            <a:headEnd/>
            <a:tailEnd/>
          </a:ln>
        </p:spPr>
        <p:txBody>
          <a:bodyPr>
            <a:spAutoFit/>
          </a:bodyPr>
          <a:lstStyle/>
          <a:p>
            <a:r>
              <a:rPr lang="it-IT" sz="2800" b="1" dirty="0" smtClean="0">
                <a:solidFill>
                  <a:srgbClr val="800000"/>
                </a:solidFill>
                <a:latin typeface="Calibri" pitchFamily="34" charset="0"/>
              </a:rPr>
              <a:t>1.2. IL </a:t>
            </a:r>
            <a:r>
              <a:rPr lang="it-IT" sz="2800" b="1" dirty="0">
                <a:solidFill>
                  <a:srgbClr val="800000"/>
                </a:solidFill>
                <a:latin typeface="Calibri" pitchFamily="34" charset="0"/>
              </a:rPr>
              <a:t>MERCATO DEL CAFFE` </a:t>
            </a:r>
          </a:p>
        </p:txBody>
      </p:sp>
      <p:sp>
        <p:nvSpPr>
          <p:cNvPr id="9223" name="TextBox 11"/>
          <p:cNvSpPr txBox="1">
            <a:spLocks noChangeArrowheads="1"/>
          </p:cNvSpPr>
          <p:nvPr/>
        </p:nvSpPr>
        <p:spPr bwMode="auto">
          <a:xfrm>
            <a:off x="762000" y="1524000"/>
            <a:ext cx="7924800" cy="4554538"/>
          </a:xfrm>
          <a:prstGeom prst="rect">
            <a:avLst/>
          </a:prstGeom>
          <a:noFill/>
          <a:ln w="9525">
            <a:noFill/>
            <a:miter lim="800000"/>
            <a:headEnd/>
            <a:tailEnd/>
          </a:ln>
        </p:spPr>
        <p:txBody>
          <a:bodyPr>
            <a:spAutoFit/>
          </a:bodyPr>
          <a:lstStyle/>
          <a:p>
            <a:pPr algn="just"/>
            <a:r>
              <a:rPr lang="it-IT" sz="1600" dirty="0">
                <a:latin typeface="Calibri" pitchFamily="34" charset="0"/>
              </a:rPr>
              <a:t>Portare alle labbra una tazza di caffè fumante è un gesto comune in buona parte del mondo, ma è nota la rilevanza di questa bevanda in Italia, dove è da secoli parte della cultura gastronomica.</a:t>
            </a:r>
          </a:p>
          <a:p>
            <a:pPr algn="just"/>
            <a:endParaRPr lang="it-IT" sz="1600" dirty="0">
              <a:latin typeface="Calibri" pitchFamily="34" charset="0"/>
            </a:endParaRPr>
          </a:p>
          <a:p>
            <a:pPr algn="just"/>
            <a:r>
              <a:rPr lang="it-IT" sz="1600" dirty="0">
                <a:latin typeface="Calibri" pitchFamily="34" charset="0"/>
              </a:rPr>
              <a:t>Il mercato del caffè in Italia è caratterizzato principalmente dalla solidità, vanta infatti un volume di scambi enorme.</a:t>
            </a:r>
          </a:p>
          <a:p>
            <a:pPr algn="just"/>
            <a:r>
              <a:rPr lang="it-IT" sz="1600" dirty="0">
                <a:latin typeface="Calibri" pitchFamily="34" charset="0"/>
              </a:rPr>
              <a:t>Negli ultimi anni sono state introdotte diverse innovazioni: ha avuto grande successo il caffè in capsule, al quale viene associata una buona qualità e una grande facilità di preparazione. Seguendo le esigenze dei consumatori, hanno sempre più “appeal” le aziende che raccontano il loro caffè, che non hanno paura a dichiarare da dove viene e come viene lavorato. Anche per questo prodotto si dimostra importante la comunicazione e la trasparenza nei confronti del consumatore.</a:t>
            </a:r>
          </a:p>
          <a:p>
            <a:pPr algn="just"/>
            <a:endParaRPr lang="it-IT" sz="1600" dirty="0">
              <a:latin typeface="Calibri" pitchFamily="34" charset="0"/>
            </a:endParaRPr>
          </a:p>
          <a:p>
            <a:pPr algn="just"/>
            <a:r>
              <a:rPr lang="it-IT" sz="1600" dirty="0">
                <a:latin typeface="Calibri" pitchFamily="34" charset="0"/>
              </a:rPr>
              <a:t>Il business del caffè nel nostro paese rappresenta un giro di affari prossimo ai 3 miliardi di euro, di cui oltre 600 destinati all’estero, con oltre 700 produttori e circa </a:t>
            </a:r>
            <a:r>
              <a:rPr lang="it-IT" sz="1600" dirty="0" smtClean="0">
                <a:latin typeface="Calibri" pitchFamily="34" charset="0"/>
              </a:rPr>
              <a:t>7000 addetti. </a:t>
            </a:r>
            <a:r>
              <a:rPr lang="it-IT" sz="1600" dirty="0">
                <a:latin typeface="Calibri" pitchFamily="34" charset="0"/>
              </a:rPr>
              <a:t>Il valore del mercato in Italia è di </a:t>
            </a:r>
            <a:r>
              <a:rPr lang="it-IT" sz="1600" dirty="0" smtClean="0">
                <a:latin typeface="Calibri" pitchFamily="34" charset="0"/>
              </a:rPr>
              <a:t>712’845’532 </a:t>
            </a:r>
            <a:r>
              <a:rPr lang="it-IT" sz="1600" dirty="0">
                <a:latin typeface="Calibri" pitchFamily="34" charset="0"/>
              </a:rPr>
              <a:t>euro e il volume di mercato è </a:t>
            </a:r>
            <a:r>
              <a:rPr lang="it-IT" sz="1600" dirty="0" smtClean="0">
                <a:latin typeface="Calibri" pitchFamily="34" charset="0"/>
              </a:rPr>
              <a:t>95266 </a:t>
            </a:r>
            <a:r>
              <a:rPr lang="it-IT" sz="1600" dirty="0">
                <a:latin typeface="Calibri" pitchFamily="34" charset="0"/>
              </a:rPr>
              <a:t>tonnellate di caffè</a:t>
            </a:r>
            <a:r>
              <a:rPr lang="it-IT" sz="1600" dirty="0" smtClean="0">
                <a:latin typeface="Calibri" pitchFamily="34" charset="0"/>
              </a:rPr>
              <a:t>. [Fonte: </a:t>
            </a:r>
            <a:r>
              <a:rPr lang="it-IT" sz="1600" dirty="0" err="1" smtClean="0">
                <a:latin typeface="Calibri" pitchFamily="34" charset="0"/>
              </a:rPr>
              <a:t>Massmarket.it</a:t>
            </a:r>
            <a:r>
              <a:rPr lang="it-IT" sz="1600" dirty="0" smtClean="0">
                <a:latin typeface="Calibri" pitchFamily="34" charset="0"/>
              </a:rPr>
              <a:t>]</a:t>
            </a:r>
            <a:endParaRPr lang="it-IT" sz="1600" dirty="0">
              <a:latin typeface="Calibri" pitchFamily="34" charset="0"/>
            </a:endParaRPr>
          </a:p>
          <a:p>
            <a:endParaRPr lang="it-IT" dirty="0">
              <a:latin typeface="Calibri" pitchFamily="34" charset="0"/>
            </a:endParaRPr>
          </a:p>
        </p:txBody>
      </p:sp>
      <p:sp>
        <p:nvSpPr>
          <p:cNvPr id="9224" name="Slide Number Placeholder 8"/>
          <p:cNvSpPr>
            <a:spLocks noGrp="1"/>
          </p:cNvSpPr>
          <p:nvPr>
            <p:ph type="sldNum" sz="quarter" idx="12"/>
          </p:nvPr>
        </p:nvSpPr>
        <p:spPr bwMode="auto">
          <a:noFill/>
          <a:ln>
            <a:miter lim="800000"/>
            <a:headEnd/>
            <a:tailEnd/>
          </a:ln>
        </p:spPr>
        <p:txBody>
          <a:bodyPr/>
          <a:lstStyle/>
          <a:p>
            <a:fld id="{D0619D30-6F60-47B2-9BE6-2AB60BB4E421}" type="slidenum">
              <a:rPr lang="it-IT" smtClean="0">
                <a:latin typeface="Calibri" pitchFamily="34" charset="0"/>
                <a:ea typeface="ＭＳ Ｐゴシック" pitchFamily="34" charset="-128"/>
              </a:rPr>
              <a:pPr/>
              <a:t>4</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5061"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solidFill>
                  <a:srgbClr val="000000"/>
                </a:solidFill>
                <a:latin typeface="Calibri" pitchFamily="34" charset="0"/>
              </a:rPr>
              <a:t>                Università Carlo Cattaneo-LIUC    2010/2011		                  </a:t>
            </a:r>
          </a:p>
        </p:txBody>
      </p:sp>
      <p:graphicFrame>
        <p:nvGraphicFramePr>
          <p:cNvPr id="2" name="Tabella 1"/>
          <p:cNvGraphicFramePr>
            <a:graphicFrameLocks noGrp="1"/>
          </p:cNvGraphicFramePr>
          <p:nvPr/>
        </p:nvGraphicFramePr>
        <p:xfrm>
          <a:off x="1476375" y="692150"/>
          <a:ext cx="5838825" cy="3627120"/>
        </p:xfrm>
        <a:graphic>
          <a:graphicData uri="http://schemas.openxmlformats.org/drawingml/2006/table">
            <a:tbl>
              <a:tblPr/>
              <a:tblGrid>
                <a:gridCol w="2074863"/>
                <a:gridCol w="814387"/>
                <a:gridCol w="814388"/>
                <a:gridCol w="790575"/>
                <a:gridCol w="671512"/>
                <a:gridCol w="673100"/>
              </a:tblGrid>
              <a:tr h="206375">
                <a:tc gridSpan="6">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800000"/>
                          </a:solidFill>
                          <a:effectLst/>
                          <a:latin typeface="Calibri" charset="0"/>
                          <a:ea typeface="ＭＳ Ｐゴシック" charset="-128"/>
                          <a:cs typeface="ＭＳ Ｐゴシック" charset="-128"/>
                        </a:rPr>
                        <a:t>TABELLA LUOGO DI CONSUMO/COMPAGNIA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06375">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128"/>
                          <a:cs typeface="ＭＳ Ｐゴシック" charset="-128"/>
                        </a:rPr>
                        <a:t>Luogo di consumo</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grid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128"/>
                          <a:cs typeface="ＭＳ Ｐゴシック" charset="-128"/>
                        </a:rPr>
                        <a:t>Compagnia</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06375">
                <a:tc vMerge="1">
                  <a:txBody>
                    <a:bodyPr/>
                    <a:lstStyle/>
                    <a:p>
                      <a:endParaRPr lang="it-IT"/>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800000"/>
                          </a:solidFill>
                          <a:effectLst/>
                          <a:latin typeface="Calibri" charset="0"/>
                          <a:ea typeface="ＭＳ Ｐゴシック" charset="-128"/>
                          <a:cs typeface="ＭＳ Ｐゴシック" charset="-128"/>
                        </a:rPr>
                        <a:t>AMICI</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800000"/>
                          </a:solidFill>
                          <a:effectLst/>
                          <a:latin typeface="Calibri" charset="0"/>
                          <a:ea typeface="ＭＳ Ｐゴシック" charset="-128"/>
                          <a:cs typeface="ＭＳ Ｐゴシック" charset="-128"/>
                        </a:rPr>
                        <a:t>COLLEGHI</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800000"/>
                          </a:solidFill>
                          <a:effectLst/>
                          <a:latin typeface="Calibri" charset="0"/>
                          <a:ea typeface="ＭＳ Ｐゴシック" charset="-128"/>
                          <a:cs typeface="ＭＳ Ｐゴシック" charset="-128"/>
                        </a:rPr>
                        <a:t>FAMIGLIA</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800000"/>
                          </a:solidFill>
                          <a:effectLst/>
                          <a:latin typeface="Calibri" charset="0"/>
                          <a:ea typeface="ＭＳ Ｐゴシック" charset="-128"/>
                          <a:cs typeface="ＭＳ Ｐゴシック" charset="-128"/>
                        </a:rPr>
                        <a:t>SOLO</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800000"/>
                          </a:solidFill>
                          <a:effectLst/>
                          <a:latin typeface="Calibri" charset="0"/>
                          <a:ea typeface="ＭＳ Ｐゴシック" charset="-128"/>
                          <a:cs typeface="ＭＳ Ｐゴシック" charset="-128"/>
                        </a:rPr>
                        <a:t>Totale</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6375">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800000"/>
                          </a:solidFill>
                          <a:effectLst/>
                          <a:latin typeface="Calibri" charset="0"/>
                          <a:ea typeface="ＭＳ Ｐゴシック" charset="-128"/>
                          <a:cs typeface="ＭＳ Ｐゴシック" charset="-128"/>
                        </a:rPr>
                        <a:t>BAR</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45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68</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206375">
                <a:tc vMerge="1">
                  <a:txBody>
                    <a:bodyPr/>
                    <a:lstStyle/>
                    <a:p>
                      <a:endParaRPr lang="it-IT"/>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21.63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3.37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3.37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4.33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32.69</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06375">
                <a:tc vMerge="1">
                  <a:txBody>
                    <a:bodyPr/>
                    <a:lstStyle/>
                    <a:p>
                      <a:endParaRPr lang="it-IT"/>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66.18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10.29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10.29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13.24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 </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06375">
                <a:tc vMerge="1">
                  <a:txBody>
                    <a:bodyPr/>
                    <a:lstStyle/>
                    <a:p>
                      <a:endParaRPr lang="it-IT"/>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45.92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29.17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14.89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23.08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 </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6375">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800000"/>
                          </a:solidFill>
                          <a:effectLst/>
                          <a:latin typeface="Calibri" charset="0"/>
                          <a:ea typeface="ＭＳ Ｐゴシック" charset="-128"/>
                          <a:cs typeface="ＭＳ Ｐゴシック" charset="-128"/>
                        </a:rPr>
                        <a:t>CASA</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29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29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19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82</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206375">
                <a:tc vMerge="1">
                  <a:txBody>
                    <a:bodyPr/>
                    <a:lstStyle/>
                    <a:p>
                      <a:endParaRPr lang="it-IT"/>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13.94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2.4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13.94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9.13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39.42</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06375">
                <a:tc vMerge="1">
                  <a:txBody>
                    <a:bodyPr/>
                    <a:lstStyle/>
                    <a:p>
                      <a:endParaRPr lang="it-IT"/>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35.37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6.1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35.37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23.17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 </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06375">
                <a:tc vMerge="1">
                  <a:txBody>
                    <a:bodyPr/>
                    <a:lstStyle/>
                    <a:p>
                      <a:endParaRPr lang="it-IT"/>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29.59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20.83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61.7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48.72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 </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6375">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800000"/>
                          </a:solidFill>
                          <a:effectLst/>
                          <a:latin typeface="Calibri" charset="0"/>
                          <a:ea typeface="ＭＳ Ｐゴシック" charset="-128"/>
                          <a:cs typeface="ＭＳ Ｐゴシック" charset="-128"/>
                        </a:rPr>
                        <a:t>DISTRIBUTORE</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24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12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11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11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58</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206375">
                <a:tc vMerge="1">
                  <a:txBody>
                    <a:bodyPr/>
                    <a:lstStyle/>
                    <a:p>
                      <a:endParaRPr lang="it-IT"/>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11.54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5.77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5.29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5.29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27.88</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06375">
                <a:tc vMerge="1">
                  <a:txBody>
                    <a:bodyPr/>
                    <a:lstStyle/>
                    <a:p>
                      <a:endParaRPr lang="it-IT"/>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41.38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20.69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18.97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18.97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 </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06375">
                <a:tc vMerge="1">
                  <a:txBody>
                    <a:bodyPr/>
                    <a:lstStyle/>
                    <a:p>
                      <a:endParaRPr lang="it-IT"/>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24.49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50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23.4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28.21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 </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6375">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800000"/>
                          </a:solidFill>
                          <a:effectLst/>
                          <a:latin typeface="Calibri" charset="0"/>
                          <a:ea typeface="ＭＳ Ｐゴシック" charset="-128"/>
                          <a:cs typeface="ＭＳ Ｐゴシック" charset="-128"/>
                        </a:rPr>
                        <a:t>Totale</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98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24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47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39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208</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206375">
                <a:tc vMerge="1">
                  <a:txBody>
                    <a:bodyPr/>
                    <a:lstStyle/>
                    <a:p>
                      <a:endParaRPr lang="it-IT"/>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47.12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11.54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22.6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18.75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100</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45160" name="CasellaDiTesto 3"/>
          <p:cNvSpPr txBox="1">
            <a:spLocks noChangeArrowheads="1"/>
          </p:cNvSpPr>
          <p:nvPr/>
        </p:nvSpPr>
        <p:spPr bwMode="auto">
          <a:xfrm>
            <a:off x="684213" y="4419600"/>
            <a:ext cx="7632700" cy="1816100"/>
          </a:xfrm>
          <a:prstGeom prst="rect">
            <a:avLst/>
          </a:prstGeom>
          <a:noFill/>
          <a:ln w="9525">
            <a:noFill/>
            <a:miter lim="800000"/>
            <a:headEnd/>
            <a:tailEnd/>
          </a:ln>
        </p:spPr>
        <p:txBody>
          <a:bodyPr>
            <a:spAutoFit/>
          </a:bodyPr>
          <a:lstStyle/>
          <a:p>
            <a:pPr algn="just"/>
            <a:r>
              <a:rPr lang="it-IT" sz="1600">
                <a:latin typeface="Calibri" pitchFamily="34" charset="0"/>
              </a:rPr>
              <a:t>Anche da questa tabella risulta evidente che in qualsiasi luogo si beva il caffè prevale l’opzione  </a:t>
            </a:r>
            <a:r>
              <a:rPr lang="it-IT" sz="1600" b="1">
                <a:solidFill>
                  <a:srgbClr val="800000"/>
                </a:solidFill>
                <a:latin typeface="Calibri" pitchFamily="34" charset="0"/>
              </a:rPr>
              <a:t>AMICI</a:t>
            </a:r>
            <a:r>
              <a:rPr lang="it-IT" sz="1600">
                <a:latin typeface="Calibri" pitchFamily="34" charset="0"/>
              </a:rPr>
              <a:t>.  Solo a </a:t>
            </a:r>
            <a:r>
              <a:rPr lang="it-IT" sz="1600" b="1">
                <a:solidFill>
                  <a:srgbClr val="800000"/>
                </a:solidFill>
                <a:latin typeface="Calibri" pitchFamily="34" charset="0"/>
              </a:rPr>
              <a:t>CASA</a:t>
            </a:r>
            <a:r>
              <a:rPr lang="it-IT" sz="1600" b="1">
                <a:solidFill>
                  <a:srgbClr val="C00000"/>
                </a:solidFill>
                <a:latin typeface="Calibri" pitchFamily="34" charset="0"/>
              </a:rPr>
              <a:t> </a:t>
            </a:r>
            <a:r>
              <a:rPr lang="it-IT" sz="1600">
                <a:latin typeface="Calibri" pitchFamily="34" charset="0"/>
              </a:rPr>
              <a:t>è rilevante anche la compagnia della </a:t>
            </a:r>
            <a:r>
              <a:rPr lang="it-IT" sz="1600" b="1">
                <a:solidFill>
                  <a:srgbClr val="800000"/>
                </a:solidFill>
                <a:latin typeface="Calibri" pitchFamily="34" charset="0"/>
              </a:rPr>
              <a:t>FAMIGLIA</a:t>
            </a:r>
            <a:r>
              <a:rPr lang="it-IT" sz="1600">
                <a:latin typeface="Calibri" pitchFamily="34" charset="0"/>
              </a:rPr>
              <a:t> con una frequenza di </a:t>
            </a:r>
            <a:r>
              <a:rPr lang="it-IT" sz="1600" b="1">
                <a:latin typeface="Calibri" pitchFamily="34" charset="0"/>
              </a:rPr>
              <a:t>29</a:t>
            </a:r>
            <a:r>
              <a:rPr lang="it-IT" sz="1600">
                <a:latin typeface="Calibri" pitchFamily="34" charset="0"/>
              </a:rPr>
              <a:t> pari a quella degli amici. </a:t>
            </a:r>
          </a:p>
          <a:p>
            <a:pPr algn="just"/>
            <a:endParaRPr lang="it-IT" sz="1600">
              <a:latin typeface="Calibri" pitchFamily="34" charset="0"/>
            </a:endParaRPr>
          </a:p>
          <a:p>
            <a:pPr algn="just"/>
            <a:r>
              <a:rPr lang="it-IT" sz="1600">
                <a:latin typeface="Calibri" pitchFamily="34" charset="0"/>
              </a:rPr>
              <a:t>Quindi, dalle tabelle di contingenza analizzate, risulta come qualsiasi sia la concezione che si ha del momento del consumo di caffè e in qualsiasi luogo lo si beva, la compagnia preferita sia la stessa.</a:t>
            </a:r>
            <a:endParaRPr lang="en-US" sz="1600">
              <a:latin typeface="Calibri" pitchFamily="34" charset="0"/>
            </a:endParaRPr>
          </a:p>
        </p:txBody>
      </p:sp>
      <p:sp>
        <p:nvSpPr>
          <p:cNvPr id="45161" name="Slide Number Placeholder 8"/>
          <p:cNvSpPr>
            <a:spLocks noGrp="1"/>
          </p:cNvSpPr>
          <p:nvPr>
            <p:ph type="sldNum" sz="quarter" idx="12"/>
          </p:nvPr>
        </p:nvSpPr>
        <p:spPr bwMode="auto">
          <a:noFill/>
          <a:ln>
            <a:miter lim="800000"/>
            <a:headEnd/>
            <a:tailEnd/>
          </a:ln>
        </p:spPr>
        <p:txBody>
          <a:bodyPr/>
          <a:lstStyle/>
          <a:p>
            <a:fld id="{8D07600A-92EA-4161-BE12-B2718F666A51}" type="slidenum">
              <a:rPr lang="it-IT" smtClean="0">
                <a:latin typeface="Calibri" pitchFamily="34" charset="0"/>
                <a:ea typeface="ＭＳ Ｐゴシック" pitchFamily="34" charset="-128"/>
              </a:rPr>
              <a:pPr/>
              <a:t>40</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4"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078"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solidFill>
                  <a:srgbClr val="000000"/>
                </a:solidFill>
                <a:latin typeface="Calibri" pitchFamily="34" charset="0"/>
              </a:rPr>
              <a:t>                Università Carlo Cattaneo-LIUC    2010/2011		                  </a:t>
            </a:r>
          </a:p>
        </p:txBody>
      </p:sp>
      <p:sp>
        <p:nvSpPr>
          <p:cNvPr id="3079" name="Rectangle 4"/>
          <p:cNvSpPr>
            <a:spLocks noChangeArrowheads="1"/>
          </p:cNvSpPr>
          <p:nvPr/>
        </p:nvSpPr>
        <p:spPr bwMode="auto">
          <a:xfrm>
            <a:off x="457200" y="2189163"/>
            <a:ext cx="4572000" cy="1816100"/>
          </a:xfrm>
          <a:prstGeom prst="rect">
            <a:avLst/>
          </a:prstGeom>
          <a:noFill/>
          <a:ln w="9525">
            <a:noFill/>
            <a:miter lim="800000"/>
            <a:headEnd/>
            <a:tailEnd/>
          </a:ln>
        </p:spPr>
        <p:txBody>
          <a:bodyPr>
            <a:spAutoFit/>
          </a:bodyPr>
          <a:lstStyle/>
          <a:p>
            <a:pPr algn="just"/>
            <a:r>
              <a:rPr lang="it-IT" sz="1600" dirty="0">
                <a:latin typeface="Calibri" pitchFamily="34" charset="0"/>
              </a:rPr>
              <a:t>Bisogna considerare il coefficiente di correlazione per capire che tipo di relazione intercorre tra le due variabili quantitative.</a:t>
            </a:r>
          </a:p>
          <a:p>
            <a:pPr algn="just"/>
            <a:r>
              <a:rPr lang="it-IT" sz="1600" dirty="0">
                <a:latin typeface="Calibri" pitchFamily="34" charset="0"/>
              </a:rPr>
              <a:t>In questo caso il suo valore è pari a </a:t>
            </a:r>
            <a:r>
              <a:rPr lang="it-IT" sz="1600" dirty="0" smtClean="0">
                <a:latin typeface="Calibri" pitchFamily="34" charset="0"/>
              </a:rPr>
              <a:t>0.03451</a:t>
            </a:r>
            <a:r>
              <a:rPr lang="it-IT" sz="1600" dirty="0">
                <a:latin typeface="Calibri" pitchFamily="34" charset="0"/>
              </a:rPr>
              <a:t>. E’ un coefficiente positivo, ma molto prossimo allo 0 e quindi si può affermare che non esiste relazione tra le due variabili.</a:t>
            </a:r>
          </a:p>
        </p:txBody>
      </p:sp>
      <p:graphicFrame>
        <p:nvGraphicFramePr>
          <p:cNvPr id="10" name="Tabella 9"/>
          <p:cNvGraphicFramePr>
            <a:graphicFrameLocks noGrp="1"/>
          </p:cNvGraphicFramePr>
          <p:nvPr/>
        </p:nvGraphicFramePr>
        <p:xfrm>
          <a:off x="5257800" y="2225675"/>
          <a:ext cx="3390900" cy="1706880"/>
        </p:xfrm>
        <a:graphic>
          <a:graphicData uri="http://schemas.openxmlformats.org/drawingml/2006/table">
            <a:tbl>
              <a:tblPr/>
              <a:tblGrid>
                <a:gridCol w="1257300"/>
                <a:gridCol w="1092200"/>
                <a:gridCol w="1041400"/>
              </a:tblGrid>
              <a:tr h="200025">
                <a:tc gridSpan="3">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000000"/>
                          </a:solidFill>
                          <a:effectLst/>
                          <a:latin typeface="+mn-lt"/>
                        </a:rPr>
                        <a:t>Pearson</a:t>
                      </a:r>
                      <a:r>
                        <a:rPr kumimoji="0" lang="it-IT" sz="1400" b="1" i="0" u="none" strike="noStrike" cap="none" normalizeH="0" baseline="0" dirty="0">
                          <a:ln>
                            <a:noFill/>
                          </a:ln>
                          <a:solidFill>
                            <a:srgbClr val="000000"/>
                          </a:solidFill>
                          <a:effectLst/>
                          <a:latin typeface="+mn-lt"/>
                        </a:rPr>
                        <a:t> </a:t>
                      </a:r>
                      <a:r>
                        <a:rPr kumimoji="0" lang="it-IT" sz="1400" b="1" i="0" u="none" strike="noStrike" cap="none" normalizeH="0" baseline="0" dirty="0" err="1">
                          <a:ln>
                            <a:noFill/>
                          </a:ln>
                          <a:solidFill>
                            <a:srgbClr val="000000"/>
                          </a:solidFill>
                          <a:effectLst/>
                          <a:latin typeface="+mn-lt"/>
                        </a:rPr>
                        <a:t>Correlation</a:t>
                      </a:r>
                      <a:r>
                        <a:rPr kumimoji="0" lang="it-IT" sz="1400" b="1" i="0" u="none" strike="noStrike" cap="none" normalizeH="0" baseline="0" dirty="0">
                          <a:ln>
                            <a:noFill/>
                          </a:ln>
                          <a:solidFill>
                            <a:srgbClr val="000000"/>
                          </a:solidFill>
                          <a:effectLst/>
                          <a:latin typeface="+mn-lt"/>
                        </a:rPr>
                        <a:t> </a:t>
                      </a:r>
                      <a:r>
                        <a:rPr kumimoji="0" lang="it-IT" sz="1400" b="1" i="0" u="none" strike="noStrike" cap="none" normalizeH="0" baseline="0" dirty="0" err="1">
                          <a:ln>
                            <a:noFill/>
                          </a:ln>
                          <a:solidFill>
                            <a:srgbClr val="000000"/>
                          </a:solidFill>
                          <a:effectLst/>
                          <a:latin typeface="+mn-lt"/>
                        </a:rPr>
                        <a:t>Coefficients</a:t>
                      </a:r>
                      <a:r>
                        <a:rPr kumimoji="0" lang="it-IT" sz="1400" b="1" i="0" u="none" strike="noStrike" cap="none" normalizeH="0" baseline="0" dirty="0">
                          <a:ln>
                            <a:noFill/>
                          </a:ln>
                          <a:solidFill>
                            <a:srgbClr val="000000"/>
                          </a:solidFill>
                          <a:effectLst/>
                          <a:latin typeface="+mn-lt"/>
                        </a:rPr>
                        <a:t>, </a:t>
                      </a:r>
                      <a:r>
                        <a:rPr kumimoji="0" lang="it-IT" sz="1400" b="1" i="0" u="none" strike="noStrike" cap="none" normalizeH="0" baseline="0" dirty="0" err="1">
                          <a:ln>
                            <a:noFill/>
                          </a:ln>
                          <a:solidFill>
                            <a:srgbClr val="000000"/>
                          </a:solidFill>
                          <a:effectLst/>
                          <a:latin typeface="+mn-lt"/>
                        </a:rPr>
                        <a:t>N</a:t>
                      </a:r>
                      <a:r>
                        <a:rPr kumimoji="0" lang="it-IT" sz="1400" b="1" i="0" u="none" strike="noStrike" cap="none" normalizeH="0" baseline="0" dirty="0">
                          <a:ln>
                            <a:noFill/>
                          </a:ln>
                          <a:solidFill>
                            <a:srgbClr val="000000"/>
                          </a:solidFill>
                          <a:effectLst/>
                          <a:latin typeface="+mn-lt"/>
                        </a:rPr>
                        <a:t> = 208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lang="it-IT"/>
                    </a:p>
                  </a:txBody>
                  <a:tcPr/>
                </a:tc>
                <a:tc hMerge="1">
                  <a:txBody>
                    <a:bodyPr/>
                    <a:lstStyle/>
                    <a:p>
                      <a:endParaRPr lang="it-IT"/>
                    </a:p>
                  </a:txBody>
                  <a:tcPr/>
                </a:tc>
              </a:tr>
              <a:tr h="200025">
                <a:tc gridSpan="3">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000000"/>
                          </a:solidFill>
                          <a:effectLst/>
                          <a:latin typeface="+mn-lt"/>
                        </a:rPr>
                        <a:t>Prob</a:t>
                      </a:r>
                      <a:r>
                        <a:rPr kumimoji="0" lang="it-IT" sz="1400" b="1" i="0" u="none" strike="noStrike" cap="none" normalizeH="0" baseline="0" dirty="0">
                          <a:ln>
                            <a:noFill/>
                          </a:ln>
                          <a:solidFill>
                            <a:srgbClr val="000000"/>
                          </a:solidFill>
                          <a:effectLst/>
                          <a:latin typeface="+mn-lt"/>
                        </a:rPr>
                        <a:t> &gt; |r| under H0: Rho=0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hMerge="1">
                  <a:txBody>
                    <a:bodyPr/>
                    <a:lstStyle/>
                    <a:p>
                      <a:endParaRPr lang="it-IT"/>
                    </a:p>
                  </a:txBody>
                  <a:tcPr/>
                </a:tc>
              </a:tr>
              <a:tr h="4000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002288"/>
                          </a:solidFill>
                          <a:effectLst/>
                          <a:latin typeface="+mn-lt"/>
                        </a:rPr>
                        <a:t> </a:t>
                      </a:r>
                      <a:endParaRPr kumimoji="0" lang="it-IT" sz="1400" b="1" i="0" u="none" strike="noStrike" cap="none" normalizeH="0" baseline="0" dirty="0">
                        <a:ln>
                          <a:noFill/>
                        </a:ln>
                        <a:solidFill>
                          <a:srgbClr val="002288"/>
                        </a:solidFill>
                        <a:effectLst/>
                        <a:latin typeface="+mn-lt"/>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mn-lt"/>
                        </a:rPr>
                        <a:t>ETA'</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mn-lt"/>
                        </a:rPr>
                        <a:t>NUMERO CAFFE'</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905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mn-lt"/>
                        </a:rPr>
                        <a:t>ETA'</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mn-lt"/>
                        </a:rPr>
                        <a:t>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mn-lt"/>
                        </a:rPr>
                        <a:t>0.03451</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00"/>
                    </a:solidFill>
                  </a:tcPr>
                </a:tc>
              </a:tr>
              <a:tr h="1905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mn-lt"/>
                        </a:rPr>
                        <a:t>ETA'</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mn-lt"/>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mn-lt"/>
                        </a:rPr>
                        <a:t>0.6207</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905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mn-lt"/>
                        </a:rPr>
                        <a:t>NUMERO CAFFE'</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mn-lt"/>
                        </a:rPr>
                        <a:t>0.03451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rgbClr val="000000"/>
                          </a:solidFill>
                          <a:effectLst/>
                          <a:latin typeface="+mn-lt"/>
                        </a:rPr>
                        <a:t>1</a:t>
                      </a:r>
                      <a:endParaRPr kumimoji="0" lang="it-IT" sz="1400" b="0" i="0" u="none" strike="noStrike" cap="none" normalizeH="0" baseline="0" dirty="0">
                        <a:ln>
                          <a:noFill/>
                        </a:ln>
                        <a:solidFill>
                          <a:srgbClr val="000000"/>
                        </a:solidFill>
                        <a:effectLst/>
                        <a:latin typeface="+mn-lt"/>
                      </a:endParaRP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mn-lt"/>
                        </a:rPr>
                        <a:t>NUMERO CAFFE'</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mn-lt"/>
                        </a:rPr>
                        <a:t>0.6207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rgbClr val="000000"/>
                          </a:solidFill>
                          <a:effectLst/>
                          <a:latin typeface="+mn-lt"/>
                        </a:rPr>
                        <a:t> </a:t>
                      </a:r>
                      <a:endParaRPr kumimoji="0" lang="it-IT" sz="1400" b="0" i="0" u="none" strike="noStrike" cap="none" normalizeH="0" baseline="0" dirty="0">
                        <a:ln>
                          <a:noFill/>
                        </a:ln>
                        <a:solidFill>
                          <a:srgbClr val="000000"/>
                        </a:solidFill>
                        <a:effectLst/>
                        <a:latin typeface="+mn-lt"/>
                      </a:endParaRP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3107" name="Rectangle 3"/>
          <p:cNvSpPr txBox="1">
            <a:spLocks noChangeArrowheads="1"/>
          </p:cNvSpPr>
          <p:nvPr/>
        </p:nvSpPr>
        <p:spPr bwMode="auto">
          <a:xfrm>
            <a:off x="468313" y="1341438"/>
            <a:ext cx="8675687" cy="1079500"/>
          </a:xfrm>
          <a:prstGeom prst="rect">
            <a:avLst/>
          </a:prstGeom>
          <a:noFill/>
          <a:ln w="9525">
            <a:noFill/>
            <a:miter lim="800000"/>
            <a:headEnd/>
            <a:tailEnd/>
          </a:ln>
        </p:spPr>
        <p:txBody>
          <a:bodyPr/>
          <a:lstStyle/>
          <a:p>
            <a:pPr algn="just">
              <a:spcBef>
                <a:spcPct val="20000"/>
              </a:spcBef>
            </a:pPr>
            <a:r>
              <a:rPr lang="it-IT" sz="1600">
                <a:latin typeface="Calibri" pitchFamily="34" charset="0"/>
              </a:rPr>
              <a:t>L’analisi è svolta per capire se esiste una relazione tra le due variabili e se è di tipo positivo o negativo. </a:t>
            </a:r>
          </a:p>
          <a:p>
            <a:pPr algn="just">
              <a:spcBef>
                <a:spcPct val="20000"/>
              </a:spcBef>
            </a:pPr>
            <a:r>
              <a:rPr lang="it-IT" sz="1600">
                <a:latin typeface="Calibri" pitchFamily="34" charset="0"/>
              </a:rPr>
              <a:t>In questo modo l’azienda, attraverso il risultato ottenuto,  può concentrarsi su un’eventuale target di clienti divisi per fascia di età.</a:t>
            </a:r>
          </a:p>
          <a:p>
            <a:pPr algn="just">
              <a:spcBef>
                <a:spcPct val="20000"/>
              </a:spcBef>
            </a:pPr>
            <a:r>
              <a:rPr lang="it-IT" sz="1600">
                <a:latin typeface="Calibri" pitchFamily="34" charset="0"/>
              </a:rPr>
              <a:t> </a:t>
            </a:r>
          </a:p>
        </p:txBody>
      </p:sp>
      <p:sp>
        <p:nvSpPr>
          <p:cNvPr id="44068" name="CasellaDiTesto 2"/>
          <p:cNvSpPr txBox="1">
            <a:spLocks noChangeArrowheads="1"/>
          </p:cNvSpPr>
          <p:nvPr/>
        </p:nvSpPr>
        <p:spPr bwMode="auto">
          <a:xfrm>
            <a:off x="457200" y="511175"/>
            <a:ext cx="8253413" cy="830263"/>
          </a:xfrm>
          <a:prstGeom prst="rect">
            <a:avLst/>
          </a:prstGeom>
          <a:noFill/>
          <a:ln w="9525">
            <a:noFill/>
            <a:miter lim="800000"/>
            <a:headEnd/>
            <a:tailEnd/>
          </a:ln>
        </p:spPr>
        <p:txBody>
          <a:bodyPr>
            <a:spAutoFit/>
          </a:bodyPr>
          <a:lstStyle/>
          <a:p>
            <a:pPr>
              <a:defRPr/>
            </a:pPr>
            <a:r>
              <a:rPr lang="it-IT" sz="2400" b="1" dirty="0">
                <a:solidFill>
                  <a:srgbClr val="800000"/>
                </a:solidFill>
                <a:latin typeface="+mn-lt"/>
                <a:ea typeface="ＭＳ Ｐゴシック" charset="-128"/>
                <a:cs typeface="ＭＳ Ｐゴシック" charset="-128"/>
              </a:rPr>
              <a:t>ANALISI </a:t>
            </a:r>
            <a:r>
              <a:rPr lang="it-IT" sz="2400" b="1" dirty="0" err="1">
                <a:solidFill>
                  <a:srgbClr val="800000"/>
                </a:solidFill>
                <a:latin typeface="+mn-lt"/>
                <a:ea typeface="ＭＳ Ｐゴシック" charset="-128"/>
                <a:cs typeface="ＭＳ Ｐゴシック" charset="-128"/>
              </a:rPr>
              <a:t>DI</a:t>
            </a:r>
            <a:r>
              <a:rPr lang="it-IT" sz="2400" b="1" dirty="0">
                <a:solidFill>
                  <a:srgbClr val="800000"/>
                </a:solidFill>
                <a:latin typeface="+mn-lt"/>
                <a:ea typeface="ＭＳ Ｐゴシック" charset="-128"/>
                <a:cs typeface="ＭＳ Ｐゴシック" charset="-128"/>
              </a:rPr>
              <a:t> CORRELAZIONE TRA LA VARIABILE </a:t>
            </a:r>
            <a:r>
              <a:rPr lang="it-IT" sz="2400" b="1" i="1" dirty="0">
                <a:solidFill>
                  <a:srgbClr val="800000"/>
                </a:solidFill>
                <a:latin typeface="+mn-lt"/>
                <a:ea typeface="ＭＳ Ｐゴシック" charset="-128"/>
                <a:cs typeface="ＭＳ Ｐゴシック" charset="-128"/>
              </a:rPr>
              <a:t>ETA`</a:t>
            </a:r>
            <a:r>
              <a:rPr lang="it-IT" sz="2400" b="1" dirty="0">
                <a:solidFill>
                  <a:srgbClr val="800000"/>
                </a:solidFill>
                <a:latin typeface="+mn-lt"/>
                <a:ea typeface="ＭＳ Ｐゴシック" charset="-128"/>
                <a:cs typeface="ＭＳ Ｐゴシック" charset="-128"/>
              </a:rPr>
              <a:t> E LA VARIABILE </a:t>
            </a:r>
            <a:r>
              <a:rPr lang="it-IT" sz="2400" b="1" i="1" dirty="0">
                <a:solidFill>
                  <a:srgbClr val="800000"/>
                </a:solidFill>
                <a:latin typeface="+mn-lt"/>
                <a:ea typeface="ＭＳ Ｐゴシック" charset="-128"/>
                <a:cs typeface="ＭＳ Ｐゴシック" charset="-128"/>
              </a:rPr>
              <a:t>NUMERO </a:t>
            </a:r>
            <a:r>
              <a:rPr lang="it-IT" sz="2400" b="1" i="1" dirty="0" err="1">
                <a:solidFill>
                  <a:srgbClr val="800000"/>
                </a:solidFill>
                <a:latin typeface="+mn-lt"/>
                <a:ea typeface="ＭＳ Ｐゴシック" charset="-128"/>
                <a:cs typeface="ＭＳ Ｐゴシック" charset="-128"/>
              </a:rPr>
              <a:t>DI</a:t>
            </a:r>
            <a:r>
              <a:rPr lang="it-IT" sz="2400" b="1" i="1" dirty="0">
                <a:solidFill>
                  <a:srgbClr val="800000"/>
                </a:solidFill>
                <a:latin typeface="+mn-lt"/>
                <a:ea typeface="ＭＳ Ｐゴシック" charset="-128"/>
                <a:cs typeface="ＭＳ Ｐゴシック" charset="-128"/>
              </a:rPr>
              <a:t> CAFFE` CONSUMATI</a:t>
            </a:r>
          </a:p>
          <a:p>
            <a:pPr>
              <a:defRPr/>
            </a:pPr>
            <a:endParaRPr lang="it-IT" sz="2400" b="1" dirty="0">
              <a:solidFill>
                <a:srgbClr val="800000"/>
              </a:solidFill>
              <a:latin typeface="+mn-lt"/>
              <a:ea typeface="ＭＳ Ｐゴシック" charset="-128"/>
              <a:cs typeface="ＭＳ Ｐゴシック" charset="-128"/>
            </a:endParaRPr>
          </a:p>
        </p:txBody>
      </p:sp>
      <p:graphicFrame>
        <p:nvGraphicFramePr>
          <p:cNvPr id="3074" name="Segnaposto contenuto 3"/>
          <p:cNvGraphicFramePr>
            <a:graphicFrameLocks/>
          </p:cNvGraphicFramePr>
          <p:nvPr/>
        </p:nvGraphicFramePr>
        <p:xfrm>
          <a:off x="838200" y="3929063"/>
          <a:ext cx="4062413" cy="2236787"/>
        </p:xfrm>
        <a:graphic>
          <a:graphicData uri="http://schemas.openxmlformats.org/presentationml/2006/ole">
            <mc:AlternateContent xmlns:mc="http://schemas.openxmlformats.org/markup-compatibility/2006">
              <mc:Choice xmlns:v="urn:schemas-microsoft-com:vml" Requires="v">
                <p:oleObj spid="_x0000_s3077" name="Chart" r:id="rId5" imgW="4060288" imgH="2237426" progId="Excel.Sheet.8">
                  <p:embed/>
                </p:oleObj>
              </mc:Choice>
              <mc:Fallback>
                <p:oleObj name="Chart" r:id="rId5" imgW="4060288" imgH="2237426" progId="Excel.Sheet.8">
                  <p:embed/>
                  <p:pic>
                    <p:nvPicPr>
                      <p:cNvPr id="0" name="Segnaposto contenuto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929063"/>
                        <a:ext cx="4062413" cy="2236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asellaDiTesto 6"/>
          <p:cNvSpPr txBox="1"/>
          <p:nvPr/>
        </p:nvSpPr>
        <p:spPr>
          <a:xfrm>
            <a:off x="609600" y="4365103"/>
            <a:ext cx="369332" cy="1159679"/>
          </a:xfrm>
          <a:prstGeom prst="rect">
            <a:avLst/>
          </a:prstGeom>
          <a:noFill/>
        </p:spPr>
        <p:txBody>
          <a:bodyPr vert="vert270">
            <a:spAutoFit/>
          </a:bodyPr>
          <a:lstStyle/>
          <a:p>
            <a:pPr>
              <a:defRPr/>
            </a:pPr>
            <a:r>
              <a:rPr lang="it-IT" sz="1200" b="1" dirty="0">
                <a:solidFill>
                  <a:srgbClr val="800000"/>
                </a:solidFill>
                <a:latin typeface="+mn-lt"/>
                <a:ea typeface="ＭＳ Ｐゴシック" charset="-128"/>
                <a:cs typeface="ＭＳ Ｐゴシック" charset="-128"/>
              </a:rPr>
              <a:t>MEDIA CAFFE’</a:t>
            </a:r>
          </a:p>
        </p:txBody>
      </p:sp>
      <p:sp>
        <p:nvSpPr>
          <p:cNvPr id="44071" name="CasellaDiTesto 7"/>
          <p:cNvSpPr txBox="1">
            <a:spLocks noChangeArrowheads="1"/>
          </p:cNvSpPr>
          <p:nvPr/>
        </p:nvSpPr>
        <p:spPr bwMode="auto">
          <a:xfrm>
            <a:off x="2590800" y="5943600"/>
            <a:ext cx="576263" cy="276225"/>
          </a:xfrm>
          <a:prstGeom prst="rect">
            <a:avLst/>
          </a:prstGeom>
          <a:noFill/>
          <a:ln w="9525">
            <a:noFill/>
            <a:miter lim="800000"/>
            <a:headEnd/>
            <a:tailEnd/>
          </a:ln>
        </p:spPr>
        <p:txBody>
          <a:bodyPr>
            <a:spAutoFit/>
          </a:bodyPr>
          <a:lstStyle/>
          <a:p>
            <a:pPr>
              <a:defRPr/>
            </a:pPr>
            <a:r>
              <a:rPr lang="it-IT" sz="1200" b="1" dirty="0">
                <a:solidFill>
                  <a:srgbClr val="800000"/>
                </a:solidFill>
                <a:latin typeface="+mn-lt"/>
                <a:ea typeface="ＭＳ Ｐゴシック" charset="-128"/>
                <a:cs typeface="ＭＳ Ｐゴシック" charset="-128"/>
              </a:rPr>
              <a:t>ETA</a:t>
            </a:r>
            <a:r>
              <a:rPr lang="it-IT" sz="1100" b="1" dirty="0">
                <a:solidFill>
                  <a:srgbClr val="800000"/>
                </a:solidFill>
                <a:ea typeface="ＭＳ Ｐゴシック" charset="-128"/>
                <a:cs typeface="ＭＳ Ｐゴシック" charset="-128"/>
              </a:rPr>
              <a:t>’</a:t>
            </a:r>
            <a:endParaRPr lang="it-IT" sz="1100" dirty="0">
              <a:solidFill>
                <a:srgbClr val="800000"/>
              </a:solidFill>
              <a:ea typeface="ＭＳ Ｐゴシック" charset="-128"/>
              <a:cs typeface="ＭＳ Ｐゴシック" charset="-128"/>
            </a:endParaRPr>
          </a:p>
        </p:txBody>
      </p:sp>
      <p:sp>
        <p:nvSpPr>
          <p:cNvPr id="3111" name="CasellaDiTesto 11"/>
          <p:cNvSpPr txBox="1">
            <a:spLocks noChangeArrowheads="1"/>
          </p:cNvSpPr>
          <p:nvPr/>
        </p:nvSpPr>
        <p:spPr bwMode="auto">
          <a:xfrm>
            <a:off x="5257800" y="4297363"/>
            <a:ext cx="3630613" cy="1076325"/>
          </a:xfrm>
          <a:prstGeom prst="rect">
            <a:avLst/>
          </a:prstGeom>
          <a:noFill/>
          <a:ln w="9525">
            <a:noFill/>
            <a:miter lim="800000"/>
            <a:headEnd/>
            <a:tailEnd/>
          </a:ln>
        </p:spPr>
        <p:txBody>
          <a:bodyPr>
            <a:spAutoFit/>
          </a:bodyPr>
          <a:lstStyle/>
          <a:p>
            <a:pPr algn="just"/>
            <a:r>
              <a:rPr lang="it-IT" sz="1600">
                <a:latin typeface="Calibri" pitchFamily="34" charset="0"/>
              </a:rPr>
              <a:t>Come si può osservare nel grafico, non vi è una correlazione lineare, né tantomeno positiva, tra le variabili età e numero di caffè bevuti.</a:t>
            </a:r>
          </a:p>
        </p:txBody>
      </p:sp>
      <p:sp>
        <p:nvSpPr>
          <p:cNvPr id="3112" name="Slide Number Placeholder 14"/>
          <p:cNvSpPr>
            <a:spLocks noGrp="1"/>
          </p:cNvSpPr>
          <p:nvPr>
            <p:ph type="sldNum" sz="quarter" idx="12"/>
          </p:nvPr>
        </p:nvSpPr>
        <p:spPr bwMode="auto">
          <a:noFill/>
          <a:ln>
            <a:miter lim="800000"/>
            <a:headEnd/>
            <a:tailEnd/>
          </a:ln>
        </p:spPr>
        <p:txBody>
          <a:bodyPr/>
          <a:lstStyle/>
          <a:p>
            <a:fld id="{512C1C20-8E52-4C76-9E89-3E527CF217F4}" type="slidenum">
              <a:rPr lang="it-IT" smtClean="0">
                <a:latin typeface="Calibri" pitchFamily="34" charset="0"/>
                <a:ea typeface="ＭＳ Ｐゴシック" pitchFamily="34" charset="-128"/>
              </a:rPr>
              <a:pPr/>
              <a:t>41</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Immagine 17"/>
          <p:cNvPicPr>
            <a:picLocks noChangeAspect="1" noChangeArrowheads="1"/>
          </p:cNvPicPr>
          <p:nvPr/>
        </p:nvPicPr>
        <p:blipFill>
          <a:blip r:embed="rId3" cstate="print"/>
          <a:srcRect/>
          <a:stretch>
            <a:fillRect/>
          </a:stretch>
        </p:blipFill>
        <p:spPr bwMode="auto">
          <a:xfrm>
            <a:off x="379413" y="3657600"/>
            <a:ext cx="4552950" cy="2673350"/>
          </a:xfrm>
          <a:prstGeom prst="rect">
            <a:avLst/>
          </a:prstGeom>
          <a:noFill/>
          <a:ln w="9525">
            <a:noFill/>
            <a:miter lim="800000"/>
            <a:headEnd/>
            <a:tailEnd/>
          </a:ln>
        </p:spPr>
      </p:pic>
      <p:pic>
        <p:nvPicPr>
          <p:cNvPr id="46083" name="Picture 3"/>
          <p:cNvPicPr>
            <a:picLocks noChangeAspect="1" noChangeArrowheads="1"/>
          </p:cNvPicPr>
          <p:nvPr/>
        </p:nvPicPr>
        <p:blipFill>
          <a:blip r:embed="rId4"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6085"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solidFill>
                  <a:srgbClr val="000000"/>
                </a:solidFill>
                <a:latin typeface="Calibri" pitchFamily="34" charset="0"/>
              </a:rPr>
              <a:t>                Università Carlo Cattaneo-LIUC    2010/2011		                  </a:t>
            </a:r>
          </a:p>
        </p:txBody>
      </p:sp>
      <p:sp>
        <p:nvSpPr>
          <p:cNvPr id="15" name="Rectangle 3"/>
          <p:cNvSpPr txBox="1">
            <a:spLocks noChangeArrowheads="1"/>
          </p:cNvSpPr>
          <p:nvPr/>
        </p:nvSpPr>
        <p:spPr bwMode="auto">
          <a:xfrm>
            <a:off x="395288" y="517525"/>
            <a:ext cx="8569325" cy="895350"/>
          </a:xfrm>
          <a:prstGeom prst="rect">
            <a:avLst/>
          </a:prstGeom>
          <a:noFill/>
          <a:ln>
            <a:noFill/>
          </a:ln>
          <a:extLst/>
        </p:spPr>
        <p:txBody>
          <a:bodyPr/>
          <a:lstStyle/>
          <a:p>
            <a:pPr algn="just">
              <a:spcBef>
                <a:spcPct val="20000"/>
              </a:spcBef>
              <a:defRPr/>
            </a:pPr>
            <a:r>
              <a:rPr lang="it-IT" sz="2400" b="1" dirty="0">
                <a:solidFill>
                  <a:srgbClr val="800000"/>
                </a:solidFill>
                <a:latin typeface="+mn-lt"/>
                <a:ea typeface="ＭＳ Ｐゴシック" charset="-128"/>
                <a:cs typeface="ＭＳ Ｐゴシック" charset="-128"/>
              </a:rPr>
              <a:t>ANALISI </a:t>
            </a:r>
            <a:r>
              <a:rPr lang="it-IT" sz="2400" b="1" dirty="0" err="1">
                <a:solidFill>
                  <a:srgbClr val="800000"/>
                </a:solidFill>
                <a:latin typeface="+mn-lt"/>
                <a:ea typeface="ＭＳ Ｐゴシック" charset="-128"/>
                <a:cs typeface="ＭＳ Ｐゴシック" charset="-128"/>
              </a:rPr>
              <a:t>DI</a:t>
            </a:r>
            <a:r>
              <a:rPr lang="it-IT" sz="2400" b="1" dirty="0">
                <a:solidFill>
                  <a:srgbClr val="800000"/>
                </a:solidFill>
                <a:latin typeface="+mn-lt"/>
                <a:ea typeface="ＭＳ Ｐゴシック" charset="-128"/>
                <a:cs typeface="ＭＳ Ｐゴシック" charset="-128"/>
              </a:rPr>
              <a:t> CORRELAZIONE TRA LE VARIABILI QUANTITATIVE </a:t>
            </a:r>
            <a:r>
              <a:rPr lang="it-IT" sz="2400" b="1" i="1" dirty="0">
                <a:solidFill>
                  <a:srgbClr val="800000"/>
                </a:solidFill>
                <a:latin typeface="+mn-lt"/>
                <a:ea typeface="ＭＳ Ｐゴシック" charset="-128"/>
                <a:cs typeface="ＭＳ Ｐゴシック" charset="-128"/>
              </a:rPr>
              <a:t>ETA`</a:t>
            </a:r>
            <a:r>
              <a:rPr lang="it-IT" sz="2400" b="1" dirty="0">
                <a:solidFill>
                  <a:srgbClr val="800000"/>
                </a:solidFill>
                <a:latin typeface="+mn-lt"/>
                <a:ea typeface="ＭＳ Ｐゴシック" charset="-128"/>
                <a:cs typeface="ＭＳ Ｐゴシック" charset="-128"/>
              </a:rPr>
              <a:t> E </a:t>
            </a:r>
            <a:r>
              <a:rPr lang="it-IT" sz="2400" b="1" i="1" dirty="0">
                <a:solidFill>
                  <a:srgbClr val="800000"/>
                </a:solidFill>
                <a:latin typeface="+mn-lt"/>
                <a:ea typeface="ＭＳ Ｐゴシック" charset="-128"/>
                <a:cs typeface="ＭＳ Ｐゴシック" charset="-128"/>
              </a:rPr>
              <a:t>PROPENSIONE ALL’ACQUISTO</a:t>
            </a:r>
          </a:p>
          <a:p>
            <a:pPr algn="just">
              <a:spcBef>
                <a:spcPct val="20000"/>
              </a:spcBef>
              <a:defRPr/>
            </a:pPr>
            <a:endParaRPr lang="it-IT" sz="800" i="1" dirty="0">
              <a:ea typeface="ＭＳ Ｐゴシック" charset="-128"/>
              <a:cs typeface="ＭＳ Ｐゴシック" charset="-128"/>
            </a:endParaRPr>
          </a:p>
          <a:p>
            <a:pPr algn="just">
              <a:spcBef>
                <a:spcPct val="20000"/>
              </a:spcBef>
              <a:defRPr/>
            </a:pPr>
            <a:r>
              <a:rPr lang="it-IT" sz="1600" dirty="0">
                <a:latin typeface="+mn-lt"/>
                <a:ea typeface="ＭＳ Ｐゴシック" charset="-128"/>
                <a:cs typeface="ＭＳ Ｐゴシック" charset="-128"/>
              </a:rPr>
              <a:t>Questa analisi può essere utile per capire se la </a:t>
            </a:r>
            <a:r>
              <a:rPr lang="it-IT" sz="1600" i="1" dirty="0">
                <a:latin typeface="+mn-lt"/>
                <a:ea typeface="ＭＳ Ｐゴシック" charset="-128"/>
                <a:cs typeface="ＭＳ Ｐゴシック" charset="-128"/>
              </a:rPr>
              <a:t>sensibilità al prezzo</a:t>
            </a:r>
            <a:r>
              <a:rPr lang="it-IT" sz="1600" dirty="0">
                <a:latin typeface="+mn-lt"/>
                <a:ea typeface="ＭＳ Ｐゴシック" charset="-128"/>
                <a:cs typeface="ＭＳ Ｐゴシック" charset="-128"/>
              </a:rPr>
              <a:t> possa variare con il variare dell’età.</a:t>
            </a:r>
          </a:p>
          <a:p>
            <a:pPr algn="ctr">
              <a:spcBef>
                <a:spcPct val="20000"/>
              </a:spcBef>
              <a:defRPr/>
            </a:pPr>
            <a:endParaRPr lang="it-IT" b="1" dirty="0">
              <a:solidFill>
                <a:srgbClr val="898989"/>
              </a:solidFill>
              <a:ea typeface="ＭＳ Ｐゴシック" charset="-128"/>
              <a:cs typeface="ＭＳ Ｐゴシック" charset="-128"/>
            </a:endParaRPr>
          </a:p>
          <a:p>
            <a:pPr algn="ctr">
              <a:spcBef>
                <a:spcPct val="20000"/>
              </a:spcBef>
              <a:defRPr/>
            </a:pPr>
            <a:endParaRPr lang="it-IT" b="1" dirty="0">
              <a:solidFill>
                <a:srgbClr val="898989"/>
              </a:solidFill>
              <a:ea typeface="ＭＳ Ｐゴシック" charset="-128"/>
              <a:cs typeface="ＭＳ Ｐゴシック" charset="-128"/>
            </a:endParaRPr>
          </a:p>
          <a:p>
            <a:pPr algn="ctr">
              <a:spcBef>
                <a:spcPct val="20000"/>
              </a:spcBef>
              <a:defRPr/>
            </a:pPr>
            <a:endParaRPr lang="it-IT" b="1" dirty="0">
              <a:solidFill>
                <a:srgbClr val="898989"/>
              </a:solidFill>
              <a:ea typeface="ＭＳ Ｐゴシック" charset="-128"/>
              <a:cs typeface="ＭＳ Ｐゴシック" charset="-128"/>
            </a:endParaRPr>
          </a:p>
          <a:p>
            <a:pPr algn="ctr">
              <a:spcBef>
                <a:spcPct val="20000"/>
              </a:spcBef>
              <a:defRPr/>
            </a:pPr>
            <a:endParaRPr lang="it-IT" dirty="0">
              <a:solidFill>
                <a:srgbClr val="898989"/>
              </a:solidFill>
              <a:ea typeface="ＭＳ Ｐゴシック" charset="-128"/>
              <a:cs typeface="ＭＳ Ｐゴシック" charset="-128"/>
            </a:endParaRPr>
          </a:p>
          <a:p>
            <a:pPr algn="ctr">
              <a:spcBef>
                <a:spcPct val="20000"/>
              </a:spcBef>
              <a:defRPr/>
            </a:pPr>
            <a:endParaRPr lang="it-IT" dirty="0">
              <a:solidFill>
                <a:srgbClr val="898989"/>
              </a:solidFill>
              <a:ea typeface="ＭＳ Ｐゴシック" charset="-128"/>
              <a:cs typeface="ＭＳ Ｐゴシック" charset="-128"/>
            </a:endParaRPr>
          </a:p>
          <a:p>
            <a:pPr algn="ctr">
              <a:spcBef>
                <a:spcPct val="20000"/>
              </a:spcBef>
              <a:defRPr/>
            </a:pPr>
            <a:endParaRPr lang="it-IT" dirty="0">
              <a:solidFill>
                <a:srgbClr val="898989"/>
              </a:solidFill>
              <a:ea typeface="ＭＳ Ｐゴシック" charset="-128"/>
              <a:cs typeface="ＭＳ Ｐゴシック" charset="-128"/>
            </a:endParaRPr>
          </a:p>
        </p:txBody>
      </p:sp>
      <p:graphicFrame>
        <p:nvGraphicFramePr>
          <p:cNvPr id="16" name="Tabella 15"/>
          <p:cNvGraphicFramePr>
            <a:graphicFrameLocks noGrp="1"/>
          </p:cNvGraphicFramePr>
          <p:nvPr/>
        </p:nvGraphicFramePr>
        <p:xfrm>
          <a:off x="539750" y="1905000"/>
          <a:ext cx="4368800" cy="1689102"/>
        </p:xfrm>
        <a:graphic>
          <a:graphicData uri="http://schemas.openxmlformats.org/drawingml/2006/table">
            <a:tbl>
              <a:tblPr/>
              <a:tblGrid>
                <a:gridCol w="1309687"/>
                <a:gridCol w="1747838"/>
                <a:gridCol w="1311275"/>
              </a:tblGrid>
              <a:tr h="246063">
                <a:tc gridSpan="3">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mn-lt"/>
                        </a:rPr>
                        <a:t>Coefficienti di correlazione di </a:t>
                      </a:r>
                      <a:r>
                        <a:rPr kumimoji="0" lang="it-IT" sz="1400" b="1" i="0" u="none" strike="noStrike" cap="none" normalizeH="0" baseline="0" dirty="0" err="1">
                          <a:ln>
                            <a:noFill/>
                          </a:ln>
                          <a:solidFill>
                            <a:srgbClr val="800000"/>
                          </a:solidFill>
                          <a:effectLst/>
                          <a:latin typeface="+mn-lt"/>
                        </a:rPr>
                        <a:t>Pearson</a:t>
                      </a:r>
                      <a:r>
                        <a:rPr kumimoji="0" lang="it-IT" sz="1400" b="1" i="0" u="none" strike="noStrike" cap="none" normalizeH="0" baseline="0" dirty="0">
                          <a:ln>
                            <a:noFill/>
                          </a:ln>
                          <a:solidFill>
                            <a:schemeClr val="tx1"/>
                          </a:solidFill>
                          <a:effectLst/>
                          <a:latin typeface="+mn-lt"/>
                        </a:rPr>
                        <a:t>, </a:t>
                      </a:r>
                      <a:r>
                        <a:rPr kumimoji="0" lang="it-IT" sz="1400" b="1" i="0" u="none" strike="noStrike" cap="none" normalizeH="0" baseline="0" dirty="0" err="1">
                          <a:ln>
                            <a:noFill/>
                          </a:ln>
                          <a:solidFill>
                            <a:schemeClr val="tx1"/>
                          </a:solidFill>
                          <a:effectLst/>
                          <a:latin typeface="+mn-lt"/>
                        </a:rPr>
                        <a:t>N</a:t>
                      </a:r>
                      <a:r>
                        <a:rPr kumimoji="0" lang="it-IT" sz="1400" b="1" i="0" u="none" strike="noStrike" cap="none" normalizeH="0" baseline="0" dirty="0">
                          <a:ln>
                            <a:noFill/>
                          </a:ln>
                          <a:solidFill>
                            <a:schemeClr val="tx1"/>
                          </a:solidFill>
                          <a:effectLst/>
                          <a:latin typeface="+mn-lt"/>
                        </a:rPr>
                        <a:t> = 208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it-IT"/>
                    </a:p>
                  </a:txBody>
                  <a:tcPr/>
                </a:tc>
                <a:tc hMerge="1">
                  <a:txBody>
                    <a:bodyPr/>
                    <a:lstStyle/>
                    <a:p>
                      <a:endParaRPr lang="it-IT"/>
                    </a:p>
                  </a:txBody>
                  <a:tcPr/>
                </a:tc>
              </a:tr>
              <a:tr h="246063">
                <a:tc gridSpan="3">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chemeClr val="tx1"/>
                          </a:solidFill>
                          <a:effectLst/>
                          <a:latin typeface="+mn-lt"/>
                        </a:rPr>
                        <a:t>Prob</a:t>
                      </a:r>
                      <a:r>
                        <a:rPr kumimoji="0" lang="it-IT" sz="1400" b="1" i="0" u="none" strike="noStrike" cap="none" normalizeH="0" baseline="0" dirty="0">
                          <a:ln>
                            <a:noFill/>
                          </a:ln>
                          <a:solidFill>
                            <a:schemeClr val="tx1"/>
                          </a:solidFill>
                          <a:effectLst/>
                          <a:latin typeface="+mn-lt"/>
                        </a:rPr>
                        <a:t> &gt; |r| con H0: Rho=0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it-IT"/>
                    </a:p>
                  </a:txBody>
                  <a:tcPr/>
                </a:tc>
                <a:tc hMerge="1">
                  <a:txBody>
                    <a:bodyPr/>
                    <a:lstStyle/>
                    <a:p>
                      <a:endParaRPr lang="it-IT"/>
                    </a:p>
                  </a:txBody>
                  <a:tcPr/>
                </a:tc>
              </a:tr>
              <a:tr h="24606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mn-lt"/>
                        </a:rPr>
                        <a:t> </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mn-lt"/>
                        </a:rPr>
                        <a:t>ETA</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mn-lt"/>
                        </a:rPr>
                        <a:t>SPESABAR</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349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mn-lt"/>
                        </a:rPr>
                        <a:t>ETA</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chemeClr val="tx1"/>
                          </a:solidFill>
                          <a:effectLst/>
                          <a:latin typeface="+mn-lt"/>
                        </a:rPr>
                        <a:t>1</a:t>
                      </a:r>
                      <a:endParaRPr kumimoji="0" lang="it-IT" sz="1400" b="0" i="0" u="none" strike="noStrike" cap="none" normalizeH="0" baseline="0" dirty="0">
                        <a:ln>
                          <a:noFill/>
                        </a:ln>
                        <a:solidFill>
                          <a:schemeClr val="tx1"/>
                        </a:solidFill>
                        <a:effectLst/>
                        <a:latin typeface="+mn-lt"/>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mn-lt"/>
                        </a:rPr>
                        <a:t>-0.19727</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2349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mn-lt"/>
                        </a:rPr>
                        <a:t>ETA</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mn-lt"/>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mn-lt"/>
                        </a:rPr>
                        <a:t>0.0043</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349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mn-lt"/>
                        </a:rPr>
                        <a:t>SPESABAR</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mn-lt"/>
                        </a:rPr>
                        <a:t>-0.19727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mn-lt"/>
                        </a:rPr>
                        <a:t>1</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24606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mn-lt"/>
                        </a:rPr>
                        <a:t>SPESABAR</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mn-lt"/>
                        </a:rPr>
                        <a:t>0.0043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chemeClr val="tx1"/>
                          </a:solidFill>
                          <a:effectLst/>
                          <a:latin typeface="+mn-lt"/>
                        </a:rPr>
                        <a:t> </a:t>
                      </a:r>
                      <a:endParaRPr kumimoji="0" lang="it-IT" sz="1400" b="0" i="0" u="none" strike="noStrike" cap="none" normalizeH="0" baseline="0" dirty="0">
                        <a:ln>
                          <a:noFill/>
                        </a:ln>
                        <a:solidFill>
                          <a:schemeClr val="tx1"/>
                        </a:solidFill>
                        <a:effectLst/>
                        <a:latin typeface="+mn-lt"/>
                      </a:endParaRP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45091" name="CasellaDiTesto 16"/>
          <p:cNvSpPr txBox="1">
            <a:spLocks noChangeArrowheads="1"/>
          </p:cNvSpPr>
          <p:nvPr/>
        </p:nvSpPr>
        <p:spPr bwMode="auto">
          <a:xfrm>
            <a:off x="5292725" y="1828800"/>
            <a:ext cx="3527425" cy="1570038"/>
          </a:xfrm>
          <a:prstGeom prst="rect">
            <a:avLst/>
          </a:prstGeom>
          <a:noFill/>
          <a:ln w="9525">
            <a:noFill/>
            <a:miter lim="800000"/>
            <a:headEnd/>
            <a:tailEnd/>
          </a:ln>
        </p:spPr>
        <p:txBody>
          <a:bodyPr>
            <a:spAutoFit/>
          </a:bodyPr>
          <a:lstStyle/>
          <a:p>
            <a:pPr algn="just">
              <a:defRPr/>
            </a:pPr>
            <a:r>
              <a:rPr lang="it-IT" sz="1600" dirty="0">
                <a:latin typeface="+mn-lt"/>
                <a:ea typeface="ＭＳ Ｐゴシック" charset="-128"/>
                <a:cs typeface="ＭＳ Ｐゴシック" charset="-128"/>
              </a:rPr>
              <a:t>Nel caso in questione il coefficiente di correlazione risulta essere -0.19727, valore negativo che ci porta a dire che esiste una relazione lineare negativa tra le due variabili: all’aumentare dell’età diminuisce la disponibilità a pagare.</a:t>
            </a:r>
          </a:p>
        </p:txBody>
      </p:sp>
      <p:cxnSp>
        <p:nvCxnSpPr>
          <p:cNvPr id="6" name="Connettore 1 5"/>
          <p:cNvCxnSpPr/>
          <p:nvPr/>
        </p:nvCxnSpPr>
        <p:spPr>
          <a:xfrm>
            <a:off x="250825" y="6324600"/>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6116" name="CasellaDiTesto 1"/>
          <p:cNvSpPr txBox="1">
            <a:spLocks noChangeArrowheads="1"/>
          </p:cNvSpPr>
          <p:nvPr/>
        </p:nvSpPr>
        <p:spPr bwMode="auto">
          <a:xfrm>
            <a:off x="5302250" y="3810000"/>
            <a:ext cx="3384550" cy="1570038"/>
          </a:xfrm>
          <a:prstGeom prst="rect">
            <a:avLst/>
          </a:prstGeom>
          <a:noFill/>
          <a:ln w="9525">
            <a:noFill/>
            <a:miter lim="800000"/>
            <a:headEnd/>
            <a:tailEnd/>
          </a:ln>
        </p:spPr>
        <p:txBody>
          <a:bodyPr>
            <a:spAutoFit/>
          </a:bodyPr>
          <a:lstStyle/>
          <a:p>
            <a:pPr algn="just"/>
            <a:r>
              <a:rPr lang="it-IT" sz="1600" dirty="0">
                <a:latin typeface="Calibri" pitchFamily="34" charset="0"/>
              </a:rPr>
              <a:t>L’azienda può usare questi dati per capire in che modo l’età influisca sulla sensibilità al prezzo e, di conseguenza, decidere che strategie di prezzo assumere in base al target su cui ci si focalizzerà. </a:t>
            </a:r>
          </a:p>
        </p:txBody>
      </p:sp>
      <p:sp>
        <p:nvSpPr>
          <p:cNvPr id="46117" name="Slide Number Placeholder 11"/>
          <p:cNvSpPr>
            <a:spLocks noGrp="1"/>
          </p:cNvSpPr>
          <p:nvPr>
            <p:ph type="sldNum" sz="quarter" idx="12"/>
          </p:nvPr>
        </p:nvSpPr>
        <p:spPr bwMode="auto">
          <a:noFill/>
          <a:ln>
            <a:miter lim="800000"/>
            <a:headEnd/>
            <a:tailEnd/>
          </a:ln>
        </p:spPr>
        <p:txBody>
          <a:bodyPr/>
          <a:lstStyle/>
          <a:p>
            <a:fld id="{051EEBBA-1E2A-4F38-BF62-C28DC5E4312F}" type="slidenum">
              <a:rPr lang="it-IT" smtClean="0">
                <a:latin typeface="Calibri" pitchFamily="34" charset="0"/>
                <a:ea typeface="ＭＳ Ｐゴシック" pitchFamily="34" charset="-128"/>
              </a:rPr>
              <a:pPr/>
              <a:t>42</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7109"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47110" name="TextBox 7"/>
          <p:cNvSpPr txBox="1">
            <a:spLocks noChangeArrowheads="1"/>
          </p:cNvSpPr>
          <p:nvPr/>
        </p:nvSpPr>
        <p:spPr bwMode="auto">
          <a:xfrm>
            <a:off x="762000" y="914400"/>
            <a:ext cx="8153400" cy="523875"/>
          </a:xfrm>
          <a:prstGeom prst="rect">
            <a:avLst/>
          </a:prstGeom>
          <a:noFill/>
          <a:ln w="9525">
            <a:noFill/>
            <a:miter lim="800000"/>
            <a:headEnd/>
            <a:tailEnd/>
          </a:ln>
        </p:spPr>
        <p:txBody>
          <a:bodyPr>
            <a:spAutoFit/>
          </a:bodyPr>
          <a:lstStyle/>
          <a:p>
            <a:r>
              <a:rPr lang="it-IT" sz="2800" b="1">
                <a:solidFill>
                  <a:srgbClr val="C0504D"/>
                </a:solidFill>
                <a:latin typeface="Calibri" pitchFamily="34" charset="0"/>
              </a:rPr>
              <a:t> </a:t>
            </a:r>
            <a:endParaRPr lang="it-IT" sz="2800" b="1">
              <a:solidFill>
                <a:srgbClr val="800000"/>
              </a:solidFill>
              <a:latin typeface="Calibri" pitchFamily="34" charset="0"/>
            </a:endParaRPr>
          </a:p>
        </p:txBody>
      </p:sp>
      <p:sp>
        <p:nvSpPr>
          <p:cNvPr id="47111" name="Rectangle 7"/>
          <p:cNvSpPr>
            <a:spLocks noChangeArrowheads="1"/>
          </p:cNvSpPr>
          <p:nvPr/>
        </p:nvSpPr>
        <p:spPr bwMode="auto">
          <a:xfrm>
            <a:off x="685800" y="914400"/>
            <a:ext cx="8001000" cy="1724025"/>
          </a:xfrm>
          <a:prstGeom prst="rect">
            <a:avLst/>
          </a:prstGeom>
          <a:noFill/>
          <a:ln w="9525">
            <a:noFill/>
            <a:miter lim="800000"/>
            <a:headEnd/>
            <a:tailEnd/>
          </a:ln>
        </p:spPr>
        <p:txBody>
          <a:bodyPr>
            <a:spAutoFit/>
          </a:bodyPr>
          <a:lstStyle/>
          <a:p>
            <a:pPr algn="just"/>
            <a:r>
              <a:rPr lang="it-IT" sz="2400" b="1">
                <a:solidFill>
                  <a:srgbClr val="800000"/>
                </a:solidFill>
                <a:latin typeface="Calibri" pitchFamily="34" charset="0"/>
              </a:rPr>
              <a:t>TEST T</a:t>
            </a:r>
          </a:p>
          <a:p>
            <a:pPr algn="just"/>
            <a:endParaRPr lang="it-IT">
              <a:latin typeface="Times New Roman" pitchFamily="18" charset="0"/>
            </a:endParaRPr>
          </a:p>
          <a:p>
            <a:pPr algn="just"/>
            <a:r>
              <a:rPr lang="it-IT" sz="1600">
                <a:latin typeface="Calibri" pitchFamily="34" charset="0"/>
              </a:rPr>
              <a:t>Infatti, eseguendo il test t, considerando il valore 0.0043 e prendendo come livello di significatività il valore 0.05 risulta essere 0.0043&lt;0,05.</a:t>
            </a:r>
          </a:p>
          <a:p>
            <a:pPr algn="just"/>
            <a:r>
              <a:rPr lang="it-IT" sz="1600">
                <a:latin typeface="Calibri" pitchFamily="34" charset="0"/>
              </a:rPr>
              <a:t>Si rifiuta quindi l’ipotesi nulla di indipendenza lineare. Le due variabili </a:t>
            </a:r>
            <a:r>
              <a:rPr lang="it-IT" sz="1600" i="1">
                <a:latin typeface="Calibri" pitchFamily="34" charset="0"/>
              </a:rPr>
              <a:t>età</a:t>
            </a:r>
            <a:r>
              <a:rPr lang="it-IT" sz="1600">
                <a:latin typeface="Calibri" pitchFamily="34" charset="0"/>
              </a:rPr>
              <a:t> e </a:t>
            </a:r>
            <a:r>
              <a:rPr lang="it-IT" sz="1600" i="1">
                <a:latin typeface="Calibri" pitchFamily="34" charset="0"/>
              </a:rPr>
              <a:t>spesa al bar</a:t>
            </a:r>
            <a:r>
              <a:rPr lang="it-IT" sz="1600">
                <a:latin typeface="Calibri" pitchFamily="34" charset="0"/>
              </a:rPr>
              <a:t> sono dipendenti.</a:t>
            </a:r>
          </a:p>
        </p:txBody>
      </p:sp>
      <p:graphicFrame>
        <p:nvGraphicFramePr>
          <p:cNvPr id="9" name="Table 8"/>
          <p:cNvGraphicFramePr>
            <a:graphicFrameLocks noGrp="1"/>
          </p:cNvGraphicFramePr>
          <p:nvPr/>
        </p:nvGraphicFramePr>
        <p:xfrm>
          <a:off x="2133600" y="2971800"/>
          <a:ext cx="4800600" cy="2209800"/>
        </p:xfrm>
        <a:graphic>
          <a:graphicData uri="http://schemas.openxmlformats.org/drawingml/2006/table">
            <a:tbl>
              <a:tblPr/>
              <a:tblGrid>
                <a:gridCol w="1440614"/>
                <a:gridCol w="1919373"/>
                <a:gridCol w="1440613"/>
              </a:tblGrid>
              <a:tr h="320040">
                <a:tc gridSpan="3">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mn-lt"/>
                        </a:rPr>
                        <a:t>Coefficienti di correlazione di </a:t>
                      </a:r>
                      <a:r>
                        <a:rPr kumimoji="0" lang="it-IT" sz="1400" b="1" i="0" u="none" strike="noStrike" cap="none" normalizeH="0" baseline="0" dirty="0" err="1">
                          <a:ln>
                            <a:noFill/>
                          </a:ln>
                          <a:solidFill>
                            <a:srgbClr val="800000"/>
                          </a:solidFill>
                          <a:effectLst/>
                          <a:latin typeface="+mn-lt"/>
                        </a:rPr>
                        <a:t>Pearson</a:t>
                      </a:r>
                      <a:r>
                        <a:rPr kumimoji="0" lang="it-IT" sz="1400" b="1" i="0" u="none" strike="noStrike" cap="none" normalizeH="0" baseline="0" dirty="0">
                          <a:ln>
                            <a:noFill/>
                          </a:ln>
                          <a:solidFill>
                            <a:schemeClr val="tx1"/>
                          </a:solidFill>
                          <a:effectLst/>
                          <a:latin typeface="+mn-lt"/>
                        </a:rPr>
                        <a:t>, </a:t>
                      </a:r>
                      <a:r>
                        <a:rPr kumimoji="0" lang="it-IT" sz="1400" b="1" i="0" u="none" strike="noStrike" cap="none" normalizeH="0" baseline="0" dirty="0" err="1">
                          <a:ln>
                            <a:noFill/>
                          </a:ln>
                          <a:solidFill>
                            <a:schemeClr val="tx1"/>
                          </a:solidFill>
                          <a:effectLst/>
                          <a:latin typeface="+mn-lt"/>
                        </a:rPr>
                        <a:t>N</a:t>
                      </a:r>
                      <a:r>
                        <a:rPr kumimoji="0" lang="it-IT" sz="1400" b="1" i="0" u="none" strike="noStrike" cap="none" normalizeH="0" baseline="0" dirty="0">
                          <a:ln>
                            <a:noFill/>
                          </a:ln>
                          <a:solidFill>
                            <a:schemeClr val="tx1"/>
                          </a:solidFill>
                          <a:effectLst/>
                          <a:latin typeface="+mn-lt"/>
                        </a:rPr>
                        <a:t> = 208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it-IT"/>
                    </a:p>
                  </a:txBody>
                  <a:tcPr/>
                </a:tc>
                <a:tc hMerge="1">
                  <a:txBody>
                    <a:bodyPr/>
                    <a:lstStyle/>
                    <a:p>
                      <a:endParaRPr lang="it-IT"/>
                    </a:p>
                  </a:txBody>
                  <a:tcPr/>
                </a:tc>
              </a:tr>
              <a:tr h="320040">
                <a:tc gridSpan="3">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chemeClr val="tx1"/>
                          </a:solidFill>
                          <a:effectLst/>
                          <a:latin typeface="+mn-lt"/>
                        </a:rPr>
                        <a:t>Prob</a:t>
                      </a:r>
                      <a:r>
                        <a:rPr kumimoji="0" lang="it-IT" sz="1400" b="1" i="0" u="none" strike="noStrike" cap="none" normalizeH="0" baseline="0" dirty="0">
                          <a:ln>
                            <a:noFill/>
                          </a:ln>
                          <a:solidFill>
                            <a:schemeClr val="tx1"/>
                          </a:solidFill>
                          <a:effectLst/>
                          <a:latin typeface="+mn-lt"/>
                        </a:rPr>
                        <a:t> &gt; |r| con H0: Rho=0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it-IT"/>
                    </a:p>
                  </a:txBody>
                  <a:tcPr/>
                </a:tc>
                <a:tc hMerge="1">
                  <a:txBody>
                    <a:bodyPr/>
                    <a:lstStyle/>
                    <a:p>
                      <a:endParaRPr lang="it-IT"/>
                    </a:p>
                  </a:txBody>
                  <a:tcPr/>
                </a:tc>
              </a:tr>
              <a:tr h="32004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mn-lt"/>
                        </a:rPr>
                        <a:t> </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mn-lt"/>
                        </a:rPr>
                        <a:t>ETA</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mn-lt"/>
                        </a:rPr>
                        <a:t>SPESABAR</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32004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mn-lt"/>
                        </a:rPr>
                        <a:t>ETA</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chemeClr val="tx1"/>
                          </a:solidFill>
                          <a:effectLst/>
                          <a:latin typeface="+mn-lt"/>
                        </a:rPr>
                        <a:t>1</a:t>
                      </a:r>
                      <a:endParaRPr kumimoji="0" lang="it-IT" sz="1400" b="0" i="0" u="none" strike="noStrike" cap="none" normalizeH="0" baseline="0" dirty="0">
                        <a:ln>
                          <a:noFill/>
                        </a:ln>
                        <a:solidFill>
                          <a:schemeClr val="tx1"/>
                        </a:solidFill>
                        <a:effectLst/>
                        <a:latin typeface="+mn-lt"/>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mn-lt"/>
                        </a:rPr>
                        <a:t>-0.19727</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3048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mn-lt"/>
                        </a:rPr>
                        <a:t>ETA</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chemeClr val="tx1"/>
                          </a:solidFill>
                          <a:effectLst/>
                          <a:latin typeface="+mn-lt"/>
                        </a:rPr>
                        <a:t> </a:t>
                      </a:r>
                      <a:endParaRPr kumimoji="0" lang="it-IT" sz="1400" b="0" i="0" u="none" strike="noStrike" cap="none" normalizeH="0" baseline="0" dirty="0">
                        <a:ln>
                          <a:noFill/>
                        </a:ln>
                        <a:solidFill>
                          <a:schemeClr val="tx1"/>
                        </a:solidFill>
                        <a:effectLst/>
                        <a:latin typeface="+mn-lt"/>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mn-lt"/>
                        </a:rPr>
                        <a:t>0.0043</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3048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mn-lt"/>
                        </a:rPr>
                        <a:t>SPESABAR</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mn-lt"/>
                        </a:rPr>
                        <a:t>-0.19727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mn-lt"/>
                        </a:rPr>
                        <a:t>1</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32004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mn-lt"/>
                        </a:rPr>
                        <a:t>SPESABAR</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mn-lt"/>
                        </a:rPr>
                        <a:t>0.0043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chemeClr val="tx1"/>
                          </a:solidFill>
                          <a:effectLst/>
                          <a:latin typeface="+mn-lt"/>
                        </a:rPr>
                        <a:t> </a:t>
                      </a:r>
                      <a:endParaRPr kumimoji="0" lang="it-IT" sz="1400" b="0" i="0" u="none" strike="noStrike" cap="none" normalizeH="0" baseline="0" dirty="0">
                        <a:ln>
                          <a:noFill/>
                        </a:ln>
                        <a:solidFill>
                          <a:schemeClr val="tx1"/>
                        </a:solidFill>
                        <a:effectLst/>
                        <a:latin typeface="+mn-lt"/>
                      </a:endParaRP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47139" name="Slide Number Placeholder 9"/>
          <p:cNvSpPr>
            <a:spLocks noGrp="1"/>
          </p:cNvSpPr>
          <p:nvPr>
            <p:ph type="sldNum" sz="quarter" idx="12"/>
          </p:nvPr>
        </p:nvSpPr>
        <p:spPr bwMode="auto">
          <a:noFill/>
          <a:ln>
            <a:miter lim="800000"/>
            <a:headEnd/>
            <a:tailEnd/>
          </a:ln>
        </p:spPr>
        <p:txBody>
          <a:bodyPr/>
          <a:lstStyle/>
          <a:p>
            <a:fld id="{28609E5E-1733-4EFE-9650-F7F86EDE7CB7}" type="slidenum">
              <a:rPr lang="it-IT" smtClean="0">
                <a:latin typeface="Calibri" pitchFamily="34" charset="0"/>
                <a:ea typeface="ＭＳ Ｐゴシック" pitchFamily="34" charset="-128"/>
              </a:rPr>
              <a:pPr/>
              <a:t>43</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8133"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48134" name="TextBox 7"/>
          <p:cNvSpPr txBox="1">
            <a:spLocks noChangeArrowheads="1"/>
          </p:cNvSpPr>
          <p:nvPr/>
        </p:nvSpPr>
        <p:spPr bwMode="auto">
          <a:xfrm>
            <a:off x="762000" y="914400"/>
            <a:ext cx="8153400" cy="523875"/>
          </a:xfrm>
          <a:prstGeom prst="rect">
            <a:avLst/>
          </a:prstGeom>
          <a:noFill/>
          <a:ln w="9525">
            <a:noFill/>
            <a:miter lim="800000"/>
            <a:headEnd/>
            <a:tailEnd/>
          </a:ln>
        </p:spPr>
        <p:txBody>
          <a:bodyPr>
            <a:spAutoFit/>
          </a:bodyPr>
          <a:lstStyle/>
          <a:p>
            <a:r>
              <a:rPr lang="it-IT" sz="2800" b="1">
                <a:solidFill>
                  <a:srgbClr val="C0504D"/>
                </a:solidFill>
                <a:latin typeface="Calibri" pitchFamily="34" charset="0"/>
              </a:rPr>
              <a:t> </a:t>
            </a:r>
            <a:endParaRPr lang="it-IT" sz="2800" b="1">
              <a:solidFill>
                <a:srgbClr val="800000"/>
              </a:solidFill>
              <a:latin typeface="Calibri" pitchFamily="34" charset="0"/>
            </a:endParaRPr>
          </a:p>
        </p:txBody>
      </p:sp>
      <p:sp>
        <p:nvSpPr>
          <p:cNvPr id="48135" name="Rectangle 3"/>
          <p:cNvSpPr txBox="1">
            <a:spLocks noChangeArrowheads="1"/>
          </p:cNvSpPr>
          <p:nvPr/>
        </p:nvSpPr>
        <p:spPr bwMode="auto">
          <a:xfrm>
            <a:off x="457200" y="3475038"/>
            <a:ext cx="8229600" cy="2620962"/>
          </a:xfrm>
          <a:prstGeom prst="rect">
            <a:avLst/>
          </a:prstGeom>
          <a:noFill/>
          <a:ln w="9525">
            <a:noFill/>
            <a:miter lim="800000"/>
            <a:headEnd/>
            <a:tailEnd/>
          </a:ln>
        </p:spPr>
        <p:txBody>
          <a:bodyPr/>
          <a:lstStyle/>
          <a:p>
            <a:pPr marL="342900" algn="just">
              <a:spcBef>
                <a:spcPct val="20000"/>
              </a:spcBef>
            </a:pPr>
            <a:r>
              <a:rPr lang="it-IT" sz="1600">
                <a:latin typeface="Calibri" pitchFamily="34" charset="0"/>
              </a:rPr>
              <a:t>Col test F si può considerare la relazione tra variabili indicanti le caratteristiche del campione ( età, professione) e le abitudini di consumo del caffè.</a:t>
            </a:r>
          </a:p>
          <a:p>
            <a:pPr marL="342900" algn="just">
              <a:spcBef>
                <a:spcPct val="20000"/>
              </a:spcBef>
            </a:pPr>
            <a:r>
              <a:rPr lang="it-IT" sz="1600">
                <a:latin typeface="Calibri" pitchFamily="34" charset="0"/>
              </a:rPr>
              <a:t>La professione potrebbe influenzare il numero di caffè bevuti giornalmente:  per esempio una persona che svolge turni di notte potrebbe bere caffè per l’esigenza di mantenersi sveglio.</a:t>
            </a:r>
          </a:p>
          <a:p>
            <a:pPr marL="342900" algn="just">
              <a:spcBef>
                <a:spcPct val="20000"/>
              </a:spcBef>
            </a:pPr>
            <a:r>
              <a:rPr lang="it-IT" sz="1600">
                <a:latin typeface="Calibri" pitchFamily="34" charset="0"/>
              </a:rPr>
              <a:t>Anche l’età è un fattore rilevante che potrebbe spingere le persone ad avere diverse abitudini e diverse preferenze.</a:t>
            </a:r>
          </a:p>
          <a:p>
            <a:pPr marL="342900" algn="just">
              <a:spcBef>
                <a:spcPct val="20000"/>
              </a:spcBef>
            </a:pPr>
            <a:r>
              <a:rPr lang="it-IT" sz="1600">
                <a:latin typeface="Calibri" pitchFamily="34" charset="0"/>
              </a:rPr>
              <a:t>Col test F si può capire se sussiste realmente questa relazione accettando o rifiutando l’ipotesi nulla di uguaglianza tra medie. All’azienda è utile per avere idee chiare e prendere decisioni relative al consumatore target e alla comunicazione più idonea da farsi.</a:t>
            </a:r>
          </a:p>
        </p:txBody>
      </p:sp>
      <p:sp>
        <p:nvSpPr>
          <p:cNvPr id="48136" name="Rectangle 2"/>
          <p:cNvSpPr txBox="1">
            <a:spLocks noChangeArrowheads="1"/>
          </p:cNvSpPr>
          <p:nvPr/>
        </p:nvSpPr>
        <p:spPr bwMode="auto">
          <a:xfrm>
            <a:off x="762000" y="609600"/>
            <a:ext cx="3352800" cy="868363"/>
          </a:xfrm>
          <a:prstGeom prst="rect">
            <a:avLst/>
          </a:prstGeom>
          <a:noFill/>
          <a:ln w="9525">
            <a:noFill/>
            <a:miter lim="800000"/>
            <a:headEnd/>
            <a:tailEnd/>
          </a:ln>
        </p:spPr>
        <p:txBody>
          <a:bodyPr anchor="ctr"/>
          <a:lstStyle/>
          <a:p>
            <a:r>
              <a:rPr lang="it-IT" sz="2400" b="1">
                <a:solidFill>
                  <a:srgbClr val="800000"/>
                </a:solidFill>
                <a:latin typeface="Calibri" pitchFamily="34" charset="0"/>
              </a:rPr>
              <a:t>TEST F</a:t>
            </a:r>
          </a:p>
        </p:txBody>
      </p:sp>
      <p:sp>
        <p:nvSpPr>
          <p:cNvPr id="48137" name="Slide Number Placeholder 9"/>
          <p:cNvSpPr>
            <a:spLocks noGrp="1"/>
          </p:cNvSpPr>
          <p:nvPr>
            <p:ph type="sldNum" sz="quarter" idx="12"/>
          </p:nvPr>
        </p:nvSpPr>
        <p:spPr bwMode="auto">
          <a:noFill/>
          <a:ln>
            <a:miter lim="800000"/>
            <a:headEnd/>
            <a:tailEnd/>
          </a:ln>
        </p:spPr>
        <p:txBody>
          <a:bodyPr/>
          <a:lstStyle/>
          <a:p>
            <a:fld id="{EA99BF61-771A-4BEB-AF4B-C8F1B8015C15}" type="slidenum">
              <a:rPr lang="it-IT" smtClean="0">
                <a:latin typeface="Calibri" pitchFamily="34" charset="0"/>
                <a:ea typeface="ＭＳ Ｐゴシック" pitchFamily="34" charset="-128"/>
              </a:rPr>
              <a:pPr/>
              <a:t>44</a:t>
            </a:fld>
            <a:endParaRPr lang="it-IT" smtClean="0">
              <a:latin typeface="Calibri" pitchFamily="34" charset="0"/>
              <a:ea typeface="ＭＳ Ｐゴシック" pitchFamily="34" charset="-128"/>
            </a:endParaRPr>
          </a:p>
        </p:txBody>
      </p:sp>
      <p:pic>
        <p:nvPicPr>
          <p:cNvPr id="11" name="Picture 10" descr="macchina-del-caffe.jpg"/>
          <p:cNvPicPr>
            <a:picLocks noChangeAspect="1"/>
          </p:cNvPicPr>
          <p:nvPr/>
        </p:nvPicPr>
        <p:blipFill>
          <a:blip r:embed="rId4" cstate="print"/>
          <a:stretch>
            <a:fillRect/>
          </a:stretch>
        </p:blipFill>
        <p:spPr>
          <a:xfrm>
            <a:off x="3048000" y="1295400"/>
            <a:ext cx="2971800" cy="2012950"/>
          </a:xfrm>
          <a:prstGeom prst="rect">
            <a:avLst/>
          </a:prstGeom>
          <a:effectLst>
            <a:outerShdw blurRad="50800" dist="38100" algn="r">
              <a:srgbClr val="000000">
                <a:alpha val="43000"/>
              </a:srgb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9157"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49158" name="TextBox 7"/>
          <p:cNvSpPr txBox="1">
            <a:spLocks noChangeArrowheads="1"/>
          </p:cNvSpPr>
          <p:nvPr/>
        </p:nvSpPr>
        <p:spPr bwMode="auto">
          <a:xfrm>
            <a:off x="762000" y="914400"/>
            <a:ext cx="8153400" cy="523875"/>
          </a:xfrm>
          <a:prstGeom prst="rect">
            <a:avLst/>
          </a:prstGeom>
          <a:noFill/>
          <a:ln w="9525">
            <a:noFill/>
            <a:miter lim="800000"/>
            <a:headEnd/>
            <a:tailEnd/>
          </a:ln>
        </p:spPr>
        <p:txBody>
          <a:bodyPr>
            <a:spAutoFit/>
          </a:bodyPr>
          <a:lstStyle/>
          <a:p>
            <a:r>
              <a:rPr lang="it-IT" sz="2800" b="1">
                <a:solidFill>
                  <a:srgbClr val="C0504D"/>
                </a:solidFill>
                <a:latin typeface="Calibri" pitchFamily="34" charset="0"/>
              </a:rPr>
              <a:t> </a:t>
            </a:r>
            <a:endParaRPr lang="it-IT" sz="2800" b="1">
              <a:solidFill>
                <a:srgbClr val="800000"/>
              </a:solidFill>
              <a:latin typeface="Calibri" pitchFamily="34" charset="0"/>
            </a:endParaRPr>
          </a:p>
        </p:txBody>
      </p:sp>
      <p:sp>
        <p:nvSpPr>
          <p:cNvPr id="105479" name="Rectangle 3"/>
          <p:cNvSpPr txBox="1">
            <a:spLocks noChangeArrowheads="1"/>
          </p:cNvSpPr>
          <p:nvPr/>
        </p:nvSpPr>
        <p:spPr bwMode="auto">
          <a:xfrm>
            <a:off x="395288" y="620713"/>
            <a:ext cx="8445500" cy="5170487"/>
          </a:xfrm>
          <a:prstGeom prst="rect">
            <a:avLst/>
          </a:prstGeom>
          <a:noFill/>
          <a:ln w="9525">
            <a:noFill/>
            <a:miter lim="800000"/>
            <a:headEnd/>
            <a:tailEnd/>
          </a:ln>
        </p:spPr>
        <p:txBody>
          <a:bodyPr/>
          <a:lstStyle/>
          <a:p>
            <a:pPr marL="342900" indent="-342900" algn="ctr">
              <a:spcBef>
                <a:spcPct val="20000"/>
              </a:spcBef>
              <a:defRPr/>
            </a:pPr>
            <a:r>
              <a:rPr lang="it-IT" sz="2000" b="1" dirty="0">
                <a:solidFill>
                  <a:srgbClr val="800000"/>
                </a:solidFill>
                <a:latin typeface="Calibri" charset="0"/>
                <a:ea typeface="ＭＳ Ｐゴシック" charset="-128"/>
                <a:cs typeface="ＭＳ Ｐゴシック" charset="-128"/>
              </a:rPr>
              <a:t>Test </a:t>
            </a:r>
            <a:r>
              <a:rPr lang="it-IT" sz="2000" b="1" dirty="0" err="1">
                <a:solidFill>
                  <a:srgbClr val="800000"/>
                </a:solidFill>
                <a:latin typeface="Calibri" charset="0"/>
                <a:ea typeface="ＭＳ Ｐゴシック" charset="-128"/>
                <a:cs typeface="ＭＳ Ｐゴシック" charset="-128"/>
              </a:rPr>
              <a:t>F</a:t>
            </a:r>
            <a:r>
              <a:rPr lang="it-IT" sz="2000" b="1" dirty="0">
                <a:solidFill>
                  <a:srgbClr val="800000"/>
                </a:solidFill>
                <a:latin typeface="Calibri" charset="0"/>
                <a:ea typeface="ＭＳ Ｐゴシック" charset="-128"/>
                <a:cs typeface="ＭＳ Ｐゴシック" charset="-128"/>
              </a:rPr>
              <a:t> tra le variabile qualitativa </a:t>
            </a:r>
            <a:r>
              <a:rPr lang="it-IT" sz="2000" b="1" i="1" dirty="0">
                <a:solidFill>
                  <a:srgbClr val="800000"/>
                </a:solidFill>
                <a:latin typeface="Calibri" charset="0"/>
                <a:ea typeface="ＭＳ Ｐゴシック" charset="-128"/>
                <a:cs typeface="ＭＳ Ｐゴシック" charset="-128"/>
              </a:rPr>
              <a:t>professione</a:t>
            </a:r>
            <a:r>
              <a:rPr lang="it-IT" sz="2000" b="1" dirty="0">
                <a:solidFill>
                  <a:srgbClr val="800000"/>
                </a:solidFill>
                <a:latin typeface="Calibri" charset="0"/>
                <a:ea typeface="ＭＳ Ｐゴシック" charset="-128"/>
                <a:cs typeface="ＭＳ Ｐゴシック" charset="-128"/>
              </a:rPr>
              <a:t> e la variabile quantitativa </a:t>
            </a:r>
            <a:r>
              <a:rPr lang="it-IT" sz="2000" b="1" i="1" dirty="0">
                <a:solidFill>
                  <a:srgbClr val="800000"/>
                </a:solidFill>
                <a:latin typeface="Calibri" charset="0"/>
                <a:ea typeface="ＭＳ Ｐゴシック" charset="-128"/>
                <a:cs typeface="ＭＳ Ｐゴシック" charset="-128"/>
              </a:rPr>
              <a:t>numero di caffè bevuti in un giorno</a:t>
            </a:r>
          </a:p>
          <a:p>
            <a:pPr marL="342900" indent="-342900">
              <a:spcBef>
                <a:spcPct val="20000"/>
              </a:spcBef>
              <a:defRPr/>
            </a:pPr>
            <a:endParaRPr lang="it-IT" sz="1600" dirty="0">
              <a:latin typeface="Calibri" charset="0"/>
              <a:ea typeface="ＭＳ Ｐゴシック" charset="-128"/>
              <a:cs typeface="ＭＳ Ｐゴシック" charset="-128"/>
            </a:endParaRPr>
          </a:p>
          <a:p>
            <a:pPr marL="342900" indent="-342900">
              <a:spcBef>
                <a:spcPct val="20000"/>
              </a:spcBef>
              <a:defRPr/>
            </a:pPr>
            <a:endParaRPr lang="it-IT" sz="1600" dirty="0">
              <a:latin typeface="Calibri" charset="0"/>
              <a:ea typeface="ＭＳ Ｐゴシック" charset="-128"/>
              <a:cs typeface="ＭＳ Ｐゴシック" charset="-128"/>
            </a:endParaRPr>
          </a:p>
          <a:p>
            <a:pPr marL="342900" indent="-342900">
              <a:spcBef>
                <a:spcPct val="20000"/>
              </a:spcBef>
              <a:defRPr/>
            </a:pPr>
            <a:endParaRPr lang="it-IT" sz="1600" dirty="0">
              <a:latin typeface="Calibri" charset="0"/>
              <a:ea typeface="ＭＳ Ｐゴシック" charset="-128"/>
              <a:cs typeface="ＭＳ Ｐゴシック" charset="-128"/>
            </a:endParaRPr>
          </a:p>
          <a:p>
            <a:pPr marL="342900" indent="-342900">
              <a:spcBef>
                <a:spcPct val="20000"/>
              </a:spcBef>
              <a:defRPr/>
            </a:pPr>
            <a:endParaRPr lang="it-IT" sz="1600" dirty="0">
              <a:latin typeface="Calibri" charset="0"/>
              <a:ea typeface="ＭＳ Ｐゴシック" charset="-128"/>
              <a:cs typeface="ＭＳ Ｐゴシック" charset="-128"/>
            </a:endParaRPr>
          </a:p>
          <a:p>
            <a:pPr marL="342900" indent="-342900">
              <a:spcBef>
                <a:spcPct val="20000"/>
              </a:spcBef>
              <a:defRPr/>
            </a:pPr>
            <a:endParaRPr lang="it-IT" sz="1600" dirty="0">
              <a:latin typeface="Calibri" charset="0"/>
              <a:ea typeface="ＭＳ Ｐゴシック" charset="-128"/>
              <a:cs typeface="ＭＳ Ｐゴシック" charset="-128"/>
            </a:endParaRPr>
          </a:p>
          <a:p>
            <a:pPr marL="342900" indent="-342900">
              <a:spcBef>
                <a:spcPct val="20000"/>
              </a:spcBef>
              <a:defRPr/>
            </a:pPr>
            <a:endParaRPr lang="it-IT" sz="1600" dirty="0">
              <a:latin typeface="Calibri" charset="0"/>
              <a:ea typeface="ＭＳ Ｐゴシック" charset="-128"/>
              <a:cs typeface="ＭＳ Ｐゴシック" charset="-128"/>
            </a:endParaRPr>
          </a:p>
          <a:p>
            <a:pPr marL="342900" indent="-342900">
              <a:spcBef>
                <a:spcPct val="20000"/>
              </a:spcBef>
              <a:defRPr/>
            </a:pPr>
            <a:endParaRPr lang="it-IT" sz="1600" dirty="0">
              <a:latin typeface="Calibri" charset="0"/>
              <a:ea typeface="ＭＳ Ｐゴシック" charset="-128"/>
              <a:cs typeface="ＭＳ Ｐゴシック" charset="-128"/>
            </a:endParaRPr>
          </a:p>
          <a:p>
            <a:pPr marL="342900" indent="-342900">
              <a:spcBef>
                <a:spcPct val="20000"/>
              </a:spcBef>
              <a:defRPr/>
            </a:pPr>
            <a:endParaRPr lang="it-IT" sz="1600" dirty="0">
              <a:latin typeface="Calibri" charset="0"/>
              <a:ea typeface="ＭＳ Ｐゴシック" charset="-128"/>
              <a:cs typeface="ＭＳ Ｐゴシック" charset="-128"/>
            </a:endParaRPr>
          </a:p>
          <a:p>
            <a:pPr marL="342900" indent="-342900">
              <a:spcBef>
                <a:spcPct val="20000"/>
              </a:spcBef>
              <a:defRPr/>
            </a:pPr>
            <a:endParaRPr lang="it-IT" sz="1600" dirty="0">
              <a:latin typeface="Calibri" charset="0"/>
              <a:ea typeface="ＭＳ Ｐゴシック" charset="-128"/>
              <a:cs typeface="ＭＳ Ｐゴシック" charset="-128"/>
            </a:endParaRPr>
          </a:p>
          <a:p>
            <a:pPr marL="342900" algn="just">
              <a:spcBef>
                <a:spcPct val="20000"/>
              </a:spcBef>
              <a:defRPr/>
            </a:pPr>
            <a:r>
              <a:rPr lang="it-IT" sz="1600" dirty="0">
                <a:latin typeface="Calibri" charset="0"/>
                <a:ea typeface="ＭＳ Ｐゴシック" charset="-128"/>
                <a:cs typeface="ＭＳ Ｐゴシック" charset="-128"/>
              </a:rPr>
              <a:t>Possiamo constatare il valore di 0,0225. Valore che è minore del livello di significatività 0,05:</a:t>
            </a:r>
          </a:p>
          <a:p>
            <a:pPr marL="342900" indent="-342900" algn="ctr">
              <a:spcBef>
                <a:spcPts val="1200"/>
              </a:spcBef>
              <a:defRPr/>
            </a:pPr>
            <a:r>
              <a:rPr lang="it-IT" sz="1600" dirty="0">
                <a:latin typeface="Calibri" charset="0"/>
                <a:ea typeface="ＭＳ Ｐゴシック" charset="-128"/>
                <a:cs typeface="ＭＳ Ｐゴシック" charset="-128"/>
              </a:rPr>
              <a:t>0,0225&lt;0,05.</a:t>
            </a:r>
          </a:p>
          <a:p>
            <a:pPr marL="342900" indent="-342900">
              <a:spcBef>
                <a:spcPct val="20000"/>
              </a:spcBef>
              <a:defRPr/>
            </a:pPr>
            <a:endParaRPr lang="it-IT" sz="1600" dirty="0">
              <a:latin typeface="Calibri" charset="0"/>
              <a:ea typeface="ＭＳ Ｐゴシック" charset="-128"/>
              <a:cs typeface="ＭＳ Ｐゴシック" charset="-128"/>
            </a:endParaRPr>
          </a:p>
          <a:p>
            <a:pPr marL="342900" algn="just">
              <a:spcBef>
                <a:spcPct val="20000"/>
              </a:spcBef>
              <a:defRPr/>
            </a:pPr>
            <a:r>
              <a:rPr lang="it-IT" sz="1600" dirty="0">
                <a:latin typeface="Calibri" charset="0"/>
                <a:ea typeface="ＭＳ Ｐゴシック" charset="-128"/>
                <a:cs typeface="ＭＳ Ｐゴシック" charset="-128"/>
              </a:rPr>
              <a:t>Questo porta a rifiutare l’ipotesi nulla e ad affermare l’esistenza di una relazione di dipendenza in media tra le due variabili.</a:t>
            </a:r>
          </a:p>
          <a:p>
            <a:pPr marL="342900" algn="just">
              <a:spcBef>
                <a:spcPct val="20000"/>
              </a:spcBef>
              <a:defRPr/>
            </a:pPr>
            <a:r>
              <a:rPr lang="it-IT" sz="1600" dirty="0">
                <a:latin typeface="Calibri" charset="0"/>
                <a:ea typeface="ＭＳ Ｐゴシック" charset="-128"/>
                <a:cs typeface="ＭＳ Ｐゴシック" charset="-128"/>
              </a:rPr>
              <a:t>Il valore di </a:t>
            </a:r>
            <a:r>
              <a:rPr lang="it-IT" sz="1600" i="1" dirty="0" err="1">
                <a:latin typeface="Calibri" charset="0"/>
                <a:ea typeface="ＭＳ Ｐゴシック" charset="-128"/>
                <a:cs typeface="ＭＳ Ｐゴシック" charset="-128"/>
              </a:rPr>
              <a:t>Eta</a:t>
            </a:r>
            <a:r>
              <a:rPr lang="it-IT" sz="1600" i="1" dirty="0">
                <a:latin typeface="Calibri" charset="0"/>
                <a:ea typeface="ＭＳ Ｐゴシック" charset="-128"/>
                <a:cs typeface="ＭＳ Ｐゴシック" charset="-128"/>
              </a:rPr>
              <a:t> quadro</a:t>
            </a:r>
            <a:r>
              <a:rPr lang="it-IT" sz="1600" dirty="0">
                <a:latin typeface="Calibri" charset="0"/>
                <a:ea typeface="ＭＳ Ｐゴシック" charset="-128"/>
                <a:cs typeface="ＭＳ Ｐゴシック" charset="-128"/>
              </a:rPr>
              <a:t>, 0.06, è positivo quindi indica dipendenza in media, ma risulta essere debole in quanto il dato è molto prossimo allo zero.</a:t>
            </a:r>
          </a:p>
        </p:txBody>
      </p:sp>
      <p:graphicFrame>
        <p:nvGraphicFramePr>
          <p:cNvPr id="9" name="Table 8"/>
          <p:cNvGraphicFramePr>
            <a:graphicFrameLocks noGrp="1"/>
          </p:cNvGraphicFramePr>
          <p:nvPr/>
        </p:nvGraphicFramePr>
        <p:xfrm>
          <a:off x="609600" y="1676400"/>
          <a:ext cx="7988300" cy="853440"/>
        </p:xfrm>
        <a:graphic>
          <a:graphicData uri="http://schemas.openxmlformats.org/drawingml/2006/table">
            <a:tbl>
              <a:tblPr/>
              <a:tblGrid>
                <a:gridCol w="2336800"/>
                <a:gridCol w="773112"/>
                <a:gridCol w="2438400"/>
                <a:gridCol w="1206500"/>
                <a:gridCol w="633413"/>
                <a:gridCol w="600075"/>
              </a:tblGrid>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chemeClr val="tx1"/>
                          </a:solidFill>
                          <a:effectLst/>
                          <a:latin typeface="+mn-lt"/>
                        </a:rPr>
                        <a:t>Source</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chemeClr val="tx1"/>
                          </a:solidFill>
                          <a:effectLst/>
                          <a:latin typeface="+mn-lt"/>
                        </a:rPr>
                        <a:t>DF</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chemeClr val="tx1"/>
                          </a:solidFill>
                          <a:effectLst/>
                          <a:latin typeface="+mn-lt"/>
                        </a:rPr>
                        <a:t>Sum </a:t>
                      </a:r>
                      <a:r>
                        <a:rPr kumimoji="0" lang="it-IT" sz="1400" b="1" i="0" u="none" strike="noStrike" cap="none" normalizeH="0" baseline="0" dirty="0" err="1">
                          <a:ln>
                            <a:noFill/>
                          </a:ln>
                          <a:solidFill>
                            <a:schemeClr val="tx1"/>
                          </a:solidFill>
                          <a:effectLst/>
                          <a:latin typeface="+mn-lt"/>
                        </a:rPr>
                        <a:t>of</a:t>
                      </a:r>
                      <a:r>
                        <a:rPr kumimoji="0" lang="it-IT" sz="1400" b="1" i="0" u="none" strike="noStrike" cap="none" normalizeH="0" baseline="0" dirty="0">
                          <a:ln>
                            <a:noFill/>
                          </a:ln>
                          <a:solidFill>
                            <a:schemeClr val="tx1"/>
                          </a:solidFill>
                          <a:effectLst/>
                          <a:latin typeface="+mn-lt"/>
                        </a:rPr>
                        <a:t> </a:t>
                      </a:r>
                      <a:r>
                        <a:rPr kumimoji="0" lang="it-IT" sz="1400" b="1" i="0" u="none" strike="noStrike" cap="none" normalizeH="0" baseline="0" dirty="0" err="1">
                          <a:ln>
                            <a:noFill/>
                          </a:ln>
                          <a:solidFill>
                            <a:schemeClr val="tx1"/>
                          </a:solidFill>
                          <a:effectLst/>
                          <a:latin typeface="+mn-lt"/>
                        </a:rPr>
                        <a:t>Squares</a:t>
                      </a:r>
                      <a:endParaRPr kumimoji="0" lang="it-IT" sz="1400" b="1" i="0" u="none" strike="noStrike" cap="none" normalizeH="0" baseline="0" dirty="0">
                        <a:ln>
                          <a:noFill/>
                        </a:ln>
                        <a:solidFill>
                          <a:schemeClr val="tx1"/>
                        </a:solidFill>
                        <a:effectLst/>
                        <a:latin typeface="+mn-lt"/>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mn-lt"/>
                        </a:rPr>
                        <a:t>Mean Square</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mn-lt"/>
                        </a:rPr>
                        <a:t>F Value</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mn-lt"/>
                        </a:rPr>
                        <a:t>Pr &gt; F</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chemeClr val="tx1"/>
                          </a:solidFill>
                          <a:effectLst/>
                          <a:latin typeface="+mn-lt"/>
                        </a:rPr>
                        <a:t>Model</a:t>
                      </a:r>
                      <a:endParaRPr kumimoji="0" lang="it-IT" sz="1400" b="1" i="0" u="none" strike="noStrike" cap="none" normalizeH="0" baseline="0" dirty="0">
                        <a:ln>
                          <a:noFill/>
                        </a:ln>
                        <a:solidFill>
                          <a:schemeClr val="tx1"/>
                        </a:solidFill>
                        <a:effectLst/>
                        <a:latin typeface="+mn-lt"/>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chemeClr val="tx1"/>
                          </a:solidFill>
                          <a:effectLst/>
                          <a:latin typeface="+mn-lt"/>
                        </a:rPr>
                        <a:t>5</a:t>
                      </a:r>
                      <a:endParaRPr kumimoji="0" lang="it-IT" sz="1400" b="0" i="0" u="none" strike="noStrike" cap="none" normalizeH="0" baseline="0" dirty="0">
                        <a:ln>
                          <a:noFill/>
                        </a:ln>
                        <a:solidFill>
                          <a:schemeClr val="tx1"/>
                        </a:solidFill>
                        <a:effectLst/>
                        <a:latin typeface="+mn-lt"/>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mn-lt"/>
                        </a:rPr>
                        <a:t>30.3848377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mn-lt"/>
                        </a:rPr>
                        <a:t>6.0769675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mn-lt"/>
                        </a:rPr>
                        <a:t>2.68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mn-lt"/>
                        </a:rPr>
                        <a:t>0.0225</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mn-lt"/>
                        </a:rPr>
                        <a:t>Error</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mn-lt"/>
                        </a:rPr>
                        <a:t>202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mn-lt"/>
                        </a:rPr>
                        <a:t>457.3026623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mn-lt"/>
                        </a:rPr>
                        <a:t>2.2638746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chemeClr val="tx1"/>
                          </a:solidFill>
                          <a:effectLst/>
                          <a:latin typeface="+mn-lt"/>
                        </a:rPr>
                        <a:t> </a:t>
                      </a:r>
                      <a:endParaRPr kumimoji="0" lang="it-IT" sz="1400" b="0" i="0" u="none" strike="noStrike" cap="none" normalizeH="0" baseline="0" dirty="0">
                        <a:ln>
                          <a:noFill/>
                        </a:ln>
                        <a:solidFill>
                          <a:schemeClr val="tx1"/>
                        </a:solidFill>
                        <a:effectLst/>
                        <a:latin typeface="+mn-lt"/>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chemeClr val="tx1"/>
                          </a:solidFill>
                          <a:effectLst/>
                          <a:latin typeface="+mn-lt"/>
                        </a:rPr>
                        <a:t> </a:t>
                      </a:r>
                      <a:endParaRPr kumimoji="0" lang="it-IT" sz="1400" b="0" i="0" u="none" strike="noStrike" cap="none" normalizeH="0" baseline="0" dirty="0">
                        <a:ln>
                          <a:noFill/>
                        </a:ln>
                        <a:solidFill>
                          <a:schemeClr val="tx1"/>
                        </a:solidFill>
                        <a:effectLst/>
                        <a:latin typeface="+mn-lt"/>
                      </a:endParaRP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2095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mn-lt"/>
                        </a:rPr>
                        <a:t>Corrected Total</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mn-lt"/>
                        </a:rPr>
                        <a:t>207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mn-lt"/>
                        </a:rPr>
                        <a:t>487.6875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chemeClr val="tx1"/>
                          </a:solidFill>
                          <a:effectLst/>
                          <a:latin typeface="+mn-lt"/>
                        </a:rPr>
                        <a:t> </a:t>
                      </a:r>
                      <a:endParaRPr kumimoji="0" lang="it-IT" sz="1400" b="0" i="0" u="none" strike="noStrike" cap="none" normalizeH="0" baseline="0" dirty="0">
                        <a:ln>
                          <a:noFill/>
                        </a:ln>
                        <a:solidFill>
                          <a:schemeClr val="tx1"/>
                        </a:solidFill>
                        <a:effectLst/>
                        <a:latin typeface="+mn-lt"/>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chemeClr val="tx1"/>
                          </a:solidFill>
                          <a:effectLst/>
                          <a:latin typeface="+mn-lt"/>
                        </a:rPr>
                        <a:t> </a:t>
                      </a:r>
                      <a:endParaRPr kumimoji="0" lang="it-IT" sz="1400" b="0" i="0" u="none" strike="noStrike" cap="none" normalizeH="0" baseline="0" dirty="0">
                        <a:ln>
                          <a:noFill/>
                        </a:ln>
                        <a:solidFill>
                          <a:schemeClr val="tx1"/>
                        </a:solidFill>
                        <a:effectLst/>
                        <a:latin typeface="+mn-lt"/>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chemeClr val="tx1"/>
                          </a:solidFill>
                          <a:effectLst/>
                          <a:latin typeface="+mn-lt"/>
                        </a:rPr>
                        <a:t> </a:t>
                      </a:r>
                      <a:endParaRPr kumimoji="0" lang="it-IT" sz="1400" b="0" i="0" u="none" strike="noStrike" cap="none" normalizeH="0" baseline="0" dirty="0">
                        <a:ln>
                          <a:noFill/>
                        </a:ln>
                        <a:solidFill>
                          <a:schemeClr val="tx1"/>
                        </a:solidFill>
                        <a:effectLst/>
                        <a:latin typeface="+mn-lt"/>
                      </a:endParaRP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0" name="Table 9"/>
          <p:cNvGraphicFramePr>
            <a:graphicFrameLocks noGrp="1"/>
          </p:cNvGraphicFramePr>
          <p:nvPr/>
        </p:nvGraphicFramePr>
        <p:xfrm>
          <a:off x="1219200" y="2971800"/>
          <a:ext cx="6756400" cy="609600"/>
        </p:xfrm>
        <a:graphic>
          <a:graphicData uri="http://schemas.openxmlformats.org/drawingml/2006/table">
            <a:tbl>
              <a:tblPr/>
              <a:tblGrid>
                <a:gridCol w="2336800"/>
                <a:gridCol w="774700"/>
                <a:gridCol w="2438400"/>
                <a:gridCol w="1206500"/>
              </a:tblGrid>
              <a:tr h="2286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000000"/>
                          </a:solidFill>
                          <a:effectLst/>
                          <a:latin typeface="+mn-lt"/>
                        </a:rPr>
                        <a:t>R-Square</a:t>
                      </a:r>
                      <a:endParaRPr kumimoji="0" lang="it-IT" sz="1400" b="1" i="0" u="none" strike="noStrike" cap="none" normalizeH="0" baseline="0" dirty="0">
                        <a:ln>
                          <a:noFill/>
                        </a:ln>
                        <a:solidFill>
                          <a:srgbClr val="000000"/>
                        </a:solidFill>
                        <a:effectLst/>
                        <a:latin typeface="+mn-lt"/>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mn-lt"/>
                        </a:rPr>
                        <a:t>Coeff Var</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000000"/>
                          </a:solidFill>
                          <a:effectLst/>
                          <a:latin typeface="+mn-lt"/>
                        </a:rPr>
                        <a:t>Root</a:t>
                      </a:r>
                      <a:r>
                        <a:rPr kumimoji="0" lang="it-IT" sz="1400" b="1" i="0" u="none" strike="noStrike" cap="none" normalizeH="0" baseline="0" dirty="0">
                          <a:ln>
                            <a:noFill/>
                          </a:ln>
                          <a:solidFill>
                            <a:srgbClr val="000000"/>
                          </a:solidFill>
                          <a:effectLst/>
                          <a:latin typeface="+mn-lt"/>
                        </a:rPr>
                        <a:t> MSE</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mn-lt"/>
                        </a:rPr>
                        <a:t>NUMCAF Mean</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3810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mn-lt"/>
                        </a:rPr>
                        <a:t>0.062304</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mn-lt"/>
                        </a:rPr>
                        <a:t>53.49752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mn-lt"/>
                        </a:rPr>
                        <a:t>1.504618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mn-lt"/>
                        </a:rPr>
                        <a:t>2.8125</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49214" name="Slide Number Placeholder 10"/>
          <p:cNvSpPr>
            <a:spLocks noGrp="1"/>
          </p:cNvSpPr>
          <p:nvPr>
            <p:ph type="sldNum" sz="quarter" idx="12"/>
          </p:nvPr>
        </p:nvSpPr>
        <p:spPr bwMode="auto">
          <a:noFill/>
          <a:ln>
            <a:miter lim="800000"/>
            <a:headEnd/>
            <a:tailEnd/>
          </a:ln>
        </p:spPr>
        <p:txBody>
          <a:bodyPr/>
          <a:lstStyle/>
          <a:p>
            <a:fld id="{4FF5F924-3A0B-4A68-8C45-C455AF16B750}" type="slidenum">
              <a:rPr lang="it-IT" smtClean="0">
                <a:latin typeface="Calibri" pitchFamily="34" charset="0"/>
                <a:ea typeface="ＭＳ Ｐゴシック" pitchFamily="34" charset="-128"/>
              </a:rPr>
              <a:pPr/>
              <a:t>45</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0181"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50182" name="TextBox 7"/>
          <p:cNvSpPr txBox="1">
            <a:spLocks noChangeArrowheads="1"/>
          </p:cNvSpPr>
          <p:nvPr/>
        </p:nvSpPr>
        <p:spPr bwMode="auto">
          <a:xfrm>
            <a:off x="762000" y="914400"/>
            <a:ext cx="8153400" cy="523875"/>
          </a:xfrm>
          <a:prstGeom prst="rect">
            <a:avLst/>
          </a:prstGeom>
          <a:noFill/>
          <a:ln w="9525">
            <a:noFill/>
            <a:miter lim="800000"/>
            <a:headEnd/>
            <a:tailEnd/>
          </a:ln>
        </p:spPr>
        <p:txBody>
          <a:bodyPr>
            <a:spAutoFit/>
          </a:bodyPr>
          <a:lstStyle/>
          <a:p>
            <a:r>
              <a:rPr lang="it-IT" sz="2800" b="1">
                <a:solidFill>
                  <a:srgbClr val="C0504D"/>
                </a:solidFill>
                <a:latin typeface="Calibri" pitchFamily="34" charset="0"/>
              </a:rPr>
              <a:t> </a:t>
            </a:r>
            <a:endParaRPr lang="it-IT" sz="2800" b="1">
              <a:solidFill>
                <a:srgbClr val="800000"/>
              </a:solidFill>
              <a:latin typeface="Calibri" pitchFamily="34" charset="0"/>
            </a:endParaRPr>
          </a:p>
        </p:txBody>
      </p:sp>
      <p:sp>
        <p:nvSpPr>
          <p:cNvPr id="8" name="Rectangle 3"/>
          <p:cNvSpPr txBox="1">
            <a:spLocks noChangeArrowheads="1"/>
          </p:cNvSpPr>
          <p:nvPr/>
        </p:nvSpPr>
        <p:spPr bwMode="auto">
          <a:xfrm>
            <a:off x="323850" y="404813"/>
            <a:ext cx="8424863" cy="5538787"/>
          </a:xfrm>
          <a:prstGeom prst="rect">
            <a:avLst/>
          </a:prstGeom>
          <a:noFill/>
          <a:ln w="9525">
            <a:noFill/>
            <a:miter lim="800000"/>
            <a:headEnd/>
            <a:tailEnd/>
          </a:ln>
        </p:spPr>
        <p:txBody>
          <a:bodyPr/>
          <a:lstStyle/>
          <a:p>
            <a:pPr marL="342900" indent="-342900" algn="ctr">
              <a:spcBef>
                <a:spcPct val="20000"/>
              </a:spcBef>
              <a:defRPr/>
            </a:pPr>
            <a:endParaRPr lang="it-IT" sz="2000" b="1" dirty="0">
              <a:solidFill>
                <a:srgbClr val="800000"/>
              </a:solidFill>
              <a:latin typeface="Calibri" charset="0"/>
              <a:ea typeface="ＭＳ Ｐゴシック" charset="-128"/>
              <a:cs typeface="ＭＳ Ｐゴシック" charset="-128"/>
            </a:endParaRPr>
          </a:p>
          <a:p>
            <a:pPr marL="342900" indent="-342900" algn="ctr">
              <a:spcBef>
                <a:spcPct val="20000"/>
              </a:spcBef>
              <a:defRPr/>
            </a:pPr>
            <a:r>
              <a:rPr lang="it-IT" sz="2000" b="1" dirty="0">
                <a:solidFill>
                  <a:srgbClr val="800000"/>
                </a:solidFill>
                <a:latin typeface="Calibri" charset="0"/>
                <a:ea typeface="ＭＳ Ｐゴシック" charset="-128"/>
                <a:cs typeface="ＭＳ Ｐゴシック" charset="-128"/>
              </a:rPr>
              <a:t>Test F tra la variabile quantitativa </a:t>
            </a:r>
            <a:r>
              <a:rPr lang="it-IT" sz="2000" b="1" i="1" dirty="0">
                <a:solidFill>
                  <a:srgbClr val="800000"/>
                </a:solidFill>
                <a:latin typeface="Calibri" charset="0"/>
                <a:ea typeface="ＭＳ Ｐゴシック" charset="-128"/>
                <a:cs typeface="ＭＳ Ｐゴシック" charset="-128"/>
              </a:rPr>
              <a:t>età</a:t>
            </a:r>
            <a:r>
              <a:rPr lang="it-IT" sz="2000" b="1" dirty="0">
                <a:solidFill>
                  <a:srgbClr val="800000"/>
                </a:solidFill>
                <a:latin typeface="Calibri" charset="0"/>
                <a:ea typeface="ＭＳ Ｐゴシック" charset="-128"/>
                <a:cs typeface="ＭＳ Ｐゴシック" charset="-128"/>
              </a:rPr>
              <a:t> e la variabile qualitative </a:t>
            </a:r>
            <a:r>
              <a:rPr lang="it-IT" sz="2000" b="1" i="1" dirty="0">
                <a:solidFill>
                  <a:srgbClr val="800000"/>
                </a:solidFill>
                <a:latin typeface="Calibri" charset="0"/>
                <a:ea typeface="ＭＳ Ｐゴシック" charset="-128"/>
                <a:cs typeface="ＭＳ Ｐゴシック" charset="-128"/>
              </a:rPr>
              <a:t>marca preferita</a:t>
            </a:r>
          </a:p>
          <a:p>
            <a:pPr marL="342900" indent="-342900">
              <a:spcBef>
                <a:spcPct val="20000"/>
              </a:spcBef>
              <a:defRPr/>
            </a:pPr>
            <a:endParaRPr lang="it-IT" sz="2000" b="1" dirty="0">
              <a:solidFill>
                <a:srgbClr val="800000"/>
              </a:solidFill>
              <a:latin typeface="Calibri" charset="0"/>
              <a:ea typeface="ＭＳ Ｐゴシック" charset="-128"/>
              <a:cs typeface="ＭＳ Ｐゴシック" charset="-128"/>
            </a:endParaRPr>
          </a:p>
          <a:p>
            <a:pPr marL="342900" indent="-342900">
              <a:spcBef>
                <a:spcPct val="20000"/>
              </a:spcBef>
              <a:defRPr/>
            </a:pPr>
            <a:endParaRPr lang="it-IT" sz="2400" i="1" dirty="0">
              <a:latin typeface="Times New Roman" charset="0"/>
              <a:ea typeface="ＭＳ Ｐゴシック" charset="-128"/>
              <a:cs typeface="ＭＳ Ｐゴシック" charset="-128"/>
            </a:endParaRPr>
          </a:p>
          <a:p>
            <a:pPr marL="342900" indent="-342900">
              <a:spcBef>
                <a:spcPct val="20000"/>
              </a:spcBef>
              <a:defRPr/>
            </a:pPr>
            <a:endParaRPr lang="it-IT" sz="2400" i="1" dirty="0">
              <a:latin typeface="Times New Roman" charset="0"/>
              <a:ea typeface="ＭＳ Ｐゴシック" charset="-128"/>
              <a:cs typeface="ＭＳ Ｐゴシック" charset="-128"/>
            </a:endParaRPr>
          </a:p>
          <a:p>
            <a:pPr marL="342900" indent="-342900">
              <a:spcBef>
                <a:spcPct val="20000"/>
              </a:spcBef>
              <a:defRPr/>
            </a:pPr>
            <a:endParaRPr lang="it-IT" sz="2400" i="1" dirty="0">
              <a:latin typeface="Times New Roman" charset="0"/>
              <a:ea typeface="ＭＳ Ｐゴシック" charset="-128"/>
              <a:cs typeface="ＭＳ Ｐゴシック" charset="-128"/>
            </a:endParaRPr>
          </a:p>
          <a:p>
            <a:pPr marL="342900" indent="-342900">
              <a:spcBef>
                <a:spcPct val="20000"/>
              </a:spcBef>
              <a:defRPr/>
            </a:pPr>
            <a:endParaRPr lang="it-IT" sz="2400" i="1" dirty="0">
              <a:latin typeface="Times New Roman" charset="0"/>
              <a:ea typeface="ＭＳ Ｐゴシック" charset="-128"/>
              <a:cs typeface="ＭＳ Ｐゴシック" charset="-128"/>
            </a:endParaRPr>
          </a:p>
          <a:p>
            <a:pPr marL="342900" indent="-342900">
              <a:spcBef>
                <a:spcPct val="20000"/>
              </a:spcBef>
              <a:defRPr/>
            </a:pPr>
            <a:endParaRPr lang="it-IT" sz="2400" i="1" dirty="0">
              <a:latin typeface="Times New Roman" charset="0"/>
              <a:ea typeface="ＭＳ Ｐゴシック" charset="-128"/>
              <a:cs typeface="ＭＳ Ｐゴシック" charset="-128"/>
            </a:endParaRPr>
          </a:p>
          <a:p>
            <a:pPr marL="342900" algn="just">
              <a:spcBef>
                <a:spcPct val="20000"/>
              </a:spcBef>
              <a:defRPr/>
            </a:pPr>
            <a:endParaRPr lang="it-IT" sz="1600" dirty="0">
              <a:latin typeface="Calibri" charset="0"/>
              <a:ea typeface="ＭＳ Ｐゴシック" charset="-128"/>
              <a:cs typeface="ＭＳ Ｐゴシック" charset="-128"/>
            </a:endParaRPr>
          </a:p>
          <a:p>
            <a:pPr marL="342900" algn="just">
              <a:spcBef>
                <a:spcPct val="20000"/>
              </a:spcBef>
              <a:defRPr/>
            </a:pPr>
            <a:endParaRPr lang="it-IT" sz="1600" dirty="0">
              <a:latin typeface="Calibri" charset="0"/>
              <a:ea typeface="ＭＳ Ｐゴシック" charset="-128"/>
              <a:cs typeface="ＭＳ Ｐゴシック" charset="-128"/>
            </a:endParaRPr>
          </a:p>
          <a:p>
            <a:pPr marL="342900" algn="just">
              <a:spcBef>
                <a:spcPct val="20000"/>
              </a:spcBef>
              <a:defRPr/>
            </a:pPr>
            <a:r>
              <a:rPr lang="it-IT" sz="1600" dirty="0">
                <a:latin typeface="Calibri" charset="0"/>
                <a:ea typeface="ＭＳ Ｐゴシック" charset="-128"/>
                <a:cs typeface="ＭＳ Ｐゴシック" charset="-128"/>
              </a:rPr>
              <a:t>Possiamo constatare il valore di </a:t>
            </a:r>
            <a:r>
              <a:rPr lang="it-IT" sz="1600" dirty="0" smtClean="0">
                <a:latin typeface="Calibri" charset="0"/>
                <a:ea typeface="ＭＳ Ｐゴシック" charset="-128"/>
                <a:cs typeface="ＭＳ Ｐゴシック" charset="-128"/>
              </a:rPr>
              <a:t>0.3618</a:t>
            </a:r>
            <a:r>
              <a:rPr lang="it-IT" sz="1600" dirty="0">
                <a:latin typeface="Calibri" charset="0"/>
                <a:ea typeface="ＭＳ Ｐゴシック" charset="-128"/>
                <a:cs typeface="ＭＳ Ｐゴシック" charset="-128"/>
              </a:rPr>
              <a:t>. Valore che è maggiore del livello di significatività </a:t>
            </a:r>
            <a:r>
              <a:rPr lang="it-IT" sz="1600" dirty="0" smtClean="0">
                <a:latin typeface="Calibri" charset="0"/>
                <a:ea typeface="ＭＳ Ｐゴシック" charset="-128"/>
                <a:cs typeface="ＭＳ Ｐゴシック" charset="-128"/>
              </a:rPr>
              <a:t>0.05</a:t>
            </a:r>
            <a:r>
              <a:rPr lang="it-IT" sz="1600" dirty="0">
                <a:latin typeface="Calibri" charset="0"/>
                <a:ea typeface="ＭＳ Ｐゴシック" charset="-128"/>
                <a:cs typeface="ＭＳ Ｐゴシック" charset="-128"/>
              </a:rPr>
              <a:t>:</a:t>
            </a:r>
          </a:p>
          <a:p>
            <a:pPr marL="342900" indent="-342900" algn="ctr">
              <a:spcBef>
                <a:spcPct val="20000"/>
              </a:spcBef>
              <a:defRPr/>
            </a:pPr>
            <a:r>
              <a:rPr lang="it-IT" sz="1600" dirty="0" smtClean="0">
                <a:latin typeface="Calibri" charset="0"/>
                <a:ea typeface="ＭＳ Ｐゴシック" charset="-128"/>
                <a:cs typeface="ＭＳ Ｐゴシック" charset="-128"/>
              </a:rPr>
              <a:t>0.3618&gt;0,05</a:t>
            </a:r>
            <a:r>
              <a:rPr lang="it-IT" sz="1600" dirty="0">
                <a:latin typeface="Calibri" charset="0"/>
                <a:ea typeface="ＭＳ Ｐゴシック" charset="-128"/>
                <a:cs typeface="ＭＳ Ｐゴシック" charset="-128"/>
              </a:rPr>
              <a:t>.</a:t>
            </a:r>
          </a:p>
          <a:p>
            <a:pPr marL="342900" indent="-342900">
              <a:spcBef>
                <a:spcPct val="20000"/>
              </a:spcBef>
              <a:defRPr/>
            </a:pPr>
            <a:endParaRPr lang="it-IT" sz="1600" dirty="0">
              <a:latin typeface="Calibri" charset="0"/>
              <a:ea typeface="ＭＳ Ｐゴシック" charset="-128"/>
              <a:cs typeface="ＭＳ Ｐゴシック" charset="-128"/>
            </a:endParaRPr>
          </a:p>
          <a:p>
            <a:pPr marL="342900" algn="just">
              <a:spcBef>
                <a:spcPct val="20000"/>
              </a:spcBef>
              <a:defRPr/>
            </a:pPr>
            <a:r>
              <a:rPr lang="it-IT" sz="1600" dirty="0">
                <a:latin typeface="Calibri" charset="0"/>
                <a:ea typeface="ＭＳ Ｐゴシック" charset="-128"/>
                <a:cs typeface="ＭＳ Ｐゴシック" charset="-128"/>
              </a:rPr>
              <a:t>Questo porta ad accettare l’ipotesi nulla e ad affermare l’inesistenza di una relazione di dipendenza in media tra le due variabili. </a:t>
            </a:r>
          </a:p>
          <a:p>
            <a:pPr marL="342900" indent="-342900">
              <a:spcBef>
                <a:spcPct val="20000"/>
              </a:spcBef>
              <a:defRPr/>
            </a:pPr>
            <a:endParaRPr lang="it-IT" sz="2000" dirty="0">
              <a:latin typeface="Times New Roman" charset="0"/>
              <a:ea typeface="ＭＳ Ｐゴシック" charset="-128"/>
              <a:cs typeface="ＭＳ Ｐゴシック" charset="-128"/>
            </a:endParaRPr>
          </a:p>
          <a:p>
            <a:pPr marL="342900" indent="-342900">
              <a:spcBef>
                <a:spcPct val="20000"/>
              </a:spcBef>
              <a:defRPr/>
            </a:pPr>
            <a:endParaRPr lang="it-IT" sz="2400" dirty="0">
              <a:latin typeface="Times New Roman" charset="0"/>
              <a:ea typeface="ＭＳ Ｐゴシック" charset="-128"/>
              <a:cs typeface="ＭＳ Ｐゴシック" charset="-128"/>
            </a:endParaRPr>
          </a:p>
        </p:txBody>
      </p:sp>
      <p:graphicFrame>
        <p:nvGraphicFramePr>
          <p:cNvPr id="9" name="Table 8"/>
          <p:cNvGraphicFramePr>
            <a:graphicFrameLocks noGrp="1"/>
          </p:cNvGraphicFramePr>
          <p:nvPr/>
        </p:nvGraphicFramePr>
        <p:xfrm>
          <a:off x="685800" y="1628775"/>
          <a:ext cx="7835900" cy="809625"/>
        </p:xfrm>
        <a:graphic>
          <a:graphicData uri="http://schemas.openxmlformats.org/drawingml/2006/table">
            <a:tbl>
              <a:tblPr/>
              <a:tblGrid>
                <a:gridCol w="2336800"/>
                <a:gridCol w="773112"/>
                <a:gridCol w="2438400"/>
                <a:gridCol w="1052513"/>
                <a:gridCol w="635000"/>
                <a:gridCol w="600075"/>
              </a:tblGrid>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1" i="0" u="none" strike="noStrike" cap="none" normalizeH="0" baseline="0" dirty="0">
                          <a:ln>
                            <a:noFill/>
                          </a:ln>
                          <a:solidFill>
                            <a:schemeClr val="tx1"/>
                          </a:solidFill>
                          <a:effectLst/>
                          <a:latin typeface="Arial" charset="0"/>
                        </a:rPr>
                        <a:t>Source</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1" i="0" u="none" strike="noStrike" cap="none" normalizeH="0" baseline="0">
                          <a:ln>
                            <a:noFill/>
                          </a:ln>
                          <a:solidFill>
                            <a:schemeClr val="tx1"/>
                          </a:solidFill>
                          <a:effectLst/>
                          <a:latin typeface="Arial" charset="0"/>
                        </a:rPr>
                        <a:t>DF</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1" i="0" u="none" strike="noStrike" cap="none" normalizeH="0" baseline="0">
                          <a:ln>
                            <a:noFill/>
                          </a:ln>
                          <a:solidFill>
                            <a:schemeClr val="tx1"/>
                          </a:solidFill>
                          <a:effectLst/>
                          <a:latin typeface="Arial" charset="0"/>
                        </a:rPr>
                        <a:t>Sum of Squares</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1" i="0" u="none" strike="noStrike" cap="none" normalizeH="0" baseline="0">
                          <a:ln>
                            <a:noFill/>
                          </a:ln>
                          <a:solidFill>
                            <a:schemeClr val="tx1"/>
                          </a:solidFill>
                          <a:effectLst/>
                          <a:latin typeface="Arial" charset="0"/>
                        </a:rPr>
                        <a:t>Mean Square</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1" i="0" u="none" strike="noStrike" cap="none" normalizeH="0" baseline="0">
                          <a:ln>
                            <a:noFill/>
                          </a:ln>
                          <a:solidFill>
                            <a:schemeClr val="tx1"/>
                          </a:solidFill>
                          <a:effectLst/>
                          <a:latin typeface="Arial" charset="0"/>
                        </a:rPr>
                        <a:t>F Value</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1" i="0" u="none" strike="noStrike" cap="none" normalizeH="0" baseline="0">
                          <a:ln>
                            <a:noFill/>
                          </a:ln>
                          <a:solidFill>
                            <a:schemeClr val="tx1"/>
                          </a:solidFill>
                          <a:effectLst/>
                          <a:latin typeface="Arial" charset="0"/>
                        </a:rPr>
                        <a:t>Pr &gt; F</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1" i="0" u="none" strike="noStrike" cap="none" normalizeH="0" baseline="0" dirty="0" err="1">
                          <a:ln>
                            <a:noFill/>
                          </a:ln>
                          <a:solidFill>
                            <a:schemeClr val="tx1"/>
                          </a:solidFill>
                          <a:effectLst/>
                          <a:latin typeface="Arial" charset="0"/>
                        </a:rPr>
                        <a:t>Model</a:t>
                      </a:r>
                      <a:endParaRPr kumimoji="0" lang="it-IT" sz="1200" b="1" i="0" u="none" strike="noStrike" cap="none" normalizeH="0" baseline="0" dirty="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charset="0"/>
                        </a:rPr>
                        <a:t>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charset="0"/>
                        </a:rPr>
                        <a:t>1673.44718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charset="0"/>
                        </a:rPr>
                        <a:t>239.06388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charset="0"/>
                        </a:rPr>
                        <a:t>1.1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charset="0"/>
                        </a:rPr>
                        <a:t>0.3618</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1" i="0" u="none" strike="noStrike" cap="none" normalizeH="0" baseline="0">
                          <a:ln>
                            <a:noFill/>
                          </a:ln>
                          <a:solidFill>
                            <a:schemeClr val="tx1"/>
                          </a:solidFill>
                          <a:effectLst/>
                          <a:latin typeface="Arial" charset="0"/>
                        </a:rPr>
                        <a:t>Error</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charset="0"/>
                        </a:rPr>
                        <a:t>200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chemeClr val="tx1"/>
                          </a:solidFill>
                          <a:effectLst/>
                          <a:latin typeface="Arial" charset="0"/>
                        </a:rPr>
                        <a:t>43298.2259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charset="0"/>
                        </a:rPr>
                        <a:t>216.49113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charset="0"/>
                        </a:rPr>
                        <a:t> </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2095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1" i="0" u="none" strike="noStrike" cap="none" normalizeH="0" baseline="0">
                          <a:ln>
                            <a:noFill/>
                          </a:ln>
                          <a:solidFill>
                            <a:schemeClr val="tx1"/>
                          </a:solidFill>
                          <a:effectLst/>
                          <a:latin typeface="Arial" charset="0"/>
                        </a:rPr>
                        <a:t>Corrected Total</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charset="0"/>
                        </a:rPr>
                        <a:t>207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chemeClr val="tx1"/>
                          </a:solidFill>
                          <a:effectLst/>
                          <a:latin typeface="Arial" charset="0"/>
                        </a:rPr>
                        <a:t>44971.67308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err="1">
                          <a:ln>
                            <a:noFill/>
                          </a:ln>
                          <a:solidFill>
                            <a:schemeClr val="tx1"/>
                          </a:solidFill>
                          <a:effectLst/>
                          <a:latin typeface="Arial" charset="0"/>
                        </a:rPr>
                        <a:t> </a:t>
                      </a:r>
                      <a:endParaRPr kumimoji="0" lang="it-IT" sz="1200" b="0" i="0" u="none" strike="noStrike" cap="none" normalizeH="0" baseline="0" dirty="0">
                        <a:ln>
                          <a:noFill/>
                        </a:ln>
                        <a:solidFill>
                          <a:schemeClr val="tx1"/>
                        </a:solidFill>
                        <a:effectLst/>
                        <a:latin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err="1">
                          <a:ln>
                            <a:noFill/>
                          </a:ln>
                          <a:solidFill>
                            <a:schemeClr val="tx1"/>
                          </a:solidFill>
                          <a:effectLst/>
                          <a:latin typeface="Arial" charset="0"/>
                        </a:rPr>
                        <a:t> </a:t>
                      </a:r>
                      <a:endParaRPr kumimoji="0" lang="it-IT" sz="1200" b="0" i="0" u="none" strike="noStrike" cap="none" normalizeH="0" baseline="0" dirty="0">
                        <a:ln>
                          <a:noFill/>
                        </a:ln>
                        <a:solidFill>
                          <a:schemeClr val="tx1"/>
                        </a:solidFill>
                        <a:effectLst/>
                        <a:latin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0" name="Table 9"/>
          <p:cNvGraphicFramePr>
            <a:graphicFrameLocks noGrp="1"/>
          </p:cNvGraphicFramePr>
          <p:nvPr/>
        </p:nvGraphicFramePr>
        <p:xfrm>
          <a:off x="1219200" y="3048000"/>
          <a:ext cx="6604000" cy="530860"/>
        </p:xfrm>
        <a:graphic>
          <a:graphicData uri="http://schemas.openxmlformats.org/drawingml/2006/table">
            <a:tbl>
              <a:tblPr/>
              <a:tblGrid>
                <a:gridCol w="2336800"/>
                <a:gridCol w="774700"/>
                <a:gridCol w="2438400"/>
                <a:gridCol w="1054100"/>
              </a:tblGrid>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000000"/>
                          </a:solidFill>
                          <a:effectLst/>
                          <a:latin typeface="+mn-lt"/>
                        </a:rPr>
                        <a:t>R-Square</a:t>
                      </a:r>
                      <a:endParaRPr kumimoji="0" lang="it-IT" sz="1400" b="1" i="0" u="none" strike="noStrike" cap="none" normalizeH="0" baseline="0" dirty="0">
                        <a:ln>
                          <a:noFill/>
                        </a:ln>
                        <a:solidFill>
                          <a:srgbClr val="000000"/>
                        </a:solidFill>
                        <a:effectLst/>
                        <a:latin typeface="+mn-lt"/>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mn-lt"/>
                        </a:rPr>
                        <a:t>Coeff Var</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000000"/>
                          </a:solidFill>
                          <a:effectLst/>
                          <a:latin typeface="+mn-lt"/>
                        </a:rPr>
                        <a:t>Root</a:t>
                      </a:r>
                      <a:r>
                        <a:rPr kumimoji="0" lang="it-IT" sz="1400" b="1" i="0" u="none" strike="noStrike" cap="none" normalizeH="0" baseline="0" dirty="0">
                          <a:ln>
                            <a:noFill/>
                          </a:ln>
                          <a:solidFill>
                            <a:srgbClr val="000000"/>
                          </a:solidFill>
                          <a:effectLst/>
                          <a:latin typeface="+mn-lt"/>
                        </a:rPr>
                        <a:t> MSE</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mn-lt"/>
                        </a:rPr>
                        <a:t>ETA Mean</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3175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mn-lt"/>
                        </a:rPr>
                        <a:t>0.037211</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mn-lt"/>
                        </a:rPr>
                        <a:t>37.58827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mn-lt"/>
                        </a:rPr>
                        <a:t>14.71364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mn-lt"/>
                        </a:rPr>
                        <a:t>39.14423</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50238" name="Slide Number Placeholder 10"/>
          <p:cNvSpPr>
            <a:spLocks noGrp="1"/>
          </p:cNvSpPr>
          <p:nvPr>
            <p:ph type="sldNum" sz="quarter" idx="12"/>
          </p:nvPr>
        </p:nvSpPr>
        <p:spPr bwMode="auto">
          <a:noFill/>
          <a:ln>
            <a:miter lim="800000"/>
            <a:headEnd/>
            <a:tailEnd/>
          </a:ln>
        </p:spPr>
        <p:txBody>
          <a:bodyPr/>
          <a:lstStyle/>
          <a:p>
            <a:fld id="{97CB0151-EFF8-4822-810F-49AB1B4E6ECE}" type="slidenum">
              <a:rPr lang="it-IT" smtClean="0">
                <a:latin typeface="Calibri" pitchFamily="34" charset="0"/>
                <a:ea typeface="ＭＳ Ｐゴシック" pitchFamily="34" charset="-128"/>
              </a:rPr>
              <a:pPr/>
              <a:t>46</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1205"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51206" name="TextBox 7"/>
          <p:cNvSpPr txBox="1">
            <a:spLocks noChangeArrowheads="1"/>
          </p:cNvSpPr>
          <p:nvPr/>
        </p:nvSpPr>
        <p:spPr bwMode="auto">
          <a:xfrm>
            <a:off x="762000" y="914400"/>
            <a:ext cx="8153400" cy="523875"/>
          </a:xfrm>
          <a:prstGeom prst="rect">
            <a:avLst/>
          </a:prstGeom>
          <a:noFill/>
          <a:ln w="9525">
            <a:noFill/>
            <a:miter lim="800000"/>
            <a:headEnd/>
            <a:tailEnd/>
          </a:ln>
        </p:spPr>
        <p:txBody>
          <a:bodyPr>
            <a:spAutoFit/>
          </a:bodyPr>
          <a:lstStyle/>
          <a:p>
            <a:r>
              <a:rPr lang="it-IT" sz="2800" b="1">
                <a:solidFill>
                  <a:srgbClr val="C0504D"/>
                </a:solidFill>
                <a:latin typeface="Calibri" pitchFamily="34" charset="0"/>
              </a:rPr>
              <a:t> </a:t>
            </a:r>
            <a:endParaRPr lang="it-IT" sz="2800" b="1">
              <a:solidFill>
                <a:srgbClr val="800000"/>
              </a:solidFill>
              <a:latin typeface="Calibri" pitchFamily="34" charset="0"/>
            </a:endParaRPr>
          </a:p>
        </p:txBody>
      </p:sp>
      <p:sp>
        <p:nvSpPr>
          <p:cNvPr id="51207" name="Slide Number Placeholder 7"/>
          <p:cNvSpPr>
            <a:spLocks noGrp="1"/>
          </p:cNvSpPr>
          <p:nvPr>
            <p:ph type="sldNum" sz="quarter" idx="12"/>
          </p:nvPr>
        </p:nvSpPr>
        <p:spPr bwMode="auto">
          <a:noFill/>
          <a:ln>
            <a:miter lim="800000"/>
            <a:headEnd/>
            <a:tailEnd/>
          </a:ln>
        </p:spPr>
        <p:txBody>
          <a:bodyPr/>
          <a:lstStyle/>
          <a:p>
            <a:fld id="{E1CCCE9E-A3FB-42E8-BF6E-82DBD5A5520D}" type="slidenum">
              <a:rPr lang="it-IT" smtClean="0">
                <a:latin typeface="Calibri" pitchFamily="34" charset="0"/>
                <a:ea typeface="ＭＳ Ｐゴシック" pitchFamily="34" charset="-128"/>
              </a:rPr>
              <a:pPr/>
              <a:t>47</a:t>
            </a:fld>
            <a:endParaRPr lang="it-IT" smtClean="0">
              <a:latin typeface="Calibri" pitchFamily="34" charset="0"/>
              <a:ea typeface="ＭＳ Ｐゴシック" pitchFamily="34" charset="-128"/>
            </a:endParaRPr>
          </a:p>
        </p:txBody>
      </p:sp>
      <p:graphicFrame>
        <p:nvGraphicFramePr>
          <p:cNvPr id="9" name="Tabella 1"/>
          <p:cNvGraphicFramePr>
            <a:graphicFrameLocks noGrp="1"/>
          </p:cNvGraphicFramePr>
          <p:nvPr/>
        </p:nvGraphicFramePr>
        <p:xfrm>
          <a:off x="685800" y="1066800"/>
          <a:ext cx="3606800" cy="4907280"/>
        </p:xfrm>
        <a:graphic>
          <a:graphicData uri="http://schemas.openxmlformats.org/drawingml/2006/table">
            <a:tbl>
              <a:tblPr/>
              <a:tblGrid>
                <a:gridCol w="620713"/>
                <a:gridCol w="788987"/>
                <a:gridCol w="787400"/>
                <a:gridCol w="788988"/>
                <a:gridCol w="620712"/>
              </a:tblGrid>
              <a:tr h="180975">
                <a:tc grid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Calibri" charset="0"/>
                        </a:rPr>
                        <a:t>Eigenvalues</a:t>
                      </a:r>
                      <a:r>
                        <a:rPr kumimoji="0" lang="en-US" sz="1400" b="1" i="0" u="none" strike="noStrike" cap="none" normalizeH="0" baseline="0" dirty="0">
                          <a:ln>
                            <a:noFill/>
                          </a:ln>
                          <a:solidFill>
                            <a:schemeClr val="tx1"/>
                          </a:solidFill>
                          <a:effectLst/>
                          <a:latin typeface="Calibri" charset="0"/>
                        </a:rPr>
                        <a:t> of the Correlation Matrix: Total</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80975">
                <a:tc grid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chemeClr val="tx1"/>
                          </a:solidFill>
                          <a:effectLst/>
                          <a:latin typeface="Calibri" charset="0"/>
                        </a:rPr>
                        <a:t>= 19 </a:t>
                      </a:r>
                      <a:r>
                        <a:rPr kumimoji="0" lang="it-IT" sz="1400" b="1" i="0" u="none" strike="noStrike" cap="none" normalizeH="0" baseline="0" dirty="0" err="1">
                          <a:ln>
                            <a:noFill/>
                          </a:ln>
                          <a:solidFill>
                            <a:schemeClr val="tx1"/>
                          </a:solidFill>
                          <a:effectLst/>
                          <a:latin typeface="Calibri" charset="0"/>
                        </a:rPr>
                        <a:t>Average</a:t>
                      </a:r>
                      <a:r>
                        <a:rPr kumimoji="0" lang="it-IT" sz="1400" b="1" i="0" u="none" strike="noStrike" cap="none" normalizeH="0" baseline="0" dirty="0">
                          <a:ln>
                            <a:noFill/>
                          </a:ln>
                          <a:solidFill>
                            <a:schemeClr val="tx1"/>
                          </a:solidFill>
                          <a:effectLst/>
                          <a:latin typeface="Calibri" charset="0"/>
                        </a:rPr>
                        <a:t> = </a:t>
                      </a:r>
                      <a:r>
                        <a:rPr kumimoji="0" lang="it-IT" sz="1400" b="1" i="0" u="none" strike="noStrike" cap="none" normalizeH="0" baseline="0" dirty="0" err="1">
                          <a:ln>
                            <a:noFill/>
                          </a:ln>
                          <a:solidFill>
                            <a:schemeClr val="tx1"/>
                          </a:solidFill>
                          <a:effectLst/>
                          <a:latin typeface="Calibri" charset="0"/>
                        </a:rPr>
                        <a:t>1</a:t>
                      </a:r>
                      <a:endParaRPr kumimoji="0" lang="it-IT" sz="1400" b="1" i="0" u="none" strike="noStrike" cap="none" normalizeH="0" baseline="0" dirty="0">
                        <a:ln>
                          <a:noFill/>
                        </a:ln>
                        <a:solidFill>
                          <a:schemeClr val="tx1"/>
                        </a:solidFill>
                        <a:effectLst/>
                        <a:latin typeface="Calibri"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3492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rPr>
                        <a:t> </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rPr>
                        <a:t>Eigenvalue</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rPr>
                        <a:t>Difference</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800000"/>
                          </a:solidFill>
                          <a:effectLst/>
                          <a:latin typeface="Calibri" charset="0"/>
                        </a:rPr>
                        <a:t>Proportion</a:t>
                      </a:r>
                      <a:endParaRPr kumimoji="0" lang="it-IT" sz="1400" b="1" i="0" u="none" strike="noStrike" cap="none" normalizeH="0" baseline="0" dirty="0">
                        <a:ln>
                          <a:noFill/>
                        </a:ln>
                        <a:solidFill>
                          <a:srgbClr val="800000"/>
                        </a:solidFill>
                        <a:effectLst/>
                        <a:latin typeface="Calibri" charset="0"/>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Calibri" charset="0"/>
                        </a:rPr>
                        <a:t>Cumulative</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chemeClr val="tx1"/>
                          </a:solidFill>
                          <a:effectLst/>
                          <a:latin typeface="Calibri" charset="0"/>
                        </a:rPr>
                        <a:t>1</a:t>
                      </a:r>
                      <a:endParaRPr kumimoji="0" lang="it-IT" sz="1400" b="1" i="0" u="none" strike="noStrike" cap="none" normalizeH="0" baseline="0" dirty="0">
                        <a:ln>
                          <a:noFill/>
                        </a:ln>
                        <a:solidFill>
                          <a:schemeClr val="tx1"/>
                        </a:solidFill>
                        <a:effectLst/>
                        <a:latin typeface="Calibri" charset="0"/>
                      </a:endParaRP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3.662355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Calibri" charset="0"/>
                        </a:rPr>
                        <a:t>0.8259695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0.1928</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0.1928</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r>
              <a:tr h="1809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Calibri" charset="0"/>
                        </a:rPr>
                        <a:t>2</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2.8363855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1.0680887</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0.1493</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Calibri" charset="0"/>
                        </a:rPr>
                        <a:t>0.342</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r>
              <a:tr h="1809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Calibri" charset="0"/>
                        </a:rPr>
                        <a:t>3</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1.7682968</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0.5111443</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0.0931</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0.4351</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r>
              <a:tr h="1809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Calibri" charset="0"/>
                        </a:rPr>
                        <a:t>4</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1.2571525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0.1171587</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0.0662</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0.5013</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r>
              <a:tr h="1809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Calibri" charset="0"/>
                        </a:rPr>
                        <a:t>5</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1.1399938</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0.0858929</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0.06</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0.5613</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r>
              <a:tr h="1809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Calibri" charset="0"/>
                        </a:rPr>
                        <a:t>6</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1.0541008</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0.0849201</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0.0555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0.6168</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r>
              <a:tr h="1809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Calibri" charset="0"/>
                        </a:rPr>
                        <a:t>7</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0.9691808</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0.1544148</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Calibri" charset="0"/>
                        </a:rPr>
                        <a:t>0.051</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Calibri" charset="0"/>
                        </a:rPr>
                        <a:t>0.6678</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Calibri" charset="0"/>
                        </a:rPr>
                        <a:t>8</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0.8147659</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0.055479</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0.0429</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0.7106</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Calibri" charset="0"/>
                        </a:rPr>
                        <a:t>9</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0.7592869</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0.0714438</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0.04</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0.7506</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905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Calibri" charset="0"/>
                        </a:rPr>
                        <a:t>10</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0.6878431</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0.0271877</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Calibri" charset="0"/>
                        </a:rPr>
                        <a:t>0.0362</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0.7868</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905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Calibri" charset="0"/>
                        </a:rPr>
                        <a:t>11</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0.6606554</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0.0725911</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0.0348</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0.8216</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905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Calibri" charset="0"/>
                        </a:rPr>
                        <a:t>12</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0.5880643</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0.0317504</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0.031</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Calibri" charset="0"/>
                        </a:rPr>
                        <a:t>0.8525</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905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Calibri" charset="0"/>
                        </a:rPr>
                        <a:t>13</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0.5563139</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0.0780498</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0.0293</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0.8818</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905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Calibri" charset="0"/>
                        </a:rPr>
                        <a:t>14</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0.4782642</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0.0159769</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0.0252</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0.907</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905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Calibri" charset="0"/>
                        </a:rPr>
                        <a:t>15</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0.4622873</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0.0656368</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0.0243</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0.9313</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905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Calibri" charset="0"/>
                        </a:rPr>
                        <a:t>16</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0.3966505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0.0367101</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0.0209</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0.9522</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905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Calibri" charset="0"/>
                        </a:rPr>
                        <a:t>17</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0.3599404</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0.052651</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Calibri" charset="0"/>
                        </a:rPr>
                        <a:t>0.0189</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0.9711</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905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Calibri" charset="0"/>
                        </a:rPr>
                        <a:t>18</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0.3072894</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0.0661159</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0.0162</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Calibri" charset="0"/>
                        </a:rPr>
                        <a:t>0.9873</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Calibri" charset="0"/>
                        </a:rPr>
                        <a:t>19</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0.2411736</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chemeClr val="tx1"/>
                          </a:solidFill>
                          <a:effectLst/>
                          <a:latin typeface="Calibri" charset="0"/>
                        </a:rPr>
                        <a:t> </a:t>
                      </a:r>
                      <a:endParaRPr kumimoji="0" lang="it-IT" sz="1400" b="0" i="0" u="none" strike="noStrike" cap="none" normalizeH="0" baseline="0" dirty="0">
                        <a:ln>
                          <a:noFill/>
                        </a:ln>
                        <a:solidFill>
                          <a:schemeClr val="tx1"/>
                        </a:solidFill>
                        <a:effectLst/>
                        <a:latin typeface="Calibri" charset="0"/>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rPr>
                        <a:t>0.0127</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chemeClr val="tx1"/>
                          </a:solidFill>
                          <a:effectLst/>
                          <a:latin typeface="Calibri" charset="0"/>
                        </a:rPr>
                        <a:t>1</a:t>
                      </a:r>
                      <a:endParaRPr kumimoji="0" lang="it-IT" sz="1400" b="0" i="0" u="none" strike="noStrike" cap="none" normalizeH="0" baseline="0" dirty="0">
                        <a:ln>
                          <a:noFill/>
                        </a:ln>
                        <a:solidFill>
                          <a:schemeClr val="tx1"/>
                        </a:solidFill>
                        <a:effectLst/>
                        <a:latin typeface="Calibri" charset="0"/>
                      </a:endParaRP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0" name="TextBox 9"/>
          <p:cNvSpPr txBox="1"/>
          <p:nvPr/>
        </p:nvSpPr>
        <p:spPr>
          <a:xfrm>
            <a:off x="609600" y="533400"/>
            <a:ext cx="5257800" cy="461963"/>
          </a:xfrm>
          <a:prstGeom prst="rect">
            <a:avLst/>
          </a:prstGeom>
          <a:noFill/>
        </p:spPr>
        <p:txBody>
          <a:bodyPr>
            <a:spAutoFit/>
          </a:bodyPr>
          <a:lstStyle/>
          <a:p>
            <a:pPr>
              <a:defRPr/>
            </a:pPr>
            <a:r>
              <a:rPr lang="it-IT" sz="2400" b="1" dirty="0" smtClean="0">
                <a:solidFill>
                  <a:srgbClr val="800000"/>
                </a:solidFill>
                <a:latin typeface="+mn-lt"/>
                <a:ea typeface="ＭＳ Ｐゴシック" charset="-128"/>
                <a:cs typeface="ＭＳ Ｐゴシック" charset="-128"/>
              </a:rPr>
              <a:t>2.3. ANALISI </a:t>
            </a:r>
            <a:r>
              <a:rPr lang="it-IT" sz="2400" b="1" dirty="0">
                <a:solidFill>
                  <a:srgbClr val="800000"/>
                </a:solidFill>
                <a:latin typeface="+mn-lt"/>
                <a:ea typeface="ＭＳ Ｐゴシック" charset="-128"/>
                <a:cs typeface="ＭＳ Ｐゴシック" charset="-128"/>
              </a:rPr>
              <a:t>FATTORIALE</a:t>
            </a:r>
          </a:p>
        </p:txBody>
      </p:sp>
      <p:sp>
        <p:nvSpPr>
          <p:cNvPr id="51341" name="CasellaDiTesto 8"/>
          <p:cNvSpPr txBox="1">
            <a:spLocks noChangeArrowheads="1"/>
          </p:cNvSpPr>
          <p:nvPr/>
        </p:nvSpPr>
        <p:spPr bwMode="auto">
          <a:xfrm>
            <a:off x="4644008" y="548680"/>
            <a:ext cx="4171950" cy="6432530"/>
          </a:xfrm>
          <a:prstGeom prst="rect">
            <a:avLst/>
          </a:prstGeom>
          <a:noFill/>
          <a:ln w="9525">
            <a:noFill/>
            <a:miter lim="800000"/>
            <a:headEnd/>
            <a:tailEnd/>
          </a:ln>
        </p:spPr>
        <p:txBody>
          <a:bodyPr>
            <a:spAutoFit/>
          </a:bodyPr>
          <a:lstStyle/>
          <a:p>
            <a:pPr algn="just"/>
            <a:r>
              <a:rPr lang="it-IT" sz="1600" dirty="0">
                <a:latin typeface="Calibri" pitchFamily="34" charset="0"/>
              </a:rPr>
              <a:t>Usiamo questa tecnica descrittiva/esplorativa per sintetizzare l’informazione condivisa tra più variabili correlate senza perdere elementi rilevanti in un set ridotto di variabili trasformate (fattori latenti), usando il metodo delle componenti principali. </a:t>
            </a:r>
            <a:r>
              <a:rPr lang="it-IT" sz="1600" dirty="0" smtClean="0">
                <a:latin typeface="Calibri" pitchFamily="34" charset="0"/>
              </a:rPr>
              <a:t> L’azienda attraverso questo tipo di analisi ha probabilmente un approccio meno preciso ma sicuramente più facile da gestire e da interpretare.</a:t>
            </a:r>
          </a:p>
          <a:p>
            <a:pPr algn="just"/>
            <a:endParaRPr lang="it-IT" sz="1600" dirty="0">
              <a:latin typeface="Calibri" pitchFamily="34" charset="0"/>
            </a:endParaRPr>
          </a:p>
          <a:p>
            <a:pPr algn="just"/>
            <a:r>
              <a:rPr lang="it-IT" sz="1600" dirty="0" smtClean="0">
                <a:latin typeface="Calibri" pitchFamily="34" charset="0"/>
              </a:rPr>
              <a:t>Vengono </a:t>
            </a:r>
            <a:r>
              <a:rPr lang="it-IT" sz="1600" dirty="0">
                <a:latin typeface="Calibri" pitchFamily="34" charset="0"/>
              </a:rPr>
              <a:t>considerate quelle variabili per cui gli intervistati hanno dato un giudizio utilizzando una scala da 1 a 10. </a:t>
            </a:r>
          </a:p>
          <a:p>
            <a:pPr algn="just"/>
            <a:endParaRPr lang="it-IT" sz="1600" dirty="0">
              <a:latin typeface="Calibri" pitchFamily="34" charset="0"/>
            </a:endParaRPr>
          </a:p>
          <a:p>
            <a:pPr algn="just"/>
            <a:r>
              <a:rPr lang="it-IT" sz="1600" dirty="0">
                <a:latin typeface="Calibri" pitchFamily="34" charset="0"/>
              </a:rPr>
              <a:t>Secondo la regola degli </a:t>
            </a:r>
            <a:r>
              <a:rPr lang="it-IT" sz="1600" dirty="0" err="1">
                <a:latin typeface="Calibri" pitchFamily="34" charset="0"/>
              </a:rPr>
              <a:t>autovalori</a:t>
            </a:r>
            <a:r>
              <a:rPr lang="it-IT" sz="1600" dirty="0">
                <a:latin typeface="Calibri" pitchFamily="34" charset="0"/>
              </a:rPr>
              <a:t> &gt; 1 si prendono in considerazione 6 fattori che permettono di spiegare circa il 62% della varianza </a:t>
            </a:r>
            <a:r>
              <a:rPr lang="it-IT" sz="1600" dirty="0" smtClean="0">
                <a:latin typeface="Calibri" pitchFamily="34" charset="0"/>
              </a:rPr>
              <a:t>totale. Questo </a:t>
            </a:r>
            <a:r>
              <a:rPr lang="it-IT" sz="1600" dirty="0">
                <a:latin typeface="Calibri" pitchFamily="34" charset="0"/>
              </a:rPr>
              <a:t>valore si allinea anche alla regola del rapporto tra numero di componenti e variabili per cui si deve scegliere 1/3 delle variabili originarie. Essendo le variabili originarie 19,  la scelta di 6 fattori potrebbe rivelarsi ideale.</a:t>
            </a:r>
          </a:p>
          <a:p>
            <a:pPr algn="just"/>
            <a:endParaRPr lang="it-IT" sz="1400" dirty="0">
              <a:latin typeface="Calibri" pitchFamily="34" charset="0"/>
            </a:endParaRPr>
          </a:p>
          <a:p>
            <a:pPr algn="just"/>
            <a:endParaRPr lang="it-IT" sz="1400" dirty="0">
              <a:latin typeface="Calibri"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2229"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52230" name="TextBox 7"/>
          <p:cNvSpPr txBox="1">
            <a:spLocks noChangeArrowheads="1"/>
          </p:cNvSpPr>
          <p:nvPr/>
        </p:nvSpPr>
        <p:spPr bwMode="auto">
          <a:xfrm>
            <a:off x="762000" y="914400"/>
            <a:ext cx="8153400" cy="523875"/>
          </a:xfrm>
          <a:prstGeom prst="rect">
            <a:avLst/>
          </a:prstGeom>
          <a:noFill/>
          <a:ln w="9525">
            <a:noFill/>
            <a:miter lim="800000"/>
            <a:headEnd/>
            <a:tailEnd/>
          </a:ln>
        </p:spPr>
        <p:txBody>
          <a:bodyPr>
            <a:spAutoFit/>
          </a:bodyPr>
          <a:lstStyle/>
          <a:p>
            <a:r>
              <a:rPr lang="it-IT" sz="2800" b="1">
                <a:solidFill>
                  <a:srgbClr val="C0504D"/>
                </a:solidFill>
                <a:latin typeface="Calibri" pitchFamily="34" charset="0"/>
              </a:rPr>
              <a:t> </a:t>
            </a:r>
            <a:endParaRPr lang="it-IT" sz="2800" b="1">
              <a:solidFill>
                <a:srgbClr val="800000"/>
              </a:solidFill>
              <a:latin typeface="Calibri" pitchFamily="34" charset="0"/>
            </a:endParaRPr>
          </a:p>
        </p:txBody>
      </p:sp>
      <p:sp>
        <p:nvSpPr>
          <p:cNvPr id="52231" name="Slide Number Placeholder 7"/>
          <p:cNvSpPr>
            <a:spLocks noGrp="1"/>
          </p:cNvSpPr>
          <p:nvPr>
            <p:ph type="sldNum" sz="quarter" idx="12"/>
          </p:nvPr>
        </p:nvSpPr>
        <p:spPr bwMode="auto">
          <a:noFill/>
          <a:ln>
            <a:miter lim="800000"/>
            <a:headEnd/>
            <a:tailEnd/>
          </a:ln>
        </p:spPr>
        <p:txBody>
          <a:bodyPr/>
          <a:lstStyle/>
          <a:p>
            <a:fld id="{B1AE1831-AE1B-48D5-8481-EA0A971FB2F3}" type="slidenum">
              <a:rPr lang="it-IT" smtClean="0">
                <a:latin typeface="Calibri" pitchFamily="34" charset="0"/>
                <a:ea typeface="ＭＳ Ｐゴシック" pitchFamily="34" charset="-128"/>
              </a:rPr>
              <a:pPr/>
              <a:t>48</a:t>
            </a:fld>
            <a:endParaRPr lang="it-IT" smtClean="0">
              <a:latin typeface="Calibri" pitchFamily="34" charset="0"/>
              <a:ea typeface="ＭＳ Ｐゴシック" pitchFamily="34" charset="-128"/>
            </a:endParaRPr>
          </a:p>
        </p:txBody>
      </p:sp>
      <p:graphicFrame>
        <p:nvGraphicFramePr>
          <p:cNvPr id="9" name="Tabella 2"/>
          <p:cNvGraphicFramePr>
            <a:graphicFrameLocks noGrp="1"/>
          </p:cNvGraphicFramePr>
          <p:nvPr/>
        </p:nvGraphicFramePr>
        <p:xfrm>
          <a:off x="2590800" y="685800"/>
          <a:ext cx="4213448" cy="4032684"/>
        </p:xfrm>
        <a:graphic>
          <a:graphicData uri="http://schemas.openxmlformats.org/drawingml/2006/table">
            <a:tbl>
              <a:tblPr/>
              <a:tblGrid>
                <a:gridCol w="4213448"/>
              </a:tblGrid>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dirty="0">
                          <a:ln>
                            <a:noFill/>
                          </a:ln>
                          <a:solidFill>
                            <a:srgbClr val="000000"/>
                          </a:solidFill>
                          <a:effectLst/>
                          <a:latin typeface="SAS Monospace" pitchFamily="49" charset="0"/>
                        </a:rPr>
                        <a:t>      ‚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000000"/>
                          </a:solidFill>
                          <a:effectLst/>
                          <a:latin typeface="SAS Monospace" pitchFamily="49" charset="0"/>
                        </a:rPr>
                        <a:t>      ‚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000000"/>
                          </a:solidFill>
                          <a:effectLst/>
                          <a:latin typeface="SAS Monospace" pitchFamily="49" charset="0"/>
                        </a:rPr>
                        <a:t>  4.0 ˆ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000000"/>
                          </a:solidFill>
                          <a:effectLst/>
                          <a:latin typeface="SAS Monospace" pitchFamily="49" charset="0"/>
                        </a:rPr>
                        <a:t>      ‚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000000"/>
                          </a:solidFill>
                          <a:effectLst/>
                          <a:latin typeface="SAS Monospace" pitchFamily="49" charset="0"/>
                        </a:rPr>
                        <a:t>      ‚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000000"/>
                          </a:solidFill>
                          <a:effectLst/>
                          <a:latin typeface="SAS Monospace" pitchFamily="49" charset="0"/>
                        </a:rPr>
                        <a:t>      ‚           1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000000"/>
                          </a:solidFill>
                          <a:effectLst/>
                          <a:latin typeface="SAS Monospace" pitchFamily="49" charset="0"/>
                        </a:rPr>
                        <a:t>      ‚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000000"/>
                          </a:solidFill>
                          <a:effectLst/>
                          <a:latin typeface="SAS Monospace" pitchFamily="49" charset="0"/>
                        </a:rPr>
                        <a:t>  3.5 ˆ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000000"/>
                          </a:solidFill>
                          <a:effectLst/>
                          <a:latin typeface="SAS Monospace" pitchFamily="49" charset="0"/>
                        </a:rPr>
                        <a:t>      ‚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000000"/>
                          </a:solidFill>
                          <a:effectLst/>
                          <a:latin typeface="SAS Monospace" pitchFamily="49" charset="0"/>
                        </a:rPr>
                        <a:t>      ‚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000000"/>
                          </a:solidFill>
                          <a:effectLst/>
                          <a:latin typeface="SAS Monospace" pitchFamily="49" charset="0"/>
                        </a:rPr>
                        <a:t>      ‚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000000"/>
                          </a:solidFill>
                          <a:effectLst/>
                          <a:latin typeface="SAS Monospace" pitchFamily="49" charset="0"/>
                        </a:rPr>
                        <a:t>      ‚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000000"/>
                          </a:solidFill>
                          <a:effectLst/>
                          <a:latin typeface="SAS Monospace" pitchFamily="49" charset="0"/>
                        </a:rPr>
                        <a:t>  3.0 ˆ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000000"/>
                          </a:solidFill>
                          <a:effectLst/>
                          <a:latin typeface="SAS Monospace" pitchFamily="49" charset="0"/>
                        </a:rPr>
                        <a:t>      ‚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000000"/>
                          </a:solidFill>
                          <a:effectLst/>
                          <a:latin typeface="SAS Monospace" pitchFamily="49" charset="0"/>
                        </a:rPr>
                        <a:t>      ‚               2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000000"/>
                          </a:solidFill>
                          <a:effectLst/>
                          <a:latin typeface="SAS Monospace" pitchFamily="49" charset="0"/>
                        </a:rPr>
                        <a:t>      ‚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000000"/>
                          </a:solidFill>
                          <a:effectLst/>
                          <a:latin typeface="SAS Monospace" pitchFamily="49" charset="0"/>
                        </a:rPr>
                        <a:t>      ‚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FFFFFF"/>
                          </a:solidFill>
                          <a:effectLst/>
                          <a:latin typeface="SAS Monospace" pitchFamily="49" charset="0"/>
                        </a:rPr>
                        <a:t>E </a:t>
                      </a:r>
                      <a:r>
                        <a:rPr kumimoji="0" lang="it-IT" sz="500" b="0" i="0" u="none" strike="noStrike" cap="none" normalizeH="0" baseline="0">
                          <a:ln>
                            <a:noFill/>
                          </a:ln>
                          <a:solidFill>
                            <a:srgbClr val="000000"/>
                          </a:solidFill>
                          <a:effectLst/>
                          <a:latin typeface="SAS Monospace" pitchFamily="49" charset="0"/>
                        </a:rPr>
                        <a:t>2.5 ˆ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FFFFFF"/>
                          </a:solidFill>
                          <a:effectLst/>
                          <a:latin typeface="SAS Monospace" pitchFamily="49" charset="0"/>
                        </a:rPr>
                        <a:t>i</a:t>
                      </a:r>
                      <a:r>
                        <a:rPr kumimoji="0" lang="it-IT" sz="500" b="0" i="0" u="none" strike="noStrike" cap="none" normalizeH="0" baseline="0">
                          <a:ln>
                            <a:noFill/>
                          </a:ln>
                          <a:solidFill>
                            <a:srgbClr val="000000"/>
                          </a:solidFill>
                          <a:effectLst/>
                          <a:latin typeface="SAS Monospace" pitchFamily="49" charset="0"/>
                        </a:rPr>
                        <a:t>     ‚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FFFFFF"/>
                          </a:solidFill>
                          <a:effectLst/>
                          <a:latin typeface="SAS Monospace" pitchFamily="49" charset="0"/>
                        </a:rPr>
                        <a:t>g</a:t>
                      </a:r>
                      <a:r>
                        <a:rPr kumimoji="0" lang="it-IT" sz="500" b="0" i="0" u="none" strike="noStrike" cap="none" normalizeH="0" baseline="0">
                          <a:ln>
                            <a:noFill/>
                          </a:ln>
                          <a:solidFill>
                            <a:srgbClr val="000000"/>
                          </a:solidFill>
                          <a:effectLst/>
                          <a:latin typeface="SAS Monospace" pitchFamily="49" charset="0"/>
                        </a:rPr>
                        <a:t>     ‚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FFFFFF"/>
                          </a:solidFill>
                          <a:effectLst/>
                          <a:latin typeface="SAS Monospace" pitchFamily="49" charset="0"/>
                        </a:rPr>
                        <a:t>e</a:t>
                      </a:r>
                      <a:r>
                        <a:rPr kumimoji="0" lang="it-IT" sz="500" b="0" i="0" u="none" strike="noStrike" cap="none" normalizeH="0" baseline="0">
                          <a:ln>
                            <a:noFill/>
                          </a:ln>
                          <a:solidFill>
                            <a:srgbClr val="000000"/>
                          </a:solidFill>
                          <a:effectLst/>
                          <a:latin typeface="SAS Monospace" pitchFamily="49" charset="0"/>
                        </a:rPr>
                        <a:t>     ‚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FFFFFF"/>
                          </a:solidFill>
                          <a:effectLst/>
                          <a:latin typeface="SAS Monospace" pitchFamily="49" charset="0"/>
                        </a:rPr>
                        <a:t>n</a:t>
                      </a:r>
                      <a:r>
                        <a:rPr kumimoji="0" lang="it-IT" sz="500" b="0" i="0" u="none" strike="noStrike" cap="none" normalizeH="0" baseline="0">
                          <a:ln>
                            <a:noFill/>
                          </a:ln>
                          <a:solidFill>
                            <a:srgbClr val="000000"/>
                          </a:solidFill>
                          <a:effectLst/>
                          <a:latin typeface="SAS Monospace" pitchFamily="49" charset="0"/>
                        </a:rPr>
                        <a:t>     ‚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FFFFFF"/>
                          </a:solidFill>
                          <a:effectLst/>
                          <a:latin typeface="SAS Monospace" pitchFamily="49" charset="0"/>
                        </a:rPr>
                        <a:t>v</a:t>
                      </a:r>
                      <a:r>
                        <a:rPr kumimoji="0" lang="it-IT" sz="500" b="0" i="0" u="none" strike="noStrike" cap="none" normalizeH="0" baseline="0">
                          <a:ln>
                            <a:noFill/>
                          </a:ln>
                          <a:solidFill>
                            <a:srgbClr val="000000"/>
                          </a:solidFill>
                          <a:effectLst/>
                          <a:latin typeface="SAS Monospace" pitchFamily="49" charset="0"/>
                        </a:rPr>
                        <a:t> 2.0 ˆ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FFFFFF"/>
                          </a:solidFill>
                          <a:effectLst/>
                          <a:latin typeface="SAS Monospace" pitchFamily="49" charset="0"/>
                        </a:rPr>
                        <a:t>a</a:t>
                      </a:r>
                      <a:r>
                        <a:rPr kumimoji="0" lang="it-IT" sz="500" b="0" i="0" u="none" strike="noStrike" cap="none" normalizeH="0" baseline="0">
                          <a:ln>
                            <a:noFill/>
                          </a:ln>
                          <a:solidFill>
                            <a:srgbClr val="000000"/>
                          </a:solidFill>
                          <a:effectLst/>
                          <a:latin typeface="SAS Monospace" pitchFamily="49" charset="0"/>
                        </a:rPr>
                        <a:t>     ‚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FFFFFF"/>
                          </a:solidFill>
                          <a:effectLst/>
                          <a:latin typeface="SAS Monospace" pitchFamily="49" charset="0"/>
                        </a:rPr>
                        <a:t>l</a:t>
                      </a:r>
                      <a:r>
                        <a:rPr kumimoji="0" lang="it-IT" sz="500" b="0" i="0" u="none" strike="noStrike" cap="none" normalizeH="0" baseline="0">
                          <a:ln>
                            <a:noFill/>
                          </a:ln>
                          <a:solidFill>
                            <a:srgbClr val="000000"/>
                          </a:solidFill>
                          <a:effectLst/>
                          <a:latin typeface="SAS Monospace" pitchFamily="49" charset="0"/>
                        </a:rPr>
                        <a:t>     ‚                   3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FFFFFF"/>
                          </a:solidFill>
                          <a:effectLst/>
                          <a:latin typeface="SAS Monospace" pitchFamily="49" charset="0"/>
                        </a:rPr>
                        <a:t>u</a:t>
                      </a:r>
                      <a:r>
                        <a:rPr kumimoji="0" lang="it-IT" sz="500" b="0" i="0" u="none" strike="noStrike" cap="none" normalizeH="0" baseline="0">
                          <a:ln>
                            <a:noFill/>
                          </a:ln>
                          <a:solidFill>
                            <a:srgbClr val="000000"/>
                          </a:solidFill>
                          <a:effectLst/>
                          <a:latin typeface="SAS Monospace" pitchFamily="49" charset="0"/>
                        </a:rPr>
                        <a:t>     ‚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dirty="0">
                          <a:ln>
                            <a:noFill/>
                          </a:ln>
                          <a:solidFill>
                            <a:srgbClr val="FFFFFF"/>
                          </a:solidFill>
                          <a:effectLst/>
                          <a:latin typeface="SAS Monospace" pitchFamily="49" charset="0"/>
                        </a:rPr>
                        <a:t>e</a:t>
                      </a:r>
                      <a:r>
                        <a:rPr kumimoji="0" lang="it-IT" sz="500" b="0" i="0" u="none" strike="noStrike" cap="none" normalizeH="0" baseline="0" dirty="0">
                          <a:ln>
                            <a:noFill/>
                          </a:ln>
                          <a:solidFill>
                            <a:srgbClr val="000000"/>
                          </a:solidFill>
                          <a:effectLst/>
                          <a:latin typeface="SAS Monospace" pitchFamily="49" charset="0"/>
                        </a:rPr>
                        <a:t>     </a:t>
                      </a:r>
                      <a:r>
                        <a:rPr kumimoji="0" lang="it-IT" sz="500" b="0" i="0" u="none" strike="noStrike" cap="none" normalizeH="0" baseline="0" dirty="0" err="1">
                          <a:ln>
                            <a:noFill/>
                          </a:ln>
                          <a:solidFill>
                            <a:srgbClr val="000000"/>
                          </a:solidFill>
                          <a:effectLst/>
                          <a:latin typeface="SAS Monospace" pitchFamily="49" charset="0"/>
                        </a:rPr>
                        <a:t>‚</a:t>
                      </a:r>
                      <a:r>
                        <a:rPr kumimoji="0" lang="it-IT" sz="500" b="0" i="0" u="none" strike="noStrike" cap="none" normalizeH="0" baseline="0" dirty="0">
                          <a:ln>
                            <a:noFill/>
                          </a:ln>
                          <a:solidFill>
                            <a:srgbClr val="000000"/>
                          </a:solidFill>
                          <a:effectLst/>
                          <a:latin typeface="SAS Monospace" pitchFamily="49" charset="0"/>
                        </a:rPr>
                        <a:t>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FFFFFF"/>
                          </a:solidFill>
                          <a:effectLst/>
                          <a:latin typeface="SAS Monospace" pitchFamily="49" charset="0"/>
                        </a:rPr>
                        <a:t>s</a:t>
                      </a:r>
                      <a:r>
                        <a:rPr kumimoji="0" lang="it-IT" sz="500" b="0" i="0" u="none" strike="noStrike" cap="none" normalizeH="0" baseline="0">
                          <a:ln>
                            <a:noFill/>
                          </a:ln>
                          <a:solidFill>
                            <a:srgbClr val="000000"/>
                          </a:solidFill>
                          <a:effectLst/>
                          <a:latin typeface="SAS Monospace" pitchFamily="49" charset="0"/>
                        </a:rPr>
                        <a:t> 1.5 ˆ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dirty="0">
                          <a:ln>
                            <a:noFill/>
                          </a:ln>
                          <a:solidFill>
                            <a:srgbClr val="000000"/>
                          </a:solidFill>
                          <a:effectLst/>
                          <a:latin typeface="SAS Monospace" pitchFamily="49" charset="0"/>
                        </a:rPr>
                        <a:t>      ‚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000000"/>
                          </a:solidFill>
                          <a:effectLst/>
                          <a:latin typeface="SAS Monospace" pitchFamily="49" charset="0"/>
                        </a:rPr>
                        <a:t>      ‚                       4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000000"/>
                          </a:solidFill>
                          <a:effectLst/>
                          <a:latin typeface="SAS Monospace" pitchFamily="49" charset="0"/>
                        </a:rPr>
                        <a:t>      ‚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000000"/>
                          </a:solidFill>
                          <a:effectLst/>
                          <a:latin typeface="SAS Monospace" pitchFamily="49" charset="0"/>
                        </a:rPr>
                        <a:t>      ‚                           5   6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000000"/>
                          </a:solidFill>
                          <a:effectLst/>
                          <a:latin typeface="SAS Monospace" pitchFamily="49" charset="0"/>
                        </a:rPr>
                        <a:t>  1.0 ˆ                                   7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000000"/>
                          </a:solidFill>
                          <a:effectLst/>
                          <a:latin typeface="SAS Monospace" pitchFamily="49" charset="0"/>
                        </a:rPr>
                        <a:t>      ‚                                                                                               </a:t>
                      </a:r>
                    </a:p>
                  </a:txBody>
                  <a:tcPr marL="0" marR="0" marT="0" marB="0" horzOverflow="overflow">
                    <a:lnL>
                      <a:noFill/>
                    </a:lnL>
                    <a:lnR>
                      <a:noFill/>
                    </a:lnR>
                    <a:lnT>
                      <a:noFill/>
                    </a:lnT>
                    <a:lnB>
                      <a:noFill/>
                    </a:lnB>
                    <a:lnTlToBr>
                      <a:noFill/>
                    </a:lnTlToBr>
                    <a:lnBlToTr>
                      <a:noFill/>
                    </a:lnBlToTr>
                    <a:solidFill>
                      <a:srgbClr val="FFFFFF"/>
                    </a:solidFill>
                  </a:tcPr>
                </a:tc>
              </a:tr>
              <a:tr h="95141">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dirty="0">
                          <a:ln>
                            <a:noFill/>
                          </a:ln>
                          <a:solidFill>
                            <a:srgbClr val="000000"/>
                          </a:solidFill>
                          <a:effectLst/>
                          <a:latin typeface="SAS Monospace" pitchFamily="49" charset="0"/>
                        </a:rPr>
                        <a:t>      </a:t>
                      </a:r>
                      <a:r>
                        <a:rPr kumimoji="0" lang="it-IT" sz="500" b="0" i="0" u="none" strike="noStrike" cap="none" normalizeH="0" baseline="0" dirty="0" err="1">
                          <a:ln>
                            <a:noFill/>
                          </a:ln>
                          <a:solidFill>
                            <a:srgbClr val="000000"/>
                          </a:solidFill>
                          <a:effectLst/>
                          <a:latin typeface="SAS Monospace" pitchFamily="49" charset="0"/>
                        </a:rPr>
                        <a:t>‚</a:t>
                      </a:r>
                      <a:r>
                        <a:rPr kumimoji="0" lang="it-IT" sz="500" b="0" i="0" u="none" strike="noStrike" cap="none" normalizeH="0" baseline="0" dirty="0">
                          <a:ln>
                            <a:noFill/>
                          </a:ln>
                          <a:solidFill>
                            <a:srgbClr val="000000"/>
                          </a:solidFill>
                          <a:effectLst/>
                          <a:latin typeface="SAS Monospace" pitchFamily="49" charset="0"/>
                        </a:rPr>
                        <a:t>                                       </a:t>
                      </a:r>
                      <a:r>
                        <a:rPr kumimoji="0" lang="it-IT" sz="700" b="1" i="0" u="none" strike="noStrike" cap="none" normalizeH="0" baseline="0" dirty="0" err="1">
                          <a:ln>
                            <a:noFill/>
                          </a:ln>
                          <a:solidFill>
                            <a:srgbClr val="000000"/>
                          </a:solidFill>
                          <a:effectLst/>
                          <a:latin typeface="SAS Monospace" pitchFamily="49" charset="0"/>
                        </a:rPr>
                        <a:t>8</a:t>
                      </a:r>
                      <a:r>
                        <a:rPr kumimoji="0" lang="it-IT" sz="500" b="0" i="0" u="none" strike="noStrike" cap="none" normalizeH="0" baseline="0" dirty="0">
                          <a:ln>
                            <a:noFill/>
                          </a:ln>
                          <a:solidFill>
                            <a:srgbClr val="000000"/>
                          </a:solidFill>
                          <a:effectLst/>
                          <a:latin typeface="SAS Monospace" pitchFamily="49" charset="0"/>
                        </a:rPr>
                        <a:t>   </a:t>
                      </a:r>
                      <a:r>
                        <a:rPr kumimoji="0" lang="it-IT" sz="500" b="0" i="0" u="none" strike="noStrike" cap="none" normalizeH="0" baseline="0" dirty="0" err="1">
                          <a:ln>
                            <a:noFill/>
                          </a:ln>
                          <a:solidFill>
                            <a:srgbClr val="000000"/>
                          </a:solidFill>
                          <a:effectLst/>
                          <a:latin typeface="SAS Monospace" pitchFamily="49" charset="0"/>
                        </a:rPr>
                        <a:t>9</a:t>
                      </a:r>
                      <a:r>
                        <a:rPr kumimoji="0" lang="it-IT" sz="500" b="0" i="0" u="none" strike="noStrike" cap="none" normalizeH="0" baseline="0" dirty="0">
                          <a:ln>
                            <a:noFill/>
                          </a:ln>
                          <a:solidFill>
                            <a:srgbClr val="000000"/>
                          </a:solidFill>
                          <a:effectLst/>
                          <a:latin typeface="SAS Monospace" pitchFamily="49" charset="0"/>
                        </a:rPr>
                        <a:t>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000000"/>
                          </a:solidFill>
                          <a:effectLst/>
                          <a:latin typeface="SAS Monospace" pitchFamily="49" charset="0"/>
                        </a:rPr>
                        <a:t>      ‚                                               0   1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000000"/>
                          </a:solidFill>
                          <a:effectLst/>
                          <a:latin typeface="SAS Monospace" pitchFamily="49" charset="0"/>
                        </a:rPr>
                        <a:t>      ‚                                                       2   3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dirty="0">
                          <a:ln>
                            <a:noFill/>
                          </a:ln>
                          <a:solidFill>
                            <a:srgbClr val="000000"/>
                          </a:solidFill>
                          <a:effectLst/>
                          <a:latin typeface="SAS Monospace" pitchFamily="49" charset="0"/>
                        </a:rPr>
                        <a:t>  0.5 </a:t>
                      </a:r>
                      <a:r>
                        <a:rPr kumimoji="0" lang="it-IT" sz="500" b="0" i="0" u="none" strike="noStrike" cap="none" normalizeH="0" baseline="0" dirty="0" err="1">
                          <a:ln>
                            <a:noFill/>
                          </a:ln>
                          <a:solidFill>
                            <a:srgbClr val="000000"/>
                          </a:solidFill>
                          <a:effectLst/>
                          <a:latin typeface="SAS Monospace" pitchFamily="49" charset="0"/>
                        </a:rPr>
                        <a:t>ˆ</a:t>
                      </a:r>
                      <a:r>
                        <a:rPr kumimoji="0" lang="it-IT" sz="500" b="0" i="0" u="none" strike="noStrike" cap="none" normalizeH="0" baseline="0" dirty="0">
                          <a:ln>
                            <a:noFill/>
                          </a:ln>
                          <a:solidFill>
                            <a:srgbClr val="000000"/>
                          </a:solidFill>
                          <a:effectLst/>
                          <a:latin typeface="SAS Monospace" pitchFamily="49" charset="0"/>
                        </a:rPr>
                        <a:t>                                                               </a:t>
                      </a:r>
                      <a:r>
                        <a:rPr kumimoji="0" lang="it-IT" sz="500" b="0" i="0" u="none" strike="noStrike" cap="none" normalizeH="0" baseline="0" dirty="0" err="1">
                          <a:ln>
                            <a:noFill/>
                          </a:ln>
                          <a:solidFill>
                            <a:srgbClr val="000000"/>
                          </a:solidFill>
                          <a:effectLst/>
                          <a:latin typeface="SAS Monospace" pitchFamily="49" charset="0"/>
                        </a:rPr>
                        <a:t>4</a:t>
                      </a:r>
                      <a:r>
                        <a:rPr kumimoji="0" lang="it-IT" sz="500" b="0" i="0" u="none" strike="noStrike" cap="none" normalizeH="0" baseline="0" dirty="0">
                          <a:ln>
                            <a:noFill/>
                          </a:ln>
                          <a:solidFill>
                            <a:srgbClr val="000000"/>
                          </a:solidFill>
                          <a:effectLst/>
                          <a:latin typeface="SAS Monospace" pitchFamily="49" charset="0"/>
                        </a:rPr>
                        <a:t>   </a:t>
                      </a:r>
                      <a:r>
                        <a:rPr kumimoji="0" lang="it-IT" sz="500" b="0" i="0" u="none" strike="noStrike" cap="none" normalizeH="0" baseline="0" dirty="0" err="1">
                          <a:ln>
                            <a:noFill/>
                          </a:ln>
                          <a:solidFill>
                            <a:srgbClr val="000000"/>
                          </a:solidFill>
                          <a:effectLst/>
                          <a:latin typeface="SAS Monospace" pitchFamily="49" charset="0"/>
                        </a:rPr>
                        <a:t>5</a:t>
                      </a:r>
                      <a:r>
                        <a:rPr kumimoji="0" lang="it-IT" sz="500" b="0" i="0" u="none" strike="noStrike" cap="none" normalizeH="0" baseline="0" dirty="0">
                          <a:ln>
                            <a:noFill/>
                          </a:ln>
                          <a:solidFill>
                            <a:srgbClr val="000000"/>
                          </a:solidFill>
                          <a:effectLst/>
                          <a:latin typeface="SAS Monospace" pitchFamily="49" charset="0"/>
                        </a:rPr>
                        <a:t>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000000"/>
                          </a:solidFill>
                          <a:effectLst/>
                          <a:latin typeface="SAS Monospace" pitchFamily="49" charset="0"/>
                        </a:rPr>
                        <a:t>      ‚                                                                       6   7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000000"/>
                          </a:solidFill>
                          <a:effectLst/>
                          <a:latin typeface="SAS Monospace" pitchFamily="49" charset="0"/>
                        </a:rPr>
                        <a:t>      ‚                                                                               8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000000"/>
                          </a:solidFill>
                          <a:effectLst/>
                          <a:latin typeface="SAS Monospace" pitchFamily="49" charset="0"/>
                        </a:rPr>
                        <a:t>      ‚                                                                                   9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000000"/>
                          </a:solidFill>
                          <a:effectLst/>
                          <a:latin typeface="SAS Monospace" pitchFamily="49" charset="0"/>
                        </a:rPr>
                        <a:t>      ‚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000000"/>
                          </a:solidFill>
                          <a:effectLst/>
                          <a:latin typeface="SAS Monospace" pitchFamily="49" charset="0"/>
                        </a:rPr>
                        <a:t>  0.0 ˆ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000000"/>
                          </a:solidFill>
                          <a:effectLst/>
                          <a:latin typeface="SAS Monospace" pitchFamily="49" charset="0"/>
                        </a:rPr>
                        <a:t>      ‚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000000"/>
                          </a:solidFill>
                          <a:effectLst/>
                          <a:latin typeface="SAS Monospace" pitchFamily="49" charset="0"/>
                        </a:rPr>
                        <a:t>      ‚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000000"/>
                          </a:solidFill>
                          <a:effectLst/>
                          <a:latin typeface="SAS Monospace" pitchFamily="49" charset="0"/>
                        </a:rPr>
                        <a:t>      Šƒƒƒƒƒƒƒˆƒƒƒƒƒƒƒˆƒƒƒƒƒƒƒˆƒƒƒƒƒƒƒˆƒƒƒƒƒƒƒˆƒƒƒƒƒƒƒˆƒƒƒƒƒƒƒˆƒƒƒƒƒƒƒˆƒƒƒƒƒƒƒˆƒƒƒƒƒƒƒˆƒƒƒƒƒƒƒˆƒƒƒƒƒƒƒ</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a:ln>
                            <a:noFill/>
                          </a:ln>
                          <a:solidFill>
                            <a:srgbClr val="000000"/>
                          </a:solidFill>
                          <a:effectLst/>
                          <a:latin typeface="SAS Monospace" pitchFamily="49" charset="0"/>
                        </a:rPr>
                        <a:t>              0       2       4       6       8      10      12      14      16      18      20       </a:t>
                      </a:r>
                    </a:p>
                  </a:txBody>
                  <a:tcPr marL="0" marR="0" marT="0" marB="0" horzOverflow="overflow">
                    <a:lnL>
                      <a:noFill/>
                    </a:lnL>
                    <a:lnR>
                      <a:noFill/>
                    </a:lnR>
                    <a:lnT>
                      <a:noFill/>
                    </a:lnT>
                    <a:lnB>
                      <a:noFill/>
                    </a:lnB>
                    <a:lnTlToBr>
                      <a:noFill/>
                    </a:lnTlToBr>
                    <a:lnBlToTr>
                      <a:noFill/>
                    </a:lnBlToTr>
                    <a:solidFill>
                      <a:srgbClr val="FFFFFF"/>
                    </a:solidFill>
                  </a:tcPr>
                </a:tc>
              </a:tr>
              <a:tr h="835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500" b="0" i="0" u="none" strike="noStrike" cap="none" normalizeH="0" baseline="0" dirty="0">
                          <a:ln>
                            <a:noFill/>
                          </a:ln>
                          <a:solidFill>
                            <a:srgbClr val="000000"/>
                          </a:solidFill>
                          <a:effectLst/>
                          <a:latin typeface="SAS Monospace" pitchFamily="49" charset="0"/>
                        </a:rPr>
                        <a:t>                                                                                                      </a:t>
                      </a:r>
                    </a:p>
                  </a:txBody>
                  <a:tcPr marL="0" marR="0" marT="0" marB="0" horzOverflow="overflow">
                    <a:lnL>
                      <a:noFill/>
                    </a:lnL>
                    <a:lnR>
                      <a:noFill/>
                    </a:lnR>
                    <a:lnT>
                      <a:noFill/>
                    </a:lnT>
                    <a:lnB>
                      <a:noFill/>
                    </a:lnB>
                    <a:lnTlToBr>
                      <a:noFill/>
                    </a:lnTlToBr>
                    <a:lnBlToTr>
                      <a:noFill/>
                    </a:lnBlToTr>
                    <a:solidFill>
                      <a:srgbClr val="FFFFFF"/>
                    </a:solidFill>
                  </a:tcPr>
                </a:tc>
              </a:tr>
            </a:tbl>
          </a:graphicData>
        </a:graphic>
      </p:graphicFrame>
      <p:sp>
        <p:nvSpPr>
          <p:cNvPr id="10" name="Connettore 1"/>
          <p:cNvSpPr/>
          <p:nvPr/>
        </p:nvSpPr>
        <p:spPr>
          <a:xfrm>
            <a:off x="4273550" y="3500438"/>
            <a:ext cx="144462" cy="198437"/>
          </a:xfrm>
          <a:prstGeom prst="flowChartConnector">
            <a:avLst/>
          </a:prstGeom>
          <a:noFill/>
          <a:ln w="38100" cap="flat" cmpd="sng" algn="ctr">
            <a:solidFill>
              <a:srgbClr val="8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11" name="CasellaDiTesto 3"/>
          <p:cNvSpPr txBox="1"/>
          <p:nvPr/>
        </p:nvSpPr>
        <p:spPr>
          <a:xfrm>
            <a:off x="2226687" y="1992288"/>
            <a:ext cx="364202" cy="2808312"/>
          </a:xfrm>
          <a:prstGeom prst="rect">
            <a:avLst/>
          </a:prstGeom>
          <a:noFill/>
        </p:spPr>
        <p:txBody>
          <a:bodyPr vert="wordArtVert">
            <a:spAutoFit/>
          </a:bodyPr>
          <a:lstStyle/>
          <a:p>
            <a:pPr>
              <a:defRPr/>
            </a:pPr>
            <a:r>
              <a:rPr lang="it-IT" sz="1400" dirty="0">
                <a:solidFill>
                  <a:srgbClr val="800000"/>
                </a:solidFill>
                <a:latin typeface="+mj-lt"/>
                <a:ea typeface="ＭＳ Ｐゴシック" charset="-128"/>
                <a:cs typeface="ＭＳ Ｐゴシック" charset="-128"/>
              </a:rPr>
              <a:t>eigenvalue</a:t>
            </a:r>
          </a:p>
        </p:txBody>
      </p:sp>
      <p:sp>
        <p:nvSpPr>
          <p:cNvPr id="52284" name="CasellaDiTesto 6"/>
          <p:cNvSpPr txBox="1">
            <a:spLocks noChangeArrowheads="1"/>
          </p:cNvSpPr>
          <p:nvPr/>
        </p:nvSpPr>
        <p:spPr bwMode="auto">
          <a:xfrm>
            <a:off x="3733800" y="4572000"/>
            <a:ext cx="1079500" cy="307975"/>
          </a:xfrm>
          <a:prstGeom prst="rect">
            <a:avLst/>
          </a:prstGeom>
          <a:noFill/>
          <a:ln w="9525">
            <a:noFill/>
            <a:miter lim="800000"/>
            <a:headEnd/>
            <a:tailEnd/>
          </a:ln>
        </p:spPr>
        <p:txBody>
          <a:bodyPr>
            <a:spAutoFit/>
          </a:bodyPr>
          <a:lstStyle/>
          <a:p>
            <a:r>
              <a:rPr lang="it-IT" sz="1400">
                <a:solidFill>
                  <a:srgbClr val="800000"/>
                </a:solidFill>
                <a:latin typeface="Calibri" pitchFamily="34" charset="0"/>
              </a:rPr>
              <a:t>number</a:t>
            </a:r>
          </a:p>
        </p:txBody>
      </p:sp>
      <p:sp>
        <p:nvSpPr>
          <p:cNvPr id="52285" name="Rectangle 12"/>
          <p:cNvSpPr>
            <a:spLocks noChangeArrowheads="1"/>
          </p:cNvSpPr>
          <p:nvPr/>
        </p:nvSpPr>
        <p:spPr bwMode="auto">
          <a:xfrm>
            <a:off x="228600" y="5018088"/>
            <a:ext cx="8610600" cy="1077912"/>
          </a:xfrm>
          <a:prstGeom prst="rect">
            <a:avLst/>
          </a:prstGeom>
          <a:noFill/>
          <a:ln w="9525">
            <a:noFill/>
            <a:miter lim="800000"/>
            <a:headEnd/>
            <a:tailEnd/>
          </a:ln>
        </p:spPr>
        <p:txBody>
          <a:bodyPr>
            <a:spAutoFit/>
          </a:bodyPr>
          <a:lstStyle/>
          <a:p>
            <a:pPr algn="just"/>
            <a:r>
              <a:rPr lang="it-IT" sz="1600">
                <a:latin typeface="Calibri" pitchFamily="34" charset="0"/>
              </a:rPr>
              <a:t>Osservando il box plot si nota un </a:t>
            </a:r>
            <a:r>
              <a:rPr lang="it-IT" sz="1600" i="1">
                <a:latin typeface="Calibri" pitchFamily="34" charset="0"/>
              </a:rPr>
              <a:t>gomito</a:t>
            </a:r>
            <a:r>
              <a:rPr lang="it-IT" sz="1600">
                <a:latin typeface="Calibri" pitchFamily="34" charset="0"/>
              </a:rPr>
              <a:t> in concomitanza del valore 8 che spiega una varianza del 71% circa, rispetto al 62% spiegato dalla soluzione a 6 fattori.</a:t>
            </a:r>
          </a:p>
          <a:p>
            <a:pPr algn="just"/>
            <a:r>
              <a:rPr lang="it-IT" sz="1600">
                <a:latin typeface="Calibri" pitchFamily="34" charset="0"/>
              </a:rPr>
              <a:t>Proseguendo esistono altri gomiti (10,12,14), ma la loro scelta porterebbe a considerare troppi fattori.</a:t>
            </a:r>
          </a:p>
          <a:p>
            <a:pPr algn="just"/>
            <a:r>
              <a:rPr lang="it-IT" sz="1600">
                <a:latin typeface="Calibri" pitchFamily="34" charset="0"/>
              </a:rPr>
              <a:t>Quindi poniamo N=8 in modo da confrontarlo con i 6 fattori suggeriti dalla </a:t>
            </a:r>
            <a:r>
              <a:rPr lang="it-IT" sz="1600">
                <a:solidFill>
                  <a:srgbClr val="800000"/>
                </a:solidFill>
                <a:latin typeface="Calibri" pitchFamily="34" charset="0"/>
              </a:rPr>
              <a:t>regola degli autovalori</a:t>
            </a:r>
            <a:r>
              <a:rPr lang="it-IT" sz="1600">
                <a:latin typeface="Calibri" pitchFamily="34" charset="0"/>
              </a:rPr>
              <a: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3253"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53254" name="TextBox 7"/>
          <p:cNvSpPr txBox="1">
            <a:spLocks noChangeArrowheads="1"/>
          </p:cNvSpPr>
          <p:nvPr/>
        </p:nvSpPr>
        <p:spPr bwMode="auto">
          <a:xfrm>
            <a:off x="762000" y="914400"/>
            <a:ext cx="8153400" cy="523875"/>
          </a:xfrm>
          <a:prstGeom prst="rect">
            <a:avLst/>
          </a:prstGeom>
          <a:noFill/>
          <a:ln w="9525">
            <a:noFill/>
            <a:miter lim="800000"/>
            <a:headEnd/>
            <a:tailEnd/>
          </a:ln>
        </p:spPr>
        <p:txBody>
          <a:bodyPr>
            <a:spAutoFit/>
          </a:bodyPr>
          <a:lstStyle/>
          <a:p>
            <a:r>
              <a:rPr lang="it-IT" sz="2800" b="1">
                <a:solidFill>
                  <a:srgbClr val="C0504D"/>
                </a:solidFill>
                <a:latin typeface="Calibri" pitchFamily="34" charset="0"/>
              </a:rPr>
              <a:t> </a:t>
            </a:r>
            <a:endParaRPr lang="it-IT" sz="2800" b="1">
              <a:solidFill>
                <a:srgbClr val="800000"/>
              </a:solidFill>
              <a:latin typeface="Calibri" pitchFamily="34" charset="0"/>
            </a:endParaRPr>
          </a:p>
        </p:txBody>
      </p:sp>
      <p:sp>
        <p:nvSpPr>
          <p:cNvPr id="53255" name="Slide Number Placeholder 7"/>
          <p:cNvSpPr>
            <a:spLocks noGrp="1"/>
          </p:cNvSpPr>
          <p:nvPr>
            <p:ph type="sldNum" sz="quarter" idx="12"/>
          </p:nvPr>
        </p:nvSpPr>
        <p:spPr bwMode="auto">
          <a:noFill/>
          <a:ln>
            <a:miter lim="800000"/>
            <a:headEnd/>
            <a:tailEnd/>
          </a:ln>
        </p:spPr>
        <p:txBody>
          <a:bodyPr/>
          <a:lstStyle/>
          <a:p>
            <a:fld id="{A67CE90A-5D1E-479D-8C4D-2DD6617F3A8B}" type="slidenum">
              <a:rPr lang="it-IT" smtClean="0">
                <a:latin typeface="Calibri" pitchFamily="34" charset="0"/>
                <a:ea typeface="ＭＳ Ｐゴシック" pitchFamily="34" charset="-128"/>
              </a:rPr>
              <a:pPr/>
              <a:t>49</a:t>
            </a:fld>
            <a:endParaRPr lang="it-IT" smtClean="0">
              <a:latin typeface="Calibri" pitchFamily="34" charset="0"/>
              <a:ea typeface="ＭＳ Ｐゴシック" pitchFamily="34" charset="-128"/>
            </a:endParaRPr>
          </a:p>
        </p:txBody>
      </p:sp>
      <p:graphicFrame>
        <p:nvGraphicFramePr>
          <p:cNvPr id="9" name="Tabella 6"/>
          <p:cNvGraphicFramePr>
            <a:graphicFrameLocks noGrp="1"/>
          </p:cNvGraphicFramePr>
          <p:nvPr/>
        </p:nvGraphicFramePr>
        <p:xfrm>
          <a:off x="611188" y="1163638"/>
          <a:ext cx="7920880" cy="4857983"/>
        </p:xfrm>
        <a:graphic>
          <a:graphicData uri="http://schemas.openxmlformats.org/drawingml/2006/table">
            <a:tbl>
              <a:tblPr/>
              <a:tblGrid>
                <a:gridCol w="1944216"/>
                <a:gridCol w="792088"/>
                <a:gridCol w="792088"/>
                <a:gridCol w="720080"/>
                <a:gridCol w="720080"/>
                <a:gridCol w="720080"/>
                <a:gridCol w="720080"/>
                <a:gridCol w="792088"/>
                <a:gridCol w="720080"/>
              </a:tblGrid>
              <a:tr h="171450">
                <a:tc gridSpan="9">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800000"/>
                          </a:solidFill>
                          <a:effectLst/>
                          <a:latin typeface="Calibri" charset="0"/>
                          <a:ea typeface="ＭＳ Ｐゴシック" charset="-128"/>
                          <a:cs typeface="ＭＳ Ｐゴシック" charset="-128"/>
                        </a:rPr>
                        <a:t>Factor</a:t>
                      </a:r>
                      <a:r>
                        <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rPr>
                        <a:t> Pattern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889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rPr>
                        <a:t> </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Factor1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rPr>
                        <a:t>Factor2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rPr>
                        <a:t>Factor3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rPr>
                        <a:t>Factor4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rPr>
                        <a:t>Factor5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rPr>
                        <a:t>Factor6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rPr>
                        <a:t>Factor7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Factor8</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714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800000"/>
                          </a:solidFill>
                          <a:effectLst/>
                          <a:latin typeface="Calibri" charset="0"/>
                          <a:ea typeface="ＭＳ Ｐゴシック" charset="-128"/>
                          <a:cs typeface="ＭＳ Ｐゴシック" charset="-128"/>
                        </a:rPr>
                        <a:t>CARATT_GUSTO</a:t>
                      </a:r>
                      <a:endPar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Calibri" charset="0"/>
                          <a:ea typeface="ＭＳ Ｐゴシック" charset="-128"/>
                          <a:cs typeface="ＭＳ Ｐゴシック" charset="-128"/>
                        </a:rPr>
                        <a:t>0.418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-0.448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Calibri" charset="0"/>
                          <a:ea typeface="ＭＳ Ｐゴシック" charset="-128"/>
                          <a:cs typeface="ＭＳ Ｐゴシック" charset="-128"/>
                        </a:rPr>
                        <a:t>0.382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-0.305</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714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800000"/>
                          </a:solidFill>
                          <a:effectLst/>
                          <a:latin typeface="Calibri" charset="0"/>
                          <a:ea typeface="ＭＳ Ｐゴシック" charset="-128"/>
                          <a:cs typeface="ＭＳ Ｐゴシック" charset="-128"/>
                        </a:rPr>
                        <a:t>CARATT_PREZ</a:t>
                      </a:r>
                      <a:endPar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Calibri" charset="0"/>
                          <a:ea typeface="ＭＳ Ｐゴシック" charset="-128"/>
                          <a:cs typeface="ＭＳ Ｐゴシック" charset="-128"/>
                        </a:rPr>
                        <a:t>0.340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Calibri" charset="0"/>
                          <a:ea typeface="ＭＳ Ｐゴシック" charset="-128"/>
                          <a:cs typeface="ＭＳ Ｐゴシック" charset="-128"/>
                        </a:rPr>
                        <a:t>0.626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-0.429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714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800000"/>
                          </a:solidFill>
                          <a:effectLst/>
                          <a:latin typeface="Calibri" charset="0"/>
                          <a:ea typeface="ＭＳ Ｐゴシック" charset="-128"/>
                          <a:cs typeface="ＭＳ Ｐゴシック" charset="-128"/>
                        </a:rPr>
                        <a:t>CARATT_MARCA</a:t>
                      </a:r>
                      <a:endPar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Calibri" charset="0"/>
                          <a:ea typeface="ＭＳ Ｐゴシック" charset="-128"/>
                          <a:cs typeface="ＭＳ Ｐゴシック" charset="-128"/>
                        </a:rPr>
                        <a:t>0.489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Calibri" charset="0"/>
                          <a:ea typeface="ＭＳ Ｐゴシック" charset="-128"/>
                          <a:cs typeface="ＭＳ Ｐゴシック" charset="-128"/>
                        </a:rPr>
                        <a:t>0.460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Calibri" charset="0"/>
                          <a:ea typeface="ＭＳ Ｐゴシック" charset="-128"/>
                          <a:cs typeface="ＭＳ Ｐゴシック" charset="-128"/>
                        </a:rPr>
                        <a:t>0.412</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714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800000"/>
                          </a:solidFill>
                          <a:effectLst/>
                          <a:latin typeface="Calibri" charset="0"/>
                          <a:ea typeface="ＭＳ Ｐゴシック" charset="-128"/>
                          <a:cs typeface="ＭＳ Ｐゴシック" charset="-128"/>
                        </a:rPr>
                        <a:t>CARATT_PREP</a:t>
                      </a:r>
                      <a:endPar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Calibri" charset="0"/>
                          <a:ea typeface="ＭＳ Ｐゴシック" charset="-128"/>
                          <a:cs typeface="ＭＳ Ｐゴシック" charset="-128"/>
                        </a:rPr>
                        <a:t>0.511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-0.389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714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800000"/>
                          </a:solidFill>
                          <a:effectLst/>
                          <a:latin typeface="Calibri" charset="0"/>
                          <a:ea typeface="ＭＳ Ｐゴシック" charset="-128"/>
                          <a:cs typeface="ＭＳ Ｐゴシック" charset="-128"/>
                        </a:rPr>
                        <a:t>NOTORIETA_NESPRE</a:t>
                      </a:r>
                      <a:endPar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Calibri" charset="0"/>
                          <a:ea typeface="ＭＳ Ｐゴシック" charset="-128"/>
                          <a:cs typeface="ＭＳ Ｐゴシック" charset="-128"/>
                        </a:rPr>
                        <a:t>0.575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-0.422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Calibri" charset="0"/>
                          <a:ea typeface="ＭＳ Ｐゴシック" charset="-128"/>
                          <a:cs typeface="ＭＳ Ｐゴシック" charset="-128"/>
                        </a:rPr>
                        <a:t>0.367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714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NOTORIETA_ILLY</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Calibri" charset="0"/>
                          <a:ea typeface="ＭＳ Ｐゴシック" charset="-128"/>
                          <a:cs typeface="ＭＳ Ｐゴシック" charset="-128"/>
                        </a:rPr>
                        <a:t>0.621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Calibri" charset="0"/>
                          <a:ea typeface="ＭＳ Ｐゴシック" charset="-128"/>
                          <a:cs typeface="ＭＳ Ｐゴシック" charset="-128"/>
                        </a:rPr>
                        <a:t>0.322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714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NOTORIETA_LAVAZ</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Calibri" charset="0"/>
                          <a:ea typeface="ＭＳ Ｐゴシック" charset="-128"/>
                          <a:cs typeface="ＭＳ Ｐゴシック" charset="-128"/>
                        </a:rPr>
                        <a:t>0.563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-0.319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Calibri" charset="0"/>
                          <a:ea typeface="ＭＳ Ｐゴシック" charset="-128"/>
                          <a:cs typeface="ＭＳ Ｐゴシック" charset="-128"/>
                        </a:rPr>
                        <a:t>0.497</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714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NOTORIETA_KIMBO</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Calibri" charset="0"/>
                          <a:ea typeface="ＭＳ Ｐゴシック" charset="-128"/>
                          <a:cs typeface="ＭＳ Ｐゴシック" charset="-128"/>
                        </a:rPr>
                        <a:t>0.754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Calibri" charset="0"/>
                          <a:ea typeface="ＭＳ Ｐゴシック" charset="-128"/>
                          <a:cs typeface="ＭＳ Ｐゴシック" charset="-128"/>
                        </a:rPr>
                        <a:t>-0.374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714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NOTORIETA_NESC</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Calibri" charset="0"/>
                          <a:ea typeface="ＭＳ Ｐゴシック" charset="-128"/>
                          <a:cs typeface="ＭＳ Ｐゴシック" charset="-128"/>
                        </a:rPr>
                        <a:t>0.820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714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NOTORIETA_VERN</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Calibri" charset="0"/>
                          <a:ea typeface="ＭＳ Ｐゴシック" charset="-128"/>
                          <a:cs typeface="ＭＳ Ｐゴシック" charset="-128"/>
                        </a:rPr>
                        <a:t>0.490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Calibri" charset="0"/>
                          <a:ea typeface="ＭＳ Ｐゴシック" charset="-128"/>
                          <a:cs typeface="ＭＳ Ｐゴシック" charset="-128"/>
                        </a:rPr>
                        <a:t>0.340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Calibri" charset="0"/>
                          <a:ea typeface="ＭＳ Ｐゴシック" charset="-128"/>
                          <a:cs typeface="ＭＳ Ｐゴシック" charset="-128"/>
                        </a:rPr>
                        <a:t>0.420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-0.362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254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800000"/>
                          </a:solidFill>
                          <a:effectLst/>
                          <a:latin typeface="Calibri" charset="0"/>
                          <a:ea typeface="ＭＳ Ｐゴシック" charset="-128"/>
                          <a:cs typeface="ＭＳ Ｐゴシック" charset="-128"/>
                        </a:rPr>
                        <a:t>NOTORIETA_SEGAFREDO</a:t>
                      </a:r>
                      <a:endPar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Calibri" charset="0"/>
                          <a:ea typeface="ＭＳ Ｐゴシック" charset="-128"/>
                          <a:cs typeface="ＭＳ Ｐゴシック" charset="-128"/>
                        </a:rPr>
                        <a:t>0.656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-0.418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Calibri" charset="0"/>
                          <a:ea typeface="ＭＳ Ｐゴシック" charset="-128"/>
                          <a:cs typeface="ＭＳ Ｐゴシック" charset="-128"/>
                        </a:rPr>
                        <a:t>0.322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714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NOTORIETA_PRIVATE</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Calibri" charset="0"/>
                          <a:ea typeface="ＭＳ Ｐゴシック" charset="-128"/>
                          <a:cs typeface="ＭＳ Ｐゴシック" charset="-128"/>
                        </a:rPr>
                        <a:t>0.315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Calibri" charset="0"/>
                          <a:ea typeface="ＭＳ Ｐゴシック" charset="-128"/>
                          <a:cs typeface="ＭＳ Ｐゴシック" charset="-128"/>
                        </a:rPr>
                        <a:t>0.598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Calibri" charset="0"/>
                          <a:ea typeface="ＭＳ Ｐゴシック" charset="-128"/>
                          <a:cs typeface="ＭＳ Ｐゴシック" charset="-128"/>
                        </a:rPr>
                        <a:t>0.323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714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INFLCONS_PIAC</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Calibri" charset="0"/>
                          <a:ea typeface="ＭＳ Ｐゴシック" charset="-128"/>
                          <a:cs typeface="ＭＳ Ｐゴシック" charset="-128"/>
                        </a:rPr>
                        <a:t>0.489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-0.418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8979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800000"/>
                          </a:solidFill>
                          <a:effectLst/>
                          <a:latin typeface="Calibri" charset="0"/>
                          <a:ea typeface="ＭＳ Ｐゴシック" charset="-128"/>
                          <a:cs typeface="ＭＳ Ｐゴシック" charset="-128"/>
                        </a:rPr>
                        <a:t>INFLCONS_UTIL</a:t>
                      </a:r>
                      <a:endPar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Calibri" charset="0"/>
                          <a:ea typeface="ＭＳ Ｐゴシック" charset="-128"/>
                          <a:cs typeface="ＭＳ Ｐゴシック" charset="-128"/>
                        </a:rPr>
                        <a:t>0.589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Calibri" charset="0"/>
                          <a:ea typeface="ＭＳ Ｐゴシック" charset="-128"/>
                          <a:cs typeface="ＭＳ Ｐゴシック" charset="-128"/>
                        </a:rPr>
                        <a:t>0.524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714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SODDISF_COSTO</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Calibri" charset="0"/>
                          <a:ea typeface="ＭＳ Ｐゴシック" charset="-128"/>
                          <a:cs typeface="ＭＳ Ｐゴシック" charset="-128"/>
                        </a:rPr>
                        <a:t>0.516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Calibri" charset="0"/>
                          <a:ea typeface="ＭＳ Ｐゴシック" charset="-128"/>
                          <a:cs typeface="ＭＳ Ｐゴシック" charset="-128"/>
                        </a:rPr>
                        <a:t>0.491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Calibri" charset="0"/>
                          <a:ea typeface="ＭＳ Ｐゴシック" charset="-128"/>
                          <a:cs typeface="ＭＳ Ｐゴシック" charset="-128"/>
                        </a:rPr>
                        <a:t>0.339</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714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800000"/>
                          </a:solidFill>
                          <a:effectLst/>
                          <a:latin typeface="Calibri" charset="0"/>
                          <a:ea typeface="ＭＳ Ｐゴシック" charset="-128"/>
                          <a:cs typeface="ＭＳ Ｐゴシック" charset="-128"/>
                        </a:rPr>
                        <a:t>SODDISF_REPER</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0.317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Calibri" charset="0"/>
                          <a:ea typeface="ＭＳ Ｐゴシック" charset="-128"/>
                          <a:cs typeface="ＭＳ Ｐゴシック" charset="-128"/>
                        </a:rPr>
                        <a:t>0.457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-0.403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-0.427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714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800000"/>
                          </a:solidFill>
                          <a:effectLst/>
                          <a:latin typeface="Calibri" charset="0"/>
                          <a:ea typeface="ＭＳ Ｐゴシック" charset="-128"/>
                          <a:cs typeface="ＭＳ Ｐゴシック" charset="-128"/>
                        </a:rPr>
                        <a:t>SODDISF_PACK</a:t>
                      </a:r>
                      <a:endPar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Calibri" charset="0"/>
                          <a:ea typeface="ＭＳ Ｐゴシック" charset="-128"/>
                          <a:cs typeface="ＭＳ Ｐゴシック" charset="-128"/>
                        </a:rPr>
                        <a:t>0.378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Calibri" charset="0"/>
                          <a:ea typeface="ＭＳ Ｐゴシック" charset="-128"/>
                          <a:cs typeface="ＭＳ Ｐゴシック" charset="-128"/>
                        </a:rPr>
                        <a:t>0.440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-0.427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714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800000"/>
                          </a:solidFill>
                          <a:effectLst/>
                          <a:latin typeface="Calibri" charset="0"/>
                          <a:ea typeface="ＭＳ Ｐゴシック" charset="-128"/>
                          <a:cs typeface="ＭＳ Ｐゴシック" charset="-128"/>
                        </a:rPr>
                        <a:t>SODDISF_PREP</a:t>
                      </a:r>
                      <a:endPar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Calibri" charset="0"/>
                          <a:ea typeface="ＭＳ Ｐゴシック" charset="-128"/>
                          <a:cs typeface="ＭＳ Ｐゴシック" charset="-128"/>
                        </a:rPr>
                        <a:t>0.378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Calibri" charset="0"/>
                          <a:ea typeface="ＭＳ Ｐゴシック" charset="-128"/>
                          <a:cs typeface="ＭＳ Ｐゴシック" charset="-128"/>
                        </a:rPr>
                        <a:t>0.659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714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800000"/>
                          </a:solidFill>
                          <a:effectLst/>
                          <a:latin typeface="Calibri" charset="0"/>
                          <a:ea typeface="ＭＳ Ｐゴシック" charset="-128"/>
                          <a:cs typeface="ＭＳ Ｐゴシック" charset="-128"/>
                        </a:rPr>
                        <a:t>SODDISF_QUAL</a:t>
                      </a:r>
                      <a:endParaRPr kumimoji="0" lang="it-IT" sz="1400" b="1" i="0" u="none" strike="noStrike" cap="none" normalizeH="0" baseline="0" dirty="0">
                        <a:ln>
                          <a:noFill/>
                        </a:ln>
                        <a:solidFill>
                          <a:srgbClr val="800000"/>
                        </a:solidFill>
                        <a:effectLst/>
                        <a:latin typeface="Calibri" charset="0"/>
                        <a:ea typeface="ＭＳ Ｐゴシック" charset="-128"/>
                        <a:cs typeface="ＭＳ Ｐゴシック" charset="-128"/>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Calibri" charset="0"/>
                          <a:ea typeface="ＭＳ Ｐゴシック" charset="-128"/>
                          <a:cs typeface="ＭＳ Ｐゴシック" charset="-128"/>
                        </a:rPr>
                        <a:t>0.513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Calibri" charset="0"/>
                          <a:ea typeface="ＭＳ Ｐゴシック" charset="-128"/>
                          <a:cs typeface="ＭＳ Ｐゴシック" charset="-128"/>
                        </a:rPr>
                        <a:t>0.366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Calibri" charset="0"/>
                          <a:ea typeface="ＭＳ Ｐゴシック" charset="-128"/>
                          <a:cs typeface="ＭＳ Ｐゴシック" charset="-128"/>
                        </a:rPr>
                        <a:t>.</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71450">
                <a:tc gridSpan="9">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800000"/>
                          </a:solidFill>
                          <a:effectLst/>
                          <a:latin typeface="Calibri" charset="0"/>
                          <a:ea typeface="ＭＳ Ｐゴシック" charset="-128"/>
                          <a:cs typeface="ＭＳ Ｐゴシック" charset="-128"/>
                        </a:rPr>
                        <a:t>Values less than 0.3 are not printed.</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
        <p:nvSpPr>
          <p:cNvPr id="53473" name="Rectangle 9"/>
          <p:cNvSpPr>
            <a:spLocks noChangeArrowheads="1"/>
          </p:cNvSpPr>
          <p:nvPr/>
        </p:nvSpPr>
        <p:spPr bwMode="auto">
          <a:xfrm>
            <a:off x="609600" y="558800"/>
            <a:ext cx="8229600" cy="584200"/>
          </a:xfrm>
          <a:prstGeom prst="rect">
            <a:avLst/>
          </a:prstGeom>
          <a:noFill/>
          <a:ln w="9525">
            <a:noFill/>
            <a:miter lim="800000"/>
            <a:headEnd/>
            <a:tailEnd/>
          </a:ln>
        </p:spPr>
        <p:txBody>
          <a:bodyPr>
            <a:spAutoFit/>
          </a:bodyPr>
          <a:lstStyle/>
          <a:p>
            <a:pPr algn="ctr"/>
            <a:r>
              <a:rPr lang="it-IT" sz="1600">
                <a:latin typeface="Calibri" pitchFamily="34" charset="0"/>
              </a:rPr>
              <a:t>È ora opportuno effettuare </a:t>
            </a:r>
            <a:r>
              <a:rPr lang="it-IT" sz="1600" i="1">
                <a:latin typeface="Calibri" pitchFamily="34" charset="0"/>
              </a:rPr>
              <a:t>l’analisi della percentuale di varianza spiegata</a:t>
            </a:r>
            <a:r>
              <a:rPr lang="it-IT" sz="1600">
                <a:latin typeface="Calibri" pitchFamily="34" charset="0"/>
              </a:rPr>
              <a:t> dei fattori, evidenziando quelle comunalità finali che aumentano in modo rilevante.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30"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1031" name="TextBox 7"/>
          <p:cNvSpPr txBox="1">
            <a:spLocks noChangeArrowheads="1"/>
          </p:cNvSpPr>
          <p:nvPr/>
        </p:nvSpPr>
        <p:spPr bwMode="auto">
          <a:xfrm>
            <a:off x="762000" y="914400"/>
            <a:ext cx="8153400" cy="523875"/>
          </a:xfrm>
          <a:prstGeom prst="rect">
            <a:avLst/>
          </a:prstGeom>
          <a:noFill/>
          <a:ln w="9525">
            <a:noFill/>
            <a:miter lim="800000"/>
            <a:headEnd/>
            <a:tailEnd/>
          </a:ln>
        </p:spPr>
        <p:txBody>
          <a:bodyPr>
            <a:spAutoFit/>
          </a:bodyPr>
          <a:lstStyle/>
          <a:p>
            <a:r>
              <a:rPr lang="it-IT" sz="2800" b="1">
                <a:solidFill>
                  <a:srgbClr val="C0504D"/>
                </a:solidFill>
                <a:latin typeface="Calibri" pitchFamily="34" charset="0"/>
              </a:rPr>
              <a:t> </a:t>
            </a:r>
            <a:endParaRPr lang="it-IT" sz="2800" b="1">
              <a:solidFill>
                <a:srgbClr val="800000"/>
              </a:solidFill>
              <a:latin typeface="Calibri" pitchFamily="34" charset="0"/>
            </a:endParaRPr>
          </a:p>
        </p:txBody>
      </p:sp>
      <p:graphicFrame>
        <p:nvGraphicFramePr>
          <p:cNvPr id="1026" name="Chart 8"/>
          <p:cNvGraphicFramePr>
            <a:graphicFrameLocks/>
          </p:cNvGraphicFramePr>
          <p:nvPr/>
        </p:nvGraphicFramePr>
        <p:xfrm>
          <a:off x="533400" y="1219200"/>
          <a:ext cx="4038600" cy="2565400"/>
        </p:xfrm>
        <a:graphic>
          <a:graphicData uri="http://schemas.openxmlformats.org/presentationml/2006/ole">
            <mc:AlternateContent xmlns:mc="http://schemas.openxmlformats.org/markup-compatibility/2006">
              <mc:Choice xmlns:v="urn:schemas-microsoft-com:vml" Requires="v">
                <p:oleObj spid="_x0000_s1029" r:id="rId5" imgW="4035218" imgH="2566204" progId="Excel.Sheet.8">
                  <p:embed/>
                </p:oleObj>
              </mc:Choice>
              <mc:Fallback>
                <p:oleObj r:id="rId5" imgW="4035218" imgH="2566204" progId="Excel.Sheet.8">
                  <p:embed/>
                  <p:pic>
                    <p:nvPicPr>
                      <p:cNvPr id="0" name="Chart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219200"/>
                        <a:ext cx="4038600" cy="256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TextBox 12"/>
          <p:cNvSpPr txBox="1">
            <a:spLocks noChangeArrowheads="1"/>
          </p:cNvSpPr>
          <p:nvPr/>
        </p:nvSpPr>
        <p:spPr bwMode="auto">
          <a:xfrm>
            <a:off x="4932363" y="908050"/>
            <a:ext cx="3962400" cy="4708525"/>
          </a:xfrm>
          <a:prstGeom prst="rect">
            <a:avLst/>
          </a:prstGeom>
          <a:noFill/>
          <a:ln w="9525">
            <a:noFill/>
            <a:miter lim="800000"/>
            <a:headEnd/>
            <a:tailEnd/>
          </a:ln>
        </p:spPr>
        <p:txBody>
          <a:bodyPr>
            <a:spAutoFit/>
          </a:bodyPr>
          <a:lstStyle/>
          <a:p>
            <a:pPr algn="just"/>
            <a:r>
              <a:rPr lang="it-IT" sz="1500" dirty="0">
                <a:latin typeface="Calibri" pitchFamily="34" charset="0"/>
              </a:rPr>
              <a:t>La figura mostra il peso delle quattro macro-aree geografiche italiane all’interno del mercato del caffè:</a:t>
            </a:r>
          </a:p>
          <a:p>
            <a:pPr algn="just"/>
            <a:endParaRPr lang="it-IT" sz="1500" dirty="0">
              <a:latin typeface="Calibri" pitchFamily="34" charset="0"/>
            </a:endParaRPr>
          </a:p>
          <a:p>
            <a:pPr algn="just">
              <a:buFont typeface="Wingdings" pitchFamily="2" charset="2"/>
              <a:buChar char=""/>
            </a:pPr>
            <a:r>
              <a:rPr lang="it-IT" sz="1500" dirty="0">
                <a:latin typeface="Calibri" pitchFamily="34" charset="0"/>
              </a:rPr>
              <a:t>L’Area 1, che corrisponde al Nord-Ovest (Piemonte, Liguria, Lombardia, </a:t>
            </a:r>
            <a:r>
              <a:rPr lang="it-IT" sz="1500" dirty="0" err="1">
                <a:latin typeface="Calibri" pitchFamily="34" charset="0"/>
              </a:rPr>
              <a:t>Val</a:t>
            </a:r>
            <a:r>
              <a:rPr lang="it-IT" sz="1500" dirty="0">
                <a:latin typeface="Calibri" pitchFamily="34" charset="0"/>
              </a:rPr>
              <a:t> D’Aosta) detiene il </a:t>
            </a:r>
            <a:r>
              <a:rPr lang="it-IT" sz="1500" dirty="0" smtClean="0">
                <a:latin typeface="Calibri" pitchFamily="34" charset="0"/>
              </a:rPr>
              <a:t>30.7</a:t>
            </a:r>
            <a:r>
              <a:rPr lang="it-IT" sz="1500" dirty="0">
                <a:latin typeface="Calibri" pitchFamily="34" charset="0"/>
              </a:rPr>
              <a:t>% della quota di mercato a valore;</a:t>
            </a:r>
          </a:p>
          <a:p>
            <a:pPr algn="just"/>
            <a:endParaRPr lang="it-IT" sz="1500" dirty="0">
              <a:latin typeface="Calibri" pitchFamily="34" charset="0"/>
            </a:endParaRPr>
          </a:p>
          <a:p>
            <a:pPr algn="just">
              <a:buFont typeface="Wingdings" pitchFamily="2" charset="2"/>
              <a:buChar char=""/>
            </a:pPr>
            <a:r>
              <a:rPr lang="it-IT" sz="1500" dirty="0">
                <a:latin typeface="Calibri" pitchFamily="34" charset="0"/>
              </a:rPr>
              <a:t>L’Area 2, che corrisponde al Nord-Est (Veneto, Friuli Venezia Giulia, Trentino Alto Adige, Emilia Romagna) detiene il </a:t>
            </a:r>
            <a:r>
              <a:rPr lang="it-IT" sz="1500" dirty="0" smtClean="0">
                <a:latin typeface="Calibri" pitchFamily="34" charset="0"/>
              </a:rPr>
              <a:t>23.1</a:t>
            </a:r>
            <a:r>
              <a:rPr lang="it-IT" sz="1500" dirty="0">
                <a:latin typeface="Calibri" pitchFamily="34" charset="0"/>
              </a:rPr>
              <a:t>%;</a:t>
            </a:r>
          </a:p>
          <a:p>
            <a:pPr algn="just"/>
            <a:endParaRPr lang="it-IT" sz="1500" dirty="0">
              <a:latin typeface="Calibri" pitchFamily="34" charset="0"/>
            </a:endParaRPr>
          </a:p>
          <a:p>
            <a:pPr algn="just">
              <a:buFont typeface="Wingdings" pitchFamily="2" charset="2"/>
              <a:buChar char=""/>
            </a:pPr>
            <a:r>
              <a:rPr lang="it-IT" sz="1500" dirty="0">
                <a:latin typeface="Calibri" pitchFamily="34" charset="0"/>
              </a:rPr>
              <a:t>L’Area 3, che corrisponde al Centro (Marche, Toscana, Umbria, Abruzzo,Molise, Lazio)detiene il </a:t>
            </a:r>
            <a:r>
              <a:rPr lang="it-IT" sz="1500" dirty="0" smtClean="0">
                <a:latin typeface="Calibri" pitchFamily="34" charset="0"/>
              </a:rPr>
              <a:t>25.3</a:t>
            </a:r>
            <a:r>
              <a:rPr lang="it-IT" sz="1500" dirty="0">
                <a:latin typeface="Calibri" pitchFamily="34" charset="0"/>
              </a:rPr>
              <a:t>%;</a:t>
            </a:r>
          </a:p>
          <a:p>
            <a:pPr algn="just">
              <a:buFont typeface="Wingdings" pitchFamily="2" charset="2"/>
              <a:buChar char=""/>
            </a:pPr>
            <a:endParaRPr lang="it-IT" sz="1500" dirty="0">
              <a:latin typeface="Calibri" pitchFamily="34" charset="0"/>
            </a:endParaRPr>
          </a:p>
          <a:p>
            <a:pPr algn="just">
              <a:buFont typeface="Wingdings" pitchFamily="2" charset="2"/>
              <a:buChar char=""/>
            </a:pPr>
            <a:r>
              <a:rPr lang="it-IT" sz="1500" dirty="0">
                <a:latin typeface="Calibri" pitchFamily="34" charset="0"/>
              </a:rPr>
              <a:t>L’Area 4, che corrisponde al Sud e Isole (Puglia, Campania, Basilicata, Calabria, Sicilia, Sardegna) detiene il </a:t>
            </a:r>
            <a:r>
              <a:rPr lang="it-IT" sz="1500" dirty="0" smtClean="0">
                <a:latin typeface="Calibri" pitchFamily="34" charset="0"/>
              </a:rPr>
              <a:t>20.9</a:t>
            </a:r>
            <a:r>
              <a:rPr lang="it-IT" sz="1500" dirty="0">
                <a:latin typeface="Calibri" pitchFamily="34" charset="0"/>
              </a:rPr>
              <a:t>%. </a:t>
            </a:r>
          </a:p>
          <a:p>
            <a:pPr>
              <a:buFont typeface="Wingdings" pitchFamily="2" charset="2"/>
              <a:buChar char=""/>
            </a:pPr>
            <a:endParaRPr lang="it-IT" sz="1500" dirty="0">
              <a:latin typeface="Calibri" pitchFamily="34" charset="0"/>
            </a:endParaRPr>
          </a:p>
        </p:txBody>
      </p:sp>
      <p:sp>
        <p:nvSpPr>
          <p:cNvPr id="1033" name="TextBox 13"/>
          <p:cNvSpPr txBox="1">
            <a:spLocks noChangeArrowheads="1"/>
          </p:cNvSpPr>
          <p:nvPr/>
        </p:nvSpPr>
        <p:spPr bwMode="auto">
          <a:xfrm>
            <a:off x="533400" y="3962400"/>
            <a:ext cx="3962400" cy="276225"/>
          </a:xfrm>
          <a:prstGeom prst="rect">
            <a:avLst/>
          </a:prstGeom>
          <a:noFill/>
          <a:ln w="9525">
            <a:noFill/>
            <a:miter lim="800000"/>
            <a:headEnd/>
            <a:tailEnd/>
          </a:ln>
        </p:spPr>
        <p:txBody>
          <a:bodyPr>
            <a:spAutoFit/>
          </a:bodyPr>
          <a:lstStyle/>
          <a:p>
            <a:r>
              <a:rPr lang="it-IT" sz="1200">
                <a:latin typeface="Calibri" pitchFamily="34" charset="0"/>
              </a:rPr>
              <a:t>Fonti: Nielsen, Massmarket.</a:t>
            </a:r>
          </a:p>
        </p:txBody>
      </p:sp>
      <p:sp>
        <p:nvSpPr>
          <p:cNvPr id="1034" name="TextBox 14"/>
          <p:cNvSpPr txBox="1">
            <a:spLocks noChangeArrowheads="1"/>
          </p:cNvSpPr>
          <p:nvPr/>
        </p:nvSpPr>
        <p:spPr bwMode="auto">
          <a:xfrm>
            <a:off x="4953000" y="5365750"/>
            <a:ext cx="3962400" cy="584200"/>
          </a:xfrm>
          <a:prstGeom prst="rect">
            <a:avLst/>
          </a:prstGeom>
          <a:noFill/>
          <a:ln w="9525">
            <a:noFill/>
            <a:miter lim="800000"/>
            <a:headEnd/>
            <a:tailEnd/>
          </a:ln>
        </p:spPr>
        <p:txBody>
          <a:bodyPr>
            <a:spAutoFit/>
          </a:bodyPr>
          <a:lstStyle/>
          <a:p>
            <a:pPr algn="just"/>
            <a:r>
              <a:rPr lang="it-IT" sz="1600" b="1">
                <a:latin typeface="Calibri" pitchFamily="34" charset="0"/>
              </a:rPr>
              <a:t>Dai dati si evidenzia che il consumo di caffè in Italia è distribuito equamente.</a:t>
            </a:r>
          </a:p>
        </p:txBody>
      </p:sp>
      <p:sp>
        <p:nvSpPr>
          <p:cNvPr id="1035" name="Slide Number Placeholder 11"/>
          <p:cNvSpPr>
            <a:spLocks noGrp="1"/>
          </p:cNvSpPr>
          <p:nvPr>
            <p:ph type="sldNum" sz="quarter" idx="12"/>
          </p:nvPr>
        </p:nvSpPr>
        <p:spPr bwMode="auto">
          <a:noFill/>
          <a:ln>
            <a:miter lim="800000"/>
            <a:headEnd/>
            <a:tailEnd/>
          </a:ln>
        </p:spPr>
        <p:txBody>
          <a:bodyPr/>
          <a:lstStyle/>
          <a:p>
            <a:fld id="{AB6FAC83-34FB-4D47-B31D-05DBCBD4B007}" type="slidenum">
              <a:rPr lang="it-IT" smtClean="0">
                <a:latin typeface="Calibri" pitchFamily="34" charset="0"/>
                <a:ea typeface="ＭＳ Ｐゴシック" pitchFamily="34" charset="-128"/>
              </a:rPr>
              <a:pPr/>
              <a:t>5</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4277"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54278" name="TextBox 7"/>
          <p:cNvSpPr txBox="1">
            <a:spLocks noChangeArrowheads="1"/>
          </p:cNvSpPr>
          <p:nvPr/>
        </p:nvSpPr>
        <p:spPr bwMode="auto">
          <a:xfrm>
            <a:off x="762000" y="914400"/>
            <a:ext cx="8153400" cy="523875"/>
          </a:xfrm>
          <a:prstGeom prst="rect">
            <a:avLst/>
          </a:prstGeom>
          <a:noFill/>
          <a:ln w="9525">
            <a:noFill/>
            <a:miter lim="800000"/>
            <a:headEnd/>
            <a:tailEnd/>
          </a:ln>
        </p:spPr>
        <p:txBody>
          <a:bodyPr>
            <a:spAutoFit/>
          </a:bodyPr>
          <a:lstStyle/>
          <a:p>
            <a:r>
              <a:rPr lang="it-IT" sz="2800" b="1">
                <a:solidFill>
                  <a:srgbClr val="C0504D"/>
                </a:solidFill>
                <a:latin typeface="Calibri" pitchFamily="34" charset="0"/>
              </a:rPr>
              <a:t> </a:t>
            </a:r>
            <a:endParaRPr lang="it-IT" sz="2800" b="1">
              <a:solidFill>
                <a:srgbClr val="800000"/>
              </a:solidFill>
              <a:latin typeface="Calibri" pitchFamily="34" charset="0"/>
            </a:endParaRPr>
          </a:p>
        </p:txBody>
      </p:sp>
      <p:sp>
        <p:nvSpPr>
          <p:cNvPr id="54279" name="Slide Number Placeholder 7"/>
          <p:cNvSpPr>
            <a:spLocks noGrp="1"/>
          </p:cNvSpPr>
          <p:nvPr>
            <p:ph type="sldNum" sz="quarter" idx="12"/>
          </p:nvPr>
        </p:nvSpPr>
        <p:spPr bwMode="auto">
          <a:noFill/>
          <a:ln>
            <a:miter lim="800000"/>
            <a:headEnd/>
            <a:tailEnd/>
          </a:ln>
        </p:spPr>
        <p:txBody>
          <a:bodyPr/>
          <a:lstStyle/>
          <a:p>
            <a:fld id="{2EFDFDF0-748F-4FD3-97BB-02CAD15AD72F}" type="slidenum">
              <a:rPr lang="it-IT" smtClean="0">
                <a:latin typeface="Calibri" pitchFamily="34" charset="0"/>
                <a:ea typeface="ＭＳ Ｐゴシック" pitchFamily="34" charset="-128"/>
              </a:rPr>
              <a:pPr/>
              <a:t>50</a:t>
            </a:fld>
            <a:endParaRPr lang="it-IT" smtClean="0">
              <a:latin typeface="Calibri" pitchFamily="34" charset="0"/>
              <a:ea typeface="ＭＳ Ｐゴシック" pitchFamily="34" charset="-128"/>
            </a:endParaRPr>
          </a:p>
        </p:txBody>
      </p:sp>
      <p:graphicFrame>
        <p:nvGraphicFramePr>
          <p:cNvPr id="9" name="Tabella 2"/>
          <p:cNvGraphicFramePr>
            <a:graphicFrameLocks noGrp="1"/>
          </p:cNvGraphicFramePr>
          <p:nvPr/>
        </p:nvGraphicFramePr>
        <p:xfrm>
          <a:off x="660400" y="996950"/>
          <a:ext cx="3835400" cy="4520565"/>
        </p:xfrm>
        <a:graphic>
          <a:graphicData uri="http://schemas.openxmlformats.org/drawingml/2006/table">
            <a:tbl>
              <a:tblPr/>
              <a:tblGrid>
                <a:gridCol w="2028825"/>
                <a:gridCol w="903288"/>
                <a:gridCol w="903287"/>
              </a:tblGrid>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000000"/>
                          </a:solidFill>
                          <a:effectLst/>
                          <a:latin typeface="Calibri" charset="0"/>
                          <a:ea typeface="ＭＳ Ｐゴシック" charset="-128"/>
                          <a:cs typeface="ＭＳ Ｐゴシック" charset="-128"/>
                        </a:rPr>
                        <a:t> </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C00000"/>
                          </a:solidFill>
                          <a:effectLst/>
                          <a:latin typeface="Calibri" charset="0"/>
                          <a:ea typeface="ＭＳ Ｐゴシック" charset="-128"/>
                          <a:cs typeface="ＭＳ Ｐゴシック" charset="-128"/>
                        </a:rPr>
                        <a:t>Comunalità finali</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r>
              <a:tr h="2381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C00000"/>
                          </a:solidFill>
                          <a:effectLst/>
                          <a:latin typeface="Calibri" charset="0"/>
                          <a:ea typeface="ＭＳ Ｐゴシック" charset="-128"/>
                          <a:cs typeface="ＭＳ Ｐゴシック" charset="-128"/>
                        </a:rPr>
                        <a:t>Variabile</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C00000"/>
                          </a:solidFill>
                          <a:effectLst/>
                          <a:latin typeface="Calibri" charset="0"/>
                          <a:ea typeface="ＭＳ Ｐゴシック" charset="-128"/>
                          <a:cs typeface="ＭＳ Ｐゴシック" charset="-128"/>
                        </a:rPr>
                        <a:t>n=6</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C00000"/>
                          </a:solidFill>
                          <a:effectLst/>
                          <a:latin typeface="Calibri" charset="0"/>
                          <a:ea typeface="ＭＳ Ｐゴシック" charset="-128"/>
                          <a:cs typeface="ＭＳ Ｐゴシック" charset="-128"/>
                        </a:rPr>
                        <a:t>n=8</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CARATT_GUSTO</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0.612</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0.710</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CARATT_PREZ</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0.750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0.757</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CARATT_MARCA</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0.510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0.743</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r>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CARATT_PREP</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0.555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0.702</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NOTORIETA_NESPRE</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0.606</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0.742</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NOTORIETA_ILLY</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0.591</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0.594</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NOTORIETA_LAVAZ</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0.508</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0.756</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r>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NOTORIETA_KIMBO</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0.723</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0.730</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NOTORIETA_NESC</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0.768</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0.771</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NOTORIETA_VERN</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0.626</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0.759</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286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NOTORIETA_SEGAFREDO</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0.734</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0.761</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NOTORIETA_PRIVATE</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0.515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0.650</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INFLCONS_PIAC</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0.564</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0.619</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INFLCONS_UTIL</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0.417</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0.693</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r>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SODDISF_COSTO</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0.624</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0.764</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SODDISF_REPER</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0.691</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0.697</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SODDISF_PACK</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0.634</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0.679</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00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ea typeface="ＭＳ Ｐゴシック" charset="-128"/>
                          <a:cs typeface="ＭＳ Ｐゴシック" charset="-128"/>
                        </a:rPr>
                        <a:t>SODDISF_PREP</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0.674</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0.720</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95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000000"/>
                          </a:solidFill>
                          <a:effectLst/>
                          <a:latin typeface="Calibri" charset="0"/>
                          <a:ea typeface="ＭＳ Ｐゴシック" charset="-128"/>
                          <a:cs typeface="ＭＳ Ｐゴシック" charset="-128"/>
                        </a:rPr>
                        <a:t>SODDISF_QUAL</a:t>
                      </a:r>
                      <a:endParaRPr kumimoji="0" lang="it-IT" sz="1400" b="1" i="0" u="none" strike="noStrike" cap="none" normalizeH="0" baseline="0" dirty="0">
                        <a:ln>
                          <a:noFill/>
                        </a:ln>
                        <a:solidFill>
                          <a:srgbClr val="000000"/>
                        </a:solidFill>
                        <a:effectLst/>
                        <a:latin typeface="Calibri" charset="0"/>
                        <a:ea typeface="ＭＳ Ｐゴシック" charset="-128"/>
                        <a:cs typeface="ＭＳ Ｐゴシック" charset="-128"/>
                      </a:endParaRP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charset="0"/>
                          <a:ea typeface="ＭＳ Ｐゴシック" charset="-128"/>
                          <a:cs typeface="ＭＳ Ｐゴシック" charset="-128"/>
                        </a:rPr>
                        <a:t>0.607</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t>0.645</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54370" name="Rectangle 9"/>
          <p:cNvSpPr>
            <a:spLocks noChangeArrowheads="1"/>
          </p:cNvSpPr>
          <p:nvPr/>
        </p:nvSpPr>
        <p:spPr bwMode="auto">
          <a:xfrm>
            <a:off x="4648200" y="2128838"/>
            <a:ext cx="4267200" cy="2062162"/>
          </a:xfrm>
          <a:prstGeom prst="rect">
            <a:avLst/>
          </a:prstGeom>
          <a:noFill/>
          <a:ln w="9525">
            <a:noFill/>
            <a:miter lim="800000"/>
            <a:headEnd/>
            <a:tailEnd/>
          </a:ln>
        </p:spPr>
        <p:txBody>
          <a:bodyPr>
            <a:spAutoFit/>
          </a:bodyPr>
          <a:lstStyle/>
          <a:p>
            <a:pPr algn="just"/>
            <a:r>
              <a:rPr lang="it-IT" sz="1600">
                <a:latin typeface="Calibri" pitchFamily="34" charset="0"/>
              </a:rPr>
              <a:t>Abbiamo evidenziato le celle con </a:t>
            </a:r>
            <a:r>
              <a:rPr lang="it-IT" sz="1600">
                <a:solidFill>
                  <a:srgbClr val="800000"/>
                </a:solidFill>
                <a:latin typeface="Calibri" pitchFamily="34" charset="0"/>
              </a:rPr>
              <a:t>comunalità aumentate in maniera sostanziale</a:t>
            </a:r>
            <a:r>
              <a:rPr lang="it-IT" sz="1600">
                <a:latin typeface="Calibri" pitchFamily="34" charset="0"/>
              </a:rPr>
              <a:t>, a causa dell’estrazione di ulteriori fattori (da 6 a 8).</a:t>
            </a:r>
          </a:p>
          <a:p>
            <a:pPr algn="just"/>
            <a:r>
              <a:rPr lang="it-IT" sz="1600">
                <a:latin typeface="Calibri" pitchFamily="34" charset="0"/>
              </a:rPr>
              <a:t>Non notando miglioramenti rilevanti, decidiamo quindi di considerare 6 fattori.</a:t>
            </a:r>
          </a:p>
          <a:p>
            <a:pPr algn="just"/>
            <a:r>
              <a:rPr lang="it-IT" sz="1600">
                <a:latin typeface="Calibri" pitchFamily="34" charset="0"/>
              </a:rPr>
              <a:t>Ora è necessario svolgere una rotazione ortogonale, per facilitare l’interpretazione dei fattori.</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5301"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55302" name="TextBox 7"/>
          <p:cNvSpPr txBox="1">
            <a:spLocks noChangeArrowheads="1"/>
          </p:cNvSpPr>
          <p:nvPr/>
        </p:nvSpPr>
        <p:spPr bwMode="auto">
          <a:xfrm>
            <a:off x="762000" y="914400"/>
            <a:ext cx="8153400" cy="523875"/>
          </a:xfrm>
          <a:prstGeom prst="rect">
            <a:avLst/>
          </a:prstGeom>
          <a:noFill/>
          <a:ln w="9525">
            <a:noFill/>
            <a:miter lim="800000"/>
            <a:headEnd/>
            <a:tailEnd/>
          </a:ln>
        </p:spPr>
        <p:txBody>
          <a:bodyPr>
            <a:spAutoFit/>
          </a:bodyPr>
          <a:lstStyle/>
          <a:p>
            <a:r>
              <a:rPr lang="it-IT" sz="2800" b="1">
                <a:solidFill>
                  <a:srgbClr val="C0504D"/>
                </a:solidFill>
                <a:latin typeface="Calibri" pitchFamily="34" charset="0"/>
              </a:rPr>
              <a:t> </a:t>
            </a:r>
            <a:endParaRPr lang="it-IT" sz="2800" b="1">
              <a:solidFill>
                <a:srgbClr val="800000"/>
              </a:solidFill>
              <a:latin typeface="Calibri" pitchFamily="34" charset="0"/>
            </a:endParaRPr>
          </a:p>
        </p:txBody>
      </p:sp>
      <p:sp>
        <p:nvSpPr>
          <p:cNvPr id="55303" name="Slide Number Placeholder 7"/>
          <p:cNvSpPr>
            <a:spLocks noGrp="1"/>
          </p:cNvSpPr>
          <p:nvPr>
            <p:ph type="sldNum" sz="quarter" idx="12"/>
          </p:nvPr>
        </p:nvSpPr>
        <p:spPr bwMode="auto">
          <a:noFill/>
          <a:ln>
            <a:miter lim="800000"/>
            <a:headEnd/>
            <a:tailEnd/>
          </a:ln>
        </p:spPr>
        <p:txBody>
          <a:bodyPr/>
          <a:lstStyle/>
          <a:p>
            <a:fld id="{E17C3FB2-1978-41DE-8EA4-93334DE62E34}" type="slidenum">
              <a:rPr lang="it-IT" smtClean="0">
                <a:latin typeface="Calibri" pitchFamily="34" charset="0"/>
                <a:ea typeface="ＭＳ Ｐゴシック" pitchFamily="34" charset="-128"/>
              </a:rPr>
              <a:pPr/>
              <a:t>51</a:t>
            </a:fld>
            <a:endParaRPr lang="it-IT" smtClean="0">
              <a:latin typeface="Calibri" pitchFamily="34" charset="0"/>
              <a:ea typeface="ＭＳ Ｐゴシック" pitchFamily="34" charset="-128"/>
            </a:endParaRPr>
          </a:p>
        </p:txBody>
      </p:sp>
      <p:graphicFrame>
        <p:nvGraphicFramePr>
          <p:cNvPr id="9" name="Tabella 1"/>
          <p:cNvGraphicFramePr>
            <a:graphicFrameLocks noGrp="1"/>
          </p:cNvGraphicFramePr>
          <p:nvPr/>
        </p:nvGraphicFramePr>
        <p:xfrm>
          <a:off x="1349375" y="762000"/>
          <a:ext cx="5889625" cy="4489450"/>
        </p:xfrm>
        <a:graphic>
          <a:graphicData uri="http://schemas.openxmlformats.org/drawingml/2006/table">
            <a:tbl>
              <a:tblPr/>
              <a:tblGrid>
                <a:gridCol w="2057400"/>
                <a:gridCol w="638175"/>
                <a:gridCol w="638175"/>
                <a:gridCol w="639763"/>
                <a:gridCol w="638175"/>
                <a:gridCol w="638175"/>
                <a:gridCol w="639762"/>
              </a:tblGrid>
              <a:tr h="206375">
                <a:tc gridSpan="7">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800000"/>
                          </a:solidFill>
                          <a:effectLst/>
                          <a:latin typeface="Calibri" charset="0"/>
                        </a:rPr>
                        <a:t>Rotated</a:t>
                      </a:r>
                      <a:r>
                        <a:rPr kumimoji="0" lang="it-IT" sz="1400" b="1" i="0" u="none" strike="noStrike" cap="none" normalizeH="0" baseline="0" dirty="0">
                          <a:ln>
                            <a:noFill/>
                          </a:ln>
                          <a:solidFill>
                            <a:srgbClr val="800000"/>
                          </a:solidFill>
                          <a:effectLst/>
                          <a:latin typeface="Calibri" charset="0"/>
                        </a:rPr>
                        <a:t> </a:t>
                      </a:r>
                      <a:r>
                        <a:rPr kumimoji="0" lang="it-IT" sz="1400" b="1" i="0" u="none" strike="noStrike" cap="none" normalizeH="0" baseline="0" dirty="0" err="1">
                          <a:ln>
                            <a:noFill/>
                          </a:ln>
                          <a:solidFill>
                            <a:srgbClr val="800000"/>
                          </a:solidFill>
                          <a:effectLst/>
                          <a:latin typeface="Calibri" charset="0"/>
                        </a:rPr>
                        <a:t>Factor</a:t>
                      </a:r>
                      <a:r>
                        <a:rPr kumimoji="0" lang="it-IT" sz="1400" b="1" i="0" u="none" strike="noStrike" cap="none" normalizeH="0" baseline="0" dirty="0">
                          <a:ln>
                            <a:noFill/>
                          </a:ln>
                          <a:solidFill>
                            <a:srgbClr val="800000"/>
                          </a:solidFill>
                          <a:effectLst/>
                          <a:latin typeface="Calibri" charset="0"/>
                        </a:rPr>
                        <a:t> Pattern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063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rPr>
                        <a:t> </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Calibri" charset="0"/>
                        </a:rPr>
                        <a:t>Factor1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Calibri" charset="0"/>
                        </a:rPr>
                        <a:t>Factor2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Calibri" charset="0"/>
                        </a:rPr>
                        <a:t>Factor3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Calibri" charset="0"/>
                        </a:rPr>
                        <a:t>Factor4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Calibri" charset="0"/>
                        </a:rPr>
                        <a:t>Factor5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800000"/>
                          </a:solidFill>
                          <a:effectLst/>
                          <a:latin typeface="Calibri" charset="0"/>
                        </a:rPr>
                        <a:t>Factor6</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63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000000"/>
                          </a:solidFill>
                          <a:effectLst/>
                          <a:latin typeface="Calibri" charset="0"/>
                        </a:rPr>
                        <a:t>NOTORIETA_NESC</a:t>
                      </a:r>
                      <a:endParaRPr kumimoji="0" lang="it-IT" sz="1400" b="1" i="0" u="none" strike="noStrike" cap="none" normalizeH="0" baseline="0" dirty="0">
                        <a:ln>
                          <a:noFill/>
                        </a:ln>
                        <a:solidFill>
                          <a:srgbClr val="000000"/>
                        </a:solidFill>
                        <a:effectLst/>
                        <a:latin typeface="Calibri" charset="0"/>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rPr>
                        <a:t>0.8165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63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rPr>
                        <a:t>NOTORIETA_NESPRE</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0.6964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63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rPr>
                        <a:t>NOTORIETA_LAVAZ</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rPr>
                        <a:t>0.6961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63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rPr>
                        <a:t>NOTORIETA_KIMBO</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rPr>
                        <a:t>0.6718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0.501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63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rPr>
                        <a:t>NOTORIETA_ILLY</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0.5929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63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rPr>
                        <a:t>NOTORIETA_VERN</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0.7155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63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000000"/>
                          </a:solidFill>
                          <a:effectLst/>
                          <a:latin typeface="Calibri" charset="0"/>
                        </a:rPr>
                        <a:t>NOTORIETA_PRIVATE</a:t>
                      </a:r>
                      <a:endParaRPr kumimoji="0" lang="it-IT" sz="1400" b="1" i="0" u="none" strike="noStrike" cap="none" normalizeH="0" baseline="0" dirty="0">
                        <a:ln>
                          <a:noFill/>
                        </a:ln>
                        <a:solidFill>
                          <a:srgbClr val="000000"/>
                        </a:solidFill>
                        <a:effectLst/>
                        <a:latin typeface="Calibri" charset="0"/>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0.6396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222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rPr>
                        <a:t>NOTORIETA_SEGAFREDO</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0.4759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0.6035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63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000000"/>
                          </a:solidFill>
                          <a:effectLst/>
                          <a:latin typeface="Calibri" charset="0"/>
                        </a:rPr>
                        <a:t>SODDISF_QUAL</a:t>
                      </a:r>
                      <a:endParaRPr kumimoji="0" lang="it-IT" sz="1400" b="1" i="0" u="none" strike="noStrike" cap="none" normalizeH="0" baseline="0" dirty="0">
                        <a:ln>
                          <a:noFill/>
                        </a:ln>
                        <a:solidFill>
                          <a:srgbClr val="000000"/>
                        </a:solidFill>
                        <a:effectLst/>
                        <a:latin typeface="Calibri" charset="0"/>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0.7426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63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rPr>
                        <a:t>CARATT_GUSTO</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0.6919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63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rPr>
                        <a:t>INFLCONS_PIAC</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0.6414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63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rPr>
                        <a:t>SODDISF_PREP</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66C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rPr>
                        <a:t>0.6915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66C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63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rPr>
                        <a:t>SODDISF_PACK</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66C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0.6739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66C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63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000000"/>
                          </a:solidFill>
                          <a:effectLst/>
                          <a:latin typeface="Calibri" charset="0"/>
                        </a:rPr>
                        <a:t>INFLCONS_UTIL</a:t>
                      </a:r>
                      <a:endParaRPr kumimoji="0" lang="it-IT" sz="1400" b="1" i="0" u="none" strike="noStrike" cap="none" normalizeH="0" baseline="0" dirty="0">
                        <a:ln>
                          <a:noFill/>
                        </a:ln>
                        <a:solidFill>
                          <a:srgbClr val="000000"/>
                        </a:solidFill>
                        <a:effectLst/>
                        <a:latin typeface="Calibri" charset="0"/>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66C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0.4856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66C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63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000000"/>
                          </a:solidFill>
                          <a:effectLst/>
                          <a:latin typeface="Calibri" charset="0"/>
                        </a:rPr>
                        <a:t>CARATT_MARCA</a:t>
                      </a:r>
                      <a:endParaRPr kumimoji="0" lang="it-IT" sz="1400" b="1" i="0" u="none" strike="noStrike" cap="none" normalizeH="0" baseline="0" dirty="0">
                        <a:ln>
                          <a:noFill/>
                        </a:ln>
                        <a:solidFill>
                          <a:srgbClr val="000000"/>
                        </a:solidFill>
                        <a:effectLst/>
                        <a:latin typeface="Calibri" charset="0"/>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66C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0.4009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0.4731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66C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63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Calibri" charset="0"/>
                        </a:rPr>
                        <a:t>SODDISF_REPER</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0.7782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63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000000"/>
                          </a:solidFill>
                          <a:effectLst/>
                          <a:latin typeface="Calibri" charset="0"/>
                        </a:rPr>
                        <a:t>SODDISF_COSTO</a:t>
                      </a:r>
                      <a:endParaRPr kumimoji="0" lang="it-IT" sz="1400" b="1" i="0" u="none" strike="noStrike" cap="none" normalizeH="0" baseline="0" dirty="0">
                        <a:ln>
                          <a:noFill/>
                        </a:ln>
                        <a:solidFill>
                          <a:srgbClr val="000000"/>
                        </a:solidFill>
                        <a:effectLst/>
                        <a:latin typeface="Calibri" charset="0"/>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rPr>
                        <a:t>0.6916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63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000000"/>
                          </a:solidFill>
                          <a:effectLst/>
                          <a:latin typeface="Calibri" charset="0"/>
                        </a:rPr>
                        <a:t>CARATT_PREZ</a:t>
                      </a:r>
                      <a:endParaRPr kumimoji="0" lang="it-IT" sz="1400" b="1" i="0" u="none" strike="noStrike" cap="none" normalizeH="0" baseline="0" dirty="0">
                        <a:ln>
                          <a:noFill/>
                        </a:ln>
                        <a:solidFill>
                          <a:srgbClr val="000000"/>
                        </a:solidFill>
                        <a:effectLst/>
                        <a:latin typeface="Calibri" charset="0"/>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0.8304</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6FF33"/>
                    </a:solidFill>
                  </a:tcPr>
                </a:tc>
              </a:tr>
              <a:tr h="2063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000000"/>
                          </a:solidFill>
                          <a:effectLst/>
                          <a:latin typeface="Calibri" charset="0"/>
                        </a:rPr>
                        <a:t>CARATT_PREP</a:t>
                      </a:r>
                      <a:endParaRPr kumimoji="0" lang="it-IT" sz="1400" b="1" i="0" u="none" strike="noStrike" cap="none" normalizeH="0" baseline="0" dirty="0">
                        <a:ln>
                          <a:noFill/>
                        </a:ln>
                        <a:solidFill>
                          <a:srgbClr val="000000"/>
                        </a:solidFill>
                        <a:effectLst/>
                        <a:latin typeface="Calibri" charset="0"/>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00"/>
                          </a:solidFill>
                          <a:effectLst/>
                          <a:latin typeface="Calibri" charset="0"/>
                        </a:rPr>
                        <a:t>0.4667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rPr>
                        <a:t>0.5057</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tr>
            </a:tbl>
          </a:graphicData>
        </a:graphic>
      </p:graphicFrame>
      <p:sp>
        <p:nvSpPr>
          <p:cNvPr id="55477" name="Rectangle 9"/>
          <p:cNvSpPr>
            <a:spLocks noChangeArrowheads="1"/>
          </p:cNvSpPr>
          <p:nvPr/>
        </p:nvSpPr>
        <p:spPr bwMode="auto">
          <a:xfrm>
            <a:off x="609600" y="5435600"/>
            <a:ext cx="8077200" cy="584200"/>
          </a:xfrm>
          <a:prstGeom prst="rect">
            <a:avLst/>
          </a:prstGeom>
          <a:noFill/>
          <a:ln w="9525">
            <a:noFill/>
            <a:miter lim="800000"/>
            <a:headEnd/>
            <a:tailEnd/>
          </a:ln>
        </p:spPr>
        <p:txBody>
          <a:bodyPr>
            <a:spAutoFit/>
          </a:bodyPr>
          <a:lstStyle/>
          <a:p>
            <a:r>
              <a:rPr lang="it-IT" sz="1600">
                <a:latin typeface="Calibri" pitchFamily="34" charset="0"/>
              </a:rPr>
              <a:t>Questa tabella costituisce l’output della </a:t>
            </a:r>
            <a:r>
              <a:rPr lang="it-IT" sz="1600" i="1">
                <a:latin typeface="Calibri" pitchFamily="34" charset="0"/>
              </a:rPr>
              <a:t>rotazione ortogonale dei fattori </a:t>
            </a:r>
            <a:r>
              <a:rPr lang="it-IT" sz="1600">
                <a:latin typeface="Calibri" pitchFamily="34" charset="0"/>
              </a:rPr>
              <a:t>svolta con il </a:t>
            </a:r>
            <a:r>
              <a:rPr lang="it-IT" sz="1600">
                <a:solidFill>
                  <a:srgbClr val="800000"/>
                </a:solidFill>
                <a:latin typeface="Calibri" pitchFamily="34" charset="0"/>
              </a:rPr>
              <a:t>metodo Varimax</a:t>
            </a:r>
            <a:r>
              <a:rPr lang="it-IT" sz="1600">
                <a:latin typeface="Calibri" pitchFamily="34" charset="0"/>
              </a:rPr>
              <a: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6325"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56326" name="TextBox 7"/>
          <p:cNvSpPr txBox="1">
            <a:spLocks noChangeArrowheads="1"/>
          </p:cNvSpPr>
          <p:nvPr/>
        </p:nvSpPr>
        <p:spPr bwMode="auto">
          <a:xfrm>
            <a:off x="762000" y="914400"/>
            <a:ext cx="8153400" cy="523875"/>
          </a:xfrm>
          <a:prstGeom prst="rect">
            <a:avLst/>
          </a:prstGeom>
          <a:noFill/>
          <a:ln w="9525">
            <a:noFill/>
            <a:miter lim="800000"/>
            <a:headEnd/>
            <a:tailEnd/>
          </a:ln>
        </p:spPr>
        <p:txBody>
          <a:bodyPr>
            <a:spAutoFit/>
          </a:bodyPr>
          <a:lstStyle/>
          <a:p>
            <a:r>
              <a:rPr lang="it-IT" sz="2800" b="1">
                <a:solidFill>
                  <a:srgbClr val="C0504D"/>
                </a:solidFill>
                <a:latin typeface="Calibri" pitchFamily="34" charset="0"/>
              </a:rPr>
              <a:t> </a:t>
            </a:r>
            <a:endParaRPr lang="it-IT" sz="2800" b="1">
              <a:solidFill>
                <a:srgbClr val="800000"/>
              </a:solidFill>
              <a:latin typeface="Calibri" pitchFamily="34" charset="0"/>
            </a:endParaRPr>
          </a:p>
        </p:txBody>
      </p:sp>
      <p:sp>
        <p:nvSpPr>
          <p:cNvPr id="56327" name="Slide Number Placeholder 7"/>
          <p:cNvSpPr>
            <a:spLocks noGrp="1"/>
          </p:cNvSpPr>
          <p:nvPr>
            <p:ph type="sldNum" sz="quarter" idx="12"/>
          </p:nvPr>
        </p:nvSpPr>
        <p:spPr bwMode="auto">
          <a:noFill/>
          <a:ln>
            <a:miter lim="800000"/>
            <a:headEnd/>
            <a:tailEnd/>
          </a:ln>
        </p:spPr>
        <p:txBody>
          <a:bodyPr/>
          <a:lstStyle/>
          <a:p>
            <a:fld id="{96EEB09B-36FB-400C-AB24-E02AB6DA6264}" type="slidenum">
              <a:rPr lang="it-IT" smtClean="0">
                <a:latin typeface="Calibri" pitchFamily="34" charset="0"/>
                <a:ea typeface="ＭＳ Ｐゴシック" pitchFamily="34" charset="-128"/>
              </a:rPr>
              <a:pPr/>
              <a:t>52</a:t>
            </a:fld>
            <a:endParaRPr lang="it-IT" smtClean="0">
              <a:latin typeface="Calibri" pitchFamily="34" charset="0"/>
              <a:ea typeface="ＭＳ Ｐゴシック" pitchFamily="34" charset="-128"/>
            </a:endParaRPr>
          </a:p>
        </p:txBody>
      </p:sp>
      <p:graphicFrame>
        <p:nvGraphicFramePr>
          <p:cNvPr id="10" name="Tabella 1"/>
          <p:cNvGraphicFramePr>
            <a:graphicFrameLocks noGrp="1"/>
          </p:cNvGraphicFramePr>
          <p:nvPr/>
        </p:nvGraphicFramePr>
        <p:xfrm>
          <a:off x="395288" y="1357313"/>
          <a:ext cx="5889628" cy="4357685"/>
        </p:xfrm>
        <a:graphic>
          <a:graphicData uri="http://schemas.openxmlformats.org/drawingml/2006/table">
            <a:tbl>
              <a:tblPr/>
              <a:tblGrid>
                <a:gridCol w="2057140"/>
                <a:gridCol w="638748"/>
                <a:gridCol w="638748"/>
                <a:gridCol w="638748"/>
                <a:gridCol w="638748"/>
                <a:gridCol w="638748"/>
                <a:gridCol w="638748"/>
              </a:tblGrid>
              <a:tr h="206750">
                <a:tc gridSpan="7">
                  <a:txBody>
                    <a:bodyPr/>
                    <a:lstStyle/>
                    <a:p>
                      <a:pPr algn="ctr" fontAlgn="t"/>
                      <a:r>
                        <a:rPr lang="it-IT" sz="1300" b="1" i="0" u="none" strike="noStrike" dirty="0" err="1">
                          <a:solidFill>
                            <a:srgbClr val="000000"/>
                          </a:solidFill>
                          <a:effectLst/>
                          <a:latin typeface="+mj-lt"/>
                        </a:rPr>
                        <a:t>Rotated</a:t>
                      </a:r>
                      <a:r>
                        <a:rPr lang="it-IT" sz="1300" b="1" i="0" u="none" strike="noStrike" dirty="0">
                          <a:solidFill>
                            <a:srgbClr val="000000"/>
                          </a:solidFill>
                          <a:effectLst/>
                          <a:latin typeface="+mj-lt"/>
                        </a:rPr>
                        <a:t> </a:t>
                      </a:r>
                      <a:r>
                        <a:rPr lang="it-IT" sz="1300" b="1" i="0" u="none" strike="noStrike" dirty="0" err="1">
                          <a:solidFill>
                            <a:srgbClr val="000000"/>
                          </a:solidFill>
                          <a:effectLst/>
                          <a:latin typeface="+mj-lt"/>
                        </a:rPr>
                        <a:t>Factor</a:t>
                      </a:r>
                      <a:r>
                        <a:rPr lang="it-IT" sz="1300" b="1" i="0" u="none" strike="noStrike" dirty="0">
                          <a:solidFill>
                            <a:srgbClr val="000000"/>
                          </a:solidFill>
                          <a:effectLst/>
                          <a:latin typeface="+mj-lt"/>
                        </a:rPr>
                        <a:t> Pattern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06750">
                <a:tc>
                  <a:txBody>
                    <a:bodyPr/>
                    <a:lstStyle/>
                    <a:p>
                      <a:pPr algn="ctr" fontAlgn="t"/>
                      <a:r>
                        <a:rPr lang="it-IT" sz="1300" b="1" i="0" u="none" strike="noStrike" dirty="0">
                          <a:solidFill>
                            <a:srgbClr val="000000"/>
                          </a:solidFill>
                          <a:effectLst/>
                          <a:latin typeface="+mj-lt"/>
                        </a:rPr>
                        <a: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1" i="0" u="none" strike="noStrike">
                          <a:solidFill>
                            <a:srgbClr val="000000"/>
                          </a:solidFill>
                          <a:effectLst/>
                          <a:latin typeface="+mj-lt"/>
                        </a:rPr>
                        <a:t>Factor1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1" i="0" u="none" strike="noStrike" dirty="0">
                          <a:solidFill>
                            <a:srgbClr val="000000"/>
                          </a:solidFill>
                          <a:effectLst/>
                          <a:latin typeface="+mj-lt"/>
                        </a:rPr>
                        <a:t>Factor2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1" i="0" u="none" strike="noStrike" dirty="0">
                          <a:solidFill>
                            <a:srgbClr val="000000"/>
                          </a:solidFill>
                          <a:effectLst/>
                          <a:latin typeface="+mj-lt"/>
                        </a:rPr>
                        <a:t>Factor3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1" i="0" u="none" strike="noStrike">
                          <a:solidFill>
                            <a:srgbClr val="000000"/>
                          </a:solidFill>
                          <a:effectLst/>
                          <a:latin typeface="+mj-lt"/>
                        </a:rPr>
                        <a:t>Factor4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1" i="0" u="none" strike="noStrike">
                          <a:solidFill>
                            <a:srgbClr val="000000"/>
                          </a:solidFill>
                          <a:effectLst/>
                          <a:latin typeface="+mj-lt"/>
                        </a:rPr>
                        <a:t>Factor5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1" i="0" u="none" strike="noStrike">
                          <a:solidFill>
                            <a:srgbClr val="000000"/>
                          </a:solidFill>
                          <a:effectLst/>
                          <a:latin typeface="+mj-lt"/>
                        </a:rPr>
                        <a:t>Factor6</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750">
                <a:tc>
                  <a:txBody>
                    <a:bodyPr/>
                    <a:lstStyle/>
                    <a:p>
                      <a:pPr algn="ctr" fontAlgn="t"/>
                      <a:r>
                        <a:rPr lang="it-IT" sz="1300" b="1" i="0" u="none" strike="noStrike" dirty="0" err="1">
                          <a:solidFill>
                            <a:srgbClr val="000000"/>
                          </a:solidFill>
                          <a:effectLst/>
                          <a:latin typeface="+mj-lt"/>
                        </a:rPr>
                        <a:t>NOTORIETA_NESC</a:t>
                      </a:r>
                      <a:endParaRPr lang="it-IT" sz="1300" b="1" i="0" u="none" strike="noStrike" dirty="0">
                        <a:solidFill>
                          <a:srgbClr val="000000"/>
                        </a:solidFill>
                        <a:effectLst/>
                        <a:latin typeface="+mj-lt"/>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it-IT" sz="1300" b="0" i="0" u="none" strike="noStrike" dirty="0">
                          <a:solidFill>
                            <a:srgbClr val="000000"/>
                          </a:solidFill>
                          <a:effectLst/>
                          <a:latin typeface="+mj-lt"/>
                        </a:rPr>
                        <a:t>0.8165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750">
                <a:tc>
                  <a:txBody>
                    <a:bodyPr/>
                    <a:lstStyle/>
                    <a:p>
                      <a:pPr algn="ctr" fontAlgn="t"/>
                      <a:r>
                        <a:rPr lang="it-IT" sz="1300" b="1" i="0" u="none" strike="noStrike">
                          <a:solidFill>
                            <a:srgbClr val="000000"/>
                          </a:solidFill>
                          <a:effectLst/>
                          <a:latin typeface="+mj-lt"/>
                        </a:rPr>
                        <a:t>NOTORIETA_NESPRE</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it-IT" sz="1300" b="0" i="0" u="none" strike="noStrike">
                          <a:solidFill>
                            <a:srgbClr val="000000"/>
                          </a:solidFill>
                          <a:effectLst/>
                          <a:latin typeface="+mj-lt"/>
                        </a:rPr>
                        <a:t>0.6964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750">
                <a:tc>
                  <a:txBody>
                    <a:bodyPr/>
                    <a:lstStyle/>
                    <a:p>
                      <a:pPr algn="ctr" fontAlgn="t"/>
                      <a:r>
                        <a:rPr lang="it-IT" sz="1300" b="1" i="0" u="none" strike="noStrike" dirty="0" err="1">
                          <a:solidFill>
                            <a:srgbClr val="000000"/>
                          </a:solidFill>
                          <a:effectLst/>
                          <a:latin typeface="+mj-lt"/>
                        </a:rPr>
                        <a:t>NOTORIETA_LAVAZ</a:t>
                      </a:r>
                      <a:endParaRPr lang="it-IT" sz="1300" b="1" i="0" u="none" strike="noStrike" dirty="0">
                        <a:solidFill>
                          <a:srgbClr val="000000"/>
                        </a:solidFill>
                        <a:effectLst/>
                        <a:latin typeface="+mj-lt"/>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it-IT" sz="1300" b="0" i="0" u="none" strike="noStrike">
                          <a:solidFill>
                            <a:srgbClr val="000000"/>
                          </a:solidFill>
                          <a:effectLst/>
                          <a:latin typeface="+mj-lt"/>
                        </a:rPr>
                        <a:t>0.6961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750">
                <a:tc>
                  <a:txBody>
                    <a:bodyPr/>
                    <a:lstStyle/>
                    <a:p>
                      <a:pPr algn="ctr" fontAlgn="t"/>
                      <a:r>
                        <a:rPr lang="it-IT" sz="1300" b="1" i="0" u="none" strike="noStrike">
                          <a:solidFill>
                            <a:srgbClr val="000000"/>
                          </a:solidFill>
                          <a:effectLst/>
                          <a:latin typeface="+mj-lt"/>
                        </a:rPr>
                        <a:t>NOTORIETA_KIMBO</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it-IT" sz="1300" b="0" i="0" u="none" strike="noStrike">
                          <a:solidFill>
                            <a:srgbClr val="000000"/>
                          </a:solidFill>
                          <a:effectLst/>
                          <a:latin typeface="+mj-lt"/>
                        </a:rPr>
                        <a:t>0.6718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it-IT" sz="1300" b="0" i="0" u="none" strike="noStrike">
                          <a:solidFill>
                            <a:srgbClr val="000000"/>
                          </a:solidFill>
                          <a:effectLst/>
                          <a:latin typeface="+mj-lt"/>
                        </a:rPr>
                        <a:t>0.501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750">
                <a:tc>
                  <a:txBody>
                    <a:bodyPr/>
                    <a:lstStyle/>
                    <a:p>
                      <a:pPr algn="ctr" fontAlgn="t"/>
                      <a:r>
                        <a:rPr lang="it-IT" sz="1300" b="1" i="0" u="none" strike="noStrike">
                          <a:solidFill>
                            <a:srgbClr val="000000"/>
                          </a:solidFill>
                          <a:effectLst/>
                          <a:latin typeface="+mj-lt"/>
                        </a:rPr>
                        <a:t>NOTORIETA_ILLY</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it-IT" sz="1300" b="0" i="0" u="none" strike="noStrike">
                          <a:solidFill>
                            <a:srgbClr val="000000"/>
                          </a:solidFill>
                          <a:effectLst/>
                          <a:latin typeface="+mj-lt"/>
                        </a:rPr>
                        <a:t>0.5929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750">
                <a:tc>
                  <a:txBody>
                    <a:bodyPr/>
                    <a:lstStyle/>
                    <a:p>
                      <a:pPr algn="ctr" fontAlgn="t"/>
                      <a:r>
                        <a:rPr lang="it-IT" sz="1300" b="1" i="0" u="none" strike="noStrike">
                          <a:solidFill>
                            <a:srgbClr val="000000"/>
                          </a:solidFill>
                          <a:effectLst/>
                          <a:latin typeface="+mj-lt"/>
                        </a:rPr>
                        <a:t>NOTORIETA_VERN</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0.7155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750">
                <a:tc>
                  <a:txBody>
                    <a:bodyPr/>
                    <a:lstStyle/>
                    <a:p>
                      <a:pPr algn="ctr" fontAlgn="t"/>
                      <a:r>
                        <a:rPr lang="it-IT" sz="1300" b="1" i="0" u="none" strike="noStrike">
                          <a:solidFill>
                            <a:srgbClr val="000000"/>
                          </a:solidFill>
                          <a:effectLst/>
                          <a:latin typeface="+mj-lt"/>
                        </a:rPr>
                        <a:t>NOTORIETA_PRIVATE</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0.6396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2685">
                <a:tc>
                  <a:txBody>
                    <a:bodyPr/>
                    <a:lstStyle/>
                    <a:p>
                      <a:pPr algn="ctr" fontAlgn="t"/>
                      <a:r>
                        <a:rPr lang="it-IT" sz="1300" b="1" i="0" u="none" strike="noStrike" dirty="0">
                          <a:solidFill>
                            <a:srgbClr val="000000"/>
                          </a:solidFill>
                          <a:effectLst/>
                          <a:latin typeface="+mj-lt"/>
                        </a:rPr>
                        <a:t>NOTORIETA_SEGAFREDO</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it-IT" sz="1300" b="0" i="0" u="none" strike="noStrike">
                          <a:solidFill>
                            <a:srgbClr val="000000"/>
                          </a:solidFill>
                          <a:effectLst/>
                          <a:latin typeface="+mj-lt"/>
                        </a:rPr>
                        <a:t>0.4759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0.6035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750">
                <a:tc>
                  <a:txBody>
                    <a:bodyPr/>
                    <a:lstStyle/>
                    <a:p>
                      <a:pPr algn="ctr" fontAlgn="t"/>
                      <a:r>
                        <a:rPr lang="it-IT" sz="1300" b="1" i="0" u="none" strike="noStrike" dirty="0" err="1">
                          <a:solidFill>
                            <a:srgbClr val="000000"/>
                          </a:solidFill>
                          <a:effectLst/>
                          <a:latin typeface="+mj-lt"/>
                        </a:rPr>
                        <a:t>SODDISF_QUAL</a:t>
                      </a:r>
                      <a:endParaRPr lang="it-IT" sz="1300" b="1" i="0" u="none" strike="noStrike" dirty="0">
                        <a:solidFill>
                          <a:srgbClr val="000000"/>
                        </a:solidFill>
                        <a:effectLst/>
                        <a:latin typeface="+mj-lt"/>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0.7426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750">
                <a:tc>
                  <a:txBody>
                    <a:bodyPr/>
                    <a:lstStyle/>
                    <a:p>
                      <a:pPr algn="ctr" fontAlgn="t"/>
                      <a:r>
                        <a:rPr lang="it-IT" sz="1300" b="1" i="0" u="none" strike="noStrike">
                          <a:solidFill>
                            <a:srgbClr val="000000"/>
                          </a:solidFill>
                          <a:effectLst/>
                          <a:latin typeface="+mj-lt"/>
                        </a:rPr>
                        <a:t>CARATT_GUSTO</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0.6919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750">
                <a:tc>
                  <a:txBody>
                    <a:bodyPr/>
                    <a:lstStyle/>
                    <a:p>
                      <a:pPr algn="ctr" fontAlgn="t"/>
                      <a:r>
                        <a:rPr lang="it-IT" sz="1300" b="1" i="0" u="none" strike="noStrike">
                          <a:solidFill>
                            <a:srgbClr val="000000"/>
                          </a:solidFill>
                          <a:effectLst/>
                          <a:latin typeface="+mj-lt"/>
                        </a:rPr>
                        <a:t>INFLCONS_PIAC</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0.6414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750">
                <a:tc>
                  <a:txBody>
                    <a:bodyPr/>
                    <a:lstStyle/>
                    <a:p>
                      <a:pPr algn="ctr" fontAlgn="t"/>
                      <a:r>
                        <a:rPr lang="it-IT" sz="1300" b="1" i="0" u="none" strike="noStrike" dirty="0">
                          <a:solidFill>
                            <a:srgbClr val="000000"/>
                          </a:solidFill>
                          <a:effectLst/>
                          <a:latin typeface="+mj-lt"/>
                        </a:rPr>
                        <a:t>SODDISF_PREP</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CC"/>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0.6915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CC"/>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750">
                <a:tc>
                  <a:txBody>
                    <a:bodyPr/>
                    <a:lstStyle/>
                    <a:p>
                      <a:pPr algn="ctr" fontAlgn="t"/>
                      <a:r>
                        <a:rPr lang="it-IT" sz="1300" b="1" i="0" u="none" strike="noStrike">
                          <a:solidFill>
                            <a:srgbClr val="000000"/>
                          </a:solidFill>
                          <a:effectLst/>
                          <a:latin typeface="+mj-lt"/>
                        </a:rPr>
                        <a:t>SODDISF_PACK</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CC"/>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0.6739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CC"/>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750">
                <a:tc>
                  <a:txBody>
                    <a:bodyPr/>
                    <a:lstStyle/>
                    <a:p>
                      <a:pPr algn="ctr" fontAlgn="t"/>
                      <a:r>
                        <a:rPr lang="it-IT" sz="1300" b="1" i="0" u="none" strike="noStrike" dirty="0" err="1">
                          <a:solidFill>
                            <a:srgbClr val="000000"/>
                          </a:solidFill>
                          <a:effectLst/>
                          <a:latin typeface="+mj-lt"/>
                        </a:rPr>
                        <a:t>INFLCONS_UTIL</a:t>
                      </a:r>
                      <a:endParaRPr lang="it-IT" sz="1300" b="1" i="0" u="none" strike="noStrike" dirty="0">
                        <a:solidFill>
                          <a:srgbClr val="000000"/>
                        </a:solidFill>
                        <a:effectLst/>
                        <a:latin typeface="+mj-lt"/>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CC"/>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0.4856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CC"/>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750">
                <a:tc>
                  <a:txBody>
                    <a:bodyPr/>
                    <a:lstStyle/>
                    <a:p>
                      <a:pPr algn="ctr" fontAlgn="t"/>
                      <a:r>
                        <a:rPr lang="it-IT" sz="1300" b="1" i="0" u="none" strike="noStrike">
                          <a:solidFill>
                            <a:srgbClr val="000000"/>
                          </a:solidFill>
                          <a:effectLst/>
                          <a:latin typeface="+mj-lt"/>
                        </a:rPr>
                        <a:t>CARATT_MARCA</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CC"/>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0.4009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0.4731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CC"/>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750">
                <a:tc>
                  <a:txBody>
                    <a:bodyPr/>
                    <a:lstStyle/>
                    <a:p>
                      <a:pPr algn="ctr" fontAlgn="t"/>
                      <a:r>
                        <a:rPr lang="it-IT" sz="1300" b="1" i="0" u="none" strike="noStrike" dirty="0">
                          <a:solidFill>
                            <a:srgbClr val="000000"/>
                          </a:solidFill>
                          <a:effectLst/>
                          <a:latin typeface="+mj-lt"/>
                        </a:rPr>
                        <a:t>SODDISF_REPER</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0.7782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750">
                <a:tc>
                  <a:txBody>
                    <a:bodyPr/>
                    <a:lstStyle/>
                    <a:p>
                      <a:pPr algn="ctr" fontAlgn="t"/>
                      <a:r>
                        <a:rPr lang="it-IT" sz="1300" b="1" i="0" u="none" strike="noStrike" dirty="0">
                          <a:solidFill>
                            <a:srgbClr val="000000"/>
                          </a:solidFill>
                          <a:effectLst/>
                          <a:latin typeface="+mj-lt"/>
                        </a:rPr>
                        <a:t>SODDISF_COSTO</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0.6916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750">
                <a:tc>
                  <a:txBody>
                    <a:bodyPr/>
                    <a:lstStyle/>
                    <a:p>
                      <a:pPr algn="ctr" fontAlgn="t"/>
                      <a:r>
                        <a:rPr lang="it-IT" sz="1300" b="1" i="0" u="none" strike="noStrike" dirty="0" err="1">
                          <a:solidFill>
                            <a:srgbClr val="000000"/>
                          </a:solidFill>
                          <a:effectLst/>
                          <a:latin typeface="+mj-lt"/>
                        </a:rPr>
                        <a:t>CARATT_PREZ</a:t>
                      </a:r>
                      <a:endParaRPr lang="it-IT" sz="1300" b="1" i="0" u="none" strike="noStrike" dirty="0">
                        <a:solidFill>
                          <a:srgbClr val="000000"/>
                        </a:solidFill>
                        <a:effectLst/>
                        <a:latin typeface="+mj-lt"/>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0.8304</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r>
              <a:tr h="206750">
                <a:tc>
                  <a:txBody>
                    <a:bodyPr/>
                    <a:lstStyle/>
                    <a:p>
                      <a:pPr algn="ctr" fontAlgn="t"/>
                      <a:r>
                        <a:rPr lang="it-IT" sz="1300" b="1" i="0" u="none" strike="noStrike" dirty="0" err="1">
                          <a:solidFill>
                            <a:srgbClr val="000000"/>
                          </a:solidFill>
                          <a:effectLst/>
                          <a:latin typeface="+mj-lt"/>
                        </a:rPr>
                        <a:t>CARATT_PREP</a:t>
                      </a:r>
                      <a:endParaRPr lang="it-IT" sz="1300" b="1" i="0" u="none" strike="noStrike" dirty="0">
                        <a:solidFill>
                          <a:srgbClr val="000000"/>
                        </a:solidFill>
                        <a:effectLst/>
                        <a:latin typeface="+mj-lt"/>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fontAlgn="t"/>
                      <a:r>
                        <a:rPr lang="it-IT" sz="1300" b="0" i="0" u="none" strike="noStrike">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a:solidFill>
                            <a:srgbClr val="000000"/>
                          </a:solidFill>
                          <a:effectLst/>
                          <a:latin typeface="+mj-lt"/>
                        </a:rPr>
                        <a:t>0.4667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300" b="0" i="0" u="none" strike="noStrike" dirty="0">
                          <a:solidFill>
                            <a:srgbClr val="000000"/>
                          </a:solidFill>
                          <a:effectLst/>
                          <a:latin typeface="+mj-lt"/>
                        </a:rPr>
                        <a:t>0.5057</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r>
            </a:tbl>
          </a:graphicData>
        </a:graphic>
      </p:graphicFrame>
      <p:sp>
        <p:nvSpPr>
          <p:cNvPr id="56501" name="CasellaDiTesto 10"/>
          <p:cNvSpPr txBox="1">
            <a:spLocks noChangeArrowheads="1"/>
          </p:cNvSpPr>
          <p:nvPr/>
        </p:nvSpPr>
        <p:spPr bwMode="auto">
          <a:xfrm>
            <a:off x="2743200" y="2114550"/>
            <a:ext cx="3371850" cy="400050"/>
          </a:xfrm>
          <a:prstGeom prst="rect">
            <a:avLst/>
          </a:prstGeom>
          <a:solidFill>
            <a:srgbClr val="FFFF00"/>
          </a:solidFill>
          <a:ln w="9525">
            <a:noFill/>
            <a:miter lim="800000"/>
            <a:headEnd/>
            <a:tailEnd/>
          </a:ln>
        </p:spPr>
        <p:txBody>
          <a:bodyPr>
            <a:spAutoFit/>
          </a:bodyPr>
          <a:lstStyle/>
          <a:p>
            <a:r>
              <a:rPr lang="it-IT"/>
              <a:t>Notorietà leader</a:t>
            </a:r>
          </a:p>
        </p:txBody>
      </p:sp>
      <p:sp>
        <p:nvSpPr>
          <p:cNvPr id="56502" name="CasellaDiTesto 16"/>
          <p:cNvSpPr txBox="1">
            <a:spLocks noChangeArrowheads="1"/>
          </p:cNvSpPr>
          <p:nvPr/>
        </p:nvSpPr>
        <p:spPr bwMode="auto">
          <a:xfrm>
            <a:off x="2743200" y="2895600"/>
            <a:ext cx="3394075" cy="400050"/>
          </a:xfrm>
          <a:prstGeom prst="rect">
            <a:avLst/>
          </a:prstGeom>
          <a:solidFill>
            <a:srgbClr val="FFC000"/>
          </a:solidFill>
          <a:ln w="9525">
            <a:noFill/>
            <a:miter lim="800000"/>
            <a:headEnd/>
            <a:tailEnd/>
          </a:ln>
        </p:spPr>
        <p:txBody>
          <a:bodyPr>
            <a:spAutoFit/>
          </a:bodyPr>
          <a:lstStyle/>
          <a:p>
            <a:r>
              <a:rPr lang="it-IT"/>
              <a:t>Notorietà altri</a:t>
            </a:r>
          </a:p>
        </p:txBody>
      </p:sp>
      <p:sp>
        <p:nvSpPr>
          <p:cNvPr id="56503" name="CasellaDiTesto 17"/>
          <p:cNvSpPr txBox="1">
            <a:spLocks noChangeArrowheads="1"/>
          </p:cNvSpPr>
          <p:nvPr/>
        </p:nvSpPr>
        <p:spPr bwMode="auto">
          <a:xfrm>
            <a:off x="2743200" y="3562350"/>
            <a:ext cx="3371850" cy="400050"/>
          </a:xfrm>
          <a:prstGeom prst="rect">
            <a:avLst/>
          </a:prstGeom>
          <a:solidFill>
            <a:srgbClr val="FF0000"/>
          </a:solidFill>
          <a:ln w="9525">
            <a:noFill/>
            <a:miter lim="800000"/>
            <a:headEnd/>
            <a:tailEnd/>
          </a:ln>
        </p:spPr>
        <p:txBody>
          <a:bodyPr>
            <a:spAutoFit/>
          </a:bodyPr>
          <a:lstStyle/>
          <a:p>
            <a:r>
              <a:rPr lang="it-IT"/>
              <a:t>Benessere</a:t>
            </a:r>
          </a:p>
        </p:txBody>
      </p:sp>
      <p:sp>
        <p:nvSpPr>
          <p:cNvPr id="56504" name="CasellaDiTesto 18"/>
          <p:cNvSpPr txBox="1">
            <a:spLocks noChangeArrowheads="1"/>
          </p:cNvSpPr>
          <p:nvPr/>
        </p:nvSpPr>
        <p:spPr bwMode="auto">
          <a:xfrm>
            <a:off x="2743200" y="4267200"/>
            <a:ext cx="3371850" cy="400050"/>
          </a:xfrm>
          <a:prstGeom prst="rect">
            <a:avLst/>
          </a:prstGeom>
          <a:solidFill>
            <a:srgbClr val="FF66CC"/>
          </a:solidFill>
          <a:ln w="9525">
            <a:noFill/>
            <a:miter lim="800000"/>
            <a:headEnd/>
            <a:tailEnd/>
          </a:ln>
        </p:spPr>
        <p:txBody>
          <a:bodyPr>
            <a:spAutoFit/>
          </a:bodyPr>
          <a:lstStyle/>
          <a:p>
            <a:r>
              <a:rPr lang="it-IT"/>
              <a:t>Funzionalità</a:t>
            </a:r>
          </a:p>
        </p:txBody>
      </p:sp>
      <p:sp>
        <p:nvSpPr>
          <p:cNvPr id="56505" name="CasellaDiTesto 19"/>
          <p:cNvSpPr txBox="1">
            <a:spLocks noChangeArrowheads="1"/>
          </p:cNvSpPr>
          <p:nvPr/>
        </p:nvSpPr>
        <p:spPr bwMode="auto">
          <a:xfrm>
            <a:off x="2743200" y="4857750"/>
            <a:ext cx="3371850" cy="400050"/>
          </a:xfrm>
          <a:prstGeom prst="rect">
            <a:avLst/>
          </a:prstGeom>
          <a:solidFill>
            <a:srgbClr val="00B0F0"/>
          </a:solidFill>
          <a:ln w="9525">
            <a:noFill/>
            <a:miter lim="800000"/>
            <a:headEnd/>
            <a:tailEnd/>
          </a:ln>
        </p:spPr>
        <p:txBody>
          <a:bodyPr>
            <a:spAutoFit/>
          </a:bodyPr>
          <a:lstStyle/>
          <a:p>
            <a:r>
              <a:rPr lang="it-IT"/>
              <a:t>Efficienza</a:t>
            </a:r>
          </a:p>
        </p:txBody>
      </p:sp>
      <p:sp>
        <p:nvSpPr>
          <p:cNvPr id="56506" name="CasellaDiTesto 20"/>
          <p:cNvSpPr txBox="1">
            <a:spLocks noChangeArrowheads="1"/>
          </p:cNvSpPr>
          <p:nvPr/>
        </p:nvSpPr>
        <p:spPr bwMode="auto">
          <a:xfrm>
            <a:off x="2743200" y="5314950"/>
            <a:ext cx="3371850" cy="400050"/>
          </a:xfrm>
          <a:prstGeom prst="rect">
            <a:avLst/>
          </a:prstGeom>
          <a:solidFill>
            <a:srgbClr val="00FF00"/>
          </a:solidFill>
          <a:ln w="9525">
            <a:noFill/>
            <a:miter lim="800000"/>
            <a:headEnd/>
            <a:tailEnd/>
          </a:ln>
        </p:spPr>
        <p:txBody>
          <a:bodyPr>
            <a:spAutoFit/>
          </a:bodyPr>
          <a:lstStyle/>
          <a:p>
            <a:r>
              <a:rPr lang="it-IT"/>
              <a:t>Praticità</a:t>
            </a:r>
          </a:p>
        </p:txBody>
      </p:sp>
      <p:sp>
        <p:nvSpPr>
          <p:cNvPr id="56507" name="CasellaDiTesto 2"/>
          <p:cNvSpPr txBox="1">
            <a:spLocks noChangeArrowheads="1"/>
          </p:cNvSpPr>
          <p:nvPr/>
        </p:nvSpPr>
        <p:spPr bwMode="auto">
          <a:xfrm>
            <a:off x="6443663" y="1196975"/>
            <a:ext cx="2449512" cy="1570038"/>
          </a:xfrm>
          <a:prstGeom prst="rect">
            <a:avLst/>
          </a:prstGeom>
          <a:noFill/>
          <a:ln w="9525">
            <a:noFill/>
            <a:miter lim="800000"/>
            <a:headEnd/>
            <a:tailEnd/>
          </a:ln>
        </p:spPr>
        <p:txBody>
          <a:bodyPr>
            <a:spAutoFit/>
          </a:bodyPr>
          <a:lstStyle/>
          <a:p>
            <a:r>
              <a:rPr lang="it-IT" sz="1600">
                <a:latin typeface="Calibri" pitchFamily="34" charset="0"/>
              </a:rPr>
              <a:t>È possibile utilizzare i 6 fattori come nuove macrovariabili al posto delle variabili di partenza. Queste nuove variabili standardizzate sono:</a:t>
            </a:r>
          </a:p>
          <a:p>
            <a:endParaRPr lang="it-IT" sz="3000">
              <a:latin typeface="Calibri" pitchFamily="34" charset="0"/>
            </a:endParaRPr>
          </a:p>
        </p:txBody>
      </p:sp>
      <p:sp>
        <p:nvSpPr>
          <p:cNvPr id="19" name="TextBox 18"/>
          <p:cNvSpPr txBox="1"/>
          <p:nvPr/>
        </p:nvSpPr>
        <p:spPr>
          <a:xfrm>
            <a:off x="6553200" y="3048000"/>
            <a:ext cx="2209800" cy="338138"/>
          </a:xfrm>
          <a:prstGeom prst="rect">
            <a:avLst/>
          </a:prstGeom>
          <a:solidFill>
            <a:srgbClr val="FFFF00"/>
          </a:solidFill>
        </p:spPr>
        <p:txBody>
          <a:bodyPr>
            <a:spAutoFit/>
          </a:bodyPr>
          <a:lstStyle/>
          <a:p>
            <a:pPr>
              <a:buFont typeface="Arial"/>
              <a:buChar char="•"/>
              <a:defRPr/>
            </a:pPr>
            <a:r>
              <a:rPr lang="it-IT" sz="1600" b="1" dirty="0">
                <a:latin typeface="+mn-lt"/>
                <a:ea typeface="ＭＳ Ｐゴシック" charset="-128"/>
                <a:cs typeface="ＭＳ Ｐゴシック" charset="-128"/>
              </a:rPr>
              <a:t> Notorietà Leader</a:t>
            </a:r>
          </a:p>
        </p:txBody>
      </p:sp>
      <p:sp>
        <p:nvSpPr>
          <p:cNvPr id="20" name="TextBox 19"/>
          <p:cNvSpPr txBox="1"/>
          <p:nvPr/>
        </p:nvSpPr>
        <p:spPr>
          <a:xfrm>
            <a:off x="6553200" y="3505200"/>
            <a:ext cx="2209800" cy="338138"/>
          </a:xfrm>
          <a:prstGeom prst="rect">
            <a:avLst/>
          </a:prstGeom>
          <a:solidFill>
            <a:srgbClr val="FFB623"/>
          </a:solidFill>
        </p:spPr>
        <p:txBody>
          <a:bodyPr>
            <a:spAutoFit/>
          </a:bodyPr>
          <a:lstStyle/>
          <a:p>
            <a:pPr>
              <a:buFont typeface="Arial"/>
              <a:buChar char="•"/>
              <a:defRPr/>
            </a:pPr>
            <a:r>
              <a:rPr lang="it-IT" sz="1600" b="1" dirty="0">
                <a:latin typeface="+mn-lt"/>
                <a:ea typeface="ＭＳ Ｐゴシック" charset="-128"/>
                <a:cs typeface="ＭＳ Ｐゴシック" charset="-128"/>
              </a:rPr>
              <a:t> Notorietà Altri</a:t>
            </a:r>
          </a:p>
        </p:txBody>
      </p:sp>
      <p:sp>
        <p:nvSpPr>
          <p:cNvPr id="21" name="TextBox 20"/>
          <p:cNvSpPr txBox="1"/>
          <p:nvPr/>
        </p:nvSpPr>
        <p:spPr>
          <a:xfrm>
            <a:off x="6553200" y="3962400"/>
            <a:ext cx="2209800" cy="338138"/>
          </a:xfrm>
          <a:prstGeom prst="rect">
            <a:avLst/>
          </a:prstGeom>
          <a:solidFill>
            <a:srgbClr val="FF0000"/>
          </a:solidFill>
        </p:spPr>
        <p:txBody>
          <a:bodyPr>
            <a:spAutoFit/>
          </a:bodyPr>
          <a:lstStyle/>
          <a:p>
            <a:pPr>
              <a:buFont typeface="Arial"/>
              <a:buChar char="•"/>
              <a:defRPr/>
            </a:pPr>
            <a:r>
              <a:rPr lang="it-IT" sz="1600" b="1" dirty="0">
                <a:latin typeface="+mn-lt"/>
                <a:ea typeface="ＭＳ Ｐゴシック" charset="-128"/>
                <a:cs typeface="ＭＳ Ｐゴシック" charset="-128"/>
              </a:rPr>
              <a:t> Benessere</a:t>
            </a:r>
          </a:p>
        </p:txBody>
      </p:sp>
      <p:sp>
        <p:nvSpPr>
          <p:cNvPr id="22" name="TextBox 21"/>
          <p:cNvSpPr txBox="1"/>
          <p:nvPr/>
        </p:nvSpPr>
        <p:spPr>
          <a:xfrm>
            <a:off x="6553200" y="4419600"/>
            <a:ext cx="2209800" cy="338138"/>
          </a:xfrm>
          <a:prstGeom prst="rect">
            <a:avLst/>
          </a:prstGeom>
          <a:solidFill>
            <a:srgbClr val="FF5FFC"/>
          </a:solidFill>
        </p:spPr>
        <p:txBody>
          <a:bodyPr>
            <a:spAutoFit/>
          </a:bodyPr>
          <a:lstStyle/>
          <a:p>
            <a:pPr>
              <a:buFont typeface="Arial"/>
              <a:buChar char="•"/>
              <a:defRPr/>
            </a:pPr>
            <a:r>
              <a:rPr lang="it-IT" sz="1600" b="1" dirty="0">
                <a:latin typeface="+mn-lt"/>
                <a:ea typeface="ＭＳ Ｐゴシック" charset="-128"/>
                <a:cs typeface="ＭＳ Ｐゴシック" charset="-128"/>
              </a:rPr>
              <a:t> Funzionalità</a:t>
            </a:r>
          </a:p>
        </p:txBody>
      </p:sp>
      <p:sp>
        <p:nvSpPr>
          <p:cNvPr id="23" name="TextBox 22"/>
          <p:cNvSpPr txBox="1"/>
          <p:nvPr/>
        </p:nvSpPr>
        <p:spPr>
          <a:xfrm>
            <a:off x="6553200" y="4876800"/>
            <a:ext cx="2209800" cy="338138"/>
          </a:xfrm>
          <a:prstGeom prst="rect">
            <a:avLst/>
          </a:prstGeom>
          <a:solidFill>
            <a:srgbClr val="239EFF"/>
          </a:solidFill>
        </p:spPr>
        <p:txBody>
          <a:bodyPr>
            <a:spAutoFit/>
          </a:bodyPr>
          <a:lstStyle/>
          <a:p>
            <a:pPr>
              <a:buFont typeface="Arial"/>
              <a:buChar char="•"/>
              <a:defRPr/>
            </a:pPr>
            <a:r>
              <a:rPr lang="it-IT" sz="1600" b="1" dirty="0">
                <a:latin typeface="+mn-lt"/>
                <a:ea typeface="ＭＳ Ｐゴシック" charset="-128"/>
                <a:cs typeface="ＭＳ Ｐゴシック" charset="-128"/>
              </a:rPr>
              <a:t> Efficienza</a:t>
            </a:r>
          </a:p>
        </p:txBody>
      </p:sp>
      <p:sp>
        <p:nvSpPr>
          <p:cNvPr id="24" name="TextBox 23"/>
          <p:cNvSpPr txBox="1"/>
          <p:nvPr/>
        </p:nvSpPr>
        <p:spPr>
          <a:xfrm>
            <a:off x="6553200" y="5334000"/>
            <a:ext cx="2209800" cy="338138"/>
          </a:xfrm>
          <a:prstGeom prst="rect">
            <a:avLst/>
          </a:prstGeom>
          <a:solidFill>
            <a:srgbClr val="13FF0F"/>
          </a:solidFill>
        </p:spPr>
        <p:txBody>
          <a:bodyPr>
            <a:spAutoFit/>
          </a:bodyPr>
          <a:lstStyle/>
          <a:p>
            <a:pPr>
              <a:buFont typeface="Arial"/>
              <a:buChar char="•"/>
              <a:defRPr/>
            </a:pPr>
            <a:r>
              <a:rPr lang="it-IT" sz="1600" b="1" dirty="0">
                <a:latin typeface="+mn-lt"/>
                <a:ea typeface="ＭＳ Ｐゴシック" charset="-128"/>
                <a:cs typeface="ＭＳ Ｐゴシック" charset="-128"/>
              </a:rPr>
              <a:t> Praticità</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7349"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57350" name="TextBox 7"/>
          <p:cNvSpPr txBox="1">
            <a:spLocks noChangeArrowheads="1"/>
          </p:cNvSpPr>
          <p:nvPr/>
        </p:nvSpPr>
        <p:spPr bwMode="auto">
          <a:xfrm>
            <a:off x="762000" y="914400"/>
            <a:ext cx="8153400" cy="523875"/>
          </a:xfrm>
          <a:prstGeom prst="rect">
            <a:avLst/>
          </a:prstGeom>
          <a:noFill/>
          <a:ln w="9525">
            <a:noFill/>
            <a:miter lim="800000"/>
            <a:headEnd/>
            <a:tailEnd/>
          </a:ln>
        </p:spPr>
        <p:txBody>
          <a:bodyPr>
            <a:spAutoFit/>
          </a:bodyPr>
          <a:lstStyle/>
          <a:p>
            <a:r>
              <a:rPr lang="it-IT" sz="2800" b="1">
                <a:solidFill>
                  <a:srgbClr val="C0504D"/>
                </a:solidFill>
                <a:latin typeface="Calibri" pitchFamily="34" charset="0"/>
              </a:rPr>
              <a:t> </a:t>
            </a:r>
            <a:endParaRPr lang="it-IT" sz="2800" b="1">
              <a:solidFill>
                <a:srgbClr val="800000"/>
              </a:solidFill>
              <a:latin typeface="Calibri" pitchFamily="34" charset="0"/>
            </a:endParaRPr>
          </a:p>
        </p:txBody>
      </p:sp>
      <p:sp>
        <p:nvSpPr>
          <p:cNvPr id="57351" name="Slide Number Placeholder 7"/>
          <p:cNvSpPr>
            <a:spLocks noGrp="1"/>
          </p:cNvSpPr>
          <p:nvPr>
            <p:ph type="sldNum" sz="quarter" idx="12"/>
          </p:nvPr>
        </p:nvSpPr>
        <p:spPr bwMode="auto">
          <a:noFill/>
          <a:ln>
            <a:miter lim="800000"/>
            <a:headEnd/>
            <a:tailEnd/>
          </a:ln>
        </p:spPr>
        <p:txBody>
          <a:bodyPr/>
          <a:lstStyle/>
          <a:p>
            <a:fld id="{C64BBE56-E763-4900-99C8-463D21EFA704}" type="slidenum">
              <a:rPr lang="it-IT" smtClean="0">
                <a:latin typeface="Calibri" pitchFamily="34" charset="0"/>
                <a:ea typeface="ＭＳ Ｐゴシック" pitchFamily="34" charset="-128"/>
              </a:rPr>
              <a:pPr/>
              <a:t>53</a:t>
            </a:fld>
            <a:endParaRPr lang="it-IT" smtClean="0">
              <a:latin typeface="Calibri" pitchFamily="34" charset="0"/>
              <a:ea typeface="ＭＳ Ｐゴシック" pitchFamily="34" charset="-128"/>
            </a:endParaRPr>
          </a:p>
        </p:txBody>
      </p:sp>
      <p:sp>
        <p:nvSpPr>
          <p:cNvPr id="9" name="TextBox 8"/>
          <p:cNvSpPr txBox="1"/>
          <p:nvPr/>
        </p:nvSpPr>
        <p:spPr>
          <a:xfrm>
            <a:off x="533400" y="914400"/>
            <a:ext cx="3733800" cy="461963"/>
          </a:xfrm>
          <a:prstGeom prst="rect">
            <a:avLst/>
          </a:prstGeom>
          <a:noFill/>
        </p:spPr>
        <p:txBody>
          <a:bodyPr>
            <a:spAutoFit/>
          </a:bodyPr>
          <a:lstStyle/>
          <a:p>
            <a:pPr>
              <a:defRPr/>
            </a:pPr>
            <a:r>
              <a:rPr lang="it-IT" sz="2400" b="1" dirty="0" smtClean="0">
                <a:solidFill>
                  <a:srgbClr val="800000"/>
                </a:solidFill>
                <a:latin typeface="+mn-lt"/>
                <a:ea typeface="ＭＳ Ｐゴシック" charset="-128"/>
                <a:cs typeface="ＭＳ Ｐゴシック" charset="-128"/>
              </a:rPr>
              <a:t>2.4. REGRESSIONE </a:t>
            </a:r>
            <a:r>
              <a:rPr lang="it-IT" sz="2400" b="1" dirty="0">
                <a:solidFill>
                  <a:srgbClr val="800000"/>
                </a:solidFill>
                <a:latin typeface="+mn-lt"/>
                <a:ea typeface="ＭＳ Ｐゴシック" charset="-128"/>
                <a:cs typeface="ＭＳ Ｐゴシック" charset="-128"/>
              </a:rPr>
              <a:t>LINEARE</a:t>
            </a:r>
          </a:p>
        </p:txBody>
      </p:sp>
      <p:sp>
        <p:nvSpPr>
          <p:cNvPr id="10" name="CasellaDiTesto 9"/>
          <p:cNvSpPr txBox="1"/>
          <p:nvPr/>
        </p:nvSpPr>
        <p:spPr>
          <a:xfrm>
            <a:off x="539750" y="1625600"/>
            <a:ext cx="8424863" cy="3293209"/>
          </a:xfrm>
          <a:prstGeom prst="rect">
            <a:avLst/>
          </a:prstGeom>
          <a:noFill/>
        </p:spPr>
        <p:txBody>
          <a:bodyPr>
            <a:spAutoFit/>
          </a:bodyPr>
          <a:lstStyle/>
          <a:p>
            <a:pPr algn="just">
              <a:defRPr/>
            </a:pPr>
            <a:r>
              <a:rPr lang="it-IT" sz="1600" dirty="0">
                <a:latin typeface="+mn-lt"/>
                <a:ea typeface="ＭＳ Ｐゴシック" charset="-128"/>
                <a:cs typeface="ＭＳ Ｐゴシック" charset="-128"/>
              </a:rPr>
              <a:t>La Regressione Lineare viene utilizzate per descrivere la relazione esistente tra una variabile dipendente Y e una serie di </a:t>
            </a:r>
            <a:r>
              <a:rPr lang="it-IT" sz="1600" dirty="0" err="1">
                <a:latin typeface="+mn-lt"/>
                <a:ea typeface="ＭＳ Ｐゴシック" charset="-128"/>
                <a:cs typeface="ＭＳ Ｐゴシック" charset="-128"/>
              </a:rPr>
              <a:t>regressori</a:t>
            </a:r>
            <a:r>
              <a:rPr lang="it-IT" sz="1600" dirty="0">
                <a:latin typeface="+mn-lt"/>
                <a:ea typeface="ＭＳ Ｐゴシック" charset="-128"/>
                <a:cs typeface="ＭＳ Ｐゴシック" charset="-128"/>
              </a:rPr>
              <a:t> X</a:t>
            </a:r>
            <a:r>
              <a:rPr lang="it-IT" sz="1600" baseline="-25000" dirty="0">
                <a:latin typeface="+mn-lt"/>
                <a:ea typeface="ＭＳ Ｐゴシック" charset="-128"/>
                <a:cs typeface="ＭＳ Ｐゴシック" charset="-128"/>
              </a:rPr>
              <a:t>1</a:t>
            </a:r>
            <a:r>
              <a:rPr lang="it-IT" sz="1600" dirty="0">
                <a:latin typeface="+mn-lt"/>
                <a:ea typeface="ＭＳ Ｐゴシック" charset="-128"/>
                <a:cs typeface="ＭＳ Ｐゴシック" charset="-128"/>
              </a:rPr>
              <a:t>……</a:t>
            </a:r>
            <a:r>
              <a:rPr lang="it-IT" sz="1600" dirty="0" err="1">
                <a:latin typeface="+mn-lt"/>
                <a:ea typeface="ＭＳ Ｐゴシック" charset="-128"/>
                <a:cs typeface="ＭＳ Ｐゴシック" charset="-128"/>
              </a:rPr>
              <a:t>X</a:t>
            </a:r>
            <a:r>
              <a:rPr lang="it-IT" sz="1600" baseline="-25000" dirty="0" err="1">
                <a:latin typeface="+mn-lt"/>
                <a:ea typeface="ＭＳ Ｐゴシック" charset="-128"/>
                <a:cs typeface="ＭＳ Ｐゴシック" charset="-128"/>
              </a:rPr>
              <a:t>p</a:t>
            </a:r>
            <a:r>
              <a:rPr lang="it-IT" sz="1600" baseline="-25000" dirty="0">
                <a:latin typeface="+mn-lt"/>
                <a:ea typeface="ＭＳ Ｐゴシック" charset="-128"/>
                <a:cs typeface="ＭＳ Ｐゴシック" charset="-128"/>
              </a:rPr>
              <a:t>  </a:t>
            </a:r>
            <a:r>
              <a:rPr lang="it-IT" sz="1600" dirty="0">
                <a:latin typeface="+mn-lt"/>
                <a:ea typeface="ＭＳ Ｐゴシック" charset="-128"/>
                <a:cs typeface="ＭＳ Ｐゴシック" charset="-128"/>
              </a:rPr>
              <a:t>con una funzione lineare.</a:t>
            </a:r>
          </a:p>
          <a:p>
            <a:pPr algn="just">
              <a:defRPr/>
            </a:pPr>
            <a:r>
              <a:rPr lang="it-IT" sz="1600" dirty="0">
                <a:latin typeface="+mn-lt"/>
                <a:ea typeface="ＭＳ Ｐゴシック" charset="-128"/>
                <a:cs typeface="ＭＳ Ｐゴシック" charset="-128"/>
              </a:rPr>
              <a:t>Consideriamo come variabile dipendente Y il numero di caffè bevuti in un giorno da parte dell’intervistato. Abbiamo considerato 34 </a:t>
            </a:r>
            <a:r>
              <a:rPr lang="it-IT" sz="1600" dirty="0" err="1">
                <a:latin typeface="+mn-lt"/>
                <a:ea typeface="ＭＳ Ｐゴシック" charset="-128"/>
                <a:cs typeface="ＭＳ Ｐゴシック" charset="-128"/>
              </a:rPr>
              <a:t>regressori</a:t>
            </a:r>
            <a:r>
              <a:rPr lang="it-IT" sz="1600" dirty="0">
                <a:latin typeface="+mn-lt"/>
                <a:ea typeface="ＭＳ Ｐゴシック" charset="-128"/>
                <a:cs typeface="ＭＳ Ｐゴシック" charset="-128"/>
              </a:rPr>
              <a:t>, costruendo delle variabile </a:t>
            </a:r>
            <a:r>
              <a:rPr lang="it-IT" sz="1600" dirty="0" err="1">
                <a:latin typeface="+mn-lt"/>
                <a:ea typeface="ＭＳ Ｐゴシック" charset="-128"/>
                <a:cs typeface="ＭＳ Ｐゴシック" charset="-128"/>
              </a:rPr>
              <a:t>dummy</a:t>
            </a:r>
            <a:r>
              <a:rPr lang="it-IT" sz="1600" dirty="0">
                <a:latin typeface="+mn-lt"/>
                <a:ea typeface="ＭＳ Ｐゴシック" charset="-128"/>
                <a:cs typeface="ＭＳ Ｐゴシック" charset="-128"/>
              </a:rPr>
              <a:t> per le variabili qualitative nominali (es: professione, luogo di consumo…)</a:t>
            </a:r>
          </a:p>
          <a:p>
            <a:pPr algn="just">
              <a:defRPr/>
            </a:pPr>
            <a:r>
              <a:rPr lang="it-IT" sz="1600" dirty="0">
                <a:latin typeface="+mn-lt"/>
                <a:ea typeface="ＭＳ Ｐゴシック" charset="-128"/>
                <a:cs typeface="ＭＳ Ｐゴシック" charset="-128"/>
              </a:rPr>
              <a:t>In questo modo vogliamo capire quanto il numero di caffè consumati da un individuo sia influenzato da altre variabili</a:t>
            </a:r>
            <a:r>
              <a:rPr lang="it-IT" sz="1600" dirty="0" smtClean="0">
                <a:latin typeface="+mn-lt"/>
                <a:ea typeface="ＭＳ Ｐゴシック" charset="-128"/>
                <a:cs typeface="ＭＳ Ｐゴシック" charset="-128"/>
              </a:rPr>
              <a:t>.</a:t>
            </a:r>
          </a:p>
          <a:p>
            <a:pPr algn="just">
              <a:defRPr/>
            </a:pPr>
            <a:endParaRPr lang="it-IT" sz="1600" dirty="0">
              <a:latin typeface="+mn-lt"/>
              <a:ea typeface="ＭＳ Ｐゴシック" charset="-128"/>
              <a:cs typeface="ＭＳ Ｐゴシック" charset="-128"/>
            </a:endParaRPr>
          </a:p>
          <a:p>
            <a:pPr algn="just">
              <a:defRPr/>
            </a:pPr>
            <a:r>
              <a:rPr lang="it-IT" sz="1600" dirty="0" smtClean="0">
                <a:latin typeface="+mn-lt"/>
                <a:ea typeface="ＭＳ Ｐゴシック" charset="-128"/>
                <a:cs typeface="ＭＳ Ｐゴシック" charset="-128"/>
              </a:rPr>
              <a:t>Questo può essere utile all’azienda per capire quali variabili influenzino di più la crescita o  la diminuzione del numero di caffè consumati al giorno, in modo da avere un’idea più chiara su quali variabili puntare maggiormente. </a:t>
            </a:r>
            <a:endParaRPr lang="it-IT" sz="1600" dirty="0">
              <a:latin typeface="+mn-lt"/>
              <a:ea typeface="ＭＳ Ｐゴシック" charset="-128"/>
              <a:cs typeface="ＭＳ Ｐゴシック" charset="-128"/>
            </a:endParaRPr>
          </a:p>
          <a:p>
            <a:pPr algn="just">
              <a:defRPr/>
            </a:pPr>
            <a:endParaRPr lang="it-IT" sz="1600" dirty="0">
              <a:latin typeface="+mn-lt"/>
              <a:ea typeface="ＭＳ Ｐゴシック" charset="-128"/>
              <a:cs typeface="ＭＳ Ｐゴシック" charset="-128"/>
            </a:endParaRPr>
          </a:p>
          <a:p>
            <a:pPr algn="just">
              <a:defRPr/>
            </a:pPr>
            <a:r>
              <a:rPr lang="it-IT" sz="1600" dirty="0">
                <a:latin typeface="+mn-lt"/>
                <a:ea typeface="ＭＳ Ｐゴシック" charset="-128"/>
                <a:cs typeface="ＭＳ Ｐゴシック" charset="-128"/>
              </a:rPr>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8373"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58374" name="TextBox 7"/>
          <p:cNvSpPr txBox="1">
            <a:spLocks noChangeArrowheads="1"/>
          </p:cNvSpPr>
          <p:nvPr/>
        </p:nvSpPr>
        <p:spPr bwMode="auto">
          <a:xfrm>
            <a:off x="762000" y="914400"/>
            <a:ext cx="8153400" cy="523875"/>
          </a:xfrm>
          <a:prstGeom prst="rect">
            <a:avLst/>
          </a:prstGeom>
          <a:noFill/>
          <a:ln w="9525">
            <a:noFill/>
            <a:miter lim="800000"/>
            <a:headEnd/>
            <a:tailEnd/>
          </a:ln>
        </p:spPr>
        <p:txBody>
          <a:bodyPr>
            <a:spAutoFit/>
          </a:bodyPr>
          <a:lstStyle/>
          <a:p>
            <a:r>
              <a:rPr lang="it-IT" sz="2800" b="1">
                <a:solidFill>
                  <a:srgbClr val="C0504D"/>
                </a:solidFill>
                <a:latin typeface="Calibri" pitchFamily="34" charset="0"/>
              </a:rPr>
              <a:t> </a:t>
            </a:r>
            <a:endParaRPr lang="it-IT" sz="2800" b="1">
              <a:solidFill>
                <a:srgbClr val="800000"/>
              </a:solidFill>
              <a:latin typeface="Calibri" pitchFamily="34" charset="0"/>
            </a:endParaRPr>
          </a:p>
        </p:txBody>
      </p:sp>
      <p:sp>
        <p:nvSpPr>
          <p:cNvPr id="58375" name="Slide Number Placeholder 7"/>
          <p:cNvSpPr>
            <a:spLocks noGrp="1"/>
          </p:cNvSpPr>
          <p:nvPr>
            <p:ph type="sldNum" sz="quarter" idx="12"/>
          </p:nvPr>
        </p:nvSpPr>
        <p:spPr bwMode="auto">
          <a:noFill/>
          <a:ln>
            <a:miter lim="800000"/>
            <a:headEnd/>
            <a:tailEnd/>
          </a:ln>
        </p:spPr>
        <p:txBody>
          <a:bodyPr/>
          <a:lstStyle/>
          <a:p>
            <a:fld id="{88C8CD61-B596-4C91-8EE3-43DF53F7A266}" type="slidenum">
              <a:rPr lang="it-IT" smtClean="0">
                <a:latin typeface="Calibri" pitchFamily="34" charset="0"/>
                <a:ea typeface="ＭＳ Ｐゴシック" pitchFamily="34" charset="-128"/>
              </a:rPr>
              <a:pPr/>
              <a:t>54</a:t>
            </a:fld>
            <a:endParaRPr lang="it-IT" smtClean="0">
              <a:latin typeface="Calibri" pitchFamily="34" charset="0"/>
              <a:ea typeface="ＭＳ Ｐゴシック" pitchFamily="34" charset="-128"/>
            </a:endParaRPr>
          </a:p>
        </p:txBody>
      </p:sp>
      <p:graphicFrame>
        <p:nvGraphicFramePr>
          <p:cNvPr id="11" name="Table 10"/>
          <p:cNvGraphicFramePr>
            <a:graphicFrameLocks noGrp="1"/>
          </p:cNvGraphicFramePr>
          <p:nvPr/>
        </p:nvGraphicFramePr>
        <p:xfrm>
          <a:off x="684213" y="549275"/>
          <a:ext cx="7848872" cy="5688630"/>
        </p:xfrm>
        <a:graphic>
          <a:graphicData uri="http://schemas.openxmlformats.org/drawingml/2006/table">
            <a:tbl>
              <a:tblPr/>
              <a:tblGrid>
                <a:gridCol w="2493172"/>
                <a:gridCol w="5355700"/>
              </a:tblGrid>
              <a:tr h="140714">
                <a:tc>
                  <a:txBody>
                    <a:bodyPr/>
                    <a:lstStyle/>
                    <a:p>
                      <a:pPr algn="l" fontAlgn="ctr"/>
                      <a:r>
                        <a:rPr lang="en-US" sz="800" b="1" i="0" u="none" strike="noStrike" dirty="0">
                          <a:solidFill>
                            <a:srgbClr val="800000"/>
                          </a:solidFill>
                          <a:latin typeface="Calibri"/>
                        </a:rPr>
                        <a:t>NOME VARIABILE</a:t>
                      </a:r>
                    </a:p>
                  </a:txBody>
                  <a:tcPr marL="6888" marR="6888" marT="68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800" b="1" i="0" u="none" strike="noStrike" dirty="0">
                          <a:solidFill>
                            <a:srgbClr val="800000"/>
                          </a:solidFill>
                          <a:latin typeface="Calibri"/>
                        </a:rPr>
                        <a:t>DESCRIZIONE VARIABILE</a:t>
                      </a:r>
                    </a:p>
                  </a:txBody>
                  <a:tcPr marL="6888" marR="6888" marT="68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63174">
                <a:tc>
                  <a:txBody>
                    <a:bodyPr/>
                    <a:lstStyle/>
                    <a:p>
                      <a:pPr algn="l" fontAlgn="b"/>
                      <a:r>
                        <a:rPr lang="en-US" sz="800" b="0" i="0" u="none" strike="noStrike" dirty="0">
                          <a:solidFill>
                            <a:srgbClr val="000000"/>
                          </a:solidFill>
                          <a:latin typeface="Calibri"/>
                        </a:rPr>
                        <a:t>M </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err="1">
                          <a:solidFill>
                            <a:srgbClr val="000000"/>
                          </a:solidFill>
                          <a:latin typeface="Calibri"/>
                        </a:rPr>
                        <a:t>Maschio</a:t>
                      </a:r>
                      <a:endParaRPr lang="en-US" sz="800" b="0" i="0" u="none" strike="noStrike" dirty="0">
                        <a:solidFill>
                          <a:srgbClr val="000000"/>
                        </a:solidFill>
                        <a:latin typeface="Calibri"/>
                      </a:endParaRP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dirty="0">
                          <a:solidFill>
                            <a:srgbClr val="000000"/>
                          </a:solidFill>
                          <a:latin typeface="Calibri"/>
                        </a:rPr>
                        <a:t>ETA</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Età</a:t>
                      </a: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dirty="0">
                          <a:solidFill>
                            <a:srgbClr val="000000"/>
                          </a:solidFill>
                          <a:latin typeface="Calibri"/>
                        </a:rPr>
                        <a:t>CASAL</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err="1">
                          <a:solidFill>
                            <a:srgbClr val="000000"/>
                          </a:solidFill>
                          <a:latin typeface="Calibri"/>
                        </a:rPr>
                        <a:t>Casalinga</a:t>
                      </a:r>
                      <a:endParaRPr lang="en-US" sz="800" b="0" i="0" u="none" strike="noStrike" dirty="0">
                        <a:solidFill>
                          <a:srgbClr val="000000"/>
                        </a:solidFill>
                        <a:latin typeface="Calibri"/>
                      </a:endParaRP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dirty="0">
                          <a:solidFill>
                            <a:srgbClr val="000000"/>
                          </a:solidFill>
                          <a:latin typeface="Calibri"/>
                        </a:rPr>
                        <a:t>LAVAUT</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err="1">
                          <a:solidFill>
                            <a:srgbClr val="000000"/>
                          </a:solidFill>
                          <a:latin typeface="Calibri"/>
                        </a:rPr>
                        <a:t>Lavoratore</a:t>
                      </a:r>
                      <a:r>
                        <a:rPr lang="en-US" sz="800" b="0" i="0" u="none" strike="noStrike" dirty="0">
                          <a:solidFill>
                            <a:srgbClr val="000000"/>
                          </a:solidFill>
                          <a:latin typeface="Calibri"/>
                        </a:rPr>
                        <a:t> </a:t>
                      </a:r>
                      <a:r>
                        <a:rPr lang="en-US" sz="800" b="0" i="0" u="none" strike="noStrike" dirty="0" err="1">
                          <a:solidFill>
                            <a:srgbClr val="000000"/>
                          </a:solidFill>
                          <a:latin typeface="Calibri"/>
                        </a:rPr>
                        <a:t>autonomo</a:t>
                      </a:r>
                      <a:endParaRPr lang="en-US" sz="800" b="0" i="0" u="none" strike="noStrike" dirty="0">
                        <a:solidFill>
                          <a:srgbClr val="000000"/>
                        </a:solidFill>
                        <a:latin typeface="Calibri"/>
                      </a:endParaRP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dirty="0">
                          <a:solidFill>
                            <a:srgbClr val="000000"/>
                          </a:solidFill>
                          <a:latin typeface="Calibri"/>
                        </a:rPr>
                        <a:t>LAVDIP</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Lavoratore dipendente</a:t>
                      </a: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dirty="0">
                          <a:solidFill>
                            <a:srgbClr val="000000"/>
                          </a:solidFill>
                          <a:latin typeface="Calibri"/>
                        </a:rPr>
                        <a:t>PENS</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Pensionato</a:t>
                      </a: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dirty="0">
                          <a:solidFill>
                            <a:srgbClr val="000000"/>
                          </a:solidFill>
                          <a:latin typeface="Calibri"/>
                        </a:rPr>
                        <a:t>DISOC</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Disoccupato</a:t>
                      </a: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a:solidFill>
                            <a:srgbClr val="000000"/>
                          </a:solidFill>
                          <a:latin typeface="Calibri"/>
                        </a:rPr>
                        <a:t>BAR</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err="1">
                          <a:solidFill>
                            <a:srgbClr val="000000"/>
                          </a:solidFill>
                          <a:latin typeface="Calibri"/>
                        </a:rPr>
                        <a:t>Luogo</a:t>
                      </a:r>
                      <a:r>
                        <a:rPr lang="en-US" sz="800" b="0" i="0" u="none" strike="noStrike" dirty="0">
                          <a:solidFill>
                            <a:srgbClr val="000000"/>
                          </a:solidFill>
                          <a:latin typeface="Calibri"/>
                        </a:rPr>
                        <a:t> </a:t>
                      </a:r>
                      <a:r>
                        <a:rPr lang="en-US" sz="800" b="0" i="0" u="none" strike="noStrike" dirty="0" err="1">
                          <a:solidFill>
                            <a:srgbClr val="000000"/>
                          </a:solidFill>
                          <a:latin typeface="Calibri"/>
                        </a:rPr>
                        <a:t>di</a:t>
                      </a:r>
                      <a:r>
                        <a:rPr lang="en-US" sz="800" b="0" i="0" u="none" strike="noStrike" dirty="0">
                          <a:solidFill>
                            <a:srgbClr val="000000"/>
                          </a:solidFill>
                          <a:latin typeface="Calibri"/>
                        </a:rPr>
                        <a:t> </a:t>
                      </a:r>
                      <a:r>
                        <a:rPr lang="en-US" sz="800" b="0" i="0" u="none" strike="noStrike" dirty="0" err="1">
                          <a:solidFill>
                            <a:srgbClr val="000000"/>
                          </a:solidFill>
                          <a:latin typeface="Calibri"/>
                        </a:rPr>
                        <a:t>consumo</a:t>
                      </a:r>
                      <a:r>
                        <a:rPr lang="en-US" sz="800" b="0" i="0" u="none" strike="noStrike" dirty="0">
                          <a:solidFill>
                            <a:srgbClr val="000000"/>
                          </a:solidFill>
                          <a:latin typeface="Calibri"/>
                        </a:rPr>
                        <a:t>: bar</a:t>
                      </a: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dirty="0">
                          <a:solidFill>
                            <a:srgbClr val="000000"/>
                          </a:solidFill>
                          <a:latin typeface="Calibri"/>
                        </a:rPr>
                        <a:t>CASA </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err="1">
                          <a:solidFill>
                            <a:srgbClr val="000000"/>
                          </a:solidFill>
                          <a:latin typeface="Calibri"/>
                        </a:rPr>
                        <a:t>Luogo</a:t>
                      </a:r>
                      <a:r>
                        <a:rPr lang="en-US" sz="800" b="0" i="0" u="none" strike="noStrike" dirty="0">
                          <a:solidFill>
                            <a:srgbClr val="000000"/>
                          </a:solidFill>
                          <a:latin typeface="Calibri"/>
                        </a:rPr>
                        <a:t> </a:t>
                      </a:r>
                      <a:r>
                        <a:rPr lang="en-US" sz="800" b="0" i="0" u="none" strike="noStrike" dirty="0" err="1">
                          <a:solidFill>
                            <a:srgbClr val="000000"/>
                          </a:solidFill>
                          <a:latin typeface="Calibri"/>
                        </a:rPr>
                        <a:t>di</a:t>
                      </a:r>
                      <a:r>
                        <a:rPr lang="en-US" sz="800" b="0" i="0" u="none" strike="noStrike" dirty="0">
                          <a:solidFill>
                            <a:srgbClr val="000000"/>
                          </a:solidFill>
                          <a:latin typeface="Calibri"/>
                        </a:rPr>
                        <a:t> </a:t>
                      </a:r>
                      <a:r>
                        <a:rPr lang="en-US" sz="800" b="0" i="0" u="none" strike="noStrike" dirty="0" err="1">
                          <a:solidFill>
                            <a:srgbClr val="000000"/>
                          </a:solidFill>
                          <a:latin typeface="Calibri"/>
                        </a:rPr>
                        <a:t>consumo</a:t>
                      </a:r>
                      <a:r>
                        <a:rPr lang="en-US" sz="800" b="0" i="0" u="none" strike="noStrike" dirty="0">
                          <a:solidFill>
                            <a:srgbClr val="000000"/>
                          </a:solidFill>
                          <a:latin typeface="Calibri"/>
                        </a:rPr>
                        <a:t>: casa</a:t>
                      </a: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dirty="0">
                          <a:solidFill>
                            <a:srgbClr val="000000"/>
                          </a:solidFill>
                          <a:latin typeface="Calibri"/>
                        </a:rPr>
                        <a:t>SPESABAR</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err="1">
                          <a:solidFill>
                            <a:srgbClr val="000000"/>
                          </a:solidFill>
                          <a:latin typeface="Calibri"/>
                        </a:rPr>
                        <a:t>Disponibilità</a:t>
                      </a:r>
                      <a:r>
                        <a:rPr lang="en-US" sz="800" b="0" i="0" u="none" strike="noStrike" dirty="0">
                          <a:solidFill>
                            <a:srgbClr val="000000"/>
                          </a:solidFill>
                          <a:latin typeface="Calibri"/>
                        </a:rPr>
                        <a:t> </a:t>
                      </a:r>
                      <a:r>
                        <a:rPr lang="en-US" sz="800" b="0" i="0" u="none" strike="noStrike" dirty="0" err="1">
                          <a:solidFill>
                            <a:srgbClr val="000000"/>
                          </a:solidFill>
                          <a:latin typeface="Calibri"/>
                        </a:rPr>
                        <a:t>massima</a:t>
                      </a:r>
                      <a:r>
                        <a:rPr lang="en-US" sz="800" b="0" i="0" u="none" strike="noStrike" dirty="0">
                          <a:solidFill>
                            <a:srgbClr val="000000"/>
                          </a:solidFill>
                          <a:latin typeface="Calibri"/>
                        </a:rPr>
                        <a:t> </a:t>
                      </a:r>
                      <a:r>
                        <a:rPr lang="en-US" sz="800" b="0" i="0" u="none" strike="noStrike" dirty="0" err="1">
                          <a:solidFill>
                            <a:srgbClr val="000000"/>
                          </a:solidFill>
                          <a:latin typeface="Calibri"/>
                        </a:rPr>
                        <a:t>di</a:t>
                      </a:r>
                      <a:r>
                        <a:rPr lang="en-US" sz="800" b="0" i="0" u="none" strike="noStrike" dirty="0">
                          <a:solidFill>
                            <a:srgbClr val="000000"/>
                          </a:solidFill>
                          <a:latin typeface="Calibri"/>
                        </a:rPr>
                        <a:t> </a:t>
                      </a:r>
                      <a:r>
                        <a:rPr lang="en-US" sz="800" b="0" i="0" u="none" strike="noStrike" dirty="0" err="1">
                          <a:solidFill>
                            <a:srgbClr val="000000"/>
                          </a:solidFill>
                          <a:latin typeface="Calibri"/>
                        </a:rPr>
                        <a:t>spesa</a:t>
                      </a:r>
                      <a:r>
                        <a:rPr lang="en-US" sz="800" b="0" i="0" u="none" strike="noStrike" dirty="0">
                          <a:solidFill>
                            <a:srgbClr val="000000"/>
                          </a:solidFill>
                          <a:latin typeface="Calibri"/>
                        </a:rPr>
                        <a:t> al bar</a:t>
                      </a: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a:solidFill>
                            <a:srgbClr val="000000"/>
                          </a:solidFill>
                          <a:latin typeface="Calibri"/>
                        </a:rPr>
                        <a:t>SPESADISTR </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disponibilità massima di spesa al distributore automatico</a:t>
                      </a: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a:solidFill>
                            <a:srgbClr val="000000"/>
                          </a:solidFill>
                          <a:latin typeface="Calibri"/>
                        </a:rPr>
                        <a:t>NOTORIETA_NESPRE</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err="1">
                          <a:solidFill>
                            <a:srgbClr val="000000"/>
                          </a:solidFill>
                          <a:latin typeface="Calibri"/>
                        </a:rPr>
                        <a:t>Livello</a:t>
                      </a:r>
                      <a:r>
                        <a:rPr lang="en-US" sz="800" b="0" i="0" u="none" strike="noStrike" dirty="0">
                          <a:solidFill>
                            <a:srgbClr val="000000"/>
                          </a:solidFill>
                          <a:latin typeface="Calibri"/>
                        </a:rPr>
                        <a:t> </a:t>
                      </a:r>
                      <a:r>
                        <a:rPr lang="en-US" sz="800" b="0" i="0" u="none" strike="noStrike" dirty="0" err="1">
                          <a:solidFill>
                            <a:srgbClr val="000000"/>
                          </a:solidFill>
                          <a:latin typeface="Calibri"/>
                        </a:rPr>
                        <a:t>di</a:t>
                      </a:r>
                      <a:r>
                        <a:rPr lang="en-US" sz="800" b="0" i="0" u="none" strike="noStrike" dirty="0">
                          <a:solidFill>
                            <a:srgbClr val="000000"/>
                          </a:solidFill>
                          <a:latin typeface="Calibri"/>
                        </a:rPr>
                        <a:t> </a:t>
                      </a:r>
                      <a:r>
                        <a:rPr lang="en-US" sz="800" b="0" i="0" u="none" strike="noStrike" dirty="0" err="1">
                          <a:solidFill>
                            <a:srgbClr val="000000"/>
                          </a:solidFill>
                          <a:latin typeface="Calibri"/>
                        </a:rPr>
                        <a:t>notorietà</a:t>
                      </a:r>
                      <a:r>
                        <a:rPr lang="en-US" sz="800" b="0" i="0" u="none" strike="noStrike" dirty="0">
                          <a:solidFill>
                            <a:srgbClr val="000000"/>
                          </a:solidFill>
                          <a:latin typeface="Calibri"/>
                        </a:rPr>
                        <a:t> </a:t>
                      </a:r>
                      <a:r>
                        <a:rPr lang="en-US" sz="800" b="0" i="0" u="none" strike="noStrike" dirty="0" err="1">
                          <a:solidFill>
                            <a:srgbClr val="000000"/>
                          </a:solidFill>
                          <a:latin typeface="Calibri"/>
                        </a:rPr>
                        <a:t>Nespresso</a:t>
                      </a:r>
                      <a:endParaRPr lang="en-US" sz="800" b="0" i="0" u="none" strike="noStrike" dirty="0">
                        <a:solidFill>
                          <a:srgbClr val="000000"/>
                        </a:solidFill>
                        <a:latin typeface="Calibri"/>
                      </a:endParaRP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a:solidFill>
                            <a:srgbClr val="000000"/>
                          </a:solidFill>
                          <a:latin typeface="Calibri"/>
                        </a:rPr>
                        <a:t>NOTORIETA_SEGAFREDO</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Livello di notorietà Segafredo</a:t>
                      </a: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dirty="0">
                          <a:solidFill>
                            <a:srgbClr val="000000"/>
                          </a:solidFill>
                          <a:latin typeface="Calibri"/>
                        </a:rPr>
                        <a:t>NOTORIETA_LAVAZ</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Livello di notorietà Lavazza</a:t>
                      </a: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dirty="0">
                          <a:solidFill>
                            <a:srgbClr val="000000"/>
                          </a:solidFill>
                          <a:latin typeface="Calibri"/>
                        </a:rPr>
                        <a:t>NOTORIETA_KIMBO</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err="1">
                          <a:solidFill>
                            <a:srgbClr val="000000"/>
                          </a:solidFill>
                          <a:latin typeface="Calibri"/>
                        </a:rPr>
                        <a:t>Livello</a:t>
                      </a:r>
                      <a:r>
                        <a:rPr lang="en-US" sz="800" b="0" i="0" u="none" strike="noStrike" dirty="0">
                          <a:solidFill>
                            <a:srgbClr val="000000"/>
                          </a:solidFill>
                          <a:latin typeface="Calibri"/>
                        </a:rPr>
                        <a:t> </a:t>
                      </a:r>
                      <a:r>
                        <a:rPr lang="en-US" sz="800" b="0" i="0" u="none" strike="noStrike" dirty="0" err="1">
                          <a:solidFill>
                            <a:srgbClr val="000000"/>
                          </a:solidFill>
                          <a:latin typeface="Calibri"/>
                        </a:rPr>
                        <a:t>di</a:t>
                      </a:r>
                      <a:r>
                        <a:rPr lang="en-US" sz="800" b="0" i="0" u="none" strike="noStrike" dirty="0">
                          <a:solidFill>
                            <a:srgbClr val="000000"/>
                          </a:solidFill>
                          <a:latin typeface="Calibri"/>
                        </a:rPr>
                        <a:t> </a:t>
                      </a:r>
                      <a:r>
                        <a:rPr lang="en-US" sz="800" b="0" i="0" u="none" strike="noStrike" dirty="0" err="1">
                          <a:solidFill>
                            <a:srgbClr val="000000"/>
                          </a:solidFill>
                          <a:latin typeface="Calibri"/>
                        </a:rPr>
                        <a:t>notorietà</a:t>
                      </a:r>
                      <a:r>
                        <a:rPr lang="en-US" sz="800" b="0" i="0" u="none" strike="noStrike" dirty="0">
                          <a:solidFill>
                            <a:srgbClr val="000000"/>
                          </a:solidFill>
                          <a:latin typeface="Calibri"/>
                        </a:rPr>
                        <a:t> </a:t>
                      </a:r>
                      <a:r>
                        <a:rPr lang="en-US" sz="800" b="0" i="0" u="none" strike="noStrike" dirty="0" err="1">
                          <a:solidFill>
                            <a:srgbClr val="000000"/>
                          </a:solidFill>
                          <a:latin typeface="Calibri"/>
                        </a:rPr>
                        <a:t>Kimbo</a:t>
                      </a:r>
                      <a:endParaRPr lang="en-US" sz="800" b="0" i="0" u="none" strike="noStrike" dirty="0">
                        <a:solidFill>
                          <a:srgbClr val="000000"/>
                        </a:solidFill>
                        <a:latin typeface="Calibri"/>
                      </a:endParaRP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dirty="0">
                          <a:solidFill>
                            <a:srgbClr val="000000"/>
                          </a:solidFill>
                          <a:latin typeface="Calibri"/>
                        </a:rPr>
                        <a:t>NOTORIETA_NESC</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Livello di notorietà Nescafè</a:t>
                      </a: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a:solidFill>
                            <a:srgbClr val="000000"/>
                          </a:solidFill>
                          <a:latin typeface="Calibri"/>
                        </a:rPr>
                        <a:t>NOTORIETA_VERN</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Livello di notorietà Caffè Vergnano</a:t>
                      </a: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dirty="0">
                          <a:solidFill>
                            <a:srgbClr val="000000"/>
                          </a:solidFill>
                          <a:latin typeface="Calibri"/>
                        </a:rPr>
                        <a:t>NOTORIETA_ILLY</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err="1">
                          <a:solidFill>
                            <a:srgbClr val="000000"/>
                          </a:solidFill>
                          <a:latin typeface="Calibri"/>
                        </a:rPr>
                        <a:t>Livello</a:t>
                      </a:r>
                      <a:r>
                        <a:rPr lang="en-US" sz="800" b="0" i="0" u="none" strike="noStrike" dirty="0">
                          <a:solidFill>
                            <a:srgbClr val="000000"/>
                          </a:solidFill>
                          <a:latin typeface="Calibri"/>
                        </a:rPr>
                        <a:t> </a:t>
                      </a:r>
                      <a:r>
                        <a:rPr lang="en-US" sz="800" b="0" i="0" u="none" strike="noStrike" dirty="0" err="1">
                          <a:solidFill>
                            <a:srgbClr val="000000"/>
                          </a:solidFill>
                          <a:latin typeface="Calibri"/>
                        </a:rPr>
                        <a:t>di</a:t>
                      </a:r>
                      <a:r>
                        <a:rPr lang="en-US" sz="800" b="0" i="0" u="none" strike="noStrike" dirty="0">
                          <a:solidFill>
                            <a:srgbClr val="000000"/>
                          </a:solidFill>
                          <a:latin typeface="Calibri"/>
                        </a:rPr>
                        <a:t> </a:t>
                      </a:r>
                      <a:r>
                        <a:rPr lang="en-US" sz="800" b="0" i="0" u="none" strike="noStrike" dirty="0" err="1">
                          <a:solidFill>
                            <a:srgbClr val="000000"/>
                          </a:solidFill>
                          <a:latin typeface="Calibri"/>
                        </a:rPr>
                        <a:t>notorietà</a:t>
                      </a:r>
                      <a:r>
                        <a:rPr lang="en-US" sz="800" b="0" i="0" u="none" strike="noStrike" dirty="0">
                          <a:solidFill>
                            <a:srgbClr val="000000"/>
                          </a:solidFill>
                          <a:latin typeface="Calibri"/>
                        </a:rPr>
                        <a:t> </a:t>
                      </a:r>
                      <a:r>
                        <a:rPr lang="en-US" sz="800" b="0" i="0" u="none" strike="noStrike" dirty="0" err="1">
                          <a:solidFill>
                            <a:srgbClr val="000000"/>
                          </a:solidFill>
                          <a:latin typeface="Calibri"/>
                        </a:rPr>
                        <a:t>Illy</a:t>
                      </a:r>
                      <a:endParaRPr lang="en-US" sz="800" b="0" i="0" u="none" strike="noStrike" dirty="0">
                        <a:solidFill>
                          <a:srgbClr val="000000"/>
                        </a:solidFill>
                        <a:latin typeface="Calibri"/>
                      </a:endParaRP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dirty="0">
                          <a:solidFill>
                            <a:srgbClr val="000000"/>
                          </a:solidFill>
                          <a:latin typeface="Calibri"/>
                        </a:rPr>
                        <a:t>NOTORIETA_PRIVATE </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Livello di notorietà private label</a:t>
                      </a: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a:solidFill>
                            <a:srgbClr val="000000"/>
                          </a:solidFill>
                          <a:latin typeface="Calibri"/>
                        </a:rPr>
                        <a:t>FAM</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Gruppo con cui si consuma caffè: famiglia</a:t>
                      </a: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dirty="0">
                          <a:solidFill>
                            <a:srgbClr val="000000"/>
                          </a:solidFill>
                          <a:latin typeface="Calibri"/>
                        </a:rPr>
                        <a:t>AMICI</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err="1">
                          <a:solidFill>
                            <a:srgbClr val="000000"/>
                          </a:solidFill>
                          <a:latin typeface="Calibri"/>
                        </a:rPr>
                        <a:t>Gruppo</a:t>
                      </a:r>
                      <a:r>
                        <a:rPr lang="en-US" sz="800" b="0" i="0" u="none" strike="noStrike" dirty="0">
                          <a:solidFill>
                            <a:srgbClr val="000000"/>
                          </a:solidFill>
                          <a:latin typeface="Calibri"/>
                        </a:rPr>
                        <a:t> con cui </a:t>
                      </a:r>
                      <a:r>
                        <a:rPr lang="en-US" sz="800" b="0" i="0" u="none" strike="noStrike" dirty="0" err="1">
                          <a:solidFill>
                            <a:srgbClr val="000000"/>
                          </a:solidFill>
                          <a:latin typeface="Calibri"/>
                        </a:rPr>
                        <a:t>si</a:t>
                      </a:r>
                      <a:r>
                        <a:rPr lang="en-US" sz="800" b="0" i="0" u="none" strike="noStrike" dirty="0">
                          <a:solidFill>
                            <a:srgbClr val="000000"/>
                          </a:solidFill>
                          <a:latin typeface="Calibri"/>
                        </a:rPr>
                        <a:t> </a:t>
                      </a:r>
                      <a:r>
                        <a:rPr lang="en-US" sz="800" b="0" i="0" u="none" strike="noStrike" dirty="0" err="1">
                          <a:solidFill>
                            <a:srgbClr val="000000"/>
                          </a:solidFill>
                          <a:latin typeface="Calibri"/>
                        </a:rPr>
                        <a:t>consuma</a:t>
                      </a:r>
                      <a:r>
                        <a:rPr lang="en-US" sz="800" b="0" i="0" u="none" strike="noStrike" dirty="0">
                          <a:solidFill>
                            <a:srgbClr val="000000"/>
                          </a:solidFill>
                          <a:latin typeface="Calibri"/>
                        </a:rPr>
                        <a:t> </a:t>
                      </a:r>
                      <a:r>
                        <a:rPr lang="en-US" sz="800" b="0" i="0" u="none" strike="noStrike" dirty="0" err="1">
                          <a:solidFill>
                            <a:srgbClr val="000000"/>
                          </a:solidFill>
                          <a:latin typeface="Calibri"/>
                        </a:rPr>
                        <a:t>caffè</a:t>
                      </a:r>
                      <a:r>
                        <a:rPr lang="en-US" sz="800" b="0" i="0" u="none" strike="noStrike" dirty="0">
                          <a:solidFill>
                            <a:srgbClr val="000000"/>
                          </a:solidFill>
                          <a:latin typeface="Calibri"/>
                        </a:rPr>
                        <a:t>: </a:t>
                      </a:r>
                      <a:r>
                        <a:rPr lang="en-US" sz="800" b="0" i="0" u="none" strike="noStrike" dirty="0" err="1">
                          <a:solidFill>
                            <a:srgbClr val="000000"/>
                          </a:solidFill>
                          <a:latin typeface="Calibri"/>
                        </a:rPr>
                        <a:t>amici</a:t>
                      </a:r>
                      <a:endParaRPr lang="en-US" sz="800" b="0" i="0" u="none" strike="noStrike" dirty="0">
                        <a:solidFill>
                          <a:srgbClr val="000000"/>
                        </a:solidFill>
                        <a:latin typeface="Calibri"/>
                      </a:endParaRP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dirty="0">
                          <a:solidFill>
                            <a:srgbClr val="000000"/>
                          </a:solidFill>
                          <a:latin typeface="Calibri"/>
                        </a:rPr>
                        <a:t>INFLCONS_PIAC</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err="1">
                          <a:solidFill>
                            <a:srgbClr val="000000"/>
                          </a:solidFill>
                          <a:latin typeface="Calibri"/>
                        </a:rPr>
                        <a:t>Livello</a:t>
                      </a:r>
                      <a:r>
                        <a:rPr lang="en-US" sz="800" b="0" i="0" u="none" strike="noStrike" dirty="0">
                          <a:solidFill>
                            <a:srgbClr val="000000"/>
                          </a:solidFill>
                          <a:latin typeface="Calibri"/>
                        </a:rPr>
                        <a:t> </a:t>
                      </a:r>
                      <a:r>
                        <a:rPr lang="en-US" sz="800" b="0" i="0" u="none" strike="noStrike" dirty="0" err="1">
                          <a:solidFill>
                            <a:srgbClr val="000000"/>
                          </a:solidFill>
                          <a:latin typeface="Calibri"/>
                        </a:rPr>
                        <a:t>di</a:t>
                      </a:r>
                      <a:r>
                        <a:rPr lang="en-US" sz="800" b="0" i="0" u="none" strike="noStrike" dirty="0">
                          <a:solidFill>
                            <a:srgbClr val="000000"/>
                          </a:solidFill>
                          <a:latin typeface="Calibri"/>
                        </a:rPr>
                        <a:t> influenza del </a:t>
                      </a:r>
                      <a:r>
                        <a:rPr lang="en-US" sz="800" b="0" i="0" u="none" strike="noStrike" dirty="0" err="1">
                          <a:solidFill>
                            <a:srgbClr val="000000"/>
                          </a:solidFill>
                          <a:latin typeface="Calibri"/>
                        </a:rPr>
                        <a:t>consumatore</a:t>
                      </a:r>
                      <a:r>
                        <a:rPr lang="en-US" sz="800" b="0" i="0" u="none" strike="noStrike" dirty="0">
                          <a:solidFill>
                            <a:srgbClr val="000000"/>
                          </a:solidFill>
                          <a:latin typeface="Calibri"/>
                        </a:rPr>
                        <a:t> </a:t>
                      </a:r>
                      <a:r>
                        <a:rPr lang="en-US" sz="800" b="0" i="0" u="none" strike="noStrike" dirty="0" err="1">
                          <a:solidFill>
                            <a:srgbClr val="000000"/>
                          </a:solidFill>
                          <a:latin typeface="Calibri"/>
                        </a:rPr>
                        <a:t>relativo</a:t>
                      </a:r>
                      <a:r>
                        <a:rPr lang="en-US" sz="800" b="0" i="0" u="none" strike="noStrike" dirty="0">
                          <a:solidFill>
                            <a:srgbClr val="000000"/>
                          </a:solidFill>
                          <a:latin typeface="Calibri"/>
                        </a:rPr>
                        <a:t> al </a:t>
                      </a:r>
                      <a:r>
                        <a:rPr lang="en-US" sz="800" b="0" i="0" u="none" strike="noStrike" dirty="0" err="1">
                          <a:solidFill>
                            <a:srgbClr val="000000"/>
                          </a:solidFill>
                          <a:latin typeface="Calibri"/>
                        </a:rPr>
                        <a:t>piacere</a:t>
                      </a:r>
                      <a:endParaRPr lang="en-US" sz="800" b="0" i="0" u="none" strike="noStrike" dirty="0">
                        <a:solidFill>
                          <a:srgbClr val="000000"/>
                        </a:solidFill>
                        <a:latin typeface="Calibri"/>
                      </a:endParaRP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a:solidFill>
                            <a:srgbClr val="000000"/>
                          </a:solidFill>
                          <a:latin typeface="Calibri"/>
                        </a:rPr>
                        <a:t>INFLCONS_UTIL</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err="1">
                          <a:solidFill>
                            <a:srgbClr val="000000"/>
                          </a:solidFill>
                          <a:latin typeface="Calibri"/>
                        </a:rPr>
                        <a:t>Livello</a:t>
                      </a:r>
                      <a:r>
                        <a:rPr lang="en-US" sz="800" b="0" i="0" u="none" strike="noStrike" dirty="0">
                          <a:solidFill>
                            <a:srgbClr val="000000"/>
                          </a:solidFill>
                          <a:latin typeface="Calibri"/>
                        </a:rPr>
                        <a:t> </a:t>
                      </a:r>
                      <a:r>
                        <a:rPr lang="en-US" sz="800" b="0" i="0" u="none" strike="noStrike" dirty="0" err="1">
                          <a:solidFill>
                            <a:srgbClr val="000000"/>
                          </a:solidFill>
                          <a:latin typeface="Calibri"/>
                        </a:rPr>
                        <a:t>di</a:t>
                      </a:r>
                      <a:r>
                        <a:rPr lang="en-US" sz="800" b="0" i="0" u="none" strike="noStrike" dirty="0">
                          <a:solidFill>
                            <a:srgbClr val="000000"/>
                          </a:solidFill>
                          <a:latin typeface="Calibri"/>
                        </a:rPr>
                        <a:t> influenza del </a:t>
                      </a:r>
                      <a:r>
                        <a:rPr lang="en-US" sz="800" b="0" i="0" u="none" strike="noStrike" dirty="0" err="1">
                          <a:solidFill>
                            <a:srgbClr val="000000"/>
                          </a:solidFill>
                          <a:latin typeface="Calibri"/>
                        </a:rPr>
                        <a:t>consumatore</a:t>
                      </a:r>
                      <a:r>
                        <a:rPr lang="en-US" sz="800" b="0" i="0" u="none" strike="noStrike" dirty="0">
                          <a:solidFill>
                            <a:srgbClr val="000000"/>
                          </a:solidFill>
                          <a:latin typeface="Calibri"/>
                        </a:rPr>
                        <a:t> </a:t>
                      </a:r>
                      <a:r>
                        <a:rPr lang="en-US" sz="800" b="0" i="0" u="none" strike="noStrike" dirty="0" err="1">
                          <a:solidFill>
                            <a:srgbClr val="000000"/>
                          </a:solidFill>
                          <a:latin typeface="Calibri"/>
                        </a:rPr>
                        <a:t>relativo</a:t>
                      </a:r>
                      <a:r>
                        <a:rPr lang="en-US" sz="800" b="0" i="0" u="none" strike="noStrike" dirty="0">
                          <a:solidFill>
                            <a:srgbClr val="000000"/>
                          </a:solidFill>
                          <a:latin typeface="Calibri"/>
                        </a:rPr>
                        <a:t> </a:t>
                      </a:r>
                      <a:r>
                        <a:rPr lang="en-US" sz="800" b="0" i="0" u="none" strike="noStrike" dirty="0" err="1">
                          <a:solidFill>
                            <a:srgbClr val="000000"/>
                          </a:solidFill>
                          <a:latin typeface="Calibri"/>
                        </a:rPr>
                        <a:t>all'utilità</a:t>
                      </a:r>
                      <a:endParaRPr lang="en-US" sz="800" b="0" i="0" u="none" strike="noStrike" dirty="0">
                        <a:solidFill>
                          <a:srgbClr val="000000"/>
                        </a:solidFill>
                        <a:latin typeface="Calibri"/>
                      </a:endParaRP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dirty="0">
                          <a:solidFill>
                            <a:srgbClr val="000000"/>
                          </a:solidFill>
                          <a:latin typeface="Calibri"/>
                        </a:rPr>
                        <a:t>AGG_ECCIT</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err="1">
                          <a:solidFill>
                            <a:srgbClr val="000000"/>
                          </a:solidFill>
                          <a:latin typeface="Calibri"/>
                        </a:rPr>
                        <a:t>Aggettivi</a:t>
                      </a:r>
                      <a:r>
                        <a:rPr lang="en-US" sz="800" b="0" i="0" u="none" strike="noStrike" dirty="0">
                          <a:solidFill>
                            <a:srgbClr val="000000"/>
                          </a:solidFill>
                          <a:latin typeface="Calibri"/>
                        </a:rPr>
                        <a:t> </a:t>
                      </a:r>
                      <a:r>
                        <a:rPr lang="en-US" sz="800" b="0" i="0" u="none" strike="noStrike" dirty="0" err="1">
                          <a:solidFill>
                            <a:srgbClr val="000000"/>
                          </a:solidFill>
                          <a:latin typeface="Calibri"/>
                        </a:rPr>
                        <a:t>associati</a:t>
                      </a:r>
                      <a:r>
                        <a:rPr lang="en-US" sz="800" b="0" i="0" u="none" strike="noStrike" dirty="0">
                          <a:solidFill>
                            <a:srgbClr val="000000"/>
                          </a:solidFill>
                          <a:latin typeface="Calibri"/>
                        </a:rPr>
                        <a:t> al </a:t>
                      </a:r>
                      <a:r>
                        <a:rPr lang="en-US" sz="800" b="0" i="0" u="none" strike="noStrike" dirty="0" err="1">
                          <a:solidFill>
                            <a:srgbClr val="000000"/>
                          </a:solidFill>
                          <a:latin typeface="Calibri"/>
                        </a:rPr>
                        <a:t>caffè</a:t>
                      </a:r>
                      <a:r>
                        <a:rPr lang="en-US" sz="800" b="0" i="0" u="none" strike="noStrike" dirty="0">
                          <a:solidFill>
                            <a:srgbClr val="000000"/>
                          </a:solidFill>
                          <a:latin typeface="Calibri"/>
                        </a:rPr>
                        <a:t>: </a:t>
                      </a:r>
                      <a:r>
                        <a:rPr lang="en-US" sz="800" b="0" i="0" u="none" strike="noStrike" dirty="0" err="1">
                          <a:solidFill>
                            <a:srgbClr val="000000"/>
                          </a:solidFill>
                          <a:latin typeface="Calibri"/>
                        </a:rPr>
                        <a:t>eccitante</a:t>
                      </a:r>
                      <a:endParaRPr lang="en-US" sz="800" b="0" i="0" u="none" strike="noStrike" dirty="0">
                        <a:solidFill>
                          <a:srgbClr val="000000"/>
                        </a:solidFill>
                        <a:latin typeface="Calibri"/>
                      </a:endParaRP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dirty="0">
                          <a:solidFill>
                            <a:srgbClr val="000000"/>
                          </a:solidFill>
                          <a:latin typeface="Calibri"/>
                        </a:rPr>
                        <a:t>AGG_SALUT</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err="1">
                          <a:solidFill>
                            <a:srgbClr val="000000"/>
                          </a:solidFill>
                          <a:latin typeface="Calibri"/>
                        </a:rPr>
                        <a:t>Aggettivi</a:t>
                      </a:r>
                      <a:r>
                        <a:rPr lang="en-US" sz="800" b="0" i="0" u="none" strike="noStrike" dirty="0">
                          <a:solidFill>
                            <a:srgbClr val="000000"/>
                          </a:solidFill>
                          <a:latin typeface="Calibri"/>
                        </a:rPr>
                        <a:t> </a:t>
                      </a:r>
                      <a:r>
                        <a:rPr lang="en-US" sz="800" b="0" i="0" u="none" strike="noStrike" dirty="0" err="1">
                          <a:solidFill>
                            <a:srgbClr val="000000"/>
                          </a:solidFill>
                          <a:latin typeface="Calibri"/>
                        </a:rPr>
                        <a:t>associati</a:t>
                      </a:r>
                      <a:r>
                        <a:rPr lang="en-US" sz="800" b="0" i="0" u="none" strike="noStrike" dirty="0">
                          <a:solidFill>
                            <a:srgbClr val="000000"/>
                          </a:solidFill>
                          <a:latin typeface="Calibri"/>
                        </a:rPr>
                        <a:t> al </a:t>
                      </a:r>
                      <a:r>
                        <a:rPr lang="en-US" sz="800" b="0" i="0" u="none" strike="noStrike" dirty="0" err="1">
                          <a:solidFill>
                            <a:srgbClr val="000000"/>
                          </a:solidFill>
                          <a:latin typeface="Calibri"/>
                        </a:rPr>
                        <a:t>caffè</a:t>
                      </a:r>
                      <a:r>
                        <a:rPr lang="en-US" sz="800" b="0" i="0" u="none" strike="noStrike" dirty="0">
                          <a:solidFill>
                            <a:srgbClr val="000000"/>
                          </a:solidFill>
                          <a:latin typeface="Calibri"/>
                        </a:rPr>
                        <a:t>: </a:t>
                      </a:r>
                      <a:r>
                        <a:rPr lang="en-US" sz="800" b="0" i="0" u="none" strike="noStrike" dirty="0" err="1">
                          <a:solidFill>
                            <a:srgbClr val="000000"/>
                          </a:solidFill>
                          <a:latin typeface="Calibri"/>
                        </a:rPr>
                        <a:t>salutare</a:t>
                      </a:r>
                      <a:endParaRPr lang="en-US" sz="800" b="0" i="0" u="none" strike="noStrike" dirty="0">
                        <a:solidFill>
                          <a:srgbClr val="000000"/>
                        </a:solidFill>
                        <a:latin typeface="Calibri"/>
                      </a:endParaRP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dirty="0">
                          <a:solidFill>
                            <a:srgbClr val="000000"/>
                          </a:solidFill>
                          <a:latin typeface="Calibri"/>
                        </a:rPr>
                        <a:t>AGG_STIM</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err="1">
                          <a:solidFill>
                            <a:srgbClr val="000000"/>
                          </a:solidFill>
                          <a:latin typeface="Calibri"/>
                        </a:rPr>
                        <a:t>Aggettivi</a:t>
                      </a:r>
                      <a:r>
                        <a:rPr lang="en-US" sz="800" b="0" i="0" u="none" strike="noStrike" dirty="0">
                          <a:solidFill>
                            <a:srgbClr val="000000"/>
                          </a:solidFill>
                          <a:latin typeface="Calibri"/>
                        </a:rPr>
                        <a:t> </a:t>
                      </a:r>
                      <a:r>
                        <a:rPr lang="en-US" sz="800" b="0" i="0" u="none" strike="noStrike" dirty="0" err="1">
                          <a:solidFill>
                            <a:srgbClr val="000000"/>
                          </a:solidFill>
                          <a:latin typeface="Calibri"/>
                        </a:rPr>
                        <a:t>associati</a:t>
                      </a:r>
                      <a:r>
                        <a:rPr lang="en-US" sz="800" b="0" i="0" u="none" strike="noStrike" dirty="0">
                          <a:solidFill>
                            <a:srgbClr val="000000"/>
                          </a:solidFill>
                          <a:latin typeface="Calibri"/>
                        </a:rPr>
                        <a:t> al </a:t>
                      </a:r>
                      <a:r>
                        <a:rPr lang="en-US" sz="800" b="0" i="0" u="none" strike="noStrike" dirty="0" err="1">
                          <a:solidFill>
                            <a:srgbClr val="000000"/>
                          </a:solidFill>
                          <a:latin typeface="Calibri"/>
                        </a:rPr>
                        <a:t>caffè</a:t>
                      </a:r>
                      <a:r>
                        <a:rPr lang="en-US" sz="800" b="0" i="0" u="none" strike="noStrike" dirty="0">
                          <a:solidFill>
                            <a:srgbClr val="000000"/>
                          </a:solidFill>
                          <a:latin typeface="Calibri"/>
                        </a:rPr>
                        <a:t>: </a:t>
                      </a:r>
                      <a:r>
                        <a:rPr lang="en-US" sz="800" b="0" i="0" u="none" strike="noStrike" dirty="0" err="1">
                          <a:solidFill>
                            <a:srgbClr val="000000"/>
                          </a:solidFill>
                          <a:latin typeface="Calibri"/>
                        </a:rPr>
                        <a:t>stimolante</a:t>
                      </a:r>
                      <a:endParaRPr lang="en-US" sz="800" b="0" i="0" u="none" strike="noStrike" dirty="0">
                        <a:solidFill>
                          <a:srgbClr val="000000"/>
                        </a:solidFill>
                        <a:latin typeface="Calibri"/>
                      </a:endParaRP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a:solidFill>
                            <a:srgbClr val="000000"/>
                          </a:solidFill>
                          <a:latin typeface="Calibri"/>
                        </a:rPr>
                        <a:t>AGG_CURAT</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err="1">
                          <a:solidFill>
                            <a:srgbClr val="000000"/>
                          </a:solidFill>
                          <a:latin typeface="Calibri"/>
                        </a:rPr>
                        <a:t>Aggettivi</a:t>
                      </a:r>
                      <a:r>
                        <a:rPr lang="en-US" sz="800" b="0" i="0" u="none" strike="noStrike" dirty="0">
                          <a:solidFill>
                            <a:srgbClr val="000000"/>
                          </a:solidFill>
                          <a:latin typeface="Calibri"/>
                        </a:rPr>
                        <a:t> </a:t>
                      </a:r>
                      <a:r>
                        <a:rPr lang="en-US" sz="800" b="0" i="0" u="none" strike="noStrike" dirty="0" err="1">
                          <a:solidFill>
                            <a:srgbClr val="000000"/>
                          </a:solidFill>
                          <a:latin typeface="Calibri"/>
                        </a:rPr>
                        <a:t>associati</a:t>
                      </a:r>
                      <a:r>
                        <a:rPr lang="en-US" sz="800" b="0" i="0" u="none" strike="noStrike" dirty="0">
                          <a:solidFill>
                            <a:srgbClr val="000000"/>
                          </a:solidFill>
                          <a:latin typeface="Calibri"/>
                        </a:rPr>
                        <a:t> al </a:t>
                      </a:r>
                      <a:r>
                        <a:rPr lang="en-US" sz="800" b="0" i="0" u="none" strike="noStrike" dirty="0" err="1">
                          <a:solidFill>
                            <a:srgbClr val="000000"/>
                          </a:solidFill>
                          <a:latin typeface="Calibri"/>
                        </a:rPr>
                        <a:t>caffè</a:t>
                      </a:r>
                      <a:r>
                        <a:rPr lang="en-US" sz="800" b="0" i="0" u="none" strike="noStrike" dirty="0">
                          <a:solidFill>
                            <a:srgbClr val="000000"/>
                          </a:solidFill>
                          <a:latin typeface="Calibri"/>
                        </a:rPr>
                        <a:t>: </a:t>
                      </a:r>
                      <a:r>
                        <a:rPr lang="en-US" sz="800" b="0" i="0" u="none" strike="noStrike" dirty="0" err="1">
                          <a:solidFill>
                            <a:srgbClr val="000000"/>
                          </a:solidFill>
                          <a:latin typeface="Calibri"/>
                        </a:rPr>
                        <a:t>curativo</a:t>
                      </a:r>
                      <a:endParaRPr lang="en-US" sz="800" b="0" i="0" u="none" strike="noStrike" dirty="0">
                        <a:solidFill>
                          <a:srgbClr val="000000"/>
                        </a:solidFill>
                        <a:latin typeface="Calibri"/>
                      </a:endParaRP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dirty="0">
                          <a:solidFill>
                            <a:srgbClr val="000000"/>
                          </a:solidFill>
                          <a:latin typeface="Calibri"/>
                        </a:rPr>
                        <a:t>AGG_DANN</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err="1">
                          <a:solidFill>
                            <a:srgbClr val="000000"/>
                          </a:solidFill>
                          <a:latin typeface="Calibri"/>
                        </a:rPr>
                        <a:t>Aggettivi</a:t>
                      </a:r>
                      <a:r>
                        <a:rPr lang="en-US" sz="800" b="0" i="0" u="none" strike="noStrike" dirty="0">
                          <a:solidFill>
                            <a:srgbClr val="000000"/>
                          </a:solidFill>
                          <a:latin typeface="Calibri"/>
                        </a:rPr>
                        <a:t> </a:t>
                      </a:r>
                      <a:r>
                        <a:rPr lang="en-US" sz="800" b="0" i="0" u="none" strike="noStrike" dirty="0" err="1">
                          <a:solidFill>
                            <a:srgbClr val="000000"/>
                          </a:solidFill>
                          <a:latin typeface="Calibri"/>
                        </a:rPr>
                        <a:t>associati</a:t>
                      </a:r>
                      <a:r>
                        <a:rPr lang="en-US" sz="800" b="0" i="0" u="none" strike="noStrike" dirty="0">
                          <a:solidFill>
                            <a:srgbClr val="000000"/>
                          </a:solidFill>
                          <a:latin typeface="Calibri"/>
                        </a:rPr>
                        <a:t> al </a:t>
                      </a:r>
                      <a:r>
                        <a:rPr lang="en-US" sz="800" b="0" i="0" u="none" strike="noStrike" dirty="0" err="1">
                          <a:solidFill>
                            <a:srgbClr val="000000"/>
                          </a:solidFill>
                          <a:latin typeface="Calibri"/>
                        </a:rPr>
                        <a:t>caffè</a:t>
                      </a:r>
                      <a:r>
                        <a:rPr lang="en-US" sz="800" b="0" i="0" u="none" strike="noStrike" dirty="0">
                          <a:solidFill>
                            <a:srgbClr val="000000"/>
                          </a:solidFill>
                          <a:latin typeface="Calibri"/>
                        </a:rPr>
                        <a:t>: </a:t>
                      </a:r>
                      <a:r>
                        <a:rPr lang="en-US" sz="800" b="0" i="0" u="none" strike="noStrike" dirty="0" err="1">
                          <a:solidFill>
                            <a:srgbClr val="000000"/>
                          </a:solidFill>
                          <a:latin typeface="Calibri"/>
                        </a:rPr>
                        <a:t>dannoso</a:t>
                      </a:r>
                      <a:endParaRPr lang="en-US" sz="800" b="0" i="0" u="none" strike="noStrike" dirty="0">
                        <a:solidFill>
                          <a:srgbClr val="000000"/>
                        </a:solidFill>
                        <a:latin typeface="Calibri"/>
                      </a:endParaRP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a:solidFill>
                            <a:srgbClr val="000000"/>
                          </a:solidFill>
                          <a:latin typeface="Calibri"/>
                        </a:rPr>
                        <a:t>AGG_RILAS</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err="1">
                          <a:solidFill>
                            <a:srgbClr val="000000"/>
                          </a:solidFill>
                          <a:latin typeface="Calibri"/>
                        </a:rPr>
                        <a:t>Aggettivi</a:t>
                      </a:r>
                      <a:r>
                        <a:rPr lang="en-US" sz="800" b="0" i="0" u="none" strike="noStrike" dirty="0">
                          <a:solidFill>
                            <a:srgbClr val="000000"/>
                          </a:solidFill>
                          <a:latin typeface="Calibri"/>
                        </a:rPr>
                        <a:t> </a:t>
                      </a:r>
                      <a:r>
                        <a:rPr lang="en-US" sz="800" b="0" i="0" u="none" strike="noStrike" dirty="0" err="1">
                          <a:solidFill>
                            <a:srgbClr val="000000"/>
                          </a:solidFill>
                          <a:latin typeface="Calibri"/>
                        </a:rPr>
                        <a:t>associati</a:t>
                      </a:r>
                      <a:r>
                        <a:rPr lang="en-US" sz="800" b="0" i="0" u="none" strike="noStrike" dirty="0">
                          <a:solidFill>
                            <a:srgbClr val="000000"/>
                          </a:solidFill>
                          <a:latin typeface="Calibri"/>
                        </a:rPr>
                        <a:t> al </a:t>
                      </a:r>
                      <a:r>
                        <a:rPr lang="en-US" sz="800" b="0" i="0" u="none" strike="noStrike" dirty="0" err="1">
                          <a:solidFill>
                            <a:srgbClr val="000000"/>
                          </a:solidFill>
                          <a:latin typeface="Calibri"/>
                        </a:rPr>
                        <a:t>caffè</a:t>
                      </a:r>
                      <a:r>
                        <a:rPr lang="en-US" sz="800" b="0" i="0" u="none" strike="noStrike" dirty="0">
                          <a:solidFill>
                            <a:srgbClr val="000000"/>
                          </a:solidFill>
                          <a:latin typeface="Calibri"/>
                        </a:rPr>
                        <a:t>: </a:t>
                      </a:r>
                      <a:r>
                        <a:rPr lang="en-US" sz="800" b="0" i="0" u="none" strike="noStrike" dirty="0" err="1">
                          <a:solidFill>
                            <a:srgbClr val="000000"/>
                          </a:solidFill>
                          <a:latin typeface="Calibri"/>
                        </a:rPr>
                        <a:t>rilassante</a:t>
                      </a:r>
                      <a:endParaRPr lang="en-US" sz="800" b="0" i="0" u="none" strike="noStrike" dirty="0">
                        <a:solidFill>
                          <a:srgbClr val="000000"/>
                        </a:solidFill>
                        <a:latin typeface="Calibri"/>
                      </a:endParaRP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a:solidFill>
                            <a:srgbClr val="000000"/>
                          </a:solidFill>
                          <a:latin typeface="Calibri"/>
                        </a:rPr>
                        <a:t>SODDISF_COSTO</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err="1">
                          <a:solidFill>
                            <a:srgbClr val="000000"/>
                          </a:solidFill>
                          <a:latin typeface="Calibri"/>
                        </a:rPr>
                        <a:t>Livello</a:t>
                      </a:r>
                      <a:r>
                        <a:rPr lang="en-US" sz="800" b="0" i="0" u="none" strike="noStrike" dirty="0">
                          <a:solidFill>
                            <a:srgbClr val="000000"/>
                          </a:solidFill>
                          <a:latin typeface="Calibri"/>
                        </a:rPr>
                        <a:t> </a:t>
                      </a:r>
                      <a:r>
                        <a:rPr lang="en-US" sz="800" b="0" i="0" u="none" strike="noStrike" dirty="0" err="1">
                          <a:solidFill>
                            <a:srgbClr val="000000"/>
                          </a:solidFill>
                          <a:latin typeface="Calibri"/>
                        </a:rPr>
                        <a:t>di</a:t>
                      </a:r>
                      <a:r>
                        <a:rPr lang="en-US" sz="800" b="0" i="0" u="none" strike="noStrike" dirty="0">
                          <a:solidFill>
                            <a:srgbClr val="000000"/>
                          </a:solidFill>
                          <a:latin typeface="Calibri"/>
                        </a:rPr>
                        <a:t> </a:t>
                      </a:r>
                      <a:r>
                        <a:rPr lang="en-US" sz="800" b="0" i="0" u="none" strike="noStrike" dirty="0" err="1">
                          <a:solidFill>
                            <a:srgbClr val="000000"/>
                          </a:solidFill>
                          <a:latin typeface="Calibri"/>
                        </a:rPr>
                        <a:t>soddisfazione</a:t>
                      </a:r>
                      <a:r>
                        <a:rPr lang="en-US" sz="800" b="0" i="0" u="none" strike="noStrike" dirty="0">
                          <a:solidFill>
                            <a:srgbClr val="000000"/>
                          </a:solidFill>
                          <a:latin typeface="Calibri"/>
                        </a:rPr>
                        <a:t> </a:t>
                      </a:r>
                      <a:r>
                        <a:rPr lang="en-US" sz="800" b="0" i="0" u="none" strike="noStrike" dirty="0" err="1">
                          <a:solidFill>
                            <a:srgbClr val="000000"/>
                          </a:solidFill>
                          <a:latin typeface="Calibri"/>
                        </a:rPr>
                        <a:t>relativo</a:t>
                      </a:r>
                      <a:r>
                        <a:rPr lang="en-US" sz="800" b="0" i="0" u="none" strike="noStrike" dirty="0">
                          <a:solidFill>
                            <a:srgbClr val="000000"/>
                          </a:solidFill>
                          <a:latin typeface="Calibri"/>
                        </a:rPr>
                        <a:t> al </a:t>
                      </a:r>
                      <a:r>
                        <a:rPr lang="en-US" sz="800" b="0" i="0" u="none" strike="noStrike" dirty="0" err="1">
                          <a:solidFill>
                            <a:srgbClr val="000000"/>
                          </a:solidFill>
                          <a:latin typeface="Calibri"/>
                        </a:rPr>
                        <a:t>costo</a:t>
                      </a:r>
                      <a:endParaRPr lang="en-US" sz="800" b="0" i="0" u="none" strike="noStrike" dirty="0">
                        <a:solidFill>
                          <a:srgbClr val="000000"/>
                        </a:solidFill>
                        <a:latin typeface="Calibri"/>
                      </a:endParaRP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a:solidFill>
                            <a:srgbClr val="000000"/>
                          </a:solidFill>
                          <a:latin typeface="Calibri"/>
                        </a:rPr>
                        <a:t>SODDISF_REPER</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err="1">
                          <a:solidFill>
                            <a:srgbClr val="000000"/>
                          </a:solidFill>
                          <a:latin typeface="Calibri"/>
                        </a:rPr>
                        <a:t>Livello</a:t>
                      </a:r>
                      <a:r>
                        <a:rPr lang="en-US" sz="800" b="0" i="0" u="none" strike="noStrike" dirty="0">
                          <a:solidFill>
                            <a:srgbClr val="000000"/>
                          </a:solidFill>
                          <a:latin typeface="Calibri"/>
                        </a:rPr>
                        <a:t> </a:t>
                      </a:r>
                      <a:r>
                        <a:rPr lang="en-US" sz="800" b="0" i="0" u="none" strike="noStrike" dirty="0" err="1">
                          <a:solidFill>
                            <a:srgbClr val="000000"/>
                          </a:solidFill>
                          <a:latin typeface="Calibri"/>
                        </a:rPr>
                        <a:t>di</a:t>
                      </a:r>
                      <a:r>
                        <a:rPr lang="en-US" sz="800" b="0" i="0" u="none" strike="noStrike" dirty="0">
                          <a:solidFill>
                            <a:srgbClr val="000000"/>
                          </a:solidFill>
                          <a:latin typeface="Calibri"/>
                        </a:rPr>
                        <a:t> </a:t>
                      </a:r>
                      <a:r>
                        <a:rPr lang="en-US" sz="800" b="0" i="0" u="none" strike="noStrike" dirty="0" err="1">
                          <a:solidFill>
                            <a:srgbClr val="000000"/>
                          </a:solidFill>
                          <a:latin typeface="Calibri"/>
                        </a:rPr>
                        <a:t>soddisfazione</a:t>
                      </a:r>
                      <a:r>
                        <a:rPr lang="en-US" sz="800" b="0" i="0" u="none" strike="noStrike" dirty="0">
                          <a:solidFill>
                            <a:srgbClr val="000000"/>
                          </a:solidFill>
                          <a:latin typeface="Calibri"/>
                        </a:rPr>
                        <a:t> </a:t>
                      </a:r>
                      <a:r>
                        <a:rPr lang="en-US" sz="800" b="0" i="0" u="none" strike="noStrike" dirty="0" err="1">
                          <a:solidFill>
                            <a:srgbClr val="000000"/>
                          </a:solidFill>
                          <a:latin typeface="Calibri"/>
                        </a:rPr>
                        <a:t>relativo</a:t>
                      </a:r>
                      <a:r>
                        <a:rPr lang="en-US" sz="800" b="0" i="0" u="none" strike="noStrike" dirty="0">
                          <a:solidFill>
                            <a:srgbClr val="000000"/>
                          </a:solidFill>
                          <a:latin typeface="Calibri"/>
                        </a:rPr>
                        <a:t> </a:t>
                      </a:r>
                      <a:r>
                        <a:rPr lang="en-US" sz="800" b="0" i="0" u="none" strike="noStrike" dirty="0" err="1">
                          <a:solidFill>
                            <a:srgbClr val="000000"/>
                          </a:solidFill>
                          <a:latin typeface="Calibri"/>
                        </a:rPr>
                        <a:t>alla</a:t>
                      </a:r>
                      <a:r>
                        <a:rPr lang="en-US" sz="800" b="0" i="0" u="none" strike="noStrike" dirty="0">
                          <a:solidFill>
                            <a:srgbClr val="000000"/>
                          </a:solidFill>
                          <a:latin typeface="Calibri"/>
                        </a:rPr>
                        <a:t> </a:t>
                      </a:r>
                      <a:r>
                        <a:rPr lang="en-US" sz="800" b="0" i="0" u="none" strike="noStrike" dirty="0" err="1">
                          <a:solidFill>
                            <a:srgbClr val="000000"/>
                          </a:solidFill>
                          <a:latin typeface="Calibri"/>
                        </a:rPr>
                        <a:t>reperibilità</a:t>
                      </a:r>
                      <a:endParaRPr lang="en-US" sz="800" b="0" i="0" u="none" strike="noStrike" dirty="0">
                        <a:solidFill>
                          <a:srgbClr val="000000"/>
                        </a:solidFill>
                        <a:latin typeface="Calibri"/>
                      </a:endParaRP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a:solidFill>
                            <a:srgbClr val="000000"/>
                          </a:solidFill>
                          <a:latin typeface="Calibri"/>
                        </a:rPr>
                        <a:t>SODDISF_PACK</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err="1">
                          <a:solidFill>
                            <a:srgbClr val="000000"/>
                          </a:solidFill>
                          <a:latin typeface="Calibri"/>
                        </a:rPr>
                        <a:t>Livello</a:t>
                      </a:r>
                      <a:r>
                        <a:rPr lang="en-US" sz="800" b="0" i="0" u="none" strike="noStrike" dirty="0">
                          <a:solidFill>
                            <a:srgbClr val="000000"/>
                          </a:solidFill>
                          <a:latin typeface="Calibri"/>
                        </a:rPr>
                        <a:t> </a:t>
                      </a:r>
                      <a:r>
                        <a:rPr lang="en-US" sz="800" b="0" i="0" u="none" strike="noStrike" dirty="0" err="1">
                          <a:solidFill>
                            <a:srgbClr val="000000"/>
                          </a:solidFill>
                          <a:latin typeface="Calibri"/>
                        </a:rPr>
                        <a:t>di</a:t>
                      </a:r>
                      <a:r>
                        <a:rPr lang="en-US" sz="800" b="0" i="0" u="none" strike="noStrike" dirty="0">
                          <a:solidFill>
                            <a:srgbClr val="000000"/>
                          </a:solidFill>
                          <a:latin typeface="Calibri"/>
                        </a:rPr>
                        <a:t> </a:t>
                      </a:r>
                      <a:r>
                        <a:rPr lang="en-US" sz="800" b="0" i="0" u="none" strike="noStrike" dirty="0" err="1">
                          <a:solidFill>
                            <a:srgbClr val="000000"/>
                          </a:solidFill>
                          <a:latin typeface="Calibri"/>
                        </a:rPr>
                        <a:t>soddisfazione</a:t>
                      </a:r>
                      <a:r>
                        <a:rPr lang="en-US" sz="800" b="0" i="0" u="none" strike="noStrike" dirty="0">
                          <a:solidFill>
                            <a:srgbClr val="000000"/>
                          </a:solidFill>
                          <a:latin typeface="Calibri"/>
                        </a:rPr>
                        <a:t> </a:t>
                      </a:r>
                      <a:r>
                        <a:rPr lang="en-US" sz="800" b="0" i="0" u="none" strike="noStrike" dirty="0" err="1">
                          <a:solidFill>
                            <a:srgbClr val="000000"/>
                          </a:solidFill>
                          <a:latin typeface="Calibri"/>
                        </a:rPr>
                        <a:t>relatico</a:t>
                      </a:r>
                      <a:r>
                        <a:rPr lang="en-US" sz="800" b="0" i="0" u="none" strike="noStrike" dirty="0">
                          <a:solidFill>
                            <a:srgbClr val="000000"/>
                          </a:solidFill>
                          <a:latin typeface="Calibri"/>
                        </a:rPr>
                        <a:t> al packaging</a:t>
                      </a: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dirty="0">
                          <a:solidFill>
                            <a:srgbClr val="000000"/>
                          </a:solidFill>
                          <a:latin typeface="Calibri"/>
                        </a:rPr>
                        <a:t>SODDISF_PREP</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err="1">
                          <a:solidFill>
                            <a:srgbClr val="000000"/>
                          </a:solidFill>
                          <a:latin typeface="Calibri"/>
                        </a:rPr>
                        <a:t>Livello</a:t>
                      </a:r>
                      <a:r>
                        <a:rPr lang="en-US" sz="800" b="0" i="0" u="none" strike="noStrike" dirty="0">
                          <a:solidFill>
                            <a:srgbClr val="000000"/>
                          </a:solidFill>
                          <a:latin typeface="Calibri"/>
                        </a:rPr>
                        <a:t> </a:t>
                      </a:r>
                      <a:r>
                        <a:rPr lang="en-US" sz="800" b="0" i="0" u="none" strike="noStrike" dirty="0" err="1">
                          <a:solidFill>
                            <a:srgbClr val="000000"/>
                          </a:solidFill>
                          <a:latin typeface="Calibri"/>
                        </a:rPr>
                        <a:t>di</a:t>
                      </a:r>
                      <a:r>
                        <a:rPr lang="en-US" sz="800" b="0" i="0" u="none" strike="noStrike" dirty="0">
                          <a:solidFill>
                            <a:srgbClr val="000000"/>
                          </a:solidFill>
                          <a:latin typeface="Calibri"/>
                        </a:rPr>
                        <a:t> </a:t>
                      </a:r>
                      <a:r>
                        <a:rPr lang="en-US" sz="800" b="0" i="0" u="none" strike="noStrike" dirty="0" err="1">
                          <a:solidFill>
                            <a:srgbClr val="000000"/>
                          </a:solidFill>
                          <a:latin typeface="Calibri"/>
                        </a:rPr>
                        <a:t>soddisfazione</a:t>
                      </a:r>
                      <a:r>
                        <a:rPr lang="en-US" sz="800" b="0" i="0" u="none" strike="noStrike" dirty="0">
                          <a:solidFill>
                            <a:srgbClr val="000000"/>
                          </a:solidFill>
                          <a:latin typeface="Calibri"/>
                        </a:rPr>
                        <a:t> </a:t>
                      </a:r>
                      <a:r>
                        <a:rPr lang="en-US" sz="800" b="0" i="0" u="none" strike="noStrike" dirty="0" err="1">
                          <a:solidFill>
                            <a:srgbClr val="000000"/>
                          </a:solidFill>
                          <a:latin typeface="Calibri"/>
                        </a:rPr>
                        <a:t>relativo</a:t>
                      </a:r>
                      <a:r>
                        <a:rPr lang="en-US" sz="800" b="0" i="0" u="none" strike="noStrike" dirty="0">
                          <a:solidFill>
                            <a:srgbClr val="000000"/>
                          </a:solidFill>
                          <a:latin typeface="Calibri"/>
                        </a:rPr>
                        <a:t> </a:t>
                      </a:r>
                      <a:r>
                        <a:rPr lang="en-US" sz="800" b="0" i="0" u="none" strike="noStrike" dirty="0" err="1">
                          <a:solidFill>
                            <a:srgbClr val="000000"/>
                          </a:solidFill>
                          <a:latin typeface="Calibri"/>
                        </a:rPr>
                        <a:t>alla</a:t>
                      </a:r>
                      <a:r>
                        <a:rPr lang="en-US" sz="800" b="0" i="0" u="none" strike="noStrike" dirty="0">
                          <a:solidFill>
                            <a:srgbClr val="000000"/>
                          </a:solidFill>
                          <a:latin typeface="Calibri"/>
                        </a:rPr>
                        <a:t> </a:t>
                      </a:r>
                      <a:r>
                        <a:rPr lang="en-US" sz="800" b="0" i="0" u="none" strike="noStrike" dirty="0" err="1">
                          <a:solidFill>
                            <a:srgbClr val="000000"/>
                          </a:solidFill>
                          <a:latin typeface="Calibri"/>
                        </a:rPr>
                        <a:t>preparazione</a:t>
                      </a:r>
                      <a:endParaRPr lang="en-US" sz="800" b="0" i="0" u="none" strike="noStrike" dirty="0">
                        <a:solidFill>
                          <a:srgbClr val="000000"/>
                        </a:solidFill>
                        <a:latin typeface="Calibri"/>
                      </a:endParaRP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74">
                <a:tc>
                  <a:txBody>
                    <a:bodyPr/>
                    <a:lstStyle/>
                    <a:p>
                      <a:pPr algn="l" fontAlgn="b"/>
                      <a:r>
                        <a:rPr lang="en-US" sz="800" b="0" i="0" u="none" strike="noStrike" dirty="0">
                          <a:solidFill>
                            <a:srgbClr val="000000"/>
                          </a:solidFill>
                          <a:latin typeface="Calibri"/>
                        </a:rPr>
                        <a:t>SODDISF_QUAL</a:t>
                      </a:r>
                    </a:p>
                  </a:txBody>
                  <a:tcPr marL="6888" marR="6888" marT="68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err="1">
                          <a:solidFill>
                            <a:srgbClr val="000000"/>
                          </a:solidFill>
                          <a:latin typeface="Calibri"/>
                        </a:rPr>
                        <a:t>Livello</a:t>
                      </a:r>
                      <a:r>
                        <a:rPr lang="en-US" sz="800" b="0" i="0" u="none" strike="noStrike" dirty="0">
                          <a:solidFill>
                            <a:srgbClr val="000000"/>
                          </a:solidFill>
                          <a:latin typeface="Calibri"/>
                        </a:rPr>
                        <a:t> </a:t>
                      </a:r>
                      <a:r>
                        <a:rPr lang="en-US" sz="800" b="0" i="0" u="none" strike="noStrike" dirty="0" err="1">
                          <a:solidFill>
                            <a:srgbClr val="000000"/>
                          </a:solidFill>
                          <a:latin typeface="Calibri"/>
                        </a:rPr>
                        <a:t>di</a:t>
                      </a:r>
                      <a:r>
                        <a:rPr lang="en-US" sz="800" b="0" i="0" u="none" strike="noStrike" dirty="0">
                          <a:solidFill>
                            <a:srgbClr val="000000"/>
                          </a:solidFill>
                          <a:latin typeface="Calibri"/>
                        </a:rPr>
                        <a:t> </a:t>
                      </a:r>
                      <a:r>
                        <a:rPr lang="en-US" sz="800" b="0" i="0" u="none" strike="noStrike" dirty="0" err="1">
                          <a:solidFill>
                            <a:srgbClr val="000000"/>
                          </a:solidFill>
                          <a:latin typeface="Calibri"/>
                        </a:rPr>
                        <a:t>soddisfazione</a:t>
                      </a:r>
                      <a:r>
                        <a:rPr lang="en-US" sz="800" b="0" i="0" u="none" strike="noStrike" dirty="0">
                          <a:solidFill>
                            <a:srgbClr val="000000"/>
                          </a:solidFill>
                          <a:latin typeface="Calibri"/>
                        </a:rPr>
                        <a:t> </a:t>
                      </a:r>
                      <a:r>
                        <a:rPr lang="en-US" sz="800" b="0" i="0" u="none" strike="noStrike" dirty="0" err="1">
                          <a:solidFill>
                            <a:srgbClr val="000000"/>
                          </a:solidFill>
                          <a:latin typeface="Calibri"/>
                        </a:rPr>
                        <a:t>relativo</a:t>
                      </a:r>
                      <a:r>
                        <a:rPr lang="en-US" sz="800" b="0" i="0" u="none" strike="noStrike" dirty="0">
                          <a:solidFill>
                            <a:srgbClr val="000000"/>
                          </a:solidFill>
                          <a:latin typeface="Calibri"/>
                        </a:rPr>
                        <a:t> </a:t>
                      </a:r>
                      <a:r>
                        <a:rPr lang="en-US" sz="800" b="0" i="0" u="none" strike="noStrike" dirty="0" err="1">
                          <a:solidFill>
                            <a:srgbClr val="000000"/>
                          </a:solidFill>
                          <a:latin typeface="Calibri"/>
                        </a:rPr>
                        <a:t>alla</a:t>
                      </a:r>
                      <a:r>
                        <a:rPr lang="en-US" sz="800" b="0" i="0" u="none" strike="noStrike" dirty="0">
                          <a:solidFill>
                            <a:srgbClr val="000000"/>
                          </a:solidFill>
                          <a:latin typeface="Calibri"/>
                        </a:rPr>
                        <a:t> </a:t>
                      </a:r>
                      <a:r>
                        <a:rPr lang="en-US" sz="800" b="0" i="0" u="none" strike="noStrike" dirty="0" err="1">
                          <a:solidFill>
                            <a:srgbClr val="000000"/>
                          </a:solidFill>
                          <a:latin typeface="Calibri"/>
                        </a:rPr>
                        <a:t>qualità</a:t>
                      </a:r>
                      <a:endParaRPr lang="en-US" sz="800" b="0" i="0" u="none" strike="noStrike" dirty="0">
                        <a:solidFill>
                          <a:srgbClr val="000000"/>
                        </a:solidFill>
                        <a:latin typeface="Calibri"/>
                      </a:endParaRPr>
                    </a:p>
                  </a:txBody>
                  <a:tcPr marL="6888" marR="6888" marT="68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9397"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59398" name="TextBox 7"/>
          <p:cNvSpPr txBox="1">
            <a:spLocks noChangeArrowheads="1"/>
          </p:cNvSpPr>
          <p:nvPr/>
        </p:nvSpPr>
        <p:spPr bwMode="auto">
          <a:xfrm>
            <a:off x="762000" y="914400"/>
            <a:ext cx="8153400" cy="523875"/>
          </a:xfrm>
          <a:prstGeom prst="rect">
            <a:avLst/>
          </a:prstGeom>
          <a:noFill/>
          <a:ln w="9525">
            <a:noFill/>
            <a:miter lim="800000"/>
            <a:headEnd/>
            <a:tailEnd/>
          </a:ln>
        </p:spPr>
        <p:txBody>
          <a:bodyPr>
            <a:spAutoFit/>
          </a:bodyPr>
          <a:lstStyle/>
          <a:p>
            <a:r>
              <a:rPr lang="it-IT" sz="2800" b="1">
                <a:solidFill>
                  <a:srgbClr val="C0504D"/>
                </a:solidFill>
                <a:latin typeface="Calibri" pitchFamily="34" charset="0"/>
              </a:rPr>
              <a:t> </a:t>
            </a:r>
            <a:endParaRPr lang="it-IT" sz="2800" b="1">
              <a:solidFill>
                <a:srgbClr val="800000"/>
              </a:solidFill>
              <a:latin typeface="Calibri" pitchFamily="34" charset="0"/>
            </a:endParaRPr>
          </a:p>
        </p:txBody>
      </p:sp>
      <p:sp>
        <p:nvSpPr>
          <p:cNvPr id="59399" name="Slide Number Placeholder 7"/>
          <p:cNvSpPr>
            <a:spLocks noGrp="1"/>
          </p:cNvSpPr>
          <p:nvPr>
            <p:ph type="sldNum" sz="quarter" idx="12"/>
          </p:nvPr>
        </p:nvSpPr>
        <p:spPr bwMode="auto">
          <a:noFill/>
          <a:ln>
            <a:miter lim="800000"/>
            <a:headEnd/>
            <a:tailEnd/>
          </a:ln>
        </p:spPr>
        <p:txBody>
          <a:bodyPr/>
          <a:lstStyle/>
          <a:p>
            <a:fld id="{44075AE3-7EC8-4EC2-9AC8-D505644FC664}" type="slidenum">
              <a:rPr lang="it-IT" smtClean="0">
                <a:latin typeface="Calibri" pitchFamily="34" charset="0"/>
                <a:ea typeface="ＭＳ Ｐゴシック" pitchFamily="34" charset="-128"/>
              </a:rPr>
              <a:pPr/>
              <a:t>55</a:t>
            </a:fld>
            <a:endParaRPr lang="it-IT" smtClean="0">
              <a:latin typeface="Calibri" pitchFamily="34" charset="0"/>
              <a:ea typeface="ＭＳ Ｐゴシック" pitchFamily="34" charset="-128"/>
            </a:endParaRPr>
          </a:p>
        </p:txBody>
      </p:sp>
      <p:sp>
        <p:nvSpPr>
          <p:cNvPr id="9" name="CasellaDiTesto 8"/>
          <p:cNvSpPr txBox="1"/>
          <p:nvPr/>
        </p:nvSpPr>
        <p:spPr>
          <a:xfrm>
            <a:off x="468313" y="1446213"/>
            <a:ext cx="8496300" cy="830262"/>
          </a:xfrm>
          <a:prstGeom prst="rect">
            <a:avLst/>
          </a:prstGeom>
          <a:noFill/>
        </p:spPr>
        <p:txBody>
          <a:bodyPr>
            <a:spAutoFit/>
          </a:bodyPr>
          <a:lstStyle/>
          <a:p>
            <a:pPr algn="just">
              <a:defRPr/>
            </a:pPr>
            <a:r>
              <a:rPr lang="it-IT" sz="1600" dirty="0">
                <a:latin typeface="+mj-lt"/>
                <a:ea typeface="ＭＳ Ｐゴシック" charset="-128"/>
                <a:cs typeface="ＭＳ Ｐゴシック" charset="-128"/>
              </a:rPr>
              <a:t>Utilizzando la selezione automatica dei </a:t>
            </a:r>
            <a:r>
              <a:rPr lang="it-IT" sz="1600" dirty="0" err="1">
                <a:latin typeface="+mj-lt"/>
                <a:ea typeface="ＭＳ Ｐゴシック" charset="-128"/>
                <a:cs typeface="ＭＳ Ｐゴシック" charset="-128"/>
              </a:rPr>
              <a:t>regressori</a:t>
            </a:r>
            <a:r>
              <a:rPr lang="it-IT" sz="1600" dirty="0">
                <a:latin typeface="+mj-lt"/>
                <a:ea typeface="ＭＳ Ｐゴシック" charset="-128"/>
                <a:cs typeface="ＭＳ Ｐゴシック" charset="-128"/>
              </a:rPr>
              <a:t> attraverso il metodo ‘’</a:t>
            </a:r>
            <a:r>
              <a:rPr lang="it-IT" sz="1600" dirty="0" err="1">
                <a:latin typeface="+mj-lt"/>
                <a:ea typeface="ＭＳ Ｐゴシック" charset="-128"/>
                <a:cs typeface="ＭＳ Ｐゴシック" charset="-128"/>
              </a:rPr>
              <a:t>stepwise</a:t>
            </a:r>
            <a:r>
              <a:rPr lang="it-IT" sz="1600" dirty="0">
                <a:latin typeface="+mj-lt"/>
                <a:ea typeface="ＭＳ Ｐゴシック" charset="-128"/>
                <a:cs typeface="ＭＳ Ｐゴシック" charset="-128"/>
              </a:rPr>
              <a:t>’’ consideriamo la bontà del modello ottenuto. </a:t>
            </a:r>
          </a:p>
          <a:p>
            <a:pPr algn="just">
              <a:defRPr/>
            </a:pPr>
            <a:r>
              <a:rPr lang="it-IT" sz="1600" dirty="0">
                <a:latin typeface="+mj-lt"/>
                <a:ea typeface="ＭＳ Ｐゴシック" charset="-128"/>
                <a:cs typeface="ＭＳ Ｐゴシック" charset="-128"/>
              </a:rPr>
              <a:t>  </a:t>
            </a:r>
          </a:p>
        </p:txBody>
      </p:sp>
      <p:sp>
        <p:nvSpPr>
          <p:cNvPr id="10" name="CasellaDiTesto 9"/>
          <p:cNvSpPr txBox="1"/>
          <p:nvPr/>
        </p:nvSpPr>
        <p:spPr>
          <a:xfrm>
            <a:off x="468313" y="879475"/>
            <a:ext cx="6119812" cy="461963"/>
          </a:xfrm>
          <a:prstGeom prst="rect">
            <a:avLst/>
          </a:prstGeom>
          <a:noFill/>
        </p:spPr>
        <p:txBody>
          <a:bodyPr>
            <a:spAutoFit/>
          </a:bodyPr>
          <a:lstStyle/>
          <a:p>
            <a:pPr>
              <a:defRPr/>
            </a:pPr>
            <a:r>
              <a:rPr lang="it-IT" sz="2400" b="1" dirty="0">
                <a:solidFill>
                  <a:srgbClr val="82302E"/>
                </a:solidFill>
                <a:latin typeface="+mn-lt"/>
                <a:ea typeface="ＭＳ Ｐゴシック" charset="-128"/>
                <a:cs typeface="ＭＳ Ｐゴシック" charset="-128"/>
              </a:rPr>
              <a:t>BONTA’ DEL MODELLO: </a:t>
            </a:r>
            <a:r>
              <a:rPr lang="it-IT" sz="2400" b="1" dirty="0" err="1">
                <a:solidFill>
                  <a:srgbClr val="82302E"/>
                </a:solidFill>
                <a:latin typeface="+mn-lt"/>
                <a:ea typeface="ＭＳ Ｐゴシック" charset="-128"/>
                <a:cs typeface="ＭＳ Ｐゴシック" charset="-128"/>
              </a:rPr>
              <a:t>R-quadro</a:t>
            </a:r>
            <a:endParaRPr lang="it-IT" sz="2400" b="1" dirty="0">
              <a:solidFill>
                <a:srgbClr val="82302E"/>
              </a:solidFill>
              <a:latin typeface="+mn-lt"/>
              <a:ea typeface="ＭＳ Ｐゴシック" charset="-128"/>
              <a:cs typeface="ＭＳ Ｐゴシック" charset="-128"/>
            </a:endParaRPr>
          </a:p>
        </p:txBody>
      </p:sp>
      <p:graphicFrame>
        <p:nvGraphicFramePr>
          <p:cNvPr id="11" name="Tabella 10"/>
          <p:cNvGraphicFramePr>
            <a:graphicFrameLocks noGrp="1"/>
          </p:cNvGraphicFramePr>
          <p:nvPr/>
        </p:nvGraphicFramePr>
        <p:xfrm>
          <a:off x="630238" y="2209800"/>
          <a:ext cx="4013200" cy="426720"/>
        </p:xfrm>
        <a:graphic>
          <a:graphicData uri="http://schemas.openxmlformats.org/drawingml/2006/table">
            <a:tbl>
              <a:tblPr/>
              <a:tblGrid>
                <a:gridCol w="2336800"/>
                <a:gridCol w="1676400"/>
              </a:tblGrid>
              <a:tr h="200025">
                <a:tc>
                  <a:txBody>
                    <a:bodyPr/>
                    <a:lstStyle/>
                    <a:p>
                      <a:pPr algn="ctr" fontAlgn="t"/>
                      <a:r>
                        <a:rPr lang="en-US" sz="1400" b="1" i="0" u="none" strike="noStrike" dirty="0">
                          <a:solidFill>
                            <a:srgbClr val="82302E"/>
                          </a:solidFill>
                          <a:effectLst/>
                          <a:latin typeface="+mn-lt"/>
                        </a:rPr>
                        <a:t>Number of Observations Read</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chemeClr val="tx1"/>
                          </a:solidFill>
                          <a:effectLst/>
                          <a:latin typeface="+mn-lt"/>
                        </a:rPr>
                        <a:t>208</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9550">
                <a:tc>
                  <a:txBody>
                    <a:bodyPr/>
                    <a:lstStyle/>
                    <a:p>
                      <a:pPr algn="ctr" fontAlgn="t"/>
                      <a:r>
                        <a:rPr lang="en-US" sz="1400" b="1" i="0" u="none" strike="noStrike" dirty="0">
                          <a:solidFill>
                            <a:srgbClr val="82302E"/>
                          </a:solidFill>
                          <a:effectLst/>
                          <a:latin typeface="+mn-lt"/>
                        </a:rPr>
                        <a:t>Number of Observations Used</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chemeClr val="tx1"/>
                          </a:solidFill>
                          <a:effectLst/>
                          <a:latin typeface="+mn-lt"/>
                        </a:rPr>
                        <a:t>208</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2" name="Tabella 11"/>
          <p:cNvGraphicFramePr>
            <a:graphicFrameLocks noGrp="1"/>
          </p:cNvGraphicFramePr>
          <p:nvPr/>
        </p:nvGraphicFramePr>
        <p:xfrm>
          <a:off x="1187450" y="3149600"/>
          <a:ext cx="6553200" cy="640080"/>
        </p:xfrm>
        <a:graphic>
          <a:graphicData uri="http://schemas.openxmlformats.org/drawingml/2006/table">
            <a:tbl>
              <a:tblPr/>
              <a:tblGrid>
                <a:gridCol w="2336800"/>
                <a:gridCol w="1676400"/>
                <a:gridCol w="863600"/>
                <a:gridCol w="1676400"/>
              </a:tblGrid>
              <a:tr h="200025">
                <a:tc>
                  <a:txBody>
                    <a:bodyPr/>
                    <a:lstStyle/>
                    <a:p>
                      <a:pPr algn="ctr" fontAlgn="t"/>
                      <a:r>
                        <a:rPr lang="en-US" sz="1400" b="1" i="0" u="none" strike="noStrike" dirty="0">
                          <a:solidFill>
                            <a:schemeClr val="accent2">
                              <a:lumMod val="75000"/>
                            </a:schemeClr>
                          </a:solidFill>
                          <a:effectLst/>
                          <a:latin typeface="+mn-lt"/>
                        </a:rPr>
                        <a:t>Root MSE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chemeClr val="tx1"/>
                          </a:solidFill>
                          <a:effectLst/>
                          <a:latin typeface="+mn-lt"/>
                        </a:rPr>
                        <a:t>1.37618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chemeClr val="accent2">
                              <a:lumMod val="75000"/>
                            </a:schemeClr>
                          </a:solidFill>
                          <a:effectLst/>
                          <a:latin typeface="+mn-lt"/>
                        </a:rPr>
                        <a:t>R-Square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chemeClr val="tx1"/>
                          </a:solidFill>
                          <a:effectLst/>
                          <a:latin typeface="+mn-lt"/>
                        </a:rPr>
                        <a:t>0.2233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00025">
                <a:tc>
                  <a:txBody>
                    <a:bodyPr/>
                    <a:lstStyle/>
                    <a:p>
                      <a:pPr algn="ctr" fontAlgn="t"/>
                      <a:r>
                        <a:rPr lang="en-US" sz="1400" b="1" i="0" u="none" strike="noStrike" dirty="0">
                          <a:solidFill>
                            <a:schemeClr val="accent2">
                              <a:lumMod val="75000"/>
                            </a:schemeClr>
                          </a:solidFill>
                          <a:effectLst/>
                          <a:latin typeface="+mn-lt"/>
                        </a:rPr>
                        <a:t>Dependent Mean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chemeClr val="tx1"/>
                          </a:solidFill>
                          <a:effectLst/>
                          <a:latin typeface="+mn-lt"/>
                        </a:rPr>
                        <a:t>2.8125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a:solidFill>
                            <a:schemeClr val="accent2">
                              <a:lumMod val="75000"/>
                            </a:schemeClr>
                          </a:solidFill>
                          <a:effectLst/>
                          <a:latin typeface="+mn-lt"/>
                        </a:rPr>
                        <a:t>Adj R-Sq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chemeClr val="tx1"/>
                          </a:solidFill>
                          <a:effectLst/>
                          <a:latin typeface="+mn-lt"/>
                        </a:rPr>
                        <a:t>0.1961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9550">
                <a:tc>
                  <a:txBody>
                    <a:bodyPr/>
                    <a:lstStyle/>
                    <a:p>
                      <a:pPr algn="ctr" fontAlgn="t"/>
                      <a:r>
                        <a:rPr lang="en-US" sz="1400" b="1" i="0" u="none" strike="noStrike" dirty="0" err="1">
                          <a:solidFill>
                            <a:schemeClr val="accent2">
                              <a:lumMod val="75000"/>
                            </a:schemeClr>
                          </a:solidFill>
                          <a:effectLst/>
                          <a:latin typeface="+mn-lt"/>
                        </a:rPr>
                        <a:t>Coeff</a:t>
                      </a:r>
                      <a:r>
                        <a:rPr lang="en-US" sz="1400" b="1" i="0" u="none" strike="noStrike" dirty="0">
                          <a:solidFill>
                            <a:schemeClr val="accent2">
                              <a:lumMod val="75000"/>
                            </a:schemeClr>
                          </a:solidFill>
                          <a:effectLst/>
                          <a:latin typeface="+mn-lt"/>
                        </a:rPr>
                        <a:t> </a:t>
                      </a:r>
                      <a:r>
                        <a:rPr lang="en-US" sz="1400" b="1" i="0" u="none" strike="noStrike" dirty="0" err="1">
                          <a:solidFill>
                            <a:schemeClr val="accent2">
                              <a:lumMod val="75000"/>
                            </a:schemeClr>
                          </a:solidFill>
                          <a:effectLst/>
                          <a:latin typeface="+mn-lt"/>
                        </a:rPr>
                        <a:t>Var</a:t>
                      </a:r>
                      <a:endParaRPr lang="en-US" sz="1400" b="1" i="0" u="none" strike="noStrike" dirty="0">
                        <a:solidFill>
                          <a:schemeClr val="accent2">
                            <a:lumMod val="75000"/>
                          </a:schemeClr>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chemeClr val="tx1"/>
                          </a:solidFill>
                          <a:effectLst/>
                          <a:latin typeface="+mn-lt"/>
                        </a:rPr>
                        <a:t>48.93074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a:solidFill>
                            <a:schemeClr val="accent2">
                              <a:lumMod val="75000"/>
                            </a:schemeClr>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3" name="CasellaDiTesto 12"/>
          <p:cNvSpPr txBox="1"/>
          <p:nvPr/>
        </p:nvSpPr>
        <p:spPr>
          <a:xfrm>
            <a:off x="612775" y="4038600"/>
            <a:ext cx="8207375" cy="830263"/>
          </a:xfrm>
          <a:prstGeom prst="rect">
            <a:avLst/>
          </a:prstGeom>
          <a:noFill/>
        </p:spPr>
        <p:txBody>
          <a:bodyPr>
            <a:spAutoFit/>
          </a:bodyPr>
          <a:lstStyle/>
          <a:p>
            <a:pPr algn="just">
              <a:defRPr/>
            </a:pPr>
            <a:r>
              <a:rPr lang="it-IT" sz="1600" dirty="0">
                <a:latin typeface="+mj-lt"/>
                <a:ea typeface="ＭＳ Ｐゴシック" charset="-128"/>
                <a:cs typeface="ＭＳ Ｐゴシック" charset="-128"/>
              </a:rPr>
              <a:t>Prendiamo in considerazione il coefficiente di determinazione R-quadro, per valutare la capacità esplicativa del modello. Nel nostro caso, avendo un valore di 0.2233, possiamo affermare che il modello non è molto soddisfacente perché spiega solo il </a:t>
            </a:r>
            <a:r>
              <a:rPr lang="it-IT" sz="1600" b="1" dirty="0" smtClean="0">
                <a:latin typeface="+mj-lt"/>
                <a:ea typeface="ＭＳ Ｐゴシック" charset="-128"/>
                <a:cs typeface="ＭＳ Ｐゴシック" charset="-128"/>
              </a:rPr>
              <a:t>22.33 </a:t>
            </a:r>
            <a:r>
              <a:rPr lang="it-IT" sz="1600" b="1" dirty="0">
                <a:latin typeface="+mj-lt"/>
                <a:ea typeface="ＭＳ Ｐゴシック" charset="-128"/>
                <a:cs typeface="ＭＳ Ｐゴシック" charset="-128"/>
              </a:rPr>
              <a:t>%</a:t>
            </a:r>
            <a:r>
              <a:rPr lang="it-IT" sz="1600" dirty="0">
                <a:latin typeface="+mj-lt"/>
                <a:ea typeface="ＭＳ Ｐゴシック" charset="-128"/>
                <a:cs typeface="ＭＳ Ｐゴシック" charset="-128"/>
              </a:rPr>
              <a:t> della variabilità totale di Y. </a:t>
            </a:r>
            <a:endParaRPr lang="en-US" sz="1600" dirty="0">
              <a:latin typeface="+mj-lt"/>
              <a:ea typeface="ＭＳ Ｐゴシック" charset="-128"/>
              <a:cs typeface="ＭＳ Ｐゴシック" charset="-128"/>
            </a:endParaRPr>
          </a:p>
        </p:txBody>
      </p:sp>
      <p:sp>
        <p:nvSpPr>
          <p:cNvPr id="14" name="CasellaDiTesto 13"/>
          <p:cNvSpPr txBox="1"/>
          <p:nvPr/>
        </p:nvSpPr>
        <p:spPr>
          <a:xfrm>
            <a:off x="4787900" y="2124075"/>
            <a:ext cx="4032250" cy="584200"/>
          </a:xfrm>
          <a:prstGeom prst="rect">
            <a:avLst/>
          </a:prstGeom>
          <a:noFill/>
        </p:spPr>
        <p:txBody>
          <a:bodyPr>
            <a:spAutoFit/>
          </a:bodyPr>
          <a:lstStyle/>
          <a:p>
            <a:pPr algn="just">
              <a:defRPr/>
            </a:pPr>
            <a:r>
              <a:rPr lang="it-IT" sz="1600" dirty="0">
                <a:latin typeface="+mj-lt"/>
                <a:ea typeface="ＭＳ Ｐゴシック" charset="-128"/>
                <a:cs typeface="ＭＳ Ｐゴシック" charset="-128"/>
              </a:rPr>
              <a:t>Coincidendo le due osservazioni, non vi sono record con valori mancanti.</a:t>
            </a:r>
            <a:endParaRPr lang="en-US" sz="1600" dirty="0">
              <a:latin typeface="+mj-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0421"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60422" name="Slide Number Placeholder 7"/>
          <p:cNvSpPr>
            <a:spLocks noGrp="1"/>
          </p:cNvSpPr>
          <p:nvPr>
            <p:ph type="sldNum" sz="quarter" idx="12"/>
          </p:nvPr>
        </p:nvSpPr>
        <p:spPr bwMode="auto">
          <a:noFill/>
          <a:ln>
            <a:miter lim="800000"/>
            <a:headEnd/>
            <a:tailEnd/>
          </a:ln>
        </p:spPr>
        <p:txBody>
          <a:bodyPr/>
          <a:lstStyle/>
          <a:p>
            <a:fld id="{3F0A1416-EE78-4D16-9EB9-9E67B8D7BB63}" type="slidenum">
              <a:rPr lang="it-IT" smtClean="0">
                <a:latin typeface="Calibri" pitchFamily="34" charset="0"/>
                <a:ea typeface="ＭＳ Ｐゴシック" pitchFamily="34" charset="-128"/>
              </a:rPr>
              <a:pPr/>
              <a:t>56</a:t>
            </a:fld>
            <a:endParaRPr lang="it-IT" smtClean="0">
              <a:latin typeface="Calibri" pitchFamily="34" charset="0"/>
              <a:ea typeface="ＭＳ Ｐゴシック" pitchFamily="34" charset="-128"/>
            </a:endParaRPr>
          </a:p>
        </p:txBody>
      </p:sp>
      <p:graphicFrame>
        <p:nvGraphicFramePr>
          <p:cNvPr id="9" name="Tabella 8"/>
          <p:cNvGraphicFramePr>
            <a:graphicFrameLocks noGrp="1"/>
          </p:cNvGraphicFramePr>
          <p:nvPr/>
        </p:nvGraphicFramePr>
        <p:xfrm>
          <a:off x="539750" y="1916113"/>
          <a:ext cx="8077199" cy="1280160"/>
        </p:xfrm>
        <a:graphic>
          <a:graphicData uri="http://schemas.openxmlformats.org/drawingml/2006/table">
            <a:tbl>
              <a:tblPr/>
              <a:tblGrid>
                <a:gridCol w="2122392"/>
                <a:gridCol w="1522585"/>
                <a:gridCol w="1522585"/>
                <a:gridCol w="1522585"/>
                <a:gridCol w="683433"/>
                <a:gridCol w="703619"/>
              </a:tblGrid>
              <a:tr h="200025">
                <a:tc gridSpan="6">
                  <a:txBody>
                    <a:bodyPr/>
                    <a:lstStyle/>
                    <a:p>
                      <a:pPr algn="ctr" fontAlgn="t"/>
                      <a:r>
                        <a:rPr lang="en-US" sz="1400" b="1" i="0" u="none" strike="noStrike" dirty="0">
                          <a:solidFill>
                            <a:srgbClr val="82302E"/>
                          </a:solidFill>
                          <a:effectLst/>
                          <a:latin typeface="+mn-lt"/>
                        </a:rPr>
                        <a:t>Analysis of Variance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0025">
                <a:tc rowSpan="2">
                  <a:txBody>
                    <a:bodyPr/>
                    <a:lstStyle/>
                    <a:p>
                      <a:pPr algn="ctr" fontAlgn="t"/>
                      <a:r>
                        <a:rPr lang="en-US" sz="1400" b="1" i="0" u="none" strike="noStrike" dirty="0">
                          <a:solidFill>
                            <a:srgbClr val="82302E"/>
                          </a:solidFill>
                          <a:effectLst/>
                          <a:latin typeface="+mn-lt"/>
                        </a:rPr>
                        <a:t>Source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t"/>
                      <a:r>
                        <a:rPr lang="en-US" sz="1400" b="1" i="0" u="none" strike="noStrike" dirty="0">
                          <a:solidFill>
                            <a:schemeClr val="tx1"/>
                          </a:solidFill>
                          <a:effectLst/>
                          <a:latin typeface="+mn-lt"/>
                        </a:rPr>
                        <a:t>DF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chemeClr val="tx1"/>
                          </a:solidFill>
                          <a:effectLst/>
                          <a:latin typeface="+mn-lt"/>
                        </a:rPr>
                        <a:t>Sum of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1400" b="1" i="0" u="none" strike="noStrike">
                          <a:solidFill>
                            <a:schemeClr val="tx1"/>
                          </a:solidFill>
                          <a:effectLst/>
                          <a:latin typeface="+mn-lt"/>
                        </a:rPr>
                        <a:t>Mean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t"/>
                      <a:r>
                        <a:rPr lang="en-US" sz="1400" b="1" i="0" u="none" strike="noStrike">
                          <a:solidFill>
                            <a:schemeClr val="tx1"/>
                          </a:solidFill>
                          <a:effectLst/>
                          <a:latin typeface="+mn-lt"/>
                        </a:rPr>
                        <a:t>F Value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t"/>
                      <a:r>
                        <a:rPr lang="en-US" sz="1400" b="1" i="0" u="none" strike="noStrike">
                          <a:solidFill>
                            <a:schemeClr val="tx1"/>
                          </a:solidFill>
                          <a:effectLst/>
                          <a:latin typeface="+mn-lt"/>
                        </a:rPr>
                        <a:t>Pr &gt; F</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0025">
                <a:tc vMerge="1">
                  <a:txBody>
                    <a:bodyPr/>
                    <a:lstStyle/>
                    <a:p>
                      <a:endParaRPr lang="en-US"/>
                    </a:p>
                  </a:txBody>
                  <a:tcPr/>
                </a:tc>
                <a:tc vMerge="1">
                  <a:txBody>
                    <a:bodyPr/>
                    <a:lstStyle/>
                    <a:p>
                      <a:endParaRPr lang="en-US"/>
                    </a:p>
                  </a:txBody>
                  <a:tcPr/>
                </a:tc>
                <a:tc>
                  <a:txBody>
                    <a:bodyPr/>
                    <a:lstStyle/>
                    <a:p>
                      <a:pPr algn="ctr" fontAlgn="t"/>
                      <a:r>
                        <a:rPr lang="en-US" sz="1400" b="1" i="0" u="none" strike="noStrike" dirty="0">
                          <a:solidFill>
                            <a:schemeClr val="tx1"/>
                          </a:solidFill>
                          <a:effectLst/>
                          <a:latin typeface="+mn-lt"/>
                        </a:rPr>
                        <a:t>Squares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chemeClr val="tx1"/>
                          </a:solidFill>
                          <a:effectLst/>
                          <a:latin typeface="+mn-lt"/>
                        </a:rPr>
                        <a:t>Square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r>
              <a:tr h="200025">
                <a:tc>
                  <a:txBody>
                    <a:bodyPr/>
                    <a:lstStyle/>
                    <a:p>
                      <a:pPr algn="ctr" fontAlgn="t"/>
                      <a:r>
                        <a:rPr lang="en-US" sz="1400" b="1" i="0" u="none" strike="noStrike" dirty="0">
                          <a:solidFill>
                            <a:srgbClr val="82302E"/>
                          </a:solidFill>
                          <a:effectLst/>
                          <a:latin typeface="+mn-lt"/>
                        </a:rPr>
                        <a:t>Model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0" i="0" u="none" strike="noStrike">
                          <a:solidFill>
                            <a:schemeClr val="tx1"/>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chemeClr val="tx1"/>
                          </a:solidFill>
                          <a:effectLst/>
                          <a:latin typeface="+mn-lt"/>
                        </a:rPr>
                        <a:t>108.91482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chemeClr val="tx1"/>
                          </a:solidFill>
                          <a:effectLst/>
                          <a:latin typeface="+mn-lt"/>
                        </a:rPr>
                        <a:t>15.55926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chemeClr val="tx1"/>
                          </a:solidFill>
                          <a:effectLst/>
                          <a:latin typeface="+mn-lt"/>
                        </a:rPr>
                        <a:t>8.22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chemeClr val="tx1"/>
                          </a:solidFill>
                          <a:effectLst/>
                          <a:latin typeface="+mn-lt"/>
                        </a:rPr>
                        <a:t>&lt;.0001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00025">
                <a:tc>
                  <a:txBody>
                    <a:bodyPr/>
                    <a:lstStyle/>
                    <a:p>
                      <a:pPr algn="ctr" fontAlgn="t"/>
                      <a:r>
                        <a:rPr lang="en-US" sz="1400" b="1" i="0" u="none" strike="noStrike" dirty="0">
                          <a:solidFill>
                            <a:srgbClr val="82302E"/>
                          </a:solidFill>
                          <a:effectLst/>
                          <a:latin typeface="+mn-lt"/>
                        </a:rPr>
                        <a:t>Error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0" i="0" u="none" strike="noStrike">
                          <a:solidFill>
                            <a:schemeClr val="tx1"/>
                          </a:solidFill>
                          <a:effectLst/>
                          <a:latin typeface="+mn-lt"/>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chemeClr val="tx1"/>
                          </a:solidFill>
                          <a:effectLst/>
                          <a:latin typeface="+mn-lt"/>
                        </a:rPr>
                        <a:t>378.77268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0" i="0" u="none" strike="noStrike">
                          <a:solidFill>
                            <a:schemeClr val="tx1"/>
                          </a:solidFill>
                          <a:effectLst/>
                          <a:latin typeface="+mn-lt"/>
                        </a:rPr>
                        <a:t>1.89386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9550">
                <a:tc>
                  <a:txBody>
                    <a:bodyPr/>
                    <a:lstStyle/>
                    <a:p>
                      <a:pPr algn="ctr" fontAlgn="t"/>
                      <a:r>
                        <a:rPr lang="en-US" sz="1400" b="1" i="0" u="none" strike="noStrike" dirty="0">
                          <a:solidFill>
                            <a:srgbClr val="82302E"/>
                          </a:solidFill>
                          <a:effectLst/>
                          <a:latin typeface="+mn-lt"/>
                        </a:rPr>
                        <a:t>Corrected Total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0" i="0" u="none" strike="noStrike">
                          <a:solidFill>
                            <a:schemeClr val="tx1"/>
                          </a:solidFill>
                          <a:effectLst/>
                          <a:latin typeface="+mn-lt"/>
                        </a:rPr>
                        <a:t>207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chemeClr val="tx1"/>
                          </a:solidFill>
                          <a:effectLst/>
                          <a:latin typeface="+mn-lt"/>
                        </a:rPr>
                        <a:t>487.6875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chemeClr val="tx1"/>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0" name="CasellaDiTesto 3"/>
          <p:cNvSpPr txBox="1">
            <a:spLocks noChangeArrowheads="1"/>
          </p:cNvSpPr>
          <p:nvPr/>
        </p:nvSpPr>
        <p:spPr bwMode="auto">
          <a:xfrm>
            <a:off x="468313" y="879475"/>
            <a:ext cx="8642350" cy="461963"/>
          </a:xfrm>
          <a:prstGeom prst="rect">
            <a:avLst/>
          </a:prstGeom>
          <a:noFill/>
          <a:ln>
            <a:noFill/>
          </a:ln>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defRPr/>
            </a:pPr>
            <a:r>
              <a:rPr lang="it-IT" sz="2400" b="1" dirty="0" smtClean="0">
                <a:solidFill>
                  <a:srgbClr val="82302E"/>
                </a:solidFill>
                <a:latin typeface="+mj-lt"/>
                <a:ea typeface="ＭＳ Ｐゴシック" charset="-128"/>
                <a:cs typeface="ＭＳ Ｐゴシック" charset="-128"/>
              </a:rPr>
              <a:t>BONTA’ DEL MODELLO: test F</a:t>
            </a:r>
          </a:p>
        </p:txBody>
      </p:sp>
      <p:sp>
        <p:nvSpPr>
          <p:cNvPr id="11" name="CasellaDiTesto 10"/>
          <p:cNvSpPr txBox="1"/>
          <p:nvPr/>
        </p:nvSpPr>
        <p:spPr>
          <a:xfrm>
            <a:off x="466725" y="4038600"/>
            <a:ext cx="8137525" cy="830263"/>
          </a:xfrm>
          <a:prstGeom prst="rect">
            <a:avLst/>
          </a:prstGeom>
          <a:noFill/>
        </p:spPr>
        <p:txBody>
          <a:bodyPr>
            <a:spAutoFit/>
          </a:bodyPr>
          <a:lstStyle/>
          <a:p>
            <a:pPr algn="just">
              <a:defRPr/>
            </a:pPr>
            <a:r>
              <a:rPr lang="it-IT" sz="1600" dirty="0">
                <a:latin typeface="+mj-lt"/>
                <a:ea typeface="ＭＳ Ｐゴシック" charset="-128"/>
                <a:cs typeface="ＭＳ Ｐゴシック" charset="-128"/>
              </a:rPr>
              <a:t>Utilizziamo il Test F per valutare la significatività congiunta dei coefficienti.</a:t>
            </a:r>
          </a:p>
          <a:p>
            <a:pPr algn="just">
              <a:defRPr/>
            </a:pPr>
            <a:r>
              <a:rPr lang="it-IT" sz="1600" dirty="0">
                <a:latin typeface="+mj-lt"/>
                <a:ea typeface="ＭＳ Ｐゴシック" charset="-128"/>
                <a:cs typeface="ＭＳ Ｐゴシック" charset="-128"/>
              </a:rPr>
              <a:t>In questo caso, avendo un p-</a:t>
            </a:r>
            <a:r>
              <a:rPr lang="it-IT" sz="1600" dirty="0" err="1">
                <a:latin typeface="+mj-lt"/>
                <a:ea typeface="ＭＳ Ｐゴシック" charset="-128"/>
                <a:cs typeface="ＭＳ Ｐゴシック" charset="-128"/>
              </a:rPr>
              <a:t>value</a:t>
            </a:r>
            <a:r>
              <a:rPr lang="it-IT" sz="1600" dirty="0">
                <a:latin typeface="+mj-lt"/>
                <a:ea typeface="ＭＳ Ｐゴシック" charset="-128"/>
                <a:cs typeface="ＭＳ Ｐゴシック" charset="-128"/>
              </a:rPr>
              <a:t> minore di 0.05, si può dichiarare che il modello ha buona capacità esplicativa. </a:t>
            </a:r>
            <a:endParaRPr lang="en-US" sz="1600" dirty="0">
              <a:latin typeface="+mj-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1445"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61446" name="TextBox 7"/>
          <p:cNvSpPr txBox="1">
            <a:spLocks noChangeArrowheads="1"/>
          </p:cNvSpPr>
          <p:nvPr/>
        </p:nvSpPr>
        <p:spPr bwMode="auto">
          <a:xfrm>
            <a:off x="762000" y="914400"/>
            <a:ext cx="8153400" cy="523875"/>
          </a:xfrm>
          <a:prstGeom prst="rect">
            <a:avLst/>
          </a:prstGeom>
          <a:noFill/>
          <a:ln w="9525">
            <a:noFill/>
            <a:miter lim="800000"/>
            <a:headEnd/>
            <a:tailEnd/>
          </a:ln>
        </p:spPr>
        <p:txBody>
          <a:bodyPr>
            <a:spAutoFit/>
          </a:bodyPr>
          <a:lstStyle/>
          <a:p>
            <a:r>
              <a:rPr lang="it-IT" sz="2800" b="1">
                <a:solidFill>
                  <a:srgbClr val="C0504D"/>
                </a:solidFill>
                <a:latin typeface="Calibri" pitchFamily="34" charset="0"/>
              </a:rPr>
              <a:t> </a:t>
            </a:r>
            <a:endParaRPr lang="it-IT" sz="2800" b="1">
              <a:solidFill>
                <a:srgbClr val="800000"/>
              </a:solidFill>
              <a:latin typeface="Calibri" pitchFamily="34" charset="0"/>
            </a:endParaRPr>
          </a:p>
        </p:txBody>
      </p:sp>
      <p:sp>
        <p:nvSpPr>
          <p:cNvPr id="61447" name="Slide Number Placeholder 7"/>
          <p:cNvSpPr>
            <a:spLocks noGrp="1"/>
          </p:cNvSpPr>
          <p:nvPr>
            <p:ph type="sldNum" sz="quarter" idx="12"/>
          </p:nvPr>
        </p:nvSpPr>
        <p:spPr bwMode="auto">
          <a:noFill/>
          <a:ln>
            <a:miter lim="800000"/>
            <a:headEnd/>
            <a:tailEnd/>
          </a:ln>
        </p:spPr>
        <p:txBody>
          <a:bodyPr/>
          <a:lstStyle/>
          <a:p>
            <a:fld id="{E37AC109-738B-4874-AED8-A20AB28EE20F}" type="slidenum">
              <a:rPr lang="it-IT" smtClean="0">
                <a:latin typeface="Calibri" pitchFamily="34" charset="0"/>
                <a:ea typeface="ＭＳ Ｐゴシック" pitchFamily="34" charset="-128"/>
              </a:rPr>
              <a:pPr/>
              <a:t>57</a:t>
            </a:fld>
            <a:endParaRPr lang="it-IT" smtClean="0">
              <a:latin typeface="Calibri" pitchFamily="34" charset="0"/>
              <a:ea typeface="ＭＳ Ｐゴシック" pitchFamily="34" charset="-128"/>
            </a:endParaRPr>
          </a:p>
        </p:txBody>
      </p:sp>
      <p:sp>
        <p:nvSpPr>
          <p:cNvPr id="9" name="TextBox 8"/>
          <p:cNvSpPr txBox="1"/>
          <p:nvPr/>
        </p:nvSpPr>
        <p:spPr>
          <a:xfrm>
            <a:off x="457200" y="685800"/>
            <a:ext cx="8229600" cy="461963"/>
          </a:xfrm>
          <a:prstGeom prst="rect">
            <a:avLst/>
          </a:prstGeom>
          <a:noFill/>
        </p:spPr>
        <p:txBody>
          <a:bodyPr>
            <a:spAutoFit/>
          </a:bodyPr>
          <a:lstStyle/>
          <a:p>
            <a:pPr>
              <a:defRPr/>
            </a:pPr>
            <a:r>
              <a:rPr lang="it-IT" sz="2400" b="1" dirty="0">
                <a:solidFill>
                  <a:srgbClr val="800000"/>
                </a:solidFill>
                <a:latin typeface="+mn-lt"/>
                <a:ea typeface="ＭＳ Ｐゴシック" charset="-128"/>
                <a:cs typeface="ＭＳ Ｐゴシック" charset="-128"/>
              </a:rPr>
              <a:t>BONTA` DEL MODELLO: test </a:t>
            </a:r>
            <a:r>
              <a:rPr lang="it-IT" sz="2400" b="1" dirty="0" err="1">
                <a:solidFill>
                  <a:srgbClr val="800000"/>
                </a:solidFill>
                <a:latin typeface="+mn-lt"/>
                <a:ea typeface="ＭＳ Ｐゴシック" charset="-128"/>
                <a:cs typeface="ＭＳ Ｐゴシック" charset="-128"/>
              </a:rPr>
              <a:t>T</a:t>
            </a:r>
            <a:r>
              <a:rPr lang="it-IT" sz="2400" b="1" dirty="0">
                <a:solidFill>
                  <a:srgbClr val="800000"/>
                </a:solidFill>
                <a:latin typeface="+mn-lt"/>
                <a:ea typeface="ＭＳ Ｐゴシック" charset="-128"/>
                <a:cs typeface="ＭＳ Ｐゴシック" charset="-128"/>
              </a:rPr>
              <a:t> e interpretazione dei coefficienti</a:t>
            </a:r>
          </a:p>
        </p:txBody>
      </p:sp>
      <p:sp>
        <p:nvSpPr>
          <p:cNvPr id="10" name="TextBox 9"/>
          <p:cNvSpPr txBox="1"/>
          <p:nvPr/>
        </p:nvSpPr>
        <p:spPr>
          <a:xfrm>
            <a:off x="457200" y="3436938"/>
            <a:ext cx="8305800" cy="2781300"/>
          </a:xfrm>
          <a:prstGeom prst="rect">
            <a:avLst/>
          </a:prstGeom>
          <a:noFill/>
        </p:spPr>
        <p:txBody>
          <a:bodyPr>
            <a:spAutoFit/>
          </a:bodyPr>
          <a:lstStyle/>
          <a:p>
            <a:pPr algn="just"/>
            <a:r>
              <a:rPr lang="it-IT" sz="1600">
                <a:latin typeface="Calibri" pitchFamily="34" charset="0"/>
              </a:rPr>
              <a:t>Utilizziamo il test T, per valutare la significatività dei singoli coefficienti.</a:t>
            </a:r>
          </a:p>
          <a:p>
            <a:pPr algn="just"/>
            <a:r>
              <a:rPr lang="it-IT" sz="1600">
                <a:latin typeface="Calibri" pitchFamily="34" charset="0"/>
              </a:rPr>
              <a:t>Possiamo asserire che l’intercetta, avendo in p-value superiore a 0.05 non risulta essere rilevante, tutti gli altri regressori rispettano questa condizione e li consideriamo quindi rilevanti per la spiegazione della variabile dipendente.</a:t>
            </a:r>
          </a:p>
          <a:p>
            <a:pPr algn="just"/>
            <a:r>
              <a:rPr lang="it-IT" sz="1600">
                <a:latin typeface="Calibri" pitchFamily="34" charset="0"/>
              </a:rPr>
              <a:t>Osservando l’ultima colonna di valori, possiamo affermare che se la variabile SODDISF_PREP aumenta (diminuisce) di un’unità allora il numero di caffè bevuti aumenta (diminuisce) del 20%. Questo significa che più i consumatori sono soddisfatti della facilità di preparazione del caffè, più aumenta il consumo giornaliero della bevanda  </a:t>
            </a:r>
          </a:p>
          <a:p>
            <a:pPr algn="just"/>
            <a:r>
              <a:rPr lang="it-IT" sz="1600">
                <a:latin typeface="Calibri" pitchFamily="34" charset="0"/>
              </a:rPr>
              <a:t>Diversamente, la variabile CASA ha una correlazione negativa con il numero di caffè consumati, ciò implica che gli intervistati che hanno indicato “casa” come luogo di consumo prevalente abbiano un numero di caffè consumati minore.</a:t>
            </a:r>
          </a:p>
        </p:txBody>
      </p:sp>
      <p:graphicFrame>
        <p:nvGraphicFramePr>
          <p:cNvPr id="11" name="Tabella 10"/>
          <p:cNvGraphicFramePr>
            <a:graphicFrameLocks noGrp="1"/>
          </p:cNvGraphicFramePr>
          <p:nvPr/>
        </p:nvGraphicFramePr>
        <p:xfrm>
          <a:off x="539750" y="1196975"/>
          <a:ext cx="8229600" cy="2204766"/>
        </p:xfrm>
        <a:graphic>
          <a:graphicData uri="http://schemas.openxmlformats.org/drawingml/2006/table">
            <a:tbl>
              <a:tblPr/>
              <a:tblGrid>
                <a:gridCol w="1878718"/>
                <a:gridCol w="1347775"/>
                <a:gridCol w="694308"/>
                <a:gridCol w="1347775"/>
                <a:gridCol w="857676"/>
                <a:gridCol w="622836"/>
                <a:gridCol w="622836"/>
                <a:gridCol w="857676"/>
              </a:tblGrid>
              <a:tr h="165962">
                <a:tc gridSpan="8">
                  <a:txBody>
                    <a:bodyPr/>
                    <a:lstStyle/>
                    <a:p>
                      <a:pPr algn="ctr" fontAlgn="t"/>
                      <a:r>
                        <a:rPr lang="en-US" sz="1000" b="1" i="0" u="none" strike="noStrike" dirty="0">
                          <a:solidFill>
                            <a:srgbClr val="000000"/>
                          </a:solidFill>
                          <a:effectLst/>
                          <a:latin typeface="Arial"/>
                        </a:rPr>
                        <a:t>Parameter Estimates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5962">
                <a:tc rowSpan="2">
                  <a:txBody>
                    <a:bodyPr/>
                    <a:lstStyle/>
                    <a:p>
                      <a:pPr algn="ctr" fontAlgn="t"/>
                      <a:r>
                        <a:rPr lang="en-US" sz="1400" b="1" i="0" u="none" strike="noStrike" dirty="0">
                          <a:solidFill>
                            <a:srgbClr val="82302E"/>
                          </a:solidFill>
                          <a:effectLst/>
                          <a:latin typeface="+mn-lt"/>
                        </a:rPr>
                        <a:t>Variable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t"/>
                      <a:r>
                        <a:rPr lang="en-US" sz="1000" b="1" i="0" u="none" strike="noStrike" dirty="0">
                          <a:solidFill>
                            <a:srgbClr val="000000"/>
                          </a:solidFill>
                          <a:effectLst/>
                          <a:latin typeface="Arial"/>
                        </a:rPr>
                        <a:t>Label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t"/>
                      <a:r>
                        <a:rPr lang="en-US" sz="1000" b="1" i="0" u="none" strike="noStrike" dirty="0">
                          <a:solidFill>
                            <a:srgbClr val="000000"/>
                          </a:solidFill>
                          <a:effectLst/>
                          <a:latin typeface="Arial"/>
                        </a:rPr>
                        <a:t>DF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1" i="0" u="none" strike="noStrike" dirty="0">
                          <a:solidFill>
                            <a:srgbClr val="000000"/>
                          </a:solidFill>
                          <a:effectLst/>
                          <a:latin typeface="Arial"/>
                        </a:rPr>
                        <a:t>Parameter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1000" b="1" i="0" u="none" strike="noStrike" dirty="0">
                          <a:solidFill>
                            <a:srgbClr val="000000"/>
                          </a:solidFill>
                          <a:effectLst/>
                          <a:latin typeface="Arial"/>
                        </a:rPr>
                        <a:t>Standard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t"/>
                      <a:r>
                        <a:rPr lang="en-US" sz="1000" b="1" i="0" u="none" strike="noStrike" dirty="0">
                          <a:solidFill>
                            <a:srgbClr val="000000"/>
                          </a:solidFill>
                          <a:effectLst/>
                          <a:latin typeface="Arial"/>
                        </a:rPr>
                        <a:t>t Value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t"/>
                      <a:r>
                        <a:rPr lang="en-US" sz="1000" b="1" i="0" u="none" strike="noStrike" dirty="0" err="1">
                          <a:solidFill>
                            <a:srgbClr val="000000"/>
                          </a:solidFill>
                          <a:effectLst/>
                          <a:latin typeface="Arial"/>
                        </a:rPr>
                        <a:t>Pr</a:t>
                      </a:r>
                      <a:r>
                        <a:rPr lang="en-US" sz="1000" b="1" i="0" u="none" strike="noStrike" dirty="0">
                          <a:solidFill>
                            <a:srgbClr val="000000"/>
                          </a:solidFill>
                          <a:effectLst/>
                          <a:latin typeface="Arial"/>
                        </a:rPr>
                        <a:t> &gt; |t|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000" b="1" i="0" u="none" strike="noStrike" dirty="0">
                          <a:solidFill>
                            <a:srgbClr val="000000"/>
                          </a:solidFill>
                          <a:effectLst/>
                          <a:latin typeface="Arial"/>
                        </a:rPr>
                        <a:t>Standardized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000"/>
                    </a:solidFill>
                  </a:tcPr>
                </a:tc>
              </a:tr>
              <a:tr h="16596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en-US" sz="1000" b="1" i="0" u="none" strike="noStrike">
                          <a:solidFill>
                            <a:srgbClr val="000000"/>
                          </a:solidFill>
                          <a:effectLst/>
                          <a:latin typeface="Arial"/>
                        </a:rPr>
                        <a:t>Estimate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1" i="0" u="none" strike="noStrike" dirty="0">
                          <a:solidFill>
                            <a:srgbClr val="000000"/>
                          </a:solidFill>
                          <a:effectLst/>
                          <a:latin typeface="Arial"/>
                        </a:rPr>
                        <a:t>Error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a:txBody>
                    <a:bodyPr/>
                    <a:lstStyle/>
                    <a:p>
                      <a:pPr algn="ctr" fontAlgn="t"/>
                      <a:r>
                        <a:rPr lang="en-US" sz="1000" b="1" i="0" u="none" strike="noStrike" dirty="0">
                          <a:solidFill>
                            <a:srgbClr val="000000"/>
                          </a:solidFill>
                          <a:effectLst/>
                          <a:latin typeface="Arial"/>
                        </a:rPr>
                        <a:t>Estimate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tr>
              <a:tr h="165962">
                <a:tc>
                  <a:txBody>
                    <a:bodyPr/>
                    <a:lstStyle/>
                    <a:p>
                      <a:pPr algn="ctr" fontAlgn="t"/>
                      <a:r>
                        <a:rPr lang="en-US" sz="1400" b="1" i="0" u="none" strike="noStrike" dirty="0">
                          <a:solidFill>
                            <a:srgbClr val="82302E"/>
                          </a:solidFill>
                          <a:effectLst/>
                          <a:latin typeface="+mn-lt"/>
                        </a:rPr>
                        <a:t>Intercept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Arial"/>
                        </a:rPr>
                        <a:t>Intercept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1" i="0" u="none" strike="noStrike" dirty="0">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Arial"/>
                        </a:rPr>
                        <a:t>0.15948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Arial"/>
                        </a:rPr>
                        <a:t>0.63915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a:rPr>
                        <a:t>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Arial"/>
                        </a:rPr>
                        <a:t>0.8032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962">
                <a:tc>
                  <a:txBody>
                    <a:bodyPr/>
                    <a:lstStyle/>
                    <a:p>
                      <a:pPr algn="ctr" fontAlgn="t"/>
                      <a:r>
                        <a:rPr lang="en-US" sz="1400" b="1" i="0" u="none" strike="noStrike" dirty="0">
                          <a:solidFill>
                            <a:srgbClr val="82302E"/>
                          </a:solidFill>
                          <a:effectLst/>
                          <a:latin typeface="+mn-lt"/>
                        </a:rPr>
                        <a:t>M</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a:rPr>
                        <a:t>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1"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a:rPr>
                        <a:t>0.70101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Arial"/>
                        </a:rPr>
                        <a:t>0.21026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Arial"/>
                        </a:rPr>
                        <a:t>3.33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Arial"/>
                        </a:rPr>
                        <a:t>0.001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FF"/>
                          </a:solidFill>
                          <a:effectLst/>
                          <a:latin typeface="Arial"/>
                        </a:rPr>
                        <a:t>0.22651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962">
                <a:tc>
                  <a:txBody>
                    <a:bodyPr/>
                    <a:lstStyle/>
                    <a:p>
                      <a:pPr algn="ctr" fontAlgn="t"/>
                      <a:r>
                        <a:rPr lang="en-US" sz="1400" b="1" i="0" u="none" strike="noStrike">
                          <a:solidFill>
                            <a:srgbClr val="82302E"/>
                          </a:solidFill>
                          <a:effectLst/>
                          <a:latin typeface="+mn-lt"/>
                        </a:rPr>
                        <a:t>LAVAUT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a:rPr>
                        <a:t>LAVAUT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1"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a:rPr>
                        <a:t>0.59442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a:rPr>
                        <a:t>0.30103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a:rPr>
                        <a:t>1.97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Arial"/>
                        </a:rPr>
                        <a:t>0.0497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FF"/>
                          </a:solidFill>
                          <a:effectLst/>
                          <a:latin typeface="Arial"/>
                        </a:rPr>
                        <a:t>0.12624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6356">
                <a:tc>
                  <a:txBody>
                    <a:bodyPr/>
                    <a:lstStyle/>
                    <a:p>
                      <a:pPr algn="ctr" fontAlgn="t"/>
                      <a:r>
                        <a:rPr lang="en-US" sz="1400" b="1" i="0" u="none" strike="noStrike">
                          <a:solidFill>
                            <a:srgbClr val="82302E"/>
                          </a:solidFill>
                          <a:effectLst/>
                          <a:latin typeface="+mn-lt"/>
                        </a:rPr>
                        <a:t>CASA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a:rPr>
                        <a:t>CASA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1"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a:rPr>
                        <a:t>-0.4552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a:rPr>
                        <a:t>0.204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a:rPr>
                        <a:t>-2.23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Arial"/>
                        </a:rPr>
                        <a:t>0.0268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FF0000"/>
                          </a:solidFill>
                          <a:effectLst/>
                          <a:latin typeface="Arial"/>
                        </a:rPr>
                        <a:t>-0.14528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962">
                <a:tc>
                  <a:txBody>
                    <a:bodyPr/>
                    <a:lstStyle/>
                    <a:p>
                      <a:pPr algn="ctr" fontAlgn="t"/>
                      <a:r>
                        <a:rPr lang="en-US" sz="1400" b="1" i="0" u="none" strike="noStrike">
                          <a:solidFill>
                            <a:srgbClr val="82302E"/>
                          </a:solidFill>
                          <a:effectLst/>
                          <a:latin typeface="+mn-lt"/>
                        </a:rPr>
                        <a:t>NOTORIETA_NESPRE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a:rPr>
                        <a:t>NOTORIETA_NESPRE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1"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a:rPr>
                        <a:t>-0.11503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a:rPr>
                        <a:t>0.04026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a:rPr>
                        <a:t>-2.86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Arial"/>
                        </a:rPr>
                        <a:t>0.0047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FF0000"/>
                          </a:solidFill>
                          <a:effectLst/>
                          <a:latin typeface="Arial"/>
                        </a:rPr>
                        <a:t>-0.18535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962">
                <a:tc>
                  <a:txBody>
                    <a:bodyPr/>
                    <a:lstStyle/>
                    <a:p>
                      <a:pPr algn="ctr" fontAlgn="t"/>
                      <a:r>
                        <a:rPr lang="en-US" sz="1400" b="1" i="0" u="none" strike="noStrike" dirty="0">
                          <a:solidFill>
                            <a:srgbClr val="82302E"/>
                          </a:solidFill>
                          <a:effectLst/>
                          <a:latin typeface="+mn-lt"/>
                        </a:rPr>
                        <a:t>FAM</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a:rPr>
                        <a:t>FAM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1"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a:rPr>
                        <a:t>0.64406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a:rPr>
                        <a:t>0.23662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a:rPr>
                        <a:t>2.72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Arial"/>
                        </a:rPr>
                        <a:t>0.0071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FF"/>
                          </a:solidFill>
                          <a:effectLst/>
                          <a:latin typeface="Arial"/>
                        </a:rPr>
                        <a:t>0.17591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962">
                <a:tc>
                  <a:txBody>
                    <a:bodyPr/>
                    <a:lstStyle/>
                    <a:p>
                      <a:pPr algn="ctr" fontAlgn="t"/>
                      <a:r>
                        <a:rPr lang="en-US" sz="1400" b="1" i="0" u="none" strike="noStrike" dirty="0">
                          <a:solidFill>
                            <a:srgbClr val="82302E"/>
                          </a:solidFill>
                          <a:effectLst/>
                          <a:latin typeface="+mn-lt"/>
                        </a:rPr>
                        <a:t>INFLCONS_PIAC</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a:rPr>
                        <a:t>INFLCONS_PIAC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1"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a:rPr>
                        <a:t>0.21936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a:rPr>
                        <a:t>0.058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a:rPr>
                        <a:t>3.78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Arial"/>
                        </a:rPr>
                        <a:t>0.0002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FF"/>
                          </a:solidFill>
                          <a:effectLst/>
                          <a:latin typeface="Arial"/>
                        </a:rPr>
                        <a:t>0.24732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3865">
                <a:tc>
                  <a:txBody>
                    <a:bodyPr/>
                    <a:lstStyle/>
                    <a:p>
                      <a:pPr algn="ctr" fontAlgn="t"/>
                      <a:r>
                        <a:rPr lang="en-US" sz="1400" b="1" i="0" u="none" strike="noStrike" dirty="0">
                          <a:solidFill>
                            <a:srgbClr val="82302E"/>
                          </a:solidFill>
                          <a:effectLst/>
                          <a:latin typeface="+mn-lt"/>
                        </a:rPr>
                        <a:t>SODDISF_PREP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a:rPr>
                        <a:t>SODDISF_PREP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1"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a:rPr>
                        <a:t>0.1564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a:rPr>
                        <a:t>0.05391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Arial"/>
                        </a:rPr>
                        <a:t>0.0041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FF"/>
                          </a:solidFill>
                          <a:effectLst/>
                          <a:latin typeface="Arial"/>
                        </a:rPr>
                        <a:t>0.2013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2469"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62470" name="TextBox 7"/>
          <p:cNvSpPr txBox="1">
            <a:spLocks noChangeArrowheads="1"/>
          </p:cNvSpPr>
          <p:nvPr/>
        </p:nvSpPr>
        <p:spPr bwMode="auto">
          <a:xfrm>
            <a:off x="762000" y="914400"/>
            <a:ext cx="8153400" cy="523875"/>
          </a:xfrm>
          <a:prstGeom prst="rect">
            <a:avLst/>
          </a:prstGeom>
          <a:noFill/>
          <a:ln w="9525">
            <a:noFill/>
            <a:miter lim="800000"/>
            <a:headEnd/>
            <a:tailEnd/>
          </a:ln>
        </p:spPr>
        <p:txBody>
          <a:bodyPr>
            <a:spAutoFit/>
          </a:bodyPr>
          <a:lstStyle/>
          <a:p>
            <a:r>
              <a:rPr lang="it-IT" sz="2800" b="1">
                <a:solidFill>
                  <a:srgbClr val="C0504D"/>
                </a:solidFill>
                <a:latin typeface="Calibri" pitchFamily="34" charset="0"/>
              </a:rPr>
              <a:t> </a:t>
            </a:r>
            <a:endParaRPr lang="it-IT" sz="2800" b="1">
              <a:solidFill>
                <a:srgbClr val="800000"/>
              </a:solidFill>
              <a:latin typeface="Calibri" pitchFamily="34" charset="0"/>
            </a:endParaRPr>
          </a:p>
        </p:txBody>
      </p:sp>
      <p:sp>
        <p:nvSpPr>
          <p:cNvPr id="62471" name="Slide Number Placeholder 7"/>
          <p:cNvSpPr>
            <a:spLocks noGrp="1"/>
          </p:cNvSpPr>
          <p:nvPr>
            <p:ph type="sldNum" sz="quarter" idx="12"/>
          </p:nvPr>
        </p:nvSpPr>
        <p:spPr bwMode="auto">
          <a:noFill/>
          <a:ln>
            <a:miter lim="800000"/>
            <a:headEnd/>
            <a:tailEnd/>
          </a:ln>
        </p:spPr>
        <p:txBody>
          <a:bodyPr/>
          <a:lstStyle/>
          <a:p>
            <a:fld id="{D6602599-5055-45FF-ABF7-DBC1D535D4D1}" type="slidenum">
              <a:rPr lang="it-IT" smtClean="0">
                <a:latin typeface="Calibri" pitchFamily="34" charset="0"/>
                <a:ea typeface="ＭＳ Ｐゴシック" pitchFamily="34" charset="-128"/>
              </a:rPr>
              <a:pPr/>
              <a:t>58</a:t>
            </a:fld>
            <a:endParaRPr lang="it-IT" smtClean="0">
              <a:latin typeface="Calibri" pitchFamily="34" charset="0"/>
              <a:ea typeface="ＭＳ Ｐゴシック" pitchFamily="34" charset="-128"/>
            </a:endParaRPr>
          </a:p>
        </p:txBody>
      </p:sp>
      <p:sp>
        <p:nvSpPr>
          <p:cNvPr id="9" name="Segnaposto contenuto 2"/>
          <p:cNvSpPr txBox="1">
            <a:spLocks/>
          </p:cNvSpPr>
          <p:nvPr/>
        </p:nvSpPr>
        <p:spPr bwMode="auto">
          <a:xfrm>
            <a:off x="323850" y="1412875"/>
            <a:ext cx="8569325" cy="4525963"/>
          </a:xfrm>
          <a:prstGeom prst="rect">
            <a:avLst/>
          </a:prstGeom>
          <a:noFill/>
          <a:ln w="9525">
            <a:noFill/>
            <a:miter lim="800000"/>
            <a:headEnd/>
            <a:tailEnd/>
          </a:ln>
        </p:spPr>
        <p:txBody>
          <a:bodyPr/>
          <a:lstStyle/>
          <a:p>
            <a:pPr algn="just" eaLnBrk="0" hangingPunct="0">
              <a:spcBef>
                <a:spcPct val="20000"/>
              </a:spcBef>
              <a:buFont typeface="Arial" charset="0"/>
              <a:buNone/>
            </a:pPr>
            <a:r>
              <a:rPr lang="it-IT" sz="1600">
                <a:latin typeface="Calibri" pitchFamily="34" charset="0"/>
              </a:rPr>
              <a:t>Ricaviamo quindi la seguente retta di regressione lineare, dove i coefficienti esprimono la variazione che interessa la variabile dipendente Y in seguito ad una variazione unitaria della variabile esplicativa, quando le altre rimangono costanti. </a:t>
            </a:r>
          </a:p>
          <a:p>
            <a:pPr algn="just" eaLnBrk="0" hangingPunct="0">
              <a:spcBef>
                <a:spcPct val="20000"/>
              </a:spcBef>
              <a:buFont typeface="Arial" charset="0"/>
              <a:buNone/>
            </a:pPr>
            <a:endParaRPr lang="en-US" sz="1600">
              <a:latin typeface="Calibri" pitchFamily="34" charset="0"/>
            </a:endParaRPr>
          </a:p>
          <a:p>
            <a:pPr algn="just" eaLnBrk="0" hangingPunct="0">
              <a:spcBef>
                <a:spcPct val="20000"/>
              </a:spcBef>
              <a:buFont typeface="Arial" charset="0"/>
              <a:buNone/>
            </a:pPr>
            <a:r>
              <a:rPr lang="en-US" sz="1600">
                <a:latin typeface="Calibri" pitchFamily="34" charset="0"/>
              </a:rPr>
              <a:t>Y=0.22651 X</a:t>
            </a:r>
            <a:r>
              <a:rPr lang="en-US" sz="1600" baseline="-25000">
                <a:latin typeface="Calibri" pitchFamily="34" charset="0"/>
              </a:rPr>
              <a:t>1</a:t>
            </a:r>
            <a:r>
              <a:rPr lang="en-US" sz="1600">
                <a:latin typeface="Calibri" pitchFamily="34" charset="0"/>
              </a:rPr>
              <a:t> + 0.12624 X</a:t>
            </a:r>
            <a:r>
              <a:rPr lang="en-US" sz="1600" baseline="-25000">
                <a:latin typeface="Calibri" pitchFamily="34" charset="0"/>
              </a:rPr>
              <a:t>2</a:t>
            </a:r>
            <a:r>
              <a:rPr lang="en-US" sz="1600">
                <a:latin typeface="Calibri" pitchFamily="34" charset="0"/>
              </a:rPr>
              <a:t> - 0.14528 X</a:t>
            </a:r>
            <a:r>
              <a:rPr lang="en-US" sz="1600" baseline="-25000">
                <a:latin typeface="Calibri" pitchFamily="34" charset="0"/>
              </a:rPr>
              <a:t>3</a:t>
            </a:r>
            <a:r>
              <a:rPr lang="en-US" sz="1600">
                <a:latin typeface="Calibri" pitchFamily="34" charset="0"/>
              </a:rPr>
              <a:t> - 0.18535 X</a:t>
            </a:r>
            <a:r>
              <a:rPr lang="en-US" sz="1600" baseline="-25000">
                <a:latin typeface="Calibri" pitchFamily="34" charset="0"/>
              </a:rPr>
              <a:t>4</a:t>
            </a:r>
            <a:r>
              <a:rPr lang="en-US" sz="1600">
                <a:latin typeface="Calibri" pitchFamily="34" charset="0"/>
              </a:rPr>
              <a:t> + 0.17591 X</a:t>
            </a:r>
            <a:r>
              <a:rPr lang="en-US" sz="1600" baseline="-25000">
                <a:latin typeface="Calibri" pitchFamily="34" charset="0"/>
              </a:rPr>
              <a:t>5</a:t>
            </a:r>
            <a:r>
              <a:rPr lang="en-US" sz="1600">
                <a:latin typeface="Calibri" pitchFamily="34" charset="0"/>
              </a:rPr>
              <a:t> + 0.24732 X</a:t>
            </a:r>
            <a:r>
              <a:rPr lang="en-US" sz="1600" baseline="-25000">
                <a:latin typeface="Calibri" pitchFamily="34" charset="0"/>
              </a:rPr>
              <a:t>6</a:t>
            </a:r>
            <a:r>
              <a:rPr lang="en-US" sz="1600">
                <a:latin typeface="Calibri" pitchFamily="34" charset="0"/>
              </a:rPr>
              <a:t> + 0.2013 X</a:t>
            </a:r>
            <a:r>
              <a:rPr lang="en-US" sz="1600" baseline="-25000">
                <a:latin typeface="Calibri" pitchFamily="34" charset="0"/>
              </a:rPr>
              <a:t>7</a:t>
            </a:r>
            <a:r>
              <a:rPr lang="en-US" sz="1600">
                <a:latin typeface="Calibri" pitchFamily="34" charset="0"/>
              </a:rPr>
              <a:t> + </a:t>
            </a:r>
            <a:r>
              <a:rPr lang="el-GR" sz="1600">
                <a:latin typeface="Calibri" pitchFamily="34" charset="0"/>
              </a:rPr>
              <a:t>ε</a:t>
            </a:r>
            <a:endParaRPr lang="it-IT" sz="1600">
              <a:latin typeface="Calibri" pitchFamily="34" charset="0"/>
            </a:endParaRPr>
          </a:p>
          <a:p>
            <a:pPr algn="just" eaLnBrk="0" hangingPunct="0">
              <a:spcBef>
                <a:spcPct val="20000"/>
              </a:spcBef>
              <a:buFont typeface="Arial" charset="0"/>
              <a:buNone/>
            </a:pPr>
            <a:endParaRPr lang="it-IT" sz="1600">
              <a:latin typeface="Calibri" pitchFamily="34" charset="0"/>
            </a:endParaRPr>
          </a:p>
          <a:p>
            <a:pPr algn="just" eaLnBrk="0" hangingPunct="0">
              <a:spcBef>
                <a:spcPct val="20000"/>
              </a:spcBef>
              <a:buFont typeface="Arial" charset="0"/>
              <a:buNone/>
            </a:pPr>
            <a:r>
              <a:rPr lang="it-IT" sz="1600">
                <a:latin typeface="Calibri" pitchFamily="34" charset="0"/>
              </a:rPr>
              <a:t>Qui sono stati considerati i coefficienti standardizzati, in modo da evitare l’influenza delle unità di misura delle singole variabili. </a:t>
            </a:r>
            <a:r>
              <a:rPr lang="el-GR" sz="1600">
                <a:latin typeface="Calibri" pitchFamily="34" charset="0"/>
              </a:rPr>
              <a:t>ε</a:t>
            </a:r>
            <a:r>
              <a:rPr lang="it-IT" sz="1600">
                <a:latin typeface="Calibri" pitchFamily="34" charset="0"/>
              </a:rPr>
              <a:t> rappresenta l’errore relativo che si considera come casuale. </a:t>
            </a:r>
            <a:endParaRPr lang="en-US" sz="1600">
              <a:latin typeface="Calibri"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3493"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63494" name="TextBox 7"/>
          <p:cNvSpPr txBox="1">
            <a:spLocks noChangeArrowheads="1"/>
          </p:cNvSpPr>
          <p:nvPr/>
        </p:nvSpPr>
        <p:spPr bwMode="auto">
          <a:xfrm>
            <a:off x="762000" y="914400"/>
            <a:ext cx="8153400" cy="523875"/>
          </a:xfrm>
          <a:prstGeom prst="rect">
            <a:avLst/>
          </a:prstGeom>
          <a:noFill/>
          <a:ln w="9525">
            <a:noFill/>
            <a:miter lim="800000"/>
            <a:headEnd/>
            <a:tailEnd/>
          </a:ln>
        </p:spPr>
        <p:txBody>
          <a:bodyPr>
            <a:spAutoFit/>
          </a:bodyPr>
          <a:lstStyle/>
          <a:p>
            <a:r>
              <a:rPr lang="it-IT" sz="2800" b="1">
                <a:solidFill>
                  <a:srgbClr val="C0504D"/>
                </a:solidFill>
                <a:latin typeface="Calibri" pitchFamily="34" charset="0"/>
              </a:rPr>
              <a:t> </a:t>
            </a:r>
            <a:endParaRPr lang="it-IT" sz="2800" b="1">
              <a:solidFill>
                <a:srgbClr val="800000"/>
              </a:solidFill>
              <a:latin typeface="Calibri" pitchFamily="34" charset="0"/>
            </a:endParaRPr>
          </a:p>
        </p:txBody>
      </p:sp>
      <p:sp>
        <p:nvSpPr>
          <p:cNvPr id="63495" name="Slide Number Placeholder 7"/>
          <p:cNvSpPr>
            <a:spLocks noGrp="1"/>
          </p:cNvSpPr>
          <p:nvPr>
            <p:ph type="sldNum" sz="quarter" idx="12"/>
          </p:nvPr>
        </p:nvSpPr>
        <p:spPr bwMode="auto">
          <a:noFill/>
          <a:ln>
            <a:miter lim="800000"/>
            <a:headEnd/>
            <a:tailEnd/>
          </a:ln>
        </p:spPr>
        <p:txBody>
          <a:bodyPr/>
          <a:lstStyle/>
          <a:p>
            <a:fld id="{228F5D05-7B7D-416A-8883-1E0B2B778ABD}" type="slidenum">
              <a:rPr lang="it-IT" smtClean="0">
                <a:latin typeface="Calibri" pitchFamily="34" charset="0"/>
                <a:ea typeface="ＭＳ Ｐゴシック" pitchFamily="34" charset="-128"/>
              </a:rPr>
              <a:pPr/>
              <a:t>59</a:t>
            </a:fld>
            <a:endParaRPr lang="it-IT" smtClean="0">
              <a:latin typeface="Calibri" pitchFamily="34" charset="0"/>
              <a:ea typeface="ＭＳ Ｐゴシック" pitchFamily="34" charset="-128"/>
            </a:endParaRPr>
          </a:p>
        </p:txBody>
      </p:sp>
      <p:graphicFrame>
        <p:nvGraphicFramePr>
          <p:cNvPr id="9" name="Segnaposto contenuto 3"/>
          <p:cNvGraphicFramePr>
            <a:graphicFrameLocks/>
          </p:cNvGraphicFramePr>
          <p:nvPr/>
        </p:nvGraphicFramePr>
        <p:xfrm>
          <a:off x="250825" y="1196975"/>
          <a:ext cx="5688634" cy="4950724"/>
        </p:xfrm>
        <a:graphic>
          <a:graphicData uri="http://schemas.openxmlformats.org/drawingml/2006/table">
            <a:tbl>
              <a:tblPr/>
              <a:tblGrid>
                <a:gridCol w="1365272"/>
                <a:gridCol w="1365272"/>
                <a:gridCol w="303394"/>
                <a:gridCol w="682636"/>
                <a:gridCol w="834333"/>
                <a:gridCol w="303394"/>
                <a:gridCol w="303394"/>
                <a:gridCol w="530939"/>
              </a:tblGrid>
              <a:tr h="128695">
                <a:tc gridSpan="8">
                  <a:txBody>
                    <a:bodyPr/>
                    <a:lstStyle/>
                    <a:p>
                      <a:pPr algn="ctr" fontAlgn="t"/>
                      <a:r>
                        <a:rPr lang="it-IT" sz="1200" b="1" i="0" u="none" strike="noStrike" dirty="0" err="1">
                          <a:solidFill>
                            <a:srgbClr val="C00000"/>
                          </a:solidFill>
                          <a:effectLst/>
                          <a:latin typeface="+mj-lt"/>
                        </a:rPr>
                        <a:t>Parameter</a:t>
                      </a:r>
                      <a:r>
                        <a:rPr lang="it-IT" sz="1200" b="1" i="0" u="none" strike="noStrike" dirty="0">
                          <a:solidFill>
                            <a:srgbClr val="C00000"/>
                          </a:solidFill>
                          <a:effectLst/>
                          <a:latin typeface="+mj-lt"/>
                        </a:rPr>
                        <a:t> </a:t>
                      </a:r>
                      <a:r>
                        <a:rPr lang="it-IT" sz="1200" b="1" i="0" u="none" strike="noStrike" dirty="0" err="1">
                          <a:solidFill>
                            <a:srgbClr val="C00000"/>
                          </a:solidFill>
                          <a:effectLst/>
                          <a:latin typeface="+mj-lt"/>
                        </a:rPr>
                        <a:t>Estimates</a:t>
                      </a:r>
                      <a:endParaRPr lang="it-IT" sz="1200" b="1" i="0" u="none" strike="noStrike" dirty="0">
                        <a:solidFill>
                          <a:srgbClr val="C00000"/>
                        </a:solidFill>
                        <a:effectLst/>
                        <a:latin typeface="+mj-l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28695">
                <a:tc rowSpan="2">
                  <a:txBody>
                    <a:bodyPr/>
                    <a:lstStyle/>
                    <a:p>
                      <a:pPr algn="ctr" fontAlgn="t"/>
                      <a:r>
                        <a:rPr lang="it-IT" sz="800" b="1" i="0" u="none" strike="noStrike" dirty="0" err="1">
                          <a:solidFill>
                            <a:schemeClr val="tx1"/>
                          </a:solidFill>
                          <a:effectLst/>
                          <a:latin typeface="+mj-lt"/>
                        </a:rPr>
                        <a:t>Variable</a:t>
                      </a:r>
                      <a:endParaRPr lang="it-IT" sz="800" b="1" i="0" u="none" strike="noStrike" dirty="0">
                        <a:solidFill>
                          <a:schemeClr val="tx1"/>
                        </a:solidFill>
                        <a:effectLst/>
                        <a:latin typeface="+mj-lt"/>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t"/>
                      <a:r>
                        <a:rPr lang="it-IT" sz="800" b="1" i="0" u="none" strike="noStrike" dirty="0">
                          <a:solidFill>
                            <a:schemeClr val="tx1"/>
                          </a:solidFill>
                          <a:effectLst/>
                          <a:latin typeface="+mj-lt"/>
                        </a:rPr>
                        <a:t>Label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t"/>
                      <a:r>
                        <a:rPr lang="it-IT" sz="800" b="1" i="0" u="none" strike="noStrike">
                          <a:solidFill>
                            <a:schemeClr val="tx1"/>
                          </a:solidFill>
                          <a:effectLst/>
                          <a:latin typeface="+mj-lt"/>
                        </a:rPr>
                        <a:t>DF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dirty="0" err="1">
                          <a:solidFill>
                            <a:schemeClr val="tx1"/>
                          </a:solidFill>
                          <a:effectLst/>
                          <a:latin typeface="+mj-lt"/>
                        </a:rPr>
                        <a:t>Parameter</a:t>
                      </a:r>
                      <a:endParaRPr lang="it-IT" sz="800" b="1" i="0" u="none" strike="noStrike" dirty="0">
                        <a:solidFill>
                          <a:schemeClr val="tx1"/>
                        </a:solidFill>
                        <a:effectLst/>
                        <a:latin typeface="+mj-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t"/>
                      <a:r>
                        <a:rPr lang="it-IT" sz="800" b="1" i="0" u="none" strike="noStrike">
                          <a:solidFill>
                            <a:schemeClr val="tx1"/>
                          </a:solidFill>
                          <a:effectLst/>
                          <a:latin typeface="+mj-lt"/>
                        </a:rPr>
                        <a:t>Standard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rowSpan="2">
                  <a:txBody>
                    <a:bodyPr/>
                    <a:lstStyle/>
                    <a:p>
                      <a:pPr algn="ctr" fontAlgn="t"/>
                      <a:r>
                        <a:rPr lang="it-IT" sz="800" b="1" i="0" u="none" strike="noStrike">
                          <a:solidFill>
                            <a:schemeClr val="tx1"/>
                          </a:solidFill>
                          <a:effectLst/>
                          <a:latin typeface="+mj-lt"/>
                        </a:rPr>
                        <a:t>t Value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t"/>
                      <a:r>
                        <a:rPr lang="it-IT" sz="800" b="1" i="0" u="none" strike="noStrike">
                          <a:solidFill>
                            <a:schemeClr val="tx1"/>
                          </a:solidFill>
                          <a:effectLst/>
                          <a:latin typeface="+mj-lt"/>
                        </a:rPr>
                        <a:t>Pr &gt; |t|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dirty="0" err="1">
                          <a:solidFill>
                            <a:schemeClr val="tx1"/>
                          </a:solidFill>
                          <a:effectLst/>
                          <a:latin typeface="+mj-lt"/>
                        </a:rPr>
                        <a:t>Variance</a:t>
                      </a:r>
                      <a:endParaRPr lang="it-IT" sz="800" b="1" i="0" u="none" strike="noStrike" dirty="0">
                        <a:solidFill>
                          <a:schemeClr val="tx1"/>
                        </a:solidFill>
                        <a:effectLst/>
                        <a:latin typeface="+mj-lt"/>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r>
              <a:tr h="128695">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t"/>
                      <a:r>
                        <a:rPr lang="it-IT" sz="800" b="1" i="0" u="none" strike="noStrike" dirty="0">
                          <a:solidFill>
                            <a:schemeClr val="tx1"/>
                          </a:solidFill>
                          <a:effectLst/>
                          <a:latin typeface="+mj-lt"/>
                        </a:rPr>
                        <a:t>Estimate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Error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it-IT"/>
                    </a:p>
                  </a:txBody>
                  <a:tcPr/>
                </a:tc>
                <a:tc vMerge="1">
                  <a:txBody>
                    <a:bodyPr/>
                    <a:lstStyle/>
                    <a:p>
                      <a:endParaRPr lang="it-IT"/>
                    </a:p>
                  </a:txBody>
                  <a:tcPr/>
                </a:tc>
                <a:tc>
                  <a:txBody>
                    <a:bodyPr/>
                    <a:lstStyle/>
                    <a:p>
                      <a:pPr algn="ctr" fontAlgn="t"/>
                      <a:r>
                        <a:rPr lang="it-IT" sz="800" b="1" i="0" u="none" strike="noStrike" dirty="0" err="1">
                          <a:solidFill>
                            <a:schemeClr val="tx1"/>
                          </a:solidFill>
                          <a:effectLst/>
                          <a:latin typeface="+mj-lt"/>
                        </a:rPr>
                        <a:t>Inflation</a:t>
                      </a:r>
                      <a:endParaRPr lang="it-IT" sz="800" b="1" i="0" u="none" strike="noStrike" dirty="0">
                        <a:solidFill>
                          <a:schemeClr val="tx1"/>
                        </a:solidFill>
                        <a:effectLst/>
                        <a:latin typeface="+mj-lt"/>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r>
              <a:tr h="128695">
                <a:tc>
                  <a:txBody>
                    <a:bodyPr/>
                    <a:lstStyle/>
                    <a:p>
                      <a:pPr algn="ctr" fontAlgn="t"/>
                      <a:r>
                        <a:rPr lang="it-IT" sz="800" b="1" i="0" u="none" strike="noStrike" dirty="0" err="1">
                          <a:solidFill>
                            <a:schemeClr val="tx1"/>
                          </a:solidFill>
                          <a:effectLst/>
                          <a:latin typeface="+mj-lt"/>
                        </a:rPr>
                        <a:t>Intercept</a:t>
                      </a:r>
                      <a:endParaRPr lang="it-IT" sz="800" b="1" i="0" u="none" strike="noStrike" dirty="0">
                        <a:solidFill>
                          <a:schemeClr val="tx1"/>
                        </a:solidFill>
                        <a:effectLst/>
                        <a:latin typeface="+mj-lt"/>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Intercept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dirty="0">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0.48349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1.22782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0.6942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0</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8695">
                <a:tc>
                  <a:txBody>
                    <a:bodyPr/>
                    <a:lstStyle/>
                    <a:p>
                      <a:pPr algn="ctr" fontAlgn="t"/>
                      <a:r>
                        <a:rPr lang="it-IT" sz="800" b="1" i="0" u="none" strike="noStrike" dirty="0">
                          <a:solidFill>
                            <a:schemeClr val="tx1"/>
                          </a:solidFill>
                          <a:effectLst/>
                          <a:latin typeface="+mj-lt"/>
                        </a:rPr>
                        <a:t>M</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dirty="0">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0.67302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0.22817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0.0036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1.37928</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8695">
                <a:tc>
                  <a:txBody>
                    <a:bodyPr/>
                    <a:lstStyle/>
                    <a:p>
                      <a:pPr algn="ctr" fontAlgn="t"/>
                      <a:r>
                        <a:rPr lang="it-IT" sz="800" b="1" i="0" u="none" strike="noStrike" dirty="0">
                          <a:solidFill>
                            <a:schemeClr val="tx1"/>
                          </a:solidFill>
                          <a:effectLst/>
                          <a:latin typeface="+mj-lt"/>
                        </a:rPr>
                        <a:t>ETA</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ETA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-0.00521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0.01142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-0.46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0.6487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dirty="0">
                          <a:solidFill>
                            <a:schemeClr val="tx1"/>
                          </a:solidFill>
                          <a:effectLst/>
                          <a:latin typeface="+mj-lt"/>
                        </a:rPr>
                        <a:t>3.05219</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8695">
                <a:tc>
                  <a:txBody>
                    <a:bodyPr/>
                    <a:lstStyle/>
                    <a:p>
                      <a:pPr algn="ctr" fontAlgn="t"/>
                      <a:r>
                        <a:rPr lang="it-IT" sz="800" b="1" i="0" u="none" strike="noStrike" dirty="0">
                          <a:solidFill>
                            <a:schemeClr val="tx1"/>
                          </a:solidFill>
                          <a:effectLst/>
                          <a:latin typeface="+mj-lt"/>
                        </a:rPr>
                        <a:t>CASAL</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CASAL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0.74854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0.71238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1.05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0.2948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dirty="0">
                          <a:solidFill>
                            <a:schemeClr val="tx1"/>
                          </a:solidFill>
                          <a:effectLst/>
                          <a:latin typeface="+mj-lt"/>
                        </a:rPr>
                        <a:t>2.03121</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8695">
                <a:tc>
                  <a:txBody>
                    <a:bodyPr/>
                    <a:lstStyle/>
                    <a:p>
                      <a:pPr algn="ctr" fontAlgn="t"/>
                      <a:r>
                        <a:rPr lang="it-IT" sz="800" b="1" i="0" u="none" strike="noStrike">
                          <a:solidFill>
                            <a:schemeClr val="tx1"/>
                          </a:solidFill>
                          <a:effectLst/>
                          <a:latin typeface="+mj-lt"/>
                        </a:rPr>
                        <a:t>LAVAUT</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LAVAUT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1.01354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0.48462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2.09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dirty="0">
                          <a:solidFill>
                            <a:schemeClr val="tx1"/>
                          </a:solidFill>
                          <a:effectLst/>
                          <a:latin typeface="+mj-lt"/>
                        </a:rPr>
                        <a:t>2.68782</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8695">
                <a:tc>
                  <a:txBody>
                    <a:bodyPr/>
                    <a:lstStyle/>
                    <a:p>
                      <a:pPr algn="ctr" fontAlgn="t"/>
                      <a:r>
                        <a:rPr lang="it-IT" sz="800" b="1" i="0" u="none" strike="noStrike" dirty="0">
                          <a:solidFill>
                            <a:schemeClr val="tx1"/>
                          </a:solidFill>
                          <a:effectLst/>
                          <a:latin typeface="+mj-lt"/>
                        </a:rPr>
                        <a:t>LAVDIP</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LAVDIP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dirty="0">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0.60216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0.34722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1.73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0.0847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dirty="0">
                          <a:solidFill>
                            <a:schemeClr val="tx1"/>
                          </a:solidFill>
                          <a:effectLst/>
                          <a:latin typeface="+mj-lt"/>
                        </a:rPr>
                        <a:t>3.24275</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8695">
                <a:tc>
                  <a:txBody>
                    <a:bodyPr/>
                    <a:lstStyle/>
                    <a:p>
                      <a:pPr algn="ctr" fontAlgn="t"/>
                      <a:r>
                        <a:rPr lang="it-IT" sz="800" b="1" i="0" u="none" strike="noStrike">
                          <a:solidFill>
                            <a:schemeClr val="tx1"/>
                          </a:solidFill>
                          <a:effectLst/>
                          <a:latin typeface="+mj-lt"/>
                        </a:rPr>
                        <a:t>PENS</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PENS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0.18199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0.70453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0.7965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dirty="0">
                          <a:solidFill>
                            <a:schemeClr val="tx1"/>
                          </a:solidFill>
                          <a:effectLst/>
                          <a:latin typeface="+mj-lt"/>
                        </a:rPr>
                        <a:t>3.59469</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8695">
                <a:tc>
                  <a:txBody>
                    <a:bodyPr/>
                    <a:lstStyle/>
                    <a:p>
                      <a:pPr algn="ctr" fontAlgn="t"/>
                      <a:r>
                        <a:rPr lang="it-IT" sz="800" b="1" i="0" u="none" strike="noStrike">
                          <a:solidFill>
                            <a:schemeClr val="tx1"/>
                          </a:solidFill>
                          <a:effectLst/>
                          <a:latin typeface="+mj-lt"/>
                        </a:rPr>
                        <a:t>DISOC</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DISOC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0.88874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0.81033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0.2743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1.34037</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8695">
                <a:tc>
                  <a:txBody>
                    <a:bodyPr/>
                    <a:lstStyle/>
                    <a:p>
                      <a:pPr algn="ctr" fontAlgn="t"/>
                      <a:r>
                        <a:rPr lang="it-IT" sz="800" b="1" i="0" u="none" strike="noStrike">
                          <a:solidFill>
                            <a:schemeClr val="tx1"/>
                          </a:solidFill>
                          <a:effectLst/>
                          <a:latin typeface="+mj-lt"/>
                        </a:rPr>
                        <a:t>BAR</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BAR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-0.42745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0.27063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-1.58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0.1161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1.74425</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8695">
                <a:tc>
                  <a:txBody>
                    <a:bodyPr/>
                    <a:lstStyle/>
                    <a:p>
                      <a:pPr algn="ctr" fontAlgn="t"/>
                      <a:r>
                        <a:rPr lang="it-IT" sz="800" b="1" i="0" u="none" strike="noStrike">
                          <a:solidFill>
                            <a:schemeClr val="tx1"/>
                          </a:solidFill>
                          <a:effectLst/>
                          <a:latin typeface="+mj-lt"/>
                        </a:rPr>
                        <a:t>CASA</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CASA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-0.82113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0.27165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0.0029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1.90726</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8695">
                <a:tc>
                  <a:txBody>
                    <a:bodyPr/>
                    <a:lstStyle/>
                    <a:p>
                      <a:pPr algn="ctr" fontAlgn="t"/>
                      <a:r>
                        <a:rPr lang="it-IT" sz="800" b="1" i="0" u="none" strike="noStrike">
                          <a:solidFill>
                            <a:schemeClr val="tx1"/>
                          </a:solidFill>
                          <a:effectLst/>
                          <a:latin typeface="+mj-lt"/>
                        </a:rPr>
                        <a:t>SPESABAR</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SPESABAR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0.62153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0.32332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1.92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0.0562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1.38668</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8695">
                <a:tc>
                  <a:txBody>
                    <a:bodyPr/>
                    <a:lstStyle/>
                    <a:p>
                      <a:pPr algn="ctr" fontAlgn="t"/>
                      <a:r>
                        <a:rPr lang="it-IT" sz="800" b="1" i="0" u="none" strike="noStrike">
                          <a:solidFill>
                            <a:schemeClr val="tx1"/>
                          </a:solidFill>
                          <a:effectLst/>
                          <a:latin typeface="+mj-lt"/>
                        </a:rPr>
                        <a:t>SPESADISTR</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SPESADISTR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0.01123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0.57872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0.9845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1.32911</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8695">
                <a:tc>
                  <a:txBody>
                    <a:bodyPr/>
                    <a:lstStyle/>
                    <a:p>
                      <a:pPr algn="ctr" fontAlgn="t"/>
                      <a:r>
                        <a:rPr lang="it-IT" sz="800" b="1" i="0" u="none" strike="noStrike">
                          <a:solidFill>
                            <a:schemeClr val="tx1"/>
                          </a:solidFill>
                          <a:effectLst/>
                          <a:latin typeface="+mj-lt"/>
                        </a:rPr>
                        <a:t>NOTORIETA_NESPRE</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NOTORIETA_NESPRE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-0.02262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0.05508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0.6818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1.99858</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8695">
                <a:tc>
                  <a:txBody>
                    <a:bodyPr/>
                    <a:lstStyle/>
                    <a:p>
                      <a:pPr algn="ctr" fontAlgn="t"/>
                      <a:r>
                        <a:rPr lang="it-IT" sz="800" b="1" i="0" u="none" strike="noStrike">
                          <a:solidFill>
                            <a:schemeClr val="tx1"/>
                          </a:solidFill>
                          <a:effectLst/>
                          <a:latin typeface="+mj-lt"/>
                        </a:rPr>
                        <a:t>NOTORIETA_SEGAFREDO</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NOTORIETA_SEGAFREDO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0.02656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0.06358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0.6767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dirty="0">
                          <a:solidFill>
                            <a:schemeClr val="tx1"/>
                          </a:solidFill>
                          <a:effectLst/>
                          <a:latin typeface="+mj-lt"/>
                        </a:rPr>
                        <a:t>2.37217</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8695">
                <a:tc>
                  <a:txBody>
                    <a:bodyPr/>
                    <a:lstStyle/>
                    <a:p>
                      <a:pPr algn="ctr" fontAlgn="t"/>
                      <a:r>
                        <a:rPr lang="it-IT" sz="800" b="1" i="0" u="none" strike="noStrike" dirty="0" err="1">
                          <a:solidFill>
                            <a:schemeClr val="tx1"/>
                          </a:solidFill>
                          <a:effectLst/>
                          <a:latin typeface="+mj-lt"/>
                        </a:rPr>
                        <a:t>NOTORIETA_LAVAZ</a:t>
                      </a:r>
                      <a:endParaRPr lang="it-IT" sz="800" b="1" i="0" u="none" strike="noStrike" dirty="0">
                        <a:solidFill>
                          <a:schemeClr val="tx1"/>
                        </a:solidFill>
                        <a:effectLst/>
                        <a:latin typeface="+mj-lt"/>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NOTORIETA_LAVAZ</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-0.0358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0.09122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0.6952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1.65492</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8695">
                <a:tc>
                  <a:txBody>
                    <a:bodyPr/>
                    <a:lstStyle/>
                    <a:p>
                      <a:pPr algn="ctr" fontAlgn="t"/>
                      <a:r>
                        <a:rPr lang="it-IT" sz="800" b="1" i="0" u="none" strike="noStrike" dirty="0" err="1">
                          <a:solidFill>
                            <a:schemeClr val="tx1"/>
                          </a:solidFill>
                          <a:effectLst/>
                          <a:latin typeface="+mj-lt"/>
                        </a:rPr>
                        <a:t>NOTORIETA_KIMBO</a:t>
                      </a:r>
                      <a:endParaRPr lang="it-IT" sz="800" b="1" i="0" u="none" strike="noStrike" dirty="0">
                        <a:solidFill>
                          <a:schemeClr val="tx1"/>
                        </a:solidFill>
                        <a:effectLst/>
                        <a:latin typeface="+mj-lt"/>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NOTORIETA_KIMBO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-0.06318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0.06787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-0.93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0.3532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dirty="0">
                          <a:solidFill>
                            <a:schemeClr val="tx1"/>
                          </a:solidFill>
                          <a:effectLst/>
                          <a:latin typeface="+mj-lt"/>
                        </a:rPr>
                        <a:t>2.86246</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8695">
                <a:tc>
                  <a:txBody>
                    <a:bodyPr/>
                    <a:lstStyle/>
                    <a:p>
                      <a:pPr algn="ctr" fontAlgn="t"/>
                      <a:r>
                        <a:rPr lang="it-IT" sz="800" b="1" i="0" u="none" strike="noStrike" dirty="0" err="1">
                          <a:solidFill>
                            <a:schemeClr val="tx1"/>
                          </a:solidFill>
                          <a:effectLst/>
                          <a:latin typeface="+mj-lt"/>
                        </a:rPr>
                        <a:t>NOTORIETA_NESC</a:t>
                      </a:r>
                      <a:endParaRPr lang="it-IT" sz="800" b="1" i="0" u="none" strike="noStrike" dirty="0">
                        <a:solidFill>
                          <a:schemeClr val="tx1"/>
                        </a:solidFill>
                        <a:effectLst/>
                        <a:latin typeface="+mj-lt"/>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NOTORIETA_NESC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-0.07584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0.06961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-1.09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0.2774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dirty="0">
                          <a:solidFill>
                            <a:schemeClr val="tx1"/>
                          </a:solidFill>
                          <a:effectLst/>
                          <a:latin typeface="+mj-lt"/>
                        </a:rPr>
                        <a:t>3.19513</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8695">
                <a:tc>
                  <a:txBody>
                    <a:bodyPr/>
                    <a:lstStyle/>
                    <a:p>
                      <a:pPr algn="ctr" fontAlgn="t"/>
                      <a:r>
                        <a:rPr lang="it-IT" sz="800" b="1" i="0" u="none" strike="noStrike">
                          <a:solidFill>
                            <a:schemeClr val="tx1"/>
                          </a:solidFill>
                          <a:effectLst/>
                          <a:latin typeface="+mj-lt"/>
                        </a:rPr>
                        <a:t>NOTORIETA_VERN</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NOTORIETA_VERN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0.05029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0.04931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1.02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0.3093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1.7038</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8695">
                <a:tc>
                  <a:txBody>
                    <a:bodyPr/>
                    <a:lstStyle/>
                    <a:p>
                      <a:pPr algn="ctr" fontAlgn="t"/>
                      <a:r>
                        <a:rPr lang="it-IT" sz="800" b="1" i="0" u="none" strike="noStrike">
                          <a:solidFill>
                            <a:schemeClr val="tx1"/>
                          </a:solidFill>
                          <a:effectLst/>
                          <a:latin typeface="+mj-lt"/>
                        </a:rPr>
                        <a:t>NOTORIETA_ILLY</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NOTORIETA_ILLY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-0.0172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0.05393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0.7502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1.77462</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8695">
                <a:tc>
                  <a:txBody>
                    <a:bodyPr/>
                    <a:lstStyle/>
                    <a:p>
                      <a:pPr algn="ctr" fontAlgn="t"/>
                      <a:r>
                        <a:rPr lang="it-IT" sz="800" b="1" i="0" u="none" strike="noStrike" dirty="0" err="1">
                          <a:solidFill>
                            <a:schemeClr val="tx1"/>
                          </a:solidFill>
                          <a:effectLst/>
                          <a:latin typeface="+mj-lt"/>
                        </a:rPr>
                        <a:t>NOTORIETA_PRIVATE</a:t>
                      </a:r>
                      <a:endParaRPr lang="it-IT" sz="800" b="1" i="0" u="none" strike="noStrike" dirty="0">
                        <a:solidFill>
                          <a:schemeClr val="tx1"/>
                        </a:solidFill>
                        <a:effectLst/>
                        <a:latin typeface="+mj-lt"/>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NOTORIETA_PRIVATE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0.07133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0.0485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1.47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0.1432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1.46294</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8695">
                <a:tc>
                  <a:txBody>
                    <a:bodyPr/>
                    <a:lstStyle/>
                    <a:p>
                      <a:pPr algn="ctr" fontAlgn="t"/>
                      <a:r>
                        <a:rPr lang="it-IT" sz="800" b="1" i="0" u="none" strike="noStrike" dirty="0">
                          <a:solidFill>
                            <a:schemeClr val="tx1"/>
                          </a:solidFill>
                          <a:effectLst/>
                          <a:latin typeface="+mj-lt"/>
                        </a:rPr>
                        <a:t>FAM</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FAM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0.90802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0.29609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0.0025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1.65949</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8695">
                <a:tc>
                  <a:txBody>
                    <a:bodyPr/>
                    <a:lstStyle/>
                    <a:p>
                      <a:pPr algn="ctr" fontAlgn="t"/>
                      <a:r>
                        <a:rPr lang="it-IT" sz="800" b="1" i="0" u="none" strike="noStrike" dirty="0">
                          <a:solidFill>
                            <a:schemeClr val="tx1"/>
                          </a:solidFill>
                          <a:effectLst/>
                          <a:latin typeface="+mj-lt"/>
                        </a:rPr>
                        <a:t>AMICI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AMICI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0.29578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0.25968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1.14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0.2563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1.81849</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8695">
                <a:tc>
                  <a:txBody>
                    <a:bodyPr/>
                    <a:lstStyle/>
                    <a:p>
                      <a:pPr algn="ctr" fontAlgn="t"/>
                      <a:r>
                        <a:rPr lang="it-IT" sz="800" b="1" i="0" u="none" strike="noStrike" dirty="0" err="1">
                          <a:solidFill>
                            <a:schemeClr val="tx1"/>
                          </a:solidFill>
                          <a:effectLst/>
                          <a:latin typeface="+mj-lt"/>
                        </a:rPr>
                        <a:t>INFLCONS_PIAC</a:t>
                      </a:r>
                      <a:endParaRPr lang="it-IT" sz="800" b="1" i="0" u="none" strike="noStrike" dirty="0">
                        <a:solidFill>
                          <a:schemeClr val="tx1"/>
                        </a:solidFill>
                        <a:effectLst/>
                        <a:latin typeface="+mj-lt"/>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INFLCONS_PIAC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0.22982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0.06642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0.0007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1.42313</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8695">
                <a:tc>
                  <a:txBody>
                    <a:bodyPr/>
                    <a:lstStyle/>
                    <a:p>
                      <a:pPr algn="ctr" fontAlgn="t"/>
                      <a:r>
                        <a:rPr lang="it-IT" sz="800" b="1" i="0" u="none" strike="noStrike">
                          <a:solidFill>
                            <a:schemeClr val="tx1"/>
                          </a:solidFill>
                          <a:effectLst/>
                          <a:latin typeface="+mj-lt"/>
                        </a:rPr>
                        <a:t>INFLCONS_UTIL</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INFLCONS_UTIL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-0.03878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0.04106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0.3463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1.28923</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8695">
                <a:tc>
                  <a:txBody>
                    <a:bodyPr/>
                    <a:lstStyle/>
                    <a:p>
                      <a:pPr algn="ctr" fontAlgn="t"/>
                      <a:r>
                        <a:rPr lang="it-IT" sz="800" b="1" i="0" u="none" strike="noStrike" dirty="0" err="1">
                          <a:solidFill>
                            <a:schemeClr val="tx1"/>
                          </a:solidFill>
                          <a:effectLst/>
                          <a:latin typeface="+mj-lt"/>
                        </a:rPr>
                        <a:t>AGG_ECCIT</a:t>
                      </a:r>
                      <a:endParaRPr lang="it-IT" sz="800" b="1" i="0" u="none" strike="noStrike" dirty="0">
                        <a:solidFill>
                          <a:schemeClr val="tx1"/>
                        </a:solidFill>
                        <a:effectLst/>
                        <a:latin typeface="+mj-lt"/>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AGG_ECCIT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-0.00763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0.22102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-0.03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0.9725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1.32156</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8695">
                <a:tc>
                  <a:txBody>
                    <a:bodyPr/>
                    <a:lstStyle/>
                    <a:p>
                      <a:pPr algn="ctr" fontAlgn="t"/>
                      <a:r>
                        <a:rPr lang="it-IT" sz="800" b="1" i="0" u="none" strike="noStrike" dirty="0" err="1">
                          <a:solidFill>
                            <a:schemeClr val="tx1"/>
                          </a:solidFill>
                          <a:effectLst/>
                          <a:latin typeface="+mj-lt"/>
                        </a:rPr>
                        <a:t>AGG_SALUT</a:t>
                      </a:r>
                      <a:endParaRPr lang="it-IT" sz="800" b="1" i="0" u="none" strike="noStrike" dirty="0">
                        <a:solidFill>
                          <a:schemeClr val="tx1"/>
                        </a:solidFill>
                        <a:effectLst/>
                        <a:latin typeface="+mj-lt"/>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AGG_SALUT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0.37184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0.27124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1.37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0.1722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1.30575</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8695">
                <a:tc>
                  <a:txBody>
                    <a:bodyPr/>
                    <a:lstStyle/>
                    <a:p>
                      <a:pPr algn="ctr" fontAlgn="t"/>
                      <a:r>
                        <a:rPr lang="it-IT" sz="800" b="1" i="0" u="none" strike="noStrike" dirty="0" err="1">
                          <a:solidFill>
                            <a:schemeClr val="tx1"/>
                          </a:solidFill>
                          <a:effectLst/>
                          <a:latin typeface="+mj-lt"/>
                        </a:rPr>
                        <a:t>AGG_STIM</a:t>
                      </a:r>
                      <a:endParaRPr lang="it-IT" sz="800" b="1" i="0" u="none" strike="noStrike" dirty="0">
                        <a:solidFill>
                          <a:schemeClr val="tx1"/>
                        </a:solidFill>
                        <a:effectLst/>
                        <a:latin typeface="+mj-lt"/>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AGG_STIM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0.10562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0.26019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0.41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0.6853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1.39126</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8695">
                <a:tc>
                  <a:txBody>
                    <a:bodyPr/>
                    <a:lstStyle/>
                    <a:p>
                      <a:pPr algn="ctr" fontAlgn="t"/>
                      <a:r>
                        <a:rPr lang="it-IT" sz="800" b="1" i="0" u="none" strike="noStrike" dirty="0" err="1">
                          <a:solidFill>
                            <a:schemeClr val="tx1"/>
                          </a:solidFill>
                          <a:effectLst/>
                          <a:latin typeface="+mj-lt"/>
                        </a:rPr>
                        <a:t>AGG_CURAT</a:t>
                      </a:r>
                      <a:endParaRPr lang="it-IT" sz="800" b="1" i="0" u="none" strike="noStrike" dirty="0">
                        <a:solidFill>
                          <a:schemeClr val="tx1"/>
                        </a:solidFill>
                        <a:effectLst/>
                        <a:latin typeface="+mj-lt"/>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AGG_CURAT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-0.18179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0.33586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-0.54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0.589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1.24613</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8695">
                <a:tc>
                  <a:txBody>
                    <a:bodyPr/>
                    <a:lstStyle/>
                    <a:p>
                      <a:pPr algn="ctr" fontAlgn="t"/>
                      <a:r>
                        <a:rPr lang="it-IT" sz="800" b="1" i="0" u="none" strike="noStrike" dirty="0" err="1">
                          <a:solidFill>
                            <a:schemeClr val="tx1"/>
                          </a:solidFill>
                          <a:effectLst/>
                          <a:latin typeface="+mj-lt"/>
                        </a:rPr>
                        <a:t>AGG_DANN</a:t>
                      </a:r>
                      <a:endParaRPr lang="it-IT" sz="800" b="1" i="0" u="none" strike="noStrike" dirty="0">
                        <a:solidFill>
                          <a:schemeClr val="tx1"/>
                        </a:solidFill>
                        <a:effectLst/>
                        <a:latin typeface="+mj-lt"/>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AGG_DANN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0.02623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0.31692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0.9341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1.26634</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8695">
                <a:tc>
                  <a:txBody>
                    <a:bodyPr/>
                    <a:lstStyle/>
                    <a:p>
                      <a:pPr algn="ctr" fontAlgn="t"/>
                      <a:r>
                        <a:rPr lang="it-IT" sz="800" b="1" i="0" u="none" strike="noStrike" dirty="0" err="1">
                          <a:solidFill>
                            <a:schemeClr val="tx1"/>
                          </a:solidFill>
                          <a:effectLst/>
                          <a:latin typeface="+mj-lt"/>
                        </a:rPr>
                        <a:t>AGG_RILAS</a:t>
                      </a:r>
                      <a:endParaRPr lang="it-IT" sz="800" b="1" i="0" u="none" strike="noStrike" dirty="0">
                        <a:solidFill>
                          <a:schemeClr val="tx1"/>
                        </a:solidFill>
                        <a:effectLst/>
                        <a:latin typeface="+mj-lt"/>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AGG_RILAS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0.25415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0.2541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0.3186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1.56024</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8695">
                <a:tc>
                  <a:txBody>
                    <a:bodyPr/>
                    <a:lstStyle/>
                    <a:p>
                      <a:pPr algn="ctr" fontAlgn="t"/>
                      <a:r>
                        <a:rPr lang="it-IT" sz="800" b="1" i="0" u="none" strike="noStrike" dirty="0" err="1">
                          <a:solidFill>
                            <a:schemeClr val="tx1"/>
                          </a:solidFill>
                          <a:effectLst/>
                          <a:latin typeface="+mj-lt"/>
                        </a:rPr>
                        <a:t>SODDISF_COSTO</a:t>
                      </a:r>
                      <a:endParaRPr lang="it-IT" sz="800" b="1" i="0" u="none" strike="noStrike" dirty="0">
                        <a:solidFill>
                          <a:schemeClr val="tx1"/>
                        </a:solidFill>
                        <a:effectLst/>
                        <a:latin typeface="+mj-lt"/>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SODDISF_COSTO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-0.02818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0.06527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0.6664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1.44461</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8695">
                <a:tc>
                  <a:txBody>
                    <a:bodyPr/>
                    <a:lstStyle/>
                    <a:p>
                      <a:pPr algn="ctr" fontAlgn="t"/>
                      <a:r>
                        <a:rPr lang="it-IT" sz="800" b="1" i="0" u="none" strike="noStrike" dirty="0" err="1">
                          <a:solidFill>
                            <a:schemeClr val="tx1"/>
                          </a:solidFill>
                          <a:effectLst/>
                          <a:latin typeface="+mj-lt"/>
                        </a:rPr>
                        <a:t>SODDISF_REPER</a:t>
                      </a:r>
                      <a:endParaRPr lang="it-IT" sz="800" b="1" i="0" u="none" strike="noStrike" dirty="0">
                        <a:solidFill>
                          <a:schemeClr val="tx1"/>
                        </a:solidFill>
                        <a:effectLst/>
                        <a:latin typeface="+mj-lt"/>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SODDISF_REPER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0.00132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0.05732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0.02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0.9817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1.57168</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8695">
                <a:tc>
                  <a:txBody>
                    <a:bodyPr/>
                    <a:lstStyle/>
                    <a:p>
                      <a:pPr algn="ctr" fontAlgn="t"/>
                      <a:r>
                        <a:rPr lang="it-IT" sz="800" b="1" i="0" u="none" strike="noStrike" dirty="0" err="1">
                          <a:solidFill>
                            <a:schemeClr val="tx1"/>
                          </a:solidFill>
                          <a:effectLst/>
                          <a:latin typeface="+mj-lt"/>
                        </a:rPr>
                        <a:t>SODDISF_PACK</a:t>
                      </a:r>
                      <a:endParaRPr lang="it-IT" sz="800" b="1" i="0" u="none" strike="noStrike" dirty="0">
                        <a:solidFill>
                          <a:schemeClr val="tx1"/>
                        </a:solidFill>
                        <a:effectLst/>
                        <a:latin typeface="+mj-lt"/>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SODDISF_PACK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-0.02583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0.05251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-0.49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0.6234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1.80721</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8695">
                <a:tc>
                  <a:txBody>
                    <a:bodyPr/>
                    <a:lstStyle/>
                    <a:p>
                      <a:pPr algn="ctr" fontAlgn="t"/>
                      <a:r>
                        <a:rPr lang="it-IT" sz="800" b="1" i="0" u="none" strike="noStrike" dirty="0" err="1">
                          <a:solidFill>
                            <a:schemeClr val="tx1"/>
                          </a:solidFill>
                          <a:effectLst/>
                          <a:latin typeface="+mj-lt"/>
                        </a:rPr>
                        <a:t>SODDISF_PREP</a:t>
                      </a:r>
                      <a:endParaRPr lang="it-IT" sz="800" b="1" i="0" u="none" strike="noStrike" dirty="0">
                        <a:solidFill>
                          <a:schemeClr val="tx1"/>
                        </a:solidFill>
                        <a:effectLst/>
                        <a:latin typeface="+mj-lt"/>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SODDISF_PREP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0.13967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0.06921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2.02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0.0451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dirty="0">
                          <a:solidFill>
                            <a:schemeClr val="tx1"/>
                          </a:solidFill>
                          <a:effectLst/>
                          <a:latin typeface="+mj-lt"/>
                        </a:rPr>
                        <a:t>2.01325</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34824">
                <a:tc>
                  <a:txBody>
                    <a:bodyPr/>
                    <a:lstStyle/>
                    <a:p>
                      <a:pPr algn="ctr" fontAlgn="t"/>
                      <a:r>
                        <a:rPr lang="it-IT" sz="800" b="1" i="0" u="none" strike="noStrike" dirty="0" err="1">
                          <a:solidFill>
                            <a:schemeClr val="tx1"/>
                          </a:solidFill>
                          <a:effectLst/>
                          <a:latin typeface="+mj-lt"/>
                        </a:rPr>
                        <a:t>SODDISF_QUAL</a:t>
                      </a:r>
                      <a:endParaRPr lang="it-IT" sz="800" b="1" i="0" u="none" strike="noStrike" dirty="0">
                        <a:solidFill>
                          <a:schemeClr val="tx1"/>
                        </a:solidFill>
                        <a:effectLst/>
                        <a:latin typeface="+mj-lt"/>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SODDISF_QUAL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j-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-0.06935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0.09624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j-lt"/>
                        </a:rPr>
                        <a:t>0.4721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j-lt"/>
                        </a:rPr>
                        <a:t>1.3768</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
        <p:nvSpPr>
          <p:cNvPr id="10" name="CasellaDiTesto 9"/>
          <p:cNvSpPr txBox="1"/>
          <p:nvPr/>
        </p:nvSpPr>
        <p:spPr>
          <a:xfrm>
            <a:off x="107950" y="692150"/>
            <a:ext cx="2876550" cy="461963"/>
          </a:xfrm>
          <a:prstGeom prst="rect">
            <a:avLst/>
          </a:prstGeom>
          <a:noFill/>
        </p:spPr>
        <p:txBody>
          <a:bodyPr wrap="none">
            <a:spAutoFit/>
          </a:bodyPr>
          <a:lstStyle/>
          <a:p>
            <a:pPr>
              <a:defRPr/>
            </a:pPr>
            <a:r>
              <a:rPr lang="it-IT" sz="2400" b="1" dirty="0">
                <a:solidFill>
                  <a:srgbClr val="82302E"/>
                </a:solidFill>
                <a:latin typeface="+mn-lt"/>
                <a:ea typeface="ＭＳ Ｐゴシック" charset="-128"/>
                <a:cs typeface="ＭＳ Ｐゴシック" charset="-128"/>
              </a:rPr>
              <a:t>MULTICOLLINEARITA’</a:t>
            </a:r>
          </a:p>
        </p:txBody>
      </p:sp>
      <p:sp>
        <p:nvSpPr>
          <p:cNvPr id="11" name="CasellaDiTesto 4"/>
          <p:cNvSpPr txBox="1">
            <a:spLocks noChangeArrowheads="1"/>
          </p:cNvSpPr>
          <p:nvPr/>
        </p:nvSpPr>
        <p:spPr bwMode="auto">
          <a:xfrm>
            <a:off x="6443663" y="1196975"/>
            <a:ext cx="1800225" cy="2308225"/>
          </a:xfrm>
          <a:prstGeom prst="rect">
            <a:avLst/>
          </a:prstGeom>
          <a:noFill/>
          <a:ln w="9525">
            <a:noFill/>
            <a:miter lim="800000"/>
            <a:headEnd/>
            <a:tailEnd/>
          </a:ln>
        </p:spPr>
        <p:txBody>
          <a:bodyPr>
            <a:spAutoFit/>
          </a:bodyPr>
          <a:lstStyle/>
          <a:p>
            <a:pPr>
              <a:defRPr/>
            </a:pPr>
            <a:r>
              <a:rPr lang="it-IT" sz="1600" dirty="0">
                <a:latin typeface="+mn-lt"/>
                <a:ea typeface="ＭＳ Ｐゴシック" charset="-128"/>
                <a:cs typeface="ＭＳ Ｐゴシック" charset="-128"/>
              </a:rPr>
              <a:t>Possiamo riscontrare la presenza di </a:t>
            </a:r>
            <a:r>
              <a:rPr lang="it-IT" sz="1600" dirty="0" err="1">
                <a:latin typeface="+mn-lt"/>
                <a:ea typeface="ＭＳ Ｐゴシック" charset="-128"/>
                <a:cs typeface="ＭＳ Ｐゴシック" charset="-128"/>
              </a:rPr>
              <a:t>multicollinearità</a:t>
            </a:r>
            <a:r>
              <a:rPr lang="it-IT" sz="1600" dirty="0">
                <a:latin typeface="+mn-lt"/>
                <a:ea typeface="ＭＳ Ｐゴシック" charset="-128"/>
                <a:cs typeface="ＭＳ Ｐゴシック" charset="-128"/>
              </a:rPr>
              <a:t> (forte correlazione tra </a:t>
            </a:r>
            <a:r>
              <a:rPr lang="it-IT" sz="1600" dirty="0" err="1">
                <a:latin typeface="+mn-lt"/>
                <a:ea typeface="ＭＳ Ｐゴシック" charset="-128"/>
                <a:cs typeface="ＭＳ Ｐゴシック" charset="-128"/>
              </a:rPr>
              <a:t>regressori</a:t>
            </a:r>
            <a:r>
              <a:rPr lang="it-IT" sz="1600" dirty="0">
                <a:latin typeface="+mn-lt"/>
                <a:ea typeface="ＭＳ Ｐゴシック" charset="-128"/>
                <a:cs typeface="ＭＳ Ｐゴシック" charset="-128"/>
              </a:rPr>
              <a:t>) in quanto abbiamo dei valore del VIF piuttosto alti.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4"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054"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2055" name="TextBox 7"/>
          <p:cNvSpPr txBox="1">
            <a:spLocks noChangeArrowheads="1"/>
          </p:cNvSpPr>
          <p:nvPr/>
        </p:nvSpPr>
        <p:spPr bwMode="auto">
          <a:xfrm>
            <a:off x="762000" y="914400"/>
            <a:ext cx="8153400" cy="523875"/>
          </a:xfrm>
          <a:prstGeom prst="rect">
            <a:avLst/>
          </a:prstGeom>
          <a:noFill/>
          <a:ln w="9525">
            <a:noFill/>
            <a:miter lim="800000"/>
            <a:headEnd/>
            <a:tailEnd/>
          </a:ln>
        </p:spPr>
        <p:txBody>
          <a:bodyPr>
            <a:spAutoFit/>
          </a:bodyPr>
          <a:lstStyle/>
          <a:p>
            <a:r>
              <a:rPr lang="it-IT" sz="2800" b="1">
                <a:solidFill>
                  <a:srgbClr val="C0504D"/>
                </a:solidFill>
                <a:latin typeface="Calibri" pitchFamily="34" charset="0"/>
              </a:rPr>
              <a:t> </a:t>
            </a:r>
            <a:endParaRPr lang="it-IT" sz="2800" b="1">
              <a:solidFill>
                <a:srgbClr val="800000"/>
              </a:solidFill>
              <a:latin typeface="Calibri" pitchFamily="34" charset="0"/>
            </a:endParaRPr>
          </a:p>
        </p:txBody>
      </p:sp>
      <p:graphicFrame>
        <p:nvGraphicFramePr>
          <p:cNvPr id="2050" name="Chart 8"/>
          <p:cNvGraphicFramePr>
            <a:graphicFrameLocks/>
          </p:cNvGraphicFramePr>
          <p:nvPr/>
        </p:nvGraphicFramePr>
        <p:xfrm>
          <a:off x="2124075" y="3065463"/>
          <a:ext cx="4648200" cy="2667000"/>
        </p:xfrm>
        <a:graphic>
          <a:graphicData uri="http://schemas.openxmlformats.org/presentationml/2006/ole">
            <mc:AlternateContent xmlns:mc="http://schemas.openxmlformats.org/markup-compatibility/2006">
              <mc:Choice xmlns:v="urn:schemas-microsoft-com:vml" Requires="v">
                <p:oleObj spid="_x0000_s2053" r:id="rId5" imgW="4644768" imgH="2663732" progId="Excel.Sheet.8">
                  <p:embed/>
                </p:oleObj>
              </mc:Choice>
              <mc:Fallback>
                <p:oleObj r:id="rId5" imgW="4644768" imgH="2663732" progId="Excel.Sheet.8">
                  <p:embed/>
                  <p:pic>
                    <p:nvPicPr>
                      <p:cNvPr id="0" name="Chart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075" y="3065463"/>
                        <a:ext cx="4648200"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6" name="TextBox 9"/>
          <p:cNvSpPr txBox="1">
            <a:spLocks noChangeArrowheads="1"/>
          </p:cNvSpPr>
          <p:nvPr/>
        </p:nvSpPr>
        <p:spPr bwMode="auto">
          <a:xfrm>
            <a:off x="457200" y="762000"/>
            <a:ext cx="8153400" cy="2062163"/>
          </a:xfrm>
          <a:prstGeom prst="rect">
            <a:avLst/>
          </a:prstGeom>
          <a:noFill/>
          <a:ln w="9525">
            <a:noFill/>
            <a:miter lim="800000"/>
            <a:headEnd/>
            <a:tailEnd/>
          </a:ln>
        </p:spPr>
        <p:txBody>
          <a:bodyPr>
            <a:spAutoFit/>
          </a:bodyPr>
          <a:lstStyle/>
          <a:p>
            <a:pPr algn="just"/>
            <a:r>
              <a:rPr lang="it-IT" sz="1600" dirty="0">
                <a:latin typeface="Calibri" pitchFamily="34" charset="0"/>
              </a:rPr>
              <a:t>Analizzando l’area </a:t>
            </a:r>
            <a:r>
              <a:rPr lang="it-IT" sz="1600" dirty="0" err="1">
                <a:latin typeface="Calibri" pitchFamily="34" charset="0"/>
              </a:rPr>
              <a:t>retail</a:t>
            </a:r>
            <a:r>
              <a:rPr lang="it-IT" sz="1600" dirty="0">
                <a:latin typeface="Calibri" pitchFamily="34" charset="0"/>
              </a:rPr>
              <a:t>, si può affermare che il peso dei canali distributivi in valore è così suddiviso:</a:t>
            </a:r>
          </a:p>
          <a:p>
            <a:pPr algn="just"/>
            <a:endParaRPr lang="it-IT" sz="1600" dirty="0">
              <a:latin typeface="Calibri" pitchFamily="34" charset="0"/>
            </a:endParaRPr>
          </a:p>
          <a:p>
            <a:pPr algn="just">
              <a:buFont typeface="Arial" charset="0"/>
              <a:buChar char="•"/>
            </a:pPr>
            <a:r>
              <a:rPr lang="it-IT" sz="1600" dirty="0">
                <a:latin typeface="Calibri" pitchFamily="34" charset="0"/>
              </a:rPr>
              <a:t> La grande distribuzione organizzata (</a:t>
            </a:r>
            <a:r>
              <a:rPr lang="it-IT" sz="1600" dirty="0" err="1">
                <a:latin typeface="Calibri" pitchFamily="34" charset="0"/>
              </a:rPr>
              <a:t>GdO</a:t>
            </a:r>
            <a:r>
              <a:rPr lang="it-IT" sz="1600" dirty="0">
                <a:latin typeface="Calibri" pitchFamily="34" charset="0"/>
              </a:rPr>
              <a:t>) detiene il </a:t>
            </a:r>
            <a:r>
              <a:rPr lang="it-IT" sz="1600" dirty="0" smtClean="0">
                <a:latin typeface="Calibri" pitchFamily="34" charset="0"/>
              </a:rPr>
              <a:t>24.9</a:t>
            </a:r>
            <a:r>
              <a:rPr lang="it-IT" sz="1600" dirty="0">
                <a:latin typeface="Calibri" pitchFamily="34" charset="0"/>
              </a:rPr>
              <a:t>% della quota di mercato;</a:t>
            </a:r>
          </a:p>
          <a:p>
            <a:pPr algn="just">
              <a:buFont typeface="Arial" charset="0"/>
              <a:buChar char="•"/>
            </a:pPr>
            <a:endParaRPr lang="it-IT" sz="1600" dirty="0">
              <a:latin typeface="Calibri" pitchFamily="34" charset="0"/>
            </a:endParaRPr>
          </a:p>
          <a:p>
            <a:pPr algn="just">
              <a:buFont typeface="Arial" charset="0"/>
              <a:buChar char="•"/>
            </a:pPr>
            <a:r>
              <a:rPr lang="it-IT" sz="1600" dirty="0">
                <a:latin typeface="Calibri" pitchFamily="34" charset="0"/>
              </a:rPr>
              <a:t> Il libero servizio (</a:t>
            </a:r>
            <a:r>
              <a:rPr lang="it-IT" sz="1600" dirty="0" err="1">
                <a:latin typeface="Calibri" pitchFamily="34" charset="0"/>
              </a:rPr>
              <a:t>Ls</a:t>
            </a:r>
            <a:r>
              <a:rPr lang="it-IT" sz="1600" dirty="0">
                <a:latin typeface="Calibri" pitchFamily="34" charset="0"/>
              </a:rPr>
              <a:t>) detiene il </a:t>
            </a:r>
            <a:r>
              <a:rPr lang="it-IT" sz="1600" dirty="0" smtClean="0">
                <a:latin typeface="Calibri" pitchFamily="34" charset="0"/>
              </a:rPr>
              <a:t>60.8</a:t>
            </a:r>
            <a:r>
              <a:rPr lang="it-IT" sz="1600" dirty="0">
                <a:latin typeface="Calibri" pitchFamily="34" charset="0"/>
              </a:rPr>
              <a:t>%;</a:t>
            </a:r>
          </a:p>
          <a:p>
            <a:pPr algn="just">
              <a:buFont typeface="Arial" charset="0"/>
              <a:buChar char="•"/>
            </a:pPr>
            <a:endParaRPr lang="it-IT" sz="1600" dirty="0">
              <a:latin typeface="Calibri" pitchFamily="34" charset="0"/>
            </a:endParaRPr>
          </a:p>
          <a:p>
            <a:pPr algn="just">
              <a:buFont typeface="Arial" charset="0"/>
              <a:buChar char="•"/>
            </a:pPr>
            <a:r>
              <a:rPr lang="it-IT" sz="1600" dirty="0">
                <a:latin typeface="Calibri" pitchFamily="34" charset="0"/>
              </a:rPr>
              <a:t> Il dettaglio tradizionale (</a:t>
            </a:r>
            <a:r>
              <a:rPr lang="it-IT" sz="1600" dirty="0" err="1">
                <a:latin typeface="Calibri" pitchFamily="34" charset="0"/>
              </a:rPr>
              <a:t>Dt</a:t>
            </a:r>
            <a:r>
              <a:rPr lang="it-IT" sz="1600" dirty="0">
                <a:latin typeface="Calibri" pitchFamily="34" charset="0"/>
              </a:rPr>
              <a:t>) e il dettaglio specializzato (Ds) detengono il </a:t>
            </a:r>
            <a:r>
              <a:rPr lang="it-IT" sz="1600" dirty="0" smtClean="0">
                <a:latin typeface="Calibri" pitchFamily="34" charset="0"/>
              </a:rPr>
              <a:t>14.3</a:t>
            </a:r>
            <a:r>
              <a:rPr lang="it-IT" sz="1600" dirty="0">
                <a:latin typeface="Calibri" pitchFamily="34" charset="0"/>
              </a:rPr>
              <a:t>%.</a:t>
            </a:r>
          </a:p>
        </p:txBody>
      </p:sp>
      <p:sp>
        <p:nvSpPr>
          <p:cNvPr id="2057" name="TextBox 10"/>
          <p:cNvSpPr txBox="1">
            <a:spLocks noChangeArrowheads="1"/>
          </p:cNvSpPr>
          <p:nvPr/>
        </p:nvSpPr>
        <p:spPr bwMode="auto">
          <a:xfrm>
            <a:off x="2011363" y="5732463"/>
            <a:ext cx="4648200" cy="276225"/>
          </a:xfrm>
          <a:prstGeom prst="rect">
            <a:avLst/>
          </a:prstGeom>
          <a:noFill/>
          <a:ln w="9525">
            <a:noFill/>
            <a:miter lim="800000"/>
            <a:headEnd/>
            <a:tailEnd/>
          </a:ln>
        </p:spPr>
        <p:txBody>
          <a:bodyPr>
            <a:spAutoFit/>
          </a:bodyPr>
          <a:lstStyle/>
          <a:p>
            <a:r>
              <a:rPr lang="it-IT" sz="1200">
                <a:latin typeface="Calibri" pitchFamily="34" charset="0"/>
              </a:rPr>
              <a:t>Fonti: Nielsen, Massmarket.</a:t>
            </a:r>
          </a:p>
        </p:txBody>
      </p:sp>
      <p:sp>
        <p:nvSpPr>
          <p:cNvPr id="2058" name="Slide Number Placeholder 10"/>
          <p:cNvSpPr>
            <a:spLocks noGrp="1"/>
          </p:cNvSpPr>
          <p:nvPr>
            <p:ph type="sldNum" sz="quarter" idx="12"/>
          </p:nvPr>
        </p:nvSpPr>
        <p:spPr bwMode="auto">
          <a:noFill/>
          <a:ln>
            <a:miter lim="800000"/>
            <a:headEnd/>
            <a:tailEnd/>
          </a:ln>
        </p:spPr>
        <p:txBody>
          <a:bodyPr/>
          <a:lstStyle/>
          <a:p>
            <a:fld id="{DC223DD4-3AE6-4A54-8AF6-DB690A7A17E6}" type="slidenum">
              <a:rPr lang="it-IT" smtClean="0">
                <a:latin typeface="Calibri" pitchFamily="34" charset="0"/>
                <a:ea typeface="ＭＳ Ｐゴシック" pitchFamily="34" charset="-128"/>
              </a:rPr>
              <a:pPr/>
              <a:t>6</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4517"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64518" name="TextBox 7"/>
          <p:cNvSpPr txBox="1">
            <a:spLocks noChangeArrowheads="1"/>
          </p:cNvSpPr>
          <p:nvPr/>
        </p:nvSpPr>
        <p:spPr bwMode="auto">
          <a:xfrm>
            <a:off x="762000" y="914400"/>
            <a:ext cx="8153400" cy="523875"/>
          </a:xfrm>
          <a:prstGeom prst="rect">
            <a:avLst/>
          </a:prstGeom>
          <a:noFill/>
          <a:ln w="9525">
            <a:noFill/>
            <a:miter lim="800000"/>
            <a:headEnd/>
            <a:tailEnd/>
          </a:ln>
        </p:spPr>
        <p:txBody>
          <a:bodyPr>
            <a:spAutoFit/>
          </a:bodyPr>
          <a:lstStyle/>
          <a:p>
            <a:r>
              <a:rPr lang="it-IT" sz="2800" b="1">
                <a:solidFill>
                  <a:srgbClr val="C0504D"/>
                </a:solidFill>
                <a:latin typeface="Calibri" pitchFamily="34" charset="0"/>
              </a:rPr>
              <a:t> </a:t>
            </a:r>
            <a:endParaRPr lang="it-IT" sz="2800" b="1">
              <a:solidFill>
                <a:srgbClr val="800000"/>
              </a:solidFill>
              <a:latin typeface="Calibri" pitchFamily="34" charset="0"/>
            </a:endParaRPr>
          </a:p>
        </p:txBody>
      </p:sp>
      <p:sp>
        <p:nvSpPr>
          <p:cNvPr id="64519" name="Slide Number Placeholder 7"/>
          <p:cNvSpPr>
            <a:spLocks noGrp="1"/>
          </p:cNvSpPr>
          <p:nvPr>
            <p:ph type="sldNum" sz="quarter" idx="12"/>
          </p:nvPr>
        </p:nvSpPr>
        <p:spPr bwMode="auto">
          <a:noFill/>
          <a:ln>
            <a:miter lim="800000"/>
            <a:headEnd/>
            <a:tailEnd/>
          </a:ln>
        </p:spPr>
        <p:txBody>
          <a:bodyPr/>
          <a:lstStyle/>
          <a:p>
            <a:fld id="{64A0B584-5C20-4C6E-8D99-7C4710AC102B}" type="slidenum">
              <a:rPr lang="it-IT" smtClean="0">
                <a:latin typeface="Calibri" pitchFamily="34" charset="0"/>
                <a:ea typeface="ＭＳ Ｐゴシック" pitchFamily="34" charset="-128"/>
              </a:rPr>
              <a:pPr/>
              <a:t>60</a:t>
            </a:fld>
            <a:endParaRPr lang="it-IT" smtClean="0">
              <a:latin typeface="Calibri" pitchFamily="34" charset="0"/>
              <a:ea typeface="ＭＳ Ｐゴシック" pitchFamily="34" charset="-128"/>
            </a:endParaRPr>
          </a:p>
        </p:txBody>
      </p:sp>
      <p:sp>
        <p:nvSpPr>
          <p:cNvPr id="9" name="Titolo 1"/>
          <p:cNvSpPr txBox="1">
            <a:spLocks/>
          </p:cNvSpPr>
          <p:nvPr/>
        </p:nvSpPr>
        <p:spPr bwMode="auto">
          <a:xfrm>
            <a:off x="457200" y="274638"/>
            <a:ext cx="8229600" cy="1143000"/>
          </a:xfrm>
          <a:prstGeom prst="rect">
            <a:avLst/>
          </a:prstGeom>
          <a:noFill/>
          <a:ln w="9525">
            <a:noFill/>
            <a:miter lim="800000"/>
            <a:headEnd/>
            <a:tailEnd/>
          </a:ln>
        </p:spPr>
        <p:txBody>
          <a:bodyPr anchor="ctr"/>
          <a:lstStyle/>
          <a:p>
            <a:pPr algn="just" eaLnBrk="0" hangingPunct="0">
              <a:defRPr/>
            </a:pPr>
            <a:r>
              <a:rPr lang="it-IT" sz="2400" b="1" dirty="0">
                <a:solidFill>
                  <a:srgbClr val="82302E"/>
                </a:solidFill>
                <a:latin typeface="+mj-lt"/>
                <a:cs typeface="ＭＳ Ｐゴシック" charset="-128"/>
              </a:rPr>
              <a:t>RISOLUZIONE MULTICOLLINEARITA’</a:t>
            </a:r>
          </a:p>
        </p:txBody>
      </p:sp>
      <p:graphicFrame>
        <p:nvGraphicFramePr>
          <p:cNvPr id="10" name="Segnaposto contenuto 4"/>
          <p:cNvGraphicFramePr>
            <a:graphicFrameLocks/>
          </p:cNvGraphicFramePr>
          <p:nvPr/>
        </p:nvGraphicFramePr>
        <p:xfrm>
          <a:off x="468313" y="1484313"/>
          <a:ext cx="8229599" cy="2068289"/>
        </p:xfrm>
        <a:graphic>
          <a:graphicData uri="http://schemas.openxmlformats.org/drawingml/2006/table">
            <a:tbl>
              <a:tblPr/>
              <a:tblGrid>
                <a:gridCol w="1152128"/>
                <a:gridCol w="792088"/>
                <a:gridCol w="864096"/>
                <a:gridCol w="1224136"/>
                <a:gridCol w="1391403"/>
                <a:gridCol w="552813"/>
                <a:gridCol w="573061"/>
                <a:gridCol w="1000776"/>
                <a:gridCol w="679098"/>
              </a:tblGrid>
              <a:tr h="288032">
                <a:tc gridSpan="9">
                  <a:txBody>
                    <a:bodyPr/>
                    <a:lstStyle/>
                    <a:p>
                      <a:pPr algn="ctr" fontAlgn="t"/>
                      <a:r>
                        <a:rPr lang="it-IT" sz="2000" b="1" i="0" u="none" strike="noStrike" dirty="0" err="1">
                          <a:solidFill>
                            <a:srgbClr val="82302E"/>
                          </a:solidFill>
                          <a:effectLst/>
                          <a:latin typeface="+mn-lt"/>
                        </a:rPr>
                        <a:t>Parameter</a:t>
                      </a:r>
                      <a:r>
                        <a:rPr lang="it-IT" sz="2000" b="1" i="0" u="none" strike="noStrike" dirty="0">
                          <a:solidFill>
                            <a:srgbClr val="82302E"/>
                          </a:solidFill>
                          <a:effectLst/>
                          <a:latin typeface="+mn-lt"/>
                        </a:rPr>
                        <a:t> </a:t>
                      </a:r>
                      <a:r>
                        <a:rPr lang="it-IT" sz="2000" b="1" i="0" u="none" strike="noStrike" dirty="0" err="1">
                          <a:solidFill>
                            <a:srgbClr val="82302E"/>
                          </a:solidFill>
                          <a:effectLst/>
                          <a:latin typeface="+mn-lt"/>
                        </a:rPr>
                        <a:t>Estimates</a:t>
                      </a:r>
                      <a:endParaRPr lang="it-IT" sz="2000" b="1" i="0" u="none" strike="noStrike" dirty="0">
                        <a:solidFill>
                          <a:srgbClr val="82302E"/>
                        </a:solidFill>
                        <a:effectLst/>
                        <a:latin typeface="+mn-l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94912">
                <a:tc rowSpan="2">
                  <a:txBody>
                    <a:bodyPr/>
                    <a:lstStyle/>
                    <a:p>
                      <a:pPr algn="ctr" fontAlgn="t"/>
                      <a:r>
                        <a:rPr lang="it-IT" sz="1200" b="1" i="0" u="none" strike="noStrike" dirty="0" err="1">
                          <a:solidFill>
                            <a:srgbClr val="82302E"/>
                          </a:solidFill>
                          <a:effectLst/>
                          <a:latin typeface="+mn-lt"/>
                        </a:rPr>
                        <a:t>Variable</a:t>
                      </a:r>
                      <a:endParaRPr lang="it-IT" sz="1200" b="1" i="0" u="none" strike="noStrike" dirty="0">
                        <a:solidFill>
                          <a:srgbClr val="82302E"/>
                        </a:solidFill>
                        <a:effectLst/>
                        <a:latin typeface="+mn-lt"/>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t"/>
                      <a:r>
                        <a:rPr lang="it-IT" sz="1200" b="1" i="0" u="none" strike="noStrike" dirty="0" err="1">
                          <a:solidFill>
                            <a:schemeClr val="tx1"/>
                          </a:solidFill>
                          <a:effectLst/>
                          <a:latin typeface="+mn-lt"/>
                        </a:rPr>
                        <a:t>Label</a:t>
                      </a:r>
                      <a:endParaRPr lang="it-IT" sz="1200" b="1" i="0" u="none" strike="noStrike" dirty="0">
                        <a:solidFill>
                          <a:schemeClr val="tx1"/>
                        </a:solidFill>
                        <a:effectLst/>
                        <a:latin typeface="+mn-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t"/>
                      <a:r>
                        <a:rPr lang="it-IT" sz="1200" b="1" i="0" u="none" strike="noStrike" dirty="0">
                          <a:solidFill>
                            <a:schemeClr val="tx1"/>
                          </a:solidFill>
                          <a:effectLst/>
                          <a:latin typeface="+mn-lt"/>
                        </a:rPr>
                        <a:t>DF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1" i="0" u="none" strike="noStrike" dirty="0" err="1">
                          <a:solidFill>
                            <a:schemeClr val="tx1"/>
                          </a:solidFill>
                          <a:effectLst/>
                          <a:latin typeface="+mn-lt"/>
                        </a:rPr>
                        <a:t>Parameter</a:t>
                      </a:r>
                      <a:endParaRPr lang="it-IT" sz="1200" b="1" i="0" u="none" strike="noStrike" dirty="0">
                        <a:solidFill>
                          <a:schemeClr val="tx1"/>
                        </a:solidFill>
                        <a:effectLst/>
                        <a:latin typeface="+mn-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t"/>
                      <a:r>
                        <a:rPr lang="it-IT" sz="1200" b="1" i="0" u="none" strike="noStrike" dirty="0">
                          <a:solidFill>
                            <a:schemeClr val="tx1"/>
                          </a:solidFill>
                          <a:effectLst/>
                          <a:latin typeface="+mn-lt"/>
                        </a:rPr>
                        <a:t>Standard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rowSpan="2">
                  <a:txBody>
                    <a:bodyPr/>
                    <a:lstStyle/>
                    <a:p>
                      <a:pPr algn="ctr" fontAlgn="t"/>
                      <a:r>
                        <a:rPr lang="it-IT" sz="1200" b="1" i="0" u="none" strike="noStrike">
                          <a:solidFill>
                            <a:schemeClr val="tx1"/>
                          </a:solidFill>
                          <a:effectLst/>
                          <a:latin typeface="+mn-lt"/>
                        </a:rPr>
                        <a:t>t Value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t"/>
                      <a:r>
                        <a:rPr lang="it-IT" sz="1200" b="1" i="0" u="none" strike="noStrike" dirty="0">
                          <a:solidFill>
                            <a:schemeClr val="tx1"/>
                          </a:solidFill>
                          <a:effectLst/>
                          <a:latin typeface="+mn-lt"/>
                        </a:rPr>
                        <a:t>Pr &gt; |t|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1" i="0" u="none" strike="noStrike">
                          <a:solidFill>
                            <a:schemeClr val="tx1"/>
                          </a:solidFill>
                          <a:effectLst/>
                          <a:latin typeface="+mn-lt"/>
                        </a:rPr>
                        <a:t>Standardized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t"/>
                      <a:r>
                        <a:rPr lang="it-IT" sz="1200" b="1" i="0" u="none" strike="noStrike" dirty="0" err="1">
                          <a:solidFill>
                            <a:schemeClr val="tx1"/>
                          </a:solidFill>
                          <a:effectLst/>
                          <a:latin typeface="+mn-lt"/>
                        </a:rPr>
                        <a:t>Variance</a:t>
                      </a:r>
                      <a:endParaRPr lang="it-IT" sz="1200" b="1" i="0" u="none" strike="noStrike" dirty="0">
                        <a:solidFill>
                          <a:schemeClr val="tx1"/>
                        </a:solidFill>
                        <a:effectLst/>
                        <a:latin typeface="+mn-lt"/>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r>
              <a:tr h="194912">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t"/>
                      <a:r>
                        <a:rPr lang="it-IT" sz="1200" b="1" i="0" u="none" strike="noStrike" dirty="0">
                          <a:solidFill>
                            <a:schemeClr val="tx1"/>
                          </a:solidFill>
                          <a:effectLst/>
                          <a:latin typeface="+mn-lt"/>
                        </a:rPr>
                        <a:t>Estimate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t"/>
                      <a:r>
                        <a:rPr lang="it-IT" sz="1200" b="1" i="0" u="none" strike="noStrike" dirty="0" err="1">
                          <a:solidFill>
                            <a:schemeClr val="tx1"/>
                          </a:solidFill>
                          <a:effectLst/>
                          <a:latin typeface="+mn-lt"/>
                        </a:rPr>
                        <a:t>Error</a:t>
                      </a:r>
                      <a:endParaRPr lang="it-IT" sz="1200" b="1" i="0" u="none" strike="noStrike" dirty="0">
                        <a:solidFill>
                          <a:schemeClr val="tx1"/>
                        </a:solidFill>
                        <a:effectLst/>
                        <a:latin typeface="+mn-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vMerge="1">
                  <a:txBody>
                    <a:bodyPr/>
                    <a:lstStyle/>
                    <a:p>
                      <a:endParaRPr lang="it-IT"/>
                    </a:p>
                  </a:txBody>
                  <a:tcPr/>
                </a:tc>
                <a:tc vMerge="1">
                  <a:txBody>
                    <a:bodyPr/>
                    <a:lstStyle/>
                    <a:p>
                      <a:endParaRPr lang="it-IT"/>
                    </a:p>
                  </a:txBody>
                  <a:tcPr/>
                </a:tc>
                <a:tc>
                  <a:txBody>
                    <a:bodyPr/>
                    <a:lstStyle/>
                    <a:p>
                      <a:pPr algn="ctr" fontAlgn="t"/>
                      <a:r>
                        <a:rPr lang="it-IT" sz="1200" b="1" i="0" u="none" strike="noStrike">
                          <a:solidFill>
                            <a:schemeClr val="tx1"/>
                          </a:solidFill>
                          <a:effectLst/>
                          <a:latin typeface="+mn-lt"/>
                        </a:rPr>
                        <a:t>Estimate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t"/>
                      <a:r>
                        <a:rPr lang="it-IT" sz="1200" b="1" i="0" u="none" strike="noStrike">
                          <a:solidFill>
                            <a:schemeClr val="tx1"/>
                          </a:solidFill>
                          <a:effectLst/>
                          <a:latin typeface="+mn-lt"/>
                        </a:rPr>
                        <a:t>Inflation</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r>
              <a:tr h="194912">
                <a:tc>
                  <a:txBody>
                    <a:bodyPr/>
                    <a:lstStyle/>
                    <a:p>
                      <a:pPr algn="ctr" fontAlgn="t"/>
                      <a:r>
                        <a:rPr lang="it-IT" sz="1200" b="1" i="0" u="none" strike="noStrike" dirty="0" err="1">
                          <a:solidFill>
                            <a:srgbClr val="82302E"/>
                          </a:solidFill>
                          <a:effectLst/>
                          <a:latin typeface="+mn-lt"/>
                        </a:rPr>
                        <a:t>Intercept</a:t>
                      </a:r>
                      <a:endParaRPr lang="it-IT" sz="1200" b="1" i="0" u="none" strike="noStrike" dirty="0">
                        <a:solidFill>
                          <a:srgbClr val="82302E"/>
                        </a:solidFill>
                        <a:effectLst/>
                        <a:latin typeface="+mn-lt"/>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dirty="0" err="1">
                          <a:solidFill>
                            <a:schemeClr val="tx1"/>
                          </a:solidFill>
                          <a:effectLst/>
                          <a:latin typeface="+mn-lt"/>
                        </a:rPr>
                        <a:t>Intercept</a:t>
                      </a:r>
                      <a:endParaRPr lang="it-IT" sz="1200" b="0" i="0" u="none" strike="noStrike" dirty="0">
                        <a:solidFill>
                          <a:schemeClr val="tx1"/>
                        </a:solidFill>
                        <a:effectLst/>
                        <a:latin typeface="+mn-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a:solidFill>
                            <a:schemeClr val="tx1"/>
                          </a:solidFill>
                          <a:effectLst/>
                          <a:latin typeface="+mn-lt"/>
                        </a:rPr>
                        <a:t>2.8125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dirty="0">
                          <a:solidFill>
                            <a:schemeClr val="tx1"/>
                          </a:solidFill>
                          <a:effectLst/>
                          <a:latin typeface="+mn-lt"/>
                        </a:rPr>
                        <a:t>0.10337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a:solidFill>
                            <a:schemeClr val="tx1"/>
                          </a:solidFill>
                          <a:effectLst/>
                          <a:latin typeface="+mn-lt"/>
                        </a:rPr>
                        <a:t>27.21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a:solidFill>
                            <a:schemeClr val="tx1"/>
                          </a:solidFill>
                          <a:effectLst/>
                          <a:latin typeface="+mn-lt"/>
                        </a:rPr>
                        <a:t>&lt;.0001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a:solidFill>
                            <a:schemeClr val="tx1"/>
                          </a:solidFill>
                          <a:effectLst/>
                          <a:latin typeface="+mn-lt"/>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a:solidFill>
                            <a:schemeClr val="tx1"/>
                          </a:solidFill>
                          <a:effectLst/>
                          <a:latin typeface="+mn-lt"/>
                        </a:rPr>
                        <a:t>0</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4912">
                <a:tc>
                  <a:txBody>
                    <a:bodyPr/>
                    <a:lstStyle/>
                    <a:p>
                      <a:pPr algn="ctr" fontAlgn="t"/>
                      <a:r>
                        <a:rPr lang="it-IT" sz="1200" b="1" i="0" u="none" strike="noStrike" dirty="0">
                          <a:solidFill>
                            <a:srgbClr val="82302E"/>
                          </a:solidFill>
                          <a:effectLst/>
                          <a:latin typeface="+mn-lt"/>
                        </a:rPr>
                        <a:t>Factor1</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a:solidFill>
                            <a:schemeClr val="tx1"/>
                          </a:solidFill>
                          <a:effectLst/>
                          <a:latin typeface="+mn-lt"/>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1" i="0" u="none" strike="noStrike" dirty="0">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a:solidFill>
                            <a:schemeClr val="tx1"/>
                          </a:solidFill>
                          <a:effectLst/>
                          <a:latin typeface="+mn-lt"/>
                        </a:rPr>
                        <a:t>-0.26989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dirty="0">
                          <a:solidFill>
                            <a:schemeClr val="tx1"/>
                          </a:solidFill>
                          <a:effectLst/>
                          <a:latin typeface="+mn-lt"/>
                        </a:rPr>
                        <a:t>0.10362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dirty="0">
                          <a:solidFill>
                            <a:schemeClr val="tx1"/>
                          </a:solidFill>
                          <a:effectLst/>
                          <a:latin typeface="+mn-lt"/>
                        </a:rPr>
                        <a:t>-2.6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a:solidFill>
                            <a:schemeClr val="tx1"/>
                          </a:solidFill>
                          <a:effectLst/>
                          <a:latin typeface="+mn-lt"/>
                        </a:rPr>
                        <a:t>0.0099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a:solidFill>
                            <a:schemeClr val="tx1"/>
                          </a:solidFill>
                          <a:effectLst/>
                          <a:latin typeface="+mn-lt"/>
                        </a:rPr>
                        <a:t>-0.17584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4912">
                <a:tc>
                  <a:txBody>
                    <a:bodyPr/>
                    <a:lstStyle/>
                    <a:p>
                      <a:pPr algn="ctr" fontAlgn="t"/>
                      <a:r>
                        <a:rPr lang="it-IT" sz="1200" b="1" i="0" u="none" strike="noStrike" dirty="0">
                          <a:solidFill>
                            <a:srgbClr val="82302E"/>
                          </a:solidFill>
                          <a:effectLst/>
                          <a:latin typeface="+mn-lt"/>
                        </a:rPr>
                        <a:t>Factor2</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a:solidFill>
                            <a:schemeClr val="tx1"/>
                          </a:solidFill>
                          <a:effectLst/>
                          <a:latin typeface="+mn-lt"/>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1" i="0" u="none" strike="noStrike" dirty="0">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dirty="0">
                          <a:solidFill>
                            <a:schemeClr val="tx1"/>
                          </a:solidFill>
                          <a:effectLst/>
                          <a:latin typeface="+mn-lt"/>
                        </a:rPr>
                        <a:t>0.06663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dirty="0">
                          <a:solidFill>
                            <a:schemeClr val="tx1"/>
                          </a:solidFill>
                          <a:effectLst/>
                          <a:latin typeface="+mn-lt"/>
                        </a:rPr>
                        <a:t>0.10362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dirty="0">
                          <a:solidFill>
                            <a:schemeClr val="tx1"/>
                          </a:solidFill>
                          <a:effectLst/>
                          <a:latin typeface="+mn-lt"/>
                        </a:rPr>
                        <a:t>0.64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dirty="0">
                          <a:solidFill>
                            <a:schemeClr val="tx1"/>
                          </a:solidFill>
                          <a:effectLst/>
                          <a:latin typeface="+mn-lt"/>
                        </a:rPr>
                        <a:t>0.521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a:solidFill>
                            <a:schemeClr val="tx1"/>
                          </a:solidFill>
                          <a:effectLst/>
                          <a:latin typeface="+mn-lt"/>
                        </a:rPr>
                        <a:t>0.04341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4912">
                <a:tc>
                  <a:txBody>
                    <a:bodyPr/>
                    <a:lstStyle/>
                    <a:p>
                      <a:pPr algn="ctr" fontAlgn="t"/>
                      <a:r>
                        <a:rPr lang="it-IT" sz="1200" b="1" i="0" u="none" strike="noStrike" dirty="0">
                          <a:solidFill>
                            <a:srgbClr val="82302E"/>
                          </a:solidFill>
                          <a:effectLst/>
                          <a:latin typeface="+mn-lt"/>
                        </a:rPr>
                        <a:t>Factor3</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a:solidFill>
                            <a:schemeClr val="tx1"/>
                          </a:solidFill>
                          <a:effectLst/>
                          <a:latin typeface="+mn-lt"/>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dirty="0">
                          <a:solidFill>
                            <a:schemeClr val="tx1"/>
                          </a:solidFill>
                          <a:effectLst/>
                          <a:latin typeface="+mn-lt"/>
                        </a:rPr>
                        <a:t>0.26584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dirty="0">
                          <a:solidFill>
                            <a:schemeClr val="tx1"/>
                          </a:solidFill>
                          <a:effectLst/>
                          <a:latin typeface="+mn-lt"/>
                        </a:rPr>
                        <a:t>0.10362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dirty="0">
                          <a:solidFill>
                            <a:schemeClr val="tx1"/>
                          </a:solidFill>
                          <a:effectLst/>
                          <a:latin typeface="+mn-lt"/>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dirty="0">
                          <a:solidFill>
                            <a:schemeClr val="tx1"/>
                          </a:solidFill>
                          <a:effectLst/>
                          <a:latin typeface="+mn-lt"/>
                        </a:rPr>
                        <a:t>0.011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dirty="0">
                          <a:solidFill>
                            <a:schemeClr val="tx1"/>
                          </a:solidFill>
                          <a:effectLst/>
                          <a:latin typeface="+mn-lt"/>
                        </a:rPr>
                        <a:t>0.1732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4912">
                <a:tc>
                  <a:txBody>
                    <a:bodyPr/>
                    <a:lstStyle/>
                    <a:p>
                      <a:pPr algn="ctr" fontAlgn="t"/>
                      <a:r>
                        <a:rPr lang="it-IT" sz="1200" b="1" i="0" u="none" strike="noStrike" dirty="0">
                          <a:solidFill>
                            <a:srgbClr val="82302E"/>
                          </a:solidFill>
                          <a:effectLst/>
                          <a:latin typeface="+mn-lt"/>
                        </a:rPr>
                        <a:t>Factor4</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a:solidFill>
                            <a:schemeClr val="tx1"/>
                          </a:solidFill>
                          <a:effectLst/>
                          <a:latin typeface="+mn-lt"/>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a:solidFill>
                            <a:schemeClr val="tx1"/>
                          </a:solidFill>
                          <a:effectLst/>
                          <a:latin typeface="+mn-lt"/>
                        </a:rPr>
                        <a:t>0.07685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dirty="0">
                          <a:solidFill>
                            <a:schemeClr val="tx1"/>
                          </a:solidFill>
                          <a:effectLst/>
                          <a:latin typeface="+mn-lt"/>
                        </a:rPr>
                        <a:t>0.10362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dirty="0">
                          <a:solidFill>
                            <a:schemeClr val="tx1"/>
                          </a:solidFill>
                          <a:effectLst/>
                          <a:latin typeface="+mn-lt"/>
                        </a:rPr>
                        <a:t>0.74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dirty="0">
                          <a:solidFill>
                            <a:schemeClr val="tx1"/>
                          </a:solidFill>
                          <a:effectLst/>
                          <a:latin typeface="+mn-lt"/>
                        </a:rPr>
                        <a:t>0.4592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dirty="0">
                          <a:solidFill>
                            <a:schemeClr val="tx1"/>
                          </a:solidFill>
                          <a:effectLst/>
                          <a:latin typeface="+mn-lt"/>
                        </a:rPr>
                        <a:t>0.05007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4912">
                <a:tc>
                  <a:txBody>
                    <a:bodyPr/>
                    <a:lstStyle/>
                    <a:p>
                      <a:pPr algn="ctr" fontAlgn="t"/>
                      <a:r>
                        <a:rPr lang="it-IT" sz="1200" b="1" i="0" u="none" strike="noStrike" dirty="0">
                          <a:solidFill>
                            <a:srgbClr val="82302E"/>
                          </a:solidFill>
                          <a:effectLst/>
                          <a:latin typeface="+mn-lt"/>
                        </a:rPr>
                        <a:t>Factor5</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a:solidFill>
                            <a:schemeClr val="tx1"/>
                          </a:solidFill>
                          <a:effectLst/>
                          <a:latin typeface="+mn-lt"/>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a:solidFill>
                            <a:schemeClr val="tx1"/>
                          </a:solidFill>
                          <a:effectLst/>
                          <a:latin typeface="+mn-lt"/>
                        </a:rPr>
                        <a:t>0.19495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a:solidFill>
                            <a:schemeClr val="tx1"/>
                          </a:solidFill>
                          <a:effectLst/>
                          <a:latin typeface="+mn-lt"/>
                        </a:rPr>
                        <a:t>0.10362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a:solidFill>
                            <a:schemeClr val="tx1"/>
                          </a:solidFill>
                          <a:effectLst/>
                          <a:latin typeface="+mn-lt"/>
                        </a:rPr>
                        <a:t>1.88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dirty="0">
                          <a:solidFill>
                            <a:schemeClr val="tx1"/>
                          </a:solidFill>
                          <a:effectLst/>
                          <a:latin typeface="+mn-lt"/>
                        </a:rPr>
                        <a:t>0.0614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dirty="0">
                          <a:solidFill>
                            <a:schemeClr val="tx1"/>
                          </a:solidFill>
                          <a:effectLst/>
                          <a:latin typeface="+mn-lt"/>
                        </a:rPr>
                        <a:t>0.12701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4193">
                <a:tc>
                  <a:txBody>
                    <a:bodyPr/>
                    <a:lstStyle/>
                    <a:p>
                      <a:pPr algn="ctr" fontAlgn="t"/>
                      <a:r>
                        <a:rPr lang="it-IT" sz="1200" b="1" i="0" u="none" strike="noStrike" dirty="0">
                          <a:solidFill>
                            <a:srgbClr val="82302E"/>
                          </a:solidFill>
                          <a:effectLst/>
                          <a:latin typeface="+mn-lt"/>
                        </a:rPr>
                        <a:t>Factor6</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a:solidFill>
                            <a:schemeClr val="tx1"/>
                          </a:solidFill>
                          <a:effectLst/>
                          <a:latin typeface="+mn-lt"/>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it-IT" sz="12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a:solidFill>
                            <a:schemeClr val="tx1"/>
                          </a:solidFill>
                          <a:effectLst/>
                          <a:latin typeface="+mn-lt"/>
                        </a:rPr>
                        <a:t>-0.0765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a:solidFill>
                            <a:schemeClr val="tx1"/>
                          </a:solidFill>
                          <a:effectLst/>
                          <a:latin typeface="+mn-lt"/>
                        </a:rPr>
                        <a:t>0.10362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a:solidFill>
                            <a:schemeClr val="tx1"/>
                          </a:solidFill>
                          <a:effectLst/>
                          <a:latin typeface="+mn-lt"/>
                        </a:rPr>
                        <a:t>-0.74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a:solidFill>
                            <a:schemeClr val="tx1"/>
                          </a:solidFill>
                          <a:effectLst/>
                          <a:latin typeface="+mn-lt"/>
                        </a:rPr>
                        <a:t>0.4612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dirty="0">
                          <a:solidFill>
                            <a:schemeClr val="tx1"/>
                          </a:solidFill>
                          <a:effectLst/>
                          <a:latin typeface="+mn-lt"/>
                        </a:rPr>
                        <a:t>-0.04984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it-IT" sz="1200" b="0" i="0" u="none" strike="noStrike" dirty="0">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11" name="CasellaDiTesto 4"/>
          <p:cNvSpPr txBox="1">
            <a:spLocks noChangeArrowheads="1"/>
          </p:cNvSpPr>
          <p:nvPr/>
        </p:nvSpPr>
        <p:spPr bwMode="auto">
          <a:xfrm>
            <a:off x="539750" y="4076700"/>
            <a:ext cx="7488238" cy="830263"/>
          </a:xfrm>
          <a:prstGeom prst="rect">
            <a:avLst/>
          </a:prstGeom>
          <a:noFill/>
          <a:ln w="9525">
            <a:noFill/>
            <a:miter lim="800000"/>
            <a:headEnd/>
            <a:tailEnd/>
          </a:ln>
        </p:spPr>
        <p:txBody>
          <a:bodyPr>
            <a:spAutoFit/>
          </a:bodyPr>
          <a:lstStyle/>
          <a:p>
            <a:pPr algn="just">
              <a:defRPr/>
            </a:pPr>
            <a:r>
              <a:rPr lang="it-IT" sz="1600" dirty="0">
                <a:latin typeface="+mn-lt"/>
                <a:ea typeface="ＭＳ Ｐゴシック" charset="-128"/>
                <a:cs typeface="ＭＳ Ｐゴシック" charset="-128"/>
              </a:rPr>
              <a:t>Utilizzando i 6 fattori ricavati dall’analisi fattoriale, è possibile risolvere il problema della </a:t>
            </a:r>
            <a:r>
              <a:rPr lang="it-IT" sz="1600" dirty="0" err="1">
                <a:latin typeface="+mn-lt"/>
                <a:ea typeface="ＭＳ Ｐゴシック" charset="-128"/>
                <a:cs typeface="ＭＳ Ｐゴシック" charset="-128"/>
              </a:rPr>
              <a:t>multicollinearità</a:t>
            </a:r>
            <a:r>
              <a:rPr lang="it-IT" sz="1600" dirty="0">
                <a:latin typeface="+mn-lt"/>
                <a:ea typeface="ＭＳ Ｐゴシック" charset="-128"/>
                <a:cs typeface="ＭＳ Ｐゴシック" charset="-128"/>
              </a:rPr>
              <a:t>, difatti i valori del VIF sono tutti pari a 1, cioè l’Rj</a:t>
            </a:r>
            <a:r>
              <a:rPr lang="it-IT" sz="1600" baseline="30000" dirty="0">
                <a:latin typeface="+mn-lt"/>
                <a:ea typeface="ＭＳ Ｐゴシック" charset="-128"/>
                <a:cs typeface="ＭＳ Ｐゴシック" charset="-128"/>
              </a:rPr>
              <a:t>2</a:t>
            </a:r>
            <a:r>
              <a:rPr lang="it-IT" sz="1600" dirty="0">
                <a:latin typeface="+mn-lt"/>
                <a:ea typeface="ＭＳ Ｐゴシック" charset="-128"/>
                <a:cs typeface="ＭＳ Ｐゴシック" charset="-128"/>
              </a:rPr>
              <a:t>della regressione lineare di </a:t>
            </a:r>
            <a:r>
              <a:rPr lang="it-IT" sz="1600" dirty="0" err="1">
                <a:latin typeface="+mn-lt"/>
                <a:ea typeface="ＭＳ Ｐゴシック" charset="-128"/>
                <a:cs typeface="ＭＳ Ｐゴシック" charset="-128"/>
              </a:rPr>
              <a:t>Xj</a:t>
            </a:r>
            <a:r>
              <a:rPr lang="it-IT" sz="1600" dirty="0">
                <a:latin typeface="+mn-lt"/>
                <a:ea typeface="ＭＳ Ｐゴシック" charset="-128"/>
                <a:cs typeface="ＭＳ Ｐゴシック" charset="-128"/>
              </a:rPr>
              <a:t> sui rimanenti p-1 </a:t>
            </a:r>
            <a:r>
              <a:rPr lang="it-IT" sz="1600" dirty="0" err="1">
                <a:latin typeface="+mn-lt"/>
                <a:ea typeface="ＭＳ Ｐゴシック" charset="-128"/>
                <a:cs typeface="ＭＳ Ｐゴシック" charset="-128"/>
              </a:rPr>
              <a:t>regressori</a:t>
            </a:r>
            <a:r>
              <a:rPr lang="it-IT" sz="1600" dirty="0">
                <a:latin typeface="+mn-lt"/>
                <a:ea typeface="ＭＳ Ｐゴシック" charset="-128"/>
                <a:cs typeface="ＭＳ Ｐゴシック" charset="-128"/>
              </a:rPr>
              <a:t> è pari a zero.</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4"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102"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4103" name="TextBox 7"/>
          <p:cNvSpPr txBox="1">
            <a:spLocks noChangeArrowheads="1"/>
          </p:cNvSpPr>
          <p:nvPr/>
        </p:nvSpPr>
        <p:spPr bwMode="auto">
          <a:xfrm>
            <a:off x="762000" y="914400"/>
            <a:ext cx="8153400" cy="523875"/>
          </a:xfrm>
          <a:prstGeom prst="rect">
            <a:avLst/>
          </a:prstGeom>
          <a:noFill/>
          <a:ln w="9525">
            <a:noFill/>
            <a:miter lim="800000"/>
            <a:headEnd/>
            <a:tailEnd/>
          </a:ln>
        </p:spPr>
        <p:txBody>
          <a:bodyPr>
            <a:spAutoFit/>
          </a:bodyPr>
          <a:lstStyle/>
          <a:p>
            <a:r>
              <a:rPr lang="it-IT" sz="2800" b="1">
                <a:solidFill>
                  <a:srgbClr val="C0504D"/>
                </a:solidFill>
                <a:latin typeface="Calibri" pitchFamily="34" charset="0"/>
              </a:rPr>
              <a:t> </a:t>
            </a:r>
            <a:endParaRPr lang="it-IT" sz="2800" b="1">
              <a:solidFill>
                <a:srgbClr val="800000"/>
              </a:solidFill>
              <a:latin typeface="Calibri" pitchFamily="34" charset="0"/>
            </a:endParaRPr>
          </a:p>
        </p:txBody>
      </p:sp>
      <p:sp>
        <p:nvSpPr>
          <p:cNvPr id="4104" name="Slide Number Placeholder 7"/>
          <p:cNvSpPr>
            <a:spLocks noGrp="1"/>
          </p:cNvSpPr>
          <p:nvPr>
            <p:ph type="sldNum" sz="quarter" idx="12"/>
          </p:nvPr>
        </p:nvSpPr>
        <p:spPr bwMode="auto">
          <a:noFill/>
          <a:ln>
            <a:miter lim="800000"/>
            <a:headEnd/>
            <a:tailEnd/>
          </a:ln>
        </p:spPr>
        <p:txBody>
          <a:bodyPr/>
          <a:lstStyle/>
          <a:p>
            <a:fld id="{6114F5D0-13BD-4C55-995E-FA44A5476880}" type="slidenum">
              <a:rPr lang="it-IT" smtClean="0">
                <a:latin typeface="Calibri" pitchFamily="34" charset="0"/>
                <a:ea typeface="ＭＳ Ｐゴシック" pitchFamily="34" charset="-128"/>
              </a:rPr>
              <a:pPr/>
              <a:t>61</a:t>
            </a:fld>
            <a:endParaRPr lang="it-IT" smtClean="0">
              <a:latin typeface="Calibri" pitchFamily="34" charset="0"/>
              <a:ea typeface="ＭＳ Ｐゴシック" pitchFamily="34" charset="-128"/>
            </a:endParaRPr>
          </a:p>
        </p:txBody>
      </p:sp>
      <p:sp>
        <p:nvSpPr>
          <p:cNvPr id="9" name="Titolo 1"/>
          <p:cNvSpPr txBox="1">
            <a:spLocks/>
          </p:cNvSpPr>
          <p:nvPr/>
        </p:nvSpPr>
        <p:spPr bwMode="auto">
          <a:xfrm>
            <a:off x="323850" y="414338"/>
            <a:ext cx="8229600" cy="1143000"/>
          </a:xfrm>
          <a:prstGeom prst="rect">
            <a:avLst/>
          </a:prstGeom>
          <a:noFill/>
          <a:ln w="9525">
            <a:noFill/>
            <a:miter lim="800000"/>
            <a:headEnd/>
            <a:tailEnd/>
          </a:ln>
        </p:spPr>
        <p:txBody>
          <a:bodyPr anchor="ctr"/>
          <a:lstStyle/>
          <a:p>
            <a:pPr eaLnBrk="0" hangingPunct="0">
              <a:defRPr/>
            </a:pPr>
            <a:r>
              <a:rPr lang="it-IT" sz="2400" b="1" dirty="0">
                <a:solidFill>
                  <a:srgbClr val="82302E"/>
                </a:solidFill>
                <a:latin typeface="+mj-lt"/>
                <a:ea typeface="ＭＳ Ｐゴシック" charset="-128"/>
                <a:cs typeface="ＭＳ Ｐゴシック" charset="-128"/>
              </a:rPr>
              <a:t>STATISTICHE </a:t>
            </a:r>
            <a:r>
              <a:rPr lang="it-IT" sz="2400" b="1" dirty="0" err="1">
                <a:solidFill>
                  <a:srgbClr val="82302E"/>
                </a:solidFill>
                <a:latin typeface="+mj-lt"/>
                <a:ea typeface="ＭＳ Ｐゴシック" charset="-128"/>
                <a:cs typeface="ＭＳ Ｐゴシック" charset="-128"/>
              </a:rPr>
              <a:t>DI</a:t>
            </a:r>
            <a:r>
              <a:rPr lang="it-IT" sz="2400" b="1" dirty="0">
                <a:solidFill>
                  <a:srgbClr val="82302E"/>
                </a:solidFill>
                <a:latin typeface="+mj-lt"/>
                <a:ea typeface="ＭＳ Ｐゴシック" charset="-128"/>
                <a:cs typeface="ＭＳ Ｐゴシック" charset="-128"/>
              </a:rPr>
              <a:t> INFLUENZA</a:t>
            </a:r>
          </a:p>
        </p:txBody>
      </p:sp>
      <p:sp>
        <p:nvSpPr>
          <p:cNvPr id="10" name="Segnaposto contenuto 2"/>
          <p:cNvSpPr txBox="1">
            <a:spLocks/>
          </p:cNvSpPr>
          <p:nvPr/>
        </p:nvSpPr>
        <p:spPr bwMode="auto">
          <a:xfrm>
            <a:off x="457200" y="1600200"/>
            <a:ext cx="8229600" cy="2044700"/>
          </a:xfrm>
          <a:prstGeom prst="rect">
            <a:avLst/>
          </a:prstGeom>
          <a:noFill/>
          <a:ln w="9525">
            <a:noFill/>
            <a:miter lim="800000"/>
            <a:headEnd/>
            <a:tailEnd/>
          </a:ln>
        </p:spPr>
        <p:txBody>
          <a:bodyPr/>
          <a:lstStyle/>
          <a:p>
            <a:pPr algn="just" eaLnBrk="0" hangingPunct="0">
              <a:spcBef>
                <a:spcPct val="20000"/>
              </a:spcBef>
              <a:buFont typeface="Arial" charset="0"/>
              <a:buNone/>
              <a:defRPr/>
            </a:pPr>
            <a:r>
              <a:rPr lang="it-IT" sz="1600" dirty="0">
                <a:latin typeface="+mn-lt"/>
                <a:ea typeface="ＭＳ Ｐゴシック" charset="-128"/>
                <a:cs typeface="ＭＳ Ｐゴシック" charset="-128"/>
              </a:rPr>
              <a:t>Le singole informazioni possono contribuire in modo sproporzionato alla stima del modello (osservazioni influenti). </a:t>
            </a:r>
          </a:p>
          <a:p>
            <a:pPr algn="just" eaLnBrk="0" hangingPunct="0">
              <a:spcBef>
                <a:spcPct val="20000"/>
              </a:spcBef>
              <a:buFont typeface="Arial" charset="0"/>
              <a:buNone/>
              <a:defRPr/>
            </a:pPr>
            <a:r>
              <a:rPr lang="it-IT" sz="1600" dirty="0">
                <a:latin typeface="+mn-lt"/>
                <a:ea typeface="ＭＳ Ｐゴシック" charset="-128"/>
                <a:cs typeface="ＭＳ Ｐゴシック" charset="-128"/>
              </a:rPr>
              <a:t>Per analizzarne l’entità prendiamo in considerazione i valori di </a:t>
            </a:r>
            <a:r>
              <a:rPr lang="it-IT" sz="1600" dirty="0" err="1">
                <a:latin typeface="+mn-lt"/>
                <a:ea typeface="ＭＳ Ｐゴシック" charset="-128"/>
                <a:cs typeface="ＭＳ Ｐゴシック" charset="-128"/>
              </a:rPr>
              <a:t>Leverage</a:t>
            </a:r>
            <a:r>
              <a:rPr lang="it-IT" sz="1600" dirty="0">
                <a:latin typeface="+mn-lt"/>
                <a:ea typeface="ＭＳ Ｐゴシック" charset="-128"/>
                <a:cs typeface="ＭＳ Ｐゴシック" charset="-128"/>
              </a:rPr>
              <a:t> H e Distanza di Cook .</a:t>
            </a:r>
          </a:p>
          <a:p>
            <a:pPr algn="just" eaLnBrk="0" hangingPunct="0">
              <a:spcBef>
                <a:spcPct val="20000"/>
              </a:spcBef>
              <a:buFont typeface="Arial" charset="0"/>
              <a:buNone/>
              <a:defRPr/>
            </a:pPr>
            <a:r>
              <a:rPr lang="it-IT" sz="1600" dirty="0" err="1">
                <a:latin typeface="+mn-lt"/>
                <a:ea typeface="ＭＳ Ｐゴシック" charset="-128"/>
                <a:cs typeface="ＭＳ Ｐゴシック" charset="-128"/>
              </a:rPr>
              <a:t>Leverage</a:t>
            </a:r>
            <a:r>
              <a:rPr lang="it-IT" sz="1600" dirty="0">
                <a:latin typeface="+mn-lt"/>
                <a:ea typeface="ＭＳ Ｐゴシック" charset="-128"/>
                <a:cs typeface="ＭＳ Ｐゴシック" charset="-128"/>
              </a:rPr>
              <a:t> H: misura quanto un’osservazione è lontana dal centro dei dati (se </a:t>
            </a:r>
            <a:r>
              <a:rPr lang="it-IT" sz="1600" dirty="0" err="1">
                <a:latin typeface="+mn-lt"/>
                <a:ea typeface="ＭＳ Ｐゴシック" charset="-128"/>
                <a:cs typeface="ＭＳ Ｐゴシック" charset="-128"/>
              </a:rPr>
              <a:t>Lev</a:t>
            </a:r>
            <a:r>
              <a:rPr lang="it-IT" sz="1600" dirty="0">
                <a:latin typeface="+mn-lt"/>
                <a:ea typeface="ＭＳ Ｐゴシック" charset="-128"/>
                <a:cs typeface="ＭＳ Ｐゴシック" charset="-128"/>
              </a:rPr>
              <a:t> H &gt; 2*(p+1)/n  l’osservazione è da considerarsi «influente»);</a:t>
            </a:r>
          </a:p>
          <a:p>
            <a:pPr algn="just" eaLnBrk="0" hangingPunct="0">
              <a:spcBef>
                <a:spcPct val="20000"/>
              </a:spcBef>
              <a:buFont typeface="Arial" charset="0"/>
              <a:buNone/>
              <a:defRPr/>
            </a:pPr>
            <a:r>
              <a:rPr lang="it-IT" sz="1600" dirty="0">
                <a:latin typeface="+mn-lt"/>
                <a:ea typeface="ＭＳ Ｐゴシック" charset="-128"/>
                <a:cs typeface="ＭＳ Ｐゴシック" charset="-128"/>
              </a:rPr>
              <a:t>Distanza di Cook: misura la variazione simultanea dei coefficienti quando un’osservazione viene rimossa (se D&gt;1 l’osservazione è da considerarsi influente). </a:t>
            </a:r>
          </a:p>
          <a:p>
            <a:pPr algn="ctr" eaLnBrk="0" hangingPunct="0">
              <a:spcBef>
                <a:spcPct val="20000"/>
              </a:spcBef>
              <a:buFont typeface="Arial" charset="0"/>
              <a:buNone/>
              <a:defRPr/>
            </a:pPr>
            <a:endParaRPr lang="it-IT" sz="1600" dirty="0">
              <a:solidFill>
                <a:schemeClr val="tx1">
                  <a:tint val="75000"/>
                </a:schemeClr>
              </a:solidFill>
              <a:latin typeface="+mn-lt"/>
              <a:ea typeface="ＭＳ Ｐゴシック" charset="-128"/>
              <a:cs typeface="ＭＳ Ｐゴシック" charset="-128"/>
            </a:endParaRPr>
          </a:p>
          <a:p>
            <a:pPr algn="ctr" eaLnBrk="0" hangingPunct="0">
              <a:spcBef>
                <a:spcPct val="20000"/>
              </a:spcBef>
              <a:buFont typeface="Arial" charset="0"/>
              <a:buNone/>
              <a:defRPr/>
            </a:pPr>
            <a:endParaRPr lang="it-IT" sz="1600" dirty="0">
              <a:solidFill>
                <a:schemeClr val="tx1">
                  <a:tint val="75000"/>
                </a:schemeClr>
              </a:solidFill>
              <a:latin typeface="+mn-lt"/>
              <a:ea typeface="ＭＳ Ｐゴシック" charset="-128"/>
              <a:cs typeface="ＭＳ Ｐゴシック" charset="-128"/>
            </a:endParaRPr>
          </a:p>
        </p:txBody>
      </p:sp>
      <p:graphicFrame>
        <p:nvGraphicFramePr>
          <p:cNvPr id="4098" name="Object 2"/>
          <p:cNvGraphicFramePr>
            <a:graphicFrameLocks noChangeAspect="1"/>
          </p:cNvGraphicFramePr>
          <p:nvPr/>
        </p:nvGraphicFramePr>
        <p:xfrm>
          <a:off x="539750" y="3716338"/>
          <a:ext cx="1079500" cy="841375"/>
        </p:xfrm>
        <a:graphic>
          <a:graphicData uri="http://schemas.openxmlformats.org/presentationml/2006/ole">
            <mc:AlternateContent xmlns:mc="http://schemas.openxmlformats.org/markup-compatibility/2006">
              <mc:Choice xmlns:v="urn:schemas-microsoft-com:vml" Requires="v">
                <p:oleObj spid="_x0000_s4101" name="Foglio di lavoro" showAsIcon="1" r:id="rId5" imgW="914400" imgH="714240" progId="Excel.Sheet.12">
                  <p:embed/>
                </p:oleObj>
              </mc:Choice>
              <mc:Fallback>
                <p:oleObj name="Foglio di lavoro" showAsIcon="1" r:id="rId5" imgW="914400" imgH="714240" progId="Excel.Sheet.12">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3716338"/>
                        <a:ext cx="1079500"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CasellaDiTesto 11"/>
          <p:cNvSpPr txBox="1"/>
          <p:nvPr/>
        </p:nvSpPr>
        <p:spPr>
          <a:xfrm>
            <a:off x="477838" y="4822825"/>
            <a:ext cx="8208962" cy="830263"/>
          </a:xfrm>
          <a:prstGeom prst="rect">
            <a:avLst/>
          </a:prstGeom>
          <a:noFill/>
        </p:spPr>
        <p:txBody>
          <a:bodyPr>
            <a:spAutoFit/>
          </a:bodyPr>
          <a:lstStyle/>
          <a:p>
            <a:pPr algn="just">
              <a:defRPr/>
            </a:pPr>
            <a:r>
              <a:rPr lang="it-IT" sz="1600" dirty="0">
                <a:latin typeface="+mn-lt"/>
                <a:ea typeface="ＭＳ Ｐゴシック" charset="-128"/>
                <a:cs typeface="ＭＳ Ｐゴシック" charset="-128"/>
              </a:rPr>
              <a:t>Nel file allegato troveremo i valori riguardanti la </a:t>
            </a:r>
            <a:r>
              <a:rPr lang="it-IT" sz="1600" dirty="0">
                <a:ea typeface="ＭＳ Ｐゴシック" charset="-128"/>
                <a:cs typeface="ＭＳ Ｐゴシック" charset="-128"/>
              </a:rPr>
              <a:t>distanza di Cook </a:t>
            </a:r>
            <a:r>
              <a:rPr lang="it-IT" sz="1600" dirty="0">
                <a:latin typeface="+mn-lt"/>
                <a:ea typeface="ＭＳ Ｐゴシック" charset="-128"/>
                <a:cs typeface="ＭＳ Ｐゴシック" charset="-128"/>
              </a:rPr>
              <a:t>e la </a:t>
            </a:r>
            <a:r>
              <a:rPr lang="it-IT" sz="1600" dirty="0" err="1">
                <a:latin typeface="+mn-lt"/>
                <a:ea typeface="ＭＳ Ｐゴシック" charset="-128"/>
                <a:cs typeface="ＭＳ Ｐゴシック" charset="-128"/>
              </a:rPr>
              <a:t>Leverage</a:t>
            </a:r>
            <a:r>
              <a:rPr lang="it-IT" sz="1600" dirty="0">
                <a:latin typeface="+mn-lt"/>
                <a:ea typeface="ＭＳ Ｐゴシック" charset="-128"/>
                <a:cs typeface="ＭＳ Ｐゴシック" charset="-128"/>
              </a:rPr>
              <a:t> H.</a:t>
            </a:r>
          </a:p>
          <a:p>
            <a:pPr algn="just">
              <a:defRPr/>
            </a:pPr>
            <a:r>
              <a:rPr lang="it-IT" sz="1600" dirty="0">
                <a:latin typeface="+mn-lt"/>
                <a:ea typeface="ＭＳ Ｐゴシック" charset="-128"/>
                <a:cs typeface="ＭＳ Ｐゴシック" charset="-128"/>
              </a:rPr>
              <a:t>Per quanto riguarda la prima, tutti i valori riscontrati sono minori di 1; nella </a:t>
            </a:r>
            <a:r>
              <a:rPr lang="it-IT" sz="1600" dirty="0" err="1">
                <a:latin typeface="+mn-lt"/>
                <a:ea typeface="ＭＳ Ｐゴシック" charset="-128"/>
                <a:cs typeface="ＭＳ Ｐゴシック" charset="-128"/>
              </a:rPr>
              <a:t>Leverage</a:t>
            </a:r>
            <a:r>
              <a:rPr lang="it-IT" sz="1600" dirty="0">
                <a:latin typeface="+mn-lt"/>
                <a:ea typeface="ＭＳ Ｐゴシック" charset="-128"/>
                <a:cs typeface="ＭＳ Ｐゴシック" charset="-128"/>
              </a:rPr>
              <a:t> H troviamo 4 valori influenti su 208 totali.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54629"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154630" name="TextBox 7"/>
          <p:cNvSpPr txBox="1">
            <a:spLocks noChangeArrowheads="1"/>
          </p:cNvSpPr>
          <p:nvPr/>
        </p:nvSpPr>
        <p:spPr bwMode="auto">
          <a:xfrm>
            <a:off x="762000" y="914400"/>
            <a:ext cx="8153400" cy="523875"/>
          </a:xfrm>
          <a:prstGeom prst="rect">
            <a:avLst/>
          </a:prstGeom>
          <a:noFill/>
          <a:ln w="9525">
            <a:noFill/>
            <a:miter lim="800000"/>
            <a:headEnd/>
            <a:tailEnd/>
          </a:ln>
        </p:spPr>
        <p:txBody>
          <a:bodyPr>
            <a:spAutoFit/>
          </a:bodyPr>
          <a:lstStyle/>
          <a:p>
            <a:r>
              <a:rPr lang="it-IT" sz="2800" b="1">
                <a:solidFill>
                  <a:srgbClr val="C0504D"/>
                </a:solidFill>
                <a:latin typeface="Calibri" pitchFamily="34" charset="0"/>
              </a:rPr>
              <a:t> </a:t>
            </a:r>
            <a:endParaRPr lang="it-IT" sz="2800" b="1">
              <a:solidFill>
                <a:srgbClr val="800000"/>
              </a:solidFill>
              <a:latin typeface="Calibri" pitchFamily="34" charset="0"/>
            </a:endParaRPr>
          </a:p>
        </p:txBody>
      </p:sp>
      <p:sp>
        <p:nvSpPr>
          <p:cNvPr id="154631" name="Slide Number Placeholder 7"/>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206090FD-353B-4A4F-8C5D-FF1BD39DC377}" type="slidenum">
              <a:rPr lang="it-IT" sz="1200">
                <a:solidFill>
                  <a:srgbClr val="898989"/>
                </a:solidFill>
                <a:latin typeface="Calibri" pitchFamily="34" charset="0"/>
              </a:rPr>
              <a:pPr algn="r"/>
              <a:t>62</a:t>
            </a:fld>
            <a:endParaRPr lang="it-IT" sz="1200">
              <a:solidFill>
                <a:srgbClr val="898989"/>
              </a:solidFill>
              <a:latin typeface="Calibri" pitchFamily="34" charset="0"/>
            </a:endParaRPr>
          </a:p>
        </p:txBody>
      </p:sp>
      <p:sp>
        <p:nvSpPr>
          <p:cNvPr id="154633" name="Segnaposto contenuto 2"/>
          <p:cNvSpPr>
            <a:spLocks/>
          </p:cNvSpPr>
          <p:nvPr/>
        </p:nvSpPr>
        <p:spPr bwMode="auto">
          <a:xfrm>
            <a:off x="395288" y="620713"/>
            <a:ext cx="8229600" cy="792162"/>
          </a:xfrm>
          <a:prstGeom prst="rect">
            <a:avLst/>
          </a:prstGeom>
          <a:noFill/>
          <a:ln w="9525">
            <a:noFill/>
            <a:miter lim="800000"/>
            <a:headEnd/>
            <a:tailEnd/>
          </a:ln>
        </p:spPr>
        <p:txBody>
          <a:bodyPr/>
          <a:lstStyle/>
          <a:p>
            <a:pPr algn="just" eaLnBrk="0" hangingPunct="0">
              <a:spcBef>
                <a:spcPct val="20000"/>
              </a:spcBef>
              <a:buFont typeface="Arial" charset="0"/>
              <a:buNone/>
            </a:pPr>
            <a:r>
              <a:rPr lang="it-IT" sz="1600" dirty="0">
                <a:latin typeface="Calibri" pitchFamily="34" charset="0"/>
              </a:rPr>
              <a:t>Possiamo notare che i valori influenti sono un numero irrisorio; eliminiamo così queste 4 osservazioni e reimportiamo il data set in </a:t>
            </a:r>
            <a:r>
              <a:rPr lang="it-IT" sz="1600" dirty="0" err="1" smtClean="0">
                <a:latin typeface="Calibri" pitchFamily="34" charset="0"/>
              </a:rPr>
              <a:t>Sas</a:t>
            </a:r>
            <a:r>
              <a:rPr lang="it-IT" sz="1600" dirty="0">
                <a:latin typeface="Calibri" pitchFamily="34" charset="0"/>
              </a:rPr>
              <a:t>.</a:t>
            </a:r>
          </a:p>
          <a:p>
            <a:pPr algn="just" eaLnBrk="0" hangingPunct="0">
              <a:spcBef>
                <a:spcPct val="20000"/>
              </a:spcBef>
              <a:buFont typeface="Arial" charset="0"/>
              <a:buNone/>
            </a:pPr>
            <a:r>
              <a:rPr lang="it-IT" sz="1600" dirty="0">
                <a:latin typeface="Calibri" pitchFamily="34" charset="0"/>
              </a:rPr>
              <a:t>Successivamente </a:t>
            </a:r>
            <a:r>
              <a:rPr lang="it-IT" sz="1600" dirty="0" err="1">
                <a:latin typeface="Calibri" pitchFamily="34" charset="0"/>
              </a:rPr>
              <a:t>ristimiamo</a:t>
            </a:r>
            <a:r>
              <a:rPr lang="it-IT" sz="1600" dirty="0">
                <a:latin typeface="Calibri" pitchFamily="34" charset="0"/>
              </a:rPr>
              <a:t> il modello senza queste osservazioni influenti ottenendo il seguente output, non rilevando grandi cambiamenti rispetto all’analisi precedente, ad eccezione del segno di alcuni coefficienti standardizzati.</a:t>
            </a:r>
          </a:p>
          <a:p>
            <a:pPr algn="just" eaLnBrk="0" hangingPunct="0">
              <a:spcBef>
                <a:spcPct val="20000"/>
              </a:spcBef>
              <a:buFont typeface="Arial" charset="0"/>
              <a:buNone/>
            </a:pPr>
            <a:endParaRPr lang="it-IT" sz="1600" dirty="0">
              <a:latin typeface="Calibri" pitchFamily="34" charset="0"/>
            </a:endParaRPr>
          </a:p>
          <a:p>
            <a:pPr algn="just" eaLnBrk="0" hangingPunct="0">
              <a:spcBef>
                <a:spcPct val="20000"/>
              </a:spcBef>
              <a:buFont typeface="Arial" charset="0"/>
              <a:buNone/>
            </a:pPr>
            <a:endParaRPr lang="it-IT" sz="3200" dirty="0">
              <a:latin typeface="Calibri" pitchFamily="34" charset="0"/>
            </a:endParaRPr>
          </a:p>
        </p:txBody>
      </p:sp>
      <p:graphicFrame>
        <p:nvGraphicFramePr>
          <p:cNvPr id="2" name="Tabella 5"/>
          <p:cNvGraphicFramePr>
            <a:graphicFrameLocks noGrp="1"/>
          </p:cNvGraphicFramePr>
          <p:nvPr/>
        </p:nvGraphicFramePr>
        <p:xfrm>
          <a:off x="468313" y="2060575"/>
          <a:ext cx="8077199" cy="1209675"/>
        </p:xfrm>
        <a:graphic>
          <a:graphicData uri="http://schemas.openxmlformats.org/drawingml/2006/table">
            <a:tbl>
              <a:tblPr/>
              <a:tblGrid>
                <a:gridCol w="2122392"/>
                <a:gridCol w="1522585"/>
                <a:gridCol w="1522585"/>
                <a:gridCol w="1522585"/>
                <a:gridCol w="683433"/>
                <a:gridCol w="703619"/>
              </a:tblGrid>
              <a:tr h="200025">
                <a:tc gridSpan="6">
                  <a:txBody>
                    <a:bodyPr/>
                    <a:lstStyle/>
                    <a:p>
                      <a:pPr algn="ctr" fontAlgn="t"/>
                      <a:r>
                        <a:rPr lang="it-IT" sz="1200" b="1" i="0" u="none" strike="noStrike" dirty="0">
                          <a:solidFill>
                            <a:srgbClr val="002288"/>
                          </a:solidFill>
                          <a:effectLst/>
                          <a:latin typeface="Arial"/>
                        </a:rPr>
                        <a:t>Analysis of </a:t>
                      </a:r>
                      <a:r>
                        <a:rPr lang="it-IT" sz="1200" b="1" i="0" u="none" strike="noStrike" dirty="0" err="1">
                          <a:solidFill>
                            <a:srgbClr val="002288"/>
                          </a:solidFill>
                          <a:effectLst/>
                          <a:latin typeface="Arial"/>
                        </a:rPr>
                        <a:t>Variance</a:t>
                      </a:r>
                      <a:endParaRPr lang="it-IT" sz="1200" b="1" i="0" u="none" strike="noStrike" dirty="0">
                        <a:solidFill>
                          <a:srgbClr val="002288"/>
                        </a:solidFill>
                        <a:effectLst/>
                        <a:latin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F0"/>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00025">
                <a:tc rowSpan="2">
                  <a:txBody>
                    <a:bodyPr/>
                    <a:lstStyle/>
                    <a:p>
                      <a:pPr algn="ctr" fontAlgn="t"/>
                      <a:r>
                        <a:rPr lang="it-IT" sz="1200" b="1" i="0" u="none" strike="noStrike" dirty="0">
                          <a:solidFill>
                            <a:srgbClr val="002288"/>
                          </a:solidFill>
                          <a:effectLst/>
                          <a:latin typeface="Arial"/>
                        </a:rPr>
                        <a:t>Source</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F0"/>
                    </a:solidFill>
                  </a:tcPr>
                </a:tc>
                <a:tc rowSpan="2">
                  <a:txBody>
                    <a:bodyPr/>
                    <a:lstStyle/>
                    <a:p>
                      <a:pPr algn="ctr" fontAlgn="t"/>
                      <a:r>
                        <a:rPr lang="it-IT" sz="1200" b="1" i="0" u="none" strike="noStrike">
                          <a:solidFill>
                            <a:srgbClr val="002288"/>
                          </a:solidFill>
                          <a:effectLst/>
                          <a:latin typeface="Arial"/>
                        </a:rPr>
                        <a:t>DF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F0"/>
                    </a:solidFill>
                  </a:tcPr>
                </a:tc>
                <a:tc>
                  <a:txBody>
                    <a:bodyPr/>
                    <a:lstStyle/>
                    <a:p>
                      <a:pPr algn="ctr" fontAlgn="t"/>
                      <a:r>
                        <a:rPr lang="it-IT" sz="1200" b="1" i="0" u="none" strike="noStrike">
                          <a:solidFill>
                            <a:srgbClr val="002288"/>
                          </a:solidFill>
                          <a:effectLst/>
                          <a:latin typeface="Arial"/>
                        </a:rPr>
                        <a:t>Sum of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0F0F0"/>
                    </a:solidFill>
                  </a:tcPr>
                </a:tc>
                <a:tc>
                  <a:txBody>
                    <a:bodyPr/>
                    <a:lstStyle/>
                    <a:p>
                      <a:pPr algn="ctr" fontAlgn="t"/>
                      <a:r>
                        <a:rPr lang="it-IT" sz="1200" b="1" i="0" u="none" strike="noStrike">
                          <a:solidFill>
                            <a:srgbClr val="002288"/>
                          </a:solidFill>
                          <a:effectLst/>
                          <a:latin typeface="Arial"/>
                        </a:rPr>
                        <a:t>Mean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0F0F0"/>
                    </a:solidFill>
                  </a:tcPr>
                </a:tc>
                <a:tc rowSpan="2">
                  <a:txBody>
                    <a:bodyPr/>
                    <a:lstStyle/>
                    <a:p>
                      <a:pPr algn="ctr" fontAlgn="t"/>
                      <a:r>
                        <a:rPr lang="it-IT" sz="1200" b="1" i="0" u="none" strike="noStrike">
                          <a:solidFill>
                            <a:srgbClr val="002288"/>
                          </a:solidFill>
                          <a:effectLst/>
                          <a:latin typeface="Arial"/>
                        </a:rPr>
                        <a:t>F Value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F0"/>
                    </a:solidFill>
                  </a:tcPr>
                </a:tc>
                <a:tc rowSpan="2">
                  <a:txBody>
                    <a:bodyPr/>
                    <a:lstStyle/>
                    <a:p>
                      <a:pPr algn="ctr" fontAlgn="t"/>
                      <a:r>
                        <a:rPr lang="it-IT" sz="1200" b="1" i="0" u="none" strike="noStrike">
                          <a:solidFill>
                            <a:srgbClr val="002288"/>
                          </a:solidFill>
                          <a:effectLst/>
                          <a:latin typeface="Arial"/>
                        </a:rPr>
                        <a:t>Pr &gt; F</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F0"/>
                    </a:solidFill>
                  </a:tcPr>
                </a:tc>
              </a:tr>
              <a:tr h="200025">
                <a:tc vMerge="1">
                  <a:txBody>
                    <a:bodyPr/>
                    <a:lstStyle/>
                    <a:p>
                      <a:endParaRPr lang="it-IT"/>
                    </a:p>
                  </a:txBody>
                  <a:tcPr/>
                </a:tc>
                <a:tc vMerge="1">
                  <a:txBody>
                    <a:bodyPr/>
                    <a:lstStyle/>
                    <a:p>
                      <a:endParaRPr lang="it-IT"/>
                    </a:p>
                  </a:txBody>
                  <a:tcPr/>
                </a:tc>
                <a:tc>
                  <a:txBody>
                    <a:bodyPr/>
                    <a:lstStyle/>
                    <a:p>
                      <a:pPr algn="ctr" fontAlgn="t"/>
                      <a:r>
                        <a:rPr lang="it-IT" sz="1200" b="1" i="0" u="none" strike="noStrike">
                          <a:solidFill>
                            <a:srgbClr val="002288"/>
                          </a:solidFill>
                          <a:effectLst/>
                          <a:latin typeface="Arial"/>
                        </a:rPr>
                        <a:t>Squares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0F0F0"/>
                    </a:solidFill>
                  </a:tcPr>
                </a:tc>
                <a:tc>
                  <a:txBody>
                    <a:bodyPr/>
                    <a:lstStyle/>
                    <a:p>
                      <a:pPr algn="ctr" fontAlgn="t"/>
                      <a:r>
                        <a:rPr lang="it-IT" sz="1200" b="1" i="0" u="none" strike="noStrike">
                          <a:solidFill>
                            <a:srgbClr val="002288"/>
                          </a:solidFill>
                          <a:effectLst/>
                          <a:latin typeface="Arial"/>
                        </a:rPr>
                        <a:t>Square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0F0F0"/>
                    </a:solidFill>
                  </a:tcPr>
                </a:tc>
                <a:tc vMerge="1">
                  <a:txBody>
                    <a:bodyPr/>
                    <a:lstStyle/>
                    <a:p>
                      <a:endParaRPr lang="it-IT"/>
                    </a:p>
                  </a:txBody>
                  <a:tcPr/>
                </a:tc>
                <a:tc vMerge="1">
                  <a:txBody>
                    <a:bodyPr/>
                    <a:lstStyle/>
                    <a:p>
                      <a:endParaRPr lang="it-IT"/>
                    </a:p>
                  </a:txBody>
                  <a:tcPr/>
                </a:tc>
              </a:tr>
              <a:tr h="200025">
                <a:tc>
                  <a:txBody>
                    <a:bodyPr/>
                    <a:lstStyle/>
                    <a:p>
                      <a:pPr algn="ctr" fontAlgn="t"/>
                      <a:r>
                        <a:rPr lang="it-IT" sz="1200" b="1" i="0" u="none" strike="noStrike">
                          <a:solidFill>
                            <a:srgbClr val="002288"/>
                          </a:solidFill>
                          <a:effectLst/>
                          <a:latin typeface="Arial"/>
                        </a:rPr>
                        <a:t>Model</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F0"/>
                    </a:solidFill>
                  </a:tcPr>
                </a:tc>
                <a:tc>
                  <a:txBody>
                    <a:bodyPr/>
                    <a:lstStyle/>
                    <a:p>
                      <a:pPr algn="r" fontAlgn="t"/>
                      <a:r>
                        <a:rPr lang="it-IT" sz="1200" b="0" i="0" u="none" strike="noStrike">
                          <a:solidFill>
                            <a:srgbClr val="002288"/>
                          </a:solidFill>
                          <a:effectLst/>
                          <a:latin typeface="Arial"/>
                        </a:rPr>
                        <a:t>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F0"/>
                    </a:solidFill>
                  </a:tcPr>
                </a:tc>
                <a:tc>
                  <a:txBody>
                    <a:bodyPr/>
                    <a:lstStyle/>
                    <a:p>
                      <a:pPr algn="r" fontAlgn="t"/>
                      <a:r>
                        <a:rPr lang="it-IT" sz="1200" b="0" i="0" u="none" strike="noStrike">
                          <a:solidFill>
                            <a:srgbClr val="002288"/>
                          </a:solidFill>
                          <a:effectLst/>
                          <a:latin typeface="Arial"/>
                        </a:rPr>
                        <a:t>105.13562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F0"/>
                    </a:solidFill>
                  </a:tcPr>
                </a:tc>
                <a:tc>
                  <a:txBody>
                    <a:bodyPr/>
                    <a:lstStyle/>
                    <a:p>
                      <a:pPr algn="r" fontAlgn="t"/>
                      <a:r>
                        <a:rPr lang="it-IT" sz="1200" b="0" i="0" u="none" strike="noStrike">
                          <a:solidFill>
                            <a:srgbClr val="002288"/>
                          </a:solidFill>
                          <a:effectLst/>
                          <a:latin typeface="Arial"/>
                        </a:rPr>
                        <a:t>15.01937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F0"/>
                    </a:solidFill>
                  </a:tcPr>
                </a:tc>
                <a:tc>
                  <a:txBody>
                    <a:bodyPr/>
                    <a:lstStyle/>
                    <a:p>
                      <a:pPr algn="r" fontAlgn="t"/>
                      <a:r>
                        <a:rPr lang="it-IT" sz="1200" b="0" i="0" u="none" strike="noStrike">
                          <a:solidFill>
                            <a:srgbClr val="002288"/>
                          </a:solidFill>
                          <a:effectLst/>
                          <a:latin typeface="Arial"/>
                        </a:rPr>
                        <a:t>7.88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F0"/>
                    </a:solidFill>
                  </a:tcPr>
                </a:tc>
                <a:tc>
                  <a:txBody>
                    <a:bodyPr/>
                    <a:lstStyle/>
                    <a:p>
                      <a:pPr algn="l" fontAlgn="t"/>
                      <a:r>
                        <a:rPr lang="it-IT" sz="1200" b="0" i="0" u="none" strike="noStrike">
                          <a:solidFill>
                            <a:srgbClr val="002288"/>
                          </a:solidFill>
                          <a:effectLst/>
                          <a:latin typeface="Arial"/>
                        </a:rPr>
                        <a:t>&lt;.0001</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F0"/>
                    </a:solidFill>
                  </a:tcPr>
                </a:tc>
              </a:tr>
              <a:tr h="200025">
                <a:tc>
                  <a:txBody>
                    <a:bodyPr/>
                    <a:lstStyle/>
                    <a:p>
                      <a:pPr algn="ctr" fontAlgn="t"/>
                      <a:r>
                        <a:rPr lang="it-IT" sz="1200" b="1" i="0" u="none" strike="noStrike">
                          <a:solidFill>
                            <a:srgbClr val="002288"/>
                          </a:solidFill>
                          <a:effectLst/>
                          <a:latin typeface="Arial"/>
                        </a:rPr>
                        <a:t>Error</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F0"/>
                    </a:solidFill>
                  </a:tcPr>
                </a:tc>
                <a:tc>
                  <a:txBody>
                    <a:bodyPr/>
                    <a:lstStyle/>
                    <a:p>
                      <a:pPr algn="r" fontAlgn="t"/>
                      <a:r>
                        <a:rPr lang="it-IT" sz="1200" b="0" i="0" u="none" strike="noStrike">
                          <a:solidFill>
                            <a:srgbClr val="002288"/>
                          </a:solidFill>
                          <a:effectLst/>
                          <a:latin typeface="Arial"/>
                        </a:rPr>
                        <a:t>196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F0"/>
                    </a:solidFill>
                  </a:tcPr>
                </a:tc>
                <a:tc>
                  <a:txBody>
                    <a:bodyPr/>
                    <a:lstStyle/>
                    <a:p>
                      <a:pPr algn="r" fontAlgn="t"/>
                      <a:r>
                        <a:rPr lang="it-IT" sz="1200" b="0" i="0" u="none" strike="noStrike">
                          <a:solidFill>
                            <a:srgbClr val="002288"/>
                          </a:solidFill>
                          <a:effectLst/>
                          <a:latin typeface="Arial"/>
                        </a:rPr>
                        <a:t>373.78595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F0"/>
                    </a:solidFill>
                  </a:tcPr>
                </a:tc>
                <a:tc>
                  <a:txBody>
                    <a:bodyPr/>
                    <a:lstStyle/>
                    <a:p>
                      <a:pPr algn="r" fontAlgn="t"/>
                      <a:r>
                        <a:rPr lang="it-IT" sz="1200" b="0" i="0" u="none" strike="noStrike">
                          <a:solidFill>
                            <a:srgbClr val="002288"/>
                          </a:solidFill>
                          <a:effectLst/>
                          <a:latin typeface="Arial"/>
                        </a:rPr>
                        <a:t>1.90707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F0"/>
                    </a:solidFill>
                  </a:tcPr>
                </a:tc>
                <a:tc>
                  <a:txBody>
                    <a:bodyPr/>
                    <a:lstStyle/>
                    <a:p>
                      <a:pPr algn="l" fontAlgn="t"/>
                      <a:r>
                        <a:rPr lang="it-IT" sz="1200" b="0" i="0" u="none" strike="noStrike">
                          <a:solidFill>
                            <a:srgbClr val="002288"/>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F0"/>
                    </a:solidFill>
                  </a:tcPr>
                </a:tc>
                <a:tc>
                  <a:txBody>
                    <a:bodyPr/>
                    <a:lstStyle/>
                    <a:p>
                      <a:pPr algn="l" fontAlgn="t"/>
                      <a:r>
                        <a:rPr lang="it-IT" sz="1200" b="0" i="0" u="none" strike="noStrike">
                          <a:solidFill>
                            <a:srgbClr val="002288"/>
                          </a:solidFill>
                          <a:effectLst/>
                          <a:latin typeface="Arial"/>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F0"/>
                    </a:solidFill>
                  </a:tcPr>
                </a:tc>
              </a:tr>
              <a:tr h="209550">
                <a:tc>
                  <a:txBody>
                    <a:bodyPr/>
                    <a:lstStyle/>
                    <a:p>
                      <a:pPr algn="ctr" fontAlgn="t"/>
                      <a:r>
                        <a:rPr lang="it-IT" sz="1200" b="1" i="0" u="none" strike="noStrike">
                          <a:solidFill>
                            <a:srgbClr val="002288"/>
                          </a:solidFill>
                          <a:effectLst/>
                          <a:latin typeface="Arial"/>
                        </a:rPr>
                        <a:t>Corrected Total</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tc>
                  <a:txBody>
                    <a:bodyPr/>
                    <a:lstStyle/>
                    <a:p>
                      <a:pPr algn="r" fontAlgn="t"/>
                      <a:r>
                        <a:rPr lang="it-IT" sz="1200" b="0" i="0" u="none" strike="noStrike">
                          <a:solidFill>
                            <a:srgbClr val="002288"/>
                          </a:solidFill>
                          <a:effectLst/>
                          <a:latin typeface="Arial"/>
                        </a:rPr>
                        <a:t>203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tc>
                  <a:txBody>
                    <a:bodyPr/>
                    <a:lstStyle/>
                    <a:p>
                      <a:pPr algn="r" fontAlgn="t"/>
                      <a:r>
                        <a:rPr lang="it-IT" sz="1200" b="0" i="0" u="none" strike="noStrike">
                          <a:solidFill>
                            <a:srgbClr val="002288"/>
                          </a:solidFill>
                          <a:effectLst/>
                          <a:latin typeface="Arial"/>
                        </a:rPr>
                        <a:t>478.92157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tc>
                  <a:txBody>
                    <a:bodyPr/>
                    <a:lstStyle/>
                    <a:p>
                      <a:pPr algn="l" fontAlgn="t"/>
                      <a:r>
                        <a:rPr lang="it-IT" sz="1200" b="0" i="0" u="none" strike="noStrike">
                          <a:solidFill>
                            <a:srgbClr val="002288"/>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tc>
                  <a:txBody>
                    <a:bodyPr/>
                    <a:lstStyle/>
                    <a:p>
                      <a:pPr algn="l" fontAlgn="t"/>
                      <a:r>
                        <a:rPr lang="it-IT" sz="1200" b="0" i="0" u="none" strike="noStrike">
                          <a:solidFill>
                            <a:srgbClr val="002288"/>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tc>
                  <a:txBody>
                    <a:bodyPr/>
                    <a:lstStyle/>
                    <a:p>
                      <a:pPr algn="l" fontAlgn="t"/>
                      <a:r>
                        <a:rPr lang="it-IT" sz="1200" b="0" i="0" u="none" strike="noStrike" dirty="0">
                          <a:solidFill>
                            <a:srgbClr val="002288"/>
                          </a:solidFill>
                          <a:effectLst/>
                          <a:latin typeface="Arial"/>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tr>
            </a:tbl>
          </a:graphicData>
        </a:graphic>
      </p:graphicFrame>
      <p:graphicFrame>
        <p:nvGraphicFramePr>
          <p:cNvPr id="3" name="Tabella 5"/>
          <p:cNvGraphicFramePr>
            <a:graphicFrameLocks noGrp="1"/>
          </p:cNvGraphicFramePr>
          <p:nvPr/>
        </p:nvGraphicFramePr>
        <p:xfrm>
          <a:off x="468313" y="1989138"/>
          <a:ext cx="8077199" cy="1192530"/>
        </p:xfrm>
        <a:graphic>
          <a:graphicData uri="http://schemas.openxmlformats.org/drawingml/2006/table">
            <a:tbl>
              <a:tblPr/>
              <a:tblGrid>
                <a:gridCol w="2122392"/>
                <a:gridCol w="1522585"/>
                <a:gridCol w="1538830"/>
                <a:gridCol w="1506340"/>
                <a:gridCol w="683433"/>
                <a:gridCol w="703619"/>
              </a:tblGrid>
              <a:tr h="200025">
                <a:tc gridSpan="6">
                  <a:txBody>
                    <a:bodyPr/>
                    <a:lstStyle/>
                    <a:p>
                      <a:pPr algn="ctr" fontAlgn="t"/>
                      <a:r>
                        <a:rPr lang="it-IT" sz="1200" b="0" i="0" u="none" strike="noStrike" dirty="0">
                          <a:solidFill>
                            <a:srgbClr val="82302E"/>
                          </a:solidFill>
                          <a:effectLst/>
                          <a:latin typeface="+mn-lt"/>
                        </a:rPr>
                        <a:t>Analysis of </a:t>
                      </a:r>
                      <a:r>
                        <a:rPr lang="it-IT" sz="1200" b="0" i="0" u="none" strike="noStrike" dirty="0" err="1">
                          <a:solidFill>
                            <a:srgbClr val="82302E"/>
                          </a:solidFill>
                          <a:effectLst/>
                          <a:latin typeface="+mn-lt"/>
                        </a:rPr>
                        <a:t>Variance</a:t>
                      </a:r>
                      <a:endParaRPr lang="it-IT" sz="1200" b="0" i="0" u="none" strike="noStrike" dirty="0">
                        <a:solidFill>
                          <a:srgbClr val="82302E"/>
                        </a:solidFill>
                        <a:effectLst/>
                        <a:latin typeface="+mn-l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0">
                <a:tc rowSpan="2">
                  <a:txBody>
                    <a:bodyPr/>
                    <a:lstStyle/>
                    <a:p>
                      <a:pPr algn="ctr" fontAlgn="t"/>
                      <a:r>
                        <a:rPr lang="it-IT" sz="1200" b="0" i="0" u="none" strike="noStrike" dirty="0">
                          <a:solidFill>
                            <a:schemeClr val="tx1"/>
                          </a:solidFill>
                          <a:effectLst/>
                          <a:latin typeface="+mn-lt"/>
                        </a:rPr>
                        <a:t>Source</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t"/>
                      <a:r>
                        <a:rPr lang="it-IT" sz="1200" b="0" i="0" u="none" strike="noStrike" dirty="0">
                          <a:solidFill>
                            <a:schemeClr val="tx1"/>
                          </a:solidFill>
                          <a:effectLst/>
                          <a:latin typeface="+mn-lt"/>
                        </a:rPr>
                        <a:t>DF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1200" b="0" i="0" u="none" strike="noStrike" dirty="0">
                          <a:solidFill>
                            <a:schemeClr val="tx1"/>
                          </a:solidFill>
                          <a:effectLst/>
                          <a:latin typeface="+mn-lt"/>
                        </a:rPr>
                        <a:t>Sum </a:t>
                      </a:r>
                      <a:r>
                        <a:rPr lang="it-IT" sz="1200" b="0" i="0" u="none" strike="noStrike" dirty="0" err="1">
                          <a:solidFill>
                            <a:schemeClr val="tx1"/>
                          </a:solidFill>
                          <a:effectLst/>
                          <a:latin typeface="+mn-lt"/>
                        </a:rPr>
                        <a:t>of</a:t>
                      </a:r>
                      <a:endParaRPr lang="it-IT" sz="1200" b="0" i="0" u="none" strike="noStrike" dirty="0">
                        <a:solidFill>
                          <a:schemeClr val="tx1"/>
                        </a:solidFill>
                        <a:effectLst/>
                        <a:latin typeface="+mn-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t"/>
                      <a:r>
                        <a:rPr lang="it-IT" sz="1200" b="0" i="0" u="none" strike="noStrike" dirty="0" err="1">
                          <a:solidFill>
                            <a:schemeClr val="tx1"/>
                          </a:solidFill>
                          <a:effectLst/>
                          <a:latin typeface="+mn-lt"/>
                        </a:rPr>
                        <a:t>Mean</a:t>
                      </a:r>
                      <a:endParaRPr lang="it-IT" sz="1200" b="0" i="0" u="none" strike="noStrike" dirty="0">
                        <a:solidFill>
                          <a:schemeClr val="tx1"/>
                        </a:solidFill>
                        <a:effectLst/>
                        <a:latin typeface="+mn-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rowSpan="2">
                  <a:txBody>
                    <a:bodyPr/>
                    <a:lstStyle/>
                    <a:p>
                      <a:pPr algn="ctr" fontAlgn="t"/>
                      <a:r>
                        <a:rPr lang="it-IT" sz="1200" b="0" i="0" u="none" strike="noStrike">
                          <a:solidFill>
                            <a:schemeClr val="tx1"/>
                          </a:solidFill>
                          <a:effectLst/>
                          <a:latin typeface="+mn-lt"/>
                        </a:rPr>
                        <a:t>F Value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t"/>
                      <a:r>
                        <a:rPr lang="it-IT" sz="1200" b="0" i="0" u="none" strike="noStrike">
                          <a:solidFill>
                            <a:schemeClr val="tx1"/>
                          </a:solidFill>
                          <a:effectLst/>
                          <a:latin typeface="+mn-lt"/>
                        </a:rPr>
                        <a:t>Pr &gt; F</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0025">
                <a:tc vMerge="1">
                  <a:txBody>
                    <a:bodyPr/>
                    <a:lstStyle/>
                    <a:p>
                      <a:endParaRPr lang="it-IT"/>
                    </a:p>
                  </a:txBody>
                  <a:tcPr/>
                </a:tc>
                <a:tc vMerge="1">
                  <a:txBody>
                    <a:bodyPr/>
                    <a:lstStyle/>
                    <a:p>
                      <a:endParaRPr lang="it-IT"/>
                    </a:p>
                  </a:txBody>
                  <a:tcPr/>
                </a:tc>
                <a:tc>
                  <a:txBody>
                    <a:bodyPr/>
                    <a:lstStyle/>
                    <a:p>
                      <a:pPr algn="ctr" fontAlgn="t"/>
                      <a:r>
                        <a:rPr lang="it-IT" sz="1200" b="0" i="0" u="none" strike="noStrike" dirty="0" err="1">
                          <a:solidFill>
                            <a:schemeClr val="tx1"/>
                          </a:solidFill>
                          <a:effectLst/>
                          <a:latin typeface="+mn-lt"/>
                        </a:rPr>
                        <a:t>Squares</a:t>
                      </a:r>
                      <a:endParaRPr lang="it-IT" sz="1200" b="0" i="0" u="none" strike="noStrike" dirty="0">
                        <a:solidFill>
                          <a:schemeClr val="tx1"/>
                        </a:solidFill>
                        <a:effectLst/>
                        <a:latin typeface="+mn-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1200" b="0" i="0" u="none" strike="noStrike" dirty="0" err="1">
                          <a:solidFill>
                            <a:schemeClr val="tx1"/>
                          </a:solidFill>
                          <a:effectLst/>
                          <a:latin typeface="+mn-lt"/>
                        </a:rPr>
                        <a:t>Square</a:t>
                      </a:r>
                      <a:endParaRPr lang="it-IT" sz="1200" b="0" i="0" u="none" strike="noStrike" dirty="0">
                        <a:solidFill>
                          <a:schemeClr val="tx1"/>
                        </a:solidFill>
                        <a:effectLst/>
                        <a:latin typeface="+mn-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it-IT"/>
                    </a:p>
                  </a:txBody>
                  <a:tcPr/>
                </a:tc>
                <a:tc vMerge="1">
                  <a:txBody>
                    <a:bodyPr/>
                    <a:lstStyle/>
                    <a:p>
                      <a:endParaRPr lang="it-IT"/>
                    </a:p>
                  </a:txBody>
                  <a:tcPr/>
                </a:tc>
              </a:tr>
              <a:tr h="200025">
                <a:tc>
                  <a:txBody>
                    <a:bodyPr/>
                    <a:lstStyle/>
                    <a:p>
                      <a:pPr algn="ctr" fontAlgn="t"/>
                      <a:r>
                        <a:rPr lang="it-IT" sz="1200" b="1" i="0" u="none" strike="noStrike" dirty="0" smtClean="0">
                          <a:solidFill>
                            <a:srgbClr val="82302E"/>
                          </a:solidFill>
                          <a:effectLst/>
                          <a:latin typeface="+mn-lt"/>
                        </a:rPr>
                        <a:t>MODEL</a:t>
                      </a:r>
                      <a:endParaRPr lang="it-IT" sz="1200" b="1" i="0" u="none" strike="noStrike" dirty="0">
                        <a:solidFill>
                          <a:srgbClr val="82302E"/>
                        </a:solidFill>
                        <a:effectLst/>
                        <a:latin typeface="+mn-lt"/>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it-IT" sz="1200" b="0" i="0" u="none" strike="noStrike" dirty="0">
                          <a:solidFill>
                            <a:schemeClr val="tx1"/>
                          </a:solidFill>
                          <a:effectLst/>
                          <a:latin typeface="+mn-lt"/>
                        </a:rPr>
                        <a:t>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it-IT" sz="1200" b="0" i="0" u="none" strike="noStrike" dirty="0">
                          <a:solidFill>
                            <a:schemeClr val="tx1"/>
                          </a:solidFill>
                          <a:effectLst/>
                          <a:latin typeface="+mn-lt"/>
                        </a:rPr>
                        <a:t>105.13562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it-IT" sz="1200" b="0" i="0" u="none" strike="noStrike" dirty="0">
                          <a:solidFill>
                            <a:schemeClr val="tx1"/>
                          </a:solidFill>
                          <a:effectLst/>
                          <a:latin typeface="+mn-lt"/>
                        </a:rPr>
                        <a:t>15.01937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it-IT" sz="1200" b="0" i="0" u="none" strike="noStrike" dirty="0">
                          <a:solidFill>
                            <a:schemeClr val="tx1"/>
                          </a:solidFill>
                          <a:effectLst/>
                          <a:latin typeface="+mn-lt"/>
                        </a:rPr>
                        <a:t>7.88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it-IT" sz="1200" b="0" i="0" u="none" strike="noStrike" dirty="0">
                          <a:solidFill>
                            <a:schemeClr val="tx1"/>
                          </a:solidFill>
                          <a:effectLst/>
                          <a:latin typeface="+mn-lt"/>
                        </a:rPr>
                        <a:t>&lt;.0001</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0025">
                <a:tc>
                  <a:txBody>
                    <a:bodyPr/>
                    <a:lstStyle/>
                    <a:p>
                      <a:pPr algn="ctr" fontAlgn="t"/>
                      <a:r>
                        <a:rPr lang="it-IT" sz="1200" b="1" i="0" u="none" strike="noStrike" dirty="0" smtClean="0">
                          <a:solidFill>
                            <a:srgbClr val="82302E"/>
                          </a:solidFill>
                          <a:effectLst/>
                          <a:latin typeface="+mn-lt"/>
                        </a:rPr>
                        <a:t>ERROR</a:t>
                      </a:r>
                      <a:endParaRPr lang="it-IT" sz="1200" b="1" i="0" u="none" strike="noStrike" dirty="0">
                        <a:solidFill>
                          <a:srgbClr val="82302E"/>
                        </a:solidFill>
                        <a:effectLst/>
                        <a:latin typeface="+mn-lt"/>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it-IT" sz="1200" b="0" i="0" u="none" strike="noStrike" dirty="0">
                          <a:solidFill>
                            <a:schemeClr val="tx1"/>
                          </a:solidFill>
                          <a:effectLst/>
                          <a:latin typeface="+mn-lt"/>
                        </a:rPr>
                        <a:t>196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it-IT" sz="1200" b="0" i="0" u="none" strike="noStrike" dirty="0">
                          <a:solidFill>
                            <a:schemeClr val="tx1"/>
                          </a:solidFill>
                          <a:effectLst/>
                          <a:latin typeface="+mn-lt"/>
                        </a:rPr>
                        <a:t>373.78595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it-IT" sz="1200" b="0" i="0" u="none" strike="noStrike">
                          <a:solidFill>
                            <a:schemeClr val="tx1"/>
                          </a:solidFill>
                          <a:effectLst/>
                          <a:latin typeface="+mn-lt"/>
                        </a:rPr>
                        <a:t>1.90707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it-IT" sz="1200" b="0" i="0" u="none" strike="noStrike" dirty="0">
                          <a:solidFill>
                            <a:schemeClr val="tx1"/>
                          </a:solidFill>
                          <a:effectLst/>
                          <a:latin typeface="+mn-lt"/>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it-IT" sz="1200" b="0" i="0" u="none" strike="noStrike" dirty="0">
                          <a:solidFill>
                            <a:schemeClr val="tx1"/>
                          </a:solidFill>
                          <a:effectLst/>
                          <a:latin typeface="+mn-lt"/>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9550">
                <a:tc>
                  <a:txBody>
                    <a:bodyPr/>
                    <a:lstStyle/>
                    <a:p>
                      <a:pPr algn="ctr" fontAlgn="t"/>
                      <a:r>
                        <a:rPr lang="it-IT" sz="1200" b="1" i="0" u="none" strike="noStrike" dirty="0" smtClean="0">
                          <a:solidFill>
                            <a:srgbClr val="82302E"/>
                          </a:solidFill>
                          <a:effectLst/>
                          <a:latin typeface="+mn-lt"/>
                        </a:rPr>
                        <a:t>CORRECTED</a:t>
                      </a:r>
                      <a:r>
                        <a:rPr lang="it-IT" sz="1200" b="1" i="0" u="none" strike="noStrike" baseline="0" dirty="0" smtClean="0">
                          <a:solidFill>
                            <a:srgbClr val="82302E"/>
                          </a:solidFill>
                          <a:effectLst/>
                          <a:latin typeface="+mn-lt"/>
                        </a:rPr>
                        <a:t> TOTAL</a:t>
                      </a:r>
                      <a:endParaRPr lang="it-IT" sz="1200" b="1" i="0" u="none" strike="noStrike" dirty="0">
                        <a:solidFill>
                          <a:srgbClr val="82302E"/>
                        </a:solidFill>
                        <a:effectLst/>
                        <a:latin typeface="+mn-lt"/>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t"/>
                      <a:r>
                        <a:rPr lang="it-IT" sz="1200" b="0" i="0" u="none" strike="noStrike" dirty="0">
                          <a:solidFill>
                            <a:schemeClr val="tx1"/>
                          </a:solidFill>
                          <a:effectLst/>
                          <a:latin typeface="+mn-lt"/>
                        </a:rPr>
                        <a:t>203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t"/>
                      <a:r>
                        <a:rPr lang="it-IT" sz="1200" b="0" i="0" u="none" strike="noStrike" dirty="0">
                          <a:solidFill>
                            <a:schemeClr val="tx1"/>
                          </a:solidFill>
                          <a:effectLst/>
                          <a:latin typeface="+mn-lt"/>
                        </a:rPr>
                        <a:t>478.92157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it-IT" sz="1200" b="0" i="0" u="none" strike="noStrike" dirty="0">
                          <a:solidFill>
                            <a:schemeClr val="tx1"/>
                          </a:solidFill>
                          <a:effectLst/>
                          <a:latin typeface="+mn-lt"/>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it-IT" sz="1200" b="0" i="0" u="none" strike="noStrike" dirty="0">
                          <a:solidFill>
                            <a:schemeClr val="tx1"/>
                          </a:solidFill>
                          <a:effectLst/>
                          <a:latin typeface="+mn-lt"/>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it-IT" sz="1200" b="0" i="0" u="none" strike="noStrike" dirty="0">
                          <a:solidFill>
                            <a:schemeClr val="tx1"/>
                          </a:solidFill>
                          <a:effectLst/>
                          <a:latin typeface="+mn-lt"/>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154716" name="Group 92"/>
          <p:cNvGraphicFramePr>
            <a:graphicFrameLocks noGrp="1"/>
          </p:cNvGraphicFramePr>
          <p:nvPr/>
        </p:nvGraphicFramePr>
        <p:xfrm>
          <a:off x="467544" y="3356992"/>
          <a:ext cx="8229600" cy="2011680"/>
        </p:xfrm>
        <a:graphic>
          <a:graphicData uri="http://schemas.openxmlformats.org/drawingml/2006/table">
            <a:tbl>
              <a:tblPr/>
              <a:tblGrid>
                <a:gridCol w="1878012"/>
                <a:gridCol w="1347788"/>
                <a:gridCol w="693737"/>
                <a:gridCol w="1347788"/>
                <a:gridCol w="858837"/>
                <a:gridCol w="622300"/>
                <a:gridCol w="622300"/>
                <a:gridCol w="858838"/>
              </a:tblGrid>
              <a:tr h="144463">
                <a:tc gridSpan="8">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err="1" smtClean="0">
                          <a:ln>
                            <a:noFill/>
                          </a:ln>
                          <a:solidFill>
                            <a:srgbClr val="82302E"/>
                          </a:solidFill>
                          <a:effectLst/>
                          <a:latin typeface="+mn-lt"/>
                          <a:ea typeface="ＭＳ Ｐゴシック" pitchFamily="34" charset="-128"/>
                        </a:rPr>
                        <a:t>Parameter</a:t>
                      </a:r>
                      <a:r>
                        <a:rPr kumimoji="0" lang="it-IT" sz="1200" b="0" i="0" u="none" strike="noStrike" cap="none" normalizeH="0" baseline="0" dirty="0" smtClean="0">
                          <a:ln>
                            <a:noFill/>
                          </a:ln>
                          <a:solidFill>
                            <a:srgbClr val="82302E"/>
                          </a:solidFill>
                          <a:effectLst/>
                          <a:latin typeface="+mn-lt"/>
                          <a:ea typeface="ＭＳ Ｐゴシック" pitchFamily="34" charset="-128"/>
                        </a:rPr>
                        <a:t> </a:t>
                      </a:r>
                      <a:r>
                        <a:rPr kumimoji="0" lang="it-IT" sz="1200" b="0" i="0" u="none" strike="noStrike" cap="none" normalizeH="0" baseline="0" dirty="0" err="1" smtClean="0">
                          <a:ln>
                            <a:noFill/>
                          </a:ln>
                          <a:solidFill>
                            <a:srgbClr val="82302E"/>
                          </a:solidFill>
                          <a:effectLst/>
                          <a:latin typeface="+mn-lt"/>
                          <a:ea typeface="ＭＳ Ｐゴシック" pitchFamily="34" charset="-128"/>
                        </a:rPr>
                        <a:t>Estimates</a:t>
                      </a:r>
                      <a:endParaRPr kumimoji="0" lang="it-IT" sz="1200" b="0" i="0" u="none" strike="noStrike" cap="none" normalizeH="0" baseline="0" dirty="0" smtClean="0">
                        <a:ln>
                          <a:noFill/>
                        </a:ln>
                        <a:solidFill>
                          <a:srgbClr val="82302E"/>
                        </a:solidFill>
                        <a:effectLst/>
                        <a:latin typeface="+mn-lt"/>
                        <a:ea typeface="ＭＳ Ｐゴシック" pitchFamily="34" charset="-128"/>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6688">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err="1" smtClean="0">
                          <a:ln>
                            <a:noFill/>
                          </a:ln>
                          <a:solidFill>
                            <a:schemeClr val="tx1"/>
                          </a:solidFill>
                          <a:effectLst/>
                          <a:latin typeface="+mn-lt"/>
                          <a:ea typeface="ＭＳ Ｐゴシック" pitchFamily="34" charset="-128"/>
                        </a:rPr>
                        <a:t>Variable</a:t>
                      </a:r>
                      <a:endParaRPr kumimoji="0" lang="it-IT" sz="1200" b="0" i="0" u="none" strike="noStrike" cap="none" normalizeH="0" baseline="0" dirty="0" smtClean="0">
                        <a:ln>
                          <a:noFill/>
                        </a:ln>
                        <a:solidFill>
                          <a:schemeClr val="tx1"/>
                        </a:solidFill>
                        <a:effectLst/>
                        <a:latin typeface="+mn-lt"/>
                        <a:ea typeface="ＭＳ Ｐゴシック" pitchFamily="34" charset="-128"/>
                      </a:endParaRP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err="1" smtClean="0">
                          <a:ln>
                            <a:noFill/>
                          </a:ln>
                          <a:solidFill>
                            <a:schemeClr val="tx1"/>
                          </a:solidFill>
                          <a:effectLst/>
                          <a:latin typeface="+mn-lt"/>
                          <a:ea typeface="ＭＳ Ｐゴシック" pitchFamily="34" charset="-128"/>
                        </a:rPr>
                        <a:t>Label</a:t>
                      </a:r>
                      <a:endParaRPr kumimoji="0" lang="it-IT" sz="1200" b="0" i="0" u="none" strike="noStrike" cap="none" normalizeH="0" baseline="0" dirty="0" smtClean="0">
                        <a:ln>
                          <a:noFill/>
                        </a:ln>
                        <a:solidFill>
                          <a:schemeClr val="tx1"/>
                        </a:solidFill>
                        <a:effectLst/>
                        <a:latin typeface="+mn-lt"/>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ea typeface="ＭＳ Ｐゴシック" pitchFamily="34" charset="-128"/>
                        </a:rPr>
                        <a:t>DF</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ea typeface="ＭＳ Ｐゴシック" pitchFamily="34" charset="-128"/>
                        </a:rPr>
                        <a:t>Parameter</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ea typeface="ＭＳ Ｐゴシック" pitchFamily="34" charset="-128"/>
                        </a:rPr>
                        <a:t>Standard</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ea typeface="ＭＳ Ｐゴシック" pitchFamily="34" charset="-128"/>
                        </a:rPr>
                        <a:t>t Value</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ea typeface="ＭＳ Ｐゴシック" pitchFamily="34" charset="-128"/>
                        </a:rPr>
                        <a:t>Pr &gt; |t|</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ea typeface="ＭＳ Ｐゴシック" pitchFamily="34" charset="-128"/>
                        </a:rPr>
                        <a:t>Standardized</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00"/>
                    </a:solidFill>
                  </a:tcPr>
                </a:tc>
              </a:tr>
              <a:tr h="165100">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ea typeface="ＭＳ Ｐゴシック" pitchFamily="34" charset="-128"/>
                        </a:rPr>
                        <a:t>Estimate</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ea typeface="ＭＳ Ｐゴシック" pitchFamily="34" charset="-128"/>
                        </a:rPr>
                        <a:t>Error</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it-IT"/>
                    </a:p>
                  </a:txBody>
                  <a:tcPr/>
                </a:tc>
                <a:tc vMerge="1">
                  <a:txBody>
                    <a:bodyPr/>
                    <a:lstStyle/>
                    <a:p>
                      <a:endParaRPr lang="it-IT"/>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ea typeface="ＭＳ Ｐゴシック" pitchFamily="34" charset="-128"/>
                        </a:rPr>
                        <a:t>Estimate</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r>
              <a:tr h="16668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err="1" smtClean="0">
                          <a:ln>
                            <a:noFill/>
                          </a:ln>
                          <a:solidFill>
                            <a:schemeClr val="tx1"/>
                          </a:solidFill>
                          <a:effectLst/>
                          <a:latin typeface="+mn-lt"/>
                          <a:ea typeface="ＭＳ Ｐゴシック" pitchFamily="34" charset="-128"/>
                        </a:rPr>
                        <a:t>Intercept</a:t>
                      </a:r>
                      <a:endParaRPr kumimoji="0" lang="it-IT" sz="1200" b="0" i="0" u="none" strike="noStrike" cap="none" normalizeH="0" baseline="0" dirty="0" smtClean="0">
                        <a:ln>
                          <a:noFill/>
                        </a:ln>
                        <a:solidFill>
                          <a:schemeClr val="tx1"/>
                        </a:solidFill>
                        <a:effectLst/>
                        <a:latin typeface="+mn-lt"/>
                        <a:ea typeface="ＭＳ Ｐゴシック" pitchFamily="34" charset="-128"/>
                      </a:endParaRP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err="1" smtClean="0">
                          <a:ln>
                            <a:noFill/>
                          </a:ln>
                          <a:solidFill>
                            <a:schemeClr val="tx1"/>
                          </a:solidFill>
                          <a:effectLst/>
                          <a:latin typeface="+mn-lt"/>
                          <a:ea typeface="ＭＳ Ｐゴシック" pitchFamily="34" charset="-128"/>
                        </a:rPr>
                        <a:t>Intercept</a:t>
                      </a:r>
                      <a:endParaRPr kumimoji="0" lang="it-IT" sz="1200" b="0" i="0" u="none" strike="noStrike" cap="none" normalizeH="0" baseline="0" dirty="0" smtClean="0">
                        <a:ln>
                          <a:noFill/>
                        </a:ln>
                        <a:solidFill>
                          <a:schemeClr val="tx1"/>
                        </a:solidFill>
                        <a:effectLst/>
                        <a:latin typeface="+mn-lt"/>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mn-lt"/>
                          <a:ea typeface="ＭＳ Ｐゴシック" pitchFamily="34" charset="-128"/>
                        </a:rPr>
                        <a:t>1</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mn-lt"/>
                          <a:ea typeface="ＭＳ Ｐゴシック" pitchFamily="34" charset="-128"/>
                        </a:rPr>
                        <a:t>0.1006</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ea typeface="ＭＳ Ｐゴシック" pitchFamily="34" charset="-128"/>
                        </a:rPr>
                        <a:t>0.64396</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ea typeface="ＭＳ Ｐゴシック" pitchFamily="34" charset="-128"/>
                        </a:rPr>
                        <a:t>0.16</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mn-lt"/>
                          <a:ea typeface="ＭＳ Ｐゴシック" pitchFamily="34" charset="-128"/>
                        </a:rPr>
                        <a:t>0.876</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mn-lt"/>
                          <a:ea typeface="ＭＳ Ｐゴシック" pitchFamily="34" charset="-128"/>
                        </a:rPr>
                        <a:t>0</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651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rgbClr val="82302E"/>
                          </a:solidFill>
                          <a:effectLst/>
                          <a:latin typeface="+mn-lt"/>
                          <a:ea typeface="ＭＳ Ｐゴシック" pitchFamily="34" charset="-128"/>
                        </a:rPr>
                        <a:t>CASA</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rgbClr val="82302E"/>
                          </a:solidFill>
                          <a:effectLst/>
                          <a:latin typeface="+mn-lt"/>
                          <a:ea typeface="ＭＳ Ｐゴシック" pitchFamily="34" charset="-128"/>
                        </a:rPr>
                        <a:t>CASA</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ea typeface="ＭＳ Ｐゴシック" pitchFamily="34" charset="-128"/>
                        </a:rPr>
                        <a:t>1</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mn-lt"/>
                          <a:ea typeface="ＭＳ Ｐゴシック" pitchFamily="34" charset="-128"/>
                        </a:rPr>
                        <a:t>-0.47373</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mn-lt"/>
                          <a:ea typeface="ＭＳ Ｐゴシック" pitchFamily="34" charset="-128"/>
                        </a:rPr>
                        <a:t>0.20694</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mn-lt"/>
                          <a:ea typeface="ＭＳ Ｐゴシック" pitchFamily="34" charset="-128"/>
                        </a:rPr>
                        <a:t>-2.29</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mn-lt"/>
                          <a:ea typeface="ＭＳ Ｐゴシック" pitchFamily="34" charset="-128"/>
                        </a:rPr>
                        <a:t>0.0231</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mn-lt"/>
                          <a:ea typeface="ＭＳ Ｐゴシック" pitchFamily="34" charset="-128"/>
                        </a:rPr>
                        <a:t>-0.15095</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6668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rgbClr val="82302E"/>
                          </a:solidFill>
                          <a:effectLst/>
                          <a:latin typeface="+mn-lt"/>
                          <a:ea typeface="ＭＳ Ｐゴシック" pitchFamily="34" charset="-128"/>
                        </a:rPr>
                        <a:t>FAM</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rgbClr val="82302E"/>
                          </a:solidFill>
                          <a:effectLst/>
                          <a:latin typeface="+mn-lt"/>
                          <a:ea typeface="ＭＳ Ｐゴシック" pitchFamily="34" charset="-128"/>
                        </a:rPr>
                        <a:t>FAM</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ea typeface="ＭＳ Ｐゴシック" pitchFamily="34" charset="-128"/>
                        </a:rPr>
                        <a:t>1</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ea typeface="ＭＳ Ｐゴシック" pitchFamily="34" charset="-128"/>
                        </a:rPr>
                        <a:t>0.65134</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ea typeface="ＭＳ Ｐゴシック" pitchFamily="34" charset="-128"/>
                        </a:rPr>
                        <a:t>0.23889</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mn-lt"/>
                          <a:ea typeface="ＭＳ Ｐゴシック" pitchFamily="34" charset="-128"/>
                        </a:rPr>
                        <a:t>2.73</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ea typeface="ＭＳ Ｐゴシック" pitchFamily="34" charset="-128"/>
                        </a:rPr>
                        <a:t>0.007</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mn-lt"/>
                          <a:ea typeface="ＭＳ Ｐゴシック" pitchFamily="34" charset="-128"/>
                        </a:rPr>
                        <a:t>0.179</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651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1" i="0" u="none" strike="noStrike" cap="none" normalizeH="0" baseline="0" dirty="0" err="1" smtClean="0">
                          <a:ln>
                            <a:noFill/>
                          </a:ln>
                          <a:solidFill>
                            <a:srgbClr val="82302E"/>
                          </a:solidFill>
                          <a:effectLst/>
                          <a:latin typeface="+mn-lt"/>
                          <a:ea typeface="ＭＳ Ｐゴシック" pitchFamily="34" charset="-128"/>
                        </a:rPr>
                        <a:t>INFLCONS_PIAC</a:t>
                      </a:r>
                      <a:endParaRPr kumimoji="0" lang="it-IT" sz="1200" b="1" i="0" u="none" strike="noStrike" cap="none" normalizeH="0" baseline="0" dirty="0" smtClean="0">
                        <a:ln>
                          <a:noFill/>
                        </a:ln>
                        <a:solidFill>
                          <a:srgbClr val="82302E"/>
                        </a:solidFill>
                        <a:effectLst/>
                        <a:latin typeface="+mn-lt"/>
                        <a:ea typeface="ＭＳ Ｐゴシック" pitchFamily="34" charset="-128"/>
                      </a:endParaRP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1" i="0" u="none" strike="noStrike" cap="none" normalizeH="0" baseline="0" dirty="0" err="1" smtClean="0">
                          <a:ln>
                            <a:noFill/>
                          </a:ln>
                          <a:solidFill>
                            <a:srgbClr val="82302E"/>
                          </a:solidFill>
                          <a:effectLst/>
                          <a:latin typeface="+mn-lt"/>
                          <a:ea typeface="ＭＳ Ｐゴシック" pitchFamily="34" charset="-128"/>
                        </a:rPr>
                        <a:t>INFLCONS_PIAC</a:t>
                      </a:r>
                      <a:endParaRPr kumimoji="0" lang="it-IT" sz="1200" b="1" i="0" u="none" strike="noStrike" cap="none" normalizeH="0" baseline="0" dirty="0" smtClean="0">
                        <a:ln>
                          <a:noFill/>
                        </a:ln>
                        <a:solidFill>
                          <a:srgbClr val="82302E"/>
                        </a:solidFill>
                        <a:effectLst/>
                        <a:latin typeface="+mn-lt"/>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ea typeface="ＭＳ Ｐゴシック" pitchFamily="34" charset="-128"/>
                        </a:rPr>
                        <a:t>1</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ea typeface="ＭＳ Ｐゴシック" pitchFamily="34" charset="-128"/>
                        </a:rPr>
                        <a:t>0.21343</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ea typeface="ＭＳ Ｐゴシック" pitchFamily="34" charset="-128"/>
                        </a:rPr>
                        <a:t>0.05844</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mn-lt"/>
                          <a:ea typeface="ＭＳ Ｐゴシック" pitchFamily="34" charset="-128"/>
                        </a:rPr>
                        <a:t>3.65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ea typeface="ＭＳ Ｐゴシック" pitchFamily="34" charset="-128"/>
                        </a:rPr>
                        <a:t>0.0003</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mn-lt"/>
                          <a:ea typeface="ＭＳ Ｐゴシック" pitchFamily="34" charset="-128"/>
                        </a:rPr>
                        <a:t>0.24199</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6668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rgbClr val="82302E"/>
                          </a:solidFill>
                          <a:effectLst/>
                          <a:latin typeface="+mn-lt"/>
                          <a:ea typeface="ＭＳ Ｐゴシック" pitchFamily="34" charset="-128"/>
                        </a:rPr>
                        <a:t>LAVAUT</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rgbClr val="82302E"/>
                          </a:solidFill>
                          <a:effectLst/>
                          <a:latin typeface="+mn-lt"/>
                          <a:ea typeface="ＭＳ Ｐゴシック" pitchFamily="34" charset="-128"/>
                        </a:rPr>
                        <a:t>LAVAUT</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ea typeface="ＭＳ Ｐゴシック" pitchFamily="34" charset="-128"/>
                        </a:rPr>
                        <a:t>1</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ea typeface="ＭＳ Ｐゴシック" pitchFamily="34" charset="-128"/>
                        </a:rPr>
                        <a:t>0.64059</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ea typeface="ＭＳ Ｐゴシック" pitchFamily="34" charset="-128"/>
                        </a:rPr>
                        <a:t>0.30712</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mn-lt"/>
                          <a:ea typeface="ＭＳ Ｐゴシック" pitchFamily="34" charset="-128"/>
                        </a:rPr>
                        <a:t>2.09</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ea typeface="ＭＳ Ｐゴシック" pitchFamily="34" charset="-128"/>
                        </a:rPr>
                        <a:t>0.0383</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mn-lt"/>
                          <a:ea typeface="ＭＳ Ｐゴシック" pitchFamily="34" charset="-128"/>
                        </a:rPr>
                        <a:t>0.1347</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6668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rgbClr val="82302E"/>
                          </a:solidFill>
                          <a:effectLst/>
                          <a:latin typeface="+mn-lt"/>
                          <a:ea typeface="ＭＳ Ｐゴシック" pitchFamily="34" charset="-128"/>
                        </a:rPr>
                        <a:t>M</a:t>
                      </a: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rgbClr val="82302E"/>
                          </a:solidFill>
                          <a:effectLst/>
                          <a:latin typeface="+mn-lt"/>
                          <a:ea typeface="ＭＳ Ｐゴシック" pitchFamily="34" charset="-128"/>
                        </a:rPr>
                        <a:t>M</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mn-lt"/>
                          <a:ea typeface="ＭＳ Ｐゴシック" pitchFamily="34" charset="-128"/>
                        </a:rPr>
                        <a:t>1</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ea typeface="ＭＳ Ｐゴシック" pitchFamily="34" charset="-128"/>
                        </a:rPr>
                        <a:t>0.71221</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ea typeface="ＭＳ Ｐゴシック" pitchFamily="34" charset="-128"/>
                        </a:rPr>
                        <a:t>0.21265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mn-lt"/>
                          <a:ea typeface="ＭＳ Ｐゴシック" pitchFamily="34" charset="-128"/>
                        </a:rPr>
                        <a:t>3.35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ea typeface="ＭＳ Ｐゴシック" pitchFamily="34" charset="-128"/>
                        </a:rPr>
                        <a:t>0.001</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mn-lt"/>
                          <a:ea typeface="ＭＳ Ｐゴシック" pitchFamily="34" charset="-128"/>
                        </a:rPr>
                        <a:t>0.22954</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651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1" i="0" u="none" strike="noStrike" cap="none" normalizeH="0" baseline="0" dirty="0" err="1" smtClean="0">
                          <a:ln>
                            <a:noFill/>
                          </a:ln>
                          <a:solidFill>
                            <a:srgbClr val="82302E"/>
                          </a:solidFill>
                          <a:effectLst/>
                          <a:latin typeface="+mn-lt"/>
                          <a:ea typeface="ＭＳ Ｐゴシック" pitchFamily="34" charset="-128"/>
                        </a:rPr>
                        <a:t>NOTORIETA_NESPRE</a:t>
                      </a:r>
                      <a:endParaRPr kumimoji="0" lang="it-IT" sz="1200" b="1" i="0" u="none" strike="noStrike" cap="none" normalizeH="0" baseline="0" dirty="0" smtClean="0">
                        <a:ln>
                          <a:noFill/>
                        </a:ln>
                        <a:solidFill>
                          <a:srgbClr val="82302E"/>
                        </a:solidFill>
                        <a:effectLst/>
                        <a:latin typeface="+mn-lt"/>
                        <a:ea typeface="ＭＳ Ｐゴシック" pitchFamily="34" charset="-128"/>
                      </a:endParaRP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1" i="0" u="none" strike="noStrike" cap="none" normalizeH="0" baseline="0" dirty="0" err="1" smtClean="0">
                          <a:ln>
                            <a:noFill/>
                          </a:ln>
                          <a:solidFill>
                            <a:srgbClr val="82302E"/>
                          </a:solidFill>
                          <a:effectLst/>
                          <a:latin typeface="+mn-lt"/>
                          <a:ea typeface="ＭＳ Ｐゴシック" pitchFamily="34" charset="-128"/>
                        </a:rPr>
                        <a:t>NOTORIETA_NESPRE</a:t>
                      </a:r>
                      <a:endParaRPr kumimoji="0" lang="it-IT" sz="1200" b="1" i="0" u="none" strike="noStrike" cap="none" normalizeH="0" baseline="0" dirty="0" smtClean="0">
                        <a:ln>
                          <a:noFill/>
                        </a:ln>
                        <a:solidFill>
                          <a:srgbClr val="82302E"/>
                        </a:solidFill>
                        <a:effectLst/>
                        <a:latin typeface="+mn-lt"/>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ea typeface="ＭＳ Ｐゴシック" pitchFamily="34" charset="-128"/>
                        </a:rPr>
                        <a:t>1</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mn-lt"/>
                          <a:ea typeface="ＭＳ Ｐゴシック" pitchFamily="34" charset="-128"/>
                        </a:rPr>
                        <a:t>-0.10065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ea typeface="ＭＳ Ｐゴシック" pitchFamily="34" charset="-128"/>
                        </a:rPr>
                        <a:t>0.04163</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mn-lt"/>
                          <a:ea typeface="ＭＳ Ｐゴシック" pitchFamily="34" charset="-128"/>
                        </a:rPr>
                        <a:t>-2.42</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ea typeface="ＭＳ Ｐゴシック" pitchFamily="34" charset="-128"/>
                        </a:rPr>
                        <a:t>0.0165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mn-lt"/>
                          <a:ea typeface="ＭＳ Ｐゴシック" pitchFamily="34" charset="-128"/>
                        </a:rPr>
                        <a:t>-0.15965</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746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1" i="0" u="none" strike="noStrike" cap="none" normalizeH="0" baseline="0" dirty="0" err="1" smtClean="0">
                          <a:ln>
                            <a:noFill/>
                          </a:ln>
                          <a:solidFill>
                            <a:srgbClr val="82302E"/>
                          </a:solidFill>
                          <a:effectLst/>
                          <a:latin typeface="+mn-lt"/>
                          <a:ea typeface="ＭＳ Ｐゴシック" pitchFamily="34" charset="-128"/>
                        </a:rPr>
                        <a:t>SODDISF_PREP</a:t>
                      </a:r>
                      <a:endParaRPr kumimoji="0" lang="it-IT" sz="1200" b="1" i="0" u="none" strike="noStrike" cap="none" normalizeH="0" baseline="0" dirty="0" smtClean="0">
                        <a:ln>
                          <a:noFill/>
                        </a:ln>
                        <a:solidFill>
                          <a:srgbClr val="82302E"/>
                        </a:solidFill>
                        <a:effectLst/>
                        <a:latin typeface="+mn-lt"/>
                        <a:ea typeface="ＭＳ Ｐゴシック" pitchFamily="34" charset="-128"/>
                      </a:endParaRPr>
                    </a:p>
                  </a:txBody>
                  <a:tcPr marL="0" marR="0" marT="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1" i="0" u="none" strike="noStrike" cap="none" normalizeH="0" baseline="0" dirty="0" err="1" smtClean="0">
                          <a:ln>
                            <a:noFill/>
                          </a:ln>
                          <a:solidFill>
                            <a:srgbClr val="82302E"/>
                          </a:solidFill>
                          <a:effectLst/>
                          <a:latin typeface="+mn-lt"/>
                          <a:ea typeface="ＭＳ Ｐゴシック" pitchFamily="34" charset="-128"/>
                        </a:rPr>
                        <a:t>SODDISF_PREP</a:t>
                      </a:r>
                      <a:endParaRPr kumimoji="0" lang="it-IT" sz="1200" b="1" i="0" u="none" strike="noStrike" cap="none" normalizeH="0" baseline="0" dirty="0" smtClean="0">
                        <a:ln>
                          <a:noFill/>
                        </a:ln>
                        <a:solidFill>
                          <a:srgbClr val="82302E"/>
                        </a:solidFill>
                        <a:effectLst/>
                        <a:latin typeface="+mn-lt"/>
                        <a:ea typeface="ＭＳ Ｐゴシック" pitchFamily="34" charset="-128"/>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ea typeface="ＭＳ Ｐゴシック" pitchFamily="34" charset="-128"/>
                        </a:rPr>
                        <a:t>1</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ea typeface="ＭＳ Ｐゴシック" pitchFamily="34" charset="-128"/>
                        </a:rPr>
                        <a:t>0.15518</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mn-lt"/>
                          <a:ea typeface="ＭＳ Ｐゴシック" pitchFamily="34" charset="-128"/>
                        </a:rPr>
                        <a:t>0.05462</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mn-lt"/>
                          <a:ea typeface="ＭＳ Ｐゴシック" pitchFamily="34" charset="-128"/>
                        </a:rPr>
                        <a:t>2.84</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mn-lt"/>
                          <a:ea typeface="ＭＳ Ｐゴシック" pitchFamily="34" charset="-128"/>
                        </a:rPr>
                        <a:t>0.005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mn-lt"/>
                          <a:ea typeface="ＭＳ Ｐゴシック" pitchFamily="34" charset="-128"/>
                        </a:rPr>
                        <a:t>0.19997</a:t>
                      </a:r>
                    </a:p>
                  </a:txBody>
                  <a:tcPr marL="0" marR="0" marT="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7" name="Tabella 6"/>
          <p:cNvGraphicFramePr>
            <a:graphicFrameLocks noGrp="1"/>
          </p:cNvGraphicFramePr>
          <p:nvPr/>
        </p:nvGraphicFramePr>
        <p:xfrm>
          <a:off x="467544" y="5517232"/>
          <a:ext cx="6553200" cy="609600"/>
        </p:xfrm>
        <a:graphic>
          <a:graphicData uri="http://schemas.openxmlformats.org/drawingml/2006/table">
            <a:tbl>
              <a:tblPr/>
              <a:tblGrid>
                <a:gridCol w="2336800"/>
                <a:gridCol w="1676400"/>
                <a:gridCol w="863600"/>
                <a:gridCol w="1676400"/>
              </a:tblGrid>
              <a:tr h="200025">
                <a:tc>
                  <a:txBody>
                    <a:bodyPr/>
                    <a:lstStyle/>
                    <a:p>
                      <a:pPr algn="ctr" fontAlgn="t"/>
                      <a:r>
                        <a:rPr lang="it-IT" sz="1200" b="0" i="0" u="none" strike="noStrike" dirty="0" err="1">
                          <a:solidFill>
                            <a:schemeClr val="tx1"/>
                          </a:solidFill>
                          <a:effectLst/>
                          <a:latin typeface="+mn-lt"/>
                        </a:rPr>
                        <a:t>Root</a:t>
                      </a:r>
                      <a:r>
                        <a:rPr lang="it-IT" sz="1200" b="0" i="0" u="none" strike="noStrike" dirty="0">
                          <a:solidFill>
                            <a:schemeClr val="tx1"/>
                          </a:solidFill>
                          <a:effectLst/>
                          <a:latin typeface="+mn-lt"/>
                        </a:rPr>
                        <a:t> MSE</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it-IT" sz="1200" b="0" i="0" u="none" strike="noStrike" dirty="0">
                          <a:solidFill>
                            <a:schemeClr val="tx1"/>
                          </a:solidFill>
                          <a:effectLst/>
                          <a:latin typeface="+mn-lt"/>
                        </a:rPr>
                        <a:t>1.38097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1200" b="0" i="0" u="none" strike="noStrike" dirty="0" err="1">
                          <a:solidFill>
                            <a:schemeClr val="tx1"/>
                          </a:solidFill>
                          <a:effectLst/>
                          <a:latin typeface="+mn-lt"/>
                        </a:rPr>
                        <a:t>R-Square</a:t>
                      </a:r>
                      <a:endParaRPr lang="it-IT" sz="1200" b="0" i="0" u="none" strike="noStrike" dirty="0">
                        <a:solidFill>
                          <a:schemeClr val="tx1"/>
                        </a:solidFill>
                        <a:effectLst/>
                        <a:latin typeface="+mn-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it-IT" sz="1200" b="0" i="0" u="none" strike="noStrike" dirty="0">
                          <a:solidFill>
                            <a:schemeClr val="tx1"/>
                          </a:solidFill>
                          <a:effectLst/>
                          <a:latin typeface="+mn-lt"/>
                        </a:rPr>
                        <a:t>0.2195</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00025">
                <a:tc>
                  <a:txBody>
                    <a:bodyPr/>
                    <a:lstStyle/>
                    <a:p>
                      <a:pPr algn="ctr" fontAlgn="t"/>
                      <a:r>
                        <a:rPr lang="it-IT" sz="1200" b="0" i="0" u="none" strike="noStrike" dirty="0" err="1">
                          <a:solidFill>
                            <a:schemeClr val="tx1"/>
                          </a:solidFill>
                          <a:effectLst/>
                          <a:latin typeface="+mn-lt"/>
                        </a:rPr>
                        <a:t>Dependent</a:t>
                      </a:r>
                      <a:r>
                        <a:rPr lang="it-IT" sz="1200" b="0" i="0" u="none" strike="noStrike" dirty="0">
                          <a:solidFill>
                            <a:schemeClr val="tx1"/>
                          </a:solidFill>
                          <a:effectLst/>
                          <a:latin typeface="+mn-lt"/>
                        </a:rPr>
                        <a:t> </a:t>
                      </a:r>
                      <a:r>
                        <a:rPr lang="it-IT" sz="1200" b="0" i="0" u="none" strike="noStrike" dirty="0" err="1">
                          <a:solidFill>
                            <a:schemeClr val="tx1"/>
                          </a:solidFill>
                          <a:effectLst/>
                          <a:latin typeface="+mn-lt"/>
                        </a:rPr>
                        <a:t>Mean</a:t>
                      </a:r>
                      <a:endParaRPr lang="it-IT" sz="1200" b="0" i="0" u="none" strike="noStrike" dirty="0">
                        <a:solidFill>
                          <a:schemeClr val="tx1"/>
                        </a:solidFill>
                        <a:effectLst/>
                        <a:latin typeface="+mn-lt"/>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it-IT" sz="1200" b="0" i="0" u="none" strike="noStrike" dirty="0">
                          <a:solidFill>
                            <a:schemeClr val="tx1"/>
                          </a:solidFill>
                          <a:effectLst/>
                          <a:latin typeface="+mn-lt"/>
                        </a:rPr>
                        <a:t>2.81373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1200" b="0" i="0" u="none" strike="noStrike" dirty="0" err="1">
                          <a:solidFill>
                            <a:schemeClr val="tx1"/>
                          </a:solidFill>
                          <a:effectLst/>
                          <a:latin typeface="+mn-lt"/>
                        </a:rPr>
                        <a:t>Adj</a:t>
                      </a:r>
                      <a:r>
                        <a:rPr lang="it-IT" sz="1200" b="0" i="0" u="none" strike="noStrike" dirty="0">
                          <a:solidFill>
                            <a:schemeClr val="tx1"/>
                          </a:solidFill>
                          <a:effectLst/>
                          <a:latin typeface="+mn-lt"/>
                        </a:rPr>
                        <a:t> </a:t>
                      </a:r>
                      <a:r>
                        <a:rPr lang="it-IT" sz="1200" b="0" i="0" u="none" strike="noStrike" dirty="0" err="1">
                          <a:solidFill>
                            <a:schemeClr val="tx1"/>
                          </a:solidFill>
                          <a:effectLst/>
                          <a:latin typeface="+mn-lt"/>
                        </a:rPr>
                        <a:t>R-Sq</a:t>
                      </a:r>
                      <a:endParaRPr lang="it-IT" sz="1200" b="0" i="0" u="none" strike="noStrike" dirty="0">
                        <a:solidFill>
                          <a:schemeClr val="tx1"/>
                        </a:solidFill>
                        <a:effectLst/>
                        <a:latin typeface="+mn-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it-IT" sz="1200" b="0" i="0" u="none" strike="noStrike" dirty="0">
                          <a:solidFill>
                            <a:schemeClr val="tx1"/>
                          </a:solidFill>
                          <a:effectLst/>
                          <a:latin typeface="+mn-lt"/>
                        </a:rPr>
                        <a:t>0.1917</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9550">
                <a:tc>
                  <a:txBody>
                    <a:bodyPr/>
                    <a:lstStyle/>
                    <a:p>
                      <a:pPr algn="ctr" fontAlgn="t"/>
                      <a:r>
                        <a:rPr lang="it-IT" sz="1200" b="0" i="0" u="none" strike="noStrike">
                          <a:solidFill>
                            <a:schemeClr val="tx1"/>
                          </a:solidFill>
                          <a:effectLst/>
                          <a:latin typeface="+mn-lt"/>
                        </a:rPr>
                        <a:t>Coeff Var</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t"/>
                      <a:r>
                        <a:rPr lang="it-IT" sz="1200" b="0" i="0" u="none" strike="noStrike">
                          <a:solidFill>
                            <a:schemeClr val="tx1"/>
                          </a:solidFill>
                          <a:effectLst/>
                          <a:latin typeface="+mn-lt"/>
                        </a:rPr>
                        <a:t>49.07968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1200" b="0" i="0" u="none" strike="noStrike" dirty="0">
                          <a:solidFill>
                            <a:schemeClr val="tx1"/>
                          </a:solidFill>
                          <a:effectLst/>
                          <a:latin typeface="+mn-lt"/>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it-IT" sz="1200" b="0" i="0" u="none" strike="noStrike" dirty="0">
                          <a:solidFill>
                            <a:schemeClr val="tx1"/>
                          </a:solidFill>
                          <a:effectLst/>
                          <a:latin typeface="+mn-lt"/>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5541"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65542" name="TextBox 7"/>
          <p:cNvSpPr txBox="1">
            <a:spLocks noChangeArrowheads="1"/>
          </p:cNvSpPr>
          <p:nvPr/>
        </p:nvSpPr>
        <p:spPr bwMode="auto">
          <a:xfrm>
            <a:off x="762000" y="914400"/>
            <a:ext cx="8153400" cy="523875"/>
          </a:xfrm>
          <a:prstGeom prst="rect">
            <a:avLst/>
          </a:prstGeom>
          <a:noFill/>
          <a:ln w="9525">
            <a:noFill/>
            <a:miter lim="800000"/>
            <a:headEnd/>
            <a:tailEnd/>
          </a:ln>
        </p:spPr>
        <p:txBody>
          <a:bodyPr>
            <a:spAutoFit/>
          </a:bodyPr>
          <a:lstStyle/>
          <a:p>
            <a:r>
              <a:rPr lang="it-IT" sz="2800" b="1">
                <a:solidFill>
                  <a:srgbClr val="C0504D"/>
                </a:solidFill>
                <a:latin typeface="Calibri" pitchFamily="34" charset="0"/>
              </a:rPr>
              <a:t> </a:t>
            </a:r>
            <a:endParaRPr lang="it-IT" sz="2800" b="1">
              <a:solidFill>
                <a:srgbClr val="800000"/>
              </a:solidFill>
              <a:latin typeface="Calibri" pitchFamily="34" charset="0"/>
            </a:endParaRPr>
          </a:p>
        </p:txBody>
      </p:sp>
      <p:sp>
        <p:nvSpPr>
          <p:cNvPr id="65543" name="Slide Number Placeholder 7"/>
          <p:cNvSpPr>
            <a:spLocks noGrp="1"/>
          </p:cNvSpPr>
          <p:nvPr>
            <p:ph type="sldNum" sz="quarter" idx="12"/>
          </p:nvPr>
        </p:nvSpPr>
        <p:spPr bwMode="auto">
          <a:noFill/>
          <a:ln>
            <a:miter lim="800000"/>
            <a:headEnd/>
            <a:tailEnd/>
          </a:ln>
        </p:spPr>
        <p:txBody>
          <a:bodyPr/>
          <a:lstStyle/>
          <a:p>
            <a:fld id="{9CE21AA4-B326-4FEB-BD37-E2CF48C30EE0}" type="slidenum">
              <a:rPr lang="it-IT" smtClean="0">
                <a:latin typeface="Calibri" pitchFamily="34" charset="0"/>
                <a:ea typeface="ＭＳ Ｐゴシック" pitchFamily="34" charset="-128"/>
              </a:rPr>
              <a:pPr/>
              <a:t>63</a:t>
            </a:fld>
            <a:endParaRPr lang="it-IT" smtClean="0">
              <a:latin typeface="Calibri" pitchFamily="34" charset="0"/>
              <a:ea typeface="ＭＳ Ｐゴシック" pitchFamily="34" charset="-128"/>
            </a:endParaRPr>
          </a:p>
        </p:txBody>
      </p:sp>
      <p:graphicFrame>
        <p:nvGraphicFramePr>
          <p:cNvPr id="11" name="Segnaposto contenuto 3"/>
          <p:cNvGraphicFramePr>
            <a:graphicFrameLocks/>
          </p:cNvGraphicFramePr>
          <p:nvPr/>
        </p:nvGraphicFramePr>
        <p:xfrm>
          <a:off x="468313" y="1484313"/>
          <a:ext cx="5980318" cy="4581102"/>
        </p:xfrm>
        <a:graphic>
          <a:graphicData uri="http://schemas.openxmlformats.org/drawingml/2006/table">
            <a:tbl>
              <a:tblPr/>
              <a:tblGrid>
                <a:gridCol w="1151359"/>
                <a:gridCol w="1224136"/>
                <a:gridCol w="144016"/>
                <a:gridCol w="792088"/>
                <a:gridCol w="504056"/>
                <a:gridCol w="432048"/>
                <a:gridCol w="432048"/>
                <a:gridCol w="720080"/>
                <a:gridCol w="580487"/>
              </a:tblGrid>
              <a:tr h="122166">
                <a:tc gridSpan="9">
                  <a:txBody>
                    <a:bodyPr/>
                    <a:lstStyle/>
                    <a:p>
                      <a:pPr algn="ctr" fontAlgn="t"/>
                      <a:r>
                        <a:rPr lang="it-IT" sz="1000" b="1" i="0" u="none" strike="noStrike" dirty="0" err="1">
                          <a:solidFill>
                            <a:srgbClr val="82302E"/>
                          </a:solidFill>
                          <a:effectLst/>
                          <a:latin typeface="+mn-lt"/>
                        </a:rPr>
                        <a:t>Parameter</a:t>
                      </a:r>
                      <a:r>
                        <a:rPr lang="it-IT" sz="1000" b="1" i="0" u="none" strike="noStrike" dirty="0">
                          <a:solidFill>
                            <a:srgbClr val="82302E"/>
                          </a:solidFill>
                          <a:effectLst/>
                          <a:latin typeface="+mn-lt"/>
                        </a:rPr>
                        <a:t> </a:t>
                      </a:r>
                      <a:r>
                        <a:rPr lang="it-IT" sz="1000" b="1" i="0" u="none" strike="noStrike" dirty="0" err="1">
                          <a:solidFill>
                            <a:srgbClr val="82302E"/>
                          </a:solidFill>
                          <a:effectLst/>
                          <a:latin typeface="+mn-lt"/>
                        </a:rPr>
                        <a:t>Estimates</a:t>
                      </a:r>
                      <a:endParaRPr lang="it-IT" sz="1000" b="1" i="0" u="none" strike="noStrike" dirty="0">
                        <a:solidFill>
                          <a:srgbClr val="82302E"/>
                        </a:solidFill>
                        <a:effectLst/>
                        <a:latin typeface="+mn-l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0">
                <a:tc rowSpan="3">
                  <a:txBody>
                    <a:bodyPr/>
                    <a:lstStyle/>
                    <a:p>
                      <a:pPr algn="ctr" fontAlgn="t"/>
                      <a:r>
                        <a:rPr lang="it-IT" sz="800" b="1" i="0" u="none" strike="noStrike" dirty="0" err="1">
                          <a:solidFill>
                            <a:schemeClr val="tx1"/>
                          </a:solidFill>
                          <a:effectLst/>
                          <a:latin typeface="+mn-lt"/>
                        </a:rPr>
                        <a:t>Variable</a:t>
                      </a:r>
                      <a:endParaRPr lang="it-IT" sz="800" b="1" i="0" u="none" strike="noStrike" dirty="0">
                        <a:solidFill>
                          <a:schemeClr val="tx1"/>
                        </a:solidFill>
                        <a:effectLst/>
                        <a:latin typeface="+mn-lt"/>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3">
                  <a:txBody>
                    <a:bodyPr/>
                    <a:lstStyle/>
                    <a:p>
                      <a:pPr algn="ctr" fontAlgn="t"/>
                      <a:r>
                        <a:rPr lang="it-IT" sz="800" b="1" i="0" u="none" strike="noStrike" dirty="0" err="1">
                          <a:solidFill>
                            <a:schemeClr val="tx1"/>
                          </a:solidFill>
                          <a:effectLst/>
                          <a:latin typeface="+mn-lt"/>
                        </a:rPr>
                        <a:t>Label</a:t>
                      </a:r>
                      <a:endParaRPr lang="it-IT" sz="800" b="1" i="0" u="none" strike="noStrike" dirty="0">
                        <a:solidFill>
                          <a:schemeClr val="tx1"/>
                        </a:solidFill>
                        <a:effectLst/>
                        <a:latin typeface="+mn-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3">
                  <a:txBody>
                    <a:bodyPr/>
                    <a:lstStyle/>
                    <a:p>
                      <a:pPr algn="ctr" fontAlgn="t"/>
                      <a:r>
                        <a:rPr lang="it-IT" sz="800" b="1" i="0" u="none" strike="noStrike" dirty="0">
                          <a:solidFill>
                            <a:schemeClr val="tx1"/>
                          </a:solidFill>
                          <a:effectLst/>
                          <a:latin typeface="+mn-lt"/>
                        </a:rPr>
                        <a:t>DF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dirty="0" err="1">
                          <a:solidFill>
                            <a:schemeClr val="tx1"/>
                          </a:solidFill>
                          <a:effectLst/>
                          <a:latin typeface="+mn-lt"/>
                        </a:rPr>
                        <a:t>Parameter</a:t>
                      </a:r>
                      <a:endParaRPr lang="it-IT" sz="800" b="1" i="0" u="none" strike="noStrike" dirty="0">
                        <a:solidFill>
                          <a:schemeClr val="tx1"/>
                        </a:solidFill>
                        <a:effectLst/>
                        <a:latin typeface="+mn-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t"/>
                      <a:r>
                        <a:rPr lang="it-IT" sz="800" b="1" i="0" u="none" strike="noStrike" dirty="0">
                          <a:solidFill>
                            <a:schemeClr val="tx1"/>
                          </a:solidFill>
                          <a:effectLst/>
                          <a:latin typeface="+mn-lt"/>
                        </a:rPr>
                        <a:t>Standard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rowSpan="3">
                  <a:txBody>
                    <a:bodyPr/>
                    <a:lstStyle/>
                    <a:p>
                      <a:pPr algn="ctr" fontAlgn="t"/>
                      <a:r>
                        <a:rPr lang="it-IT" sz="800" b="1" i="0" u="none" strike="noStrike">
                          <a:solidFill>
                            <a:schemeClr val="tx1"/>
                          </a:solidFill>
                          <a:effectLst/>
                          <a:latin typeface="+mn-lt"/>
                        </a:rPr>
                        <a:t>t Value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3">
                  <a:txBody>
                    <a:bodyPr/>
                    <a:lstStyle/>
                    <a:p>
                      <a:pPr algn="ctr" fontAlgn="t"/>
                      <a:r>
                        <a:rPr lang="it-IT" sz="800" b="1" i="0" u="none" strike="noStrike">
                          <a:solidFill>
                            <a:schemeClr val="tx1"/>
                          </a:solidFill>
                          <a:effectLst/>
                          <a:latin typeface="+mn-lt"/>
                        </a:rPr>
                        <a:t>Pr &gt; |t|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t"/>
                      <a:r>
                        <a:rPr lang="it-IT" sz="800" b="1" i="0" u="none" strike="noStrike">
                          <a:solidFill>
                            <a:schemeClr val="tx1"/>
                          </a:solidFill>
                          <a:effectLst/>
                          <a:latin typeface="+mn-lt"/>
                        </a:rPr>
                        <a:t>Standardized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rowSpan="2">
                  <a:txBody>
                    <a:bodyPr/>
                    <a:lstStyle/>
                    <a:p>
                      <a:pPr algn="ctr" fontAlgn="t"/>
                      <a:r>
                        <a:rPr lang="it-IT" sz="800" b="1" i="0" u="none" strike="noStrike" dirty="0" err="1">
                          <a:solidFill>
                            <a:schemeClr val="tx1"/>
                          </a:solidFill>
                          <a:effectLst/>
                          <a:latin typeface="+mn-lt"/>
                        </a:rPr>
                        <a:t>Variance</a:t>
                      </a:r>
                      <a:endParaRPr lang="it-IT" sz="800" b="1" i="0" u="none" strike="noStrike" dirty="0">
                        <a:solidFill>
                          <a:schemeClr val="tx1"/>
                        </a:solidFill>
                        <a:effectLst/>
                        <a:latin typeface="+mn-lt"/>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r>
              <a:tr h="0">
                <a:tc vMerge="1">
                  <a:txBody>
                    <a:bodyPr/>
                    <a:lstStyle/>
                    <a:p>
                      <a:endParaRPr lang="it-IT"/>
                    </a:p>
                  </a:txBody>
                  <a:tcPr/>
                </a:tc>
                <a:tc vMerge="1">
                  <a:txBody>
                    <a:bodyPr/>
                    <a:lstStyle/>
                    <a:p>
                      <a:endParaRPr lang="it-IT"/>
                    </a:p>
                  </a:txBody>
                  <a:tcPr/>
                </a:tc>
                <a:tc vMerge="1">
                  <a:txBody>
                    <a:bodyPr/>
                    <a:lstStyle/>
                    <a:p>
                      <a:endParaRPr lang="it-IT"/>
                    </a:p>
                  </a:txBody>
                  <a:tcPr/>
                </a:tc>
                <a:tc rowSpan="2">
                  <a:txBody>
                    <a:bodyPr/>
                    <a:lstStyle/>
                    <a:p>
                      <a:pPr algn="ctr" fontAlgn="t"/>
                      <a:r>
                        <a:rPr lang="it-IT" sz="800" b="1" i="0" u="none" strike="noStrike" dirty="0">
                          <a:solidFill>
                            <a:schemeClr val="tx1"/>
                          </a:solidFill>
                          <a:effectLst/>
                          <a:latin typeface="+mn-lt"/>
                        </a:rPr>
                        <a:t>Estimate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t"/>
                      <a:r>
                        <a:rPr lang="it-IT" sz="800" b="1" i="0" u="none" strike="noStrike" dirty="0" err="1">
                          <a:solidFill>
                            <a:schemeClr val="tx1"/>
                          </a:solidFill>
                          <a:effectLst/>
                          <a:latin typeface="+mn-lt"/>
                        </a:rPr>
                        <a:t>Error</a:t>
                      </a:r>
                      <a:endParaRPr lang="it-IT" sz="800" b="1" i="0" u="none" strike="noStrike" dirty="0">
                        <a:solidFill>
                          <a:schemeClr val="tx1"/>
                        </a:solidFill>
                        <a:effectLst/>
                        <a:latin typeface="+mn-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r>
              <a:tr h="106265">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pPr algn="ctr" fontAlgn="t"/>
                      <a:endParaRPr lang="it-IT" sz="700" b="1" i="0" u="none" strike="noStrike">
                        <a:solidFill>
                          <a:srgbClr val="002288"/>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0F0F0"/>
                    </a:solidFill>
                  </a:tcPr>
                </a:tc>
                <a:tc vMerge="1">
                  <a:txBody>
                    <a:bodyPr/>
                    <a:lstStyle/>
                    <a:p>
                      <a:pPr algn="ctr" fontAlgn="t"/>
                      <a:endParaRPr lang="it-IT" sz="700" b="1" i="0" u="none" strike="noStrike">
                        <a:solidFill>
                          <a:srgbClr val="002288"/>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0F0F0"/>
                    </a:solidFill>
                  </a:tcPr>
                </a:tc>
                <a:tc vMerge="1">
                  <a:txBody>
                    <a:bodyPr/>
                    <a:lstStyle/>
                    <a:p>
                      <a:endParaRPr lang="it-IT"/>
                    </a:p>
                  </a:txBody>
                  <a:tcPr/>
                </a:tc>
                <a:tc vMerge="1">
                  <a:txBody>
                    <a:bodyPr/>
                    <a:lstStyle/>
                    <a:p>
                      <a:endParaRPr lang="it-IT"/>
                    </a:p>
                  </a:txBody>
                  <a:tcPr/>
                </a:tc>
                <a:tc>
                  <a:txBody>
                    <a:bodyPr/>
                    <a:lstStyle/>
                    <a:p>
                      <a:pPr algn="ctr" fontAlgn="t"/>
                      <a:r>
                        <a:rPr lang="it-IT" sz="800" b="1" i="0" u="none" strike="noStrike" dirty="0">
                          <a:solidFill>
                            <a:schemeClr val="tx1"/>
                          </a:solidFill>
                          <a:effectLst/>
                          <a:latin typeface="+mn-lt"/>
                        </a:rPr>
                        <a:t>Estimate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dirty="0" err="1">
                          <a:solidFill>
                            <a:schemeClr val="tx1"/>
                          </a:solidFill>
                          <a:effectLst/>
                          <a:latin typeface="+mn-lt"/>
                        </a:rPr>
                        <a:t>Inflation</a:t>
                      </a:r>
                      <a:endParaRPr lang="it-IT" sz="800" b="1" i="0" u="none" strike="noStrike" dirty="0">
                        <a:solidFill>
                          <a:schemeClr val="tx1"/>
                        </a:solidFill>
                        <a:effectLst/>
                        <a:latin typeface="+mn-lt"/>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Intercept</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err="1">
                          <a:solidFill>
                            <a:schemeClr val="tx1"/>
                          </a:solidFill>
                          <a:effectLst/>
                          <a:latin typeface="+mn-lt"/>
                        </a:rPr>
                        <a:t>Intercept</a:t>
                      </a:r>
                      <a:endParaRPr lang="it-IT" sz="800" b="0" i="0" u="none" strike="noStrike" dirty="0">
                        <a:solidFill>
                          <a:schemeClr val="tx1"/>
                        </a:solidFill>
                        <a:effectLst/>
                        <a:latin typeface="+mn-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0.55602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1.25013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0.6571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n-lt"/>
                        </a:rPr>
                        <a:t>0</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AGG_DANN</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AGG_DANN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0.09105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0.31295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0.7714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0.02045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n-lt"/>
                        </a:rPr>
                        <a:t>1.22547</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AGG_ECCIT</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err="1">
                          <a:solidFill>
                            <a:schemeClr val="tx1"/>
                          </a:solidFill>
                          <a:effectLst/>
                          <a:latin typeface="+mn-lt"/>
                        </a:rPr>
                        <a:t>AGG_ECCIT</a:t>
                      </a:r>
                      <a:endParaRPr lang="it-IT" sz="800" b="0" i="0" u="none" strike="noStrike" dirty="0">
                        <a:solidFill>
                          <a:schemeClr val="tx1"/>
                        </a:solidFill>
                        <a:effectLst/>
                        <a:latin typeface="+mn-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-0.0198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0.22437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0.9298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-0.00646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n-lt"/>
                        </a:rPr>
                        <a:t>1.32936</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AGG_RILAS</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err="1">
                          <a:solidFill>
                            <a:schemeClr val="tx1"/>
                          </a:solidFill>
                          <a:effectLst/>
                          <a:latin typeface="+mn-lt"/>
                        </a:rPr>
                        <a:t>AGG_RILAS</a:t>
                      </a:r>
                      <a:endParaRPr lang="it-IT" sz="800" b="0" i="0" u="none" strike="noStrike" dirty="0">
                        <a:solidFill>
                          <a:schemeClr val="tx1"/>
                        </a:solidFill>
                        <a:effectLst/>
                        <a:latin typeface="+mn-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0.23636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0.25409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0.3536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0.07298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1.52696</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AGG_SALUT</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err="1">
                          <a:solidFill>
                            <a:schemeClr val="tx1"/>
                          </a:solidFill>
                          <a:effectLst/>
                          <a:latin typeface="+mn-lt"/>
                        </a:rPr>
                        <a:t>AGG_SALUT</a:t>
                      </a:r>
                      <a:endParaRPr lang="it-IT" sz="800" b="0" i="0" u="none" strike="noStrike" dirty="0">
                        <a:solidFill>
                          <a:schemeClr val="tx1"/>
                        </a:solidFill>
                        <a:effectLst/>
                        <a:latin typeface="+mn-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0.35489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0.27693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1.28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0.2018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0.09447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n-lt"/>
                        </a:rPr>
                        <a:t>1.34809</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AGG_STIM</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AGG_STIM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0.09349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0.26126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0.7209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0.02659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1.36988</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AMICI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n-lt"/>
                        </a:rPr>
                        <a:t>AMICI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0.26775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0.26244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1.02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0.3091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0.08731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1.81668</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BAR</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n-lt"/>
                        </a:rPr>
                        <a:t>BAR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-0.46409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0.27373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0.0918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-0.14278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n-lt"/>
                        </a:rPr>
                        <a:t>1.75935</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CASA</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n-lt"/>
                        </a:rPr>
                        <a:t>CASA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-0.85746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0.2732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-0.27323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1.87994</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CASAL</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n-lt"/>
                        </a:rPr>
                        <a:t>CASAL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0.81755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0.72793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1.12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0.09713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n-lt"/>
                        </a:rPr>
                        <a:t>1.8553</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DISOC</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DISOC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0.8707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0.81323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1.07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0.2858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0.07879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1.34334</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ETA</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ETA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-0.0031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0.01155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0.7885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-0.02973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dirty="0">
                          <a:solidFill>
                            <a:schemeClr val="tx1"/>
                          </a:solidFill>
                          <a:effectLst/>
                          <a:latin typeface="+mn-lt"/>
                        </a:rPr>
                        <a:t>3.03712</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FAM</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FAM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0.88047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0.29823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0.0036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0.24197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1.6664</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INFLCONS_PIAC</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err="1">
                          <a:solidFill>
                            <a:schemeClr val="tx1"/>
                          </a:solidFill>
                          <a:effectLst/>
                          <a:latin typeface="+mn-lt"/>
                        </a:rPr>
                        <a:t>INFLCONS_PIAC</a:t>
                      </a:r>
                      <a:endParaRPr lang="it-IT" sz="800" b="0" i="0" u="none" strike="noStrike" dirty="0">
                        <a:solidFill>
                          <a:schemeClr val="tx1"/>
                        </a:solidFill>
                        <a:effectLst/>
                        <a:latin typeface="+mn-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0.22705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0.06627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0.0008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0.25744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1.40034</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INFLCONS_UTIL</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err="1">
                          <a:solidFill>
                            <a:schemeClr val="tx1"/>
                          </a:solidFill>
                          <a:effectLst/>
                          <a:latin typeface="+mn-lt"/>
                        </a:rPr>
                        <a:t>INFLCONS_UTIL</a:t>
                      </a:r>
                      <a:endParaRPr lang="it-IT" sz="800" b="0" i="0" u="none" strike="noStrike" dirty="0">
                        <a:solidFill>
                          <a:schemeClr val="tx1"/>
                        </a:solidFill>
                        <a:effectLst/>
                        <a:latin typeface="+mn-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-0.04536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0.04218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-1.08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0.2837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-0.07845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1.31993</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LAVAUT</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n-lt"/>
                        </a:rPr>
                        <a:t>LAVAUT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0.9646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0.48936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1.97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0.0503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0.20283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dirty="0">
                          <a:solidFill>
                            <a:schemeClr val="tx1"/>
                          </a:solidFill>
                          <a:effectLst/>
                          <a:latin typeface="+mn-lt"/>
                        </a:rPr>
                        <a:t>2.62677</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LAVDIP</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n-lt"/>
                        </a:rPr>
                        <a:t>LAVDIP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0.52934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0.35181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0.1343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0.1722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dirty="0">
                          <a:solidFill>
                            <a:schemeClr val="tx1"/>
                          </a:solidFill>
                          <a:effectLst/>
                          <a:latin typeface="+mn-lt"/>
                        </a:rPr>
                        <a:t>3.24953</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M</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0.71155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0.23059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0.0024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0.22932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n-lt"/>
                        </a:rPr>
                        <a:t>1.37009</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NOTORIETA_ILLY</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err="1">
                          <a:solidFill>
                            <a:schemeClr val="tx1"/>
                          </a:solidFill>
                          <a:effectLst/>
                          <a:latin typeface="+mn-lt"/>
                        </a:rPr>
                        <a:t>NOTORIETA_ILLY</a:t>
                      </a:r>
                      <a:endParaRPr lang="it-IT" sz="800" b="0" i="0" u="none" strike="noStrike" dirty="0">
                        <a:solidFill>
                          <a:schemeClr val="tx1"/>
                        </a:solidFill>
                        <a:effectLst/>
                        <a:latin typeface="+mn-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-0.01404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0.05434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0.7964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-0.02142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n-lt"/>
                        </a:rPr>
                        <a:t>1.70414</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NOTORIETA_KIMBO</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NOTORIETA_KIMBO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-0.05436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0.06886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0.431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-0.0844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dirty="0">
                          <a:solidFill>
                            <a:schemeClr val="tx1"/>
                          </a:solidFill>
                          <a:effectLst/>
                          <a:latin typeface="+mn-lt"/>
                        </a:rPr>
                        <a:t>2.83537</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NOTORIETA_LAVAZ</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NOTORIETA_LAVAZ</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-0.06972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0.0951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0.4645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-0.06203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1.7758</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NOTORIETA_NESC</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NOTORIETA_NESC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-0.06709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0.07053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0.3429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-0.10665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dirty="0">
                          <a:solidFill>
                            <a:schemeClr val="tx1"/>
                          </a:solidFill>
                          <a:effectLst/>
                          <a:latin typeface="+mn-lt"/>
                        </a:rPr>
                        <a:t>3.11886</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NOTORIETA_NESPRE</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err="1">
                          <a:solidFill>
                            <a:schemeClr val="tx1"/>
                          </a:solidFill>
                          <a:effectLst/>
                          <a:latin typeface="+mn-lt"/>
                        </a:rPr>
                        <a:t>NOTORIETA_NESPRE</a:t>
                      </a:r>
                      <a:endParaRPr lang="it-IT" sz="800" b="0" i="0" u="none" strike="noStrike" dirty="0">
                        <a:solidFill>
                          <a:schemeClr val="tx1"/>
                        </a:solidFill>
                        <a:effectLst/>
                        <a:latin typeface="+mn-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-0.01146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0.05575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0.8374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-0.01817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n-lt"/>
                        </a:rPr>
                        <a:t>1.93974</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NOTORIETA_PRIVATE</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NOTORIETA_PRIVATE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0.07602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0.04853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1.57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0.1191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0.11923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1.43752</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NOTORIETA_SEGAFREDO</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err="1">
                          <a:solidFill>
                            <a:schemeClr val="tx1"/>
                          </a:solidFill>
                          <a:effectLst/>
                          <a:latin typeface="+mn-lt"/>
                        </a:rPr>
                        <a:t>NOTORIETA_SEGAFREDO</a:t>
                      </a:r>
                      <a:endParaRPr lang="it-IT" sz="800" b="0" i="0" u="none" strike="noStrike" dirty="0">
                        <a:solidFill>
                          <a:schemeClr val="tx1"/>
                        </a:solidFill>
                        <a:effectLst/>
                        <a:latin typeface="+mn-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0.02609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0.06383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0.6833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0.03951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dirty="0">
                          <a:solidFill>
                            <a:schemeClr val="tx1"/>
                          </a:solidFill>
                          <a:effectLst/>
                          <a:latin typeface="+mn-lt"/>
                        </a:rPr>
                        <a:t>2.31804</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NOTORIETA_VERN</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NOTORIETA_VERN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0.05025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0.04951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1.01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0.3116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0.0836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n-lt"/>
                        </a:rPr>
                        <a:t>1.68294</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PENS</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n-lt"/>
                        </a:rPr>
                        <a:t>PENS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0.07239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0.71126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0.919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0.01233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dirty="0">
                          <a:solidFill>
                            <a:schemeClr val="tx1"/>
                          </a:solidFill>
                          <a:effectLst/>
                          <a:latin typeface="+mn-lt"/>
                        </a:rPr>
                        <a:t>3.64156</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SODDISF_COSTO</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SODDISF_COSTO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-0.03442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0.06582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0.6018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-0.03942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n-lt"/>
                        </a:rPr>
                        <a:t>1.40976</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SODDISF_PACK</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err="1">
                          <a:solidFill>
                            <a:schemeClr val="tx1"/>
                          </a:solidFill>
                          <a:effectLst/>
                          <a:latin typeface="+mn-lt"/>
                        </a:rPr>
                        <a:t>SODDISF_PACK</a:t>
                      </a:r>
                      <a:endParaRPr lang="it-IT" sz="800" b="0" i="0" u="none" strike="noStrike" dirty="0">
                        <a:solidFill>
                          <a:schemeClr val="tx1"/>
                        </a:solidFill>
                        <a:effectLst/>
                        <a:latin typeface="+mn-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-0.03076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0.05287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0.5614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-0.0494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n-lt"/>
                        </a:rPr>
                        <a:t>1.78806</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SODDISF_PREP</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err="1">
                          <a:solidFill>
                            <a:schemeClr val="tx1"/>
                          </a:solidFill>
                          <a:effectLst/>
                          <a:latin typeface="+mn-lt"/>
                        </a:rPr>
                        <a:t>SODDISF_PREP</a:t>
                      </a:r>
                      <a:endParaRPr lang="it-IT" sz="800" b="0" i="0" u="none" strike="noStrike" dirty="0">
                        <a:solidFill>
                          <a:schemeClr val="tx1"/>
                        </a:solidFill>
                        <a:effectLst/>
                        <a:latin typeface="+mn-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0.15175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0.0699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2.17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0.19555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dirty="0">
                          <a:solidFill>
                            <a:schemeClr val="tx1"/>
                          </a:solidFill>
                          <a:effectLst/>
                          <a:latin typeface="+mn-lt"/>
                        </a:rPr>
                        <a:t>2.01247</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SODDISF_QUAL</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err="1">
                          <a:solidFill>
                            <a:schemeClr val="tx1"/>
                          </a:solidFill>
                          <a:effectLst/>
                          <a:latin typeface="+mn-lt"/>
                        </a:rPr>
                        <a:t>SODDISF_QUAL</a:t>
                      </a:r>
                      <a:endParaRPr lang="it-IT" sz="800" b="0" i="0" u="none" strike="noStrike" dirty="0">
                        <a:solidFill>
                          <a:schemeClr val="tx1"/>
                        </a:solidFill>
                        <a:effectLst/>
                        <a:latin typeface="+mn-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-0.06264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0.09732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0.5206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-0.04796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n-lt"/>
                        </a:rPr>
                        <a:t>1.37723</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SODDISF_REPER</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SODDISF_REPER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-0.00644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0.05791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0.9116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-0.0088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n-lt"/>
                        </a:rPr>
                        <a:t>1.55475</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166">
                <a:tc>
                  <a:txBody>
                    <a:bodyPr/>
                    <a:lstStyle/>
                    <a:p>
                      <a:pPr algn="ctr" fontAlgn="t"/>
                      <a:r>
                        <a:rPr lang="it-IT" sz="800" b="1" i="0" u="none" strike="noStrike">
                          <a:solidFill>
                            <a:schemeClr val="tx1"/>
                          </a:solidFill>
                          <a:effectLst/>
                          <a:latin typeface="+mn-lt"/>
                        </a:rPr>
                        <a:t>SPESABAR</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SPESABAR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0.38634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0.37033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1.04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0.2983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0.08145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n-lt"/>
                        </a:rPr>
                        <a:t>1.51198</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7984">
                <a:tc>
                  <a:txBody>
                    <a:bodyPr/>
                    <a:lstStyle/>
                    <a:p>
                      <a:pPr algn="ctr" fontAlgn="t"/>
                      <a:r>
                        <a:rPr lang="it-IT" sz="800" b="1" i="0" u="none" strike="noStrike">
                          <a:solidFill>
                            <a:schemeClr val="tx1"/>
                          </a:solidFill>
                          <a:effectLst/>
                          <a:latin typeface="+mn-lt"/>
                        </a:rPr>
                        <a:t>SPESADISTR</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n-lt"/>
                        </a:rPr>
                        <a:t>SPESADISTR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1" i="0" u="none" strike="noStrike">
                          <a:solidFill>
                            <a:schemeClr val="tx1"/>
                          </a:solidFill>
                          <a:effectLst/>
                          <a:latin typeface="+mn-lt"/>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0.61455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0.75513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a:solidFill>
                            <a:schemeClr val="tx1"/>
                          </a:solidFill>
                          <a:effectLst/>
                          <a:latin typeface="+mn-lt"/>
                        </a:rPr>
                        <a:t>0.4169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n-lt"/>
                        </a:rPr>
                        <a:t>0.06146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it-IT" sz="800" b="0" i="0" u="none" strike="noStrike" dirty="0">
                          <a:solidFill>
                            <a:schemeClr val="tx1"/>
                          </a:solidFill>
                          <a:effectLst/>
                          <a:latin typeface="+mn-lt"/>
                        </a:rPr>
                        <a:t>1.41478</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12" name="Titolo 1"/>
          <p:cNvSpPr txBox="1">
            <a:spLocks/>
          </p:cNvSpPr>
          <p:nvPr/>
        </p:nvSpPr>
        <p:spPr bwMode="auto">
          <a:xfrm>
            <a:off x="6875463" y="1484313"/>
            <a:ext cx="2017712" cy="4537075"/>
          </a:xfrm>
          <a:prstGeom prst="rect">
            <a:avLst/>
          </a:prstGeom>
          <a:noFill/>
          <a:ln w="9525">
            <a:noFill/>
            <a:miter lim="800000"/>
            <a:headEnd/>
            <a:tailEnd/>
          </a:ln>
        </p:spPr>
        <p:txBody>
          <a:bodyPr/>
          <a:lstStyle/>
          <a:p>
            <a:pPr algn="just" eaLnBrk="0" hangingPunct="0">
              <a:defRPr/>
            </a:pPr>
            <a:r>
              <a:rPr lang="it-IT" sz="1600" dirty="0">
                <a:latin typeface="+mj-lt"/>
                <a:cs typeface="ＭＳ Ｐゴシック" charset="-128"/>
              </a:rPr>
              <a:t>Anche in questo caso, alcuni dei VIF risultano essere piuttosto elevati, indicando la presenza di </a:t>
            </a:r>
            <a:r>
              <a:rPr lang="it-IT" sz="1600" dirty="0" err="1">
                <a:latin typeface="+mj-lt"/>
                <a:cs typeface="ＭＳ Ｐゴシック" charset="-128"/>
              </a:rPr>
              <a:t>multicollinearità</a:t>
            </a:r>
            <a:r>
              <a:rPr lang="it-IT" sz="1600" dirty="0">
                <a:latin typeface="+mj-lt"/>
                <a:cs typeface="ＭＳ Ｐゴシック" charset="-128"/>
              </a:rPr>
              <a:t>.</a:t>
            </a:r>
          </a:p>
        </p:txBody>
      </p:sp>
      <p:sp>
        <p:nvSpPr>
          <p:cNvPr id="13" name="CasellaDiTesto 12"/>
          <p:cNvSpPr txBox="1"/>
          <p:nvPr/>
        </p:nvSpPr>
        <p:spPr>
          <a:xfrm>
            <a:off x="395288" y="765175"/>
            <a:ext cx="6985000" cy="461963"/>
          </a:xfrm>
          <a:prstGeom prst="rect">
            <a:avLst/>
          </a:prstGeom>
          <a:noFill/>
        </p:spPr>
        <p:txBody>
          <a:bodyPr>
            <a:spAutoFit/>
          </a:bodyPr>
          <a:lstStyle/>
          <a:p>
            <a:pPr>
              <a:defRPr/>
            </a:pPr>
            <a:r>
              <a:rPr lang="it-IT" sz="2400" b="1" dirty="0">
                <a:solidFill>
                  <a:srgbClr val="82302E"/>
                </a:solidFill>
                <a:latin typeface="+mn-lt"/>
                <a:ea typeface="ＭＳ Ｐゴシック" charset="-128"/>
                <a:cs typeface="ＭＳ Ｐゴシック" charset="-128"/>
              </a:rPr>
              <a:t>MULTICOLLINEARITA’ NELLA RISTIMA DEL MODELLO</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6565"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66566" name="TextBox 7"/>
          <p:cNvSpPr txBox="1">
            <a:spLocks noChangeArrowheads="1"/>
          </p:cNvSpPr>
          <p:nvPr/>
        </p:nvSpPr>
        <p:spPr bwMode="auto">
          <a:xfrm>
            <a:off x="762000" y="914400"/>
            <a:ext cx="8153400" cy="523875"/>
          </a:xfrm>
          <a:prstGeom prst="rect">
            <a:avLst/>
          </a:prstGeom>
          <a:noFill/>
          <a:ln w="9525">
            <a:noFill/>
            <a:miter lim="800000"/>
            <a:headEnd/>
            <a:tailEnd/>
          </a:ln>
        </p:spPr>
        <p:txBody>
          <a:bodyPr>
            <a:spAutoFit/>
          </a:bodyPr>
          <a:lstStyle/>
          <a:p>
            <a:r>
              <a:rPr lang="it-IT" sz="2800" b="1">
                <a:solidFill>
                  <a:srgbClr val="C0504D"/>
                </a:solidFill>
                <a:latin typeface="Calibri" pitchFamily="34" charset="0"/>
              </a:rPr>
              <a:t> </a:t>
            </a:r>
            <a:endParaRPr lang="it-IT" sz="2800" b="1">
              <a:solidFill>
                <a:srgbClr val="800000"/>
              </a:solidFill>
              <a:latin typeface="Calibri" pitchFamily="34" charset="0"/>
            </a:endParaRPr>
          </a:p>
        </p:txBody>
      </p:sp>
      <p:sp>
        <p:nvSpPr>
          <p:cNvPr id="66567" name="Slide Number Placeholder 7"/>
          <p:cNvSpPr>
            <a:spLocks noGrp="1"/>
          </p:cNvSpPr>
          <p:nvPr>
            <p:ph type="sldNum" sz="quarter" idx="12"/>
          </p:nvPr>
        </p:nvSpPr>
        <p:spPr bwMode="auto">
          <a:noFill/>
          <a:ln>
            <a:miter lim="800000"/>
            <a:headEnd/>
            <a:tailEnd/>
          </a:ln>
        </p:spPr>
        <p:txBody>
          <a:bodyPr/>
          <a:lstStyle/>
          <a:p>
            <a:fld id="{89790EC1-4C09-41E6-96B0-C3DC5F4C20FF}" type="slidenum">
              <a:rPr lang="it-IT" smtClean="0">
                <a:latin typeface="Calibri" pitchFamily="34" charset="0"/>
                <a:ea typeface="ＭＳ Ｐゴシック" pitchFamily="34" charset="-128"/>
              </a:rPr>
              <a:pPr/>
              <a:t>64</a:t>
            </a:fld>
            <a:endParaRPr lang="it-IT" smtClean="0">
              <a:latin typeface="Calibri" pitchFamily="34" charset="0"/>
              <a:ea typeface="ＭＳ Ｐゴシック" pitchFamily="34" charset="-128"/>
            </a:endParaRPr>
          </a:p>
        </p:txBody>
      </p:sp>
      <p:sp>
        <p:nvSpPr>
          <p:cNvPr id="11" name="Rectangle 10"/>
          <p:cNvSpPr/>
          <p:nvPr/>
        </p:nvSpPr>
        <p:spPr>
          <a:xfrm>
            <a:off x="323850" y="762000"/>
            <a:ext cx="8458200" cy="5140325"/>
          </a:xfrm>
          <a:prstGeom prst="rect">
            <a:avLst/>
          </a:prstGeom>
        </p:spPr>
        <p:txBody>
          <a:bodyPr>
            <a:spAutoFit/>
          </a:bodyPr>
          <a:lstStyle/>
          <a:p>
            <a:pPr algn="just">
              <a:defRPr/>
            </a:pPr>
            <a:r>
              <a:rPr lang="it-IT" sz="2400" b="1" dirty="0" smtClean="0">
                <a:solidFill>
                  <a:srgbClr val="800000"/>
                </a:solidFill>
                <a:latin typeface="+mn-lt"/>
                <a:ea typeface="ＭＳ Ｐゴシック" charset="-128"/>
                <a:cs typeface="ＭＳ Ｐゴシック" charset="-128"/>
              </a:rPr>
              <a:t>3. CONCLUSIONI</a:t>
            </a:r>
            <a:endParaRPr lang="it-IT" sz="2400" b="1" dirty="0">
              <a:solidFill>
                <a:srgbClr val="800000"/>
              </a:solidFill>
              <a:latin typeface="+mn-lt"/>
              <a:ea typeface="ＭＳ Ｐゴシック" charset="-128"/>
              <a:cs typeface="ＭＳ Ｐゴシック" charset="-128"/>
            </a:endParaRPr>
          </a:p>
          <a:p>
            <a:pPr algn="just">
              <a:defRPr/>
            </a:pPr>
            <a:endParaRPr lang="it-IT" sz="1600" dirty="0">
              <a:latin typeface="+mn-lt"/>
              <a:ea typeface="ＭＳ Ｐゴシック" charset="-128"/>
              <a:cs typeface="ＭＳ Ｐゴシック" charset="-128"/>
            </a:endParaRPr>
          </a:p>
          <a:p>
            <a:pPr algn="just">
              <a:defRPr/>
            </a:pPr>
            <a:r>
              <a:rPr lang="it-IT" sz="1600" dirty="0">
                <a:latin typeface="+mn-lt"/>
                <a:ea typeface="ＭＳ Ｐゴシック" charset="-128"/>
                <a:cs typeface="ＭＳ Ｐゴシック" charset="-128"/>
              </a:rPr>
              <a:t>Considerato che:</a:t>
            </a:r>
          </a:p>
          <a:p>
            <a:pPr marL="285750" indent="-285750" algn="just">
              <a:buFont typeface="Arial" pitchFamily="34" charset="0"/>
              <a:buChar char="•"/>
              <a:defRPr/>
            </a:pPr>
            <a:r>
              <a:rPr lang="it-IT" sz="1600" dirty="0">
                <a:latin typeface="+mn-lt"/>
                <a:ea typeface="ＭＳ Ｐゴシック" charset="-128"/>
                <a:cs typeface="ＭＳ Ｐゴシック" charset="-128"/>
              </a:rPr>
              <a:t>Il caffè è percepito dalla maggior parte dei consumatori italiani come un’abitudine, un rito, un momento fondamentale da condividere con familiari e amici;</a:t>
            </a:r>
          </a:p>
          <a:p>
            <a:pPr marL="285750" indent="-285750" algn="just">
              <a:buFont typeface="Arial" pitchFamily="34" charset="0"/>
              <a:buChar char="•"/>
              <a:defRPr/>
            </a:pPr>
            <a:r>
              <a:rPr lang="it-IT" sz="1600" dirty="0">
                <a:latin typeface="+mn-lt"/>
                <a:ea typeface="ＭＳ Ｐゴシック" charset="-128"/>
                <a:cs typeface="ＭＳ Ｐゴシック" charset="-128"/>
              </a:rPr>
              <a:t>Il consumo medio giornaliero di caffè è di </a:t>
            </a:r>
            <a:r>
              <a:rPr lang="it-IT" sz="1600" dirty="0" err="1">
                <a:latin typeface="+mn-lt"/>
                <a:ea typeface="ＭＳ Ｐゴシック" charset="-128"/>
                <a:cs typeface="ＭＳ Ｐゴシック" charset="-128"/>
              </a:rPr>
              <a:t>3</a:t>
            </a:r>
            <a:r>
              <a:rPr lang="it-IT" sz="1600" dirty="0">
                <a:latin typeface="+mn-lt"/>
                <a:ea typeface="ＭＳ Ｐゴシック" charset="-128"/>
                <a:cs typeface="ＭＳ Ｐゴシック" charset="-128"/>
              </a:rPr>
              <a:t> tazzine;</a:t>
            </a:r>
          </a:p>
          <a:p>
            <a:pPr marL="285750" indent="-285750" algn="just">
              <a:buFont typeface="Arial" pitchFamily="34" charset="0"/>
              <a:buChar char="•"/>
              <a:defRPr/>
            </a:pPr>
            <a:r>
              <a:rPr lang="it-IT" sz="1600" dirty="0">
                <a:latin typeface="+mn-lt"/>
                <a:ea typeface="ＭＳ Ｐゴシック" charset="-128"/>
                <a:cs typeface="ＭＳ Ｐゴシック" charset="-128"/>
              </a:rPr>
              <a:t>I consumatori di caffè preferiscono l’utilizzo della moka rispetto ad altre modalità di preparazione, quindi acquistano con più frequenza il caffè macinato presso la GDO;</a:t>
            </a:r>
          </a:p>
          <a:p>
            <a:pPr marL="285750" indent="-285750" algn="just">
              <a:buFont typeface="Arial" pitchFamily="34" charset="0"/>
              <a:buChar char="•"/>
              <a:defRPr/>
            </a:pPr>
            <a:r>
              <a:rPr lang="it-IT" sz="1600" dirty="0">
                <a:latin typeface="+mn-lt"/>
                <a:ea typeface="ＭＳ Ｐゴシック" charset="-128"/>
                <a:cs typeface="ＭＳ Ｐゴシック" charset="-128"/>
              </a:rPr>
              <a:t>La qualità è l’unico fattore possibile per invogliare i consumatori al cambiamento della marca utilizzata;</a:t>
            </a:r>
          </a:p>
          <a:p>
            <a:pPr marL="285750" indent="-285750" algn="just">
              <a:buFont typeface="Arial" pitchFamily="34" charset="0"/>
              <a:buChar char="•"/>
              <a:defRPr/>
            </a:pPr>
            <a:r>
              <a:rPr lang="it-IT" sz="1600" dirty="0">
                <a:latin typeface="+mn-lt"/>
                <a:ea typeface="ＭＳ Ｐゴシック" charset="-128"/>
                <a:cs typeface="ＭＳ Ｐゴシック" charset="-128"/>
              </a:rPr>
              <a:t>Il rapporto qualità/prezzo è ritenuto essenziale per l’acquisto di caffè;</a:t>
            </a:r>
          </a:p>
          <a:p>
            <a:pPr marL="285750" indent="-285750" algn="just">
              <a:buFont typeface="Arial" pitchFamily="34" charset="0"/>
              <a:buChar char="•"/>
              <a:defRPr/>
            </a:pPr>
            <a:r>
              <a:rPr lang="it-IT" sz="1600" dirty="0">
                <a:latin typeface="+mn-lt"/>
                <a:ea typeface="ＭＳ Ｐゴシック" charset="-128"/>
                <a:cs typeface="ＭＳ Ｐゴシック" charset="-128"/>
              </a:rPr>
              <a:t>Dall’insieme evocato di marche si evince che i tre </a:t>
            </a:r>
            <a:r>
              <a:rPr lang="it-IT" sz="1600" dirty="0" err="1">
                <a:latin typeface="+mn-lt"/>
                <a:ea typeface="ＭＳ Ｐゴシック" charset="-128"/>
                <a:cs typeface="ＭＳ Ｐゴシック" charset="-128"/>
              </a:rPr>
              <a:t>brand</a:t>
            </a:r>
            <a:r>
              <a:rPr lang="it-IT" sz="1600" dirty="0">
                <a:latin typeface="+mn-lt"/>
                <a:ea typeface="ＭＳ Ｐゴシック" charset="-128"/>
                <a:cs typeface="ＭＳ Ｐゴシック" charset="-128"/>
              </a:rPr>
              <a:t> più noti sono nell’ordine: Lavazza, Illy, </a:t>
            </a:r>
            <a:r>
              <a:rPr lang="it-IT" sz="1600" dirty="0" err="1">
                <a:latin typeface="+mn-lt"/>
                <a:ea typeface="ＭＳ Ｐゴシック" charset="-128"/>
                <a:cs typeface="ＭＳ Ｐゴシック" charset="-128"/>
              </a:rPr>
              <a:t>Nespresso</a:t>
            </a:r>
            <a:r>
              <a:rPr lang="it-IT" sz="1600" dirty="0">
                <a:latin typeface="+mn-lt"/>
                <a:ea typeface="ＭＳ Ｐゴシック" charset="-128"/>
                <a:cs typeface="ＭＳ Ｐゴシック" charset="-128"/>
              </a:rPr>
              <a:t>;</a:t>
            </a:r>
          </a:p>
          <a:p>
            <a:pPr algn="just">
              <a:defRPr/>
            </a:pPr>
            <a:endParaRPr lang="it-IT" sz="1600" dirty="0">
              <a:latin typeface="+mn-lt"/>
              <a:ea typeface="ＭＳ Ｐゴシック" charset="-128"/>
              <a:cs typeface="ＭＳ Ｐゴシック" charset="-128"/>
            </a:endParaRPr>
          </a:p>
          <a:p>
            <a:pPr algn="just">
              <a:defRPr/>
            </a:pPr>
            <a:r>
              <a:rPr lang="it-IT" sz="1600" u="sng" dirty="0">
                <a:latin typeface="+mn-lt"/>
                <a:ea typeface="ＭＳ Ｐゴシック" charset="-128"/>
                <a:cs typeface="ＭＳ Ｐゴシック" charset="-128"/>
              </a:rPr>
              <a:t>Riteniamo che</a:t>
            </a:r>
            <a:r>
              <a:rPr lang="it-IT" sz="1600" dirty="0">
                <a:latin typeface="+mn-lt"/>
                <a:ea typeface="ＭＳ Ｐゴシック" charset="-128"/>
                <a:cs typeface="ＭＳ Ｐゴシック" charset="-128"/>
              </a:rPr>
              <a:t>:</a:t>
            </a:r>
          </a:p>
          <a:p>
            <a:pPr algn="just">
              <a:defRPr/>
            </a:pPr>
            <a:endParaRPr lang="it-IT" sz="1600" dirty="0">
              <a:latin typeface="+mn-lt"/>
              <a:ea typeface="ＭＳ Ｐゴシック" charset="-128"/>
              <a:cs typeface="ＭＳ Ｐゴシック" charset="-128"/>
            </a:endParaRPr>
          </a:p>
          <a:p>
            <a:pPr algn="just">
              <a:defRPr/>
            </a:pPr>
            <a:r>
              <a:rPr lang="it-IT" sz="1600" dirty="0">
                <a:latin typeface="+mn-lt"/>
                <a:ea typeface="ＭＳ Ｐゴシック" charset="-128"/>
                <a:cs typeface="ＭＳ Ｐゴシック" charset="-128"/>
              </a:rPr>
              <a:t>Sebbene il mercato presenti barriere all’entrata  (costi elevati, aziende leader con quote di mercato significative, la penetrazione del prodotto nelle famiglie italiane è prossima al 90%), è possibile entrare nel settore soltanto nel caso in cui l’azienda alimentare  possieda già una </a:t>
            </a:r>
            <a:r>
              <a:rPr lang="it-IT" sz="1600" dirty="0" err="1">
                <a:latin typeface="+mn-lt"/>
                <a:ea typeface="ＭＳ Ｐゴシック" charset="-128"/>
                <a:cs typeface="ＭＳ Ｐゴシック" charset="-128"/>
              </a:rPr>
              <a:t>brand</a:t>
            </a:r>
            <a:r>
              <a:rPr lang="it-IT" sz="1600" dirty="0">
                <a:latin typeface="+mn-lt"/>
                <a:ea typeface="ＭＳ Ｐゴシック" charset="-128"/>
                <a:cs typeface="ＭＳ Ｐゴシック" charset="-128"/>
              </a:rPr>
              <a:t> </a:t>
            </a:r>
            <a:r>
              <a:rPr lang="it-IT" sz="1600" dirty="0" err="1">
                <a:latin typeface="+mn-lt"/>
                <a:ea typeface="ＭＳ Ｐゴシック" charset="-128"/>
                <a:cs typeface="ＭＳ Ｐゴシック" charset="-128"/>
              </a:rPr>
              <a:t>image</a:t>
            </a:r>
            <a:r>
              <a:rPr lang="it-IT" sz="1600" dirty="0">
                <a:latin typeface="+mn-lt"/>
                <a:ea typeface="ＭＳ Ｐゴシック" charset="-128"/>
                <a:cs typeface="ＭＳ Ｐゴシック" charset="-128"/>
              </a:rPr>
              <a:t> e un quota di mercato elevato, in modo da sostenere costi di entrata (es. Barilla).</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7589"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67590" name="TextBox 7"/>
          <p:cNvSpPr txBox="1">
            <a:spLocks noChangeArrowheads="1"/>
          </p:cNvSpPr>
          <p:nvPr/>
        </p:nvSpPr>
        <p:spPr bwMode="auto">
          <a:xfrm>
            <a:off x="762000" y="914400"/>
            <a:ext cx="8153400" cy="523875"/>
          </a:xfrm>
          <a:prstGeom prst="rect">
            <a:avLst/>
          </a:prstGeom>
          <a:noFill/>
          <a:ln w="9525">
            <a:noFill/>
            <a:miter lim="800000"/>
            <a:headEnd/>
            <a:tailEnd/>
          </a:ln>
        </p:spPr>
        <p:txBody>
          <a:bodyPr>
            <a:spAutoFit/>
          </a:bodyPr>
          <a:lstStyle/>
          <a:p>
            <a:r>
              <a:rPr lang="it-IT" sz="2800" b="1">
                <a:solidFill>
                  <a:srgbClr val="C0504D"/>
                </a:solidFill>
                <a:latin typeface="Calibri" pitchFamily="34" charset="0"/>
              </a:rPr>
              <a:t> </a:t>
            </a:r>
            <a:endParaRPr lang="it-IT" sz="2800" b="1">
              <a:solidFill>
                <a:srgbClr val="800000"/>
              </a:solidFill>
              <a:latin typeface="Calibri" pitchFamily="34" charset="0"/>
            </a:endParaRPr>
          </a:p>
        </p:txBody>
      </p:sp>
      <p:sp>
        <p:nvSpPr>
          <p:cNvPr id="67591" name="Slide Number Placeholder 7"/>
          <p:cNvSpPr>
            <a:spLocks noGrp="1"/>
          </p:cNvSpPr>
          <p:nvPr>
            <p:ph type="sldNum" sz="quarter" idx="12"/>
          </p:nvPr>
        </p:nvSpPr>
        <p:spPr bwMode="auto">
          <a:noFill/>
          <a:ln>
            <a:miter lim="800000"/>
            <a:headEnd/>
            <a:tailEnd/>
          </a:ln>
        </p:spPr>
        <p:txBody>
          <a:bodyPr/>
          <a:lstStyle/>
          <a:p>
            <a:fld id="{C949AB47-C8A0-40CF-97D9-7E7D4CCD8B8C}" type="slidenum">
              <a:rPr lang="it-IT" smtClean="0">
                <a:latin typeface="Calibri" pitchFamily="34" charset="0"/>
                <a:ea typeface="ＭＳ Ｐゴシック" pitchFamily="34" charset="-128"/>
              </a:rPr>
              <a:pPr/>
              <a:t>65</a:t>
            </a:fld>
            <a:endParaRPr lang="it-IT" smtClean="0">
              <a:latin typeface="Calibri" pitchFamily="34" charset="0"/>
              <a:ea typeface="ＭＳ Ｐゴシック" pitchFamily="34" charset="-128"/>
            </a:endParaRPr>
          </a:p>
        </p:txBody>
      </p:sp>
      <p:sp>
        <p:nvSpPr>
          <p:cNvPr id="67593" name="Rectangle 10"/>
          <p:cNvSpPr>
            <a:spLocks noChangeArrowheads="1"/>
          </p:cNvSpPr>
          <p:nvPr/>
        </p:nvSpPr>
        <p:spPr bwMode="auto">
          <a:xfrm>
            <a:off x="533400" y="457200"/>
            <a:ext cx="8077200" cy="5754688"/>
          </a:xfrm>
          <a:prstGeom prst="rect">
            <a:avLst/>
          </a:prstGeom>
          <a:noFill/>
          <a:ln w="9525">
            <a:noFill/>
            <a:miter lim="800000"/>
            <a:headEnd/>
            <a:tailEnd/>
          </a:ln>
        </p:spPr>
        <p:txBody>
          <a:bodyPr>
            <a:spAutoFit/>
          </a:bodyPr>
          <a:lstStyle/>
          <a:p>
            <a:pPr algn="just"/>
            <a:endParaRPr lang="it-IT" sz="1600" dirty="0">
              <a:latin typeface="Calibri" pitchFamily="34" charset="0"/>
            </a:endParaRPr>
          </a:p>
          <a:p>
            <a:pPr algn="just"/>
            <a:r>
              <a:rPr lang="it-IT" sz="1600" dirty="0">
                <a:latin typeface="Calibri" pitchFamily="34" charset="0"/>
              </a:rPr>
              <a:t>Riteniamo inoltre che il prodotto debba avere le seguenti caratteristiche:</a:t>
            </a:r>
          </a:p>
          <a:p>
            <a:pPr algn="just"/>
            <a:endParaRPr lang="it-IT" sz="1600" dirty="0">
              <a:latin typeface="Calibri" pitchFamily="34" charset="0"/>
            </a:endParaRPr>
          </a:p>
          <a:p>
            <a:pPr algn="just">
              <a:buFont typeface="Arial" charset="0"/>
              <a:buChar char="•"/>
            </a:pPr>
            <a:r>
              <a:rPr lang="it-IT" sz="1600" dirty="0">
                <a:latin typeface="Calibri" pitchFamily="34" charset="0"/>
              </a:rPr>
              <a:t> Tipologia di caffè: macinato;</a:t>
            </a:r>
          </a:p>
          <a:p>
            <a:pPr algn="just">
              <a:buFont typeface="Arial" charset="0"/>
              <a:buChar char="•"/>
            </a:pPr>
            <a:endParaRPr lang="it-IT" sz="1600" dirty="0">
              <a:latin typeface="Calibri" pitchFamily="34" charset="0"/>
            </a:endParaRPr>
          </a:p>
          <a:p>
            <a:pPr algn="just">
              <a:buFont typeface="Arial" charset="0"/>
              <a:buChar char="•"/>
            </a:pPr>
            <a:r>
              <a:rPr lang="it-IT" sz="1600" dirty="0">
                <a:latin typeface="Calibri" pitchFamily="34" charset="0"/>
              </a:rPr>
              <a:t> Canale distributivo: GDO;</a:t>
            </a:r>
          </a:p>
          <a:p>
            <a:pPr algn="just">
              <a:buFont typeface="Arial" charset="0"/>
              <a:buChar char="•"/>
            </a:pPr>
            <a:endParaRPr lang="it-IT" sz="1600" dirty="0">
              <a:latin typeface="Calibri" pitchFamily="34" charset="0"/>
            </a:endParaRPr>
          </a:p>
          <a:p>
            <a:pPr algn="just">
              <a:buFont typeface="Arial" charset="0"/>
              <a:buChar char="•"/>
            </a:pPr>
            <a:r>
              <a:rPr lang="it-IT" sz="1600" dirty="0">
                <a:latin typeface="Calibri" pitchFamily="34" charset="0"/>
              </a:rPr>
              <a:t> Caratteristiche competitive: Alta qualità, buon rapporto qualità/prezzo;</a:t>
            </a:r>
          </a:p>
          <a:p>
            <a:pPr algn="just">
              <a:buFont typeface="Arial" charset="0"/>
              <a:buChar char="•"/>
            </a:pPr>
            <a:endParaRPr lang="it-IT" sz="1600" dirty="0">
              <a:latin typeface="Calibri" pitchFamily="34" charset="0"/>
            </a:endParaRPr>
          </a:p>
          <a:p>
            <a:pPr algn="just">
              <a:buFont typeface="Arial" charset="0"/>
              <a:buChar char="•"/>
            </a:pPr>
            <a:r>
              <a:rPr lang="it-IT" sz="1600" dirty="0">
                <a:latin typeface="Calibri" pitchFamily="34" charset="0"/>
              </a:rPr>
              <a:t> Capacità di competere con Lavazza e Illy attraverso una </a:t>
            </a:r>
            <a:r>
              <a:rPr lang="it-IT" sz="1600" dirty="0" err="1">
                <a:latin typeface="Calibri" pitchFamily="34" charset="0"/>
              </a:rPr>
              <a:t>brand</a:t>
            </a:r>
            <a:r>
              <a:rPr lang="it-IT" sz="1600" dirty="0">
                <a:latin typeface="Calibri" pitchFamily="34" charset="0"/>
              </a:rPr>
              <a:t> </a:t>
            </a:r>
            <a:r>
              <a:rPr lang="it-IT" sz="1600" dirty="0" err="1">
                <a:latin typeface="Calibri" pitchFamily="34" charset="0"/>
              </a:rPr>
              <a:t>image</a:t>
            </a:r>
            <a:r>
              <a:rPr lang="it-IT" sz="1600" dirty="0">
                <a:latin typeface="Calibri" pitchFamily="34" charset="0"/>
              </a:rPr>
              <a:t> forte e riconoscibile attraverso un effetto a ombrello proprio di una marca già conosciuta dai consumatori;</a:t>
            </a:r>
          </a:p>
          <a:p>
            <a:pPr algn="just"/>
            <a:endParaRPr lang="it-IT" sz="1600" dirty="0">
              <a:latin typeface="Calibri" pitchFamily="34" charset="0"/>
            </a:endParaRPr>
          </a:p>
          <a:p>
            <a:pPr algn="just"/>
            <a:r>
              <a:rPr lang="it-IT" sz="1600" dirty="0">
                <a:solidFill>
                  <a:srgbClr val="800000"/>
                </a:solidFill>
                <a:latin typeface="Calibri" pitchFamily="34" charset="0"/>
              </a:rPr>
              <a:t>STRATEGIA </a:t>
            </a:r>
            <a:r>
              <a:rPr lang="it-IT" sz="1600" dirty="0" err="1">
                <a:solidFill>
                  <a:srgbClr val="800000"/>
                </a:solidFill>
                <a:latin typeface="Calibri" pitchFamily="34" charset="0"/>
              </a:rPr>
              <a:t>DI</a:t>
            </a:r>
            <a:r>
              <a:rPr lang="it-IT" sz="1600" dirty="0">
                <a:solidFill>
                  <a:srgbClr val="800000"/>
                </a:solidFill>
                <a:latin typeface="Calibri" pitchFamily="34" charset="0"/>
              </a:rPr>
              <a:t> MARKETING</a:t>
            </a:r>
            <a:r>
              <a:rPr lang="it-IT" sz="1600" dirty="0">
                <a:latin typeface="Calibri" pitchFamily="34" charset="0"/>
              </a:rPr>
              <a:t>:</a:t>
            </a:r>
          </a:p>
          <a:p>
            <a:pPr algn="just"/>
            <a:endParaRPr lang="it-IT" sz="1600" dirty="0">
              <a:latin typeface="Calibri" pitchFamily="34" charset="0"/>
            </a:endParaRPr>
          </a:p>
          <a:p>
            <a:pPr algn="just">
              <a:buFont typeface="Arial" charset="0"/>
              <a:buChar char="•"/>
            </a:pPr>
            <a:r>
              <a:rPr lang="it-IT" sz="1600" dirty="0">
                <a:latin typeface="Calibri" pitchFamily="34" charset="0"/>
              </a:rPr>
              <a:t> Promozione del nuovo prodotto per mezzo di differenti canali di comunicazione (TV, radio, stampa, affissioni, web);</a:t>
            </a:r>
          </a:p>
          <a:p>
            <a:pPr algn="just">
              <a:buFont typeface="Arial" charset="0"/>
              <a:buChar char="•"/>
            </a:pPr>
            <a:r>
              <a:rPr lang="it-IT" sz="1600" dirty="0">
                <a:latin typeface="Calibri" pitchFamily="34" charset="0"/>
              </a:rPr>
              <a:t> Pubblicità creative, innovative, in grado di invogliare i consumatori all’acquisto di caffè;</a:t>
            </a:r>
          </a:p>
          <a:p>
            <a:pPr algn="just">
              <a:buFont typeface="Arial" charset="0"/>
              <a:buChar char="•"/>
            </a:pPr>
            <a:r>
              <a:rPr lang="it-IT" sz="1600" dirty="0">
                <a:latin typeface="Calibri" pitchFamily="34" charset="0"/>
              </a:rPr>
              <a:t> Pubblicità ambientate in famiglia, durante la prima colazione, da associare ad altri prodotti alimentari esistenti nel portafoglio dell’azienda (es. Barilla: associazione di biscotti, merendine e caffè);</a:t>
            </a:r>
          </a:p>
          <a:p>
            <a:pPr algn="just">
              <a:buFont typeface="Arial" charset="0"/>
              <a:buChar char="•"/>
            </a:pPr>
            <a:r>
              <a:rPr lang="it-IT" sz="1600" dirty="0">
                <a:latin typeface="Calibri" pitchFamily="34" charset="0"/>
              </a:rPr>
              <a:t> Un innovativo posizionamento strategico sugli scaffali della GDO (collocamento a vista d’occhio, accanto ad altri prodotti Barilla «prima colazione», distante dai prodotti dei </a:t>
            </a:r>
            <a:r>
              <a:rPr lang="it-IT" sz="1600" dirty="0" err="1">
                <a:latin typeface="Calibri" pitchFamily="34" charset="0"/>
              </a:rPr>
              <a:t>competitors</a:t>
            </a:r>
            <a:r>
              <a:rPr lang="it-IT" sz="1600" dirty="0">
                <a:latin typeface="Calibri" pitchFamily="34" charset="0"/>
              </a:rPr>
              <a: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8613"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68614" name="Slide Number Placeholder 7"/>
          <p:cNvSpPr>
            <a:spLocks noGrp="1"/>
          </p:cNvSpPr>
          <p:nvPr>
            <p:ph type="sldNum" sz="quarter" idx="12"/>
          </p:nvPr>
        </p:nvSpPr>
        <p:spPr bwMode="auto">
          <a:noFill/>
          <a:ln>
            <a:miter lim="800000"/>
            <a:headEnd/>
            <a:tailEnd/>
          </a:ln>
        </p:spPr>
        <p:txBody>
          <a:bodyPr/>
          <a:lstStyle/>
          <a:p>
            <a:fld id="{D79173FF-3CA8-416A-8B77-4B57726AF382}" type="slidenum">
              <a:rPr lang="it-IT" smtClean="0">
                <a:latin typeface="Calibri" pitchFamily="34" charset="0"/>
                <a:ea typeface="ＭＳ Ｐゴシック" pitchFamily="34" charset="-128"/>
              </a:rPr>
              <a:pPr/>
              <a:t>66</a:t>
            </a:fld>
            <a:endParaRPr lang="it-IT" smtClean="0">
              <a:latin typeface="Calibri" pitchFamily="34" charset="0"/>
              <a:ea typeface="ＭＳ Ｐゴシック" pitchFamily="34" charset="-128"/>
            </a:endParaRPr>
          </a:p>
        </p:txBody>
      </p:sp>
      <p:sp>
        <p:nvSpPr>
          <p:cNvPr id="68616" name="CasellaDiTesto 6"/>
          <p:cNvSpPr txBox="1">
            <a:spLocks noChangeArrowheads="1"/>
          </p:cNvSpPr>
          <p:nvPr/>
        </p:nvSpPr>
        <p:spPr bwMode="auto">
          <a:xfrm>
            <a:off x="858838" y="839788"/>
            <a:ext cx="7523162" cy="3046412"/>
          </a:xfrm>
          <a:prstGeom prst="rect">
            <a:avLst/>
          </a:prstGeom>
          <a:noFill/>
          <a:ln w="9525">
            <a:noFill/>
            <a:miter lim="800000"/>
            <a:headEnd/>
            <a:tailEnd/>
          </a:ln>
        </p:spPr>
        <p:txBody>
          <a:bodyPr>
            <a:spAutoFit/>
          </a:bodyPr>
          <a:lstStyle/>
          <a:p>
            <a:pPr algn="ctr"/>
            <a:r>
              <a:rPr lang="it-IT" sz="1600" i="1">
                <a:solidFill>
                  <a:srgbClr val="800000"/>
                </a:solidFill>
                <a:latin typeface="Calibri" pitchFamily="34" charset="0"/>
              </a:rPr>
              <a:t>Il caffè non è solo una bevanda: è cultura e storia che assaporiamo ogni giorno. Consumare una tazzina di caffè significa ricordarsi delle antiche origini dei primi «Caffè», che dalla Turchia si estesero in Italia, diffondendo questa particolare abitudine alla consumazione. Significa pensare a come quei primi locali raccoglievano persone di cultura e intellettuali, formando circoli dove le persone amavano trovarsi e discutere di argomenti letterari o politici, bevendo una tazza della «bevanda nera».  E significa inoltre andare con il pensiero all’epoca illuminista, nel 1700, quando fu fondato a Milano uno storico giornale che rappresentò l’Illuminismo lombardo, diretto da Pietro Verri al quale collaborava Cesare Beccaria, intitolato appunto «Il Caffè».</a:t>
            </a:r>
          </a:p>
          <a:p>
            <a:pPr algn="ctr"/>
            <a:endParaRPr lang="it-IT" sz="1600" i="1">
              <a:solidFill>
                <a:srgbClr val="800000"/>
              </a:solidFill>
              <a:latin typeface="Calibri" pitchFamily="34" charset="0"/>
            </a:endParaRPr>
          </a:p>
          <a:p>
            <a:pPr algn="ctr"/>
            <a:r>
              <a:rPr lang="it-IT" sz="1600" i="1">
                <a:solidFill>
                  <a:srgbClr val="800000"/>
                </a:solidFill>
                <a:latin typeface="Calibri" pitchFamily="34" charset="0"/>
              </a:rPr>
              <a:t>Gusto, qualità, cultura, arte sono racchiuse all’interno di una tazzina, rendendo l’esperienza del caffè un rito e un momento irrinunciabile dai consumatori italiani.</a:t>
            </a:r>
          </a:p>
        </p:txBody>
      </p:sp>
      <p:pic>
        <p:nvPicPr>
          <p:cNvPr id="68617" name="Picture 9"/>
          <p:cNvPicPr>
            <a:picLocks noChangeAspect="1" noChangeArrowheads="1"/>
          </p:cNvPicPr>
          <p:nvPr/>
        </p:nvPicPr>
        <p:blipFill>
          <a:blip r:embed="rId4" cstate="print"/>
          <a:srcRect/>
          <a:stretch>
            <a:fillRect/>
          </a:stretch>
        </p:blipFill>
        <p:spPr bwMode="auto">
          <a:xfrm>
            <a:off x="5334000" y="4046538"/>
            <a:ext cx="2911475" cy="1973262"/>
          </a:xfrm>
          <a:prstGeom prst="rect">
            <a:avLst/>
          </a:prstGeom>
          <a:noFill/>
          <a:ln w="9525">
            <a:noFill/>
            <a:miter lim="800000"/>
            <a:headEnd/>
            <a:tailEnd/>
          </a:ln>
        </p:spPr>
      </p:pic>
      <p:sp>
        <p:nvSpPr>
          <p:cNvPr id="68618" name="CasellaDiTesto 7"/>
          <p:cNvSpPr txBox="1">
            <a:spLocks noChangeArrowheads="1"/>
          </p:cNvSpPr>
          <p:nvPr/>
        </p:nvSpPr>
        <p:spPr bwMode="auto">
          <a:xfrm>
            <a:off x="5334000" y="6002338"/>
            <a:ext cx="3554413" cy="246062"/>
          </a:xfrm>
          <a:prstGeom prst="rect">
            <a:avLst/>
          </a:prstGeom>
          <a:noFill/>
          <a:ln w="9525">
            <a:noFill/>
            <a:miter lim="800000"/>
            <a:headEnd/>
            <a:tailEnd/>
          </a:ln>
        </p:spPr>
        <p:txBody>
          <a:bodyPr>
            <a:spAutoFit/>
          </a:bodyPr>
          <a:lstStyle/>
          <a:p>
            <a:r>
              <a:rPr lang="it-IT" sz="1000"/>
              <a:t>Antonio Perego, «L’accademia dei pugni»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245"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10246" name="TextBox 7"/>
          <p:cNvSpPr txBox="1">
            <a:spLocks noChangeArrowheads="1"/>
          </p:cNvSpPr>
          <p:nvPr/>
        </p:nvSpPr>
        <p:spPr bwMode="auto">
          <a:xfrm>
            <a:off x="420688" y="908050"/>
            <a:ext cx="6096000" cy="523875"/>
          </a:xfrm>
          <a:prstGeom prst="rect">
            <a:avLst/>
          </a:prstGeom>
          <a:noFill/>
          <a:ln w="9525">
            <a:noFill/>
            <a:miter lim="800000"/>
            <a:headEnd/>
            <a:tailEnd/>
          </a:ln>
        </p:spPr>
        <p:txBody>
          <a:bodyPr>
            <a:spAutoFit/>
          </a:bodyPr>
          <a:lstStyle/>
          <a:p>
            <a:r>
              <a:rPr lang="it-IT" sz="2800" b="1" dirty="0">
                <a:solidFill>
                  <a:srgbClr val="C0504D"/>
                </a:solidFill>
                <a:latin typeface="Calibri" pitchFamily="34" charset="0"/>
              </a:rPr>
              <a:t> </a:t>
            </a:r>
            <a:r>
              <a:rPr lang="it-IT" sz="2800" b="1" dirty="0" smtClean="0">
                <a:solidFill>
                  <a:srgbClr val="82302E"/>
                </a:solidFill>
                <a:latin typeface="Calibri" pitchFamily="34" charset="0"/>
              </a:rPr>
              <a:t>1.3. </a:t>
            </a:r>
            <a:r>
              <a:rPr lang="it-IT" sz="2800" b="1" dirty="0" smtClean="0">
                <a:solidFill>
                  <a:srgbClr val="800000"/>
                </a:solidFill>
                <a:latin typeface="Calibri" pitchFamily="34" charset="0"/>
              </a:rPr>
              <a:t>SCENARIO </a:t>
            </a:r>
            <a:r>
              <a:rPr lang="it-IT" sz="2800" b="1" dirty="0">
                <a:solidFill>
                  <a:srgbClr val="800000"/>
                </a:solidFill>
                <a:latin typeface="Calibri" pitchFamily="34" charset="0"/>
              </a:rPr>
              <a:t>COMPETITIVO</a:t>
            </a:r>
          </a:p>
        </p:txBody>
      </p:sp>
      <p:sp>
        <p:nvSpPr>
          <p:cNvPr id="10247" name="Content Placeholder 12"/>
          <p:cNvSpPr>
            <a:spLocks noGrp="1"/>
          </p:cNvSpPr>
          <p:nvPr>
            <p:ph idx="1"/>
          </p:nvPr>
        </p:nvSpPr>
        <p:spPr>
          <a:xfrm>
            <a:off x="179388" y="1600200"/>
            <a:ext cx="8229600" cy="4525963"/>
          </a:xfrm>
        </p:spPr>
        <p:txBody>
          <a:bodyPr/>
          <a:lstStyle/>
          <a:p>
            <a:pPr indent="0" algn="just" eaLnBrk="1" hangingPunct="1">
              <a:buFont typeface="Arial" charset="0"/>
              <a:buNone/>
            </a:pPr>
            <a:r>
              <a:rPr lang="it-IT" sz="1600" dirty="0" smtClean="0">
                <a:ea typeface="ＭＳ Ｐゴシック" pitchFamily="34" charset="-128"/>
              </a:rPr>
              <a:t>Il comparto del caffè è fortemente concentrato: nel segmento moka (di gran lunga il più rilevante), nel canale iper+super+superette, i primi tre produttori coprono congiuntamente oltre il 70% delle vendite complessive sia in valore che in volume . Il quadro competitivo va letto però anche rilevando la forte presenza in ambiti locali, di marchi che nelle aree di competenza raggiungono talvolta notevoli quote di mercato, poggiando la loro forza su una tradizione di consumo che in questo come in altri mercati mass market lascia spazi di business ai competitor di minori dimensioni.</a:t>
            </a:r>
          </a:p>
          <a:p>
            <a:pPr indent="0" algn="just" eaLnBrk="1" hangingPunct="1">
              <a:buFont typeface="Arial" charset="0"/>
              <a:buNone/>
            </a:pPr>
            <a:r>
              <a:rPr lang="it-IT" sz="1600" dirty="0" smtClean="0">
                <a:ea typeface="ＭＳ Ｐゴシック" pitchFamily="34" charset="-128"/>
              </a:rPr>
              <a:t>Il caffè è un mercato ad alta intensità di marketing. Le attività di comunicazione pubblicitaria, per le aziende che puntano a guadagnare o conservare rilevanti quote di mercato sul piano nazionale, raggiungono alti livelli in rapporto ai fatturati sviluppati, e costituiscono il tramite indispensabile per mantenere ed accrescere la forza della marca. </a:t>
            </a:r>
          </a:p>
          <a:p>
            <a:pPr indent="0" algn="just" eaLnBrk="1" hangingPunct="1">
              <a:buFont typeface="Arial" charset="0"/>
              <a:buNone/>
            </a:pPr>
            <a:r>
              <a:rPr lang="it-IT" sz="1600" dirty="0" smtClean="0">
                <a:ea typeface="ＭＳ Ｐゴシック" pitchFamily="34" charset="-128"/>
              </a:rPr>
              <a:t>Il posizionamento di prezzo dei competitor vede un grande affollamento nelle fasce intermedie, ma il ventaglio dei prezzi oggi presenti sugli scaffali della </a:t>
            </a:r>
            <a:r>
              <a:rPr lang="it-IT" sz="1600" dirty="0" err="1" smtClean="0">
                <a:ea typeface="ＭＳ Ｐゴシック" pitchFamily="34" charset="-128"/>
              </a:rPr>
              <a:t>Gdo</a:t>
            </a:r>
            <a:r>
              <a:rPr lang="it-IT" sz="1600" dirty="0" smtClean="0">
                <a:ea typeface="ＭＳ Ｐゴシック" pitchFamily="34" charset="-128"/>
              </a:rPr>
              <a:t> è amplissimo. Dai primi prezzi fino a una marca come Illy che da sempre si posiziona su un livello di prezzo enormemente più alto rispetto alle altre marche nazionali. </a:t>
            </a:r>
          </a:p>
        </p:txBody>
      </p:sp>
      <p:sp>
        <p:nvSpPr>
          <p:cNvPr id="10248" name="Slide Number Placeholder 9"/>
          <p:cNvSpPr>
            <a:spLocks noGrp="1"/>
          </p:cNvSpPr>
          <p:nvPr>
            <p:ph type="sldNum" sz="quarter" idx="12"/>
          </p:nvPr>
        </p:nvSpPr>
        <p:spPr bwMode="auto">
          <a:noFill/>
          <a:ln>
            <a:miter lim="800000"/>
            <a:headEnd/>
            <a:tailEnd/>
          </a:ln>
        </p:spPr>
        <p:txBody>
          <a:bodyPr/>
          <a:lstStyle/>
          <a:p>
            <a:fld id="{326EE9F3-0616-4EA5-B37C-002941FF197E}" type="slidenum">
              <a:rPr lang="it-IT" smtClean="0">
                <a:latin typeface="Calibri" pitchFamily="34" charset="0"/>
                <a:ea typeface="ＭＳ Ｐゴシック" pitchFamily="34" charset="-128"/>
              </a:rPr>
              <a:pPr/>
              <a:t>7</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1269"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11270" name="TextBox 7"/>
          <p:cNvSpPr txBox="1">
            <a:spLocks noChangeArrowheads="1"/>
          </p:cNvSpPr>
          <p:nvPr/>
        </p:nvSpPr>
        <p:spPr bwMode="auto">
          <a:xfrm>
            <a:off x="379413" y="914400"/>
            <a:ext cx="8153400" cy="523875"/>
          </a:xfrm>
          <a:prstGeom prst="rect">
            <a:avLst/>
          </a:prstGeom>
          <a:noFill/>
          <a:ln w="9525">
            <a:noFill/>
            <a:miter lim="800000"/>
            <a:headEnd/>
            <a:tailEnd/>
          </a:ln>
        </p:spPr>
        <p:txBody>
          <a:bodyPr>
            <a:spAutoFit/>
          </a:bodyPr>
          <a:lstStyle/>
          <a:p>
            <a:r>
              <a:rPr lang="it-IT" sz="2800" b="1" dirty="0">
                <a:solidFill>
                  <a:srgbClr val="C0504D"/>
                </a:solidFill>
                <a:latin typeface="Calibri" pitchFamily="34" charset="0"/>
              </a:rPr>
              <a:t> </a:t>
            </a:r>
            <a:r>
              <a:rPr lang="it-IT" sz="2800" b="1" dirty="0" smtClean="0">
                <a:solidFill>
                  <a:srgbClr val="82302E"/>
                </a:solidFill>
                <a:latin typeface="Calibri" pitchFamily="34" charset="0"/>
              </a:rPr>
              <a:t>1.4.</a:t>
            </a:r>
            <a:r>
              <a:rPr lang="it-IT" sz="2800" b="1" dirty="0" smtClean="0">
                <a:solidFill>
                  <a:srgbClr val="C0504D"/>
                </a:solidFill>
                <a:latin typeface="Calibri" pitchFamily="34" charset="0"/>
              </a:rPr>
              <a:t> </a:t>
            </a:r>
            <a:r>
              <a:rPr lang="it-IT" sz="2800" b="1" dirty="0" smtClean="0">
                <a:solidFill>
                  <a:srgbClr val="800000"/>
                </a:solidFill>
                <a:latin typeface="Calibri" pitchFamily="34" charset="0"/>
              </a:rPr>
              <a:t>STRUTTURA </a:t>
            </a:r>
            <a:r>
              <a:rPr lang="it-IT" sz="2800" b="1" dirty="0">
                <a:solidFill>
                  <a:srgbClr val="800000"/>
                </a:solidFill>
                <a:latin typeface="Calibri" pitchFamily="34" charset="0"/>
              </a:rPr>
              <a:t>DEL QUESTIONARIO</a:t>
            </a:r>
          </a:p>
        </p:txBody>
      </p:sp>
      <p:sp>
        <p:nvSpPr>
          <p:cNvPr id="11271" name="TextBox 8"/>
          <p:cNvSpPr txBox="1">
            <a:spLocks noChangeArrowheads="1"/>
          </p:cNvSpPr>
          <p:nvPr/>
        </p:nvSpPr>
        <p:spPr bwMode="auto">
          <a:xfrm>
            <a:off x="468313" y="1524000"/>
            <a:ext cx="8077200" cy="3416300"/>
          </a:xfrm>
          <a:prstGeom prst="rect">
            <a:avLst/>
          </a:prstGeom>
          <a:noFill/>
          <a:ln w="9525">
            <a:noFill/>
            <a:miter lim="800000"/>
            <a:headEnd/>
            <a:tailEnd/>
          </a:ln>
        </p:spPr>
        <p:txBody>
          <a:bodyPr>
            <a:spAutoFit/>
          </a:bodyPr>
          <a:lstStyle/>
          <a:p>
            <a:pPr algn="just"/>
            <a:r>
              <a:rPr lang="it-IT">
                <a:latin typeface="Calibri" pitchFamily="34" charset="0"/>
              </a:rPr>
              <a:t>Il questionario è composto da 25 domande, sia qualitative che quantitative, che si possono suddividere in tre categorie:</a:t>
            </a:r>
          </a:p>
          <a:p>
            <a:pPr algn="just"/>
            <a:endParaRPr lang="it-IT">
              <a:latin typeface="Calibri" pitchFamily="34" charset="0"/>
            </a:endParaRPr>
          </a:p>
          <a:p>
            <a:pPr algn="just">
              <a:buFont typeface="Wingdings" pitchFamily="2" charset="2"/>
              <a:buChar char="§"/>
            </a:pPr>
            <a:r>
              <a:rPr lang="it-IT" b="1">
                <a:latin typeface="Calibri" pitchFamily="34" charset="0"/>
              </a:rPr>
              <a:t> Domande a carattere socio-demografico</a:t>
            </a:r>
            <a:r>
              <a:rPr lang="it-IT">
                <a:latin typeface="Calibri" pitchFamily="34" charset="0"/>
              </a:rPr>
              <a:t>: attraverso domande realmente discriminanti si vogliono profilare i diversi tipi di consumatori ai quali è stato proposto il questionario.</a:t>
            </a:r>
          </a:p>
          <a:p>
            <a:pPr algn="just">
              <a:buFont typeface="Wingdings" pitchFamily="2" charset="2"/>
              <a:buChar char="§"/>
            </a:pPr>
            <a:endParaRPr lang="it-IT">
              <a:latin typeface="Calibri" pitchFamily="34" charset="0"/>
            </a:endParaRPr>
          </a:p>
          <a:p>
            <a:pPr algn="just">
              <a:buFont typeface="Wingdings" pitchFamily="2" charset="2"/>
              <a:buChar char="§"/>
            </a:pPr>
            <a:r>
              <a:rPr lang="it-IT">
                <a:latin typeface="Calibri" pitchFamily="34" charset="0"/>
              </a:rPr>
              <a:t> </a:t>
            </a:r>
            <a:r>
              <a:rPr lang="it-IT" b="1">
                <a:latin typeface="Calibri" pitchFamily="34" charset="0"/>
              </a:rPr>
              <a:t>Domande circa le abitudini di acquisto e consumo</a:t>
            </a:r>
            <a:r>
              <a:rPr lang="it-IT">
                <a:latin typeface="Calibri" pitchFamily="34" charset="0"/>
              </a:rPr>
              <a:t>: descrivono le valutazioni rilevanti nell’atto di acquisto e al momento del consumo. </a:t>
            </a:r>
          </a:p>
          <a:p>
            <a:pPr algn="just">
              <a:buFont typeface="Wingdings" pitchFamily="2" charset="2"/>
              <a:buChar char="§"/>
            </a:pPr>
            <a:endParaRPr lang="it-IT">
              <a:latin typeface="Calibri" pitchFamily="34" charset="0"/>
            </a:endParaRPr>
          </a:p>
          <a:p>
            <a:pPr algn="just">
              <a:buFont typeface="Wingdings" pitchFamily="2" charset="2"/>
              <a:buChar char="§"/>
            </a:pPr>
            <a:r>
              <a:rPr lang="it-IT">
                <a:latin typeface="Calibri" pitchFamily="34" charset="0"/>
              </a:rPr>
              <a:t> </a:t>
            </a:r>
            <a:r>
              <a:rPr lang="it-IT" b="1">
                <a:latin typeface="Calibri" pitchFamily="34" charset="0"/>
              </a:rPr>
              <a:t>Domande riguardanti la preferenza e la soddisfazione della marca</a:t>
            </a:r>
            <a:r>
              <a:rPr lang="it-IT">
                <a:latin typeface="Calibri" pitchFamily="34" charset="0"/>
              </a:rPr>
              <a:t>: in modo da individuare i principali potenziali concorrenti e le loro strategie competitive.     </a:t>
            </a:r>
          </a:p>
        </p:txBody>
      </p:sp>
      <p:sp>
        <p:nvSpPr>
          <p:cNvPr id="11272" name="TextBox 9"/>
          <p:cNvSpPr txBox="1">
            <a:spLocks noChangeArrowheads="1"/>
          </p:cNvSpPr>
          <p:nvPr/>
        </p:nvSpPr>
        <p:spPr bwMode="auto">
          <a:xfrm>
            <a:off x="3059113" y="5257800"/>
            <a:ext cx="5638800" cy="954088"/>
          </a:xfrm>
          <a:prstGeom prst="rect">
            <a:avLst/>
          </a:prstGeom>
          <a:noFill/>
          <a:ln w="9525">
            <a:noFill/>
            <a:miter lim="800000"/>
            <a:headEnd/>
            <a:tailEnd/>
          </a:ln>
        </p:spPr>
        <p:txBody>
          <a:bodyPr>
            <a:spAutoFit/>
          </a:bodyPr>
          <a:lstStyle/>
          <a:p>
            <a:r>
              <a:rPr lang="en-US" sz="1400" i="1">
                <a:solidFill>
                  <a:srgbClr val="800000"/>
                </a:solidFill>
                <a:latin typeface="Calibri" pitchFamily="34" charset="0"/>
              </a:rPr>
              <a:t>“La scoperta del caffè fu, a suo modo, importante quanto l'invenzione del telescopio o del microscopio. Il caffè infatti ha inaspettatamente intensificato e modificato le capacità e la vivacità del cervello umano.”</a:t>
            </a:r>
          </a:p>
          <a:p>
            <a:pPr algn="r"/>
            <a:r>
              <a:rPr lang="en-US" sz="1400" b="1">
                <a:solidFill>
                  <a:srgbClr val="800000"/>
                </a:solidFill>
                <a:latin typeface="Calibri" pitchFamily="34" charset="0"/>
              </a:rPr>
              <a:t>Heinrich Eduard Jacob</a:t>
            </a:r>
            <a:endParaRPr lang="it-IT" sz="1400" b="1">
              <a:solidFill>
                <a:srgbClr val="800000"/>
              </a:solidFill>
              <a:latin typeface="Calibri" pitchFamily="34" charset="0"/>
            </a:endParaRPr>
          </a:p>
        </p:txBody>
      </p:sp>
      <p:sp>
        <p:nvSpPr>
          <p:cNvPr id="11273" name="Slide Number Placeholder 9"/>
          <p:cNvSpPr>
            <a:spLocks noGrp="1"/>
          </p:cNvSpPr>
          <p:nvPr>
            <p:ph type="sldNum" sz="quarter" idx="12"/>
          </p:nvPr>
        </p:nvSpPr>
        <p:spPr bwMode="auto">
          <a:noFill/>
          <a:ln>
            <a:miter lim="800000"/>
            <a:headEnd/>
            <a:tailEnd/>
          </a:ln>
        </p:spPr>
        <p:txBody>
          <a:bodyPr/>
          <a:lstStyle/>
          <a:p>
            <a:fld id="{D05B4E63-1C7F-425F-83C6-11446BFD323D}" type="slidenum">
              <a:rPr lang="it-IT" smtClean="0">
                <a:latin typeface="Calibri" pitchFamily="34" charset="0"/>
                <a:ea typeface="ＭＳ Ｐゴシック" pitchFamily="34" charset="-128"/>
              </a:rPr>
              <a:pPr/>
              <a:t>8</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3" cstate="print"/>
          <a:srcRect/>
          <a:stretch>
            <a:fillRect/>
          </a:stretch>
        </p:blipFill>
        <p:spPr bwMode="auto">
          <a:xfrm>
            <a:off x="250825" y="101600"/>
            <a:ext cx="704850" cy="320675"/>
          </a:xfrm>
          <a:prstGeom prst="rect">
            <a:avLst/>
          </a:prstGeom>
          <a:noFill/>
          <a:ln w="9525">
            <a:noFill/>
            <a:miter lim="800000"/>
            <a:headEnd/>
            <a:tailEnd/>
          </a:ln>
        </p:spPr>
      </p:pic>
      <p:cxnSp>
        <p:nvCxnSpPr>
          <p:cNvPr id="5" name="Connettore 1 4"/>
          <p:cNvCxnSpPr/>
          <p:nvPr/>
        </p:nvCxnSpPr>
        <p:spPr>
          <a:xfrm>
            <a:off x="250825" y="476250"/>
            <a:ext cx="864235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50825" y="6308725"/>
            <a:ext cx="864235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293" name="CasellaDiTesto 10"/>
          <p:cNvSpPr txBox="1">
            <a:spLocks noChangeArrowheads="1"/>
          </p:cNvSpPr>
          <p:nvPr/>
        </p:nvSpPr>
        <p:spPr bwMode="auto">
          <a:xfrm>
            <a:off x="4932363" y="101600"/>
            <a:ext cx="4319587" cy="523875"/>
          </a:xfrm>
          <a:prstGeom prst="rect">
            <a:avLst/>
          </a:prstGeom>
          <a:noFill/>
          <a:ln w="9525">
            <a:noFill/>
            <a:miter lim="800000"/>
            <a:headEnd/>
            <a:tailEnd/>
          </a:ln>
        </p:spPr>
        <p:txBody>
          <a:bodyPr>
            <a:spAutoFit/>
          </a:bodyPr>
          <a:lstStyle/>
          <a:p>
            <a:r>
              <a:rPr lang="it-IT" sz="1400">
                <a:latin typeface="Calibri" pitchFamily="34" charset="0"/>
              </a:rPr>
              <a:t>                Università Carlo Cattaneo-LIUC    2010/2011		                  </a:t>
            </a:r>
          </a:p>
        </p:txBody>
      </p:sp>
      <p:sp>
        <p:nvSpPr>
          <p:cNvPr id="12294" name="TextBox 7"/>
          <p:cNvSpPr txBox="1">
            <a:spLocks noChangeArrowheads="1"/>
          </p:cNvSpPr>
          <p:nvPr/>
        </p:nvSpPr>
        <p:spPr bwMode="auto">
          <a:xfrm>
            <a:off x="468313" y="914400"/>
            <a:ext cx="8153400" cy="523875"/>
          </a:xfrm>
          <a:prstGeom prst="rect">
            <a:avLst/>
          </a:prstGeom>
          <a:noFill/>
          <a:ln w="9525">
            <a:noFill/>
            <a:miter lim="800000"/>
            <a:headEnd/>
            <a:tailEnd/>
          </a:ln>
        </p:spPr>
        <p:txBody>
          <a:bodyPr>
            <a:spAutoFit/>
          </a:bodyPr>
          <a:lstStyle/>
          <a:p>
            <a:r>
              <a:rPr lang="it-IT" sz="2800" b="1" dirty="0">
                <a:solidFill>
                  <a:srgbClr val="82302E"/>
                </a:solidFill>
                <a:latin typeface="Calibri" pitchFamily="34" charset="0"/>
              </a:rPr>
              <a:t> </a:t>
            </a:r>
            <a:r>
              <a:rPr lang="it-IT" sz="2800" b="1" dirty="0" smtClean="0">
                <a:solidFill>
                  <a:srgbClr val="82302E"/>
                </a:solidFill>
                <a:latin typeface="Calibri" pitchFamily="34" charset="0"/>
              </a:rPr>
              <a:t>1.5. </a:t>
            </a:r>
            <a:r>
              <a:rPr lang="it-IT" sz="2800" b="1" dirty="0" smtClean="0">
                <a:solidFill>
                  <a:srgbClr val="800000"/>
                </a:solidFill>
                <a:latin typeface="Calibri" pitchFamily="34" charset="0"/>
              </a:rPr>
              <a:t>CAMPIONE </a:t>
            </a:r>
            <a:r>
              <a:rPr lang="it-IT" sz="2800" b="1" dirty="0">
                <a:solidFill>
                  <a:srgbClr val="800000"/>
                </a:solidFill>
                <a:latin typeface="Calibri" pitchFamily="34" charset="0"/>
              </a:rPr>
              <a:t>INTERVISTATO</a:t>
            </a:r>
          </a:p>
        </p:txBody>
      </p:sp>
      <p:sp>
        <p:nvSpPr>
          <p:cNvPr id="12295" name="TextBox 7"/>
          <p:cNvSpPr txBox="1">
            <a:spLocks noChangeArrowheads="1"/>
          </p:cNvSpPr>
          <p:nvPr/>
        </p:nvSpPr>
        <p:spPr bwMode="auto">
          <a:xfrm>
            <a:off x="838200" y="1752600"/>
            <a:ext cx="7620000" cy="369888"/>
          </a:xfrm>
          <a:prstGeom prst="rect">
            <a:avLst/>
          </a:prstGeom>
          <a:noFill/>
          <a:ln w="9525">
            <a:noFill/>
            <a:miter lim="800000"/>
            <a:headEnd/>
            <a:tailEnd/>
          </a:ln>
        </p:spPr>
        <p:txBody>
          <a:bodyPr>
            <a:spAutoFit/>
          </a:bodyPr>
          <a:lstStyle/>
          <a:p>
            <a:endParaRPr lang="it-IT"/>
          </a:p>
        </p:txBody>
      </p:sp>
      <p:sp>
        <p:nvSpPr>
          <p:cNvPr id="12296" name="TextBox 8"/>
          <p:cNvSpPr txBox="1">
            <a:spLocks noChangeArrowheads="1"/>
          </p:cNvSpPr>
          <p:nvPr/>
        </p:nvSpPr>
        <p:spPr bwMode="auto">
          <a:xfrm>
            <a:off x="539750" y="1989138"/>
            <a:ext cx="8077200" cy="2554287"/>
          </a:xfrm>
          <a:prstGeom prst="rect">
            <a:avLst/>
          </a:prstGeom>
          <a:noFill/>
          <a:ln w="9525">
            <a:noFill/>
            <a:miter lim="800000"/>
            <a:headEnd/>
            <a:tailEnd/>
          </a:ln>
        </p:spPr>
        <p:txBody>
          <a:bodyPr>
            <a:spAutoFit/>
          </a:bodyPr>
          <a:lstStyle/>
          <a:p>
            <a:pPr algn="just">
              <a:buFont typeface="Arial" charset="0"/>
              <a:buChar char="•"/>
            </a:pPr>
            <a:r>
              <a:rPr lang="it-IT" sz="1600">
                <a:latin typeface="Calibri" pitchFamily="34" charset="0"/>
              </a:rPr>
              <a:t> Universo: popolazione intervistata composta da uomini e donne tra i 18 e gli 83 anni di età</a:t>
            </a:r>
          </a:p>
          <a:p>
            <a:pPr algn="just">
              <a:buFont typeface="Arial" charset="0"/>
              <a:buChar char="•"/>
            </a:pPr>
            <a:endParaRPr lang="it-IT" sz="1600">
              <a:latin typeface="Calibri" pitchFamily="34" charset="0"/>
            </a:endParaRPr>
          </a:p>
          <a:p>
            <a:pPr algn="just">
              <a:buFont typeface="Arial" charset="0"/>
              <a:buChar char="•"/>
            </a:pPr>
            <a:r>
              <a:rPr lang="it-IT" sz="1600">
                <a:latin typeface="Calibri" pitchFamily="34" charset="0"/>
              </a:rPr>
              <a:t> Periodo di raccolta dati: Novembre-Dicembre 2010</a:t>
            </a:r>
          </a:p>
          <a:p>
            <a:pPr algn="just">
              <a:buFont typeface="Arial" charset="0"/>
              <a:buChar char="•"/>
            </a:pPr>
            <a:endParaRPr lang="it-IT" sz="1600">
              <a:latin typeface="Calibri" pitchFamily="34" charset="0"/>
            </a:endParaRPr>
          </a:p>
          <a:p>
            <a:pPr algn="just">
              <a:buFont typeface="Arial" charset="0"/>
              <a:buChar char="•"/>
            </a:pPr>
            <a:r>
              <a:rPr lang="it-IT" sz="1600">
                <a:latin typeface="Calibri" pitchFamily="34" charset="0"/>
              </a:rPr>
              <a:t> Numero di questionari raccolti: 208 </a:t>
            </a:r>
          </a:p>
          <a:p>
            <a:pPr algn="just">
              <a:buFont typeface="Arial" charset="0"/>
              <a:buChar char="•"/>
            </a:pPr>
            <a:endParaRPr lang="it-IT" sz="1600">
              <a:latin typeface="Calibri" pitchFamily="34" charset="0"/>
            </a:endParaRPr>
          </a:p>
          <a:p>
            <a:pPr algn="just"/>
            <a:r>
              <a:rPr lang="it-IT" sz="1600">
                <a:latin typeface="Calibri" pitchFamily="34" charset="0"/>
              </a:rPr>
              <a:t>Il campione intervistato descrive una popolazione di consumatori molto ampia e diversificata, questo perché il caffè è notoriamente una bevanda degustata ad ogni età. </a:t>
            </a:r>
          </a:p>
          <a:p>
            <a:pPr algn="just">
              <a:buFont typeface="Arial" charset="0"/>
              <a:buChar char="•"/>
            </a:pPr>
            <a:endParaRPr lang="it-IT" sz="1600">
              <a:latin typeface="Calibri" pitchFamily="34" charset="0"/>
            </a:endParaRPr>
          </a:p>
          <a:p>
            <a:pPr algn="just"/>
            <a:endParaRPr lang="it-IT" sz="1600">
              <a:latin typeface="Calibri" pitchFamily="34" charset="0"/>
            </a:endParaRPr>
          </a:p>
        </p:txBody>
      </p:sp>
      <p:sp>
        <p:nvSpPr>
          <p:cNvPr id="12297" name="Slide Number Placeholder 9"/>
          <p:cNvSpPr>
            <a:spLocks noGrp="1"/>
          </p:cNvSpPr>
          <p:nvPr>
            <p:ph type="sldNum" sz="quarter" idx="12"/>
          </p:nvPr>
        </p:nvSpPr>
        <p:spPr bwMode="auto">
          <a:noFill/>
          <a:ln>
            <a:miter lim="800000"/>
            <a:headEnd/>
            <a:tailEnd/>
          </a:ln>
        </p:spPr>
        <p:txBody>
          <a:bodyPr/>
          <a:lstStyle/>
          <a:p>
            <a:fld id="{B87708A1-7F91-4C6C-A40D-DBCC5E187015}" type="slidenum">
              <a:rPr lang="it-IT" smtClean="0">
                <a:latin typeface="Calibri" pitchFamily="34" charset="0"/>
                <a:ea typeface="ＭＳ Ｐゴシック" pitchFamily="34" charset="-128"/>
              </a:rPr>
              <a:pPr/>
              <a:t>9</a:t>
            </a:fld>
            <a:endParaRPr lang="it-IT"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1697</TotalTime>
  <Words>10902</Words>
  <Application>Microsoft Office PowerPoint</Application>
  <PresentationFormat>On-screen Show (4:3)</PresentationFormat>
  <Paragraphs>3341</Paragraphs>
  <Slides>66</Slides>
  <Notes>64</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66</vt:i4>
      </vt:variant>
    </vt:vector>
  </HeadingPairs>
  <TitlesOfParts>
    <vt:vector size="70" baseType="lpstr">
      <vt:lpstr>Tema di Office</vt:lpstr>
      <vt:lpstr>Microsoft Excel 97-2003 Worksheet</vt:lpstr>
      <vt:lpstr>Chart</vt:lpstr>
      <vt:lpstr>Foglio di lavoro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DESCRIZIONE DEL CONSUMO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Andrea</dc:creator>
  <cp:lastModifiedBy>Elena Pallini</cp:lastModifiedBy>
  <cp:revision>254</cp:revision>
  <dcterms:created xsi:type="dcterms:W3CDTF">2011-01-13T13:34:34Z</dcterms:created>
  <dcterms:modified xsi:type="dcterms:W3CDTF">2011-12-12T09:37:42Z</dcterms:modified>
</cp:coreProperties>
</file>