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embeddings/oleObject1.bin" ContentType="application/vnd.openxmlformats-officedocument.oleObject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embeddings/oleObject2.bin" ContentType="application/vnd.openxmlformats-officedocument.oleObject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9" r:id="rId1"/>
  </p:sldMasterIdLst>
  <p:notesMasterIdLst>
    <p:notesMasterId r:id="rId44"/>
  </p:notesMasterIdLst>
  <p:handoutMasterIdLst>
    <p:handoutMasterId r:id="rId45"/>
  </p:handoutMasterIdLst>
  <p:sldIdLst>
    <p:sldId id="406" r:id="rId2"/>
    <p:sldId id="409" r:id="rId3"/>
    <p:sldId id="421" r:id="rId4"/>
    <p:sldId id="411" r:id="rId5"/>
    <p:sldId id="412" r:id="rId6"/>
    <p:sldId id="413" r:id="rId7"/>
    <p:sldId id="414" r:id="rId8"/>
    <p:sldId id="415" r:id="rId9"/>
    <p:sldId id="416" r:id="rId10"/>
    <p:sldId id="417" r:id="rId11"/>
    <p:sldId id="418" r:id="rId12"/>
    <p:sldId id="381" r:id="rId13"/>
    <p:sldId id="420" r:id="rId14"/>
    <p:sldId id="407" r:id="rId15"/>
    <p:sldId id="408" r:id="rId16"/>
    <p:sldId id="385" r:id="rId17"/>
    <p:sldId id="386" r:id="rId18"/>
    <p:sldId id="387" r:id="rId19"/>
    <p:sldId id="388" r:id="rId20"/>
    <p:sldId id="389" r:id="rId21"/>
    <p:sldId id="390" r:id="rId22"/>
    <p:sldId id="391" r:id="rId23"/>
    <p:sldId id="392" r:id="rId24"/>
    <p:sldId id="393" r:id="rId25"/>
    <p:sldId id="422" r:id="rId26"/>
    <p:sldId id="394" r:id="rId27"/>
    <p:sldId id="438" r:id="rId28"/>
    <p:sldId id="423" r:id="rId29"/>
    <p:sldId id="424" r:id="rId30"/>
    <p:sldId id="425" r:id="rId31"/>
    <p:sldId id="426" r:id="rId32"/>
    <p:sldId id="427" r:id="rId33"/>
    <p:sldId id="429" r:id="rId34"/>
    <p:sldId id="434" r:id="rId35"/>
    <p:sldId id="435" r:id="rId36"/>
    <p:sldId id="436" r:id="rId37"/>
    <p:sldId id="437" r:id="rId38"/>
    <p:sldId id="428" r:id="rId39"/>
    <p:sldId id="430" r:id="rId40"/>
    <p:sldId id="431" r:id="rId41"/>
    <p:sldId id="432" r:id="rId42"/>
    <p:sldId id="433" r:id="rId43"/>
  </p:sldIdLst>
  <p:sldSz cx="9144000" cy="6858000" type="overhead"/>
  <p:notesSz cx="6729413" cy="9926638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3333CC"/>
    <a:srgbClr val="FFFFCC"/>
    <a:srgbClr val="FF0000"/>
    <a:srgbClr val="000066"/>
    <a:srgbClr val="66FF33"/>
    <a:srgbClr val="FF33CC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-17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interSettings" Target="printerSettings/printerSettings1.bin"/><Relationship Id="rId47" Type="http://schemas.openxmlformats.org/officeDocument/2006/relationships/presProps" Target="presProps.xml"/><Relationship Id="rId48" Type="http://schemas.openxmlformats.org/officeDocument/2006/relationships/viewProps" Target="viewProps.xml"/><Relationship Id="rId49" Type="http://schemas.openxmlformats.org/officeDocument/2006/relationships/theme" Target="theme/theme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notesMaster" Target="notesMasters/notesMaster1.xml"/><Relationship Id="rId45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16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0000" y="0"/>
            <a:ext cx="289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16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8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16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0000" y="9448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6E94B48F-6125-40C9-B242-02008FB18FB2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85316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62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69" tIns="47585" rIns="95169" bIns="47585" numCol="1" anchor="t" anchorCtr="0" compatLnSpc="1">
            <a:prstTxWarp prst="textNoShape">
              <a:avLst/>
            </a:prstTxWarp>
          </a:bodyPr>
          <a:lstStyle>
            <a:lvl1pPr defTabSz="952500">
              <a:defRPr sz="13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1588" y="0"/>
            <a:ext cx="29162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69" tIns="47585" rIns="95169" bIns="47585" numCol="1" anchor="t" anchorCtr="0" compatLnSpc="1">
            <a:prstTxWarp prst="textNoShape">
              <a:avLst/>
            </a:prstTxWarp>
          </a:bodyPr>
          <a:lstStyle>
            <a:lvl1pPr algn="r" defTabSz="952500">
              <a:defRPr sz="13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5825" y="746125"/>
            <a:ext cx="4959350" cy="3719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714875"/>
            <a:ext cx="5383213" cy="446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69" tIns="47585" rIns="95169" bIns="475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162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69" tIns="47585" rIns="95169" bIns="47585" numCol="1" anchor="b" anchorCtr="0" compatLnSpc="1">
            <a:prstTxWarp prst="textNoShape">
              <a:avLst/>
            </a:prstTxWarp>
          </a:bodyPr>
          <a:lstStyle>
            <a:lvl1pPr defTabSz="952500">
              <a:defRPr sz="13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1588" y="9428163"/>
            <a:ext cx="2916237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69" tIns="47585" rIns="95169" bIns="47585" numCol="1" anchor="b" anchorCtr="0" compatLnSpc="1">
            <a:prstTxWarp prst="textNoShape">
              <a:avLst/>
            </a:prstTxWarp>
          </a:bodyPr>
          <a:lstStyle>
            <a:lvl1pPr algn="r" defTabSz="952500">
              <a:defRPr sz="1300"/>
            </a:lvl1pPr>
          </a:lstStyle>
          <a:p>
            <a:pPr>
              <a:defRPr/>
            </a:pPr>
            <a:fld id="{63683341-85A0-4A4F-81F1-A1F5781D6E68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62373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egnaposto immagine diapositiva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7410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7411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31CE95-F2F3-42F1-A435-A1C770EC0EB4}" type="slidenum">
              <a:rPr lang="it-IT" smtClean="0"/>
              <a:pPr/>
              <a:t>1</a:t>
            </a:fld>
            <a:endParaRPr lang="it-IT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77" name="Segnaposto immagine diapositiva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34178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34179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6649F7-121D-4E65-8FF0-5B8ECB4E41D8}" type="slidenum">
              <a:rPr lang="it-IT" smtClean="0"/>
              <a:pPr/>
              <a:t>10</a:t>
            </a:fld>
            <a:endParaRPr lang="it-IT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5" name="Segnaposto immagine diapositiva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36226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36227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4B819D-3973-4152-9D14-3F641FAD86D8}" type="slidenum">
              <a:rPr lang="it-IT" smtClean="0"/>
              <a:pPr/>
              <a:t>11</a:t>
            </a:fld>
            <a:endParaRPr lang="it-IT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3" name="Segnaposto immagine diapositiva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38274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38275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F66E5F-E174-4A8E-85CF-68BFBAA4A42D}" type="slidenum">
              <a:rPr lang="it-IT" smtClean="0"/>
              <a:pPr/>
              <a:t>12</a:t>
            </a:fld>
            <a:endParaRPr lang="it-IT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1" name="Segnaposto immagine diapositiva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40322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40323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0F6968-7B96-4EEC-B25B-13B63075641D}" type="slidenum">
              <a:rPr lang="it-IT" smtClean="0"/>
              <a:pPr/>
              <a:t>13</a:t>
            </a:fld>
            <a:endParaRPr lang="it-IT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69" name="Segnaposto immagine diapositiva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42370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42371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CFBB16-61B4-49FD-A1F9-B308EC697514}" type="slidenum">
              <a:rPr lang="it-IT" smtClean="0"/>
              <a:pPr/>
              <a:t>14</a:t>
            </a:fld>
            <a:endParaRPr lang="it-IT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7" name="Segnaposto immagine diapositiva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44418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44419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3F3DA3-B6F1-4438-ABEF-6A62BE823147}" type="slidenum">
              <a:rPr lang="it-IT" smtClean="0"/>
              <a:pPr/>
              <a:t>15</a:t>
            </a:fld>
            <a:endParaRPr lang="it-IT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5" name="Segnaposto immagine diapositiva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46466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46467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359F44-FAC2-484C-9DDB-C1A5CC1AA13C}" type="slidenum">
              <a:rPr lang="it-IT" smtClean="0"/>
              <a:pPr/>
              <a:t>16</a:t>
            </a:fld>
            <a:endParaRPr lang="it-IT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13" name="Segnaposto immagine diapositiva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48514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48515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6D5B8C-8CAE-4F29-928F-10A0FF816F18}" type="slidenum">
              <a:rPr lang="it-IT" smtClean="0"/>
              <a:pPr/>
              <a:t>17</a:t>
            </a:fld>
            <a:endParaRPr lang="it-IT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61" name="Segnaposto immagine diapositiva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50562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50563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5E3430-53AD-4BB4-9E61-E3A1B7B9414E}" type="slidenum">
              <a:rPr lang="it-IT" smtClean="0"/>
              <a:pPr/>
              <a:t>18</a:t>
            </a:fld>
            <a:endParaRPr lang="it-IT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609" name="Segnaposto immagine diapositiva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52610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52611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E7E752-00D9-40F4-BAB4-935C6DDC4514}" type="slidenum">
              <a:rPr lang="it-IT" smtClean="0"/>
              <a:pPr/>
              <a:t>19</a:t>
            </a:fld>
            <a:endParaRPr 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egnaposto immagine diapositiva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9458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9459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7C1A1C-024B-4CCC-A487-B541430BADFF}" type="slidenum">
              <a:rPr lang="it-IT" smtClean="0"/>
              <a:pPr/>
              <a:t>2</a:t>
            </a:fld>
            <a:endParaRPr lang="it-IT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57" name="Segnaposto immagine diapositiva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54658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54659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21BC92-0312-4A78-AE76-2F8D4E797110}" type="slidenum">
              <a:rPr lang="it-IT" smtClean="0"/>
              <a:pPr/>
              <a:t>20</a:t>
            </a:fld>
            <a:endParaRPr lang="it-IT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705" name="Segnaposto immagine diapositiva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56706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56707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DA3FF4-FDE8-43E6-8D64-5FAC7EC19917}" type="slidenum">
              <a:rPr lang="it-IT" smtClean="0"/>
              <a:pPr/>
              <a:t>21</a:t>
            </a:fld>
            <a:endParaRPr lang="it-IT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753" name="Segnaposto immagine diapositiva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58754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58755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D2F16A-F4B1-4D5D-891D-802E7EE8D28C}" type="slidenum">
              <a:rPr lang="it-IT" smtClean="0"/>
              <a:pPr/>
              <a:t>22</a:t>
            </a:fld>
            <a:endParaRPr lang="it-IT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01" name="Segnaposto immagine diapositiva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60802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60803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C64972-A067-43D8-BAF5-FFEC1B900067}" type="slidenum">
              <a:rPr lang="it-IT" smtClean="0"/>
              <a:pPr/>
              <a:t>23</a:t>
            </a:fld>
            <a:endParaRPr lang="it-IT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49" name="Segnaposto immagine diapositiva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62850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62851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2702FA-60E5-45BB-ABA0-DEFEE8690F9E}" type="slidenum">
              <a:rPr lang="it-IT" smtClean="0"/>
              <a:pPr/>
              <a:t>24</a:t>
            </a:fld>
            <a:endParaRPr lang="it-IT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897" name="Segnaposto immagine diapositiva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64898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64899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8D5D65-C7B5-4F6E-A9FF-E60FF1637F6F}" type="slidenum">
              <a:rPr lang="it-IT" smtClean="0"/>
              <a:pPr/>
              <a:t>25</a:t>
            </a:fld>
            <a:endParaRPr lang="it-IT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5" name="Segnaposto immagine diapositiva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66946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66947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E3503C-FB9D-4592-8A97-3FB21010B781}" type="slidenum">
              <a:rPr lang="it-IT" smtClean="0"/>
              <a:pPr/>
              <a:t>26</a:t>
            </a:fld>
            <a:endParaRPr lang="it-IT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3" name="Segnaposto immagine diapositiva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68994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68995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E4C099-7B4E-4954-B6CB-D85A37D4707F}" type="slidenum">
              <a:rPr lang="it-IT" smtClean="0"/>
              <a:pPr/>
              <a:t>27</a:t>
            </a:fld>
            <a:endParaRPr lang="it-IT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41" name="Segnaposto immagine diapositiva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71042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71043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92124C-67CA-415D-A685-3605C49562B3}" type="slidenum">
              <a:rPr lang="it-IT" smtClean="0"/>
              <a:pPr/>
              <a:t>28</a:t>
            </a:fld>
            <a:endParaRPr lang="it-IT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89" name="Segnaposto immagine diapositiva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73090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73091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1C2575-5CEE-45C1-AAA1-A014C23FC689}" type="slidenum">
              <a:rPr lang="it-IT" smtClean="0"/>
              <a:pPr/>
              <a:t>29</a:t>
            </a:fld>
            <a:endParaRPr lang="it-IT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egnaposto immagine diapositiva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1506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1507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ACCBD1-41B3-49DB-BD1F-F6D78F4E3DDD}" type="slidenum">
              <a:rPr lang="it-IT" smtClean="0"/>
              <a:pPr/>
              <a:t>3</a:t>
            </a:fld>
            <a:endParaRPr lang="it-IT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137" name="Segnaposto immagine diapositiva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75138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75139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EE35EB-4EC9-4762-BAA9-CA4B840AEC5F}" type="slidenum">
              <a:rPr lang="it-IT" smtClean="0"/>
              <a:pPr/>
              <a:t>30</a:t>
            </a:fld>
            <a:endParaRPr lang="it-IT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185" name="Segnaposto immagine diapositiva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77186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77187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A49F7E-DA3B-480E-93F8-0A1403131573}" type="slidenum">
              <a:rPr lang="it-IT" smtClean="0"/>
              <a:pPr/>
              <a:t>31</a:t>
            </a:fld>
            <a:endParaRPr lang="it-IT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3" name="Segnaposto immagine diapositiva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79234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79235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77821D-069A-4DF5-A9A0-42274D1EA167}" type="slidenum">
              <a:rPr lang="it-IT" smtClean="0"/>
              <a:pPr/>
              <a:t>32</a:t>
            </a:fld>
            <a:endParaRPr lang="it-IT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1" name="Segnaposto immagine diapositiva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81282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81283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E76213-44AD-4D80-8035-F196D2E44BE2}" type="slidenum">
              <a:rPr lang="it-IT" smtClean="0"/>
              <a:pPr/>
              <a:t>33</a:t>
            </a:fld>
            <a:endParaRPr lang="it-IT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29" name="Segnaposto immagine diapositiva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83330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83331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631F39-7C08-4D94-801C-7C13F542C2C7}" type="slidenum">
              <a:rPr lang="it-IT" smtClean="0"/>
              <a:pPr/>
              <a:t>34</a:t>
            </a:fld>
            <a:endParaRPr lang="it-IT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7" name="Segnaposto immagine diapositiva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85378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85379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F3A62F-FA0F-48CC-B254-510A342F9025}" type="slidenum">
              <a:rPr lang="it-IT" smtClean="0"/>
              <a:pPr/>
              <a:t>35</a:t>
            </a:fld>
            <a:endParaRPr lang="it-IT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425" name="Segnaposto immagine diapositiva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87426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87427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CD43C1-25ED-4D05-ACF3-01F80339332D}" type="slidenum">
              <a:rPr lang="it-IT" smtClean="0"/>
              <a:pPr/>
              <a:t>36</a:t>
            </a:fld>
            <a:endParaRPr lang="it-IT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3" name="Segnaposto immagine diapositiva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89474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89475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C24DFA-B09A-451B-8ED0-CBA32924CAAF}" type="slidenum">
              <a:rPr lang="it-IT" smtClean="0"/>
              <a:pPr/>
              <a:t>37</a:t>
            </a:fld>
            <a:endParaRPr lang="it-IT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1" name="Segnaposto immagine diapositiva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91522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91523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0A30C9-964C-4326-B45A-CAFC9DF21A67}" type="slidenum">
              <a:rPr lang="it-IT" smtClean="0"/>
              <a:pPr/>
              <a:t>38</a:t>
            </a:fld>
            <a:endParaRPr lang="it-IT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569" name="Segnaposto immagine diapositiva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93570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93571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1AE0ED-E422-4791-B456-088FFC828E30}" type="slidenum">
              <a:rPr lang="it-IT" smtClean="0"/>
              <a:pPr/>
              <a:t>39</a:t>
            </a:fld>
            <a:endParaRPr lang="it-IT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89" name="Segnaposto immagine diapositiva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21890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21891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A0A1A1-7E50-432E-BB28-454006663E23}" type="slidenum">
              <a:rPr lang="it-IT" smtClean="0"/>
              <a:pPr/>
              <a:t>4</a:t>
            </a:fld>
            <a:endParaRPr lang="it-IT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7" name="Segnaposto immagine diapositiva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95618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95619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6DBFFB-891D-4B7B-A746-1A4F6B41FA23}" type="slidenum">
              <a:rPr lang="it-IT" smtClean="0"/>
              <a:pPr/>
              <a:t>40</a:t>
            </a:fld>
            <a:endParaRPr lang="it-IT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65" name="Segnaposto immagine diapositiva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97666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97667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510D0F-B576-481E-9634-D3A7311D8FB9}" type="slidenum">
              <a:rPr lang="it-IT" smtClean="0"/>
              <a:pPr/>
              <a:t>41</a:t>
            </a:fld>
            <a:endParaRPr lang="it-IT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3" name="Segnaposto immagine diapositiva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99714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99715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B676D7-F3BC-4012-B966-D45414EF5ED2}" type="slidenum">
              <a:rPr lang="it-IT" smtClean="0"/>
              <a:pPr/>
              <a:t>42</a:t>
            </a:fld>
            <a:endParaRPr lang="it-IT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37" name="Segnaposto immagine diapositiva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23938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23939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9A0FD0-68AD-4172-9C36-BC25EBAFC86B}" type="slidenum">
              <a:rPr lang="it-IT" smtClean="0"/>
              <a:pPr/>
              <a:t>5</a:t>
            </a:fld>
            <a:endParaRPr lang="it-IT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5" name="Segnaposto immagine diapositiva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25986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25987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72093A-E61C-4C52-A76A-A7B727DB0F39}" type="slidenum">
              <a:rPr lang="it-IT" smtClean="0"/>
              <a:pPr/>
              <a:t>6</a:t>
            </a:fld>
            <a:endParaRPr lang="it-IT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3" name="Segnaposto immagine diapositiva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28034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28035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5E121C-1CC1-49E2-965B-546CF7E062EC}" type="slidenum">
              <a:rPr lang="it-IT" smtClean="0"/>
              <a:pPr/>
              <a:t>7</a:t>
            </a:fld>
            <a:endParaRPr lang="it-IT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F448F0-1E4E-4DE3-9A4E-7877206ABA62}" type="slidenum">
              <a:rPr lang="it-IT" smtClean="0"/>
              <a:pPr/>
              <a:t>8</a:t>
            </a:fld>
            <a:endParaRPr lang="it-IT" smtClean="0"/>
          </a:p>
        </p:txBody>
      </p:sp>
      <p:sp>
        <p:nvSpPr>
          <p:cNvPr id="430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it-IT" smtClean="0"/>
              <a:t>1. Tipo JIT - 2. lontananza, quindi ad esempio cercare di mitigare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29" name="Segnaposto immagine diapositiva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32130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32131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2CC3FE-70CE-4D4A-B074-BB417988C7C9}" type="slidenum">
              <a:rPr lang="it-IT" smtClean="0"/>
              <a:pPr/>
              <a:t>9</a:t>
            </a:fld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6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7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8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17" name="Text Box 23"/>
          <p:cNvSpPr txBox="1">
            <a:spLocks noChangeArrowheads="1"/>
          </p:cNvSpPr>
          <p:nvPr/>
        </p:nvSpPr>
        <p:spPr bwMode="auto">
          <a:xfrm>
            <a:off x="3687763" y="1908175"/>
            <a:ext cx="520541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it-IT" sz="3200" b="1" i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Gestione dei sistemi logistici e produttivi</a:t>
            </a:r>
            <a:endParaRPr lang="it-IT" sz="3200" b="1">
              <a:solidFill>
                <a:schemeClr val="bg1"/>
              </a:solidFill>
            </a:endParaRPr>
          </a:p>
        </p:txBody>
      </p:sp>
      <p:pic>
        <p:nvPicPr>
          <p:cNvPr id="18" name="Picture 25" descr="LOGOPOLI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417888" y="260350"/>
            <a:ext cx="1066800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 Box 26"/>
          <p:cNvSpPr txBox="1">
            <a:spLocks noChangeArrowheads="1"/>
          </p:cNvSpPr>
          <p:nvPr userDrawn="1"/>
        </p:nvSpPr>
        <p:spPr bwMode="auto">
          <a:xfrm>
            <a:off x="4494213" y="271463"/>
            <a:ext cx="4252912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0145" tIns="50073" rIns="100145" bIns="50073">
            <a:spAutoFit/>
          </a:bodyPr>
          <a:lstStyle/>
          <a:p>
            <a:pPr algn="ctr" defTabSz="1001713" eaLnBrk="0" hangingPunct="0">
              <a:defRPr/>
            </a:pPr>
            <a:r>
              <a:rPr lang="it-IT" sz="2600" b="1">
                <a:latin typeface="Tahoma" pitchFamily="34" charset="0"/>
              </a:rPr>
              <a:t>Politecnico di Milano</a:t>
            </a:r>
          </a:p>
          <a:p>
            <a:pPr algn="ctr" defTabSz="1001713" eaLnBrk="0" hangingPunct="0">
              <a:defRPr/>
            </a:pPr>
            <a:r>
              <a:rPr lang="it-IT" sz="2600" b="1">
                <a:latin typeface="Tahoma" pitchFamily="34" charset="0"/>
              </a:rPr>
              <a:t>II Facoltà di Ingegneria </a:t>
            </a:r>
          </a:p>
        </p:txBody>
      </p:sp>
      <p:sp>
        <p:nvSpPr>
          <p:cNvPr id="1538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000"/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20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Caso NewMat</a:t>
            </a:r>
          </a:p>
        </p:txBody>
      </p:sp>
      <p:sp>
        <p:nvSpPr>
          <p:cNvPr id="21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2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5D77C-6062-4D95-BE32-DA2EABDF3C43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47FDC7-4000-4428-85E8-C4289ED78233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Caso NewMat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46A198-6468-482C-BE8A-A4F9C21FC72E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Caso NewMat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olo, contenuto e 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84238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412875"/>
            <a:ext cx="4038600" cy="489585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4648200" y="1412875"/>
            <a:ext cx="4038600" cy="237172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3"/>
          </p:nvPr>
        </p:nvSpPr>
        <p:spPr>
          <a:xfrm>
            <a:off x="4648200" y="3937000"/>
            <a:ext cx="4038600" cy="237172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E1940-2193-48E5-A21D-EA746760495E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Caso NewMat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E84C2F-5E33-4799-9D1E-EF102CFCE595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Caso NewMat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FEE8EE-CB4D-4CA1-A429-D681FCF4DFD5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Caso NewMat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412875"/>
            <a:ext cx="4038600" cy="4895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412875"/>
            <a:ext cx="4038600" cy="4895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21F26-71DC-40FE-A6AC-B7AEAED4C403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Caso NewMat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1E9784-FC87-4687-AB0E-16125F6BB9DE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Caso NewMat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FA2B34-D1D0-42C2-A231-2FC6F21F3DEC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Caso NewMat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C4DED4-AB16-45E6-A1E1-0606248C4D06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Caso NewMat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B4A749-5F4E-4F4A-935C-FB6C3F22B0A3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Caso NewMat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7083F6-3932-44FC-9D6B-CB2230FCEC09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Caso NewMat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F3F8918D-3E4E-41C2-B1FB-E7A931337978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434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434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434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434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434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434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434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434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434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12875"/>
            <a:ext cx="8229600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435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it-IT"/>
              <a:t>Caso NewMat</a:t>
            </a:r>
          </a:p>
        </p:txBody>
      </p:sp>
      <p:sp>
        <p:nvSpPr>
          <p:cNvPr id="14354" name="Text Box 18"/>
          <p:cNvSpPr txBox="1">
            <a:spLocks noChangeArrowheads="1"/>
          </p:cNvSpPr>
          <p:nvPr userDrawn="1"/>
        </p:nvSpPr>
        <p:spPr bwMode="auto">
          <a:xfrm>
            <a:off x="3076575" y="77788"/>
            <a:ext cx="60864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>
                <a:solidFill>
                  <a:schemeClr val="bg2"/>
                </a:solidFill>
              </a:rPr>
              <a:t>Gestione</a:t>
            </a:r>
            <a:r>
              <a:rPr lang="en-US" b="1" dirty="0">
                <a:solidFill>
                  <a:schemeClr val="bg2"/>
                </a:solidFill>
              </a:rPr>
              <a:t> </a:t>
            </a:r>
            <a:r>
              <a:rPr lang="en-US" b="1" dirty="0" err="1">
                <a:solidFill>
                  <a:schemeClr val="bg2"/>
                </a:solidFill>
              </a:rPr>
              <a:t>dei</a:t>
            </a:r>
            <a:r>
              <a:rPr lang="en-US" b="1" dirty="0">
                <a:solidFill>
                  <a:schemeClr val="bg2"/>
                </a:solidFill>
              </a:rPr>
              <a:t> </a:t>
            </a:r>
            <a:r>
              <a:rPr lang="en-US" b="1" dirty="0" err="1">
                <a:solidFill>
                  <a:schemeClr val="bg2"/>
                </a:solidFill>
              </a:rPr>
              <a:t>sistemi</a:t>
            </a:r>
            <a:r>
              <a:rPr lang="en-US" b="1" dirty="0">
                <a:solidFill>
                  <a:schemeClr val="bg2"/>
                </a:solidFill>
              </a:rPr>
              <a:t> </a:t>
            </a:r>
            <a:r>
              <a:rPr lang="en-US" b="1" dirty="0" err="1">
                <a:solidFill>
                  <a:schemeClr val="bg2"/>
                </a:solidFill>
              </a:rPr>
              <a:t>logistici</a:t>
            </a:r>
            <a:r>
              <a:rPr lang="en-US" b="1" dirty="0">
                <a:solidFill>
                  <a:schemeClr val="bg2"/>
                </a:solidFill>
              </a:rPr>
              <a:t> e </a:t>
            </a:r>
            <a:r>
              <a:rPr lang="en-US" b="1" dirty="0" err="1">
                <a:solidFill>
                  <a:schemeClr val="bg2"/>
                </a:solidFill>
              </a:rPr>
              <a:t>produttivi</a:t>
            </a:r>
            <a:r>
              <a:rPr lang="en-US" b="1" dirty="0">
                <a:solidFill>
                  <a:schemeClr val="bg2"/>
                </a:solidFill>
              </a:rPr>
              <a:t>, </a:t>
            </a:r>
            <a:r>
              <a:rPr lang="en-US" b="1" dirty="0" err="1">
                <a:solidFill>
                  <a:schemeClr val="bg2"/>
                </a:solidFill>
              </a:rPr>
              <a:t>a.a</a:t>
            </a:r>
            <a:r>
              <a:rPr lang="en-US" b="1" dirty="0">
                <a:solidFill>
                  <a:schemeClr val="bg2"/>
                </a:solidFill>
              </a:rPr>
              <a:t>. </a:t>
            </a:r>
            <a:r>
              <a:rPr lang="en-US" b="1" dirty="0" smtClean="0">
                <a:solidFill>
                  <a:schemeClr val="bg2"/>
                </a:solidFill>
              </a:rPr>
              <a:t>2012/13 </a:t>
            </a:r>
            <a:endParaRPr lang="en-US" b="1" dirty="0">
              <a:solidFill>
                <a:schemeClr val="bg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1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65" r:id="rId9"/>
    <p:sldLayoutId id="2147483664" r:id="rId10"/>
    <p:sldLayoutId id="2147483663" r:id="rId11"/>
    <p:sldLayoutId id="2147483662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4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b="1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6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7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4" Type="http://schemas.openxmlformats.org/officeDocument/2006/relationships/image" Target="../media/image9.emf"/><Relationship Id="rId5" Type="http://schemas.openxmlformats.org/officeDocument/2006/relationships/image" Target="../media/image10.emf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1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4" Type="http://schemas.openxmlformats.org/officeDocument/2006/relationships/image" Target="../media/image13.wmf"/><Relationship Id="rId5" Type="http://schemas.openxmlformats.org/officeDocument/2006/relationships/image" Target="../media/image14.emf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5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4" Type="http://schemas.openxmlformats.org/officeDocument/2006/relationships/image" Target="../media/image17.emf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8.e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19.e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20.e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21.e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4" Type="http://schemas.openxmlformats.org/officeDocument/2006/relationships/image" Target="../media/image23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23.e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Relationship Id="rId3" Type="http://schemas.openxmlformats.org/officeDocument/2006/relationships/image" Target="../media/image24.em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Relationship Id="rId3" Type="http://schemas.openxmlformats.org/officeDocument/2006/relationships/image" Target="../media/image25.em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Relationship Id="rId3" Type="http://schemas.openxmlformats.org/officeDocument/2006/relationships/image" Target="../media/image26.emf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Relationship Id="rId3" Type="http://schemas.openxmlformats.org/officeDocument/2006/relationships/image" Target="../media/image27.emf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Relationship Id="rId3" Type="http://schemas.openxmlformats.org/officeDocument/2006/relationships/image" Target="../media/image28.emf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Relationship Id="rId3" Type="http://schemas.openxmlformats.org/officeDocument/2006/relationships/image" Target="../media/image29.em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4" Type="http://schemas.openxmlformats.org/officeDocument/2006/relationships/image" Target="../media/image31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4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Relationship Id="rId3" Type="http://schemas.openxmlformats.org/officeDocument/2006/relationships/image" Target="../media/image32.em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emf"/><Relationship Id="rId4" Type="http://schemas.openxmlformats.org/officeDocument/2006/relationships/image" Target="../media/image34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Relationship Id="rId3" Type="http://schemas.openxmlformats.org/officeDocument/2006/relationships/image" Target="../media/image35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it-IT" smtClean="0"/>
              <a:t>Le misure di prestazione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2900" smtClean="0"/>
              <a:t>La misura dell’efficienza della gestione materiali</a:t>
            </a:r>
            <a:r>
              <a:rPr lang="it-IT" smtClean="0"/>
              <a:t> </a:t>
            </a:r>
            <a:endParaRPr lang="it-IT" sz="2200" smtClean="0"/>
          </a:p>
        </p:txBody>
      </p:sp>
      <p:sp>
        <p:nvSpPr>
          <p:cNvPr id="433153" name="Segnaposto numero diapositiva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F6493F7-1D76-4059-88DA-46DCE529188E}" type="slidenum">
              <a:rPr lang="it-IT" smtClean="0">
                <a:latin typeface="Arial Black"/>
              </a:rPr>
              <a:pPr/>
              <a:t>10</a:t>
            </a:fld>
            <a:endParaRPr lang="it-IT" smtClean="0">
              <a:latin typeface="Arial Black"/>
            </a:endParaRPr>
          </a:p>
        </p:txBody>
      </p:sp>
      <p:sp>
        <p:nvSpPr>
          <p:cNvPr id="433154" name="Freeform 2"/>
          <p:cNvSpPr>
            <a:spLocks/>
          </p:cNvSpPr>
          <p:nvPr/>
        </p:nvSpPr>
        <p:spPr bwMode="auto">
          <a:xfrm flipV="1">
            <a:off x="539750" y="2455863"/>
            <a:ext cx="6818313" cy="4068762"/>
          </a:xfrm>
          <a:custGeom>
            <a:avLst/>
            <a:gdLst>
              <a:gd name="T0" fmla="*/ 3909 w 4295"/>
              <a:gd name="T1" fmla="*/ 2563 h 2563"/>
              <a:gd name="T2" fmla="*/ 0 w 4295"/>
              <a:gd name="T3" fmla="*/ 2177 h 2563"/>
              <a:gd name="T4" fmla="*/ 0 w 4295"/>
              <a:gd name="T5" fmla="*/ 0 h 2563"/>
              <a:gd name="T6" fmla="*/ 4140 w 4295"/>
              <a:gd name="T7" fmla="*/ 0 h 2563"/>
              <a:gd name="T8" fmla="*/ 4295 w 4295"/>
              <a:gd name="T9" fmla="*/ 2349 h 2563"/>
              <a:gd name="T10" fmla="*/ 3909 w 4295"/>
              <a:gd name="T11" fmla="*/ 2563 h 256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295"/>
              <a:gd name="T19" fmla="*/ 0 h 2563"/>
              <a:gd name="T20" fmla="*/ 4295 w 4295"/>
              <a:gd name="T21" fmla="*/ 2563 h 256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295" h="2563">
                <a:moveTo>
                  <a:pt x="3909" y="2563"/>
                </a:moveTo>
                <a:lnTo>
                  <a:pt x="0" y="2177"/>
                </a:lnTo>
                <a:lnTo>
                  <a:pt x="0" y="0"/>
                </a:lnTo>
                <a:lnTo>
                  <a:pt x="4140" y="0"/>
                </a:lnTo>
                <a:lnTo>
                  <a:pt x="4295" y="2349"/>
                </a:lnTo>
                <a:lnTo>
                  <a:pt x="3909" y="2563"/>
                </a:lnTo>
                <a:close/>
              </a:path>
            </a:pathLst>
          </a:custGeom>
          <a:gradFill rotWithShape="0">
            <a:gsLst>
              <a:gs pos="0">
                <a:srgbClr val="F9F9F9"/>
              </a:gs>
              <a:gs pos="100000">
                <a:srgbClr val="C0C0C0"/>
              </a:gs>
            </a:gsLst>
            <a:lin ang="18900000" scaled="1"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it-IT"/>
          </a:p>
        </p:txBody>
      </p:sp>
      <p:grpSp>
        <p:nvGrpSpPr>
          <p:cNvPr id="433156" name="Group 4"/>
          <p:cNvGrpSpPr>
            <a:grpSpLocks/>
          </p:cNvGrpSpPr>
          <p:nvPr/>
        </p:nvGrpSpPr>
        <p:grpSpPr bwMode="auto">
          <a:xfrm>
            <a:off x="6700838" y="1460500"/>
            <a:ext cx="1919287" cy="1439863"/>
            <a:chOff x="4112" y="3016"/>
            <a:chExt cx="1209" cy="907"/>
          </a:xfrm>
        </p:grpSpPr>
        <p:sp>
          <p:nvSpPr>
            <p:cNvPr id="433159" name="Rectangle 5"/>
            <p:cNvSpPr>
              <a:spLocks noChangeAspect="1" noChangeArrowheads="1"/>
            </p:cNvSpPr>
            <p:nvPr/>
          </p:nvSpPr>
          <p:spPr bwMode="auto">
            <a:xfrm>
              <a:off x="4112" y="3016"/>
              <a:ext cx="403" cy="302"/>
            </a:xfrm>
            <a:prstGeom prst="rect">
              <a:avLst/>
            </a:prstGeom>
            <a:solidFill>
              <a:schemeClr val="folHlink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>
                <a:solidFill>
                  <a:schemeClr val="bg1"/>
                </a:solidFill>
                <a:latin typeface="Tahoma" pitchFamily="34" charset="0"/>
              </a:endParaRPr>
            </a:p>
          </p:txBody>
        </p:sp>
        <p:sp>
          <p:nvSpPr>
            <p:cNvPr id="433160" name="Rectangle 6"/>
            <p:cNvSpPr>
              <a:spLocks noChangeAspect="1" noChangeArrowheads="1"/>
            </p:cNvSpPr>
            <p:nvPr/>
          </p:nvSpPr>
          <p:spPr bwMode="auto">
            <a:xfrm>
              <a:off x="4516" y="3016"/>
              <a:ext cx="404" cy="303"/>
            </a:xfrm>
            <a:prstGeom prst="rect">
              <a:avLst/>
            </a:prstGeom>
            <a:solidFill>
              <a:schemeClr val="accent2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ahoma" pitchFamily="34" charset="0"/>
              </a:endParaRPr>
            </a:p>
          </p:txBody>
        </p:sp>
        <p:sp>
          <p:nvSpPr>
            <p:cNvPr id="433161" name="Rectangle 7"/>
            <p:cNvSpPr>
              <a:spLocks noChangeAspect="1" noChangeArrowheads="1"/>
            </p:cNvSpPr>
            <p:nvPr/>
          </p:nvSpPr>
          <p:spPr bwMode="auto">
            <a:xfrm>
              <a:off x="4918" y="3016"/>
              <a:ext cx="403" cy="302"/>
            </a:xfrm>
            <a:prstGeom prst="rect">
              <a:avLst/>
            </a:prstGeom>
            <a:solidFill>
              <a:srgbClr val="C0C0C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3162" name="Rectangle 8"/>
            <p:cNvSpPr>
              <a:spLocks noChangeAspect="1" noChangeArrowheads="1"/>
            </p:cNvSpPr>
            <p:nvPr/>
          </p:nvSpPr>
          <p:spPr bwMode="auto">
            <a:xfrm>
              <a:off x="4112" y="3620"/>
              <a:ext cx="403" cy="303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3163" name="Rectangle 9"/>
            <p:cNvSpPr>
              <a:spLocks noChangeAspect="1" noChangeArrowheads="1"/>
            </p:cNvSpPr>
            <p:nvPr/>
          </p:nvSpPr>
          <p:spPr bwMode="auto">
            <a:xfrm>
              <a:off x="4515" y="3621"/>
              <a:ext cx="403" cy="302"/>
            </a:xfrm>
            <a:prstGeom prst="rect">
              <a:avLst/>
            </a:prstGeom>
            <a:solidFill>
              <a:schemeClr val="accent2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ahoma" pitchFamily="34" charset="0"/>
              </a:endParaRPr>
            </a:p>
          </p:txBody>
        </p:sp>
        <p:sp>
          <p:nvSpPr>
            <p:cNvPr id="433164" name="Rectangle 10"/>
            <p:cNvSpPr>
              <a:spLocks noChangeAspect="1" noChangeArrowheads="1"/>
            </p:cNvSpPr>
            <p:nvPr/>
          </p:nvSpPr>
          <p:spPr bwMode="auto">
            <a:xfrm>
              <a:off x="4918" y="3620"/>
              <a:ext cx="403" cy="303"/>
            </a:xfrm>
            <a:prstGeom prst="rect">
              <a:avLst/>
            </a:prstGeom>
            <a:solidFill>
              <a:schemeClr val="hlink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solidFill>
                  <a:schemeClr val="bg1"/>
                </a:solidFill>
                <a:latin typeface="Tahoma" pitchFamily="34" charset="0"/>
              </a:endParaRPr>
            </a:p>
          </p:txBody>
        </p:sp>
        <p:sp>
          <p:nvSpPr>
            <p:cNvPr id="433165" name="Rectangle 11"/>
            <p:cNvSpPr>
              <a:spLocks noChangeAspect="1" noChangeArrowheads="1"/>
            </p:cNvSpPr>
            <p:nvPr/>
          </p:nvSpPr>
          <p:spPr bwMode="auto">
            <a:xfrm>
              <a:off x="4112" y="3318"/>
              <a:ext cx="403" cy="303"/>
            </a:xfrm>
            <a:prstGeom prst="rect">
              <a:avLst/>
            </a:prstGeom>
            <a:solidFill>
              <a:schemeClr val="folHlink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solidFill>
                  <a:schemeClr val="bg1"/>
                </a:solidFill>
                <a:latin typeface="Tahoma" pitchFamily="34" charset="0"/>
              </a:endParaRPr>
            </a:p>
          </p:txBody>
        </p:sp>
        <p:sp>
          <p:nvSpPr>
            <p:cNvPr id="433166" name="Rectangle 12"/>
            <p:cNvSpPr>
              <a:spLocks noChangeAspect="1" noChangeArrowheads="1"/>
            </p:cNvSpPr>
            <p:nvPr/>
          </p:nvSpPr>
          <p:spPr bwMode="auto">
            <a:xfrm>
              <a:off x="4515" y="3319"/>
              <a:ext cx="403" cy="302"/>
            </a:xfrm>
            <a:prstGeom prst="rect">
              <a:avLst/>
            </a:prstGeom>
            <a:solidFill>
              <a:schemeClr val="accent2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ahoma" pitchFamily="34" charset="0"/>
              </a:endParaRPr>
            </a:p>
          </p:txBody>
        </p:sp>
        <p:sp>
          <p:nvSpPr>
            <p:cNvPr id="433167" name="Rectangle 13"/>
            <p:cNvSpPr>
              <a:spLocks noChangeAspect="1" noChangeArrowheads="1"/>
            </p:cNvSpPr>
            <p:nvPr/>
          </p:nvSpPr>
          <p:spPr bwMode="auto">
            <a:xfrm>
              <a:off x="4918" y="3318"/>
              <a:ext cx="403" cy="303"/>
            </a:xfrm>
            <a:prstGeom prst="rect">
              <a:avLst/>
            </a:prstGeom>
            <a:solidFill>
              <a:schemeClr val="hlink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solidFill>
                  <a:schemeClr val="bg1"/>
                </a:solidFill>
                <a:latin typeface="Tahoma" pitchFamily="34" charset="0"/>
              </a:endParaRPr>
            </a:p>
          </p:txBody>
        </p:sp>
        <p:sp>
          <p:nvSpPr>
            <p:cNvPr id="433168" name="Rectangle 14"/>
            <p:cNvSpPr>
              <a:spLocks noChangeAspect="1" noChangeArrowheads="1"/>
            </p:cNvSpPr>
            <p:nvPr/>
          </p:nvSpPr>
          <p:spPr bwMode="auto">
            <a:xfrm>
              <a:off x="4112" y="3016"/>
              <a:ext cx="1209" cy="907"/>
            </a:xfrm>
            <a:prstGeom prst="rect">
              <a:avLst/>
            </a:prstGeom>
            <a:noFill/>
            <a:ln w="349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33157" name="Text Box 15"/>
          <p:cNvSpPr txBox="1">
            <a:spLocks noChangeArrowheads="1"/>
          </p:cNvSpPr>
          <p:nvPr/>
        </p:nvSpPr>
        <p:spPr bwMode="auto">
          <a:xfrm>
            <a:off x="1038225" y="4054475"/>
            <a:ext cx="6607175" cy="155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190500" indent="-190500">
              <a:buFontTx/>
              <a:buChar char="•"/>
              <a:tabLst>
                <a:tab pos="381000" algn="l"/>
              </a:tabLst>
            </a:pPr>
            <a:r>
              <a:rPr lang="it-IT" sz="1600">
                <a:solidFill>
                  <a:schemeClr val="tx2"/>
                </a:solidFill>
                <a:latin typeface="Tahoma" pitchFamily="34" charset="0"/>
              </a:rPr>
              <a:t>N° items generalmente contenuto; “obiettivo incrementare”</a:t>
            </a:r>
          </a:p>
          <a:p>
            <a:pPr marL="190500" indent="-190500">
              <a:buFontTx/>
              <a:buChar char="•"/>
              <a:tabLst>
                <a:tab pos="381000" algn="l"/>
              </a:tabLst>
            </a:pPr>
            <a:r>
              <a:rPr lang="it-IT" sz="1600">
                <a:solidFill>
                  <a:schemeClr val="tx2"/>
                </a:solidFill>
                <a:latin typeface="Tahoma" pitchFamily="34" charset="0"/>
              </a:rPr>
              <a:t>Scorte contenute o vendite non adeguate?</a:t>
            </a:r>
            <a:br>
              <a:rPr lang="it-IT" sz="1600">
                <a:solidFill>
                  <a:schemeClr val="tx2"/>
                </a:solidFill>
                <a:latin typeface="Tahoma" pitchFamily="34" charset="0"/>
              </a:rPr>
            </a:br>
            <a:r>
              <a:rPr lang="it-IT" sz="1600" b="1">
                <a:solidFill>
                  <a:schemeClr val="tx2"/>
                </a:solidFill>
                <a:latin typeface="Tahoma" pitchFamily="34" charset="0"/>
              </a:rPr>
              <a:t>Monitorare attentamente le rotture di stock</a:t>
            </a:r>
            <a:endParaRPr lang="it-IT" sz="1600">
              <a:solidFill>
                <a:schemeClr val="tx2"/>
              </a:solidFill>
              <a:latin typeface="Tahoma" pitchFamily="34" charset="0"/>
            </a:endParaRPr>
          </a:p>
          <a:p>
            <a:pPr marL="190500" indent="-190500">
              <a:buFontTx/>
              <a:buChar char="•"/>
              <a:tabLst>
                <a:tab pos="381000" algn="l"/>
              </a:tabLst>
            </a:pPr>
            <a:r>
              <a:rPr lang="it-IT" sz="1600">
                <a:solidFill>
                  <a:schemeClr val="tx2"/>
                </a:solidFill>
                <a:latin typeface="Tahoma" pitchFamily="34" charset="0"/>
              </a:rPr>
              <a:t>Situazioni specifiche:</a:t>
            </a:r>
          </a:p>
          <a:p>
            <a:pPr marL="190500" indent="-190500">
              <a:tabLst>
                <a:tab pos="381000" algn="l"/>
              </a:tabLst>
            </a:pPr>
            <a:r>
              <a:rPr lang="it-IT" sz="1600">
                <a:solidFill>
                  <a:schemeClr val="tx2"/>
                </a:solidFill>
                <a:latin typeface="Tahoma" pitchFamily="34" charset="0"/>
              </a:rPr>
              <a:t>	– items prodotti/acquistati </a:t>
            </a:r>
            <a:r>
              <a:rPr lang="it-IT" sz="1600" b="1">
                <a:solidFill>
                  <a:schemeClr val="tx2"/>
                </a:solidFill>
                <a:latin typeface="Tahoma" pitchFamily="34" charset="0"/>
              </a:rPr>
              <a:t>su ordine</a:t>
            </a:r>
          </a:p>
          <a:p>
            <a:pPr marL="190500" indent="-190500">
              <a:tabLst>
                <a:tab pos="381000" algn="l"/>
              </a:tabLst>
            </a:pPr>
            <a:r>
              <a:rPr lang="it-IT" sz="1600">
                <a:solidFill>
                  <a:schemeClr val="tx2"/>
                </a:solidFill>
                <a:latin typeface="Tahoma" pitchFamily="34" charset="0"/>
              </a:rPr>
              <a:t>	– items gestiti in logica </a:t>
            </a:r>
            <a:r>
              <a:rPr lang="it-IT" sz="1600" b="1">
                <a:solidFill>
                  <a:schemeClr val="tx2"/>
                </a:solidFill>
                <a:latin typeface="Tahoma" pitchFamily="34" charset="0"/>
              </a:rPr>
              <a:t>Just In Time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2900" smtClean="0"/>
              <a:t>La misura dell’efficienza della gestione materiali</a:t>
            </a:r>
            <a:r>
              <a:rPr lang="it-IT" smtClean="0"/>
              <a:t> </a:t>
            </a:r>
            <a:endParaRPr lang="it-IT" sz="2200" smtClean="0"/>
          </a:p>
        </p:txBody>
      </p:sp>
      <p:sp>
        <p:nvSpPr>
          <p:cNvPr id="435201" name="Segnaposto numero diapositiva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103EE20-C1CA-4635-8258-FBC0997DF9C0}" type="slidenum">
              <a:rPr lang="it-IT" smtClean="0">
                <a:latin typeface="Arial Black"/>
              </a:rPr>
              <a:pPr/>
              <a:t>11</a:t>
            </a:fld>
            <a:endParaRPr lang="it-IT" smtClean="0">
              <a:latin typeface="Arial Black"/>
            </a:endParaRPr>
          </a:p>
        </p:txBody>
      </p:sp>
      <p:sp>
        <p:nvSpPr>
          <p:cNvPr id="435202" name="Freeform 2"/>
          <p:cNvSpPr>
            <a:spLocks/>
          </p:cNvSpPr>
          <p:nvPr/>
        </p:nvSpPr>
        <p:spPr bwMode="auto">
          <a:xfrm flipH="1" flipV="1">
            <a:off x="1905000" y="2433638"/>
            <a:ext cx="6818313" cy="4068762"/>
          </a:xfrm>
          <a:custGeom>
            <a:avLst/>
            <a:gdLst>
              <a:gd name="T0" fmla="*/ 3909 w 4295"/>
              <a:gd name="T1" fmla="*/ 2563 h 2563"/>
              <a:gd name="T2" fmla="*/ 0 w 4295"/>
              <a:gd name="T3" fmla="*/ 2177 h 2563"/>
              <a:gd name="T4" fmla="*/ 0 w 4295"/>
              <a:gd name="T5" fmla="*/ 0 h 2563"/>
              <a:gd name="T6" fmla="*/ 4140 w 4295"/>
              <a:gd name="T7" fmla="*/ 0 h 2563"/>
              <a:gd name="T8" fmla="*/ 4295 w 4295"/>
              <a:gd name="T9" fmla="*/ 2349 h 2563"/>
              <a:gd name="T10" fmla="*/ 3909 w 4295"/>
              <a:gd name="T11" fmla="*/ 2563 h 256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295"/>
              <a:gd name="T19" fmla="*/ 0 h 2563"/>
              <a:gd name="T20" fmla="*/ 4295 w 4295"/>
              <a:gd name="T21" fmla="*/ 2563 h 256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295" h="2563">
                <a:moveTo>
                  <a:pt x="3909" y="2563"/>
                </a:moveTo>
                <a:lnTo>
                  <a:pt x="0" y="2177"/>
                </a:lnTo>
                <a:lnTo>
                  <a:pt x="0" y="0"/>
                </a:lnTo>
                <a:lnTo>
                  <a:pt x="4140" y="0"/>
                </a:lnTo>
                <a:lnTo>
                  <a:pt x="4295" y="2349"/>
                </a:lnTo>
                <a:lnTo>
                  <a:pt x="3909" y="2563"/>
                </a:lnTo>
                <a:close/>
              </a:path>
            </a:pathLst>
          </a:custGeom>
          <a:gradFill rotWithShape="0">
            <a:gsLst>
              <a:gs pos="0">
                <a:srgbClr val="FF5050"/>
              </a:gs>
              <a:gs pos="100000">
                <a:srgbClr val="FFF8F8"/>
              </a:gs>
            </a:gsLst>
            <a:lin ang="2700000" scaled="1"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35204" name="Text Box 4"/>
          <p:cNvSpPr txBox="1">
            <a:spLocks noChangeArrowheads="1"/>
          </p:cNvSpPr>
          <p:nvPr/>
        </p:nvSpPr>
        <p:spPr bwMode="auto">
          <a:xfrm>
            <a:off x="2212975" y="3481388"/>
            <a:ext cx="6607175" cy="253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190500" indent="-190500">
              <a:buFontTx/>
              <a:buChar char="•"/>
              <a:tabLst>
                <a:tab pos="381000" algn="l"/>
              </a:tabLst>
            </a:pPr>
            <a:r>
              <a:rPr lang="it-IT" sz="1600">
                <a:solidFill>
                  <a:schemeClr val="tx2"/>
                </a:solidFill>
                <a:latin typeface="Tahoma" pitchFamily="34" charset="0"/>
              </a:rPr>
              <a:t>N° items generalmente molto elevato</a:t>
            </a:r>
          </a:p>
          <a:p>
            <a:pPr marL="190500" indent="-190500">
              <a:buFontTx/>
              <a:buChar char="•"/>
              <a:tabLst>
                <a:tab pos="381000" algn="l"/>
              </a:tabLst>
            </a:pPr>
            <a:r>
              <a:rPr lang="it-IT" sz="1600">
                <a:solidFill>
                  <a:schemeClr val="tx2"/>
                </a:solidFill>
                <a:latin typeface="Tahoma" pitchFamily="34" charset="0"/>
              </a:rPr>
              <a:t>Items di scarso interesse sia per i responsabili della gestione scorte, sia per i responsabili delle vendite</a:t>
            </a:r>
          </a:p>
          <a:p>
            <a:pPr marL="190500" indent="-190500">
              <a:buFontTx/>
              <a:buChar char="•"/>
              <a:tabLst>
                <a:tab pos="381000" algn="l"/>
              </a:tabLst>
            </a:pPr>
            <a:r>
              <a:rPr lang="it-IT" sz="1600">
                <a:solidFill>
                  <a:schemeClr val="tx2"/>
                </a:solidFill>
                <a:latin typeface="Tahoma" pitchFamily="34" charset="0"/>
              </a:rPr>
              <a:t>Items onerosi dal punto di vista della gestione di magazzino: aggiornamento dati di magazzino,occupazione spazio, etc.</a:t>
            </a:r>
          </a:p>
          <a:p>
            <a:pPr marL="190500" indent="-190500">
              <a:buFontTx/>
              <a:buChar char="•"/>
              <a:tabLst>
                <a:tab pos="381000" algn="l"/>
              </a:tabLst>
            </a:pPr>
            <a:r>
              <a:rPr lang="it-IT" sz="1600">
                <a:solidFill>
                  <a:schemeClr val="tx2"/>
                </a:solidFill>
                <a:latin typeface="Tahoma" pitchFamily="34" charset="0"/>
              </a:rPr>
              <a:t>Situazioni specifiche:</a:t>
            </a:r>
          </a:p>
          <a:p>
            <a:pPr marL="190500" indent="-190500">
              <a:tabLst>
                <a:tab pos="381000" algn="l"/>
              </a:tabLst>
            </a:pPr>
            <a:r>
              <a:rPr lang="it-IT" sz="1600">
                <a:solidFill>
                  <a:schemeClr val="tx2"/>
                </a:solidFill>
                <a:latin typeface="Tahoma" pitchFamily="34" charset="0"/>
              </a:rPr>
              <a:t>	– se gli items sono di scarso interesse: verificare l’opportunità di 		</a:t>
            </a:r>
            <a:r>
              <a:rPr lang="it-IT" sz="1600" b="1">
                <a:solidFill>
                  <a:schemeClr val="tx2"/>
                </a:solidFill>
                <a:latin typeface="Tahoma" pitchFamily="34" charset="0"/>
              </a:rPr>
              <a:t>operare degli stralci</a:t>
            </a:r>
          </a:p>
          <a:p>
            <a:pPr marL="190500" indent="-190500">
              <a:tabLst>
                <a:tab pos="381000" algn="l"/>
              </a:tabLst>
            </a:pPr>
            <a:r>
              <a:rPr lang="it-IT" sz="1600">
                <a:solidFill>
                  <a:schemeClr val="tx2"/>
                </a:solidFill>
                <a:latin typeface="Tahoma" pitchFamily="34" charset="0"/>
              </a:rPr>
              <a:t>	– se le vendite sono contenute perché il prodotto non è disponibile: 		</a:t>
            </a:r>
            <a:r>
              <a:rPr lang="it-IT" sz="1600" b="1">
                <a:solidFill>
                  <a:schemeClr val="tx2"/>
                </a:solidFill>
                <a:latin typeface="Tahoma" pitchFamily="34" charset="0"/>
              </a:rPr>
              <a:t>migliorare gestione scorte e monitorare rotture di stock</a:t>
            </a:r>
          </a:p>
        </p:txBody>
      </p:sp>
      <p:grpSp>
        <p:nvGrpSpPr>
          <p:cNvPr id="435205" name="Group 5"/>
          <p:cNvGrpSpPr>
            <a:grpSpLocks/>
          </p:cNvGrpSpPr>
          <p:nvPr/>
        </p:nvGrpSpPr>
        <p:grpSpPr bwMode="auto">
          <a:xfrm>
            <a:off x="608013" y="1412875"/>
            <a:ext cx="1919287" cy="1439863"/>
            <a:chOff x="4112" y="3016"/>
            <a:chExt cx="1209" cy="907"/>
          </a:xfrm>
        </p:grpSpPr>
        <p:sp>
          <p:nvSpPr>
            <p:cNvPr id="435207" name="Rectangle 6"/>
            <p:cNvSpPr>
              <a:spLocks noChangeAspect="1" noChangeArrowheads="1"/>
            </p:cNvSpPr>
            <p:nvPr/>
          </p:nvSpPr>
          <p:spPr bwMode="auto">
            <a:xfrm>
              <a:off x="4112" y="3016"/>
              <a:ext cx="403" cy="302"/>
            </a:xfrm>
            <a:prstGeom prst="rect">
              <a:avLst/>
            </a:prstGeom>
            <a:solidFill>
              <a:schemeClr val="folHlink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>
                <a:solidFill>
                  <a:schemeClr val="bg1"/>
                </a:solidFill>
                <a:latin typeface="Tahoma" pitchFamily="34" charset="0"/>
              </a:endParaRPr>
            </a:p>
          </p:txBody>
        </p:sp>
        <p:sp>
          <p:nvSpPr>
            <p:cNvPr id="435208" name="Rectangle 7"/>
            <p:cNvSpPr>
              <a:spLocks noChangeAspect="1" noChangeArrowheads="1"/>
            </p:cNvSpPr>
            <p:nvPr/>
          </p:nvSpPr>
          <p:spPr bwMode="auto">
            <a:xfrm>
              <a:off x="4516" y="3016"/>
              <a:ext cx="404" cy="303"/>
            </a:xfrm>
            <a:prstGeom prst="rect">
              <a:avLst/>
            </a:prstGeom>
            <a:solidFill>
              <a:schemeClr val="accent2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ahoma" pitchFamily="34" charset="0"/>
              </a:endParaRPr>
            </a:p>
          </p:txBody>
        </p:sp>
        <p:sp>
          <p:nvSpPr>
            <p:cNvPr id="435209" name="Rectangle 8"/>
            <p:cNvSpPr>
              <a:spLocks noChangeAspect="1" noChangeArrowheads="1"/>
            </p:cNvSpPr>
            <p:nvPr/>
          </p:nvSpPr>
          <p:spPr bwMode="auto">
            <a:xfrm>
              <a:off x="4918" y="3016"/>
              <a:ext cx="403" cy="302"/>
            </a:xfrm>
            <a:prstGeom prst="rect">
              <a:avLst/>
            </a:prstGeom>
            <a:solidFill>
              <a:srgbClr val="C0C0C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210" name="Rectangle 9"/>
            <p:cNvSpPr>
              <a:spLocks noChangeAspect="1" noChangeArrowheads="1"/>
            </p:cNvSpPr>
            <p:nvPr/>
          </p:nvSpPr>
          <p:spPr bwMode="auto">
            <a:xfrm>
              <a:off x="4112" y="3620"/>
              <a:ext cx="403" cy="303"/>
            </a:xfrm>
            <a:prstGeom prst="rect">
              <a:avLst/>
            </a:prstGeom>
            <a:solidFill>
              <a:srgbClr val="C0C0C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211" name="Rectangle 10"/>
            <p:cNvSpPr>
              <a:spLocks noChangeAspect="1" noChangeArrowheads="1"/>
            </p:cNvSpPr>
            <p:nvPr/>
          </p:nvSpPr>
          <p:spPr bwMode="auto">
            <a:xfrm>
              <a:off x="4515" y="3621"/>
              <a:ext cx="403" cy="302"/>
            </a:xfrm>
            <a:prstGeom prst="rect">
              <a:avLst/>
            </a:prstGeom>
            <a:solidFill>
              <a:schemeClr val="accent2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ahoma" pitchFamily="34" charset="0"/>
              </a:endParaRPr>
            </a:p>
          </p:txBody>
        </p:sp>
        <p:sp>
          <p:nvSpPr>
            <p:cNvPr id="435212" name="Rectangle 11"/>
            <p:cNvSpPr>
              <a:spLocks noChangeAspect="1" noChangeArrowheads="1"/>
            </p:cNvSpPr>
            <p:nvPr/>
          </p:nvSpPr>
          <p:spPr bwMode="auto">
            <a:xfrm>
              <a:off x="4918" y="3620"/>
              <a:ext cx="403" cy="303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solidFill>
                  <a:schemeClr val="bg1"/>
                </a:solidFill>
                <a:latin typeface="Tahoma" pitchFamily="34" charset="0"/>
              </a:endParaRPr>
            </a:p>
          </p:txBody>
        </p:sp>
        <p:sp>
          <p:nvSpPr>
            <p:cNvPr id="435213" name="Rectangle 12"/>
            <p:cNvSpPr>
              <a:spLocks noChangeAspect="1" noChangeArrowheads="1"/>
            </p:cNvSpPr>
            <p:nvPr/>
          </p:nvSpPr>
          <p:spPr bwMode="auto">
            <a:xfrm>
              <a:off x="4112" y="3318"/>
              <a:ext cx="403" cy="303"/>
            </a:xfrm>
            <a:prstGeom prst="rect">
              <a:avLst/>
            </a:prstGeom>
            <a:solidFill>
              <a:schemeClr val="folHlink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solidFill>
                  <a:schemeClr val="bg1"/>
                </a:solidFill>
                <a:latin typeface="Tahoma" pitchFamily="34" charset="0"/>
              </a:endParaRPr>
            </a:p>
          </p:txBody>
        </p:sp>
        <p:sp>
          <p:nvSpPr>
            <p:cNvPr id="435214" name="Rectangle 13"/>
            <p:cNvSpPr>
              <a:spLocks noChangeAspect="1" noChangeArrowheads="1"/>
            </p:cNvSpPr>
            <p:nvPr/>
          </p:nvSpPr>
          <p:spPr bwMode="auto">
            <a:xfrm>
              <a:off x="4515" y="3319"/>
              <a:ext cx="403" cy="302"/>
            </a:xfrm>
            <a:prstGeom prst="rect">
              <a:avLst/>
            </a:prstGeom>
            <a:solidFill>
              <a:schemeClr val="accent2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ahoma" pitchFamily="34" charset="0"/>
              </a:endParaRPr>
            </a:p>
          </p:txBody>
        </p:sp>
        <p:sp>
          <p:nvSpPr>
            <p:cNvPr id="435215" name="Rectangle 14"/>
            <p:cNvSpPr>
              <a:spLocks noChangeAspect="1" noChangeArrowheads="1"/>
            </p:cNvSpPr>
            <p:nvPr/>
          </p:nvSpPr>
          <p:spPr bwMode="auto">
            <a:xfrm>
              <a:off x="4918" y="3318"/>
              <a:ext cx="403" cy="303"/>
            </a:xfrm>
            <a:prstGeom prst="rect">
              <a:avLst/>
            </a:prstGeom>
            <a:solidFill>
              <a:schemeClr val="hlink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solidFill>
                  <a:schemeClr val="bg1"/>
                </a:solidFill>
                <a:latin typeface="Tahoma" pitchFamily="34" charset="0"/>
              </a:endParaRPr>
            </a:p>
          </p:txBody>
        </p:sp>
        <p:sp>
          <p:nvSpPr>
            <p:cNvPr id="435216" name="Rectangle 15"/>
            <p:cNvSpPr>
              <a:spLocks noChangeAspect="1" noChangeArrowheads="1"/>
            </p:cNvSpPr>
            <p:nvPr/>
          </p:nvSpPr>
          <p:spPr bwMode="auto">
            <a:xfrm>
              <a:off x="4112" y="3016"/>
              <a:ext cx="1209" cy="907"/>
            </a:xfrm>
            <a:prstGeom prst="rect">
              <a:avLst/>
            </a:prstGeom>
            <a:noFill/>
            <a:ln w="349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249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it-IT" smtClean="0"/>
              <a:t>Caso NewMat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Valore (prox slide) </a:t>
            </a:r>
          </a:p>
        </p:txBody>
      </p:sp>
      <p:sp>
        <p:nvSpPr>
          <p:cNvPr id="439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t-IT" smtClean="0"/>
              <a:t>Perché si usa valore ? no somma pere e mele</a:t>
            </a:r>
          </a:p>
          <a:p>
            <a:pPr eaLnBrk="1" hangingPunct="1"/>
            <a:r>
              <a:rPr lang="it-IT" smtClean="0"/>
              <a:t>Quali dati per assegnare valore ?</a:t>
            </a:r>
          </a:p>
          <a:p>
            <a:pPr lvl="1" eaLnBrk="1" hangingPunct="1"/>
            <a:r>
              <a:rPr lang="it-IT" smtClean="0"/>
              <a:t>MP: costo materie prime</a:t>
            </a:r>
          </a:p>
          <a:p>
            <a:pPr lvl="1" eaLnBrk="1" hangingPunct="1"/>
            <a:r>
              <a:rPr lang="it-IT" smtClean="0"/>
              <a:t>SL: costo variabile di prodotto</a:t>
            </a:r>
          </a:p>
          <a:p>
            <a:pPr lvl="1" eaLnBrk="1" hangingPunct="1"/>
            <a:r>
              <a:rPr lang="it-IT" smtClean="0"/>
              <a:t>PF: costo del venduto</a:t>
            </a:r>
          </a:p>
          <a:p>
            <a:pPr eaLnBrk="1" hangingPunct="1"/>
            <a:endParaRPr lang="it-IT" smtClean="0"/>
          </a:p>
        </p:txBody>
      </p:sp>
      <p:sp>
        <p:nvSpPr>
          <p:cNvPr id="439297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CAAB5BC-5DFB-4401-ABEE-FBCB11165689}" type="slidenum">
              <a:rPr lang="it-IT" smtClean="0">
                <a:latin typeface="Arial Black"/>
              </a:rPr>
              <a:pPr/>
              <a:t>13</a:t>
            </a:fld>
            <a:endParaRPr lang="it-IT" smtClean="0">
              <a:latin typeface="Arial Black"/>
            </a:endParaRPr>
          </a:p>
        </p:txBody>
      </p:sp>
    </p:spTree>
  </p:cSld>
  <p:clrMapOvr>
    <a:masterClrMapping/>
  </p:clrMapOvr>
  <p:transition xmlns:p14="http://schemas.microsoft.com/office/powerpoint/2010/main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 dati di partenza (1)</a:t>
            </a:r>
          </a:p>
        </p:txBody>
      </p:sp>
      <p:sp>
        <p:nvSpPr>
          <p:cNvPr id="412679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19F94C6-DAF6-433C-B4D5-5170E02321C3}" type="slidenum">
              <a:rPr lang="it-IT" smtClean="0">
                <a:latin typeface="Arial Black"/>
              </a:rPr>
              <a:pPr/>
              <a:t>14</a:t>
            </a:fld>
            <a:endParaRPr lang="it-IT" smtClean="0">
              <a:latin typeface="Arial Black"/>
            </a:endParaRPr>
          </a:p>
        </p:txBody>
      </p:sp>
      <p:graphicFrame>
        <p:nvGraphicFramePr>
          <p:cNvPr id="412678" name="Object 6"/>
          <p:cNvGraphicFramePr>
            <a:graphicFrameLocks noChangeAspect="1"/>
          </p:cNvGraphicFramePr>
          <p:nvPr/>
        </p:nvGraphicFramePr>
        <p:xfrm>
          <a:off x="2133600" y="1066800"/>
          <a:ext cx="5867400" cy="578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680" name="Documento" r:id="rId4" imgW="6427440" imgH="6341040" progId="Word.Document.8">
                  <p:embed/>
                </p:oleObj>
              </mc:Choice>
              <mc:Fallback>
                <p:oleObj name="Documento" r:id="rId4" imgW="6427440" imgH="6341040" progId="Word.Document.8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1066800"/>
                        <a:ext cx="5867400" cy="5788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2681" name="AutoShape 7"/>
          <p:cNvSpPr>
            <a:spLocks noChangeArrowheads="1"/>
          </p:cNvSpPr>
          <p:nvPr/>
        </p:nvSpPr>
        <p:spPr bwMode="auto">
          <a:xfrm>
            <a:off x="5795963" y="1844675"/>
            <a:ext cx="2232025" cy="647700"/>
          </a:xfrm>
          <a:prstGeom prst="wedgeRoundRectCallout">
            <a:avLst>
              <a:gd name="adj1" fmla="val -71694"/>
              <a:gd name="adj2" fmla="val -35782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it-IT" sz="2800" b="1">
                <a:solidFill>
                  <a:schemeClr val="bg1"/>
                </a:solidFill>
              </a:rPr>
              <a:t>Mensile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 dati di partenza (2)</a:t>
            </a:r>
          </a:p>
        </p:txBody>
      </p:sp>
      <p:pic>
        <p:nvPicPr>
          <p:cNvPr id="44339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 t="17161" b="17161"/>
          <a:stretch>
            <a:fillRect/>
          </a:stretch>
        </p:blipFill>
        <p:spPr/>
      </p:pic>
      <p:sp>
        <p:nvSpPr>
          <p:cNvPr id="443393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CF3B277-8AD1-405C-A74F-6F5CC3536DB0}" type="slidenum">
              <a:rPr lang="it-IT" smtClean="0">
                <a:latin typeface="Arial Black"/>
              </a:rPr>
              <a:pPr/>
              <a:t>15</a:t>
            </a:fld>
            <a:endParaRPr lang="it-IT" smtClean="0">
              <a:latin typeface="Arial Black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La classificazione ABC per valore di giacenza</a:t>
            </a:r>
          </a:p>
        </p:txBody>
      </p:sp>
      <p:pic>
        <p:nvPicPr>
          <p:cNvPr id="445443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 r="75021"/>
          <a:stretch>
            <a:fillRect/>
          </a:stretch>
        </p:blipFill>
        <p:spPr>
          <a:xfrm>
            <a:off x="457200" y="1446213"/>
            <a:ext cx="1509713" cy="4926012"/>
          </a:xfrm>
        </p:spPr>
      </p:pic>
      <p:pic>
        <p:nvPicPr>
          <p:cNvPr id="389132" name="Picture 1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1944688" y="1452563"/>
            <a:ext cx="992187" cy="4913312"/>
          </a:xfrm>
        </p:spPr>
      </p:pic>
      <p:pic>
        <p:nvPicPr>
          <p:cNvPr id="389134" name="Picture 14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5"/>
          <a:srcRect/>
          <a:stretch>
            <a:fillRect/>
          </a:stretch>
        </p:blipFill>
        <p:spPr>
          <a:xfrm>
            <a:off x="2887663" y="1457325"/>
            <a:ext cx="2754312" cy="4899025"/>
          </a:xfrm>
        </p:spPr>
      </p:pic>
      <p:sp>
        <p:nvSpPr>
          <p:cNvPr id="445441" name="Segnaposto numero diapositiva 6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1D29ADF-9912-4502-A509-FB474458EB26}" type="slidenum">
              <a:rPr lang="it-IT" smtClean="0">
                <a:latin typeface="Arial Black"/>
              </a:rPr>
              <a:pPr/>
              <a:t>16</a:t>
            </a:fld>
            <a:endParaRPr lang="it-IT" smtClean="0">
              <a:latin typeface="Arial Black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89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89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La classificazione ABC per valore di giacenza</a:t>
            </a:r>
          </a:p>
        </p:txBody>
      </p:sp>
      <p:pic>
        <p:nvPicPr>
          <p:cNvPr id="44749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50825" y="1498600"/>
            <a:ext cx="8569325" cy="4586288"/>
          </a:xfrm>
        </p:spPr>
      </p:pic>
      <p:sp>
        <p:nvSpPr>
          <p:cNvPr id="447489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1974E4F-78F8-4FA6-82EA-A0F68F75AF66}" type="slidenum">
              <a:rPr lang="it-IT" smtClean="0">
                <a:latin typeface="Arial Black"/>
              </a:rPr>
              <a:pPr/>
              <a:t>17</a:t>
            </a:fld>
            <a:endParaRPr lang="it-IT" smtClean="0">
              <a:latin typeface="Arial Black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La classificazione ABC per valore di consumo</a:t>
            </a:r>
          </a:p>
        </p:txBody>
      </p:sp>
      <p:pic>
        <p:nvPicPr>
          <p:cNvPr id="391176" name="Picture 8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 t="38791" b="38791"/>
          <a:stretch>
            <a:fillRect/>
          </a:stretch>
        </p:blipFill>
        <p:spPr/>
      </p:pic>
      <p:pic>
        <p:nvPicPr>
          <p:cNvPr id="391178" name="Picture 10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3776663" y="1260475"/>
            <a:ext cx="3081337" cy="5553075"/>
          </a:xfrm>
        </p:spPr>
      </p:pic>
      <p:sp>
        <p:nvSpPr>
          <p:cNvPr id="449537" name="Segnaposto numero diapositiva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CCC0AA5-A838-4D44-ABC0-6FE601B69DCD}" type="slidenum">
              <a:rPr lang="it-IT" smtClean="0">
                <a:latin typeface="Arial Black"/>
              </a:rPr>
              <a:pPr/>
              <a:t>18</a:t>
            </a:fld>
            <a:endParaRPr lang="it-IT" smtClean="0">
              <a:latin typeface="Arial Black"/>
            </a:endParaRPr>
          </a:p>
        </p:txBody>
      </p:sp>
      <p:pic>
        <p:nvPicPr>
          <p:cNvPr id="449540" name="Picture 6"/>
          <p:cNvPicPr>
            <a:picLocks noChangeAspect="1" noChangeArrowheads="1"/>
          </p:cNvPicPr>
          <p:nvPr/>
        </p:nvPicPr>
        <p:blipFill>
          <a:blip r:embed="rId5"/>
          <a:srcRect r="74367"/>
          <a:stretch>
            <a:fillRect/>
          </a:stretch>
        </p:blipFill>
        <p:spPr bwMode="auto">
          <a:xfrm>
            <a:off x="1120775" y="1247775"/>
            <a:ext cx="1735138" cy="556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91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91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La classificazione ABC per valore di consumo</a:t>
            </a:r>
          </a:p>
        </p:txBody>
      </p:sp>
      <p:pic>
        <p:nvPicPr>
          <p:cNvPr id="45158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95288" y="1392238"/>
            <a:ext cx="8424862" cy="4719637"/>
          </a:xfrm>
        </p:spPr>
      </p:pic>
      <p:sp>
        <p:nvSpPr>
          <p:cNvPr id="451585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8E79806-ACE2-4E9C-9AAE-363267B7DA86}" type="slidenum">
              <a:rPr lang="it-IT" smtClean="0">
                <a:latin typeface="Arial Black"/>
              </a:rPr>
              <a:pPr/>
              <a:t>19</a:t>
            </a:fld>
            <a:endParaRPr lang="it-IT" smtClean="0">
              <a:latin typeface="Arial Black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Le prestazioni di Efficienza o produttività</a:t>
            </a:r>
          </a:p>
        </p:txBody>
      </p:sp>
      <p:pic>
        <p:nvPicPr>
          <p:cNvPr id="18435" name="Picture 3" descr="MTO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34963" y="1138238"/>
            <a:ext cx="1698625" cy="1698625"/>
          </a:xfrm>
        </p:spPr>
      </p:pic>
      <p:pic>
        <p:nvPicPr>
          <p:cNvPr id="18448" name="Picture 17" descr="MTS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288925" y="4202113"/>
            <a:ext cx="1741488" cy="1741487"/>
          </a:xfrm>
        </p:spPr>
      </p:pic>
      <p:sp>
        <p:nvSpPr>
          <p:cNvPr id="18433" name="Segnaposto numero diapositiva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35AF04F-3078-46A3-B16F-1E085601BE73}" type="slidenum">
              <a:rPr lang="it-IT" smtClean="0">
                <a:latin typeface="Arial Black"/>
              </a:rPr>
              <a:pPr/>
              <a:t>2</a:t>
            </a:fld>
            <a:endParaRPr lang="it-IT" smtClean="0">
              <a:latin typeface="Arial Black"/>
            </a:endParaRP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79388" y="3159125"/>
            <a:ext cx="2171700" cy="528638"/>
          </a:xfrm>
          <a:prstGeom prst="rect">
            <a:avLst/>
          </a:prstGeom>
          <a:solidFill>
            <a:srgbClr val="FFFF00"/>
          </a:solidFill>
          <a:ln w="9525">
            <a:miter lim="800000"/>
            <a:headEnd/>
            <a:tailEnd/>
          </a:ln>
          <a:scene3d>
            <a:camera prst="legacyObliqueBottomLeft"/>
            <a:lightRig rig="legacyFlat1" dir="t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>
            <a:spAutoFit/>
            <a:flatTx/>
          </a:bodyPr>
          <a:lstStyle/>
          <a:p>
            <a:r>
              <a:rPr lang="it-IT" sz="2800" b="1"/>
              <a:t>Produttività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2916238" y="1268413"/>
            <a:ext cx="2592387" cy="1196975"/>
          </a:xfrm>
          <a:prstGeom prst="rect">
            <a:avLst/>
          </a:prstGeom>
          <a:solidFill>
            <a:schemeClr val="bg1"/>
          </a:solidFill>
          <a:ln w="9525">
            <a:miter lim="800000"/>
            <a:headEnd/>
            <a:tailEnd/>
          </a:ln>
          <a:scene3d>
            <a:camera prst="legacyObliqueBottomLeft"/>
            <a:lightRig rig="legacyFlat1" dir="t"/>
          </a:scene3d>
          <a:sp3d extrusionH="4302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>
            <a:spAutoFit/>
            <a:flatTx/>
          </a:bodyPr>
          <a:lstStyle/>
          <a:p>
            <a:r>
              <a:rPr lang="it-IT" sz="2400" b="1"/>
              <a:t>Produttività delle risorse produttive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2916238" y="4679950"/>
            <a:ext cx="2592387" cy="831850"/>
          </a:xfrm>
          <a:prstGeom prst="rect">
            <a:avLst/>
          </a:prstGeom>
          <a:solidFill>
            <a:srgbClr val="FF33CC"/>
          </a:solidFill>
          <a:ln w="9525">
            <a:miter lim="800000"/>
            <a:headEnd/>
            <a:tailEnd/>
          </a:ln>
          <a:scene3d>
            <a:camera prst="legacyObliqueBottomLeft"/>
            <a:lightRig rig="legacyFlat1" dir="t"/>
          </a:scene3d>
          <a:sp3d extrusionH="430200" prstMaterial="legacyMatte">
            <a:bevelT w="13500" h="13500" prst="angle"/>
            <a:bevelB w="13500" h="13500" prst="angle"/>
            <a:extrusionClr>
              <a:srgbClr val="FF33CC"/>
            </a:extrusionClr>
          </a:sp3d>
        </p:spPr>
        <p:txBody>
          <a:bodyPr>
            <a:spAutoFit/>
            <a:flatTx/>
          </a:bodyPr>
          <a:lstStyle/>
          <a:p>
            <a:r>
              <a:rPr lang="it-IT" sz="2400" b="1"/>
              <a:t>Produttività dei magazzini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6189663" y="1196975"/>
            <a:ext cx="2322512" cy="406400"/>
          </a:xfrm>
          <a:prstGeom prst="rect">
            <a:avLst/>
          </a:prstGeom>
          <a:solidFill>
            <a:schemeClr val="bg1"/>
          </a:solidFill>
          <a:ln w="9525">
            <a:miter lim="800000"/>
            <a:headEnd/>
            <a:tailEnd/>
          </a:ln>
          <a:scene3d>
            <a:camera prst="legacyObliqueBottomLeft"/>
            <a:lightRig rig="legacyFlat1" dir="t"/>
          </a:scene3d>
          <a:sp3d extrusionH="4302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>
            <a:spAutoFit/>
            <a:flatTx/>
          </a:bodyPr>
          <a:lstStyle/>
          <a:p>
            <a:r>
              <a:rPr lang="it-IT" sz="2000" b="1"/>
              <a:t>Manodopera</a:t>
            </a: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6189663" y="1870075"/>
            <a:ext cx="1889125" cy="406400"/>
          </a:xfrm>
          <a:prstGeom prst="rect">
            <a:avLst/>
          </a:prstGeom>
          <a:solidFill>
            <a:schemeClr val="bg1"/>
          </a:solidFill>
          <a:ln w="9525">
            <a:miter lim="800000"/>
            <a:headEnd/>
            <a:tailEnd/>
          </a:ln>
          <a:scene3d>
            <a:camera prst="legacyObliqueBottomLeft"/>
            <a:lightRig rig="legacyFlat1" dir="t"/>
          </a:scene3d>
          <a:sp3d extrusionH="4302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>
            <a:spAutoFit/>
            <a:flatTx/>
          </a:bodyPr>
          <a:lstStyle/>
          <a:p>
            <a:r>
              <a:rPr lang="it-IT" sz="2000" b="1"/>
              <a:t>Impianti</a:t>
            </a:r>
          </a:p>
        </p:txBody>
      </p:sp>
      <p:grpSp>
        <p:nvGrpSpPr>
          <p:cNvPr id="418838" name="Group 22"/>
          <p:cNvGrpSpPr>
            <a:grpSpLocks/>
          </p:cNvGrpSpPr>
          <p:nvPr/>
        </p:nvGrpSpPr>
        <p:grpSpPr bwMode="auto">
          <a:xfrm>
            <a:off x="6189663" y="4064000"/>
            <a:ext cx="2487612" cy="1709738"/>
            <a:chOff x="3899" y="2560"/>
            <a:chExt cx="1567" cy="1077"/>
          </a:xfrm>
        </p:grpSpPr>
        <p:sp>
          <p:nvSpPr>
            <p:cNvPr id="18454" name="Text Box 9"/>
            <p:cNvSpPr txBox="1">
              <a:spLocks noChangeArrowheads="1"/>
            </p:cNvSpPr>
            <p:nvPr/>
          </p:nvSpPr>
          <p:spPr bwMode="auto">
            <a:xfrm>
              <a:off x="3899" y="2560"/>
              <a:ext cx="1439" cy="448"/>
            </a:xfrm>
            <a:prstGeom prst="rect">
              <a:avLst/>
            </a:prstGeom>
            <a:solidFill>
              <a:srgbClr val="FF0000"/>
            </a:solidFill>
            <a:ln w="9525">
              <a:miter lim="800000"/>
              <a:headEnd/>
              <a:tailEnd/>
            </a:ln>
            <a:scene3d>
              <a:camera prst="legacyObliqueBottomLeft"/>
              <a:lightRig rig="legacyFlat1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0000"/>
              </a:extrusionClr>
            </a:sp3d>
          </p:spPr>
          <p:txBody>
            <a:bodyPr>
              <a:spAutoFit/>
              <a:flatTx/>
            </a:bodyPr>
            <a:lstStyle/>
            <a:p>
              <a:r>
                <a:rPr lang="it-IT" sz="2000" b="1"/>
                <a:t>Rotazione e copertura</a:t>
              </a:r>
            </a:p>
          </p:txBody>
        </p:sp>
        <p:sp>
          <p:nvSpPr>
            <p:cNvPr id="18455" name="Text Box 10"/>
            <p:cNvSpPr txBox="1">
              <a:spLocks noChangeArrowheads="1"/>
            </p:cNvSpPr>
            <p:nvPr/>
          </p:nvSpPr>
          <p:spPr bwMode="auto">
            <a:xfrm>
              <a:off x="3899" y="3381"/>
              <a:ext cx="1567" cy="256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ObliqueBottomLeft"/>
              <a:lightRig rig="legacyFlat1" dir="t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>
              <a:spAutoFit/>
              <a:flatTx/>
            </a:bodyPr>
            <a:lstStyle/>
            <a:p>
              <a:r>
                <a:rPr lang="it-IT" sz="2000" b="1"/>
                <a:t>Analisi ABC-ABC</a:t>
              </a:r>
            </a:p>
          </p:txBody>
        </p:sp>
      </p:grpSp>
      <p:cxnSp>
        <p:nvCxnSpPr>
          <p:cNvPr id="18442" name="AutoShape 11"/>
          <p:cNvCxnSpPr>
            <a:cxnSpLocks noChangeShapeType="1"/>
            <a:stCxn id="18436" idx="3"/>
            <a:endCxn id="18437" idx="1"/>
          </p:cNvCxnSpPr>
          <p:nvPr/>
        </p:nvCxnSpPr>
        <p:spPr bwMode="auto">
          <a:xfrm flipV="1">
            <a:off x="2351088" y="1866900"/>
            <a:ext cx="565150" cy="1557338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rgbClr val="FF0000"/>
            </a:solidFill>
            <a:miter lim="800000"/>
            <a:headEnd/>
            <a:tailEnd type="triangle" w="med" len="med"/>
          </a:ln>
        </p:spPr>
      </p:cxnSp>
      <p:cxnSp>
        <p:nvCxnSpPr>
          <p:cNvPr id="18443" name="AutoShape 12"/>
          <p:cNvCxnSpPr>
            <a:cxnSpLocks noChangeShapeType="1"/>
            <a:stCxn id="18436" idx="3"/>
            <a:endCxn id="18438" idx="1"/>
          </p:cNvCxnSpPr>
          <p:nvPr/>
        </p:nvCxnSpPr>
        <p:spPr bwMode="auto">
          <a:xfrm>
            <a:off x="2351088" y="3424238"/>
            <a:ext cx="565150" cy="1671637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rgbClr val="FF0000"/>
            </a:solidFill>
            <a:miter lim="800000"/>
            <a:headEnd/>
            <a:tailEnd type="triangle" w="med" len="med"/>
          </a:ln>
        </p:spPr>
      </p:cxnSp>
      <p:cxnSp>
        <p:nvCxnSpPr>
          <p:cNvPr id="18444" name="AutoShape 13"/>
          <p:cNvCxnSpPr>
            <a:cxnSpLocks noChangeShapeType="1"/>
            <a:stCxn id="18438" idx="3"/>
            <a:endCxn id="18455" idx="1"/>
          </p:cNvCxnSpPr>
          <p:nvPr/>
        </p:nvCxnSpPr>
        <p:spPr bwMode="auto">
          <a:xfrm>
            <a:off x="5508625" y="5095875"/>
            <a:ext cx="681038" cy="474663"/>
          </a:xfrm>
          <a:prstGeom prst="bentConnector3">
            <a:avLst>
              <a:gd name="adj1" fmla="val 49884"/>
            </a:avLst>
          </a:prstGeom>
          <a:noFill/>
          <a:ln w="28575">
            <a:solidFill>
              <a:srgbClr val="FF0000"/>
            </a:solidFill>
            <a:miter lim="800000"/>
            <a:headEnd/>
            <a:tailEnd type="triangle" w="med" len="med"/>
          </a:ln>
        </p:spPr>
      </p:cxnSp>
      <p:cxnSp>
        <p:nvCxnSpPr>
          <p:cNvPr id="18445" name="AutoShape 14"/>
          <p:cNvCxnSpPr>
            <a:cxnSpLocks noChangeShapeType="1"/>
            <a:stCxn id="18438" idx="3"/>
            <a:endCxn id="18454" idx="1"/>
          </p:cNvCxnSpPr>
          <p:nvPr/>
        </p:nvCxnSpPr>
        <p:spPr bwMode="auto">
          <a:xfrm flipV="1">
            <a:off x="5508625" y="4419600"/>
            <a:ext cx="681038" cy="676275"/>
          </a:xfrm>
          <a:prstGeom prst="bentConnector3">
            <a:avLst>
              <a:gd name="adj1" fmla="val 49884"/>
            </a:avLst>
          </a:prstGeom>
          <a:noFill/>
          <a:ln w="28575">
            <a:solidFill>
              <a:srgbClr val="FF0000"/>
            </a:solidFill>
            <a:miter lim="800000"/>
            <a:headEnd/>
            <a:tailEnd type="triangle" w="med" len="med"/>
          </a:ln>
        </p:spPr>
      </p:cxnSp>
      <p:cxnSp>
        <p:nvCxnSpPr>
          <p:cNvPr id="18446" name="AutoShape 15"/>
          <p:cNvCxnSpPr>
            <a:cxnSpLocks noChangeShapeType="1"/>
            <a:stCxn id="18437" idx="3"/>
            <a:endCxn id="18440" idx="1"/>
          </p:cNvCxnSpPr>
          <p:nvPr/>
        </p:nvCxnSpPr>
        <p:spPr bwMode="auto">
          <a:xfrm>
            <a:off x="5508625" y="1866900"/>
            <a:ext cx="681038" cy="206375"/>
          </a:xfrm>
          <a:prstGeom prst="bentConnector3">
            <a:avLst>
              <a:gd name="adj1" fmla="val 49884"/>
            </a:avLst>
          </a:prstGeom>
          <a:noFill/>
          <a:ln w="28575">
            <a:solidFill>
              <a:srgbClr val="FF0000"/>
            </a:solidFill>
            <a:miter lim="800000"/>
            <a:headEnd/>
            <a:tailEnd type="triangle" w="med" len="med"/>
          </a:ln>
        </p:spPr>
      </p:cxnSp>
      <p:cxnSp>
        <p:nvCxnSpPr>
          <p:cNvPr id="18447" name="AutoShape 16"/>
          <p:cNvCxnSpPr>
            <a:cxnSpLocks noChangeShapeType="1"/>
            <a:stCxn id="18437" idx="3"/>
            <a:endCxn id="18439" idx="1"/>
          </p:cNvCxnSpPr>
          <p:nvPr/>
        </p:nvCxnSpPr>
        <p:spPr bwMode="auto">
          <a:xfrm flipV="1">
            <a:off x="5508625" y="1400175"/>
            <a:ext cx="681038" cy="466725"/>
          </a:xfrm>
          <a:prstGeom prst="bentConnector3">
            <a:avLst>
              <a:gd name="adj1" fmla="val 49884"/>
            </a:avLst>
          </a:prstGeom>
          <a:noFill/>
          <a:ln w="28575">
            <a:solidFill>
              <a:srgbClr val="FF0000"/>
            </a:solidFill>
            <a:miter lim="800000"/>
            <a:headEnd/>
            <a:tailEnd type="triangle" w="med" len="med"/>
          </a:ln>
        </p:spPr>
      </p:cxnSp>
      <p:sp>
        <p:nvSpPr>
          <p:cNvPr id="18449" name="Text Box 18"/>
          <p:cNvSpPr txBox="1">
            <a:spLocks noChangeArrowheads="1"/>
          </p:cNvSpPr>
          <p:nvPr/>
        </p:nvSpPr>
        <p:spPr bwMode="auto">
          <a:xfrm>
            <a:off x="6189663" y="2519363"/>
            <a:ext cx="2193925" cy="406400"/>
          </a:xfrm>
          <a:prstGeom prst="rect">
            <a:avLst/>
          </a:prstGeom>
          <a:solidFill>
            <a:schemeClr val="bg1"/>
          </a:solidFill>
          <a:ln w="9525">
            <a:miter lim="800000"/>
            <a:headEnd/>
            <a:tailEnd/>
          </a:ln>
          <a:scene3d>
            <a:camera prst="legacyObliqueBottomLeft"/>
            <a:lightRig rig="legacyFlat1" dir="t"/>
          </a:scene3d>
          <a:sp3d extrusionH="4302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>
            <a:spAutoFit/>
            <a:flatTx/>
          </a:bodyPr>
          <a:lstStyle/>
          <a:p>
            <a:r>
              <a:rPr lang="it-IT" sz="2000" b="1"/>
              <a:t>Materiali (rese)</a:t>
            </a:r>
          </a:p>
        </p:txBody>
      </p:sp>
      <p:cxnSp>
        <p:nvCxnSpPr>
          <p:cNvPr id="18450" name="AutoShape 19"/>
          <p:cNvCxnSpPr>
            <a:cxnSpLocks noChangeShapeType="1"/>
            <a:stCxn id="18437" idx="3"/>
            <a:endCxn id="18449" idx="1"/>
          </p:cNvCxnSpPr>
          <p:nvPr/>
        </p:nvCxnSpPr>
        <p:spPr bwMode="auto">
          <a:xfrm>
            <a:off x="5508625" y="1866900"/>
            <a:ext cx="681038" cy="855663"/>
          </a:xfrm>
          <a:prstGeom prst="bentConnector3">
            <a:avLst>
              <a:gd name="adj1" fmla="val 49884"/>
            </a:avLst>
          </a:prstGeom>
          <a:noFill/>
          <a:ln w="28575">
            <a:solidFill>
              <a:srgbClr val="FF0000"/>
            </a:solidFill>
            <a:miter lim="800000"/>
            <a:headEnd/>
            <a:tailEnd type="triangle" w="med" len="med"/>
          </a:ln>
        </p:spPr>
      </p:cxnSp>
      <p:sp>
        <p:nvSpPr>
          <p:cNvPr id="18451" name="Text Box 20"/>
          <p:cNvSpPr txBox="1">
            <a:spLocks noChangeArrowheads="1"/>
          </p:cNvSpPr>
          <p:nvPr/>
        </p:nvSpPr>
        <p:spPr bwMode="auto">
          <a:xfrm>
            <a:off x="3457575" y="3284538"/>
            <a:ext cx="2193925" cy="711200"/>
          </a:xfrm>
          <a:prstGeom prst="rect">
            <a:avLst/>
          </a:prstGeom>
          <a:solidFill>
            <a:schemeClr val="bg1"/>
          </a:solidFill>
          <a:ln w="9525">
            <a:miter lim="800000"/>
            <a:headEnd/>
            <a:tailEnd/>
          </a:ln>
          <a:scene3d>
            <a:camera prst="legacyObliqueBottomLeft"/>
            <a:lightRig rig="legacyFlat1" dir="t"/>
          </a:scene3d>
          <a:sp3d extrusionH="4302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>
            <a:spAutoFit/>
            <a:flatTx/>
          </a:bodyPr>
          <a:lstStyle/>
          <a:p>
            <a:r>
              <a:rPr lang="it-IT" sz="2000" b="1"/>
              <a:t>Disponibilità e potenzialità</a:t>
            </a:r>
          </a:p>
        </p:txBody>
      </p:sp>
      <p:cxnSp>
        <p:nvCxnSpPr>
          <p:cNvPr id="18452" name="AutoShape 21"/>
          <p:cNvCxnSpPr>
            <a:cxnSpLocks noChangeShapeType="1"/>
            <a:stCxn id="18451" idx="0"/>
            <a:endCxn id="18437" idx="2"/>
          </p:cNvCxnSpPr>
          <p:nvPr/>
        </p:nvCxnSpPr>
        <p:spPr bwMode="auto">
          <a:xfrm rot="5400000" flipH="1">
            <a:off x="3974307" y="2704306"/>
            <a:ext cx="819150" cy="341313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rgbClr val="FF0000"/>
            </a:solidFill>
            <a:miter lim="800000"/>
            <a:headEnd/>
            <a:tailEnd type="triangle" w="med" len="med"/>
          </a:ln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418838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 costruzione dell’ABC-ABC</a:t>
            </a:r>
          </a:p>
        </p:txBody>
      </p:sp>
      <p:pic>
        <p:nvPicPr>
          <p:cNvPr id="453635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07950" y="1516063"/>
            <a:ext cx="4313238" cy="5113337"/>
          </a:xfrm>
        </p:spPr>
      </p:pic>
      <p:pic>
        <p:nvPicPr>
          <p:cNvPr id="453636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4467225" y="1516063"/>
            <a:ext cx="4641850" cy="4681537"/>
          </a:xfrm>
          <a:solidFill>
            <a:srgbClr val="FFFF00"/>
          </a:solidFill>
        </p:spPr>
      </p:pic>
      <p:sp>
        <p:nvSpPr>
          <p:cNvPr id="453633" name="Segnaposto numero diapositiva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122A35A-85D7-491C-BC89-422FE45E7021}" type="slidenum">
              <a:rPr lang="it-IT" smtClean="0">
                <a:latin typeface="Arial Black"/>
              </a:rPr>
              <a:pPr/>
              <a:t>20</a:t>
            </a:fld>
            <a:endParaRPr lang="it-IT" smtClean="0">
              <a:latin typeface="Arial Black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La distribuzione dei codici nell’ABC-ABC</a:t>
            </a:r>
          </a:p>
        </p:txBody>
      </p:sp>
      <p:pic>
        <p:nvPicPr>
          <p:cNvPr id="45568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835025" y="1611313"/>
            <a:ext cx="7319963" cy="4406900"/>
          </a:xfrm>
        </p:spPr>
      </p:pic>
      <p:sp>
        <p:nvSpPr>
          <p:cNvPr id="455681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2E856C9-C4D0-4791-8A0D-CBB4F10E6C86}" type="slidenum">
              <a:rPr lang="it-IT" smtClean="0">
                <a:latin typeface="Arial Black"/>
              </a:rPr>
              <a:pPr/>
              <a:t>21</a:t>
            </a:fld>
            <a:endParaRPr lang="it-IT" smtClean="0">
              <a:latin typeface="Arial Black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La distribuzione della complessità</a:t>
            </a:r>
            <a:br>
              <a:rPr lang="en-US" sz="2800" smtClean="0"/>
            </a:br>
            <a:r>
              <a:rPr lang="en-US" sz="2800" smtClean="0"/>
              <a:t>(numero di codici di ogni classe)</a:t>
            </a:r>
          </a:p>
        </p:txBody>
      </p:sp>
      <p:pic>
        <p:nvPicPr>
          <p:cNvPr id="45773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755650" y="1577975"/>
            <a:ext cx="7488238" cy="4670425"/>
          </a:xfrm>
        </p:spPr>
      </p:pic>
      <p:sp>
        <p:nvSpPr>
          <p:cNvPr id="457729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A67E59C-6DEC-4E8B-A2BD-7CF8AE0B2D20}" type="slidenum">
              <a:rPr lang="it-IT" smtClean="0">
                <a:latin typeface="Arial Black"/>
              </a:rPr>
              <a:pPr/>
              <a:t>22</a:t>
            </a:fld>
            <a:endParaRPr lang="it-IT" smtClean="0">
              <a:latin typeface="Arial Black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 distribuzione del valore del consumo</a:t>
            </a:r>
          </a:p>
        </p:txBody>
      </p:sp>
      <p:pic>
        <p:nvPicPr>
          <p:cNvPr id="45977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539750" y="1336675"/>
            <a:ext cx="8135938" cy="4914900"/>
          </a:xfrm>
        </p:spPr>
      </p:pic>
      <p:sp>
        <p:nvSpPr>
          <p:cNvPr id="459777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E5F5F0B-F90C-48D8-A984-333A72F7BA9C}" type="slidenum">
              <a:rPr lang="it-IT" smtClean="0">
                <a:latin typeface="Arial Black"/>
              </a:rPr>
              <a:pPr/>
              <a:t>23</a:t>
            </a:fld>
            <a:endParaRPr lang="it-IT" smtClean="0">
              <a:latin typeface="Arial Black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 distribuzione del valore in giacenza</a:t>
            </a:r>
          </a:p>
        </p:txBody>
      </p:sp>
      <p:pic>
        <p:nvPicPr>
          <p:cNvPr id="4618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50825" y="1295400"/>
            <a:ext cx="8353425" cy="5046663"/>
          </a:xfrm>
        </p:spPr>
      </p:pic>
      <p:sp>
        <p:nvSpPr>
          <p:cNvPr id="461825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47B4932-942A-4DAF-826F-68410D54893C}" type="slidenum">
              <a:rPr lang="it-IT" smtClean="0">
                <a:latin typeface="Arial Black"/>
              </a:rPr>
              <a:pPr/>
              <a:t>24</a:t>
            </a:fld>
            <a:endParaRPr lang="it-IT" smtClean="0">
              <a:latin typeface="Arial Black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Media* (prox slide)</a:t>
            </a:r>
          </a:p>
        </p:txBody>
      </p:sp>
      <p:sp>
        <p:nvSpPr>
          <p:cNvPr id="4638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t-IT" smtClean="0"/>
              <a:t>Non si può fare la media su item che hanno peso completamente diverso !</a:t>
            </a:r>
          </a:p>
          <a:p>
            <a:pPr lvl="1" eaLnBrk="1" hangingPunct="1"/>
            <a:r>
              <a:rPr lang="it-IT" smtClean="0"/>
              <a:t>Es. la classe A vale decine di milioni, la C solo un paio !</a:t>
            </a:r>
          </a:p>
          <a:p>
            <a:pPr eaLnBrk="1" hangingPunct="1"/>
            <a:r>
              <a:rPr lang="it-IT" smtClean="0"/>
              <a:t>Non si sommano mele con pere…</a:t>
            </a:r>
          </a:p>
        </p:txBody>
      </p:sp>
      <p:sp>
        <p:nvSpPr>
          <p:cNvPr id="463873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F7F0D51-2EE1-4588-89E7-CC7088117CA3}" type="slidenum">
              <a:rPr lang="it-IT" smtClean="0">
                <a:latin typeface="Arial Black"/>
              </a:rPr>
              <a:pPr/>
              <a:t>25</a:t>
            </a:fld>
            <a:endParaRPr lang="it-IT" smtClean="0">
              <a:latin typeface="Arial Black"/>
            </a:endParaRPr>
          </a:p>
        </p:txBody>
      </p:sp>
    </p:spTree>
  </p:cSld>
  <p:clrMapOvr>
    <a:masterClrMapping/>
  </p:clrMapOvr>
  <p:transition xmlns:p14="http://schemas.microsoft.com/office/powerpoint/2010/main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Altri indici derivanti dall’analisi</a:t>
            </a:r>
          </a:p>
        </p:txBody>
      </p:sp>
      <p:pic>
        <p:nvPicPr>
          <p:cNvPr id="465924" name="Picture 2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212975" y="1709738"/>
            <a:ext cx="4394200" cy="2001837"/>
          </a:xfrm>
        </p:spPr>
      </p:pic>
      <p:sp>
        <p:nvSpPr>
          <p:cNvPr id="465921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411899F-50F7-45B4-B19A-F1BD2C95FADE}" type="slidenum">
              <a:rPr lang="it-IT" smtClean="0">
                <a:latin typeface="Arial Black"/>
              </a:rPr>
              <a:pPr/>
              <a:t>26</a:t>
            </a:fld>
            <a:endParaRPr lang="it-IT" smtClean="0">
              <a:latin typeface="Arial Black"/>
            </a:endParaRPr>
          </a:p>
        </p:txBody>
      </p:sp>
      <p:pic>
        <p:nvPicPr>
          <p:cNvPr id="465923" name="Picture 3"/>
          <p:cNvPicPr>
            <a:picLocks noChangeAspect="1" noChangeArrowheads="1"/>
          </p:cNvPicPr>
          <p:nvPr/>
        </p:nvPicPr>
        <p:blipFill>
          <a:blip r:embed="rId4"/>
          <a:srcRect t="55281" r="16626" b="5371"/>
          <a:stretch>
            <a:fillRect/>
          </a:stretch>
        </p:blipFill>
        <p:spPr bwMode="auto">
          <a:xfrm>
            <a:off x="2209800" y="4200525"/>
            <a:ext cx="4394200" cy="207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Altri indici derivanti dall’analisi</a:t>
            </a:r>
          </a:p>
        </p:txBody>
      </p:sp>
      <p:sp>
        <p:nvSpPr>
          <p:cNvPr id="467969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62E0440-2DCF-4B7B-B133-E91708547C65}" type="slidenum">
              <a:rPr lang="it-IT" smtClean="0">
                <a:latin typeface="Arial Black"/>
              </a:rPr>
              <a:pPr/>
              <a:t>27</a:t>
            </a:fld>
            <a:endParaRPr lang="it-IT" smtClean="0">
              <a:latin typeface="Arial Black"/>
            </a:endParaRPr>
          </a:p>
        </p:txBody>
      </p:sp>
      <p:pic>
        <p:nvPicPr>
          <p:cNvPr id="4679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09800" y="1292225"/>
            <a:ext cx="5270500" cy="526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7972" name="Rectangle 4"/>
          <p:cNvSpPr>
            <a:spLocks noChangeArrowheads="1"/>
          </p:cNvSpPr>
          <p:nvPr/>
        </p:nvSpPr>
        <p:spPr bwMode="auto">
          <a:xfrm>
            <a:off x="6605588" y="3278188"/>
            <a:ext cx="827087" cy="2730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7973" name="Rectangle 5"/>
          <p:cNvSpPr>
            <a:spLocks noChangeArrowheads="1"/>
          </p:cNvSpPr>
          <p:nvPr/>
        </p:nvSpPr>
        <p:spPr bwMode="auto">
          <a:xfrm>
            <a:off x="6602413" y="6256338"/>
            <a:ext cx="827087" cy="2730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017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it-IT" smtClean="0"/>
              <a:t>- Caso Frigo Maker 2 -</a:t>
            </a:r>
          </a:p>
          <a:p>
            <a:pPr eaLnBrk="1" hangingPunct="1"/>
            <a:r>
              <a:rPr lang="it-IT" smtClean="0"/>
              <a:t>Le misure di prestazione di servizio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067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515938"/>
          </a:xfrm>
        </p:spPr>
        <p:txBody>
          <a:bodyPr/>
          <a:lstStyle/>
          <a:p>
            <a:pPr eaLnBrk="1" hangingPunct="1"/>
            <a:r>
              <a:rPr lang="it-IT" smtClean="0"/>
              <a:t>Le misure di servizio – Quadro generale</a:t>
            </a:r>
          </a:p>
        </p:txBody>
      </p:sp>
      <p:sp>
        <p:nvSpPr>
          <p:cNvPr id="472065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D09CB83-F81C-4010-925D-C545E8CE43D5}" type="slidenum">
              <a:rPr lang="it-IT" smtClean="0">
                <a:latin typeface="Arial Black"/>
              </a:rPr>
              <a:pPr/>
              <a:t>29</a:t>
            </a:fld>
            <a:endParaRPr lang="it-IT" smtClean="0">
              <a:latin typeface="Arial Black"/>
            </a:endParaRPr>
          </a:p>
        </p:txBody>
      </p:sp>
      <p:sp>
        <p:nvSpPr>
          <p:cNvPr id="472066" name="Text Box 2"/>
          <p:cNvSpPr txBox="1">
            <a:spLocks noChangeArrowheads="1"/>
          </p:cNvSpPr>
          <p:nvPr/>
        </p:nvSpPr>
        <p:spPr bwMode="auto">
          <a:xfrm>
            <a:off x="2674938" y="1141413"/>
            <a:ext cx="2592387" cy="1562100"/>
          </a:xfrm>
          <a:prstGeom prst="rect">
            <a:avLst/>
          </a:prstGeom>
          <a:solidFill>
            <a:srgbClr val="FF33CC"/>
          </a:solidFill>
          <a:ln w="9525">
            <a:miter lim="800000"/>
            <a:headEnd/>
            <a:tailEnd/>
          </a:ln>
          <a:scene3d>
            <a:camera prst="legacyObliqueBottomLeft"/>
            <a:lightRig rig="legacyFlat1" dir="t"/>
          </a:scene3d>
          <a:sp3d extrusionH="430200" prstMaterial="legacyMatte">
            <a:bevelT w="13500" h="13500" prst="angle"/>
            <a:bevelB w="13500" h="13500" prst="angle"/>
            <a:extrusionClr>
              <a:srgbClr val="FF33CC"/>
            </a:extrusionClr>
          </a:sp3d>
        </p:spPr>
        <p:txBody>
          <a:bodyPr>
            <a:spAutoFit/>
            <a:flatTx/>
          </a:bodyPr>
          <a:lstStyle/>
          <a:p>
            <a:r>
              <a:rPr lang="it-IT" sz="2400" b="1"/>
              <a:t>Sistemi che operano per il magazzino (MTS)</a:t>
            </a:r>
          </a:p>
        </p:txBody>
      </p:sp>
      <p:pic>
        <p:nvPicPr>
          <p:cNvPr id="472068" name="Picture 4" descr="MT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4963" y="1138238"/>
            <a:ext cx="1698625" cy="169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2069" name="Text Box 5"/>
          <p:cNvSpPr txBox="1">
            <a:spLocks noChangeArrowheads="1"/>
          </p:cNvSpPr>
          <p:nvPr/>
        </p:nvSpPr>
        <p:spPr bwMode="auto">
          <a:xfrm>
            <a:off x="468313" y="3159125"/>
            <a:ext cx="1557337" cy="528638"/>
          </a:xfrm>
          <a:prstGeom prst="rect">
            <a:avLst/>
          </a:prstGeom>
          <a:solidFill>
            <a:srgbClr val="FFFF00"/>
          </a:solidFill>
          <a:ln w="9525">
            <a:miter lim="800000"/>
            <a:headEnd/>
            <a:tailEnd/>
          </a:ln>
          <a:scene3d>
            <a:camera prst="legacyObliqueBottomLeft"/>
            <a:lightRig rig="legacyFlat1" dir="t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>
            <a:spAutoFit/>
            <a:flatTx/>
          </a:bodyPr>
          <a:lstStyle/>
          <a:p>
            <a:r>
              <a:rPr lang="it-IT" sz="2800" b="1"/>
              <a:t>Servizio</a:t>
            </a:r>
          </a:p>
        </p:txBody>
      </p:sp>
      <p:sp>
        <p:nvSpPr>
          <p:cNvPr id="472070" name="Text Box 6"/>
          <p:cNvSpPr txBox="1">
            <a:spLocks noChangeArrowheads="1"/>
          </p:cNvSpPr>
          <p:nvPr/>
        </p:nvSpPr>
        <p:spPr bwMode="auto">
          <a:xfrm>
            <a:off x="2662238" y="4724400"/>
            <a:ext cx="2592387" cy="1562100"/>
          </a:xfrm>
          <a:prstGeom prst="rect">
            <a:avLst/>
          </a:prstGeom>
          <a:solidFill>
            <a:srgbClr val="66FF33"/>
          </a:solidFill>
          <a:ln w="9525">
            <a:miter lim="800000"/>
            <a:headEnd/>
            <a:tailEnd/>
          </a:ln>
          <a:scene3d>
            <a:camera prst="legacyObliqueBottomLeft"/>
            <a:lightRig rig="legacyFlat1" dir="t"/>
          </a:scene3d>
          <a:sp3d extrusionH="430200" prstMaterial="legacyMatte">
            <a:bevelT w="13500" h="13500" prst="angle"/>
            <a:bevelB w="13500" h="13500" prst="angle"/>
            <a:extrusionClr>
              <a:srgbClr val="66FF33"/>
            </a:extrusionClr>
          </a:sp3d>
        </p:spPr>
        <p:txBody>
          <a:bodyPr>
            <a:spAutoFit/>
            <a:flatTx/>
          </a:bodyPr>
          <a:lstStyle/>
          <a:p>
            <a:r>
              <a:rPr lang="it-IT" sz="2400" b="1"/>
              <a:t>Sistemi che operano su commessa (MTO, ATO….)</a:t>
            </a:r>
          </a:p>
        </p:txBody>
      </p:sp>
      <p:sp>
        <p:nvSpPr>
          <p:cNvPr id="472071" name="Text Box 7"/>
          <p:cNvSpPr txBox="1">
            <a:spLocks noChangeArrowheads="1"/>
          </p:cNvSpPr>
          <p:nvPr/>
        </p:nvSpPr>
        <p:spPr bwMode="auto">
          <a:xfrm>
            <a:off x="6224588" y="5830888"/>
            <a:ext cx="1889125" cy="406400"/>
          </a:xfrm>
          <a:prstGeom prst="rect">
            <a:avLst/>
          </a:prstGeom>
          <a:solidFill>
            <a:srgbClr val="FF33CC"/>
          </a:solidFill>
          <a:ln w="9525">
            <a:miter lim="800000"/>
            <a:headEnd/>
            <a:tailEnd/>
          </a:ln>
          <a:scene3d>
            <a:camera prst="legacyObliqueBottomLeft"/>
            <a:lightRig rig="legacyFlat1" dir="t"/>
          </a:scene3d>
          <a:sp3d extrusionH="430200" prstMaterial="legacyMatte">
            <a:bevelT w="13500" h="13500" prst="angle"/>
            <a:bevelB w="13500" h="13500" prst="angle"/>
            <a:extrusionClr>
              <a:srgbClr val="FF33CC"/>
            </a:extrusionClr>
          </a:sp3d>
        </p:spPr>
        <p:txBody>
          <a:bodyPr>
            <a:spAutoFit/>
            <a:flatTx/>
          </a:bodyPr>
          <a:lstStyle/>
          <a:p>
            <a:r>
              <a:rPr lang="it-IT" sz="2000" b="1"/>
              <a:t>Puntualità</a:t>
            </a:r>
          </a:p>
        </p:txBody>
      </p:sp>
      <p:cxnSp>
        <p:nvCxnSpPr>
          <p:cNvPr id="472072" name="AutoShape 8"/>
          <p:cNvCxnSpPr>
            <a:cxnSpLocks noChangeShapeType="1"/>
            <a:stCxn id="472069" idx="3"/>
            <a:endCxn id="472070" idx="1"/>
          </p:cNvCxnSpPr>
          <p:nvPr/>
        </p:nvCxnSpPr>
        <p:spPr bwMode="auto">
          <a:xfrm>
            <a:off x="2025650" y="3424238"/>
            <a:ext cx="636588" cy="2081212"/>
          </a:xfrm>
          <a:prstGeom prst="bentConnector3">
            <a:avLst>
              <a:gd name="adj1" fmla="val 49875"/>
            </a:avLst>
          </a:prstGeom>
          <a:noFill/>
          <a:ln w="28575">
            <a:solidFill>
              <a:srgbClr val="FF0000"/>
            </a:solidFill>
            <a:miter lim="800000"/>
            <a:headEnd/>
            <a:tailEnd type="triangle" w="med" len="med"/>
          </a:ln>
        </p:spPr>
      </p:cxnSp>
      <p:cxnSp>
        <p:nvCxnSpPr>
          <p:cNvPr id="472073" name="AutoShape 9"/>
          <p:cNvCxnSpPr>
            <a:cxnSpLocks noChangeShapeType="1"/>
            <a:stCxn id="472069" idx="3"/>
            <a:endCxn id="472066" idx="1"/>
          </p:cNvCxnSpPr>
          <p:nvPr/>
        </p:nvCxnSpPr>
        <p:spPr bwMode="auto">
          <a:xfrm flipV="1">
            <a:off x="2025650" y="1922463"/>
            <a:ext cx="649288" cy="1501775"/>
          </a:xfrm>
          <a:prstGeom prst="bentConnector3">
            <a:avLst>
              <a:gd name="adj1" fmla="val 49880"/>
            </a:avLst>
          </a:prstGeom>
          <a:noFill/>
          <a:ln w="28575">
            <a:solidFill>
              <a:srgbClr val="FF0000"/>
            </a:solidFill>
            <a:miter lim="800000"/>
            <a:headEnd/>
            <a:tailEnd type="triangle" w="med" len="med"/>
          </a:ln>
        </p:spPr>
      </p:cxnSp>
      <p:cxnSp>
        <p:nvCxnSpPr>
          <p:cNvPr id="472074" name="AutoShape 10"/>
          <p:cNvCxnSpPr>
            <a:cxnSpLocks noChangeShapeType="1"/>
            <a:stCxn id="472070" idx="3"/>
            <a:endCxn id="472071" idx="1"/>
          </p:cNvCxnSpPr>
          <p:nvPr/>
        </p:nvCxnSpPr>
        <p:spPr bwMode="auto">
          <a:xfrm>
            <a:off x="5254625" y="5505450"/>
            <a:ext cx="969963" cy="528638"/>
          </a:xfrm>
          <a:prstGeom prst="bentConnector3">
            <a:avLst>
              <a:gd name="adj1" fmla="val 49917"/>
            </a:avLst>
          </a:prstGeom>
          <a:noFill/>
          <a:ln w="28575">
            <a:solidFill>
              <a:srgbClr val="FF0000"/>
            </a:solidFill>
            <a:miter lim="800000"/>
            <a:headEnd/>
            <a:tailEnd type="triangle" w="med" len="med"/>
          </a:ln>
        </p:spPr>
      </p:cxnSp>
      <p:cxnSp>
        <p:nvCxnSpPr>
          <p:cNvPr id="472075" name="AutoShape 11"/>
          <p:cNvCxnSpPr>
            <a:cxnSpLocks noChangeShapeType="1"/>
            <a:stCxn id="472070" idx="3"/>
          </p:cNvCxnSpPr>
          <p:nvPr/>
        </p:nvCxnSpPr>
        <p:spPr bwMode="auto">
          <a:xfrm flipV="1">
            <a:off x="5254625" y="5038725"/>
            <a:ext cx="969963" cy="466725"/>
          </a:xfrm>
          <a:prstGeom prst="bentConnector3">
            <a:avLst>
              <a:gd name="adj1" fmla="val 49917"/>
            </a:avLst>
          </a:prstGeom>
          <a:noFill/>
          <a:ln w="28575">
            <a:solidFill>
              <a:srgbClr val="FF0000"/>
            </a:solidFill>
            <a:miter lim="800000"/>
            <a:headEnd/>
            <a:tailEnd type="triangle" w="med" len="med"/>
          </a:ln>
        </p:spPr>
      </p:cxnSp>
      <p:sp>
        <p:nvSpPr>
          <p:cNvPr id="472076" name="Text Box 12"/>
          <p:cNvSpPr txBox="1">
            <a:spLocks noChangeArrowheads="1"/>
          </p:cNvSpPr>
          <p:nvPr/>
        </p:nvSpPr>
        <p:spPr bwMode="auto">
          <a:xfrm>
            <a:off x="6391275" y="2924175"/>
            <a:ext cx="2284413" cy="1016000"/>
          </a:xfrm>
          <a:prstGeom prst="rect">
            <a:avLst/>
          </a:prstGeom>
          <a:solidFill>
            <a:srgbClr val="FFFF00"/>
          </a:solidFill>
          <a:ln w="9525">
            <a:miter lim="800000"/>
            <a:headEnd/>
            <a:tailEnd/>
          </a:ln>
          <a:scene3d>
            <a:camera prst="legacyObliqueBottomLeft"/>
            <a:lightRig rig="legacyFlat1" dir="t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>
            <a:spAutoFit/>
            <a:flatTx/>
          </a:bodyPr>
          <a:lstStyle/>
          <a:p>
            <a:pPr algn="ctr"/>
            <a:r>
              <a:rPr lang="it-IT" sz="2000" b="1"/>
              <a:t>Accuratezza e Completezza della consegna</a:t>
            </a:r>
          </a:p>
        </p:txBody>
      </p:sp>
      <p:cxnSp>
        <p:nvCxnSpPr>
          <p:cNvPr id="472077" name="AutoShape 13"/>
          <p:cNvCxnSpPr>
            <a:cxnSpLocks noChangeShapeType="1"/>
            <a:stCxn id="472070" idx="3"/>
            <a:endCxn id="472076" idx="3"/>
          </p:cNvCxnSpPr>
          <p:nvPr/>
        </p:nvCxnSpPr>
        <p:spPr bwMode="auto">
          <a:xfrm flipV="1">
            <a:off x="5254625" y="3432175"/>
            <a:ext cx="3421063" cy="2073275"/>
          </a:xfrm>
          <a:prstGeom prst="bentConnector3">
            <a:avLst>
              <a:gd name="adj1" fmla="val 106681"/>
            </a:avLst>
          </a:prstGeom>
          <a:noFill/>
          <a:ln w="28575">
            <a:solidFill>
              <a:srgbClr val="FF0000"/>
            </a:solidFill>
            <a:miter lim="800000"/>
            <a:headEnd/>
            <a:tailEnd type="triangle" w="med" len="med"/>
          </a:ln>
        </p:spPr>
      </p:cxnSp>
      <p:cxnSp>
        <p:nvCxnSpPr>
          <p:cNvPr id="472078" name="AutoShape 14"/>
          <p:cNvCxnSpPr>
            <a:cxnSpLocks noChangeShapeType="1"/>
            <a:stCxn id="472069" idx="3"/>
            <a:endCxn id="472076" idx="1"/>
          </p:cNvCxnSpPr>
          <p:nvPr/>
        </p:nvCxnSpPr>
        <p:spPr bwMode="auto">
          <a:xfrm>
            <a:off x="2025650" y="3424238"/>
            <a:ext cx="4365625" cy="7937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</p:spPr>
      </p:cxnSp>
      <p:pic>
        <p:nvPicPr>
          <p:cNvPr id="472079" name="Picture 15" descr="MT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8925" y="4202113"/>
            <a:ext cx="1741488" cy="174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2080" name="Text Box 16"/>
          <p:cNvSpPr txBox="1">
            <a:spLocks noChangeArrowheads="1"/>
          </p:cNvSpPr>
          <p:nvPr/>
        </p:nvSpPr>
        <p:spPr bwMode="auto">
          <a:xfrm>
            <a:off x="6224588" y="4605338"/>
            <a:ext cx="2322512" cy="406400"/>
          </a:xfrm>
          <a:prstGeom prst="rect">
            <a:avLst/>
          </a:prstGeom>
          <a:solidFill>
            <a:schemeClr val="accent2"/>
          </a:solidFill>
          <a:ln w="9525">
            <a:miter lim="800000"/>
            <a:headEnd/>
            <a:tailEnd/>
          </a:ln>
          <a:scene3d>
            <a:camera prst="legacyObliqueBottomLeft"/>
            <a:lightRig rig="legacyFlat1" dir="t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>
            <a:spAutoFit/>
            <a:flatTx/>
          </a:bodyPr>
          <a:lstStyle/>
          <a:p>
            <a:r>
              <a:rPr lang="it-IT" sz="2000" b="1"/>
              <a:t>Prontezza</a:t>
            </a:r>
          </a:p>
        </p:txBody>
      </p:sp>
      <p:sp>
        <p:nvSpPr>
          <p:cNvPr id="472081" name="Text Box 17"/>
          <p:cNvSpPr txBox="1">
            <a:spLocks noChangeArrowheads="1"/>
          </p:cNvSpPr>
          <p:nvPr/>
        </p:nvSpPr>
        <p:spPr bwMode="auto">
          <a:xfrm>
            <a:off x="6237288" y="996950"/>
            <a:ext cx="2284412" cy="406400"/>
          </a:xfrm>
          <a:prstGeom prst="rect">
            <a:avLst/>
          </a:prstGeom>
          <a:solidFill>
            <a:srgbClr val="FF0000"/>
          </a:solidFill>
          <a:ln w="9525">
            <a:miter lim="800000"/>
            <a:headEnd/>
            <a:tailEnd/>
          </a:ln>
          <a:scene3d>
            <a:camera prst="legacyObliqueBottomLeft"/>
            <a:lightRig rig="legacyFlat1" dir="t"/>
          </a:scene3d>
          <a:sp3d extrusionH="430200" prstMaterial="legacyMatte">
            <a:bevelT w="13500" h="13500" prst="angle"/>
            <a:bevelB w="13500" h="13500" prst="angle"/>
            <a:extrusionClr>
              <a:srgbClr val="FF0000"/>
            </a:extrusionClr>
          </a:sp3d>
        </p:spPr>
        <p:txBody>
          <a:bodyPr>
            <a:spAutoFit/>
            <a:flatTx/>
          </a:bodyPr>
          <a:lstStyle/>
          <a:p>
            <a:r>
              <a:rPr lang="it-IT" sz="2000" b="1"/>
              <a:t>Disponibilità</a:t>
            </a:r>
          </a:p>
        </p:txBody>
      </p:sp>
      <p:sp>
        <p:nvSpPr>
          <p:cNvPr id="472082" name="Text Box 18"/>
          <p:cNvSpPr txBox="1">
            <a:spLocks noChangeArrowheads="1"/>
          </p:cNvSpPr>
          <p:nvPr/>
        </p:nvSpPr>
        <p:spPr bwMode="auto">
          <a:xfrm>
            <a:off x="6237288" y="1828800"/>
            <a:ext cx="2270125" cy="7112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ObliqueBottomLeft"/>
            <a:lightRig rig="legacyFlat1" dir="t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>
            <a:spAutoFit/>
            <a:flatTx/>
          </a:bodyPr>
          <a:lstStyle/>
          <a:p>
            <a:r>
              <a:rPr lang="it-IT" sz="2000" b="1"/>
              <a:t>Persistenza dello stock-out</a:t>
            </a:r>
          </a:p>
        </p:txBody>
      </p:sp>
      <p:cxnSp>
        <p:nvCxnSpPr>
          <p:cNvPr id="472083" name="AutoShape 19"/>
          <p:cNvCxnSpPr>
            <a:cxnSpLocks noChangeShapeType="1"/>
            <a:stCxn id="472066" idx="3"/>
            <a:endCxn id="472082" idx="1"/>
          </p:cNvCxnSpPr>
          <p:nvPr/>
        </p:nvCxnSpPr>
        <p:spPr bwMode="auto">
          <a:xfrm>
            <a:off x="5267325" y="1922463"/>
            <a:ext cx="969963" cy="261937"/>
          </a:xfrm>
          <a:prstGeom prst="bentConnector3">
            <a:avLst>
              <a:gd name="adj1" fmla="val 49917"/>
            </a:avLst>
          </a:prstGeom>
          <a:noFill/>
          <a:ln w="28575">
            <a:solidFill>
              <a:srgbClr val="FF0000"/>
            </a:solidFill>
            <a:miter lim="800000"/>
            <a:headEnd/>
            <a:tailEnd type="triangle" w="med" len="med"/>
          </a:ln>
        </p:spPr>
      </p:cxnSp>
      <p:cxnSp>
        <p:nvCxnSpPr>
          <p:cNvPr id="472084" name="AutoShape 20"/>
          <p:cNvCxnSpPr>
            <a:cxnSpLocks noChangeShapeType="1"/>
            <a:stCxn id="472066" idx="3"/>
            <a:endCxn id="472081" idx="1"/>
          </p:cNvCxnSpPr>
          <p:nvPr/>
        </p:nvCxnSpPr>
        <p:spPr bwMode="auto">
          <a:xfrm flipV="1">
            <a:off x="5267325" y="1200150"/>
            <a:ext cx="969963" cy="722313"/>
          </a:xfrm>
          <a:prstGeom prst="bentConnector3">
            <a:avLst>
              <a:gd name="adj1" fmla="val 49917"/>
            </a:avLst>
          </a:prstGeom>
          <a:noFill/>
          <a:ln w="28575">
            <a:solidFill>
              <a:srgbClr val="FF0000"/>
            </a:solidFill>
            <a:miter lim="800000"/>
            <a:headEnd/>
            <a:tailEnd type="triangle" w="med" len="med"/>
          </a:ln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Indice di rotazione e giacenza (prox slide)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68413"/>
            <a:ext cx="8229600" cy="48958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it-IT" sz="1900" smtClean="0"/>
              <a:t>Fai prova “unità di misura” su IDR e COP (IDR = (pz/mese)/pz = 1 / mese)</a:t>
            </a:r>
          </a:p>
          <a:p>
            <a:pPr eaLnBrk="1" hangingPunct="1">
              <a:lnSpc>
                <a:spcPct val="80000"/>
              </a:lnSpc>
            </a:pPr>
            <a:r>
              <a:rPr lang="it-IT" sz="1900" smtClean="0"/>
              <a:t>Dire come si può misurare consumo (output meno input) e giacenza (da sistema informativo ?!)</a:t>
            </a:r>
          </a:p>
          <a:p>
            <a:pPr eaLnBrk="1" hangingPunct="1">
              <a:lnSpc>
                <a:spcPct val="80000"/>
              </a:lnSpc>
            </a:pPr>
            <a:r>
              <a:rPr lang="it-IT" sz="1900" smtClean="0"/>
              <a:t>Giacenza e consumo espressi in pezzi o a valore (ma potrebbe essere espresso con altri indicatori: volume, ecc..)</a:t>
            </a:r>
          </a:p>
          <a:p>
            <a:pPr eaLnBrk="1" hangingPunct="1">
              <a:lnSpc>
                <a:spcPct val="80000"/>
              </a:lnSpc>
            </a:pPr>
            <a:r>
              <a:rPr lang="it-IT" sz="1900" smtClean="0"/>
              <a:t>Indice di rotazione: numero di volte in cui si ricostituisce la giacenza media (fai es. numerico con es. IDR = 2)</a:t>
            </a:r>
          </a:p>
          <a:p>
            <a:pPr eaLnBrk="1" hangingPunct="1">
              <a:lnSpc>
                <a:spcPct val="80000"/>
              </a:lnSpc>
            </a:pPr>
            <a:r>
              <a:rPr lang="it-IT" sz="1900" smtClean="0"/>
              <a:t>Copertura descrive la durata dell’investimento a magazzino e il suo ciclo economico</a:t>
            </a:r>
          </a:p>
          <a:p>
            <a:pPr eaLnBrk="1" hangingPunct="1">
              <a:lnSpc>
                <a:spcPct val="80000"/>
              </a:lnSpc>
            </a:pPr>
            <a:r>
              <a:rPr lang="it-IT" sz="1900" smtClean="0"/>
              <a:t>Giacenza è sempre la stessa (indipendente da unità temporale)</a:t>
            </a:r>
          </a:p>
          <a:p>
            <a:pPr eaLnBrk="1" hangingPunct="1">
              <a:lnSpc>
                <a:spcPct val="80000"/>
              </a:lnSpc>
            </a:pPr>
            <a:r>
              <a:rPr lang="it-IT" sz="1900" smtClean="0"/>
              <a:t>Consumo espresso su unità temporale (al mese, all’anno, ecc.)</a:t>
            </a:r>
          </a:p>
          <a:p>
            <a:pPr eaLnBrk="1" hangingPunct="1">
              <a:lnSpc>
                <a:spcPct val="80000"/>
              </a:lnSpc>
            </a:pPr>
            <a:r>
              <a:rPr lang="it-IT" sz="1900" smtClean="0"/>
              <a:t>Giacenza media: quantità o valore di merce mediamente presente in ogni istante a magazzino</a:t>
            </a:r>
            <a:br>
              <a:rPr lang="it-IT" sz="1900" smtClean="0"/>
            </a:br>
            <a:r>
              <a:rPr lang="it-IT" sz="1900" smtClean="0"/>
              <a:t>Sm = (</a:t>
            </a:r>
            <a:r>
              <a:rPr lang="it-IT" sz="1900" smtClean="0">
                <a:cs typeface="Arial" charset="0"/>
              </a:rPr>
              <a:t>∑S</a:t>
            </a:r>
            <a:r>
              <a:rPr lang="it-IT" sz="1900" smtClean="0"/>
              <a:t>i*Ni) / T (Si = livello di scorta nell’istante i; i = 1, T; Ni = giorni di scorta per ciascun livello; T = intervallo temporale di osservazione)</a:t>
            </a:r>
          </a:p>
          <a:p>
            <a:pPr eaLnBrk="1" hangingPunct="1">
              <a:lnSpc>
                <a:spcPct val="80000"/>
              </a:lnSpc>
            </a:pPr>
            <a:r>
              <a:rPr lang="it-IT" sz="1900" smtClean="0"/>
              <a:t>Semplificazione per GM: scorta varia linearmente fra max (S1) e min (S1’) prima e dopo arrivo di un lotto</a:t>
            </a:r>
            <a:br>
              <a:rPr lang="it-IT" sz="1900" smtClean="0"/>
            </a:br>
            <a:r>
              <a:rPr lang="it-IT" sz="1900" smtClean="0"/>
              <a:t>Sm = [((</a:t>
            </a:r>
            <a:r>
              <a:rPr lang="it-IT" sz="1900" smtClean="0">
                <a:cs typeface="Arial" charset="0"/>
              </a:rPr>
              <a:t>S1+S1’</a:t>
            </a:r>
            <a:r>
              <a:rPr lang="it-IT" sz="1900" smtClean="0"/>
              <a:t>)/2)*t1 + … ] / T</a:t>
            </a:r>
          </a:p>
        </p:txBody>
      </p:sp>
      <p:sp>
        <p:nvSpPr>
          <p:cNvPr id="20481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ADD6B59-9D4B-404C-B7A6-4A5756E7C502}" type="slidenum">
              <a:rPr lang="it-IT" smtClean="0">
                <a:latin typeface="Arial Black"/>
              </a:rPr>
              <a:pPr/>
              <a:t>3</a:t>
            </a:fld>
            <a:endParaRPr lang="it-IT" smtClean="0">
              <a:latin typeface="Arial Black"/>
            </a:endParaRPr>
          </a:p>
        </p:txBody>
      </p:sp>
    </p:spTree>
  </p:cSld>
  <p:clrMapOvr>
    <a:masterClrMapping/>
  </p:clrMapOvr>
  <p:transition xmlns:p14="http://schemas.microsoft.com/office/powerpoint/2010/main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Le misure di servizio MTS - Disponibilità </a:t>
            </a:r>
          </a:p>
        </p:txBody>
      </p:sp>
      <p:sp>
        <p:nvSpPr>
          <p:cNvPr id="4741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smtClean="0"/>
              <a:t>Tiene conto, nelle realtà produttive in cui si risponde per il magazzino, del fenomeno dello stock-out (o rottura di scorta).</a:t>
            </a:r>
          </a:p>
          <a:p>
            <a:pPr eaLnBrk="1" hangingPunct="1">
              <a:lnSpc>
                <a:spcPct val="90000"/>
              </a:lnSpc>
            </a:pPr>
            <a:r>
              <a:rPr lang="it-IT" smtClean="0"/>
              <a:t>Indicatori:</a:t>
            </a:r>
          </a:p>
          <a:p>
            <a:pPr lvl="1" eaLnBrk="1" hangingPunct="1">
              <a:lnSpc>
                <a:spcPct val="90000"/>
              </a:lnSpc>
            </a:pPr>
            <a:r>
              <a:rPr lang="it-IT" smtClean="0">
                <a:solidFill>
                  <a:srgbClr val="FF0000"/>
                </a:solidFill>
              </a:rPr>
              <a:t>Fisici</a:t>
            </a:r>
            <a:r>
              <a:rPr lang="it-IT" smtClean="0"/>
              <a:t>:</a:t>
            </a:r>
          </a:p>
          <a:p>
            <a:pPr lvl="2" eaLnBrk="1" hangingPunct="1">
              <a:lnSpc>
                <a:spcPct val="90000"/>
              </a:lnSpc>
            </a:pPr>
            <a:r>
              <a:rPr lang="it-IT" smtClean="0">
                <a:solidFill>
                  <a:srgbClr val="FF0000"/>
                </a:solidFill>
              </a:rPr>
              <a:t>Quantità in stock-out (inevasi) / Quantità totali ordinate</a:t>
            </a:r>
            <a:r>
              <a:rPr lang="it-IT" smtClean="0"/>
              <a:t>;</a:t>
            </a:r>
          </a:p>
          <a:p>
            <a:pPr lvl="2" eaLnBrk="1" hangingPunct="1">
              <a:lnSpc>
                <a:spcPct val="90000"/>
              </a:lnSpc>
            </a:pPr>
            <a:r>
              <a:rPr lang="it-IT" smtClean="0"/>
              <a:t>N° ordini evasi / N° ordini totali;</a:t>
            </a:r>
          </a:p>
          <a:p>
            <a:pPr lvl="2" eaLnBrk="1" hangingPunct="1">
              <a:lnSpc>
                <a:spcPct val="90000"/>
              </a:lnSpc>
            </a:pPr>
            <a:r>
              <a:rPr lang="it-IT" smtClean="0">
                <a:solidFill>
                  <a:srgbClr val="FF0000"/>
                </a:solidFill>
              </a:rPr>
              <a:t>N° ordini inevasi / N° ordini totali;</a:t>
            </a:r>
          </a:p>
          <a:p>
            <a:pPr lvl="2" eaLnBrk="1" hangingPunct="1">
              <a:lnSpc>
                <a:spcPct val="90000"/>
              </a:lnSpc>
            </a:pPr>
            <a:r>
              <a:rPr lang="it-IT" smtClean="0"/>
              <a:t>N° righe ordine evase / N° righe ordine totali</a:t>
            </a:r>
          </a:p>
          <a:p>
            <a:pPr lvl="2" eaLnBrk="1" hangingPunct="1">
              <a:lnSpc>
                <a:spcPct val="90000"/>
              </a:lnSpc>
            </a:pPr>
            <a:r>
              <a:rPr lang="it-IT" smtClean="0"/>
              <a:t>N° codici evasi / N° codici richieste;</a:t>
            </a:r>
          </a:p>
          <a:p>
            <a:pPr lvl="1" eaLnBrk="1" hangingPunct="1">
              <a:lnSpc>
                <a:spcPct val="90000"/>
              </a:lnSpc>
            </a:pPr>
            <a:r>
              <a:rPr lang="it-IT" smtClean="0">
                <a:solidFill>
                  <a:srgbClr val="FF0000"/>
                </a:solidFill>
              </a:rPr>
              <a:t>Economici</a:t>
            </a:r>
            <a:r>
              <a:rPr lang="it-IT" smtClean="0"/>
              <a:t>:</a:t>
            </a:r>
          </a:p>
          <a:p>
            <a:pPr lvl="2" eaLnBrk="1" hangingPunct="1">
              <a:lnSpc>
                <a:spcPct val="90000"/>
              </a:lnSpc>
            </a:pPr>
            <a:r>
              <a:rPr lang="it-IT" smtClean="0"/>
              <a:t>Costo della vendita persa per stock-out;</a:t>
            </a:r>
          </a:p>
          <a:p>
            <a:pPr lvl="2" eaLnBrk="1" hangingPunct="1">
              <a:lnSpc>
                <a:spcPct val="90000"/>
              </a:lnSpc>
            </a:pPr>
            <a:r>
              <a:rPr lang="it-IT" smtClean="0"/>
              <a:t>Costo delle penali per ritardata consegna.</a:t>
            </a:r>
          </a:p>
        </p:txBody>
      </p:sp>
      <p:sp>
        <p:nvSpPr>
          <p:cNvPr id="474113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BD3E841-5AE5-4434-884B-FA18FB7665A8}" type="slidenum">
              <a:rPr lang="it-IT" smtClean="0">
                <a:latin typeface="Arial Black"/>
              </a:rPr>
              <a:pPr/>
              <a:t>30</a:t>
            </a:fld>
            <a:endParaRPr lang="it-IT" smtClean="0">
              <a:latin typeface="Arial Black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2800" smtClean="0"/>
              <a:t>Le misure di servizio MTS - Persistenza dello stock-out (indisponibilità di prodotto)</a:t>
            </a:r>
          </a:p>
        </p:txBody>
      </p:sp>
      <p:sp>
        <p:nvSpPr>
          <p:cNvPr id="4761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t-IT" smtClean="0"/>
              <a:t>Misura il “protrarsi del disservizio”.</a:t>
            </a:r>
          </a:p>
          <a:p>
            <a:pPr lvl="1" eaLnBrk="1" hangingPunct="1"/>
            <a:r>
              <a:rPr lang="it-IT" smtClean="0"/>
              <a:t>Fisiche:</a:t>
            </a:r>
          </a:p>
          <a:p>
            <a:pPr lvl="2" eaLnBrk="1" hangingPunct="1"/>
            <a:r>
              <a:rPr lang="it-IT" smtClean="0"/>
              <a:t>Tempo di consegna medio degli ordini non consegnati “dal pronto”;</a:t>
            </a:r>
          </a:p>
          <a:p>
            <a:pPr lvl="2" eaLnBrk="1" hangingPunct="1"/>
            <a:r>
              <a:rPr lang="it-IT" smtClean="0">
                <a:solidFill>
                  <a:srgbClr val="FF0000"/>
                </a:solidFill>
              </a:rPr>
              <a:t>N° periodi stock-out / N° totali periodi.</a:t>
            </a:r>
          </a:p>
          <a:p>
            <a:pPr eaLnBrk="1" hangingPunct="1"/>
            <a:endParaRPr lang="it-IT" smtClean="0">
              <a:solidFill>
                <a:srgbClr val="FF0000"/>
              </a:solidFill>
            </a:endParaRPr>
          </a:p>
          <a:p>
            <a:pPr lvl="1" eaLnBrk="1" hangingPunct="1"/>
            <a:r>
              <a:rPr lang="it-IT" smtClean="0"/>
              <a:t>E’ opportuno valutare sia gli stock-out “effettivi”, sia gli </a:t>
            </a:r>
            <a:r>
              <a:rPr lang="it-IT" smtClean="0">
                <a:solidFill>
                  <a:srgbClr val="FF0000"/>
                </a:solidFill>
              </a:rPr>
              <a:t>stock-out potenziali</a:t>
            </a:r>
            <a:endParaRPr lang="it-IT" smtClean="0"/>
          </a:p>
        </p:txBody>
      </p:sp>
      <p:sp>
        <p:nvSpPr>
          <p:cNvPr id="476161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4158A38-EA27-49A0-A36E-291CBD53A914}" type="slidenum">
              <a:rPr lang="it-IT" smtClean="0">
                <a:latin typeface="Arial Black"/>
              </a:rPr>
              <a:pPr/>
              <a:t>31</a:t>
            </a:fld>
            <a:endParaRPr lang="it-IT" smtClean="0">
              <a:latin typeface="Arial Black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884238"/>
          </a:xfrm>
        </p:spPr>
        <p:txBody>
          <a:bodyPr/>
          <a:lstStyle/>
          <a:p>
            <a:pPr eaLnBrk="1" hangingPunct="1"/>
            <a:r>
              <a:rPr lang="it-IT" smtClean="0"/>
              <a:t>Caso Frigo Maker 2 – (6) Magazzino</a:t>
            </a:r>
          </a:p>
        </p:txBody>
      </p:sp>
      <p:sp>
        <p:nvSpPr>
          <p:cNvPr id="478211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052513"/>
            <a:ext cx="8496300" cy="4895850"/>
          </a:xfrm>
        </p:spPr>
        <p:txBody>
          <a:bodyPr/>
          <a:lstStyle/>
          <a:p>
            <a:pPr eaLnBrk="1" hangingPunct="1"/>
            <a:r>
              <a:rPr lang="it-IT" sz="2000" smtClean="0"/>
              <a:t>Calcolare:</a:t>
            </a:r>
          </a:p>
          <a:p>
            <a:pPr lvl="1" eaLnBrk="1" hangingPunct="1"/>
            <a:r>
              <a:rPr lang="it-IT" sz="1800" smtClean="0"/>
              <a:t>Indice di rotazione, Giorni di copertura</a:t>
            </a:r>
          </a:p>
          <a:p>
            <a:pPr lvl="1" eaLnBrk="1" hangingPunct="1"/>
            <a:r>
              <a:rPr lang="it-IT" sz="1800" smtClean="0"/>
              <a:t>Frequenza di (potenziale) stock-out:</a:t>
            </a:r>
            <a:br>
              <a:rPr lang="it-IT" sz="1800" smtClean="0"/>
            </a:br>
            <a:r>
              <a:rPr lang="it-IT" sz="1800" smtClean="0">
                <a:solidFill>
                  <a:srgbClr val="FF0000"/>
                </a:solidFill>
              </a:rPr>
              <a:t>N° periodi (potenziale) stock-out / N° totali periodi.</a:t>
            </a:r>
            <a:endParaRPr lang="it-IT" sz="1800" smtClean="0"/>
          </a:p>
          <a:p>
            <a:pPr lvl="1" eaLnBrk="1" hangingPunct="1"/>
            <a:r>
              <a:rPr lang="it-IT" sz="1800" smtClean="0"/>
              <a:t>% ordini inevasi: </a:t>
            </a:r>
            <a:r>
              <a:rPr lang="it-IT" sz="1800" smtClean="0">
                <a:solidFill>
                  <a:srgbClr val="FF0000"/>
                </a:solidFill>
              </a:rPr>
              <a:t>N° ordini inevasi / N° ordini totali;</a:t>
            </a:r>
            <a:endParaRPr lang="it-IT" sz="1800" smtClean="0"/>
          </a:p>
          <a:p>
            <a:pPr lvl="1" eaLnBrk="1" hangingPunct="1"/>
            <a:r>
              <a:rPr lang="it-IT" sz="1800" smtClean="0"/>
              <a:t>% domanda inevasa: </a:t>
            </a:r>
            <a:r>
              <a:rPr lang="it-IT" sz="1800" smtClean="0">
                <a:solidFill>
                  <a:srgbClr val="FF0000"/>
                </a:solidFill>
              </a:rPr>
              <a:t>Q.tà in stock-out (inevasi) / Q.tà totali ordinate</a:t>
            </a:r>
            <a:r>
              <a:rPr lang="it-IT" sz="1800" smtClean="0"/>
              <a:t>;</a:t>
            </a:r>
          </a:p>
          <a:p>
            <a:pPr lvl="1" eaLnBrk="1" hangingPunct="1"/>
            <a:endParaRPr lang="it-IT" sz="1800" smtClean="0"/>
          </a:p>
        </p:txBody>
      </p:sp>
      <p:sp>
        <p:nvSpPr>
          <p:cNvPr id="478209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BCF88B7-3148-4A06-90AA-D7932EF27B83}" type="slidenum">
              <a:rPr lang="it-IT" smtClean="0">
                <a:latin typeface="Arial Black"/>
              </a:rPr>
              <a:pPr/>
              <a:t>32</a:t>
            </a:fld>
            <a:endParaRPr lang="it-IT" smtClean="0">
              <a:latin typeface="Arial Black"/>
            </a:endParaRPr>
          </a:p>
        </p:txBody>
      </p:sp>
      <p:pic>
        <p:nvPicPr>
          <p:cNvPr id="44032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71550" y="3141663"/>
            <a:ext cx="7777163" cy="35782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0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257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40497D5-872F-4697-9B76-1EEFF81C8308}" type="slidenum">
              <a:rPr lang="it-IT" smtClean="0">
                <a:latin typeface="Arial Black"/>
              </a:rPr>
              <a:pPr/>
              <a:t>33</a:t>
            </a:fld>
            <a:endParaRPr lang="it-IT" smtClean="0">
              <a:latin typeface="Arial Black"/>
            </a:endParaRPr>
          </a:p>
        </p:txBody>
      </p:sp>
      <p:sp>
        <p:nvSpPr>
          <p:cNvPr id="480258" name="Rectangle 7"/>
          <p:cNvSpPr>
            <a:spLocks noChangeArrowheads="1"/>
          </p:cNvSpPr>
          <p:nvPr/>
        </p:nvSpPr>
        <p:spPr bwMode="auto">
          <a:xfrm>
            <a:off x="704850" y="931863"/>
            <a:ext cx="723900" cy="18256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0259" name="Rectangle 6"/>
          <p:cNvSpPr>
            <a:spLocks noChangeArrowheads="1"/>
          </p:cNvSpPr>
          <p:nvPr/>
        </p:nvSpPr>
        <p:spPr bwMode="auto">
          <a:xfrm>
            <a:off x="1436688" y="922338"/>
            <a:ext cx="1563687" cy="541496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48026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752475"/>
            <a:ext cx="9144000" cy="560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305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95F18B0-2BDC-4AB9-8AFA-0E88D399033D}" type="slidenum">
              <a:rPr lang="it-IT" smtClean="0">
                <a:latin typeface="Arial Black"/>
              </a:rPr>
              <a:pPr/>
              <a:t>34</a:t>
            </a:fld>
            <a:endParaRPr lang="it-IT" smtClean="0">
              <a:latin typeface="Arial Black"/>
            </a:endParaRPr>
          </a:p>
        </p:txBody>
      </p:sp>
      <p:pic>
        <p:nvPicPr>
          <p:cNvPr id="482306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5925" y="638175"/>
            <a:ext cx="8312150" cy="558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53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BA15E33-E649-4501-8448-B496592BD2F7}" type="slidenum">
              <a:rPr lang="it-IT" smtClean="0">
                <a:latin typeface="Arial Black"/>
              </a:rPr>
              <a:pPr/>
              <a:t>35</a:t>
            </a:fld>
            <a:endParaRPr lang="it-IT" smtClean="0">
              <a:latin typeface="Arial Black"/>
            </a:endParaRPr>
          </a:p>
        </p:txBody>
      </p:sp>
      <p:pic>
        <p:nvPicPr>
          <p:cNvPr id="48435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5925" y="638175"/>
            <a:ext cx="8312150" cy="558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1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1E6EC4D-C8A6-4A7A-8033-BFAC2AB5D0A4}" type="slidenum">
              <a:rPr lang="it-IT" smtClean="0">
                <a:latin typeface="Arial Black"/>
              </a:rPr>
              <a:pPr/>
              <a:t>36</a:t>
            </a:fld>
            <a:endParaRPr lang="it-IT" smtClean="0">
              <a:latin typeface="Arial Black"/>
            </a:endParaRPr>
          </a:p>
        </p:txBody>
      </p:sp>
      <p:pic>
        <p:nvPicPr>
          <p:cNvPr id="48640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5925" y="638175"/>
            <a:ext cx="8312150" cy="558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449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29A35C4-0AFA-4194-BA74-AB9CFA92CE74}" type="slidenum">
              <a:rPr lang="it-IT" smtClean="0">
                <a:latin typeface="Arial Black"/>
              </a:rPr>
              <a:pPr/>
              <a:t>37</a:t>
            </a:fld>
            <a:endParaRPr lang="it-IT" smtClean="0">
              <a:latin typeface="Arial Black"/>
            </a:endParaRPr>
          </a:p>
        </p:txBody>
      </p:sp>
      <p:pic>
        <p:nvPicPr>
          <p:cNvPr id="4884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5925" y="638175"/>
            <a:ext cx="8312150" cy="558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884238"/>
          </a:xfrm>
        </p:spPr>
        <p:txBody>
          <a:bodyPr/>
          <a:lstStyle/>
          <a:p>
            <a:pPr eaLnBrk="1" hangingPunct="1"/>
            <a:r>
              <a:rPr lang="it-IT" smtClean="0"/>
              <a:t>Caso Frigo Maker 2 – (6) Magazzino</a:t>
            </a:r>
          </a:p>
        </p:txBody>
      </p:sp>
      <p:sp>
        <p:nvSpPr>
          <p:cNvPr id="490499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052513"/>
            <a:ext cx="8496300" cy="4895850"/>
          </a:xfrm>
        </p:spPr>
        <p:txBody>
          <a:bodyPr/>
          <a:lstStyle/>
          <a:p>
            <a:pPr eaLnBrk="1" hangingPunct="1"/>
            <a:r>
              <a:rPr lang="it-IT" sz="2000" smtClean="0"/>
              <a:t>Indicatori di magazzino</a:t>
            </a:r>
          </a:p>
        </p:txBody>
      </p:sp>
      <p:sp>
        <p:nvSpPr>
          <p:cNvPr id="490497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B05143D-605F-4D79-8EF5-3C9EA681F552}" type="slidenum">
              <a:rPr lang="it-IT" smtClean="0">
                <a:latin typeface="Arial Black"/>
              </a:rPr>
              <a:pPr/>
              <a:t>38</a:t>
            </a:fld>
            <a:endParaRPr lang="it-IT" smtClean="0">
              <a:latin typeface="Arial Black"/>
            </a:endParaRPr>
          </a:p>
        </p:txBody>
      </p:sp>
      <p:pic>
        <p:nvPicPr>
          <p:cNvPr id="49050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6013" y="3860800"/>
            <a:ext cx="7069137" cy="183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0501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16013" y="1916113"/>
            <a:ext cx="5578475" cy="137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1350" name="Rectangle 6"/>
          <p:cNvSpPr>
            <a:spLocks noChangeArrowheads="1"/>
          </p:cNvSpPr>
          <p:nvPr/>
        </p:nvSpPr>
        <p:spPr bwMode="auto">
          <a:xfrm>
            <a:off x="3986213" y="4748213"/>
            <a:ext cx="831850" cy="304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351" name="Line 7"/>
          <p:cNvSpPr>
            <a:spLocks noChangeShapeType="1"/>
          </p:cNvSpPr>
          <p:nvPr/>
        </p:nvSpPr>
        <p:spPr bwMode="auto">
          <a:xfrm flipV="1">
            <a:off x="4806950" y="3429000"/>
            <a:ext cx="2051050" cy="131921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441352" name="Text Box 8"/>
          <p:cNvSpPr txBox="1">
            <a:spLocks noChangeArrowheads="1"/>
          </p:cNvSpPr>
          <p:nvPr/>
        </p:nvSpPr>
        <p:spPr bwMode="auto">
          <a:xfrm>
            <a:off x="6962775" y="3165475"/>
            <a:ext cx="19589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0000"/>
                </a:solidFill>
                <a:cs typeface="Arial" charset="0"/>
              </a:rPr>
              <a:t>∑giorni di stock-out/ </a:t>
            </a:r>
            <a:r>
              <a:rPr lang="en-US" sz="1400" b="1">
                <a:solidFill>
                  <a:srgbClr val="FF0000"/>
                </a:solidFill>
              </a:rPr>
              <a:t>∑giorni lavorativi</a:t>
            </a:r>
          </a:p>
        </p:txBody>
      </p:sp>
      <p:sp>
        <p:nvSpPr>
          <p:cNvPr id="441353" name="Rectangle 9"/>
          <p:cNvSpPr>
            <a:spLocks noChangeArrowheads="1"/>
          </p:cNvSpPr>
          <p:nvPr/>
        </p:nvSpPr>
        <p:spPr bwMode="auto">
          <a:xfrm>
            <a:off x="3990975" y="4967288"/>
            <a:ext cx="831850" cy="304800"/>
          </a:xfrm>
          <a:prstGeom prst="rect">
            <a:avLst/>
          </a:prstGeom>
          <a:noFill/>
          <a:ln w="28575">
            <a:solidFill>
              <a:srgbClr val="33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354" name="Line 10"/>
          <p:cNvSpPr>
            <a:spLocks noChangeShapeType="1"/>
          </p:cNvSpPr>
          <p:nvPr/>
        </p:nvSpPr>
        <p:spPr bwMode="auto">
          <a:xfrm>
            <a:off x="4787900" y="5226050"/>
            <a:ext cx="2051050" cy="1073150"/>
          </a:xfrm>
          <a:prstGeom prst="line">
            <a:avLst/>
          </a:prstGeom>
          <a:noFill/>
          <a:ln w="9525">
            <a:solidFill>
              <a:srgbClr val="33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441355" name="Text Box 11"/>
          <p:cNvSpPr txBox="1">
            <a:spLocks noChangeArrowheads="1"/>
          </p:cNvSpPr>
          <p:nvPr/>
        </p:nvSpPr>
        <p:spPr bwMode="auto">
          <a:xfrm>
            <a:off x="6756400" y="5975350"/>
            <a:ext cx="1958975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3333CC"/>
                </a:solidFill>
                <a:cs typeface="Arial" charset="0"/>
              </a:rPr>
              <a:t>∑giorni di potenziale stock-out/ </a:t>
            </a:r>
            <a:r>
              <a:rPr lang="en-US" sz="1400" b="1">
                <a:solidFill>
                  <a:srgbClr val="3333CC"/>
                </a:solidFill>
              </a:rPr>
              <a:t>∑giorni lavorativi</a:t>
            </a:r>
          </a:p>
        </p:txBody>
      </p:sp>
      <p:sp>
        <p:nvSpPr>
          <p:cNvPr id="441356" name="Rectangle 12"/>
          <p:cNvSpPr>
            <a:spLocks noChangeArrowheads="1"/>
          </p:cNvSpPr>
          <p:nvPr/>
        </p:nvSpPr>
        <p:spPr bwMode="auto">
          <a:xfrm>
            <a:off x="3984625" y="5183188"/>
            <a:ext cx="831850" cy="304800"/>
          </a:xfrm>
          <a:prstGeom prst="rect">
            <a:avLst/>
          </a:prstGeom>
          <a:noFill/>
          <a:ln w="28575">
            <a:solidFill>
              <a:srgbClr val="33CC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357" name="Line 13"/>
          <p:cNvSpPr>
            <a:spLocks noChangeShapeType="1"/>
          </p:cNvSpPr>
          <p:nvPr/>
        </p:nvSpPr>
        <p:spPr bwMode="auto">
          <a:xfrm flipH="1">
            <a:off x="1822450" y="5430838"/>
            <a:ext cx="2170113" cy="661987"/>
          </a:xfrm>
          <a:prstGeom prst="line">
            <a:avLst/>
          </a:prstGeom>
          <a:noFill/>
          <a:ln w="9525">
            <a:solidFill>
              <a:srgbClr val="33CC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441358" name="Text Box 14"/>
          <p:cNvSpPr txBox="1">
            <a:spLocks noChangeArrowheads="1"/>
          </p:cNvSpPr>
          <p:nvPr/>
        </p:nvSpPr>
        <p:spPr bwMode="auto">
          <a:xfrm>
            <a:off x="336550" y="5840413"/>
            <a:ext cx="19589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33CC33"/>
                </a:solidFill>
                <a:cs typeface="Arial" charset="0"/>
              </a:rPr>
              <a:t>∑ordini inevasi/ </a:t>
            </a:r>
            <a:r>
              <a:rPr lang="en-US" sz="1400" b="1">
                <a:solidFill>
                  <a:srgbClr val="33CC33"/>
                </a:solidFill>
              </a:rPr>
              <a:t>∑ordini ricevuti</a:t>
            </a:r>
          </a:p>
        </p:txBody>
      </p:sp>
      <p:sp>
        <p:nvSpPr>
          <p:cNvPr id="441359" name="Rectangle 15"/>
          <p:cNvSpPr>
            <a:spLocks noChangeArrowheads="1"/>
          </p:cNvSpPr>
          <p:nvPr/>
        </p:nvSpPr>
        <p:spPr bwMode="auto">
          <a:xfrm>
            <a:off x="3967163" y="5399088"/>
            <a:ext cx="831850" cy="304800"/>
          </a:xfrm>
          <a:prstGeom prst="rect">
            <a:avLst/>
          </a:prstGeom>
          <a:noFill/>
          <a:ln w="28575">
            <a:solidFill>
              <a:srgbClr val="9966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360" name="Text Box 16"/>
          <p:cNvSpPr txBox="1">
            <a:spLocks noChangeArrowheads="1"/>
          </p:cNvSpPr>
          <p:nvPr/>
        </p:nvSpPr>
        <p:spPr bwMode="auto">
          <a:xfrm>
            <a:off x="3379788" y="6161088"/>
            <a:ext cx="19589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996633"/>
                </a:solidFill>
                <a:cs typeface="Arial" charset="0"/>
              </a:rPr>
              <a:t>-∑quantità inevase/ </a:t>
            </a:r>
            <a:r>
              <a:rPr lang="en-US" sz="1400" b="1">
                <a:solidFill>
                  <a:srgbClr val="996633"/>
                </a:solidFill>
              </a:rPr>
              <a:t>∑quantità ordinate</a:t>
            </a:r>
          </a:p>
        </p:txBody>
      </p:sp>
      <p:sp>
        <p:nvSpPr>
          <p:cNvPr id="441361" name="Line 17"/>
          <p:cNvSpPr>
            <a:spLocks noChangeShapeType="1"/>
          </p:cNvSpPr>
          <p:nvPr/>
        </p:nvSpPr>
        <p:spPr bwMode="auto">
          <a:xfrm flipH="1">
            <a:off x="4138613" y="5697538"/>
            <a:ext cx="128587" cy="527050"/>
          </a:xfrm>
          <a:prstGeom prst="line">
            <a:avLst/>
          </a:prstGeom>
          <a:noFill/>
          <a:ln w="9525">
            <a:solidFill>
              <a:srgbClr val="9966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41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41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41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41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41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41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41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41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41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441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441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441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1350" grpId="0" animBg="1"/>
      <p:bldP spid="441351" grpId="0" animBg="1"/>
      <p:bldP spid="441352" grpId="0"/>
      <p:bldP spid="441353" grpId="0" animBg="1"/>
      <p:bldP spid="441354" grpId="0" animBg="1"/>
      <p:bldP spid="441355" grpId="0"/>
      <p:bldP spid="441356" grpId="0" animBg="1"/>
      <p:bldP spid="441357" grpId="0" animBg="1"/>
      <p:bldP spid="441358" grpId="0"/>
      <p:bldP spid="441359" grpId="0" animBg="1"/>
      <p:bldP spid="441360" grpId="0"/>
      <p:bldP spid="441361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568" name="Rectangle 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2800" smtClean="0"/>
              <a:t>Le misure di servizio – Prestazioni connesse al LT: puntualità e prontezza (tempestività)</a:t>
            </a:r>
          </a:p>
        </p:txBody>
      </p:sp>
      <p:sp>
        <p:nvSpPr>
          <p:cNvPr id="492545" name="Segnaposto numero diapositiva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900D6B8-2128-41B1-91DD-AA693F926BEE}" type="slidenum">
              <a:rPr lang="it-IT" smtClean="0">
                <a:latin typeface="Arial Black"/>
              </a:rPr>
              <a:pPr/>
              <a:t>39</a:t>
            </a:fld>
            <a:endParaRPr lang="it-IT" smtClean="0">
              <a:latin typeface="Arial Black"/>
            </a:endParaRPr>
          </a:p>
        </p:txBody>
      </p:sp>
      <p:sp>
        <p:nvSpPr>
          <p:cNvPr id="443394" name="Line 2"/>
          <p:cNvSpPr>
            <a:spLocks noChangeShapeType="1"/>
          </p:cNvSpPr>
          <p:nvPr/>
        </p:nvSpPr>
        <p:spPr bwMode="auto">
          <a:xfrm>
            <a:off x="481013" y="2514600"/>
            <a:ext cx="8216900" cy="0"/>
          </a:xfrm>
          <a:prstGeom prst="line">
            <a:avLst/>
          </a:prstGeom>
          <a:noFill/>
          <a:ln w="127000">
            <a:solidFill>
              <a:srgbClr val="FF0000"/>
            </a:solidFill>
            <a:round/>
            <a:headEnd/>
            <a:tailEnd type="triangle" w="med" len="med"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92547" name="Line 3"/>
          <p:cNvSpPr>
            <a:spLocks noChangeShapeType="1"/>
          </p:cNvSpPr>
          <p:nvPr/>
        </p:nvSpPr>
        <p:spPr bwMode="auto">
          <a:xfrm>
            <a:off x="984250" y="2368550"/>
            <a:ext cx="0" cy="2044700"/>
          </a:xfrm>
          <a:prstGeom prst="line">
            <a:avLst/>
          </a:prstGeom>
          <a:noFill/>
          <a:ln w="12700">
            <a:solidFill>
              <a:schemeClr val="bg2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43396" name="Rectangle 4"/>
          <p:cNvSpPr>
            <a:spLocks noChangeArrowheads="1"/>
          </p:cNvSpPr>
          <p:nvPr/>
        </p:nvSpPr>
        <p:spPr bwMode="auto">
          <a:xfrm>
            <a:off x="847725" y="1757363"/>
            <a:ext cx="765175" cy="52705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0488" tIns="44450" rIns="90488" bIns="44450">
            <a:spAutoFit/>
          </a:bodyPr>
          <a:lstStyle/>
          <a:p>
            <a:pPr defTabSz="762000" eaLnBrk="0" hangingPunct="0">
              <a:defRPr/>
            </a:pPr>
            <a:r>
              <a:rPr lang="it-IT" sz="1400"/>
              <a:t>data ordine</a:t>
            </a:r>
          </a:p>
        </p:txBody>
      </p:sp>
      <p:sp>
        <p:nvSpPr>
          <p:cNvPr id="492549" name="Line 5"/>
          <p:cNvSpPr>
            <a:spLocks noChangeShapeType="1"/>
          </p:cNvSpPr>
          <p:nvPr/>
        </p:nvSpPr>
        <p:spPr bwMode="auto">
          <a:xfrm>
            <a:off x="2181225" y="2368550"/>
            <a:ext cx="0" cy="1435100"/>
          </a:xfrm>
          <a:prstGeom prst="line">
            <a:avLst/>
          </a:prstGeom>
          <a:noFill/>
          <a:ln w="12700">
            <a:solidFill>
              <a:schemeClr val="bg2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43398" name="Rectangle 6"/>
          <p:cNvSpPr>
            <a:spLocks noChangeArrowheads="1"/>
          </p:cNvSpPr>
          <p:nvPr/>
        </p:nvSpPr>
        <p:spPr bwMode="auto">
          <a:xfrm>
            <a:off x="2044700" y="1757363"/>
            <a:ext cx="1390650" cy="52705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0488" tIns="44450" rIns="90488" bIns="44450">
            <a:spAutoFit/>
          </a:bodyPr>
          <a:lstStyle/>
          <a:p>
            <a:pPr defTabSz="762000" eaLnBrk="0" hangingPunct="0">
              <a:defRPr/>
            </a:pPr>
            <a:r>
              <a:rPr lang="it-IT" sz="1400"/>
              <a:t>data inizio produzione</a:t>
            </a:r>
          </a:p>
        </p:txBody>
      </p:sp>
      <p:sp>
        <p:nvSpPr>
          <p:cNvPr id="443399" name="Rectangle 7"/>
          <p:cNvSpPr>
            <a:spLocks noChangeArrowheads="1"/>
          </p:cNvSpPr>
          <p:nvPr/>
        </p:nvSpPr>
        <p:spPr bwMode="auto">
          <a:xfrm>
            <a:off x="4318000" y="1757363"/>
            <a:ext cx="882650" cy="52705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0488" tIns="44450" rIns="90488" bIns="44450">
            <a:spAutoFit/>
          </a:bodyPr>
          <a:lstStyle/>
          <a:p>
            <a:pPr defTabSz="762000" eaLnBrk="0" hangingPunct="0">
              <a:defRPr/>
            </a:pPr>
            <a:r>
              <a:rPr lang="it-IT" sz="1400"/>
              <a:t>data richiesta</a:t>
            </a:r>
          </a:p>
        </p:txBody>
      </p:sp>
      <p:sp>
        <p:nvSpPr>
          <p:cNvPr id="443400" name="Rectangle 8"/>
          <p:cNvSpPr>
            <a:spLocks noChangeArrowheads="1"/>
          </p:cNvSpPr>
          <p:nvPr/>
        </p:nvSpPr>
        <p:spPr bwMode="auto">
          <a:xfrm>
            <a:off x="5983288" y="1757363"/>
            <a:ext cx="1046162" cy="52705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0488" tIns="44450" rIns="90488" bIns="44450">
            <a:spAutoFit/>
          </a:bodyPr>
          <a:lstStyle/>
          <a:p>
            <a:pPr defTabSz="762000" eaLnBrk="0" hangingPunct="0">
              <a:defRPr/>
            </a:pPr>
            <a:r>
              <a:rPr lang="it-IT" sz="1400"/>
              <a:t>data pianificata</a:t>
            </a:r>
          </a:p>
        </p:txBody>
      </p:sp>
      <p:sp>
        <p:nvSpPr>
          <p:cNvPr id="443401" name="Rectangle 9"/>
          <p:cNvSpPr>
            <a:spLocks noChangeArrowheads="1"/>
          </p:cNvSpPr>
          <p:nvPr/>
        </p:nvSpPr>
        <p:spPr bwMode="auto">
          <a:xfrm>
            <a:off x="7248525" y="1757363"/>
            <a:ext cx="852488" cy="52705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0488" tIns="44450" rIns="90488" bIns="44450">
            <a:spAutoFit/>
          </a:bodyPr>
          <a:lstStyle/>
          <a:p>
            <a:pPr defTabSz="762000" eaLnBrk="0" hangingPunct="0">
              <a:defRPr/>
            </a:pPr>
            <a:r>
              <a:rPr lang="it-IT" sz="1400"/>
              <a:t>data effettiva</a:t>
            </a:r>
          </a:p>
        </p:txBody>
      </p:sp>
      <p:sp>
        <p:nvSpPr>
          <p:cNvPr id="492554" name="AutoShape 10"/>
          <p:cNvSpPr>
            <a:spLocks noChangeArrowheads="1"/>
          </p:cNvSpPr>
          <p:nvPr/>
        </p:nvSpPr>
        <p:spPr bwMode="auto">
          <a:xfrm>
            <a:off x="990600" y="4044950"/>
            <a:ext cx="3505200" cy="368300"/>
          </a:xfrm>
          <a:prstGeom prst="homePlate">
            <a:avLst>
              <a:gd name="adj" fmla="val 23573"/>
            </a:avLst>
          </a:prstGeom>
          <a:solidFill>
            <a:srgbClr val="66FF3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2555" name="Rectangle 11"/>
          <p:cNvSpPr>
            <a:spLocks noChangeArrowheads="1"/>
          </p:cNvSpPr>
          <p:nvPr/>
        </p:nvSpPr>
        <p:spPr bwMode="auto">
          <a:xfrm>
            <a:off x="971550" y="4051300"/>
            <a:ext cx="3403600" cy="333375"/>
          </a:xfrm>
          <a:prstGeom prst="rect">
            <a:avLst/>
          </a:prstGeom>
          <a:solidFill>
            <a:srgbClr val="66FF33"/>
          </a:solidFill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 eaLnBrk="0" hangingPunct="0"/>
            <a:r>
              <a:rPr lang="it-IT" sz="1600"/>
              <a:t>(DR - DO)</a:t>
            </a:r>
            <a:r>
              <a:rPr lang="it-IT" sz="1400"/>
              <a:t>Delivery Lead Time Richiesto</a:t>
            </a:r>
          </a:p>
        </p:txBody>
      </p:sp>
      <p:sp>
        <p:nvSpPr>
          <p:cNvPr id="492556" name="Line 12"/>
          <p:cNvSpPr>
            <a:spLocks noChangeShapeType="1"/>
          </p:cNvSpPr>
          <p:nvPr/>
        </p:nvSpPr>
        <p:spPr bwMode="auto">
          <a:xfrm>
            <a:off x="4502150" y="2368550"/>
            <a:ext cx="0" cy="3530600"/>
          </a:xfrm>
          <a:prstGeom prst="line">
            <a:avLst/>
          </a:prstGeom>
          <a:noFill/>
          <a:ln w="12700">
            <a:solidFill>
              <a:schemeClr val="bg2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92557" name="Line 13"/>
          <p:cNvSpPr>
            <a:spLocks noChangeShapeType="1"/>
          </p:cNvSpPr>
          <p:nvPr/>
        </p:nvSpPr>
        <p:spPr bwMode="auto">
          <a:xfrm>
            <a:off x="6119813" y="2368550"/>
            <a:ext cx="0" cy="3111500"/>
          </a:xfrm>
          <a:prstGeom prst="line">
            <a:avLst/>
          </a:prstGeom>
          <a:noFill/>
          <a:ln w="12700">
            <a:solidFill>
              <a:schemeClr val="bg2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grpSp>
        <p:nvGrpSpPr>
          <p:cNvPr id="492558" name="Group 14"/>
          <p:cNvGrpSpPr>
            <a:grpSpLocks/>
          </p:cNvGrpSpPr>
          <p:nvPr/>
        </p:nvGrpSpPr>
        <p:grpSpPr bwMode="auto">
          <a:xfrm>
            <a:off x="2185988" y="3422650"/>
            <a:ext cx="5194300" cy="381000"/>
            <a:chOff x="1492" y="2156"/>
            <a:chExt cx="3544" cy="240"/>
          </a:xfrm>
        </p:grpSpPr>
        <p:sp>
          <p:nvSpPr>
            <p:cNvPr id="492575" name="AutoShape 15"/>
            <p:cNvSpPr>
              <a:spLocks noChangeArrowheads="1"/>
            </p:cNvSpPr>
            <p:nvPr/>
          </p:nvSpPr>
          <p:spPr bwMode="auto">
            <a:xfrm>
              <a:off x="1492" y="2164"/>
              <a:ext cx="3544" cy="232"/>
            </a:xfrm>
            <a:prstGeom prst="homePlate">
              <a:avLst>
                <a:gd name="adj" fmla="val 37836"/>
              </a:avLst>
            </a:prstGeom>
            <a:solidFill>
              <a:srgbClr val="66FF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2576" name="Rectangle 16"/>
            <p:cNvSpPr>
              <a:spLocks noChangeArrowheads="1"/>
            </p:cNvSpPr>
            <p:nvPr/>
          </p:nvSpPr>
          <p:spPr bwMode="auto">
            <a:xfrm>
              <a:off x="1950" y="2156"/>
              <a:ext cx="2203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defTabSz="762000" eaLnBrk="0" hangingPunct="0"/>
              <a:r>
                <a:rPr lang="it-IT" sz="1600"/>
                <a:t>(DE - DI) </a:t>
              </a:r>
              <a:r>
                <a:rPr lang="it-IT" sz="1400"/>
                <a:t>Lead Time Produttivo </a:t>
              </a:r>
              <a:r>
                <a:rPr lang="it-IT" sz="1600"/>
                <a:t>	</a:t>
              </a:r>
            </a:p>
          </p:txBody>
        </p:sp>
      </p:grpSp>
      <p:sp>
        <p:nvSpPr>
          <p:cNvPr id="492559" name="AutoShape 17"/>
          <p:cNvSpPr>
            <a:spLocks noChangeArrowheads="1"/>
          </p:cNvSpPr>
          <p:nvPr/>
        </p:nvSpPr>
        <p:spPr bwMode="auto">
          <a:xfrm>
            <a:off x="990600" y="2825750"/>
            <a:ext cx="6389688" cy="368300"/>
          </a:xfrm>
          <a:prstGeom prst="homePlate">
            <a:avLst>
              <a:gd name="adj" fmla="val 42971"/>
            </a:avLst>
          </a:prstGeom>
          <a:solidFill>
            <a:srgbClr val="66FF3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2560" name="Rectangle 18"/>
          <p:cNvSpPr>
            <a:spLocks noChangeArrowheads="1"/>
          </p:cNvSpPr>
          <p:nvPr/>
        </p:nvSpPr>
        <p:spPr bwMode="auto">
          <a:xfrm>
            <a:off x="2460625" y="2832100"/>
            <a:ext cx="4354513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 eaLnBrk="0" hangingPunct="0"/>
            <a:r>
              <a:rPr lang="it-IT" sz="1600"/>
              <a:t>(DE - DO)	 </a:t>
            </a:r>
            <a:r>
              <a:rPr lang="it-IT" sz="1400"/>
              <a:t>Delivery Lead Time Complessivo</a:t>
            </a:r>
          </a:p>
        </p:txBody>
      </p:sp>
      <p:sp>
        <p:nvSpPr>
          <p:cNvPr id="492561" name="Line 19"/>
          <p:cNvSpPr>
            <a:spLocks noChangeShapeType="1"/>
          </p:cNvSpPr>
          <p:nvPr/>
        </p:nvSpPr>
        <p:spPr bwMode="auto">
          <a:xfrm>
            <a:off x="7385050" y="2444750"/>
            <a:ext cx="0" cy="2882900"/>
          </a:xfrm>
          <a:prstGeom prst="line">
            <a:avLst/>
          </a:prstGeom>
          <a:noFill/>
          <a:ln w="12700">
            <a:solidFill>
              <a:schemeClr val="bg2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92562" name="AutoShape 20"/>
          <p:cNvSpPr>
            <a:spLocks noChangeArrowheads="1"/>
          </p:cNvSpPr>
          <p:nvPr/>
        </p:nvSpPr>
        <p:spPr bwMode="auto">
          <a:xfrm>
            <a:off x="4506913" y="4578350"/>
            <a:ext cx="2873375" cy="368300"/>
          </a:xfrm>
          <a:prstGeom prst="homePlate">
            <a:avLst>
              <a:gd name="adj" fmla="val 42837"/>
            </a:avLst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2563" name="Rectangle 21"/>
          <p:cNvSpPr>
            <a:spLocks noChangeArrowheads="1"/>
          </p:cNvSpPr>
          <p:nvPr/>
        </p:nvSpPr>
        <p:spPr bwMode="auto">
          <a:xfrm>
            <a:off x="4532313" y="4565650"/>
            <a:ext cx="235902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 eaLnBrk="0" hangingPunct="0"/>
            <a:r>
              <a:rPr lang="it-IT" sz="1600"/>
              <a:t>(DE - DR)	Ritardo</a:t>
            </a:r>
          </a:p>
        </p:txBody>
      </p:sp>
      <p:grpSp>
        <p:nvGrpSpPr>
          <p:cNvPr id="492564" name="Group 22"/>
          <p:cNvGrpSpPr>
            <a:grpSpLocks/>
          </p:cNvGrpSpPr>
          <p:nvPr/>
        </p:nvGrpSpPr>
        <p:grpSpPr bwMode="auto">
          <a:xfrm>
            <a:off x="6084888" y="5099050"/>
            <a:ext cx="3046412" cy="577850"/>
            <a:chOff x="4152" y="3212"/>
            <a:chExt cx="2079" cy="364"/>
          </a:xfrm>
        </p:grpSpPr>
        <p:sp>
          <p:nvSpPr>
            <p:cNvPr id="492573" name="AutoShape 23"/>
            <p:cNvSpPr>
              <a:spLocks noChangeArrowheads="1"/>
            </p:cNvSpPr>
            <p:nvPr/>
          </p:nvSpPr>
          <p:spPr bwMode="auto">
            <a:xfrm>
              <a:off x="4180" y="3220"/>
              <a:ext cx="871" cy="232"/>
            </a:xfrm>
            <a:prstGeom prst="homePlate">
              <a:avLst>
                <a:gd name="adj" fmla="val 47433"/>
              </a:avLst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2574" name="Rectangle 24"/>
            <p:cNvSpPr>
              <a:spLocks noChangeArrowheads="1"/>
            </p:cNvSpPr>
            <p:nvPr/>
          </p:nvSpPr>
          <p:spPr bwMode="auto">
            <a:xfrm>
              <a:off x="4152" y="3212"/>
              <a:ext cx="2079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defTabSz="762000" eaLnBrk="0" hangingPunct="0"/>
              <a:r>
                <a:rPr lang="it-IT" sz="1600"/>
                <a:t>(DE - DP)       Ritardo </a:t>
              </a:r>
            </a:p>
            <a:p>
              <a:pPr defTabSz="762000" eaLnBrk="0" hangingPunct="0"/>
              <a:r>
                <a:rPr lang="it-IT" sz="1600"/>
                <a:t>		Non pianificato</a:t>
              </a:r>
            </a:p>
          </p:txBody>
        </p:sp>
      </p:grpSp>
      <p:sp>
        <p:nvSpPr>
          <p:cNvPr id="492565" name="AutoShape 25"/>
          <p:cNvSpPr>
            <a:spLocks noChangeArrowheads="1"/>
          </p:cNvSpPr>
          <p:nvPr/>
        </p:nvSpPr>
        <p:spPr bwMode="auto">
          <a:xfrm>
            <a:off x="4510088" y="5759450"/>
            <a:ext cx="1612900" cy="368300"/>
          </a:xfrm>
          <a:prstGeom prst="homePlate">
            <a:avLst>
              <a:gd name="adj" fmla="val 55329"/>
            </a:avLst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2566" name="Rectangle 26"/>
          <p:cNvSpPr>
            <a:spLocks noChangeArrowheads="1"/>
          </p:cNvSpPr>
          <p:nvPr/>
        </p:nvSpPr>
        <p:spPr bwMode="auto">
          <a:xfrm>
            <a:off x="4683125" y="5746750"/>
            <a:ext cx="3176588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 eaLnBrk="0" hangingPunct="0"/>
            <a:r>
              <a:rPr lang="it-IT" sz="1600"/>
              <a:t>(DP - DR)        Ritardo Pianificato</a:t>
            </a:r>
          </a:p>
        </p:txBody>
      </p:sp>
      <p:sp>
        <p:nvSpPr>
          <p:cNvPr id="492567" name="Rectangle 27"/>
          <p:cNvSpPr>
            <a:spLocks noChangeArrowheads="1"/>
          </p:cNvSpPr>
          <p:nvPr/>
        </p:nvSpPr>
        <p:spPr bwMode="auto">
          <a:xfrm>
            <a:off x="8280400" y="2784475"/>
            <a:ext cx="723900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 eaLnBrk="0" hangingPunct="0"/>
            <a:r>
              <a:rPr lang="it-IT" sz="1200"/>
              <a:t>TEMPO</a:t>
            </a:r>
          </a:p>
        </p:txBody>
      </p:sp>
      <p:sp>
        <p:nvSpPr>
          <p:cNvPr id="492569" name="Text Box 29"/>
          <p:cNvSpPr txBox="1">
            <a:spLocks noChangeArrowheads="1"/>
          </p:cNvSpPr>
          <p:nvPr/>
        </p:nvSpPr>
        <p:spPr bwMode="auto">
          <a:xfrm>
            <a:off x="523875" y="4913313"/>
            <a:ext cx="1841500" cy="366712"/>
          </a:xfrm>
          <a:prstGeom prst="rect">
            <a:avLst/>
          </a:prstGeom>
          <a:solidFill>
            <a:srgbClr val="66FF33"/>
          </a:solidFill>
          <a:ln w="12700">
            <a:noFill/>
            <a:miter lim="800000"/>
            <a:headEnd/>
            <a:tailEnd/>
          </a:ln>
        </p:spPr>
        <p:txBody>
          <a:bodyPr wrap="none" lIns="57600" tIns="46038" rIns="57600" bIns="46038">
            <a:spAutoFit/>
          </a:bodyPr>
          <a:lstStyle/>
          <a:p>
            <a:pPr>
              <a:spcBef>
                <a:spcPct val="20000"/>
              </a:spcBef>
            </a:pPr>
            <a:r>
              <a:rPr lang="it-IT" b="1"/>
              <a:t>TEMPESTIVITA’</a:t>
            </a:r>
          </a:p>
        </p:txBody>
      </p:sp>
      <p:sp>
        <p:nvSpPr>
          <p:cNvPr id="492570" name="Text Box 30"/>
          <p:cNvSpPr txBox="1">
            <a:spLocks noChangeArrowheads="1"/>
          </p:cNvSpPr>
          <p:nvPr/>
        </p:nvSpPr>
        <p:spPr bwMode="auto">
          <a:xfrm>
            <a:off x="2365375" y="5302250"/>
            <a:ext cx="1638300" cy="366713"/>
          </a:xfrm>
          <a:prstGeom prst="rect">
            <a:avLst/>
          </a:prstGeom>
          <a:solidFill>
            <a:srgbClr val="FFFF00"/>
          </a:solidFill>
          <a:ln w="12700">
            <a:noFill/>
            <a:miter lim="800000"/>
            <a:headEnd/>
            <a:tailEnd/>
          </a:ln>
        </p:spPr>
        <p:txBody>
          <a:bodyPr wrap="none" lIns="57600" tIns="46038" rIns="57600" bIns="46038">
            <a:spAutoFit/>
          </a:bodyPr>
          <a:lstStyle/>
          <a:p>
            <a:pPr>
              <a:spcBef>
                <a:spcPct val="20000"/>
              </a:spcBef>
            </a:pPr>
            <a:r>
              <a:rPr lang="it-IT" b="1"/>
              <a:t>PUNTUALITA’</a:t>
            </a:r>
          </a:p>
        </p:txBody>
      </p:sp>
      <p:sp>
        <p:nvSpPr>
          <p:cNvPr id="492571" name="Line 31"/>
          <p:cNvSpPr>
            <a:spLocks noChangeShapeType="1"/>
          </p:cNvSpPr>
          <p:nvPr/>
        </p:nvSpPr>
        <p:spPr bwMode="auto">
          <a:xfrm flipV="1">
            <a:off x="2046288" y="4532313"/>
            <a:ext cx="434975" cy="333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57600" tIns="46038" rIns="57600" bIns="46038"/>
          <a:lstStyle/>
          <a:p>
            <a:endParaRPr lang="it-IT"/>
          </a:p>
        </p:txBody>
      </p:sp>
      <p:sp>
        <p:nvSpPr>
          <p:cNvPr id="492572" name="Line 32"/>
          <p:cNvSpPr>
            <a:spLocks noChangeShapeType="1"/>
          </p:cNvSpPr>
          <p:nvPr/>
        </p:nvSpPr>
        <p:spPr bwMode="auto">
          <a:xfrm flipV="1">
            <a:off x="3716338" y="5197475"/>
            <a:ext cx="536575" cy="146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57600" tIns="46038" rIns="57600" bIns="46038"/>
          <a:lstStyle/>
          <a:p>
            <a:endParaRPr lang="it-IT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Efficienza dei magazzini</a:t>
            </a:r>
          </a:p>
        </p:txBody>
      </p:sp>
      <p:sp>
        <p:nvSpPr>
          <p:cNvPr id="42087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t-IT" smtClean="0"/>
              <a:t>Misurazioni classiche del livello di scorta:</a:t>
            </a:r>
          </a:p>
          <a:p>
            <a:pPr lvl="1" eaLnBrk="1" hangingPunct="1"/>
            <a:r>
              <a:rPr lang="it-IT" smtClean="0"/>
              <a:t>indici di rotazione </a:t>
            </a:r>
          </a:p>
          <a:p>
            <a:pPr lvl="1" eaLnBrk="1" hangingPunct="1"/>
            <a:r>
              <a:rPr lang="it-IT" smtClean="0"/>
              <a:t>giorni di copertura</a:t>
            </a:r>
          </a:p>
          <a:p>
            <a:pPr eaLnBrk="1" hangingPunct="1">
              <a:buFont typeface="Wingdings" pitchFamily="2" charset="2"/>
              <a:buNone/>
            </a:pPr>
            <a:endParaRPr lang="it-IT" smtClean="0"/>
          </a:p>
        </p:txBody>
      </p:sp>
      <p:sp>
        <p:nvSpPr>
          <p:cNvPr id="420875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4E58678-BF26-4072-AE7F-76E2C3B66F47}" type="slidenum">
              <a:rPr lang="it-IT" smtClean="0">
                <a:latin typeface="Arial Black"/>
              </a:rPr>
              <a:pPr/>
              <a:t>4</a:t>
            </a:fld>
            <a:endParaRPr lang="it-IT" smtClean="0">
              <a:latin typeface="Arial Black"/>
            </a:endParaRPr>
          </a:p>
        </p:txBody>
      </p:sp>
      <p:sp>
        <p:nvSpPr>
          <p:cNvPr id="420878" name="Rectangle 4"/>
          <p:cNvSpPr>
            <a:spLocks noChangeArrowheads="1"/>
          </p:cNvSpPr>
          <p:nvPr/>
        </p:nvSpPr>
        <p:spPr bwMode="auto">
          <a:xfrm>
            <a:off x="350838" y="2944813"/>
            <a:ext cx="8591550" cy="333216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Tahoma" pitchFamily="34" charset="0"/>
            </a:endParaRPr>
          </a:p>
        </p:txBody>
      </p:sp>
      <p:grpSp>
        <p:nvGrpSpPr>
          <p:cNvPr id="420879" name="Group 5"/>
          <p:cNvGrpSpPr>
            <a:grpSpLocks/>
          </p:cNvGrpSpPr>
          <p:nvPr/>
        </p:nvGrpSpPr>
        <p:grpSpPr bwMode="auto">
          <a:xfrm>
            <a:off x="422275" y="3433763"/>
            <a:ext cx="8370888" cy="2413000"/>
            <a:chOff x="266" y="1440"/>
            <a:chExt cx="5273" cy="1520"/>
          </a:xfrm>
        </p:grpSpPr>
        <p:sp>
          <p:nvSpPr>
            <p:cNvPr id="420870" name="Text Box 6"/>
            <p:cNvSpPr txBox="1">
              <a:spLocks noChangeArrowheads="1"/>
            </p:cNvSpPr>
            <p:nvPr/>
          </p:nvSpPr>
          <p:spPr bwMode="auto">
            <a:xfrm>
              <a:off x="266" y="1800"/>
              <a:ext cx="2015" cy="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r">
                <a:defRPr/>
              </a:pPr>
              <a:r>
                <a:rPr lang="it-IT" sz="2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Indice di Rotazione</a:t>
              </a:r>
              <a:r>
                <a:rPr lang="it-IT" sz="2200">
                  <a:latin typeface="Tahoma" pitchFamily="34" charset="0"/>
                </a:rPr>
                <a:t> =</a:t>
              </a:r>
            </a:p>
            <a:p>
              <a:pPr algn="r">
                <a:defRPr/>
              </a:pPr>
              <a:endParaRPr lang="it-IT" sz="2200">
                <a:latin typeface="Tahoma" pitchFamily="34" charset="0"/>
              </a:endParaRPr>
            </a:p>
            <a:p>
              <a:pPr algn="r">
                <a:defRPr/>
              </a:pPr>
              <a:endParaRPr lang="it-IT" sz="1400">
                <a:latin typeface="Tahoma" pitchFamily="34" charset="0"/>
              </a:endParaRPr>
            </a:p>
            <a:p>
              <a:pPr algn="r">
                <a:defRPr/>
              </a:pPr>
              <a:r>
                <a:rPr lang="it-IT" sz="2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Copertura</a:t>
              </a:r>
              <a:r>
                <a:rPr lang="it-IT" sz="2200">
                  <a:latin typeface="Tahoma" pitchFamily="34" charset="0"/>
                </a:rPr>
                <a:t> =</a:t>
              </a:r>
            </a:p>
          </p:txBody>
        </p:sp>
        <p:sp>
          <p:nvSpPr>
            <p:cNvPr id="420881" name="Text Box 7"/>
            <p:cNvSpPr txBox="1">
              <a:spLocks noChangeArrowheads="1"/>
            </p:cNvSpPr>
            <p:nvPr/>
          </p:nvSpPr>
          <p:spPr bwMode="auto">
            <a:xfrm>
              <a:off x="2271" y="1670"/>
              <a:ext cx="1599" cy="10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2200">
                  <a:latin typeface="Symbol" pitchFamily="18" charset="2"/>
                </a:rPr>
                <a:t>S</a:t>
              </a:r>
              <a:r>
                <a:rPr lang="it-IT" sz="2200">
                  <a:latin typeface="Tahoma" pitchFamily="34" charset="0"/>
                </a:rPr>
                <a:t> Consumi periodo</a:t>
              </a:r>
            </a:p>
            <a:p>
              <a:pPr algn="ctr"/>
              <a:endParaRPr lang="it-IT" sz="400">
                <a:latin typeface="Tahoma" pitchFamily="34" charset="0"/>
              </a:endParaRPr>
            </a:p>
            <a:p>
              <a:pPr algn="ctr"/>
              <a:r>
                <a:rPr lang="it-IT" sz="2200">
                  <a:latin typeface="Tahoma" pitchFamily="34" charset="0"/>
                </a:rPr>
                <a:t>Giacenza Media</a:t>
              </a:r>
            </a:p>
            <a:p>
              <a:pPr algn="ctr"/>
              <a:endParaRPr lang="it-IT" sz="1100">
                <a:latin typeface="Tahoma" pitchFamily="34" charset="0"/>
              </a:endParaRPr>
            </a:p>
            <a:p>
              <a:pPr algn="ctr"/>
              <a:r>
                <a:rPr lang="it-IT" sz="2200">
                  <a:latin typeface="Tahoma" pitchFamily="34" charset="0"/>
                </a:rPr>
                <a:t>gg periodo</a:t>
              </a:r>
            </a:p>
            <a:p>
              <a:pPr algn="ctr"/>
              <a:endParaRPr lang="it-IT" sz="400">
                <a:latin typeface="Tahoma" pitchFamily="34" charset="0"/>
              </a:endParaRPr>
            </a:p>
            <a:p>
              <a:pPr algn="ctr"/>
              <a:r>
                <a:rPr lang="it-IT" sz="2200">
                  <a:latin typeface="Tahoma" pitchFamily="34" charset="0"/>
                </a:rPr>
                <a:t>Indice di Rotazione</a:t>
              </a:r>
            </a:p>
          </p:txBody>
        </p:sp>
        <p:sp>
          <p:nvSpPr>
            <p:cNvPr id="420882" name="Line 8"/>
            <p:cNvSpPr>
              <a:spLocks noChangeShapeType="1"/>
            </p:cNvSpPr>
            <p:nvPr/>
          </p:nvSpPr>
          <p:spPr bwMode="auto">
            <a:xfrm>
              <a:off x="2278" y="1949"/>
              <a:ext cx="1587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0883" name="Line 9"/>
            <p:cNvSpPr>
              <a:spLocks noChangeShapeType="1"/>
            </p:cNvSpPr>
            <p:nvPr/>
          </p:nvSpPr>
          <p:spPr bwMode="auto">
            <a:xfrm>
              <a:off x="2278" y="2504"/>
              <a:ext cx="1587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graphicFrame>
          <p:nvGraphicFramePr>
            <p:cNvPr id="420874" name="Object 10"/>
            <p:cNvGraphicFramePr>
              <a:graphicFrameLocks noChangeAspect="1"/>
            </p:cNvGraphicFramePr>
            <p:nvPr/>
          </p:nvGraphicFramePr>
          <p:xfrm>
            <a:off x="3969" y="1440"/>
            <a:ext cx="1570" cy="15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0876" name="ClipArt" r:id="rId4" imgW="3441960" imgH="3331440" progId="">
                    <p:embed/>
                  </p:oleObj>
                </mc:Choice>
                <mc:Fallback>
                  <p:oleObj name="ClipArt" r:id="rId4" imgW="3441960" imgH="3331440" progId="">
                    <p:embed/>
                    <p:pic>
                      <p:nvPicPr>
                        <p:cNvPr id="0" name="Picture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69" y="1440"/>
                          <a:ext cx="1570" cy="152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5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884238"/>
          </a:xfrm>
        </p:spPr>
        <p:txBody>
          <a:bodyPr/>
          <a:lstStyle/>
          <a:p>
            <a:pPr eaLnBrk="1" hangingPunct="1"/>
            <a:r>
              <a:rPr lang="it-IT" sz="2800" smtClean="0"/>
              <a:t>Caso Frigo Maker 2 – (7) Personalizzazione</a:t>
            </a:r>
          </a:p>
        </p:txBody>
      </p:sp>
      <p:sp>
        <p:nvSpPr>
          <p:cNvPr id="49459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909638"/>
            <a:ext cx="8496300" cy="4895850"/>
          </a:xfrm>
        </p:spPr>
        <p:txBody>
          <a:bodyPr/>
          <a:lstStyle/>
          <a:p>
            <a:pPr eaLnBrk="1" hangingPunct="1"/>
            <a:r>
              <a:rPr lang="it-IT" sz="2400" smtClean="0"/>
              <a:t>Calcolo</a:t>
            </a:r>
            <a:br>
              <a:rPr lang="it-IT" sz="2400" smtClean="0"/>
            </a:br>
            <a:r>
              <a:rPr lang="it-IT" sz="2400" smtClean="0"/>
              <a:t>dei</a:t>
            </a:r>
            <a:br>
              <a:rPr lang="it-IT" sz="2400" smtClean="0"/>
            </a:br>
            <a:r>
              <a:rPr lang="it-IT" sz="2400" smtClean="0"/>
              <a:t>lead time:</a:t>
            </a:r>
          </a:p>
        </p:txBody>
      </p:sp>
      <p:sp>
        <p:nvSpPr>
          <p:cNvPr id="494593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8F8AEF8-B087-41AD-ABC1-8E2B7BA62CF2}" type="slidenum">
              <a:rPr lang="it-IT" smtClean="0">
                <a:latin typeface="Arial Black"/>
              </a:rPr>
              <a:pPr/>
              <a:t>40</a:t>
            </a:fld>
            <a:endParaRPr lang="it-IT" smtClean="0">
              <a:latin typeface="Arial Black"/>
            </a:endParaRPr>
          </a:p>
        </p:txBody>
      </p:sp>
      <p:pic>
        <p:nvPicPr>
          <p:cNvPr id="49459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11413" y="992188"/>
            <a:ext cx="6732587" cy="574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44421" name="Group 5"/>
          <p:cNvGrpSpPr>
            <a:grpSpLocks/>
          </p:cNvGrpSpPr>
          <p:nvPr/>
        </p:nvGrpSpPr>
        <p:grpSpPr bwMode="auto">
          <a:xfrm>
            <a:off x="5364163" y="3213100"/>
            <a:ext cx="1152525" cy="431800"/>
            <a:chOff x="3379" y="2024"/>
            <a:chExt cx="726" cy="272"/>
          </a:xfrm>
        </p:grpSpPr>
        <p:sp>
          <p:nvSpPr>
            <p:cNvPr id="494611" name="Rectangle 6"/>
            <p:cNvSpPr>
              <a:spLocks noChangeArrowheads="1"/>
            </p:cNvSpPr>
            <p:nvPr/>
          </p:nvSpPr>
          <p:spPr bwMode="auto">
            <a:xfrm>
              <a:off x="3379" y="2160"/>
              <a:ext cx="408" cy="136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4612" name="Rectangle 7"/>
            <p:cNvSpPr>
              <a:spLocks noChangeArrowheads="1"/>
            </p:cNvSpPr>
            <p:nvPr/>
          </p:nvSpPr>
          <p:spPr bwMode="auto">
            <a:xfrm>
              <a:off x="3788" y="2024"/>
              <a:ext cx="317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it-IT" b="1">
                  <a:solidFill>
                    <a:srgbClr val="FF0000"/>
                  </a:solidFill>
                </a:rPr>
                <a:t>DP</a:t>
              </a:r>
            </a:p>
          </p:txBody>
        </p:sp>
      </p:grpSp>
      <p:grpSp>
        <p:nvGrpSpPr>
          <p:cNvPr id="444424" name="Group 8"/>
          <p:cNvGrpSpPr>
            <a:grpSpLocks/>
          </p:cNvGrpSpPr>
          <p:nvPr/>
        </p:nvGrpSpPr>
        <p:grpSpPr bwMode="auto">
          <a:xfrm>
            <a:off x="6300788" y="4005263"/>
            <a:ext cx="1366837" cy="431800"/>
            <a:chOff x="3969" y="2523"/>
            <a:chExt cx="861" cy="272"/>
          </a:xfrm>
        </p:grpSpPr>
        <p:sp>
          <p:nvSpPr>
            <p:cNvPr id="494609" name="Rectangle 9"/>
            <p:cNvSpPr>
              <a:spLocks noChangeArrowheads="1"/>
            </p:cNvSpPr>
            <p:nvPr/>
          </p:nvSpPr>
          <p:spPr bwMode="auto">
            <a:xfrm>
              <a:off x="3969" y="2523"/>
              <a:ext cx="499" cy="136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4610" name="Rectangle 10"/>
            <p:cNvSpPr>
              <a:spLocks noChangeArrowheads="1"/>
            </p:cNvSpPr>
            <p:nvPr/>
          </p:nvSpPr>
          <p:spPr bwMode="auto">
            <a:xfrm>
              <a:off x="4513" y="2523"/>
              <a:ext cx="317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it-IT" b="1">
                  <a:solidFill>
                    <a:srgbClr val="FF0000"/>
                  </a:solidFill>
                </a:rPr>
                <a:t>DR</a:t>
              </a:r>
            </a:p>
          </p:txBody>
        </p:sp>
      </p:grpSp>
      <p:grpSp>
        <p:nvGrpSpPr>
          <p:cNvPr id="444427" name="Group 11"/>
          <p:cNvGrpSpPr>
            <a:grpSpLocks/>
          </p:cNvGrpSpPr>
          <p:nvPr/>
        </p:nvGrpSpPr>
        <p:grpSpPr bwMode="auto">
          <a:xfrm>
            <a:off x="4643438" y="4005263"/>
            <a:ext cx="1223962" cy="576262"/>
            <a:chOff x="2925" y="2523"/>
            <a:chExt cx="771" cy="363"/>
          </a:xfrm>
        </p:grpSpPr>
        <p:sp>
          <p:nvSpPr>
            <p:cNvPr id="494607" name="Rectangle 12"/>
            <p:cNvSpPr>
              <a:spLocks noChangeArrowheads="1"/>
            </p:cNvSpPr>
            <p:nvPr/>
          </p:nvSpPr>
          <p:spPr bwMode="auto">
            <a:xfrm>
              <a:off x="2925" y="2523"/>
              <a:ext cx="499" cy="136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4608" name="Rectangle 13"/>
            <p:cNvSpPr>
              <a:spLocks noChangeArrowheads="1"/>
            </p:cNvSpPr>
            <p:nvPr/>
          </p:nvSpPr>
          <p:spPr bwMode="auto">
            <a:xfrm>
              <a:off x="3379" y="2614"/>
              <a:ext cx="317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it-IT" b="1">
                  <a:solidFill>
                    <a:srgbClr val="FF0000"/>
                  </a:solidFill>
                </a:rPr>
                <a:t>DO</a:t>
              </a:r>
            </a:p>
          </p:txBody>
        </p:sp>
      </p:grpSp>
      <p:grpSp>
        <p:nvGrpSpPr>
          <p:cNvPr id="444430" name="Group 14"/>
          <p:cNvGrpSpPr>
            <a:grpSpLocks/>
          </p:cNvGrpSpPr>
          <p:nvPr/>
        </p:nvGrpSpPr>
        <p:grpSpPr bwMode="auto">
          <a:xfrm>
            <a:off x="4643438" y="4724400"/>
            <a:ext cx="1223962" cy="504825"/>
            <a:chOff x="2925" y="2976"/>
            <a:chExt cx="771" cy="318"/>
          </a:xfrm>
        </p:grpSpPr>
        <p:sp>
          <p:nvSpPr>
            <p:cNvPr id="494605" name="Rectangle 15"/>
            <p:cNvSpPr>
              <a:spLocks noChangeArrowheads="1"/>
            </p:cNvSpPr>
            <p:nvPr/>
          </p:nvSpPr>
          <p:spPr bwMode="auto">
            <a:xfrm>
              <a:off x="2925" y="2976"/>
              <a:ext cx="499" cy="136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4606" name="Rectangle 16"/>
            <p:cNvSpPr>
              <a:spLocks noChangeArrowheads="1"/>
            </p:cNvSpPr>
            <p:nvPr/>
          </p:nvSpPr>
          <p:spPr bwMode="auto">
            <a:xfrm>
              <a:off x="3379" y="3022"/>
              <a:ext cx="317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it-IT" b="1">
                  <a:solidFill>
                    <a:srgbClr val="FF0000"/>
                  </a:solidFill>
                </a:rPr>
                <a:t>DI</a:t>
              </a:r>
            </a:p>
          </p:txBody>
        </p:sp>
      </p:grpSp>
      <p:grpSp>
        <p:nvGrpSpPr>
          <p:cNvPr id="444433" name="Group 17"/>
          <p:cNvGrpSpPr>
            <a:grpSpLocks/>
          </p:cNvGrpSpPr>
          <p:nvPr/>
        </p:nvGrpSpPr>
        <p:grpSpPr bwMode="auto">
          <a:xfrm>
            <a:off x="6804025" y="6310313"/>
            <a:ext cx="1295400" cy="431800"/>
            <a:chOff x="4286" y="3975"/>
            <a:chExt cx="816" cy="272"/>
          </a:xfrm>
        </p:grpSpPr>
        <p:sp>
          <p:nvSpPr>
            <p:cNvPr id="494603" name="Rectangle 18"/>
            <p:cNvSpPr>
              <a:spLocks noChangeArrowheads="1"/>
            </p:cNvSpPr>
            <p:nvPr/>
          </p:nvSpPr>
          <p:spPr bwMode="auto">
            <a:xfrm>
              <a:off x="4286" y="4065"/>
              <a:ext cx="499" cy="136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4604" name="Rectangle 19"/>
            <p:cNvSpPr>
              <a:spLocks noChangeArrowheads="1"/>
            </p:cNvSpPr>
            <p:nvPr/>
          </p:nvSpPr>
          <p:spPr bwMode="auto">
            <a:xfrm>
              <a:off x="4785" y="3975"/>
              <a:ext cx="317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it-IT" b="1">
                  <a:solidFill>
                    <a:srgbClr val="FF0000"/>
                  </a:solidFill>
                </a:rPr>
                <a:t>DE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4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44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44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44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44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6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884238"/>
          </a:xfrm>
        </p:spPr>
        <p:txBody>
          <a:bodyPr/>
          <a:lstStyle/>
          <a:p>
            <a:pPr eaLnBrk="1" hangingPunct="1"/>
            <a:r>
              <a:rPr lang="it-IT" sz="2800" smtClean="0"/>
              <a:t>Caso Frigo Maker 2 – (7) Personalizzazione</a:t>
            </a:r>
          </a:p>
        </p:txBody>
      </p:sp>
      <p:sp>
        <p:nvSpPr>
          <p:cNvPr id="496641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641CACA-BF60-4A8B-8D2B-469DFDCD32C4}" type="slidenum">
              <a:rPr lang="it-IT" smtClean="0">
                <a:latin typeface="Arial Black"/>
              </a:rPr>
              <a:pPr/>
              <a:t>41</a:t>
            </a:fld>
            <a:endParaRPr lang="it-IT" smtClean="0">
              <a:latin typeface="Arial Black"/>
            </a:endParaRPr>
          </a:p>
        </p:txBody>
      </p:sp>
      <p:pic>
        <p:nvPicPr>
          <p:cNvPr id="4966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1422400"/>
            <a:ext cx="7040563" cy="163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544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825" y="3716338"/>
            <a:ext cx="8716963" cy="209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5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6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884238"/>
          </a:xfrm>
        </p:spPr>
        <p:txBody>
          <a:bodyPr/>
          <a:lstStyle/>
          <a:p>
            <a:pPr eaLnBrk="1" hangingPunct="1"/>
            <a:r>
              <a:rPr lang="it-IT" sz="2800" smtClean="0"/>
              <a:t>Caso Frigo Maker 2 – (7) Personalizzazione</a:t>
            </a:r>
          </a:p>
        </p:txBody>
      </p:sp>
      <p:sp>
        <p:nvSpPr>
          <p:cNvPr id="498689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426C485-00F2-44C7-A054-42A29E33586D}" type="slidenum">
              <a:rPr lang="it-IT" smtClean="0">
                <a:latin typeface="Arial Black"/>
              </a:rPr>
              <a:pPr/>
              <a:t>42</a:t>
            </a:fld>
            <a:endParaRPr lang="it-IT" smtClean="0">
              <a:latin typeface="Arial Black"/>
            </a:endParaRPr>
          </a:p>
        </p:txBody>
      </p:sp>
      <p:pic>
        <p:nvPicPr>
          <p:cNvPr id="49869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1700213"/>
            <a:ext cx="8567738" cy="3878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2800" smtClean="0"/>
              <a:t>La misura dell’efficienza della gestione materiali</a:t>
            </a:r>
          </a:p>
        </p:txBody>
      </p:sp>
      <p:sp>
        <p:nvSpPr>
          <p:cNvPr id="422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t-IT" smtClean="0"/>
              <a:t>Un ulteriore quadro di analisi è fornito dalle analisi delle ABC incrociate.</a:t>
            </a:r>
          </a:p>
          <a:p>
            <a:pPr eaLnBrk="1" hangingPunct="1"/>
            <a:r>
              <a:rPr lang="it-IT" smtClean="0"/>
              <a:t>Si tratta in pratica di identificare parametri di classificazione (esempio giacenza e consumo) ed analizzare i materiali secondo classificazioni ABC.</a:t>
            </a:r>
          </a:p>
          <a:p>
            <a:pPr eaLnBrk="1" hangingPunct="1"/>
            <a:r>
              <a:rPr lang="it-IT" smtClean="0"/>
              <a:t>Obiettivo è migliorare la focalizzazione degli interventi di miglioramento</a:t>
            </a:r>
          </a:p>
          <a:p>
            <a:pPr eaLnBrk="1" hangingPunct="1"/>
            <a:endParaRPr lang="it-IT" smtClean="0"/>
          </a:p>
        </p:txBody>
      </p:sp>
      <p:sp>
        <p:nvSpPr>
          <p:cNvPr id="422913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3022599-919E-451D-983E-87B8A42A470D}" type="slidenum">
              <a:rPr lang="it-IT" smtClean="0">
                <a:latin typeface="Arial Black"/>
              </a:rPr>
              <a:pPr/>
              <a:t>5</a:t>
            </a:fld>
            <a:endParaRPr lang="it-IT" smtClean="0">
              <a:latin typeface="Arial Black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2800" smtClean="0"/>
              <a:t>La misura dell’efficienza della gestione materiali</a:t>
            </a:r>
          </a:p>
        </p:txBody>
      </p:sp>
      <p:sp>
        <p:nvSpPr>
          <p:cNvPr id="424961" name="Segnaposto numero diapositiva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7DFA562-1EFB-4752-A3F4-2720F1164886}" type="slidenum">
              <a:rPr lang="it-IT" smtClean="0">
                <a:latin typeface="Arial Black"/>
              </a:rPr>
              <a:pPr/>
              <a:t>6</a:t>
            </a:fld>
            <a:endParaRPr lang="it-IT" smtClean="0">
              <a:latin typeface="Arial Black"/>
            </a:endParaRPr>
          </a:p>
        </p:txBody>
      </p:sp>
      <p:grpSp>
        <p:nvGrpSpPr>
          <p:cNvPr id="424963" name="Group 3"/>
          <p:cNvGrpSpPr>
            <a:grpSpLocks/>
          </p:cNvGrpSpPr>
          <p:nvPr/>
        </p:nvGrpSpPr>
        <p:grpSpPr bwMode="auto">
          <a:xfrm>
            <a:off x="306388" y="1558925"/>
            <a:ext cx="8489950" cy="5067300"/>
            <a:chOff x="193" y="982"/>
            <a:chExt cx="5348" cy="3192"/>
          </a:xfrm>
        </p:grpSpPr>
        <p:sp>
          <p:nvSpPr>
            <p:cNvPr id="422916" name="Text Box 4"/>
            <p:cNvSpPr txBox="1">
              <a:spLocks noChangeArrowheads="1"/>
            </p:cNvSpPr>
            <p:nvPr/>
          </p:nvSpPr>
          <p:spPr bwMode="auto">
            <a:xfrm>
              <a:off x="1210" y="2446"/>
              <a:ext cx="19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it-IT" sz="2800" b="1">
                  <a:solidFill>
                    <a:srgbClr val="FFFF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A</a:t>
              </a:r>
            </a:p>
          </p:txBody>
        </p:sp>
        <p:sp>
          <p:nvSpPr>
            <p:cNvPr id="422917" name="Text Box 5"/>
            <p:cNvSpPr txBox="1">
              <a:spLocks noChangeArrowheads="1"/>
            </p:cNvSpPr>
            <p:nvPr/>
          </p:nvSpPr>
          <p:spPr bwMode="auto">
            <a:xfrm>
              <a:off x="2003" y="2447"/>
              <a:ext cx="19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it-IT" sz="2800" b="1">
                  <a:solidFill>
                    <a:schemeClr val="hlin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B</a:t>
              </a:r>
            </a:p>
          </p:txBody>
        </p:sp>
        <p:sp>
          <p:nvSpPr>
            <p:cNvPr id="422918" name="Text Box 6"/>
            <p:cNvSpPr txBox="1">
              <a:spLocks noChangeArrowheads="1"/>
            </p:cNvSpPr>
            <p:nvPr/>
          </p:nvSpPr>
          <p:spPr bwMode="auto">
            <a:xfrm>
              <a:off x="3669" y="2447"/>
              <a:ext cx="19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it-IT" sz="2800" b="1">
                  <a:solidFill>
                    <a:schemeClr val="folHlin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C</a:t>
              </a:r>
            </a:p>
          </p:txBody>
        </p:sp>
        <p:pic>
          <p:nvPicPr>
            <p:cNvPr id="424968" name="Picture 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93" y="982"/>
              <a:ext cx="5348" cy="3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2900" smtClean="0"/>
              <a:t>La misura dell’efficienza della gestione materiali</a:t>
            </a:r>
            <a:r>
              <a:rPr lang="it-IT" smtClean="0"/>
              <a:t> </a:t>
            </a:r>
            <a:endParaRPr lang="it-IT" sz="2200" smtClean="0"/>
          </a:p>
        </p:txBody>
      </p:sp>
      <p:sp>
        <p:nvSpPr>
          <p:cNvPr id="427009" name="Segnaposto numero diapositiva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A5926F6-2A76-42D4-9C06-2F02247F0ADE}" type="slidenum">
              <a:rPr lang="it-IT" smtClean="0">
                <a:latin typeface="Arial Black"/>
              </a:rPr>
              <a:pPr/>
              <a:t>7</a:t>
            </a:fld>
            <a:endParaRPr lang="it-IT" smtClean="0">
              <a:latin typeface="Arial Black"/>
            </a:endParaRPr>
          </a:p>
        </p:txBody>
      </p:sp>
      <p:sp>
        <p:nvSpPr>
          <p:cNvPr id="427011" name="Rectangle 3"/>
          <p:cNvSpPr>
            <a:spLocks noChangeArrowheads="1"/>
          </p:cNvSpPr>
          <p:nvPr/>
        </p:nvSpPr>
        <p:spPr bwMode="auto">
          <a:xfrm>
            <a:off x="2422525" y="2241550"/>
            <a:ext cx="1439863" cy="10795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000">
                <a:solidFill>
                  <a:schemeClr val="bg1"/>
                </a:solidFill>
                <a:latin typeface="Tahoma" pitchFamily="34" charset="0"/>
              </a:rPr>
              <a:t>DOMANDA</a:t>
            </a:r>
          </a:p>
          <a:p>
            <a:pPr algn="ctr"/>
            <a:r>
              <a:rPr lang="it-IT" sz="2000">
                <a:solidFill>
                  <a:schemeClr val="bg1"/>
                </a:solidFill>
                <a:latin typeface="Tahoma" pitchFamily="34" charset="0"/>
              </a:rPr>
              <a:t>MOLTO</a:t>
            </a:r>
          </a:p>
          <a:p>
            <a:pPr algn="ctr"/>
            <a:r>
              <a:rPr lang="it-IT" sz="2000">
                <a:solidFill>
                  <a:schemeClr val="bg1"/>
                </a:solidFill>
                <a:latin typeface="Tahoma" pitchFamily="34" charset="0"/>
              </a:rPr>
              <a:t>REGOLARE</a:t>
            </a:r>
          </a:p>
        </p:txBody>
      </p:sp>
      <p:sp>
        <p:nvSpPr>
          <p:cNvPr id="427012" name="Rectangle 4"/>
          <p:cNvSpPr>
            <a:spLocks noChangeArrowheads="1"/>
          </p:cNvSpPr>
          <p:nvPr/>
        </p:nvSpPr>
        <p:spPr bwMode="auto">
          <a:xfrm>
            <a:off x="3867150" y="2243138"/>
            <a:ext cx="1439863" cy="10795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000">
                <a:latin typeface="Tahoma" pitchFamily="34" charset="0"/>
              </a:rPr>
              <a:t>DOMANDA</a:t>
            </a:r>
          </a:p>
          <a:p>
            <a:pPr algn="ctr"/>
            <a:r>
              <a:rPr lang="it-IT" sz="2000">
                <a:latin typeface="Tahoma" pitchFamily="34" charset="0"/>
              </a:rPr>
              <a:t>POCO</a:t>
            </a:r>
          </a:p>
          <a:p>
            <a:pPr algn="ctr"/>
            <a:r>
              <a:rPr lang="it-IT" sz="2000">
                <a:latin typeface="Tahoma" pitchFamily="34" charset="0"/>
              </a:rPr>
              <a:t>REGOLARE</a:t>
            </a:r>
            <a:endParaRPr lang="it-IT" sz="2400">
              <a:latin typeface="Tahoma" pitchFamily="34" charset="0"/>
            </a:endParaRPr>
          </a:p>
        </p:txBody>
      </p:sp>
      <p:sp>
        <p:nvSpPr>
          <p:cNvPr id="427013" name="Rectangle 5"/>
          <p:cNvSpPr>
            <a:spLocks noChangeArrowheads="1"/>
          </p:cNvSpPr>
          <p:nvPr/>
        </p:nvSpPr>
        <p:spPr bwMode="auto">
          <a:xfrm>
            <a:off x="5300663" y="2241550"/>
            <a:ext cx="1439862" cy="10795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7014" name="Rectangle 6"/>
          <p:cNvSpPr>
            <a:spLocks noChangeArrowheads="1"/>
          </p:cNvSpPr>
          <p:nvPr/>
        </p:nvSpPr>
        <p:spPr bwMode="auto">
          <a:xfrm>
            <a:off x="2422525" y="4398963"/>
            <a:ext cx="1439863" cy="10795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7015" name="Rectangle 7"/>
          <p:cNvSpPr>
            <a:spLocks noChangeArrowheads="1"/>
          </p:cNvSpPr>
          <p:nvPr/>
        </p:nvSpPr>
        <p:spPr bwMode="auto">
          <a:xfrm>
            <a:off x="3862388" y="4400550"/>
            <a:ext cx="1439862" cy="10795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000">
                <a:latin typeface="Tahoma" pitchFamily="34" charset="0"/>
              </a:rPr>
              <a:t>DOMANDA</a:t>
            </a:r>
          </a:p>
          <a:p>
            <a:pPr algn="ctr"/>
            <a:r>
              <a:rPr lang="it-IT" sz="2000">
                <a:latin typeface="Tahoma" pitchFamily="34" charset="0"/>
              </a:rPr>
              <a:t>POCO</a:t>
            </a:r>
          </a:p>
          <a:p>
            <a:pPr algn="ctr"/>
            <a:r>
              <a:rPr lang="it-IT" sz="2000">
                <a:latin typeface="Tahoma" pitchFamily="34" charset="0"/>
              </a:rPr>
              <a:t>REGOLARE</a:t>
            </a:r>
            <a:endParaRPr lang="it-IT" sz="2400">
              <a:latin typeface="Tahoma" pitchFamily="34" charset="0"/>
            </a:endParaRPr>
          </a:p>
        </p:txBody>
      </p:sp>
      <p:sp>
        <p:nvSpPr>
          <p:cNvPr id="427016" name="Rectangle 8"/>
          <p:cNvSpPr>
            <a:spLocks noChangeArrowheads="1"/>
          </p:cNvSpPr>
          <p:nvPr/>
        </p:nvSpPr>
        <p:spPr bwMode="auto">
          <a:xfrm>
            <a:off x="5300663" y="4398963"/>
            <a:ext cx="1439862" cy="10795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000">
                <a:solidFill>
                  <a:schemeClr val="bg1"/>
                </a:solidFill>
                <a:latin typeface="Tahoma" pitchFamily="34" charset="0"/>
              </a:rPr>
              <a:t>DOMANDA</a:t>
            </a:r>
          </a:p>
          <a:p>
            <a:pPr algn="ctr"/>
            <a:r>
              <a:rPr lang="it-IT">
                <a:solidFill>
                  <a:schemeClr val="bg1"/>
                </a:solidFill>
                <a:latin typeface="Tahoma" pitchFamily="34" charset="0"/>
              </a:rPr>
              <a:t>IRREGOLARE</a:t>
            </a:r>
            <a:endParaRPr lang="it-IT" sz="240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427017" name="Rectangle 9"/>
          <p:cNvSpPr>
            <a:spLocks noChangeArrowheads="1"/>
          </p:cNvSpPr>
          <p:nvPr/>
        </p:nvSpPr>
        <p:spPr bwMode="auto">
          <a:xfrm>
            <a:off x="2422525" y="3321050"/>
            <a:ext cx="1439863" cy="10795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000">
                <a:solidFill>
                  <a:schemeClr val="bg1"/>
                </a:solidFill>
                <a:latin typeface="Tahoma" pitchFamily="34" charset="0"/>
              </a:rPr>
              <a:t>DOMANDA</a:t>
            </a:r>
          </a:p>
          <a:p>
            <a:pPr algn="ctr"/>
            <a:r>
              <a:rPr lang="it-IT" sz="2000">
                <a:solidFill>
                  <a:schemeClr val="bg1"/>
                </a:solidFill>
                <a:latin typeface="Tahoma" pitchFamily="34" charset="0"/>
              </a:rPr>
              <a:t>MOLTO</a:t>
            </a:r>
          </a:p>
          <a:p>
            <a:pPr algn="ctr"/>
            <a:r>
              <a:rPr lang="it-IT" sz="2000">
                <a:solidFill>
                  <a:schemeClr val="bg1"/>
                </a:solidFill>
                <a:latin typeface="Tahoma" pitchFamily="34" charset="0"/>
              </a:rPr>
              <a:t>REGOLARE</a:t>
            </a:r>
            <a:endParaRPr lang="it-IT" sz="240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427018" name="Rectangle 10"/>
          <p:cNvSpPr>
            <a:spLocks noChangeArrowheads="1"/>
          </p:cNvSpPr>
          <p:nvPr/>
        </p:nvSpPr>
        <p:spPr bwMode="auto">
          <a:xfrm>
            <a:off x="3862388" y="3322638"/>
            <a:ext cx="1439862" cy="10795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000">
                <a:latin typeface="Tahoma" pitchFamily="34" charset="0"/>
              </a:rPr>
              <a:t>DOMANDA</a:t>
            </a:r>
          </a:p>
          <a:p>
            <a:pPr algn="ctr"/>
            <a:r>
              <a:rPr lang="it-IT" sz="2000">
                <a:latin typeface="Tahoma" pitchFamily="34" charset="0"/>
              </a:rPr>
              <a:t>REGOLARE</a:t>
            </a:r>
            <a:endParaRPr lang="it-IT" sz="2400">
              <a:latin typeface="Tahoma" pitchFamily="34" charset="0"/>
            </a:endParaRPr>
          </a:p>
        </p:txBody>
      </p:sp>
      <p:sp>
        <p:nvSpPr>
          <p:cNvPr id="427019" name="Rectangle 11"/>
          <p:cNvSpPr>
            <a:spLocks noChangeArrowheads="1"/>
          </p:cNvSpPr>
          <p:nvPr/>
        </p:nvSpPr>
        <p:spPr bwMode="auto">
          <a:xfrm>
            <a:off x="5300663" y="3321050"/>
            <a:ext cx="1439862" cy="10795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000">
                <a:solidFill>
                  <a:schemeClr val="bg1"/>
                </a:solidFill>
                <a:latin typeface="Tahoma" pitchFamily="34" charset="0"/>
              </a:rPr>
              <a:t>DOMANDA</a:t>
            </a:r>
          </a:p>
          <a:p>
            <a:pPr algn="ctr"/>
            <a:r>
              <a:rPr lang="it-IT">
                <a:solidFill>
                  <a:schemeClr val="bg1"/>
                </a:solidFill>
                <a:latin typeface="Tahoma" pitchFamily="34" charset="0"/>
              </a:rPr>
              <a:t>IRREGOLARE</a:t>
            </a:r>
            <a:endParaRPr lang="it-IT" sz="240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423948" name="Text Box 12"/>
          <p:cNvSpPr txBox="1">
            <a:spLocks noChangeArrowheads="1"/>
          </p:cNvSpPr>
          <p:nvPr/>
        </p:nvSpPr>
        <p:spPr bwMode="auto">
          <a:xfrm>
            <a:off x="6821488" y="2627313"/>
            <a:ext cx="2003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it-IT" sz="20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OBSOLESCENZA</a:t>
            </a:r>
          </a:p>
        </p:txBody>
      </p:sp>
      <p:sp>
        <p:nvSpPr>
          <p:cNvPr id="423949" name="Text Box 13"/>
          <p:cNvSpPr txBox="1">
            <a:spLocks noChangeArrowheads="1"/>
          </p:cNvSpPr>
          <p:nvPr/>
        </p:nvSpPr>
        <p:spPr bwMode="auto">
          <a:xfrm>
            <a:off x="336550" y="4611688"/>
            <a:ext cx="14446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it-IT" sz="200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ROTTURE DI STOCK</a:t>
            </a:r>
          </a:p>
        </p:txBody>
      </p:sp>
      <p:sp>
        <p:nvSpPr>
          <p:cNvPr id="427022" name="Text Box 14"/>
          <p:cNvSpPr txBox="1">
            <a:spLocks noChangeArrowheads="1"/>
          </p:cNvSpPr>
          <p:nvPr/>
        </p:nvSpPr>
        <p:spPr bwMode="auto">
          <a:xfrm>
            <a:off x="2962275" y="1811338"/>
            <a:ext cx="3587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it-IT" sz="2000" b="1">
                <a:solidFill>
                  <a:schemeClr val="tx2"/>
                </a:solidFill>
                <a:latin typeface="Tahoma" pitchFamily="34" charset="0"/>
              </a:rPr>
              <a:t>A</a:t>
            </a:r>
            <a:endParaRPr lang="it-IT" sz="2000">
              <a:solidFill>
                <a:schemeClr val="tx2"/>
              </a:solidFill>
              <a:latin typeface="Tahoma" pitchFamily="34" charset="0"/>
            </a:endParaRPr>
          </a:p>
        </p:txBody>
      </p:sp>
      <p:sp>
        <p:nvSpPr>
          <p:cNvPr id="427023" name="Text Box 15"/>
          <p:cNvSpPr txBox="1">
            <a:spLocks noChangeArrowheads="1"/>
          </p:cNvSpPr>
          <p:nvPr/>
        </p:nvSpPr>
        <p:spPr bwMode="auto">
          <a:xfrm rot="-5400000">
            <a:off x="833438" y="3638550"/>
            <a:ext cx="1790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it-IT" sz="2400" b="1">
                <a:solidFill>
                  <a:schemeClr val="tx2"/>
                </a:solidFill>
                <a:latin typeface="Tahoma" pitchFamily="34" charset="0"/>
              </a:rPr>
              <a:t>GIACENZA</a:t>
            </a:r>
          </a:p>
        </p:txBody>
      </p:sp>
      <p:sp>
        <p:nvSpPr>
          <p:cNvPr id="427024" name="Text Box 16"/>
          <p:cNvSpPr txBox="1">
            <a:spLocks noChangeArrowheads="1"/>
          </p:cNvSpPr>
          <p:nvPr/>
        </p:nvSpPr>
        <p:spPr bwMode="auto">
          <a:xfrm>
            <a:off x="5842000" y="1811338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it-IT" sz="2000" b="1">
                <a:solidFill>
                  <a:schemeClr val="tx2"/>
                </a:solidFill>
                <a:latin typeface="Tahoma" pitchFamily="34" charset="0"/>
              </a:rPr>
              <a:t>C</a:t>
            </a:r>
            <a:endParaRPr lang="it-IT" sz="2000">
              <a:solidFill>
                <a:schemeClr val="tx2"/>
              </a:solidFill>
              <a:latin typeface="Tahoma" pitchFamily="34" charset="0"/>
            </a:endParaRPr>
          </a:p>
        </p:txBody>
      </p:sp>
      <p:sp>
        <p:nvSpPr>
          <p:cNvPr id="427025" name="Text Box 17"/>
          <p:cNvSpPr txBox="1">
            <a:spLocks noChangeArrowheads="1"/>
          </p:cNvSpPr>
          <p:nvPr/>
        </p:nvSpPr>
        <p:spPr bwMode="auto">
          <a:xfrm>
            <a:off x="4408488" y="1811338"/>
            <a:ext cx="3587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it-IT" sz="2000" b="1">
                <a:solidFill>
                  <a:schemeClr val="tx2"/>
                </a:solidFill>
                <a:latin typeface="Tahoma" pitchFamily="34" charset="0"/>
              </a:rPr>
              <a:t>B</a:t>
            </a:r>
            <a:endParaRPr lang="it-IT" sz="2000">
              <a:solidFill>
                <a:schemeClr val="tx2"/>
              </a:solidFill>
              <a:latin typeface="Tahoma" pitchFamily="34" charset="0"/>
            </a:endParaRPr>
          </a:p>
        </p:txBody>
      </p:sp>
      <p:sp>
        <p:nvSpPr>
          <p:cNvPr id="427026" name="Text Box 18"/>
          <p:cNvSpPr txBox="1">
            <a:spLocks noChangeArrowheads="1"/>
          </p:cNvSpPr>
          <p:nvPr/>
        </p:nvSpPr>
        <p:spPr bwMode="auto">
          <a:xfrm>
            <a:off x="2008188" y="2582863"/>
            <a:ext cx="3587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it-IT" sz="2000" b="1">
                <a:solidFill>
                  <a:schemeClr val="tx2"/>
                </a:solidFill>
                <a:latin typeface="Tahoma" pitchFamily="34" charset="0"/>
              </a:rPr>
              <a:t>A</a:t>
            </a:r>
            <a:endParaRPr lang="it-IT" sz="2000">
              <a:solidFill>
                <a:schemeClr val="tx2"/>
              </a:solidFill>
              <a:latin typeface="Tahoma" pitchFamily="34" charset="0"/>
            </a:endParaRPr>
          </a:p>
        </p:txBody>
      </p:sp>
      <p:sp>
        <p:nvSpPr>
          <p:cNvPr id="427027" name="Text Box 19"/>
          <p:cNvSpPr txBox="1">
            <a:spLocks noChangeArrowheads="1"/>
          </p:cNvSpPr>
          <p:nvPr/>
        </p:nvSpPr>
        <p:spPr bwMode="auto">
          <a:xfrm>
            <a:off x="2008188" y="4740275"/>
            <a:ext cx="3540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it-IT" sz="2000" b="1">
                <a:solidFill>
                  <a:schemeClr val="tx2"/>
                </a:solidFill>
                <a:latin typeface="Tahoma" pitchFamily="34" charset="0"/>
              </a:rPr>
              <a:t>C</a:t>
            </a:r>
            <a:endParaRPr lang="it-IT" sz="2000">
              <a:solidFill>
                <a:schemeClr val="tx2"/>
              </a:solidFill>
              <a:latin typeface="Tahoma" pitchFamily="34" charset="0"/>
            </a:endParaRPr>
          </a:p>
        </p:txBody>
      </p:sp>
      <p:sp>
        <p:nvSpPr>
          <p:cNvPr id="427028" name="Text Box 20"/>
          <p:cNvSpPr txBox="1">
            <a:spLocks noChangeArrowheads="1"/>
          </p:cNvSpPr>
          <p:nvPr/>
        </p:nvSpPr>
        <p:spPr bwMode="auto">
          <a:xfrm>
            <a:off x="2009775" y="3662363"/>
            <a:ext cx="3587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it-IT" sz="2000" b="1">
                <a:solidFill>
                  <a:schemeClr val="tx2"/>
                </a:solidFill>
                <a:latin typeface="Tahoma" pitchFamily="34" charset="0"/>
              </a:rPr>
              <a:t>B</a:t>
            </a:r>
            <a:endParaRPr lang="it-IT" sz="2000">
              <a:solidFill>
                <a:schemeClr val="tx2"/>
              </a:solidFill>
              <a:latin typeface="Tahoma" pitchFamily="34" charset="0"/>
            </a:endParaRPr>
          </a:p>
        </p:txBody>
      </p:sp>
      <p:sp>
        <p:nvSpPr>
          <p:cNvPr id="427029" name="Text Box 21"/>
          <p:cNvSpPr txBox="1">
            <a:spLocks noChangeArrowheads="1"/>
          </p:cNvSpPr>
          <p:nvPr/>
        </p:nvSpPr>
        <p:spPr bwMode="auto">
          <a:xfrm>
            <a:off x="3740150" y="1401763"/>
            <a:ext cx="1695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it-IT" sz="2400" b="1">
                <a:solidFill>
                  <a:schemeClr val="tx2"/>
                </a:solidFill>
                <a:latin typeface="Tahoma" pitchFamily="34" charset="0"/>
              </a:rPr>
              <a:t>CONSUMI</a:t>
            </a:r>
          </a:p>
        </p:txBody>
      </p:sp>
      <p:sp>
        <p:nvSpPr>
          <p:cNvPr id="427030" name="Rectangle 22"/>
          <p:cNvSpPr>
            <a:spLocks noChangeArrowheads="1"/>
          </p:cNvSpPr>
          <p:nvPr/>
        </p:nvSpPr>
        <p:spPr bwMode="auto">
          <a:xfrm>
            <a:off x="2422525" y="2241550"/>
            <a:ext cx="4318000" cy="3238500"/>
          </a:xfrm>
          <a:prstGeom prst="rect">
            <a:avLst/>
          </a:prstGeom>
          <a:noFill/>
          <a:ln w="349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7031" name="AutoShape 23"/>
          <p:cNvSpPr>
            <a:spLocks noChangeArrowheads="1"/>
          </p:cNvSpPr>
          <p:nvPr/>
        </p:nvSpPr>
        <p:spPr bwMode="auto">
          <a:xfrm>
            <a:off x="6218238" y="1782763"/>
            <a:ext cx="1754187" cy="722312"/>
          </a:xfrm>
          <a:prstGeom prst="curvedDownArrow">
            <a:avLst>
              <a:gd name="adj1" fmla="val 48571"/>
              <a:gd name="adj2" fmla="val 97143"/>
              <a:gd name="adj3" fmla="val 33333"/>
            </a:avLst>
          </a:prstGeom>
          <a:solidFill>
            <a:srgbClr val="FF5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7032" name="AutoShape 24"/>
          <p:cNvSpPr>
            <a:spLocks noChangeArrowheads="1"/>
          </p:cNvSpPr>
          <p:nvPr/>
        </p:nvSpPr>
        <p:spPr bwMode="auto">
          <a:xfrm flipH="1" flipV="1">
            <a:off x="1193800" y="5300663"/>
            <a:ext cx="1754188" cy="722312"/>
          </a:xfrm>
          <a:prstGeom prst="curvedDownArrow">
            <a:avLst>
              <a:gd name="adj1" fmla="val 48571"/>
              <a:gd name="adj2" fmla="val 97143"/>
              <a:gd name="adj3" fmla="val 33333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05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2900" smtClean="0"/>
              <a:t>La misura dell’efficienza della gestione materiali</a:t>
            </a:r>
            <a:r>
              <a:rPr lang="it-IT" smtClean="0"/>
              <a:t> </a:t>
            </a:r>
            <a:endParaRPr lang="it-IT" sz="2200" smtClean="0"/>
          </a:p>
        </p:txBody>
      </p:sp>
      <p:sp>
        <p:nvSpPr>
          <p:cNvPr id="429057" name="Segnaposto numero diapositiva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8177CBF-0F9C-4C55-87D0-AF690847DBB0}" type="slidenum">
              <a:rPr lang="it-IT" smtClean="0">
                <a:latin typeface="Arial Black"/>
              </a:rPr>
              <a:pPr/>
              <a:t>8</a:t>
            </a:fld>
            <a:endParaRPr lang="it-IT" smtClean="0">
              <a:latin typeface="Arial Black"/>
            </a:endParaRPr>
          </a:p>
        </p:txBody>
      </p:sp>
      <p:sp>
        <p:nvSpPr>
          <p:cNvPr id="429058" name="Freeform 2"/>
          <p:cNvSpPr>
            <a:spLocks/>
          </p:cNvSpPr>
          <p:nvPr/>
        </p:nvSpPr>
        <p:spPr bwMode="auto">
          <a:xfrm>
            <a:off x="568325" y="1323975"/>
            <a:ext cx="6818313" cy="4068763"/>
          </a:xfrm>
          <a:custGeom>
            <a:avLst/>
            <a:gdLst>
              <a:gd name="T0" fmla="*/ 3909 w 4295"/>
              <a:gd name="T1" fmla="*/ 2563 h 2563"/>
              <a:gd name="T2" fmla="*/ 0 w 4295"/>
              <a:gd name="T3" fmla="*/ 2177 h 2563"/>
              <a:gd name="T4" fmla="*/ 0 w 4295"/>
              <a:gd name="T5" fmla="*/ 0 h 2563"/>
              <a:gd name="T6" fmla="*/ 4140 w 4295"/>
              <a:gd name="T7" fmla="*/ 0 h 2563"/>
              <a:gd name="T8" fmla="*/ 4295 w 4295"/>
              <a:gd name="T9" fmla="*/ 2349 h 2563"/>
              <a:gd name="T10" fmla="*/ 3909 w 4295"/>
              <a:gd name="T11" fmla="*/ 2563 h 256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295"/>
              <a:gd name="T19" fmla="*/ 0 h 2563"/>
              <a:gd name="T20" fmla="*/ 4295 w 4295"/>
              <a:gd name="T21" fmla="*/ 2563 h 256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295" h="2563">
                <a:moveTo>
                  <a:pt x="3909" y="2563"/>
                </a:moveTo>
                <a:lnTo>
                  <a:pt x="0" y="2177"/>
                </a:lnTo>
                <a:lnTo>
                  <a:pt x="0" y="0"/>
                </a:lnTo>
                <a:lnTo>
                  <a:pt x="4140" y="0"/>
                </a:lnTo>
                <a:lnTo>
                  <a:pt x="4295" y="2349"/>
                </a:lnTo>
                <a:lnTo>
                  <a:pt x="3909" y="2563"/>
                </a:lnTo>
                <a:close/>
              </a:path>
            </a:pathLst>
          </a:custGeom>
          <a:gradFill rotWithShape="0">
            <a:gsLst>
              <a:gs pos="0">
                <a:srgbClr val="F5FDFF"/>
              </a:gs>
              <a:gs pos="100000">
                <a:srgbClr val="00CCFF"/>
              </a:gs>
            </a:gsLst>
            <a:lin ang="2700000" scaled="1"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it-IT"/>
          </a:p>
        </p:txBody>
      </p:sp>
      <p:grpSp>
        <p:nvGrpSpPr>
          <p:cNvPr id="429060" name="Group 4"/>
          <p:cNvGrpSpPr>
            <a:grpSpLocks/>
          </p:cNvGrpSpPr>
          <p:nvPr/>
        </p:nvGrpSpPr>
        <p:grpSpPr bwMode="auto">
          <a:xfrm>
            <a:off x="6756400" y="4941888"/>
            <a:ext cx="1919288" cy="1439862"/>
            <a:chOff x="4027" y="2887"/>
            <a:chExt cx="1209" cy="907"/>
          </a:xfrm>
        </p:grpSpPr>
        <p:sp>
          <p:nvSpPr>
            <p:cNvPr id="429063" name="Rectangle 5"/>
            <p:cNvSpPr>
              <a:spLocks noChangeAspect="1" noChangeArrowheads="1"/>
            </p:cNvSpPr>
            <p:nvPr/>
          </p:nvSpPr>
          <p:spPr bwMode="auto">
            <a:xfrm>
              <a:off x="4027" y="2887"/>
              <a:ext cx="403" cy="30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>
                <a:solidFill>
                  <a:schemeClr val="bg1"/>
                </a:solidFill>
                <a:latin typeface="Tahoma" pitchFamily="34" charset="0"/>
              </a:endParaRPr>
            </a:p>
          </p:txBody>
        </p:sp>
        <p:sp>
          <p:nvSpPr>
            <p:cNvPr id="429064" name="Rectangle 6"/>
            <p:cNvSpPr>
              <a:spLocks noChangeAspect="1" noChangeArrowheads="1"/>
            </p:cNvSpPr>
            <p:nvPr/>
          </p:nvSpPr>
          <p:spPr bwMode="auto">
            <a:xfrm>
              <a:off x="4431" y="2887"/>
              <a:ext cx="404" cy="303"/>
            </a:xfrm>
            <a:prstGeom prst="rect">
              <a:avLst/>
            </a:prstGeom>
            <a:solidFill>
              <a:schemeClr val="accent2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ahoma" pitchFamily="34" charset="0"/>
              </a:endParaRPr>
            </a:p>
          </p:txBody>
        </p:sp>
        <p:sp>
          <p:nvSpPr>
            <p:cNvPr id="429065" name="Rectangle 7"/>
            <p:cNvSpPr>
              <a:spLocks noChangeAspect="1" noChangeArrowheads="1"/>
            </p:cNvSpPr>
            <p:nvPr/>
          </p:nvSpPr>
          <p:spPr bwMode="auto">
            <a:xfrm>
              <a:off x="4833" y="2887"/>
              <a:ext cx="403" cy="302"/>
            </a:xfrm>
            <a:prstGeom prst="rect">
              <a:avLst/>
            </a:prstGeom>
            <a:solidFill>
              <a:srgbClr val="C0C0C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9066" name="Rectangle 8"/>
            <p:cNvSpPr>
              <a:spLocks noChangeAspect="1" noChangeArrowheads="1"/>
            </p:cNvSpPr>
            <p:nvPr/>
          </p:nvSpPr>
          <p:spPr bwMode="auto">
            <a:xfrm>
              <a:off x="4027" y="3491"/>
              <a:ext cx="403" cy="303"/>
            </a:xfrm>
            <a:prstGeom prst="rect">
              <a:avLst/>
            </a:prstGeom>
            <a:solidFill>
              <a:srgbClr val="C0C0C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9067" name="Rectangle 9"/>
            <p:cNvSpPr>
              <a:spLocks noChangeAspect="1" noChangeArrowheads="1"/>
            </p:cNvSpPr>
            <p:nvPr/>
          </p:nvSpPr>
          <p:spPr bwMode="auto">
            <a:xfrm>
              <a:off x="4430" y="3492"/>
              <a:ext cx="403" cy="302"/>
            </a:xfrm>
            <a:prstGeom prst="rect">
              <a:avLst/>
            </a:prstGeom>
            <a:solidFill>
              <a:schemeClr val="accent2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ahoma" pitchFamily="34" charset="0"/>
              </a:endParaRPr>
            </a:p>
          </p:txBody>
        </p:sp>
        <p:sp>
          <p:nvSpPr>
            <p:cNvPr id="429068" name="Rectangle 10"/>
            <p:cNvSpPr>
              <a:spLocks noChangeAspect="1" noChangeArrowheads="1"/>
            </p:cNvSpPr>
            <p:nvPr/>
          </p:nvSpPr>
          <p:spPr bwMode="auto">
            <a:xfrm>
              <a:off x="4833" y="3491"/>
              <a:ext cx="403" cy="303"/>
            </a:xfrm>
            <a:prstGeom prst="rect">
              <a:avLst/>
            </a:prstGeom>
            <a:solidFill>
              <a:schemeClr val="hlink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solidFill>
                  <a:schemeClr val="bg1"/>
                </a:solidFill>
                <a:latin typeface="Tahoma" pitchFamily="34" charset="0"/>
              </a:endParaRPr>
            </a:p>
          </p:txBody>
        </p:sp>
        <p:sp>
          <p:nvSpPr>
            <p:cNvPr id="429069" name="Rectangle 11"/>
            <p:cNvSpPr>
              <a:spLocks noChangeAspect="1" noChangeArrowheads="1"/>
            </p:cNvSpPr>
            <p:nvPr/>
          </p:nvSpPr>
          <p:spPr bwMode="auto">
            <a:xfrm>
              <a:off x="4027" y="3189"/>
              <a:ext cx="403" cy="303"/>
            </a:xfrm>
            <a:prstGeom prst="rect">
              <a:avLst/>
            </a:prstGeom>
            <a:solidFill>
              <a:schemeClr val="folHlink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solidFill>
                  <a:schemeClr val="bg1"/>
                </a:solidFill>
                <a:latin typeface="Tahoma" pitchFamily="34" charset="0"/>
              </a:endParaRPr>
            </a:p>
          </p:txBody>
        </p:sp>
        <p:sp>
          <p:nvSpPr>
            <p:cNvPr id="429070" name="Rectangle 12"/>
            <p:cNvSpPr>
              <a:spLocks noChangeAspect="1" noChangeArrowheads="1"/>
            </p:cNvSpPr>
            <p:nvPr/>
          </p:nvSpPr>
          <p:spPr bwMode="auto">
            <a:xfrm>
              <a:off x="4430" y="3190"/>
              <a:ext cx="403" cy="302"/>
            </a:xfrm>
            <a:prstGeom prst="rect">
              <a:avLst/>
            </a:prstGeom>
            <a:solidFill>
              <a:schemeClr val="accent2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ahoma" pitchFamily="34" charset="0"/>
              </a:endParaRPr>
            </a:p>
          </p:txBody>
        </p:sp>
        <p:sp>
          <p:nvSpPr>
            <p:cNvPr id="429071" name="Rectangle 13"/>
            <p:cNvSpPr>
              <a:spLocks noChangeAspect="1" noChangeArrowheads="1"/>
            </p:cNvSpPr>
            <p:nvPr/>
          </p:nvSpPr>
          <p:spPr bwMode="auto">
            <a:xfrm>
              <a:off x="4833" y="3189"/>
              <a:ext cx="403" cy="303"/>
            </a:xfrm>
            <a:prstGeom prst="rect">
              <a:avLst/>
            </a:prstGeom>
            <a:solidFill>
              <a:schemeClr val="hlink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solidFill>
                  <a:schemeClr val="bg1"/>
                </a:solidFill>
                <a:latin typeface="Tahoma" pitchFamily="34" charset="0"/>
              </a:endParaRPr>
            </a:p>
          </p:txBody>
        </p:sp>
        <p:sp>
          <p:nvSpPr>
            <p:cNvPr id="429072" name="Rectangle 14"/>
            <p:cNvSpPr>
              <a:spLocks noChangeAspect="1" noChangeArrowheads="1"/>
            </p:cNvSpPr>
            <p:nvPr/>
          </p:nvSpPr>
          <p:spPr bwMode="auto">
            <a:xfrm>
              <a:off x="4027" y="2887"/>
              <a:ext cx="1209" cy="907"/>
            </a:xfrm>
            <a:prstGeom prst="rect">
              <a:avLst/>
            </a:prstGeom>
            <a:noFill/>
            <a:ln w="349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29061" name="Text Box 15"/>
          <p:cNvSpPr txBox="1">
            <a:spLocks noChangeArrowheads="1"/>
          </p:cNvSpPr>
          <p:nvPr/>
        </p:nvSpPr>
        <p:spPr bwMode="auto">
          <a:xfrm>
            <a:off x="646113" y="1427163"/>
            <a:ext cx="6607175" cy="327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190500" indent="-190500">
              <a:buFontTx/>
              <a:buChar char="•"/>
              <a:tabLst>
                <a:tab pos="381000" algn="l"/>
              </a:tabLst>
            </a:pPr>
            <a:r>
              <a:rPr lang="it-IT" sz="1600">
                <a:solidFill>
                  <a:schemeClr val="tx2"/>
                </a:solidFill>
                <a:latin typeface="Tahoma" pitchFamily="34" charset="0"/>
              </a:rPr>
              <a:t>Elevata opportunità e alto rischio</a:t>
            </a:r>
          </a:p>
          <a:p>
            <a:pPr marL="190500" indent="-190500">
              <a:buFontTx/>
              <a:buChar char="•"/>
              <a:tabLst>
                <a:tab pos="381000" algn="l"/>
              </a:tabLst>
            </a:pPr>
            <a:r>
              <a:rPr lang="it-IT" sz="1600">
                <a:solidFill>
                  <a:schemeClr val="tx2"/>
                </a:solidFill>
                <a:latin typeface="Tahoma" pitchFamily="34" charset="0"/>
              </a:rPr>
              <a:t>N° items generalmente contenuto: possibilità di maggiore analiticità nell’effettuare le verifiche</a:t>
            </a:r>
          </a:p>
          <a:p>
            <a:pPr marL="190500" indent="-190500">
              <a:buFontTx/>
              <a:buChar char="•"/>
              <a:tabLst>
                <a:tab pos="381000" algn="l"/>
              </a:tabLst>
            </a:pPr>
            <a:r>
              <a:rPr lang="it-IT" sz="1600">
                <a:solidFill>
                  <a:schemeClr val="tx2"/>
                </a:solidFill>
                <a:latin typeface="Tahoma" pitchFamily="34" charset="0"/>
              </a:rPr>
              <a:t>Situazioni specifiche:</a:t>
            </a:r>
          </a:p>
          <a:p>
            <a:pPr marL="190500" indent="-190500">
              <a:tabLst>
                <a:tab pos="381000" algn="l"/>
              </a:tabLst>
            </a:pPr>
            <a:r>
              <a:rPr lang="it-IT" sz="1600">
                <a:solidFill>
                  <a:schemeClr val="tx2"/>
                </a:solidFill>
                <a:latin typeface="Tahoma" pitchFamily="34" charset="0"/>
              </a:rPr>
              <a:t>	– scorte costanti, rifornimenti frequenti e in piccole quantità: </a:t>
            </a:r>
            <a:r>
              <a:rPr lang="it-IT" sz="1600" b="1">
                <a:solidFill>
                  <a:schemeClr val="tx2"/>
                </a:solidFill>
                <a:latin typeface="Tahoma" pitchFamily="34" charset="0"/>
              </a:rPr>
              <a:t>ridurre 	le scorte di sicurezza</a:t>
            </a:r>
          </a:p>
          <a:p>
            <a:pPr marL="190500" indent="-190500">
              <a:tabLst>
                <a:tab pos="381000" algn="l"/>
              </a:tabLst>
            </a:pPr>
            <a:r>
              <a:rPr lang="it-IT" sz="1600">
                <a:solidFill>
                  <a:schemeClr val="tx2"/>
                </a:solidFill>
                <a:latin typeface="Tahoma" pitchFamily="34" charset="0"/>
              </a:rPr>
              <a:t>	– scorte costanti, rifornimenti sporadici e in quantitativi rilevanti: 		</a:t>
            </a:r>
            <a:r>
              <a:rPr lang="it-IT" sz="1600" b="1">
                <a:solidFill>
                  <a:schemeClr val="tx2"/>
                </a:solidFill>
                <a:latin typeface="Tahoma" pitchFamily="34" charset="0"/>
              </a:rPr>
              <a:t>rimuovere i vincoli alle condizioni di rifornimento</a:t>
            </a:r>
          </a:p>
          <a:p>
            <a:pPr marL="190500" indent="-190500">
              <a:tabLst>
                <a:tab pos="381000" algn="l"/>
              </a:tabLst>
            </a:pPr>
            <a:r>
              <a:rPr lang="it-IT" sz="1600">
                <a:solidFill>
                  <a:schemeClr val="tx2"/>
                </a:solidFill>
                <a:latin typeface="Tahoma" pitchFamily="34" charset="0"/>
              </a:rPr>
              <a:t>	– scorte cicliche, rifornimenti frequenti e in piccole quantità: 		</a:t>
            </a:r>
            <a:r>
              <a:rPr lang="it-IT" sz="1600" b="1">
                <a:solidFill>
                  <a:schemeClr val="tx2"/>
                </a:solidFill>
                <a:latin typeface="Tahoma" pitchFamily="34" charset="0"/>
              </a:rPr>
              <a:t>destagionalizzare l’alimentazione</a:t>
            </a:r>
          </a:p>
          <a:p>
            <a:pPr marL="190500" indent="-190500">
              <a:tabLst>
                <a:tab pos="381000" algn="l"/>
              </a:tabLst>
            </a:pPr>
            <a:r>
              <a:rPr lang="it-IT" sz="1600">
                <a:solidFill>
                  <a:schemeClr val="tx2"/>
                </a:solidFill>
                <a:latin typeface="Tahoma" pitchFamily="34" charset="0"/>
              </a:rPr>
              <a:t>	– scorte cicliche, rifornimenti sporadici e in quantitativi rilevanti: 		</a:t>
            </a:r>
            <a:r>
              <a:rPr lang="it-IT" sz="1600" b="1">
                <a:solidFill>
                  <a:schemeClr val="tx2"/>
                </a:solidFill>
                <a:latin typeface="Tahoma" pitchFamily="34" charset="0"/>
              </a:rPr>
              <a:t>destagionalizzare l’alimentazione e rimuovere i vincoli alle 	condizioni di rifornimento</a:t>
            </a:r>
            <a:endParaRPr lang="it-IT" sz="1600">
              <a:solidFill>
                <a:schemeClr val="tx2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2900" smtClean="0"/>
              <a:t>La misura dell’efficienza della gestione materiali</a:t>
            </a:r>
            <a:endParaRPr lang="it-IT" sz="2200" smtClean="0"/>
          </a:p>
        </p:txBody>
      </p:sp>
      <p:sp>
        <p:nvSpPr>
          <p:cNvPr id="431105" name="Segnaposto numero diapositiva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B27B973-96FB-4D5B-B13A-8BCE67313C60}" type="slidenum">
              <a:rPr lang="it-IT" smtClean="0">
                <a:latin typeface="Arial Black"/>
              </a:rPr>
              <a:pPr/>
              <a:t>9</a:t>
            </a:fld>
            <a:endParaRPr lang="it-IT" smtClean="0">
              <a:latin typeface="Arial Black"/>
            </a:endParaRPr>
          </a:p>
        </p:txBody>
      </p:sp>
      <p:sp>
        <p:nvSpPr>
          <p:cNvPr id="431106" name="Freeform 2"/>
          <p:cNvSpPr>
            <a:spLocks/>
          </p:cNvSpPr>
          <p:nvPr/>
        </p:nvSpPr>
        <p:spPr bwMode="auto">
          <a:xfrm flipH="1">
            <a:off x="1746250" y="1408113"/>
            <a:ext cx="6818313" cy="4068762"/>
          </a:xfrm>
          <a:custGeom>
            <a:avLst/>
            <a:gdLst>
              <a:gd name="T0" fmla="*/ 3909 w 4295"/>
              <a:gd name="T1" fmla="*/ 2563 h 2563"/>
              <a:gd name="T2" fmla="*/ 0 w 4295"/>
              <a:gd name="T3" fmla="*/ 2177 h 2563"/>
              <a:gd name="T4" fmla="*/ 0 w 4295"/>
              <a:gd name="T5" fmla="*/ 0 h 2563"/>
              <a:gd name="T6" fmla="*/ 4140 w 4295"/>
              <a:gd name="T7" fmla="*/ 0 h 2563"/>
              <a:gd name="T8" fmla="*/ 4295 w 4295"/>
              <a:gd name="T9" fmla="*/ 2349 h 2563"/>
              <a:gd name="T10" fmla="*/ 3909 w 4295"/>
              <a:gd name="T11" fmla="*/ 2563 h 256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295"/>
              <a:gd name="T19" fmla="*/ 0 h 2563"/>
              <a:gd name="T20" fmla="*/ 4295 w 4295"/>
              <a:gd name="T21" fmla="*/ 2563 h 256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295" h="2563">
                <a:moveTo>
                  <a:pt x="3909" y="2563"/>
                </a:moveTo>
                <a:lnTo>
                  <a:pt x="0" y="2177"/>
                </a:lnTo>
                <a:lnTo>
                  <a:pt x="0" y="0"/>
                </a:lnTo>
                <a:lnTo>
                  <a:pt x="4140" y="0"/>
                </a:lnTo>
                <a:lnTo>
                  <a:pt x="4295" y="2349"/>
                </a:lnTo>
                <a:lnTo>
                  <a:pt x="3909" y="2563"/>
                </a:lnTo>
                <a:close/>
              </a:path>
            </a:pathLst>
          </a:custGeom>
          <a:gradFill rotWithShape="0">
            <a:gsLst>
              <a:gs pos="0">
                <a:srgbClr val="C0C0C0"/>
              </a:gs>
              <a:gs pos="100000">
                <a:srgbClr val="F9F9F9"/>
              </a:gs>
            </a:gsLst>
            <a:lin ang="18900000" scaled="1"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it-IT"/>
          </a:p>
        </p:txBody>
      </p:sp>
      <p:grpSp>
        <p:nvGrpSpPr>
          <p:cNvPr id="431108" name="Group 4"/>
          <p:cNvGrpSpPr>
            <a:grpSpLocks/>
          </p:cNvGrpSpPr>
          <p:nvPr/>
        </p:nvGrpSpPr>
        <p:grpSpPr bwMode="auto">
          <a:xfrm>
            <a:off x="458788" y="5013325"/>
            <a:ext cx="1919287" cy="1439863"/>
            <a:chOff x="4112" y="3016"/>
            <a:chExt cx="1209" cy="907"/>
          </a:xfrm>
        </p:grpSpPr>
        <p:sp>
          <p:nvSpPr>
            <p:cNvPr id="431111" name="Rectangle 5"/>
            <p:cNvSpPr>
              <a:spLocks noChangeAspect="1" noChangeArrowheads="1"/>
            </p:cNvSpPr>
            <p:nvPr/>
          </p:nvSpPr>
          <p:spPr bwMode="auto">
            <a:xfrm>
              <a:off x="4112" y="3016"/>
              <a:ext cx="403" cy="302"/>
            </a:xfrm>
            <a:prstGeom prst="rect">
              <a:avLst/>
            </a:prstGeom>
            <a:solidFill>
              <a:schemeClr val="folHlink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>
                <a:solidFill>
                  <a:schemeClr val="bg1"/>
                </a:solidFill>
                <a:latin typeface="Tahoma" pitchFamily="34" charset="0"/>
              </a:endParaRPr>
            </a:p>
          </p:txBody>
        </p:sp>
        <p:sp>
          <p:nvSpPr>
            <p:cNvPr id="431112" name="Rectangle 6"/>
            <p:cNvSpPr>
              <a:spLocks noChangeAspect="1" noChangeArrowheads="1"/>
            </p:cNvSpPr>
            <p:nvPr/>
          </p:nvSpPr>
          <p:spPr bwMode="auto">
            <a:xfrm>
              <a:off x="4516" y="3016"/>
              <a:ext cx="404" cy="303"/>
            </a:xfrm>
            <a:prstGeom prst="rect">
              <a:avLst/>
            </a:prstGeom>
            <a:solidFill>
              <a:schemeClr val="accent2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ahoma" pitchFamily="34" charset="0"/>
              </a:endParaRPr>
            </a:p>
          </p:txBody>
        </p:sp>
        <p:sp>
          <p:nvSpPr>
            <p:cNvPr id="431113" name="Rectangle 7"/>
            <p:cNvSpPr>
              <a:spLocks noChangeAspect="1" noChangeArrowheads="1"/>
            </p:cNvSpPr>
            <p:nvPr/>
          </p:nvSpPr>
          <p:spPr bwMode="auto">
            <a:xfrm>
              <a:off x="4918" y="3016"/>
              <a:ext cx="403" cy="302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1114" name="Rectangle 8"/>
            <p:cNvSpPr>
              <a:spLocks noChangeAspect="1" noChangeArrowheads="1"/>
            </p:cNvSpPr>
            <p:nvPr/>
          </p:nvSpPr>
          <p:spPr bwMode="auto">
            <a:xfrm>
              <a:off x="4112" y="3620"/>
              <a:ext cx="403" cy="303"/>
            </a:xfrm>
            <a:prstGeom prst="rect">
              <a:avLst/>
            </a:prstGeom>
            <a:solidFill>
              <a:srgbClr val="C0C0C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1115" name="Rectangle 9"/>
            <p:cNvSpPr>
              <a:spLocks noChangeAspect="1" noChangeArrowheads="1"/>
            </p:cNvSpPr>
            <p:nvPr/>
          </p:nvSpPr>
          <p:spPr bwMode="auto">
            <a:xfrm>
              <a:off x="4515" y="3621"/>
              <a:ext cx="403" cy="302"/>
            </a:xfrm>
            <a:prstGeom prst="rect">
              <a:avLst/>
            </a:prstGeom>
            <a:solidFill>
              <a:schemeClr val="accent2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ahoma" pitchFamily="34" charset="0"/>
              </a:endParaRPr>
            </a:p>
          </p:txBody>
        </p:sp>
        <p:sp>
          <p:nvSpPr>
            <p:cNvPr id="431116" name="Rectangle 10"/>
            <p:cNvSpPr>
              <a:spLocks noChangeAspect="1" noChangeArrowheads="1"/>
            </p:cNvSpPr>
            <p:nvPr/>
          </p:nvSpPr>
          <p:spPr bwMode="auto">
            <a:xfrm>
              <a:off x="4918" y="3620"/>
              <a:ext cx="403" cy="303"/>
            </a:xfrm>
            <a:prstGeom prst="rect">
              <a:avLst/>
            </a:prstGeom>
            <a:solidFill>
              <a:schemeClr val="hlink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solidFill>
                  <a:schemeClr val="bg1"/>
                </a:solidFill>
                <a:latin typeface="Tahoma" pitchFamily="34" charset="0"/>
              </a:endParaRPr>
            </a:p>
          </p:txBody>
        </p:sp>
        <p:sp>
          <p:nvSpPr>
            <p:cNvPr id="431117" name="Rectangle 11"/>
            <p:cNvSpPr>
              <a:spLocks noChangeAspect="1" noChangeArrowheads="1"/>
            </p:cNvSpPr>
            <p:nvPr/>
          </p:nvSpPr>
          <p:spPr bwMode="auto">
            <a:xfrm>
              <a:off x="4112" y="3318"/>
              <a:ext cx="403" cy="303"/>
            </a:xfrm>
            <a:prstGeom prst="rect">
              <a:avLst/>
            </a:prstGeom>
            <a:solidFill>
              <a:schemeClr val="folHlink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solidFill>
                  <a:schemeClr val="bg1"/>
                </a:solidFill>
                <a:latin typeface="Tahoma" pitchFamily="34" charset="0"/>
              </a:endParaRPr>
            </a:p>
          </p:txBody>
        </p:sp>
        <p:sp>
          <p:nvSpPr>
            <p:cNvPr id="431118" name="Rectangle 12"/>
            <p:cNvSpPr>
              <a:spLocks noChangeAspect="1" noChangeArrowheads="1"/>
            </p:cNvSpPr>
            <p:nvPr/>
          </p:nvSpPr>
          <p:spPr bwMode="auto">
            <a:xfrm>
              <a:off x="4515" y="3319"/>
              <a:ext cx="403" cy="302"/>
            </a:xfrm>
            <a:prstGeom prst="rect">
              <a:avLst/>
            </a:prstGeom>
            <a:solidFill>
              <a:schemeClr val="accent2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ahoma" pitchFamily="34" charset="0"/>
              </a:endParaRPr>
            </a:p>
          </p:txBody>
        </p:sp>
        <p:sp>
          <p:nvSpPr>
            <p:cNvPr id="431119" name="Rectangle 13"/>
            <p:cNvSpPr>
              <a:spLocks noChangeAspect="1" noChangeArrowheads="1"/>
            </p:cNvSpPr>
            <p:nvPr/>
          </p:nvSpPr>
          <p:spPr bwMode="auto">
            <a:xfrm>
              <a:off x="4918" y="3318"/>
              <a:ext cx="403" cy="303"/>
            </a:xfrm>
            <a:prstGeom prst="rect">
              <a:avLst/>
            </a:prstGeom>
            <a:solidFill>
              <a:schemeClr val="hlink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solidFill>
                  <a:schemeClr val="bg1"/>
                </a:solidFill>
                <a:latin typeface="Tahoma" pitchFamily="34" charset="0"/>
              </a:endParaRPr>
            </a:p>
          </p:txBody>
        </p:sp>
        <p:sp>
          <p:nvSpPr>
            <p:cNvPr id="431120" name="Rectangle 14"/>
            <p:cNvSpPr>
              <a:spLocks noChangeAspect="1" noChangeArrowheads="1"/>
            </p:cNvSpPr>
            <p:nvPr/>
          </p:nvSpPr>
          <p:spPr bwMode="auto">
            <a:xfrm>
              <a:off x="4112" y="3016"/>
              <a:ext cx="1209" cy="907"/>
            </a:xfrm>
            <a:prstGeom prst="rect">
              <a:avLst/>
            </a:prstGeom>
            <a:noFill/>
            <a:ln w="349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31109" name="Text Box 15"/>
          <p:cNvSpPr txBox="1">
            <a:spLocks noChangeArrowheads="1"/>
          </p:cNvSpPr>
          <p:nvPr/>
        </p:nvSpPr>
        <p:spPr bwMode="auto">
          <a:xfrm>
            <a:off x="2109788" y="2232025"/>
            <a:ext cx="6607175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190500" indent="-190500">
              <a:buFontTx/>
              <a:buChar char="•"/>
              <a:tabLst>
                <a:tab pos="381000" algn="l"/>
              </a:tabLst>
            </a:pPr>
            <a:r>
              <a:rPr lang="it-IT" sz="1600">
                <a:solidFill>
                  <a:schemeClr val="tx2"/>
                </a:solidFill>
                <a:latin typeface="Tahoma" pitchFamily="34" charset="0"/>
              </a:rPr>
              <a:t>N° items auspicabilmente contenuto;</a:t>
            </a:r>
            <a:br>
              <a:rPr lang="it-IT" sz="1600">
                <a:solidFill>
                  <a:schemeClr val="tx2"/>
                </a:solidFill>
                <a:latin typeface="Tahoma" pitchFamily="34" charset="0"/>
              </a:rPr>
            </a:br>
            <a:r>
              <a:rPr lang="it-IT" sz="1600">
                <a:solidFill>
                  <a:schemeClr val="tx2"/>
                </a:solidFill>
                <a:latin typeface="Tahoma" pitchFamily="34" charset="0"/>
              </a:rPr>
              <a:t>se così non è, “obiettivo azzeramento”</a:t>
            </a:r>
          </a:p>
          <a:p>
            <a:pPr marL="190500" indent="-190500">
              <a:buFontTx/>
              <a:buChar char="•"/>
              <a:tabLst>
                <a:tab pos="381000" algn="l"/>
              </a:tabLst>
            </a:pPr>
            <a:r>
              <a:rPr lang="it-IT" sz="1600">
                <a:solidFill>
                  <a:schemeClr val="tx2"/>
                </a:solidFill>
                <a:latin typeface="Tahoma" pitchFamily="34" charset="0"/>
              </a:rPr>
              <a:t>Situazioni specifiche:</a:t>
            </a:r>
          </a:p>
          <a:p>
            <a:pPr marL="190500" indent="-190500">
              <a:tabLst>
                <a:tab pos="381000" algn="l"/>
              </a:tabLst>
            </a:pPr>
            <a:r>
              <a:rPr lang="it-IT" sz="1600">
                <a:solidFill>
                  <a:schemeClr val="tx2"/>
                </a:solidFill>
                <a:latin typeface="Tahoma" pitchFamily="34" charset="0"/>
              </a:rPr>
              <a:t>	– items obsoleti: </a:t>
            </a:r>
            <a:r>
              <a:rPr lang="it-IT" sz="1600" b="1">
                <a:solidFill>
                  <a:schemeClr val="tx2"/>
                </a:solidFill>
                <a:latin typeface="Tahoma" pitchFamily="34" charset="0"/>
              </a:rPr>
              <a:t>non produrre/acquistare più e “smaltire”</a:t>
            </a:r>
            <a:r>
              <a:rPr lang="it-IT" sz="1600">
                <a:solidFill>
                  <a:schemeClr val="tx2"/>
                </a:solidFill>
                <a:latin typeface="Tahoma" pitchFamily="34" charset="0"/>
              </a:rPr>
              <a:t> 		attraverso vendite promozionali, offerta su canali/mercati diversi; 		al limite distruggere</a:t>
            </a:r>
            <a:endParaRPr lang="it-IT" sz="1600" b="1">
              <a:solidFill>
                <a:schemeClr val="tx2"/>
              </a:solidFill>
              <a:latin typeface="Tahoma" pitchFamily="34" charset="0"/>
            </a:endParaRPr>
          </a:p>
          <a:p>
            <a:pPr marL="190500" indent="-190500">
              <a:tabLst>
                <a:tab pos="381000" algn="l"/>
              </a:tabLst>
            </a:pPr>
            <a:r>
              <a:rPr lang="it-IT" sz="1600">
                <a:solidFill>
                  <a:schemeClr val="tx2"/>
                </a:solidFill>
                <a:latin typeface="Tahoma" pitchFamily="34" charset="0"/>
              </a:rPr>
              <a:t>	– nuovi prodotti e ricambi: </a:t>
            </a:r>
            <a:r>
              <a:rPr lang="it-IT" sz="1600" b="1">
                <a:solidFill>
                  <a:schemeClr val="tx2"/>
                </a:solidFill>
                <a:latin typeface="Tahoma" pitchFamily="34" charset="0"/>
              </a:rPr>
              <a:t>monitorare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1006</TotalTime>
  <Words>1106</Words>
  <Application>Microsoft Macintosh PowerPoint</Application>
  <PresentationFormat>Lucidi</PresentationFormat>
  <Paragraphs>273</Paragraphs>
  <Slides>42</Slides>
  <Notes>42</Notes>
  <HiddenSlides>4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2</vt:i4>
      </vt:variant>
      <vt:variant>
        <vt:lpstr>Titoli diapositive</vt:lpstr>
      </vt:variant>
      <vt:variant>
        <vt:i4>42</vt:i4>
      </vt:variant>
    </vt:vector>
  </HeadingPairs>
  <TitlesOfParts>
    <vt:vector size="45" baseType="lpstr">
      <vt:lpstr>Pixel</vt:lpstr>
      <vt:lpstr>ClipArt</vt:lpstr>
      <vt:lpstr>Documento</vt:lpstr>
      <vt:lpstr>Presentazione di PowerPoint</vt:lpstr>
      <vt:lpstr>Le prestazioni di Efficienza o produttività</vt:lpstr>
      <vt:lpstr>Indice di rotazione e giacenza (prox slide)</vt:lpstr>
      <vt:lpstr>Efficienza dei magazzini</vt:lpstr>
      <vt:lpstr>La misura dell’efficienza della gestione materiali</vt:lpstr>
      <vt:lpstr>La misura dell’efficienza della gestione materiali</vt:lpstr>
      <vt:lpstr>La misura dell’efficienza della gestione materiali </vt:lpstr>
      <vt:lpstr>La misura dell’efficienza della gestione materiali </vt:lpstr>
      <vt:lpstr>La misura dell’efficienza della gestione materiali</vt:lpstr>
      <vt:lpstr>La misura dell’efficienza della gestione materiali </vt:lpstr>
      <vt:lpstr>La misura dell’efficienza della gestione materiali </vt:lpstr>
      <vt:lpstr>Presentazione di PowerPoint</vt:lpstr>
      <vt:lpstr>Valore (prox slide) </vt:lpstr>
      <vt:lpstr>I dati di partenza (1)</vt:lpstr>
      <vt:lpstr>I dati di partenza (2)</vt:lpstr>
      <vt:lpstr>La classificazione ABC per valore di giacenza</vt:lpstr>
      <vt:lpstr>La classificazione ABC per valore di giacenza</vt:lpstr>
      <vt:lpstr>La classificazione ABC per valore di consumo</vt:lpstr>
      <vt:lpstr>La classificazione ABC per valore di consumo</vt:lpstr>
      <vt:lpstr>La costruzione dell’ABC-ABC</vt:lpstr>
      <vt:lpstr>La distribuzione dei codici nell’ABC-ABC</vt:lpstr>
      <vt:lpstr>La distribuzione della complessità (numero di codici di ogni classe)</vt:lpstr>
      <vt:lpstr>La distribuzione del valore del consumo</vt:lpstr>
      <vt:lpstr>La distribuzione del valore in giacenza</vt:lpstr>
      <vt:lpstr>Media* (prox slide)</vt:lpstr>
      <vt:lpstr>Altri indici derivanti dall’analisi</vt:lpstr>
      <vt:lpstr>Altri indici derivanti dall’analisi</vt:lpstr>
      <vt:lpstr>Presentazione di PowerPoint</vt:lpstr>
      <vt:lpstr>Le misure di servizio – Quadro generale</vt:lpstr>
      <vt:lpstr>Le misure di servizio MTS - Disponibilità </vt:lpstr>
      <vt:lpstr>Le misure di servizio MTS - Persistenza dello stock-out (indisponibilità di prodotto)</vt:lpstr>
      <vt:lpstr>Caso Frigo Maker 2 – (6) Magazzino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Caso Frigo Maker 2 – (6) Magazzino</vt:lpstr>
      <vt:lpstr>Le misure di servizio – Prestazioni connesse al LT: puntualità e prontezza (tempestività)</vt:lpstr>
      <vt:lpstr>Caso Frigo Maker 2 – (7) Personalizzazione</vt:lpstr>
      <vt:lpstr>Caso Frigo Maker 2 – (7) Personalizzazione</vt:lpstr>
      <vt:lpstr>Caso Frigo Maker 2 – (7) Personalizzazione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Nessun titolo diapositiva</dc:title>
  <dc:creator>Andrea Sianesi</dc:creator>
  <cp:lastModifiedBy>Rossella Pozzi</cp:lastModifiedBy>
  <cp:revision>162</cp:revision>
  <cp:lastPrinted>2004-03-29T22:11:29Z</cp:lastPrinted>
  <dcterms:created xsi:type="dcterms:W3CDTF">2003-02-02T10:36:25Z</dcterms:created>
  <dcterms:modified xsi:type="dcterms:W3CDTF">2013-04-10T07:29:51Z</dcterms:modified>
</cp:coreProperties>
</file>