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F1CF4-2ADD-495B-AB34-C94D2EA3A0E9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3069-2BCC-4A7E-8D0A-F5185DBAD3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248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1C4314A-1EA2-4F44-8D56-197A40BF4B3D}" type="slidenum">
              <a:rPr lang="it-IT" smtClean="0"/>
              <a:pPr eaLnBrk="1" hangingPunct="1"/>
              <a:t>1</a:t>
            </a:fld>
            <a:endParaRPr lang="it-IT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821E3A9-F0AF-4F9F-A040-9E19BA066B50}" type="slidenum">
              <a:rPr lang="it-IT" smtClean="0"/>
              <a:pPr eaLnBrk="1" hangingPunct="1"/>
              <a:t>10</a:t>
            </a:fld>
            <a:endParaRPr 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120119-2F85-4520-BADB-3FDBB405ACEF}" type="slidenum">
              <a:rPr lang="it-IT" smtClean="0"/>
              <a:pPr eaLnBrk="1" hangingPunct="1"/>
              <a:t>11</a:t>
            </a:fld>
            <a:endParaRPr 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6B0C799-1A3B-46C0-83A3-52FB6FF30CD3}" type="slidenum">
              <a:rPr lang="it-IT" smtClean="0"/>
              <a:pPr eaLnBrk="1" hangingPunct="1"/>
              <a:t>12</a:t>
            </a:fld>
            <a:endParaRPr lang="it-IT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6A3AFC-EF08-4B30-BF9F-DF757695905E}" type="slidenum">
              <a:rPr lang="it-IT" smtClean="0"/>
              <a:pPr eaLnBrk="1" hangingPunct="1"/>
              <a:t>13</a:t>
            </a:fld>
            <a:endParaRPr lang="it-IT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38DB15-731C-4FC8-9270-E4A24D70C3B7}" type="slidenum">
              <a:rPr lang="it-IT" smtClean="0"/>
              <a:pPr eaLnBrk="1" hangingPunct="1"/>
              <a:t>14</a:t>
            </a:fld>
            <a:endParaRPr lang="it-IT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AE987E-4B37-428F-8302-1CC4DF6D913D}" type="slidenum">
              <a:rPr lang="it-IT" smtClean="0"/>
              <a:pPr eaLnBrk="1" hangingPunct="1"/>
              <a:t>15</a:t>
            </a:fld>
            <a:endParaRPr lang="it-IT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2F3D1-929A-4743-9D96-9EBD196EBD13}" type="slidenum">
              <a:rPr lang="it-IT" smtClean="0"/>
              <a:pPr eaLnBrk="1" hangingPunct="1"/>
              <a:t>2</a:t>
            </a:fld>
            <a:endParaRPr lang="it-IT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60D08D2-8382-4A35-A563-57014E38E8EC}" type="slidenum">
              <a:rPr lang="it-IT" smtClean="0"/>
              <a:pPr eaLnBrk="1" hangingPunct="1"/>
              <a:t>3</a:t>
            </a:fld>
            <a:endParaRPr lang="it-IT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3455B67-27F9-46EB-9629-1D644E6FD337}" type="slidenum">
              <a:rPr lang="it-IT" smtClean="0"/>
              <a:pPr eaLnBrk="1" hangingPunct="1"/>
              <a:t>4</a:t>
            </a:fld>
            <a:endParaRPr lang="it-IT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9EFD55-35EC-404B-9123-4A81481EA030}" type="slidenum">
              <a:rPr lang="it-IT" smtClean="0"/>
              <a:pPr eaLnBrk="1" hangingPunct="1"/>
              <a:t>5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4E1D9A-49F5-4C64-9566-555888E5060C}" type="slidenum">
              <a:rPr lang="it-IT" smtClean="0"/>
              <a:pPr eaLnBrk="1" hangingPunct="1"/>
              <a:t>6</a:t>
            </a:fld>
            <a:endParaRPr lang="it-IT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FA6497-8377-4F9F-8869-2D8042BE454C}" type="slidenum">
              <a:rPr lang="it-IT" smtClean="0"/>
              <a:pPr eaLnBrk="1" hangingPunct="1"/>
              <a:t>7</a:t>
            </a:fld>
            <a:endParaRPr lang="it-I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36850D-3973-439B-A047-47066A10C325}" type="slidenum">
              <a:rPr lang="it-IT" smtClean="0"/>
              <a:pPr eaLnBrk="1" hangingPunct="1"/>
              <a:t>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94E1166-2667-4497-AF59-B92F53BDC3A4}" type="slidenum">
              <a:rPr lang="it-IT" smtClean="0"/>
              <a:pPr eaLnBrk="1" hangingPunct="1"/>
              <a:t>9</a:t>
            </a:fld>
            <a:endParaRPr 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24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3242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08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274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085BD-73B3-4E16-A525-5274EBE3FC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17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3242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74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39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3242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7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3242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83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3242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09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71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21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32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4681-7559-4CB9-9828-FB1A5279F2BE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3F92-B152-4077-9AC0-8B40EEB7D4E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0" dirty="0" smtClean="0"/>
              <a:t>Innovazione</a:t>
            </a:r>
            <a:endParaRPr lang="it-IT" b="1" i="0" dirty="0"/>
          </a:p>
        </p:txBody>
      </p:sp>
      <p:pic>
        <p:nvPicPr>
          <p:cNvPr id="7170" name="Picture 2" descr="logo LIU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"/>
            <a:ext cx="17335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9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362200"/>
            <a:ext cx="9144000" cy="156966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Alcuni strumenti per rompere i nostri schemi </a:t>
            </a:r>
            <a:r>
              <a:rPr lang="it-IT" sz="4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logici</a:t>
            </a:r>
            <a:endParaRPr lang="it-IT" sz="4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4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 </a:t>
            </a:r>
            <a:endParaRPr lang="it-IT" sz="4800" dirty="0"/>
          </a:p>
        </p:txBody>
      </p:sp>
      <p:sp>
        <p:nvSpPr>
          <p:cNvPr id="3" name="Rettangolo 2"/>
          <p:cNvSpPr/>
          <p:nvPr/>
        </p:nvSpPr>
        <p:spPr>
          <a:xfrm>
            <a:off x="467544" y="2136339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IL PROBLEMA</a:t>
            </a:r>
            <a:endParaRPr lang="it-IT" dirty="0"/>
          </a:p>
          <a:p>
            <a:r>
              <a:rPr lang="it-IT" dirty="0"/>
              <a:t>Volete lanciare la vostra agenzia di consulenza, avete dei contatti con alcuni clienti ed una serie di collaboratori con diverse competenze.</a:t>
            </a:r>
          </a:p>
          <a:p>
            <a:r>
              <a:rPr lang="it-IT" dirty="0"/>
              <a:t> </a:t>
            </a:r>
          </a:p>
          <a:p>
            <a:r>
              <a:rPr lang="it-IT" b="1" dirty="0"/>
              <a:t>LA SFIDA</a:t>
            </a:r>
            <a:endParaRPr lang="it-IT" dirty="0"/>
          </a:p>
          <a:p>
            <a:r>
              <a:rPr lang="it-IT" dirty="0"/>
              <a:t>Volete creare dei servizi tagliati sui bisogni dei vostri potenziali clienti ma anche usare al meglio le competenze di cui disponete.</a:t>
            </a:r>
          </a:p>
        </p:txBody>
      </p:sp>
    </p:spTree>
    <p:extLst>
      <p:ext uri="{BB962C8B-B14F-4D97-AF65-F5344CB8AC3E}">
        <p14:creationId xmlns:p14="http://schemas.microsoft.com/office/powerpoint/2010/main" val="32996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53526"/>
              </p:ext>
            </p:extLst>
          </p:nvPr>
        </p:nvGraphicFramePr>
        <p:xfrm>
          <a:off x="179512" y="2348880"/>
          <a:ext cx="871296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032114"/>
                <a:gridCol w="1452161"/>
                <a:gridCol w="1188133"/>
                <a:gridCol w="1716189"/>
                <a:gridCol w="1452161"/>
              </a:tblGrid>
              <a:tr h="99934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Team Building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Design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Ricerca e Sviluppo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Comunicazione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Commerciale</a:t>
                      </a:r>
                      <a:endParaRPr lang="it-IT" dirty="0"/>
                    </a:p>
                  </a:txBody>
                  <a:tcPr/>
                </a:tc>
              </a:tr>
              <a:tr h="578986">
                <a:tc>
                  <a:txBody>
                    <a:bodyPr/>
                    <a:lstStyle/>
                    <a:p>
                      <a:r>
                        <a:rPr lang="it-IT" dirty="0" smtClean="0"/>
                        <a:t>Falegnameria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8986">
                <a:tc>
                  <a:txBody>
                    <a:bodyPr/>
                    <a:lstStyle/>
                    <a:p>
                      <a:r>
                        <a:rPr lang="it-IT" dirty="0" smtClean="0"/>
                        <a:t>Disegno Tecnico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8986">
                <a:tc>
                  <a:txBody>
                    <a:bodyPr/>
                    <a:lstStyle/>
                    <a:p>
                      <a:r>
                        <a:rPr lang="it-IT" dirty="0" smtClean="0"/>
                        <a:t>Organizzazione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 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8420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052513"/>
            <a:ext cx="5545137" cy="65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600" smtClean="0">
                <a:solidFill>
                  <a:srgbClr val="FF8000"/>
                </a:solidFill>
              </a:rPr>
              <a:t>3. La trasformazione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564904"/>
            <a:ext cx="8280400" cy="7078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1" hangingPunct="1">
              <a:buClr>
                <a:srgbClr val="FF8000"/>
              </a:buClr>
              <a:buNone/>
            </a:pPr>
            <a:r>
              <a:rPr lang="it-IT" sz="2000" dirty="0" smtClean="0"/>
              <a:t>Rompe i nostri schemi logici abituali dandoci delle </a:t>
            </a:r>
            <a:r>
              <a:rPr lang="it-IT" sz="2000" b="1" dirty="0" smtClean="0"/>
              <a:t>ISTRUZIONI PER TRASFORMARE</a:t>
            </a:r>
            <a:r>
              <a:rPr lang="it-IT" sz="2000" dirty="0" smtClean="0"/>
              <a:t> il problema e aprirci una pletore di nuove possibilità…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3 La trasformazione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4041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51520" y="1988840"/>
            <a:ext cx="8496943" cy="8309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 eaLnBrk="1" hangingPunct="1">
              <a:buClr>
                <a:srgbClr val="FF8000"/>
              </a:buClr>
              <a:buFontTx/>
              <a:buNone/>
            </a:pPr>
            <a:r>
              <a:rPr lang="it-IT" sz="1600" dirty="0" smtClean="0"/>
              <a:t>Siamo i responsabili di un centro commerciale alimentare che ha deciso di lanciare anche un reparto libri e dobbiamo decidere come promuoverlo presso gli attuali clienti, lavorando su tre variabili: la scelta dei titoli, il modo di esporli sugli scaffali e </a:t>
            </a:r>
            <a:r>
              <a:rPr lang="it-IT" sz="1600" dirty="0" err="1" smtClean="0"/>
              <a:t>l’attIvità</a:t>
            </a:r>
            <a:r>
              <a:rPr lang="it-IT" sz="1600" dirty="0" smtClean="0"/>
              <a:t> promozionale dentro il centro commerciale.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/>
              <a:t>3</a:t>
            </a:r>
            <a:r>
              <a:rPr lang="it-IT" sz="4800" dirty="0" smtClean="0"/>
              <a:t> La Trasformazione (esempio)</a:t>
            </a:r>
            <a:endParaRPr lang="it-IT" sz="4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5393"/>
              </p:ext>
            </p:extLst>
          </p:nvPr>
        </p:nvGraphicFramePr>
        <p:xfrm>
          <a:off x="50244" y="2896448"/>
          <a:ext cx="904684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880"/>
                <a:gridCol w="2065540"/>
                <a:gridCol w="2261710"/>
                <a:gridCol w="226171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Aree di lavoro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Esposizione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Animazione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INGRANDIRE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E’ la libreria più grande d’Italia perché i libri non ci sono fisicamente ma sono scaricabili su una chiavetta USB da un server.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esiste un reparto ad hoc ma l’ultimo scaffale di tutti i corridoi del punto vendita viene usato per esporre i libri.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enorme libro con il tiolo del mese, viene posizionato all’ingresso del centro commerciale.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RIDURRE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catalogo cambia ogni mese e propone solo IL titolo più venduto in assoluto durante quel periodo.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Tutti i libri vengono esposti utilizzando la loro copertina in versione mini, esposta alle casse. Si ritirano fuori dalle casse.</a:t>
                      </a:r>
                    </a:p>
                    <a:p>
                      <a:pPr algn="l"/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camioncini giocattolo radio comandati girano per i corridoio con sopra il libro del mese.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MOLTIPLICARE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1520" y="220079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IL PROBLEMA</a:t>
            </a:r>
            <a:endParaRPr lang="it-IT" dirty="0"/>
          </a:p>
          <a:p>
            <a:r>
              <a:rPr lang="it-IT" dirty="0"/>
              <a:t>Siete un’azienda di ristorazione B2B e volete aprire la vostra rete di ristoranti.</a:t>
            </a:r>
            <a:br>
              <a:rPr lang="it-IT" dirty="0"/>
            </a:br>
            <a:endParaRPr lang="it-IT" dirty="0"/>
          </a:p>
          <a:p>
            <a:r>
              <a:rPr lang="it-IT" b="1" dirty="0"/>
              <a:t>LA SFIDA</a:t>
            </a:r>
            <a:endParaRPr lang="it-IT" dirty="0"/>
          </a:p>
          <a:p>
            <a:r>
              <a:rPr lang="it-IT" dirty="0"/>
              <a:t>Avete competenza nella fornitura di prodotti alimentari ma non avete mai gestito direttamente il rapporto con il pubblico e non sapete nulla di immagine. Per essere competitivi avete bisogno di sviluppare un vostro concept di punto di ristorazione </a:t>
            </a:r>
            <a:r>
              <a:rPr lang="it-IT" dirty="0" smtClean="0"/>
              <a:t>unico e  </a:t>
            </a:r>
            <a:r>
              <a:rPr lang="it-IT" dirty="0"/>
              <a:t>distintivo.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1144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</a:t>
            </a:r>
            <a:endParaRPr lang="it-IT" sz="48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41301"/>
              </p:ext>
            </p:extLst>
          </p:nvPr>
        </p:nvGraphicFramePr>
        <p:xfrm>
          <a:off x="251520" y="2132856"/>
          <a:ext cx="8496943" cy="3528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49"/>
                <a:gridCol w="1213849"/>
                <a:gridCol w="1213849"/>
                <a:gridCol w="1213849"/>
                <a:gridCol w="761228"/>
                <a:gridCol w="1728192"/>
                <a:gridCol w="1152127"/>
              </a:tblGrid>
              <a:tr h="1288630">
                <a:tc>
                  <a:txBody>
                    <a:bodyPr/>
                    <a:lstStyle/>
                    <a:p>
                      <a:r>
                        <a:rPr lang="it-IT" dirty="0" smtClean="0"/>
                        <a:t>AREE</a:t>
                      </a:r>
                      <a:r>
                        <a:rPr lang="it-IT" baseline="0" dirty="0" smtClean="0"/>
                        <a:t> DI LAVORO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Location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Design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Personale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Menù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Intrattenimento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Orari Apertura</a:t>
                      </a:r>
                      <a:endParaRPr lang="it-IT" dirty="0"/>
                    </a:p>
                  </a:txBody>
                  <a:tcPr/>
                </a:tc>
              </a:tr>
              <a:tr h="746587">
                <a:tc>
                  <a:txBody>
                    <a:bodyPr/>
                    <a:lstStyle/>
                    <a:p>
                      <a:r>
                        <a:rPr lang="it-IT" dirty="0" smtClean="0"/>
                        <a:t>Ingrandire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46587">
                <a:tc>
                  <a:txBody>
                    <a:bodyPr/>
                    <a:lstStyle/>
                    <a:p>
                      <a:r>
                        <a:rPr lang="it-IT" dirty="0" smtClean="0"/>
                        <a:t>Ridurre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46587">
                <a:tc>
                  <a:txBody>
                    <a:bodyPr/>
                    <a:lstStyle/>
                    <a:p>
                      <a:r>
                        <a:rPr lang="it-IT" dirty="0" smtClean="0"/>
                        <a:t>Adattare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0768"/>
            <a:ext cx="9144000" cy="83099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it-IT" sz="4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L’analogia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2636912"/>
            <a:ext cx="8242300" cy="1015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1" hangingPunct="1">
              <a:buClr>
                <a:srgbClr val="FF8000"/>
              </a:buClr>
              <a:buNone/>
            </a:pPr>
            <a:r>
              <a:rPr lang="it-IT" sz="2000" dirty="0" smtClean="0"/>
              <a:t>Rompe i nostri schemi logici abituali costringendoci a creare </a:t>
            </a:r>
            <a:r>
              <a:rPr lang="it-IT" sz="2000" b="1" dirty="0" smtClean="0"/>
              <a:t>ANALOGIE forzate</a:t>
            </a:r>
            <a:r>
              <a:rPr lang="it-IT" sz="2000" dirty="0" smtClean="0"/>
              <a:t> tra il problema/tema sul quale dobbiamo lavorare ed alcune categorie concettuali totalmente slegate da quest’ultimo…</a:t>
            </a:r>
          </a:p>
        </p:txBody>
      </p:sp>
    </p:spTree>
    <p:extLst>
      <p:ext uri="{BB962C8B-B14F-4D97-AF65-F5344CB8AC3E}">
        <p14:creationId xmlns:p14="http://schemas.microsoft.com/office/powerpoint/2010/main" val="19428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988840"/>
            <a:ext cx="8458200" cy="8309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 eaLnBrk="1" hangingPunct="1">
              <a:buClr>
                <a:srgbClr val="FF8000"/>
              </a:buClr>
              <a:buFontTx/>
              <a:buNone/>
            </a:pPr>
            <a:r>
              <a:rPr lang="it-IT" sz="1600" dirty="0" smtClean="0"/>
              <a:t>Facciamo parte della direzione marketing di un’azienda di bevande non alcoliche. Per lanciare un nuovo “</a:t>
            </a:r>
            <a:r>
              <a:rPr lang="it-IT" sz="1600" dirty="0" err="1" smtClean="0"/>
              <a:t>energy</a:t>
            </a:r>
            <a:r>
              <a:rPr lang="it-IT" sz="1600" dirty="0" smtClean="0"/>
              <a:t> drink” (tipo </a:t>
            </a:r>
            <a:r>
              <a:rPr lang="it-IT" sz="1600" dirty="0" err="1" smtClean="0"/>
              <a:t>Burn</a:t>
            </a:r>
            <a:r>
              <a:rPr lang="it-IT" sz="1600" dirty="0" smtClean="0"/>
              <a:t>) sponsorizzeremo un festival musicale e dobbiamo inventarci qualcosa per farci notare e per distribuire delle mini-lattine omaggio durante il concerto.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052736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1 L’analogia</a:t>
            </a:r>
            <a:endParaRPr lang="it-IT" sz="48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56517"/>
              </p:ext>
            </p:extLst>
          </p:nvPr>
        </p:nvGraphicFramePr>
        <p:xfrm>
          <a:off x="117909" y="2852936"/>
          <a:ext cx="90121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040"/>
                <a:gridCol w="2253040"/>
                <a:gridCol w="2253040"/>
                <a:gridCol w="225304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Tema Slegato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Caratteristica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Soluzione (Come farci notare durante il concerto)?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Soluzione Finale?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Le Nuvole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Volano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Una</a:t>
                      </a:r>
                      <a:r>
                        <a:rPr lang="it-IT" sz="1600" baseline="0" dirty="0" smtClean="0"/>
                        <a:t> mongolfiera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Le Lattine vengono paracadutate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Le Stelle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Luminose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Proietto</a:t>
                      </a:r>
                      <a:r>
                        <a:rPr lang="it-IT" sz="1600" baseline="0" dirty="0" smtClean="0"/>
                        <a:t> una scritta luminosa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Lattine fosforescenti</a:t>
                      </a:r>
                      <a:r>
                        <a:rPr lang="it-IT" sz="1600" baseline="0" dirty="0" smtClean="0"/>
                        <a:t> vengono lasciate lungo il percorso del pubblico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Le Nonne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Raccontano le Favole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 nostro stand ci saranno comici che raccontano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gags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Attori che girano per la location e raccontano barzellette e regalano lattine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9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2161887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IL PROBLEMA</a:t>
            </a:r>
            <a:endParaRPr lang="it-IT" dirty="0"/>
          </a:p>
          <a:p>
            <a:r>
              <a:rPr lang="it-IT" dirty="0"/>
              <a:t>Siete il reparto marketing di un’azienda cosmetica che di recente ha perso la sua posizione di leadership sul mercato e dovete trovare il modo di rilanciarvi. Purtroppo il nuovo Rimmel che aspettavate dalla ricerca e sviluppo non è ancora pronto a causa di problemi sulla linea di produzione che richiederanno altri 12 mesi di lavoro.</a:t>
            </a:r>
          </a:p>
          <a:p>
            <a:r>
              <a:rPr lang="it-IT" dirty="0"/>
              <a:t> </a:t>
            </a:r>
          </a:p>
          <a:p>
            <a:r>
              <a:rPr lang="it-IT" b="1" dirty="0"/>
              <a:t>LA SFIDA</a:t>
            </a:r>
            <a:endParaRPr lang="it-IT" dirty="0"/>
          </a:p>
          <a:p>
            <a:r>
              <a:rPr lang="it-IT" dirty="0"/>
              <a:t>Dovete farvi venire un’idea per rilanciare l’immagine del vostro Rimmel attuale mantenendo la stessa formula ma potendo cambiare qualunque altra cosa (packaging, design, presentazione sul punto vendita, nome).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smtClean="0"/>
              <a:t>Esercizio A</a:t>
            </a:r>
            <a:endParaRPr lang="it-IT" sz="4800"/>
          </a:p>
        </p:txBody>
      </p:sp>
    </p:spTree>
    <p:extLst>
      <p:ext uri="{BB962C8B-B14F-4D97-AF65-F5344CB8AC3E}">
        <p14:creationId xmlns:p14="http://schemas.microsoft.com/office/powerpoint/2010/main" val="5344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 A</a:t>
            </a:r>
            <a:endParaRPr lang="it-IT" sz="48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06299"/>
              </p:ext>
            </p:extLst>
          </p:nvPr>
        </p:nvGraphicFramePr>
        <p:xfrm>
          <a:off x="251520" y="2564904"/>
          <a:ext cx="864096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810110"/>
                <a:gridCol w="1070210"/>
                <a:gridCol w="144016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Categoria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Caratteristiche tipiche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Pack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Design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Esposizione PV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2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 B</a:t>
            </a:r>
            <a:endParaRPr lang="it-IT" sz="4800" dirty="0"/>
          </a:p>
        </p:txBody>
      </p:sp>
      <p:sp>
        <p:nvSpPr>
          <p:cNvPr id="3" name="Rettangolo 2"/>
          <p:cNvSpPr/>
          <p:nvPr/>
        </p:nvSpPr>
        <p:spPr>
          <a:xfrm>
            <a:off x="467544" y="2204864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IL PROBLEMA</a:t>
            </a:r>
            <a:endParaRPr lang="it-IT" dirty="0"/>
          </a:p>
          <a:p>
            <a:r>
              <a:rPr lang="it-IT" dirty="0"/>
              <a:t>Siete la direzione del personale di un’azienda di largo consumo (bevande gassate non alcoliche) e vi trovate di fronte ad un problema di relazioni interne tra la direzione marketing e la direzione commerciale. La seconda accusa la prima di non fornire sufficienti elementi di novità e di differenziazione dalla concorrenza sempre più agguerrita, mentre la prima accusa la seconda di non “spingere” abbastanza.</a:t>
            </a:r>
          </a:p>
          <a:p>
            <a:r>
              <a:rPr lang="it-IT" dirty="0"/>
              <a:t> </a:t>
            </a:r>
          </a:p>
          <a:p>
            <a:r>
              <a:rPr lang="it-IT" b="1" dirty="0"/>
              <a:t>LA SFIDA</a:t>
            </a:r>
            <a:endParaRPr lang="it-IT" dirty="0"/>
          </a:p>
          <a:p>
            <a:r>
              <a:rPr lang="it-IT" dirty="0"/>
              <a:t>Vi è stato chiesto dalla direzione generale di organizzare una giornata di team building per cercare di calmare gli animi e soprattutto di far tornare la voglia di collaborare  tra i due team. Ma dovete decidere cosa fargli fare, come e dove.</a:t>
            </a:r>
          </a:p>
        </p:txBody>
      </p:sp>
    </p:spTree>
    <p:extLst>
      <p:ext uri="{BB962C8B-B14F-4D97-AF65-F5344CB8AC3E}">
        <p14:creationId xmlns:p14="http://schemas.microsoft.com/office/powerpoint/2010/main" val="26838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853318"/>
              </p:ext>
            </p:extLst>
          </p:nvPr>
        </p:nvGraphicFramePr>
        <p:xfrm>
          <a:off x="144018" y="2276872"/>
          <a:ext cx="882047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94"/>
                <a:gridCol w="1764094"/>
                <a:gridCol w="1764094"/>
                <a:gridCol w="1764094"/>
                <a:gridCol w="176409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Categoria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</a:t>
                      </a:r>
                      <a:r>
                        <a:rPr lang="it-IT" baseline="0" dirty="0" smtClean="0"/>
                        <a:t> associazione che viene in mente?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Cosa</a:t>
                      </a:r>
                      <a:r>
                        <a:rPr lang="it-IT" baseline="0" dirty="0" smtClean="0"/>
                        <a:t> fargli fare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Biologia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Sport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Zoologia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Cinema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Esercizio B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9606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2492896"/>
            <a:ext cx="8097838" cy="7078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1" hangingPunct="1">
              <a:buClr>
                <a:srgbClr val="FF8000"/>
              </a:buClr>
              <a:buNone/>
            </a:pPr>
            <a:r>
              <a:rPr lang="it-IT" sz="2000" dirty="0" smtClean="0"/>
              <a:t>Rompe i nostri schemi logici obbligandoci ad </a:t>
            </a:r>
            <a:r>
              <a:rPr lang="it-IT" sz="2000" b="1" dirty="0" smtClean="0"/>
              <a:t>INCROCIARE tra loro </a:t>
            </a:r>
            <a:r>
              <a:rPr lang="it-IT" sz="2000" dirty="0" smtClean="0"/>
              <a:t>tutte le possibili componenti di un problema e/o di una soluzione…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013827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2 La matrice di scoperta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6458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96098"/>
            <a:ext cx="9144000" cy="8309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 eaLnBrk="1" hangingPunct="1">
              <a:buClr>
                <a:srgbClr val="FF8000"/>
              </a:buClr>
              <a:buFontTx/>
              <a:buNone/>
            </a:pPr>
            <a:r>
              <a:rPr lang="it-IT" sz="1600" dirty="0" smtClean="0"/>
              <a:t>Siamo i responsabili dell’animazione di un villaggio e ci è stato chiesto di aumentare la partecipazione degli ospiti alle attività di animazione. Sappiamo che molti cercano di evitarle e quindi decidiamo di lavorare  considerando non solo i bisogni classici che portano ad andare in vacanza, ma anche i caratteri degli ospiti…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980728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800" dirty="0" smtClean="0"/>
              <a:t>2 La matrice di scoperta (esempio)</a:t>
            </a:r>
            <a:endParaRPr lang="it-IT" sz="48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09382"/>
              </p:ext>
            </p:extLst>
          </p:nvPr>
        </p:nvGraphicFramePr>
        <p:xfrm>
          <a:off x="179514" y="2924944"/>
          <a:ext cx="8784975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Bisogni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Distrarsi e divertirsi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Rimettersi in forma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Rilassarsi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Socializzare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Caratteri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Timidi/Riservati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Prove in anteprima di nuovi videogiochi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Coach e allenamento individuale per tutto il giorno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Videoteca</a:t>
                      </a:r>
                      <a:r>
                        <a:rPr lang="it-IT" baseline="0" dirty="0" smtClean="0"/>
                        <a:t> con ultimi titoli appena </a:t>
                      </a:r>
                      <a:r>
                        <a:rPr lang="it-IT" baseline="0" dirty="0" err="1" smtClean="0"/>
                        <a:t>uscrti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Chat</a:t>
                      </a:r>
                      <a:r>
                        <a:rPr lang="it-IT" baseline="0" dirty="0" smtClean="0"/>
                        <a:t> e Blog del villaggio accessibile in remoto dalla propria stanza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Snob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Corsi di arte alternativa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Health</a:t>
                      </a:r>
                      <a:r>
                        <a:rPr lang="it-IT" baseline="0" dirty="0" smtClean="0"/>
                        <a:t> Coach Personale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Isola galleggiante privata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Vip </a:t>
                      </a:r>
                      <a:r>
                        <a:rPr lang="it-IT" dirty="0" err="1" smtClean="0"/>
                        <a:t>Areas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7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762</Words>
  <Application>Microsoft Office PowerPoint</Application>
  <PresentationFormat>Presentazione su schermo (4:3)</PresentationFormat>
  <Paragraphs>138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Alcuni strumenti per rompere i nostri schemi logici</vt:lpstr>
      <vt:lpstr>1 L’analogia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3. La trasformazione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</dc:creator>
  <cp:lastModifiedBy>Luigi</cp:lastModifiedBy>
  <cp:revision>30</cp:revision>
  <dcterms:created xsi:type="dcterms:W3CDTF">2013-04-13T13:40:20Z</dcterms:created>
  <dcterms:modified xsi:type="dcterms:W3CDTF">2014-04-28T08:46:39Z</dcterms:modified>
</cp:coreProperties>
</file>