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1"/>
  </p:sldMasterIdLst>
  <p:notesMasterIdLst>
    <p:notesMasterId r:id="rId51"/>
  </p:notesMasterIdLst>
  <p:sldIdLst>
    <p:sldId id="256" r:id="rId2"/>
    <p:sldId id="258" r:id="rId3"/>
    <p:sldId id="390" r:id="rId4"/>
    <p:sldId id="274" r:id="rId5"/>
    <p:sldId id="388" r:id="rId6"/>
    <p:sldId id="391" r:id="rId7"/>
    <p:sldId id="392" r:id="rId8"/>
    <p:sldId id="393" r:id="rId9"/>
    <p:sldId id="395" r:id="rId10"/>
    <p:sldId id="396" r:id="rId11"/>
    <p:sldId id="364" r:id="rId12"/>
    <p:sldId id="277" r:id="rId13"/>
    <p:sldId id="399" r:id="rId14"/>
    <p:sldId id="400" r:id="rId15"/>
    <p:sldId id="401" r:id="rId16"/>
    <p:sldId id="402" r:id="rId17"/>
    <p:sldId id="403" r:id="rId18"/>
    <p:sldId id="405" r:id="rId19"/>
    <p:sldId id="406" r:id="rId20"/>
    <p:sldId id="407" r:id="rId21"/>
    <p:sldId id="408" r:id="rId22"/>
    <p:sldId id="409" r:id="rId23"/>
    <p:sldId id="424" r:id="rId24"/>
    <p:sldId id="365" r:id="rId25"/>
    <p:sldId id="415" r:id="rId26"/>
    <p:sldId id="410" r:id="rId27"/>
    <p:sldId id="419" r:id="rId28"/>
    <p:sldId id="411" r:id="rId29"/>
    <p:sldId id="420" r:id="rId30"/>
    <p:sldId id="421" r:id="rId31"/>
    <p:sldId id="412" r:id="rId32"/>
    <p:sldId id="413" r:id="rId33"/>
    <p:sldId id="422" r:id="rId34"/>
    <p:sldId id="423" r:id="rId35"/>
    <p:sldId id="416" r:id="rId36"/>
    <p:sldId id="414" r:id="rId37"/>
    <p:sldId id="384" r:id="rId38"/>
    <p:sldId id="425" r:id="rId39"/>
    <p:sldId id="438" r:id="rId40"/>
    <p:sldId id="427" r:id="rId41"/>
    <p:sldId id="429" r:id="rId42"/>
    <p:sldId id="431" r:id="rId43"/>
    <p:sldId id="433" r:id="rId44"/>
    <p:sldId id="434" r:id="rId45"/>
    <p:sldId id="435" r:id="rId46"/>
    <p:sldId id="461" r:id="rId47"/>
    <p:sldId id="432" r:id="rId48"/>
    <p:sldId id="428" r:id="rId49"/>
    <p:sldId id="437" r:id="rId5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F1D"/>
    <a:srgbClr val="33CC33"/>
    <a:srgbClr val="006600"/>
    <a:srgbClr val="99CC00"/>
    <a:srgbClr val="040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6" autoAdjust="0"/>
    <p:restoredTop sz="91116" autoAdjust="0"/>
  </p:normalViewPr>
  <p:slideViewPr>
    <p:cSldViewPr>
      <p:cViewPr>
        <p:scale>
          <a:sx n="66" d="100"/>
          <a:sy n="66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30CD97-32F6-4EA5-A7CB-838CFC4D5212}" type="datetimeFigureOut">
              <a:rPr lang="it-IT"/>
              <a:pPr>
                <a:defRPr/>
              </a:pPr>
              <a:t>28/04/2014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8D4420-50D6-42E0-865A-FF2EE3A808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863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A98BC-F310-47CE-A391-2AB28979243A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857085-963A-4A9F-BF98-9C17EF093F7E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12E18-1A7B-4B0E-B49C-2334C20CBE48}" type="slidenum">
              <a:rPr lang="it-IT" smtClean="0"/>
              <a:pPr>
                <a:defRPr/>
              </a:pPr>
              <a:t>12</a:t>
            </a:fld>
            <a:endParaRPr lang="it-IT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09485-67E7-409D-850F-02FF4038A8DE}" type="slidenum">
              <a:rPr lang="it-IT" smtClean="0"/>
              <a:pPr>
                <a:defRPr/>
              </a:pPr>
              <a:t>13</a:t>
            </a:fld>
            <a:endParaRPr lang="it-IT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35218-046C-4A33-9EED-7105561EE196}" type="slidenum">
              <a:rPr lang="it-IT" smtClean="0"/>
              <a:pPr>
                <a:defRPr/>
              </a:pPr>
              <a:t>14</a:t>
            </a:fld>
            <a:endParaRPr lang="it-IT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E7777B-CE03-4D1D-ACFA-3ABE29E7F7EF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64607-FBE2-4358-8C41-F8780FD05A2D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D6BFDC-6D57-47B5-B572-D0A721C97D66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32123-FC20-41FF-95B8-9D437FAE1510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BE4FB-E96C-448B-A86A-A2C65405BA92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99DC1-2179-413E-8B52-83681B87D6F9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DE08CF-7744-4B17-95EF-9AC9A263553C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371003-25F4-4E92-AB9A-48576B949AF9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775ECB-917C-4D80-BE09-22507A7A9137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775ECB-917C-4D80-BE09-22507A7A9137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1EA00-9A41-42FF-8805-C4A3C5B3907D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25931-CE37-4552-B4DA-AEF300811975}" type="slidenum">
              <a:rPr lang="it-IT"/>
              <a:pPr>
                <a:defRPr/>
              </a:pPr>
              <a:t>25</a:t>
            </a:fld>
            <a:endParaRPr lang="it-IT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5B22F-587F-4D51-89A5-FAE922C0AE7C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5B22F-587F-4D51-89A5-FAE922C0AE7C}" type="slidenum">
              <a:rPr lang="it-IT"/>
              <a:pPr>
                <a:defRPr/>
              </a:pPr>
              <a:t>27</a:t>
            </a:fld>
            <a:endParaRPr lang="it-IT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095DB-4907-4BCD-BAB5-7FCA048C7600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095DB-4907-4BCD-BAB5-7FCA048C7600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F4036-8117-4E49-A542-6CEEF7B295C7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57B63-7B4A-4518-A6C8-AA65F67EA8DF}" type="slidenum">
              <a:rPr lang="it-IT"/>
              <a:pPr>
                <a:defRPr/>
              </a:pPr>
              <a:t>30</a:t>
            </a:fld>
            <a:endParaRPr lang="it-IT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57B63-7B4A-4518-A6C8-AA65F67EA8DF}" type="slidenum">
              <a:rPr lang="it-IT"/>
              <a:pPr>
                <a:defRPr/>
              </a:pPr>
              <a:t>31</a:t>
            </a:fld>
            <a:endParaRPr lang="it-IT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A365E-5F97-4C28-AF02-0A187429A1BC}" type="slidenum">
              <a:rPr lang="it-IT"/>
              <a:pPr>
                <a:defRPr/>
              </a:pPr>
              <a:t>32</a:t>
            </a:fld>
            <a:endParaRPr lang="it-IT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A365E-5F97-4C28-AF02-0A187429A1BC}" type="slidenum">
              <a:rPr lang="it-IT"/>
              <a:pPr>
                <a:defRPr/>
              </a:pPr>
              <a:t>33</a:t>
            </a:fld>
            <a:endParaRPr lang="it-IT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A365E-5F97-4C28-AF02-0A187429A1BC}" type="slidenum">
              <a:rPr lang="it-IT"/>
              <a:pPr>
                <a:defRPr/>
              </a:pPr>
              <a:t>34</a:t>
            </a:fld>
            <a:endParaRPr lang="it-IT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11BF8F-B349-4377-9116-E05D78682BF3}" type="slidenum">
              <a:rPr lang="it-IT"/>
              <a:pPr>
                <a:defRPr/>
              </a:pPr>
              <a:t>35</a:t>
            </a:fld>
            <a:endParaRPr lang="it-IT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C496D-F1EE-48DA-95DE-37E4D6768921}" type="slidenum">
              <a:rPr lang="it-IT"/>
              <a:pPr>
                <a:defRPr/>
              </a:pPr>
              <a:t>36</a:t>
            </a:fld>
            <a:endParaRPr lang="it-IT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412F2-8ECB-4687-AE01-584D4EE12706}" type="slidenum">
              <a:rPr lang="it-IT"/>
              <a:pPr>
                <a:defRPr/>
              </a:pPr>
              <a:t>37</a:t>
            </a:fld>
            <a:endParaRPr lang="it-IT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C496D-F1EE-48DA-95DE-37E4D6768921}" type="slidenum">
              <a:rPr lang="it-IT"/>
              <a:pPr>
                <a:defRPr/>
              </a:pPr>
              <a:t>38</a:t>
            </a:fld>
            <a:endParaRPr lang="it-IT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C496D-F1EE-48DA-95DE-37E4D6768921}" type="slidenum">
              <a:rPr lang="it-IT"/>
              <a:pPr>
                <a:defRPr/>
              </a:pPr>
              <a:t>39</a:t>
            </a:fld>
            <a:endParaRPr lang="it-IT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1541CC-3A43-4BE3-833F-A9E51F4F012F}" type="slidenum">
              <a:rPr lang="it-IT" smtClean="0"/>
              <a:pPr>
                <a:defRPr/>
              </a:pPr>
              <a:t>4</a:t>
            </a:fld>
            <a:endParaRPr lang="it-IT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857085-963A-4A9F-BF98-9C17EF093F7E}" type="slidenum">
              <a:rPr lang="it-IT"/>
              <a:pPr>
                <a:defRPr/>
              </a:pPr>
              <a:t>40</a:t>
            </a:fld>
            <a:endParaRPr lang="it-IT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C496D-F1EE-48DA-95DE-37E4D6768921}" type="slidenum">
              <a:rPr lang="it-IT"/>
              <a:pPr>
                <a:defRPr/>
              </a:pPr>
              <a:t>41</a:t>
            </a:fld>
            <a:endParaRPr lang="it-IT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C496D-F1EE-48DA-95DE-37E4D6768921}" type="slidenum">
              <a:rPr lang="it-IT"/>
              <a:pPr>
                <a:defRPr/>
              </a:pPr>
              <a:t>42</a:t>
            </a:fld>
            <a:endParaRPr lang="it-IT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C496D-F1EE-48DA-95DE-37E4D6768921}" type="slidenum">
              <a:rPr lang="it-IT"/>
              <a:pPr>
                <a:defRPr/>
              </a:pPr>
              <a:t>43</a:t>
            </a:fld>
            <a:endParaRPr lang="it-IT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C496D-F1EE-48DA-95DE-37E4D6768921}" type="slidenum">
              <a:rPr lang="it-IT"/>
              <a:pPr>
                <a:defRPr/>
              </a:pPr>
              <a:t>44</a:t>
            </a:fld>
            <a:endParaRPr lang="it-IT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C496D-F1EE-48DA-95DE-37E4D6768921}" type="slidenum">
              <a:rPr lang="it-IT"/>
              <a:pPr>
                <a:defRPr/>
              </a:pPr>
              <a:t>45</a:t>
            </a:fld>
            <a:endParaRPr lang="it-IT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35642-588A-4447-85EE-37B926D43D1E}" type="slidenum">
              <a:rPr lang="it-IT" smtClean="0"/>
              <a:pPr>
                <a:defRPr/>
              </a:pPr>
              <a:t>46</a:t>
            </a:fld>
            <a:endParaRPr lang="it-IT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C496D-F1EE-48DA-95DE-37E4D6768921}" type="slidenum">
              <a:rPr lang="it-IT"/>
              <a:pPr>
                <a:defRPr/>
              </a:pPr>
              <a:t>47</a:t>
            </a:fld>
            <a:endParaRPr lang="it-IT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857085-963A-4A9F-BF98-9C17EF093F7E}" type="slidenum">
              <a:rPr lang="it-IT"/>
              <a:pPr>
                <a:defRPr/>
              </a:pPr>
              <a:t>48</a:t>
            </a:fld>
            <a:endParaRPr lang="it-IT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C496D-F1EE-48DA-95DE-37E4D6768921}" type="slidenum">
              <a:rPr lang="it-IT"/>
              <a:pPr>
                <a:defRPr/>
              </a:pPr>
              <a:t>49</a:t>
            </a:fld>
            <a:endParaRPr lang="it-IT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9B150-9B97-4607-A056-5EA661D712B3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3B9B89-95B0-4B83-9DB2-6F9544511EAC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1542D-F7C6-4DFC-85C7-BD675F7A5B5C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AEDD0-EFDE-4357-AE87-4206EA3CB43C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9508A-2388-47F3-808A-5C7B986AA417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29706"/>
            <a:ext cx="7772400" cy="1471376"/>
          </a:xfrm>
          <a:prstGeom prst="rect">
            <a:avLst/>
          </a:prstGeom>
        </p:spPr>
        <p:txBody>
          <a:bodyPr lIns="87078" tIns="43539" rIns="87078" bIns="43539"/>
          <a:lstStyle>
            <a:lvl1pPr>
              <a:defRPr sz="38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832"/>
            <a:ext cx="6400800" cy="1752390"/>
          </a:xfrm>
          <a:prstGeom prst="rect">
            <a:avLst/>
          </a:prstGeom>
        </p:spPr>
        <p:txBody>
          <a:bodyPr lIns="87078" tIns="43539" rIns="87078" bIns="43539"/>
          <a:lstStyle>
            <a:lvl1pPr marL="0" indent="0" algn="ctr">
              <a:buNone/>
              <a:defRPr>
                <a:latin typeface="Tahoma" pitchFamily="34" charset="0"/>
                <a:cs typeface="Tahoma" pitchFamily="34" charset="0"/>
              </a:defRPr>
            </a:lvl1pPr>
            <a:lvl2pPr marL="435392" indent="0" algn="ctr">
              <a:buNone/>
              <a:defRPr/>
            </a:lvl2pPr>
            <a:lvl3pPr marL="870783" indent="0" algn="ctr">
              <a:buNone/>
              <a:defRPr/>
            </a:lvl3pPr>
            <a:lvl4pPr marL="1306175" indent="0" algn="ctr">
              <a:buNone/>
              <a:defRPr/>
            </a:lvl4pPr>
            <a:lvl5pPr marL="1741566" indent="0" algn="ctr">
              <a:buNone/>
              <a:defRPr/>
            </a:lvl5pPr>
            <a:lvl6pPr marL="2176958" indent="0" algn="ctr">
              <a:buNone/>
              <a:defRPr/>
            </a:lvl6pPr>
            <a:lvl7pPr marL="2612349" indent="0" algn="ctr">
              <a:buNone/>
              <a:defRPr/>
            </a:lvl7pPr>
            <a:lvl8pPr marL="3047741" indent="0" algn="ctr">
              <a:buNone/>
              <a:defRPr/>
            </a:lvl8pPr>
            <a:lvl9pPr marL="3483132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7271E-E75E-447B-AA76-32CB8FB837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1599-9134-4531-9157-11EA7C6F65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BA275-6AA5-4F16-81E7-97E21E520C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7348538" y="6221413"/>
            <a:ext cx="1762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078" tIns="43539" rIns="87078" bIns="43539" anchor="ctr">
            <a:spAutoFit/>
          </a:bodyPr>
          <a:lstStyle/>
          <a:p>
            <a:pPr>
              <a:defRPr/>
            </a:pPr>
            <a:endParaRPr lang="it-IT" sz="2300"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388350" y="6165850"/>
            <a:ext cx="341313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fld id="{7FDB182E-5461-4A52-8169-BD2118C0FD85}" type="slidenum">
              <a:rPr lang="it-IT" sz="900" b="1">
                <a:latin typeface="Times New Roman" charset="0"/>
              </a:rPr>
              <a:pPr defTabSz="762000" eaLnBrk="0" hangingPunct="0">
                <a:defRPr/>
              </a:pPr>
              <a:t>‹N›</a:t>
            </a:fld>
            <a:endParaRPr lang="it-IT" sz="900" b="1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90" r:id="rId3"/>
    <p:sldLayoutId id="2147483991" r:id="rId4"/>
    <p:sldLayoutId id="2147483993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35392" algn="ctr" defTabSz="91462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870783" algn="ctr" defTabSz="91462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06175" algn="ctr" defTabSz="91462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741566" algn="ctr" defTabSz="91462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2920" indent="-228279" algn="l" defTabSz="9146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28311" indent="-228279" algn="l" defTabSz="9146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3703" indent="-228279" algn="l" defTabSz="9146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99094" indent="-228279" algn="l" defTabSz="9146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7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392" algn="l" defTabSz="87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0783" algn="l" defTabSz="87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6175" algn="l" defTabSz="87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566" algn="l" defTabSz="87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6958" algn="l" defTabSz="87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2349" algn="l" defTabSz="87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741" algn="l" defTabSz="87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3132" algn="l" defTabSz="87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8"/>
          <p:cNvSpPr>
            <a:spLocks noGrp="1"/>
          </p:cNvSpPr>
          <p:nvPr>
            <p:ph type="ctrTitle"/>
          </p:nvPr>
        </p:nvSpPr>
        <p:spPr bwMode="auto">
          <a:xfrm>
            <a:off x="685800" y="2071688"/>
            <a:ext cx="7772400" cy="28575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i="1" dirty="0" smtClean="0">
                <a:solidFill>
                  <a:srgbClr val="92D050"/>
                </a:solidFill>
              </a:rPr>
              <a:t>Team Coaching</a:t>
            </a:r>
            <a:br>
              <a:rPr lang="it-IT" sz="4400" b="1" i="1" dirty="0" smtClean="0">
                <a:solidFill>
                  <a:srgbClr val="92D050"/>
                </a:solidFill>
              </a:rPr>
            </a:br>
            <a:r>
              <a:rPr lang="it-IT" sz="1200" b="1" i="1" dirty="0" smtClean="0">
                <a:solidFill>
                  <a:srgbClr val="92D050"/>
                </a:solidFill>
              </a:rPr>
              <a:t/>
            </a:r>
            <a:br>
              <a:rPr lang="it-IT" sz="1200" b="1" i="1" dirty="0" smtClean="0">
                <a:solidFill>
                  <a:srgbClr val="92D050"/>
                </a:solidFill>
              </a:rPr>
            </a:br>
            <a:r>
              <a:rPr lang="it-IT" sz="2400" b="1" i="1" dirty="0" smtClean="0">
                <a:solidFill>
                  <a:srgbClr val="92D050"/>
                </a:solidFill>
              </a:rPr>
              <a:t>Come portare un gruppo ad essere un vero Team</a:t>
            </a:r>
            <a:r>
              <a:rPr lang="it-IT" sz="4400" b="1" i="1" dirty="0" smtClean="0">
                <a:solidFill>
                  <a:srgbClr val="92D050"/>
                </a:solidFill>
              </a:rPr>
              <a:t/>
            </a:r>
            <a:br>
              <a:rPr lang="it-IT" sz="4400" b="1" i="1" dirty="0" smtClean="0">
                <a:solidFill>
                  <a:srgbClr val="92D050"/>
                </a:solidFill>
              </a:rPr>
            </a:br>
            <a:r>
              <a:rPr lang="it-IT" sz="4400" b="1" i="1" dirty="0" smtClean="0">
                <a:solidFill>
                  <a:srgbClr val="92D050"/>
                </a:solidFill>
              </a:rPr>
              <a:t/>
            </a:r>
            <a:br>
              <a:rPr lang="it-IT" sz="4400" b="1" i="1" dirty="0" smtClean="0">
                <a:solidFill>
                  <a:srgbClr val="92D050"/>
                </a:solidFill>
              </a:rPr>
            </a:br>
            <a:endParaRPr lang="it-IT" sz="4400" b="1" i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9738" y="357188"/>
            <a:ext cx="8347075" cy="746125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it-IT" sz="3400" b="1" kern="0" dirty="0">
                <a:latin typeface="Tahoma" pitchFamily="34" charset="0"/>
                <a:ea typeface="+mj-ea"/>
                <a:cs typeface="Tahoma" pitchFamily="34" charset="0"/>
              </a:rPr>
              <a:t>Sviluppo e spazio (2)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0263" y="4999038"/>
            <a:ext cx="7486650" cy="1223962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000" b="1" kern="0" dirty="0">
                <a:latin typeface="+mn-lt"/>
                <a:cs typeface="Tahoma" pitchFamily="34" charset="0"/>
              </a:rPr>
              <a:t>Se il mio interesse verso il team è quello che si rafforzi e raggiunga risultati con maggiore efficacia, allora il mio compito è innanzitutto </a:t>
            </a:r>
            <a:r>
              <a:rPr lang="it-IT" sz="2000" b="1" kern="0" dirty="0" smtClean="0">
                <a:latin typeface="+mn-lt"/>
                <a:cs typeface="Tahoma" pitchFamily="34" charset="0"/>
              </a:rPr>
              <a:t>quello di </a:t>
            </a:r>
            <a:r>
              <a:rPr lang="it-IT" sz="2000" b="1" kern="0" dirty="0">
                <a:latin typeface="+mn-lt"/>
                <a:cs typeface="Tahoma" pitchFamily="34" charset="0"/>
              </a:rPr>
              <a:t>creare spazio per i suoi </a:t>
            </a:r>
            <a:r>
              <a:rPr lang="it-IT" sz="2000" b="1" kern="0" dirty="0" smtClean="0">
                <a:latin typeface="+mn-lt"/>
                <a:cs typeface="Tahoma" pitchFamily="34" charset="0"/>
              </a:rPr>
              <a:t>singoli membri, quindi per </a:t>
            </a:r>
            <a:r>
              <a:rPr lang="it-IT" sz="2000" b="1" kern="0" dirty="0">
                <a:latin typeface="+mn-lt"/>
                <a:cs typeface="Tahoma" pitchFamily="34" charset="0"/>
              </a:rPr>
              <a:t>il team nel suo complesso</a:t>
            </a:r>
          </a:p>
        </p:txBody>
      </p:sp>
      <p:pic>
        <p:nvPicPr>
          <p:cNvPr id="24580" name="Picture 2" descr="http://gold.indire.it/datafiles/BDP-GOLD0000000000205CD9/alber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713" y="1160463"/>
            <a:ext cx="51085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3457575" y="2343150"/>
            <a:ext cx="5038725" cy="2144713"/>
            <a:chOff x="2352" y="1728"/>
            <a:chExt cx="3024" cy="862"/>
          </a:xfrm>
        </p:grpSpPr>
        <p:sp>
          <p:nvSpPr>
            <p:cNvPr id="26628" name="Rectangle 3"/>
            <p:cNvSpPr>
              <a:spLocks noChangeArrowheads="1"/>
            </p:cNvSpPr>
            <p:nvPr/>
          </p:nvSpPr>
          <p:spPr bwMode="auto">
            <a:xfrm>
              <a:off x="2496" y="1824"/>
              <a:ext cx="2880" cy="76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29" name="Rectangle 4"/>
            <p:cNvSpPr>
              <a:spLocks noChangeArrowheads="1"/>
            </p:cNvSpPr>
            <p:nvPr/>
          </p:nvSpPr>
          <p:spPr bwMode="auto">
            <a:xfrm>
              <a:off x="2352" y="1728"/>
              <a:ext cx="2912" cy="75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 defTabSz="762000"/>
              <a:endParaRPr lang="it-IT" sz="2400" b="1">
                <a:latin typeface="Verdana" pitchFamily="34" charset="0"/>
              </a:endParaRPr>
            </a:p>
          </p:txBody>
        </p:sp>
      </p:grp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492500" y="2339975"/>
            <a:ext cx="4960938" cy="187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/>
            <a:r>
              <a:rPr lang="it-IT" sz="2400" b="1" dirty="0">
                <a:latin typeface="Verdana" pitchFamily="34" charset="0"/>
              </a:rPr>
              <a:t>B.</a:t>
            </a:r>
          </a:p>
          <a:p>
            <a:pPr algn="ctr" defTabSz="762000"/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Le basi del lavoro in team</a:t>
            </a:r>
            <a:endParaRPr lang="it-IT" sz="2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357188"/>
            <a:ext cx="8786812" cy="74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400" b="1" smtClean="0">
                <a:solidFill>
                  <a:schemeClr val="tx1"/>
                </a:solidFill>
                <a:cs typeface="Tahoma" pitchFamily="34" charset="0"/>
              </a:rPr>
              <a:t>Un’esperienza di lavoro in team </a:t>
            </a:r>
            <a:r>
              <a:rPr lang="it-IT" sz="2000" b="1" smtClean="0">
                <a:solidFill>
                  <a:schemeClr val="tx1"/>
                </a:solidFill>
                <a:cs typeface="Tahoma" pitchFamily="34" charset="0"/>
              </a:rPr>
              <a:t>(esercizio)</a:t>
            </a:r>
          </a:p>
        </p:txBody>
      </p:sp>
      <p:sp>
        <p:nvSpPr>
          <p:cNvPr id="26627" name="Rettangolo 6"/>
          <p:cNvSpPr>
            <a:spLocks noChangeArrowheads="1"/>
          </p:cNvSpPr>
          <p:nvPr/>
        </p:nvSpPr>
        <p:spPr bwMode="auto">
          <a:xfrm>
            <a:off x="352425" y="1171575"/>
            <a:ext cx="84963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latin typeface="Tahoma" pitchFamily="34" charset="0"/>
                <a:cs typeface="Tahoma" pitchFamily="34" charset="0"/>
              </a:rPr>
              <a:t>CONTESTO:</a:t>
            </a:r>
          </a:p>
          <a:p>
            <a:pPr>
              <a:defRPr/>
            </a:pPr>
            <a:endParaRPr lang="it-IT" sz="2400" b="1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b="1" dirty="0">
                <a:latin typeface="Tahoma" pitchFamily="34" charset="0"/>
                <a:cs typeface="Tahoma" pitchFamily="34" charset="0"/>
              </a:rPr>
              <a:t>Siete </a:t>
            </a:r>
            <a:r>
              <a:rPr lang="it-IT" b="1" dirty="0" smtClean="0">
                <a:latin typeface="Tahoma" pitchFamily="34" charset="0"/>
                <a:cs typeface="Tahoma" pitchFamily="34" charset="0"/>
              </a:rPr>
              <a:t>i rappresentanti di un gruppo di </a:t>
            </a:r>
            <a:r>
              <a:rPr lang="it-IT" b="1" dirty="0">
                <a:latin typeface="Tahoma" pitchFamily="34" charset="0"/>
                <a:cs typeface="Tahoma" pitchFamily="34" charset="0"/>
              </a:rPr>
              <a:t>aziende del settore dei servizi che ritengono (sulla base di una valutazione già fatta) di poter godere di sinergie positive nel </a:t>
            </a:r>
            <a:r>
              <a:rPr lang="it-IT" b="1" dirty="0" smtClean="0">
                <a:latin typeface="Tahoma" pitchFamily="34" charset="0"/>
                <a:cs typeface="Tahoma" pitchFamily="34" charset="0"/>
              </a:rPr>
              <a:t>collaborare all’interno di un network.</a:t>
            </a:r>
          </a:p>
          <a:p>
            <a:pPr>
              <a:defRPr/>
            </a:pPr>
            <a:r>
              <a:rPr lang="it-IT" b="1" dirty="0" smtClean="0">
                <a:latin typeface="Tahoma" pitchFamily="34" charset="0"/>
                <a:cs typeface="Tahoma" pitchFamily="34" charset="0"/>
              </a:rPr>
              <a:t>Ciò significa che ciascuna azienda manterrà la propria individualità e il proprio business, ma insieme alle altre dovrà identificare un programma condiviso in base al quale grazie al network otterrà risultati migliori.</a:t>
            </a:r>
            <a:endParaRPr lang="it-IT" b="1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it-IT" sz="1600" b="1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sz="2400" b="1" dirty="0">
                <a:latin typeface="Tahoma" pitchFamily="34" charset="0"/>
                <a:cs typeface="Tahoma" pitchFamily="34" charset="0"/>
              </a:rPr>
              <a:t>PRIMA </a:t>
            </a:r>
            <a:r>
              <a:rPr lang="it-IT" sz="2400" b="1" dirty="0" err="1">
                <a:latin typeface="Tahoma" pitchFamily="34" charset="0"/>
                <a:cs typeface="Tahoma" pitchFamily="34" charset="0"/>
              </a:rPr>
              <a:t>DI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 ENTRARE IN RIUNIONE:</a:t>
            </a:r>
          </a:p>
          <a:p>
            <a:pPr>
              <a:defRPr/>
            </a:pPr>
            <a:endParaRPr lang="it-IT" sz="1600" b="1" dirty="0">
              <a:latin typeface="Tahoma" pitchFamily="34" charset="0"/>
              <a:cs typeface="Tahoma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it-IT" sz="2000" b="1" dirty="0">
                <a:latin typeface="Tahoma" pitchFamily="34" charset="0"/>
                <a:cs typeface="Tahoma" pitchFamily="34" charset="0"/>
              </a:rPr>
              <a:t>Quale obiettivo </a:t>
            </a:r>
            <a:r>
              <a:rPr lang="it-IT" sz="2000" b="1" dirty="0" smtClean="0">
                <a:latin typeface="Tahoma" pitchFamily="34" charset="0"/>
                <a:cs typeface="Tahoma" pitchFamily="34" charset="0"/>
              </a:rPr>
              <a:t>comune (concreto </a:t>
            </a:r>
            <a:r>
              <a:rPr lang="it-IT" sz="2000" b="1" dirty="0">
                <a:latin typeface="Tahoma" pitchFamily="34" charset="0"/>
                <a:cs typeface="Tahoma" pitchFamily="34" charset="0"/>
              </a:rPr>
              <a:t>e misurabile) vi ponete?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it-IT" sz="2000" b="1" dirty="0">
              <a:latin typeface="Tahoma" pitchFamily="34" charset="0"/>
              <a:cs typeface="Tahoma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it-IT" sz="2000" b="1" dirty="0">
                <a:latin typeface="Tahoma" pitchFamily="34" charset="0"/>
                <a:cs typeface="Tahoma" pitchFamily="34" charset="0"/>
              </a:rPr>
              <a:t>Quanto tempo avete bisogno per la riunione?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it-IT" sz="2000" b="1" dirty="0">
              <a:latin typeface="Tahoma" pitchFamily="34" charset="0"/>
              <a:cs typeface="Tahoma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it-IT" sz="2000" b="1" dirty="0">
                <a:latin typeface="Tahoma" pitchFamily="34" charset="0"/>
                <a:cs typeface="Tahoma" pitchFamily="34" charset="0"/>
              </a:rPr>
              <a:t>Di quali ruoli avete bisogno per la riunione?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357188"/>
            <a:ext cx="8786812" cy="74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400" b="1" smtClean="0">
                <a:solidFill>
                  <a:schemeClr val="tx1"/>
                </a:solidFill>
                <a:cs typeface="Tahoma" pitchFamily="34" charset="0"/>
              </a:rPr>
              <a:t>L’eterogeneità non è un problema</a:t>
            </a:r>
          </a:p>
        </p:txBody>
      </p:sp>
      <p:pic>
        <p:nvPicPr>
          <p:cNvPr id="28675" name="Picture 4" descr="http://files.splinder.com/afaea44eb687845f85be8caf4f944c9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43050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ttangolo 6"/>
          <p:cNvSpPr>
            <a:spLocks noChangeArrowheads="1"/>
          </p:cNvSpPr>
          <p:nvPr/>
        </p:nvSpPr>
        <p:spPr bwMode="auto">
          <a:xfrm>
            <a:off x="431800" y="1416050"/>
            <a:ext cx="406876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Tahoma" pitchFamily="34" charset="0"/>
                <a:cs typeface="Tahoma" pitchFamily="34" charset="0"/>
              </a:rPr>
              <a:t>È BENE RICORDARE CHE:</a:t>
            </a:r>
          </a:p>
          <a:p>
            <a:r>
              <a:rPr lang="it-IT" sz="2400" b="1">
                <a:latin typeface="Tahoma" pitchFamily="34" charset="0"/>
                <a:cs typeface="Tahoma" pitchFamily="34" charset="0"/>
              </a:rPr>
              <a:t>Il comportamento di un team, anche se composto da parti molto diverse e con funzioni assai differenziate, dipende più dalle </a:t>
            </a:r>
            <a:r>
              <a:rPr lang="it-IT" sz="2400" b="1">
                <a:solidFill>
                  <a:srgbClr val="99CC00"/>
                </a:solidFill>
                <a:latin typeface="Tahoma" pitchFamily="34" charset="0"/>
                <a:cs typeface="Tahoma" pitchFamily="34" charset="0"/>
              </a:rPr>
              <a:t>connessioni</a:t>
            </a:r>
            <a:r>
              <a:rPr lang="it-IT" sz="2400" b="1">
                <a:latin typeface="Tahoma" pitchFamily="34" charset="0"/>
                <a:cs typeface="Tahoma" pitchFamily="34" charset="0"/>
              </a:rPr>
              <a:t> delle parti che lo compongono e dalla </a:t>
            </a:r>
            <a:r>
              <a:rPr lang="it-IT" sz="2400" b="1">
                <a:solidFill>
                  <a:srgbClr val="99CC00"/>
                </a:solidFill>
                <a:latin typeface="Tahoma" pitchFamily="34" charset="0"/>
                <a:cs typeface="Tahoma" pitchFamily="34" charset="0"/>
              </a:rPr>
              <a:t>condivisione dell’obiettivo </a:t>
            </a:r>
            <a:r>
              <a:rPr lang="it-IT" sz="2400" b="1">
                <a:latin typeface="Tahoma" pitchFamily="34" charset="0"/>
                <a:cs typeface="Tahoma" pitchFamily="34" charset="0"/>
              </a:rPr>
              <a:t>piuttosto che dalla loro intrinseca natura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357188"/>
            <a:ext cx="9144000" cy="74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400" b="1" smtClean="0">
                <a:solidFill>
                  <a:schemeClr val="tx1"/>
                </a:solidFill>
                <a:cs typeface="Tahoma" pitchFamily="34" charset="0"/>
              </a:rPr>
              <a:t>Torniamo su ciò che caratterizza </a:t>
            </a:r>
            <a:br>
              <a:rPr lang="it-IT" sz="3400" b="1" smtClean="0">
                <a:solidFill>
                  <a:schemeClr val="tx1"/>
                </a:solidFill>
                <a:cs typeface="Tahoma" pitchFamily="34" charset="0"/>
              </a:rPr>
            </a:br>
            <a:r>
              <a:rPr lang="it-IT" sz="3400" b="1" smtClean="0">
                <a:solidFill>
                  <a:schemeClr val="tx1"/>
                </a:solidFill>
                <a:cs typeface="Tahoma" pitchFamily="34" charset="0"/>
              </a:rPr>
              <a:t>un team…e i luoghi ove si esprime</a:t>
            </a:r>
          </a:p>
        </p:txBody>
      </p:sp>
      <p:sp>
        <p:nvSpPr>
          <p:cNvPr id="29699" name="Rettangolo 6"/>
          <p:cNvSpPr>
            <a:spLocks noChangeArrowheads="1"/>
          </p:cNvSpPr>
          <p:nvPr/>
        </p:nvSpPr>
        <p:spPr bwMode="auto">
          <a:xfrm>
            <a:off x="431800" y="1700213"/>
            <a:ext cx="8172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Tahoma" pitchFamily="34" charset="0"/>
                <a:cs typeface="Tahoma" pitchFamily="34" charset="0"/>
              </a:rPr>
              <a:t>Ogni riunione di team ha due genitori</a:t>
            </a:r>
          </a:p>
          <a:p>
            <a:endParaRPr lang="it-IT" sz="24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700" name="Picture 2" descr="http://www.troviamoibambini.it/wp-content/uploads/2007/10/FOTO%20GEN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074863"/>
            <a:ext cx="38163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ttangolo 6"/>
          <p:cNvSpPr>
            <a:spLocks noChangeArrowheads="1"/>
          </p:cNvSpPr>
          <p:nvPr/>
        </p:nvSpPr>
        <p:spPr bwMode="auto">
          <a:xfrm>
            <a:off x="611188" y="2724150"/>
            <a:ext cx="27638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latin typeface="Tahoma" pitchFamily="34" charset="0"/>
                <a:cs typeface="Tahoma" pitchFamily="34" charset="0"/>
              </a:rPr>
              <a:t>Mamma:</a:t>
            </a:r>
          </a:p>
          <a:p>
            <a:r>
              <a:rPr lang="it-IT" sz="3200" b="1">
                <a:latin typeface="Tahoma" pitchFamily="34" charset="0"/>
                <a:cs typeface="Tahoma" pitchFamily="34" charset="0"/>
              </a:rPr>
              <a:t>OBIETTIVO</a:t>
            </a:r>
          </a:p>
        </p:txBody>
      </p:sp>
      <p:sp>
        <p:nvSpPr>
          <p:cNvPr id="29702" name="Rettangolo 6"/>
          <p:cNvSpPr>
            <a:spLocks noChangeArrowheads="1"/>
          </p:cNvSpPr>
          <p:nvPr/>
        </p:nvSpPr>
        <p:spPr bwMode="auto">
          <a:xfrm>
            <a:off x="6461350" y="2724150"/>
            <a:ext cx="27638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dirty="0">
                <a:latin typeface="Tahoma" pitchFamily="34" charset="0"/>
                <a:cs typeface="Tahoma" pitchFamily="34" charset="0"/>
              </a:rPr>
              <a:t>Papà:</a:t>
            </a:r>
          </a:p>
          <a:p>
            <a:r>
              <a:rPr lang="it-IT" sz="3200" b="1" dirty="0">
                <a:latin typeface="Tahoma" pitchFamily="34" charset="0"/>
                <a:cs typeface="Tahoma" pitchFamily="34" charset="0"/>
              </a:rPr>
              <a:t>METODO</a:t>
            </a:r>
          </a:p>
        </p:txBody>
      </p:sp>
      <p:sp>
        <p:nvSpPr>
          <p:cNvPr id="29703" name="Rettangolo 6"/>
          <p:cNvSpPr>
            <a:spLocks noChangeArrowheads="1"/>
          </p:cNvSpPr>
          <p:nvPr/>
        </p:nvSpPr>
        <p:spPr bwMode="auto">
          <a:xfrm>
            <a:off x="3248025" y="5314950"/>
            <a:ext cx="27638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latin typeface="Tahoma" pitchFamily="34" charset="0"/>
                <a:cs typeface="Tahoma" pitchFamily="34" charset="0"/>
              </a:rPr>
              <a:t>RIUNIONE DI TEAM</a:t>
            </a:r>
          </a:p>
          <a:p>
            <a:pPr algn="ctr"/>
            <a:endParaRPr lang="it-IT" sz="32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71488" y="1196975"/>
            <a:ext cx="8201025" cy="507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 obiettivo può essere descritto come: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“uno stato intenzionale valido da perseguire che può realisticamente essere raggiunto in un determinato periodo di tempo in maniera controllabile” (Wolfgang </a:t>
            </a:r>
            <a:r>
              <a:rPr lang="it-IT" i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Stebentheiner</a:t>
            </a:r>
            <a:r>
              <a:rPr lang="it-IT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it-IT" i="1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</a:pPr>
            <a:r>
              <a:rPr lang="it-IT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 corretta formulazione descrive quindi lo </a:t>
            </a:r>
            <a:r>
              <a:rPr lang="it-IT" b="1" dirty="0">
                <a:latin typeface="Tahoma" pitchFamily="34" charset="0"/>
                <a:cs typeface="Tahoma" pitchFamily="34" charset="0"/>
              </a:rPr>
              <a:t>STATO RAGGIUNTO </a:t>
            </a:r>
            <a:r>
              <a:rPr lang="it-IT" dirty="0">
                <a:latin typeface="Tahoma" pitchFamily="34" charset="0"/>
                <a:cs typeface="Tahoma" pitchFamily="34" charset="0"/>
              </a:rPr>
              <a:t>(il</a:t>
            </a:r>
            <a:r>
              <a:rPr lang="it-IT" b="1" dirty="0">
                <a:latin typeface="Tahoma" pitchFamily="34" charset="0"/>
                <a:cs typeface="Tahoma" pitchFamily="34" charset="0"/>
              </a:rPr>
              <a:t> RISULTATO OTTENUTO</a:t>
            </a:r>
            <a:r>
              <a:rPr lang="it-IT" dirty="0">
                <a:latin typeface="Tahoma" pitchFamily="34" charset="0"/>
                <a:cs typeface="Tahoma" pitchFamily="34" charset="0"/>
              </a:rPr>
              <a:t>)</a:t>
            </a:r>
            <a:r>
              <a:rPr lang="it-IT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nel momento stesso in cui l’obiettivo viene realizzato concretamente. In tal senso l’obiettivo non va confuso con l’azione attraverso cui si realizza (discutere, confrontarsi, comprendere, verificare, etc.)</a:t>
            </a:r>
          </a:p>
          <a:p>
            <a:pPr>
              <a:spcBef>
                <a:spcPct val="30000"/>
              </a:spcBef>
            </a:pPr>
            <a:r>
              <a:rPr lang="it-IT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Esso dovrà pertanto risultare:</a:t>
            </a:r>
          </a:p>
          <a:p>
            <a:pPr lvl="1" indent="-277813">
              <a:spcBef>
                <a:spcPct val="30000"/>
              </a:spcBef>
              <a:buClr>
                <a:srgbClr val="000000"/>
              </a:buClr>
              <a:buFontTx/>
              <a:buChar char="•"/>
            </a:pPr>
            <a:r>
              <a:rPr 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Definito con precisione ed enunciato in modo chiaro e positivo</a:t>
            </a:r>
          </a:p>
          <a:p>
            <a:pPr lvl="1" indent="-277813">
              <a:spcBef>
                <a:spcPct val="30000"/>
              </a:spcBef>
              <a:buClr>
                <a:srgbClr val="000000"/>
              </a:buClr>
              <a:buFontTx/>
              <a:buChar char="•"/>
            </a:pPr>
            <a:r>
              <a:rPr 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Espresso nel contesto e nei vincoli (eventuali) di riferimento</a:t>
            </a:r>
          </a:p>
          <a:p>
            <a:pPr lvl="1" indent="-277813">
              <a:spcBef>
                <a:spcPct val="30000"/>
              </a:spcBef>
              <a:buClr>
                <a:srgbClr val="000000"/>
              </a:buClr>
              <a:buFontTx/>
              <a:buChar char="•"/>
            </a:pPr>
            <a:r>
              <a:rPr 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Stimolante, ma raggiungibile</a:t>
            </a:r>
          </a:p>
          <a:p>
            <a:pPr lvl="1" indent="-277813">
              <a:spcBef>
                <a:spcPct val="30000"/>
              </a:spcBef>
              <a:buClr>
                <a:srgbClr val="000000"/>
              </a:buClr>
              <a:buFontTx/>
              <a:buChar char="•"/>
            </a:pPr>
            <a:r>
              <a:rPr 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Misurabile e verificabile lungo il </a:t>
            </a:r>
            <a:r>
              <a:rPr lang="it-IT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percorso</a:t>
            </a:r>
            <a:endParaRPr lang="it-IT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indent="-277813">
              <a:spcBef>
                <a:spcPct val="30000"/>
              </a:spcBef>
              <a:buClr>
                <a:srgbClr val="000000"/>
              </a:buClr>
              <a:buFontTx/>
              <a:buChar char="•"/>
            </a:pPr>
            <a:r>
              <a:rPr 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Perseguibile con risorse disponibili (o recuperabili</a:t>
            </a:r>
            <a:r>
              <a:rPr lang="it-IT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lvl="1" indent="-277813">
              <a:spcBef>
                <a:spcPct val="30000"/>
              </a:spcBef>
              <a:buClr>
                <a:srgbClr val="000000"/>
              </a:buClr>
              <a:buFontTx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Scadenzato</a:t>
            </a:r>
            <a:endParaRPr lang="it-IT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indent="-277813">
              <a:spcBef>
                <a:spcPct val="30000"/>
              </a:spcBef>
              <a:buClr>
                <a:srgbClr val="000000"/>
              </a:buClr>
              <a:buFontTx/>
              <a:buChar char="•"/>
            </a:pPr>
            <a:r>
              <a:rPr 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Coerente con gli obiettivi generali dell’organizzazione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476250"/>
            <a:ext cx="85693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Un OBIETTIVO ben formulato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4370388" y="1086532"/>
            <a:ext cx="43783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>
              <a:lnSpc>
                <a:spcPct val="120000"/>
              </a:lnSpc>
              <a:spcAft>
                <a:spcPct val="20000"/>
              </a:spcAft>
              <a:buClr>
                <a:srgbClr val="B84A00"/>
              </a:buClr>
              <a:tabLst>
                <a:tab pos="4005263" algn="l"/>
              </a:tabLst>
            </a:pP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OTTIMO</a:t>
            </a:r>
          </a:p>
          <a:p>
            <a:pPr marL="177800" indent="-177800">
              <a:lnSpc>
                <a:spcPct val="120000"/>
              </a:lnSpc>
              <a:buClr>
                <a:srgbClr val="000000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Aumentiamo del 5% la QDM senza ulteriori investimenti in ...</a:t>
            </a:r>
          </a:p>
          <a:p>
            <a:pPr marL="177800" indent="-177800">
              <a:lnSpc>
                <a:spcPct val="120000"/>
              </a:lnSpc>
              <a:buClr>
                <a:srgbClr val="000000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Siamo tra i primi 3 marchi in termini di TOMA ... </a:t>
            </a:r>
          </a:p>
          <a:p>
            <a:pPr marL="177800" indent="-177800">
              <a:lnSpc>
                <a:spcPct val="120000"/>
              </a:lnSpc>
              <a:buClr>
                <a:srgbClr val="000000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L’indice di customer sat. relativo al parametro X è superiore a …</a:t>
            </a:r>
          </a:p>
          <a:p>
            <a:pPr marL="177800" indent="-177800">
              <a:lnSpc>
                <a:spcPct val="120000"/>
              </a:lnSpc>
              <a:buClr>
                <a:srgbClr val="000000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Dedichiamo almeno il 70% del tempo e del budget commerciale ai clienti top, definiti come …</a:t>
            </a:r>
          </a:p>
          <a:p>
            <a:pPr marL="177800" indent="-177800">
              <a:lnSpc>
                <a:spcPct val="120000"/>
              </a:lnSpc>
              <a:buClr>
                <a:srgbClr val="000000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 nostra proposta definitiva di contratto da presentare a …</a:t>
            </a:r>
          </a:p>
          <a:p>
            <a:pPr marL="177800" indent="-177800">
              <a:lnSpc>
                <a:spcPct val="120000"/>
              </a:lnSpc>
              <a:buClr>
                <a:srgbClr val="000000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… entro giugno 2011</a:t>
            </a:r>
          </a:p>
          <a:p>
            <a:pPr marL="177800" indent="-177800">
              <a:lnSpc>
                <a:spcPct val="120000"/>
              </a:lnSpc>
              <a:buClr>
                <a:srgbClr val="000000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?_____________</a:t>
            </a: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23850" y="1086532"/>
            <a:ext cx="40322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>
              <a:lnSpc>
                <a:spcPct val="120000"/>
              </a:lnSpc>
              <a:spcAft>
                <a:spcPct val="20000"/>
              </a:spcAft>
              <a:buClr>
                <a:srgbClr val="B84A00"/>
              </a:buClr>
              <a:tabLst>
                <a:tab pos="4005263" algn="l"/>
              </a:tabLst>
            </a:pPr>
            <a:r>
              <a:rPr lang="en-US" sz="28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NON BUONO</a:t>
            </a:r>
          </a:p>
          <a:p>
            <a:pPr marL="177800" indent="-177800">
              <a:lnSpc>
                <a:spcPct val="120000"/>
              </a:lnSpc>
              <a:buClr>
                <a:srgbClr val="A50021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Vogliamo migliorare la competitività...</a:t>
            </a:r>
          </a:p>
          <a:p>
            <a:pPr marL="177800" indent="-177800">
              <a:lnSpc>
                <a:spcPct val="120000"/>
              </a:lnSpc>
              <a:buClr>
                <a:srgbClr val="A50021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Essere tra i marchi più popolari sul mercato ...</a:t>
            </a:r>
          </a:p>
          <a:p>
            <a:pPr marL="177800" indent="-177800">
              <a:lnSpc>
                <a:spcPct val="120000"/>
              </a:lnSpc>
              <a:buClr>
                <a:srgbClr val="A50021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Vorremmo essere riconosciuti dai nostri clienti per …</a:t>
            </a:r>
          </a:p>
          <a:p>
            <a:pPr marL="177800" indent="-177800">
              <a:lnSpc>
                <a:spcPct val="120000"/>
              </a:lnSpc>
              <a:buClr>
                <a:srgbClr val="A50021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Non investire più la maggior parte del tempo nelle visite ai clienti minori …</a:t>
            </a:r>
          </a:p>
          <a:p>
            <a:pPr marL="177800" indent="-177800">
              <a:lnSpc>
                <a:spcPct val="120000"/>
              </a:lnSpc>
              <a:buClr>
                <a:srgbClr val="A50021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Chiarire la situazione relativa al nuovo contratto con …</a:t>
            </a:r>
          </a:p>
          <a:p>
            <a:pPr marL="177800" indent="-177800">
              <a:lnSpc>
                <a:spcPct val="120000"/>
              </a:lnSpc>
              <a:buClr>
                <a:srgbClr val="A50021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Raggiungeremo (prima o poi)</a:t>
            </a:r>
          </a:p>
          <a:p>
            <a:pPr marL="177800" indent="-177800">
              <a:lnSpc>
                <a:spcPct val="120000"/>
              </a:lnSpc>
              <a:buClr>
                <a:srgbClr val="A50021"/>
              </a:buClr>
              <a:buFontTx/>
              <a:buChar char="•"/>
              <a:tabLst>
                <a:tab pos="4005263" algn="l"/>
              </a:tabLst>
            </a:pPr>
            <a:r>
              <a:rPr lang="en-US" sz="19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?______________</a:t>
            </a:r>
          </a:p>
        </p:txBody>
      </p:sp>
      <p:sp>
        <p:nvSpPr>
          <p:cNvPr id="5" name="Rectangle 33"/>
          <p:cNvSpPr txBox="1">
            <a:spLocks noChangeArrowheads="1"/>
          </p:cNvSpPr>
          <p:nvPr/>
        </p:nvSpPr>
        <p:spPr bwMode="auto">
          <a:xfrm>
            <a:off x="125413" y="347663"/>
            <a:ext cx="8804275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Come formulare un obiettivo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9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9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9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9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9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9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9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9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9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9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9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81025" y="1557338"/>
            <a:ext cx="81216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>
                <a:latin typeface="Tahoma" pitchFamily="34" charset="0"/>
                <a:cs typeface="Tahoma" pitchFamily="34" charset="0"/>
              </a:rPr>
              <a:t>Il METODO è rappresentato da quell’insieme di tecniche e accortezze poste in atto per determinare la </a:t>
            </a:r>
            <a:r>
              <a:rPr lang="it-IT" sz="2400" b="1" dirty="0">
                <a:solidFill>
                  <a:srgbClr val="99CC00"/>
                </a:solidFill>
                <a:latin typeface="Tahoma" pitchFamily="34" charset="0"/>
                <a:cs typeface="Tahoma" pitchFamily="34" charset="0"/>
              </a:rPr>
              <a:t>modalità con cui l’energia si sviluppa nel team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, ovvero la dinamica con cui il suo lavoro procede</a:t>
            </a:r>
          </a:p>
        </p:txBody>
      </p:sp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125413" y="347663"/>
            <a:ext cx="8804275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Con quale METODO </a:t>
            </a: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si sviluppa di </a:t>
            </a:r>
            <a:r>
              <a:rPr lang="it-IT" sz="3400" b="1" kern="0" dirty="0">
                <a:latin typeface="Tahoma" pitchFamily="34" charset="0"/>
                <a:cs typeface="Tahoma" pitchFamily="34" charset="0"/>
              </a:rPr>
              <a:t>solito il lavoro del nostro team?</a:t>
            </a:r>
          </a:p>
        </p:txBody>
      </p:sp>
      <p:pic>
        <p:nvPicPr>
          <p:cNvPr id="32772" name="Picture 5" descr="http://bp2.blogger.com/_dujixYW6MiY/SEUVwd7aDWI/AAAAAAAABjY/MJZYvR4z4oI/s400/bipolar%2520artwork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290888"/>
            <a:ext cx="277336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779838" y="3765550"/>
            <a:ext cx="46799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>
                <a:latin typeface="Tahoma" pitchFamily="34" charset="0"/>
                <a:cs typeface="Tahoma" pitchFamily="34" charset="0"/>
              </a:rPr>
              <a:t>In primo luogo bisogna </a:t>
            </a: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quindi chiedersi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: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>
                <a:latin typeface="Tahoma" pitchFamily="34" charset="0"/>
                <a:cs typeface="Tahoma" pitchFamily="34" charset="0"/>
              </a:rPr>
              <a:t>L’ENERGIA NEL MIO TEAM SI </a:t>
            </a:r>
            <a:r>
              <a:rPr lang="it-IT" sz="2400" b="1" dirty="0">
                <a:solidFill>
                  <a:srgbClr val="99CC00"/>
                </a:solidFill>
                <a:latin typeface="Tahoma" pitchFamily="34" charset="0"/>
                <a:cs typeface="Tahoma" pitchFamily="34" charset="0"/>
              </a:rPr>
              <a:t>POLARIZZA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 O </a:t>
            </a:r>
            <a:r>
              <a:rPr lang="it-IT" sz="2400" b="1" dirty="0">
                <a:solidFill>
                  <a:srgbClr val="99CC00"/>
                </a:solidFill>
                <a:latin typeface="Tahoma" pitchFamily="34" charset="0"/>
                <a:cs typeface="Tahoma" pitchFamily="34" charset="0"/>
              </a:rPr>
              <a:t>CIRCOLA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125413" y="347663"/>
            <a:ext cx="8804275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Dalla polarità alla circolarità</a:t>
            </a:r>
          </a:p>
        </p:txBody>
      </p:sp>
      <p:grpSp>
        <p:nvGrpSpPr>
          <p:cNvPr id="33795" name="Gruppo 13"/>
          <p:cNvGrpSpPr>
            <a:grpSpLocks/>
          </p:cNvGrpSpPr>
          <p:nvPr/>
        </p:nvGrpSpPr>
        <p:grpSpPr bwMode="auto">
          <a:xfrm>
            <a:off x="2525713" y="1917601"/>
            <a:ext cx="4105275" cy="4103687"/>
            <a:chOff x="2771999" y="1989041"/>
            <a:chExt cx="3600000" cy="3600000"/>
          </a:xfrm>
        </p:grpSpPr>
        <p:cxnSp>
          <p:nvCxnSpPr>
            <p:cNvPr id="33816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17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5" name="Rettangolo 14"/>
          <p:cNvSpPr/>
          <p:nvPr/>
        </p:nvSpPr>
        <p:spPr bwMode="auto">
          <a:xfrm>
            <a:off x="4941496" y="5652025"/>
            <a:ext cx="1822842" cy="36926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Tahoma" pitchFamily="34" charset="0"/>
                <a:cs typeface="Tahoma" pitchFamily="34" charset="0"/>
              </a:rPr>
              <a:t>ISTITUZIONALE</a:t>
            </a:r>
          </a:p>
        </p:txBody>
      </p:sp>
      <p:sp>
        <p:nvSpPr>
          <p:cNvPr id="16" name="Rettangolo 15"/>
          <p:cNvSpPr/>
          <p:nvPr/>
        </p:nvSpPr>
        <p:spPr bwMode="auto">
          <a:xfrm>
            <a:off x="4949574" y="1917601"/>
            <a:ext cx="1806685" cy="36926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Tahoma" pitchFamily="34" charset="0"/>
                <a:cs typeface="Tahoma" pitchFamily="34" charset="0"/>
              </a:rPr>
              <a:t>TECNOCRATICA</a:t>
            </a:r>
          </a:p>
        </p:txBody>
      </p:sp>
      <p:sp>
        <p:nvSpPr>
          <p:cNvPr id="17" name="Rettangolo 16"/>
          <p:cNvSpPr/>
          <p:nvPr/>
        </p:nvSpPr>
        <p:spPr bwMode="auto">
          <a:xfrm>
            <a:off x="2464034" y="1917601"/>
            <a:ext cx="1622670" cy="36926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Tahoma" pitchFamily="34" charset="0"/>
                <a:cs typeface="Tahoma" pitchFamily="34" charset="0"/>
              </a:rPr>
              <a:t>RELAZIONALE</a:t>
            </a:r>
          </a:p>
        </p:txBody>
      </p:sp>
      <p:sp>
        <p:nvSpPr>
          <p:cNvPr id="18" name="Rettangolo 17"/>
          <p:cNvSpPr/>
          <p:nvPr/>
        </p:nvSpPr>
        <p:spPr bwMode="auto">
          <a:xfrm>
            <a:off x="2496157" y="5652025"/>
            <a:ext cx="1558425" cy="36926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Tahoma" pitchFamily="34" charset="0"/>
                <a:cs typeface="Tahoma" pitchFamily="34" charset="0"/>
              </a:rPr>
              <a:t>DELEGATIVA </a:t>
            </a:r>
          </a:p>
        </p:txBody>
      </p:sp>
      <p:sp>
        <p:nvSpPr>
          <p:cNvPr id="33808" name="Rettangolo 18"/>
          <p:cNvSpPr>
            <a:spLocks noChangeArrowheads="1"/>
          </p:cNvSpPr>
          <p:nvPr/>
        </p:nvSpPr>
        <p:spPr bwMode="auto">
          <a:xfrm>
            <a:off x="4989513" y="4524276"/>
            <a:ext cx="1727200" cy="6477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it-IT">
                <a:latin typeface="Tahoma" pitchFamily="34" charset="0"/>
                <a:cs typeface="Tahoma" pitchFamily="34" charset="0"/>
              </a:rPr>
              <a:t>Primo livello di polarità</a:t>
            </a:r>
          </a:p>
        </p:txBody>
      </p:sp>
      <p:sp>
        <p:nvSpPr>
          <p:cNvPr id="33809" name="Rettangolo 19"/>
          <p:cNvSpPr>
            <a:spLocks noChangeArrowheads="1"/>
          </p:cNvSpPr>
          <p:nvPr/>
        </p:nvSpPr>
        <p:spPr bwMode="auto">
          <a:xfrm>
            <a:off x="4989513" y="2785963"/>
            <a:ext cx="1727200" cy="6461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it-IT">
                <a:latin typeface="Tahoma" pitchFamily="34" charset="0"/>
                <a:cs typeface="Tahoma" pitchFamily="34" charset="0"/>
              </a:rPr>
              <a:t>Secondo livello di polarità</a:t>
            </a:r>
          </a:p>
        </p:txBody>
      </p:sp>
      <p:sp>
        <p:nvSpPr>
          <p:cNvPr id="33810" name="Rettangolo 20"/>
          <p:cNvSpPr>
            <a:spLocks noChangeArrowheads="1"/>
          </p:cNvSpPr>
          <p:nvPr/>
        </p:nvSpPr>
        <p:spPr bwMode="auto">
          <a:xfrm>
            <a:off x="2411413" y="2785963"/>
            <a:ext cx="1727200" cy="6461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it-IT">
                <a:latin typeface="Tahoma" pitchFamily="34" charset="0"/>
                <a:cs typeface="Tahoma" pitchFamily="34" charset="0"/>
              </a:rPr>
              <a:t>Terzo livello </a:t>
            </a:r>
          </a:p>
          <a:p>
            <a:pPr algn="ctr"/>
            <a:r>
              <a:rPr lang="it-IT">
                <a:latin typeface="Tahoma" pitchFamily="34" charset="0"/>
                <a:cs typeface="Tahoma" pitchFamily="34" charset="0"/>
              </a:rPr>
              <a:t>di polarità</a:t>
            </a:r>
          </a:p>
        </p:txBody>
      </p:sp>
      <p:sp>
        <p:nvSpPr>
          <p:cNvPr id="33811" name="Rettangolo 21"/>
          <p:cNvSpPr>
            <a:spLocks noChangeArrowheads="1"/>
          </p:cNvSpPr>
          <p:nvPr/>
        </p:nvSpPr>
        <p:spPr bwMode="auto">
          <a:xfrm>
            <a:off x="2411413" y="4524276"/>
            <a:ext cx="1727200" cy="6477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it-IT">
                <a:latin typeface="Tahoma" pitchFamily="34" charset="0"/>
                <a:cs typeface="Tahoma" pitchFamily="34" charset="0"/>
              </a:rPr>
              <a:t>Circolarità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81025" y="1009194"/>
            <a:ext cx="8121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Iniziamo ad osservare come si sviluppa la dinamica del team nei momenti in cui lavora: le riunioni</a:t>
            </a:r>
            <a:endParaRPr lang="it-IT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868144" y="6093296"/>
            <a:ext cx="2808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000" dirty="0" smtClean="0">
                <a:latin typeface="+mj-lt"/>
              </a:rPr>
              <a:t>Elaborazione di Massimiliano Cardani </a:t>
            </a:r>
          </a:p>
          <a:p>
            <a:pPr>
              <a:defRPr/>
            </a:pPr>
            <a:r>
              <a:rPr lang="it-IT" sz="1000" dirty="0" smtClean="0">
                <a:latin typeface="+mj-lt"/>
              </a:rPr>
              <a:t>su Alain </a:t>
            </a:r>
            <a:r>
              <a:rPr lang="it-IT" sz="1000" dirty="0" err="1" smtClean="0">
                <a:latin typeface="+mj-lt"/>
              </a:rPr>
              <a:t>Cardon</a:t>
            </a:r>
            <a:r>
              <a:rPr lang="it-IT" sz="1000" dirty="0" smtClean="0">
                <a:latin typeface="+mj-lt"/>
              </a:rPr>
              <a:t>, </a:t>
            </a:r>
            <a:r>
              <a:rPr lang="it-IT" sz="1000" dirty="0" err="1"/>
              <a:t>Circularity-Polarity</a:t>
            </a:r>
            <a:r>
              <a:rPr lang="it-IT" sz="1000" dirty="0"/>
              <a:t> </a:t>
            </a:r>
            <a:r>
              <a:rPr lang="it-IT" sz="1000" dirty="0" err="1"/>
              <a:t>Model</a:t>
            </a:r>
            <a:endParaRPr lang="it-IT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La polarità istituzionale</a:t>
            </a:r>
          </a:p>
        </p:txBody>
      </p:sp>
      <p:grpSp>
        <p:nvGrpSpPr>
          <p:cNvPr id="34819" name="Gruppo 22"/>
          <p:cNvGrpSpPr>
            <a:grpSpLocks/>
          </p:cNvGrpSpPr>
          <p:nvPr/>
        </p:nvGrpSpPr>
        <p:grpSpPr bwMode="auto">
          <a:xfrm>
            <a:off x="7078663" y="417513"/>
            <a:ext cx="1520825" cy="1466850"/>
            <a:chOff x="2411952" y="1585258"/>
            <a:chExt cx="1519939" cy="1466596"/>
          </a:xfrm>
        </p:grpSpPr>
        <p:grpSp>
          <p:nvGrpSpPr>
            <p:cNvPr id="34828" name="Gruppo 13"/>
            <p:cNvGrpSpPr>
              <a:grpSpLocks/>
            </p:cNvGrpSpPr>
            <p:nvPr/>
          </p:nvGrpSpPr>
          <p:grpSpPr bwMode="auto">
            <a:xfrm>
              <a:off x="2451824" y="1585258"/>
              <a:ext cx="1425599" cy="1425599"/>
              <a:chOff x="2771999" y="1989041"/>
              <a:chExt cx="3600000" cy="3600000"/>
            </a:xfrm>
          </p:grpSpPr>
          <p:cxnSp>
            <p:nvCxnSpPr>
              <p:cNvPr id="34844" name="Connettore 1 8"/>
              <p:cNvCxnSpPr>
                <a:cxnSpLocks noChangeShapeType="1"/>
              </p:cNvCxnSpPr>
              <p:nvPr/>
            </p:nvCxnSpPr>
            <p:spPr bwMode="auto">
              <a:xfrm rot="5400000">
                <a:off x="2772000" y="3789041"/>
                <a:ext cx="3600000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4845" name="Connettore 1 9"/>
              <p:cNvCxnSpPr>
                <a:cxnSpLocks noChangeShapeType="1"/>
              </p:cNvCxnSpPr>
              <p:nvPr/>
            </p:nvCxnSpPr>
            <p:spPr bwMode="auto">
              <a:xfrm rot="10800000">
                <a:off x="2771999" y="3789040"/>
                <a:ext cx="3600000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5" name="Rettangolo 14"/>
            <p:cNvSpPr/>
            <p:nvPr/>
          </p:nvSpPr>
          <p:spPr bwMode="auto">
            <a:xfrm>
              <a:off x="3290915" y="2882020"/>
              <a:ext cx="636216" cy="16983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ISTITUZIONALE</a:t>
              </a:r>
            </a:p>
          </p:txBody>
        </p:sp>
        <p:sp>
          <p:nvSpPr>
            <p:cNvPr id="16" name="Rettangolo 15"/>
            <p:cNvSpPr/>
            <p:nvPr/>
          </p:nvSpPr>
          <p:spPr bwMode="auto">
            <a:xfrm>
              <a:off x="3293575" y="1585258"/>
              <a:ext cx="638316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TECNOCRATICA</a:t>
              </a:r>
            </a:p>
          </p:txBody>
        </p:sp>
        <p:sp>
          <p:nvSpPr>
            <p:cNvPr id="17" name="Rettangolo 16"/>
            <p:cNvSpPr/>
            <p:nvPr/>
          </p:nvSpPr>
          <p:spPr bwMode="auto">
            <a:xfrm>
              <a:off x="2430230" y="1585258"/>
              <a:ext cx="583814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RELAZIONALE</a:t>
              </a:r>
            </a:p>
          </p:txBody>
        </p:sp>
        <p:sp>
          <p:nvSpPr>
            <p:cNvPr id="18" name="Rettangolo 17"/>
            <p:cNvSpPr/>
            <p:nvPr/>
          </p:nvSpPr>
          <p:spPr bwMode="auto">
            <a:xfrm>
              <a:off x="2441387" y="2882577"/>
              <a:ext cx="570990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DELEGATIVA </a:t>
              </a:r>
            </a:p>
          </p:txBody>
        </p:sp>
        <p:sp>
          <p:nvSpPr>
            <p:cNvPr id="34839" name="Rettangolo 18"/>
            <p:cNvSpPr>
              <a:spLocks noChangeArrowheads="1"/>
            </p:cNvSpPr>
            <p:nvPr/>
          </p:nvSpPr>
          <p:spPr bwMode="auto">
            <a:xfrm>
              <a:off x="3307256" y="2480298"/>
              <a:ext cx="600185" cy="246221"/>
            </a:xfrm>
            <a:prstGeom prst="rect">
              <a:avLst/>
            </a:prstGeom>
            <a:solidFill>
              <a:srgbClr val="D55F1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Primo livello di polarità</a:t>
              </a:r>
            </a:p>
          </p:txBody>
        </p:sp>
        <p:sp>
          <p:nvSpPr>
            <p:cNvPr id="34840" name="Rettangolo 19"/>
            <p:cNvSpPr>
              <a:spLocks noChangeArrowheads="1"/>
            </p:cNvSpPr>
            <p:nvPr/>
          </p:nvSpPr>
          <p:spPr bwMode="auto">
            <a:xfrm>
              <a:off x="3307320" y="1875904"/>
              <a:ext cx="600057" cy="2462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Secondo livello di polarità</a:t>
              </a:r>
            </a:p>
          </p:txBody>
        </p:sp>
        <p:sp>
          <p:nvSpPr>
            <p:cNvPr id="34841" name="Rettangolo 20"/>
            <p:cNvSpPr>
              <a:spLocks noChangeArrowheads="1"/>
            </p:cNvSpPr>
            <p:nvPr/>
          </p:nvSpPr>
          <p:spPr bwMode="auto">
            <a:xfrm>
              <a:off x="2412016" y="1875905"/>
              <a:ext cx="600057" cy="2462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Terzo livello </a:t>
              </a:r>
            </a:p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di polarità</a:t>
              </a:r>
            </a:p>
          </p:txBody>
        </p:sp>
        <p:sp>
          <p:nvSpPr>
            <p:cNvPr id="34842" name="Rettangolo 21"/>
            <p:cNvSpPr>
              <a:spLocks noChangeArrowheads="1"/>
            </p:cNvSpPr>
            <p:nvPr/>
          </p:nvSpPr>
          <p:spPr bwMode="auto">
            <a:xfrm>
              <a:off x="2411952" y="2480298"/>
              <a:ext cx="600185" cy="24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Circolarità</a:t>
              </a:r>
            </a:p>
          </p:txBody>
        </p:sp>
        <p:sp>
          <p:nvSpPr>
            <p:cNvPr id="27" name="Freccia circolare in su 26"/>
            <p:cNvSpPr/>
            <p:nvPr/>
          </p:nvSpPr>
          <p:spPr bwMode="auto">
            <a:xfrm flipH="1" flipV="1">
              <a:off x="2722921" y="2067774"/>
              <a:ext cx="874202" cy="395219"/>
            </a:xfrm>
            <a:prstGeom prst="curved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it-IT" sz="500">
                <a:latin typeface="Times New Roman" pitchFamily="18" charset="0"/>
              </a:endParaRPr>
            </a:p>
          </p:txBody>
        </p:sp>
      </p:grpSp>
      <p:sp>
        <p:nvSpPr>
          <p:cNvPr id="25" name="Ritardo 24"/>
          <p:cNvSpPr/>
          <p:nvPr/>
        </p:nvSpPr>
        <p:spPr bwMode="auto">
          <a:xfrm rot="5400000">
            <a:off x="1421600" y="4095224"/>
            <a:ext cx="900000" cy="1800000"/>
          </a:xfrm>
          <a:prstGeom prst="flowChartDelay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sx="104000" sy="104000" algn="l" rotWithShape="0">
              <a:prstClr val="black">
                <a:alpha val="40000"/>
              </a:prstClr>
            </a:outerShdw>
          </a:effectLst>
        </p:spPr>
        <p:txBody>
          <a:bodyPr vert="vert270" anchor="ctr" anchorCtr="1">
            <a:spAutoFit/>
          </a:bodyPr>
          <a:lstStyle/>
          <a:p>
            <a:pPr>
              <a:defRPr/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TEAM</a:t>
            </a:r>
          </a:p>
        </p:txBody>
      </p:sp>
      <p:pic>
        <p:nvPicPr>
          <p:cNvPr id="34822" name="Picture 2" descr="http://static-p4.fotolia.com/jpg/00/02/52/25/110_F_2522553_XTz01OC0fxcvasgUH5kXUmat2h0f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525" y="2654300"/>
            <a:ext cx="676275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4823" name="Gruppo 29"/>
          <p:cNvGrpSpPr>
            <a:grpSpLocks/>
          </p:cNvGrpSpPr>
          <p:nvPr/>
        </p:nvGrpSpPr>
        <p:grpSpPr bwMode="auto">
          <a:xfrm>
            <a:off x="1793875" y="3806825"/>
            <a:ext cx="153988" cy="647700"/>
            <a:chOff x="2397014" y="2997746"/>
            <a:chExt cx="153988" cy="648072"/>
          </a:xfrm>
        </p:grpSpPr>
        <p:cxnSp>
          <p:nvCxnSpPr>
            <p:cNvPr id="34826" name="Connettore 2 27"/>
            <p:cNvCxnSpPr>
              <a:cxnSpLocks noChangeShapeType="1"/>
            </p:cNvCxnSpPr>
            <p:nvPr/>
          </p:nvCxnSpPr>
          <p:spPr bwMode="auto">
            <a:xfrm rot="5400000">
              <a:off x="2073772" y="3320988"/>
              <a:ext cx="648072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827" name="Connettore 2 28"/>
            <p:cNvCxnSpPr>
              <a:cxnSpLocks noChangeShapeType="1"/>
            </p:cNvCxnSpPr>
            <p:nvPr/>
          </p:nvCxnSpPr>
          <p:spPr bwMode="auto">
            <a:xfrm rot="5400000">
              <a:off x="2226172" y="3320988"/>
              <a:ext cx="648072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1" name="CasellaDiTesto 30"/>
          <p:cNvSpPr txBox="1"/>
          <p:nvPr/>
        </p:nvSpPr>
        <p:spPr>
          <a:xfrm>
            <a:off x="1231900" y="2133600"/>
            <a:ext cx="1295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latin typeface="+mj-lt"/>
              </a:rPr>
              <a:t>LEADER</a:t>
            </a:r>
          </a:p>
        </p:txBody>
      </p:sp>
      <p:sp>
        <p:nvSpPr>
          <p:cNvPr id="34825" name="Text Box 5"/>
          <p:cNvSpPr txBox="1">
            <a:spLocks noChangeArrowheads="1"/>
          </p:cNvSpPr>
          <p:nvPr/>
        </p:nvSpPr>
        <p:spPr bwMode="auto">
          <a:xfrm>
            <a:off x="3708400" y="1932667"/>
            <a:ext cx="4824413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Geografia tipica: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“palco </a:t>
            </a:r>
            <a:r>
              <a:rPr lang="it-IT" dirty="0">
                <a:latin typeface="Tahoma" pitchFamily="34" charset="0"/>
                <a:cs typeface="Tahoma" pitchFamily="34" charset="0"/>
              </a:rPr>
              <a:t>e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audience”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Flusso di comunicazione: </a:t>
            </a:r>
            <a:r>
              <a:rPr lang="it-IT" dirty="0">
                <a:latin typeface="Tahoma" pitchFamily="34" charset="0"/>
                <a:cs typeface="Tahoma" pitchFamily="34" charset="0"/>
              </a:rPr>
              <a:t>dal leader al team (top-down)</a:t>
            </a: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Visione del team: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una </a:t>
            </a:r>
            <a:r>
              <a:rPr lang="it-IT" dirty="0">
                <a:latin typeface="Tahoma" pitchFamily="34" charset="0"/>
                <a:cs typeface="Tahoma" pitchFamily="34" charset="0"/>
              </a:rPr>
              <a:t>massa indifferenziata</a:t>
            </a: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Focus: </a:t>
            </a:r>
            <a:r>
              <a:rPr lang="it-IT" dirty="0">
                <a:latin typeface="Tahoma" pitchFamily="34" charset="0"/>
                <a:cs typeface="Tahoma" pitchFamily="34" charset="0"/>
              </a:rPr>
              <a:t>sul leader e il suo messaggio</a:t>
            </a: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Circolazione di energia: </a:t>
            </a:r>
            <a:r>
              <a:rPr lang="it-IT" dirty="0">
                <a:latin typeface="Tahoma" pitchFamily="34" charset="0"/>
                <a:cs typeface="Tahoma" pitchFamily="34" charset="0"/>
              </a:rPr>
              <a:t>bassa</a:t>
            </a: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Comportamento del team: </a:t>
            </a:r>
            <a:r>
              <a:rPr lang="it-IT" dirty="0">
                <a:latin typeface="Tahoma" pitchFamily="34" charset="0"/>
                <a:cs typeface="Tahoma" pitchFamily="34" charset="0"/>
              </a:rPr>
              <a:t>approvazione formale, dissenso laterale e negoziazione individuale delle eccezioni</a:t>
            </a: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Modello di delega: </a:t>
            </a:r>
            <a:r>
              <a:rPr lang="it-IT" dirty="0">
                <a:latin typeface="Tahoma" pitchFamily="34" charset="0"/>
                <a:cs typeface="Tahoma" pitchFamily="34" charset="0"/>
              </a:rPr>
              <a:t>di fatto verso il leader</a:t>
            </a: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Indicato per</a:t>
            </a:r>
            <a:r>
              <a:rPr lang="it-IT" dirty="0">
                <a:latin typeface="Tahoma" pitchFamily="34" charset="0"/>
                <a:cs typeface="Tahoma" pitchFamily="34" charset="0"/>
              </a:rPr>
              <a:t>: i media e l’ego del leader</a:t>
            </a: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Struttura di potere: </a:t>
            </a:r>
            <a:r>
              <a:rPr lang="it-IT" dirty="0">
                <a:latin typeface="Tahoma" pitchFamily="34" charset="0"/>
                <a:cs typeface="Tahoma" pitchFamily="34" charset="0"/>
              </a:rPr>
              <a:t>basata sulla legge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357188"/>
            <a:ext cx="8893175" cy="74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400" b="1" smtClean="0">
                <a:solidFill>
                  <a:schemeClr val="tx1"/>
                </a:solidFill>
                <a:cs typeface="Tahoma" pitchFamily="34" charset="0"/>
              </a:rPr>
              <a:t>Le idee sul lavoro in Team </a:t>
            </a:r>
            <a:r>
              <a:rPr lang="it-IT" sz="2000" b="1" smtClean="0">
                <a:solidFill>
                  <a:schemeClr val="tx1"/>
                </a:solidFill>
                <a:cs typeface="Tahoma" pitchFamily="34" charset="0"/>
              </a:rPr>
              <a:t>(esercizio)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9750" y="1052513"/>
            <a:ext cx="8088313" cy="5111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it-IT" sz="2400" b="1" dirty="0" smtClean="0">
                <a:cs typeface="Tahoma" pitchFamily="34" charset="0"/>
              </a:rPr>
              <a:t>REGOLE</a:t>
            </a:r>
          </a:p>
          <a:p>
            <a:pPr marL="0" indent="0">
              <a:buFontTx/>
              <a:buNone/>
              <a:defRPr/>
            </a:pPr>
            <a:r>
              <a:rPr lang="it-IT" sz="2400" b="1" dirty="0" smtClean="0">
                <a:cs typeface="Tahoma" pitchFamily="34" charset="0"/>
              </a:rPr>
              <a:t>A ogni passaggio della palla:</a:t>
            </a:r>
          </a:p>
          <a:p>
            <a:pPr marL="261938" indent="-261938">
              <a:buFontTx/>
              <a:buChar char="-"/>
              <a:defRPr/>
            </a:pPr>
            <a:r>
              <a:rPr lang="it-IT" sz="2400" b="1" dirty="0" smtClean="0">
                <a:cs typeface="Tahoma" pitchFamily="34" charset="0"/>
              </a:rPr>
              <a:t>Chi lancia pronuncia il nome del destinatario</a:t>
            </a:r>
          </a:p>
          <a:p>
            <a:pPr marL="261938" indent="-261938">
              <a:buFontTx/>
              <a:buChar char="-"/>
              <a:defRPr/>
            </a:pPr>
            <a:r>
              <a:rPr lang="it-IT" sz="2400" b="1" dirty="0" smtClean="0">
                <a:cs typeface="Tahoma" pitchFamily="34" charset="0"/>
              </a:rPr>
              <a:t>Chi riceve pronuncia il nome del lanciatore (dirà “Grazie …”) e una propria </a:t>
            </a:r>
            <a:r>
              <a:rPr lang="it-IT" sz="2400" b="1" kern="1200" dirty="0" smtClean="0">
                <a:solidFill>
                  <a:srgbClr val="99CC00"/>
                </a:solidFill>
                <a:cs typeface="Tahoma" pitchFamily="34" charset="0"/>
                <a:sym typeface="Wingdings" pitchFamily="2" charset="2"/>
              </a:rPr>
              <a:t>idea sui team o sul lavoro in team</a:t>
            </a:r>
            <a:endParaRPr lang="it-IT" sz="2400" b="1" dirty="0" smtClean="0">
              <a:cs typeface="Tahoma" pitchFamily="34" charset="0"/>
            </a:endParaRPr>
          </a:p>
          <a:p>
            <a:pPr marL="261938" indent="-261938">
              <a:buFontTx/>
              <a:buNone/>
              <a:defRPr/>
            </a:pPr>
            <a:r>
              <a:rPr lang="it-IT" sz="2400" b="1" dirty="0" smtClean="0">
                <a:cs typeface="Tahoma" pitchFamily="34" charset="0"/>
              </a:rPr>
              <a:t>	A titolo di esempio le idee possono essere:</a:t>
            </a:r>
          </a:p>
          <a:p>
            <a:pPr marL="398463" lvl="1" indent="0">
              <a:buFontTx/>
              <a:buChar char="-"/>
              <a:defRPr/>
            </a:pPr>
            <a:r>
              <a:rPr lang="it-IT" sz="2000" b="1" dirty="0" smtClean="0">
                <a:cs typeface="Tahoma" pitchFamily="34" charset="0"/>
              </a:rPr>
              <a:t> Un aspetto sfidante</a:t>
            </a:r>
          </a:p>
          <a:p>
            <a:pPr marL="398463" lvl="1" indent="0">
              <a:buFontTx/>
              <a:buChar char="-"/>
              <a:defRPr/>
            </a:pPr>
            <a:r>
              <a:rPr lang="it-IT" sz="2000" b="1" dirty="0" smtClean="0">
                <a:cs typeface="Tahoma" pitchFamily="34" charset="0"/>
              </a:rPr>
              <a:t> Un aspetto piacevole</a:t>
            </a:r>
          </a:p>
          <a:p>
            <a:pPr marL="398463" lvl="1" indent="0">
              <a:buFontTx/>
              <a:buChar char="-"/>
              <a:defRPr/>
            </a:pPr>
            <a:r>
              <a:rPr lang="it-IT" sz="2000" b="1" dirty="0" smtClean="0">
                <a:cs typeface="Tahoma" pitchFamily="34" charset="0"/>
              </a:rPr>
              <a:t> Un proprio valore</a:t>
            </a:r>
          </a:p>
          <a:p>
            <a:pPr marL="398463" lvl="1" indent="0">
              <a:buFontTx/>
              <a:buChar char="-"/>
              <a:defRPr/>
            </a:pPr>
            <a:r>
              <a:rPr lang="it-IT" sz="2000" b="1" dirty="0" smtClean="0">
                <a:cs typeface="Tahoma" pitchFamily="34" charset="0"/>
              </a:rPr>
              <a:t> Una convinzione</a:t>
            </a:r>
          </a:p>
          <a:p>
            <a:pPr marL="398463" lvl="1" indent="0">
              <a:buFontTx/>
              <a:buChar char="-"/>
              <a:defRPr/>
            </a:pPr>
            <a:r>
              <a:rPr lang="it-IT" sz="2000" b="1" dirty="0" smtClean="0">
                <a:cs typeface="Tahoma" pitchFamily="34" charset="0"/>
              </a:rPr>
              <a:t> Un’intuizione</a:t>
            </a:r>
          </a:p>
          <a:p>
            <a:pPr marL="398463" lvl="1" indent="0">
              <a:buFontTx/>
              <a:buChar char="-"/>
              <a:defRPr/>
            </a:pPr>
            <a:r>
              <a:rPr lang="it-IT" sz="2000" b="1" dirty="0" smtClean="0">
                <a:cs typeface="Tahoma" pitchFamily="34" charset="0"/>
              </a:rPr>
              <a:t> Un desiderio/speranza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La polarità tecnocratica</a:t>
            </a:r>
          </a:p>
        </p:txBody>
      </p:sp>
      <p:grpSp>
        <p:nvGrpSpPr>
          <p:cNvPr id="35843" name="Gruppo 24"/>
          <p:cNvGrpSpPr>
            <a:grpSpLocks/>
          </p:cNvGrpSpPr>
          <p:nvPr/>
        </p:nvGrpSpPr>
        <p:grpSpPr bwMode="auto">
          <a:xfrm>
            <a:off x="7078663" y="417513"/>
            <a:ext cx="1520825" cy="1466850"/>
            <a:chOff x="6948264" y="548680"/>
            <a:chExt cx="1519939" cy="1466596"/>
          </a:xfrm>
        </p:grpSpPr>
        <p:grpSp>
          <p:nvGrpSpPr>
            <p:cNvPr id="35865" name="Gruppo 13"/>
            <p:cNvGrpSpPr>
              <a:grpSpLocks/>
            </p:cNvGrpSpPr>
            <p:nvPr/>
          </p:nvGrpSpPr>
          <p:grpSpPr bwMode="auto">
            <a:xfrm>
              <a:off x="6988136" y="548680"/>
              <a:ext cx="1425599" cy="1425599"/>
              <a:chOff x="2771999" y="1989041"/>
              <a:chExt cx="3600000" cy="3600000"/>
            </a:xfrm>
          </p:grpSpPr>
          <p:cxnSp>
            <p:nvCxnSpPr>
              <p:cNvPr id="35881" name="Connettore 1 8"/>
              <p:cNvCxnSpPr>
                <a:cxnSpLocks noChangeShapeType="1"/>
              </p:cNvCxnSpPr>
              <p:nvPr/>
            </p:nvCxnSpPr>
            <p:spPr bwMode="auto">
              <a:xfrm rot="5400000">
                <a:off x="2772000" y="3789041"/>
                <a:ext cx="3600000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82" name="Connettore 1 9"/>
              <p:cNvCxnSpPr>
                <a:cxnSpLocks noChangeShapeType="1"/>
              </p:cNvCxnSpPr>
              <p:nvPr/>
            </p:nvCxnSpPr>
            <p:spPr bwMode="auto">
              <a:xfrm rot="10800000">
                <a:off x="2771999" y="3789040"/>
                <a:ext cx="3600000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5" name="Rettangolo 14"/>
            <p:cNvSpPr/>
            <p:nvPr/>
          </p:nvSpPr>
          <p:spPr bwMode="auto">
            <a:xfrm>
              <a:off x="7827081" y="1845999"/>
              <a:ext cx="636713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ISTITUZIONALE</a:t>
              </a:r>
            </a:p>
          </p:txBody>
        </p:sp>
        <p:sp>
          <p:nvSpPr>
            <p:cNvPr id="16" name="Rettangolo 15"/>
            <p:cNvSpPr/>
            <p:nvPr/>
          </p:nvSpPr>
          <p:spPr bwMode="auto">
            <a:xfrm>
              <a:off x="7830400" y="548680"/>
              <a:ext cx="637803" cy="16983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TECNOCRATICA</a:t>
              </a:r>
            </a:p>
          </p:txBody>
        </p:sp>
        <p:sp>
          <p:nvSpPr>
            <p:cNvPr id="17" name="Rettangolo 16"/>
            <p:cNvSpPr/>
            <p:nvPr/>
          </p:nvSpPr>
          <p:spPr bwMode="auto">
            <a:xfrm>
              <a:off x="6966542" y="548680"/>
              <a:ext cx="583814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RELAZIONALE</a:t>
              </a:r>
            </a:p>
          </p:txBody>
        </p:sp>
        <p:sp>
          <p:nvSpPr>
            <p:cNvPr id="18" name="Rettangolo 17"/>
            <p:cNvSpPr/>
            <p:nvPr/>
          </p:nvSpPr>
          <p:spPr bwMode="auto">
            <a:xfrm>
              <a:off x="6977699" y="1845999"/>
              <a:ext cx="570990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DELEGATIVA </a:t>
              </a:r>
            </a:p>
          </p:txBody>
        </p:sp>
        <p:sp>
          <p:nvSpPr>
            <p:cNvPr id="35876" name="Rettangolo 18"/>
            <p:cNvSpPr>
              <a:spLocks noChangeArrowheads="1"/>
            </p:cNvSpPr>
            <p:nvPr/>
          </p:nvSpPr>
          <p:spPr bwMode="auto">
            <a:xfrm>
              <a:off x="7843568" y="1443720"/>
              <a:ext cx="600185" cy="2462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Primo livello di polarità</a:t>
              </a:r>
            </a:p>
          </p:txBody>
        </p:sp>
        <p:sp>
          <p:nvSpPr>
            <p:cNvPr id="35877" name="Rettangolo 19"/>
            <p:cNvSpPr>
              <a:spLocks noChangeArrowheads="1"/>
            </p:cNvSpPr>
            <p:nvPr/>
          </p:nvSpPr>
          <p:spPr bwMode="auto">
            <a:xfrm>
              <a:off x="7843632" y="839326"/>
              <a:ext cx="600057" cy="246221"/>
            </a:xfrm>
            <a:prstGeom prst="rect">
              <a:avLst/>
            </a:prstGeom>
            <a:solidFill>
              <a:srgbClr val="D55F1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Secondo livello di polarità</a:t>
              </a:r>
            </a:p>
          </p:txBody>
        </p:sp>
        <p:sp>
          <p:nvSpPr>
            <p:cNvPr id="35878" name="Rettangolo 20"/>
            <p:cNvSpPr>
              <a:spLocks noChangeArrowheads="1"/>
            </p:cNvSpPr>
            <p:nvPr/>
          </p:nvSpPr>
          <p:spPr bwMode="auto">
            <a:xfrm>
              <a:off x="6948328" y="839327"/>
              <a:ext cx="600057" cy="2462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Terzo livello </a:t>
              </a:r>
            </a:p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di polarità</a:t>
              </a:r>
            </a:p>
          </p:txBody>
        </p:sp>
        <p:sp>
          <p:nvSpPr>
            <p:cNvPr id="35879" name="Rettangolo 21"/>
            <p:cNvSpPr>
              <a:spLocks noChangeArrowheads="1"/>
            </p:cNvSpPr>
            <p:nvPr/>
          </p:nvSpPr>
          <p:spPr bwMode="auto">
            <a:xfrm>
              <a:off x="6948264" y="1443720"/>
              <a:ext cx="600185" cy="24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Circolarità</a:t>
              </a:r>
            </a:p>
          </p:txBody>
        </p:sp>
        <p:sp>
          <p:nvSpPr>
            <p:cNvPr id="27" name="Freccia circolare in su 26"/>
            <p:cNvSpPr/>
            <p:nvPr/>
          </p:nvSpPr>
          <p:spPr bwMode="auto">
            <a:xfrm flipH="1" flipV="1">
              <a:off x="7259233" y="1031196"/>
              <a:ext cx="874202" cy="395219"/>
            </a:xfrm>
            <a:prstGeom prst="curved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it-IT" sz="500">
                <a:latin typeface="Times New Roman" pitchFamily="18" charset="0"/>
              </a:endParaRPr>
            </a:p>
          </p:txBody>
        </p:sp>
      </p:grpSp>
      <p:pic>
        <p:nvPicPr>
          <p:cNvPr id="35844" name="Picture 4" descr="http://static-p3.fotolia.com/jpg/00/02/52/96/110_F_2529690_uCabTzrEldV1GvngY4ngYZ5SyrEN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3302000"/>
            <a:ext cx="676275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Ovale 25"/>
          <p:cNvSpPr/>
          <p:nvPr/>
        </p:nvSpPr>
        <p:spPr bwMode="auto">
          <a:xfrm>
            <a:off x="1684338" y="2392363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28" name="Ovale 27"/>
          <p:cNvSpPr/>
          <p:nvPr/>
        </p:nvSpPr>
        <p:spPr bwMode="auto">
          <a:xfrm>
            <a:off x="2586038" y="2781300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29" name="Ovale 28"/>
          <p:cNvSpPr/>
          <p:nvPr/>
        </p:nvSpPr>
        <p:spPr bwMode="auto">
          <a:xfrm>
            <a:off x="2944813" y="3609975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1" name="Ovale 30"/>
          <p:cNvSpPr/>
          <p:nvPr/>
        </p:nvSpPr>
        <p:spPr bwMode="auto">
          <a:xfrm>
            <a:off x="812800" y="2781300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2" name="Ovale 31"/>
          <p:cNvSpPr/>
          <p:nvPr/>
        </p:nvSpPr>
        <p:spPr bwMode="auto">
          <a:xfrm>
            <a:off x="468313" y="3609975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3" name="Ovale 32"/>
          <p:cNvSpPr/>
          <p:nvPr/>
        </p:nvSpPr>
        <p:spPr bwMode="auto">
          <a:xfrm>
            <a:off x="2586038" y="4451350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4" name="Ovale 33"/>
          <p:cNvSpPr/>
          <p:nvPr/>
        </p:nvSpPr>
        <p:spPr bwMode="auto">
          <a:xfrm>
            <a:off x="814388" y="4451350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5" name="Ovale 34"/>
          <p:cNvSpPr/>
          <p:nvPr/>
        </p:nvSpPr>
        <p:spPr bwMode="auto">
          <a:xfrm>
            <a:off x="1684338" y="4840288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cxnSp>
        <p:nvCxnSpPr>
          <p:cNvPr id="35853" name="Connettore 2 36"/>
          <p:cNvCxnSpPr>
            <a:cxnSpLocks noChangeShapeType="1"/>
            <a:endCxn id="29" idx="2"/>
          </p:cNvCxnSpPr>
          <p:nvPr/>
        </p:nvCxnSpPr>
        <p:spPr bwMode="auto">
          <a:xfrm flipV="1">
            <a:off x="2238375" y="3825875"/>
            <a:ext cx="7064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35854" name="Connettore 2 37"/>
          <p:cNvCxnSpPr>
            <a:cxnSpLocks noChangeShapeType="1"/>
            <a:endCxn id="26" idx="4"/>
          </p:cNvCxnSpPr>
          <p:nvPr/>
        </p:nvCxnSpPr>
        <p:spPr bwMode="auto">
          <a:xfrm rot="16200000" flipV="1">
            <a:off x="1661319" y="3063082"/>
            <a:ext cx="4778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35855" name="Connettore 2 40"/>
          <p:cNvCxnSpPr>
            <a:cxnSpLocks noChangeShapeType="1"/>
            <a:stCxn id="35" idx="0"/>
          </p:cNvCxnSpPr>
          <p:nvPr/>
        </p:nvCxnSpPr>
        <p:spPr bwMode="auto">
          <a:xfrm rot="5400000" flipH="1" flipV="1">
            <a:off x="1654969" y="4595019"/>
            <a:ext cx="4905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35856" name="Connettore 2 43"/>
          <p:cNvCxnSpPr>
            <a:cxnSpLocks noChangeShapeType="1"/>
            <a:stCxn id="32" idx="6"/>
          </p:cNvCxnSpPr>
          <p:nvPr/>
        </p:nvCxnSpPr>
        <p:spPr bwMode="auto">
          <a:xfrm>
            <a:off x="900113" y="3825875"/>
            <a:ext cx="66198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35857" name="Connettore 2 46"/>
          <p:cNvCxnSpPr>
            <a:cxnSpLocks noChangeShapeType="1"/>
            <a:endCxn id="31" idx="5"/>
          </p:cNvCxnSpPr>
          <p:nvPr/>
        </p:nvCxnSpPr>
        <p:spPr bwMode="auto">
          <a:xfrm rot="10800000">
            <a:off x="1181100" y="3149600"/>
            <a:ext cx="395288" cy="1349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35858" name="Connettore 2 49"/>
          <p:cNvCxnSpPr>
            <a:cxnSpLocks noChangeShapeType="1"/>
            <a:endCxn id="34" idx="7"/>
          </p:cNvCxnSpPr>
          <p:nvPr/>
        </p:nvCxnSpPr>
        <p:spPr bwMode="auto">
          <a:xfrm rot="10800000" flipV="1">
            <a:off x="1182688" y="4365625"/>
            <a:ext cx="393700" cy="1492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35859" name="Connettore 2 52"/>
          <p:cNvCxnSpPr>
            <a:cxnSpLocks noChangeShapeType="1"/>
            <a:stCxn id="28" idx="3"/>
          </p:cNvCxnSpPr>
          <p:nvPr/>
        </p:nvCxnSpPr>
        <p:spPr bwMode="auto">
          <a:xfrm rot="5400000">
            <a:off x="2368550" y="3005138"/>
            <a:ext cx="134938" cy="4238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35860" name="Connettore 2 56"/>
          <p:cNvCxnSpPr>
            <a:cxnSpLocks noChangeShapeType="1"/>
            <a:endCxn id="33" idx="1"/>
          </p:cNvCxnSpPr>
          <p:nvPr/>
        </p:nvCxnSpPr>
        <p:spPr bwMode="auto">
          <a:xfrm>
            <a:off x="2224088" y="4365625"/>
            <a:ext cx="425450" cy="1492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35861" name="Connettore 2 60"/>
          <p:cNvCxnSpPr>
            <a:cxnSpLocks noChangeShapeType="1"/>
          </p:cNvCxnSpPr>
          <p:nvPr/>
        </p:nvCxnSpPr>
        <p:spPr bwMode="auto">
          <a:xfrm rot="5400000">
            <a:off x="1793081" y="2348707"/>
            <a:ext cx="1223963" cy="647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4" name="CasellaDiTesto 63"/>
          <p:cNvSpPr txBox="1"/>
          <p:nvPr/>
        </p:nvSpPr>
        <p:spPr>
          <a:xfrm>
            <a:off x="2124075" y="1687060"/>
            <a:ext cx="12969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latin typeface="+mj-lt"/>
              </a:rPr>
              <a:t>LEADER</a:t>
            </a:r>
          </a:p>
        </p:txBody>
      </p:sp>
      <p:sp>
        <p:nvSpPr>
          <p:cNvPr id="35864" name="Text Box 5"/>
          <p:cNvSpPr txBox="1">
            <a:spLocks noChangeArrowheads="1"/>
          </p:cNvSpPr>
          <p:nvPr/>
        </p:nvSpPr>
        <p:spPr bwMode="auto">
          <a:xfrm>
            <a:off x="3708400" y="1932667"/>
            <a:ext cx="5112072" cy="438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Geografia tipica: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sala riunioni a U, telo e proiettore con slide di presentazione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Flusso di comunicazione: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teoricamente dal singolo al gruppo e viceversa, in realtà è uno scambio tra il leader e un membro per volta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Visione del team: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ensemble di esperti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Focus: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sull’esperto di turno e il leader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Circolazione di energia: </a:t>
            </a:r>
            <a:r>
              <a:rPr lang="it-IT" dirty="0" err="1" smtClean="0">
                <a:latin typeface="Tahoma" pitchFamily="34" charset="0"/>
                <a:cs typeface="Tahoma" pitchFamily="34" charset="0"/>
              </a:rPr>
              <a:t>medio-bassa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Comportamento del team: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tutti di fatto sono preoccupati di lavorare con il leader più che tra di loro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Modello di delega: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all’esperto (sotto controllo)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Indicato per</a:t>
            </a:r>
            <a:r>
              <a:rPr lang="it-IT" dirty="0">
                <a:latin typeface="Tahoma" pitchFamily="34" charset="0"/>
                <a:cs typeface="Tahoma" pitchFamily="34" charset="0"/>
              </a:rPr>
              <a:t>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le esigenze di controllo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Struttura di potere: </a:t>
            </a:r>
            <a:r>
              <a:rPr lang="it-IT" dirty="0">
                <a:latin typeface="Tahoma" pitchFamily="34" charset="0"/>
                <a:cs typeface="Tahoma" pitchFamily="34" charset="0"/>
              </a:rPr>
              <a:t>basata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sull’expertise</a:t>
            </a:r>
            <a:endParaRPr lang="it-IT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La polarità relazionale</a:t>
            </a:r>
          </a:p>
        </p:txBody>
      </p:sp>
      <p:grpSp>
        <p:nvGrpSpPr>
          <p:cNvPr id="36867" name="Gruppo 25"/>
          <p:cNvGrpSpPr>
            <a:grpSpLocks/>
          </p:cNvGrpSpPr>
          <p:nvPr/>
        </p:nvGrpSpPr>
        <p:grpSpPr bwMode="auto">
          <a:xfrm>
            <a:off x="7078663" y="417513"/>
            <a:ext cx="1520825" cy="1466850"/>
            <a:chOff x="6948264" y="548680"/>
            <a:chExt cx="1519939" cy="1466596"/>
          </a:xfrm>
        </p:grpSpPr>
        <p:grpSp>
          <p:nvGrpSpPr>
            <p:cNvPr id="36880" name="Gruppo 13"/>
            <p:cNvGrpSpPr>
              <a:grpSpLocks/>
            </p:cNvGrpSpPr>
            <p:nvPr/>
          </p:nvGrpSpPr>
          <p:grpSpPr bwMode="auto">
            <a:xfrm>
              <a:off x="6988136" y="548680"/>
              <a:ext cx="1425599" cy="1425599"/>
              <a:chOff x="2771999" y="1989041"/>
              <a:chExt cx="3600000" cy="3600000"/>
            </a:xfrm>
          </p:grpSpPr>
          <p:cxnSp>
            <p:nvCxnSpPr>
              <p:cNvPr id="36896" name="Connettore 1 8"/>
              <p:cNvCxnSpPr>
                <a:cxnSpLocks noChangeShapeType="1"/>
              </p:cNvCxnSpPr>
              <p:nvPr/>
            </p:nvCxnSpPr>
            <p:spPr bwMode="auto">
              <a:xfrm rot="5400000">
                <a:off x="2772000" y="3789041"/>
                <a:ext cx="3600000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897" name="Connettore 1 9"/>
              <p:cNvCxnSpPr>
                <a:cxnSpLocks noChangeShapeType="1"/>
              </p:cNvCxnSpPr>
              <p:nvPr/>
            </p:nvCxnSpPr>
            <p:spPr bwMode="auto">
              <a:xfrm rot="10800000">
                <a:off x="2771999" y="3789040"/>
                <a:ext cx="3600000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6" name="Rettangolo 15"/>
            <p:cNvSpPr/>
            <p:nvPr/>
          </p:nvSpPr>
          <p:spPr bwMode="auto">
            <a:xfrm>
              <a:off x="7829887" y="548680"/>
              <a:ext cx="638316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TECNOCRATICA</a:t>
              </a:r>
            </a:p>
          </p:txBody>
        </p:sp>
        <p:sp>
          <p:nvSpPr>
            <p:cNvPr id="17" name="Rettangolo 16"/>
            <p:cNvSpPr/>
            <p:nvPr/>
          </p:nvSpPr>
          <p:spPr bwMode="auto">
            <a:xfrm>
              <a:off x="6967303" y="548680"/>
              <a:ext cx="582273" cy="16983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RELAZIONALE</a:t>
              </a:r>
            </a:p>
          </p:txBody>
        </p:sp>
        <p:sp>
          <p:nvSpPr>
            <p:cNvPr id="18" name="Rettangolo 17"/>
            <p:cNvSpPr/>
            <p:nvPr/>
          </p:nvSpPr>
          <p:spPr bwMode="auto">
            <a:xfrm>
              <a:off x="6977699" y="1845999"/>
              <a:ext cx="570990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DELEGATIVA </a:t>
              </a:r>
            </a:p>
          </p:txBody>
        </p:sp>
        <p:sp>
          <p:nvSpPr>
            <p:cNvPr id="36888" name="Rettangolo 19"/>
            <p:cNvSpPr>
              <a:spLocks noChangeArrowheads="1"/>
            </p:cNvSpPr>
            <p:nvPr/>
          </p:nvSpPr>
          <p:spPr bwMode="auto">
            <a:xfrm>
              <a:off x="7843632" y="839326"/>
              <a:ext cx="600057" cy="2462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Secondo livello di polarità</a:t>
              </a:r>
            </a:p>
          </p:txBody>
        </p:sp>
        <p:sp>
          <p:nvSpPr>
            <p:cNvPr id="36889" name="Rettangolo 20"/>
            <p:cNvSpPr>
              <a:spLocks noChangeArrowheads="1"/>
            </p:cNvSpPr>
            <p:nvPr/>
          </p:nvSpPr>
          <p:spPr bwMode="auto">
            <a:xfrm>
              <a:off x="6948328" y="839327"/>
              <a:ext cx="600057" cy="246221"/>
            </a:xfrm>
            <a:prstGeom prst="rect">
              <a:avLst/>
            </a:prstGeom>
            <a:solidFill>
              <a:srgbClr val="D55F1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Terzo livello </a:t>
              </a:r>
            </a:p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di polarità</a:t>
              </a:r>
            </a:p>
          </p:txBody>
        </p:sp>
        <p:sp>
          <p:nvSpPr>
            <p:cNvPr id="36890" name="Rettangolo 21"/>
            <p:cNvSpPr>
              <a:spLocks noChangeArrowheads="1"/>
            </p:cNvSpPr>
            <p:nvPr/>
          </p:nvSpPr>
          <p:spPr bwMode="auto">
            <a:xfrm>
              <a:off x="6948264" y="1443720"/>
              <a:ext cx="600185" cy="24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Circolarità</a:t>
              </a:r>
            </a:p>
          </p:txBody>
        </p:sp>
        <p:sp>
          <p:nvSpPr>
            <p:cNvPr id="27" name="Freccia circolare in su 26"/>
            <p:cNvSpPr/>
            <p:nvPr/>
          </p:nvSpPr>
          <p:spPr bwMode="auto">
            <a:xfrm flipH="1" flipV="1">
              <a:off x="7259233" y="1031196"/>
              <a:ext cx="874202" cy="395219"/>
            </a:xfrm>
            <a:prstGeom prst="curved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it-IT" sz="500">
                <a:latin typeface="Times New Roman" pitchFamily="18" charset="0"/>
              </a:endParaRPr>
            </a:p>
          </p:txBody>
        </p:sp>
        <p:sp>
          <p:nvSpPr>
            <p:cNvPr id="24" name="Rettangolo 23"/>
            <p:cNvSpPr/>
            <p:nvPr/>
          </p:nvSpPr>
          <p:spPr bwMode="auto">
            <a:xfrm>
              <a:off x="7827081" y="1845999"/>
              <a:ext cx="636713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ISTITUZIONALE</a:t>
              </a:r>
            </a:p>
          </p:txBody>
        </p:sp>
        <p:sp>
          <p:nvSpPr>
            <p:cNvPr id="36895" name="Rettangolo 24"/>
            <p:cNvSpPr>
              <a:spLocks noChangeArrowheads="1"/>
            </p:cNvSpPr>
            <p:nvPr/>
          </p:nvSpPr>
          <p:spPr bwMode="auto">
            <a:xfrm>
              <a:off x="7843568" y="1443720"/>
              <a:ext cx="600185" cy="2462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Primo livello di polarità</a:t>
              </a:r>
            </a:p>
          </p:txBody>
        </p:sp>
      </p:grpSp>
      <p:pic>
        <p:nvPicPr>
          <p:cNvPr id="36868" name="Picture 2" descr="http://static-p3.fotolia.com/jpg/00/02/52/28/110_F_2522803_cmVATdQ5kPhMATGZMfKzIaF3hr1u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5700" y="4178300"/>
            <a:ext cx="676275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Ovale 29"/>
          <p:cNvSpPr/>
          <p:nvPr/>
        </p:nvSpPr>
        <p:spPr bwMode="auto">
          <a:xfrm>
            <a:off x="1684338" y="2392363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1" name="Ovale 30"/>
          <p:cNvSpPr/>
          <p:nvPr/>
        </p:nvSpPr>
        <p:spPr bwMode="auto">
          <a:xfrm>
            <a:off x="2586038" y="2781300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2" name="Ovale 31"/>
          <p:cNvSpPr/>
          <p:nvPr/>
        </p:nvSpPr>
        <p:spPr bwMode="auto">
          <a:xfrm>
            <a:off x="2944813" y="3609975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3" name="Ovale 32"/>
          <p:cNvSpPr/>
          <p:nvPr/>
        </p:nvSpPr>
        <p:spPr bwMode="auto">
          <a:xfrm>
            <a:off x="812800" y="2781300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4" name="Ovale 33"/>
          <p:cNvSpPr/>
          <p:nvPr/>
        </p:nvSpPr>
        <p:spPr bwMode="auto">
          <a:xfrm>
            <a:off x="468313" y="3609975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6" name="Ovale 35"/>
          <p:cNvSpPr/>
          <p:nvPr/>
        </p:nvSpPr>
        <p:spPr bwMode="auto">
          <a:xfrm>
            <a:off x="814388" y="4451350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7" name="Ovale 36"/>
          <p:cNvSpPr/>
          <p:nvPr/>
        </p:nvSpPr>
        <p:spPr bwMode="auto">
          <a:xfrm>
            <a:off x="1684338" y="4840288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cxnSp>
        <p:nvCxnSpPr>
          <p:cNvPr id="36876" name="Connettore 2 41"/>
          <p:cNvCxnSpPr>
            <a:cxnSpLocks noChangeShapeType="1"/>
            <a:stCxn id="30" idx="2"/>
            <a:endCxn id="33" idx="7"/>
          </p:cNvCxnSpPr>
          <p:nvPr/>
        </p:nvCxnSpPr>
        <p:spPr bwMode="auto">
          <a:xfrm rot="10800000" flipV="1">
            <a:off x="1181100" y="2608263"/>
            <a:ext cx="503238" cy="2365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47" name="CasellaDiTesto 46"/>
          <p:cNvSpPr txBox="1"/>
          <p:nvPr/>
        </p:nvSpPr>
        <p:spPr>
          <a:xfrm>
            <a:off x="2152650" y="5229225"/>
            <a:ext cx="12969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latin typeface="+mj-lt"/>
              </a:rPr>
              <a:t>LEADER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08400" y="1932667"/>
            <a:ext cx="5040064" cy="438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Geografia tipica: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sala riunioni con discussione aperta intorno a un tavolo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Flusso di comunicazione: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da aperta tra i membri si concentra a un certo punto sullo scambio tra due di essi (baroni e loro clan)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Visione del team: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famiglia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Focus: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sui protagonisti dei giochi relazionali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Circolazione di energia: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alta/bassa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Comportamento del team: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elevato coinvolgimento emotivo e tendenza a schierarsi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Modello di delega: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inesistente (si punta piuttosto a bloccare il team per non fare scelte)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Indicato per</a:t>
            </a:r>
            <a:r>
              <a:rPr lang="it-IT" dirty="0">
                <a:latin typeface="Tahoma" pitchFamily="34" charset="0"/>
                <a:cs typeface="Tahoma" pitchFamily="34" charset="0"/>
              </a:rPr>
              <a:t>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giochi relazionali di potere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Struttura di potere: </a:t>
            </a:r>
            <a:r>
              <a:rPr lang="it-IT" dirty="0">
                <a:latin typeface="Tahoma" pitchFamily="34" charset="0"/>
                <a:cs typeface="Tahoma" pitchFamily="34" charset="0"/>
              </a:rPr>
              <a:t>basata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sull’influenza</a:t>
            </a:r>
            <a:endParaRPr lang="it-IT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La circolarità (</a:t>
            </a:r>
            <a:r>
              <a:rPr lang="it-IT" sz="3400" b="1" kern="0" dirty="0" err="1">
                <a:latin typeface="Tahoma" pitchFamily="34" charset="0"/>
                <a:cs typeface="Tahoma" pitchFamily="34" charset="0"/>
              </a:rPr>
              <a:t>delegativa</a:t>
            </a:r>
            <a:r>
              <a:rPr lang="it-IT" sz="3400" b="1" kern="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grpSp>
        <p:nvGrpSpPr>
          <p:cNvPr id="37891" name="Gruppo 25"/>
          <p:cNvGrpSpPr>
            <a:grpSpLocks/>
          </p:cNvGrpSpPr>
          <p:nvPr/>
        </p:nvGrpSpPr>
        <p:grpSpPr bwMode="auto">
          <a:xfrm>
            <a:off x="7078663" y="417513"/>
            <a:ext cx="1520825" cy="1466850"/>
            <a:chOff x="6948264" y="548680"/>
            <a:chExt cx="1519939" cy="1466596"/>
          </a:xfrm>
        </p:grpSpPr>
        <p:grpSp>
          <p:nvGrpSpPr>
            <p:cNvPr id="37918" name="Gruppo 13"/>
            <p:cNvGrpSpPr>
              <a:grpSpLocks/>
            </p:cNvGrpSpPr>
            <p:nvPr/>
          </p:nvGrpSpPr>
          <p:grpSpPr bwMode="auto">
            <a:xfrm>
              <a:off x="6988136" y="548680"/>
              <a:ext cx="1425599" cy="1425599"/>
              <a:chOff x="2771999" y="1989041"/>
              <a:chExt cx="3600000" cy="3600000"/>
            </a:xfrm>
          </p:grpSpPr>
          <p:cxnSp>
            <p:nvCxnSpPr>
              <p:cNvPr id="37934" name="Connettore 1 8"/>
              <p:cNvCxnSpPr>
                <a:cxnSpLocks noChangeShapeType="1"/>
              </p:cNvCxnSpPr>
              <p:nvPr/>
            </p:nvCxnSpPr>
            <p:spPr bwMode="auto">
              <a:xfrm rot="5400000">
                <a:off x="2772000" y="3789041"/>
                <a:ext cx="3600000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7935" name="Connettore 1 9"/>
              <p:cNvCxnSpPr>
                <a:cxnSpLocks noChangeShapeType="1"/>
              </p:cNvCxnSpPr>
              <p:nvPr/>
            </p:nvCxnSpPr>
            <p:spPr bwMode="auto">
              <a:xfrm rot="10800000">
                <a:off x="2771999" y="3789040"/>
                <a:ext cx="3600000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6" name="Rettangolo 15"/>
            <p:cNvSpPr/>
            <p:nvPr/>
          </p:nvSpPr>
          <p:spPr bwMode="auto">
            <a:xfrm>
              <a:off x="7829887" y="548680"/>
              <a:ext cx="638316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TECNOCRATICA</a:t>
              </a:r>
            </a:p>
          </p:txBody>
        </p:sp>
        <p:sp>
          <p:nvSpPr>
            <p:cNvPr id="17" name="Rettangolo 16"/>
            <p:cNvSpPr/>
            <p:nvPr/>
          </p:nvSpPr>
          <p:spPr bwMode="auto">
            <a:xfrm>
              <a:off x="6966542" y="548680"/>
              <a:ext cx="583814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RELAZIONALE</a:t>
              </a:r>
            </a:p>
          </p:txBody>
        </p:sp>
        <p:sp>
          <p:nvSpPr>
            <p:cNvPr id="18" name="Rettangolo 17"/>
            <p:cNvSpPr/>
            <p:nvPr/>
          </p:nvSpPr>
          <p:spPr bwMode="auto">
            <a:xfrm>
              <a:off x="6978408" y="1845442"/>
              <a:ext cx="569581" cy="16983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DELEGATIVA </a:t>
              </a:r>
            </a:p>
          </p:txBody>
        </p:sp>
        <p:sp>
          <p:nvSpPr>
            <p:cNvPr id="37926" name="Rettangolo 19"/>
            <p:cNvSpPr>
              <a:spLocks noChangeArrowheads="1"/>
            </p:cNvSpPr>
            <p:nvPr/>
          </p:nvSpPr>
          <p:spPr bwMode="auto">
            <a:xfrm>
              <a:off x="7843632" y="839326"/>
              <a:ext cx="600057" cy="2462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Secondo livello di polarità</a:t>
              </a:r>
            </a:p>
          </p:txBody>
        </p:sp>
        <p:sp>
          <p:nvSpPr>
            <p:cNvPr id="37927" name="Rettangolo 20"/>
            <p:cNvSpPr>
              <a:spLocks noChangeArrowheads="1"/>
            </p:cNvSpPr>
            <p:nvPr/>
          </p:nvSpPr>
          <p:spPr bwMode="auto">
            <a:xfrm>
              <a:off x="6948328" y="839327"/>
              <a:ext cx="600057" cy="2462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Terzo livello </a:t>
              </a:r>
            </a:p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di polarità</a:t>
              </a:r>
            </a:p>
          </p:txBody>
        </p:sp>
        <p:sp>
          <p:nvSpPr>
            <p:cNvPr id="37928" name="Rettangolo 21"/>
            <p:cNvSpPr>
              <a:spLocks noChangeArrowheads="1"/>
            </p:cNvSpPr>
            <p:nvPr/>
          </p:nvSpPr>
          <p:spPr bwMode="auto">
            <a:xfrm>
              <a:off x="6948264" y="1443720"/>
              <a:ext cx="600185" cy="244800"/>
            </a:xfrm>
            <a:prstGeom prst="rect">
              <a:avLst/>
            </a:prstGeom>
            <a:solidFill>
              <a:srgbClr val="D55F1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Circolarità</a:t>
              </a:r>
            </a:p>
          </p:txBody>
        </p:sp>
        <p:sp>
          <p:nvSpPr>
            <p:cNvPr id="27" name="Freccia circolare in su 26"/>
            <p:cNvSpPr/>
            <p:nvPr/>
          </p:nvSpPr>
          <p:spPr bwMode="auto">
            <a:xfrm flipH="1" flipV="1">
              <a:off x="7259233" y="1031196"/>
              <a:ext cx="874202" cy="395219"/>
            </a:xfrm>
            <a:prstGeom prst="curved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it-IT" sz="500">
                <a:latin typeface="Times New Roman" pitchFamily="18" charset="0"/>
              </a:endParaRPr>
            </a:p>
          </p:txBody>
        </p:sp>
        <p:sp>
          <p:nvSpPr>
            <p:cNvPr id="24" name="Rettangolo 23"/>
            <p:cNvSpPr/>
            <p:nvPr/>
          </p:nvSpPr>
          <p:spPr bwMode="auto">
            <a:xfrm>
              <a:off x="7827081" y="1845999"/>
              <a:ext cx="636713" cy="1692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500" dirty="0">
                  <a:latin typeface="Tahoma" pitchFamily="34" charset="0"/>
                  <a:cs typeface="Tahoma" pitchFamily="34" charset="0"/>
                </a:rPr>
                <a:t>ISTITUZIONALE</a:t>
              </a:r>
            </a:p>
          </p:txBody>
        </p:sp>
        <p:sp>
          <p:nvSpPr>
            <p:cNvPr id="37933" name="Rettangolo 24"/>
            <p:cNvSpPr>
              <a:spLocks noChangeArrowheads="1"/>
            </p:cNvSpPr>
            <p:nvPr/>
          </p:nvSpPr>
          <p:spPr bwMode="auto">
            <a:xfrm>
              <a:off x="7843568" y="1443720"/>
              <a:ext cx="600185" cy="2462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it-IT" sz="500">
                  <a:latin typeface="Tahoma" pitchFamily="34" charset="0"/>
                  <a:cs typeface="Tahoma" pitchFamily="34" charset="0"/>
                </a:rPr>
                <a:t>Primo livello di polarità</a:t>
              </a:r>
            </a:p>
          </p:txBody>
        </p:sp>
      </p:grpSp>
      <p:sp>
        <p:nvSpPr>
          <p:cNvPr id="29" name="Ovale 28"/>
          <p:cNvSpPr/>
          <p:nvPr/>
        </p:nvSpPr>
        <p:spPr bwMode="auto">
          <a:xfrm>
            <a:off x="1684338" y="2392363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0" name="Ovale 29"/>
          <p:cNvSpPr/>
          <p:nvPr/>
        </p:nvSpPr>
        <p:spPr bwMode="auto">
          <a:xfrm>
            <a:off x="2586038" y="2781300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1" name="Ovale 30"/>
          <p:cNvSpPr/>
          <p:nvPr/>
        </p:nvSpPr>
        <p:spPr bwMode="auto">
          <a:xfrm>
            <a:off x="2944813" y="3609975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2" name="Ovale 31"/>
          <p:cNvSpPr/>
          <p:nvPr/>
        </p:nvSpPr>
        <p:spPr bwMode="auto">
          <a:xfrm>
            <a:off x="812800" y="2781300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3" name="Ovale 32"/>
          <p:cNvSpPr/>
          <p:nvPr/>
        </p:nvSpPr>
        <p:spPr bwMode="auto">
          <a:xfrm>
            <a:off x="468313" y="3609975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4" name="Ovale 33"/>
          <p:cNvSpPr/>
          <p:nvPr/>
        </p:nvSpPr>
        <p:spPr bwMode="auto">
          <a:xfrm>
            <a:off x="2586038" y="4451350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5" name="Ovale 34"/>
          <p:cNvSpPr/>
          <p:nvPr/>
        </p:nvSpPr>
        <p:spPr bwMode="auto">
          <a:xfrm>
            <a:off x="814388" y="4451350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6" name="Ovale 35"/>
          <p:cNvSpPr/>
          <p:nvPr/>
        </p:nvSpPr>
        <p:spPr bwMode="auto">
          <a:xfrm>
            <a:off x="1684338" y="4840288"/>
            <a:ext cx="431800" cy="431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38100" dir="2700000" sx="107000" sy="107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268538" y="2349500"/>
            <a:ext cx="1295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latin typeface="+mj-lt"/>
              </a:rPr>
              <a:t>LEADER</a:t>
            </a:r>
          </a:p>
        </p:txBody>
      </p:sp>
      <p:cxnSp>
        <p:nvCxnSpPr>
          <p:cNvPr id="37901" name="Connettore 2 45"/>
          <p:cNvCxnSpPr>
            <a:cxnSpLocks noChangeShapeType="1"/>
            <a:stCxn id="32" idx="4"/>
            <a:endCxn id="35" idx="0"/>
          </p:cNvCxnSpPr>
          <p:nvPr/>
        </p:nvCxnSpPr>
        <p:spPr bwMode="auto">
          <a:xfrm rot="16200000" flipH="1">
            <a:off x="410369" y="3831431"/>
            <a:ext cx="123825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02" name="Connettore 2 49"/>
          <p:cNvCxnSpPr>
            <a:cxnSpLocks noChangeShapeType="1"/>
            <a:stCxn id="32" idx="6"/>
            <a:endCxn id="31" idx="0"/>
          </p:cNvCxnSpPr>
          <p:nvPr/>
        </p:nvCxnSpPr>
        <p:spPr bwMode="auto">
          <a:xfrm>
            <a:off x="1244600" y="2997200"/>
            <a:ext cx="1916113" cy="6127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03" name="Connettore 2 52"/>
          <p:cNvCxnSpPr>
            <a:cxnSpLocks noChangeShapeType="1"/>
            <a:stCxn id="33" idx="7"/>
            <a:endCxn id="29" idx="3"/>
          </p:cNvCxnSpPr>
          <p:nvPr/>
        </p:nvCxnSpPr>
        <p:spPr bwMode="auto">
          <a:xfrm rot="5400000" flipH="1" flipV="1">
            <a:off x="836613" y="2760663"/>
            <a:ext cx="911225" cy="9112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04" name="Connettore 2 55"/>
          <p:cNvCxnSpPr>
            <a:cxnSpLocks noChangeShapeType="1"/>
            <a:stCxn id="36" idx="0"/>
            <a:endCxn id="32" idx="5"/>
          </p:cNvCxnSpPr>
          <p:nvPr/>
        </p:nvCxnSpPr>
        <p:spPr bwMode="auto">
          <a:xfrm rot="16200000" flipV="1">
            <a:off x="695325" y="3635375"/>
            <a:ext cx="1690688" cy="7191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05" name="Connettore 2 58"/>
          <p:cNvCxnSpPr>
            <a:cxnSpLocks noChangeShapeType="1"/>
            <a:stCxn id="36" idx="1"/>
            <a:endCxn id="33" idx="5"/>
          </p:cNvCxnSpPr>
          <p:nvPr/>
        </p:nvCxnSpPr>
        <p:spPr bwMode="auto">
          <a:xfrm rot="16200000" flipV="1">
            <a:off x="829469" y="3985419"/>
            <a:ext cx="925513" cy="9112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06" name="Connettore 2 61"/>
          <p:cNvCxnSpPr>
            <a:cxnSpLocks noChangeShapeType="1"/>
            <a:stCxn id="35" idx="6"/>
            <a:endCxn id="34" idx="2"/>
          </p:cNvCxnSpPr>
          <p:nvPr/>
        </p:nvCxnSpPr>
        <p:spPr bwMode="auto">
          <a:xfrm>
            <a:off x="1246188" y="4667250"/>
            <a:ext cx="133985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07" name="Connettore 2 64"/>
          <p:cNvCxnSpPr>
            <a:cxnSpLocks noChangeShapeType="1"/>
            <a:stCxn id="35" idx="7"/>
            <a:endCxn id="29" idx="4"/>
          </p:cNvCxnSpPr>
          <p:nvPr/>
        </p:nvCxnSpPr>
        <p:spPr bwMode="auto">
          <a:xfrm rot="5400000" flipH="1" flipV="1">
            <a:off x="696119" y="3310732"/>
            <a:ext cx="1690687" cy="7175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08" name="Connettore 2 67"/>
          <p:cNvCxnSpPr>
            <a:cxnSpLocks noChangeShapeType="1"/>
            <a:stCxn id="29" idx="5"/>
            <a:endCxn id="34" idx="1"/>
          </p:cNvCxnSpPr>
          <p:nvPr/>
        </p:nvCxnSpPr>
        <p:spPr bwMode="auto">
          <a:xfrm rot="16200000" flipH="1">
            <a:off x="1473994" y="3339307"/>
            <a:ext cx="1754187" cy="596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09" name="Connettore 2 70"/>
          <p:cNvCxnSpPr>
            <a:cxnSpLocks noChangeShapeType="1"/>
            <a:stCxn id="31" idx="3"/>
            <a:endCxn id="36" idx="7"/>
          </p:cNvCxnSpPr>
          <p:nvPr/>
        </p:nvCxnSpPr>
        <p:spPr bwMode="auto">
          <a:xfrm rot="5400000">
            <a:off x="2067719" y="3963194"/>
            <a:ext cx="925513" cy="9556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10" name="Connettore 2 73"/>
          <p:cNvCxnSpPr>
            <a:cxnSpLocks noChangeShapeType="1"/>
            <a:stCxn id="31" idx="2"/>
            <a:endCxn id="35" idx="7"/>
          </p:cNvCxnSpPr>
          <p:nvPr/>
        </p:nvCxnSpPr>
        <p:spPr bwMode="auto">
          <a:xfrm rot="10800000" flipV="1">
            <a:off x="1182688" y="3825875"/>
            <a:ext cx="1762125" cy="6889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11" name="Connettore 2 76"/>
          <p:cNvCxnSpPr>
            <a:cxnSpLocks noChangeShapeType="1"/>
            <a:stCxn id="30" idx="3"/>
            <a:endCxn id="36" idx="0"/>
          </p:cNvCxnSpPr>
          <p:nvPr/>
        </p:nvCxnSpPr>
        <p:spPr bwMode="auto">
          <a:xfrm rot="5400000">
            <a:off x="1428750" y="3621088"/>
            <a:ext cx="1690688" cy="7477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12" name="Connettore 2 79"/>
          <p:cNvCxnSpPr>
            <a:cxnSpLocks noChangeShapeType="1"/>
            <a:stCxn id="34" idx="0"/>
            <a:endCxn id="30" idx="4"/>
          </p:cNvCxnSpPr>
          <p:nvPr/>
        </p:nvCxnSpPr>
        <p:spPr bwMode="auto">
          <a:xfrm rot="16200000" flipV="1">
            <a:off x="2182813" y="3832225"/>
            <a:ext cx="12382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13" name="Connettore 2 82"/>
          <p:cNvCxnSpPr>
            <a:cxnSpLocks noChangeShapeType="1"/>
            <a:stCxn id="30" idx="2"/>
            <a:endCxn id="32" idx="6"/>
          </p:cNvCxnSpPr>
          <p:nvPr/>
        </p:nvCxnSpPr>
        <p:spPr bwMode="auto">
          <a:xfrm rot="10800000">
            <a:off x="1244600" y="2997200"/>
            <a:ext cx="13414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14" name="Connettore 2 85"/>
          <p:cNvCxnSpPr>
            <a:cxnSpLocks noChangeShapeType="1"/>
            <a:stCxn id="33" idx="6"/>
            <a:endCxn id="30" idx="2"/>
          </p:cNvCxnSpPr>
          <p:nvPr/>
        </p:nvCxnSpPr>
        <p:spPr bwMode="auto">
          <a:xfrm flipV="1">
            <a:off x="900113" y="2997200"/>
            <a:ext cx="1685925" cy="8286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7915" name="Connettore 2 88"/>
          <p:cNvCxnSpPr>
            <a:cxnSpLocks noChangeShapeType="1"/>
            <a:stCxn id="33" idx="6"/>
            <a:endCxn id="31" idx="2"/>
          </p:cNvCxnSpPr>
          <p:nvPr/>
        </p:nvCxnSpPr>
        <p:spPr bwMode="auto">
          <a:xfrm>
            <a:off x="900113" y="3825875"/>
            <a:ext cx="20447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708400" y="1889125"/>
            <a:ext cx="5040064" cy="465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Geografia tipica: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sala riunioni, ma anche spazi aperti e informali, con possibilità di scambio e contatto visivo</a:t>
            </a: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 smtClean="0">
                <a:latin typeface="Tahoma" pitchFamily="34" charset="0"/>
                <a:cs typeface="Tahoma" pitchFamily="34" charset="0"/>
              </a:rPr>
              <a:t>Flusso </a:t>
            </a:r>
            <a:r>
              <a:rPr lang="it-IT" b="1" dirty="0">
                <a:latin typeface="Tahoma" pitchFamily="34" charset="0"/>
                <a:cs typeface="Tahoma" pitchFamily="34" charset="0"/>
              </a:rPr>
              <a:t>di comunicazione: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da un membro verso gli altri, in veloce e continua alternanza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Visione del team: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un organismo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Focus: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diffuso sui membri e le loro interazioni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Circolazione di energia: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alta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Comportamento del team: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collaborativo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Modello di delega: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tutti sono corresponsabili; di volta in volta un membro assume specifici incarichi di responsabilità formale</a:t>
            </a: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 smtClean="0">
                <a:latin typeface="Tahoma" pitchFamily="34" charset="0"/>
                <a:cs typeface="Tahoma" pitchFamily="34" charset="0"/>
              </a:rPr>
              <a:t>Indicato </a:t>
            </a:r>
            <a:r>
              <a:rPr lang="it-IT" b="1" dirty="0">
                <a:latin typeface="Tahoma" pitchFamily="34" charset="0"/>
                <a:cs typeface="Tahoma" pitchFamily="34" charset="0"/>
              </a:rPr>
              <a:t>per</a:t>
            </a:r>
            <a:r>
              <a:rPr lang="it-IT" dirty="0">
                <a:latin typeface="Tahoma" pitchFamily="34" charset="0"/>
                <a:cs typeface="Tahoma" pitchFamily="34" charset="0"/>
              </a:rPr>
              <a:t>: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decisioni operative, corresponsabilità, condivisione dell’obiettivo</a:t>
            </a:r>
            <a:endParaRPr lang="it-IT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50"/>
              </a:spcBef>
              <a:buClr>
                <a:srgbClr val="000000"/>
              </a:buClr>
            </a:pPr>
            <a:r>
              <a:rPr lang="it-IT" b="1" dirty="0">
                <a:latin typeface="Tahoma" pitchFamily="34" charset="0"/>
                <a:cs typeface="Tahoma" pitchFamily="34" charset="0"/>
              </a:rPr>
              <a:t>Struttura di potere: </a:t>
            </a:r>
            <a:r>
              <a:rPr lang="it-IT" dirty="0">
                <a:latin typeface="Tahoma" pitchFamily="34" charset="0"/>
                <a:cs typeface="Tahoma" pitchFamily="34" charset="0"/>
              </a:rPr>
              <a:t>basata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sull’azione</a:t>
            </a:r>
            <a:endParaRPr lang="it-IT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In essenza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611560" y="1556792"/>
            <a:ext cx="7840488" cy="12240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Osservare le dinamiche energetiche in un team significa osservare chi parla dopo chi e per quanto tempo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611560" y="3221410"/>
            <a:ext cx="7840488" cy="20797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Il passo successivo consisterà nel modificare coscientemente e gradualmente tali processi d’interfaccia attraverso le tecniche di coaching e di comunicazione al fine d’incrementare il flusso </a:t>
            </a:r>
            <a:r>
              <a:rPr lang="it-IT" sz="24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creativo…in</a:t>
            </a:r>
            <a:r>
              <a:rPr lang="it-IT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una parola la </a:t>
            </a:r>
            <a:r>
              <a:rPr lang="it-IT" sz="2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CIRCOLARITÀ</a:t>
            </a: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nel team</a:t>
            </a:r>
            <a:endParaRPr lang="it-IT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5"/>
          <p:cNvGrpSpPr>
            <a:grpSpLocks/>
          </p:cNvGrpSpPr>
          <p:nvPr/>
        </p:nvGrpSpPr>
        <p:grpSpPr bwMode="auto">
          <a:xfrm>
            <a:off x="3457575" y="2343150"/>
            <a:ext cx="5038725" cy="2371725"/>
            <a:chOff x="2352" y="1728"/>
            <a:chExt cx="3024" cy="862"/>
          </a:xfrm>
        </p:grpSpPr>
        <p:sp>
          <p:nvSpPr>
            <p:cNvPr id="38916" name="Rectangle 3"/>
            <p:cNvSpPr>
              <a:spLocks noChangeArrowheads="1"/>
            </p:cNvSpPr>
            <p:nvPr/>
          </p:nvSpPr>
          <p:spPr bwMode="auto">
            <a:xfrm>
              <a:off x="2496" y="1824"/>
              <a:ext cx="2880" cy="76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17" name="Rectangle 4"/>
            <p:cNvSpPr>
              <a:spLocks noChangeArrowheads="1"/>
            </p:cNvSpPr>
            <p:nvPr/>
          </p:nvSpPr>
          <p:spPr bwMode="auto">
            <a:xfrm>
              <a:off x="2352" y="1728"/>
              <a:ext cx="2912" cy="75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 defTabSz="762000"/>
              <a:endParaRPr lang="it-IT" sz="2400" b="1">
                <a:latin typeface="Verdana" pitchFamily="34" charset="0"/>
              </a:endParaRPr>
            </a:p>
          </p:txBody>
        </p:sp>
      </p:grp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429000" y="2368550"/>
            <a:ext cx="5024438" cy="1946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/>
            <a:r>
              <a:rPr lang="it-IT" sz="2400" b="1" dirty="0">
                <a:latin typeface="Verdana" pitchFamily="34" charset="0"/>
              </a:rPr>
              <a:t>C.</a:t>
            </a:r>
          </a:p>
          <a:p>
            <a:pPr algn="ctr" defTabSz="762000"/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Le culture di 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team</a:t>
            </a:r>
            <a:endParaRPr lang="it-IT" sz="2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Una rappresentazione delle diverse possibili culture di team</a:t>
            </a:r>
          </a:p>
        </p:txBody>
      </p:sp>
      <p:grpSp>
        <p:nvGrpSpPr>
          <p:cNvPr id="39939" name="Gruppo 13"/>
          <p:cNvGrpSpPr>
            <a:grpSpLocks/>
          </p:cNvGrpSpPr>
          <p:nvPr/>
        </p:nvGrpSpPr>
        <p:grpSpPr bwMode="auto">
          <a:xfrm>
            <a:off x="2525713" y="1917700"/>
            <a:ext cx="4105275" cy="4103688"/>
            <a:chOff x="2771999" y="1989041"/>
            <a:chExt cx="3600000" cy="3600000"/>
          </a:xfrm>
        </p:grpSpPr>
        <p:cxnSp>
          <p:nvCxnSpPr>
            <p:cNvPr id="39973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4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3" name="CasellaDiTesto 22"/>
          <p:cNvSpPr txBox="1"/>
          <p:nvPr/>
        </p:nvSpPr>
        <p:spPr>
          <a:xfrm>
            <a:off x="6156176" y="6053226"/>
            <a:ext cx="25197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000" dirty="0" smtClean="0">
                <a:latin typeface="+mj-lt"/>
              </a:rPr>
              <a:t>Elaborazione di Massimiliano Cardani </a:t>
            </a:r>
          </a:p>
          <a:p>
            <a:pPr>
              <a:defRPr/>
            </a:pPr>
            <a:r>
              <a:rPr lang="it-IT" sz="1000" dirty="0" smtClean="0">
                <a:latin typeface="+mj-lt"/>
              </a:rPr>
              <a:t>su Alain </a:t>
            </a:r>
            <a:r>
              <a:rPr lang="it-IT" sz="1000" dirty="0" err="1" smtClean="0">
                <a:latin typeface="+mj-lt"/>
              </a:rPr>
              <a:t>Cardon</a:t>
            </a:r>
            <a:r>
              <a:rPr lang="it-IT" sz="1000" dirty="0" smtClean="0">
                <a:latin typeface="+mj-lt"/>
              </a:rPr>
              <a:t>, Profili d’Equipe</a:t>
            </a:r>
            <a:endParaRPr lang="it-IT" sz="1000" dirty="0">
              <a:latin typeface="+mj-l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606800" y="1557338"/>
            <a:ext cx="19446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>
                <a:latin typeface="+mn-lt"/>
              </a:rPr>
              <a:t>Energia centrifuga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606800" y="6049963"/>
            <a:ext cx="19446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>
                <a:latin typeface="+mn-lt"/>
              </a:rPr>
              <a:t>Energia centripeta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659563" y="3673475"/>
            <a:ext cx="1008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>
                <a:latin typeface="+mn-lt"/>
              </a:rPr>
              <a:t>Frontiere chiuse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42963" y="3665538"/>
            <a:ext cx="16557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>
                <a:latin typeface="+mn-lt"/>
              </a:rPr>
              <a:t>Frontiere aperte o permeabili</a:t>
            </a:r>
          </a:p>
        </p:txBody>
      </p:sp>
      <p:grpSp>
        <p:nvGrpSpPr>
          <p:cNvPr id="40" name="Gruppo 39"/>
          <p:cNvGrpSpPr/>
          <p:nvPr/>
        </p:nvGrpSpPr>
        <p:grpSpPr>
          <a:xfrm>
            <a:off x="4586288" y="2205038"/>
            <a:ext cx="3629025" cy="1755775"/>
            <a:chOff x="4586288" y="2205038"/>
            <a:chExt cx="3629025" cy="1755775"/>
          </a:xfrm>
        </p:grpSpPr>
        <p:sp>
          <p:nvSpPr>
            <p:cNvPr id="39945" name="Ovale 27"/>
            <p:cNvSpPr>
              <a:spLocks noChangeArrowheads="1"/>
            </p:cNvSpPr>
            <p:nvPr/>
          </p:nvSpPr>
          <p:spPr bwMode="auto">
            <a:xfrm>
              <a:off x="5003800" y="2378075"/>
              <a:ext cx="1079500" cy="1079500"/>
            </a:xfrm>
            <a:prstGeom prst="ellipse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2400">
                <a:latin typeface="Times New Roman" pitchFamily="18" charset="0"/>
              </a:endParaRPr>
            </a:p>
          </p:txBody>
        </p:sp>
        <p:cxnSp>
          <p:nvCxnSpPr>
            <p:cNvPr id="39946" name="Connettore 2 29"/>
            <p:cNvCxnSpPr>
              <a:cxnSpLocks noChangeShapeType="1"/>
              <a:stCxn id="39945" idx="0"/>
              <a:endCxn id="39945" idx="4"/>
            </p:cNvCxnSpPr>
            <p:nvPr/>
          </p:nvCxnSpPr>
          <p:spPr bwMode="auto">
            <a:xfrm rot="16200000" flipH="1">
              <a:off x="5291931" y="3205957"/>
              <a:ext cx="504825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947" name="Connettore 2 31"/>
            <p:cNvCxnSpPr>
              <a:cxnSpLocks noChangeShapeType="1"/>
              <a:endCxn id="39945" idx="2"/>
            </p:cNvCxnSpPr>
            <p:nvPr/>
          </p:nvCxnSpPr>
          <p:spPr bwMode="auto">
            <a:xfrm rot="10800000" flipV="1">
              <a:off x="5003800" y="2917825"/>
              <a:ext cx="504825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948" name="Connettore 2 37"/>
            <p:cNvCxnSpPr>
              <a:cxnSpLocks noChangeShapeType="1"/>
              <a:endCxn id="39945" idx="0"/>
            </p:cNvCxnSpPr>
            <p:nvPr/>
          </p:nvCxnSpPr>
          <p:spPr bwMode="auto">
            <a:xfrm rot="5400000" flipH="1" flipV="1">
              <a:off x="5287168" y="2634457"/>
              <a:ext cx="512763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949" name="Connettore 2 38"/>
            <p:cNvCxnSpPr>
              <a:cxnSpLocks noChangeShapeType="1"/>
              <a:endCxn id="39945" idx="6"/>
            </p:cNvCxnSpPr>
            <p:nvPr/>
          </p:nvCxnSpPr>
          <p:spPr bwMode="auto">
            <a:xfrm flipV="1">
              <a:off x="5578475" y="2917825"/>
              <a:ext cx="504825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62" name="CasellaDiTesto 61"/>
            <p:cNvSpPr txBox="1"/>
            <p:nvPr/>
          </p:nvSpPr>
          <p:spPr>
            <a:xfrm>
              <a:off x="5911850" y="2205038"/>
              <a:ext cx="2303463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400" b="1" dirty="0">
                  <a:latin typeface="+mn-lt"/>
                </a:rPr>
                <a:t>Tipo 2 - Meccanicistica</a:t>
              </a: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4586288" y="3684588"/>
              <a:ext cx="1944687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dirty="0">
                  <a:latin typeface="+mn-lt"/>
                </a:rPr>
                <a:t>Tempo </a:t>
              </a:r>
              <a:r>
                <a:rPr lang="it-IT" sz="1200" dirty="0" err="1">
                  <a:latin typeface="+mn-lt"/>
                </a:rPr>
                <a:t>monocronico</a:t>
              </a:r>
              <a:endParaRPr lang="it-IT" sz="1200" dirty="0">
                <a:latin typeface="+mn-lt"/>
              </a:endParaRP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586288" y="4349750"/>
            <a:ext cx="3270250" cy="1570038"/>
            <a:chOff x="4586288" y="4349750"/>
            <a:chExt cx="3270250" cy="1570038"/>
          </a:xfrm>
        </p:grpSpPr>
        <p:sp>
          <p:nvSpPr>
            <p:cNvPr id="39960" name="Ovale 54"/>
            <p:cNvSpPr>
              <a:spLocks noChangeArrowheads="1"/>
            </p:cNvSpPr>
            <p:nvPr/>
          </p:nvSpPr>
          <p:spPr bwMode="auto">
            <a:xfrm>
              <a:off x="5002213" y="4383088"/>
              <a:ext cx="1079500" cy="1079500"/>
            </a:xfrm>
            <a:prstGeom prst="ellipse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2400">
                <a:latin typeface="Times New Roman" pitchFamily="18" charset="0"/>
              </a:endParaRPr>
            </a:p>
          </p:txBody>
        </p:sp>
        <p:cxnSp>
          <p:nvCxnSpPr>
            <p:cNvPr id="39961" name="Connettore 2 55"/>
            <p:cNvCxnSpPr>
              <a:cxnSpLocks noChangeShapeType="1"/>
              <a:endCxn id="39960" idx="4"/>
            </p:cNvCxnSpPr>
            <p:nvPr/>
          </p:nvCxnSpPr>
          <p:spPr bwMode="auto">
            <a:xfrm rot="16200000" flipH="1">
              <a:off x="5289550" y="5210175"/>
              <a:ext cx="503238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</p:cxnSp>
        <p:cxnSp>
          <p:nvCxnSpPr>
            <p:cNvPr id="39962" name="Connettore 2 56"/>
            <p:cNvCxnSpPr>
              <a:cxnSpLocks noChangeShapeType="1"/>
              <a:endCxn id="39960" idx="2"/>
            </p:cNvCxnSpPr>
            <p:nvPr/>
          </p:nvCxnSpPr>
          <p:spPr bwMode="auto">
            <a:xfrm rot="10800000">
              <a:off x="5002213" y="4922838"/>
              <a:ext cx="503237" cy="1587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</p:cxnSp>
        <p:cxnSp>
          <p:nvCxnSpPr>
            <p:cNvPr id="39963" name="Connettore 2 57"/>
            <p:cNvCxnSpPr>
              <a:cxnSpLocks noChangeShapeType="1"/>
              <a:endCxn id="39960" idx="0"/>
            </p:cNvCxnSpPr>
            <p:nvPr/>
          </p:nvCxnSpPr>
          <p:spPr bwMode="auto">
            <a:xfrm rot="5400000" flipH="1" flipV="1">
              <a:off x="5284788" y="4638675"/>
              <a:ext cx="512762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</p:cxnSp>
        <p:cxnSp>
          <p:nvCxnSpPr>
            <p:cNvPr id="39964" name="Connettore 2 58"/>
            <p:cNvCxnSpPr>
              <a:cxnSpLocks noChangeShapeType="1"/>
              <a:endCxn id="39960" idx="6"/>
            </p:cNvCxnSpPr>
            <p:nvPr/>
          </p:nvCxnSpPr>
          <p:spPr bwMode="auto">
            <a:xfrm>
              <a:off x="5575300" y="4922838"/>
              <a:ext cx="506413" cy="1587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</p:cxnSp>
        <p:sp>
          <p:nvSpPr>
            <p:cNvPr id="61" name="CasellaDiTesto 60"/>
            <p:cNvSpPr txBox="1"/>
            <p:nvPr/>
          </p:nvSpPr>
          <p:spPr>
            <a:xfrm>
              <a:off x="5911850" y="4349750"/>
              <a:ext cx="194468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400" b="1" dirty="0">
                  <a:latin typeface="+mn-lt"/>
                </a:rPr>
                <a:t>Tipo 1 - Artigianale</a:t>
              </a: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4586288" y="5641975"/>
              <a:ext cx="1943100" cy="277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dirty="0">
                  <a:latin typeface="+mn-lt"/>
                </a:rPr>
                <a:t>Tempo </a:t>
              </a:r>
              <a:r>
                <a:rPr lang="it-IT" sz="1200" dirty="0" err="1">
                  <a:latin typeface="+mn-lt"/>
                </a:rPr>
                <a:t>intracronico</a:t>
              </a:r>
              <a:endParaRPr lang="it-IT" sz="1200" dirty="0">
                <a:latin typeface="+mn-lt"/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1419225" y="4240213"/>
            <a:ext cx="3092450" cy="1682750"/>
            <a:chOff x="1419225" y="4240213"/>
            <a:chExt cx="3092450" cy="1682750"/>
          </a:xfrm>
        </p:grpSpPr>
        <p:sp>
          <p:nvSpPr>
            <p:cNvPr id="39955" name="Ovale 49"/>
            <p:cNvSpPr>
              <a:spLocks noChangeArrowheads="1"/>
            </p:cNvSpPr>
            <p:nvPr/>
          </p:nvSpPr>
          <p:spPr bwMode="auto">
            <a:xfrm>
              <a:off x="2987675" y="4383088"/>
              <a:ext cx="1079500" cy="1079500"/>
            </a:xfrm>
            <a:prstGeom prst="ellipse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12700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2400">
                <a:latin typeface="Times New Roman" pitchFamily="18" charset="0"/>
              </a:endParaRPr>
            </a:p>
          </p:txBody>
        </p:sp>
        <p:cxnSp>
          <p:nvCxnSpPr>
            <p:cNvPr id="39956" name="Connettore 2 50"/>
            <p:cNvCxnSpPr>
              <a:cxnSpLocks noChangeShapeType="1"/>
            </p:cNvCxnSpPr>
            <p:nvPr/>
          </p:nvCxnSpPr>
          <p:spPr bwMode="auto">
            <a:xfrm rot="16200000" flipH="1">
              <a:off x="3276600" y="5408613"/>
              <a:ext cx="503237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</p:cxnSp>
        <p:cxnSp>
          <p:nvCxnSpPr>
            <p:cNvPr id="39957" name="Connettore 2 51"/>
            <p:cNvCxnSpPr>
              <a:cxnSpLocks noChangeShapeType="1"/>
            </p:cNvCxnSpPr>
            <p:nvPr/>
          </p:nvCxnSpPr>
          <p:spPr bwMode="auto">
            <a:xfrm rot="10800000" flipV="1">
              <a:off x="2843213" y="4932363"/>
              <a:ext cx="504825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</p:cxnSp>
        <p:cxnSp>
          <p:nvCxnSpPr>
            <p:cNvPr id="39958" name="Connettore 2 52"/>
            <p:cNvCxnSpPr>
              <a:cxnSpLocks noChangeShapeType="1"/>
            </p:cNvCxnSpPr>
            <p:nvPr/>
          </p:nvCxnSpPr>
          <p:spPr bwMode="auto">
            <a:xfrm rot="5400000" flipH="1" flipV="1">
              <a:off x="3270251" y="4495800"/>
              <a:ext cx="512762" cy="1587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</p:cxnSp>
        <p:cxnSp>
          <p:nvCxnSpPr>
            <p:cNvPr id="39959" name="Connettore 2 53"/>
            <p:cNvCxnSpPr>
              <a:cxnSpLocks noChangeShapeType="1"/>
            </p:cNvCxnSpPr>
            <p:nvPr/>
          </p:nvCxnSpPr>
          <p:spPr bwMode="auto">
            <a:xfrm flipV="1">
              <a:off x="3708400" y="4932363"/>
              <a:ext cx="504825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</p:cxnSp>
        <p:sp>
          <p:nvSpPr>
            <p:cNvPr id="64" name="CasellaDiTesto 63"/>
            <p:cNvSpPr txBox="1"/>
            <p:nvPr/>
          </p:nvSpPr>
          <p:spPr>
            <a:xfrm>
              <a:off x="1419225" y="4349750"/>
              <a:ext cx="194468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400" b="1" dirty="0">
                  <a:latin typeface="+mn-lt"/>
                </a:rPr>
                <a:t>Tipo 4 - Organica</a:t>
              </a: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2568575" y="5646738"/>
              <a:ext cx="19431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dirty="0">
                  <a:latin typeface="+mn-lt"/>
                </a:rPr>
                <a:t>Tempo </a:t>
              </a:r>
              <a:r>
                <a:rPr lang="it-IT" sz="1200" dirty="0" err="1">
                  <a:latin typeface="+mn-lt"/>
                </a:rPr>
                <a:t>policronico</a:t>
              </a:r>
              <a:endParaRPr lang="it-IT" sz="1200" dirty="0">
                <a:latin typeface="+mn-lt"/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1419225" y="2089150"/>
            <a:ext cx="3079750" cy="1871663"/>
            <a:chOff x="1419225" y="2089150"/>
            <a:chExt cx="3079750" cy="1871663"/>
          </a:xfrm>
        </p:grpSpPr>
        <p:sp>
          <p:nvSpPr>
            <p:cNvPr id="39950" name="Ovale 44"/>
            <p:cNvSpPr>
              <a:spLocks noChangeArrowheads="1"/>
            </p:cNvSpPr>
            <p:nvPr/>
          </p:nvSpPr>
          <p:spPr bwMode="auto">
            <a:xfrm>
              <a:off x="2987675" y="2376488"/>
              <a:ext cx="1079500" cy="1081087"/>
            </a:xfrm>
            <a:prstGeom prst="ellipse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12700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2400">
                <a:latin typeface="Times New Roman" pitchFamily="18" charset="0"/>
              </a:endParaRPr>
            </a:p>
          </p:txBody>
        </p:sp>
        <p:cxnSp>
          <p:nvCxnSpPr>
            <p:cNvPr id="39951" name="Connettore 2 45"/>
            <p:cNvCxnSpPr>
              <a:cxnSpLocks noChangeShapeType="1"/>
            </p:cNvCxnSpPr>
            <p:nvPr/>
          </p:nvCxnSpPr>
          <p:spPr bwMode="auto">
            <a:xfrm rot="16200000" flipH="1">
              <a:off x="3275806" y="3493294"/>
              <a:ext cx="504825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952" name="Connettore 2 46"/>
            <p:cNvCxnSpPr>
              <a:cxnSpLocks noChangeShapeType="1"/>
            </p:cNvCxnSpPr>
            <p:nvPr/>
          </p:nvCxnSpPr>
          <p:spPr bwMode="auto">
            <a:xfrm rot="10800000" flipV="1">
              <a:off x="2700338" y="2917825"/>
              <a:ext cx="503237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953" name="Connettore 2 47"/>
            <p:cNvCxnSpPr>
              <a:cxnSpLocks noChangeShapeType="1"/>
            </p:cNvCxnSpPr>
            <p:nvPr/>
          </p:nvCxnSpPr>
          <p:spPr bwMode="auto">
            <a:xfrm rot="5400000" flipH="1" flipV="1">
              <a:off x="3270250" y="2344738"/>
              <a:ext cx="512763" cy="1587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954" name="Connettore 2 48"/>
            <p:cNvCxnSpPr>
              <a:cxnSpLocks noChangeShapeType="1"/>
            </p:cNvCxnSpPr>
            <p:nvPr/>
          </p:nvCxnSpPr>
          <p:spPr bwMode="auto">
            <a:xfrm flipV="1">
              <a:off x="3849688" y="2917825"/>
              <a:ext cx="506412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63" name="CasellaDiTesto 62"/>
            <p:cNvSpPr txBox="1"/>
            <p:nvPr/>
          </p:nvSpPr>
          <p:spPr>
            <a:xfrm>
              <a:off x="1419225" y="2205038"/>
              <a:ext cx="194468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400" b="1" dirty="0">
                  <a:latin typeface="+mn-lt"/>
                </a:rPr>
                <a:t>Tipo 3 - Umanistica</a:t>
              </a: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2555875" y="3684588"/>
              <a:ext cx="19431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dirty="0">
                  <a:latin typeface="+mn-lt"/>
                </a:rPr>
                <a:t>Tempo extracronico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Team </a:t>
            </a: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artigianali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539552" y="1373862"/>
            <a:ext cx="727318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Orientamento dell’energia: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verso l’interno, alla soluzione dei propri problemi e allo svolgimento della propria specifica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mansione;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Frontiere: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 chiuse, il team è autarchico, autosufficiente e poco disposto ad accettare nuovi elementi, che di solito sono aggregati per cooptazione e dopo attenta selezione;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Punti </a:t>
            </a:r>
            <a:r>
              <a:rPr lang="it-IT" sz="1600" b="1" dirty="0">
                <a:latin typeface="Tahoma" pitchFamily="34" charset="0"/>
                <a:cs typeface="Tahoma" pitchFamily="34" charset="0"/>
              </a:rPr>
              <a:t>di forza: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grande concentrazione sulla qualità del prodotto. Grande stabilità e costanza nei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risultati;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Punti </a:t>
            </a:r>
            <a:r>
              <a:rPr lang="it-IT" sz="1600" b="1" dirty="0">
                <a:latin typeface="Tahoma" pitchFamily="34" charset="0"/>
                <a:cs typeface="Tahoma" pitchFamily="34" charset="0"/>
              </a:rPr>
              <a:t>di debolezza: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scarsa interazione con l’ambiente che si traduce in bassa capacità di rendersi visibili e svilupparsi rispetto al mercato inteso in senso ampio (clienti esterni come interni). Bassa capacità di adattamento al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cambiamento;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Successo basato su: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qualità intrinseca, reputazione, passaparola, fedeltà a lungo termine della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clientela;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Gestione del tempo: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il tempo è vissuto come </a:t>
            </a:r>
            <a:r>
              <a:rPr lang="it-IT" sz="1600" dirty="0" err="1" smtClean="0">
                <a:latin typeface="Tahoma" pitchFamily="34" charset="0"/>
                <a:cs typeface="Tahoma" pitchFamily="34" charset="0"/>
              </a:rPr>
              <a:t>intracronico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, vale a dire che quello interno conta più di quello esterno, la soluzione di un problema tecnico è più importante di qualsiasi altra richiesta esterna. Non c’è stress sul tempo, si prende quello che serve e si segue il ritmo giusto per il team;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uppo 13"/>
          <p:cNvGrpSpPr>
            <a:grpSpLocks/>
          </p:cNvGrpSpPr>
          <p:nvPr/>
        </p:nvGrpSpPr>
        <p:grpSpPr bwMode="auto">
          <a:xfrm>
            <a:off x="7003431" y="416142"/>
            <a:ext cx="1655955" cy="1655316"/>
            <a:chOff x="2771999" y="1989041"/>
            <a:chExt cx="3600000" cy="3600000"/>
          </a:xfrm>
        </p:grpSpPr>
        <p:cxnSp>
          <p:nvCxnSpPr>
            <p:cNvPr id="7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uppo 8"/>
          <p:cNvGrpSpPr/>
          <p:nvPr/>
        </p:nvGrpSpPr>
        <p:grpSpPr>
          <a:xfrm>
            <a:off x="8026837" y="654535"/>
            <a:ext cx="414000" cy="414000"/>
            <a:chOff x="3525304" y="2156093"/>
            <a:chExt cx="414000" cy="414000"/>
          </a:xfrm>
        </p:grpSpPr>
        <p:sp>
          <p:nvSpPr>
            <p:cNvPr id="10" name="Ovale 27"/>
            <p:cNvSpPr>
              <a:spLocks noChangeArrowheads="1"/>
            </p:cNvSpPr>
            <p:nvPr/>
          </p:nvSpPr>
          <p:spPr bwMode="auto">
            <a:xfrm>
              <a:off x="3525304" y="2156093"/>
              <a:ext cx="414000" cy="414000"/>
            </a:xfrm>
            <a:prstGeom prst="ellipse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11" name="Connettore 2 29"/>
            <p:cNvCxnSpPr>
              <a:cxnSpLocks noChangeShapeType="1"/>
              <a:endCxn id="10" idx="4"/>
            </p:cNvCxnSpPr>
            <p:nvPr/>
          </p:nvCxnSpPr>
          <p:spPr bwMode="auto">
            <a:xfrm rot="16200000" flipH="1">
              <a:off x="3642011" y="2479800"/>
              <a:ext cx="180000" cy="585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Connettore 2 31"/>
            <p:cNvCxnSpPr>
              <a:cxnSpLocks noChangeShapeType="1"/>
              <a:endCxn id="10" idx="2"/>
            </p:cNvCxnSpPr>
            <p:nvPr/>
          </p:nvCxnSpPr>
          <p:spPr bwMode="auto">
            <a:xfrm rot="10800000">
              <a:off x="3529985" y="2369053"/>
              <a:ext cx="1800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3642305" y="2253877"/>
              <a:ext cx="180000" cy="2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Connettore 2 38"/>
            <p:cNvCxnSpPr>
              <a:cxnSpLocks noChangeShapeType="1"/>
              <a:endCxn id="10" idx="6"/>
            </p:cNvCxnSpPr>
            <p:nvPr/>
          </p:nvCxnSpPr>
          <p:spPr bwMode="auto">
            <a:xfrm flipV="1">
              <a:off x="3757112" y="2363093"/>
              <a:ext cx="1800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5" name="CasellaDiTesto 14"/>
          <p:cNvSpPr txBox="1"/>
          <p:nvPr/>
        </p:nvSpPr>
        <p:spPr>
          <a:xfrm>
            <a:off x="7791210" y="1293096"/>
            <a:ext cx="97580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1 - Artigianale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791210" y="394239"/>
            <a:ext cx="11198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2 - Meccanicistica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928649" y="394239"/>
            <a:ext cx="96894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3 - Umanistica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928649" y="1303185"/>
            <a:ext cx="9100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4 - Organica</a:t>
            </a:r>
          </a:p>
        </p:txBody>
      </p:sp>
      <p:sp>
        <p:nvSpPr>
          <p:cNvPr id="19" name="Ovale 27"/>
          <p:cNvSpPr>
            <a:spLocks noChangeArrowheads="1"/>
          </p:cNvSpPr>
          <p:nvPr/>
        </p:nvSpPr>
        <p:spPr bwMode="auto">
          <a:xfrm>
            <a:off x="8025750" y="1533057"/>
            <a:ext cx="414000" cy="414000"/>
          </a:xfrm>
          <a:prstGeom prst="ellipse">
            <a:avLst/>
          </a:prstGeom>
          <a:solidFill>
            <a:srgbClr val="D55F1D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0" name="Connettore 2 29"/>
          <p:cNvCxnSpPr>
            <a:cxnSpLocks noChangeShapeType="1"/>
            <a:endCxn id="19" idx="4"/>
          </p:cNvCxnSpPr>
          <p:nvPr/>
        </p:nvCxnSpPr>
        <p:spPr bwMode="auto">
          <a:xfrm rot="16200000" flipH="1">
            <a:off x="8142457" y="1856764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1" name="Connettore 2 31"/>
          <p:cNvCxnSpPr>
            <a:cxnSpLocks noChangeShapeType="1"/>
            <a:endCxn id="19" idx="2"/>
          </p:cNvCxnSpPr>
          <p:nvPr/>
        </p:nvCxnSpPr>
        <p:spPr bwMode="auto">
          <a:xfrm rot="10800000">
            <a:off x="8030431" y="1740058"/>
            <a:ext cx="180000" cy="119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2" name="Connettore 2 37"/>
          <p:cNvCxnSpPr>
            <a:cxnSpLocks noChangeShapeType="1"/>
            <a:endCxn id="19" idx="0"/>
          </p:cNvCxnSpPr>
          <p:nvPr/>
        </p:nvCxnSpPr>
        <p:spPr bwMode="auto">
          <a:xfrm rot="16200000" flipV="1">
            <a:off x="8142751" y="1635604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3" name="Connettore 2 38"/>
          <p:cNvCxnSpPr>
            <a:cxnSpLocks noChangeShapeType="1"/>
            <a:endCxn id="19" idx="6"/>
          </p:cNvCxnSpPr>
          <p:nvPr/>
        </p:nvCxnSpPr>
        <p:spPr bwMode="auto">
          <a:xfrm flipV="1">
            <a:off x="8257558" y="1740057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sp>
        <p:nvSpPr>
          <p:cNvPr id="24" name="Ovale 27"/>
          <p:cNvSpPr>
            <a:spLocks noChangeArrowheads="1"/>
          </p:cNvSpPr>
          <p:nvPr/>
        </p:nvSpPr>
        <p:spPr bwMode="auto">
          <a:xfrm>
            <a:off x="7235229" y="654535"/>
            <a:ext cx="414000" cy="4140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5" name="Connettore 2 29"/>
          <p:cNvCxnSpPr>
            <a:cxnSpLocks noChangeShapeType="1"/>
          </p:cNvCxnSpPr>
          <p:nvPr/>
        </p:nvCxnSpPr>
        <p:spPr bwMode="auto">
          <a:xfrm rot="16200000" flipH="1">
            <a:off x="7351936" y="1121832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Connettore 2 31"/>
          <p:cNvCxnSpPr>
            <a:cxnSpLocks noChangeShapeType="1"/>
          </p:cNvCxnSpPr>
          <p:nvPr/>
        </p:nvCxnSpPr>
        <p:spPr bwMode="auto">
          <a:xfrm rot="10800000">
            <a:off x="7100740" y="86749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644527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Connettore 2 38"/>
          <p:cNvCxnSpPr>
            <a:cxnSpLocks noChangeShapeType="1"/>
          </p:cNvCxnSpPr>
          <p:nvPr/>
        </p:nvCxnSpPr>
        <p:spPr bwMode="auto">
          <a:xfrm flipV="1">
            <a:off x="7587863" y="86153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Ovale 27"/>
          <p:cNvSpPr>
            <a:spLocks noChangeArrowheads="1"/>
          </p:cNvSpPr>
          <p:nvPr/>
        </p:nvSpPr>
        <p:spPr bwMode="auto">
          <a:xfrm>
            <a:off x="7235229" y="1542446"/>
            <a:ext cx="414000" cy="4140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30" name="Connettore 2 29"/>
          <p:cNvCxnSpPr>
            <a:cxnSpLocks noChangeShapeType="1"/>
          </p:cNvCxnSpPr>
          <p:nvPr/>
        </p:nvCxnSpPr>
        <p:spPr bwMode="auto">
          <a:xfrm rot="16200000" flipH="1">
            <a:off x="7351936" y="1924009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1" name="Connettore 2 31"/>
          <p:cNvCxnSpPr>
            <a:cxnSpLocks noChangeShapeType="1"/>
          </p:cNvCxnSpPr>
          <p:nvPr/>
        </p:nvCxnSpPr>
        <p:spPr bwMode="auto">
          <a:xfrm rot="10800000">
            <a:off x="7176948" y="175540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2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1578550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3" name="Connettore 2 38"/>
          <p:cNvCxnSpPr>
            <a:cxnSpLocks noChangeShapeType="1"/>
          </p:cNvCxnSpPr>
          <p:nvPr/>
        </p:nvCxnSpPr>
        <p:spPr bwMode="auto">
          <a:xfrm flipV="1">
            <a:off x="7530707" y="174944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Team </a:t>
            </a: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artigianali </a:t>
            </a:r>
            <a:r>
              <a:rPr lang="it-IT" sz="2000" b="1" kern="0" dirty="0" smtClean="0">
                <a:latin typeface="Tahoma" pitchFamily="34" charset="0"/>
                <a:cs typeface="Tahoma" pitchFamily="34" charset="0"/>
              </a:rPr>
              <a:t>(segue)</a:t>
            </a:r>
            <a:endParaRPr lang="it-IT" sz="20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539553" y="1754344"/>
            <a:ext cx="7272808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Possibili esempi: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funzioni tecniche e amministrative, gruppi di ricerca, industrie d’alta qualità a gestione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familiare;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Termini chiave: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qualità,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fedeltà,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tradizione, costruzione, ricerca, autosufficienza, valore, onestà,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storia,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stabilità, solidità, “piedi di piombo”, prendersi il tempo necessario,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“lasciare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maturare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un’idea”;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Uffici: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 “politica della porta chiusa”, ovvero territorio ben delimitato, in genere chiuso, ove gli spazi personali dei membri sono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chiaramente identificati;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Definizione dei compiti: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molto puntuale, con chiara assegnazione ad ogni membro dei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limiti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del proprio mandato.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Scarsa volontà di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sviluppare nuove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responsabilità 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di innovare le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modalità quotidiane. Ogni membro è interessato principalmente al migliore svolgimento possibile dei propri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compiti;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Riunioni: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tipicamente sviluppate secondo una </a:t>
            </a:r>
            <a:r>
              <a:rPr lang="it-IT" sz="1600" i="1" dirty="0" smtClean="0">
                <a:latin typeface="Tahoma" pitchFamily="34" charset="0"/>
                <a:cs typeface="Tahoma" pitchFamily="34" charset="0"/>
              </a:rPr>
              <a:t>POLARITÀ ISTITUZIONALE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(il capo presenta e informa, il team ascolta e approva) o, talvolta, tecnocratica. Le decisioni vengono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comunque prese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dal leader.</a:t>
            </a:r>
          </a:p>
        </p:txBody>
      </p:sp>
      <p:grpSp>
        <p:nvGrpSpPr>
          <p:cNvPr id="2" name="Gruppo 13"/>
          <p:cNvGrpSpPr>
            <a:grpSpLocks/>
          </p:cNvGrpSpPr>
          <p:nvPr/>
        </p:nvGrpSpPr>
        <p:grpSpPr bwMode="auto">
          <a:xfrm>
            <a:off x="7003431" y="416142"/>
            <a:ext cx="1655955" cy="1655316"/>
            <a:chOff x="2771999" y="1989041"/>
            <a:chExt cx="3600000" cy="3600000"/>
          </a:xfrm>
        </p:grpSpPr>
        <p:cxnSp>
          <p:nvCxnSpPr>
            <p:cNvPr id="7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uppo 8"/>
          <p:cNvGrpSpPr/>
          <p:nvPr/>
        </p:nvGrpSpPr>
        <p:grpSpPr>
          <a:xfrm>
            <a:off x="8026837" y="654535"/>
            <a:ext cx="414000" cy="414000"/>
            <a:chOff x="3525304" y="2156093"/>
            <a:chExt cx="414000" cy="414000"/>
          </a:xfrm>
        </p:grpSpPr>
        <p:sp>
          <p:nvSpPr>
            <p:cNvPr id="10" name="Ovale 27"/>
            <p:cNvSpPr>
              <a:spLocks noChangeArrowheads="1"/>
            </p:cNvSpPr>
            <p:nvPr/>
          </p:nvSpPr>
          <p:spPr bwMode="auto">
            <a:xfrm>
              <a:off x="3525304" y="2156093"/>
              <a:ext cx="414000" cy="414000"/>
            </a:xfrm>
            <a:prstGeom prst="ellipse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11" name="Connettore 2 29"/>
            <p:cNvCxnSpPr>
              <a:cxnSpLocks noChangeShapeType="1"/>
              <a:endCxn id="10" idx="4"/>
            </p:cNvCxnSpPr>
            <p:nvPr/>
          </p:nvCxnSpPr>
          <p:spPr bwMode="auto">
            <a:xfrm rot="16200000" flipH="1">
              <a:off x="3642011" y="2479800"/>
              <a:ext cx="180000" cy="585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Connettore 2 31"/>
            <p:cNvCxnSpPr>
              <a:cxnSpLocks noChangeShapeType="1"/>
              <a:endCxn id="10" idx="2"/>
            </p:cNvCxnSpPr>
            <p:nvPr/>
          </p:nvCxnSpPr>
          <p:spPr bwMode="auto">
            <a:xfrm rot="10800000">
              <a:off x="3529985" y="2369053"/>
              <a:ext cx="1800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3642305" y="2253877"/>
              <a:ext cx="180000" cy="2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Connettore 2 38"/>
            <p:cNvCxnSpPr>
              <a:cxnSpLocks noChangeShapeType="1"/>
              <a:endCxn id="10" idx="6"/>
            </p:cNvCxnSpPr>
            <p:nvPr/>
          </p:nvCxnSpPr>
          <p:spPr bwMode="auto">
            <a:xfrm flipV="1">
              <a:off x="3757112" y="2363093"/>
              <a:ext cx="1800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5" name="CasellaDiTesto 14"/>
          <p:cNvSpPr txBox="1"/>
          <p:nvPr/>
        </p:nvSpPr>
        <p:spPr>
          <a:xfrm>
            <a:off x="7791210" y="1293096"/>
            <a:ext cx="97580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1 - Artigianale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791210" y="394239"/>
            <a:ext cx="11198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2 - Meccanicistica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928649" y="394239"/>
            <a:ext cx="96894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3 - Umanistica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928649" y="1303185"/>
            <a:ext cx="9100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4 - Organica</a:t>
            </a:r>
          </a:p>
        </p:txBody>
      </p:sp>
      <p:sp>
        <p:nvSpPr>
          <p:cNvPr id="19" name="Ovale 27"/>
          <p:cNvSpPr>
            <a:spLocks noChangeArrowheads="1"/>
          </p:cNvSpPr>
          <p:nvPr/>
        </p:nvSpPr>
        <p:spPr bwMode="auto">
          <a:xfrm>
            <a:off x="8025750" y="1533057"/>
            <a:ext cx="414000" cy="414000"/>
          </a:xfrm>
          <a:prstGeom prst="ellipse">
            <a:avLst/>
          </a:prstGeom>
          <a:solidFill>
            <a:srgbClr val="D55F1D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0" name="Connettore 2 29"/>
          <p:cNvCxnSpPr>
            <a:cxnSpLocks noChangeShapeType="1"/>
            <a:endCxn id="19" idx="4"/>
          </p:cNvCxnSpPr>
          <p:nvPr/>
        </p:nvCxnSpPr>
        <p:spPr bwMode="auto">
          <a:xfrm rot="16200000" flipH="1">
            <a:off x="8142457" y="1856764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1" name="Connettore 2 31"/>
          <p:cNvCxnSpPr>
            <a:cxnSpLocks noChangeShapeType="1"/>
            <a:endCxn id="19" idx="2"/>
          </p:cNvCxnSpPr>
          <p:nvPr/>
        </p:nvCxnSpPr>
        <p:spPr bwMode="auto">
          <a:xfrm rot="10800000">
            <a:off x="8030431" y="1740058"/>
            <a:ext cx="180000" cy="119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2" name="Connettore 2 37"/>
          <p:cNvCxnSpPr>
            <a:cxnSpLocks noChangeShapeType="1"/>
            <a:endCxn id="19" idx="0"/>
          </p:cNvCxnSpPr>
          <p:nvPr/>
        </p:nvCxnSpPr>
        <p:spPr bwMode="auto">
          <a:xfrm rot="16200000" flipV="1">
            <a:off x="8142751" y="1635604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3" name="Connettore 2 38"/>
          <p:cNvCxnSpPr>
            <a:cxnSpLocks noChangeShapeType="1"/>
            <a:endCxn id="19" idx="6"/>
          </p:cNvCxnSpPr>
          <p:nvPr/>
        </p:nvCxnSpPr>
        <p:spPr bwMode="auto">
          <a:xfrm flipV="1">
            <a:off x="8257558" y="1740057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sp>
        <p:nvSpPr>
          <p:cNvPr id="24" name="Ovale 27"/>
          <p:cNvSpPr>
            <a:spLocks noChangeArrowheads="1"/>
          </p:cNvSpPr>
          <p:nvPr/>
        </p:nvSpPr>
        <p:spPr bwMode="auto">
          <a:xfrm>
            <a:off x="7235229" y="654535"/>
            <a:ext cx="414000" cy="4140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5" name="Connettore 2 29"/>
          <p:cNvCxnSpPr>
            <a:cxnSpLocks noChangeShapeType="1"/>
          </p:cNvCxnSpPr>
          <p:nvPr/>
        </p:nvCxnSpPr>
        <p:spPr bwMode="auto">
          <a:xfrm rot="16200000" flipH="1">
            <a:off x="7351936" y="1121832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Connettore 2 31"/>
          <p:cNvCxnSpPr>
            <a:cxnSpLocks noChangeShapeType="1"/>
          </p:cNvCxnSpPr>
          <p:nvPr/>
        </p:nvCxnSpPr>
        <p:spPr bwMode="auto">
          <a:xfrm rot="10800000">
            <a:off x="7100740" y="86749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644527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Connettore 2 38"/>
          <p:cNvCxnSpPr>
            <a:cxnSpLocks noChangeShapeType="1"/>
          </p:cNvCxnSpPr>
          <p:nvPr/>
        </p:nvCxnSpPr>
        <p:spPr bwMode="auto">
          <a:xfrm flipV="1">
            <a:off x="7587863" y="86153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Ovale 27"/>
          <p:cNvSpPr>
            <a:spLocks noChangeArrowheads="1"/>
          </p:cNvSpPr>
          <p:nvPr/>
        </p:nvSpPr>
        <p:spPr bwMode="auto">
          <a:xfrm>
            <a:off x="7235229" y="1542446"/>
            <a:ext cx="414000" cy="4140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30" name="Connettore 2 29"/>
          <p:cNvCxnSpPr>
            <a:cxnSpLocks noChangeShapeType="1"/>
          </p:cNvCxnSpPr>
          <p:nvPr/>
        </p:nvCxnSpPr>
        <p:spPr bwMode="auto">
          <a:xfrm rot="16200000" flipH="1">
            <a:off x="7351936" y="1924009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1" name="Connettore 2 31"/>
          <p:cNvCxnSpPr>
            <a:cxnSpLocks noChangeShapeType="1"/>
          </p:cNvCxnSpPr>
          <p:nvPr/>
        </p:nvCxnSpPr>
        <p:spPr bwMode="auto">
          <a:xfrm rot="10800000">
            <a:off x="7176948" y="175540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2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1578550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3" name="Connettore 2 38"/>
          <p:cNvCxnSpPr>
            <a:cxnSpLocks noChangeShapeType="1"/>
          </p:cNvCxnSpPr>
          <p:nvPr/>
        </p:nvCxnSpPr>
        <p:spPr bwMode="auto">
          <a:xfrm flipV="1">
            <a:off x="7530707" y="174944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Team meccanicistici</a:t>
            </a:r>
            <a:endParaRPr lang="it-IT" sz="20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68313" y="1124744"/>
            <a:ext cx="7272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Orientamento dell’energia: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verso l’esterno, in uno sforzo teso alla competizione con l’ambiente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quindi alla ricerca di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efficienze, attraverso economie e attenta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programmazione del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lavoro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;</a:t>
            </a:r>
            <a:endParaRPr lang="it-IT" sz="16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Frontiere: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chiuse, ci si deve proteggere da un ambiente visto come ostile.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1600" dirty="0" smtClean="0">
                <a:latin typeface="Tahoma" pitchFamily="34" charset="0"/>
                <a:cs typeface="Tahoma" pitchFamily="34" charset="0"/>
              </a:rPr>
              <a:t>Da una parte si devono tutelare i “segreti aziendali”, dall’altra “spiare” gli altri;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Punti </a:t>
            </a:r>
            <a:r>
              <a:rPr lang="it-IT" sz="1600" b="1" dirty="0">
                <a:latin typeface="Tahoma" pitchFamily="34" charset="0"/>
                <a:cs typeface="Tahoma" pitchFamily="34" charset="0"/>
              </a:rPr>
              <a:t>di forza: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elevatissimo grado di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professionalità. L’ambiente competitivo è conosciuto approfonditamente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(spesso più di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quello interno) e affrontato con determinazione.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C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apacità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di trarre il massimo dal minimo, organizzare sistemi efficaci e metodi efficienti, ottenere risultati economici in tempi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brevi;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Punti </a:t>
            </a:r>
            <a:r>
              <a:rPr lang="it-IT" sz="1600" b="1" dirty="0">
                <a:latin typeface="Tahoma" pitchFamily="34" charset="0"/>
                <a:cs typeface="Tahoma" pitchFamily="34" charset="0"/>
              </a:rPr>
              <a:t>di debolezza: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tendenza al controllo di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persone 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iniziative e riluttanza a collaborare con altri team (e organizzazioni). Protezionismo e diffidenza sono una costante. Spesso la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competizione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interna tra team e dirigenti è altrettanto spietata di quella con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l’esterno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. Scarsa propensione agli investimenti a lungo termine (</a:t>
            </a:r>
            <a:r>
              <a:rPr lang="it-IT" sz="1600" dirty="0" err="1">
                <a:latin typeface="Tahoma" pitchFamily="34" charset="0"/>
                <a:cs typeface="Tahoma" pitchFamily="34" charset="0"/>
              </a:rPr>
              <a:t>R&amp;D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 e formazione) in nome della ricerca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del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risultato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immediato;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Successo basato su: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efficienza, marketing tradizionale, velocità di risposta all’ambiente e aggressività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commerciale;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Gestione del tempo: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è una delle principali preoccupazioni del team, il cui tempo è vissuto come </a:t>
            </a:r>
            <a:r>
              <a:rPr lang="it-IT" sz="1600" dirty="0" err="1" smtClean="0">
                <a:latin typeface="Tahoma" pitchFamily="34" charset="0"/>
                <a:cs typeface="Tahoma" pitchFamily="34" charset="0"/>
              </a:rPr>
              <a:t>monocronico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, ovvero lineare e scarso, quindi deve essere ben programmato e utilizzato;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uppo 13"/>
          <p:cNvGrpSpPr>
            <a:grpSpLocks/>
          </p:cNvGrpSpPr>
          <p:nvPr/>
        </p:nvGrpSpPr>
        <p:grpSpPr bwMode="auto">
          <a:xfrm>
            <a:off x="7003431" y="416142"/>
            <a:ext cx="1655955" cy="1655316"/>
            <a:chOff x="2771999" y="1989041"/>
            <a:chExt cx="3600000" cy="3600000"/>
          </a:xfrm>
        </p:grpSpPr>
        <p:cxnSp>
          <p:nvCxnSpPr>
            <p:cNvPr id="5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" name="Gruppo 8"/>
          <p:cNvGrpSpPr/>
          <p:nvPr/>
        </p:nvGrpSpPr>
        <p:grpSpPr>
          <a:xfrm>
            <a:off x="8026837" y="654535"/>
            <a:ext cx="414000" cy="414000"/>
            <a:chOff x="3525304" y="2156093"/>
            <a:chExt cx="414000" cy="414000"/>
          </a:xfrm>
          <a:solidFill>
            <a:srgbClr val="D55F1D"/>
          </a:solidFill>
        </p:grpSpPr>
        <p:sp>
          <p:nvSpPr>
            <p:cNvPr id="9" name="Ovale 27"/>
            <p:cNvSpPr>
              <a:spLocks noChangeArrowheads="1"/>
            </p:cNvSpPr>
            <p:nvPr/>
          </p:nvSpPr>
          <p:spPr bwMode="auto">
            <a:xfrm>
              <a:off x="3525304" y="2156093"/>
              <a:ext cx="414000" cy="414000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10" name="Connettore 2 29"/>
            <p:cNvCxnSpPr>
              <a:cxnSpLocks noChangeShapeType="1"/>
              <a:endCxn id="9" idx="4"/>
            </p:cNvCxnSpPr>
            <p:nvPr/>
          </p:nvCxnSpPr>
          <p:spPr bwMode="auto">
            <a:xfrm rot="16200000" flipH="1">
              <a:off x="3642011" y="2479800"/>
              <a:ext cx="180000" cy="585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Connettore 2 31"/>
            <p:cNvCxnSpPr>
              <a:cxnSpLocks noChangeShapeType="1"/>
              <a:endCxn id="9" idx="2"/>
            </p:cNvCxnSpPr>
            <p:nvPr/>
          </p:nvCxnSpPr>
          <p:spPr bwMode="auto">
            <a:xfrm rot="10800000">
              <a:off x="3529985" y="236905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3642305" y="2253877"/>
              <a:ext cx="180000" cy="2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Connettore 2 38"/>
            <p:cNvCxnSpPr>
              <a:cxnSpLocks noChangeShapeType="1"/>
              <a:endCxn id="9" idx="6"/>
            </p:cNvCxnSpPr>
            <p:nvPr/>
          </p:nvCxnSpPr>
          <p:spPr bwMode="auto">
            <a:xfrm flipV="1">
              <a:off x="3757112" y="236309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CasellaDiTesto 13"/>
          <p:cNvSpPr txBox="1"/>
          <p:nvPr/>
        </p:nvSpPr>
        <p:spPr>
          <a:xfrm>
            <a:off x="7791210" y="1293096"/>
            <a:ext cx="97580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1 - Artigianale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791210" y="394239"/>
            <a:ext cx="11198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2 - Meccanicistica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928649" y="394239"/>
            <a:ext cx="96894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3 - Umanistica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928649" y="1303185"/>
            <a:ext cx="9100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4 - Organica</a:t>
            </a:r>
          </a:p>
        </p:txBody>
      </p:sp>
      <p:sp>
        <p:nvSpPr>
          <p:cNvPr id="18" name="Ovale 27"/>
          <p:cNvSpPr>
            <a:spLocks noChangeArrowheads="1"/>
          </p:cNvSpPr>
          <p:nvPr/>
        </p:nvSpPr>
        <p:spPr bwMode="auto">
          <a:xfrm>
            <a:off x="8025750" y="1533057"/>
            <a:ext cx="414000" cy="414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19" name="Connettore 2 29"/>
          <p:cNvCxnSpPr>
            <a:cxnSpLocks noChangeShapeType="1"/>
            <a:endCxn id="18" idx="4"/>
          </p:cNvCxnSpPr>
          <p:nvPr/>
        </p:nvCxnSpPr>
        <p:spPr bwMode="auto">
          <a:xfrm rot="16200000" flipH="1">
            <a:off x="8142457" y="1856764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0" name="Connettore 2 31"/>
          <p:cNvCxnSpPr>
            <a:cxnSpLocks noChangeShapeType="1"/>
            <a:endCxn id="18" idx="2"/>
          </p:cNvCxnSpPr>
          <p:nvPr/>
        </p:nvCxnSpPr>
        <p:spPr bwMode="auto">
          <a:xfrm rot="10800000">
            <a:off x="8030431" y="1740058"/>
            <a:ext cx="180000" cy="119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1" name="Connettore 2 37"/>
          <p:cNvCxnSpPr>
            <a:cxnSpLocks noChangeShapeType="1"/>
            <a:endCxn id="18" idx="0"/>
          </p:cNvCxnSpPr>
          <p:nvPr/>
        </p:nvCxnSpPr>
        <p:spPr bwMode="auto">
          <a:xfrm rot="16200000" flipV="1">
            <a:off x="8142751" y="1635604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2" name="Connettore 2 38"/>
          <p:cNvCxnSpPr>
            <a:cxnSpLocks noChangeShapeType="1"/>
            <a:endCxn id="18" idx="6"/>
          </p:cNvCxnSpPr>
          <p:nvPr/>
        </p:nvCxnSpPr>
        <p:spPr bwMode="auto">
          <a:xfrm flipV="1">
            <a:off x="8257558" y="1740057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sp>
        <p:nvSpPr>
          <p:cNvPr id="23" name="Ovale 27"/>
          <p:cNvSpPr>
            <a:spLocks noChangeArrowheads="1"/>
          </p:cNvSpPr>
          <p:nvPr/>
        </p:nvSpPr>
        <p:spPr bwMode="auto">
          <a:xfrm>
            <a:off x="7235229" y="654535"/>
            <a:ext cx="414000" cy="4140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4" name="Connettore 2 29"/>
          <p:cNvCxnSpPr>
            <a:cxnSpLocks noChangeShapeType="1"/>
          </p:cNvCxnSpPr>
          <p:nvPr/>
        </p:nvCxnSpPr>
        <p:spPr bwMode="auto">
          <a:xfrm rot="16200000" flipH="1">
            <a:off x="7351936" y="1121832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Connettore 2 31"/>
          <p:cNvCxnSpPr>
            <a:cxnSpLocks noChangeShapeType="1"/>
          </p:cNvCxnSpPr>
          <p:nvPr/>
        </p:nvCxnSpPr>
        <p:spPr bwMode="auto">
          <a:xfrm rot="10800000">
            <a:off x="7100740" y="86749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644527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Connettore 2 38"/>
          <p:cNvCxnSpPr>
            <a:cxnSpLocks noChangeShapeType="1"/>
          </p:cNvCxnSpPr>
          <p:nvPr/>
        </p:nvCxnSpPr>
        <p:spPr bwMode="auto">
          <a:xfrm flipV="1">
            <a:off x="7587863" y="86153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e 27"/>
          <p:cNvSpPr>
            <a:spLocks noChangeArrowheads="1"/>
          </p:cNvSpPr>
          <p:nvPr/>
        </p:nvSpPr>
        <p:spPr bwMode="auto">
          <a:xfrm>
            <a:off x="7235229" y="1542446"/>
            <a:ext cx="414000" cy="4140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9" name="Connettore 2 28"/>
          <p:cNvCxnSpPr>
            <a:cxnSpLocks noChangeShapeType="1"/>
          </p:cNvCxnSpPr>
          <p:nvPr/>
        </p:nvCxnSpPr>
        <p:spPr bwMode="auto">
          <a:xfrm rot="16200000" flipH="1">
            <a:off x="7351936" y="1924009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0" name="Connettore 2 31"/>
          <p:cNvCxnSpPr>
            <a:cxnSpLocks noChangeShapeType="1"/>
          </p:cNvCxnSpPr>
          <p:nvPr/>
        </p:nvCxnSpPr>
        <p:spPr bwMode="auto">
          <a:xfrm rot="10800000">
            <a:off x="7176948" y="175540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1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1578550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2" name="Connettore 2 38"/>
          <p:cNvCxnSpPr>
            <a:cxnSpLocks noChangeShapeType="1"/>
          </p:cNvCxnSpPr>
          <p:nvPr/>
        </p:nvCxnSpPr>
        <p:spPr bwMode="auto">
          <a:xfrm flipV="1">
            <a:off x="7530707" y="174944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Team </a:t>
            </a: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meccanicistici </a:t>
            </a:r>
            <a:r>
              <a:rPr lang="it-IT" sz="2000" b="1" kern="0" dirty="0" smtClean="0">
                <a:latin typeface="Tahoma" pitchFamily="34" charset="0"/>
                <a:cs typeface="Tahoma" pitchFamily="34" charset="0"/>
              </a:rPr>
              <a:t>(segue)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68312" y="1340768"/>
            <a:ext cx="7344047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Possibili esempi: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team di grandi aziende (anche multinazionali)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in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1600" dirty="0" smtClean="0">
                <a:latin typeface="Tahoma" pitchFamily="34" charset="0"/>
                <a:cs typeface="Tahoma" pitchFamily="34" charset="0"/>
              </a:rPr>
              <a:t>settori tradizionalmente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ad alta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intensità competitiva;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Termini </a:t>
            </a:r>
            <a:r>
              <a:rPr lang="it-IT" sz="1600" b="1" dirty="0">
                <a:latin typeface="Tahoma" pitchFamily="34" charset="0"/>
                <a:cs typeface="Tahoma" pitchFamily="34" charset="0"/>
              </a:rPr>
              <a:t>chiave: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preparazione, analisi, controllo, misura, metodo, struttura, programmazione, competizione, lotta, costi, convincere, strategie, specialista, logica, “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sopravvive il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più forte”, “il tempo è denaro”, “il fine giustifica i mezzi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”;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Uffici: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 sono “come si deve”, ovvero molto funzionali, con </a:t>
            </a:r>
            <a:r>
              <a:rPr lang="it-IT" sz="1600" dirty="0" err="1">
                <a:latin typeface="Tahoma" pitchFamily="34" charset="0"/>
                <a:cs typeface="Tahoma" pitchFamily="34" charset="0"/>
              </a:rPr>
              <a:t>facility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 studiate per la produttività più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che per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il piacere e il “gusto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di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fare squadra” (il luogo dello svago è il distributore automatico delle bevande, ma anche qui spesso si parla o si commenta di lavoro). Dominano l’ordine, l’organizzazione, le indicazioni e le informazioni chiare ed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esaustive;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Definizione dei compiti: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secondo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mansionari molto precisi, che spiegano anche procedure, interfacce e gerarchie. Tutto il sistema è pensato e pianificato in modo da permettere l’integrazione precisa di qualsiasi nuovo arrivato (così come la sua sostituzione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);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Riunioni: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tipicamente sviluppate secondo una </a:t>
            </a:r>
            <a:r>
              <a:rPr lang="it-IT" sz="1600" i="1" dirty="0" smtClean="0">
                <a:latin typeface="Tahoma" pitchFamily="34" charset="0"/>
                <a:cs typeface="Tahoma" pitchFamily="34" charset="0"/>
              </a:rPr>
              <a:t>POLARITÀ TECNOCRATICA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ognuno espone al capo e gli altri vengono informati). Le decisioni avvengono dopo lunga raccolta d’informazioni 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la proposta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dell’esperto di turno, che il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leader poi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ratifica.</a:t>
            </a:r>
          </a:p>
        </p:txBody>
      </p:sp>
      <p:grpSp>
        <p:nvGrpSpPr>
          <p:cNvPr id="4" name="Gruppo 13"/>
          <p:cNvGrpSpPr>
            <a:grpSpLocks/>
          </p:cNvGrpSpPr>
          <p:nvPr/>
        </p:nvGrpSpPr>
        <p:grpSpPr bwMode="auto">
          <a:xfrm>
            <a:off x="7003431" y="416142"/>
            <a:ext cx="1655955" cy="1655316"/>
            <a:chOff x="2771999" y="1989041"/>
            <a:chExt cx="3600000" cy="3600000"/>
          </a:xfrm>
        </p:grpSpPr>
        <p:cxnSp>
          <p:nvCxnSpPr>
            <p:cNvPr id="5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" name="Gruppo 8"/>
          <p:cNvGrpSpPr/>
          <p:nvPr/>
        </p:nvGrpSpPr>
        <p:grpSpPr>
          <a:xfrm>
            <a:off x="8026837" y="654535"/>
            <a:ext cx="414000" cy="414000"/>
            <a:chOff x="3525304" y="2156093"/>
            <a:chExt cx="414000" cy="414000"/>
          </a:xfrm>
          <a:solidFill>
            <a:srgbClr val="D55F1D"/>
          </a:solidFill>
        </p:grpSpPr>
        <p:sp>
          <p:nvSpPr>
            <p:cNvPr id="9" name="Ovale 27"/>
            <p:cNvSpPr>
              <a:spLocks noChangeArrowheads="1"/>
            </p:cNvSpPr>
            <p:nvPr/>
          </p:nvSpPr>
          <p:spPr bwMode="auto">
            <a:xfrm>
              <a:off x="3525304" y="2156093"/>
              <a:ext cx="414000" cy="414000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10" name="Connettore 2 29"/>
            <p:cNvCxnSpPr>
              <a:cxnSpLocks noChangeShapeType="1"/>
              <a:endCxn id="9" idx="4"/>
            </p:cNvCxnSpPr>
            <p:nvPr/>
          </p:nvCxnSpPr>
          <p:spPr bwMode="auto">
            <a:xfrm rot="16200000" flipH="1">
              <a:off x="3642011" y="2479800"/>
              <a:ext cx="180000" cy="585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Connettore 2 31"/>
            <p:cNvCxnSpPr>
              <a:cxnSpLocks noChangeShapeType="1"/>
              <a:endCxn id="9" idx="2"/>
            </p:cNvCxnSpPr>
            <p:nvPr/>
          </p:nvCxnSpPr>
          <p:spPr bwMode="auto">
            <a:xfrm rot="10800000">
              <a:off x="3529985" y="236905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3642305" y="2253877"/>
              <a:ext cx="180000" cy="2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Connettore 2 38"/>
            <p:cNvCxnSpPr>
              <a:cxnSpLocks noChangeShapeType="1"/>
              <a:endCxn id="9" idx="6"/>
            </p:cNvCxnSpPr>
            <p:nvPr/>
          </p:nvCxnSpPr>
          <p:spPr bwMode="auto">
            <a:xfrm flipV="1">
              <a:off x="3757112" y="236309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CasellaDiTesto 13"/>
          <p:cNvSpPr txBox="1"/>
          <p:nvPr/>
        </p:nvSpPr>
        <p:spPr>
          <a:xfrm>
            <a:off x="7791210" y="1293096"/>
            <a:ext cx="97580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1 - Artigianale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791210" y="394239"/>
            <a:ext cx="11198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2 - Meccanicistica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928649" y="394239"/>
            <a:ext cx="96894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3 - Umanistica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928649" y="1303185"/>
            <a:ext cx="9100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4 - Organica</a:t>
            </a:r>
          </a:p>
        </p:txBody>
      </p:sp>
      <p:sp>
        <p:nvSpPr>
          <p:cNvPr id="18" name="Ovale 27"/>
          <p:cNvSpPr>
            <a:spLocks noChangeArrowheads="1"/>
          </p:cNvSpPr>
          <p:nvPr/>
        </p:nvSpPr>
        <p:spPr bwMode="auto">
          <a:xfrm>
            <a:off x="8025750" y="1533057"/>
            <a:ext cx="414000" cy="414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19" name="Connettore 2 29"/>
          <p:cNvCxnSpPr>
            <a:cxnSpLocks noChangeShapeType="1"/>
            <a:endCxn id="18" idx="4"/>
          </p:cNvCxnSpPr>
          <p:nvPr/>
        </p:nvCxnSpPr>
        <p:spPr bwMode="auto">
          <a:xfrm rot="16200000" flipH="1">
            <a:off x="8142457" y="1856764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0" name="Connettore 2 31"/>
          <p:cNvCxnSpPr>
            <a:cxnSpLocks noChangeShapeType="1"/>
            <a:endCxn id="18" idx="2"/>
          </p:cNvCxnSpPr>
          <p:nvPr/>
        </p:nvCxnSpPr>
        <p:spPr bwMode="auto">
          <a:xfrm rot="10800000">
            <a:off x="8030431" y="1740058"/>
            <a:ext cx="180000" cy="119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1" name="Connettore 2 37"/>
          <p:cNvCxnSpPr>
            <a:cxnSpLocks noChangeShapeType="1"/>
            <a:endCxn id="18" idx="0"/>
          </p:cNvCxnSpPr>
          <p:nvPr/>
        </p:nvCxnSpPr>
        <p:spPr bwMode="auto">
          <a:xfrm rot="16200000" flipV="1">
            <a:off x="8142751" y="1635604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2" name="Connettore 2 38"/>
          <p:cNvCxnSpPr>
            <a:cxnSpLocks noChangeShapeType="1"/>
            <a:endCxn id="18" idx="6"/>
          </p:cNvCxnSpPr>
          <p:nvPr/>
        </p:nvCxnSpPr>
        <p:spPr bwMode="auto">
          <a:xfrm flipV="1">
            <a:off x="8257558" y="1740057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sp>
        <p:nvSpPr>
          <p:cNvPr id="23" name="Ovale 27"/>
          <p:cNvSpPr>
            <a:spLocks noChangeArrowheads="1"/>
          </p:cNvSpPr>
          <p:nvPr/>
        </p:nvSpPr>
        <p:spPr bwMode="auto">
          <a:xfrm>
            <a:off x="7235229" y="654535"/>
            <a:ext cx="414000" cy="4140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4" name="Connettore 2 29"/>
          <p:cNvCxnSpPr>
            <a:cxnSpLocks noChangeShapeType="1"/>
          </p:cNvCxnSpPr>
          <p:nvPr/>
        </p:nvCxnSpPr>
        <p:spPr bwMode="auto">
          <a:xfrm rot="16200000" flipH="1">
            <a:off x="7351936" y="1121832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Connettore 2 31"/>
          <p:cNvCxnSpPr>
            <a:cxnSpLocks noChangeShapeType="1"/>
          </p:cNvCxnSpPr>
          <p:nvPr/>
        </p:nvCxnSpPr>
        <p:spPr bwMode="auto">
          <a:xfrm rot="10800000">
            <a:off x="7100740" y="86749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644527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Connettore 2 38"/>
          <p:cNvCxnSpPr>
            <a:cxnSpLocks noChangeShapeType="1"/>
          </p:cNvCxnSpPr>
          <p:nvPr/>
        </p:nvCxnSpPr>
        <p:spPr bwMode="auto">
          <a:xfrm flipV="1">
            <a:off x="7587863" y="86153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e 27"/>
          <p:cNvSpPr>
            <a:spLocks noChangeArrowheads="1"/>
          </p:cNvSpPr>
          <p:nvPr/>
        </p:nvSpPr>
        <p:spPr bwMode="auto">
          <a:xfrm>
            <a:off x="7235229" y="1542446"/>
            <a:ext cx="414000" cy="4140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9" name="Connettore 2 28"/>
          <p:cNvCxnSpPr>
            <a:cxnSpLocks noChangeShapeType="1"/>
          </p:cNvCxnSpPr>
          <p:nvPr/>
        </p:nvCxnSpPr>
        <p:spPr bwMode="auto">
          <a:xfrm rot="16200000" flipH="1">
            <a:off x="7351936" y="1924009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0" name="Connettore 2 31"/>
          <p:cNvCxnSpPr>
            <a:cxnSpLocks noChangeShapeType="1"/>
          </p:cNvCxnSpPr>
          <p:nvPr/>
        </p:nvCxnSpPr>
        <p:spPr bwMode="auto">
          <a:xfrm rot="10800000">
            <a:off x="7176948" y="175540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1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1578550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2" name="Connettore 2 38"/>
          <p:cNvCxnSpPr>
            <a:cxnSpLocks noChangeShapeType="1"/>
          </p:cNvCxnSpPr>
          <p:nvPr/>
        </p:nvCxnSpPr>
        <p:spPr bwMode="auto">
          <a:xfrm flipV="1">
            <a:off x="7530707" y="174944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557463" y="2781300"/>
            <a:ext cx="40005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Guardiamo insieme un </a:t>
            </a:r>
            <a:r>
              <a:rPr lang="it-IT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video</a:t>
            </a:r>
          </a:p>
          <a:p>
            <a:pPr algn="ctr">
              <a:defRPr/>
            </a:pPr>
            <a:r>
              <a:rPr lang="it-IT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Any</a:t>
            </a:r>
            <a:r>
              <a:rPr lang="it-IT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it-IT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given</a:t>
            </a:r>
            <a:r>
              <a:rPr lang="it-IT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it-IT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Sunday</a:t>
            </a:r>
            <a:r>
              <a:rPr lang="it-IT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(al pacino)</a:t>
            </a:r>
            <a:endParaRPr lang="it-IT" sz="32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Team </a:t>
            </a: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umanistici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68313" y="1198479"/>
            <a:ext cx="7272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Orientamento dell’energia: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verso l’esterno, in uno sforzo teso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alla gratificazione dell’ambiente, all’espansione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alla cura dell’immagine di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1600" dirty="0" smtClean="0">
                <a:latin typeface="Tahoma" pitchFamily="34" charset="0"/>
                <a:cs typeface="Tahoma" pitchFamily="34" charset="0"/>
              </a:rPr>
              <a:t>luogo ideale in cui lavorare. 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1600" dirty="0" smtClean="0">
                <a:latin typeface="Tahoma" pitchFamily="34" charset="0"/>
                <a:cs typeface="Tahoma" pitchFamily="34" charset="0"/>
              </a:rPr>
              <a:t>In contemporanea si ricerca la creazione di un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alto livello di benessere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interno;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Frontiere: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aperte, con i membri del team che sono in continua interazione con l’esterno e quindi spesso attratti da esso. Frequenti assenze per seguire i vari impegni al di fuori del team possono condurre a un “effetto colabrodo”;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Punti </a:t>
            </a:r>
            <a:r>
              <a:rPr lang="it-IT" sz="1600" b="1" dirty="0">
                <a:latin typeface="Tahoma" pitchFamily="34" charset="0"/>
                <a:cs typeface="Tahoma" pitchFamily="34" charset="0"/>
              </a:rPr>
              <a:t>di forza: </a:t>
            </a:r>
            <a:r>
              <a:rPr lang="it-IT" sz="1600" dirty="0" err="1">
                <a:latin typeface="Tahoma" pitchFamily="34" charset="0"/>
                <a:cs typeface="Tahoma" pitchFamily="34" charset="0"/>
              </a:rPr>
              <a:t>inclusività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, capacità di sviluppo e innovazione, grande orientamento al cliente, tanto interno, quanto esterno e al continuo sviluppo delle competenze e del proprio capitale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umano;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Punti </a:t>
            </a:r>
            <a:r>
              <a:rPr lang="it-IT" sz="1600" b="1" dirty="0">
                <a:latin typeface="Tahoma" pitchFamily="34" charset="0"/>
                <a:cs typeface="Tahoma" pitchFamily="34" charset="0"/>
              </a:rPr>
              <a:t>di debolezza: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l’approvazione sociale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può far perdere il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focus sui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problemi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da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risolvere. Allo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stesso modo l’attenzione allo “stare insieme” può andare a scapito dell’orientamento a raggiungere rapidamente gli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obiettivi, mettendo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sotto scacco il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processo decisionale;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Successo basato su: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rapporti positivi con l’ambiente, immagine sociale, nuove forme di marketing, capacità visionaria e </a:t>
            </a:r>
            <a:r>
              <a:rPr lang="it-IT" sz="1600" dirty="0" err="1" smtClean="0">
                <a:latin typeface="Tahoma" pitchFamily="34" charset="0"/>
                <a:cs typeface="Tahoma" pitchFamily="34" charset="0"/>
              </a:rPr>
              <a:t>seduttiva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 verso l’ambiente;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Gestione del tempo: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il tempo è vissuto come extracronico, nel senso che quello esterno è sempre più importante di quello interno. Chi si rivolge a questo team trova sempre una sponda d’ascolto e d’aiuto;</a:t>
            </a:r>
          </a:p>
        </p:txBody>
      </p:sp>
      <p:grpSp>
        <p:nvGrpSpPr>
          <p:cNvPr id="2" name="Gruppo 13"/>
          <p:cNvGrpSpPr>
            <a:grpSpLocks/>
          </p:cNvGrpSpPr>
          <p:nvPr/>
        </p:nvGrpSpPr>
        <p:grpSpPr bwMode="auto">
          <a:xfrm>
            <a:off x="7003431" y="416142"/>
            <a:ext cx="1655955" cy="1655316"/>
            <a:chOff x="2771999" y="1989041"/>
            <a:chExt cx="3600000" cy="3600000"/>
          </a:xfrm>
        </p:grpSpPr>
        <p:cxnSp>
          <p:nvCxnSpPr>
            <p:cNvPr id="5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uppo 8"/>
          <p:cNvGrpSpPr/>
          <p:nvPr/>
        </p:nvGrpSpPr>
        <p:grpSpPr>
          <a:xfrm>
            <a:off x="8026837" y="654535"/>
            <a:ext cx="414000" cy="414000"/>
            <a:chOff x="3525304" y="2156093"/>
            <a:chExt cx="414000" cy="414000"/>
          </a:xfrm>
          <a:blipFill>
            <a:blip r:embed="rId3"/>
            <a:tile tx="0" ty="0" sx="100000" sy="100000" flip="none" algn="tl"/>
          </a:blipFill>
        </p:grpSpPr>
        <p:sp>
          <p:nvSpPr>
            <p:cNvPr id="9" name="Ovale 27"/>
            <p:cNvSpPr>
              <a:spLocks noChangeArrowheads="1"/>
            </p:cNvSpPr>
            <p:nvPr/>
          </p:nvSpPr>
          <p:spPr bwMode="auto">
            <a:xfrm>
              <a:off x="3525304" y="2156093"/>
              <a:ext cx="414000" cy="414000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10" name="Connettore 2 29"/>
            <p:cNvCxnSpPr>
              <a:cxnSpLocks noChangeShapeType="1"/>
              <a:endCxn id="9" idx="4"/>
            </p:cNvCxnSpPr>
            <p:nvPr/>
          </p:nvCxnSpPr>
          <p:spPr bwMode="auto">
            <a:xfrm rot="16200000" flipH="1">
              <a:off x="3642011" y="2479800"/>
              <a:ext cx="180000" cy="585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Connettore 2 31"/>
            <p:cNvCxnSpPr>
              <a:cxnSpLocks noChangeShapeType="1"/>
              <a:endCxn id="9" idx="2"/>
            </p:cNvCxnSpPr>
            <p:nvPr/>
          </p:nvCxnSpPr>
          <p:spPr bwMode="auto">
            <a:xfrm rot="10800000">
              <a:off x="3529985" y="236905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3642305" y="2253877"/>
              <a:ext cx="180000" cy="2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Connettore 2 38"/>
            <p:cNvCxnSpPr>
              <a:cxnSpLocks noChangeShapeType="1"/>
              <a:endCxn id="9" idx="6"/>
            </p:cNvCxnSpPr>
            <p:nvPr/>
          </p:nvCxnSpPr>
          <p:spPr bwMode="auto">
            <a:xfrm flipV="1">
              <a:off x="3757112" y="236309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CasellaDiTesto 13"/>
          <p:cNvSpPr txBox="1"/>
          <p:nvPr/>
        </p:nvSpPr>
        <p:spPr>
          <a:xfrm>
            <a:off x="7791210" y="1293096"/>
            <a:ext cx="97580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1 - Artigianale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791210" y="394239"/>
            <a:ext cx="11198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2 - Meccanicistica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928649" y="394239"/>
            <a:ext cx="96894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3 - Umanistica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928649" y="1303185"/>
            <a:ext cx="9100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4 - Organica</a:t>
            </a:r>
          </a:p>
        </p:txBody>
      </p:sp>
      <p:sp>
        <p:nvSpPr>
          <p:cNvPr id="18" name="Ovale 27"/>
          <p:cNvSpPr>
            <a:spLocks noChangeArrowheads="1"/>
          </p:cNvSpPr>
          <p:nvPr/>
        </p:nvSpPr>
        <p:spPr bwMode="auto">
          <a:xfrm>
            <a:off x="8025750" y="1533057"/>
            <a:ext cx="414000" cy="414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19" name="Connettore 2 29"/>
          <p:cNvCxnSpPr>
            <a:cxnSpLocks noChangeShapeType="1"/>
            <a:endCxn id="18" idx="4"/>
          </p:cNvCxnSpPr>
          <p:nvPr/>
        </p:nvCxnSpPr>
        <p:spPr bwMode="auto">
          <a:xfrm rot="16200000" flipH="1">
            <a:off x="8142457" y="1856764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0" name="Connettore 2 31"/>
          <p:cNvCxnSpPr>
            <a:cxnSpLocks noChangeShapeType="1"/>
            <a:endCxn id="18" idx="2"/>
          </p:cNvCxnSpPr>
          <p:nvPr/>
        </p:nvCxnSpPr>
        <p:spPr bwMode="auto">
          <a:xfrm rot="10800000">
            <a:off x="8030431" y="1740058"/>
            <a:ext cx="180000" cy="119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1" name="Connettore 2 37"/>
          <p:cNvCxnSpPr>
            <a:cxnSpLocks noChangeShapeType="1"/>
            <a:endCxn id="18" idx="0"/>
          </p:cNvCxnSpPr>
          <p:nvPr/>
        </p:nvCxnSpPr>
        <p:spPr bwMode="auto">
          <a:xfrm rot="16200000" flipV="1">
            <a:off x="8142751" y="1635604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2" name="Connettore 2 38"/>
          <p:cNvCxnSpPr>
            <a:cxnSpLocks noChangeShapeType="1"/>
            <a:endCxn id="18" idx="6"/>
          </p:cNvCxnSpPr>
          <p:nvPr/>
        </p:nvCxnSpPr>
        <p:spPr bwMode="auto">
          <a:xfrm flipV="1">
            <a:off x="8257558" y="1740057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sp>
        <p:nvSpPr>
          <p:cNvPr id="23" name="Ovale 27"/>
          <p:cNvSpPr>
            <a:spLocks noChangeArrowheads="1"/>
          </p:cNvSpPr>
          <p:nvPr/>
        </p:nvSpPr>
        <p:spPr bwMode="auto">
          <a:xfrm>
            <a:off x="7235229" y="654535"/>
            <a:ext cx="414000" cy="414000"/>
          </a:xfrm>
          <a:prstGeom prst="ellipse">
            <a:avLst/>
          </a:prstGeom>
          <a:solidFill>
            <a:srgbClr val="D55F1D"/>
          </a:solid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4" name="Connettore 2 29"/>
          <p:cNvCxnSpPr>
            <a:cxnSpLocks noChangeShapeType="1"/>
          </p:cNvCxnSpPr>
          <p:nvPr/>
        </p:nvCxnSpPr>
        <p:spPr bwMode="auto">
          <a:xfrm rot="16200000" flipH="1">
            <a:off x="7351936" y="1121832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Connettore 2 31"/>
          <p:cNvCxnSpPr>
            <a:cxnSpLocks noChangeShapeType="1"/>
          </p:cNvCxnSpPr>
          <p:nvPr/>
        </p:nvCxnSpPr>
        <p:spPr bwMode="auto">
          <a:xfrm rot="10800000">
            <a:off x="7100740" y="86749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644527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Connettore 2 38"/>
          <p:cNvCxnSpPr>
            <a:cxnSpLocks noChangeShapeType="1"/>
          </p:cNvCxnSpPr>
          <p:nvPr/>
        </p:nvCxnSpPr>
        <p:spPr bwMode="auto">
          <a:xfrm flipV="1">
            <a:off x="7587863" y="86153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e 27"/>
          <p:cNvSpPr>
            <a:spLocks noChangeArrowheads="1"/>
          </p:cNvSpPr>
          <p:nvPr/>
        </p:nvSpPr>
        <p:spPr bwMode="auto">
          <a:xfrm>
            <a:off x="7235229" y="1542446"/>
            <a:ext cx="414000" cy="4140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9" name="Connettore 2 28"/>
          <p:cNvCxnSpPr>
            <a:cxnSpLocks noChangeShapeType="1"/>
          </p:cNvCxnSpPr>
          <p:nvPr/>
        </p:nvCxnSpPr>
        <p:spPr bwMode="auto">
          <a:xfrm rot="16200000" flipH="1">
            <a:off x="7351936" y="1924009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0" name="Connettore 2 31"/>
          <p:cNvCxnSpPr>
            <a:cxnSpLocks noChangeShapeType="1"/>
          </p:cNvCxnSpPr>
          <p:nvPr/>
        </p:nvCxnSpPr>
        <p:spPr bwMode="auto">
          <a:xfrm rot="10800000">
            <a:off x="7176948" y="175540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1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1578550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2" name="Connettore 2 38"/>
          <p:cNvCxnSpPr>
            <a:cxnSpLocks noChangeShapeType="1"/>
          </p:cNvCxnSpPr>
          <p:nvPr/>
        </p:nvCxnSpPr>
        <p:spPr bwMode="auto">
          <a:xfrm flipV="1">
            <a:off x="7530707" y="174944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Team </a:t>
            </a: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umanistici </a:t>
            </a:r>
            <a:r>
              <a:rPr lang="it-IT" sz="2000" b="1" kern="0" dirty="0" smtClean="0">
                <a:latin typeface="Tahoma" pitchFamily="34" charset="0"/>
                <a:cs typeface="Tahoma" pitchFamily="34" charset="0"/>
              </a:rPr>
              <a:t>(segue)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68313" y="1092332"/>
            <a:ext cx="7272000" cy="53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Possibili esempi: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team di aziende del settore dei servizi,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professionali 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1600" dirty="0" smtClean="0">
                <a:latin typeface="Tahoma" pitchFamily="34" charset="0"/>
                <a:cs typeface="Tahoma" pitchFamily="34" charset="0"/>
              </a:rPr>
              <a:t>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ad alto valore aggiunto,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che danno centralità al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rapporto con il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cliente;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Termini chiave: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”grande famiglia”, casa, calore, partecipazione,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aiuto, accoglienza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, seduzione, benessere,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consenso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, crescere, piacere, sentimento, arricchimento dei compiti, appartenenza, “senza onde”, rete, attraente, comunicazione, innovazioni di marketing,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motivazione;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Uffici: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 sono il “sogno degli architetti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”,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spaziosi, luminosi, possibilmente immersi in un ambiente verde e accogliente in stile campus, senza divisioni interne in modo da favorire l’integrazione teorica di tutti con tutti, anche se di fatto alcuni possono mal tollerare la conseguente mancanza di privacy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Definizione dei compiti: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apparentemente collettiva, cosa che rende spesso difficile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evidenziare le responsabilità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individuali. Sembra quasi che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tutti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siano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responsabili di tutto. La credenza radicata è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che solo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gli atteggiamenti positivi e l’atmosfera generale amichevole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motivino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i membri del team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al risultato;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Riunioni: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numerose, in cui, come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caso estremo, tutti discutono i problemi con tutti, finché tutti siano d’accordo sulla soluzione che dovrà essere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attuata. Si è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nell’ambito di una </a:t>
            </a:r>
            <a:r>
              <a:rPr lang="it-IT" sz="1600" i="1" dirty="0" smtClean="0">
                <a:latin typeface="Tahoma" pitchFamily="34" charset="0"/>
                <a:cs typeface="Tahoma" pitchFamily="34" charset="0"/>
              </a:rPr>
              <a:t>POLARITÀ RELAZIONALE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: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 il consenso è fondamentale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(le decisioni sono prese collegialmente, cercando il più possibile di raggiungere un’unanimità di fatto) ed eventuali astensioni,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dissensi, coalizioni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o posizioni discordanti tra due o più membri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bloccano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o rallentano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molto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il processo.</a:t>
            </a:r>
          </a:p>
        </p:txBody>
      </p:sp>
      <p:grpSp>
        <p:nvGrpSpPr>
          <p:cNvPr id="4" name="Gruppo 13"/>
          <p:cNvGrpSpPr>
            <a:grpSpLocks/>
          </p:cNvGrpSpPr>
          <p:nvPr/>
        </p:nvGrpSpPr>
        <p:grpSpPr bwMode="auto">
          <a:xfrm>
            <a:off x="7003431" y="416142"/>
            <a:ext cx="1655955" cy="1655316"/>
            <a:chOff x="2771999" y="1989041"/>
            <a:chExt cx="3600000" cy="3600000"/>
          </a:xfrm>
        </p:grpSpPr>
        <p:cxnSp>
          <p:nvCxnSpPr>
            <p:cNvPr id="5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" name="Gruppo 8"/>
          <p:cNvGrpSpPr/>
          <p:nvPr/>
        </p:nvGrpSpPr>
        <p:grpSpPr>
          <a:xfrm>
            <a:off x="8026837" y="654535"/>
            <a:ext cx="414000" cy="414000"/>
            <a:chOff x="3525304" y="2156093"/>
            <a:chExt cx="414000" cy="414000"/>
          </a:xfrm>
          <a:blipFill>
            <a:blip r:embed="rId3"/>
            <a:tile tx="0" ty="0" sx="100000" sy="100000" flip="none" algn="tl"/>
          </a:blipFill>
        </p:grpSpPr>
        <p:sp>
          <p:nvSpPr>
            <p:cNvPr id="9" name="Ovale 27"/>
            <p:cNvSpPr>
              <a:spLocks noChangeArrowheads="1"/>
            </p:cNvSpPr>
            <p:nvPr/>
          </p:nvSpPr>
          <p:spPr bwMode="auto">
            <a:xfrm>
              <a:off x="3525304" y="2156093"/>
              <a:ext cx="414000" cy="414000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10" name="Connettore 2 29"/>
            <p:cNvCxnSpPr>
              <a:cxnSpLocks noChangeShapeType="1"/>
              <a:endCxn id="9" idx="4"/>
            </p:cNvCxnSpPr>
            <p:nvPr/>
          </p:nvCxnSpPr>
          <p:spPr bwMode="auto">
            <a:xfrm rot="16200000" flipH="1">
              <a:off x="3642011" y="2479800"/>
              <a:ext cx="180000" cy="585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Connettore 2 31"/>
            <p:cNvCxnSpPr>
              <a:cxnSpLocks noChangeShapeType="1"/>
              <a:endCxn id="9" idx="2"/>
            </p:cNvCxnSpPr>
            <p:nvPr/>
          </p:nvCxnSpPr>
          <p:spPr bwMode="auto">
            <a:xfrm rot="10800000">
              <a:off x="3529985" y="236905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3642305" y="2253877"/>
              <a:ext cx="180000" cy="2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Connettore 2 38"/>
            <p:cNvCxnSpPr>
              <a:cxnSpLocks noChangeShapeType="1"/>
              <a:endCxn id="9" idx="6"/>
            </p:cNvCxnSpPr>
            <p:nvPr/>
          </p:nvCxnSpPr>
          <p:spPr bwMode="auto">
            <a:xfrm flipV="1">
              <a:off x="3757112" y="236309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CasellaDiTesto 13"/>
          <p:cNvSpPr txBox="1"/>
          <p:nvPr/>
        </p:nvSpPr>
        <p:spPr>
          <a:xfrm>
            <a:off x="7791210" y="1293096"/>
            <a:ext cx="97580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1 - Artigianale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791210" y="394239"/>
            <a:ext cx="11198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2 - Meccanicistica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928649" y="394239"/>
            <a:ext cx="96894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3 - Umanistica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928649" y="1303185"/>
            <a:ext cx="9100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4 - Organica</a:t>
            </a:r>
          </a:p>
        </p:txBody>
      </p:sp>
      <p:sp>
        <p:nvSpPr>
          <p:cNvPr id="18" name="Ovale 27"/>
          <p:cNvSpPr>
            <a:spLocks noChangeArrowheads="1"/>
          </p:cNvSpPr>
          <p:nvPr/>
        </p:nvSpPr>
        <p:spPr bwMode="auto">
          <a:xfrm>
            <a:off x="8025750" y="1533057"/>
            <a:ext cx="414000" cy="414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19" name="Connettore 2 29"/>
          <p:cNvCxnSpPr>
            <a:cxnSpLocks noChangeShapeType="1"/>
            <a:endCxn id="18" idx="4"/>
          </p:cNvCxnSpPr>
          <p:nvPr/>
        </p:nvCxnSpPr>
        <p:spPr bwMode="auto">
          <a:xfrm rot="16200000" flipH="1">
            <a:off x="8142457" y="1856764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0" name="Connettore 2 31"/>
          <p:cNvCxnSpPr>
            <a:cxnSpLocks noChangeShapeType="1"/>
            <a:endCxn id="18" idx="2"/>
          </p:cNvCxnSpPr>
          <p:nvPr/>
        </p:nvCxnSpPr>
        <p:spPr bwMode="auto">
          <a:xfrm rot="10800000">
            <a:off x="8030431" y="1740058"/>
            <a:ext cx="180000" cy="119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1" name="Connettore 2 37"/>
          <p:cNvCxnSpPr>
            <a:cxnSpLocks noChangeShapeType="1"/>
            <a:endCxn id="18" idx="0"/>
          </p:cNvCxnSpPr>
          <p:nvPr/>
        </p:nvCxnSpPr>
        <p:spPr bwMode="auto">
          <a:xfrm rot="16200000" flipV="1">
            <a:off x="8142751" y="1635604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2" name="Connettore 2 38"/>
          <p:cNvCxnSpPr>
            <a:cxnSpLocks noChangeShapeType="1"/>
            <a:endCxn id="18" idx="6"/>
          </p:cNvCxnSpPr>
          <p:nvPr/>
        </p:nvCxnSpPr>
        <p:spPr bwMode="auto">
          <a:xfrm flipV="1">
            <a:off x="8257558" y="1740057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sp>
        <p:nvSpPr>
          <p:cNvPr id="23" name="Ovale 27"/>
          <p:cNvSpPr>
            <a:spLocks noChangeArrowheads="1"/>
          </p:cNvSpPr>
          <p:nvPr/>
        </p:nvSpPr>
        <p:spPr bwMode="auto">
          <a:xfrm>
            <a:off x="7235229" y="654535"/>
            <a:ext cx="414000" cy="414000"/>
          </a:xfrm>
          <a:prstGeom prst="ellipse">
            <a:avLst/>
          </a:prstGeom>
          <a:solidFill>
            <a:srgbClr val="D55F1D"/>
          </a:solid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4" name="Connettore 2 29"/>
          <p:cNvCxnSpPr>
            <a:cxnSpLocks noChangeShapeType="1"/>
          </p:cNvCxnSpPr>
          <p:nvPr/>
        </p:nvCxnSpPr>
        <p:spPr bwMode="auto">
          <a:xfrm rot="16200000" flipH="1">
            <a:off x="7351936" y="1121832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Connettore 2 31"/>
          <p:cNvCxnSpPr>
            <a:cxnSpLocks noChangeShapeType="1"/>
          </p:cNvCxnSpPr>
          <p:nvPr/>
        </p:nvCxnSpPr>
        <p:spPr bwMode="auto">
          <a:xfrm rot="10800000">
            <a:off x="7100740" y="86749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644527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Connettore 2 38"/>
          <p:cNvCxnSpPr>
            <a:cxnSpLocks noChangeShapeType="1"/>
          </p:cNvCxnSpPr>
          <p:nvPr/>
        </p:nvCxnSpPr>
        <p:spPr bwMode="auto">
          <a:xfrm flipV="1">
            <a:off x="7587863" y="86153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e 27"/>
          <p:cNvSpPr>
            <a:spLocks noChangeArrowheads="1"/>
          </p:cNvSpPr>
          <p:nvPr/>
        </p:nvSpPr>
        <p:spPr bwMode="auto">
          <a:xfrm>
            <a:off x="7235229" y="1542446"/>
            <a:ext cx="414000" cy="4140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9" name="Connettore 2 28"/>
          <p:cNvCxnSpPr>
            <a:cxnSpLocks noChangeShapeType="1"/>
          </p:cNvCxnSpPr>
          <p:nvPr/>
        </p:nvCxnSpPr>
        <p:spPr bwMode="auto">
          <a:xfrm rot="16200000" flipH="1">
            <a:off x="7351936" y="1924009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0" name="Connettore 2 31"/>
          <p:cNvCxnSpPr>
            <a:cxnSpLocks noChangeShapeType="1"/>
          </p:cNvCxnSpPr>
          <p:nvPr/>
        </p:nvCxnSpPr>
        <p:spPr bwMode="auto">
          <a:xfrm rot="10800000">
            <a:off x="7176948" y="175540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1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1578550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2" name="Connettore 2 38"/>
          <p:cNvCxnSpPr>
            <a:cxnSpLocks noChangeShapeType="1"/>
          </p:cNvCxnSpPr>
          <p:nvPr/>
        </p:nvCxnSpPr>
        <p:spPr bwMode="auto">
          <a:xfrm flipV="1">
            <a:off x="7530707" y="174944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Team </a:t>
            </a: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organici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468313" y="1168286"/>
            <a:ext cx="7272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Orientamento dell’energia: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verso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l’interno. Le pressioni, le richieste,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1600" dirty="0" smtClean="0">
                <a:latin typeface="Tahoma" pitchFamily="34" charset="0"/>
                <a:cs typeface="Tahoma" pitchFamily="34" charset="0"/>
              </a:rPr>
              <a:t>i trend ambientali sono raccolti e integrati all’interno del team e diventano materia su cui questo lavora;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Frontiere: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sono permeabili all’ambiente, da cui il team apprende, ma si lascia anche interrompere in continuazione;</a:t>
            </a:r>
            <a:endParaRPr lang="it-IT" sz="1600" b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Punti </a:t>
            </a:r>
            <a:r>
              <a:rPr lang="it-IT" sz="1600" b="1" dirty="0">
                <a:latin typeface="Tahoma" pitchFamily="34" charset="0"/>
                <a:cs typeface="Tahoma" pitchFamily="34" charset="0"/>
              </a:rPr>
              <a:t>di forza: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grande orientamento all’azione, capacità di gestione dei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cambiamenti,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di reazione alle situazioni d’urgenza e alle richieste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ambientali,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spesso con notevole creatività.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Predisposizione alla gestione </a:t>
            </a:r>
            <a:r>
              <a:rPr lang="it-IT" sz="1600" dirty="0" err="1" smtClean="0">
                <a:latin typeface="Tahoma" pitchFamily="34" charset="0"/>
                <a:cs typeface="Tahoma" pitchFamily="34" charset="0"/>
              </a:rPr>
              <a:t>multi-task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.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Punti </a:t>
            </a:r>
            <a:r>
              <a:rPr lang="it-IT" sz="1600" b="1" dirty="0">
                <a:latin typeface="Tahoma" pitchFamily="34" charset="0"/>
                <a:cs typeface="Tahoma" pitchFamily="34" charset="0"/>
              </a:rPr>
              <a:t>di debolezza: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difficoltà a mantenere le linee di politica aziendale, proprio per via dell’alta reattività all’ambiente, e quindi a seguire strategie a lungo termine. Rischio dell’ “effetto spugna”, che può trasformare la capacità di essere </a:t>
            </a:r>
            <a:r>
              <a:rPr lang="it-IT" sz="1600" dirty="0" err="1" smtClean="0">
                <a:latin typeface="Tahoma" pitchFamily="34" charset="0"/>
                <a:cs typeface="Tahoma" pitchFamily="34" charset="0"/>
              </a:rPr>
              <a:t>multi-task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in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caos;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Successo basato su: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apertura verso gli stimoli esterni, che determina una grande capacità di cogliere le esigenze evolutive del mercato e creare innovazioni, velocità delle interazioni e tempi di risposta molto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contenuti;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Gestione del tempo: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il tempo è </a:t>
            </a:r>
            <a:r>
              <a:rPr lang="it-IT" sz="1600" dirty="0" err="1" smtClean="0">
                <a:latin typeface="Tahoma" pitchFamily="34" charset="0"/>
                <a:cs typeface="Tahoma" pitchFamily="34" charset="0"/>
              </a:rPr>
              <a:t>policronico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, vissuto in modo opportunistico, non lineare, adattabile, con svariati livelli (cicli) attivi e coesistenti nello stesso momento. Ne consegue una frequente difficoltà di gestione e di rispetto delle scadenze;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uppo 13"/>
          <p:cNvGrpSpPr>
            <a:grpSpLocks/>
          </p:cNvGrpSpPr>
          <p:nvPr/>
        </p:nvGrpSpPr>
        <p:grpSpPr bwMode="auto">
          <a:xfrm>
            <a:off x="7003431" y="416142"/>
            <a:ext cx="1655955" cy="1655316"/>
            <a:chOff x="2771999" y="1989041"/>
            <a:chExt cx="3600000" cy="3600000"/>
          </a:xfrm>
        </p:grpSpPr>
        <p:cxnSp>
          <p:nvCxnSpPr>
            <p:cNvPr id="5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" name="Gruppo 8"/>
          <p:cNvGrpSpPr/>
          <p:nvPr/>
        </p:nvGrpSpPr>
        <p:grpSpPr>
          <a:xfrm>
            <a:off x="8026837" y="654535"/>
            <a:ext cx="414000" cy="414000"/>
            <a:chOff x="3525304" y="2156093"/>
            <a:chExt cx="414000" cy="414000"/>
          </a:xfrm>
          <a:blipFill>
            <a:blip r:embed="rId3"/>
            <a:tile tx="0" ty="0" sx="100000" sy="100000" flip="none" algn="tl"/>
          </a:blipFill>
        </p:grpSpPr>
        <p:sp>
          <p:nvSpPr>
            <p:cNvPr id="9" name="Ovale 27"/>
            <p:cNvSpPr>
              <a:spLocks noChangeArrowheads="1"/>
            </p:cNvSpPr>
            <p:nvPr/>
          </p:nvSpPr>
          <p:spPr bwMode="auto">
            <a:xfrm>
              <a:off x="3525304" y="2156093"/>
              <a:ext cx="414000" cy="414000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10" name="Connettore 2 29"/>
            <p:cNvCxnSpPr>
              <a:cxnSpLocks noChangeShapeType="1"/>
              <a:endCxn id="9" idx="4"/>
            </p:cNvCxnSpPr>
            <p:nvPr/>
          </p:nvCxnSpPr>
          <p:spPr bwMode="auto">
            <a:xfrm rot="16200000" flipH="1">
              <a:off x="3642011" y="2479800"/>
              <a:ext cx="180000" cy="585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Connettore 2 31"/>
            <p:cNvCxnSpPr>
              <a:cxnSpLocks noChangeShapeType="1"/>
              <a:endCxn id="9" idx="2"/>
            </p:cNvCxnSpPr>
            <p:nvPr/>
          </p:nvCxnSpPr>
          <p:spPr bwMode="auto">
            <a:xfrm rot="10800000">
              <a:off x="3529985" y="236905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3642305" y="2253877"/>
              <a:ext cx="180000" cy="2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Connettore 2 38"/>
            <p:cNvCxnSpPr>
              <a:cxnSpLocks noChangeShapeType="1"/>
              <a:endCxn id="9" idx="6"/>
            </p:cNvCxnSpPr>
            <p:nvPr/>
          </p:nvCxnSpPr>
          <p:spPr bwMode="auto">
            <a:xfrm flipV="1">
              <a:off x="3757112" y="236309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CasellaDiTesto 13"/>
          <p:cNvSpPr txBox="1"/>
          <p:nvPr/>
        </p:nvSpPr>
        <p:spPr>
          <a:xfrm>
            <a:off x="7791210" y="1293096"/>
            <a:ext cx="97580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1 - Artigianale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791210" y="394239"/>
            <a:ext cx="11198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2 - Meccanicistica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928649" y="394239"/>
            <a:ext cx="96894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3 - Umanistica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928649" y="1303185"/>
            <a:ext cx="9100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4 - Organica</a:t>
            </a:r>
          </a:p>
        </p:txBody>
      </p:sp>
      <p:sp>
        <p:nvSpPr>
          <p:cNvPr id="18" name="Ovale 27"/>
          <p:cNvSpPr>
            <a:spLocks noChangeArrowheads="1"/>
          </p:cNvSpPr>
          <p:nvPr/>
        </p:nvSpPr>
        <p:spPr bwMode="auto">
          <a:xfrm>
            <a:off x="8025750" y="1533057"/>
            <a:ext cx="414000" cy="414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19" name="Connettore 2 29"/>
          <p:cNvCxnSpPr>
            <a:cxnSpLocks noChangeShapeType="1"/>
            <a:endCxn id="18" idx="4"/>
          </p:cNvCxnSpPr>
          <p:nvPr/>
        </p:nvCxnSpPr>
        <p:spPr bwMode="auto">
          <a:xfrm rot="16200000" flipH="1">
            <a:off x="8142457" y="1856764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0" name="Connettore 2 31"/>
          <p:cNvCxnSpPr>
            <a:cxnSpLocks noChangeShapeType="1"/>
            <a:endCxn id="18" idx="2"/>
          </p:cNvCxnSpPr>
          <p:nvPr/>
        </p:nvCxnSpPr>
        <p:spPr bwMode="auto">
          <a:xfrm rot="10800000">
            <a:off x="8030431" y="1740058"/>
            <a:ext cx="180000" cy="119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1" name="Connettore 2 37"/>
          <p:cNvCxnSpPr>
            <a:cxnSpLocks noChangeShapeType="1"/>
            <a:endCxn id="18" idx="0"/>
          </p:cNvCxnSpPr>
          <p:nvPr/>
        </p:nvCxnSpPr>
        <p:spPr bwMode="auto">
          <a:xfrm rot="16200000" flipV="1">
            <a:off x="8142751" y="1635604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2" name="Connettore 2 38"/>
          <p:cNvCxnSpPr>
            <a:cxnSpLocks noChangeShapeType="1"/>
            <a:endCxn id="18" idx="6"/>
          </p:cNvCxnSpPr>
          <p:nvPr/>
        </p:nvCxnSpPr>
        <p:spPr bwMode="auto">
          <a:xfrm flipV="1">
            <a:off x="8257558" y="1740057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sp>
        <p:nvSpPr>
          <p:cNvPr id="23" name="Ovale 27"/>
          <p:cNvSpPr>
            <a:spLocks noChangeArrowheads="1"/>
          </p:cNvSpPr>
          <p:nvPr/>
        </p:nvSpPr>
        <p:spPr bwMode="auto">
          <a:xfrm>
            <a:off x="7235229" y="654535"/>
            <a:ext cx="414000" cy="414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4" name="Connettore 2 29"/>
          <p:cNvCxnSpPr>
            <a:cxnSpLocks noChangeShapeType="1"/>
          </p:cNvCxnSpPr>
          <p:nvPr/>
        </p:nvCxnSpPr>
        <p:spPr bwMode="auto">
          <a:xfrm rot="16200000" flipH="1">
            <a:off x="7351936" y="1121832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Connettore 2 31"/>
          <p:cNvCxnSpPr>
            <a:cxnSpLocks noChangeShapeType="1"/>
          </p:cNvCxnSpPr>
          <p:nvPr/>
        </p:nvCxnSpPr>
        <p:spPr bwMode="auto">
          <a:xfrm rot="10800000">
            <a:off x="7100740" y="86749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644527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Connettore 2 38"/>
          <p:cNvCxnSpPr>
            <a:cxnSpLocks noChangeShapeType="1"/>
          </p:cNvCxnSpPr>
          <p:nvPr/>
        </p:nvCxnSpPr>
        <p:spPr bwMode="auto">
          <a:xfrm flipV="1">
            <a:off x="7587863" y="86153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e 27"/>
          <p:cNvSpPr>
            <a:spLocks noChangeArrowheads="1"/>
          </p:cNvSpPr>
          <p:nvPr/>
        </p:nvSpPr>
        <p:spPr bwMode="auto">
          <a:xfrm>
            <a:off x="7235229" y="1542446"/>
            <a:ext cx="414000" cy="414000"/>
          </a:xfrm>
          <a:prstGeom prst="ellipse">
            <a:avLst/>
          </a:prstGeom>
          <a:solidFill>
            <a:srgbClr val="D55F1D"/>
          </a:solid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9" name="Connettore 2 28"/>
          <p:cNvCxnSpPr>
            <a:cxnSpLocks noChangeShapeType="1"/>
          </p:cNvCxnSpPr>
          <p:nvPr/>
        </p:nvCxnSpPr>
        <p:spPr bwMode="auto">
          <a:xfrm rot="16200000" flipH="1">
            <a:off x="7351936" y="1924009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0" name="Connettore 2 31"/>
          <p:cNvCxnSpPr>
            <a:cxnSpLocks noChangeShapeType="1"/>
          </p:cNvCxnSpPr>
          <p:nvPr/>
        </p:nvCxnSpPr>
        <p:spPr bwMode="auto">
          <a:xfrm rot="10800000">
            <a:off x="7176948" y="175540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1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1578550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2" name="Connettore 2 38"/>
          <p:cNvCxnSpPr>
            <a:cxnSpLocks noChangeShapeType="1"/>
          </p:cNvCxnSpPr>
          <p:nvPr/>
        </p:nvCxnSpPr>
        <p:spPr bwMode="auto">
          <a:xfrm flipV="1">
            <a:off x="7530707" y="174944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Team </a:t>
            </a: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organici </a:t>
            </a:r>
            <a:r>
              <a:rPr lang="it-IT" sz="2000" b="1" kern="0" dirty="0" smtClean="0">
                <a:latin typeface="Tahoma" pitchFamily="34" charset="0"/>
                <a:cs typeface="Tahoma" pitchFamily="34" charset="0"/>
              </a:rPr>
              <a:t>(segue)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468312" y="908720"/>
            <a:ext cx="7416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Possibili esempi: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tipicamente team a rete, di aziende giovani o in </a:t>
            </a:r>
            <a:endParaRPr lang="it-IT" sz="16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1600" dirty="0" smtClean="0">
                <a:latin typeface="Tahoma" pitchFamily="34" charset="0"/>
                <a:cs typeface="Tahoma" pitchFamily="34" charset="0"/>
              </a:rPr>
              <a:t>rapida trasformazione,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in settori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high-tech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o di servizi avanzati,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in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1600" dirty="0" smtClean="0">
                <a:latin typeface="Tahoma" pitchFamily="34" charset="0"/>
                <a:cs typeface="Tahoma" pitchFamily="34" charset="0"/>
              </a:rPr>
              <a:t>particolare connessi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all’economia della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comunicazione;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Termini chiave: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apprendimento, azione, reazione, risposta,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rapidità,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1600" dirty="0" smtClean="0">
                <a:latin typeface="Tahoma" pitchFamily="34" charset="0"/>
                <a:cs typeface="Tahoma" pitchFamily="34" charset="0"/>
              </a:rPr>
              <a:t>creatività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, “niente è impossibile”, </a:t>
            </a:r>
            <a:r>
              <a:rPr lang="it-IT" sz="1600" dirty="0" err="1">
                <a:latin typeface="Tahoma" pitchFamily="34" charset="0"/>
                <a:cs typeface="Tahoma" pitchFamily="34" charset="0"/>
              </a:rPr>
              <a:t>humor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, cambiamento, adattabilità, assorbimento, opportunità, interruzione, informale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aperto, diretto,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energico;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Uffici: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 in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continua ridefinizione. Spesso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disordinati (almeno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all’apparenza), in realtà sono il risultato di una concezione fluida dello spazio fisico, che evolve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in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base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a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lle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evoluzioni del team e a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lle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sue esigenze di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risposta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ai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cambiamenti.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Così ogni ufficio sembra appartenere a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chi lo occupa per primo per svolgere il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compito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del momento.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Ciò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rispecchia spesso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la natura a network di questi team,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per i quali tra l’altro l’ufficio è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sempre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più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virtuale,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remoto, </a:t>
            </a:r>
            <a:r>
              <a:rPr lang="it-IT" sz="1600" dirty="0" err="1" smtClean="0">
                <a:latin typeface="Tahoma" pitchFamily="34" charset="0"/>
                <a:cs typeface="Tahoma" pitchFamily="34" charset="0"/>
              </a:rPr>
              <a:t>delocalizzato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;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Definizione dei compiti: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esiste una definizione di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base,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ma poi questa viene arricchita e rimodulata sulla base delle esigenze del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progetto, nonché dell’evoluzione degli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interessi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del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singolo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membro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;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1600" b="1" dirty="0">
                <a:latin typeface="Tahoma" pitchFamily="34" charset="0"/>
                <a:cs typeface="Tahoma" pitchFamily="34" charset="0"/>
              </a:rPr>
              <a:t>Riunioni: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l’urgenza più che la programmazione rischia di guidarle e trasformarle così in incontri caotici, segnati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dall’apertura di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troppi cicli.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D’altra parte sono caratterizzate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anche dalla </a:t>
            </a:r>
            <a:r>
              <a:rPr lang="it-IT" sz="1600" i="1" dirty="0" smtClean="0">
                <a:latin typeface="Tahoma" pitchFamily="34" charset="0"/>
                <a:cs typeface="Tahoma" pitchFamily="34" charset="0"/>
              </a:rPr>
              <a:t>CIRCOLARITÀ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dell’energia, un’elevato grado di partecipazione, creatività e notevole impegno dei partecipanti.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I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conflitti possono scoppiare facilmente, ma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altrettanto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facilmente essere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riassorbiti.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1600" dirty="0" smtClean="0">
                <a:latin typeface="Tahoma" pitchFamily="34" charset="0"/>
                <a:cs typeface="Tahoma" pitchFamily="34" charset="0"/>
              </a:rPr>
              <a:t>Le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decisioni sono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prese dopo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un ampio lavoro di riordino 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del </a:t>
            </a:r>
            <a:r>
              <a:rPr lang="it-IT" sz="1600" dirty="0">
                <a:latin typeface="Tahoma" pitchFamily="34" charset="0"/>
                <a:cs typeface="Tahoma" pitchFamily="34" charset="0"/>
              </a:rPr>
              <a:t>materiale emerso.</a:t>
            </a:r>
          </a:p>
        </p:txBody>
      </p:sp>
      <p:grpSp>
        <p:nvGrpSpPr>
          <p:cNvPr id="2" name="Gruppo 13"/>
          <p:cNvGrpSpPr>
            <a:grpSpLocks/>
          </p:cNvGrpSpPr>
          <p:nvPr/>
        </p:nvGrpSpPr>
        <p:grpSpPr bwMode="auto">
          <a:xfrm>
            <a:off x="7003431" y="416142"/>
            <a:ext cx="1655955" cy="1655316"/>
            <a:chOff x="2771999" y="1989041"/>
            <a:chExt cx="3600000" cy="3600000"/>
          </a:xfrm>
        </p:grpSpPr>
        <p:cxnSp>
          <p:nvCxnSpPr>
            <p:cNvPr id="5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uppo 8"/>
          <p:cNvGrpSpPr/>
          <p:nvPr/>
        </p:nvGrpSpPr>
        <p:grpSpPr>
          <a:xfrm>
            <a:off x="8026837" y="654535"/>
            <a:ext cx="414000" cy="414000"/>
            <a:chOff x="3525304" y="2156093"/>
            <a:chExt cx="414000" cy="414000"/>
          </a:xfrm>
          <a:blipFill>
            <a:blip r:embed="rId3"/>
            <a:tile tx="0" ty="0" sx="100000" sy="100000" flip="none" algn="tl"/>
          </a:blipFill>
        </p:grpSpPr>
        <p:sp>
          <p:nvSpPr>
            <p:cNvPr id="9" name="Ovale 27"/>
            <p:cNvSpPr>
              <a:spLocks noChangeArrowheads="1"/>
            </p:cNvSpPr>
            <p:nvPr/>
          </p:nvSpPr>
          <p:spPr bwMode="auto">
            <a:xfrm>
              <a:off x="3525304" y="2156093"/>
              <a:ext cx="414000" cy="414000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10" name="Connettore 2 29"/>
            <p:cNvCxnSpPr>
              <a:cxnSpLocks noChangeShapeType="1"/>
              <a:endCxn id="9" idx="4"/>
            </p:cNvCxnSpPr>
            <p:nvPr/>
          </p:nvCxnSpPr>
          <p:spPr bwMode="auto">
            <a:xfrm rot="16200000" flipH="1">
              <a:off x="3642011" y="2479800"/>
              <a:ext cx="180000" cy="585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Connettore 2 31"/>
            <p:cNvCxnSpPr>
              <a:cxnSpLocks noChangeShapeType="1"/>
              <a:endCxn id="9" idx="2"/>
            </p:cNvCxnSpPr>
            <p:nvPr/>
          </p:nvCxnSpPr>
          <p:spPr bwMode="auto">
            <a:xfrm rot="10800000">
              <a:off x="3529985" y="236905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3642305" y="2253877"/>
              <a:ext cx="180000" cy="2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Connettore 2 38"/>
            <p:cNvCxnSpPr>
              <a:cxnSpLocks noChangeShapeType="1"/>
              <a:endCxn id="9" idx="6"/>
            </p:cNvCxnSpPr>
            <p:nvPr/>
          </p:nvCxnSpPr>
          <p:spPr bwMode="auto">
            <a:xfrm flipV="1">
              <a:off x="3757112" y="236309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CasellaDiTesto 13"/>
          <p:cNvSpPr txBox="1"/>
          <p:nvPr/>
        </p:nvSpPr>
        <p:spPr>
          <a:xfrm>
            <a:off x="7791210" y="1293096"/>
            <a:ext cx="97580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1 - Artigianale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791210" y="394239"/>
            <a:ext cx="11198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2 - Meccanicistica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928649" y="394239"/>
            <a:ext cx="96894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3 - Umanistica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928649" y="1303185"/>
            <a:ext cx="9100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00" b="1" dirty="0">
                <a:latin typeface="+mn-lt"/>
              </a:rPr>
              <a:t>Tipo 4 - Organica</a:t>
            </a:r>
          </a:p>
        </p:txBody>
      </p:sp>
      <p:sp>
        <p:nvSpPr>
          <p:cNvPr id="18" name="Ovale 27"/>
          <p:cNvSpPr>
            <a:spLocks noChangeArrowheads="1"/>
          </p:cNvSpPr>
          <p:nvPr/>
        </p:nvSpPr>
        <p:spPr bwMode="auto">
          <a:xfrm>
            <a:off x="8025750" y="1533057"/>
            <a:ext cx="414000" cy="414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19" name="Connettore 2 29"/>
          <p:cNvCxnSpPr>
            <a:cxnSpLocks noChangeShapeType="1"/>
            <a:endCxn id="18" idx="4"/>
          </p:cNvCxnSpPr>
          <p:nvPr/>
        </p:nvCxnSpPr>
        <p:spPr bwMode="auto">
          <a:xfrm rot="16200000" flipH="1">
            <a:off x="8142457" y="1856764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0" name="Connettore 2 31"/>
          <p:cNvCxnSpPr>
            <a:cxnSpLocks noChangeShapeType="1"/>
            <a:endCxn id="18" idx="2"/>
          </p:cNvCxnSpPr>
          <p:nvPr/>
        </p:nvCxnSpPr>
        <p:spPr bwMode="auto">
          <a:xfrm rot="10800000">
            <a:off x="8030431" y="1740058"/>
            <a:ext cx="180000" cy="119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1" name="Connettore 2 37"/>
          <p:cNvCxnSpPr>
            <a:cxnSpLocks noChangeShapeType="1"/>
            <a:endCxn id="18" idx="0"/>
          </p:cNvCxnSpPr>
          <p:nvPr/>
        </p:nvCxnSpPr>
        <p:spPr bwMode="auto">
          <a:xfrm rot="16200000" flipV="1">
            <a:off x="8142751" y="1635604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22" name="Connettore 2 38"/>
          <p:cNvCxnSpPr>
            <a:cxnSpLocks noChangeShapeType="1"/>
            <a:endCxn id="18" idx="6"/>
          </p:cNvCxnSpPr>
          <p:nvPr/>
        </p:nvCxnSpPr>
        <p:spPr bwMode="auto">
          <a:xfrm flipV="1">
            <a:off x="8257558" y="1740057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sp>
        <p:nvSpPr>
          <p:cNvPr id="23" name="Ovale 27"/>
          <p:cNvSpPr>
            <a:spLocks noChangeArrowheads="1"/>
          </p:cNvSpPr>
          <p:nvPr/>
        </p:nvSpPr>
        <p:spPr bwMode="auto">
          <a:xfrm>
            <a:off x="7235229" y="654535"/>
            <a:ext cx="414000" cy="414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4" name="Connettore 2 29"/>
          <p:cNvCxnSpPr>
            <a:cxnSpLocks noChangeShapeType="1"/>
          </p:cNvCxnSpPr>
          <p:nvPr/>
        </p:nvCxnSpPr>
        <p:spPr bwMode="auto">
          <a:xfrm rot="16200000" flipH="1">
            <a:off x="7351936" y="1121832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Connettore 2 31"/>
          <p:cNvCxnSpPr>
            <a:cxnSpLocks noChangeShapeType="1"/>
          </p:cNvCxnSpPr>
          <p:nvPr/>
        </p:nvCxnSpPr>
        <p:spPr bwMode="auto">
          <a:xfrm rot="10800000">
            <a:off x="7100740" y="86749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644527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Connettore 2 38"/>
          <p:cNvCxnSpPr>
            <a:cxnSpLocks noChangeShapeType="1"/>
          </p:cNvCxnSpPr>
          <p:nvPr/>
        </p:nvCxnSpPr>
        <p:spPr bwMode="auto">
          <a:xfrm flipV="1">
            <a:off x="7587863" y="861535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e 27"/>
          <p:cNvSpPr>
            <a:spLocks noChangeArrowheads="1"/>
          </p:cNvSpPr>
          <p:nvPr/>
        </p:nvSpPr>
        <p:spPr bwMode="auto">
          <a:xfrm>
            <a:off x="7235229" y="1542446"/>
            <a:ext cx="414000" cy="414000"/>
          </a:xfrm>
          <a:prstGeom prst="ellipse">
            <a:avLst/>
          </a:prstGeom>
          <a:solidFill>
            <a:srgbClr val="D55F1D"/>
          </a:solid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 sz="800">
              <a:latin typeface="Times New Roman" pitchFamily="18" charset="0"/>
            </a:endParaRPr>
          </a:p>
        </p:txBody>
      </p:sp>
      <p:cxnSp>
        <p:nvCxnSpPr>
          <p:cNvPr id="29" name="Connettore 2 28"/>
          <p:cNvCxnSpPr>
            <a:cxnSpLocks noChangeShapeType="1"/>
          </p:cNvCxnSpPr>
          <p:nvPr/>
        </p:nvCxnSpPr>
        <p:spPr bwMode="auto">
          <a:xfrm rot="16200000" flipH="1">
            <a:off x="7351936" y="1924009"/>
            <a:ext cx="180000" cy="58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0" name="Connettore 2 31"/>
          <p:cNvCxnSpPr>
            <a:cxnSpLocks noChangeShapeType="1"/>
          </p:cNvCxnSpPr>
          <p:nvPr/>
        </p:nvCxnSpPr>
        <p:spPr bwMode="auto">
          <a:xfrm rot="10800000">
            <a:off x="7176948" y="175540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1" name="Connettore 2 37"/>
          <p:cNvCxnSpPr>
            <a:cxnSpLocks noChangeShapeType="1"/>
          </p:cNvCxnSpPr>
          <p:nvPr/>
        </p:nvCxnSpPr>
        <p:spPr bwMode="auto">
          <a:xfrm rot="16200000" flipV="1">
            <a:off x="7352230" y="1578550"/>
            <a:ext cx="180000" cy="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  <p:cxnSp>
        <p:nvCxnSpPr>
          <p:cNvPr id="32" name="Connettore 2 38"/>
          <p:cNvCxnSpPr>
            <a:cxnSpLocks noChangeShapeType="1"/>
          </p:cNvCxnSpPr>
          <p:nvPr/>
        </p:nvCxnSpPr>
        <p:spPr bwMode="auto">
          <a:xfrm flipV="1">
            <a:off x="7530707" y="1749446"/>
            <a:ext cx="180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triangle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In realtà i profili di team </a:t>
            </a:r>
          </a:p>
          <a:p>
            <a:pPr marL="342900" indent="-342900" algn="ctr" eaLnBrk="0" hangingPunct="0">
              <a:spcBef>
                <a:spcPts val="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non sono quasi mai “puri”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3" name="Gruppo 13"/>
          <p:cNvGrpSpPr>
            <a:grpSpLocks/>
          </p:cNvGrpSpPr>
          <p:nvPr/>
        </p:nvGrpSpPr>
        <p:grpSpPr bwMode="auto">
          <a:xfrm>
            <a:off x="2525713" y="1628775"/>
            <a:ext cx="4105275" cy="4103688"/>
            <a:chOff x="2771999" y="1989041"/>
            <a:chExt cx="3600000" cy="3600000"/>
          </a:xfrm>
        </p:grpSpPr>
        <p:cxnSp>
          <p:nvCxnSpPr>
            <p:cNvPr id="34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6" name="CasellaDiTesto 35"/>
          <p:cNvSpPr txBox="1"/>
          <p:nvPr/>
        </p:nvSpPr>
        <p:spPr>
          <a:xfrm>
            <a:off x="4824189" y="4428401"/>
            <a:ext cx="1943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</a:t>
            </a:r>
            <a:r>
              <a:rPr lang="it-IT" sz="1600" b="1" dirty="0" smtClean="0">
                <a:latin typeface="+mn-lt"/>
              </a:rPr>
              <a:t>1</a:t>
            </a: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Artigianale</a:t>
            </a:r>
            <a:endParaRPr lang="it-IT" sz="1600" b="1" dirty="0">
              <a:latin typeface="+mn-lt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644008" y="1772816"/>
            <a:ext cx="23034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2 </a:t>
            </a: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Meccanicistico</a:t>
            </a:r>
            <a:endParaRPr lang="it-IT" sz="1600" b="1" dirty="0">
              <a:latin typeface="+mn-lt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2484438" y="1772816"/>
            <a:ext cx="1943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3 </a:t>
            </a:r>
            <a:endParaRPr lang="it-IT" sz="1600" b="1" dirty="0" smtClean="0">
              <a:latin typeface="+mn-lt"/>
            </a:endParaRP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Umanistico</a:t>
            </a:r>
            <a:endParaRPr lang="it-IT" sz="1600" b="1" dirty="0">
              <a:latin typeface="+mn-lt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484438" y="4428401"/>
            <a:ext cx="1943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4 </a:t>
            </a: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Organico</a:t>
            </a:r>
            <a:endParaRPr lang="it-IT" sz="1600" b="1" dirty="0">
              <a:latin typeface="+mn-lt"/>
            </a:endParaRPr>
          </a:p>
        </p:txBody>
      </p:sp>
      <p:sp>
        <p:nvSpPr>
          <p:cNvPr id="45" name="Ovale 44"/>
          <p:cNvSpPr/>
          <p:nvPr/>
        </p:nvSpPr>
        <p:spPr bwMode="auto">
          <a:xfrm>
            <a:off x="2929768" y="2680454"/>
            <a:ext cx="2340000" cy="1620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3564450" y="30731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55%</a:t>
            </a:r>
            <a:endParaRPr lang="it-IT" dirty="0">
              <a:latin typeface="+mn-lt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4572000" y="30731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1</a:t>
            </a:r>
            <a:r>
              <a:rPr lang="it-IT" dirty="0" smtClean="0">
                <a:latin typeface="+mn-lt"/>
              </a:rPr>
              <a:t>5%</a:t>
            </a:r>
            <a:endParaRPr lang="it-IT" dirty="0">
              <a:latin typeface="+mn-lt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4572000" y="370717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5%</a:t>
            </a:r>
            <a:endParaRPr lang="it-IT" dirty="0">
              <a:latin typeface="+mn-lt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564450" y="370717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2</a:t>
            </a:r>
            <a:r>
              <a:rPr lang="it-IT" dirty="0" smtClean="0">
                <a:latin typeface="+mn-lt"/>
              </a:rPr>
              <a:t>5%</a:t>
            </a:r>
            <a:endParaRPr lang="it-IT" dirty="0">
              <a:latin typeface="+mn-lt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683568" y="1916832"/>
            <a:ext cx="1296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+mn-lt"/>
              </a:rPr>
              <a:t>ESEMPIO</a:t>
            </a:r>
            <a:endParaRPr lang="it-IT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L’evoluzione delle culture di team</a:t>
            </a:r>
          </a:p>
        </p:txBody>
      </p:sp>
      <p:grpSp>
        <p:nvGrpSpPr>
          <p:cNvPr id="45059" name="Gruppo 13"/>
          <p:cNvGrpSpPr>
            <a:grpSpLocks/>
          </p:cNvGrpSpPr>
          <p:nvPr/>
        </p:nvGrpSpPr>
        <p:grpSpPr bwMode="auto">
          <a:xfrm>
            <a:off x="2525713" y="1628775"/>
            <a:ext cx="4105275" cy="4103688"/>
            <a:chOff x="2771999" y="1989041"/>
            <a:chExt cx="3600000" cy="3600000"/>
          </a:xfrm>
        </p:grpSpPr>
        <p:cxnSp>
          <p:nvCxnSpPr>
            <p:cNvPr id="45071" name="Connettore 1 8"/>
            <p:cNvCxnSpPr>
              <a:cxnSpLocks noChangeShapeType="1"/>
            </p:cNvCxnSpPr>
            <p:nvPr/>
          </p:nvCxnSpPr>
          <p:spPr bwMode="auto">
            <a:xfrm rot="5400000">
              <a:off x="2772000" y="3789041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072" name="Connettore 1 9"/>
            <p:cNvCxnSpPr>
              <a:cxnSpLocks noChangeShapeType="1"/>
            </p:cNvCxnSpPr>
            <p:nvPr/>
          </p:nvCxnSpPr>
          <p:spPr bwMode="auto">
            <a:xfrm rot="10800000">
              <a:off x="2771999" y="3789040"/>
              <a:ext cx="3600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1" name="CasellaDiTesto 60"/>
          <p:cNvSpPr txBox="1"/>
          <p:nvPr/>
        </p:nvSpPr>
        <p:spPr>
          <a:xfrm>
            <a:off x="4896197" y="4293096"/>
            <a:ext cx="1943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</a:t>
            </a:r>
            <a:r>
              <a:rPr lang="it-IT" sz="1600" b="1" dirty="0" smtClean="0">
                <a:latin typeface="+mn-lt"/>
              </a:rPr>
              <a:t>1</a:t>
            </a: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Artigianale</a:t>
            </a:r>
            <a:endParaRPr lang="it-IT" sz="1600" b="1" dirty="0">
              <a:latin typeface="+mn-lt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716016" y="1772816"/>
            <a:ext cx="23034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2 </a:t>
            </a: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Meccanicistica</a:t>
            </a:r>
            <a:endParaRPr lang="it-IT" sz="1600" b="1" dirty="0">
              <a:latin typeface="+mn-lt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2513127" y="1772816"/>
            <a:ext cx="1943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3 </a:t>
            </a:r>
            <a:endParaRPr lang="it-IT" sz="1600" b="1" dirty="0" smtClean="0">
              <a:latin typeface="+mn-lt"/>
            </a:endParaRP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Umanistica</a:t>
            </a:r>
            <a:endParaRPr lang="it-IT" sz="1600" b="1" dirty="0">
              <a:latin typeface="+mn-lt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2513127" y="4293096"/>
            <a:ext cx="1943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4 </a:t>
            </a: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Organica</a:t>
            </a:r>
            <a:endParaRPr lang="it-IT" sz="1600" b="1" dirty="0">
              <a:latin typeface="+mn-lt"/>
            </a:endParaRPr>
          </a:p>
        </p:txBody>
      </p:sp>
      <p:sp>
        <p:nvSpPr>
          <p:cNvPr id="40" name="Freccia circolare in su 39"/>
          <p:cNvSpPr/>
          <p:nvPr/>
        </p:nvSpPr>
        <p:spPr bwMode="auto">
          <a:xfrm flipH="1" flipV="1">
            <a:off x="3287177" y="2960555"/>
            <a:ext cx="2519872" cy="1259764"/>
          </a:xfrm>
          <a:prstGeom prst="curved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111303" y="4912405"/>
            <a:ext cx="15128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dirty="0">
                <a:latin typeface="+mn-lt"/>
              </a:rPr>
              <a:t>Rinascimento</a:t>
            </a:r>
          </a:p>
          <a:p>
            <a:pPr algn="ctr">
              <a:defRPr/>
            </a:pPr>
            <a:r>
              <a:rPr lang="it-IT" sz="1600" dirty="0" err="1">
                <a:latin typeface="+mn-lt"/>
              </a:rPr>
              <a:t>Hansa</a:t>
            </a:r>
            <a:r>
              <a:rPr lang="it-IT" sz="1600" dirty="0">
                <a:latin typeface="+mn-lt"/>
              </a:rPr>
              <a:t> tedesca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5111303" y="2440142"/>
            <a:ext cx="15128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dirty="0">
                <a:latin typeface="+mn-lt"/>
              </a:rPr>
              <a:t>Rivoluzione industriale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815549" y="2377908"/>
            <a:ext cx="133825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dirty="0">
                <a:latin typeface="+mn-lt"/>
              </a:rPr>
              <a:t>Rivoluzione psicologica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2498055" y="4912405"/>
            <a:ext cx="1973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dirty="0">
                <a:latin typeface="+mn-lt"/>
              </a:rPr>
              <a:t>Rivoluzione</a:t>
            </a:r>
          </a:p>
          <a:p>
            <a:pPr algn="ctr">
              <a:defRPr/>
            </a:pPr>
            <a:r>
              <a:rPr lang="it-IT" sz="1600" dirty="0" smtClean="0">
                <a:latin typeface="+mn-lt"/>
              </a:rPr>
              <a:t>digitale/informativa</a:t>
            </a:r>
            <a:endParaRPr lang="it-IT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563563" y="347663"/>
            <a:ext cx="8040687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400" b="1" kern="0" dirty="0">
                <a:latin typeface="Tahoma" pitchFamily="34" charset="0"/>
                <a:cs typeface="Tahoma" pitchFamily="34" charset="0"/>
              </a:rPr>
              <a:t>Il team organico efficiente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82073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>
                <a:latin typeface="Tahoma" pitchFamily="34" charset="0"/>
                <a:cs typeface="Tahoma" pitchFamily="34" charset="0"/>
              </a:rPr>
              <a:t>Per poter funzionare bene nelle sue dimensioni positive un team organico deve poter integrare le qualità degli altri tipi </a:t>
            </a: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di team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it-IT" sz="2400" b="1" i="1" dirty="0">
                <a:latin typeface="Tahoma" pitchFamily="34" charset="0"/>
                <a:cs typeface="Tahoma" pitchFamily="34" charset="0"/>
              </a:rPr>
              <a:t>ma a modo </a:t>
            </a:r>
            <a:r>
              <a:rPr lang="it-IT" sz="2400" b="1" i="1" dirty="0" smtClean="0">
                <a:latin typeface="Tahoma" pitchFamily="34" charset="0"/>
                <a:cs typeface="Tahoma" pitchFamily="34" charset="0"/>
              </a:rPr>
              <a:t>proprio</a:t>
            </a:r>
            <a:endParaRPr lang="it-IT" sz="2400" b="1" i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endParaRPr lang="it-IT" sz="800" b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b="1" dirty="0" smtClean="0">
                <a:latin typeface="Tahoma" pitchFamily="34" charset="0"/>
                <a:cs typeface="Tahoma" pitchFamily="34" charset="0"/>
              </a:rPr>
              <a:t>Dalla cultura artigianale </a:t>
            </a:r>
            <a:r>
              <a:rPr lang="it-IT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it-IT" b="1" dirty="0">
                <a:latin typeface="Tahoma" pitchFamily="34" charset="0"/>
                <a:cs typeface="Tahoma" pitchFamily="34" charset="0"/>
                <a:sym typeface="Wingdings" pitchFamily="2" charset="2"/>
              </a:rPr>
              <a:t>a</a:t>
            </a:r>
            <a:r>
              <a:rPr lang="it-IT" b="1" dirty="0" smtClean="0">
                <a:latin typeface="Tahoma" pitchFamily="34" charset="0"/>
                <a:cs typeface="Tahoma" pitchFamily="34" charset="0"/>
              </a:rPr>
              <a:t>ttenzione </a:t>
            </a:r>
            <a:r>
              <a:rPr lang="it-IT" b="1" dirty="0">
                <a:latin typeface="Tahoma" pitchFamily="34" charset="0"/>
                <a:cs typeface="Tahoma" pitchFamily="34" charset="0"/>
              </a:rPr>
              <a:t>alla qualità: </a:t>
            </a:r>
            <a:endParaRPr lang="it-IT" b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dirty="0" smtClean="0">
                <a:latin typeface="Tahoma" pitchFamily="34" charset="0"/>
                <a:cs typeface="Tahoma" pitchFamily="34" charset="0"/>
              </a:rPr>
              <a:t>Grazie all’identificazione </a:t>
            </a:r>
            <a:r>
              <a:rPr lang="it-IT" dirty="0">
                <a:latin typeface="Tahoma" pitchFamily="34" charset="0"/>
                <a:cs typeface="Tahoma" pitchFamily="34" charset="0"/>
              </a:rPr>
              <a:t>delle responsabilità e a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llo </a:t>
            </a:r>
            <a:r>
              <a:rPr lang="it-IT" dirty="0">
                <a:latin typeface="Tahoma" pitchFamily="34" charset="0"/>
                <a:cs typeface="Tahoma" pitchFamily="34" charset="0"/>
              </a:rPr>
              <a:t>sviluppo di processi decisionali stabili, </a:t>
            </a:r>
            <a:r>
              <a:rPr lang="it-IT" i="1" dirty="0">
                <a:latin typeface="Tahoma" pitchFamily="34" charset="0"/>
                <a:cs typeface="Tahoma" pitchFamily="34" charset="0"/>
              </a:rPr>
              <a:t>pur mantenendo una chiara apertura </a:t>
            </a:r>
            <a:r>
              <a:rPr lang="it-IT" i="1" dirty="0" smtClean="0">
                <a:latin typeface="Tahoma" pitchFamily="34" charset="0"/>
                <a:cs typeface="Tahoma" pitchFamily="34" charset="0"/>
              </a:rPr>
              <a:t>all’ambiente esterno;</a:t>
            </a:r>
            <a:endParaRPr lang="it-IT" i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endParaRPr lang="it-IT" sz="8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b="1" dirty="0" smtClean="0">
                <a:latin typeface="Tahoma" pitchFamily="34" charset="0"/>
                <a:cs typeface="Tahoma" pitchFamily="34" charset="0"/>
              </a:rPr>
              <a:t>Dalla cultura meccanicistica </a:t>
            </a:r>
            <a:r>
              <a:rPr lang="it-IT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it-IT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t-IT" b="1" dirty="0">
                <a:latin typeface="Tahoma" pitchFamily="34" charset="0"/>
                <a:cs typeface="Tahoma" pitchFamily="34" charset="0"/>
              </a:rPr>
              <a:t>programmazione </a:t>
            </a:r>
            <a:r>
              <a:rPr lang="it-IT" b="1" dirty="0" smtClean="0">
                <a:latin typeface="Tahoma" pitchFamily="34" charset="0"/>
                <a:cs typeface="Tahoma" pitchFamily="34" charset="0"/>
              </a:rPr>
              <a:t>e </a:t>
            </a:r>
            <a:r>
              <a:rPr lang="it-IT" b="1" dirty="0">
                <a:latin typeface="Tahoma" pitchFamily="34" charset="0"/>
                <a:cs typeface="Tahoma" pitchFamily="34" charset="0"/>
              </a:rPr>
              <a:t>professionalità: </a:t>
            </a:r>
            <a:r>
              <a:rPr lang="it-IT" dirty="0">
                <a:latin typeface="Tahoma" pitchFamily="34" charset="0"/>
                <a:cs typeface="Tahoma" pitchFamily="34" charset="0"/>
              </a:rPr>
              <a:t>definendo le priorità dei progetti grazie a strumenti di condivisione e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a una </a:t>
            </a:r>
            <a:r>
              <a:rPr lang="it-IT" dirty="0">
                <a:latin typeface="Tahoma" pitchFamily="34" charset="0"/>
                <a:cs typeface="Tahoma" pitchFamily="34" charset="0"/>
              </a:rPr>
              <a:t>gestione più lineare del tempo, almeno durante le riunioni, </a:t>
            </a:r>
            <a:r>
              <a:rPr lang="it-IT" i="1" dirty="0">
                <a:latin typeface="Tahoma" pitchFamily="34" charset="0"/>
                <a:cs typeface="Tahoma" pitchFamily="34" charset="0"/>
              </a:rPr>
              <a:t>senza rinunciare </a:t>
            </a:r>
            <a:r>
              <a:rPr lang="it-IT" i="1" dirty="0" smtClean="0">
                <a:latin typeface="Tahoma" pitchFamily="34" charset="0"/>
                <a:cs typeface="Tahoma" pitchFamily="34" charset="0"/>
              </a:rPr>
              <a:t>al confronto circolare e all’assunzione di una corresponsabilità operativa;</a:t>
            </a:r>
            <a:endParaRPr lang="it-IT" i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endParaRPr lang="it-IT" sz="8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b="1" dirty="0" smtClean="0">
                <a:latin typeface="Tahoma" pitchFamily="34" charset="0"/>
                <a:cs typeface="Tahoma" pitchFamily="34" charset="0"/>
              </a:rPr>
              <a:t>Dalla cultura umanistica </a:t>
            </a:r>
            <a:r>
              <a:rPr lang="it-IT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 cura de</a:t>
            </a:r>
            <a:r>
              <a:rPr lang="it-IT" b="1" dirty="0" smtClean="0">
                <a:latin typeface="Tahoma" pitchFamily="34" charset="0"/>
                <a:cs typeface="Tahoma" pitchFamily="34" charset="0"/>
              </a:rPr>
              <a:t>l </a:t>
            </a:r>
            <a:r>
              <a:rPr lang="it-IT" b="1" dirty="0">
                <a:latin typeface="Tahoma" pitchFamily="34" charset="0"/>
                <a:cs typeface="Tahoma" pitchFamily="34" charset="0"/>
              </a:rPr>
              <a:t>benessere dei propri membri: </a:t>
            </a:r>
            <a:r>
              <a:rPr lang="it-IT" dirty="0">
                <a:latin typeface="Tahoma" pitchFamily="34" charset="0"/>
                <a:cs typeface="Tahoma" pitchFamily="34" charset="0"/>
              </a:rPr>
              <a:t>attraverso un metodo che dia spazio a tutti, ma allo stesso tempo 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distingua </a:t>
            </a:r>
            <a:r>
              <a:rPr lang="it-IT" dirty="0">
                <a:latin typeface="Tahoma" pitchFamily="34" charset="0"/>
                <a:cs typeface="Tahoma" pitchFamily="34" charset="0"/>
              </a:rPr>
              <a:t>il contributo di ciascuno, </a:t>
            </a:r>
            <a:r>
              <a:rPr lang="it-IT" i="1" dirty="0">
                <a:latin typeface="Tahoma" pitchFamily="34" charset="0"/>
                <a:cs typeface="Tahoma" pitchFamily="34" charset="0"/>
              </a:rPr>
              <a:t>mantenendo un chiaro focus </a:t>
            </a:r>
            <a:r>
              <a:rPr lang="it-IT" i="1" dirty="0" smtClean="0">
                <a:latin typeface="Tahoma" pitchFamily="34" charset="0"/>
                <a:cs typeface="Tahoma" pitchFamily="34" charset="0"/>
              </a:rPr>
              <a:t>su azioni </a:t>
            </a:r>
            <a:r>
              <a:rPr lang="it-IT" i="1" dirty="0">
                <a:latin typeface="Tahoma" pitchFamily="34" charset="0"/>
                <a:cs typeface="Tahoma" pitchFamily="34" charset="0"/>
              </a:rPr>
              <a:t>e </a:t>
            </a:r>
            <a:r>
              <a:rPr lang="it-IT" i="1" dirty="0" smtClean="0">
                <a:latin typeface="Tahoma" pitchFamily="34" charset="0"/>
                <a:cs typeface="Tahoma" pitchFamily="34" charset="0"/>
              </a:rPr>
              <a:t>soluzioni</a:t>
            </a:r>
            <a:endParaRPr lang="it-IT" i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endParaRPr lang="it-IT" sz="400" i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000" b="1" dirty="0">
                <a:solidFill>
                  <a:srgbClr val="99CC00"/>
                </a:solidFill>
                <a:latin typeface="Tahoma" pitchFamily="34" charset="0"/>
                <a:cs typeface="Tahoma" pitchFamily="34" charset="0"/>
              </a:rPr>
              <a:t>Un team così strutturato è un vero e proprio corpo collettivo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357188"/>
            <a:ext cx="7807325" cy="74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400" b="1" dirty="0" smtClean="0">
                <a:solidFill>
                  <a:schemeClr val="tx1"/>
                </a:solidFill>
                <a:cs typeface="Tahoma" pitchFamily="34" charset="0"/>
              </a:rPr>
              <a:t>Dal team all’organizzazione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3168" y="1556792"/>
            <a:ext cx="7988300" cy="157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Tra i vari team che operano</a:t>
            </a:r>
            <a:r>
              <a:rPr kumimoji="0" lang="it-IT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in un’organizzazione uno di questi ha un impatto determinante sulla cultura di tutta l’organizzazione: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99CC00"/>
                </a:solidFill>
                <a:latin typeface="Tahoma" pitchFamily="34" charset="0"/>
                <a:cs typeface="Tahoma" pitchFamily="34" charset="0"/>
              </a:rPr>
              <a:t>IL COMITATO DIRETTIVO (Team di Direzione)</a:t>
            </a:r>
          </a:p>
        </p:txBody>
      </p:sp>
      <p:sp>
        <p:nvSpPr>
          <p:cNvPr id="5" name="Rettangolo 4"/>
          <p:cNvSpPr/>
          <p:nvPr/>
        </p:nvSpPr>
        <p:spPr>
          <a:xfrm>
            <a:off x="611560" y="3861048"/>
            <a:ext cx="7840488" cy="17281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solidFill>
                  <a:schemeClr val="tx1"/>
                </a:solidFill>
                <a:cs typeface="Tahoma" pitchFamily="34" charset="0"/>
              </a:rPr>
              <a:t>Il</a:t>
            </a:r>
            <a:r>
              <a:rPr lang="it-IT" sz="2400" b="1" dirty="0" smtClean="0">
                <a:cs typeface="Tahoma" pitchFamily="34" charset="0"/>
              </a:rPr>
              <a:t> </a:t>
            </a:r>
            <a:r>
              <a:rPr lang="it-IT" sz="24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MODO</a:t>
            </a:r>
            <a:r>
              <a:rPr lang="it-IT" sz="2400" b="1" dirty="0" smtClean="0">
                <a:cs typeface="Tahoma" pitchFamily="34" charset="0"/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  <a:cs typeface="Tahoma" pitchFamily="34" charset="0"/>
              </a:rPr>
              <a:t>in cui i membri del Comitato Direttivo lavorano insieme ha sull’organizzazione altrettanta influenza, </a:t>
            </a:r>
            <a:r>
              <a:rPr lang="it-IT" sz="24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se non più</a:t>
            </a:r>
            <a:r>
              <a:rPr lang="it-IT" sz="2400" b="1" dirty="0" smtClean="0">
                <a:solidFill>
                  <a:schemeClr val="tx1"/>
                </a:solidFill>
                <a:cs typeface="Tahoma" pitchFamily="34" charset="0"/>
              </a:rPr>
              <a:t>, che i risultati fattuali e ufficiali del loro lavoro.</a:t>
            </a:r>
            <a:endParaRPr lang="it-IT" sz="2800" b="1" dirty="0" smtClean="0">
              <a:solidFill>
                <a:schemeClr val="tx1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476479" y="347663"/>
            <a:ext cx="8184901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Ricapitolando: il rapporto tra culture di team e dinamiche energetiche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7" name="Gruppo 106"/>
          <p:cNvGrpSpPr/>
          <p:nvPr/>
        </p:nvGrpSpPr>
        <p:grpSpPr>
          <a:xfrm>
            <a:off x="5861901" y="1760250"/>
            <a:ext cx="638933" cy="992212"/>
            <a:chOff x="6444207" y="1813629"/>
            <a:chExt cx="638933" cy="992212"/>
          </a:xfrm>
        </p:grpSpPr>
        <p:sp>
          <p:nvSpPr>
            <p:cNvPr id="4" name="Ritardo 3"/>
            <p:cNvSpPr/>
            <p:nvPr/>
          </p:nvSpPr>
          <p:spPr bwMode="auto">
            <a:xfrm rot="5400000">
              <a:off x="6602404" y="2325104"/>
              <a:ext cx="322540" cy="638933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sx="104000" sy="104000" algn="l" rotWithShape="0">
                <a:prstClr val="black">
                  <a:alpha val="40000"/>
                </a:prstClr>
              </a:outerShdw>
            </a:effectLst>
          </p:spPr>
          <p:txBody>
            <a:bodyPr vert="vert270" anchor="ctr" anchorCtr="1">
              <a:spAutoFit/>
            </a:bodyPr>
            <a:lstStyle/>
            <a:p>
              <a:pPr>
                <a:defRPr/>
              </a:pPr>
              <a:endParaRPr lang="it-IT" sz="600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5" name="Picture 2" descr="http://static-p4.fotolia.com/jpg/00/02/52/25/110_F_2522553_XTz01OC0fxcvasgUH5kXUmat2h0fxc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3670" y="1813629"/>
              <a:ext cx="241200" cy="37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8" name="Connettore 2 27"/>
            <p:cNvCxnSpPr>
              <a:cxnSpLocks noChangeShapeType="1"/>
            </p:cNvCxnSpPr>
            <p:nvPr/>
          </p:nvCxnSpPr>
          <p:spPr bwMode="auto">
            <a:xfrm rot="5400000">
              <a:off x="6621412" y="2337406"/>
              <a:ext cx="229910" cy="56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sm"/>
            </a:ln>
          </p:spPr>
        </p:cxnSp>
        <p:cxnSp>
          <p:nvCxnSpPr>
            <p:cNvPr id="9" name="Connettore 2 28"/>
            <p:cNvCxnSpPr>
              <a:cxnSpLocks noChangeShapeType="1"/>
            </p:cNvCxnSpPr>
            <p:nvPr/>
          </p:nvCxnSpPr>
          <p:spPr bwMode="auto">
            <a:xfrm rot="5400000">
              <a:off x="6675508" y="2337406"/>
              <a:ext cx="229910" cy="56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sm"/>
            </a:ln>
          </p:spPr>
        </p:cxnSp>
      </p:grpSp>
      <p:grpSp>
        <p:nvGrpSpPr>
          <p:cNvPr id="108" name="Gruppo 107"/>
          <p:cNvGrpSpPr/>
          <p:nvPr/>
        </p:nvGrpSpPr>
        <p:grpSpPr>
          <a:xfrm>
            <a:off x="5652120" y="2905924"/>
            <a:ext cx="1058494" cy="1047526"/>
            <a:chOff x="6228184" y="3051626"/>
            <a:chExt cx="1058494" cy="1047526"/>
          </a:xfrm>
        </p:grpSpPr>
        <p:pic>
          <p:nvPicPr>
            <p:cNvPr id="12" name="Picture 4" descr="http://static-p3.fotolia.com/jpg/00/02/52/96/110_F_2529690_uCabTzrEldV1GvngY4ngYZ5SyrENOP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47985" y="3413477"/>
              <a:ext cx="241200" cy="37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Ovale 12"/>
            <p:cNvSpPr/>
            <p:nvPr/>
          </p:nvSpPr>
          <p:spPr bwMode="auto">
            <a:xfrm>
              <a:off x="6723764" y="3051626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600">
                <a:latin typeface="Times New Roman" pitchFamily="18" charset="0"/>
              </a:endParaRPr>
            </a:p>
          </p:txBody>
        </p:sp>
        <p:sp>
          <p:nvSpPr>
            <p:cNvPr id="14" name="Ovale 13"/>
            <p:cNvSpPr/>
            <p:nvPr/>
          </p:nvSpPr>
          <p:spPr bwMode="auto">
            <a:xfrm>
              <a:off x="7040978" y="3200902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600">
                <a:latin typeface="Times New Roman" pitchFamily="18" charset="0"/>
              </a:endParaRPr>
            </a:p>
          </p:txBody>
        </p:sp>
        <p:sp>
          <p:nvSpPr>
            <p:cNvPr id="15" name="Ovale 14"/>
            <p:cNvSpPr/>
            <p:nvPr/>
          </p:nvSpPr>
          <p:spPr bwMode="auto">
            <a:xfrm>
              <a:off x="7178678" y="3547816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600">
                <a:latin typeface="Times New Roman" pitchFamily="18" charset="0"/>
              </a:endParaRPr>
            </a:p>
          </p:txBody>
        </p:sp>
        <p:sp>
          <p:nvSpPr>
            <p:cNvPr id="16" name="Ovale 15"/>
            <p:cNvSpPr/>
            <p:nvPr/>
          </p:nvSpPr>
          <p:spPr bwMode="auto">
            <a:xfrm>
              <a:off x="6360400" y="3200902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600">
                <a:latin typeface="Times New Roman" pitchFamily="18" charset="0"/>
              </a:endParaRPr>
            </a:p>
          </p:txBody>
        </p:sp>
        <p:sp>
          <p:nvSpPr>
            <p:cNvPr id="17" name="Ovale 16"/>
            <p:cNvSpPr/>
            <p:nvPr/>
          </p:nvSpPr>
          <p:spPr bwMode="auto">
            <a:xfrm>
              <a:off x="6228184" y="3547816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600">
                <a:latin typeface="Times New Roman" pitchFamily="18" charset="0"/>
              </a:endParaRPr>
            </a:p>
          </p:txBody>
        </p:sp>
        <p:sp>
          <p:nvSpPr>
            <p:cNvPr id="18" name="Ovale 17"/>
            <p:cNvSpPr/>
            <p:nvPr/>
          </p:nvSpPr>
          <p:spPr bwMode="auto">
            <a:xfrm>
              <a:off x="7055267" y="3856165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600">
                <a:latin typeface="Times New Roman" pitchFamily="18" charset="0"/>
              </a:endParaRPr>
            </a:p>
          </p:txBody>
        </p:sp>
        <p:sp>
          <p:nvSpPr>
            <p:cNvPr id="19" name="Ovale 18"/>
            <p:cNvSpPr/>
            <p:nvPr/>
          </p:nvSpPr>
          <p:spPr bwMode="auto">
            <a:xfrm>
              <a:off x="6361009" y="3841876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600">
                <a:latin typeface="Times New Roman" pitchFamily="18" charset="0"/>
              </a:endParaRPr>
            </a:p>
          </p:txBody>
        </p:sp>
        <p:sp>
          <p:nvSpPr>
            <p:cNvPr id="20" name="Ovale 19"/>
            <p:cNvSpPr/>
            <p:nvPr/>
          </p:nvSpPr>
          <p:spPr bwMode="auto">
            <a:xfrm>
              <a:off x="6723764" y="3991152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600">
                <a:latin typeface="Times New Roman" pitchFamily="18" charset="0"/>
              </a:endParaRPr>
            </a:p>
          </p:txBody>
        </p:sp>
        <p:cxnSp>
          <p:nvCxnSpPr>
            <p:cNvPr id="21" name="Connettore 2 36"/>
            <p:cNvCxnSpPr>
              <a:cxnSpLocks noChangeShapeType="1"/>
            </p:cNvCxnSpPr>
            <p:nvPr/>
          </p:nvCxnSpPr>
          <p:spPr bwMode="auto">
            <a:xfrm flipV="1">
              <a:off x="6907543" y="3601815"/>
              <a:ext cx="271135" cy="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2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6657201" y="3280187"/>
              <a:ext cx="241126" cy="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3" name="Connettore 2 40"/>
            <p:cNvCxnSpPr>
              <a:cxnSpLocks noChangeShapeType="1"/>
            </p:cNvCxnSpPr>
            <p:nvPr/>
          </p:nvCxnSpPr>
          <p:spPr bwMode="auto">
            <a:xfrm rot="5400000" flipH="1" flipV="1">
              <a:off x="6683631" y="3897019"/>
              <a:ext cx="188267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4" name="Connettore 2 43"/>
            <p:cNvCxnSpPr>
              <a:cxnSpLocks noChangeShapeType="1"/>
            </p:cNvCxnSpPr>
            <p:nvPr/>
          </p:nvCxnSpPr>
          <p:spPr bwMode="auto">
            <a:xfrm>
              <a:off x="6336184" y="3601022"/>
              <a:ext cx="311802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5" name="Connettore 2 46"/>
            <p:cNvCxnSpPr>
              <a:cxnSpLocks noChangeShapeType="1"/>
              <a:endCxn id="16" idx="5"/>
            </p:cNvCxnSpPr>
            <p:nvPr/>
          </p:nvCxnSpPr>
          <p:spPr bwMode="auto">
            <a:xfrm rot="10800000">
              <a:off x="6452585" y="3293087"/>
              <a:ext cx="200885" cy="100965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6" name="Connettore 2 49"/>
            <p:cNvCxnSpPr>
              <a:cxnSpLocks noChangeShapeType="1"/>
              <a:endCxn id="19" idx="7"/>
            </p:cNvCxnSpPr>
            <p:nvPr/>
          </p:nvCxnSpPr>
          <p:spPr bwMode="auto">
            <a:xfrm rot="10800000" flipV="1">
              <a:off x="6453194" y="3808974"/>
              <a:ext cx="200277" cy="4871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7" name="Connettore 2 52"/>
            <p:cNvCxnSpPr>
              <a:cxnSpLocks noChangeShapeType="1"/>
              <a:stCxn id="14" idx="3"/>
            </p:cNvCxnSpPr>
            <p:nvPr/>
          </p:nvCxnSpPr>
          <p:spPr bwMode="auto">
            <a:xfrm rot="5400000">
              <a:off x="6928947" y="3266201"/>
              <a:ext cx="100963" cy="15473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8" name="Connettore 2 56"/>
            <p:cNvCxnSpPr>
              <a:cxnSpLocks noChangeShapeType="1"/>
              <a:endCxn id="18" idx="1"/>
            </p:cNvCxnSpPr>
            <p:nvPr/>
          </p:nvCxnSpPr>
          <p:spPr bwMode="auto">
            <a:xfrm>
              <a:off x="6876256" y="3789040"/>
              <a:ext cx="194827" cy="8294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</p:cxnSp>
      </p:grpSp>
      <p:grpSp>
        <p:nvGrpSpPr>
          <p:cNvPr id="55" name="Gruppo 54"/>
          <p:cNvGrpSpPr/>
          <p:nvPr/>
        </p:nvGrpSpPr>
        <p:grpSpPr>
          <a:xfrm>
            <a:off x="2777712" y="2049356"/>
            <a:ext cx="414000" cy="414000"/>
            <a:chOff x="1907704" y="2060848"/>
            <a:chExt cx="414000" cy="414000"/>
          </a:xfrm>
        </p:grpSpPr>
        <p:sp>
          <p:nvSpPr>
            <p:cNvPr id="32" name="Ovale 27"/>
            <p:cNvSpPr>
              <a:spLocks noChangeArrowheads="1"/>
            </p:cNvSpPr>
            <p:nvPr/>
          </p:nvSpPr>
          <p:spPr bwMode="auto">
            <a:xfrm>
              <a:off x="1907704" y="2060848"/>
              <a:ext cx="414000" cy="414000"/>
            </a:xfrm>
            <a:prstGeom prst="ellipse">
              <a:avLst/>
            </a:prstGeom>
            <a:blipFill>
              <a:blip r:embed="rId5" cstate="print"/>
              <a:tile tx="0" ty="0" sx="100000" sy="100000" flip="none" algn="tl"/>
            </a:blip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33" name="Connettore 2 29"/>
            <p:cNvCxnSpPr>
              <a:cxnSpLocks noChangeShapeType="1"/>
              <a:endCxn id="32" idx="4"/>
            </p:cNvCxnSpPr>
            <p:nvPr/>
          </p:nvCxnSpPr>
          <p:spPr bwMode="auto">
            <a:xfrm rot="16200000" flipH="1">
              <a:off x="2024411" y="2384555"/>
              <a:ext cx="180000" cy="585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34" name="Connettore 2 31"/>
            <p:cNvCxnSpPr>
              <a:cxnSpLocks noChangeShapeType="1"/>
              <a:endCxn id="32" idx="2"/>
            </p:cNvCxnSpPr>
            <p:nvPr/>
          </p:nvCxnSpPr>
          <p:spPr bwMode="auto">
            <a:xfrm rot="10800000">
              <a:off x="1912385" y="2267849"/>
              <a:ext cx="180000" cy="1197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35" name="Connettore 2 37"/>
            <p:cNvCxnSpPr>
              <a:cxnSpLocks noChangeShapeType="1"/>
              <a:endCxn id="32" idx="0"/>
            </p:cNvCxnSpPr>
            <p:nvPr/>
          </p:nvCxnSpPr>
          <p:spPr bwMode="auto">
            <a:xfrm rot="16200000" flipV="1">
              <a:off x="2024705" y="2163395"/>
              <a:ext cx="180000" cy="2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36" name="Connettore 2 38"/>
            <p:cNvCxnSpPr>
              <a:cxnSpLocks noChangeShapeType="1"/>
              <a:endCxn id="32" idx="6"/>
            </p:cNvCxnSpPr>
            <p:nvPr/>
          </p:nvCxnSpPr>
          <p:spPr bwMode="auto">
            <a:xfrm flipV="1">
              <a:off x="2139512" y="2267848"/>
              <a:ext cx="1800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/>
              <a:tailEnd type="none" w="med" len="med"/>
            </a:ln>
          </p:spPr>
        </p:cxnSp>
      </p:grpSp>
      <p:grpSp>
        <p:nvGrpSpPr>
          <p:cNvPr id="37" name="Gruppo 8"/>
          <p:cNvGrpSpPr/>
          <p:nvPr/>
        </p:nvGrpSpPr>
        <p:grpSpPr>
          <a:xfrm>
            <a:off x="2777712" y="3222687"/>
            <a:ext cx="414000" cy="414000"/>
            <a:chOff x="3525304" y="2156093"/>
            <a:chExt cx="414000" cy="414000"/>
          </a:xfrm>
          <a:blipFill>
            <a:blip r:embed="rId5"/>
            <a:tile tx="0" ty="0" sx="100000" sy="100000" flip="none" algn="tl"/>
          </a:blipFill>
        </p:grpSpPr>
        <p:sp>
          <p:nvSpPr>
            <p:cNvPr id="38" name="Ovale 27"/>
            <p:cNvSpPr>
              <a:spLocks noChangeArrowheads="1"/>
            </p:cNvSpPr>
            <p:nvPr/>
          </p:nvSpPr>
          <p:spPr bwMode="auto">
            <a:xfrm>
              <a:off x="3525304" y="2156093"/>
              <a:ext cx="414000" cy="414000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39" name="Connettore 2 29"/>
            <p:cNvCxnSpPr>
              <a:cxnSpLocks noChangeShapeType="1"/>
              <a:endCxn id="38" idx="4"/>
            </p:cNvCxnSpPr>
            <p:nvPr/>
          </p:nvCxnSpPr>
          <p:spPr bwMode="auto">
            <a:xfrm rot="16200000" flipH="1">
              <a:off x="3642011" y="2479800"/>
              <a:ext cx="180000" cy="585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Connettore 2 31"/>
            <p:cNvCxnSpPr>
              <a:cxnSpLocks noChangeShapeType="1"/>
              <a:endCxn id="38" idx="2"/>
            </p:cNvCxnSpPr>
            <p:nvPr/>
          </p:nvCxnSpPr>
          <p:spPr bwMode="auto">
            <a:xfrm rot="10800000">
              <a:off x="3529985" y="236905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3642305" y="2253877"/>
              <a:ext cx="180000" cy="2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Connettore 2 38"/>
            <p:cNvCxnSpPr>
              <a:cxnSpLocks noChangeShapeType="1"/>
              <a:endCxn id="38" idx="6"/>
            </p:cNvCxnSpPr>
            <p:nvPr/>
          </p:nvCxnSpPr>
          <p:spPr bwMode="auto">
            <a:xfrm flipV="1">
              <a:off x="3757112" y="2363093"/>
              <a:ext cx="180000" cy="0"/>
            </a:xfrm>
            <a:prstGeom prst="straightConnector1">
              <a:avLst/>
            </a:prstGeom>
            <a:grp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4" name="Gruppo 53"/>
          <p:cNvGrpSpPr/>
          <p:nvPr/>
        </p:nvGrpSpPr>
        <p:grpSpPr>
          <a:xfrm>
            <a:off x="2651151" y="4268253"/>
            <a:ext cx="667123" cy="657597"/>
            <a:chOff x="1763688" y="4437112"/>
            <a:chExt cx="667123" cy="657597"/>
          </a:xfrm>
        </p:grpSpPr>
        <p:sp>
          <p:nvSpPr>
            <p:cNvPr id="43" name="Ovale 27"/>
            <p:cNvSpPr>
              <a:spLocks noChangeArrowheads="1"/>
            </p:cNvSpPr>
            <p:nvPr/>
          </p:nvSpPr>
          <p:spPr bwMode="auto">
            <a:xfrm>
              <a:off x="1898177" y="4537119"/>
              <a:ext cx="414000" cy="414000"/>
            </a:xfrm>
            <a:prstGeom prst="ellipse">
              <a:avLst/>
            </a:prstGeom>
            <a:blipFill>
              <a:blip r:embed="rId5" cstate="print"/>
              <a:tile tx="0" ty="0" sx="100000" sy="100000" flip="none" algn="tl"/>
            </a:blipFill>
            <a:ln w="12700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44" name="Connettore 2 29"/>
            <p:cNvCxnSpPr>
              <a:cxnSpLocks noChangeShapeType="1"/>
            </p:cNvCxnSpPr>
            <p:nvPr/>
          </p:nvCxnSpPr>
          <p:spPr bwMode="auto">
            <a:xfrm rot="16200000" flipH="1">
              <a:off x="2014884" y="5004416"/>
              <a:ext cx="180000" cy="585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Connettore 2 31"/>
            <p:cNvCxnSpPr>
              <a:cxnSpLocks noChangeShapeType="1"/>
            </p:cNvCxnSpPr>
            <p:nvPr/>
          </p:nvCxnSpPr>
          <p:spPr bwMode="auto">
            <a:xfrm rot="10800000">
              <a:off x="1763688" y="4750079"/>
              <a:ext cx="1800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2015178" y="4527111"/>
              <a:ext cx="180000" cy="2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Connettore 2 38"/>
            <p:cNvCxnSpPr>
              <a:cxnSpLocks noChangeShapeType="1"/>
            </p:cNvCxnSpPr>
            <p:nvPr/>
          </p:nvCxnSpPr>
          <p:spPr bwMode="auto">
            <a:xfrm flipV="1">
              <a:off x="2250811" y="4744119"/>
              <a:ext cx="1800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3" name="Gruppo 52"/>
          <p:cNvGrpSpPr/>
          <p:nvPr/>
        </p:nvGrpSpPr>
        <p:grpSpPr>
          <a:xfrm>
            <a:off x="2717833" y="5496495"/>
            <a:ext cx="533759" cy="525751"/>
            <a:chOff x="1878001" y="5639553"/>
            <a:chExt cx="533759" cy="525751"/>
          </a:xfrm>
        </p:grpSpPr>
        <p:sp>
          <p:nvSpPr>
            <p:cNvPr id="48" name="Ovale 47"/>
            <p:cNvSpPr>
              <a:spLocks noChangeArrowheads="1"/>
            </p:cNvSpPr>
            <p:nvPr/>
          </p:nvSpPr>
          <p:spPr bwMode="auto">
            <a:xfrm>
              <a:off x="1936282" y="5693448"/>
              <a:ext cx="414000" cy="414000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2700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800">
                <a:latin typeface="Times New Roman" pitchFamily="18" charset="0"/>
              </a:endParaRPr>
            </a:p>
          </p:txBody>
        </p:sp>
        <p:cxnSp>
          <p:nvCxnSpPr>
            <p:cNvPr id="49" name="Connettore 2 48"/>
            <p:cNvCxnSpPr>
              <a:cxnSpLocks noChangeShapeType="1"/>
            </p:cNvCxnSpPr>
            <p:nvPr/>
          </p:nvCxnSpPr>
          <p:spPr bwMode="auto">
            <a:xfrm rot="16200000" flipH="1">
              <a:off x="2052989" y="6075011"/>
              <a:ext cx="180000" cy="585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50" name="Connettore 2 31"/>
            <p:cNvCxnSpPr>
              <a:cxnSpLocks noChangeShapeType="1"/>
            </p:cNvCxnSpPr>
            <p:nvPr/>
          </p:nvCxnSpPr>
          <p:spPr bwMode="auto">
            <a:xfrm rot="10800000">
              <a:off x="1878001" y="5906408"/>
              <a:ext cx="1800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51" name="Connettore 2 37"/>
            <p:cNvCxnSpPr>
              <a:cxnSpLocks noChangeShapeType="1"/>
            </p:cNvCxnSpPr>
            <p:nvPr/>
          </p:nvCxnSpPr>
          <p:spPr bwMode="auto">
            <a:xfrm rot="16200000" flipV="1">
              <a:off x="2053283" y="5729552"/>
              <a:ext cx="180000" cy="2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52" name="Connettore 2 38"/>
            <p:cNvCxnSpPr>
              <a:cxnSpLocks noChangeShapeType="1"/>
            </p:cNvCxnSpPr>
            <p:nvPr/>
          </p:nvCxnSpPr>
          <p:spPr bwMode="auto">
            <a:xfrm flipV="1">
              <a:off x="2231760" y="5900448"/>
              <a:ext cx="1800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/>
              <a:tailEnd type="none" w="med" len="med"/>
            </a:ln>
          </p:spPr>
        </p:cxnSp>
      </p:grpSp>
      <p:grpSp>
        <p:nvGrpSpPr>
          <p:cNvPr id="110" name="Gruppo 109"/>
          <p:cNvGrpSpPr/>
          <p:nvPr/>
        </p:nvGrpSpPr>
        <p:grpSpPr>
          <a:xfrm>
            <a:off x="5698477" y="5281428"/>
            <a:ext cx="965781" cy="955884"/>
            <a:chOff x="4788793" y="4663802"/>
            <a:chExt cx="965781" cy="955884"/>
          </a:xfrm>
        </p:grpSpPr>
        <p:sp>
          <p:nvSpPr>
            <p:cNvPr id="67" name="Ovale 66"/>
            <p:cNvSpPr/>
            <p:nvPr/>
          </p:nvSpPr>
          <p:spPr bwMode="auto">
            <a:xfrm>
              <a:off x="5209986" y="4663802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68" name="Ovale 67"/>
            <p:cNvSpPr/>
            <p:nvPr/>
          </p:nvSpPr>
          <p:spPr bwMode="auto">
            <a:xfrm>
              <a:off x="5522306" y="4798518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69" name="Ovale 68"/>
            <p:cNvSpPr/>
            <p:nvPr/>
          </p:nvSpPr>
          <p:spPr bwMode="auto">
            <a:xfrm>
              <a:off x="5646574" y="5085544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70" name="Ovale 69"/>
            <p:cNvSpPr/>
            <p:nvPr/>
          </p:nvSpPr>
          <p:spPr bwMode="auto">
            <a:xfrm>
              <a:off x="4908112" y="4798518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71" name="Ovale 70"/>
            <p:cNvSpPr/>
            <p:nvPr/>
          </p:nvSpPr>
          <p:spPr bwMode="auto">
            <a:xfrm>
              <a:off x="4788793" y="5085544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72" name="Ovale 71"/>
            <p:cNvSpPr/>
            <p:nvPr/>
          </p:nvSpPr>
          <p:spPr bwMode="auto">
            <a:xfrm>
              <a:off x="5522306" y="5376970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73" name="Ovale 72"/>
            <p:cNvSpPr/>
            <p:nvPr/>
          </p:nvSpPr>
          <p:spPr bwMode="auto">
            <a:xfrm>
              <a:off x="4908662" y="5376970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74" name="Ovale 73"/>
            <p:cNvSpPr/>
            <p:nvPr/>
          </p:nvSpPr>
          <p:spPr bwMode="auto">
            <a:xfrm>
              <a:off x="5209986" y="5511686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cxnSp>
          <p:nvCxnSpPr>
            <p:cNvPr id="76" name="Connettore 2 45"/>
            <p:cNvCxnSpPr>
              <a:cxnSpLocks noChangeShapeType="1"/>
              <a:stCxn id="70" idx="4"/>
              <a:endCxn id="73" idx="0"/>
            </p:cNvCxnSpPr>
            <p:nvPr/>
          </p:nvCxnSpPr>
          <p:spPr bwMode="auto">
            <a:xfrm rot="16200000" flipH="1">
              <a:off x="4727161" y="5141469"/>
              <a:ext cx="470452" cy="55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77" name="Connettore 2 49"/>
            <p:cNvCxnSpPr>
              <a:cxnSpLocks noChangeShapeType="1"/>
              <a:stCxn id="70" idx="6"/>
              <a:endCxn id="69" idx="0"/>
            </p:cNvCxnSpPr>
            <p:nvPr/>
          </p:nvCxnSpPr>
          <p:spPr bwMode="auto">
            <a:xfrm>
              <a:off x="5016112" y="4852518"/>
              <a:ext cx="684462" cy="23302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78" name="Connettore 2 52"/>
            <p:cNvCxnSpPr>
              <a:cxnSpLocks noChangeShapeType="1"/>
              <a:stCxn id="71" idx="7"/>
              <a:endCxn id="67" idx="3"/>
            </p:cNvCxnSpPr>
            <p:nvPr/>
          </p:nvCxnSpPr>
          <p:spPr bwMode="auto">
            <a:xfrm rot="5400000" flipH="1" flipV="1">
              <a:off x="4880702" y="4756261"/>
              <a:ext cx="345374" cy="344825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79" name="Connettore 2 55"/>
            <p:cNvCxnSpPr>
              <a:cxnSpLocks noChangeShapeType="1"/>
              <a:stCxn id="74" idx="0"/>
              <a:endCxn id="70" idx="5"/>
            </p:cNvCxnSpPr>
            <p:nvPr/>
          </p:nvCxnSpPr>
          <p:spPr bwMode="auto">
            <a:xfrm rot="16200000" flipV="1">
              <a:off x="4821649" y="5069349"/>
              <a:ext cx="620984" cy="26369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80" name="Connettore 2 58"/>
            <p:cNvCxnSpPr>
              <a:cxnSpLocks noChangeShapeType="1"/>
              <a:stCxn id="74" idx="1"/>
              <a:endCxn id="71" idx="5"/>
            </p:cNvCxnSpPr>
            <p:nvPr/>
          </p:nvCxnSpPr>
          <p:spPr bwMode="auto">
            <a:xfrm rot="16200000" flipV="1">
              <a:off x="4878503" y="5180202"/>
              <a:ext cx="349774" cy="344825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81" name="Connettore 2 61"/>
            <p:cNvCxnSpPr>
              <a:cxnSpLocks noChangeShapeType="1"/>
              <a:stCxn id="73" idx="6"/>
              <a:endCxn id="72" idx="2"/>
            </p:cNvCxnSpPr>
            <p:nvPr/>
          </p:nvCxnSpPr>
          <p:spPr bwMode="auto">
            <a:xfrm>
              <a:off x="5016662" y="5430970"/>
              <a:ext cx="505644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82" name="Connettore 2 64"/>
            <p:cNvCxnSpPr>
              <a:cxnSpLocks noChangeShapeType="1"/>
              <a:stCxn id="73" idx="7"/>
              <a:endCxn id="67" idx="4"/>
            </p:cNvCxnSpPr>
            <p:nvPr/>
          </p:nvCxnSpPr>
          <p:spPr bwMode="auto">
            <a:xfrm rot="5400000" flipH="1" flipV="1">
              <a:off x="4821924" y="4950724"/>
              <a:ext cx="620984" cy="26314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83" name="Connettore 2 67"/>
            <p:cNvCxnSpPr>
              <a:cxnSpLocks noChangeShapeType="1"/>
              <a:stCxn id="67" idx="5"/>
              <a:endCxn id="72" idx="1"/>
            </p:cNvCxnSpPr>
            <p:nvPr/>
          </p:nvCxnSpPr>
          <p:spPr bwMode="auto">
            <a:xfrm rot="16200000" flipH="1">
              <a:off x="5101746" y="4956410"/>
              <a:ext cx="636800" cy="23595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84" name="Connettore 2 70"/>
            <p:cNvCxnSpPr>
              <a:cxnSpLocks noChangeShapeType="1"/>
              <a:stCxn id="69" idx="3"/>
              <a:endCxn id="74" idx="7"/>
            </p:cNvCxnSpPr>
            <p:nvPr/>
          </p:nvCxnSpPr>
          <p:spPr bwMode="auto">
            <a:xfrm rot="5400000">
              <a:off x="5307393" y="5172505"/>
              <a:ext cx="349774" cy="36022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85" name="Connettore 2 73"/>
            <p:cNvCxnSpPr>
              <a:cxnSpLocks noChangeShapeType="1"/>
              <a:stCxn id="69" idx="2"/>
              <a:endCxn id="73" idx="7"/>
            </p:cNvCxnSpPr>
            <p:nvPr/>
          </p:nvCxnSpPr>
          <p:spPr bwMode="auto">
            <a:xfrm rot="10800000" flipV="1">
              <a:off x="5000846" y="5139544"/>
              <a:ext cx="645728" cy="25324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86" name="Connettore 2 76"/>
            <p:cNvCxnSpPr>
              <a:cxnSpLocks noChangeShapeType="1"/>
              <a:stCxn id="68" idx="3"/>
              <a:endCxn id="74" idx="0"/>
            </p:cNvCxnSpPr>
            <p:nvPr/>
          </p:nvCxnSpPr>
          <p:spPr bwMode="auto">
            <a:xfrm rot="5400000">
              <a:off x="5090562" y="5064126"/>
              <a:ext cx="620984" cy="27413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87" name="Connettore 2 79"/>
            <p:cNvCxnSpPr>
              <a:cxnSpLocks noChangeShapeType="1"/>
              <a:stCxn id="72" idx="0"/>
              <a:endCxn id="68" idx="4"/>
            </p:cNvCxnSpPr>
            <p:nvPr/>
          </p:nvCxnSpPr>
          <p:spPr bwMode="auto">
            <a:xfrm rot="5400000" flipH="1" flipV="1">
              <a:off x="5341080" y="5141744"/>
              <a:ext cx="470452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88" name="Connettore 2 82"/>
            <p:cNvCxnSpPr>
              <a:cxnSpLocks noChangeShapeType="1"/>
              <a:stCxn id="68" idx="2"/>
              <a:endCxn id="70" idx="6"/>
            </p:cNvCxnSpPr>
            <p:nvPr/>
          </p:nvCxnSpPr>
          <p:spPr bwMode="auto">
            <a:xfrm rot="10800000">
              <a:off x="5016112" y="4852518"/>
              <a:ext cx="506194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89" name="Connettore 2 85"/>
            <p:cNvCxnSpPr>
              <a:cxnSpLocks noChangeShapeType="1"/>
              <a:stCxn id="71" idx="6"/>
              <a:endCxn id="68" idx="2"/>
            </p:cNvCxnSpPr>
            <p:nvPr/>
          </p:nvCxnSpPr>
          <p:spPr bwMode="auto">
            <a:xfrm flipV="1">
              <a:off x="4896793" y="4852518"/>
              <a:ext cx="625513" cy="28702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  <p:cxnSp>
          <p:nvCxnSpPr>
            <p:cNvPr id="90" name="Connettore 2 88"/>
            <p:cNvCxnSpPr>
              <a:cxnSpLocks noChangeShapeType="1"/>
              <a:stCxn id="71" idx="6"/>
              <a:endCxn id="69" idx="2"/>
            </p:cNvCxnSpPr>
            <p:nvPr/>
          </p:nvCxnSpPr>
          <p:spPr bwMode="auto">
            <a:xfrm>
              <a:off x="4896793" y="5139544"/>
              <a:ext cx="749781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med" len="sm"/>
            </a:ln>
          </p:spPr>
        </p:cxnSp>
      </p:grpSp>
      <p:grpSp>
        <p:nvGrpSpPr>
          <p:cNvPr id="109" name="Gruppo 108"/>
          <p:cNvGrpSpPr/>
          <p:nvPr/>
        </p:nvGrpSpPr>
        <p:grpSpPr>
          <a:xfrm>
            <a:off x="5698477" y="4116193"/>
            <a:ext cx="965781" cy="961716"/>
            <a:chOff x="7494651" y="4278244"/>
            <a:chExt cx="965781" cy="961716"/>
          </a:xfrm>
        </p:grpSpPr>
        <p:pic>
          <p:nvPicPr>
            <p:cNvPr id="56" name="Picture 2" descr="http://static-p3.fotolia.com/jpg/00/02/52/28/110_F_2522803_cmVATdQ5kPhMATGZMfKzIaF3hr1u4a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14681" y="4869160"/>
              <a:ext cx="241200" cy="37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64" name="Connettore 2 41"/>
            <p:cNvCxnSpPr>
              <a:cxnSpLocks noChangeShapeType="1"/>
              <a:stCxn id="96" idx="2"/>
              <a:endCxn id="99" idx="7"/>
            </p:cNvCxnSpPr>
            <p:nvPr/>
          </p:nvCxnSpPr>
          <p:spPr bwMode="auto">
            <a:xfrm rot="10800000" flipV="1">
              <a:off x="7706154" y="4332244"/>
              <a:ext cx="209690" cy="9653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</p:cxnSp>
        <p:sp>
          <p:nvSpPr>
            <p:cNvPr id="96" name="Ovale 95"/>
            <p:cNvSpPr/>
            <p:nvPr/>
          </p:nvSpPr>
          <p:spPr bwMode="auto">
            <a:xfrm>
              <a:off x="7915844" y="4278244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97" name="Ovale 96"/>
            <p:cNvSpPr/>
            <p:nvPr/>
          </p:nvSpPr>
          <p:spPr bwMode="auto">
            <a:xfrm>
              <a:off x="8228164" y="4412960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98" name="Ovale 97"/>
            <p:cNvSpPr/>
            <p:nvPr/>
          </p:nvSpPr>
          <p:spPr bwMode="auto">
            <a:xfrm>
              <a:off x="8352432" y="4699986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99" name="Ovale 98"/>
            <p:cNvSpPr/>
            <p:nvPr/>
          </p:nvSpPr>
          <p:spPr bwMode="auto">
            <a:xfrm>
              <a:off x="7613970" y="4412960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00" name="Ovale 99"/>
            <p:cNvSpPr/>
            <p:nvPr/>
          </p:nvSpPr>
          <p:spPr bwMode="auto">
            <a:xfrm>
              <a:off x="7494651" y="4699986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02" name="Ovale 101"/>
            <p:cNvSpPr/>
            <p:nvPr/>
          </p:nvSpPr>
          <p:spPr bwMode="auto">
            <a:xfrm>
              <a:off x="7614520" y="4991412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03" name="Ovale 102"/>
            <p:cNvSpPr/>
            <p:nvPr/>
          </p:nvSpPr>
          <p:spPr bwMode="auto">
            <a:xfrm>
              <a:off x="7915844" y="5126128"/>
              <a:ext cx="108000" cy="108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</p:grpSp>
      <p:sp>
        <p:nvSpPr>
          <p:cNvPr id="111" name="CasellaDiTesto 110"/>
          <p:cNvSpPr txBox="1"/>
          <p:nvPr/>
        </p:nvSpPr>
        <p:spPr>
          <a:xfrm>
            <a:off x="813628" y="1963969"/>
            <a:ext cx="1943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</a:t>
            </a:r>
            <a:r>
              <a:rPr lang="it-IT" sz="1600" b="1" dirty="0" smtClean="0">
                <a:latin typeface="+mn-lt"/>
              </a:rPr>
              <a:t>1</a:t>
            </a: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Artigianale</a:t>
            </a:r>
            <a:endParaRPr lang="it-IT" sz="1600" b="1" dirty="0">
              <a:latin typeface="+mn-lt"/>
            </a:endParaRPr>
          </a:p>
        </p:txBody>
      </p:sp>
      <p:sp>
        <p:nvSpPr>
          <p:cNvPr id="112" name="CasellaDiTesto 111"/>
          <p:cNvSpPr txBox="1"/>
          <p:nvPr/>
        </p:nvSpPr>
        <p:spPr>
          <a:xfrm>
            <a:off x="633447" y="3137300"/>
            <a:ext cx="23034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2 </a:t>
            </a: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Meccanicistica</a:t>
            </a:r>
            <a:endParaRPr lang="it-IT" sz="1600" b="1" dirty="0">
              <a:latin typeface="+mn-lt"/>
            </a:endParaRPr>
          </a:p>
        </p:txBody>
      </p:sp>
      <p:sp>
        <p:nvSpPr>
          <p:cNvPr id="113" name="CasellaDiTesto 112"/>
          <p:cNvSpPr txBox="1"/>
          <p:nvPr/>
        </p:nvSpPr>
        <p:spPr>
          <a:xfrm>
            <a:off x="813628" y="4304664"/>
            <a:ext cx="1943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3 </a:t>
            </a:r>
            <a:endParaRPr lang="it-IT" sz="1600" b="1" dirty="0" smtClean="0">
              <a:latin typeface="+mn-lt"/>
            </a:endParaRP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Umanistica</a:t>
            </a:r>
            <a:endParaRPr lang="it-IT" sz="1600" b="1" dirty="0">
              <a:latin typeface="+mn-lt"/>
            </a:endParaRPr>
          </a:p>
        </p:txBody>
      </p:sp>
      <p:sp>
        <p:nvSpPr>
          <p:cNvPr id="114" name="CasellaDiTesto 113"/>
          <p:cNvSpPr txBox="1"/>
          <p:nvPr/>
        </p:nvSpPr>
        <p:spPr>
          <a:xfrm>
            <a:off x="687137" y="5466983"/>
            <a:ext cx="21960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Tipo 4 </a:t>
            </a:r>
          </a:p>
          <a:p>
            <a:pPr algn="ctr">
              <a:defRPr/>
            </a:pPr>
            <a:r>
              <a:rPr lang="it-IT" sz="1600" b="1" dirty="0" smtClean="0">
                <a:latin typeface="+mn-lt"/>
              </a:rPr>
              <a:t>Organica efficiente</a:t>
            </a:r>
            <a:endParaRPr lang="it-IT" sz="1600" b="1" dirty="0">
              <a:latin typeface="+mn-lt"/>
            </a:endParaRPr>
          </a:p>
        </p:txBody>
      </p:sp>
      <p:sp>
        <p:nvSpPr>
          <p:cNvPr id="115" name="CasellaDiTesto 114"/>
          <p:cNvSpPr txBox="1"/>
          <p:nvPr/>
        </p:nvSpPr>
        <p:spPr>
          <a:xfrm>
            <a:off x="6444208" y="1963969"/>
            <a:ext cx="1943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latin typeface="+mn-lt"/>
              </a:rPr>
              <a:t>Polarità istituzionale</a:t>
            </a:r>
            <a:endParaRPr lang="it-IT" sz="1600" b="1" dirty="0">
              <a:latin typeface="+mn-lt"/>
            </a:endParaRPr>
          </a:p>
        </p:txBody>
      </p:sp>
      <p:sp>
        <p:nvSpPr>
          <p:cNvPr id="116" name="CasellaDiTesto 115"/>
          <p:cNvSpPr txBox="1"/>
          <p:nvPr/>
        </p:nvSpPr>
        <p:spPr>
          <a:xfrm>
            <a:off x="6444208" y="3137300"/>
            <a:ext cx="1943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latin typeface="+mn-lt"/>
              </a:rPr>
              <a:t>Polarità tecnocratica</a:t>
            </a:r>
            <a:endParaRPr lang="it-IT" sz="1600" b="1" dirty="0">
              <a:latin typeface="+mn-lt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6444208" y="4304664"/>
            <a:ext cx="1943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latin typeface="+mn-lt"/>
              </a:rPr>
              <a:t>Polarità relazionale</a:t>
            </a:r>
            <a:endParaRPr lang="it-IT" sz="1600" b="1" dirty="0">
              <a:latin typeface="+mn-lt"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6444208" y="5590093"/>
            <a:ext cx="19431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latin typeface="+mn-lt"/>
              </a:rPr>
              <a:t>Circolarità</a:t>
            </a:r>
            <a:endParaRPr lang="it-IT" sz="1600" b="1" dirty="0">
              <a:latin typeface="+mn-lt"/>
            </a:endParaRPr>
          </a:p>
        </p:txBody>
      </p:sp>
      <p:sp>
        <p:nvSpPr>
          <p:cNvPr id="119" name="Freccia bidirezionale orizzontale 118"/>
          <p:cNvSpPr/>
          <p:nvPr/>
        </p:nvSpPr>
        <p:spPr bwMode="auto">
          <a:xfrm>
            <a:off x="3707904" y="2004356"/>
            <a:ext cx="1584176" cy="504000"/>
          </a:xfrm>
          <a:prstGeom prst="leftRightArrow">
            <a:avLst>
              <a:gd name="adj1" fmla="val 50000"/>
              <a:gd name="adj2" fmla="val 6785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Freccia bidirezionale orizzontale 119"/>
          <p:cNvSpPr/>
          <p:nvPr/>
        </p:nvSpPr>
        <p:spPr bwMode="auto">
          <a:xfrm>
            <a:off x="3707904" y="3177687"/>
            <a:ext cx="1584176" cy="504000"/>
          </a:xfrm>
          <a:prstGeom prst="leftRightArrow">
            <a:avLst>
              <a:gd name="adj1" fmla="val 50000"/>
              <a:gd name="adj2" fmla="val 6785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Freccia bidirezionale orizzontale 120"/>
          <p:cNvSpPr/>
          <p:nvPr/>
        </p:nvSpPr>
        <p:spPr bwMode="auto">
          <a:xfrm>
            <a:off x="3707904" y="4345051"/>
            <a:ext cx="1584176" cy="504000"/>
          </a:xfrm>
          <a:prstGeom prst="leftRightArrow">
            <a:avLst>
              <a:gd name="adj1" fmla="val 50000"/>
              <a:gd name="adj2" fmla="val 6785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Freccia bidirezionale orizzontale 121"/>
          <p:cNvSpPr/>
          <p:nvPr/>
        </p:nvSpPr>
        <p:spPr bwMode="auto">
          <a:xfrm>
            <a:off x="3707904" y="5507370"/>
            <a:ext cx="1584176" cy="504000"/>
          </a:xfrm>
          <a:prstGeom prst="leftRightArrow">
            <a:avLst>
              <a:gd name="adj1" fmla="val 50000"/>
              <a:gd name="adj2" fmla="val 6785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476479" y="347663"/>
            <a:ext cx="8184901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Un’attenzione particolare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Rettangolo 100"/>
          <p:cNvSpPr/>
          <p:nvPr/>
        </p:nvSpPr>
        <p:spPr>
          <a:xfrm>
            <a:off x="691952" y="1484784"/>
            <a:ext cx="7840488" cy="1440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solidFill>
                  <a:schemeClr val="tx1"/>
                </a:solidFill>
                <a:cs typeface="Tahoma" pitchFamily="34" charset="0"/>
              </a:rPr>
              <a:t>Se il MODELLO diventa il centro principale dell’attenzione, il grande rischio è di perdere di vista la cosa principale: </a:t>
            </a:r>
            <a:r>
              <a:rPr lang="it-IT" sz="2400" b="1" dirty="0" smtClean="0">
                <a:solidFill>
                  <a:srgbClr val="FFC000"/>
                </a:solidFill>
                <a:cs typeface="Tahoma" pitchFamily="34" charset="0"/>
              </a:rPr>
              <a:t>il PROCESSO</a:t>
            </a:r>
            <a:endParaRPr lang="it-IT" sz="24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18" y="3501008"/>
            <a:ext cx="3960440" cy="243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99035"/>
            <a:ext cx="3960000" cy="24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Rettangolo 103"/>
          <p:cNvSpPr/>
          <p:nvPr/>
        </p:nvSpPr>
        <p:spPr>
          <a:xfrm>
            <a:off x="5379751" y="2363394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il PROCESSO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342900"/>
            <a:ext cx="8786812" cy="74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400" b="1" smtClean="0">
                <a:solidFill>
                  <a:schemeClr val="tx1"/>
                </a:solidFill>
                <a:cs typeface="Tahoma" pitchFamily="34" charset="0"/>
              </a:rPr>
              <a:t>Consapevolezza e responsabilità</a:t>
            </a:r>
          </a:p>
        </p:txBody>
      </p:sp>
      <p:sp>
        <p:nvSpPr>
          <p:cNvPr id="5" name="Rettangolo 4"/>
          <p:cNvSpPr/>
          <p:nvPr/>
        </p:nvSpPr>
        <p:spPr>
          <a:xfrm>
            <a:off x="1357313" y="2178050"/>
            <a:ext cx="2714625" cy="857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cs typeface="Tahoma" pitchFamily="34" charset="0"/>
              </a:rPr>
              <a:t>Consapevolezza</a:t>
            </a:r>
          </a:p>
        </p:txBody>
      </p:sp>
      <p:sp>
        <p:nvSpPr>
          <p:cNvPr id="6" name="Rettangolo 5"/>
          <p:cNvSpPr/>
          <p:nvPr/>
        </p:nvSpPr>
        <p:spPr>
          <a:xfrm>
            <a:off x="5286375" y="2178050"/>
            <a:ext cx="2714625" cy="85725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cs typeface="Tahoma" pitchFamily="34" charset="0"/>
              </a:rPr>
              <a:t>Responsabilità</a:t>
            </a:r>
          </a:p>
        </p:txBody>
      </p:sp>
      <p:sp>
        <p:nvSpPr>
          <p:cNvPr id="16389" name="Rettangolo 7"/>
          <p:cNvSpPr>
            <a:spLocks noChangeArrowheads="1"/>
          </p:cNvSpPr>
          <p:nvPr/>
        </p:nvSpPr>
        <p:spPr bwMode="auto">
          <a:xfrm>
            <a:off x="1463675" y="3500438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Tahoma" pitchFamily="34" charset="0"/>
                <a:cs typeface="Tahoma" pitchFamily="34" charset="0"/>
              </a:rPr>
              <a:t>“Input appropriato auto-generato di alta qualità”</a:t>
            </a:r>
          </a:p>
        </p:txBody>
      </p:sp>
      <p:sp>
        <p:nvSpPr>
          <p:cNvPr id="16390" name="Rettangolo 9"/>
          <p:cNvSpPr>
            <a:spLocks noChangeArrowheads="1"/>
          </p:cNvSpPr>
          <p:nvPr/>
        </p:nvSpPr>
        <p:spPr bwMode="auto">
          <a:xfrm>
            <a:off x="5608638" y="3500438"/>
            <a:ext cx="2071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Tahoma" pitchFamily="34" charset="0"/>
                <a:cs typeface="Tahoma" pitchFamily="34" charset="0"/>
              </a:rPr>
              <a:t>“La scelta di impegnarsi per agire”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57575" y="2343150"/>
            <a:ext cx="5038725" cy="2144713"/>
            <a:chOff x="2352" y="1728"/>
            <a:chExt cx="3024" cy="862"/>
          </a:xfrm>
        </p:grpSpPr>
        <p:sp>
          <p:nvSpPr>
            <p:cNvPr id="26628" name="Rectangle 3"/>
            <p:cNvSpPr>
              <a:spLocks noChangeArrowheads="1"/>
            </p:cNvSpPr>
            <p:nvPr/>
          </p:nvSpPr>
          <p:spPr bwMode="auto">
            <a:xfrm>
              <a:off x="2496" y="1824"/>
              <a:ext cx="2880" cy="76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29" name="Rectangle 4"/>
            <p:cNvSpPr>
              <a:spLocks noChangeArrowheads="1"/>
            </p:cNvSpPr>
            <p:nvPr/>
          </p:nvSpPr>
          <p:spPr bwMode="auto">
            <a:xfrm>
              <a:off x="2352" y="1728"/>
              <a:ext cx="2912" cy="75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 defTabSz="762000"/>
              <a:endParaRPr lang="it-IT" sz="2400" b="1">
                <a:latin typeface="Verdana" pitchFamily="34" charset="0"/>
              </a:endParaRPr>
            </a:p>
          </p:txBody>
        </p:sp>
      </p:grp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492500" y="2339975"/>
            <a:ext cx="4960938" cy="187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/>
            <a:r>
              <a:rPr lang="it-IT" sz="2400" b="1" dirty="0" smtClean="0">
                <a:latin typeface="Verdana" pitchFamily="34" charset="0"/>
              </a:rPr>
              <a:t>D.</a:t>
            </a:r>
            <a:endParaRPr lang="it-IT" sz="2400" b="1" dirty="0">
              <a:latin typeface="Verdana" pitchFamily="34" charset="0"/>
            </a:endParaRPr>
          </a:p>
          <a:p>
            <a:pPr algn="ctr" defTabSz="762000"/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Gli alfieri della circolarità</a:t>
            </a:r>
            <a:endParaRPr lang="it-IT" sz="2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476479" y="347663"/>
            <a:ext cx="8184901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I ruoli che favoriscono la circolarità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3320056" y="1268760"/>
            <a:ext cx="3916802" cy="50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Facilitatore (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Facilitator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)</a:t>
            </a:r>
            <a:endParaRPr lang="it-IT" sz="2400" b="1" dirty="0">
              <a:solidFill>
                <a:srgbClr val="99CC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" name="Rectangle 3"/>
          <p:cNvSpPr txBox="1">
            <a:spLocks noChangeArrowheads="1"/>
          </p:cNvSpPr>
          <p:nvPr/>
        </p:nvSpPr>
        <p:spPr bwMode="auto">
          <a:xfrm>
            <a:off x="2411760" y="2420888"/>
            <a:ext cx="3427356" cy="50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Metronomo (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Pacer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)</a:t>
            </a:r>
            <a:endParaRPr lang="it-IT" sz="2400" b="1" dirty="0">
              <a:solidFill>
                <a:srgbClr val="99CC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" name="Rectangle 3"/>
          <p:cNvSpPr txBox="1">
            <a:spLocks noChangeArrowheads="1"/>
          </p:cNvSpPr>
          <p:nvPr/>
        </p:nvSpPr>
        <p:spPr bwMode="auto">
          <a:xfrm>
            <a:off x="937984" y="3760068"/>
            <a:ext cx="5088128" cy="50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 err="1" smtClean="0">
                <a:latin typeface="+mn-lt"/>
                <a:cs typeface="Tahoma" pitchFamily="34" charset="0"/>
              </a:rPr>
              <a:t>Verbalizzatore</a:t>
            </a:r>
            <a:r>
              <a:rPr lang="it-IT" sz="2400" b="1" kern="0" dirty="0" smtClean="0">
                <a:latin typeface="+mn-lt"/>
                <a:cs typeface="Tahoma" pitchFamily="34" charset="0"/>
              </a:rPr>
              <a:t> (</a:t>
            </a:r>
            <a:r>
              <a:rPr lang="it-IT" sz="2400" b="1" kern="0" dirty="0" err="1" smtClean="0">
                <a:latin typeface="+mn-lt"/>
                <a:cs typeface="Tahoma" pitchFamily="34" charset="0"/>
              </a:rPr>
              <a:t>Decision</a:t>
            </a:r>
            <a:r>
              <a:rPr lang="it-IT" sz="2400" b="1" kern="0" dirty="0" smtClean="0">
                <a:latin typeface="+mn-lt"/>
                <a:cs typeface="Tahoma" pitchFamily="34" charset="0"/>
              </a:rPr>
              <a:t> Driver)</a:t>
            </a:r>
            <a:endParaRPr lang="it-IT" sz="2400" b="1" dirty="0">
              <a:solidFill>
                <a:srgbClr val="99CC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2684716" y="5193144"/>
            <a:ext cx="4551580" cy="50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 smtClean="0">
                <a:latin typeface="+mn-lt"/>
                <a:cs typeface="Tahoma" pitchFamily="34" charset="0"/>
              </a:rPr>
              <a:t>Supervisore (</a:t>
            </a:r>
            <a:r>
              <a:rPr lang="it-IT" sz="2400" b="1" kern="0" dirty="0" err="1" smtClean="0">
                <a:latin typeface="+mn-lt"/>
                <a:cs typeface="Tahoma" pitchFamily="34" charset="0"/>
              </a:rPr>
              <a:t>Advisor</a:t>
            </a:r>
            <a:r>
              <a:rPr lang="it-IT" sz="2400" b="1" kern="0" dirty="0" smtClean="0">
                <a:latin typeface="+mn-lt"/>
                <a:cs typeface="Tahoma" pitchFamily="34" charset="0"/>
              </a:rPr>
              <a:t> Coach)</a:t>
            </a:r>
            <a:endParaRPr lang="it-IT" sz="2400" b="1" dirty="0">
              <a:solidFill>
                <a:srgbClr val="99CC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3476" name="Picture 4" descr="http://t2.gstatic.com/images?q=tbn:fbtmkXWWGft2RM:http://i53.photobucket.com/albums/g61/francosenia/Blog/chaplin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772816"/>
            <a:ext cx="1776106" cy="1800000"/>
          </a:xfrm>
          <a:prstGeom prst="rect">
            <a:avLst/>
          </a:prstGeom>
          <a:noFill/>
        </p:spPr>
      </p:pic>
      <p:pic>
        <p:nvPicPr>
          <p:cNvPr id="233478" name="Picture 6" descr="http://www.tvoggisalerno.it/Upload/toto&amp;peppino_la_Lett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140968"/>
            <a:ext cx="2416108" cy="1800000"/>
          </a:xfrm>
          <a:prstGeom prst="rect">
            <a:avLst/>
          </a:prstGeom>
          <a:noFill/>
        </p:spPr>
      </p:pic>
      <p:pic>
        <p:nvPicPr>
          <p:cNvPr id="233480" name="Picture 8" descr="http://images.movieplayer.it/2003/04/24/il-grande-ian-mckellen-e-gandalf-il-bianco-11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168" y="4437112"/>
            <a:ext cx="2123220" cy="1800000"/>
          </a:xfrm>
          <a:prstGeom prst="rect">
            <a:avLst/>
          </a:prstGeom>
          <a:noFill/>
        </p:spPr>
      </p:pic>
      <p:pic>
        <p:nvPicPr>
          <p:cNvPr id="233482" name="Picture 10" descr="http://mikeballini.ilcannocchiale.it/mediamanager/sys.user/61942/vigi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052736"/>
            <a:ext cx="135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 animBg="1"/>
      <p:bldP spid="105" grpId="0" animBg="1"/>
      <p:bldP spid="10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476479" y="347663"/>
            <a:ext cx="8184901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Il facilitatore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3482" name="Picture 10" descr="http://mikeballini.ilcannocchiale.it/mediamanager/sys.user/61942/vig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40" y="1412776"/>
            <a:ext cx="1350000" cy="1800000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51720" y="951700"/>
            <a:ext cx="669674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Suo compito è condurre l’energia nel Team. Focus </a:t>
            </a:r>
            <a:r>
              <a:rPr lang="it-IT" sz="24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it-IT" sz="2400" b="1" dirty="0">
                <a:solidFill>
                  <a:srgbClr val="99CC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ENERGIA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Nel concreto:</a:t>
            </a:r>
          </a:p>
          <a:p>
            <a:pPr marL="174625" indent="-174625">
              <a:spcBef>
                <a:spcPct val="3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Cura la geografia del team affinché tutti si possano vedere;</a:t>
            </a:r>
          </a:p>
          <a:p>
            <a:pPr marL="174625" indent="-174625">
              <a:spcBef>
                <a:spcPct val="3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Verifica che lo spazio fisico per il team sia a tutti liberamente disponibile e si preoccupa di rimodellarlo periodicamente;</a:t>
            </a:r>
            <a:endParaRPr lang="it-IT" sz="1600" b="1" dirty="0" smtClean="0">
              <a:solidFill>
                <a:srgbClr val="99CC00"/>
              </a:solidFill>
              <a:latin typeface="Tahoma" pitchFamily="34" charset="0"/>
              <a:cs typeface="Tahoma" pitchFamily="34" charset="0"/>
            </a:endParaRPr>
          </a:p>
          <a:p>
            <a:pPr marL="174625" indent="-174625">
              <a:spcBef>
                <a:spcPct val="3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Cerca </a:t>
            </a:r>
            <a:r>
              <a:rPr lang="it-IT" sz="1600" b="1" dirty="0">
                <a:latin typeface="Tahoma" pitchFamily="34" charset="0"/>
                <a:cs typeface="Tahoma" pitchFamily="34" charset="0"/>
              </a:rPr>
              <a:t>il coinvolgimento di tutti con lo </a:t>
            </a: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sguardo;</a:t>
            </a:r>
          </a:p>
          <a:p>
            <a:pPr marL="174625" indent="-174625">
              <a:spcBef>
                <a:spcPct val="3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Invita (con molta accortezza) alla sintesi e a giungere al punto in interventi prolungati;</a:t>
            </a:r>
          </a:p>
          <a:p>
            <a:pPr marL="174625" indent="-174625">
              <a:spcBef>
                <a:spcPct val="3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Percepisce l’energia del gruppo e, se bassa, s’interroga su quale stimolo dare (</a:t>
            </a:r>
            <a:r>
              <a:rPr lang="it-IT" sz="1600" b="1" dirty="0" err="1" smtClean="0">
                <a:latin typeface="Tahoma" pitchFamily="34" charset="0"/>
                <a:cs typeface="Tahoma" pitchFamily="34" charset="0"/>
              </a:rPr>
              <a:t>rifocalizzare</a:t>
            </a: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 l’obiettivo? </a:t>
            </a:r>
            <a:r>
              <a:rPr lang="it-IT" sz="1600" b="1" dirty="0">
                <a:latin typeface="Tahoma" pitchFamily="34" charset="0"/>
                <a:cs typeface="Tahoma" pitchFamily="34" charset="0"/>
              </a:rPr>
              <a:t>u</a:t>
            </a: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na pausa? …);</a:t>
            </a:r>
          </a:p>
          <a:p>
            <a:pPr marL="174625" indent="-174625">
              <a:spcBef>
                <a:spcPct val="3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Fa domande su come migliorare il suo servizio: ad esempio chiede al team che cosa può fare di utile per quella riunione</a:t>
            </a:r>
            <a:endParaRPr lang="it-IT" sz="1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4194" name="Picture 2" descr="http://3.bp.blogspot.com/_0V-ipfYEEiE/SD-0JnpH7VI/AAAAAAAAAHw/DC4bPPGGHKQ/s320/Attenzio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50" y="4898187"/>
            <a:ext cx="1440160" cy="1440161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95736" y="5114212"/>
            <a:ext cx="64807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Se in una riunione si diventa troppo protagonisti si toglie spazio agli altri partecipanti, relegandoli a osservatori</a:t>
            </a:r>
            <a:endParaRPr lang="it-IT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476479" y="347663"/>
            <a:ext cx="8184901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Il Metronomo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3476" name="Picture 4" descr="http://t2.gstatic.com/images?q=tbn:fbtmkXWWGft2RM:http://i53.photobucket.com/albums/g61/francosenia/Blog/chaplin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1776106" cy="1800000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339752" y="951700"/>
            <a:ext cx="640871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Suo compito è scandire lo scorrere del tempo. Focus </a:t>
            </a:r>
            <a:r>
              <a:rPr lang="it-IT" sz="24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it-IT" sz="2400" b="1" dirty="0">
                <a:solidFill>
                  <a:srgbClr val="99CC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TEMPO</a:t>
            </a:r>
            <a:endParaRPr lang="it-IT" sz="2400" b="1" dirty="0">
              <a:solidFill>
                <a:srgbClr val="99CC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Nel concreto:</a:t>
            </a:r>
          </a:p>
          <a:p>
            <a:pPr marL="174625" indent="-174625">
              <a:spcBef>
                <a:spcPct val="3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Annuncia il tempo mancante rispetto a quanto stabilito per l’attività in corso. Può anche ricordare quello già trascorso. Al meglio l’annuncio avviene in base a frazioni di 4/</a:t>
            </a:r>
            <a:r>
              <a:rPr lang="it-IT" sz="1600" b="1" dirty="0" err="1" smtClean="0">
                <a:latin typeface="Tahoma" pitchFamily="34" charset="0"/>
                <a:cs typeface="Tahoma" pitchFamily="34" charset="0"/>
              </a:rPr>
              <a:t>4</a:t>
            </a: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it-IT" sz="1600" b="1" dirty="0" err="1" smtClean="0">
                <a:latin typeface="Tahoma" pitchFamily="34" charset="0"/>
                <a:cs typeface="Tahoma" pitchFamily="34" charset="0"/>
              </a:rPr>
              <a:t>es</a:t>
            </a: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: se si erano destinati 20’ per un’attività, il primo annuncio potrebbe essere “sono passati 5’, ne mancano 15’ ”)</a:t>
            </a:r>
            <a:endParaRPr lang="it-IT" sz="1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3.bp.blogspot.com/_0V-ipfYEEiE/SD-0JnpH7VI/AAAAAAAAAHw/DC4bPPGGHKQ/s320/Attenzio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79"/>
            <a:ext cx="1440160" cy="1440161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79712" y="3856980"/>
            <a:ext cx="69482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È necessario sviluppare la capacità di 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percepire come l’energia sia legata al tempo, che VA </a:t>
            </a: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ANNUNCIATO;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In 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tal senso si tratta di un </a:t>
            </a: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“ruolo 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di </a:t>
            </a: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interruzione”, ma non è su responsabilità fermare il team, solo renderlo consapevole</a:t>
            </a:r>
            <a:endParaRPr lang="it-IT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476479" y="347663"/>
            <a:ext cx="8184901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Il </a:t>
            </a:r>
            <a:r>
              <a:rPr lang="it-IT" sz="3400" b="1" kern="0" dirty="0" err="1" smtClean="0">
                <a:latin typeface="Tahoma" pitchFamily="34" charset="0"/>
                <a:cs typeface="Tahoma" pitchFamily="34" charset="0"/>
              </a:rPr>
              <a:t>verbalizzatore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3478" name="Picture 6" descr="http://www.tvoggisalerno.it/Upload/toto&amp;peppino_la_Lett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2416108" cy="1800000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87824" y="951700"/>
            <a:ext cx="576064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Suo compito è verificare che per ogni argomento si prenda una decisione e verbalizzarla.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Focus </a:t>
            </a:r>
            <a:r>
              <a:rPr lang="it-IT" sz="24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it-IT" sz="2400" b="1" dirty="0">
                <a:solidFill>
                  <a:srgbClr val="99CC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DECISIONI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Nel concreto:</a:t>
            </a:r>
          </a:p>
          <a:p>
            <a:pPr marL="174625" indent="-174625">
              <a:spcBef>
                <a:spcPct val="3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Compila la scheda di sintesi delle decisioni prese</a:t>
            </a:r>
            <a:endParaRPr lang="it-IT" sz="16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97608" y="3314012"/>
          <a:ext cx="7992888" cy="29361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5"/>
                <a:gridCol w="1008112"/>
                <a:gridCol w="1008112"/>
                <a:gridCol w="2246203"/>
                <a:gridCol w="922152"/>
                <a:gridCol w="1008109"/>
                <a:gridCol w="1008115"/>
              </a:tblGrid>
              <a:tr h="457258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Ordine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Proposto da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Tempo previsto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Argomento/</a:t>
                      </a:r>
                    </a:p>
                    <a:p>
                      <a:r>
                        <a:rPr lang="it-IT" sz="1400" dirty="0" smtClean="0"/>
                        <a:t>Decisioni</a:t>
                      </a:r>
                      <a:r>
                        <a:rPr lang="it-IT" sz="1400" baseline="0" dirty="0" smtClean="0"/>
                        <a:t> prese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Respon-sabile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Tempo dedicato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Termine previsto</a:t>
                      </a:r>
                      <a:endParaRPr lang="it-IT" sz="1400" dirty="0"/>
                    </a:p>
                  </a:txBody>
                  <a:tcPr/>
                </a:tc>
              </a:tr>
              <a:tr h="118349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1.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MC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20’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Nuovo contratto fornitura:</a:t>
                      </a:r>
                    </a:p>
                    <a:p>
                      <a:pPr marL="174625" lvl="1" indent="-174625">
                        <a:buFont typeface="Arial" pitchFamily="34" charset="0"/>
                        <a:buChar char="•"/>
                      </a:pPr>
                      <a:r>
                        <a:rPr lang="it-IT" sz="1000" dirty="0" smtClean="0"/>
                        <a:t>Risoluzione contratto in essere </a:t>
                      </a:r>
                      <a:r>
                        <a:rPr lang="it-IT" sz="1000" dirty="0" err="1" smtClean="0"/>
                        <a:t>con…</a:t>
                      </a:r>
                      <a:endParaRPr lang="it-IT" sz="1000" dirty="0" smtClean="0"/>
                    </a:p>
                    <a:p>
                      <a:pPr marL="174625" lvl="1" indent="-174625">
                        <a:buFont typeface="Arial" pitchFamily="34" charset="0"/>
                        <a:buChar char="•"/>
                      </a:pPr>
                      <a:r>
                        <a:rPr lang="it-IT" sz="1000" dirty="0" smtClean="0"/>
                        <a:t>Selezione</a:t>
                      </a:r>
                      <a:r>
                        <a:rPr lang="it-IT" sz="1000" baseline="0" dirty="0" smtClean="0"/>
                        <a:t> nuovi fornitori candidati</a:t>
                      </a:r>
                    </a:p>
                    <a:p>
                      <a:pPr marL="174625" lvl="1" indent="-174625">
                        <a:buFont typeface="Arial" pitchFamily="34" charset="0"/>
                        <a:buChar char="•"/>
                      </a:pPr>
                      <a:r>
                        <a:rPr lang="it-IT" sz="1000" baseline="0" dirty="0" smtClean="0"/>
                        <a:t>Preparazione proposta con offerta </a:t>
                      </a:r>
                      <a:r>
                        <a:rPr lang="it-IT" sz="1000" baseline="0" dirty="0" err="1" smtClean="0"/>
                        <a:t>max</a:t>
                      </a:r>
                      <a:r>
                        <a:rPr lang="it-IT" sz="1000" baseline="0" dirty="0" smtClean="0"/>
                        <a:t> a unità di …</a:t>
                      </a:r>
                    </a:p>
                    <a:p>
                      <a:pPr marL="174625" lvl="1" indent="-174625">
                        <a:buFont typeface="Arial" pitchFamily="34" charset="0"/>
                        <a:buChar char="•"/>
                      </a:pPr>
                      <a:r>
                        <a:rPr lang="it-IT" sz="1000" baseline="0" dirty="0" smtClean="0"/>
                        <a:t>…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LR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35’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15/12/10</a:t>
                      </a:r>
                      <a:endParaRPr lang="it-IT" sz="1200" dirty="0"/>
                    </a:p>
                  </a:txBody>
                  <a:tcPr/>
                </a:tc>
              </a:tr>
              <a:tr h="372968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2.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</a:tr>
              <a:tr h="38668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3.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</a:tr>
              <a:tr h="31718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…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476479" y="347663"/>
            <a:ext cx="8184901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Il supervisore (</a:t>
            </a:r>
            <a:r>
              <a:rPr lang="it-IT" sz="3400" b="1" kern="0" dirty="0" err="1" smtClean="0">
                <a:latin typeface="Tahoma" pitchFamily="34" charset="0"/>
                <a:cs typeface="Tahoma" pitchFamily="34" charset="0"/>
              </a:rPr>
              <a:t>advisor</a:t>
            </a: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 coach)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3480" name="Picture 8" descr="http://images.movieplayer.it/2003/04/24/il-grande-ian-mckellen-e-gandalf-il-bianco-11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960"/>
            <a:ext cx="2123220" cy="1800000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27784" y="951700"/>
            <a:ext cx="6192688" cy="355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Suo compito è fornire feedback ai partecipanti utili a migliorare le future riunioni. Focus </a:t>
            </a:r>
            <a:r>
              <a:rPr lang="it-IT" sz="24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it-IT" sz="2400" b="1" dirty="0">
                <a:solidFill>
                  <a:srgbClr val="99CC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SVILUPPO</a:t>
            </a:r>
          </a:p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Nel concreto:</a:t>
            </a:r>
          </a:p>
          <a:p>
            <a:pPr marL="174625" indent="-174625">
              <a:spcBef>
                <a:spcPct val="3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Poco prima della fine della riunione (indicativamente a 10’ dal suo termine) dà a ciascun partecipante un feedback; in realtà lo si potrebbe più propriamente definire un </a:t>
            </a:r>
            <a:r>
              <a:rPr lang="it-IT" sz="1600" b="1" dirty="0" err="1" smtClean="0">
                <a:latin typeface="Tahoma" pitchFamily="34" charset="0"/>
                <a:cs typeface="Tahoma" pitchFamily="34" charset="0"/>
              </a:rPr>
              <a:t>feed-forward</a:t>
            </a: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, dato che, in questa fase, si offrono solo indicazioni per miglioramenti prospettici</a:t>
            </a:r>
          </a:p>
          <a:p>
            <a:pPr marL="174625" indent="-174625">
              <a:spcBef>
                <a:spcPct val="3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it-IT" sz="1600" b="1" dirty="0" smtClean="0">
                <a:latin typeface="Tahoma" pitchFamily="34" charset="0"/>
                <a:cs typeface="Tahoma" pitchFamily="34" charset="0"/>
              </a:rPr>
              <a:t>Si tratta sempre di una percezione basata sul presente (quanto osservato nella riunione) e orientata al futuro</a:t>
            </a:r>
            <a:endParaRPr lang="it-IT" sz="1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3.bp.blogspot.com/_0V-ipfYEEiE/SD-0JnpH7VI/AAAAAAAAAHw/DC4bPPGGHKQ/s320/Attenzio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1440160" cy="1440161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23728" y="4509120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Tutti, leader e supervisore compreso (che lo dà a se stesso) ricevono un feedback in plenaria. Per accordo preventivo questo non diventa oggetto di discussione (si tratta della percezione del supervisore!)</a:t>
            </a:r>
            <a:endParaRPr lang="it-IT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0050" y="357188"/>
            <a:ext cx="8352927" cy="74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400" b="1" dirty="0" smtClean="0">
                <a:solidFill>
                  <a:schemeClr val="tx1"/>
                </a:solidFill>
                <a:cs typeface="Tahoma" pitchFamily="34" charset="0"/>
              </a:rPr>
              <a:t>Su che cosa si deve appuntare l’attenzione durante la supervisione?</a:t>
            </a:r>
          </a:p>
        </p:txBody>
      </p:sp>
      <p:sp>
        <p:nvSpPr>
          <p:cNvPr id="114691" name="CasellaDiTesto 4"/>
          <p:cNvSpPr txBox="1">
            <a:spLocks noChangeArrowheads="1"/>
          </p:cNvSpPr>
          <p:nvPr/>
        </p:nvSpPr>
        <p:spPr bwMode="auto">
          <a:xfrm>
            <a:off x="357188" y="1868163"/>
            <a:ext cx="8429625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sulla “geografia” del team (la sua distribuzione nel complesso e, </a:t>
            </a:r>
            <a:r>
              <a:rPr lang="it-IT" dirty="0" smtClean="0"/>
              <a:t>se distonica rispetto al team,</a:t>
            </a:r>
            <a:r>
              <a:rPr lang="it-IT" dirty="0" smtClean="0">
                <a:latin typeface="+mn-lt"/>
              </a:rPr>
              <a:t> quella del singolo membro nello specifico)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sul flusso dell’energia (l’intensità della partecipazione del gruppo e del singolo)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sulla gestione del tempo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sulla funzionalità e il contributo dei ruoli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sul grado di partecipazione (atteggiamenti e specifici comportamenti)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sulla condivisione dell’obiettivo iniziale e su quanto fatto per chiarirlo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sugli eventuali conflitti percepiti, senza però assumere il compito di risolverli (che cosa li ha innescati, che cosa hanno implicato, che cosa hanno lasciato)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476479" y="347663"/>
            <a:ext cx="8184901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Il ruolo più importante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2627784" y="1052736"/>
            <a:ext cx="3916802" cy="50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IL PARTECIPANTE</a:t>
            </a:r>
            <a:endParaRPr lang="it-IT" sz="2400" b="1" dirty="0">
              <a:solidFill>
                <a:srgbClr val="99CC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2146" name="Picture 2" descr="http://laist.com/attachments/lindsayrebecca/AChorusLineFin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022" y="1520844"/>
            <a:ext cx="4353294" cy="3244566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71570" y="4796590"/>
            <a:ext cx="8276894" cy="157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Nessun ruolo è più determinante alla riuscita di una</a:t>
            </a:r>
            <a:r>
              <a:rPr kumimoji="0" lang="it-IT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riunione di quello del partecipante: i ruoli formali sono di supporto ai partecipanti, che devono entrare</a:t>
            </a:r>
            <a:r>
              <a:rPr lang="it-IT" sz="2400" b="1" kern="0" dirty="0" smtClean="0">
                <a:latin typeface="+mn-lt"/>
                <a:cs typeface="Tahoma" pitchFamily="34" charset="0"/>
              </a:rPr>
              <a:t> convinti e </a:t>
            </a:r>
            <a:r>
              <a:rPr lang="it-IT" sz="2400" b="1" dirty="0" smtClean="0">
                <a:solidFill>
                  <a:srgbClr val="99CC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responsabilizzati</a:t>
            </a:r>
            <a:r>
              <a:rPr lang="it-IT" sz="2400" b="1" kern="0" dirty="0" smtClean="0">
                <a:latin typeface="+mn-lt"/>
                <a:cs typeface="Tahoma" pitchFamily="34" charset="0"/>
              </a:rPr>
              <a:t> a dare un contributo</a:t>
            </a:r>
            <a:endParaRPr lang="it-IT" sz="2400" b="1" dirty="0">
              <a:solidFill>
                <a:srgbClr val="99CC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57575" y="2343150"/>
            <a:ext cx="5038725" cy="2144713"/>
            <a:chOff x="2352" y="1728"/>
            <a:chExt cx="3024" cy="862"/>
          </a:xfrm>
        </p:grpSpPr>
        <p:sp>
          <p:nvSpPr>
            <p:cNvPr id="26628" name="Rectangle 3"/>
            <p:cNvSpPr>
              <a:spLocks noChangeArrowheads="1"/>
            </p:cNvSpPr>
            <p:nvPr/>
          </p:nvSpPr>
          <p:spPr bwMode="auto">
            <a:xfrm>
              <a:off x="2496" y="1824"/>
              <a:ext cx="2880" cy="76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29" name="Rectangle 4"/>
            <p:cNvSpPr>
              <a:spLocks noChangeArrowheads="1"/>
            </p:cNvSpPr>
            <p:nvPr/>
          </p:nvSpPr>
          <p:spPr bwMode="auto">
            <a:xfrm>
              <a:off x="2352" y="1728"/>
              <a:ext cx="2912" cy="75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 defTabSz="762000"/>
              <a:endParaRPr lang="it-IT" sz="2400" b="1">
                <a:latin typeface="Verdana" pitchFamily="34" charset="0"/>
              </a:endParaRPr>
            </a:p>
          </p:txBody>
        </p:sp>
      </p:grp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492500" y="2339975"/>
            <a:ext cx="4960938" cy="187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/>
            <a:r>
              <a:rPr lang="it-IT" sz="2400" b="1" dirty="0" smtClean="0">
                <a:latin typeface="Verdana" pitchFamily="34" charset="0"/>
              </a:rPr>
              <a:t>E.</a:t>
            </a:r>
            <a:endParaRPr lang="it-IT" sz="2400" b="1" dirty="0">
              <a:latin typeface="Verdana" pitchFamily="34" charset="0"/>
            </a:endParaRPr>
          </a:p>
          <a:p>
            <a:pPr algn="ctr" defTabSz="762000"/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La preparazione della riunione</a:t>
            </a:r>
            <a:endParaRPr lang="it-IT" sz="2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 bwMode="auto">
          <a:xfrm>
            <a:off x="1043608" y="2697541"/>
            <a:ext cx="4176464" cy="360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876694" y="2530627"/>
            <a:ext cx="4176464" cy="360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33"/>
          <p:cNvSpPr txBox="1">
            <a:spLocks noChangeArrowheads="1"/>
          </p:cNvSpPr>
          <p:nvPr/>
        </p:nvSpPr>
        <p:spPr bwMode="auto">
          <a:xfrm>
            <a:off x="476479" y="347663"/>
            <a:ext cx="8184901" cy="566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Una buona riunione nasce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it-IT" sz="3400" b="1" kern="0" dirty="0" smtClean="0">
                <a:latin typeface="Tahoma" pitchFamily="34" charset="0"/>
                <a:cs typeface="Tahoma" pitchFamily="34" charset="0"/>
              </a:rPr>
              <a:t>prima del suo inizio</a:t>
            </a:r>
            <a:endParaRPr lang="it-IT" sz="3400" b="1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3592" y="1456318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</a:pP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Il facilitatore della riunione in programma sollecita e raccoglie tutte le schede di proposta (1 sett. prima)</a:t>
            </a:r>
            <a:endParaRPr lang="it-IT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674622" y="2378227"/>
            <a:ext cx="4176464" cy="360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99277" y="2377908"/>
            <a:ext cx="232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+mn-lt"/>
              </a:rPr>
              <a:t>Argomento</a:t>
            </a:r>
            <a:endParaRPr lang="it-IT" b="1" dirty="0"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76694" y="272865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n-lt"/>
              </a:rPr>
              <a:t>Descrizione:  ___________________________</a:t>
            </a:r>
          </a:p>
          <a:p>
            <a:r>
              <a:rPr lang="it-IT" sz="1400" dirty="0" smtClean="0">
                <a:latin typeface="+mn-lt"/>
              </a:rPr>
              <a:t>______________________________________</a:t>
            </a:r>
            <a:endParaRPr lang="it-IT" sz="1400" dirty="0">
              <a:latin typeface="+mn-lt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804686" y="3400476"/>
          <a:ext cx="3888432" cy="1569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28192"/>
                <a:gridCol w="1224136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Decisioni proposte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Responsabile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Termine previsto</a:t>
                      </a:r>
                      <a:endParaRPr lang="it-IT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 …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 …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 …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732116" y="5024201"/>
            <a:ext cx="4061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it-IT" sz="1400" dirty="0" smtClean="0">
                <a:latin typeface="+mn-lt"/>
              </a:rPr>
              <a:t>Ragione per cui si chiede la discussione dell’argomento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t-IT" sz="1400" dirty="0" smtClean="0">
                <a:latin typeface="+mn-lt"/>
              </a:rPr>
              <a:t>Informazioni da conoscere (</a:t>
            </a:r>
            <a:r>
              <a:rPr lang="it-IT" sz="1400" dirty="0" err="1" smtClean="0">
                <a:latin typeface="+mn-lt"/>
              </a:rPr>
              <a:t>pre-reads</a:t>
            </a:r>
            <a:r>
              <a:rPr lang="it-IT" sz="1400" dirty="0" smtClean="0">
                <a:latin typeface="+mn-lt"/>
              </a:rPr>
              <a:t>) – allegati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t-IT" sz="1400" dirty="0" smtClean="0">
                <a:latin typeface="+mn-lt"/>
              </a:rPr>
              <a:t>Tempo richiesto per la discussione</a:t>
            </a:r>
            <a:endParaRPr lang="it-IT" sz="1400" dirty="0">
              <a:latin typeface="+mn-lt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724128" y="2521924"/>
            <a:ext cx="2880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ahoma" pitchFamily="34" charset="0"/>
                <a:cs typeface="Tahoma" pitchFamily="34" charset="0"/>
              </a:rPr>
              <a:t>Le proposte sono raccolte e condensate in un documento di sintesi, </a:t>
            </a:r>
            <a:r>
              <a:rPr lang="it-IT" b="1" dirty="0">
                <a:solidFill>
                  <a:srgbClr val="99CC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sottoposto per approvazione al </a:t>
            </a:r>
            <a:r>
              <a:rPr lang="it-IT" b="1" dirty="0" err="1">
                <a:solidFill>
                  <a:srgbClr val="99CC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Decision</a:t>
            </a:r>
            <a:r>
              <a:rPr lang="it-IT" b="1" dirty="0">
                <a:solidFill>
                  <a:srgbClr val="99CC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Maker</a:t>
            </a:r>
            <a:r>
              <a:rPr lang="it-IT" b="1" dirty="0" smtClean="0">
                <a:latin typeface="Tahoma" pitchFamily="34" charset="0"/>
                <a:cs typeface="Tahoma" pitchFamily="34" charset="0"/>
              </a:rPr>
              <a:t>, che stabilirà anche l’ordine delle priorità e quindi l’agenda. Questa, con copia di tutte le schede, verrà restituita almeno 3 giorni prima a ciascun partecipante</a:t>
            </a:r>
            <a:endParaRPr lang="it-IT" dirty="0"/>
          </a:p>
        </p:txBody>
      </p:sp>
      <p:sp>
        <p:nvSpPr>
          <p:cNvPr id="18" name="Parentesi graffa chiusa 17"/>
          <p:cNvSpPr/>
          <p:nvPr/>
        </p:nvSpPr>
        <p:spPr bwMode="auto">
          <a:xfrm>
            <a:off x="5364088" y="2377908"/>
            <a:ext cx="288032" cy="3960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662488" y="2168525"/>
            <a:ext cx="197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9738" y="357188"/>
            <a:ext cx="8347075" cy="746125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it-IT" sz="3400" b="1" kern="0" dirty="0">
                <a:latin typeface="Tahoma" pitchFamily="34" charset="0"/>
                <a:ea typeface="+mj-ea"/>
                <a:cs typeface="Tahoma" pitchFamily="34" charset="0"/>
              </a:rPr>
              <a:t>Il team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09575" y="1196975"/>
            <a:ext cx="8350250" cy="48958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it-IT" sz="2400" b="1" dirty="0" smtClean="0">
                <a:cs typeface="Tahoma" pitchFamily="34" charset="0"/>
              </a:rPr>
              <a:t>Un team è, come un individuo, un </a:t>
            </a:r>
            <a:r>
              <a:rPr lang="it-IT" sz="2400" b="1" kern="1200" dirty="0" smtClean="0">
                <a:solidFill>
                  <a:srgbClr val="99CC00"/>
                </a:solidFill>
                <a:cs typeface="Tahoma" pitchFamily="34" charset="0"/>
              </a:rPr>
              <a:t>sistema</a:t>
            </a:r>
            <a:endParaRPr lang="it-IT" sz="2400" b="1" dirty="0" smtClean="0">
              <a:cs typeface="Tahoma" pitchFamily="34" charset="0"/>
            </a:endParaRPr>
          </a:p>
          <a:p>
            <a:pPr marL="0" indent="0">
              <a:buFontTx/>
              <a:buNone/>
              <a:defRPr/>
            </a:pPr>
            <a:endParaRPr lang="it-IT" sz="2400" b="1" dirty="0" smtClean="0">
              <a:cs typeface="Tahom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it-IT" sz="2400" b="1" dirty="0" smtClean="0">
                <a:cs typeface="Tahoma" pitchFamily="34" charset="0"/>
              </a:rPr>
              <a:t>Un sistema, ovvero una entità che si mantiene in vita e funziona come un </a:t>
            </a:r>
            <a:r>
              <a:rPr lang="it-IT" sz="2400" b="1" kern="1200" dirty="0" smtClean="0">
                <a:solidFill>
                  <a:srgbClr val="99CC00"/>
                </a:solidFill>
                <a:cs typeface="Tahoma" pitchFamily="34" charset="0"/>
              </a:rPr>
              <a:t>tutto integrato </a:t>
            </a:r>
            <a:r>
              <a:rPr lang="it-IT" sz="2400" b="1" dirty="0" smtClean="0">
                <a:cs typeface="Tahoma" pitchFamily="34" charset="0"/>
              </a:rPr>
              <a:t>attraverso </a:t>
            </a:r>
            <a:r>
              <a:rPr lang="it-IT" sz="2400" b="1" kern="1200" dirty="0" smtClean="0">
                <a:cs typeface="Tahoma" pitchFamily="34" charset="0"/>
              </a:rPr>
              <a:t>l’</a:t>
            </a:r>
            <a:r>
              <a:rPr lang="it-IT" sz="2400" b="1" kern="1200" dirty="0" smtClean="0">
                <a:solidFill>
                  <a:srgbClr val="99CC00"/>
                </a:solidFill>
                <a:cs typeface="Tahoma" pitchFamily="34" charset="0"/>
              </a:rPr>
              <a:t>interazione delle sue parti</a:t>
            </a:r>
          </a:p>
          <a:p>
            <a:pPr marL="0" indent="0">
              <a:buFontTx/>
              <a:buNone/>
              <a:defRPr/>
            </a:pPr>
            <a:endParaRPr lang="it-IT" sz="2400" b="1" dirty="0" smtClean="0">
              <a:cs typeface="Tahom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it-IT" sz="2400" b="1" dirty="0" smtClean="0">
                <a:cs typeface="Tahoma" pitchFamily="34" charset="0"/>
              </a:rPr>
              <a:t>Si tratta di un sistema particolare, con dei confini (frontiere) definiti (più o meno rigidamente) e con due elementi specifici che lo caratterizzano:</a:t>
            </a:r>
          </a:p>
          <a:p>
            <a:pPr marL="174625" indent="-174625">
              <a:buFontTx/>
              <a:buNone/>
              <a:defRPr/>
            </a:pPr>
            <a:r>
              <a:rPr lang="it-IT" sz="2400" b="1" dirty="0" smtClean="0">
                <a:cs typeface="Tahoma" pitchFamily="34" charset="0"/>
              </a:rPr>
              <a:t>- uno o più </a:t>
            </a:r>
            <a:r>
              <a:rPr lang="it-IT" sz="2400" b="1" kern="1200" dirty="0" smtClean="0">
                <a:solidFill>
                  <a:srgbClr val="99CC00"/>
                </a:solidFill>
                <a:cs typeface="Tahoma" pitchFamily="34" charset="0"/>
              </a:rPr>
              <a:t>obiettivi</a:t>
            </a:r>
            <a:r>
              <a:rPr lang="it-IT" sz="2400" b="1" dirty="0" smtClean="0">
                <a:cs typeface="Tahoma" pitchFamily="34" charset="0"/>
              </a:rPr>
              <a:t> dichiarati e condivisi</a:t>
            </a:r>
          </a:p>
          <a:p>
            <a:pPr marL="261938" indent="-261938">
              <a:buFontTx/>
              <a:buNone/>
              <a:defRPr/>
            </a:pPr>
            <a:r>
              <a:rPr lang="it-IT" sz="2400" b="1" dirty="0" smtClean="0">
                <a:cs typeface="Tahoma" pitchFamily="34" charset="0"/>
              </a:rPr>
              <a:t>- un </a:t>
            </a:r>
            <a:r>
              <a:rPr lang="it-IT" sz="2400" b="1" kern="1200" dirty="0" smtClean="0">
                <a:solidFill>
                  <a:srgbClr val="99CC00"/>
                </a:solidFill>
                <a:cs typeface="Tahoma" pitchFamily="34" charset="0"/>
              </a:rPr>
              <a:t>metodo</a:t>
            </a:r>
            <a:r>
              <a:rPr lang="it-IT" sz="2400" b="1" dirty="0" smtClean="0">
                <a:cs typeface="Tahoma" pitchFamily="34" charset="0"/>
              </a:rPr>
              <a:t> di interazione (più o meno consapevole)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62488" y="2168525"/>
            <a:ext cx="197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9738" y="357188"/>
            <a:ext cx="8347075" cy="746125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it-IT" sz="3400" b="1" kern="0" dirty="0">
                <a:latin typeface="Tahoma" pitchFamily="34" charset="0"/>
                <a:ea typeface="+mj-ea"/>
                <a:cs typeface="Tahoma" pitchFamily="34" charset="0"/>
              </a:rPr>
              <a:t>Team building o Team coaching?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09575" y="1196975"/>
            <a:ext cx="8350250" cy="47513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it-IT" sz="2400" b="1" kern="1200" dirty="0" smtClean="0">
                <a:solidFill>
                  <a:srgbClr val="99CC00"/>
                </a:solidFill>
                <a:cs typeface="Tahoma" pitchFamily="34" charset="0"/>
              </a:rPr>
              <a:t>Team building </a:t>
            </a:r>
            <a:r>
              <a:rPr lang="it-IT" sz="2400" b="1" dirty="0" smtClean="0">
                <a:cs typeface="Tahoma" pitchFamily="34" charset="0"/>
                <a:sym typeface="Wingdings" pitchFamily="2" charset="2"/>
              </a:rPr>
              <a:t> Lavora primariamente sulle relazioni e il generico aumento del senso di appartenenza e di motivazione (in tal senso non tanto sulle modalità operative, quanto più su un piano emozionale e sulla coesione del gruppo)</a:t>
            </a:r>
          </a:p>
          <a:p>
            <a:pPr marL="0" indent="0">
              <a:buFontTx/>
              <a:buNone/>
              <a:defRPr/>
            </a:pPr>
            <a:endParaRPr lang="it-IT" sz="2400" b="1" dirty="0" smtClean="0">
              <a:cs typeface="Tahoma" pitchFamily="34" charset="0"/>
              <a:sym typeface="Wingdings" pitchFamily="2" charset="2"/>
            </a:endParaRPr>
          </a:p>
          <a:p>
            <a:pPr marL="0" indent="0">
              <a:buFontTx/>
              <a:buNone/>
              <a:defRPr/>
            </a:pPr>
            <a:r>
              <a:rPr lang="it-IT" sz="2400" b="1" kern="1200" dirty="0" smtClean="0">
                <a:solidFill>
                  <a:srgbClr val="99CC00"/>
                </a:solidFill>
                <a:cs typeface="Tahoma" pitchFamily="34" charset="0"/>
                <a:sym typeface="Wingdings" pitchFamily="2" charset="2"/>
              </a:rPr>
              <a:t>Team coaching </a:t>
            </a:r>
            <a:r>
              <a:rPr lang="it-IT" sz="2400" b="1" dirty="0" smtClean="0">
                <a:cs typeface="Tahoma" pitchFamily="34" charset="0"/>
                <a:sym typeface="Wingdings" pitchFamily="2" charset="2"/>
              </a:rPr>
              <a:t> Lavora primariamente sulle interazioni, ovvero sulle modalità operative di interfaccia tra i membri del team che portano al risultato (in tal senso le relazioni sono un prodotto del lavoro del team, che va curato e “capitalizzato”, senza essere sovra-enfatizzato)</a:t>
            </a:r>
            <a:endParaRPr lang="it-IT" sz="2400" b="1" dirty="0" smtClean="0"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9738" y="357188"/>
            <a:ext cx="8347075" cy="746125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it-IT" sz="3400" b="1" kern="0" dirty="0">
                <a:latin typeface="Tahoma" pitchFamily="34" charset="0"/>
                <a:ea typeface="+mj-ea"/>
                <a:cs typeface="Tahoma" pitchFamily="34" charset="0"/>
              </a:rPr>
              <a:t>Risultati e Relazioni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09575" y="1341438"/>
            <a:ext cx="1858963" cy="5746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it-IT" sz="2400" b="1" kern="1200" dirty="0" smtClean="0">
                <a:solidFill>
                  <a:srgbClr val="006600"/>
                </a:solidFill>
                <a:cs typeface="Tahoma" pitchFamily="34" charset="0"/>
              </a:rPr>
              <a:t>Y = f (X)</a:t>
            </a:r>
          </a:p>
        </p:txBody>
      </p:sp>
      <p:grpSp>
        <p:nvGrpSpPr>
          <p:cNvPr id="21508" name="Gruppo 11"/>
          <p:cNvGrpSpPr>
            <a:grpSpLocks/>
          </p:cNvGrpSpPr>
          <p:nvPr/>
        </p:nvGrpSpPr>
        <p:grpSpPr bwMode="auto">
          <a:xfrm>
            <a:off x="1908175" y="2060575"/>
            <a:ext cx="2159000" cy="2160588"/>
            <a:chOff x="835174" y="2861320"/>
            <a:chExt cx="2160000" cy="2160000"/>
          </a:xfrm>
        </p:grpSpPr>
        <p:cxnSp>
          <p:nvCxnSpPr>
            <p:cNvPr id="21526" name="Connettore 2 9"/>
            <p:cNvCxnSpPr>
              <a:cxnSpLocks noChangeShapeType="1"/>
            </p:cNvCxnSpPr>
            <p:nvPr/>
          </p:nvCxnSpPr>
          <p:spPr bwMode="auto">
            <a:xfrm rot="5400000" flipH="1" flipV="1">
              <a:off x="-244032" y="3940526"/>
              <a:ext cx="2160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1527" name="Connettore 2 10"/>
            <p:cNvCxnSpPr>
              <a:cxnSpLocks noChangeShapeType="1"/>
            </p:cNvCxnSpPr>
            <p:nvPr/>
          </p:nvCxnSpPr>
          <p:spPr bwMode="auto">
            <a:xfrm rot="10800000" flipH="1" flipV="1">
              <a:off x="835174" y="5019732"/>
              <a:ext cx="2160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cxnSp>
        <p:nvCxnSpPr>
          <p:cNvPr id="21509" name="Connettore 1 16"/>
          <p:cNvCxnSpPr>
            <a:cxnSpLocks noChangeShapeType="1"/>
          </p:cNvCxnSpPr>
          <p:nvPr/>
        </p:nvCxnSpPr>
        <p:spPr bwMode="auto">
          <a:xfrm rot="5400000" flipH="1" flipV="1">
            <a:off x="1871663" y="2305050"/>
            <a:ext cx="1944687" cy="1871663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</p:cxnSp>
      <p:grpSp>
        <p:nvGrpSpPr>
          <p:cNvPr id="21510" name="Gruppo 18"/>
          <p:cNvGrpSpPr>
            <a:grpSpLocks/>
          </p:cNvGrpSpPr>
          <p:nvPr/>
        </p:nvGrpSpPr>
        <p:grpSpPr bwMode="auto">
          <a:xfrm>
            <a:off x="5795963" y="2066925"/>
            <a:ext cx="2160587" cy="2159000"/>
            <a:chOff x="835174" y="2861320"/>
            <a:chExt cx="2160000" cy="2160000"/>
          </a:xfrm>
        </p:grpSpPr>
        <p:cxnSp>
          <p:nvCxnSpPr>
            <p:cNvPr id="21524" name="Connettore 2 19"/>
            <p:cNvCxnSpPr>
              <a:cxnSpLocks noChangeShapeType="1"/>
            </p:cNvCxnSpPr>
            <p:nvPr/>
          </p:nvCxnSpPr>
          <p:spPr bwMode="auto">
            <a:xfrm rot="5400000" flipH="1" flipV="1">
              <a:off x="-244032" y="3940526"/>
              <a:ext cx="2160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1525" name="Connettore 2 20"/>
            <p:cNvCxnSpPr>
              <a:cxnSpLocks noChangeShapeType="1"/>
            </p:cNvCxnSpPr>
            <p:nvPr/>
          </p:nvCxnSpPr>
          <p:spPr bwMode="auto">
            <a:xfrm rot="10800000" flipH="1" flipV="1">
              <a:off x="835174" y="5019732"/>
              <a:ext cx="2160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cxnSp>
        <p:nvCxnSpPr>
          <p:cNvPr id="21511" name="Connettore 1 21"/>
          <p:cNvCxnSpPr>
            <a:cxnSpLocks noChangeShapeType="1"/>
          </p:cNvCxnSpPr>
          <p:nvPr/>
        </p:nvCxnSpPr>
        <p:spPr bwMode="auto">
          <a:xfrm rot="5400000" flipH="1" flipV="1">
            <a:off x="5760244" y="2310607"/>
            <a:ext cx="1943100" cy="1871662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3" name="CasellaDiTesto 22"/>
          <p:cNvSpPr txBox="1"/>
          <p:nvPr/>
        </p:nvSpPr>
        <p:spPr>
          <a:xfrm>
            <a:off x="2051050" y="4289425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RISULTATI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96888" y="3051175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  <a:cs typeface="Tahoma" pitchFamily="34" charset="0"/>
                <a:sym typeface="Wingdings" pitchFamily="2" charset="2"/>
              </a:rPr>
              <a:t>RELAZIONI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011863" y="4284663"/>
            <a:ext cx="1800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RELAZIONI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484688" y="3051175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RISULTATI</a:t>
            </a:r>
          </a:p>
        </p:txBody>
      </p:sp>
      <p:sp>
        <p:nvSpPr>
          <p:cNvPr id="28" name="Ovale 27"/>
          <p:cNvSpPr>
            <a:spLocks/>
          </p:cNvSpPr>
          <p:nvPr/>
        </p:nvSpPr>
        <p:spPr bwMode="auto">
          <a:xfrm>
            <a:off x="7524750" y="2708275"/>
            <a:ext cx="647700" cy="649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it-IT" sz="2000" b="1" dirty="0">
                <a:latin typeface="+mn-lt"/>
              </a:rPr>
              <a:t>NO</a:t>
            </a:r>
          </a:p>
        </p:txBody>
      </p:sp>
      <p:sp>
        <p:nvSpPr>
          <p:cNvPr id="29" name="Ovale 28"/>
          <p:cNvSpPr>
            <a:spLocks/>
          </p:cNvSpPr>
          <p:nvPr/>
        </p:nvSpPr>
        <p:spPr bwMode="auto">
          <a:xfrm>
            <a:off x="3635375" y="2708275"/>
            <a:ext cx="649288" cy="649288"/>
          </a:xfrm>
          <a:prstGeom prst="ellipse">
            <a:avLst/>
          </a:prstGeom>
          <a:solidFill>
            <a:srgbClr val="33CC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it-IT" sz="2000" b="1" dirty="0">
                <a:latin typeface="+mn-lt"/>
              </a:rPr>
              <a:t>SÌ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271713" y="5084763"/>
            <a:ext cx="4316412" cy="1008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400" b="1" kern="0" dirty="0">
                <a:latin typeface="+mn-lt"/>
                <a:cs typeface="Tahoma" pitchFamily="34" charset="0"/>
              </a:rPr>
              <a:t>RISULTATI </a:t>
            </a:r>
            <a:r>
              <a:rPr lang="it-IT" sz="2400" b="1" kern="0" dirty="0">
                <a:latin typeface="+mn-lt"/>
                <a:cs typeface="Tahoma" pitchFamily="34" charset="0"/>
                <a:sym typeface="Wingdings" pitchFamily="2" charset="2"/>
              </a:rPr>
              <a:t> RELAZIONI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400" b="1" kern="0" dirty="0">
                <a:latin typeface="+mn-lt"/>
                <a:cs typeface="Tahoma" pitchFamily="34" charset="0"/>
                <a:sym typeface="Wingdings" pitchFamily="2" charset="2"/>
              </a:rPr>
              <a:t>RELAZIONI  RISULTATI</a:t>
            </a:r>
            <a:endParaRPr lang="it-IT" sz="2400" b="1" kern="0" dirty="0">
              <a:latin typeface="+mn-lt"/>
              <a:cs typeface="Tahoma" pitchFamily="34" charset="0"/>
            </a:endParaRPr>
          </a:p>
        </p:txBody>
      </p:sp>
      <p:cxnSp>
        <p:nvCxnSpPr>
          <p:cNvPr id="21519" name="Connettore 1 31"/>
          <p:cNvCxnSpPr>
            <a:cxnSpLocks noChangeShapeType="1"/>
          </p:cNvCxnSpPr>
          <p:nvPr/>
        </p:nvCxnSpPr>
        <p:spPr bwMode="auto">
          <a:xfrm rot="5400000" flipH="1" flipV="1">
            <a:off x="4103688" y="5654675"/>
            <a:ext cx="431800" cy="2159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673475" y="4221163"/>
            <a:ext cx="409575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400" b="1" dirty="0">
                <a:latin typeface="+mn-lt"/>
                <a:cs typeface="Tahoma" pitchFamily="34" charset="0"/>
              </a:rPr>
              <a:t>x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618413" y="4221163"/>
            <a:ext cx="409575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400" b="1" dirty="0">
                <a:latin typeface="+mn-lt"/>
                <a:cs typeface="Tahoma" pitchFamily="34" charset="0"/>
              </a:rPr>
              <a:t>x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5386388" y="1989138"/>
            <a:ext cx="409575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400" b="1" dirty="0">
                <a:latin typeface="+mn-lt"/>
                <a:cs typeface="Tahoma" pitchFamily="34" charset="0"/>
              </a:rPr>
              <a:t>y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519238" y="1989138"/>
            <a:ext cx="409575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400" b="1" dirty="0">
                <a:latin typeface="+mn-lt"/>
                <a:cs typeface="Tahoma" pitchFamily="34" charset="0"/>
              </a:rPr>
              <a:t>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9738" y="357188"/>
            <a:ext cx="8347075" cy="746125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it-IT" sz="3400" b="1" kern="0" dirty="0">
                <a:latin typeface="Tahoma" pitchFamily="34" charset="0"/>
                <a:ea typeface="+mj-ea"/>
                <a:cs typeface="Tahoma" pitchFamily="34" charset="0"/>
              </a:rPr>
              <a:t>Sviluppo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4363" y="2853308"/>
            <a:ext cx="8350250" cy="2519908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b="1" kern="0" dirty="0" smtClean="0">
                <a:latin typeface="+mn-lt"/>
                <a:cs typeface="Tahoma" pitchFamily="34" charset="0"/>
              </a:rPr>
              <a:t>Essenzialmente quando se ne sente in grado, ma </a:t>
            </a:r>
            <a:r>
              <a:rPr lang="it-IT" sz="2400" b="1" kern="0" dirty="0" err="1" smtClean="0">
                <a:latin typeface="+mn-lt"/>
                <a:cs typeface="Tahoma" pitchFamily="34" charset="0"/>
              </a:rPr>
              <a:t>anche…</a:t>
            </a:r>
            <a:endParaRPr lang="it-IT" sz="2400" b="1" kern="0" dirty="0" smtClean="0">
              <a:latin typeface="+mn-lt"/>
              <a:cs typeface="Tahoma" pitchFamily="34" charset="0"/>
            </a:endParaRPr>
          </a:p>
          <a:p>
            <a:pPr marL="174625" indent="-17462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b="1" kern="0" dirty="0" err="1" smtClean="0">
                <a:latin typeface="+mn-lt"/>
                <a:cs typeface="Tahoma" pitchFamily="34" charset="0"/>
              </a:rPr>
              <a:t>…quando</a:t>
            </a:r>
            <a:r>
              <a:rPr lang="it-IT" sz="2400" b="1" kern="0" dirty="0" smtClean="0">
                <a:latin typeface="+mn-lt"/>
                <a:cs typeface="Tahoma" pitchFamily="34" charset="0"/>
              </a:rPr>
              <a:t> </a:t>
            </a:r>
            <a:r>
              <a:rPr lang="it-IT" sz="2400" b="1" kern="0" dirty="0">
                <a:latin typeface="+mn-lt"/>
                <a:cs typeface="Tahoma" pitchFamily="34" charset="0"/>
              </a:rPr>
              <a:t>ha dello </a:t>
            </a:r>
            <a:r>
              <a:rPr lang="it-IT" sz="2400" b="1" kern="0" dirty="0" smtClean="0">
                <a:latin typeface="+mn-lt"/>
                <a:cs typeface="Tahoma" pitchFamily="34" charset="0"/>
              </a:rPr>
              <a:t>“spazio” a disposizione </a:t>
            </a:r>
            <a:r>
              <a:rPr lang="it-IT" sz="2400" b="1" kern="0" dirty="0">
                <a:latin typeface="+mn-lt"/>
                <a:cs typeface="Tahoma" pitchFamily="34" charset="0"/>
              </a:rPr>
              <a:t>e la libertà (la possibilità) di </a:t>
            </a:r>
            <a:r>
              <a:rPr lang="it-IT" sz="2400" b="1" kern="0" dirty="0" err="1" smtClean="0">
                <a:latin typeface="+mn-lt"/>
                <a:cs typeface="Tahoma" pitchFamily="34" charset="0"/>
              </a:rPr>
              <a:t>esplorarlo…</a:t>
            </a:r>
            <a:endParaRPr lang="it-IT" sz="2400" b="1" kern="0" dirty="0">
              <a:latin typeface="+mn-lt"/>
              <a:cs typeface="Tahoma" pitchFamily="34" charset="0"/>
            </a:endParaRPr>
          </a:p>
          <a:p>
            <a:pPr marL="174625" indent="-17462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b="1" kern="0" dirty="0" err="1" smtClean="0">
                <a:latin typeface="+mn-lt"/>
                <a:cs typeface="Tahoma" pitchFamily="34" charset="0"/>
              </a:rPr>
              <a:t>…uno</a:t>
            </a:r>
            <a:r>
              <a:rPr lang="it-IT" sz="2400" b="1" kern="0" dirty="0" smtClean="0">
                <a:latin typeface="+mn-lt"/>
                <a:cs typeface="Tahoma" pitchFamily="34" charset="0"/>
              </a:rPr>
              <a:t> </a:t>
            </a:r>
            <a:r>
              <a:rPr lang="it-IT" sz="2400" b="1" kern="0" dirty="0">
                <a:latin typeface="+mn-lt"/>
                <a:cs typeface="Tahoma" pitchFamily="34" charset="0"/>
              </a:rPr>
              <a:t>spazio definito e regolato entro cui potersi misurare e dove poter </a:t>
            </a:r>
            <a:r>
              <a:rPr lang="it-IT" sz="2400" b="1" kern="0" dirty="0" smtClean="0">
                <a:latin typeface="+mn-lt"/>
                <a:cs typeface="Tahoma" pitchFamily="34" charset="0"/>
              </a:rPr>
              <a:t>contribuire</a:t>
            </a:r>
            <a:endParaRPr lang="it-IT" sz="2400" b="1" kern="0" dirty="0">
              <a:latin typeface="+mn-lt"/>
              <a:cs typeface="Tahom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11560" y="1340818"/>
            <a:ext cx="7948800" cy="10080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400" b="1" kern="0" dirty="0">
                <a:solidFill>
                  <a:schemeClr val="tx1"/>
                </a:solidFill>
                <a:cs typeface="Tahoma" pitchFamily="34" charset="0"/>
              </a:rPr>
              <a:t>Quando un individuo (un sistema) si sviluppa e si rafforza?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9738" y="357188"/>
            <a:ext cx="8347075" cy="746125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it-IT" sz="3400" b="1" kern="0" dirty="0">
                <a:latin typeface="Tahoma" pitchFamily="34" charset="0"/>
                <a:ea typeface="+mj-ea"/>
                <a:cs typeface="Tahoma" pitchFamily="34" charset="0"/>
              </a:rPr>
              <a:t>Sviluppo e spazio (1)</a:t>
            </a:r>
          </a:p>
        </p:txBody>
      </p:sp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8975" y="1160463"/>
            <a:ext cx="521811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5373688"/>
            <a:ext cx="8350250" cy="720725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2400" b="1" kern="0" dirty="0">
                <a:latin typeface="+mn-lt"/>
                <a:cs typeface="Tahoma" pitchFamily="34" charset="0"/>
              </a:rPr>
              <a:t>Senza spazio la possibilità di sviluppo è limitata</a:t>
            </a:r>
          </a:p>
        </p:txBody>
      </p:sp>
      <p:grpSp>
        <p:nvGrpSpPr>
          <p:cNvPr id="2" name="Gruppo 12"/>
          <p:cNvGrpSpPr>
            <a:grpSpLocks/>
          </p:cNvGrpSpPr>
          <p:nvPr/>
        </p:nvGrpSpPr>
        <p:grpSpPr bwMode="auto">
          <a:xfrm>
            <a:off x="1879600" y="3141663"/>
            <a:ext cx="2965450" cy="2722562"/>
            <a:chOff x="1878833" y="3141210"/>
            <a:chExt cx="2966219" cy="2722336"/>
          </a:xfrm>
        </p:grpSpPr>
        <p:sp>
          <p:nvSpPr>
            <p:cNvPr id="23558" name="Ovale 8"/>
            <p:cNvSpPr>
              <a:spLocks noChangeArrowheads="1"/>
            </p:cNvSpPr>
            <p:nvPr/>
          </p:nvSpPr>
          <p:spPr bwMode="auto">
            <a:xfrm>
              <a:off x="3476627" y="3141210"/>
              <a:ext cx="1368425" cy="1079500"/>
            </a:xfrm>
            <a:prstGeom prst="ellips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2400">
                <a:latin typeface="Times New Roman" pitchFamily="18" charset="0"/>
              </a:endParaRPr>
            </a:p>
          </p:txBody>
        </p:sp>
        <p:cxnSp>
          <p:nvCxnSpPr>
            <p:cNvPr id="23559" name="Connettore 1 10"/>
            <p:cNvCxnSpPr>
              <a:cxnSpLocks noChangeShapeType="1"/>
              <a:stCxn id="23560" idx="0"/>
              <a:endCxn id="23558" idx="3"/>
            </p:cNvCxnSpPr>
            <p:nvPr/>
          </p:nvCxnSpPr>
          <p:spPr bwMode="auto">
            <a:xfrm rot="5400000" flipH="1" flipV="1">
              <a:off x="2371324" y="4095879"/>
              <a:ext cx="1338962" cy="1272446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23560" name="Rettangolo 11"/>
            <p:cNvSpPr>
              <a:spLocks noChangeArrowheads="1"/>
            </p:cNvSpPr>
            <p:nvPr/>
          </p:nvSpPr>
          <p:spPr bwMode="auto">
            <a:xfrm>
              <a:off x="1878833" y="5401583"/>
              <a:ext cx="1051497" cy="461963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plate cfmt cbs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alizzato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Schenker chart</Template>
  <TotalTime>10719</TotalTime>
  <Words>4578</Words>
  <Application>Microsoft Office PowerPoint</Application>
  <PresentationFormat>Presentazione su schermo (4:3)</PresentationFormat>
  <Paragraphs>516</Paragraphs>
  <Slides>49</Slides>
  <Notes>49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Template cfmt cbs</vt:lpstr>
      <vt:lpstr>Team Coaching  Come portare un gruppo ad essere un vero Team  </vt:lpstr>
      <vt:lpstr>Le idee sul lavoro in Team (esercizio)</vt:lpstr>
      <vt:lpstr>Presentazione standard di PowerPoint</vt:lpstr>
      <vt:lpstr>Consapevolezza e responsabilità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Un’esperienza di lavoro in team (esercizio)</vt:lpstr>
      <vt:lpstr>L’eterogeneità non è un problema</vt:lpstr>
      <vt:lpstr>Torniamo su ciò che caratterizza  un team…e i luoghi ove si esprime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Dal team all’organizzazione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 che cosa si deve appuntare l’attenzione durante la supervisione?</vt:lpstr>
      <vt:lpstr>Presentazione standard di PowerPoint</vt:lpstr>
      <vt:lpstr>Presentazione standard di PowerPoint</vt:lpstr>
      <vt:lpstr>Presentazione standard di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Francesca Montagnini</dc:creator>
  <cp:lastModifiedBy>Luigi</cp:lastModifiedBy>
  <cp:revision>210</cp:revision>
  <dcterms:created xsi:type="dcterms:W3CDTF">2008-02-13T10:27:17Z</dcterms:created>
  <dcterms:modified xsi:type="dcterms:W3CDTF">2014-04-28T08:48:44Z</dcterms:modified>
</cp:coreProperties>
</file>