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60" r:id="rId4"/>
    <p:sldId id="261" r:id="rId5"/>
    <p:sldId id="262" r:id="rId6"/>
    <p:sldId id="263" r:id="rId7"/>
    <p:sldId id="264" r:id="rId8"/>
    <p:sldId id="265" r:id="rId9"/>
    <p:sldId id="266" r:id="rId10"/>
    <p:sldId id="267" r:id="rId11"/>
    <p:sldId id="268" r:id="rId12"/>
    <p:sldId id="269" r:id="rId13"/>
    <p:sldId id="270" r:id="rId14"/>
    <p:sldId id="271" r:id="rId15"/>
    <p:sldId id="272" r:id="rId16"/>
    <p:sldId id="273" r:id="rId17"/>
    <p:sldId id="274" r:id="rId18"/>
    <p:sldId id="275" r:id="rId19"/>
    <p:sldId id="276" r:id="rId20"/>
    <p:sldId id="277" r:id="rId21"/>
    <p:sldId id="278" r:id="rId22"/>
    <p:sldId id="279" r:id="rId23"/>
  </p:sldIdLst>
  <p:sldSz cx="9144000" cy="6858000" type="screen4x3"/>
  <p:notesSz cx="6858000" cy="9144000"/>
  <p:defaultTextStyle>
    <a:defPPr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5" d="100"/>
          <a:sy n="75" d="100"/>
        </p:scale>
        <p:origin x="-1014" y="-8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75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it-IT" smtClean="0"/>
              <a:t>Fare clic per modificare lo stile del sottotitolo dello schema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7" name="Segnaposto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8" name="Segnaposto piè di pa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9" name="Segnaposto numero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4" name="Segnaposto piè di pa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5" name="Segnaposto numero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3" name="Segnaposto piè di pa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4CA76F-9F07-455F-A961-1164C982800E}" type="datetimeFigureOut">
              <a:rPr lang="it-IT" smtClean="0"/>
              <a:pPr/>
              <a:t>27/04/2014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E3B7BF-E226-41CE-9944-D1C4A1239FB7}" type="slidenum">
              <a:rPr lang="it-IT" smtClean="0"/>
              <a:pPr/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2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3.w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it-IT" dirty="0" smtClean="0"/>
              <a:t>CONTROLLO INTERNO</a:t>
            </a:r>
            <a:endParaRPr lang="it-IT" dirty="0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it-IT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Segnaposto numero diapositiva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78745E8-C232-4357-8E60-EE0968E45707}" type="slidenum">
              <a:rPr lang="en-US" smtClean="0"/>
              <a:pPr/>
              <a:t>10</a:t>
            </a:fld>
            <a:endParaRPr lang="en-US" smtClean="0"/>
          </a:p>
        </p:txBody>
      </p:sp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0" y="1476375"/>
          <a:ext cx="5332413" cy="4695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1" name="Drawing" r:id="rId3" imgW="1206000" imgH="979200" progId="">
                  <p:embed/>
                </p:oleObj>
              </mc:Choice>
              <mc:Fallback>
                <p:oleObj name="Drawing" r:id="rId3" imgW="1206000" imgH="979200" progId="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1476375"/>
                        <a:ext cx="5332413" cy="4695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8" name="Rectangle 3"/>
          <p:cNvSpPr>
            <a:spLocks noChangeArrowheads="1"/>
          </p:cNvSpPr>
          <p:nvPr/>
        </p:nvSpPr>
        <p:spPr bwMode="auto">
          <a:xfrm>
            <a:off x="3362325" y="981075"/>
            <a:ext cx="5557838" cy="116522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lIns="101882" tIns="50941" rIns="101882" bIns="50941">
            <a:spAutoFit/>
          </a:bodyPr>
          <a:lstStyle/>
          <a:p>
            <a:pPr defTabSz="1019175" eaLnBrk="0" hangingPunct="0"/>
            <a:r>
              <a:rPr lang="it-IT" sz="1400" i="0">
                <a:solidFill>
                  <a:srgbClr val="000066"/>
                </a:solidFill>
              </a:rPr>
              <a:t>L'</a:t>
            </a:r>
            <a:r>
              <a:rPr lang="it-IT" sz="1400" b="1" i="0">
                <a:solidFill>
                  <a:srgbClr val="000066"/>
                </a:solidFill>
              </a:rPr>
              <a:t>ambiente di controllo</a:t>
            </a:r>
            <a:r>
              <a:rPr lang="it-IT" sz="1400" i="0">
                <a:solidFill>
                  <a:srgbClr val="000066"/>
                </a:solidFill>
              </a:rPr>
              <a:t> determina il clima nel quale le persone svolgono la loro attività e le proprie funzioni di controllo. Esso costituisce le fondamenta degli altri componenti. In questo ambiente, il management </a:t>
            </a:r>
            <a:r>
              <a:rPr lang="it-IT" sz="1400" b="1" i="0">
                <a:solidFill>
                  <a:srgbClr val="000066"/>
                </a:solidFill>
              </a:rPr>
              <a:t>valuta i rischi</a:t>
            </a:r>
            <a:r>
              <a:rPr lang="it-IT" sz="1400" i="0">
                <a:solidFill>
                  <a:srgbClr val="000066"/>
                </a:solidFill>
              </a:rPr>
              <a:t> per la realizzazione degli obiettivi stabiliti. </a:t>
            </a:r>
          </a:p>
        </p:txBody>
      </p:sp>
      <p:sp>
        <p:nvSpPr>
          <p:cNvPr id="1029" name="Text Box 4"/>
          <p:cNvSpPr txBox="1">
            <a:spLocks noChangeArrowheads="1"/>
          </p:cNvSpPr>
          <p:nvPr/>
        </p:nvSpPr>
        <p:spPr bwMode="auto">
          <a:xfrm>
            <a:off x="5457825" y="2921000"/>
            <a:ext cx="3532188" cy="180340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lIns="101882" tIns="50941" rIns="101882" bIns="50941">
            <a:spAutoFit/>
          </a:bodyPr>
          <a:lstStyle/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Le </a:t>
            </a:r>
            <a:r>
              <a:rPr lang="it-IT" sz="1400" b="1" i="0">
                <a:solidFill>
                  <a:srgbClr val="000066"/>
                </a:solidFill>
              </a:rPr>
              <a:t>attività di controllo</a:t>
            </a:r>
            <a:r>
              <a:rPr lang="it-IT" sz="1400" i="0">
                <a:solidFill>
                  <a:srgbClr val="000066"/>
                </a:solidFill>
              </a:rPr>
              <a:t> sono attuate per assicurare che le direttive del  management necessarie per fronteggiare i rischi siano attuate. Le relative </a:t>
            </a:r>
            <a:r>
              <a:rPr lang="it-IT" sz="1400" b="1" i="0">
                <a:solidFill>
                  <a:srgbClr val="000066"/>
                </a:solidFill>
              </a:rPr>
              <a:t>informazioni</a:t>
            </a:r>
            <a:r>
              <a:rPr lang="it-IT" sz="1400" i="0">
                <a:solidFill>
                  <a:srgbClr val="000066"/>
                </a:solidFill>
              </a:rPr>
              <a:t> vengono raccolte e </a:t>
            </a:r>
            <a:r>
              <a:rPr lang="it-IT" sz="1400" b="1" i="0">
                <a:solidFill>
                  <a:srgbClr val="000066"/>
                </a:solidFill>
              </a:rPr>
              <a:t>comunicate</a:t>
            </a:r>
            <a:r>
              <a:rPr lang="it-IT" sz="1400" i="0">
                <a:solidFill>
                  <a:srgbClr val="000066"/>
                </a:solidFill>
              </a:rPr>
              <a:t> a tutta l'organizzazione. L'intero processo è </a:t>
            </a:r>
            <a:r>
              <a:rPr lang="it-IT" sz="1400" b="1" i="0">
                <a:solidFill>
                  <a:srgbClr val="000066"/>
                </a:solidFill>
              </a:rPr>
              <a:t>monitorato</a:t>
            </a:r>
            <a:r>
              <a:rPr lang="it-IT" sz="1400" i="0">
                <a:solidFill>
                  <a:srgbClr val="000066"/>
                </a:solidFill>
              </a:rPr>
              <a:t> e subisce le modifiche richieste se del caso.</a:t>
            </a:r>
          </a:p>
        </p:txBody>
      </p:sp>
      <p:sp>
        <p:nvSpPr>
          <p:cNvPr id="1030" name="Rectangle 5"/>
          <p:cNvSpPr>
            <a:spLocks noGrp="1" noChangeArrowheads="1"/>
          </p:cNvSpPr>
          <p:nvPr>
            <p:ph type="title"/>
          </p:nvPr>
        </p:nvSpPr>
        <p:spPr>
          <a:xfrm>
            <a:off x="179388" y="692150"/>
            <a:ext cx="7210425" cy="433388"/>
          </a:xfrm>
        </p:spPr>
        <p:txBody>
          <a:bodyPr/>
          <a:lstStyle/>
          <a:p>
            <a:pPr algn="l" eaLnBrk="1" hangingPunct="1"/>
            <a:r>
              <a:rPr lang="it-IT" sz="1600" b="1" smtClean="0"/>
              <a:t>GLI ELEMENTI DEL CONTROLLO INTERNO</a:t>
            </a:r>
            <a:endParaRPr lang="en-GB" sz="1600" b="1" smtClean="0"/>
          </a:p>
        </p:txBody>
      </p:sp>
      <p:sp>
        <p:nvSpPr>
          <p:cNvPr id="1031" name="Rectangle 6"/>
          <p:cNvSpPr>
            <a:spLocks noChangeArrowheads="1"/>
          </p:cNvSpPr>
          <p:nvPr/>
        </p:nvSpPr>
        <p:spPr bwMode="auto">
          <a:xfrm>
            <a:off x="8121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1032" name="Text Box 7"/>
          <p:cNvSpPr txBox="1">
            <a:spLocks noChangeArrowheads="1"/>
          </p:cNvSpPr>
          <p:nvPr/>
        </p:nvSpPr>
        <p:spPr bwMode="auto">
          <a:xfrm>
            <a:off x="2484438" y="188913"/>
            <a:ext cx="235808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dirty="0" smtClean="0"/>
              <a:t> </a:t>
            </a:r>
            <a:r>
              <a:rPr lang="it-IT" sz="2000" dirty="0"/>
              <a:t>RISK MANAGEMENT</a:t>
            </a:r>
            <a:endParaRPr 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Segnaposto numero diapositiva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50A55DA-E7F6-4F7C-B3B8-DBAD55EDF255}" type="slidenum">
              <a:rPr lang="en-US" smtClean="0"/>
              <a:pPr/>
              <a:t>11</a:t>
            </a:fld>
            <a:endParaRPr lang="en-US" smtClean="0"/>
          </a:p>
        </p:txBody>
      </p:sp>
      <p:sp>
        <p:nvSpPr>
          <p:cNvPr id="2052" name="Rectangle 2"/>
          <p:cNvSpPr>
            <a:spLocks noGrp="1" noChangeArrowheads="1"/>
          </p:cNvSpPr>
          <p:nvPr>
            <p:ph type="title"/>
          </p:nvPr>
        </p:nvSpPr>
        <p:spPr>
          <a:xfrm>
            <a:off x="179388" y="404813"/>
            <a:ext cx="6840537" cy="431800"/>
          </a:xfrm>
        </p:spPr>
        <p:txBody>
          <a:bodyPr/>
          <a:lstStyle/>
          <a:p>
            <a:pPr algn="l" eaLnBrk="1" hangingPunct="1"/>
            <a:r>
              <a:rPr lang="it-IT" sz="1600" b="1" smtClean="0"/>
              <a:t>Il framework di risk management</a:t>
            </a:r>
            <a:endParaRPr lang="en-GB" sz="1600" b="1" smtClean="0"/>
          </a:p>
        </p:txBody>
      </p:sp>
      <p:graphicFrame>
        <p:nvGraphicFramePr>
          <p:cNvPr id="2050" name="Object 3"/>
          <p:cNvGraphicFramePr>
            <a:graphicFrameLocks noChangeAspect="1"/>
          </p:cNvGraphicFramePr>
          <p:nvPr/>
        </p:nvGraphicFramePr>
        <p:xfrm>
          <a:off x="1476375" y="908050"/>
          <a:ext cx="6061075" cy="5434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5" name="Drawing" r:id="rId3" imgW="4078800" imgH="3420000" progId="">
                  <p:embed/>
                </p:oleObj>
              </mc:Choice>
              <mc:Fallback>
                <p:oleObj name="Drawing" r:id="rId3" imgW="4078800" imgH="3420000" progId="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75" y="908050"/>
                        <a:ext cx="6061075" cy="54340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Rectangle 5"/>
          <p:cNvSpPr>
            <a:spLocks noChangeArrowheads="1"/>
          </p:cNvSpPr>
          <p:nvPr/>
        </p:nvSpPr>
        <p:spPr bwMode="auto">
          <a:xfrm>
            <a:off x="0" y="2676525"/>
            <a:ext cx="2543175" cy="159067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lIns="101882" tIns="50941" rIns="101882" bIns="50941">
            <a:spAutoFit/>
          </a:bodyPr>
          <a:lstStyle/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Le</a:t>
            </a:r>
            <a:r>
              <a:rPr lang="it-IT" sz="1400" b="1" i="0">
                <a:solidFill>
                  <a:srgbClr val="000066"/>
                </a:solidFill>
              </a:rPr>
              <a:t> informazioni</a:t>
            </a:r>
            <a:r>
              <a:rPr lang="it-IT" sz="1400" i="0">
                <a:solidFill>
                  <a:srgbClr val="000066"/>
                </a:solidFill>
              </a:rPr>
              <a:t> sono necessarie per tutte e tre le categorie di obiettivi, al fine di assicurare una gestione efficace, bilanci attendibili e la conformità alle leggi e ai regolamenti.</a:t>
            </a:r>
          </a:p>
        </p:txBody>
      </p:sp>
      <p:sp>
        <p:nvSpPr>
          <p:cNvPr id="2054" name="Rectangle 6"/>
          <p:cNvSpPr>
            <a:spLocks noChangeArrowheads="1"/>
          </p:cNvSpPr>
          <p:nvPr/>
        </p:nvSpPr>
        <p:spPr bwMode="auto">
          <a:xfrm>
            <a:off x="7616825" y="3638550"/>
            <a:ext cx="1385888" cy="180340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lIns="101882" tIns="50941" rIns="101882" bIns="50941">
            <a:spAutoFit/>
          </a:bodyPr>
          <a:lstStyle/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Tutti e cinque i componenti sono </a:t>
            </a:r>
          </a:p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applicabili e importanti per la  realizzazione degli </a:t>
            </a:r>
            <a:r>
              <a:rPr lang="it-IT" sz="1400" b="1" i="0">
                <a:solidFill>
                  <a:srgbClr val="000066"/>
                </a:solidFill>
              </a:rPr>
              <a:t>obiettivi</a:t>
            </a:r>
            <a:r>
              <a:rPr lang="it-IT" sz="1400" i="0">
                <a:solidFill>
                  <a:srgbClr val="000066"/>
                </a:solidFill>
              </a:rPr>
              <a:t> operativi.</a:t>
            </a:r>
          </a:p>
        </p:txBody>
      </p:sp>
      <p:sp>
        <p:nvSpPr>
          <p:cNvPr id="2055" name="Rectangle 7"/>
          <p:cNvSpPr>
            <a:spLocks noChangeArrowheads="1"/>
          </p:cNvSpPr>
          <p:nvPr/>
        </p:nvSpPr>
        <p:spPr bwMode="auto">
          <a:xfrm>
            <a:off x="6594475" y="769938"/>
            <a:ext cx="2268538" cy="137795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lIns="101882" tIns="50941" rIns="101882" bIns="50941">
            <a:spAutoFit/>
          </a:bodyPr>
          <a:lstStyle/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ll </a:t>
            </a:r>
            <a:r>
              <a:rPr lang="it-IT" sz="1400" b="1" i="0">
                <a:solidFill>
                  <a:srgbClr val="000066"/>
                </a:solidFill>
              </a:rPr>
              <a:t>controllo interno</a:t>
            </a:r>
            <a:r>
              <a:rPr lang="it-IT" sz="1400" i="0">
                <a:solidFill>
                  <a:srgbClr val="000066"/>
                </a:solidFill>
              </a:rPr>
              <a:t> si applica  all'azienda considerata nel suo </a:t>
            </a:r>
          </a:p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complesso oppure ad una qualunque </a:t>
            </a:r>
          </a:p>
          <a:p>
            <a:pPr algn="just" defTabSz="1019175" eaLnBrk="0" hangingPunct="0"/>
            <a:r>
              <a:rPr lang="it-IT" sz="1400" i="0">
                <a:solidFill>
                  <a:srgbClr val="000066"/>
                </a:solidFill>
              </a:rPr>
              <a:t>delle sue unità o processi.</a:t>
            </a:r>
          </a:p>
        </p:txBody>
      </p:sp>
      <p:sp>
        <p:nvSpPr>
          <p:cNvPr id="2056" name="Rectangle 8"/>
          <p:cNvSpPr>
            <a:spLocks noChangeArrowheads="1"/>
          </p:cNvSpPr>
          <p:nvPr/>
        </p:nvSpPr>
        <p:spPr bwMode="auto">
          <a:xfrm>
            <a:off x="179388" y="747713"/>
            <a:ext cx="3543300" cy="95250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</p:spPr>
        <p:txBody>
          <a:bodyPr wrap="none" lIns="101882" tIns="50941" rIns="101882" bIns="50941">
            <a:spAutoFit/>
          </a:bodyPr>
          <a:lstStyle/>
          <a:p>
            <a:pPr defTabSz="1019175" eaLnBrk="0" hangingPunct="0"/>
            <a:r>
              <a:rPr lang="it-IT" sz="1400" i="0">
                <a:solidFill>
                  <a:srgbClr val="000066"/>
                </a:solidFill>
              </a:rPr>
              <a:t>Esiste un </a:t>
            </a:r>
            <a:r>
              <a:rPr lang="it-IT" sz="1400" b="1" i="0">
                <a:solidFill>
                  <a:srgbClr val="000066"/>
                </a:solidFill>
              </a:rPr>
              <a:t>rapporto diretto</a:t>
            </a:r>
            <a:r>
              <a:rPr lang="it-IT" sz="1400" i="0">
                <a:solidFill>
                  <a:srgbClr val="000066"/>
                </a:solidFill>
              </a:rPr>
              <a:t> tra gli obiettivi, </a:t>
            </a:r>
          </a:p>
          <a:p>
            <a:pPr defTabSz="1019175" eaLnBrk="0" hangingPunct="0"/>
            <a:r>
              <a:rPr lang="it-IT" sz="1400" i="0">
                <a:solidFill>
                  <a:srgbClr val="000066"/>
                </a:solidFill>
              </a:rPr>
              <a:t>ossia ciò che un'azienda persegue, e i  </a:t>
            </a:r>
          </a:p>
          <a:p>
            <a:pPr defTabSz="1019175" eaLnBrk="0" hangingPunct="0"/>
            <a:r>
              <a:rPr lang="it-IT" sz="1400" i="0">
                <a:solidFill>
                  <a:srgbClr val="000066"/>
                </a:solidFill>
              </a:rPr>
              <a:t>componenti, ossia ciò che occorre </a:t>
            </a:r>
          </a:p>
          <a:p>
            <a:pPr defTabSz="1019175" eaLnBrk="0" hangingPunct="0"/>
            <a:r>
              <a:rPr lang="it-IT" sz="1400" i="0">
                <a:solidFill>
                  <a:srgbClr val="000066"/>
                </a:solidFill>
              </a:rPr>
              <a:t>per realizzarli.</a:t>
            </a:r>
          </a:p>
        </p:txBody>
      </p:sp>
      <p:sp>
        <p:nvSpPr>
          <p:cNvPr id="2057" name="Rectangle 9"/>
          <p:cNvSpPr>
            <a:spLocks noChangeArrowheads="1"/>
          </p:cNvSpPr>
          <p:nvPr/>
        </p:nvSpPr>
        <p:spPr bwMode="auto">
          <a:xfrm>
            <a:off x="8121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2058" name="Text Box 10"/>
          <p:cNvSpPr txBox="1">
            <a:spLocks noChangeArrowheads="1"/>
          </p:cNvSpPr>
          <p:nvPr/>
        </p:nvSpPr>
        <p:spPr bwMode="auto">
          <a:xfrm>
            <a:off x="3059113" y="79375"/>
            <a:ext cx="235808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dirty="0" smtClean="0"/>
              <a:t> </a:t>
            </a:r>
            <a:r>
              <a:rPr lang="it-IT" sz="2000" dirty="0"/>
              <a:t>RISK MANAGEMENT</a:t>
            </a:r>
            <a:endParaRPr 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A2F0051-72E9-4CBA-8733-DA09AA12696A}" type="slidenum">
              <a:rPr lang="en-US" smtClean="0"/>
              <a:pPr/>
              <a:t>12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4519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20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21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4649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0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1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2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3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4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5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656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7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58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4523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4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5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6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7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8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29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30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31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32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33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4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5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6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7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8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39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0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1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2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3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4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5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6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7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8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49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0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1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52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4639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0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1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2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3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4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5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646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7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48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4554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5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6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7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8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59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0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61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62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63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64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5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6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7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8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69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0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1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2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3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4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5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6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7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8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79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0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1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2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4629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0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1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2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3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4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5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636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7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38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44BD0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4584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5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6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7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8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89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0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91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92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93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594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5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6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7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8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599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0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1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2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3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4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5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6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7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8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09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0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1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2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13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14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15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6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7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18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19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0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1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2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3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24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5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6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4627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628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44BD0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4516" name="Rectangle 143"/>
          <p:cNvSpPr>
            <a:spLocks noChangeArrowheads="1"/>
          </p:cNvSpPr>
          <p:nvPr/>
        </p:nvSpPr>
        <p:spPr bwMode="auto">
          <a:xfrm>
            <a:off x="2433638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 </a:t>
            </a:r>
            <a:r>
              <a:rPr lang="en-GB" sz="2000" b="1" dirty="0"/>
              <a:t>RISK MANAGEMENT</a:t>
            </a:r>
          </a:p>
        </p:txBody>
      </p:sp>
      <p:sp>
        <p:nvSpPr>
          <p:cNvPr id="64517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4518" name="Text Box 146"/>
          <p:cNvSpPr txBox="1">
            <a:spLocks noChangeArrowheads="1"/>
          </p:cNvSpPr>
          <p:nvPr/>
        </p:nvSpPr>
        <p:spPr bwMode="auto">
          <a:xfrm>
            <a:off x="323850" y="2349500"/>
            <a:ext cx="8474075" cy="2389188"/>
          </a:xfrm>
          <a:prstGeom prst="rect">
            <a:avLst/>
          </a:prstGeom>
          <a:solidFill>
            <a:schemeClr val="bg1"/>
          </a:solidFill>
          <a:ln w="9525">
            <a:solidFill>
              <a:srgbClr val="FC0C23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b="1">
                <a:solidFill>
                  <a:srgbClr val="FF0000"/>
                </a:solidFill>
              </a:rPr>
              <a:t>Ambiente interno</a:t>
            </a:r>
            <a:r>
              <a:rPr lang="it-IT" b="1" i="0">
                <a:solidFill>
                  <a:srgbClr val="FF0000"/>
                </a:solidFill>
              </a:rPr>
              <a:t> </a:t>
            </a:r>
            <a:endParaRPr lang="it-IT" sz="1800" b="1" i="0"/>
          </a:p>
          <a:p>
            <a:endParaRPr lang="it-IT" sz="1800" b="1" i="0"/>
          </a:p>
          <a:p>
            <a:r>
              <a:rPr lang="it-IT" sz="1800" b="1" i="0"/>
              <a:t>Il management formula la filosofia di base dell’ERM e determina il livello</a:t>
            </a:r>
          </a:p>
          <a:p>
            <a:r>
              <a:rPr lang="it-IT" sz="1800" b="1" i="0"/>
              <a:t>di accettabilità del rischio. L’ambiente interno determina, in termini generali,</a:t>
            </a:r>
          </a:p>
          <a:p>
            <a:r>
              <a:rPr lang="it-IT" sz="1800" b="1" i="0"/>
              <a:t>i modi in cui il rischio è considerato e affrontato dalle persone che operano</a:t>
            </a:r>
          </a:p>
          <a:p>
            <a:r>
              <a:rPr lang="it-IT" sz="1800" b="1" i="0"/>
              <a:t>in azienda. Gli individui, le loro qualità personali, e soprattutto la loro</a:t>
            </a:r>
          </a:p>
          <a:p>
            <a:r>
              <a:rPr lang="it-IT" sz="1800" b="1" i="0"/>
              <a:t>integrità, i loro valori etici e la loro competenza  e l’ambiente nel </a:t>
            </a:r>
          </a:p>
          <a:p>
            <a:r>
              <a:rPr lang="it-IT" sz="1800" b="1" i="0"/>
              <a:t>quale operano costituiscono l’essenza stessa di qualsiasi organizzazione</a:t>
            </a:r>
            <a:r>
              <a:rPr lang="en-US" sz="1800" b="1" i="0"/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5A6B715-0E94-4A59-9993-F05EA09223A4}" type="slidenum">
              <a:rPr lang="en-US" smtClean="0"/>
              <a:pPr/>
              <a:t>13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5544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45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46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5674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5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6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7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8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9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80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681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82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83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5548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49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0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1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2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3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4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5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6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7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58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59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0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1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2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3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4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5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6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7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8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69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0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1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2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3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4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5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76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77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5664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5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6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7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8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9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0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671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2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73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5579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0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1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2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3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4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85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6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7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8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589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0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1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2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3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4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5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6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7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8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599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0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1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2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3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4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5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6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07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5654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5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6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7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8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59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0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661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2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63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5609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0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1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2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3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4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15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6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7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8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19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0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1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2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3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4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5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6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7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8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29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0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1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2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3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4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5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6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37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38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39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0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1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2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3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4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5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6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7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48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49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50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51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5652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653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5540" name="Rectangle 143"/>
          <p:cNvSpPr>
            <a:spLocks noChangeArrowheads="1"/>
          </p:cNvSpPr>
          <p:nvPr/>
        </p:nvSpPr>
        <p:spPr bwMode="auto">
          <a:xfrm>
            <a:off x="1905000" y="523875"/>
            <a:ext cx="4154488" cy="3968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/>
              <a:t>FINANCIAL RISK MANAGEMENT</a:t>
            </a:r>
          </a:p>
        </p:txBody>
      </p:sp>
      <p:sp>
        <p:nvSpPr>
          <p:cNvPr id="65541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5542" name="Text Box 145"/>
          <p:cNvSpPr txBox="1">
            <a:spLocks noChangeArrowheads="1"/>
          </p:cNvSpPr>
          <p:nvPr/>
        </p:nvSpPr>
        <p:spPr bwMode="auto">
          <a:xfrm>
            <a:off x="1262063" y="4171950"/>
            <a:ext cx="6189662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IL CODICE ETICO, NORME DI COMPORTAMENTO</a:t>
            </a:r>
          </a:p>
          <a:p>
            <a:r>
              <a:rPr lang="it-IT" sz="2000" i="0"/>
              <a:t>A CUI L’IMPRESA SI ISPIRA</a:t>
            </a:r>
          </a:p>
          <a:p>
            <a:r>
              <a:rPr lang="it-IT" sz="2000" i="0"/>
              <a:t>SONO PARTE INTEGRANTE ED ESSENZIALE DEL</a:t>
            </a:r>
          </a:p>
          <a:p>
            <a:r>
              <a:rPr lang="it-IT" sz="2000" i="0"/>
              <a:t>SISTEMA DI CONTROLLO INTERNO</a:t>
            </a:r>
            <a:endParaRPr lang="en-US" sz="2000" i="0"/>
          </a:p>
        </p:txBody>
      </p:sp>
      <p:sp>
        <p:nvSpPr>
          <p:cNvPr id="65543" name="Text Box 146"/>
          <p:cNvSpPr txBox="1">
            <a:spLocks noChangeArrowheads="1"/>
          </p:cNvSpPr>
          <p:nvPr/>
        </p:nvSpPr>
        <p:spPr bwMode="auto">
          <a:xfrm>
            <a:off x="1187450" y="2120900"/>
            <a:ext cx="5962650" cy="228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LE NUOVE ENFASI:</a:t>
            </a:r>
          </a:p>
          <a:p>
            <a:endParaRPr lang="it-IT" sz="1800" b="1" i="0"/>
          </a:p>
          <a:p>
            <a:r>
              <a:rPr lang="it-IT" sz="1800" b="1" i="0"/>
              <a:t>CARTA DEI VALORI – RESPONSABILITA’ SOCIALE –</a:t>
            </a:r>
          </a:p>
          <a:p>
            <a:r>
              <a:rPr lang="it-IT" sz="1800" b="1" i="0"/>
              <a:t>SOSTENIBILITA’</a:t>
            </a:r>
          </a:p>
          <a:p>
            <a:endParaRPr lang="it-IT" sz="1800" b="1" i="0"/>
          </a:p>
          <a:p>
            <a:r>
              <a:rPr lang="it-IT" sz="1800" b="1" i="0"/>
              <a:t>SHAREHOLDERS VALUE E STAKEHOLDERS VALUE</a:t>
            </a:r>
          </a:p>
          <a:p>
            <a:endParaRPr lang="it-IT" sz="1800" b="1" i="0"/>
          </a:p>
          <a:p>
            <a:endParaRPr lang="en-US" sz="1800" b="1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C6FB98D-64C6-4BE1-A6FE-F15F4F7E3702}" type="slidenum">
              <a:rPr lang="en-US" smtClean="0"/>
              <a:pPr/>
              <a:t>14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6567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68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69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6697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8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9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0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1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2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3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704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5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06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6571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2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3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4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5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6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77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78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79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80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581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2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3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4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5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6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7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8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89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0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1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2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3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4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5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6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7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8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599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00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6687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8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9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0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1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2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3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694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5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96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6602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3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4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5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6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7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08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09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10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11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12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3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4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5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6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7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8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19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0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1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2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3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4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5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6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7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8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29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0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6677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78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79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0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1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2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3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684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5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86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6632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3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4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5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6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7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38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39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40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41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42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3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4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5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6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7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8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49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0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1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2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3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4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5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6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7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8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59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60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1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2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3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64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65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6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67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8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69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70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71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72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73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74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6675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6676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6564" name="Rectangle 143"/>
          <p:cNvSpPr>
            <a:spLocks noChangeArrowheads="1"/>
          </p:cNvSpPr>
          <p:nvPr/>
        </p:nvSpPr>
        <p:spPr bwMode="auto">
          <a:xfrm>
            <a:off x="1905000" y="523875"/>
            <a:ext cx="5619750" cy="3968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/>
              <a:t>RISCHI OPERATIVI E CONTROLLO INTERNO</a:t>
            </a:r>
          </a:p>
        </p:txBody>
      </p:sp>
      <p:sp>
        <p:nvSpPr>
          <p:cNvPr id="66565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6566" name="Text Box 145"/>
          <p:cNvSpPr txBox="1">
            <a:spLocks noChangeArrowheads="1"/>
          </p:cNvSpPr>
          <p:nvPr/>
        </p:nvSpPr>
        <p:spPr bwMode="auto">
          <a:xfrm>
            <a:off x="684213" y="2276475"/>
            <a:ext cx="8118475" cy="2389188"/>
          </a:xfrm>
          <a:prstGeom prst="rect">
            <a:avLst/>
          </a:prstGeom>
          <a:noFill/>
          <a:ln w="9525">
            <a:solidFill>
              <a:srgbClr val="FC0C23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b="1">
                <a:solidFill>
                  <a:srgbClr val="FF0000"/>
                </a:solidFill>
              </a:rPr>
              <a:t>Definizione degli obiettivi</a:t>
            </a:r>
            <a:r>
              <a:rPr lang="it-IT" sz="1800" b="1">
                <a:solidFill>
                  <a:srgbClr val="FF0000"/>
                </a:solidFill>
              </a:rPr>
              <a:t> </a:t>
            </a:r>
            <a:r>
              <a:rPr lang="it-IT" sz="1800" b="1" i="0">
                <a:solidFill>
                  <a:srgbClr val="FF0000"/>
                </a:solidFill>
              </a:rPr>
              <a:t>–</a:t>
            </a:r>
          </a:p>
          <a:p>
            <a:endParaRPr lang="it-IT" sz="1800" b="1" i="0">
              <a:solidFill>
                <a:srgbClr val="FF0000"/>
              </a:solidFill>
            </a:endParaRPr>
          </a:p>
          <a:p>
            <a:r>
              <a:rPr lang="it-IT" sz="1800" b="1" i="0"/>
              <a:t> Gli obiettivi devono essere fissati prima di procedere all’identificazione</a:t>
            </a:r>
          </a:p>
          <a:p>
            <a:r>
              <a:rPr lang="it-IT" sz="1800" b="1" i="0"/>
              <a:t> degli eventi che possono pregiudicare il loro conseguimento.</a:t>
            </a:r>
          </a:p>
          <a:p>
            <a:r>
              <a:rPr lang="it-IT" sz="1800" b="1" i="0"/>
              <a:t> L’ERM assicura che il management abbia attivato un adeguato processo</a:t>
            </a:r>
          </a:p>
          <a:p>
            <a:r>
              <a:rPr lang="it-IT" sz="1800" b="1" i="0"/>
              <a:t> di definizione degli obiettivi e che gli obiettivi scelti supportino e </a:t>
            </a:r>
          </a:p>
          <a:p>
            <a:r>
              <a:rPr lang="it-IT" sz="1800" b="1" i="0"/>
              <a:t> siano coerenti con la missione  Aziendale e siano in linea con i livelli</a:t>
            </a:r>
          </a:p>
          <a:p>
            <a:r>
              <a:rPr lang="it-IT" sz="1800" b="1" i="0"/>
              <a:t> di rischio accettabile</a:t>
            </a:r>
            <a:r>
              <a:rPr lang="en-US" sz="1800" b="1" i="0"/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77879EE6-7A11-4D39-97FC-378177FBF8E1}" type="slidenum">
              <a:rPr lang="en-US" smtClean="0"/>
              <a:pPr/>
              <a:t>15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7592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593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594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7722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3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4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5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6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7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8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729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30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31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7596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597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598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599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0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1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2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03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04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05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06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7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8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09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0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1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2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3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4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5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6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7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8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19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0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1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2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3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4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25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7712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3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4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5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6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7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8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719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0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21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7627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8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29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0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1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2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3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34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35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36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37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8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39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0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1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2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3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4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5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6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7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8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49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0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1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2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3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4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5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7702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3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4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5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6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7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08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709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0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chemeClr val="bg1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11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7657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8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59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0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1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2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3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64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65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66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67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8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69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0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1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2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3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4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chemeClr val="bg1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5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6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7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8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79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0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chemeClr val="bg1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1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2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3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4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5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86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87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88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89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90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1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92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3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4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5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6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solidFill>
              <a:schemeClr val="bg1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697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8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699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solidFill>
              <a:schemeClr val="bg1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7700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7701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7588" name="Rectangle 143"/>
          <p:cNvSpPr>
            <a:spLocks noChangeArrowheads="1"/>
          </p:cNvSpPr>
          <p:nvPr/>
        </p:nvSpPr>
        <p:spPr bwMode="auto">
          <a:xfrm>
            <a:off x="1905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 </a:t>
            </a:r>
            <a:r>
              <a:rPr lang="en-GB" sz="2000" b="1" dirty="0"/>
              <a:t>RISK MANAGEMENT</a:t>
            </a:r>
          </a:p>
        </p:txBody>
      </p:sp>
      <p:sp>
        <p:nvSpPr>
          <p:cNvPr id="67589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7590" name="Text Box 146"/>
          <p:cNvSpPr txBox="1">
            <a:spLocks noChangeArrowheads="1"/>
          </p:cNvSpPr>
          <p:nvPr/>
        </p:nvSpPr>
        <p:spPr bwMode="auto">
          <a:xfrm>
            <a:off x="1403350" y="2728913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sz="1800" b="1" i="0"/>
          </a:p>
        </p:txBody>
      </p:sp>
      <p:sp>
        <p:nvSpPr>
          <p:cNvPr id="67591" name="Text Box 147"/>
          <p:cNvSpPr txBox="1">
            <a:spLocks noChangeArrowheads="1"/>
          </p:cNvSpPr>
          <p:nvPr/>
        </p:nvSpPr>
        <p:spPr bwMode="auto">
          <a:xfrm>
            <a:off x="660400" y="2133600"/>
            <a:ext cx="8169275" cy="2938463"/>
          </a:xfrm>
          <a:prstGeom prst="rect">
            <a:avLst/>
          </a:prstGeom>
          <a:solidFill>
            <a:schemeClr val="bg1"/>
          </a:solidFill>
          <a:ln w="9525">
            <a:solidFill>
              <a:srgbClr val="FC0C23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b="1">
                <a:solidFill>
                  <a:srgbClr val="FC0C23"/>
                </a:solidFill>
              </a:rPr>
              <a:t>Identificazione degli eventi</a:t>
            </a:r>
            <a:r>
              <a:rPr lang="it-IT" b="1"/>
              <a:t> </a:t>
            </a:r>
            <a:r>
              <a:rPr lang="it-IT" sz="1800" b="1" i="0"/>
              <a:t> </a:t>
            </a:r>
          </a:p>
          <a:p>
            <a:endParaRPr lang="it-IT" sz="1800" b="1" i="0"/>
          </a:p>
          <a:p>
            <a:r>
              <a:rPr lang="it-IT" sz="1800" b="1" i="0"/>
              <a:t>Gli eventi potenziali che possono avere un impatto sull’attività </a:t>
            </a:r>
          </a:p>
          <a:p>
            <a:r>
              <a:rPr lang="it-IT" sz="1800" b="1" i="0"/>
              <a:t>aziendale devono essere identificati. L’identificazione degli eventi </a:t>
            </a:r>
          </a:p>
          <a:p>
            <a:r>
              <a:rPr lang="it-IT" sz="1800" b="1" i="0"/>
              <a:t>comporta la rilevazione di fatti potenziali di origine interna e esterna </a:t>
            </a:r>
          </a:p>
          <a:p>
            <a:r>
              <a:rPr lang="it-IT" sz="1800" b="1" i="0"/>
              <a:t>che possono pregiudicare il conseguimento degli obiettivi. Inoltre, è </a:t>
            </a:r>
          </a:p>
          <a:p>
            <a:r>
              <a:rPr lang="it-IT" sz="1800" b="1" i="0"/>
              <a:t>necessario distinguere gli eventi che rappresentano rischi da quelli </a:t>
            </a:r>
          </a:p>
          <a:p>
            <a:r>
              <a:rPr lang="it-IT" sz="1800" b="1" i="0"/>
              <a:t>che rappresentano opportunità, e da quelli che sono un misto dei due.</a:t>
            </a:r>
          </a:p>
          <a:p>
            <a:r>
              <a:rPr lang="it-IT" sz="1800" b="1" i="0"/>
              <a:t>Le opportunità devono essere valutate riconsiderando la strategia </a:t>
            </a:r>
          </a:p>
          <a:p>
            <a:r>
              <a:rPr lang="it-IT" sz="1800" b="1" i="0"/>
              <a:t>definita in precedenza o il processo di formulazione degli obiettivi in atto</a:t>
            </a:r>
            <a:r>
              <a:rPr lang="en-US" sz="1800" b="1" i="0"/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2EB6784-6599-492C-B5DA-54D20424A3D9}" type="slidenum">
              <a:rPr lang="en-US" smtClean="0"/>
              <a:pPr/>
              <a:t>16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8616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17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18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8746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7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8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9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50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51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52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753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54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55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8620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1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2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3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4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5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26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27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28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29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30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1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2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3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4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5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6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7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8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39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0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1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2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3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4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5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6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7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48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49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8736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7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8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9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0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1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2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743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4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45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8651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2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3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4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5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6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57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58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59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60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61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2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3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4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5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6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7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8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69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0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1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2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3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4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5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6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7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8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79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8726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27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28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29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0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1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2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733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4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35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8681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2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3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4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5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6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87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88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89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90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691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2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3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4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5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6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7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8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699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0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1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2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3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4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5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6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7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8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09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0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1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2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13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14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5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16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7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8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19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20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21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22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23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8724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8725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8612" name="Rectangle 143"/>
          <p:cNvSpPr>
            <a:spLocks noChangeArrowheads="1"/>
          </p:cNvSpPr>
          <p:nvPr/>
        </p:nvSpPr>
        <p:spPr bwMode="auto">
          <a:xfrm>
            <a:off x="2794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 </a:t>
            </a:r>
            <a:r>
              <a:rPr lang="en-GB" sz="2000" b="1" dirty="0"/>
              <a:t>RISK MANAGEMENT</a:t>
            </a:r>
          </a:p>
        </p:txBody>
      </p:sp>
      <p:sp>
        <p:nvSpPr>
          <p:cNvPr id="68613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8614" name="Text Box 145"/>
          <p:cNvSpPr txBox="1">
            <a:spLocks noChangeArrowheads="1"/>
          </p:cNvSpPr>
          <p:nvPr/>
        </p:nvSpPr>
        <p:spPr bwMode="auto">
          <a:xfrm>
            <a:off x="2051050" y="337502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b="1" i="0"/>
          </a:p>
        </p:txBody>
      </p:sp>
      <p:sp>
        <p:nvSpPr>
          <p:cNvPr id="68615" name="Text Box 147"/>
          <p:cNvSpPr txBox="1">
            <a:spLocks noChangeArrowheads="1"/>
          </p:cNvSpPr>
          <p:nvPr/>
        </p:nvSpPr>
        <p:spPr bwMode="auto">
          <a:xfrm>
            <a:off x="1887538" y="2055813"/>
            <a:ext cx="4578350" cy="265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COME IDENTIFICARE GLI EVENTI</a:t>
            </a:r>
          </a:p>
          <a:p>
            <a:endParaRPr lang="it-IT" sz="2000" i="0"/>
          </a:p>
          <a:p>
            <a:r>
              <a:rPr lang="it-IT" sz="2000" i="0"/>
              <a:t>     </a:t>
            </a:r>
            <a:r>
              <a:rPr lang="it-IT" sz="1800" i="0"/>
              <a:t>CATALOGO</a:t>
            </a:r>
          </a:p>
          <a:p>
            <a:r>
              <a:rPr lang="it-IT" sz="1800" i="0"/>
              <a:t>      ANALISI INTERNE</a:t>
            </a:r>
          </a:p>
          <a:p>
            <a:r>
              <a:rPr lang="it-IT" sz="1800" i="0"/>
              <a:t>      SEGNALATORI DI CRITICITA’</a:t>
            </a:r>
          </a:p>
          <a:p>
            <a:r>
              <a:rPr lang="it-IT" sz="1800" i="0"/>
              <a:t>      WORKSHOP E INTERVISTE</a:t>
            </a:r>
          </a:p>
          <a:p>
            <a:r>
              <a:rPr lang="it-IT" sz="1800" i="0"/>
              <a:t>      ANALISI DEL FLUSSO DI PROCESSO</a:t>
            </a:r>
          </a:p>
          <a:p>
            <a:r>
              <a:rPr lang="it-IT" sz="1800" i="0"/>
              <a:t>      INDICATORI DI EVENTI</a:t>
            </a:r>
          </a:p>
          <a:p>
            <a:r>
              <a:rPr lang="it-IT" sz="1800" i="0"/>
              <a:t>      </a:t>
            </a:r>
            <a:endParaRPr 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358BC4A-1314-4CF9-8948-52331B2CB0C8}" type="slidenum">
              <a:rPr lang="en-US" smtClean="0"/>
              <a:pPr/>
              <a:t>17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9640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41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42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9770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1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2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3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4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5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6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777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8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79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9644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45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46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47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48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49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0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51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52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53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54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5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6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7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8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59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0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1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2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3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4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5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6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7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8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69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0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1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2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73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9760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1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2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3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4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5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6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767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8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69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9675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6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7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8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79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0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1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82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83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84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685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6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7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8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89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0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1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2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3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4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5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6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7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8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699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0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1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2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3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9750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1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2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3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4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5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6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757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8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59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9705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6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7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8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09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0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1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12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13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14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15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6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7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8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19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0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1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2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3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4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5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6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7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8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29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0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1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2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3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34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35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36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7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38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39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40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1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2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3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4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45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6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7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9748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9749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9636" name="Rectangle 143"/>
          <p:cNvSpPr>
            <a:spLocks noChangeArrowheads="1"/>
          </p:cNvSpPr>
          <p:nvPr/>
        </p:nvSpPr>
        <p:spPr bwMode="auto">
          <a:xfrm>
            <a:off x="2794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 </a:t>
            </a:r>
            <a:r>
              <a:rPr lang="en-GB" sz="2000" b="1" dirty="0"/>
              <a:t>RISK MANAGEMENT</a:t>
            </a:r>
          </a:p>
        </p:txBody>
      </p:sp>
      <p:sp>
        <p:nvSpPr>
          <p:cNvPr id="69637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9638" name="Text Box 145"/>
          <p:cNvSpPr txBox="1">
            <a:spLocks noChangeArrowheads="1"/>
          </p:cNvSpPr>
          <p:nvPr/>
        </p:nvSpPr>
        <p:spPr bwMode="auto">
          <a:xfrm>
            <a:off x="2051050" y="337502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b="1" i="0"/>
          </a:p>
        </p:txBody>
      </p:sp>
      <p:sp>
        <p:nvSpPr>
          <p:cNvPr id="69639" name="Text Box 146"/>
          <p:cNvSpPr txBox="1">
            <a:spLocks noChangeArrowheads="1"/>
          </p:cNvSpPr>
          <p:nvPr/>
        </p:nvSpPr>
        <p:spPr bwMode="auto">
          <a:xfrm>
            <a:off x="1187450" y="1125538"/>
            <a:ext cx="7194550" cy="283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/>
              <a:t>CATEGORIE DI EVENTI</a:t>
            </a:r>
          </a:p>
          <a:p>
            <a:endParaRPr lang="it-IT" sz="1800"/>
          </a:p>
          <a:p>
            <a:endParaRPr lang="it-IT" sz="1800"/>
          </a:p>
          <a:p>
            <a:r>
              <a:rPr lang="it-IT" sz="1800"/>
              <a:t>      </a:t>
            </a:r>
            <a:r>
              <a:rPr lang="it-IT" sz="1800" i="0"/>
              <a:t>FATTORI ESTERNI                                        FATTORI INTERNI</a:t>
            </a:r>
          </a:p>
          <a:p>
            <a:endParaRPr lang="it-IT" sz="1800" i="0"/>
          </a:p>
          <a:p>
            <a:r>
              <a:rPr lang="it-IT" sz="1800" i="0"/>
              <a:t>      ECONOMICI                                                   INFRASTRUTTURE</a:t>
            </a:r>
          </a:p>
          <a:p>
            <a:r>
              <a:rPr lang="it-IT" sz="1800" i="0"/>
              <a:t>      AMBIENTALI                                                   PERSONALE</a:t>
            </a:r>
          </a:p>
          <a:p>
            <a:r>
              <a:rPr lang="it-IT" sz="1800" i="0"/>
              <a:t>      POLITICI                                                         PROCESSO</a:t>
            </a:r>
          </a:p>
          <a:p>
            <a:r>
              <a:rPr lang="it-IT" sz="1800" i="0"/>
              <a:t>      SOCIALI                                                         TECNOLOGIE</a:t>
            </a:r>
          </a:p>
          <a:p>
            <a:r>
              <a:rPr lang="it-IT" sz="1800" i="0"/>
              <a:t>      TECNOLOGICI</a:t>
            </a:r>
            <a:endParaRPr lang="en-US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7ACA60C1-5068-4C90-814F-394B20DA8F2A}" type="slidenum">
              <a:rPr lang="en-US" smtClean="0"/>
              <a:pPr/>
              <a:t>18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70665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66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67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70795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6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7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8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9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800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801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802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803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804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0669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0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1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2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3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4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75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76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77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78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79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0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1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2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3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4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5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6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7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8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89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0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1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2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3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4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5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6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697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698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70785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6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7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8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9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0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1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792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3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94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0700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1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2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3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4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5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06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07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08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09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10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1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2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3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4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5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6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7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8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19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0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1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2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3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4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5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6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7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28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70775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76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77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78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79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0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1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782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3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84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0730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1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2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3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4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5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36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37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38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39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40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1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2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3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4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5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6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7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8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49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0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1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2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3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4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5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6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7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58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59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0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1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62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63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4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65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6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7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8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69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70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71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72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0773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774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70660" name="Rectangle 143"/>
          <p:cNvSpPr>
            <a:spLocks noChangeArrowheads="1"/>
          </p:cNvSpPr>
          <p:nvPr/>
        </p:nvSpPr>
        <p:spPr bwMode="auto">
          <a:xfrm>
            <a:off x="2794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 </a:t>
            </a:r>
            <a:r>
              <a:rPr lang="en-GB" sz="2000" b="1" dirty="0"/>
              <a:t>RISK MANAGEMENT</a:t>
            </a:r>
          </a:p>
        </p:txBody>
      </p:sp>
      <p:sp>
        <p:nvSpPr>
          <p:cNvPr id="70661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70662" name="Text Box 145"/>
          <p:cNvSpPr txBox="1">
            <a:spLocks noChangeArrowheads="1"/>
          </p:cNvSpPr>
          <p:nvPr/>
        </p:nvSpPr>
        <p:spPr bwMode="auto">
          <a:xfrm>
            <a:off x="2051050" y="337502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b="1" i="0"/>
          </a:p>
        </p:txBody>
      </p:sp>
      <p:sp>
        <p:nvSpPr>
          <p:cNvPr id="70663" name="Text Box 146"/>
          <p:cNvSpPr txBox="1">
            <a:spLocks noChangeArrowheads="1"/>
          </p:cNvSpPr>
          <p:nvPr/>
        </p:nvSpPr>
        <p:spPr bwMode="auto">
          <a:xfrm>
            <a:off x="1887538" y="2055813"/>
            <a:ext cx="1841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sz="2000" i="0"/>
          </a:p>
        </p:txBody>
      </p:sp>
      <p:sp>
        <p:nvSpPr>
          <p:cNvPr id="70664" name="Text Box 148"/>
          <p:cNvSpPr txBox="1">
            <a:spLocks noChangeArrowheads="1"/>
          </p:cNvSpPr>
          <p:nvPr/>
        </p:nvSpPr>
        <p:spPr bwMode="auto">
          <a:xfrm>
            <a:off x="900113" y="2655888"/>
            <a:ext cx="7588250" cy="2295525"/>
          </a:xfrm>
          <a:prstGeom prst="rect">
            <a:avLst/>
          </a:prstGeom>
          <a:noFill/>
          <a:ln w="9525">
            <a:solidFill>
              <a:srgbClr val="FC0C23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>
                <a:solidFill>
                  <a:srgbClr val="FC0C23"/>
                </a:solidFill>
              </a:rPr>
              <a:t>Valutazione del rischio</a:t>
            </a:r>
          </a:p>
          <a:p>
            <a:endParaRPr lang="it-IT" sz="2000"/>
          </a:p>
          <a:p>
            <a:r>
              <a:rPr lang="it-IT" sz="2000" i="0"/>
              <a:t>L’incertezza degli eventi potenziali è valutata da due prospettive: </a:t>
            </a:r>
          </a:p>
          <a:p>
            <a:r>
              <a:rPr lang="it-IT" sz="2000" i="0"/>
              <a:t>   probabilità e impatto.</a:t>
            </a:r>
          </a:p>
          <a:p>
            <a:endParaRPr lang="it-IT" sz="2000" i="0"/>
          </a:p>
          <a:p>
            <a:r>
              <a:rPr lang="it-IT" sz="2000" i="0"/>
              <a:t>La probabilità è definita come la possibilità che un evento accada,</a:t>
            </a:r>
          </a:p>
          <a:p>
            <a:r>
              <a:rPr lang="it-IT" sz="2000" i="0"/>
              <a:t>   mentre l’impatto rappresenta il suo effetto (economico e non)</a:t>
            </a:r>
            <a:endParaRPr 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57A7AC5-60FF-4AE6-BC05-E336A35EBBD5}" type="slidenum">
              <a:rPr lang="en-US" smtClean="0"/>
              <a:pPr/>
              <a:t>19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71688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689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690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71818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9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0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1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2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3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4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825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6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27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1692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3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4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5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6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7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698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699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00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01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02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3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4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5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6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7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8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09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0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1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2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3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4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5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6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7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8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19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0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21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71808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9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0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1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2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3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4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815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6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7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1723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4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5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6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7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8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29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30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31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32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33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4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5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6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7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8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39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0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1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2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3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4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5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6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7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8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49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0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1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71798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799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0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1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2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3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4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805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6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7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1753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4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5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6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7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8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59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60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61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62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63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4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5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6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7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8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69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0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1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2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3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4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5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6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7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8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79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80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81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82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83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84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85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86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87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88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89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0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1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2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93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4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5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71796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1797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71684" name="Rectangle 143"/>
          <p:cNvSpPr>
            <a:spLocks noChangeArrowheads="1"/>
          </p:cNvSpPr>
          <p:nvPr/>
        </p:nvSpPr>
        <p:spPr bwMode="auto">
          <a:xfrm>
            <a:off x="1760538" y="523875"/>
            <a:ext cx="3463577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/>
              <a:t>RISCHI </a:t>
            </a:r>
            <a:r>
              <a:rPr lang="en-GB" sz="2000" b="1" smtClean="0"/>
              <a:t>E </a:t>
            </a:r>
            <a:r>
              <a:rPr lang="en-GB" sz="2000" b="1"/>
              <a:t>CONTROLLO INTERNO</a:t>
            </a:r>
          </a:p>
        </p:txBody>
      </p:sp>
      <p:sp>
        <p:nvSpPr>
          <p:cNvPr id="71685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71686" name="Text Box 147"/>
          <p:cNvSpPr txBox="1">
            <a:spLocks noChangeArrowheads="1"/>
          </p:cNvSpPr>
          <p:nvPr/>
        </p:nvSpPr>
        <p:spPr bwMode="auto">
          <a:xfrm>
            <a:off x="1095375" y="1289050"/>
            <a:ext cx="184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sz="1800" b="1" i="0"/>
          </a:p>
        </p:txBody>
      </p:sp>
      <p:sp>
        <p:nvSpPr>
          <p:cNvPr id="71687" name="Text Box 148"/>
          <p:cNvSpPr txBox="1">
            <a:spLocks noChangeArrowheads="1"/>
          </p:cNvSpPr>
          <p:nvPr/>
        </p:nvSpPr>
        <p:spPr bwMode="auto">
          <a:xfrm>
            <a:off x="1166813" y="1431925"/>
            <a:ext cx="7816850" cy="311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VALUTAZIONE DEL RISCHIO (RISK ASSESSMENT)</a:t>
            </a:r>
          </a:p>
          <a:p>
            <a:endParaRPr lang="it-IT" sz="1800" b="1" i="0"/>
          </a:p>
          <a:p>
            <a:endParaRPr lang="it-IT" sz="1800" i="0"/>
          </a:p>
          <a:p>
            <a:r>
              <a:rPr lang="it-IT" sz="1800" i="0"/>
              <a:t>LE SOCIETA’ DEVONO FRONTEGGIARE UNA SERIE DI RISCHI</a:t>
            </a:r>
          </a:p>
          <a:p>
            <a:r>
              <a:rPr lang="it-IT" sz="1800" i="0"/>
              <a:t>INTERNI ED ESTERNI. ESSI SONO CONNESSI AGLI OBIETTIVI</a:t>
            </a:r>
          </a:p>
          <a:p>
            <a:r>
              <a:rPr lang="it-IT" sz="1800" i="0"/>
              <a:t>CHE SI TENDONO RAGGIUNGERE.</a:t>
            </a:r>
          </a:p>
          <a:p>
            <a:endParaRPr lang="it-IT" sz="1800" i="0"/>
          </a:p>
          <a:p>
            <a:r>
              <a:rPr lang="it-IT" sz="1800" i="0"/>
              <a:t>IL RISK ASSESSMENT  E’ L’IDENTIFICAZIONE E L’ANALISI DEI RISCHI </a:t>
            </a:r>
          </a:p>
          <a:p>
            <a:r>
              <a:rPr lang="it-IT" sz="1800" i="0"/>
              <a:t>CHE SONO RILEVANTI RISPETTO AL RAGGIUNGIMENTO DEGLI</a:t>
            </a:r>
          </a:p>
          <a:p>
            <a:r>
              <a:rPr lang="it-IT" sz="1800" i="0"/>
              <a:t>OBIETTIVI, BASE FONDAMENTALE PER LA GESTIONE DEGLI</a:t>
            </a:r>
          </a:p>
          <a:p>
            <a:r>
              <a:rPr lang="it-IT" sz="1800" i="0"/>
              <a:t>STESSI RISCHI</a:t>
            </a:r>
            <a:endParaRPr lang="en-US" sz="18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A1BE00E-8470-4FF3-8ECF-4817112DDA36}" type="slidenum">
              <a:rPr lang="en-US" smtClean="0"/>
              <a:pPr/>
              <a:t>2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56329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30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31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56459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0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1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2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3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4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5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466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7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68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6333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4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5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6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7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8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39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40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41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42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43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4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5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6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7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8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49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0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1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2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3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4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5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6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7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8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59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0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1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62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56449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0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1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2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3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4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5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456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7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58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6364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5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6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7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8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69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0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71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72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73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374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5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6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7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8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79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0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1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2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3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4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5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6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7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8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89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0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1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2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56439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0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1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2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3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4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5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446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7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48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6394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5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6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7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8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399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0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01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02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03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04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5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6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7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8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09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0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1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2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3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4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5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6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7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8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19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0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1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2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23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24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25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6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7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28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29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0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1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2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3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34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5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6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6437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438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56324" name="Rectangle 143"/>
          <p:cNvSpPr>
            <a:spLocks noChangeArrowheads="1"/>
          </p:cNvSpPr>
          <p:nvPr/>
        </p:nvSpPr>
        <p:spPr bwMode="auto">
          <a:xfrm>
            <a:off x="2794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 </a:t>
            </a:r>
            <a:r>
              <a:rPr lang="en-GB" sz="2000" b="1" dirty="0"/>
              <a:t>RISK MANAGEMENT</a:t>
            </a:r>
          </a:p>
        </p:txBody>
      </p:sp>
      <p:sp>
        <p:nvSpPr>
          <p:cNvPr id="56325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56326" name="Text Box 145"/>
          <p:cNvSpPr txBox="1">
            <a:spLocks noChangeArrowheads="1"/>
          </p:cNvSpPr>
          <p:nvPr/>
        </p:nvSpPr>
        <p:spPr bwMode="auto">
          <a:xfrm>
            <a:off x="1042988" y="1268413"/>
            <a:ext cx="5821362" cy="2413000"/>
          </a:xfrm>
          <a:prstGeom prst="rect">
            <a:avLst/>
          </a:prstGeom>
          <a:solidFill>
            <a:srgbClr val="FBFBA3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COSO REPORT 1994</a:t>
            </a:r>
          </a:p>
          <a:p>
            <a:r>
              <a:rPr lang="it-IT" sz="2000" i="0"/>
              <a:t>    </a:t>
            </a:r>
            <a:r>
              <a:rPr lang="it-IT" sz="1600" i="0"/>
              <a:t>INDICATO COME RIFERIMENTO DI BEST PRACTICE DA</a:t>
            </a:r>
          </a:p>
          <a:p>
            <a:r>
              <a:rPr lang="it-IT" sz="1600" i="0"/>
              <a:t>      </a:t>
            </a:r>
          </a:p>
          <a:p>
            <a:r>
              <a:rPr lang="it-IT" sz="1600" i="0"/>
              <a:t>     CADBURY CODE –LSE   </a:t>
            </a:r>
            <a:r>
              <a:rPr lang="it-IT" sz="1400" i="0"/>
              <a:t>E ALTRI CODICI</a:t>
            </a:r>
            <a:endParaRPr lang="it-IT" sz="1600" i="0"/>
          </a:p>
          <a:p>
            <a:r>
              <a:rPr lang="it-IT" sz="1600" i="0"/>
              <a:t>     IME   (ora BCE)</a:t>
            </a:r>
          </a:p>
          <a:p>
            <a:r>
              <a:rPr lang="it-IT" sz="1600" i="0"/>
              <a:t>     OCSE (PAPER 1999)</a:t>
            </a:r>
          </a:p>
          <a:p>
            <a:r>
              <a:rPr lang="it-IT" sz="1600" i="0"/>
              <a:t>     COMITATO DI BASILEA (PAPER 1998)</a:t>
            </a:r>
          </a:p>
          <a:p>
            <a:r>
              <a:rPr lang="it-IT" sz="1600" i="0"/>
              <a:t>     PCAOB-SEC  per assessment ai fini della section 404</a:t>
            </a:r>
          </a:p>
          <a:p>
            <a:r>
              <a:rPr lang="it-IT" sz="1600" i="0"/>
              <a:t>                            del Sarbanes-Oxley Act del 2002 </a:t>
            </a:r>
            <a:endParaRPr lang="en-US" sz="2000" i="0"/>
          </a:p>
        </p:txBody>
      </p:sp>
      <p:sp>
        <p:nvSpPr>
          <p:cNvPr id="56327" name="Text Box 146"/>
          <p:cNvSpPr txBox="1">
            <a:spLocks noChangeArrowheads="1"/>
          </p:cNvSpPr>
          <p:nvPr/>
        </p:nvSpPr>
        <p:spPr bwMode="auto">
          <a:xfrm>
            <a:off x="4065588" y="4687888"/>
            <a:ext cx="4376737" cy="711200"/>
          </a:xfrm>
          <a:prstGeom prst="rect">
            <a:avLst/>
          </a:prstGeom>
          <a:solidFill>
            <a:srgbClr val="7CF83E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                   ERM 2002</a:t>
            </a:r>
          </a:p>
          <a:p>
            <a:r>
              <a:rPr lang="it-IT" sz="2000" i="0"/>
              <a:t>ENTERPRISE RISK MANAGEMENT</a:t>
            </a:r>
            <a:endParaRPr lang="en-US" sz="2000" i="0"/>
          </a:p>
        </p:txBody>
      </p:sp>
      <p:sp>
        <p:nvSpPr>
          <p:cNvPr id="56328" name="AutoShape 147"/>
          <p:cNvSpPr>
            <a:spLocks noChangeArrowheads="1"/>
          </p:cNvSpPr>
          <p:nvPr/>
        </p:nvSpPr>
        <p:spPr bwMode="auto">
          <a:xfrm>
            <a:off x="5219700" y="3860800"/>
            <a:ext cx="720725" cy="504825"/>
          </a:xfrm>
          <a:prstGeom prst="downArrow">
            <a:avLst>
              <a:gd name="adj1" fmla="val 50000"/>
              <a:gd name="adj2" fmla="val 25000"/>
            </a:avLst>
          </a:prstGeom>
          <a:solidFill>
            <a:srgbClr val="FC0C2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it-IT" sz="2000" i="0">
              <a:solidFill>
                <a:srgbClr val="FC0C2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 smtClean="0"/>
              <a:t>Controllo Interno</a:t>
            </a:r>
            <a:endParaRPr lang="it-IT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pPr>
              <a:spcBef>
                <a:spcPct val="0"/>
              </a:spcBef>
              <a:buNone/>
            </a:pPr>
            <a:r>
              <a:rPr lang="it-IT" altLang="it-IT" b="1" dirty="0"/>
              <a:t>PRINCIPI GUIDA PER DISEGNARE IL CONTROLLO</a:t>
            </a:r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b="1" dirty="0"/>
              <a:t>          ACCOUNTABILITY INDIVIDUALE, </a:t>
            </a:r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b="1" dirty="0"/>
              <a:t>          SEPARAZIONE DEI COMPITI – SUPERVISIONE</a:t>
            </a:r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b="1" dirty="0"/>
              <a:t>          AUTOREFERENZIALITA</a:t>
            </a:r>
            <a:r>
              <a:rPr lang="it-IT" altLang="it-IT" b="1" dirty="0" smtClean="0"/>
              <a:t>’</a:t>
            </a:r>
          </a:p>
          <a:p>
            <a:pPr>
              <a:spcBef>
                <a:spcPct val="0"/>
              </a:spcBef>
              <a:buNone/>
            </a:pPr>
            <a:endParaRPr lang="it-IT" altLang="it-IT" b="1" dirty="0" smtClean="0"/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b="1" dirty="0" smtClean="0"/>
              <a:t>           SIGNIFICATIVITA</a:t>
            </a:r>
            <a:r>
              <a:rPr lang="it-IT" altLang="it-IT" b="1" dirty="0"/>
              <a:t>’ (</a:t>
            </a:r>
            <a:r>
              <a:rPr lang="it-IT" altLang="it-IT" b="1" dirty="0" smtClean="0"/>
              <a:t>materialità)</a:t>
            </a:r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endParaRPr lang="it-IT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b="1" dirty="0"/>
              <a:t>       </a:t>
            </a:r>
            <a:endParaRPr lang="en-US" altLang="it-IT" b="1" dirty="0"/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4804392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it-IT" dirty="0" smtClean="0"/>
              <a:t>Controllo Interno </a:t>
            </a:r>
            <a:br>
              <a:rPr lang="it-IT" dirty="0" smtClean="0"/>
            </a:br>
            <a:endParaRPr lang="it-IT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it-IT" altLang="it-IT" b="1" dirty="0"/>
              <a:t>LE REGOLE CARDINE DEL </a:t>
            </a:r>
            <a:r>
              <a:rPr lang="it-IT" altLang="it-IT" b="1" dirty="0" smtClean="0"/>
              <a:t>CONTROLLO</a:t>
            </a:r>
          </a:p>
          <a:p>
            <a:endParaRPr lang="en-US" altLang="it-IT" b="1" dirty="0"/>
          </a:p>
          <a:p>
            <a:pPr>
              <a:spcBef>
                <a:spcPct val="0"/>
              </a:spcBef>
              <a:buNone/>
            </a:pPr>
            <a:r>
              <a:rPr lang="it-IT" altLang="it-IT" sz="2600" b="1" dirty="0"/>
              <a:t>ACCURATEZZA </a:t>
            </a:r>
            <a:r>
              <a:rPr lang="it-IT" altLang="it-IT" sz="2600" dirty="0"/>
              <a:t> LE OPERAZIONI DEVONO ESSERE SVOLTE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sz="2600" dirty="0"/>
              <a:t>      E  (MONITORATE CON ACCURATEZZA)</a:t>
            </a:r>
            <a:endParaRPr lang="it-IT" altLang="it-IT" sz="2600" b="1" dirty="0"/>
          </a:p>
          <a:p>
            <a:pPr>
              <a:spcBef>
                <a:spcPct val="0"/>
              </a:spcBef>
              <a:buNone/>
            </a:pPr>
            <a:endParaRPr lang="it-IT" altLang="it-IT" sz="2600" b="1" dirty="0"/>
          </a:p>
          <a:p>
            <a:pPr>
              <a:spcBef>
                <a:spcPct val="0"/>
              </a:spcBef>
              <a:buNone/>
            </a:pPr>
            <a:r>
              <a:rPr lang="it-IT" altLang="it-IT" sz="2600" b="1" dirty="0"/>
              <a:t>COMPLETEZZA   </a:t>
            </a:r>
            <a:r>
              <a:rPr lang="it-IT" altLang="it-IT" sz="2600" dirty="0"/>
              <a:t>TUTTE LE OPERAZIONI DEVONO ESSERE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sz="2600" dirty="0"/>
              <a:t>       RILEVATE E (MONITORATE)</a:t>
            </a:r>
            <a:endParaRPr lang="it-IT" altLang="it-IT" sz="2600" b="1" dirty="0"/>
          </a:p>
          <a:p>
            <a:pPr>
              <a:spcBef>
                <a:spcPct val="0"/>
              </a:spcBef>
              <a:buNone/>
            </a:pPr>
            <a:endParaRPr lang="it-IT" altLang="it-IT" sz="2600" b="1" dirty="0"/>
          </a:p>
          <a:p>
            <a:pPr>
              <a:spcBef>
                <a:spcPct val="0"/>
              </a:spcBef>
              <a:buNone/>
            </a:pPr>
            <a:r>
              <a:rPr lang="it-IT" altLang="it-IT" sz="2600" b="1" dirty="0"/>
              <a:t>VALIDITA’  </a:t>
            </a:r>
            <a:r>
              <a:rPr lang="it-IT" altLang="it-IT" sz="2600" dirty="0"/>
              <a:t>SOLO LE OPERAZIONI APPROVATE DEVONO ESSERE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sz="2600" dirty="0"/>
              <a:t>       ACCETTATE</a:t>
            </a:r>
            <a:endParaRPr lang="en-US" altLang="it-IT" sz="2600" b="1" dirty="0"/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177707351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 smtClean="0"/>
              <a:t>Controllo Interno</a:t>
            </a:r>
            <a:endParaRPr lang="it-IT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pPr>
              <a:spcBef>
                <a:spcPct val="0"/>
              </a:spcBef>
              <a:buNone/>
            </a:pPr>
            <a:r>
              <a:rPr lang="it-IT" altLang="it-IT" b="1" dirty="0"/>
              <a:t>CONTROLLABILITA’  </a:t>
            </a:r>
            <a:r>
              <a:rPr lang="it-IT" altLang="it-IT" dirty="0"/>
              <a:t>LE OPERAZIONI DEVONO ESSERE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dirty="0"/>
              <a:t>    CONTROLLABILE  E QUINDI DOCUMENTATE.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dirty="0"/>
              <a:t>   </a:t>
            </a:r>
            <a:r>
              <a:rPr lang="it-IT" altLang="it-IT" dirty="0">
                <a:solidFill>
                  <a:srgbClr val="FF0000"/>
                </a:solidFill>
              </a:rPr>
              <a:t> UN PRINCIPIO FONDAMENTALE DEL CONTROLLO  DICE CHE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dirty="0">
                <a:solidFill>
                  <a:srgbClr val="FF0000"/>
                </a:solidFill>
              </a:rPr>
              <a:t>    IN MANCANZA DI EVIDENZE IL CONTROLLO  SI INTENDE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dirty="0">
                <a:solidFill>
                  <a:srgbClr val="FF0000"/>
                </a:solidFill>
              </a:rPr>
              <a:t>    </a:t>
            </a:r>
            <a:r>
              <a:rPr lang="it-IT" altLang="it-IT" u="sng" dirty="0">
                <a:solidFill>
                  <a:srgbClr val="FF0000"/>
                </a:solidFill>
              </a:rPr>
              <a:t>NON</a:t>
            </a:r>
            <a:r>
              <a:rPr lang="it-IT" altLang="it-IT" dirty="0">
                <a:solidFill>
                  <a:srgbClr val="FF0000"/>
                </a:solidFill>
              </a:rPr>
              <a:t> ESEGUITO</a:t>
            </a:r>
          </a:p>
          <a:p>
            <a:pPr>
              <a:spcBef>
                <a:spcPct val="0"/>
              </a:spcBef>
              <a:buNone/>
            </a:pPr>
            <a:endParaRPr lang="it-IT" altLang="it-IT" dirty="0">
              <a:solidFill>
                <a:srgbClr val="FF0000"/>
              </a:solidFill>
            </a:endParaRPr>
          </a:p>
          <a:p>
            <a:pPr>
              <a:spcBef>
                <a:spcPct val="0"/>
              </a:spcBef>
              <a:buNone/>
            </a:pPr>
            <a:endParaRPr lang="it-IT" altLang="it-IT" dirty="0">
              <a:solidFill>
                <a:srgbClr val="FF0000"/>
              </a:solidFill>
            </a:endParaRPr>
          </a:p>
          <a:p>
            <a:pPr>
              <a:spcBef>
                <a:spcPct val="0"/>
              </a:spcBef>
              <a:buNone/>
            </a:pPr>
            <a:r>
              <a:rPr lang="it-IT" altLang="it-IT" b="1" dirty="0"/>
              <a:t>TEMPESTIVITA’  </a:t>
            </a:r>
            <a:r>
              <a:rPr lang="it-IT" altLang="it-IT" dirty="0"/>
              <a:t>LE OPERAZIONI DEVONO ESSERE RILEVATE </a:t>
            </a:r>
          </a:p>
          <a:p>
            <a:pPr>
              <a:spcBef>
                <a:spcPct val="0"/>
              </a:spcBef>
              <a:buNone/>
            </a:pPr>
            <a:r>
              <a:rPr lang="it-IT" altLang="it-IT" dirty="0"/>
              <a:t>    TEMPESTIVAMENTE</a:t>
            </a:r>
            <a:endParaRPr lang="en-US" altLang="it-IT" dirty="0"/>
          </a:p>
          <a:p>
            <a:pPr marL="0" indent="0">
              <a:buNone/>
            </a:pP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403773272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BCF6481-B58E-4ED8-8176-528EEB8E5EAD}" type="slidenum">
              <a:rPr lang="en-US" smtClean="0"/>
              <a:pPr/>
              <a:t>3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57357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58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59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57487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8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9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0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1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2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3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494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5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96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7361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2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3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4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5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6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67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68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69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70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71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2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3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4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5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6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7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8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79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0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1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2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3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4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5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6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7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8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89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90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57477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8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9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0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1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2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3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484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5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86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7392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3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4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5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6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7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398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399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00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01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02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3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4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5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6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7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8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09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0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1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2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3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4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5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6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7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8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19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0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57467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68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69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0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1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2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3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474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5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76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7422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3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4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5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6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7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28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29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30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31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32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3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4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5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6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7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8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39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0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1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2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3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4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5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6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7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8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49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50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1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2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3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54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55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6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57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8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59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60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61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62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63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64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7465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466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57348" name="Rectangle 143"/>
          <p:cNvSpPr>
            <a:spLocks noChangeArrowheads="1"/>
          </p:cNvSpPr>
          <p:nvPr/>
        </p:nvSpPr>
        <p:spPr bwMode="auto">
          <a:xfrm>
            <a:off x="2047875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 </a:t>
            </a:r>
            <a:r>
              <a:rPr lang="en-GB" sz="2000" b="1" dirty="0"/>
              <a:t>RISK MANAGEMENT</a:t>
            </a:r>
          </a:p>
        </p:txBody>
      </p:sp>
      <p:sp>
        <p:nvSpPr>
          <p:cNvPr id="57349" name="Rectangle 144"/>
          <p:cNvSpPr>
            <a:spLocks noChangeArrowheads="1"/>
          </p:cNvSpPr>
          <p:nvPr/>
        </p:nvSpPr>
        <p:spPr bwMode="auto">
          <a:xfrm>
            <a:off x="8121650" y="6188075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57350" name="Oval 145"/>
          <p:cNvSpPr>
            <a:spLocks noChangeArrowheads="1"/>
          </p:cNvSpPr>
          <p:nvPr/>
        </p:nvSpPr>
        <p:spPr bwMode="auto">
          <a:xfrm>
            <a:off x="539750" y="2492375"/>
            <a:ext cx="1655763" cy="792163"/>
          </a:xfrm>
          <a:prstGeom prst="ellipse">
            <a:avLst/>
          </a:prstGeom>
          <a:solidFill>
            <a:srgbClr val="FC0C23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r>
              <a:rPr lang="it-IT" sz="2000" b="1" i="0"/>
              <a:t>RISCHIO</a:t>
            </a:r>
          </a:p>
        </p:txBody>
      </p:sp>
      <p:sp>
        <p:nvSpPr>
          <p:cNvPr id="57351" name="Text Box 146"/>
          <p:cNvSpPr txBox="1">
            <a:spLocks noChangeArrowheads="1"/>
          </p:cNvSpPr>
          <p:nvPr/>
        </p:nvSpPr>
        <p:spPr bwMode="auto">
          <a:xfrm>
            <a:off x="2411413" y="2420938"/>
            <a:ext cx="6732587" cy="133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90000"/>
              </a:lnSpc>
              <a:spcBef>
                <a:spcPct val="25000"/>
              </a:spcBef>
            </a:pPr>
            <a:r>
              <a:rPr lang="it-IT" sz="1800"/>
              <a:t>Tutte le aziende devono affrontare eventi incerti e la sfida del</a:t>
            </a:r>
          </a:p>
          <a:p>
            <a:pPr>
              <a:lnSpc>
                <a:spcPct val="90000"/>
              </a:lnSpc>
              <a:spcAft>
                <a:spcPct val="15000"/>
              </a:spcAft>
            </a:pPr>
            <a:r>
              <a:rPr lang="it-IT" sz="1800"/>
              <a:t>Management è di determinare il quantum di incertezza accettabile per creare valore. L’incertezza rappresenta sia un rischio che un’opportunità e può potenzialmente ridurre o accrescere il valore dell’azienda.  </a:t>
            </a:r>
            <a:endParaRPr lang="en-US" sz="1800"/>
          </a:p>
        </p:txBody>
      </p:sp>
      <p:sp>
        <p:nvSpPr>
          <p:cNvPr id="57352" name="Oval 147"/>
          <p:cNvSpPr>
            <a:spLocks noChangeArrowheads="1"/>
          </p:cNvSpPr>
          <p:nvPr/>
        </p:nvSpPr>
        <p:spPr bwMode="auto">
          <a:xfrm>
            <a:off x="539750" y="4602163"/>
            <a:ext cx="1655763" cy="842962"/>
          </a:xfrm>
          <a:prstGeom prst="ellipse">
            <a:avLst/>
          </a:prstGeom>
          <a:solidFill>
            <a:srgbClr val="44BD07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2000" b="1" i="0"/>
              <a:t>CONTROLLO</a:t>
            </a:r>
            <a:endParaRPr lang="en-US" sz="2000" b="1" i="0"/>
          </a:p>
        </p:txBody>
      </p:sp>
      <p:sp>
        <p:nvSpPr>
          <p:cNvPr id="57353" name="Text Box 148"/>
          <p:cNvSpPr txBox="1">
            <a:spLocks noChangeArrowheads="1"/>
          </p:cNvSpPr>
          <p:nvPr/>
        </p:nvSpPr>
        <p:spPr bwMode="auto">
          <a:xfrm>
            <a:off x="2555875" y="4687888"/>
            <a:ext cx="65881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it-IT" sz="2000" i="0"/>
          </a:p>
        </p:txBody>
      </p:sp>
      <p:sp>
        <p:nvSpPr>
          <p:cNvPr id="57354" name="Text Box 149"/>
          <p:cNvSpPr txBox="1">
            <a:spLocks noChangeArrowheads="1"/>
          </p:cNvSpPr>
          <p:nvPr/>
        </p:nvSpPr>
        <p:spPr bwMode="auto">
          <a:xfrm>
            <a:off x="2268538" y="5075238"/>
            <a:ext cx="64801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it-IT" sz="2000" i="0"/>
          </a:p>
        </p:txBody>
      </p:sp>
      <p:sp>
        <p:nvSpPr>
          <p:cNvPr id="57355" name="Text Box 150"/>
          <p:cNvSpPr txBox="1">
            <a:spLocks noChangeArrowheads="1"/>
          </p:cNvSpPr>
          <p:nvPr/>
        </p:nvSpPr>
        <p:spPr bwMode="auto">
          <a:xfrm>
            <a:off x="2449513" y="4076700"/>
            <a:ext cx="6659562" cy="1825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it-IT" sz="1800" i="0">
                <a:solidFill>
                  <a:srgbClr val="0000FF"/>
                </a:solidFill>
              </a:rPr>
              <a:t>In senso lato il controllo è un processo (svolto dal consiglio di amministrazione, da dirigenti e da altri soggetti della struttura aziendale) finalizzato a fornire una ragionevole sicurezza sul conseguimento degli obiettivi rientranti nelle seguenti categorie:</a:t>
            </a:r>
          </a:p>
          <a:p>
            <a:pPr>
              <a:lnSpc>
                <a:spcPct val="90000"/>
              </a:lnSpc>
              <a:buFontTx/>
              <a:buChar char="-"/>
            </a:pPr>
            <a:r>
              <a:rPr lang="it-IT" sz="1800" i="0">
                <a:solidFill>
                  <a:srgbClr val="0000FF"/>
                </a:solidFill>
              </a:rPr>
              <a:t> efficacia ed efficienza delle attività operative</a:t>
            </a:r>
          </a:p>
          <a:p>
            <a:pPr>
              <a:lnSpc>
                <a:spcPct val="90000"/>
              </a:lnSpc>
              <a:buFontTx/>
              <a:buChar char="-"/>
            </a:pPr>
            <a:r>
              <a:rPr lang="it-IT" sz="1800" i="0">
                <a:solidFill>
                  <a:srgbClr val="0000FF"/>
                </a:solidFill>
              </a:rPr>
              <a:t> attendibilità delle informazioni di bilancio</a:t>
            </a:r>
          </a:p>
          <a:p>
            <a:pPr>
              <a:lnSpc>
                <a:spcPct val="90000"/>
              </a:lnSpc>
              <a:buFontTx/>
              <a:buChar char="-"/>
            </a:pPr>
            <a:r>
              <a:rPr lang="it-IT" sz="1800" i="0">
                <a:solidFill>
                  <a:srgbClr val="0000FF"/>
                </a:solidFill>
              </a:rPr>
              <a:t> conformità alle leggi e ai regolamenti in vigore</a:t>
            </a:r>
            <a:endParaRPr lang="en-US" sz="1800" i="0">
              <a:solidFill>
                <a:srgbClr val="0000FF"/>
              </a:solidFill>
            </a:endParaRPr>
          </a:p>
        </p:txBody>
      </p:sp>
      <p:sp>
        <p:nvSpPr>
          <p:cNvPr id="57356" name="Text Box 151"/>
          <p:cNvSpPr txBox="1">
            <a:spLocks noChangeArrowheads="1"/>
          </p:cNvSpPr>
          <p:nvPr/>
        </p:nvSpPr>
        <p:spPr bwMode="auto">
          <a:xfrm>
            <a:off x="2057400" y="1190625"/>
            <a:ext cx="6259513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b="1" i="0"/>
              <a:t>I DRIVER DELL’ARCHITETTURA DEL SISTEMA DI </a:t>
            </a:r>
          </a:p>
          <a:p>
            <a:r>
              <a:rPr lang="it-IT" sz="2000" b="1" i="0"/>
              <a:t>             CONTROLLO INTERNO (COSO 1994)</a:t>
            </a:r>
            <a:endParaRPr lang="en-US" sz="2000" b="1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FD01180A-0F1A-4191-A532-99F36D7873C8}" type="slidenum">
              <a:rPr lang="en-US" smtClean="0"/>
              <a:pPr/>
              <a:t>4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58378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79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80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58508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9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0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1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2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3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4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515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6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17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8382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3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4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5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6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7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88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89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90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91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392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3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4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5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6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7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8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399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0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1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2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3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4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5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6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7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8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09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0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11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58498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9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0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1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2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3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4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505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6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07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8413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4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5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6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7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8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19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20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21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22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23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4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5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6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7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8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29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0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1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2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3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4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5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6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7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8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39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0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1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58488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89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0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1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2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3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4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495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6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97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8443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4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5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6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7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8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49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50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51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52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53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4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5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6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7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8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59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0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1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2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3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4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5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6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7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8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69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70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71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72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73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74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75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76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77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78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79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0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1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2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83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4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5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8486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487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58372" name="Rectangle 143"/>
          <p:cNvSpPr>
            <a:spLocks noChangeArrowheads="1"/>
          </p:cNvSpPr>
          <p:nvPr/>
        </p:nvSpPr>
        <p:spPr bwMode="auto">
          <a:xfrm>
            <a:off x="2794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 </a:t>
            </a:r>
            <a:r>
              <a:rPr lang="en-GB" sz="2000" b="1" dirty="0"/>
              <a:t>RISK MANAGEMENT</a:t>
            </a:r>
          </a:p>
        </p:txBody>
      </p:sp>
      <p:sp>
        <p:nvSpPr>
          <p:cNvPr id="58373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58374" name="Text Box 145"/>
          <p:cNvSpPr txBox="1">
            <a:spLocks noChangeArrowheads="1"/>
          </p:cNvSpPr>
          <p:nvPr/>
        </p:nvSpPr>
        <p:spPr bwMode="auto">
          <a:xfrm>
            <a:off x="1600200" y="1911350"/>
            <a:ext cx="11033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b="1" i="0"/>
              <a:t>EVENTI</a:t>
            </a:r>
            <a:endParaRPr lang="en-US" sz="2000" b="1" i="0"/>
          </a:p>
        </p:txBody>
      </p:sp>
      <p:sp>
        <p:nvSpPr>
          <p:cNvPr id="58375" name="Text Box 146"/>
          <p:cNvSpPr txBox="1">
            <a:spLocks noChangeArrowheads="1"/>
          </p:cNvSpPr>
          <p:nvPr/>
        </p:nvSpPr>
        <p:spPr bwMode="auto">
          <a:xfrm>
            <a:off x="5508625" y="1911350"/>
            <a:ext cx="3251200" cy="161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b="1" i="0"/>
              <a:t>EFFETTI</a:t>
            </a:r>
          </a:p>
          <a:p>
            <a:r>
              <a:rPr lang="it-IT" sz="2000" i="0"/>
              <a:t>     </a:t>
            </a:r>
          </a:p>
          <a:p>
            <a:r>
              <a:rPr lang="it-IT" sz="2000" i="0"/>
              <a:t>     POSITIVI</a:t>
            </a:r>
          </a:p>
          <a:p>
            <a:r>
              <a:rPr lang="it-IT" sz="2000" i="0"/>
              <a:t>     NEGATIVI</a:t>
            </a:r>
          </a:p>
          <a:p>
            <a:r>
              <a:rPr lang="it-IT" sz="2000" i="0"/>
              <a:t>     O GLI UNI O GLI ALTRI</a:t>
            </a:r>
            <a:endParaRPr lang="en-US" sz="2000" i="0"/>
          </a:p>
        </p:txBody>
      </p:sp>
      <p:sp>
        <p:nvSpPr>
          <p:cNvPr id="58376" name="AutoShape 147"/>
          <p:cNvSpPr>
            <a:spLocks noChangeArrowheads="1"/>
          </p:cNvSpPr>
          <p:nvPr/>
        </p:nvSpPr>
        <p:spPr bwMode="auto">
          <a:xfrm>
            <a:off x="3995738" y="2060575"/>
            <a:ext cx="360362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it-IT"/>
          </a:p>
        </p:txBody>
      </p:sp>
      <p:sp>
        <p:nvSpPr>
          <p:cNvPr id="58377" name="Text Box 148"/>
          <p:cNvSpPr txBox="1">
            <a:spLocks noChangeArrowheads="1"/>
          </p:cNvSpPr>
          <p:nvPr/>
        </p:nvSpPr>
        <p:spPr bwMode="auto">
          <a:xfrm>
            <a:off x="1547813" y="4311650"/>
            <a:ext cx="6181725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 </a:t>
            </a:r>
            <a:r>
              <a:rPr lang="it-IT" sz="2000" b="1" i="0"/>
              <a:t>RISCHIO</a:t>
            </a:r>
            <a:endParaRPr lang="it-IT" sz="2000" i="0"/>
          </a:p>
          <a:p>
            <a:r>
              <a:rPr lang="it-IT" sz="2000"/>
              <a:t>“ possibilità che un evento accada e influisca</a:t>
            </a:r>
          </a:p>
          <a:p>
            <a:r>
              <a:rPr lang="it-IT" sz="2000"/>
              <a:t> in senso negativo sul conseguimento degli obiettivi.”</a:t>
            </a:r>
            <a:r>
              <a:rPr lang="it-IT" sz="2000" i="0"/>
              <a:t> </a:t>
            </a:r>
            <a:endParaRPr 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DBC4F23-7D6B-4A99-AC52-7632BC31BDEB}" type="slidenum">
              <a:rPr lang="en-US" smtClean="0"/>
              <a:pPr/>
              <a:t>5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59403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04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05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59533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4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5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6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7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8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9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540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41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42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9407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08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09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0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1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2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3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14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15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16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17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8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19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0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1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2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3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4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5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6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7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8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29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0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1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2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3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4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5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36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59523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4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5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6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7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8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9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530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1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2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9438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39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0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1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2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3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4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45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46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47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48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49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0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1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2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3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4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5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6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7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8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59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0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1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2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3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4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5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6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59513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4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5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6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7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8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9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520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1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22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9468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69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0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1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2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3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4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75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76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77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78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79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0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1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2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3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4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5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6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7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8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89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0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1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2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3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4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5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496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97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98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499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500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501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2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503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4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5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6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7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508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09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10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59511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512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59396" name="Rectangle 143"/>
          <p:cNvSpPr>
            <a:spLocks noChangeArrowheads="1"/>
          </p:cNvSpPr>
          <p:nvPr/>
        </p:nvSpPr>
        <p:spPr bwMode="auto">
          <a:xfrm>
            <a:off x="2794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 </a:t>
            </a:r>
            <a:r>
              <a:rPr lang="en-GB" sz="2000" b="1" dirty="0"/>
              <a:t>RISK MANAGEMENT</a:t>
            </a:r>
          </a:p>
        </p:txBody>
      </p:sp>
      <p:sp>
        <p:nvSpPr>
          <p:cNvPr id="59397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59398" name="Text Box 145"/>
          <p:cNvSpPr txBox="1">
            <a:spLocks noChangeArrowheads="1"/>
          </p:cNvSpPr>
          <p:nvPr/>
        </p:nvSpPr>
        <p:spPr bwMode="auto">
          <a:xfrm>
            <a:off x="2051050" y="337502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b="1" i="0"/>
          </a:p>
        </p:txBody>
      </p:sp>
      <p:sp>
        <p:nvSpPr>
          <p:cNvPr id="59399" name="Text Box 146"/>
          <p:cNvSpPr txBox="1">
            <a:spLocks noChangeArrowheads="1"/>
          </p:cNvSpPr>
          <p:nvPr/>
        </p:nvSpPr>
        <p:spPr bwMode="auto">
          <a:xfrm>
            <a:off x="755650" y="2060575"/>
            <a:ext cx="7847013" cy="253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sz="2000"/>
          </a:p>
          <a:p>
            <a:r>
              <a:rPr lang="it-IT" sz="2000"/>
              <a:t>…..è un processo, posto in essere dal consiglio di amministrazione,</a:t>
            </a:r>
          </a:p>
          <a:p>
            <a:r>
              <a:rPr lang="it-IT" sz="2000"/>
              <a:t>dal management e da altri operatori della struttura aziendale;</a:t>
            </a:r>
          </a:p>
          <a:p>
            <a:r>
              <a:rPr lang="it-IT" sz="2000"/>
              <a:t>utilizzato per la formulazione delle strategie in tutta l’organizzazione;</a:t>
            </a:r>
          </a:p>
          <a:p>
            <a:r>
              <a:rPr lang="it-IT" sz="2000"/>
              <a:t>progettato per individuare eventi potenziali che possono influire </a:t>
            </a:r>
          </a:p>
          <a:p>
            <a:r>
              <a:rPr lang="it-IT" sz="2000"/>
              <a:t>sull’attività aziendale, per gestire il rischio entro i limiti del </a:t>
            </a:r>
          </a:p>
          <a:p>
            <a:r>
              <a:rPr lang="it-IT" sz="2000" u="sng"/>
              <a:t>Rischio  Accettabile</a:t>
            </a:r>
            <a:r>
              <a:rPr lang="it-IT" sz="2000"/>
              <a:t> e per fornire una ragionevole sicurezza sul </a:t>
            </a:r>
          </a:p>
          <a:p>
            <a:r>
              <a:rPr lang="it-IT" sz="2000"/>
              <a:t>conseguimento degli obiettivi aziendali.”</a:t>
            </a:r>
            <a:endParaRPr lang="en-US" sz="2000"/>
          </a:p>
        </p:txBody>
      </p:sp>
      <p:sp>
        <p:nvSpPr>
          <p:cNvPr id="59400" name="Text Box 147"/>
          <p:cNvSpPr txBox="1">
            <a:spLocks noChangeArrowheads="1"/>
          </p:cNvSpPr>
          <p:nvPr/>
        </p:nvSpPr>
        <p:spPr bwMode="auto">
          <a:xfrm>
            <a:off x="755650" y="1303338"/>
            <a:ext cx="58912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b="1" i="0"/>
              <a:t>ENTERPRISE RISK MANAGEMENT – ERM 2002</a:t>
            </a:r>
            <a:endParaRPr lang="en-US" sz="2000" b="1" i="0"/>
          </a:p>
        </p:txBody>
      </p:sp>
      <p:sp>
        <p:nvSpPr>
          <p:cNvPr id="59401" name="Line 152"/>
          <p:cNvSpPr>
            <a:spLocks noChangeShapeType="1"/>
          </p:cNvSpPr>
          <p:nvPr/>
        </p:nvSpPr>
        <p:spPr bwMode="auto">
          <a:xfrm>
            <a:off x="2268538" y="4221163"/>
            <a:ext cx="2087562" cy="936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it-IT"/>
          </a:p>
        </p:txBody>
      </p:sp>
      <p:sp>
        <p:nvSpPr>
          <p:cNvPr id="59402" name="Text Box 153"/>
          <p:cNvSpPr txBox="1">
            <a:spLocks noChangeArrowheads="1"/>
          </p:cNvSpPr>
          <p:nvPr/>
        </p:nvSpPr>
        <p:spPr bwMode="auto">
          <a:xfrm>
            <a:off x="3327400" y="5151438"/>
            <a:ext cx="3052763" cy="396875"/>
          </a:xfrm>
          <a:prstGeom prst="rect">
            <a:avLst/>
          </a:prstGeom>
          <a:solidFill>
            <a:srgbClr val="7CF83E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RISCHIO ACCETTABILE</a:t>
            </a:r>
            <a:endParaRPr 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A78F87C4-0E8E-441B-A845-684D8D6F2DF5}" type="slidenum">
              <a:rPr lang="en-US" smtClean="0"/>
              <a:pPr/>
              <a:t>6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0425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26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27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0555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6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7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8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9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60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61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562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63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64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0429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0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1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2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3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4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35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36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37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38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39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0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1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2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3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4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5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6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7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8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49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0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1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2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3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4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5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6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57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58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0545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6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7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8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9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0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1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552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3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54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0460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1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2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3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4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5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66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67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68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69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70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1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2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3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4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5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6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7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8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79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0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1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2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3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4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5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6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7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88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0535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36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37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38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39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0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1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542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3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gradFill rotWithShape="0">
                <a:gsLst>
                  <a:gs pos="0">
                    <a:srgbClr val="EAEAEA"/>
                  </a:gs>
                  <a:gs pos="100000">
                    <a:schemeClr val="bg1"/>
                  </a:gs>
                </a:gsLst>
                <a:lin ang="5400000" scaled="1"/>
              </a:gra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44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0490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1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2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3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4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5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496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97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98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499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00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1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2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3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4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5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6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7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8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09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0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1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2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3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4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5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6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7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18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19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0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1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22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23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4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25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6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7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8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29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rgbClr val="FFFFFF"/>
                </a:gs>
              </a:gsLst>
              <a:lin ang="5400000" scaled="1"/>
            </a:gra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30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31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32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gradFill rotWithShape="0">
              <a:gsLst>
                <a:gs pos="0">
                  <a:srgbClr val="EAEAEA"/>
                </a:gs>
                <a:gs pos="100000">
                  <a:schemeClr val="bg1"/>
                </a:gs>
              </a:gsLst>
              <a:lin ang="5400000" scaled="1"/>
            </a:gra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0533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534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0420" name="Rectangle 143"/>
          <p:cNvSpPr>
            <a:spLocks noChangeArrowheads="1"/>
          </p:cNvSpPr>
          <p:nvPr/>
        </p:nvSpPr>
        <p:spPr bwMode="auto">
          <a:xfrm>
            <a:off x="2794000" y="523875"/>
            <a:ext cx="2409699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 </a:t>
            </a:r>
            <a:r>
              <a:rPr lang="en-GB" sz="2000" b="1" dirty="0"/>
              <a:t>RISK MANAGEMENT</a:t>
            </a:r>
          </a:p>
        </p:txBody>
      </p:sp>
      <p:sp>
        <p:nvSpPr>
          <p:cNvPr id="60421" name="Rectangle 144"/>
          <p:cNvSpPr>
            <a:spLocks noChangeArrowheads="1"/>
          </p:cNvSpPr>
          <p:nvPr/>
        </p:nvSpPr>
        <p:spPr bwMode="auto">
          <a:xfrm>
            <a:off x="7740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0422" name="Text Box 145"/>
          <p:cNvSpPr txBox="1">
            <a:spLocks noChangeArrowheads="1"/>
          </p:cNvSpPr>
          <p:nvPr/>
        </p:nvSpPr>
        <p:spPr bwMode="auto">
          <a:xfrm>
            <a:off x="2051050" y="337502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it-IT" b="1" i="0"/>
          </a:p>
        </p:txBody>
      </p:sp>
      <p:sp>
        <p:nvSpPr>
          <p:cNvPr id="60423" name="Text Box 146"/>
          <p:cNvSpPr txBox="1">
            <a:spLocks noChangeArrowheads="1"/>
          </p:cNvSpPr>
          <p:nvPr/>
        </p:nvSpPr>
        <p:spPr bwMode="auto">
          <a:xfrm>
            <a:off x="323850" y="2414588"/>
            <a:ext cx="8547100" cy="161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RISCHIO ACCETTABILE</a:t>
            </a:r>
          </a:p>
          <a:p>
            <a:endParaRPr lang="it-IT" sz="2000" i="0"/>
          </a:p>
          <a:p>
            <a:r>
              <a:rPr lang="it-IT" sz="2000" i="0"/>
              <a:t>  rappresenta la misura del rischio che un’impresa è disposta ad accettare </a:t>
            </a:r>
          </a:p>
          <a:p>
            <a:r>
              <a:rPr lang="it-IT" sz="2000" i="0"/>
              <a:t>  nel processo di creazione di valore. varia da impresa a impresa</a:t>
            </a:r>
          </a:p>
          <a:p>
            <a:r>
              <a:rPr lang="it-IT" sz="2000" i="0"/>
              <a:t>  ed é strettamente connotato dalla filosofia di assunzione dei rischi. </a:t>
            </a:r>
            <a:endParaRPr lang="en-US" sz="2000" i="0"/>
          </a:p>
        </p:txBody>
      </p:sp>
      <p:sp>
        <p:nvSpPr>
          <p:cNvPr id="60424" name="Text Box 147"/>
          <p:cNvSpPr txBox="1">
            <a:spLocks noChangeArrowheads="1"/>
          </p:cNvSpPr>
          <p:nvPr/>
        </p:nvSpPr>
        <p:spPr bwMode="auto">
          <a:xfrm>
            <a:off x="3111500" y="4903788"/>
            <a:ext cx="30607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i="0"/>
              <a:t>BASSO – MEDIO - ALTO</a:t>
            </a:r>
            <a:endParaRPr 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egnaposto numero diapositiva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BB1423D-00D6-409E-8A86-979F1210CBB6}" type="slidenum">
              <a:rPr lang="en-US" smtClean="0"/>
              <a:pPr/>
              <a:t>7</a:t>
            </a:fld>
            <a:endParaRPr lang="en-US" smtClean="0"/>
          </a:p>
        </p:txBody>
      </p:sp>
      <p:sp>
        <p:nvSpPr>
          <p:cNvPr id="61443" name="Rectangle 9"/>
          <p:cNvSpPr>
            <a:spLocks noChangeArrowheads="1"/>
          </p:cNvSpPr>
          <p:nvPr/>
        </p:nvSpPr>
        <p:spPr bwMode="auto">
          <a:xfrm>
            <a:off x="8240713" y="6196013"/>
            <a:ext cx="735012" cy="52387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pic>
        <p:nvPicPr>
          <p:cNvPr id="61444" name="Picture 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22263" y="1341438"/>
            <a:ext cx="8497887" cy="4510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45" name="Text Box 152"/>
          <p:cNvSpPr txBox="1">
            <a:spLocks noChangeArrowheads="1"/>
          </p:cNvSpPr>
          <p:nvPr/>
        </p:nvSpPr>
        <p:spPr bwMode="auto">
          <a:xfrm>
            <a:off x="1384300" y="974725"/>
            <a:ext cx="946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CoSO I</a:t>
            </a:r>
            <a:endParaRPr lang="en-US" sz="1800" b="1" i="0"/>
          </a:p>
        </p:txBody>
      </p:sp>
      <p:sp>
        <p:nvSpPr>
          <p:cNvPr id="61446" name="Text Box 153"/>
          <p:cNvSpPr txBox="1">
            <a:spLocks noChangeArrowheads="1"/>
          </p:cNvSpPr>
          <p:nvPr/>
        </p:nvSpPr>
        <p:spPr bwMode="auto">
          <a:xfrm>
            <a:off x="6040438" y="830263"/>
            <a:ext cx="692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ERM</a:t>
            </a:r>
            <a:endParaRPr lang="en-US" sz="1800" b="1" i="0"/>
          </a:p>
        </p:txBody>
      </p:sp>
      <p:sp>
        <p:nvSpPr>
          <p:cNvPr id="61447" name="Text Box 154"/>
          <p:cNvSpPr txBox="1">
            <a:spLocks noChangeArrowheads="1"/>
          </p:cNvSpPr>
          <p:nvPr/>
        </p:nvSpPr>
        <p:spPr bwMode="auto">
          <a:xfrm>
            <a:off x="2519363" y="368300"/>
            <a:ext cx="235808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2000" dirty="0" smtClean="0"/>
              <a:t> </a:t>
            </a:r>
            <a:r>
              <a:rPr lang="it-IT" sz="2000" dirty="0"/>
              <a:t>RISK MANAGEMENT</a:t>
            </a:r>
            <a:endParaRPr 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48E7D68-63A7-4961-8925-2C3F488CC3DC}" type="slidenum">
              <a:rPr lang="en-US" smtClean="0"/>
              <a:pPr/>
              <a:t>8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2473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74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75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2603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4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5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6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7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8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9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610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11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12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2477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78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79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0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1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2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3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84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85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86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487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8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89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0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1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2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3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4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5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6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7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8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499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0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1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2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3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4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5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06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2593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4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5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6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7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8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9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600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1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02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2508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09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0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1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2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3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4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15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16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17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18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19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0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1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2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3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4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5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6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7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8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29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0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1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2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3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4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5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6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2583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4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5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6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7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8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89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590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1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92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2538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39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0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1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2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3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4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45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46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47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48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49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0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1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2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3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4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5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6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7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8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59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0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1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2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3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4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5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66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67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68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69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70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71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2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73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4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5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6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7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78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79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80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2581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582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2468" name="Rectangle 143"/>
          <p:cNvSpPr>
            <a:spLocks noChangeArrowheads="1"/>
          </p:cNvSpPr>
          <p:nvPr/>
        </p:nvSpPr>
        <p:spPr bwMode="auto">
          <a:xfrm>
            <a:off x="1908175" y="523875"/>
            <a:ext cx="3521285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RISCHI </a:t>
            </a:r>
            <a:r>
              <a:rPr lang="en-GB" sz="2000" b="1" dirty="0"/>
              <a:t>E CONTROLLO INTERNO</a:t>
            </a:r>
          </a:p>
        </p:txBody>
      </p:sp>
      <p:sp>
        <p:nvSpPr>
          <p:cNvPr id="62469" name="Rectangle 144"/>
          <p:cNvSpPr>
            <a:spLocks noChangeArrowheads="1"/>
          </p:cNvSpPr>
          <p:nvPr/>
        </p:nvSpPr>
        <p:spPr bwMode="auto">
          <a:xfrm>
            <a:off x="8121650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2470" name="Text Box 145"/>
          <p:cNvSpPr txBox="1">
            <a:spLocks noChangeArrowheads="1"/>
          </p:cNvSpPr>
          <p:nvPr/>
        </p:nvSpPr>
        <p:spPr bwMode="auto">
          <a:xfrm>
            <a:off x="1187450" y="4508500"/>
            <a:ext cx="7705725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5000"/>
              </a:lnSpc>
              <a:spcBef>
                <a:spcPct val="45000"/>
              </a:spcBef>
              <a:buFont typeface="Wingdings" pitchFamily="2" charset="2"/>
              <a:buNone/>
            </a:pPr>
            <a:endParaRPr lang="en-US" sz="1600" i="0"/>
          </a:p>
          <a:p>
            <a:pPr>
              <a:lnSpc>
                <a:spcPct val="55000"/>
              </a:lnSpc>
              <a:spcBef>
                <a:spcPct val="45000"/>
              </a:spcBef>
              <a:buFont typeface="Wingdings" pitchFamily="2" charset="2"/>
              <a:buNone/>
            </a:pPr>
            <a:endParaRPr lang="en-US" sz="1600" i="0"/>
          </a:p>
        </p:txBody>
      </p:sp>
      <p:sp>
        <p:nvSpPr>
          <p:cNvPr id="62471" name="Text Box 146"/>
          <p:cNvSpPr txBox="1">
            <a:spLocks noChangeArrowheads="1"/>
          </p:cNvSpPr>
          <p:nvPr/>
        </p:nvSpPr>
        <p:spPr bwMode="auto">
          <a:xfrm>
            <a:off x="682625" y="1773238"/>
            <a:ext cx="81375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it-IT" sz="1800" i="0"/>
          </a:p>
        </p:txBody>
      </p:sp>
      <p:sp>
        <p:nvSpPr>
          <p:cNvPr id="62472" name="Text Box 148"/>
          <p:cNvSpPr txBox="1">
            <a:spLocks noChangeArrowheads="1"/>
          </p:cNvSpPr>
          <p:nvPr/>
        </p:nvSpPr>
        <p:spPr bwMode="auto">
          <a:xfrm>
            <a:off x="323850" y="1268413"/>
            <a:ext cx="8058150" cy="4760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GLI OBIETTIVI DI ERM</a:t>
            </a:r>
          </a:p>
          <a:p>
            <a:endParaRPr lang="it-IT" sz="1800" b="1" i="0"/>
          </a:p>
          <a:p>
            <a:r>
              <a:rPr lang="it-IT" sz="1800" b="1" i="0"/>
              <a:t>   - STRATEGICI</a:t>
            </a:r>
          </a:p>
          <a:p>
            <a:r>
              <a:rPr lang="it-IT" sz="1800" i="0"/>
              <a:t>        LE AZIONI DEVONO ESSERE COERENTI CON IL CONSEGUIMENTO</a:t>
            </a:r>
          </a:p>
          <a:p>
            <a:r>
              <a:rPr lang="it-IT" sz="1800" i="0"/>
              <a:t>        DELLA STRATEGIA AZIENDALE</a:t>
            </a:r>
          </a:p>
          <a:p>
            <a:endParaRPr lang="it-IT" sz="1800" b="1" i="0"/>
          </a:p>
          <a:p>
            <a:r>
              <a:rPr lang="it-IT" sz="1800" b="1" i="0"/>
              <a:t>   - OPERATIVI</a:t>
            </a:r>
          </a:p>
          <a:p>
            <a:r>
              <a:rPr lang="it-IT" sz="1800" b="1" i="0"/>
              <a:t>       </a:t>
            </a:r>
            <a:r>
              <a:rPr lang="it-IT" sz="1800" i="0"/>
              <a:t>LE OPERAZIONI DEVONO ESSERE IMPRONTATE A PERSEGUIRE</a:t>
            </a:r>
          </a:p>
          <a:p>
            <a:r>
              <a:rPr lang="it-IT" sz="1800" i="0"/>
              <a:t>       RISULTATI </a:t>
            </a:r>
            <a:r>
              <a:rPr lang="it-IT" sz="1800" b="1" i="0"/>
              <a:t> </a:t>
            </a:r>
            <a:r>
              <a:rPr lang="it-IT" sz="1800" i="0"/>
              <a:t>EFFICACI ED EFFICIENTI</a:t>
            </a:r>
            <a:endParaRPr lang="it-IT" sz="1800" b="1" i="0"/>
          </a:p>
          <a:p>
            <a:endParaRPr lang="it-IT" sz="1800" b="1" i="0"/>
          </a:p>
          <a:p>
            <a:r>
              <a:rPr lang="it-IT" sz="1800" b="1" i="0"/>
              <a:t>   - REPORTING</a:t>
            </a:r>
          </a:p>
          <a:p>
            <a:r>
              <a:rPr lang="it-IT" sz="1800" b="1" i="0"/>
              <a:t>        </a:t>
            </a:r>
            <a:r>
              <a:rPr lang="it-IT" sz="1800" i="0"/>
              <a:t>LE INFORMAZIONI INTERNE ED ESTERNE DEVONO ESSERE</a:t>
            </a:r>
          </a:p>
          <a:p>
            <a:r>
              <a:rPr lang="it-IT" sz="1800" i="0"/>
              <a:t>        ATTENDIBILI E TRASPARENTI</a:t>
            </a:r>
          </a:p>
          <a:p>
            <a:endParaRPr lang="it-IT" sz="1800" i="0"/>
          </a:p>
          <a:p>
            <a:r>
              <a:rPr lang="it-IT" sz="1800" b="1" i="0"/>
              <a:t>   - CONFORMITA’ (COMPLIANCE)</a:t>
            </a:r>
          </a:p>
          <a:p>
            <a:r>
              <a:rPr lang="it-IT" sz="1800" i="0"/>
              <a:t>        LE ATTIVITA’ AZIENDALI DEVONO ESSERE SVOLTE NEL RISPETTO</a:t>
            </a:r>
          </a:p>
          <a:p>
            <a:r>
              <a:rPr lang="it-IT" sz="1800" i="0"/>
              <a:t>         DELLA NORMATIVA VIGENTE E DELLO STATUTO SOCIETARIO</a:t>
            </a:r>
            <a:endParaRPr lang="en-US" sz="18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egnaposto numero diapositiva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5DBDDC34-FDE7-4888-B25F-327245E693A1}" type="slidenum">
              <a:rPr lang="en-US" smtClean="0"/>
              <a:pPr/>
              <a:t>9</a:t>
            </a:fld>
            <a:endParaRPr lang="en-US" smtClean="0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5288" y="333375"/>
            <a:ext cx="8697912" cy="6270625"/>
            <a:chOff x="385" y="190"/>
            <a:chExt cx="5479" cy="3950"/>
          </a:xfrm>
        </p:grpSpPr>
        <p:sp>
          <p:nvSpPr>
            <p:cNvPr id="63498" name="AutoShape 3"/>
            <p:cNvSpPr>
              <a:spLocks noChangeArrowheads="1"/>
            </p:cNvSpPr>
            <p:nvPr/>
          </p:nvSpPr>
          <p:spPr bwMode="auto">
            <a:xfrm flipV="1">
              <a:off x="385" y="4083"/>
              <a:ext cx="5479" cy="5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499" name="AutoShape 4"/>
            <p:cNvSpPr>
              <a:spLocks noChangeArrowheads="1"/>
            </p:cNvSpPr>
            <p:nvPr/>
          </p:nvSpPr>
          <p:spPr bwMode="auto">
            <a:xfrm flipV="1">
              <a:off x="583" y="3675"/>
              <a:ext cx="5128" cy="25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00" name="Freeform 5"/>
            <p:cNvSpPr>
              <a:spLocks/>
            </p:cNvSpPr>
            <p:nvPr/>
          </p:nvSpPr>
          <p:spPr bwMode="auto">
            <a:xfrm>
              <a:off x="2873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782" y="3474"/>
              <a:ext cx="703" cy="203"/>
              <a:chOff x="3110" y="3961"/>
              <a:chExt cx="356" cy="218"/>
            </a:xfrm>
          </p:grpSpPr>
          <p:sp>
            <p:nvSpPr>
              <p:cNvPr id="63628" name="Freeform 7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9" name="Freeform 8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0" name="Freeform 9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1" name="Freeform 10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2" name="Freeform 11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3" name="Freeform 12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4" name="Line 13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635" name="Freeform 14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6" name="Freeform 15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37" name="Line 16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3502" name="Freeform 17"/>
            <p:cNvSpPr>
              <a:spLocks/>
            </p:cNvSpPr>
            <p:nvPr/>
          </p:nvSpPr>
          <p:spPr bwMode="auto">
            <a:xfrm>
              <a:off x="2944" y="1582"/>
              <a:ext cx="464" cy="212"/>
            </a:xfrm>
            <a:custGeom>
              <a:avLst/>
              <a:gdLst>
                <a:gd name="T0" fmla="*/ 5852 w 235"/>
                <a:gd name="T1" fmla="*/ 1 h 227"/>
                <a:gd name="T2" fmla="*/ 7645 w 235"/>
                <a:gd name="T3" fmla="*/ 3 h 227"/>
                <a:gd name="T4" fmla="*/ 9298 w 235"/>
                <a:gd name="T5" fmla="*/ 4 h 227"/>
                <a:gd name="T6" fmla="*/ 10530 w 235"/>
                <a:gd name="T7" fmla="*/ 7 h 227"/>
                <a:gd name="T8" fmla="*/ 11555 w 235"/>
                <a:gd name="T9" fmla="*/ 7 h 227"/>
                <a:gd name="T10" fmla="*/ 12163 w 235"/>
                <a:gd name="T11" fmla="*/ 7 h 227"/>
                <a:gd name="T12" fmla="*/ 12569 w 235"/>
                <a:gd name="T13" fmla="*/ 7 h 227"/>
                <a:gd name="T14" fmla="*/ 12962 w 235"/>
                <a:gd name="T15" fmla="*/ 8 h 227"/>
                <a:gd name="T16" fmla="*/ 13395 w 235"/>
                <a:gd name="T17" fmla="*/ 8 h 227"/>
                <a:gd name="T18" fmla="*/ 13618 w 235"/>
                <a:gd name="T19" fmla="*/ 8 h 227"/>
                <a:gd name="T20" fmla="*/ 13863 w 235"/>
                <a:gd name="T21" fmla="*/ 8 h 227"/>
                <a:gd name="T22" fmla="*/ 13863 w 235"/>
                <a:gd name="T23" fmla="*/ 21 h 227"/>
                <a:gd name="T24" fmla="*/ 13863 w 235"/>
                <a:gd name="T25" fmla="*/ 49 h 227"/>
                <a:gd name="T26" fmla="*/ 13863 w 235"/>
                <a:gd name="T27" fmla="*/ 86 h 227"/>
                <a:gd name="T28" fmla="*/ 13863 w 235"/>
                <a:gd name="T29" fmla="*/ 120 h 227"/>
                <a:gd name="T30" fmla="*/ 13863 w 235"/>
                <a:gd name="T31" fmla="*/ 145 h 227"/>
                <a:gd name="T32" fmla="*/ 13738 w 235"/>
                <a:gd name="T33" fmla="*/ 148 h 227"/>
                <a:gd name="T34" fmla="*/ 13555 w 235"/>
                <a:gd name="T35" fmla="*/ 141 h 227"/>
                <a:gd name="T36" fmla="*/ 13555 w 235"/>
                <a:gd name="T37" fmla="*/ 128 h 227"/>
                <a:gd name="T38" fmla="*/ 13334 w 235"/>
                <a:gd name="T39" fmla="*/ 116 h 227"/>
                <a:gd name="T40" fmla="*/ 13146 w 235"/>
                <a:gd name="T41" fmla="*/ 104 h 227"/>
                <a:gd name="T42" fmla="*/ 12901 w 235"/>
                <a:gd name="T43" fmla="*/ 97 h 227"/>
                <a:gd name="T44" fmla="*/ 12338 w 235"/>
                <a:gd name="T45" fmla="*/ 88 h 227"/>
                <a:gd name="T46" fmla="*/ 11369 w 235"/>
                <a:gd name="T47" fmla="*/ 78 h 227"/>
                <a:gd name="T48" fmla="*/ 10386 w 235"/>
                <a:gd name="T49" fmla="*/ 66 h 227"/>
                <a:gd name="T50" fmla="*/ 9422 w 235"/>
                <a:gd name="T51" fmla="*/ 57 h 227"/>
                <a:gd name="T52" fmla="*/ 8814 w 235"/>
                <a:gd name="T53" fmla="*/ 49 h 227"/>
                <a:gd name="T54" fmla="*/ 8066 w 235"/>
                <a:gd name="T55" fmla="*/ 45 h 227"/>
                <a:gd name="T56" fmla="*/ 6865 w 235"/>
                <a:gd name="T57" fmla="*/ 37 h 227"/>
                <a:gd name="T58" fmla="*/ 5578 w 235"/>
                <a:gd name="T59" fmla="*/ 29 h 227"/>
                <a:gd name="T60" fmla="*/ 4441 w 235"/>
                <a:gd name="T61" fmla="*/ 21 h 227"/>
                <a:gd name="T62" fmla="*/ 3728 w 235"/>
                <a:gd name="T63" fmla="*/ 19 h 227"/>
                <a:gd name="T64" fmla="*/ 3540 w 235"/>
                <a:gd name="T65" fmla="*/ 18 h 227"/>
                <a:gd name="T66" fmla="*/ 2796 w 235"/>
                <a:gd name="T67" fmla="*/ 16 h 227"/>
                <a:gd name="T68" fmla="*/ 1824 w 235"/>
                <a:gd name="T69" fmla="*/ 11 h 227"/>
                <a:gd name="T70" fmla="*/ 776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92 w 235"/>
                <a:gd name="T77" fmla="*/ 6 h 227"/>
                <a:gd name="T78" fmla="*/ 1169 w 235"/>
                <a:gd name="T79" fmla="*/ 5 h 227"/>
                <a:gd name="T80" fmla="*/ 1949 w 235"/>
                <a:gd name="T81" fmla="*/ 3 h 227"/>
                <a:gd name="T82" fmla="*/ 3025 w 235"/>
                <a:gd name="T83" fmla="*/ 1 h 227"/>
                <a:gd name="T84" fmla="*/ 455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3" name="Freeform 18"/>
            <p:cNvSpPr>
              <a:spLocks/>
            </p:cNvSpPr>
            <p:nvPr/>
          </p:nvSpPr>
          <p:spPr bwMode="auto">
            <a:xfrm>
              <a:off x="2848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4" name="Freeform 19"/>
            <p:cNvSpPr>
              <a:spLocks/>
            </p:cNvSpPr>
            <p:nvPr/>
          </p:nvSpPr>
          <p:spPr bwMode="auto">
            <a:xfrm>
              <a:off x="2678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5" name="Freeform 20"/>
            <p:cNvSpPr>
              <a:spLocks/>
            </p:cNvSpPr>
            <p:nvPr/>
          </p:nvSpPr>
          <p:spPr bwMode="auto">
            <a:xfrm>
              <a:off x="3051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6" name="Freeform 21"/>
            <p:cNvSpPr>
              <a:spLocks/>
            </p:cNvSpPr>
            <p:nvPr/>
          </p:nvSpPr>
          <p:spPr bwMode="auto">
            <a:xfrm>
              <a:off x="3142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7" name="Freeform 22"/>
            <p:cNvSpPr>
              <a:spLocks/>
            </p:cNvSpPr>
            <p:nvPr/>
          </p:nvSpPr>
          <p:spPr bwMode="auto">
            <a:xfrm>
              <a:off x="3104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08" name="AutoShape 23"/>
            <p:cNvSpPr>
              <a:spLocks noChangeArrowheads="1"/>
            </p:cNvSpPr>
            <p:nvPr/>
          </p:nvSpPr>
          <p:spPr bwMode="auto">
            <a:xfrm flipV="1">
              <a:off x="2695" y="1302"/>
              <a:ext cx="868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09" name="AutoShape 24"/>
            <p:cNvSpPr>
              <a:spLocks noChangeArrowheads="1"/>
            </p:cNvSpPr>
            <p:nvPr/>
          </p:nvSpPr>
          <p:spPr bwMode="auto">
            <a:xfrm flipV="1">
              <a:off x="2737" y="1293"/>
              <a:ext cx="787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10" name="Oval 25"/>
            <p:cNvSpPr>
              <a:spLocks noChangeArrowheads="1"/>
            </p:cNvSpPr>
            <p:nvPr/>
          </p:nvSpPr>
          <p:spPr bwMode="auto">
            <a:xfrm>
              <a:off x="2968" y="1473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11" name="Oval 26"/>
            <p:cNvSpPr>
              <a:spLocks noChangeArrowheads="1"/>
            </p:cNvSpPr>
            <p:nvPr/>
          </p:nvSpPr>
          <p:spPr bwMode="auto">
            <a:xfrm>
              <a:off x="3254" y="1475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12" name="Freeform 27"/>
            <p:cNvSpPr>
              <a:spLocks/>
            </p:cNvSpPr>
            <p:nvPr/>
          </p:nvSpPr>
          <p:spPr bwMode="auto">
            <a:xfrm>
              <a:off x="2900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3" name="Freeform 28"/>
            <p:cNvSpPr>
              <a:spLocks/>
            </p:cNvSpPr>
            <p:nvPr/>
          </p:nvSpPr>
          <p:spPr bwMode="auto">
            <a:xfrm>
              <a:off x="2825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4" name="Freeform 29"/>
            <p:cNvSpPr>
              <a:spLocks/>
            </p:cNvSpPr>
            <p:nvPr/>
          </p:nvSpPr>
          <p:spPr bwMode="auto">
            <a:xfrm>
              <a:off x="3308" y="1320"/>
              <a:ext cx="58" cy="35"/>
            </a:xfrm>
            <a:custGeom>
              <a:avLst/>
              <a:gdLst>
                <a:gd name="T0" fmla="*/ 1454 w 30"/>
                <a:gd name="T1" fmla="*/ 0 h 38"/>
                <a:gd name="T2" fmla="*/ 1357 w 30"/>
                <a:gd name="T3" fmla="*/ 0 h 38"/>
                <a:gd name="T4" fmla="*/ 1245 w 30"/>
                <a:gd name="T5" fmla="*/ 0 h 38"/>
                <a:gd name="T6" fmla="*/ 1106 w 30"/>
                <a:gd name="T7" fmla="*/ 0 h 38"/>
                <a:gd name="T8" fmla="*/ 1046 w 30"/>
                <a:gd name="T9" fmla="*/ 0 h 38"/>
                <a:gd name="T10" fmla="*/ 837 w 30"/>
                <a:gd name="T11" fmla="*/ 0 h 38"/>
                <a:gd name="T12" fmla="*/ 781 w 30"/>
                <a:gd name="T13" fmla="*/ 0 h 38"/>
                <a:gd name="T14" fmla="*/ 781 w 30"/>
                <a:gd name="T15" fmla="*/ 0 h 38"/>
                <a:gd name="T16" fmla="*/ 673 w 30"/>
                <a:gd name="T17" fmla="*/ 2 h 38"/>
                <a:gd name="T18" fmla="*/ 572 w 30"/>
                <a:gd name="T19" fmla="*/ 3 h 38"/>
                <a:gd name="T20" fmla="*/ 520 w 30"/>
                <a:gd name="T21" fmla="*/ 5 h 38"/>
                <a:gd name="T22" fmla="*/ 377 w 30"/>
                <a:gd name="T23" fmla="*/ 6 h 38"/>
                <a:gd name="T24" fmla="*/ 269 w 30"/>
                <a:gd name="T25" fmla="*/ 6 h 38"/>
                <a:gd name="T26" fmla="*/ 56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08 w 30"/>
                <a:gd name="T39" fmla="*/ 17 h 38"/>
                <a:gd name="T40" fmla="*/ 209 w 30"/>
                <a:gd name="T41" fmla="*/ 18 h 38"/>
                <a:gd name="T42" fmla="*/ 269 w 30"/>
                <a:gd name="T43" fmla="*/ 21 h 38"/>
                <a:gd name="T44" fmla="*/ 377 w 30"/>
                <a:gd name="T45" fmla="*/ 23 h 38"/>
                <a:gd name="T46" fmla="*/ 404 w 30"/>
                <a:gd name="T47" fmla="*/ 23 h 38"/>
                <a:gd name="T48" fmla="*/ 520 w 30"/>
                <a:gd name="T49" fmla="*/ 23 h 38"/>
                <a:gd name="T50" fmla="*/ 520 w 30"/>
                <a:gd name="T51" fmla="*/ 21 h 38"/>
                <a:gd name="T52" fmla="*/ 572 w 30"/>
                <a:gd name="T53" fmla="*/ 20 h 38"/>
                <a:gd name="T54" fmla="*/ 781 w 30"/>
                <a:gd name="T55" fmla="*/ 18 h 38"/>
                <a:gd name="T56" fmla="*/ 897 w 30"/>
                <a:gd name="T57" fmla="*/ 16 h 38"/>
                <a:gd name="T58" fmla="*/ 1046 w 30"/>
                <a:gd name="T59" fmla="*/ 15 h 38"/>
                <a:gd name="T60" fmla="*/ 1106 w 30"/>
                <a:gd name="T61" fmla="*/ 13 h 38"/>
                <a:gd name="T62" fmla="*/ 1185 w 30"/>
                <a:gd name="T63" fmla="*/ 12 h 38"/>
                <a:gd name="T64" fmla="*/ 1245 w 30"/>
                <a:gd name="T65" fmla="*/ 11 h 38"/>
                <a:gd name="T66" fmla="*/ 1245 w 30"/>
                <a:gd name="T67" fmla="*/ 10 h 38"/>
                <a:gd name="T68" fmla="*/ 1301 w 30"/>
                <a:gd name="T69" fmla="*/ 8 h 38"/>
                <a:gd name="T70" fmla="*/ 1301 w 30"/>
                <a:gd name="T71" fmla="*/ 6 h 38"/>
                <a:gd name="T72" fmla="*/ 1409 w 30"/>
                <a:gd name="T73" fmla="*/ 6 h 38"/>
                <a:gd name="T74" fmla="*/ 1409 w 30"/>
                <a:gd name="T75" fmla="*/ 6 h 38"/>
                <a:gd name="T76" fmla="*/ 1510 w 30"/>
                <a:gd name="T77" fmla="*/ 5 h 38"/>
                <a:gd name="T78" fmla="*/ 1510 w 30"/>
                <a:gd name="T79" fmla="*/ 2 h 38"/>
                <a:gd name="T80" fmla="*/ 1510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5" name="Freeform 30"/>
            <p:cNvSpPr>
              <a:spLocks/>
            </p:cNvSpPr>
            <p:nvPr/>
          </p:nvSpPr>
          <p:spPr bwMode="auto">
            <a:xfrm>
              <a:off x="3133" y="1319"/>
              <a:ext cx="313" cy="141"/>
            </a:xfrm>
            <a:custGeom>
              <a:avLst/>
              <a:gdLst>
                <a:gd name="T0" fmla="*/ 2685 w 159"/>
                <a:gd name="T1" fmla="*/ 1 h 152"/>
                <a:gd name="T2" fmla="*/ 465 w 159"/>
                <a:gd name="T3" fmla="*/ 17 h 152"/>
                <a:gd name="T4" fmla="*/ 360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96 w 159"/>
                <a:gd name="T15" fmla="*/ 94 h 152"/>
                <a:gd name="T16" fmla="*/ 3197 w 159"/>
                <a:gd name="T17" fmla="*/ 89 h 152"/>
                <a:gd name="T18" fmla="*/ 3782 w 159"/>
                <a:gd name="T19" fmla="*/ 89 h 152"/>
                <a:gd name="T20" fmla="*/ 5165 w 159"/>
                <a:gd name="T21" fmla="*/ 89 h 152"/>
                <a:gd name="T22" fmla="*/ 5522 w 159"/>
                <a:gd name="T23" fmla="*/ 90 h 152"/>
                <a:gd name="T24" fmla="*/ 5522 w 159"/>
                <a:gd name="T25" fmla="*/ 93 h 152"/>
                <a:gd name="T26" fmla="*/ 5646 w 159"/>
                <a:gd name="T27" fmla="*/ 95 h 152"/>
                <a:gd name="T28" fmla="*/ 6293 w 159"/>
                <a:gd name="T29" fmla="*/ 91 h 152"/>
                <a:gd name="T30" fmla="*/ 6742 w 159"/>
                <a:gd name="T31" fmla="*/ 83 h 152"/>
                <a:gd name="T32" fmla="*/ 6979 w 159"/>
                <a:gd name="T33" fmla="*/ 71 h 152"/>
                <a:gd name="T34" fmla="*/ 7986 w 159"/>
                <a:gd name="T35" fmla="*/ 57 h 152"/>
                <a:gd name="T36" fmla="*/ 8843 w 159"/>
                <a:gd name="T37" fmla="*/ 54 h 152"/>
                <a:gd name="T38" fmla="*/ 7813 w 159"/>
                <a:gd name="T39" fmla="*/ 53 h 152"/>
                <a:gd name="T40" fmla="*/ 6866 w 159"/>
                <a:gd name="T41" fmla="*/ 57 h 152"/>
                <a:gd name="T42" fmla="*/ 6110 w 159"/>
                <a:gd name="T43" fmla="*/ 68 h 152"/>
                <a:gd name="T44" fmla="*/ 6065 w 159"/>
                <a:gd name="T45" fmla="*/ 78 h 152"/>
                <a:gd name="T46" fmla="*/ 5286 w 159"/>
                <a:gd name="T47" fmla="*/ 81 h 152"/>
                <a:gd name="T48" fmla="*/ 4608 w 159"/>
                <a:gd name="T49" fmla="*/ 81 h 152"/>
                <a:gd name="T50" fmla="*/ 4433 w 159"/>
                <a:gd name="T51" fmla="*/ 75 h 152"/>
                <a:gd name="T52" fmla="*/ 4372 w 159"/>
                <a:gd name="T53" fmla="*/ 59 h 152"/>
                <a:gd name="T54" fmla="*/ 4309 w 159"/>
                <a:gd name="T55" fmla="*/ 58 h 152"/>
                <a:gd name="T56" fmla="*/ 4142 w 159"/>
                <a:gd name="T57" fmla="*/ 71 h 152"/>
                <a:gd name="T58" fmla="*/ 2778 w 159"/>
                <a:gd name="T59" fmla="*/ 79 h 152"/>
                <a:gd name="T60" fmla="*/ 1096 w 159"/>
                <a:gd name="T61" fmla="*/ 71 h 152"/>
                <a:gd name="T62" fmla="*/ 465 w 159"/>
                <a:gd name="T63" fmla="*/ 60 h 152"/>
                <a:gd name="T64" fmla="*/ 764 w 159"/>
                <a:gd name="T65" fmla="*/ 46 h 152"/>
                <a:gd name="T66" fmla="*/ 1565 w 159"/>
                <a:gd name="T67" fmla="*/ 42 h 152"/>
                <a:gd name="T68" fmla="*/ 2624 w 159"/>
                <a:gd name="T69" fmla="*/ 42 h 152"/>
                <a:gd name="T70" fmla="*/ 4142 w 159"/>
                <a:gd name="T71" fmla="*/ 47 h 152"/>
                <a:gd name="T72" fmla="*/ 4638 w 159"/>
                <a:gd name="T73" fmla="*/ 49 h 152"/>
                <a:gd name="T74" fmla="*/ 4638 w 159"/>
                <a:gd name="T75" fmla="*/ 46 h 152"/>
                <a:gd name="T76" fmla="*/ 4701 w 159"/>
                <a:gd name="T77" fmla="*/ 42 h 152"/>
                <a:gd name="T78" fmla="*/ 3260 w 159"/>
                <a:gd name="T79" fmla="*/ 40 h 152"/>
                <a:gd name="T80" fmla="*/ 1740 w 159"/>
                <a:gd name="T81" fmla="*/ 36 h 152"/>
                <a:gd name="T82" fmla="*/ 1096 w 159"/>
                <a:gd name="T83" fmla="*/ 30 h 152"/>
                <a:gd name="T84" fmla="*/ 976 w 159"/>
                <a:gd name="T85" fmla="*/ 16 h 152"/>
                <a:gd name="T86" fmla="*/ 2158 w 159"/>
                <a:gd name="T87" fmla="*/ 10 h 152"/>
                <a:gd name="T88" fmla="*/ 2837 w 159"/>
                <a:gd name="T89" fmla="*/ 19 h 152"/>
                <a:gd name="T90" fmla="*/ 2158 w 159"/>
                <a:gd name="T91" fmla="*/ 26 h 152"/>
                <a:gd name="T92" fmla="*/ 1921 w 159"/>
                <a:gd name="T93" fmla="*/ 22 h 152"/>
                <a:gd name="T94" fmla="*/ 1860 w 159"/>
                <a:gd name="T95" fmla="*/ 19 h 152"/>
                <a:gd name="T96" fmla="*/ 1565 w 159"/>
                <a:gd name="T97" fmla="*/ 22 h 152"/>
                <a:gd name="T98" fmla="*/ 1441 w 159"/>
                <a:gd name="T99" fmla="*/ 28 h 152"/>
                <a:gd name="T100" fmla="*/ 2282 w 159"/>
                <a:gd name="T101" fmla="*/ 31 h 152"/>
                <a:gd name="T102" fmla="*/ 3545 w 159"/>
                <a:gd name="T103" fmla="*/ 35 h 152"/>
                <a:gd name="T104" fmla="*/ 3725 w 159"/>
                <a:gd name="T105" fmla="*/ 33 h 152"/>
                <a:gd name="T106" fmla="*/ 3425 w 159"/>
                <a:gd name="T107" fmla="*/ 28 h 152"/>
                <a:gd name="T108" fmla="*/ 3425 w 159"/>
                <a:gd name="T109" fmla="*/ 14 h 152"/>
                <a:gd name="T110" fmla="*/ 3600 w 159"/>
                <a:gd name="T111" fmla="*/ 6 h 152"/>
                <a:gd name="T112" fmla="*/ 4026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6" name="Freeform 31"/>
            <p:cNvSpPr>
              <a:spLocks/>
            </p:cNvSpPr>
            <p:nvPr/>
          </p:nvSpPr>
          <p:spPr bwMode="auto">
            <a:xfrm>
              <a:off x="2782" y="1465"/>
              <a:ext cx="325" cy="105"/>
            </a:xfrm>
            <a:custGeom>
              <a:avLst/>
              <a:gdLst>
                <a:gd name="T0" fmla="*/ 63 w 164"/>
                <a:gd name="T1" fmla="*/ 6 h 114"/>
                <a:gd name="T2" fmla="*/ 428 w 164"/>
                <a:gd name="T3" fmla="*/ 6 h 114"/>
                <a:gd name="T4" fmla="*/ 848 w 164"/>
                <a:gd name="T5" fmla="*/ 4 h 114"/>
                <a:gd name="T6" fmla="*/ 1096 w 164"/>
                <a:gd name="T7" fmla="*/ 1 h 114"/>
                <a:gd name="T8" fmla="*/ 2592 w 164"/>
                <a:gd name="T9" fmla="*/ 6 h 114"/>
                <a:gd name="T10" fmla="*/ 4132 w 164"/>
                <a:gd name="T11" fmla="*/ 12 h 114"/>
                <a:gd name="T12" fmla="*/ 4980 w 164"/>
                <a:gd name="T13" fmla="*/ 13 h 114"/>
                <a:gd name="T14" fmla="*/ 5384 w 164"/>
                <a:gd name="T15" fmla="*/ 13 h 114"/>
                <a:gd name="T16" fmla="*/ 5200 w 164"/>
                <a:gd name="T17" fmla="*/ 24 h 114"/>
                <a:gd name="T18" fmla="*/ 5200 w 164"/>
                <a:gd name="T19" fmla="*/ 41 h 114"/>
                <a:gd name="T20" fmla="*/ 5628 w 164"/>
                <a:gd name="T21" fmla="*/ 57 h 114"/>
                <a:gd name="T22" fmla="*/ 6112 w 164"/>
                <a:gd name="T23" fmla="*/ 65 h 114"/>
                <a:gd name="T24" fmla="*/ 6476 w 164"/>
                <a:gd name="T25" fmla="*/ 64 h 114"/>
                <a:gd name="T26" fmla="*/ 6597 w 164"/>
                <a:gd name="T27" fmla="*/ 54 h 114"/>
                <a:gd name="T28" fmla="*/ 6976 w 164"/>
                <a:gd name="T29" fmla="*/ 41 h 114"/>
                <a:gd name="T30" fmla="*/ 7945 w 164"/>
                <a:gd name="T31" fmla="*/ 32 h 114"/>
                <a:gd name="T32" fmla="*/ 8404 w 164"/>
                <a:gd name="T33" fmla="*/ 29 h 114"/>
                <a:gd name="T34" fmla="*/ 8468 w 164"/>
                <a:gd name="T35" fmla="*/ 22 h 114"/>
                <a:gd name="T36" fmla="*/ 8593 w 164"/>
                <a:gd name="T37" fmla="*/ 16 h 114"/>
                <a:gd name="T38" fmla="*/ 8718 w 164"/>
                <a:gd name="T39" fmla="*/ 11 h 114"/>
                <a:gd name="T40" fmla="*/ 8840 w 164"/>
                <a:gd name="T41" fmla="*/ 27 h 114"/>
                <a:gd name="T42" fmla="*/ 9253 w 164"/>
                <a:gd name="T43" fmla="*/ 45 h 114"/>
                <a:gd name="T44" fmla="*/ 9566 w 164"/>
                <a:gd name="T45" fmla="*/ 59 h 114"/>
                <a:gd name="T46" fmla="*/ 9805 w 164"/>
                <a:gd name="T47" fmla="*/ 64 h 114"/>
                <a:gd name="T48" fmla="*/ 9441 w 164"/>
                <a:gd name="T49" fmla="*/ 66 h 114"/>
                <a:gd name="T50" fmla="*/ 8718 w 164"/>
                <a:gd name="T51" fmla="*/ 68 h 114"/>
                <a:gd name="T52" fmla="*/ 7760 w 164"/>
                <a:gd name="T53" fmla="*/ 69 h 114"/>
                <a:gd name="T54" fmla="*/ 6597 w 164"/>
                <a:gd name="T55" fmla="*/ 69 h 114"/>
                <a:gd name="T56" fmla="*/ 6112 w 164"/>
                <a:gd name="T57" fmla="*/ 69 h 114"/>
                <a:gd name="T58" fmla="*/ 5628 w 164"/>
                <a:gd name="T59" fmla="*/ 65 h 114"/>
                <a:gd name="T60" fmla="*/ 4917 w 164"/>
                <a:gd name="T61" fmla="*/ 62 h 114"/>
                <a:gd name="T62" fmla="*/ 4429 w 164"/>
                <a:gd name="T63" fmla="*/ 58 h 114"/>
                <a:gd name="T64" fmla="*/ 4068 w 164"/>
                <a:gd name="T65" fmla="*/ 54 h 114"/>
                <a:gd name="T66" fmla="*/ 3884 w 164"/>
                <a:gd name="T67" fmla="*/ 50 h 114"/>
                <a:gd name="T68" fmla="*/ 3520 w 164"/>
                <a:gd name="T69" fmla="*/ 48 h 114"/>
                <a:gd name="T70" fmla="*/ 3268 w 164"/>
                <a:gd name="T71" fmla="*/ 46 h 114"/>
                <a:gd name="T72" fmla="*/ 2957 w 164"/>
                <a:gd name="T73" fmla="*/ 46 h 114"/>
                <a:gd name="T74" fmla="*/ 2592 w 164"/>
                <a:gd name="T75" fmla="*/ 42 h 114"/>
                <a:gd name="T76" fmla="*/ 2172 w 164"/>
                <a:gd name="T77" fmla="*/ 38 h 114"/>
                <a:gd name="T78" fmla="*/ 1992 w 164"/>
                <a:gd name="T79" fmla="*/ 35 h 114"/>
                <a:gd name="T80" fmla="*/ 2109 w 164"/>
                <a:gd name="T81" fmla="*/ 34 h 114"/>
                <a:gd name="T82" fmla="*/ 2481 w 164"/>
                <a:gd name="T83" fmla="*/ 33 h 114"/>
                <a:gd name="T84" fmla="*/ 2957 w 164"/>
                <a:gd name="T85" fmla="*/ 32 h 114"/>
                <a:gd name="T86" fmla="*/ 3268 w 164"/>
                <a:gd name="T87" fmla="*/ 32 h 114"/>
                <a:gd name="T88" fmla="*/ 2957 w 164"/>
                <a:gd name="T89" fmla="*/ 19 h 114"/>
                <a:gd name="T90" fmla="*/ 2172 w 164"/>
                <a:gd name="T91" fmla="*/ 12 h 114"/>
                <a:gd name="T92" fmla="*/ 1096 w 164"/>
                <a:gd name="T93" fmla="*/ 10 h 114"/>
                <a:gd name="T94" fmla="*/ 188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7" name="Freeform 32"/>
            <p:cNvSpPr>
              <a:spLocks/>
            </p:cNvSpPr>
            <p:nvPr/>
          </p:nvSpPr>
          <p:spPr bwMode="auto">
            <a:xfrm>
              <a:off x="3162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8" name="Freeform 33"/>
            <p:cNvSpPr>
              <a:spLocks/>
            </p:cNvSpPr>
            <p:nvPr/>
          </p:nvSpPr>
          <p:spPr bwMode="auto">
            <a:xfrm>
              <a:off x="2725" y="1477"/>
              <a:ext cx="168" cy="100"/>
            </a:xfrm>
            <a:custGeom>
              <a:avLst/>
              <a:gdLst>
                <a:gd name="T0" fmla="*/ 61 w 86"/>
                <a:gd name="T1" fmla="*/ 6 h 109"/>
                <a:gd name="T2" fmla="*/ 397 w 86"/>
                <a:gd name="T3" fmla="*/ 6 h 109"/>
                <a:gd name="T4" fmla="*/ 932 w 86"/>
                <a:gd name="T5" fmla="*/ 6 h 109"/>
                <a:gd name="T6" fmla="*/ 1401 w 86"/>
                <a:gd name="T7" fmla="*/ 6 h 109"/>
                <a:gd name="T8" fmla="*/ 1789 w 86"/>
                <a:gd name="T9" fmla="*/ 6 h 109"/>
                <a:gd name="T10" fmla="*/ 1821 w 86"/>
                <a:gd name="T11" fmla="*/ 6 h 109"/>
                <a:gd name="T12" fmla="*/ 1821 w 86"/>
                <a:gd name="T13" fmla="*/ 7 h 109"/>
                <a:gd name="T14" fmla="*/ 1877 w 86"/>
                <a:gd name="T15" fmla="*/ 13 h 109"/>
                <a:gd name="T16" fmla="*/ 2110 w 86"/>
                <a:gd name="T17" fmla="*/ 17 h 109"/>
                <a:gd name="T18" fmla="*/ 2274 w 86"/>
                <a:gd name="T19" fmla="*/ 23 h 109"/>
                <a:gd name="T20" fmla="*/ 2625 w 86"/>
                <a:gd name="T21" fmla="*/ 26 h 109"/>
                <a:gd name="T22" fmla="*/ 2838 w 86"/>
                <a:gd name="T23" fmla="*/ 31 h 109"/>
                <a:gd name="T24" fmla="*/ 3042 w 86"/>
                <a:gd name="T25" fmla="*/ 38 h 109"/>
                <a:gd name="T26" fmla="*/ 3221 w 86"/>
                <a:gd name="T27" fmla="*/ 45 h 109"/>
                <a:gd name="T28" fmla="*/ 3438 w 86"/>
                <a:gd name="T29" fmla="*/ 51 h 109"/>
                <a:gd name="T30" fmla="*/ 3495 w 86"/>
                <a:gd name="T31" fmla="*/ 58 h 109"/>
                <a:gd name="T32" fmla="*/ 3495 w 86"/>
                <a:gd name="T33" fmla="*/ 61 h 109"/>
                <a:gd name="T34" fmla="*/ 3557 w 86"/>
                <a:gd name="T35" fmla="*/ 61 h 109"/>
                <a:gd name="T36" fmla="*/ 3667 w 86"/>
                <a:gd name="T37" fmla="*/ 61 h 109"/>
                <a:gd name="T38" fmla="*/ 3729 w 86"/>
                <a:gd name="T39" fmla="*/ 63 h 109"/>
                <a:gd name="T40" fmla="*/ 3907 w 86"/>
                <a:gd name="T41" fmla="*/ 64 h 109"/>
                <a:gd name="T42" fmla="*/ 3958 w 86"/>
                <a:gd name="T43" fmla="*/ 64 h 109"/>
                <a:gd name="T44" fmla="*/ 4122 w 86"/>
                <a:gd name="T45" fmla="*/ 64 h 109"/>
                <a:gd name="T46" fmla="*/ 4323 w 86"/>
                <a:gd name="T47" fmla="*/ 64 h 109"/>
                <a:gd name="T48" fmla="*/ 4503 w 86"/>
                <a:gd name="T49" fmla="*/ 64 h 109"/>
                <a:gd name="T50" fmla="*/ 4599 w 86"/>
                <a:gd name="T51" fmla="*/ 64 h 109"/>
                <a:gd name="T52" fmla="*/ 4720 w 86"/>
                <a:gd name="T53" fmla="*/ 63 h 109"/>
                <a:gd name="T54" fmla="*/ 4503 w 86"/>
                <a:gd name="T55" fmla="*/ 58 h 109"/>
                <a:gd name="T56" fmla="*/ 4063 w 86"/>
                <a:gd name="T57" fmla="*/ 45 h 109"/>
                <a:gd name="T58" fmla="*/ 3495 w 86"/>
                <a:gd name="T59" fmla="*/ 28 h 109"/>
                <a:gd name="T60" fmla="*/ 2961 w 86"/>
                <a:gd name="T61" fmla="*/ 14 h 109"/>
                <a:gd name="T62" fmla="*/ 2625 w 86"/>
                <a:gd name="T63" fmla="*/ 6 h 109"/>
                <a:gd name="T64" fmla="*/ 2446 w 86"/>
                <a:gd name="T65" fmla="*/ 3 h 109"/>
                <a:gd name="T66" fmla="*/ 1877 w 86"/>
                <a:gd name="T67" fmla="*/ 1 h 109"/>
                <a:gd name="T68" fmla="*/ 1281 w 86"/>
                <a:gd name="T69" fmla="*/ 0 h 109"/>
                <a:gd name="T70" fmla="*/ 596 w 86"/>
                <a:gd name="T71" fmla="*/ 1 h 109"/>
                <a:gd name="T72" fmla="*/ 172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19" name="Freeform 34"/>
            <p:cNvSpPr>
              <a:spLocks/>
            </p:cNvSpPr>
            <p:nvPr/>
          </p:nvSpPr>
          <p:spPr bwMode="auto">
            <a:xfrm>
              <a:off x="3371" y="1478"/>
              <a:ext cx="170" cy="99"/>
            </a:xfrm>
            <a:custGeom>
              <a:avLst/>
              <a:gdLst>
                <a:gd name="T0" fmla="*/ 4662 w 87"/>
                <a:gd name="T1" fmla="*/ 6 h 108"/>
                <a:gd name="T2" fmla="*/ 4277 w 87"/>
                <a:gd name="T3" fmla="*/ 6 h 108"/>
                <a:gd name="T4" fmla="*/ 3849 w 87"/>
                <a:gd name="T5" fmla="*/ 6 h 108"/>
                <a:gd name="T6" fmla="*/ 3283 w 87"/>
                <a:gd name="T7" fmla="*/ 6 h 108"/>
                <a:gd name="T8" fmla="*/ 2962 w 87"/>
                <a:gd name="T9" fmla="*/ 6 h 108"/>
                <a:gd name="T10" fmla="*/ 2841 w 87"/>
                <a:gd name="T11" fmla="*/ 6 h 108"/>
                <a:gd name="T12" fmla="*/ 2841 w 87"/>
                <a:gd name="T13" fmla="*/ 6 h 108"/>
                <a:gd name="T14" fmla="*/ 2738 w 87"/>
                <a:gd name="T15" fmla="*/ 13 h 108"/>
                <a:gd name="T16" fmla="*/ 2566 w 87"/>
                <a:gd name="T17" fmla="*/ 17 h 108"/>
                <a:gd name="T18" fmla="*/ 2386 w 87"/>
                <a:gd name="T19" fmla="*/ 23 h 108"/>
                <a:gd name="T20" fmla="*/ 2173 w 87"/>
                <a:gd name="T21" fmla="*/ 26 h 108"/>
                <a:gd name="T22" fmla="*/ 1878 w 87"/>
                <a:gd name="T23" fmla="*/ 32 h 108"/>
                <a:gd name="T24" fmla="*/ 1557 w 87"/>
                <a:gd name="T25" fmla="*/ 38 h 108"/>
                <a:gd name="T26" fmla="*/ 1344 w 87"/>
                <a:gd name="T27" fmla="*/ 45 h 108"/>
                <a:gd name="T28" fmla="*/ 1221 w 87"/>
                <a:gd name="T29" fmla="*/ 51 h 108"/>
                <a:gd name="T30" fmla="*/ 1221 w 87"/>
                <a:gd name="T31" fmla="*/ 59 h 108"/>
                <a:gd name="T32" fmla="*/ 1221 w 87"/>
                <a:gd name="T33" fmla="*/ 61 h 108"/>
                <a:gd name="T34" fmla="*/ 1053 w 87"/>
                <a:gd name="T35" fmla="*/ 61 h 108"/>
                <a:gd name="T36" fmla="*/ 1053 w 87"/>
                <a:gd name="T37" fmla="*/ 61 h 108"/>
                <a:gd name="T38" fmla="*/ 889 w 87"/>
                <a:gd name="T39" fmla="*/ 63 h 108"/>
                <a:gd name="T40" fmla="*/ 776 w 87"/>
                <a:gd name="T41" fmla="*/ 64 h 108"/>
                <a:gd name="T42" fmla="*/ 717 w 87"/>
                <a:gd name="T43" fmla="*/ 64 h 108"/>
                <a:gd name="T44" fmla="*/ 569 w 87"/>
                <a:gd name="T45" fmla="*/ 64 h 108"/>
                <a:gd name="T46" fmla="*/ 336 w 87"/>
                <a:gd name="T47" fmla="*/ 64 h 108"/>
                <a:gd name="T48" fmla="*/ 233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72 w 87"/>
                <a:gd name="T55" fmla="*/ 59 h 108"/>
                <a:gd name="T56" fmla="*/ 596 w 87"/>
                <a:gd name="T57" fmla="*/ 45 h 108"/>
                <a:gd name="T58" fmla="*/ 1221 w 87"/>
                <a:gd name="T59" fmla="*/ 27 h 108"/>
                <a:gd name="T60" fmla="*/ 1790 w 87"/>
                <a:gd name="T61" fmla="*/ 13 h 108"/>
                <a:gd name="T62" fmla="*/ 2058 w 87"/>
                <a:gd name="T63" fmla="*/ 6 h 108"/>
                <a:gd name="T64" fmla="*/ 2214 w 87"/>
                <a:gd name="T65" fmla="*/ 3 h 108"/>
                <a:gd name="T66" fmla="*/ 2783 w 87"/>
                <a:gd name="T67" fmla="*/ 1 h 108"/>
                <a:gd name="T68" fmla="*/ 3441 w 87"/>
                <a:gd name="T69" fmla="*/ 0 h 108"/>
                <a:gd name="T70" fmla="*/ 4066 w 87"/>
                <a:gd name="T71" fmla="*/ 0 h 108"/>
                <a:gd name="T72" fmla="*/ 4567 w 87"/>
                <a:gd name="T73" fmla="*/ 0 h 108"/>
                <a:gd name="T74" fmla="*/ 4662 w 87"/>
                <a:gd name="T75" fmla="*/ 1 h 108"/>
                <a:gd name="T76" fmla="*/ 4662 w 87"/>
                <a:gd name="T77" fmla="*/ 2 h 108"/>
                <a:gd name="T78" fmla="*/ 4662 w 87"/>
                <a:gd name="T79" fmla="*/ 4 h 108"/>
                <a:gd name="T80" fmla="*/ 4723 w 87"/>
                <a:gd name="T81" fmla="*/ 5 h 108"/>
                <a:gd name="T82" fmla="*/ 4723 w 87"/>
                <a:gd name="T83" fmla="*/ 6 h 108"/>
                <a:gd name="T84" fmla="*/ 4783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0" name="Freeform 35"/>
            <p:cNvSpPr>
              <a:spLocks/>
            </p:cNvSpPr>
            <p:nvPr/>
          </p:nvSpPr>
          <p:spPr bwMode="auto">
            <a:xfrm>
              <a:off x="2974" y="1454"/>
              <a:ext cx="68" cy="100"/>
            </a:xfrm>
            <a:custGeom>
              <a:avLst/>
              <a:gdLst>
                <a:gd name="T0" fmla="*/ 1766 w 35"/>
                <a:gd name="T1" fmla="*/ 3 h 107"/>
                <a:gd name="T2" fmla="*/ 1665 w 35"/>
                <a:gd name="T3" fmla="*/ 5 h 107"/>
                <a:gd name="T4" fmla="*/ 1613 w 35"/>
                <a:gd name="T5" fmla="*/ 7 h 107"/>
                <a:gd name="T6" fmla="*/ 1438 w 35"/>
                <a:gd name="T7" fmla="*/ 9 h 107"/>
                <a:gd name="T8" fmla="*/ 1409 w 35"/>
                <a:gd name="T9" fmla="*/ 15 h 107"/>
                <a:gd name="T10" fmla="*/ 1409 w 35"/>
                <a:gd name="T11" fmla="*/ 19 h 107"/>
                <a:gd name="T12" fmla="*/ 1438 w 35"/>
                <a:gd name="T13" fmla="*/ 23 h 107"/>
                <a:gd name="T14" fmla="*/ 1665 w 35"/>
                <a:gd name="T15" fmla="*/ 28 h 107"/>
                <a:gd name="T16" fmla="*/ 1766 w 35"/>
                <a:gd name="T17" fmla="*/ 31 h 107"/>
                <a:gd name="T18" fmla="*/ 1665 w 35"/>
                <a:gd name="T19" fmla="*/ 32 h 107"/>
                <a:gd name="T20" fmla="*/ 1409 w 35"/>
                <a:gd name="T21" fmla="*/ 33 h 107"/>
                <a:gd name="T22" fmla="*/ 1137 w 35"/>
                <a:gd name="T23" fmla="*/ 36 h 107"/>
                <a:gd name="T24" fmla="*/ 800 w 35"/>
                <a:gd name="T25" fmla="*/ 36 h 107"/>
                <a:gd name="T26" fmla="*/ 528 w 35"/>
                <a:gd name="T27" fmla="*/ 39 h 107"/>
                <a:gd name="T28" fmla="*/ 328 w 35"/>
                <a:gd name="T29" fmla="*/ 41 h 107"/>
                <a:gd name="T30" fmla="*/ 227 w 35"/>
                <a:gd name="T31" fmla="*/ 43 h 107"/>
                <a:gd name="T32" fmla="*/ 169 w 35"/>
                <a:gd name="T33" fmla="*/ 44 h 107"/>
                <a:gd name="T34" fmla="*/ 169 w 35"/>
                <a:gd name="T35" fmla="*/ 46 h 107"/>
                <a:gd name="T36" fmla="*/ 169 w 35"/>
                <a:gd name="T37" fmla="*/ 50 h 107"/>
                <a:gd name="T38" fmla="*/ 169 w 35"/>
                <a:gd name="T39" fmla="*/ 56 h 107"/>
                <a:gd name="T40" fmla="*/ 272 w 35"/>
                <a:gd name="T41" fmla="*/ 61 h 107"/>
                <a:gd name="T42" fmla="*/ 272 w 35"/>
                <a:gd name="T43" fmla="*/ 66 h 107"/>
                <a:gd name="T44" fmla="*/ 328 w 35"/>
                <a:gd name="T45" fmla="*/ 69 h 107"/>
                <a:gd name="T46" fmla="*/ 328 w 35"/>
                <a:gd name="T47" fmla="*/ 71 h 107"/>
                <a:gd name="T48" fmla="*/ 272 w 35"/>
                <a:gd name="T49" fmla="*/ 69 h 107"/>
                <a:gd name="T50" fmla="*/ 169 w 35"/>
                <a:gd name="T51" fmla="*/ 65 h 107"/>
                <a:gd name="T52" fmla="*/ 60 w 35"/>
                <a:gd name="T53" fmla="*/ 61 h 107"/>
                <a:gd name="T54" fmla="*/ 60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69 w 35"/>
                <a:gd name="T65" fmla="*/ 39 h 107"/>
                <a:gd name="T66" fmla="*/ 441 w 35"/>
                <a:gd name="T67" fmla="*/ 34 h 107"/>
                <a:gd name="T68" fmla="*/ 697 w 35"/>
                <a:gd name="T69" fmla="*/ 28 h 107"/>
                <a:gd name="T70" fmla="*/ 1026 w 35"/>
                <a:gd name="T71" fmla="*/ 20 h 107"/>
                <a:gd name="T72" fmla="*/ 1354 w 35"/>
                <a:gd name="T73" fmla="*/ 16 h 107"/>
                <a:gd name="T74" fmla="*/ 1494 w 35"/>
                <a:gd name="T75" fmla="*/ 7 h 107"/>
                <a:gd name="T76" fmla="*/ 1665 w 35"/>
                <a:gd name="T77" fmla="*/ 6 h 107"/>
                <a:gd name="T78" fmla="*/ 1766 w 35"/>
                <a:gd name="T79" fmla="*/ 1 h 107"/>
                <a:gd name="T80" fmla="*/ 1826 w 35"/>
                <a:gd name="T81" fmla="*/ 1 h 107"/>
                <a:gd name="T82" fmla="*/ 1826 w 35"/>
                <a:gd name="T83" fmla="*/ 1 h 107"/>
                <a:gd name="T84" fmla="*/ 1826 w 35"/>
                <a:gd name="T85" fmla="*/ 1 h 107"/>
                <a:gd name="T86" fmla="*/ 1826 w 35"/>
                <a:gd name="T87" fmla="*/ 1 h 107"/>
                <a:gd name="T88" fmla="*/ 1826 w 35"/>
                <a:gd name="T89" fmla="*/ 1 h 107"/>
                <a:gd name="T90" fmla="*/ 1826 w 35"/>
                <a:gd name="T91" fmla="*/ 1 h 107"/>
                <a:gd name="T92" fmla="*/ 1826 w 35"/>
                <a:gd name="T93" fmla="*/ 1 h 107"/>
                <a:gd name="T94" fmla="*/ 1826 w 35"/>
                <a:gd name="T95" fmla="*/ 1 h 107"/>
                <a:gd name="T96" fmla="*/ 1826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1" name="Freeform 36"/>
            <p:cNvSpPr>
              <a:spLocks/>
            </p:cNvSpPr>
            <p:nvPr/>
          </p:nvSpPr>
          <p:spPr bwMode="auto">
            <a:xfrm>
              <a:off x="3223" y="1454"/>
              <a:ext cx="68" cy="100"/>
            </a:xfrm>
            <a:custGeom>
              <a:avLst/>
              <a:gdLst>
                <a:gd name="T0" fmla="*/ 60 w 35"/>
                <a:gd name="T1" fmla="*/ 3 h 107"/>
                <a:gd name="T2" fmla="*/ 60 w 35"/>
                <a:gd name="T3" fmla="*/ 5 h 107"/>
                <a:gd name="T4" fmla="*/ 169 w 35"/>
                <a:gd name="T5" fmla="*/ 7 h 107"/>
                <a:gd name="T6" fmla="*/ 272 w 35"/>
                <a:gd name="T7" fmla="*/ 7 h 107"/>
                <a:gd name="T8" fmla="*/ 328 w 35"/>
                <a:gd name="T9" fmla="*/ 12 h 107"/>
                <a:gd name="T10" fmla="*/ 328 w 35"/>
                <a:gd name="T11" fmla="*/ 17 h 107"/>
                <a:gd name="T12" fmla="*/ 272 w 35"/>
                <a:gd name="T13" fmla="*/ 20 h 107"/>
                <a:gd name="T14" fmla="*/ 117 w 35"/>
                <a:gd name="T15" fmla="*/ 26 h 107"/>
                <a:gd name="T16" fmla="*/ 0 w 35"/>
                <a:gd name="T17" fmla="*/ 28 h 107"/>
                <a:gd name="T18" fmla="*/ 169 w 35"/>
                <a:gd name="T19" fmla="*/ 30 h 107"/>
                <a:gd name="T20" fmla="*/ 328 w 35"/>
                <a:gd name="T21" fmla="*/ 31 h 107"/>
                <a:gd name="T22" fmla="*/ 585 w 35"/>
                <a:gd name="T23" fmla="*/ 34 h 107"/>
                <a:gd name="T24" fmla="*/ 909 w 35"/>
                <a:gd name="T25" fmla="*/ 36 h 107"/>
                <a:gd name="T26" fmla="*/ 1197 w 35"/>
                <a:gd name="T27" fmla="*/ 38 h 107"/>
                <a:gd name="T28" fmla="*/ 1409 w 35"/>
                <a:gd name="T29" fmla="*/ 41 h 107"/>
                <a:gd name="T30" fmla="*/ 1554 w 35"/>
                <a:gd name="T31" fmla="*/ 43 h 107"/>
                <a:gd name="T32" fmla="*/ 1613 w 35"/>
                <a:gd name="T33" fmla="*/ 44 h 107"/>
                <a:gd name="T34" fmla="*/ 1613 w 35"/>
                <a:gd name="T35" fmla="*/ 46 h 107"/>
                <a:gd name="T36" fmla="*/ 1554 w 35"/>
                <a:gd name="T37" fmla="*/ 50 h 107"/>
                <a:gd name="T38" fmla="*/ 1554 w 35"/>
                <a:gd name="T39" fmla="*/ 56 h 107"/>
                <a:gd name="T40" fmla="*/ 1494 w 35"/>
                <a:gd name="T41" fmla="*/ 61 h 107"/>
                <a:gd name="T42" fmla="*/ 1494 w 35"/>
                <a:gd name="T43" fmla="*/ 66 h 107"/>
                <a:gd name="T44" fmla="*/ 1494 w 35"/>
                <a:gd name="T45" fmla="*/ 69 h 107"/>
                <a:gd name="T46" fmla="*/ 1494 w 35"/>
                <a:gd name="T47" fmla="*/ 71 h 107"/>
                <a:gd name="T48" fmla="*/ 1554 w 35"/>
                <a:gd name="T49" fmla="*/ 69 h 107"/>
                <a:gd name="T50" fmla="*/ 1554 w 35"/>
                <a:gd name="T51" fmla="*/ 65 h 107"/>
                <a:gd name="T52" fmla="*/ 1613 w 35"/>
                <a:gd name="T53" fmla="*/ 61 h 107"/>
                <a:gd name="T54" fmla="*/ 1710 w 35"/>
                <a:gd name="T55" fmla="*/ 56 h 107"/>
                <a:gd name="T56" fmla="*/ 1826 w 35"/>
                <a:gd name="T57" fmla="*/ 52 h 107"/>
                <a:gd name="T58" fmla="*/ 1826 w 35"/>
                <a:gd name="T59" fmla="*/ 48 h 107"/>
                <a:gd name="T60" fmla="*/ 1826 w 35"/>
                <a:gd name="T61" fmla="*/ 44 h 107"/>
                <a:gd name="T62" fmla="*/ 1826 w 35"/>
                <a:gd name="T63" fmla="*/ 41 h 107"/>
                <a:gd name="T64" fmla="*/ 1613 w 35"/>
                <a:gd name="T65" fmla="*/ 39 h 107"/>
                <a:gd name="T66" fmla="*/ 1298 w 35"/>
                <a:gd name="T67" fmla="*/ 34 h 107"/>
                <a:gd name="T68" fmla="*/ 1026 w 35"/>
                <a:gd name="T69" fmla="*/ 28 h 107"/>
                <a:gd name="T70" fmla="*/ 740 w 35"/>
                <a:gd name="T71" fmla="*/ 20 h 107"/>
                <a:gd name="T72" fmla="*/ 468 w 35"/>
                <a:gd name="T73" fmla="*/ 16 h 107"/>
                <a:gd name="T74" fmla="*/ 272 w 35"/>
                <a:gd name="T75" fmla="*/ 7 h 107"/>
                <a:gd name="T76" fmla="*/ 117 w 35"/>
                <a:gd name="T77" fmla="*/ 6 h 107"/>
                <a:gd name="T78" fmla="*/ 60 w 35"/>
                <a:gd name="T79" fmla="*/ 1 h 107"/>
                <a:gd name="T80" fmla="*/ 60 w 35"/>
                <a:gd name="T81" fmla="*/ 1 h 107"/>
                <a:gd name="T82" fmla="*/ 60 w 35"/>
                <a:gd name="T83" fmla="*/ 1 h 107"/>
                <a:gd name="T84" fmla="*/ 60 w 35"/>
                <a:gd name="T85" fmla="*/ 1 h 107"/>
                <a:gd name="T86" fmla="*/ 60 w 35"/>
                <a:gd name="T87" fmla="*/ 1 h 107"/>
                <a:gd name="T88" fmla="*/ 60 w 35"/>
                <a:gd name="T89" fmla="*/ 1 h 107"/>
                <a:gd name="T90" fmla="*/ 60 w 35"/>
                <a:gd name="T91" fmla="*/ 1 h 107"/>
                <a:gd name="T92" fmla="*/ 60 w 35"/>
                <a:gd name="T93" fmla="*/ 1 h 107"/>
                <a:gd name="T94" fmla="*/ 60 w 35"/>
                <a:gd name="T95" fmla="*/ 1 h 107"/>
                <a:gd name="T96" fmla="*/ 60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2" name="Freeform 37"/>
            <p:cNvSpPr>
              <a:spLocks/>
            </p:cNvSpPr>
            <p:nvPr/>
          </p:nvSpPr>
          <p:spPr bwMode="auto">
            <a:xfrm>
              <a:off x="2673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3" name="Freeform 38"/>
            <p:cNvSpPr>
              <a:spLocks/>
            </p:cNvSpPr>
            <p:nvPr/>
          </p:nvSpPr>
          <p:spPr bwMode="auto">
            <a:xfrm>
              <a:off x="3459" y="1318"/>
              <a:ext cx="131" cy="72"/>
            </a:xfrm>
            <a:custGeom>
              <a:avLst/>
              <a:gdLst>
                <a:gd name="T0" fmla="*/ 892 w 67"/>
                <a:gd name="T1" fmla="*/ 1 h 78"/>
                <a:gd name="T2" fmla="*/ 1464 w 67"/>
                <a:gd name="T3" fmla="*/ 5 h 78"/>
                <a:gd name="T4" fmla="*/ 2065 w 67"/>
                <a:gd name="T5" fmla="*/ 8 h 78"/>
                <a:gd name="T6" fmla="*/ 2573 w 67"/>
                <a:gd name="T7" fmla="*/ 16 h 78"/>
                <a:gd name="T8" fmla="*/ 2909 w 67"/>
                <a:gd name="T9" fmla="*/ 24 h 78"/>
                <a:gd name="T10" fmla="*/ 2862 w 67"/>
                <a:gd name="T11" fmla="*/ 32 h 78"/>
                <a:gd name="T12" fmla="*/ 2237 w 67"/>
                <a:gd name="T13" fmla="*/ 39 h 78"/>
                <a:gd name="T14" fmla="*/ 892 w 67"/>
                <a:gd name="T15" fmla="*/ 44 h 78"/>
                <a:gd name="T16" fmla="*/ 0 w 67"/>
                <a:gd name="T17" fmla="*/ 47 h 78"/>
                <a:gd name="T18" fmla="*/ 119 w 67"/>
                <a:gd name="T19" fmla="*/ 47 h 78"/>
                <a:gd name="T20" fmla="*/ 456 w 67"/>
                <a:gd name="T21" fmla="*/ 48 h 78"/>
                <a:gd name="T22" fmla="*/ 776 w 67"/>
                <a:gd name="T23" fmla="*/ 48 h 78"/>
                <a:gd name="T24" fmla="*/ 1228 w 67"/>
                <a:gd name="T25" fmla="*/ 48 h 78"/>
                <a:gd name="T26" fmla="*/ 1744 w 67"/>
                <a:gd name="T27" fmla="*/ 48 h 78"/>
                <a:gd name="T28" fmla="*/ 2237 w 67"/>
                <a:gd name="T29" fmla="*/ 46 h 78"/>
                <a:gd name="T30" fmla="*/ 2690 w 67"/>
                <a:gd name="T31" fmla="*/ 44 h 78"/>
                <a:gd name="T32" fmla="*/ 3109 w 67"/>
                <a:gd name="T33" fmla="*/ 41 h 78"/>
                <a:gd name="T34" fmla="*/ 3349 w 67"/>
                <a:gd name="T35" fmla="*/ 38 h 78"/>
                <a:gd name="T36" fmla="*/ 3506 w 67"/>
                <a:gd name="T37" fmla="*/ 35 h 78"/>
                <a:gd name="T38" fmla="*/ 3566 w 67"/>
                <a:gd name="T39" fmla="*/ 31 h 78"/>
                <a:gd name="T40" fmla="*/ 3686 w 67"/>
                <a:gd name="T41" fmla="*/ 28 h 78"/>
                <a:gd name="T42" fmla="*/ 3686 w 67"/>
                <a:gd name="T43" fmla="*/ 26 h 78"/>
                <a:gd name="T44" fmla="*/ 3686 w 67"/>
                <a:gd name="T45" fmla="*/ 24 h 78"/>
                <a:gd name="T46" fmla="*/ 3686 w 67"/>
                <a:gd name="T47" fmla="*/ 23 h 78"/>
                <a:gd name="T48" fmla="*/ 3566 w 67"/>
                <a:gd name="T49" fmla="*/ 18 h 78"/>
                <a:gd name="T50" fmla="*/ 3287 w 67"/>
                <a:gd name="T51" fmla="*/ 12 h 78"/>
                <a:gd name="T52" fmla="*/ 2862 w 67"/>
                <a:gd name="T53" fmla="*/ 6 h 78"/>
                <a:gd name="T54" fmla="*/ 2401 w 67"/>
                <a:gd name="T55" fmla="*/ 5 h 78"/>
                <a:gd name="T56" fmla="*/ 1854 w 67"/>
                <a:gd name="T57" fmla="*/ 2 h 78"/>
                <a:gd name="T58" fmla="*/ 1408 w 67"/>
                <a:gd name="T59" fmla="*/ 1 h 78"/>
                <a:gd name="T60" fmla="*/ 948 w 67"/>
                <a:gd name="T61" fmla="*/ 0 h 78"/>
                <a:gd name="T62" fmla="*/ 776 w 67"/>
                <a:gd name="T63" fmla="*/ 0 h 78"/>
                <a:gd name="T64" fmla="*/ 77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4" name="Freeform 39"/>
            <p:cNvSpPr>
              <a:spLocks/>
            </p:cNvSpPr>
            <p:nvPr/>
          </p:nvSpPr>
          <p:spPr bwMode="auto">
            <a:xfrm>
              <a:off x="2748" y="1326"/>
              <a:ext cx="208" cy="48"/>
            </a:xfrm>
            <a:custGeom>
              <a:avLst/>
              <a:gdLst>
                <a:gd name="T0" fmla="*/ 5871 w 106"/>
                <a:gd name="T1" fmla="*/ 29 h 51"/>
                <a:gd name="T2" fmla="*/ 5590 w 106"/>
                <a:gd name="T3" fmla="*/ 24 h 51"/>
                <a:gd name="T4" fmla="*/ 5145 w 106"/>
                <a:gd name="T5" fmla="*/ 18 h 51"/>
                <a:gd name="T6" fmla="*/ 4329 w 106"/>
                <a:gd name="T7" fmla="*/ 8 h 51"/>
                <a:gd name="T8" fmla="*/ 3438 w 106"/>
                <a:gd name="T9" fmla="*/ 4 h 51"/>
                <a:gd name="T10" fmla="*/ 2622 w 106"/>
                <a:gd name="T11" fmla="*/ 0 h 51"/>
                <a:gd name="T12" fmla="*/ 2388 w 106"/>
                <a:gd name="T13" fmla="*/ 0 h 51"/>
                <a:gd name="T14" fmla="*/ 1941 w 106"/>
                <a:gd name="T15" fmla="*/ 1 h 51"/>
                <a:gd name="T16" fmla="*/ 1482 w 106"/>
                <a:gd name="T17" fmla="*/ 3 h 51"/>
                <a:gd name="T18" fmla="*/ 1020 w 106"/>
                <a:gd name="T19" fmla="*/ 4 h 51"/>
                <a:gd name="T20" fmla="*/ 755 w 106"/>
                <a:gd name="T21" fmla="*/ 4 h 51"/>
                <a:gd name="T22" fmla="*/ 461 w 106"/>
                <a:gd name="T23" fmla="*/ 8 h 51"/>
                <a:gd name="T24" fmla="*/ 235 w 106"/>
                <a:gd name="T25" fmla="*/ 8 h 51"/>
                <a:gd name="T26" fmla="*/ 61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1 w 106"/>
                <a:gd name="T33" fmla="*/ 24 h 51"/>
                <a:gd name="T34" fmla="*/ 181 w 106"/>
                <a:gd name="T35" fmla="*/ 29 h 51"/>
                <a:gd name="T36" fmla="*/ 355 w 106"/>
                <a:gd name="T37" fmla="*/ 31 h 51"/>
                <a:gd name="T38" fmla="*/ 461 w 106"/>
                <a:gd name="T39" fmla="*/ 34 h 51"/>
                <a:gd name="T40" fmla="*/ 755 w 106"/>
                <a:gd name="T41" fmla="*/ 35 h 51"/>
                <a:gd name="T42" fmla="*/ 1020 w 106"/>
                <a:gd name="T43" fmla="*/ 35 h 51"/>
                <a:gd name="T44" fmla="*/ 1305 w 106"/>
                <a:gd name="T45" fmla="*/ 34 h 51"/>
                <a:gd name="T46" fmla="*/ 1601 w 106"/>
                <a:gd name="T47" fmla="*/ 33 h 51"/>
                <a:gd name="T48" fmla="*/ 1941 w 106"/>
                <a:gd name="T49" fmla="*/ 31 h 51"/>
                <a:gd name="T50" fmla="*/ 2176 w 106"/>
                <a:gd name="T51" fmla="*/ 30 h 51"/>
                <a:gd name="T52" fmla="*/ 2325 w 106"/>
                <a:gd name="T53" fmla="*/ 29 h 51"/>
                <a:gd name="T54" fmla="*/ 2121 w 106"/>
                <a:gd name="T55" fmla="*/ 30 h 51"/>
                <a:gd name="T56" fmla="*/ 1941 w 106"/>
                <a:gd name="T57" fmla="*/ 29 h 51"/>
                <a:gd name="T58" fmla="*/ 1721 w 106"/>
                <a:gd name="T59" fmla="*/ 27 h 51"/>
                <a:gd name="T60" fmla="*/ 1368 w 106"/>
                <a:gd name="T61" fmla="*/ 24 h 51"/>
                <a:gd name="T62" fmla="*/ 848 w 106"/>
                <a:gd name="T63" fmla="*/ 23 h 51"/>
                <a:gd name="T64" fmla="*/ 697 w 106"/>
                <a:gd name="T65" fmla="*/ 22 h 51"/>
                <a:gd name="T66" fmla="*/ 755 w 106"/>
                <a:gd name="T67" fmla="*/ 21 h 51"/>
                <a:gd name="T68" fmla="*/ 1020 w 106"/>
                <a:gd name="T69" fmla="*/ 18 h 51"/>
                <a:gd name="T70" fmla="*/ 1185 w 106"/>
                <a:gd name="T71" fmla="*/ 15 h 51"/>
                <a:gd name="T72" fmla="*/ 1305 w 106"/>
                <a:gd name="T73" fmla="*/ 11 h 51"/>
                <a:gd name="T74" fmla="*/ 1941 w 106"/>
                <a:gd name="T75" fmla="*/ 10 h 51"/>
                <a:gd name="T76" fmla="*/ 3322 w 106"/>
                <a:gd name="T77" fmla="*/ 10 h 51"/>
                <a:gd name="T78" fmla="*/ 4390 w 106"/>
                <a:gd name="T79" fmla="*/ 18 h 51"/>
                <a:gd name="T80" fmla="*/ 5267 w 106"/>
                <a:gd name="T81" fmla="*/ 23 h 51"/>
                <a:gd name="T82" fmla="*/ 5765 w 106"/>
                <a:gd name="T83" fmla="*/ 29 h 51"/>
                <a:gd name="T84" fmla="*/ 5991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5" name="Freeform 40"/>
            <p:cNvSpPr>
              <a:spLocks/>
            </p:cNvSpPr>
            <p:nvPr/>
          </p:nvSpPr>
          <p:spPr bwMode="auto">
            <a:xfrm>
              <a:off x="3317" y="1328"/>
              <a:ext cx="207" cy="47"/>
            </a:xfrm>
            <a:custGeom>
              <a:avLst/>
              <a:gdLst>
                <a:gd name="T0" fmla="*/ 63 w 105"/>
                <a:gd name="T1" fmla="*/ 29 h 50"/>
                <a:gd name="T2" fmla="*/ 361 w 105"/>
                <a:gd name="T3" fmla="*/ 24 h 50"/>
                <a:gd name="T4" fmla="*/ 889 w 105"/>
                <a:gd name="T5" fmla="*/ 18 h 50"/>
                <a:gd name="T6" fmla="*/ 1569 w 105"/>
                <a:gd name="T7" fmla="*/ 8 h 50"/>
                <a:gd name="T8" fmla="*/ 2537 w 105"/>
                <a:gd name="T9" fmla="*/ 5 h 50"/>
                <a:gd name="T10" fmla="*/ 3342 w 105"/>
                <a:gd name="T11" fmla="*/ 1 h 50"/>
                <a:gd name="T12" fmla="*/ 3637 w 105"/>
                <a:gd name="T13" fmla="*/ 1 h 50"/>
                <a:gd name="T14" fmla="*/ 4045 w 105"/>
                <a:gd name="T15" fmla="*/ 1 h 50"/>
                <a:gd name="T16" fmla="*/ 4589 w 105"/>
                <a:gd name="T17" fmla="*/ 2 h 50"/>
                <a:gd name="T18" fmla="*/ 5002 w 105"/>
                <a:gd name="T19" fmla="*/ 4 h 50"/>
                <a:gd name="T20" fmla="*/ 5394 w 105"/>
                <a:gd name="T21" fmla="*/ 4 h 50"/>
                <a:gd name="T22" fmla="*/ 5632 w 105"/>
                <a:gd name="T23" fmla="*/ 8 h 50"/>
                <a:gd name="T24" fmla="*/ 5798 w 105"/>
                <a:gd name="T25" fmla="*/ 9 h 50"/>
                <a:gd name="T26" fmla="*/ 5985 w 105"/>
                <a:gd name="T27" fmla="*/ 15 h 50"/>
                <a:gd name="T28" fmla="*/ 6098 w 105"/>
                <a:gd name="T29" fmla="*/ 19 h 50"/>
                <a:gd name="T30" fmla="*/ 6098 w 105"/>
                <a:gd name="T31" fmla="*/ 22 h 50"/>
                <a:gd name="T32" fmla="*/ 6044 w 105"/>
                <a:gd name="T33" fmla="*/ 24 h 50"/>
                <a:gd name="T34" fmla="*/ 5798 w 105"/>
                <a:gd name="T35" fmla="*/ 29 h 50"/>
                <a:gd name="T36" fmla="*/ 5798 w 105"/>
                <a:gd name="T37" fmla="*/ 31 h 50"/>
                <a:gd name="T38" fmla="*/ 5514 w 105"/>
                <a:gd name="T39" fmla="*/ 34 h 50"/>
                <a:gd name="T40" fmla="*/ 5333 w 105"/>
                <a:gd name="T41" fmla="*/ 34 h 50"/>
                <a:gd name="T42" fmla="*/ 5118 w 105"/>
                <a:gd name="T43" fmla="*/ 34 h 50"/>
                <a:gd name="T44" fmla="*/ 4820 w 105"/>
                <a:gd name="T45" fmla="*/ 34 h 50"/>
                <a:gd name="T46" fmla="*/ 4528 w 105"/>
                <a:gd name="T47" fmla="*/ 34 h 50"/>
                <a:gd name="T48" fmla="*/ 4229 w 105"/>
                <a:gd name="T49" fmla="*/ 34 h 50"/>
                <a:gd name="T50" fmla="*/ 3984 w 105"/>
                <a:gd name="T51" fmla="*/ 33 h 50"/>
                <a:gd name="T52" fmla="*/ 3984 w 105"/>
                <a:gd name="T53" fmla="*/ 31 h 50"/>
                <a:gd name="T54" fmla="*/ 3929 w 105"/>
                <a:gd name="T55" fmla="*/ 29 h 50"/>
                <a:gd name="T56" fmla="*/ 3984 w 105"/>
                <a:gd name="T57" fmla="*/ 27 h 50"/>
                <a:gd name="T58" fmla="*/ 4229 w 105"/>
                <a:gd name="T59" fmla="*/ 25 h 50"/>
                <a:gd name="T60" fmla="*/ 4589 w 105"/>
                <a:gd name="T61" fmla="*/ 24 h 50"/>
                <a:gd name="T62" fmla="*/ 5118 w 105"/>
                <a:gd name="T63" fmla="*/ 23 h 50"/>
                <a:gd name="T64" fmla="*/ 5270 w 105"/>
                <a:gd name="T65" fmla="*/ 22 h 50"/>
                <a:gd name="T66" fmla="*/ 5149 w 105"/>
                <a:gd name="T67" fmla="*/ 21 h 50"/>
                <a:gd name="T68" fmla="*/ 5057 w 105"/>
                <a:gd name="T69" fmla="*/ 19 h 50"/>
                <a:gd name="T70" fmla="*/ 4881 w 105"/>
                <a:gd name="T71" fmla="*/ 15 h 50"/>
                <a:gd name="T72" fmla="*/ 4820 w 105"/>
                <a:gd name="T73" fmla="*/ 12 h 50"/>
                <a:gd name="T74" fmla="*/ 4229 w 105"/>
                <a:gd name="T75" fmla="*/ 9 h 50"/>
                <a:gd name="T76" fmla="*/ 2825 w 105"/>
                <a:gd name="T77" fmla="*/ 9 h 50"/>
                <a:gd name="T78" fmla="*/ 1632 w 105"/>
                <a:gd name="T79" fmla="*/ 17 h 50"/>
                <a:gd name="T80" fmla="*/ 712 w 105"/>
                <a:gd name="T81" fmla="*/ 22 h 50"/>
                <a:gd name="T82" fmla="*/ 183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6" name="Freeform 41"/>
            <p:cNvSpPr>
              <a:spLocks/>
            </p:cNvSpPr>
            <p:nvPr/>
          </p:nvSpPr>
          <p:spPr bwMode="auto">
            <a:xfrm>
              <a:off x="3311" y="1351"/>
              <a:ext cx="113" cy="73"/>
            </a:xfrm>
            <a:custGeom>
              <a:avLst/>
              <a:gdLst>
                <a:gd name="T0" fmla="*/ 3273 w 57"/>
                <a:gd name="T1" fmla="*/ 1 h 78"/>
                <a:gd name="T2" fmla="*/ 3029 w 57"/>
                <a:gd name="T3" fmla="*/ 6 h 78"/>
                <a:gd name="T4" fmla="*/ 2484 w 57"/>
                <a:gd name="T5" fmla="*/ 7 h 78"/>
                <a:gd name="T6" fmla="*/ 1933 w 57"/>
                <a:gd name="T7" fmla="*/ 11 h 78"/>
                <a:gd name="T8" fmla="*/ 1340 w 57"/>
                <a:gd name="T9" fmla="*/ 18 h 78"/>
                <a:gd name="T10" fmla="*/ 676 w 57"/>
                <a:gd name="T11" fmla="*/ 21 h 78"/>
                <a:gd name="T12" fmla="*/ 248 w 57"/>
                <a:gd name="T13" fmla="*/ 25 h 78"/>
                <a:gd name="T14" fmla="*/ 0 w 57"/>
                <a:gd name="T15" fmla="*/ 28 h 78"/>
                <a:gd name="T16" fmla="*/ 125 w 57"/>
                <a:gd name="T17" fmla="*/ 30 h 78"/>
                <a:gd name="T18" fmla="*/ 311 w 57"/>
                <a:gd name="T19" fmla="*/ 35 h 78"/>
                <a:gd name="T20" fmla="*/ 436 w 57"/>
                <a:gd name="T21" fmla="*/ 37 h 78"/>
                <a:gd name="T22" fmla="*/ 373 w 57"/>
                <a:gd name="T23" fmla="*/ 42 h 78"/>
                <a:gd name="T24" fmla="*/ 311 w 57"/>
                <a:gd name="T25" fmla="*/ 46 h 78"/>
                <a:gd name="T26" fmla="*/ 125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11 w 57"/>
                <a:gd name="T35" fmla="*/ 48 h 78"/>
                <a:gd name="T36" fmla="*/ 739 w 57"/>
                <a:gd name="T37" fmla="*/ 40 h 78"/>
                <a:gd name="T38" fmla="*/ 1340 w 57"/>
                <a:gd name="T39" fmla="*/ 31 h 78"/>
                <a:gd name="T40" fmla="*/ 1933 w 57"/>
                <a:gd name="T41" fmla="*/ 21 h 78"/>
                <a:gd name="T42" fmla="*/ 2484 w 57"/>
                <a:gd name="T43" fmla="*/ 12 h 78"/>
                <a:gd name="T44" fmla="*/ 3029 w 57"/>
                <a:gd name="T45" fmla="*/ 7 h 78"/>
                <a:gd name="T46" fmla="*/ 3273 w 57"/>
                <a:gd name="T47" fmla="*/ 1 h 78"/>
                <a:gd name="T48" fmla="*/ 3396 w 57"/>
                <a:gd name="T49" fmla="*/ 0 h 78"/>
                <a:gd name="T50" fmla="*/ 3396 w 57"/>
                <a:gd name="T51" fmla="*/ 0 h 78"/>
                <a:gd name="T52" fmla="*/ 3396 w 57"/>
                <a:gd name="T53" fmla="*/ 0 h 78"/>
                <a:gd name="T54" fmla="*/ 3396 w 57"/>
                <a:gd name="T55" fmla="*/ 0 h 78"/>
                <a:gd name="T56" fmla="*/ 3396 w 57"/>
                <a:gd name="T57" fmla="*/ 0 h 78"/>
                <a:gd name="T58" fmla="*/ 3396 w 57"/>
                <a:gd name="T59" fmla="*/ 0 h 78"/>
                <a:gd name="T60" fmla="*/ 3396 w 57"/>
                <a:gd name="T61" fmla="*/ 0 h 78"/>
                <a:gd name="T62" fmla="*/ 3396 w 57"/>
                <a:gd name="T63" fmla="*/ 0 h 78"/>
                <a:gd name="T64" fmla="*/ 3396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7" name="Freeform 42"/>
            <p:cNvSpPr>
              <a:spLocks/>
            </p:cNvSpPr>
            <p:nvPr/>
          </p:nvSpPr>
          <p:spPr bwMode="auto">
            <a:xfrm>
              <a:off x="2840" y="1351"/>
              <a:ext cx="116" cy="73"/>
            </a:xfrm>
            <a:custGeom>
              <a:avLst/>
              <a:gdLst>
                <a:gd name="T0" fmla="*/ 0 w 59"/>
                <a:gd name="T1" fmla="*/ 1 h 78"/>
                <a:gd name="T2" fmla="*/ 297 w 59"/>
                <a:gd name="T3" fmla="*/ 6 h 78"/>
                <a:gd name="T4" fmla="*/ 700 w 59"/>
                <a:gd name="T5" fmla="*/ 7 h 78"/>
                <a:gd name="T6" fmla="*/ 1313 w 59"/>
                <a:gd name="T7" fmla="*/ 11 h 78"/>
                <a:gd name="T8" fmla="*/ 1913 w 59"/>
                <a:gd name="T9" fmla="*/ 18 h 78"/>
                <a:gd name="T10" fmla="*/ 2493 w 59"/>
                <a:gd name="T11" fmla="*/ 21 h 78"/>
                <a:gd name="T12" fmla="*/ 2941 w 59"/>
                <a:gd name="T13" fmla="*/ 25 h 78"/>
                <a:gd name="T14" fmla="*/ 3289 w 59"/>
                <a:gd name="T15" fmla="*/ 27 h 78"/>
                <a:gd name="T16" fmla="*/ 3108 w 59"/>
                <a:gd name="T17" fmla="*/ 30 h 78"/>
                <a:gd name="T18" fmla="*/ 2825 w 59"/>
                <a:gd name="T19" fmla="*/ 34 h 78"/>
                <a:gd name="T20" fmla="*/ 2768 w 59"/>
                <a:gd name="T21" fmla="*/ 37 h 78"/>
                <a:gd name="T22" fmla="*/ 2768 w 59"/>
                <a:gd name="T23" fmla="*/ 42 h 78"/>
                <a:gd name="T24" fmla="*/ 2825 w 59"/>
                <a:gd name="T25" fmla="*/ 45 h 78"/>
                <a:gd name="T26" fmla="*/ 2941 w 59"/>
                <a:gd name="T27" fmla="*/ 48 h 78"/>
                <a:gd name="T28" fmla="*/ 3004 w 59"/>
                <a:gd name="T29" fmla="*/ 51 h 78"/>
                <a:gd name="T30" fmla="*/ 3108 w 59"/>
                <a:gd name="T31" fmla="*/ 51 h 78"/>
                <a:gd name="T32" fmla="*/ 3108 w 59"/>
                <a:gd name="T33" fmla="*/ 51 h 78"/>
                <a:gd name="T34" fmla="*/ 2825 w 59"/>
                <a:gd name="T35" fmla="*/ 48 h 78"/>
                <a:gd name="T36" fmla="*/ 2377 w 59"/>
                <a:gd name="T37" fmla="*/ 40 h 78"/>
                <a:gd name="T38" fmla="*/ 1793 w 59"/>
                <a:gd name="T39" fmla="*/ 31 h 78"/>
                <a:gd name="T40" fmla="*/ 1268 w 59"/>
                <a:gd name="T41" fmla="*/ 21 h 78"/>
                <a:gd name="T42" fmla="*/ 645 w 59"/>
                <a:gd name="T43" fmla="*/ 12 h 78"/>
                <a:gd name="T44" fmla="*/ 236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8" name="Freeform 43"/>
            <p:cNvSpPr>
              <a:spLocks/>
            </p:cNvSpPr>
            <p:nvPr/>
          </p:nvSpPr>
          <p:spPr bwMode="auto">
            <a:xfrm>
              <a:off x="3024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29" name="Freeform 44"/>
            <p:cNvSpPr>
              <a:spLocks/>
            </p:cNvSpPr>
            <p:nvPr/>
          </p:nvSpPr>
          <p:spPr bwMode="auto">
            <a:xfrm>
              <a:off x="3172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0" name="AutoShape 45"/>
            <p:cNvSpPr>
              <a:spLocks noChangeArrowheads="1"/>
            </p:cNvSpPr>
            <p:nvPr/>
          </p:nvSpPr>
          <p:spPr bwMode="auto">
            <a:xfrm flipV="1">
              <a:off x="403" y="3831"/>
              <a:ext cx="5437" cy="25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31" name="Freeform 46"/>
            <p:cNvSpPr>
              <a:spLocks/>
            </p:cNvSpPr>
            <p:nvPr/>
          </p:nvSpPr>
          <p:spPr bwMode="auto">
            <a:xfrm>
              <a:off x="4619" y="1593"/>
              <a:ext cx="533" cy="1911"/>
            </a:xfrm>
            <a:custGeom>
              <a:avLst/>
              <a:gdLst>
                <a:gd name="T0" fmla="*/ 0 w 271"/>
                <a:gd name="T1" fmla="*/ 1316 h 2059"/>
                <a:gd name="T2" fmla="*/ 15620 w 271"/>
                <a:gd name="T3" fmla="*/ 1316 h 2059"/>
                <a:gd name="T4" fmla="*/ 15620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4" name="Group 47"/>
            <p:cNvGrpSpPr>
              <a:grpSpLocks/>
            </p:cNvGrpSpPr>
            <p:nvPr/>
          </p:nvGrpSpPr>
          <p:grpSpPr bwMode="auto">
            <a:xfrm>
              <a:off x="4527" y="3474"/>
              <a:ext cx="703" cy="203"/>
              <a:chOff x="3110" y="3961"/>
              <a:chExt cx="356" cy="218"/>
            </a:xfrm>
          </p:grpSpPr>
          <p:sp>
            <p:nvSpPr>
              <p:cNvPr id="63618" name="Freeform 4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9" name="Freeform 4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0" name="Freeform 5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1" name="Freeform 5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2" name="Freeform 5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3" name="Freeform 5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4" name="Line 5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625" name="Freeform 5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6" name="Freeform 5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7" name="Line 5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3533" name="Freeform 58"/>
            <p:cNvSpPr>
              <a:spLocks/>
            </p:cNvSpPr>
            <p:nvPr/>
          </p:nvSpPr>
          <p:spPr bwMode="auto">
            <a:xfrm>
              <a:off x="4690" y="1582"/>
              <a:ext cx="462" cy="212"/>
            </a:xfrm>
            <a:custGeom>
              <a:avLst/>
              <a:gdLst>
                <a:gd name="T0" fmla="*/ 5721 w 235"/>
                <a:gd name="T1" fmla="*/ 1 h 227"/>
                <a:gd name="T2" fmla="*/ 7455 w 235"/>
                <a:gd name="T3" fmla="*/ 3 h 227"/>
                <a:gd name="T4" fmla="*/ 9063 w 235"/>
                <a:gd name="T5" fmla="*/ 4 h 227"/>
                <a:gd name="T6" fmla="*/ 10280 w 235"/>
                <a:gd name="T7" fmla="*/ 7 h 227"/>
                <a:gd name="T8" fmla="*/ 11247 w 235"/>
                <a:gd name="T9" fmla="*/ 7 h 227"/>
                <a:gd name="T10" fmla="*/ 11831 w 235"/>
                <a:gd name="T11" fmla="*/ 7 h 227"/>
                <a:gd name="T12" fmla="*/ 12248 w 235"/>
                <a:gd name="T13" fmla="*/ 7 h 227"/>
                <a:gd name="T14" fmla="*/ 12651 w 235"/>
                <a:gd name="T15" fmla="*/ 8 h 227"/>
                <a:gd name="T16" fmla="*/ 13040 w 235"/>
                <a:gd name="T17" fmla="*/ 8 h 227"/>
                <a:gd name="T18" fmla="*/ 13280 w 235"/>
                <a:gd name="T19" fmla="*/ 8 h 227"/>
                <a:gd name="T20" fmla="*/ 13504 w 235"/>
                <a:gd name="T21" fmla="*/ 8 h 227"/>
                <a:gd name="T22" fmla="*/ 13504 w 235"/>
                <a:gd name="T23" fmla="*/ 21 h 227"/>
                <a:gd name="T24" fmla="*/ 13504 w 235"/>
                <a:gd name="T25" fmla="*/ 49 h 227"/>
                <a:gd name="T26" fmla="*/ 13504 w 235"/>
                <a:gd name="T27" fmla="*/ 86 h 227"/>
                <a:gd name="T28" fmla="*/ 13504 w 235"/>
                <a:gd name="T29" fmla="*/ 120 h 227"/>
                <a:gd name="T30" fmla="*/ 13504 w 235"/>
                <a:gd name="T31" fmla="*/ 145 h 227"/>
                <a:gd name="T32" fmla="*/ 13380 w 235"/>
                <a:gd name="T33" fmla="*/ 148 h 227"/>
                <a:gd name="T34" fmla="*/ 13223 w 235"/>
                <a:gd name="T35" fmla="*/ 141 h 227"/>
                <a:gd name="T36" fmla="*/ 13223 w 235"/>
                <a:gd name="T37" fmla="*/ 128 h 227"/>
                <a:gd name="T38" fmla="*/ 12979 w 235"/>
                <a:gd name="T39" fmla="*/ 116 h 227"/>
                <a:gd name="T40" fmla="*/ 12804 w 235"/>
                <a:gd name="T41" fmla="*/ 104 h 227"/>
                <a:gd name="T42" fmla="*/ 12592 w 235"/>
                <a:gd name="T43" fmla="*/ 97 h 227"/>
                <a:gd name="T44" fmla="*/ 12012 w 235"/>
                <a:gd name="T45" fmla="*/ 88 h 227"/>
                <a:gd name="T46" fmla="*/ 11070 w 235"/>
                <a:gd name="T47" fmla="*/ 78 h 227"/>
                <a:gd name="T48" fmla="*/ 10099 w 235"/>
                <a:gd name="T49" fmla="*/ 66 h 227"/>
                <a:gd name="T50" fmla="*/ 9187 w 235"/>
                <a:gd name="T51" fmla="*/ 57 h 227"/>
                <a:gd name="T52" fmla="*/ 8599 w 235"/>
                <a:gd name="T53" fmla="*/ 49 h 227"/>
                <a:gd name="T54" fmla="*/ 7842 w 235"/>
                <a:gd name="T55" fmla="*/ 45 h 227"/>
                <a:gd name="T56" fmla="*/ 6694 w 235"/>
                <a:gd name="T57" fmla="*/ 37 h 227"/>
                <a:gd name="T58" fmla="*/ 5442 w 235"/>
                <a:gd name="T59" fmla="*/ 29 h 227"/>
                <a:gd name="T60" fmla="*/ 4317 w 235"/>
                <a:gd name="T61" fmla="*/ 21 h 227"/>
                <a:gd name="T62" fmla="*/ 3649 w 235"/>
                <a:gd name="T63" fmla="*/ 19 h 227"/>
                <a:gd name="T64" fmla="*/ 3462 w 235"/>
                <a:gd name="T65" fmla="*/ 18 h 227"/>
                <a:gd name="T66" fmla="*/ 2705 w 235"/>
                <a:gd name="T67" fmla="*/ 16 h 227"/>
                <a:gd name="T68" fmla="*/ 1793 w 235"/>
                <a:gd name="T69" fmla="*/ 11 h 227"/>
                <a:gd name="T70" fmla="*/ 761 w 235"/>
                <a:gd name="T71" fmla="*/ 7 h 227"/>
                <a:gd name="T72" fmla="*/ 120 w 235"/>
                <a:gd name="T73" fmla="*/ 7 h 227"/>
                <a:gd name="T74" fmla="*/ 120 w 235"/>
                <a:gd name="T75" fmla="*/ 7 h 227"/>
                <a:gd name="T76" fmla="*/ 584 w 235"/>
                <a:gd name="T77" fmla="*/ 6 h 227"/>
                <a:gd name="T78" fmla="*/ 1148 w 235"/>
                <a:gd name="T79" fmla="*/ 5 h 227"/>
                <a:gd name="T80" fmla="*/ 1913 w 235"/>
                <a:gd name="T81" fmla="*/ 3 h 227"/>
                <a:gd name="T82" fmla="*/ 2941 w 235"/>
                <a:gd name="T83" fmla="*/ 1 h 227"/>
                <a:gd name="T84" fmla="*/ 4437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4" name="Freeform 59"/>
            <p:cNvSpPr>
              <a:spLocks/>
            </p:cNvSpPr>
            <p:nvPr/>
          </p:nvSpPr>
          <p:spPr bwMode="auto">
            <a:xfrm>
              <a:off x="4593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5" name="Freeform 60"/>
            <p:cNvSpPr>
              <a:spLocks/>
            </p:cNvSpPr>
            <p:nvPr/>
          </p:nvSpPr>
          <p:spPr bwMode="auto">
            <a:xfrm>
              <a:off x="4423" y="1270"/>
              <a:ext cx="912" cy="309"/>
            </a:xfrm>
            <a:custGeom>
              <a:avLst/>
              <a:gdLst>
                <a:gd name="T0" fmla="*/ 16994 w 462"/>
                <a:gd name="T1" fmla="*/ 204 h 333"/>
                <a:gd name="T2" fmla="*/ 20591 w 462"/>
                <a:gd name="T3" fmla="*/ 209 h 333"/>
                <a:gd name="T4" fmla="*/ 21884 w 462"/>
                <a:gd name="T5" fmla="*/ 212 h 333"/>
                <a:gd name="T6" fmla="*/ 22064 w 462"/>
                <a:gd name="T7" fmla="*/ 201 h 333"/>
                <a:gd name="T8" fmla="*/ 22368 w 462"/>
                <a:gd name="T9" fmla="*/ 182 h 333"/>
                <a:gd name="T10" fmla="*/ 22960 w 462"/>
                <a:gd name="T11" fmla="*/ 161 h 333"/>
                <a:gd name="T12" fmla="*/ 23568 w 462"/>
                <a:gd name="T13" fmla="*/ 148 h 333"/>
                <a:gd name="T14" fmla="*/ 25629 w 462"/>
                <a:gd name="T15" fmla="*/ 146 h 333"/>
                <a:gd name="T16" fmla="*/ 24845 w 462"/>
                <a:gd name="T17" fmla="*/ 118 h 333"/>
                <a:gd name="T18" fmla="*/ 23023 w 462"/>
                <a:gd name="T19" fmla="*/ 120 h 333"/>
                <a:gd name="T20" fmla="*/ 22123 w 462"/>
                <a:gd name="T21" fmla="*/ 115 h 333"/>
                <a:gd name="T22" fmla="*/ 21823 w 462"/>
                <a:gd name="T23" fmla="*/ 120 h 333"/>
                <a:gd name="T24" fmla="*/ 20952 w 462"/>
                <a:gd name="T25" fmla="*/ 121 h 333"/>
                <a:gd name="T26" fmla="*/ 20952 w 462"/>
                <a:gd name="T27" fmla="*/ 109 h 333"/>
                <a:gd name="T28" fmla="*/ 21700 w 462"/>
                <a:gd name="T29" fmla="*/ 114 h 333"/>
                <a:gd name="T30" fmla="*/ 22123 w 462"/>
                <a:gd name="T31" fmla="*/ 109 h 333"/>
                <a:gd name="T32" fmla="*/ 23140 w 462"/>
                <a:gd name="T33" fmla="*/ 106 h 333"/>
                <a:gd name="T34" fmla="*/ 23447 w 462"/>
                <a:gd name="T35" fmla="*/ 87 h 333"/>
                <a:gd name="T36" fmla="*/ 22776 w 462"/>
                <a:gd name="T37" fmla="*/ 82 h 333"/>
                <a:gd name="T38" fmla="*/ 22776 w 462"/>
                <a:gd name="T39" fmla="*/ 78 h 333"/>
                <a:gd name="T40" fmla="*/ 23793 w 462"/>
                <a:gd name="T41" fmla="*/ 81 h 333"/>
                <a:gd name="T42" fmla="*/ 26037 w 462"/>
                <a:gd name="T43" fmla="*/ 79 h 333"/>
                <a:gd name="T44" fmla="*/ 27105 w 462"/>
                <a:gd name="T45" fmla="*/ 70 h 333"/>
                <a:gd name="T46" fmla="*/ 26924 w 462"/>
                <a:gd name="T47" fmla="*/ 45 h 333"/>
                <a:gd name="T48" fmla="*/ 25508 w 462"/>
                <a:gd name="T49" fmla="*/ 34 h 333"/>
                <a:gd name="T50" fmla="*/ 26377 w 462"/>
                <a:gd name="T51" fmla="*/ 33 h 333"/>
                <a:gd name="T52" fmla="*/ 26501 w 462"/>
                <a:gd name="T53" fmla="*/ 22 h 333"/>
                <a:gd name="T54" fmla="*/ 25329 w 462"/>
                <a:gd name="T55" fmla="*/ 22 h 333"/>
                <a:gd name="T56" fmla="*/ 25692 w 462"/>
                <a:gd name="T57" fmla="*/ 15 h 333"/>
                <a:gd name="T58" fmla="*/ 26164 w 462"/>
                <a:gd name="T59" fmla="*/ 14 h 333"/>
                <a:gd name="T60" fmla="*/ 26501 w 462"/>
                <a:gd name="T61" fmla="*/ 2 h 333"/>
                <a:gd name="T62" fmla="*/ 14391 w 462"/>
                <a:gd name="T63" fmla="*/ 6 h 333"/>
                <a:gd name="T64" fmla="*/ 1415 w 462"/>
                <a:gd name="T65" fmla="*/ 5 h 333"/>
                <a:gd name="T66" fmla="*/ 837 w 462"/>
                <a:gd name="T67" fmla="*/ 13 h 333"/>
                <a:gd name="T68" fmla="*/ 1352 w 462"/>
                <a:gd name="T69" fmla="*/ 14 h 333"/>
                <a:gd name="T70" fmla="*/ 2008 w 462"/>
                <a:gd name="T71" fmla="*/ 22 h 333"/>
                <a:gd name="T72" fmla="*/ 484 w 462"/>
                <a:gd name="T73" fmla="*/ 22 h 333"/>
                <a:gd name="T74" fmla="*/ 424 w 462"/>
                <a:gd name="T75" fmla="*/ 32 h 333"/>
                <a:gd name="T76" fmla="*/ 1352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56 w 462"/>
                <a:gd name="T85" fmla="*/ 78 h 333"/>
                <a:gd name="T86" fmla="*/ 4376 w 462"/>
                <a:gd name="T87" fmla="*/ 81 h 333"/>
                <a:gd name="T88" fmla="*/ 3784 w 462"/>
                <a:gd name="T89" fmla="*/ 84 h 333"/>
                <a:gd name="T90" fmla="*/ 3601 w 462"/>
                <a:gd name="T91" fmla="*/ 99 h 333"/>
                <a:gd name="T92" fmla="*/ 4130 w 462"/>
                <a:gd name="T93" fmla="*/ 108 h 333"/>
                <a:gd name="T94" fmla="*/ 4921 w 462"/>
                <a:gd name="T95" fmla="*/ 109 h 333"/>
                <a:gd name="T96" fmla="*/ 5269 w 462"/>
                <a:gd name="T97" fmla="*/ 113 h 333"/>
                <a:gd name="T98" fmla="*/ 6090 w 462"/>
                <a:gd name="T99" fmla="*/ 109 h 333"/>
                <a:gd name="T100" fmla="*/ 6145 w 462"/>
                <a:gd name="T101" fmla="*/ 119 h 333"/>
                <a:gd name="T102" fmla="*/ 5393 w 462"/>
                <a:gd name="T103" fmla="*/ 121 h 333"/>
                <a:gd name="T104" fmla="*/ 5038 w 462"/>
                <a:gd name="T105" fmla="*/ 115 h 333"/>
                <a:gd name="T106" fmla="*/ 4193 w 462"/>
                <a:gd name="T107" fmla="*/ 120 h 333"/>
                <a:gd name="T108" fmla="*/ 2432 w 462"/>
                <a:gd name="T109" fmla="*/ 118 h 333"/>
                <a:gd name="T110" fmla="*/ 1415 w 462"/>
                <a:gd name="T111" fmla="*/ 143 h 333"/>
                <a:gd name="T112" fmla="*/ 3145 w 462"/>
                <a:gd name="T113" fmla="*/ 149 h 333"/>
                <a:gd name="T114" fmla="*/ 3601 w 462"/>
                <a:gd name="T115" fmla="*/ 161 h 333"/>
                <a:gd name="T116" fmla="*/ 4556 w 462"/>
                <a:gd name="T117" fmla="*/ 177 h 333"/>
                <a:gd name="T118" fmla="*/ 5101 w 462"/>
                <a:gd name="T119" fmla="*/ 198 h 333"/>
                <a:gd name="T120" fmla="*/ 5569 w 462"/>
                <a:gd name="T121" fmla="*/ 211 h 333"/>
                <a:gd name="T122" fmla="*/ 9886 w 462"/>
                <a:gd name="T123" fmla="*/ 205 h 333"/>
                <a:gd name="T124" fmla="*/ 12022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6" name="Freeform 61"/>
            <p:cNvSpPr>
              <a:spLocks/>
            </p:cNvSpPr>
            <p:nvPr/>
          </p:nvSpPr>
          <p:spPr bwMode="auto">
            <a:xfrm>
              <a:off x="4796" y="1469"/>
              <a:ext cx="71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3 w 36"/>
                <a:gd name="T7" fmla="*/ 3 h 103"/>
                <a:gd name="T8" fmla="*/ 183 w 36"/>
                <a:gd name="T9" fmla="*/ 3 h 103"/>
                <a:gd name="T10" fmla="*/ 245 w 36"/>
                <a:gd name="T11" fmla="*/ 5 h 103"/>
                <a:gd name="T12" fmla="*/ 361 w 36"/>
                <a:gd name="T13" fmla="*/ 6 h 103"/>
                <a:gd name="T14" fmla="*/ 420 w 36"/>
                <a:gd name="T15" fmla="*/ 8 h 103"/>
                <a:gd name="T16" fmla="*/ 544 w 36"/>
                <a:gd name="T17" fmla="*/ 8 h 103"/>
                <a:gd name="T18" fmla="*/ 653 w 36"/>
                <a:gd name="T19" fmla="*/ 10 h 103"/>
                <a:gd name="T20" fmla="*/ 712 w 36"/>
                <a:gd name="T21" fmla="*/ 10 h 103"/>
                <a:gd name="T22" fmla="*/ 828 w 36"/>
                <a:gd name="T23" fmla="*/ 10 h 103"/>
                <a:gd name="T24" fmla="*/ 953 w 36"/>
                <a:gd name="T25" fmla="*/ 10 h 103"/>
                <a:gd name="T26" fmla="*/ 1012 w 36"/>
                <a:gd name="T27" fmla="*/ 10 h 103"/>
                <a:gd name="T28" fmla="*/ 1104 w 36"/>
                <a:gd name="T29" fmla="*/ 11 h 103"/>
                <a:gd name="T30" fmla="*/ 1104 w 36"/>
                <a:gd name="T31" fmla="*/ 13 h 103"/>
                <a:gd name="T32" fmla="*/ 1229 w 36"/>
                <a:gd name="T33" fmla="*/ 13 h 103"/>
                <a:gd name="T34" fmla="*/ 1288 w 36"/>
                <a:gd name="T35" fmla="*/ 19 h 103"/>
                <a:gd name="T36" fmla="*/ 1349 w 36"/>
                <a:gd name="T37" fmla="*/ 23 h 103"/>
                <a:gd name="T38" fmla="*/ 1467 w 36"/>
                <a:gd name="T39" fmla="*/ 27 h 103"/>
                <a:gd name="T40" fmla="*/ 1588 w 36"/>
                <a:gd name="T41" fmla="*/ 29 h 103"/>
                <a:gd name="T42" fmla="*/ 1588 w 36"/>
                <a:gd name="T43" fmla="*/ 36 h 103"/>
                <a:gd name="T44" fmla="*/ 1633 w 36"/>
                <a:gd name="T45" fmla="*/ 41 h 103"/>
                <a:gd name="T46" fmla="*/ 1757 w 36"/>
                <a:gd name="T47" fmla="*/ 46 h 103"/>
                <a:gd name="T48" fmla="*/ 1816 w 36"/>
                <a:gd name="T49" fmla="*/ 50 h 103"/>
                <a:gd name="T50" fmla="*/ 1816 w 36"/>
                <a:gd name="T51" fmla="*/ 57 h 103"/>
                <a:gd name="T52" fmla="*/ 1880 w 36"/>
                <a:gd name="T53" fmla="*/ 61 h 103"/>
                <a:gd name="T54" fmla="*/ 1880 w 36"/>
                <a:gd name="T55" fmla="*/ 66 h 103"/>
                <a:gd name="T56" fmla="*/ 1996 w 36"/>
                <a:gd name="T57" fmla="*/ 69 h 103"/>
                <a:gd name="T58" fmla="*/ 1996 w 36"/>
                <a:gd name="T59" fmla="*/ 72 h 103"/>
                <a:gd name="T60" fmla="*/ 1996 w 36"/>
                <a:gd name="T61" fmla="*/ 74 h 103"/>
                <a:gd name="T62" fmla="*/ 1996 w 36"/>
                <a:gd name="T63" fmla="*/ 76 h 103"/>
                <a:gd name="T64" fmla="*/ 2057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7" name="Freeform 62"/>
            <p:cNvSpPr>
              <a:spLocks/>
            </p:cNvSpPr>
            <p:nvPr/>
          </p:nvSpPr>
          <p:spPr bwMode="auto">
            <a:xfrm>
              <a:off x="4889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8" name="Freeform 63"/>
            <p:cNvSpPr>
              <a:spLocks/>
            </p:cNvSpPr>
            <p:nvPr/>
          </p:nvSpPr>
          <p:spPr bwMode="auto">
            <a:xfrm>
              <a:off x="4849" y="1468"/>
              <a:ext cx="71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63 w 36"/>
                <a:gd name="T5" fmla="*/ 8 h 106"/>
                <a:gd name="T6" fmla="*/ 183 w 36"/>
                <a:gd name="T7" fmla="*/ 8 h 106"/>
                <a:gd name="T8" fmla="*/ 300 w 36"/>
                <a:gd name="T9" fmla="*/ 10 h 106"/>
                <a:gd name="T10" fmla="*/ 361 w 36"/>
                <a:gd name="T11" fmla="*/ 14 h 106"/>
                <a:gd name="T12" fmla="*/ 483 w 36"/>
                <a:gd name="T13" fmla="*/ 18 h 106"/>
                <a:gd name="T14" fmla="*/ 544 w 36"/>
                <a:gd name="T15" fmla="*/ 20 h 106"/>
                <a:gd name="T16" fmla="*/ 653 w 36"/>
                <a:gd name="T17" fmla="*/ 23 h 106"/>
                <a:gd name="T18" fmla="*/ 653 w 36"/>
                <a:gd name="T19" fmla="*/ 30 h 106"/>
                <a:gd name="T20" fmla="*/ 712 w 36"/>
                <a:gd name="T21" fmla="*/ 38 h 106"/>
                <a:gd name="T22" fmla="*/ 712 w 36"/>
                <a:gd name="T23" fmla="*/ 45 h 106"/>
                <a:gd name="T24" fmla="*/ 653 w 36"/>
                <a:gd name="T25" fmla="*/ 54 h 106"/>
                <a:gd name="T26" fmla="*/ 653 w 36"/>
                <a:gd name="T27" fmla="*/ 61 h 106"/>
                <a:gd name="T28" fmla="*/ 653 w 36"/>
                <a:gd name="T29" fmla="*/ 68 h 106"/>
                <a:gd name="T30" fmla="*/ 653 w 36"/>
                <a:gd name="T31" fmla="*/ 72 h 106"/>
                <a:gd name="T32" fmla="*/ 653 w 36"/>
                <a:gd name="T33" fmla="*/ 73 h 106"/>
                <a:gd name="T34" fmla="*/ 653 w 36"/>
                <a:gd name="T35" fmla="*/ 73 h 106"/>
                <a:gd name="T36" fmla="*/ 712 w 36"/>
                <a:gd name="T37" fmla="*/ 73 h 106"/>
                <a:gd name="T38" fmla="*/ 712 w 36"/>
                <a:gd name="T39" fmla="*/ 73 h 106"/>
                <a:gd name="T40" fmla="*/ 828 w 36"/>
                <a:gd name="T41" fmla="*/ 74 h 106"/>
                <a:gd name="T42" fmla="*/ 828 w 36"/>
                <a:gd name="T43" fmla="*/ 74 h 106"/>
                <a:gd name="T44" fmla="*/ 891 w 36"/>
                <a:gd name="T45" fmla="*/ 74 h 106"/>
                <a:gd name="T46" fmla="*/ 891 w 36"/>
                <a:gd name="T47" fmla="*/ 74 h 106"/>
                <a:gd name="T48" fmla="*/ 953 w 36"/>
                <a:gd name="T49" fmla="*/ 74 h 106"/>
                <a:gd name="T50" fmla="*/ 953 w 36"/>
                <a:gd name="T51" fmla="*/ 71 h 106"/>
                <a:gd name="T52" fmla="*/ 953 w 36"/>
                <a:gd name="T53" fmla="*/ 67 h 106"/>
                <a:gd name="T54" fmla="*/ 953 w 36"/>
                <a:gd name="T55" fmla="*/ 60 h 106"/>
                <a:gd name="T56" fmla="*/ 953 w 36"/>
                <a:gd name="T57" fmla="*/ 55 h 106"/>
                <a:gd name="T58" fmla="*/ 953 w 36"/>
                <a:gd name="T59" fmla="*/ 49 h 106"/>
                <a:gd name="T60" fmla="*/ 1012 w 36"/>
                <a:gd name="T61" fmla="*/ 42 h 106"/>
                <a:gd name="T62" fmla="*/ 1012 w 36"/>
                <a:gd name="T63" fmla="*/ 37 h 106"/>
                <a:gd name="T64" fmla="*/ 1104 w 36"/>
                <a:gd name="T65" fmla="*/ 34 h 106"/>
                <a:gd name="T66" fmla="*/ 1104 w 36"/>
                <a:gd name="T67" fmla="*/ 32 h 106"/>
                <a:gd name="T68" fmla="*/ 1104 w 36"/>
                <a:gd name="T69" fmla="*/ 28 h 106"/>
                <a:gd name="T70" fmla="*/ 1104 w 36"/>
                <a:gd name="T71" fmla="*/ 24 h 106"/>
                <a:gd name="T72" fmla="*/ 1104 w 36"/>
                <a:gd name="T73" fmla="*/ 21 h 106"/>
                <a:gd name="T74" fmla="*/ 1104 w 36"/>
                <a:gd name="T75" fmla="*/ 18 h 106"/>
                <a:gd name="T76" fmla="*/ 1229 w 36"/>
                <a:gd name="T77" fmla="*/ 12 h 106"/>
                <a:gd name="T78" fmla="*/ 1288 w 36"/>
                <a:gd name="T79" fmla="*/ 8 h 106"/>
                <a:gd name="T80" fmla="*/ 1349 w 36"/>
                <a:gd name="T81" fmla="*/ 8 h 106"/>
                <a:gd name="T82" fmla="*/ 1349 w 36"/>
                <a:gd name="T83" fmla="*/ 8 h 106"/>
                <a:gd name="T84" fmla="*/ 1467 w 36"/>
                <a:gd name="T85" fmla="*/ 8 h 106"/>
                <a:gd name="T86" fmla="*/ 1633 w 36"/>
                <a:gd name="T87" fmla="*/ 6 h 106"/>
                <a:gd name="T88" fmla="*/ 1757 w 36"/>
                <a:gd name="T89" fmla="*/ 5 h 106"/>
                <a:gd name="T90" fmla="*/ 1816 w 36"/>
                <a:gd name="T91" fmla="*/ 4 h 106"/>
                <a:gd name="T92" fmla="*/ 1933 w 36"/>
                <a:gd name="T93" fmla="*/ 2 h 106"/>
                <a:gd name="T94" fmla="*/ 1996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39" name="AutoShape 64"/>
            <p:cNvSpPr>
              <a:spLocks noChangeArrowheads="1"/>
            </p:cNvSpPr>
            <p:nvPr/>
          </p:nvSpPr>
          <p:spPr bwMode="auto">
            <a:xfrm flipV="1">
              <a:off x="4440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40" name="AutoShape 65"/>
            <p:cNvSpPr>
              <a:spLocks noChangeArrowheads="1"/>
            </p:cNvSpPr>
            <p:nvPr/>
          </p:nvSpPr>
          <p:spPr bwMode="auto">
            <a:xfrm flipV="1">
              <a:off x="4481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41" name="Oval 66"/>
            <p:cNvSpPr>
              <a:spLocks noChangeArrowheads="1"/>
            </p:cNvSpPr>
            <p:nvPr/>
          </p:nvSpPr>
          <p:spPr bwMode="auto">
            <a:xfrm>
              <a:off x="4713" y="1473"/>
              <a:ext cx="42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42" name="Oval 67"/>
            <p:cNvSpPr>
              <a:spLocks noChangeArrowheads="1"/>
            </p:cNvSpPr>
            <p:nvPr/>
          </p:nvSpPr>
          <p:spPr bwMode="auto">
            <a:xfrm>
              <a:off x="5000" y="1475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43" name="Freeform 68"/>
            <p:cNvSpPr>
              <a:spLocks/>
            </p:cNvSpPr>
            <p:nvPr/>
          </p:nvSpPr>
          <p:spPr bwMode="auto">
            <a:xfrm>
              <a:off x="4644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4" name="Freeform 69"/>
            <p:cNvSpPr>
              <a:spLocks/>
            </p:cNvSpPr>
            <p:nvPr/>
          </p:nvSpPr>
          <p:spPr bwMode="auto">
            <a:xfrm>
              <a:off x="4569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5" name="Freeform 70"/>
            <p:cNvSpPr>
              <a:spLocks/>
            </p:cNvSpPr>
            <p:nvPr/>
          </p:nvSpPr>
          <p:spPr bwMode="auto">
            <a:xfrm>
              <a:off x="5052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6" name="Freeform 71"/>
            <p:cNvSpPr>
              <a:spLocks/>
            </p:cNvSpPr>
            <p:nvPr/>
          </p:nvSpPr>
          <p:spPr bwMode="auto">
            <a:xfrm>
              <a:off x="4877" y="1319"/>
              <a:ext cx="314" cy="141"/>
            </a:xfrm>
            <a:custGeom>
              <a:avLst/>
              <a:gdLst>
                <a:gd name="T0" fmla="*/ 2733 w 159"/>
                <a:gd name="T1" fmla="*/ 1 h 152"/>
                <a:gd name="T2" fmla="*/ 484 w 159"/>
                <a:gd name="T3" fmla="*/ 17 h 152"/>
                <a:gd name="T4" fmla="*/ 363 w 159"/>
                <a:gd name="T5" fmla="*/ 33 h 152"/>
                <a:gd name="T6" fmla="*/ 63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416 w 159"/>
                <a:gd name="T15" fmla="*/ 94 h 152"/>
                <a:gd name="T16" fmla="*/ 3272 w 159"/>
                <a:gd name="T17" fmla="*/ 89 h 152"/>
                <a:gd name="T18" fmla="*/ 3849 w 159"/>
                <a:gd name="T19" fmla="*/ 89 h 152"/>
                <a:gd name="T20" fmla="*/ 5293 w 159"/>
                <a:gd name="T21" fmla="*/ 89 h 152"/>
                <a:gd name="T22" fmla="*/ 5648 w 159"/>
                <a:gd name="T23" fmla="*/ 90 h 152"/>
                <a:gd name="T24" fmla="*/ 5648 w 159"/>
                <a:gd name="T25" fmla="*/ 93 h 152"/>
                <a:gd name="T26" fmla="*/ 5761 w 159"/>
                <a:gd name="T27" fmla="*/ 95 h 152"/>
                <a:gd name="T28" fmla="*/ 6400 w 159"/>
                <a:gd name="T29" fmla="*/ 91 h 152"/>
                <a:gd name="T30" fmla="*/ 6880 w 159"/>
                <a:gd name="T31" fmla="*/ 83 h 152"/>
                <a:gd name="T32" fmla="*/ 7117 w 159"/>
                <a:gd name="T33" fmla="*/ 71 h 152"/>
                <a:gd name="T34" fmla="*/ 8138 w 159"/>
                <a:gd name="T35" fmla="*/ 57 h 152"/>
                <a:gd name="T36" fmla="*/ 9005 w 159"/>
                <a:gd name="T37" fmla="*/ 54 h 152"/>
                <a:gd name="T38" fmla="*/ 7957 w 159"/>
                <a:gd name="T39" fmla="*/ 53 h 152"/>
                <a:gd name="T40" fmla="*/ 6993 w 159"/>
                <a:gd name="T41" fmla="*/ 57 h 152"/>
                <a:gd name="T42" fmla="*/ 6225 w 159"/>
                <a:gd name="T43" fmla="*/ 68 h 152"/>
                <a:gd name="T44" fmla="*/ 6162 w 159"/>
                <a:gd name="T45" fmla="*/ 78 h 152"/>
                <a:gd name="T46" fmla="*/ 5397 w 159"/>
                <a:gd name="T47" fmla="*/ 81 h 152"/>
                <a:gd name="T48" fmla="*/ 4684 w 159"/>
                <a:gd name="T49" fmla="*/ 81 h 152"/>
                <a:gd name="T50" fmla="*/ 4505 w 159"/>
                <a:gd name="T51" fmla="*/ 75 h 152"/>
                <a:gd name="T52" fmla="*/ 4441 w 159"/>
                <a:gd name="T53" fmla="*/ 59 h 152"/>
                <a:gd name="T54" fmla="*/ 4384 w 159"/>
                <a:gd name="T55" fmla="*/ 58 h 152"/>
                <a:gd name="T56" fmla="*/ 4197 w 159"/>
                <a:gd name="T57" fmla="*/ 71 h 152"/>
                <a:gd name="T58" fmla="*/ 2860 w 159"/>
                <a:gd name="T59" fmla="*/ 79 h 152"/>
                <a:gd name="T60" fmla="*/ 1139 w 159"/>
                <a:gd name="T61" fmla="*/ 71 h 152"/>
                <a:gd name="T62" fmla="*/ 484 w 159"/>
                <a:gd name="T63" fmla="*/ 60 h 152"/>
                <a:gd name="T64" fmla="*/ 776 w 159"/>
                <a:gd name="T65" fmla="*/ 46 h 152"/>
                <a:gd name="T66" fmla="*/ 1596 w 159"/>
                <a:gd name="T67" fmla="*/ 42 h 152"/>
                <a:gd name="T68" fmla="*/ 2680 w 159"/>
                <a:gd name="T69" fmla="*/ 42 h 152"/>
                <a:gd name="T70" fmla="*/ 4197 w 159"/>
                <a:gd name="T71" fmla="*/ 47 h 152"/>
                <a:gd name="T72" fmla="*/ 4746 w 159"/>
                <a:gd name="T73" fmla="*/ 49 h 152"/>
                <a:gd name="T74" fmla="*/ 4746 w 159"/>
                <a:gd name="T75" fmla="*/ 46 h 152"/>
                <a:gd name="T76" fmla="*/ 4805 w 159"/>
                <a:gd name="T77" fmla="*/ 42 h 152"/>
                <a:gd name="T78" fmla="*/ 3328 w 159"/>
                <a:gd name="T79" fmla="*/ 40 h 152"/>
                <a:gd name="T80" fmla="*/ 1779 w 159"/>
                <a:gd name="T81" fmla="*/ 36 h 152"/>
                <a:gd name="T82" fmla="*/ 1139 w 159"/>
                <a:gd name="T83" fmla="*/ 30 h 152"/>
                <a:gd name="T84" fmla="*/ 1017 w 159"/>
                <a:gd name="T85" fmla="*/ 16 h 152"/>
                <a:gd name="T86" fmla="*/ 2188 w 159"/>
                <a:gd name="T87" fmla="*/ 10 h 152"/>
                <a:gd name="T88" fmla="*/ 2917 w 159"/>
                <a:gd name="T89" fmla="*/ 19 h 152"/>
                <a:gd name="T90" fmla="*/ 2188 w 159"/>
                <a:gd name="T91" fmla="*/ 26 h 152"/>
                <a:gd name="T92" fmla="*/ 1949 w 159"/>
                <a:gd name="T93" fmla="*/ 22 h 152"/>
                <a:gd name="T94" fmla="*/ 1888 w 159"/>
                <a:gd name="T95" fmla="*/ 19 h 152"/>
                <a:gd name="T96" fmla="*/ 1596 w 159"/>
                <a:gd name="T97" fmla="*/ 22 h 152"/>
                <a:gd name="T98" fmla="*/ 1477 w 159"/>
                <a:gd name="T99" fmla="*/ 28 h 152"/>
                <a:gd name="T100" fmla="*/ 2309 w 159"/>
                <a:gd name="T101" fmla="*/ 31 h 152"/>
                <a:gd name="T102" fmla="*/ 3604 w 159"/>
                <a:gd name="T103" fmla="*/ 35 h 152"/>
                <a:gd name="T104" fmla="*/ 3792 w 159"/>
                <a:gd name="T105" fmla="*/ 33 h 152"/>
                <a:gd name="T106" fmla="*/ 3513 w 159"/>
                <a:gd name="T107" fmla="*/ 28 h 152"/>
                <a:gd name="T108" fmla="*/ 3513 w 159"/>
                <a:gd name="T109" fmla="*/ 14 h 152"/>
                <a:gd name="T110" fmla="*/ 3665 w 159"/>
                <a:gd name="T111" fmla="*/ 6 h 152"/>
                <a:gd name="T112" fmla="*/ 4092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7" name="Freeform 72"/>
            <p:cNvSpPr>
              <a:spLocks/>
            </p:cNvSpPr>
            <p:nvPr/>
          </p:nvSpPr>
          <p:spPr bwMode="auto">
            <a:xfrm>
              <a:off x="4527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8" name="Freeform 73"/>
            <p:cNvSpPr>
              <a:spLocks/>
            </p:cNvSpPr>
            <p:nvPr/>
          </p:nvSpPr>
          <p:spPr bwMode="auto">
            <a:xfrm>
              <a:off x="4906" y="1464"/>
              <a:ext cx="324" cy="105"/>
            </a:xfrm>
            <a:custGeom>
              <a:avLst/>
              <a:gdLst>
                <a:gd name="T0" fmla="*/ 9509 w 164"/>
                <a:gd name="T1" fmla="*/ 6 h 114"/>
                <a:gd name="T2" fmla="*/ 9153 w 164"/>
                <a:gd name="T3" fmla="*/ 6 h 114"/>
                <a:gd name="T4" fmla="*/ 8726 w 164"/>
                <a:gd name="T5" fmla="*/ 4 h 114"/>
                <a:gd name="T6" fmla="*/ 8513 w 164"/>
                <a:gd name="T7" fmla="*/ 2 h 114"/>
                <a:gd name="T8" fmla="*/ 6948 w 164"/>
                <a:gd name="T9" fmla="*/ 6 h 114"/>
                <a:gd name="T10" fmla="*/ 5542 w 164"/>
                <a:gd name="T11" fmla="*/ 12 h 114"/>
                <a:gd name="T12" fmla="*/ 4633 w 164"/>
                <a:gd name="T13" fmla="*/ 13 h 114"/>
                <a:gd name="T14" fmla="*/ 4277 w 164"/>
                <a:gd name="T15" fmla="*/ 13 h 114"/>
                <a:gd name="T16" fmla="*/ 4388 w 164"/>
                <a:gd name="T17" fmla="*/ 24 h 114"/>
                <a:gd name="T18" fmla="*/ 4325 w 164"/>
                <a:gd name="T19" fmla="*/ 41 h 114"/>
                <a:gd name="T20" fmla="*/ 4040 w 164"/>
                <a:gd name="T21" fmla="*/ 57 h 114"/>
                <a:gd name="T22" fmla="*/ 3580 w 164"/>
                <a:gd name="T23" fmla="*/ 65 h 114"/>
                <a:gd name="T24" fmla="*/ 3153 w 164"/>
                <a:gd name="T25" fmla="*/ 64 h 114"/>
                <a:gd name="T26" fmla="*/ 2985 w 164"/>
                <a:gd name="T27" fmla="*/ 54 h 114"/>
                <a:gd name="T28" fmla="*/ 2624 w 164"/>
                <a:gd name="T29" fmla="*/ 42 h 114"/>
                <a:gd name="T30" fmla="*/ 1660 w 164"/>
                <a:gd name="T31" fmla="*/ 32 h 114"/>
                <a:gd name="T32" fmla="*/ 1233 w 164"/>
                <a:gd name="T33" fmla="*/ 29 h 114"/>
                <a:gd name="T34" fmla="*/ 1201 w 164"/>
                <a:gd name="T35" fmla="*/ 23 h 114"/>
                <a:gd name="T36" fmla="*/ 1081 w 164"/>
                <a:gd name="T37" fmla="*/ 16 h 114"/>
                <a:gd name="T38" fmla="*/ 1019 w 164"/>
                <a:gd name="T39" fmla="*/ 12 h 114"/>
                <a:gd name="T40" fmla="*/ 780 w 164"/>
                <a:gd name="T41" fmla="*/ 27 h 114"/>
                <a:gd name="T42" fmla="*/ 425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308 w 164"/>
                <a:gd name="T49" fmla="*/ 67 h 114"/>
                <a:gd name="T50" fmla="*/ 956 w 164"/>
                <a:gd name="T51" fmla="*/ 68 h 114"/>
                <a:gd name="T52" fmla="*/ 1841 w 164"/>
                <a:gd name="T53" fmla="*/ 69 h 114"/>
                <a:gd name="T54" fmla="*/ 3092 w 164"/>
                <a:gd name="T55" fmla="*/ 69 h 114"/>
                <a:gd name="T56" fmla="*/ 3580 w 164"/>
                <a:gd name="T57" fmla="*/ 69 h 114"/>
                <a:gd name="T58" fmla="*/ 4040 w 164"/>
                <a:gd name="T59" fmla="*/ 65 h 114"/>
                <a:gd name="T60" fmla="*/ 4633 w 164"/>
                <a:gd name="T61" fmla="*/ 62 h 114"/>
                <a:gd name="T62" fmla="*/ 5241 w 164"/>
                <a:gd name="T63" fmla="*/ 58 h 114"/>
                <a:gd name="T64" fmla="*/ 5484 w 164"/>
                <a:gd name="T65" fmla="*/ 54 h 114"/>
                <a:gd name="T66" fmla="*/ 5652 w 164"/>
                <a:gd name="T67" fmla="*/ 50 h 114"/>
                <a:gd name="T68" fmla="*/ 5953 w 164"/>
                <a:gd name="T69" fmla="*/ 48 h 114"/>
                <a:gd name="T70" fmla="*/ 6292 w 164"/>
                <a:gd name="T71" fmla="*/ 46 h 114"/>
                <a:gd name="T72" fmla="*/ 6537 w 164"/>
                <a:gd name="T73" fmla="*/ 46 h 114"/>
                <a:gd name="T74" fmla="*/ 6948 w 164"/>
                <a:gd name="T75" fmla="*/ 42 h 114"/>
                <a:gd name="T76" fmla="*/ 7373 w 164"/>
                <a:gd name="T77" fmla="*/ 38 h 114"/>
                <a:gd name="T78" fmla="*/ 7618 w 164"/>
                <a:gd name="T79" fmla="*/ 35 h 114"/>
                <a:gd name="T80" fmla="*/ 7432 w 164"/>
                <a:gd name="T81" fmla="*/ 35 h 114"/>
                <a:gd name="T82" fmla="*/ 7073 w 164"/>
                <a:gd name="T83" fmla="*/ 33 h 114"/>
                <a:gd name="T84" fmla="*/ 6593 w 164"/>
                <a:gd name="T85" fmla="*/ 32 h 114"/>
                <a:gd name="T86" fmla="*/ 6417 w 164"/>
                <a:gd name="T87" fmla="*/ 32 h 114"/>
                <a:gd name="T88" fmla="*/ 6593 w 164"/>
                <a:gd name="T89" fmla="*/ 19 h 114"/>
                <a:gd name="T90" fmla="*/ 7432 w 164"/>
                <a:gd name="T91" fmla="*/ 12 h 114"/>
                <a:gd name="T92" fmla="*/ 8396 w 164"/>
                <a:gd name="T93" fmla="*/ 9 h 114"/>
                <a:gd name="T94" fmla="*/ 9445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49" name="Freeform 74"/>
            <p:cNvSpPr>
              <a:spLocks/>
            </p:cNvSpPr>
            <p:nvPr/>
          </p:nvSpPr>
          <p:spPr bwMode="auto">
            <a:xfrm>
              <a:off x="4469" y="1477"/>
              <a:ext cx="170" cy="100"/>
            </a:xfrm>
            <a:custGeom>
              <a:avLst/>
              <a:gdLst>
                <a:gd name="T0" fmla="*/ 63 w 86"/>
                <a:gd name="T1" fmla="*/ 6 h 109"/>
                <a:gd name="T2" fmla="*/ 425 w 86"/>
                <a:gd name="T3" fmla="*/ 6 h 109"/>
                <a:gd name="T4" fmla="*/ 1020 w 86"/>
                <a:gd name="T5" fmla="*/ 6 h 109"/>
                <a:gd name="T6" fmla="*/ 1485 w 86"/>
                <a:gd name="T7" fmla="*/ 6 h 109"/>
                <a:gd name="T8" fmla="*/ 1908 w 86"/>
                <a:gd name="T9" fmla="*/ 6 h 109"/>
                <a:gd name="T10" fmla="*/ 1953 w 86"/>
                <a:gd name="T11" fmla="*/ 6 h 109"/>
                <a:gd name="T12" fmla="*/ 1953 w 86"/>
                <a:gd name="T13" fmla="*/ 7 h 109"/>
                <a:gd name="T14" fmla="*/ 2016 w 86"/>
                <a:gd name="T15" fmla="*/ 13 h 109"/>
                <a:gd name="T16" fmla="*/ 2263 w 86"/>
                <a:gd name="T17" fmla="*/ 17 h 109"/>
                <a:gd name="T18" fmla="*/ 2441 w 86"/>
                <a:gd name="T19" fmla="*/ 23 h 109"/>
                <a:gd name="T20" fmla="*/ 2813 w 86"/>
                <a:gd name="T21" fmla="*/ 26 h 109"/>
                <a:gd name="T22" fmla="*/ 3052 w 86"/>
                <a:gd name="T23" fmla="*/ 31 h 109"/>
                <a:gd name="T24" fmla="*/ 3281 w 86"/>
                <a:gd name="T25" fmla="*/ 38 h 109"/>
                <a:gd name="T26" fmla="*/ 3469 w 86"/>
                <a:gd name="T27" fmla="*/ 45 h 109"/>
                <a:gd name="T28" fmla="*/ 3708 w 86"/>
                <a:gd name="T29" fmla="*/ 51 h 109"/>
                <a:gd name="T30" fmla="*/ 3772 w 86"/>
                <a:gd name="T31" fmla="*/ 58 h 109"/>
                <a:gd name="T32" fmla="*/ 3772 w 86"/>
                <a:gd name="T33" fmla="*/ 61 h 109"/>
                <a:gd name="T34" fmla="*/ 3829 w 86"/>
                <a:gd name="T35" fmla="*/ 61 h 109"/>
                <a:gd name="T36" fmla="*/ 3924 w 86"/>
                <a:gd name="T37" fmla="*/ 61 h 109"/>
                <a:gd name="T38" fmla="*/ 3985 w 86"/>
                <a:gd name="T39" fmla="*/ 63 h 109"/>
                <a:gd name="T40" fmla="*/ 4169 w 86"/>
                <a:gd name="T41" fmla="*/ 64 h 109"/>
                <a:gd name="T42" fmla="*/ 4232 w 86"/>
                <a:gd name="T43" fmla="*/ 64 h 109"/>
                <a:gd name="T44" fmla="*/ 4412 w 86"/>
                <a:gd name="T45" fmla="*/ 64 h 109"/>
                <a:gd name="T46" fmla="*/ 4641 w 86"/>
                <a:gd name="T47" fmla="*/ 64 h 109"/>
                <a:gd name="T48" fmla="*/ 4825 w 86"/>
                <a:gd name="T49" fmla="*/ 64 h 109"/>
                <a:gd name="T50" fmla="*/ 4944 w 86"/>
                <a:gd name="T51" fmla="*/ 64 h 109"/>
                <a:gd name="T52" fmla="*/ 5068 w 86"/>
                <a:gd name="T53" fmla="*/ 63 h 109"/>
                <a:gd name="T54" fmla="*/ 4825 w 86"/>
                <a:gd name="T55" fmla="*/ 58 h 109"/>
                <a:gd name="T56" fmla="*/ 4349 w 86"/>
                <a:gd name="T57" fmla="*/ 45 h 109"/>
                <a:gd name="T58" fmla="*/ 3772 w 86"/>
                <a:gd name="T59" fmla="*/ 28 h 109"/>
                <a:gd name="T60" fmla="*/ 3173 w 86"/>
                <a:gd name="T61" fmla="*/ 14 h 109"/>
                <a:gd name="T62" fmla="*/ 2813 w 86"/>
                <a:gd name="T63" fmla="*/ 6 h 109"/>
                <a:gd name="T64" fmla="*/ 2625 w 86"/>
                <a:gd name="T65" fmla="*/ 3 h 109"/>
                <a:gd name="T66" fmla="*/ 2016 w 86"/>
                <a:gd name="T67" fmla="*/ 1 h 109"/>
                <a:gd name="T68" fmla="*/ 1360 w 86"/>
                <a:gd name="T69" fmla="*/ 0 h 109"/>
                <a:gd name="T70" fmla="*/ 656 w 86"/>
                <a:gd name="T71" fmla="*/ 1 h 109"/>
                <a:gd name="T72" fmla="*/ 184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0" name="Freeform 75"/>
            <p:cNvSpPr>
              <a:spLocks/>
            </p:cNvSpPr>
            <p:nvPr/>
          </p:nvSpPr>
          <p:spPr bwMode="auto">
            <a:xfrm>
              <a:off x="5115" y="1478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1" name="Freeform 76"/>
            <p:cNvSpPr>
              <a:spLocks/>
            </p:cNvSpPr>
            <p:nvPr/>
          </p:nvSpPr>
          <p:spPr bwMode="auto">
            <a:xfrm>
              <a:off x="4719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2" name="Freeform 77"/>
            <p:cNvSpPr>
              <a:spLocks/>
            </p:cNvSpPr>
            <p:nvPr/>
          </p:nvSpPr>
          <p:spPr bwMode="auto">
            <a:xfrm>
              <a:off x="4967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3" name="Freeform 78"/>
            <p:cNvSpPr>
              <a:spLocks/>
            </p:cNvSpPr>
            <p:nvPr/>
          </p:nvSpPr>
          <p:spPr bwMode="auto">
            <a:xfrm>
              <a:off x="4418" y="1319"/>
              <a:ext cx="155" cy="70"/>
            </a:xfrm>
            <a:custGeom>
              <a:avLst/>
              <a:gdLst>
                <a:gd name="T0" fmla="*/ 2325 w 79"/>
                <a:gd name="T1" fmla="*/ 0 h 76"/>
                <a:gd name="T2" fmla="*/ 1836 w 79"/>
                <a:gd name="T3" fmla="*/ 4 h 76"/>
                <a:gd name="T4" fmla="*/ 1305 w 79"/>
                <a:gd name="T5" fmla="*/ 7 h 76"/>
                <a:gd name="T6" fmla="*/ 904 w 79"/>
                <a:gd name="T7" fmla="*/ 16 h 76"/>
                <a:gd name="T8" fmla="*/ 785 w 79"/>
                <a:gd name="T9" fmla="*/ 23 h 76"/>
                <a:gd name="T10" fmla="*/ 1020 w 79"/>
                <a:gd name="T11" fmla="*/ 30 h 76"/>
                <a:gd name="T12" fmla="*/ 1836 w 79"/>
                <a:gd name="T13" fmla="*/ 37 h 76"/>
                <a:gd name="T14" fmla="*/ 3377 w 79"/>
                <a:gd name="T15" fmla="*/ 41 h 76"/>
                <a:gd name="T16" fmla="*/ 4389 w 79"/>
                <a:gd name="T17" fmla="*/ 41 h 76"/>
                <a:gd name="T18" fmla="*/ 4161 w 79"/>
                <a:gd name="T19" fmla="*/ 42 h 76"/>
                <a:gd name="T20" fmla="*/ 3746 w 79"/>
                <a:gd name="T21" fmla="*/ 43 h 76"/>
                <a:gd name="T22" fmla="*/ 3265 w 79"/>
                <a:gd name="T23" fmla="*/ 44 h 76"/>
                <a:gd name="T24" fmla="*/ 2725 w 79"/>
                <a:gd name="T25" fmla="*/ 46 h 76"/>
                <a:gd name="T26" fmla="*/ 2176 w 79"/>
                <a:gd name="T27" fmla="*/ 46 h 76"/>
                <a:gd name="T28" fmla="*/ 1540 w 79"/>
                <a:gd name="T29" fmla="*/ 46 h 76"/>
                <a:gd name="T30" fmla="*/ 1081 w 79"/>
                <a:gd name="T31" fmla="*/ 43 h 76"/>
                <a:gd name="T32" fmla="*/ 636 w 79"/>
                <a:gd name="T33" fmla="*/ 41 h 76"/>
                <a:gd name="T34" fmla="*/ 355 w 79"/>
                <a:gd name="T35" fmla="*/ 38 h 76"/>
                <a:gd name="T36" fmla="*/ 120 w 79"/>
                <a:gd name="T37" fmla="*/ 34 h 76"/>
                <a:gd name="T38" fmla="*/ 61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1 w 79"/>
                <a:gd name="T45" fmla="*/ 23 h 76"/>
                <a:gd name="T46" fmla="*/ 61 w 79"/>
                <a:gd name="T47" fmla="*/ 22 h 76"/>
                <a:gd name="T48" fmla="*/ 120 w 79"/>
                <a:gd name="T49" fmla="*/ 18 h 76"/>
                <a:gd name="T50" fmla="*/ 355 w 79"/>
                <a:gd name="T51" fmla="*/ 11 h 76"/>
                <a:gd name="T52" fmla="*/ 636 w 79"/>
                <a:gd name="T53" fmla="*/ 6 h 76"/>
                <a:gd name="T54" fmla="*/ 1081 w 79"/>
                <a:gd name="T55" fmla="*/ 4 h 76"/>
                <a:gd name="T56" fmla="*/ 1540 w 79"/>
                <a:gd name="T57" fmla="*/ 2 h 76"/>
                <a:gd name="T58" fmla="*/ 1940 w 79"/>
                <a:gd name="T59" fmla="*/ 1 h 76"/>
                <a:gd name="T60" fmla="*/ 2268 w 79"/>
                <a:gd name="T61" fmla="*/ 0 h 76"/>
                <a:gd name="T62" fmla="*/ 2506 w 79"/>
                <a:gd name="T63" fmla="*/ 0 h 76"/>
                <a:gd name="T64" fmla="*/ 256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4" name="Freeform 79"/>
            <p:cNvSpPr>
              <a:spLocks/>
            </p:cNvSpPr>
            <p:nvPr/>
          </p:nvSpPr>
          <p:spPr bwMode="auto">
            <a:xfrm>
              <a:off x="5203" y="1318"/>
              <a:ext cx="134" cy="72"/>
            </a:xfrm>
            <a:custGeom>
              <a:avLst/>
              <a:gdLst>
                <a:gd name="T0" fmla="*/ 1024 w 67"/>
                <a:gd name="T1" fmla="*/ 1 h 78"/>
                <a:gd name="T2" fmla="*/ 1664 w 67"/>
                <a:gd name="T3" fmla="*/ 5 h 78"/>
                <a:gd name="T4" fmla="*/ 2368 w 67"/>
                <a:gd name="T5" fmla="*/ 8 h 78"/>
                <a:gd name="T6" fmla="*/ 2944 w 67"/>
                <a:gd name="T7" fmla="*/ 16 h 78"/>
                <a:gd name="T8" fmla="*/ 3328 w 67"/>
                <a:gd name="T9" fmla="*/ 24 h 78"/>
                <a:gd name="T10" fmla="*/ 3264 w 67"/>
                <a:gd name="T11" fmla="*/ 32 h 78"/>
                <a:gd name="T12" fmla="*/ 2560 w 67"/>
                <a:gd name="T13" fmla="*/ 39 h 78"/>
                <a:gd name="T14" fmla="*/ 1024 w 67"/>
                <a:gd name="T15" fmla="*/ 44 h 78"/>
                <a:gd name="T16" fmla="*/ 0 w 67"/>
                <a:gd name="T17" fmla="*/ 47 h 78"/>
                <a:gd name="T18" fmla="*/ 128 w 67"/>
                <a:gd name="T19" fmla="*/ 47 h 78"/>
                <a:gd name="T20" fmla="*/ 512 w 67"/>
                <a:gd name="T21" fmla="*/ 48 h 78"/>
                <a:gd name="T22" fmla="*/ 896 w 67"/>
                <a:gd name="T23" fmla="*/ 48 h 78"/>
                <a:gd name="T24" fmla="*/ 1408 w 67"/>
                <a:gd name="T25" fmla="*/ 48 h 78"/>
                <a:gd name="T26" fmla="*/ 1984 w 67"/>
                <a:gd name="T27" fmla="*/ 48 h 78"/>
                <a:gd name="T28" fmla="*/ 2560 w 67"/>
                <a:gd name="T29" fmla="*/ 46 h 78"/>
                <a:gd name="T30" fmla="*/ 3072 w 67"/>
                <a:gd name="T31" fmla="*/ 44 h 78"/>
                <a:gd name="T32" fmla="*/ 3584 w 67"/>
                <a:gd name="T33" fmla="*/ 41 h 78"/>
                <a:gd name="T34" fmla="*/ 3840 w 67"/>
                <a:gd name="T35" fmla="*/ 38 h 78"/>
                <a:gd name="T36" fmla="*/ 4032 w 67"/>
                <a:gd name="T37" fmla="*/ 35 h 78"/>
                <a:gd name="T38" fmla="*/ 4096 w 67"/>
                <a:gd name="T39" fmla="*/ 31 h 78"/>
                <a:gd name="T40" fmla="*/ 4224 w 67"/>
                <a:gd name="T41" fmla="*/ 28 h 78"/>
                <a:gd name="T42" fmla="*/ 4224 w 67"/>
                <a:gd name="T43" fmla="*/ 26 h 78"/>
                <a:gd name="T44" fmla="*/ 4224 w 67"/>
                <a:gd name="T45" fmla="*/ 24 h 78"/>
                <a:gd name="T46" fmla="*/ 4224 w 67"/>
                <a:gd name="T47" fmla="*/ 23 h 78"/>
                <a:gd name="T48" fmla="*/ 4096 w 67"/>
                <a:gd name="T49" fmla="*/ 18 h 78"/>
                <a:gd name="T50" fmla="*/ 3776 w 67"/>
                <a:gd name="T51" fmla="*/ 12 h 78"/>
                <a:gd name="T52" fmla="*/ 3264 w 67"/>
                <a:gd name="T53" fmla="*/ 6 h 78"/>
                <a:gd name="T54" fmla="*/ 2752 w 67"/>
                <a:gd name="T55" fmla="*/ 5 h 78"/>
                <a:gd name="T56" fmla="*/ 2112 w 67"/>
                <a:gd name="T57" fmla="*/ 2 h 78"/>
                <a:gd name="T58" fmla="*/ 1600 w 67"/>
                <a:gd name="T59" fmla="*/ 1 h 78"/>
                <a:gd name="T60" fmla="*/ 1088 w 67"/>
                <a:gd name="T61" fmla="*/ 0 h 78"/>
                <a:gd name="T62" fmla="*/ 896 w 67"/>
                <a:gd name="T63" fmla="*/ 0 h 78"/>
                <a:gd name="T64" fmla="*/ 896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5" name="Freeform 80"/>
            <p:cNvSpPr>
              <a:spLocks/>
            </p:cNvSpPr>
            <p:nvPr/>
          </p:nvSpPr>
          <p:spPr bwMode="auto">
            <a:xfrm>
              <a:off x="4493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6" name="Freeform 81"/>
            <p:cNvSpPr>
              <a:spLocks/>
            </p:cNvSpPr>
            <p:nvPr/>
          </p:nvSpPr>
          <p:spPr bwMode="auto">
            <a:xfrm>
              <a:off x="5063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7" name="Freeform 82"/>
            <p:cNvSpPr>
              <a:spLocks/>
            </p:cNvSpPr>
            <p:nvPr/>
          </p:nvSpPr>
          <p:spPr bwMode="auto">
            <a:xfrm>
              <a:off x="5056" y="1351"/>
              <a:ext cx="112" cy="73"/>
            </a:xfrm>
            <a:custGeom>
              <a:avLst/>
              <a:gdLst>
                <a:gd name="T0" fmla="*/ 3105 w 57"/>
                <a:gd name="T1" fmla="*/ 1 h 78"/>
                <a:gd name="T2" fmla="*/ 2877 w 57"/>
                <a:gd name="T3" fmla="*/ 6 h 78"/>
                <a:gd name="T4" fmla="*/ 2366 w 57"/>
                <a:gd name="T5" fmla="*/ 7 h 78"/>
                <a:gd name="T6" fmla="*/ 1849 w 57"/>
                <a:gd name="T7" fmla="*/ 11 h 78"/>
                <a:gd name="T8" fmla="*/ 1252 w 57"/>
                <a:gd name="T9" fmla="*/ 18 h 78"/>
                <a:gd name="T10" fmla="*/ 637 w 57"/>
                <a:gd name="T11" fmla="*/ 21 h 78"/>
                <a:gd name="T12" fmla="*/ 236 w 57"/>
                <a:gd name="T13" fmla="*/ 25 h 78"/>
                <a:gd name="T14" fmla="*/ 0 w 57"/>
                <a:gd name="T15" fmla="*/ 28 h 78"/>
                <a:gd name="T16" fmla="*/ 120 w 57"/>
                <a:gd name="T17" fmla="*/ 30 h 78"/>
                <a:gd name="T18" fmla="*/ 297 w 57"/>
                <a:gd name="T19" fmla="*/ 35 h 78"/>
                <a:gd name="T20" fmla="*/ 417 w 57"/>
                <a:gd name="T21" fmla="*/ 37 h 78"/>
                <a:gd name="T22" fmla="*/ 356 w 57"/>
                <a:gd name="T23" fmla="*/ 42 h 78"/>
                <a:gd name="T24" fmla="*/ 297 w 57"/>
                <a:gd name="T25" fmla="*/ 46 h 78"/>
                <a:gd name="T26" fmla="*/ 120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297 w 57"/>
                <a:gd name="T35" fmla="*/ 48 h 78"/>
                <a:gd name="T36" fmla="*/ 700 w 57"/>
                <a:gd name="T37" fmla="*/ 40 h 78"/>
                <a:gd name="T38" fmla="*/ 1252 w 57"/>
                <a:gd name="T39" fmla="*/ 31 h 78"/>
                <a:gd name="T40" fmla="*/ 1849 w 57"/>
                <a:gd name="T41" fmla="*/ 21 h 78"/>
                <a:gd name="T42" fmla="*/ 2366 w 57"/>
                <a:gd name="T43" fmla="*/ 12 h 78"/>
                <a:gd name="T44" fmla="*/ 2877 w 57"/>
                <a:gd name="T45" fmla="*/ 7 h 78"/>
                <a:gd name="T46" fmla="*/ 3105 w 57"/>
                <a:gd name="T47" fmla="*/ 1 h 78"/>
                <a:gd name="T48" fmla="*/ 3217 w 57"/>
                <a:gd name="T49" fmla="*/ 0 h 78"/>
                <a:gd name="T50" fmla="*/ 3217 w 57"/>
                <a:gd name="T51" fmla="*/ 0 h 78"/>
                <a:gd name="T52" fmla="*/ 3217 w 57"/>
                <a:gd name="T53" fmla="*/ 0 h 78"/>
                <a:gd name="T54" fmla="*/ 3217 w 57"/>
                <a:gd name="T55" fmla="*/ 0 h 78"/>
                <a:gd name="T56" fmla="*/ 3217 w 57"/>
                <a:gd name="T57" fmla="*/ 0 h 78"/>
                <a:gd name="T58" fmla="*/ 3217 w 57"/>
                <a:gd name="T59" fmla="*/ 0 h 78"/>
                <a:gd name="T60" fmla="*/ 3217 w 57"/>
                <a:gd name="T61" fmla="*/ 0 h 78"/>
                <a:gd name="T62" fmla="*/ 3217 w 57"/>
                <a:gd name="T63" fmla="*/ 0 h 78"/>
                <a:gd name="T64" fmla="*/ 3217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8" name="Freeform 83"/>
            <p:cNvSpPr>
              <a:spLocks/>
            </p:cNvSpPr>
            <p:nvPr/>
          </p:nvSpPr>
          <p:spPr bwMode="auto">
            <a:xfrm>
              <a:off x="4585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59" name="Freeform 84"/>
            <p:cNvSpPr>
              <a:spLocks/>
            </p:cNvSpPr>
            <p:nvPr/>
          </p:nvSpPr>
          <p:spPr bwMode="auto">
            <a:xfrm>
              <a:off x="4768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0" name="Freeform 85"/>
            <p:cNvSpPr>
              <a:spLocks/>
            </p:cNvSpPr>
            <p:nvPr/>
          </p:nvSpPr>
          <p:spPr bwMode="auto">
            <a:xfrm>
              <a:off x="4916" y="1383"/>
              <a:ext cx="75" cy="36"/>
            </a:xfrm>
            <a:custGeom>
              <a:avLst/>
              <a:gdLst>
                <a:gd name="T0" fmla="*/ 2124 w 38"/>
                <a:gd name="T1" fmla="*/ 10 h 38"/>
                <a:gd name="T2" fmla="*/ 1885 w 38"/>
                <a:gd name="T3" fmla="*/ 9 h 38"/>
                <a:gd name="T4" fmla="*/ 1699 w 38"/>
                <a:gd name="T5" fmla="*/ 8 h 38"/>
                <a:gd name="T6" fmla="*/ 1352 w 38"/>
                <a:gd name="T7" fmla="*/ 4 h 38"/>
                <a:gd name="T8" fmla="*/ 1076 w 38"/>
                <a:gd name="T9" fmla="*/ 1 h 38"/>
                <a:gd name="T10" fmla="*/ 892 w 38"/>
                <a:gd name="T11" fmla="*/ 1 h 38"/>
                <a:gd name="T12" fmla="*/ 592 w 38"/>
                <a:gd name="T13" fmla="*/ 1 h 38"/>
                <a:gd name="T14" fmla="*/ 300 w 38"/>
                <a:gd name="T15" fmla="*/ 4 h 38"/>
                <a:gd name="T16" fmla="*/ 124 w 38"/>
                <a:gd name="T17" fmla="*/ 7 h 38"/>
                <a:gd name="T18" fmla="*/ 0 w 38"/>
                <a:gd name="T19" fmla="*/ 9 h 38"/>
                <a:gd name="T20" fmla="*/ 63 w 38"/>
                <a:gd name="T21" fmla="*/ 12 h 38"/>
                <a:gd name="T22" fmla="*/ 63 w 38"/>
                <a:gd name="T23" fmla="*/ 17 h 38"/>
                <a:gd name="T24" fmla="*/ 63 w 38"/>
                <a:gd name="T25" fmla="*/ 22 h 38"/>
                <a:gd name="T26" fmla="*/ 124 w 38"/>
                <a:gd name="T27" fmla="*/ 24 h 38"/>
                <a:gd name="T28" fmla="*/ 363 w 38"/>
                <a:gd name="T29" fmla="*/ 25 h 38"/>
                <a:gd name="T30" fmla="*/ 716 w 38"/>
                <a:gd name="T31" fmla="*/ 26 h 38"/>
                <a:gd name="T32" fmla="*/ 1137 w 38"/>
                <a:gd name="T33" fmla="*/ 26 h 38"/>
                <a:gd name="T34" fmla="*/ 1352 w 38"/>
                <a:gd name="T35" fmla="*/ 25 h 38"/>
                <a:gd name="T36" fmla="*/ 1593 w 38"/>
                <a:gd name="T37" fmla="*/ 23 h 38"/>
                <a:gd name="T38" fmla="*/ 1593 w 38"/>
                <a:gd name="T39" fmla="*/ 22 h 38"/>
                <a:gd name="T40" fmla="*/ 1652 w 38"/>
                <a:gd name="T41" fmla="*/ 19 h 38"/>
                <a:gd name="T42" fmla="*/ 1652 w 38"/>
                <a:gd name="T43" fmla="*/ 16 h 38"/>
                <a:gd name="T44" fmla="*/ 1652 w 38"/>
                <a:gd name="T45" fmla="*/ 10 h 38"/>
                <a:gd name="T46" fmla="*/ 1532 w 38"/>
                <a:gd name="T47" fmla="*/ 10 h 38"/>
                <a:gd name="T48" fmla="*/ 1468 w 38"/>
                <a:gd name="T49" fmla="*/ 10 h 38"/>
                <a:gd name="T50" fmla="*/ 1352 w 38"/>
                <a:gd name="T51" fmla="*/ 12 h 38"/>
                <a:gd name="T52" fmla="*/ 1352 w 38"/>
                <a:gd name="T53" fmla="*/ 12 h 38"/>
                <a:gd name="T54" fmla="*/ 1232 w 38"/>
                <a:gd name="T55" fmla="*/ 14 h 38"/>
                <a:gd name="T56" fmla="*/ 1168 w 38"/>
                <a:gd name="T57" fmla="*/ 16 h 38"/>
                <a:gd name="T58" fmla="*/ 1137 w 38"/>
                <a:gd name="T59" fmla="*/ 20 h 38"/>
                <a:gd name="T60" fmla="*/ 1137 w 38"/>
                <a:gd name="T61" fmla="*/ 22 h 38"/>
                <a:gd name="T62" fmla="*/ 1137 w 38"/>
                <a:gd name="T63" fmla="*/ 23 h 38"/>
                <a:gd name="T64" fmla="*/ 776 w 38"/>
                <a:gd name="T65" fmla="*/ 22 h 38"/>
                <a:gd name="T66" fmla="*/ 545 w 38"/>
                <a:gd name="T67" fmla="*/ 21 h 38"/>
                <a:gd name="T68" fmla="*/ 484 w 38"/>
                <a:gd name="T69" fmla="*/ 16 h 38"/>
                <a:gd name="T70" fmla="*/ 424 w 38"/>
                <a:gd name="T71" fmla="*/ 14 h 38"/>
                <a:gd name="T72" fmla="*/ 484 w 38"/>
                <a:gd name="T73" fmla="*/ 11 h 38"/>
                <a:gd name="T74" fmla="*/ 545 w 38"/>
                <a:gd name="T75" fmla="*/ 9 h 38"/>
                <a:gd name="T76" fmla="*/ 655 w 38"/>
                <a:gd name="T77" fmla="*/ 9 h 38"/>
                <a:gd name="T78" fmla="*/ 776 w 38"/>
                <a:gd name="T79" fmla="*/ 8 h 38"/>
                <a:gd name="T80" fmla="*/ 1016 w 38"/>
                <a:gd name="T81" fmla="*/ 6 h 38"/>
                <a:gd name="T82" fmla="*/ 1137 w 38"/>
                <a:gd name="T83" fmla="*/ 6 h 38"/>
                <a:gd name="T84" fmla="*/ 1168 w 38"/>
                <a:gd name="T85" fmla="*/ 6 h 38"/>
                <a:gd name="T86" fmla="*/ 1352 w 38"/>
                <a:gd name="T87" fmla="*/ 8 h 38"/>
                <a:gd name="T88" fmla="*/ 1532 w 38"/>
                <a:gd name="T89" fmla="*/ 9 h 38"/>
                <a:gd name="T90" fmla="*/ 1761 w 38"/>
                <a:gd name="T91" fmla="*/ 9 h 38"/>
                <a:gd name="T92" fmla="*/ 2005 w 38"/>
                <a:gd name="T93" fmla="*/ 9 h 38"/>
                <a:gd name="T94" fmla="*/ 2061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1" name="Freeform 86"/>
            <p:cNvSpPr>
              <a:spLocks/>
            </p:cNvSpPr>
            <p:nvPr/>
          </p:nvSpPr>
          <p:spPr bwMode="auto">
            <a:xfrm>
              <a:off x="1220" y="1593"/>
              <a:ext cx="535" cy="1911"/>
            </a:xfrm>
            <a:custGeom>
              <a:avLst/>
              <a:gdLst>
                <a:gd name="T0" fmla="*/ 0 w 271"/>
                <a:gd name="T1" fmla="*/ 1316 h 2059"/>
                <a:gd name="T2" fmla="*/ 15979 w 271"/>
                <a:gd name="T3" fmla="*/ 1316 h 2059"/>
                <a:gd name="T4" fmla="*/ 15979 w 271"/>
                <a:gd name="T5" fmla="*/ 0 h 2059"/>
                <a:gd name="T6" fmla="*/ 0 w 271"/>
                <a:gd name="T7" fmla="*/ 0 h 2059"/>
                <a:gd name="T8" fmla="*/ 0 w 271"/>
                <a:gd name="T9" fmla="*/ 1316 h 2059"/>
                <a:gd name="T10" fmla="*/ 0 w 271"/>
                <a:gd name="T11" fmla="*/ 1316 h 20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059"/>
                <a:gd name="T20" fmla="*/ 271 w 271"/>
                <a:gd name="T21" fmla="*/ 2059 h 20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059">
                  <a:moveTo>
                    <a:pt x="0" y="2058"/>
                  </a:moveTo>
                  <a:lnTo>
                    <a:pt x="270" y="2058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2058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grpSp>
          <p:nvGrpSpPr>
            <p:cNvPr id="5" name="Group 87"/>
            <p:cNvGrpSpPr>
              <a:grpSpLocks/>
            </p:cNvGrpSpPr>
            <p:nvPr/>
          </p:nvGrpSpPr>
          <p:grpSpPr bwMode="auto">
            <a:xfrm>
              <a:off x="1130" y="3474"/>
              <a:ext cx="702" cy="203"/>
              <a:chOff x="3110" y="3961"/>
              <a:chExt cx="356" cy="218"/>
            </a:xfrm>
          </p:grpSpPr>
          <p:sp>
            <p:nvSpPr>
              <p:cNvPr id="63608" name="Freeform 88"/>
              <p:cNvSpPr>
                <a:spLocks/>
              </p:cNvSpPr>
              <p:nvPr/>
            </p:nvSpPr>
            <p:spPr bwMode="auto">
              <a:xfrm>
                <a:off x="3137" y="3961"/>
                <a:ext cx="300" cy="106"/>
              </a:xfrm>
              <a:custGeom>
                <a:avLst/>
                <a:gdLst>
                  <a:gd name="T0" fmla="*/ 285 w 300"/>
                  <a:gd name="T1" fmla="*/ 2 h 106"/>
                  <a:gd name="T2" fmla="*/ 290 w 300"/>
                  <a:gd name="T3" fmla="*/ 5 h 106"/>
                  <a:gd name="T4" fmla="*/ 295 w 300"/>
                  <a:gd name="T5" fmla="*/ 9 h 106"/>
                  <a:gd name="T6" fmla="*/ 295 w 300"/>
                  <a:gd name="T7" fmla="*/ 16 h 106"/>
                  <a:gd name="T8" fmla="*/ 297 w 300"/>
                  <a:gd name="T9" fmla="*/ 23 h 106"/>
                  <a:gd name="T10" fmla="*/ 298 w 300"/>
                  <a:gd name="T11" fmla="*/ 30 h 106"/>
                  <a:gd name="T12" fmla="*/ 297 w 300"/>
                  <a:gd name="T13" fmla="*/ 39 h 106"/>
                  <a:gd name="T14" fmla="*/ 293 w 300"/>
                  <a:gd name="T15" fmla="*/ 46 h 106"/>
                  <a:gd name="T16" fmla="*/ 290 w 300"/>
                  <a:gd name="T17" fmla="*/ 52 h 106"/>
                  <a:gd name="T18" fmla="*/ 285 w 300"/>
                  <a:gd name="T19" fmla="*/ 53 h 106"/>
                  <a:gd name="T20" fmla="*/ 281 w 300"/>
                  <a:gd name="T21" fmla="*/ 52 h 106"/>
                  <a:gd name="T22" fmla="*/ 283 w 300"/>
                  <a:gd name="T23" fmla="*/ 53 h 106"/>
                  <a:gd name="T24" fmla="*/ 287 w 300"/>
                  <a:gd name="T25" fmla="*/ 56 h 106"/>
                  <a:gd name="T26" fmla="*/ 293 w 300"/>
                  <a:gd name="T27" fmla="*/ 59 h 106"/>
                  <a:gd name="T28" fmla="*/ 294 w 300"/>
                  <a:gd name="T29" fmla="*/ 66 h 106"/>
                  <a:gd name="T30" fmla="*/ 296 w 300"/>
                  <a:gd name="T31" fmla="*/ 74 h 106"/>
                  <a:gd name="T32" fmla="*/ 296 w 300"/>
                  <a:gd name="T33" fmla="*/ 82 h 106"/>
                  <a:gd name="T34" fmla="*/ 295 w 300"/>
                  <a:gd name="T35" fmla="*/ 90 h 106"/>
                  <a:gd name="T36" fmla="*/ 291 w 300"/>
                  <a:gd name="T37" fmla="*/ 96 h 106"/>
                  <a:gd name="T38" fmla="*/ 288 w 300"/>
                  <a:gd name="T39" fmla="*/ 101 h 106"/>
                  <a:gd name="T40" fmla="*/ 284 w 300"/>
                  <a:gd name="T41" fmla="*/ 104 h 106"/>
                  <a:gd name="T42" fmla="*/ 281 w 300"/>
                  <a:gd name="T43" fmla="*/ 103 h 106"/>
                  <a:gd name="T44" fmla="*/ 17 w 300"/>
                  <a:gd name="T45" fmla="*/ 103 h 106"/>
                  <a:gd name="T46" fmla="*/ 12 w 300"/>
                  <a:gd name="T47" fmla="*/ 105 h 106"/>
                  <a:gd name="T48" fmla="*/ 7 w 300"/>
                  <a:gd name="T49" fmla="*/ 101 h 106"/>
                  <a:gd name="T50" fmla="*/ 3 w 300"/>
                  <a:gd name="T51" fmla="*/ 96 h 106"/>
                  <a:gd name="T52" fmla="*/ 1 w 300"/>
                  <a:gd name="T53" fmla="*/ 90 h 106"/>
                  <a:gd name="T54" fmla="*/ 0 w 300"/>
                  <a:gd name="T55" fmla="*/ 82 h 106"/>
                  <a:gd name="T56" fmla="*/ 0 w 300"/>
                  <a:gd name="T57" fmla="*/ 74 h 106"/>
                  <a:gd name="T58" fmla="*/ 1 w 300"/>
                  <a:gd name="T59" fmla="*/ 66 h 106"/>
                  <a:gd name="T60" fmla="*/ 5 w 300"/>
                  <a:gd name="T61" fmla="*/ 59 h 106"/>
                  <a:gd name="T62" fmla="*/ 9 w 300"/>
                  <a:gd name="T63" fmla="*/ 56 h 106"/>
                  <a:gd name="T64" fmla="*/ 14 w 300"/>
                  <a:gd name="T65" fmla="*/ 53 h 106"/>
                  <a:gd name="T66" fmla="*/ 17 w 300"/>
                  <a:gd name="T67" fmla="*/ 53 h 106"/>
                  <a:gd name="T68" fmla="*/ 12 w 300"/>
                  <a:gd name="T69" fmla="*/ 54 h 106"/>
                  <a:gd name="T70" fmla="*/ 8 w 300"/>
                  <a:gd name="T71" fmla="*/ 52 h 106"/>
                  <a:gd name="T72" fmla="*/ 4 w 300"/>
                  <a:gd name="T73" fmla="*/ 46 h 106"/>
                  <a:gd name="T74" fmla="*/ 2 w 300"/>
                  <a:gd name="T75" fmla="*/ 39 h 106"/>
                  <a:gd name="T76" fmla="*/ 1 w 300"/>
                  <a:gd name="T77" fmla="*/ 31 h 106"/>
                  <a:gd name="T78" fmla="*/ 1 w 300"/>
                  <a:gd name="T79" fmla="*/ 22 h 106"/>
                  <a:gd name="T80" fmla="*/ 3 w 300"/>
                  <a:gd name="T81" fmla="*/ 15 h 106"/>
                  <a:gd name="T82" fmla="*/ 8 w 300"/>
                  <a:gd name="T83" fmla="*/ 7 h 106"/>
                  <a:gd name="T84" fmla="*/ 13 w 300"/>
                  <a:gd name="T85" fmla="*/ 4 h 106"/>
                  <a:gd name="T86" fmla="*/ 18 w 300"/>
                  <a:gd name="T87" fmla="*/ 1 h 106"/>
                  <a:gd name="T88" fmla="*/ 24 w 300"/>
                  <a:gd name="T89" fmla="*/ 0 h 106"/>
                  <a:gd name="T90" fmla="*/ 61 w 300"/>
                  <a:gd name="T91" fmla="*/ 0 h 106"/>
                  <a:gd name="T92" fmla="*/ 125 w 300"/>
                  <a:gd name="T93" fmla="*/ 0 h 106"/>
                  <a:gd name="T94" fmla="*/ 197 w 300"/>
                  <a:gd name="T95" fmla="*/ 0 h 106"/>
                  <a:gd name="T96" fmla="*/ 256 w 300"/>
                  <a:gd name="T97" fmla="*/ 0 h 106"/>
                  <a:gd name="T98" fmla="*/ 283 w 300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0"/>
                  <a:gd name="T151" fmla="*/ 0 h 106"/>
                  <a:gd name="T152" fmla="*/ 300 w 300"/>
                  <a:gd name="T153" fmla="*/ 106 h 1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0" h="106">
                    <a:moveTo>
                      <a:pt x="281" y="1"/>
                    </a:moveTo>
                    <a:lnTo>
                      <a:pt x="283" y="2"/>
                    </a:lnTo>
                    <a:lnTo>
                      <a:pt x="285" y="2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5" y="9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7" y="18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6"/>
                    </a:lnTo>
                    <a:lnTo>
                      <a:pt x="298" y="30"/>
                    </a:lnTo>
                    <a:lnTo>
                      <a:pt x="298" y="34"/>
                    </a:lnTo>
                    <a:lnTo>
                      <a:pt x="297" y="37"/>
                    </a:lnTo>
                    <a:lnTo>
                      <a:pt x="297" y="39"/>
                    </a:lnTo>
                    <a:lnTo>
                      <a:pt x="295" y="43"/>
                    </a:lnTo>
                    <a:lnTo>
                      <a:pt x="295" y="44"/>
                    </a:lnTo>
                    <a:lnTo>
                      <a:pt x="293" y="46"/>
                    </a:lnTo>
                    <a:lnTo>
                      <a:pt x="293" y="48"/>
                    </a:lnTo>
                    <a:lnTo>
                      <a:pt x="291" y="50"/>
                    </a:lnTo>
                    <a:lnTo>
                      <a:pt x="290" y="52"/>
                    </a:lnTo>
                    <a:lnTo>
                      <a:pt x="288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3" y="53"/>
                    </a:lnTo>
                    <a:lnTo>
                      <a:pt x="281" y="53"/>
                    </a:lnTo>
                    <a:lnTo>
                      <a:pt x="281" y="52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6"/>
                    </a:lnTo>
                    <a:lnTo>
                      <a:pt x="289" y="57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3" y="62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5" y="68"/>
                    </a:lnTo>
                    <a:lnTo>
                      <a:pt x="295" y="72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7" y="78"/>
                    </a:lnTo>
                    <a:lnTo>
                      <a:pt x="296" y="82"/>
                    </a:lnTo>
                    <a:lnTo>
                      <a:pt x="296" y="84"/>
                    </a:lnTo>
                    <a:lnTo>
                      <a:pt x="295" y="88"/>
                    </a:lnTo>
                    <a:lnTo>
                      <a:pt x="295" y="90"/>
                    </a:lnTo>
                    <a:lnTo>
                      <a:pt x="294" y="93"/>
                    </a:lnTo>
                    <a:lnTo>
                      <a:pt x="293" y="94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0" y="100"/>
                    </a:lnTo>
                    <a:lnTo>
                      <a:pt x="288" y="101"/>
                    </a:lnTo>
                    <a:lnTo>
                      <a:pt x="286" y="103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1" y="104"/>
                    </a:lnTo>
                    <a:lnTo>
                      <a:pt x="281" y="103"/>
                    </a:lnTo>
                    <a:lnTo>
                      <a:pt x="280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7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1" y="93"/>
                    </a:lnTo>
                    <a:lnTo>
                      <a:pt x="1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61" y="0"/>
                    </a:lnTo>
                    <a:lnTo>
                      <a:pt x="80" y="0"/>
                    </a:lnTo>
                    <a:lnTo>
                      <a:pt x="102" y="0"/>
                    </a:lnTo>
                    <a:lnTo>
                      <a:pt x="125" y="0"/>
                    </a:lnTo>
                    <a:lnTo>
                      <a:pt x="150" y="0"/>
                    </a:lnTo>
                    <a:lnTo>
                      <a:pt x="173" y="0"/>
                    </a:lnTo>
                    <a:lnTo>
                      <a:pt x="197" y="0"/>
                    </a:lnTo>
                    <a:lnTo>
                      <a:pt x="219" y="0"/>
                    </a:lnTo>
                    <a:lnTo>
                      <a:pt x="240" y="0"/>
                    </a:lnTo>
                    <a:lnTo>
                      <a:pt x="256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1" y="1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09" name="Freeform 89"/>
              <p:cNvSpPr>
                <a:spLocks/>
              </p:cNvSpPr>
              <p:nvPr/>
            </p:nvSpPr>
            <p:spPr bwMode="auto">
              <a:xfrm>
                <a:off x="3209" y="3964"/>
                <a:ext cx="230" cy="51"/>
              </a:xfrm>
              <a:custGeom>
                <a:avLst/>
                <a:gdLst>
                  <a:gd name="T0" fmla="*/ 217 w 230"/>
                  <a:gd name="T1" fmla="*/ 5 h 51"/>
                  <a:gd name="T2" fmla="*/ 213 w 230"/>
                  <a:gd name="T3" fmla="*/ 13 h 51"/>
                  <a:gd name="T4" fmla="*/ 209 w 230"/>
                  <a:gd name="T5" fmla="*/ 21 h 51"/>
                  <a:gd name="T6" fmla="*/ 204 w 230"/>
                  <a:gd name="T7" fmla="*/ 28 h 51"/>
                  <a:gd name="T8" fmla="*/ 194 w 230"/>
                  <a:gd name="T9" fmla="*/ 34 h 51"/>
                  <a:gd name="T10" fmla="*/ 181 w 230"/>
                  <a:gd name="T11" fmla="*/ 39 h 51"/>
                  <a:gd name="T12" fmla="*/ 161 w 230"/>
                  <a:gd name="T13" fmla="*/ 42 h 51"/>
                  <a:gd name="T14" fmla="*/ 135 w 230"/>
                  <a:gd name="T15" fmla="*/ 42 h 51"/>
                  <a:gd name="T16" fmla="*/ 111 w 230"/>
                  <a:gd name="T17" fmla="*/ 42 h 51"/>
                  <a:gd name="T18" fmla="*/ 95 w 230"/>
                  <a:gd name="T19" fmla="*/ 43 h 51"/>
                  <a:gd name="T20" fmla="*/ 77 w 230"/>
                  <a:gd name="T21" fmla="*/ 45 h 51"/>
                  <a:gd name="T22" fmla="*/ 59 w 230"/>
                  <a:gd name="T23" fmla="*/ 45 h 51"/>
                  <a:gd name="T24" fmla="*/ 41 w 230"/>
                  <a:gd name="T25" fmla="*/ 47 h 51"/>
                  <a:gd name="T26" fmla="*/ 25 w 230"/>
                  <a:gd name="T27" fmla="*/ 48 h 51"/>
                  <a:gd name="T28" fmla="*/ 11 w 230"/>
                  <a:gd name="T29" fmla="*/ 50 h 51"/>
                  <a:gd name="T30" fmla="*/ 2 w 230"/>
                  <a:gd name="T31" fmla="*/ 50 h 51"/>
                  <a:gd name="T32" fmla="*/ 0 w 230"/>
                  <a:gd name="T33" fmla="*/ 50 h 51"/>
                  <a:gd name="T34" fmla="*/ 6 w 230"/>
                  <a:gd name="T35" fmla="*/ 50 h 51"/>
                  <a:gd name="T36" fmla="*/ 19 w 230"/>
                  <a:gd name="T37" fmla="*/ 50 h 51"/>
                  <a:gd name="T38" fmla="*/ 34 w 230"/>
                  <a:gd name="T39" fmla="*/ 50 h 51"/>
                  <a:gd name="T40" fmla="*/ 50 w 230"/>
                  <a:gd name="T41" fmla="*/ 50 h 51"/>
                  <a:gd name="T42" fmla="*/ 67 w 230"/>
                  <a:gd name="T43" fmla="*/ 50 h 51"/>
                  <a:gd name="T44" fmla="*/ 81 w 230"/>
                  <a:gd name="T45" fmla="*/ 50 h 51"/>
                  <a:gd name="T46" fmla="*/ 91 w 230"/>
                  <a:gd name="T47" fmla="*/ 50 h 51"/>
                  <a:gd name="T48" fmla="*/ 95 w 230"/>
                  <a:gd name="T49" fmla="*/ 50 h 51"/>
                  <a:gd name="T50" fmla="*/ 103 w 230"/>
                  <a:gd name="T51" fmla="*/ 50 h 51"/>
                  <a:gd name="T52" fmla="*/ 119 w 230"/>
                  <a:gd name="T53" fmla="*/ 50 h 51"/>
                  <a:gd name="T54" fmla="*/ 139 w 230"/>
                  <a:gd name="T55" fmla="*/ 50 h 51"/>
                  <a:gd name="T56" fmla="*/ 158 w 230"/>
                  <a:gd name="T57" fmla="*/ 50 h 51"/>
                  <a:gd name="T58" fmla="*/ 178 w 230"/>
                  <a:gd name="T59" fmla="*/ 50 h 51"/>
                  <a:gd name="T60" fmla="*/ 193 w 230"/>
                  <a:gd name="T61" fmla="*/ 50 h 51"/>
                  <a:gd name="T62" fmla="*/ 202 w 230"/>
                  <a:gd name="T63" fmla="*/ 50 h 51"/>
                  <a:gd name="T64" fmla="*/ 210 w 230"/>
                  <a:gd name="T65" fmla="*/ 50 h 51"/>
                  <a:gd name="T66" fmla="*/ 219 w 230"/>
                  <a:gd name="T67" fmla="*/ 48 h 51"/>
                  <a:gd name="T68" fmla="*/ 225 w 230"/>
                  <a:gd name="T69" fmla="*/ 41 h 51"/>
                  <a:gd name="T70" fmla="*/ 228 w 230"/>
                  <a:gd name="T71" fmla="*/ 33 h 51"/>
                  <a:gd name="T72" fmla="*/ 228 w 230"/>
                  <a:gd name="T73" fmla="*/ 23 h 51"/>
                  <a:gd name="T74" fmla="*/ 225 w 230"/>
                  <a:gd name="T75" fmla="*/ 14 h 51"/>
                  <a:gd name="T76" fmla="*/ 223 w 230"/>
                  <a:gd name="T77" fmla="*/ 6 h 51"/>
                  <a:gd name="T78" fmla="*/ 219 w 230"/>
                  <a:gd name="T79" fmla="*/ 2 h 51"/>
                  <a:gd name="T80" fmla="*/ 218 w 230"/>
                  <a:gd name="T81" fmla="*/ 0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51"/>
                  <a:gd name="T125" fmla="*/ 230 w 230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51">
                    <a:moveTo>
                      <a:pt x="218" y="0"/>
                    </a:moveTo>
                    <a:lnTo>
                      <a:pt x="217" y="5"/>
                    </a:lnTo>
                    <a:lnTo>
                      <a:pt x="215" y="9"/>
                    </a:lnTo>
                    <a:lnTo>
                      <a:pt x="213" y="13"/>
                    </a:lnTo>
                    <a:lnTo>
                      <a:pt x="212" y="17"/>
                    </a:lnTo>
                    <a:lnTo>
                      <a:pt x="209" y="21"/>
                    </a:lnTo>
                    <a:lnTo>
                      <a:pt x="207" y="24"/>
                    </a:lnTo>
                    <a:lnTo>
                      <a:pt x="204" y="28"/>
                    </a:lnTo>
                    <a:lnTo>
                      <a:pt x="201" y="31"/>
                    </a:lnTo>
                    <a:lnTo>
                      <a:pt x="194" y="34"/>
                    </a:lnTo>
                    <a:lnTo>
                      <a:pt x="188" y="37"/>
                    </a:lnTo>
                    <a:lnTo>
                      <a:pt x="181" y="39"/>
                    </a:lnTo>
                    <a:lnTo>
                      <a:pt x="172" y="40"/>
                    </a:lnTo>
                    <a:lnTo>
                      <a:pt x="161" y="42"/>
                    </a:lnTo>
                    <a:lnTo>
                      <a:pt x="149" y="42"/>
                    </a:lnTo>
                    <a:lnTo>
                      <a:pt x="135" y="42"/>
                    </a:lnTo>
                    <a:lnTo>
                      <a:pt x="119" y="41"/>
                    </a:lnTo>
                    <a:lnTo>
                      <a:pt x="111" y="42"/>
                    </a:lnTo>
                    <a:lnTo>
                      <a:pt x="103" y="42"/>
                    </a:lnTo>
                    <a:lnTo>
                      <a:pt x="95" y="43"/>
                    </a:lnTo>
                    <a:lnTo>
                      <a:pt x="86" y="43"/>
                    </a:lnTo>
                    <a:lnTo>
                      <a:pt x="77" y="45"/>
                    </a:lnTo>
                    <a:lnTo>
                      <a:pt x="68" y="45"/>
                    </a:lnTo>
                    <a:lnTo>
                      <a:pt x="59" y="45"/>
                    </a:lnTo>
                    <a:lnTo>
                      <a:pt x="50" y="45"/>
                    </a:lnTo>
                    <a:lnTo>
                      <a:pt x="41" y="47"/>
                    </a:lnTo>
                    <a:lnTo>
                      <a:pt x="32" y="47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11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4" y="50"/>
                    </a:lnTo>
                    <a:lnTo>
                      <a:pt x="43" y="5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67" y="50"/>
                    </a:lnTo>
                    <a:lnTo>
                      <a:pt x="75" y="50"/>
                    </a:lnTo>
                    <a:lnTo>
                      <a:pt x="81" y="50"/>
                    </a:lnTo>
                    <a:lnTo>
                      <a:pt x="87" y="50"/>
                    </a:lnTo>
                    <a:lnTo>
                      <a:pt x="91" y="50"/>
                    </a:lnTo>
                    <a:lnTo>
                      <a:pt x="95" y="50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11" y="5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39" y="50"/>
                    </a:lnTo>
                    <a:lnTo>
                      <a:pt x="149" y="50"/>
                    </a:lnTo>
                    <a:lnTo>
                      <a:pt x="158" y="50"/>
                    </a:lnTo>
                    <a:lnTo>
                      <a:pt x="169" y="50"/>
                    </a:lnTo>
                    <a:lnTo>
                      <a:pt x="178" y="50"/>
                    </a:lnTo>
                    <a:lnTo>
                      <a:pt x="187" y="50"/>
                    </a:lnTo>
                    <a:lnTo>
                      <a:pt x="193" y="50"/>
                    </a:lnTo>
                    <a:lnTo>
                      <a:pt x="199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10" y="50"/>
                    </a:lnTo>
                    <a:lnTo>
                      <a:pt x="215" y="50"/>
                    </a:lnTo>
                    <a:lnTo>
                      <a:pt x="219" y="48"/>
                    </a:lnTo>
                    <a:lnTo>
                      <a:pt x="223" y="44"/>
                    </a:lnTo>
                    <a:lnTo>
                      <a:pt x="225" y="41"/>
                    </a:lnTo>
                    <a:lnTo>
                      <a:pt x="227" y="37"/>
                    </a:lnTo>
                    <a:lnTo>
                      <a:pt x="228" y="33"/>
                    </a:lnTo>
                    <a:lnTo>
                      <a:pt x="229" y="27"/>
                    </a:lnTo>
                    <a:lnTo>
                      <a:pt x="228" y="23"/>
                    </a:lnTo>
                    <a:lnTo>
                      <a:pt x="227" y="18"/>
                    </a:lnTo>
                    <a:lnTo>
                      <a:pt x="225" y="14"/>
                    </a:lnTo>
                    <a:lnTo>
                      <a:pt x="225" y="9"/>
                    </a:lnTo>
                    <a:lnTo>
                      <a:pt x="223" y="6"/>
                    </a:lnTo>
                    <a:lnTo>
                      <a:pt x="221" y="3"/>
                    </a:lnTo>
                    <a:lnTo>
                      <a:pt x="219" y="2"/>
                    </a:lnTo>
                    <a:lnTo>
                      <a:pt x="21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0" name="Freeform 90"/>
              <p:cNvSpPr>
                <a:spLocks/>
              </p:cNvSpPr>
              <p:nvPr/>
            </p:nvSpPr>
            <p:spPr bwMode="auto">
              <a:xfrm>
                <a:off x="3110" y="4077"/>
                <a:ext cx="354" cy="102"/>
              </a:xfrm>
              <a:custGeom>
                <a:avLst/>
                <a:gdLst>
                  <a:gd name="T0" fmla="*/ 0 w 354"/>
                  <a:gd name="T1" fmla="*/ 0 h 102"/>
                  <a:gd name="T2" fmla="*/ 0 w 354"/>
                  <a:gd name="T3" fmla="*/ 101 h 102"/>
                  <a:gd name="T4" fmla="*/ 353 w 354"/>
                  <a:gd name="T5" fmla="*/ 101 h 102"/>
                  <a:gd name="T6" fmla="*/ 353 w 354"/>
                  <a:gd name="T7" fmla="*/ 0 h 102"/>
                  <a:gd name="T8" fmla="*/ 0 w 354"/>
                  <a:gd name="T9" fmla="*/ 0 h 102"/>
                  <a:gd name="T10" fmla="*/ 0 w 354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02"/>
                  <a:gd name="T20" fmla="*/ 354 w 354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02">
                    <a:moveTo>
                      <a:pt x="0" y="0"/>
                    </a:moveTo>
                    <a:lnTo>
                      <a:pt x="0" y="101"/>
                    </a:lnTo>
                    <a:lnTo>
                      <a:pt x="353" y="101"/>
                    </a:lnTo>
                    <a:lnTo>
                      <a:pt x="35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1" name="Freeform 91"/>
              <p:cNvSpPr>
                <a:spLocks/>
              </p:cNvSpPr>
              <p:nvPr/>
            </p:nvSpPr>
            <p:spPr bwMode="auto">
              <a:xfrm>
                <a:off x="3115" y="4079"/>
                <a:ext cx="351" cy="100"/>
              </a:xfrm>
              <a:custGeom>
                <a:avLst/>
                <a:gdLst>
                  <a:gd name="T0" fmla="*/ 348 w 351"/>
                  <a:gd name="T1" fmla="*/ 4 h 100"/>
                  <a:gd name="T2" fmla="*/ 348 w 351"/>
                  <a:gd name="T3" fmla="*/ 18 h 100"/>
                  <a:gd name="T4" fmla="*/ 349 w 351"/>
                  <a:gd name="T5" fmla="*/ 39 h 100"/>
                  <a:gd name="T6" fmla="*/ 349 w 351"/>
                  <a:gd name="T7" fmla="*/ 65 h 100"/>
                  <a:gd name="T8" fmla="*/ 349 w 351"/>
                  <a:gd name="T9" fmla="*/ 87 h 100"/>
                  <a:gd name="T10" fmla="*/ 346 w 351"/>
                  <a:gd name="T11" fmla="*/ 99 h 100"/>
                  <a:gd name="T12" fmla="*/ 295 w 351"/>
                  <a:gd name="T13" fmla="*/ 99 h 100"/>
                  <a:gd name="T14" fmla="*/ 207 w 351"/>
                  <a:gd name="T15" fmla="*/ 99 h 100"/>
                  <a:gd name="T16" fmla="*/ 110 w 351"/>
                  <a:gd name="T17" fmla="*/ 99 h 100"/>
                  <a:gd name="T18" fmla="*/ 31 w 351"/>
                  <a:gd name="T19" fmla="*/ 99 h 100"/>
                  <a:gd name="T20" fmla="*/ 0 w 351"/>
                  <a:gd name="T21" fmla="*/ 99 h 100"/>
                  <a:gd name="T22" fmla="*/ 5 w 351"/>
                  <a:gd name="T23" fmla="*/ 99 h 100"/>
                  <a:gd name="T24" fmla="*/ 15 w 351"/>
                  <a:gd name="T25" fmla="*/ 96 h 100"/>
                  <a:gd name="T26" fmla="*/ 23 w 351"/>
                  <a:gd name="T27" fmla="*/ 95 h 100"/>
                  <a:gd name="T28" fmla="*/ 34 w 351"/>
                  <a:gd name="T29" fmla="*/ 93 h 100"/>
                  <a:gd name="T30" fmla="*/ 40 w 351"/>
                  <a:gd name="T31" fmla="*/ 92 h 100"/>
                  <a:gd name="T32" fmla="*/ 49 w 351"/>
                  <a:gd name="T33" fmla="*/ 90 h 100"/>
                  <a:gd name="T34" fmla="*/ 63 w 351"/>
                  <a:gd name="T35" fmla="*/ 89 h 100"/>
                  <a:gd name="T36" fmla="*/ 84 w 351"/>
                  <a:gd name="T37" fmla="*/ 87 h 100"/>
                  <a:gd name="T38" fmla="*/ 102 w 351"/>
                  <a:gd name="T39" fmla="*/ 87 h 100"/>
                  <a:gd name="T40" fmla="*/ 118 w 351"/>
                  <a:gd name="T41" fmla="*/ 85 h 100"/>
                  <a:gd name="T42" fmla="*/ 126 w 351"/>
                  <a:gd name="T43" fmla="*/ 83 h 100"/>
                  <a:gd name="T44" fmla="*/ 139 w 351"/>
                  <a:gd name="T45" fmla="*/ 82 h 100"/>
                  <a:gd name="T46" fmla="*/ 155 w 351"/>
                  <a:gd name="T47" fmla="*/ 81 h 100"/>
                  <a:gd name="T48" fmla="*/ 173 w 351"/>
                  <a:gd name="T49" fmla="*/ 80 h 100"/>
                  <a:gd name="T50" fmla="*/ 189 w 351"/>
                  <a:gd name="T51" fmla="*/ 78 h 100"/>
                  <a:gd name="T52" fmla="*/ 200 w 351"/>
                  <a:gd name="T53" fmla="*/ 75 h 100"/>
                  <a:gd name="T54" fmla="*/ 207 w 351"/>
                  <a:gd name="T55" fmla="*/ 75 h 100"/>
                  <a:gd name="T56" fmla="*/ 220 w 351"/>
                  <a:gd name="T57" fmla="*/ 74 h 100"/>
                  <a:gd name="T58" fmla="*/ 233 w 351"/>
                  <a:gd name="T59" fmla="*/ 73 h 100"/>
                  <a:gd name="T60" fmla="*/ 248 w 351"/>
                  <a:gd name="T61" fmla="*/ 71 h 100"/>
                  <a:gd name="T62" fmla="*/ 257 w 351"/>
                  <a:gd name="T63" fmla="*/ 71 h 100"/>
                  <a:gd name="T64" fmla="*/ 271 w 351"/>
                  <a:gd name="T65" fmla="*/ 66 h 100"/>
                  <a:gd name="T66" fmla="*/ 285 w 351"/>
                  <a:gd name="T67" fmla="*/ 61 h 100"/>
                  <a:gd name="T68" fmla="*/ 297 w 351"/>
                  <a:gd name="T69" fmla="*/ 55 h 100"/>
                  <a:gd name="T70" fmla="*/ 303 w 351"/>
                  <a:gd name="T71" fmla="*/ 50 h 100"/>
                  <a:gd name="T72" fmla="*/ 309 w 351"/>
                  <a:gd name="T73" fmla="*/ 46 h 100"/>
                  <a:gd name="T74" fmla="*/ 312 w 351"/>
                  <a:gd name="T75" fmla="*/ 44 h 100"/>
                  <a:gd name="T76" fmla="*/ 314 w 351"/>
                  <a:gd name="T77" fmla="*/ 38 h 100"/>
                  <a:gd name="T78" fmla="*/ 318 w 351"/>
                  <a:gd name="T79" fmla="*/ 29 h 100"/>
                  <a:gd name="T80" fmla="*/ 323 w 351"/>
                  <a:gd name="T81" fmla="*/ 20 h 100"/>
                  <a:gd name="T82" fmla="*/ 328 w 351"/>
                  <a:gd name="T83" fmla="*/ 10 h 100"/>
                  <a:gd name="T84" fmla="*/ 334 w 351"/>
                  <a:gd name="T85" fmla="*/ 0 h 100"/>
                  <a:gd name="T86" fmla="*/ 334 w 351"/>
                  <a:gd name="T87" fmla="*/ 0 h 100"/>
                  <a:gd name="T88" fmla="*/ 338 w 351"/>
                  <a:gd name="T89" fmla="*/ 0 h 100"/>
                  <a:gd name="T90" fmla="*/ 341 w 351"/>
                  <a:gd name="T91" fmla="*/ 0 h 100"/>
                  <a:gd name="T92" fmla="*/ 346 w 351"/>
                  <a:gd name="T93" fmla="*/ 0 h 100"/>
                  <a:gd name="T94" fmla="*/ 347 w 351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1"/>
                  <a:gd name="T145" fmla="*/ 0 h 100"/>
                  <a:gd name="T146" fmla="*/ 351 w 351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1" h="100">
                    <a:moveTo>
                      <a:pt x="348" y="0"/>
                    </a:moveTo>
                    <a:lnTo>
                      <a:pt x="348" y="1"/>
                    </a:lnTo>
                    <a:lnTo>
                      <a:pt x="348" y="4"/>
                    </a:lnTo>
                    <a:lnTo>
                      <a:pt x="348" y="8"/>
                    </a:lnTo>
                    <a:lnTo>
                      <a:pt x="348" y="12"/>
                    </a:lnTo>
                    <a:lnTo>
                      <a:pt x="348" y="18"/>
                    </a:lnTo>
                    <a:lnTo>
                      <a:pt x="348" y="25"/>
                    </a:lnTo>
                    <a:lnTo>
                      <a:pt x="348" y="32"/>
                    </a:lnTo>
                    <a:lnTo>
                      <a:pt x="349" y="39"/>
                    </a:lnTo>
                    <a:lnTo>
                      <a:pt x="349" y="48"/>
                    </a:lnTo>
                    <a:lnTo>
                      <a:pt x="349" y="56"/>
                    </a:lnTo>
                    <a:lnTo>
                      <a:pt x="349" y="65"/>
                    </a:lnTo>
                    <a:lnTo>
                      <a:pt x="349" y="72"/>
                    </a:lnTo>
                    <a:lnTo>
                      <a:pt x="349" y="80"/>
                    </a:lnTo>
                    <a:lnTo>
                      <a:pt x="349" y="87"/>
                    </a:lnTo>
                    <a:lnTo>
                      <a:pt x="349" y="94"/>
                    </a:lnTo>
                    <a:lnTo>
                      <a:pt x="350" y="99"/>
                    </a:lnTo>
                    <a:lnTo>
                      <a:pt x="346" y="99"/>
                    </a:lnTo>
                    <a:lnTo>
                      <a:pt x="335" y="99"/>
                    </a:lnTo>
                    <a:lnTo>
                      <a:pt x="317" y="99"/>
                    </a:lnTo>
                    <a:lnTo>
                      <a:pt x="295" y="99"/>
                    </a:lnTo>
                    <a:lnTo>
                      <a:pt x="268" y="99"/>
                    </a:lnTo>
                    <a:lnTo>
                      <a:pt x="239" y="99"/>
                    </a:lnTo>
                    <a:lnTo>
                      <a:pt x="207" y="99"/>
                    </a:lnTo>
                    <a:lnTo>
                      <a:pt x="175" y="99"/>
                    </a:lnTo>
                    <a:lnTo>
                      <a:pt x="142" y="99"/>
                    </a:lnTo>
                    <a:lnTo>
                      <a:pt x="110" y="99"/>
                    </a:lnTo>
                    <a:lnTo>
                      <a:pt x="80" y="99"/>
                    </a:lnTo>
                    <a:lnTo>
                      <a:pt x="54" y="99"/>
                    </a:lnTo>
                    <a:lnTo>
                      <a:pt x="31" y="99"/>
                    </a:lnTo>
                    <a:lnTo>
                      <a:pt x="15" y="99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5" y="96"/>
                    </a:lnTo>
                    <a:lnTo>
                      <a:pt x="18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49" y="90"/>
                    </a:lnTo>
                    <a:lnTo>
                      <a:pt x="53" y="90"/>
                    </a:lnTo>
                    <a:lnTo>
                      <a:pt x="58" y="89"/>
                    </a:lnTo>
                    <a:lnTo>
                      <a:pt x="63" y="89"/>
                    </a:lnTo>
                    <a:lnTo>
                      <a:pt x="70" y="89"/>
                    </a:lnTo>
                    <a:lnTo>
                      <a:pt x="76" y="89"/>
                    </a:lnTo>
                    <a:lnTo>
                      <a:pt x="84" y="87"/>
                    </a:lnTo>
                    <a:lnTo>
                      <a:pt x="89" y="87"/>
                    </a:lnTo>
                    <a:lnTo>
                      <a:pt x="96" y="87"/>
                    </a:lnTo>
                    <a:lnTo>
                      <a:pt x="102" y="87"/>
                    </a:lnTo>
                    <a:lnTo>
                      <a:pt x="108" y="85"/>
                    </a:lnTo>
                    <a:lnTo>
                      <a:pt x="113" y="85"/>
                    </a:lnTo>
                    <a:lnTo>
                      <a:pt x="118" y="85"/>
                    </a:lnTo>
                    <a:lnTo>
                      <a:pt x="121" y="85"/>
                    </a:lnTo>
                    <a:lnTo>
                      <a:pt x="124" y="83"/>
                    </a:lnTo>
                    <a:lnTo>
                      <a:pt x="126" y="83"/>
                    </a:lnTo>
                    <a:lnTo>
                      <a:pt x="130" y="83"/>
                    </a:lnTo>
                    <a:lnTo>
                      <a:pt x="134" y="83"/>
                    </a:lnTo>
                    <a:lnTo>
                      <a:pt x="139" y="82"/>
                    </a:lnTo>
                    <a:lnTo>
                      <a:pt x="143" y="82"/>
                    </a:lnTo>
                    <a:lnTo>
                      <a:pt x="150" y="81"/>
                    </a:lnTo>
                    <a:lnTo>
                      <a:pt x="155" y="81"/>
                    </a:lnTo>
                    <a:lnTo>
                      <a:pt x="162" y="80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8" y="80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6" y="77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4" y="75"/>
                    </a:lnTo>
                    <a:lnTo>
                      <a:pt x="207" y="75"/>
                    </a:lnTo>
                    <a:lnTo>
                      <a:pt x="211" y="74"/>
                    </a:lnTo>
                    <a:lnTo>
                      <a:pt x="215" y="74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9" y="73"/>
                    </a:lnTo>
                    <a:lnTo>
                      <a:pt x="233" y="73"/>
                    </a:lnTo>
                    <a:lnTo>
                      <a:pt x="239" y="73"/>
                    </a:lnTo>
                    <a:lnTo>
                      <a:pt x="243" y="73"/>
                    </a:lnTo>
                    <a:lnTo>
                      <a:pt x="248" y="71"/>
                    </a:lnTo>
                    <a:lnTo>
                      <a:pt x="251" y="71"/>
                    </a:lnTo>
                    <a:lnTo>
                      <a:pt x="255" y="71"/>
                    </a:lnTo>
                    <a:lnTo>
                      <a:pt x="257" y="71"/>
                    </a:lnTo>
                    <a:lnTo>
                      <a:pt x="260" y="69"/>
                    </a:lnTo>
                    <a:lnTo>
                      <a:pt x="265" y="68"/>
                    </a:lnTo>
                    <a:lnTo>
                      <a:pt x="271" y="66"/>
                    </a:lnTo>
                    <a:lnTo>
                      <a:pt x="276" y="64"/>
                    </a:lnTo>
                    <a:lnTo>
                      <a:pt x="281" y="62"/>
                    </a:lnTo>
                    <a:lnTo>
                      <a:pt x="285" y="61"/>
                    </a:lnTo>
                    <a:lnTo>
                      <a:pt x="290" y="59"/>
                    </a:lnTo>
                    <a:lnTo>
                      <a:pt x="293" y="57"/>
                    </a:lnTo>
                    <a:lnTo>
                      <a:pt x="297" y="55"/>
                    </a:lnTo>
                    <a:lnTo>
                      <a:pt x="298" y="54"/>
                    </a:lnTo>
                    <a:lnTo>
                      <a:pt x="301" y="52"/>
                    </a:lnTo>
                    <a:lnTo>
                      <a:pt x="303" y="50"/>
                    </a:lnTo>
                    <a:lnTo>
                      <a:pt x="306" y="48"/>
                    </a:lnTo>
                    <a:lnTo>
                      <a:pt x="307" y="48"/>
                    </a:lnTo>
                    <a:lnTo>
                      <a:pt x="309" y="46"/>
                    </a:lnTo>
                    <a:lnTo>
                      <a:pt x="311" y="45"/>
                    </a:lnTo>
                    <a:lnTo>
                      <a:pt x="312" y="44"/>
                    </a:lnTo>
                    <a:lnTo>
                      <a:pt x="312" y="42"/>
                    </a:lnTo>
                    <a:lnTo>
                      <a:pt x="312" y="41"/>
                    </a:lnTo>
                    <a:lnTo>
                      <a:pt x="314" y="38"/>
                    </a:lnTo>
                    <a:lnTo>
                      <a:pt x="315" y="36"/>
                    </a:lnTo>
                    <a:lnTo>
                      <a:pt x="316" y="33"/>
                    </a:lnTo>
                    <a:lnTo>
                      <a:pt x="318" y="29"/>
                    </a:lnTo>
                    <a:lnTo>
                      <a:pt x="320" y="26"/>
                    </a:lnTo>
                    <a:lnTo>
                      <a:pt x="321" y="23"/>
                    </a:lnTo>
                    <a:lnTo>
                      <a:pt x="323" y="20"/>
                    </a:lnTo>
                    <a:lnTo>
                      <a:pt x="325" y="16"/>
                    </a:lnTo>
                    <a:lnTo>
                      <a:pt x="327" y="12"/>
                    </a:lnTo>
                    <a:lnTo>
                      <a:pt x="328" y="10"/>
                    </a:lnTo>
                    <a:lnTo>
                      <a:pt x="330" y="7"/>
                    </a:lnTo>
                    <a:lnTo>
                      <a:pt x="332" y="4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6" y="0"/>
                    </a:lnTo>
                    <a:lnTo>
                      <a:pt x="347" y="0"/>
                    </a:lnTo>
                    <a:lnTo>
                      <a:pt x="348" y="0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2" name="Freeform 92"/>
              <p:cNvSpPr>
                <a:spLocks/>
              </p:cNvSpPr>
              <p:nvPr/>
            </p:nvSpPr>
            <p:spPr bwMode="auto">
              <a:xfrm>
                <a:off x="3160" y="4013"/>
                <a:ext cx="277" cy="55"/>
              </a:xfrm>
              <a:custGeom>
                <a:avLst/>
                <a:gdLst>
                  <a:gd name="T0" fmla="*/ 264 w 277"/>
                  <a:gd name="T1" fmla="*/ 2 h 55"/>
                  <a:gd name="T2" fmla="*/ 263 w 277"/>
                  <a:gd name="T3" fmla="*/ 2 h 55"/>
                  <a:gd name="T4" fmla="*/ 261 w 277"/>
                  <a:gd name="T5" fmla="*/ 2 h 55"/>
                  <a:gd name="T6" fmla="*/ 261 w 277"/>
                  <a:gd name="T7" fmla="*/ 2 h 55"/>
                  <a:gd name="T8" fmla="*/ 259 w 277"/>
                  <a:gd name="T9" fmla="*/ 1 h 55"/>
                  <a:gd name="T10" fmla="*/ 258 w 277"/>
                  <a:gd name="T11" fmla="*/ 1 h 55"/>
                  <a:gd name="T12" fmla="*/ 257 w 277"/>
                  <a:gd name="T13" fmla="*/ 1 h 55"/>
                  <a:gd name="T14" fmla="*/ 257 w 277"/>
                  <a:gd name="T15" fmla="*/ 1 h 55"/>
                  <a:gd name="T16" fmla="*/ 256 w 277"/>
                  <a:gd name="T17" fmla="*/ 4 h 55"/>
                  <a:gd name="T18" fmla="*/ 255 w 277"/>
                  <a:gd name="T19" fmla="*/ 10 h 55"/>
                  <a:gd name="T20" fmla="*/ 252 w 277"/>
                  <a:gd name="T21" fmla="*/ 16 h 55"/>
                  <a:gd name="T22" fmla="*/ 247 w 277"/>
                  <a:gd name="T23" fmla="*/ 23 h 55"/>
                  <a:gd name="T24" fmla="*/ 238 w 277"/>
                  <a:gd name="T25" fmla="*/ 29 h 55"/>
                  <a:gd name="T26" fmla="*/ 224 w 277"/>
                  <a:gd name="T27" fmla="*/ 34 h 55"/>
                  <a:gd name="T28" fmla="*/ 205 w 277"/>
                  <a:gd name="T29" fmla="*/ 38 h 55"/>
                  <a:gd name="T30" fmla="*/ 180 w 277"/>
                  <a:gd name="T31" fmla="*/ 40 h 55"/>
                  <a:gd name="T32" fmla="*/ 157 w 277"/>
                  <a:gd name="T33" fmla="*/ 42 h 55"/>
                  <a:gd name="T34" fmla="*/ 136 w 277"/>
                  <a:gd name="T35" fmla="*/ 42 h 55"/>
                  <a:gd name="T36" fmla="*/ 112 w 277"/>
                  <a:gd name="T37" fmla="*/ 44 h 55"/>
                  <a:gd name="T38" fmla="*/ 85 w 277"/>
                  <a:gd name="T39" fmla="*/ 45 h 55"/>
                  <a:gd name="T40" fmla="*/ 59 w 277"/>
                  <a:gd name="T41" fmla="*/ 47 h 55"/>
                  <a:gd name="T42" fmla="*/ 36 w 277"/>
                  <a:gd name="T43" fmla="*/ 49 h 55"/>
                  <a:gd name="T44" fmla="*/ 16 w 277"/>
                  <a:gd name="T45" fmla="*/ 51 h 55"/>
                  <a:gd name="T46" fmla="*/ 2 w 277"/>
                  <a:gd name="T47" fmla="*/ 51 h 55"/>
                  <a:gd name="T48" fmla="*/ 0 w 277"/>
                  <a:gd name="T49" fmla="*/ 52 h 55"/>
                  <a:gd name="T50" fmla="*/ 10 w 277"/>
                  <a:gd name="T51" fmla="*/ 52 h 55"/>
                  <a:gd name="T52" fmla="*/ 29 w 277"/>
                  <a:gd name="T53" fmla="*/ 52 h 55"/>
                  <a:gd name="T54" fmla="*/ 53 w 277"/>
                  <a:gd name="T55" fmla="*/ 52 h 55"/>
                  <a:gd name="T56" fmla="*/ 78 w 277"/>
                  <a:gd name="T57" fmla="*/ 52 h 55"/>
                  <a:gd name="T58" fmla="*/ 102 w 277"/>
                  <a:gd name="T59" fmla="*/ 52 h 55"/>
                  <a:gd name="T60" fmla="*/ 124 w 277"/>
                  <a:gd name="T61" fmla="*/ 52 h 55"/>
                  <a:gd name="T62" fmla="*/ 137 w 277"/>
                  <a:gd name="T63" fmla="*/ 52 h 55"/>
                  <a:gd name="T64" fmla="*/ 146 w 277"/>
                  <a:gd name="T65" fmla="*/ 52 h 55"/>
                  <a:gd name="T66" fmla="*/ 160 w 277"/>
                  <a:gd name="T67" fmla="*/ 52 h 55"/>
                  <a:gd name="T68" fmla="*/ 178 w 277"/>
                  <a:gd name="T69" fmla="*/ 52 h 55"/>
                  <a:gd name="T70" fmla="*/ 196 w 277"/>
                  <a:gd name="T71" fmla="*/ 52 h 55"/>
                  <a:gd name="T72" fmla="*/ 214 w 277"/>
                  <a:gd name="T73" fmla="*/ 53 h 55"/>
                  <a:gd name="T74" fmla="*/ 230 w 277"/>
                  <a:gd name="T75" fmla="*/ 53 h 55"/>
                  <a:gd name="T76" fmla="*/ 242 w 277"/>
                  <a:gd name="T77" fmla="*/ 53 h 55"/>
                  <a:gd name="T78" fmla="*/ 250 w 277"/>
                  <a:gd name="T79" fmla="*/ 53 h 55"/>
                  <a:gd name="T80" fmla="*/ 257 w 277"/>
                  <a:gd name="T81" fmla="*/ 54 h 55"/>
                  <a:gd name="T82" fmla="*/ 267 w 277"/>
                  <a:gd name="T83" fmla="*/ 50 h 55"/>
                  <a:gd name="T84" fmla="*/ 272 w 277"/>
                  <a:gd name="T85" fmla="*/ 43 h 55"/>
                  <a:gd name="T86" fmla="*/ 275 w 277"/>
                  <a:gd name="T87" fmla="*/ 33 h 55"/>
                  <a:gd name="T88" fmla="*/ 274 w 277"/>
                  <a:gd name="T89" fmla="*/ 24 h 55"/>
                  <a:gd name="T90" fmla="*/ 272 w 277"/>
                  <a:gd name="T91" fmla="*/ 14 h 55"/>
                  <a:gd name="T92" fmla="*/ 270 w 277"/>
                  <a:gd name="T93" fmla="*/ 7 h 55"/>
                  <a:gd name="T94" fmla="*/ 266 w 277"/>
                  <a:gd name="T95" fmla="*/ 3 h 55"/>
                  <a:gd name="T96" fmla="*/ 265 w 277"/>
                  <a:gd name="T97" fmla="*/ 2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7"/>
                  <a:gd name="T148" fmla="*/ 0 h 55"/>
                  <a:gd name="T149" fmla="*/ 277 w 277"/>
                  <a:gd name="T150" fmla="*/ 55 h 5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7" h="55">
                    <a:moveTo>
                      <a:pt x="265" y="2"/>
                    </a:moveTo>
                    <a:lnTo>
                      <a:pt x="264" y="2"/>
                    </a:lnTo>
                    <a:lnTo>
                      <a:pt x="263" y="2"/>
                    </a:lnTo>
                    <a:lnTo>
                      <a:pt x="261" y="2"/>
                    </a:lnTo>
                    <a:lnTo>
                      <a:pt x="261" y="1"/>
                    </a:lnTo>
                    <a:lnTo>
                      <a:pt x="259" y="1"/>
                    </a:lnTo>
                    <a:lnTo>
                      <a:pt x="258" y="1"/>
                    </a:lnTo>
                    <a:lnTo>
                      <a:pt x="257" y="1"/>
                    </a:lnTo>
                    <a:lnTo>
                      <a:pt x="258" y="0"/>
                    </a:lnTo>
                    <a:lnTo>
                      <a:pt x="256" y="4"/>
                    </a:lnTo>
                    <a:lnTo>
                      <a:pt x="256" y="7"/>
                    </a:lnTo>
                    <a:lnTo>
                      <a:pt x="255" y="10"/>
                    </a:lnTo>
                    <a:lnTo>
                      <a:pt x="254" y="13"/>
                    </a:lnTo>
                    <a:lnTo>
                      <a:pt x="252" y="16"/>
                    </a:lnTo>
                    <a:lnTo>
                      <a:pt x="250" y="20"/>
                    </a:lnTo>
                    <a:lnTo>
                      <a:pt x="247" y="23"/>
                    </a:lnTo>
                    <a:lnTo>
                      <a:pt x="243" y="25"/>
                    </a:lnTo>
                    <a:lnTo>
                      <a:pt x="238" y="29"/>
                    </a:lnTo>
                    <a:lnTo>
                      <a:pt x="232" y="31"/>
                    </a:lnTo>
                    <a:lnTo>
                      <a:pt x="224" y="34"/>
                    </a:lnTo>
                    <a:lnTo>
                      <a:pt x="216" y="36"/>
                    </a:lnTo>
                    <a:lnTo>
                      <a:pt x="205" y="38"/>
                    </a:lnTo>
                    <a:lnTo>
                      <a:pt x="194" y="39"/>
                    </a:lnTo>
                    <a:lnTo>
                      <a:pt x="180" y="40"/>
                    </a:lnTo>
                    <a:lnTo>
                      <a:pt x="165" y="40"/>
                    </a:lnTo>
                    <a:lnTo>
                      <a:pt x="157" y="42"/>
                    </a:lnTo>
                    <a:lnTo>
                      <a:pt x="148" y="42"/>
                    </a:lnTo>
                    <a:lnTo>
                      <a:pt x="136" y="42"/>
                    </a:lnTo>
                    <a:lnTo>
                      <a:pt x="125" y="42"/>
                    </a:lnTo>
                    <a:lnTo>
                      <a:pt x="112" y="44"/>
                    </a:lnTo>
                    <a:lnTo>
                      <a:pt x="99" y="44"/>
                    </a:lnTo>
                    <a:lnTo>
                      <a:pt x="85" y="45"/>
                    </a:lnTo>
                    <a:lnTo>
                      <a:pt x="73" y="45"/>
                    </a:lnTo>
                    <a:lnTo>
                      <a:pt x="59" y="47"/>
                    </a:lnTo>
                    <a:lnTo>
                      <a:pt x="47" y="47"/>
                    </a:lnTo>
                    <a:lnTo>
                      <a:pt x="36" y="49"/>
                    </a:lnTo>
                    <a:lnTo>
                      <a:pt x="25" y="49"/>
                    </a:lnTo>
                    <a:lnTo>
                      <a:pt x="16" y="51"/>
                    </a:lnTo>
                    <a:lnTo>
                      <a:pt x="8" y="51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52"/>
                    </a:lnTo>
                    <a:lnTo>
                      <a:pt x="20" y="52"/>
                    </a:lnTo>
                    <a:lnTo>
                      <a:pt x="29" y="52"/>
                    </a:lnTo>
                    <a:lnTo>
                      <a:pt x="40" y="52"/>
                    </a:lnTo>
                    <a:lnTo>
                      <a:pt x="53" y="52"/>
                    </a:lnTo>
                    <a:lnTo>
                      <a:pt x="66" y="52"/>
                    </a:lnTo>
                    <a:lnTo>
                      <a:pt x="78" y="52"/>
                    </a:lnTo>
                    <a:lnTo>
                      <a:pt x="91" y="52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2"/>
                    </a:lnTo>
                    <a:lnTo>
                      <a:pt x="131" y="52"/>
                    </a:lnTo>
                    <a:lnTo>
                      <a:pt x="137" y="52"/>
                    </a:lnTo>
                    <a:lnTo>
                      <a:pt x="141" y="51"/>
                    </a:lnTo>
                    <a:lnTo>
                      <a:pt x="146" y="52"/>
                    </a:lnTo>
                    <a:lnTo>
                      <a:pt x="153" y="52"/>
                    </a:lnTo>
                    <a:lnTo>
                      <a:pt x="160" y="52"/>
                    </a:lnTo>
                    <a:lnTo>
                      <a:pt x="169" y="52"/>
                    </a:lnTo>
                    <a:lnTo>
                      <a:pt x="178" y="52"/>
                    </a:lnTo>
                    <a:lnTo>
                      <a:pt x="187" y="52"/>
                    </a:lnTo>
                    <a:lnTo>
                      <a:pt x="196" y="52"/>
                    </a:lnTo>
                    <a:lnTo>
                      <a:pt x="206" y="52"/>
                    </a:lnTo>
                    <a:lnTo>
                      <a:pt x="214" y="53"/>
                    </a:lnTo>
                    <a:lnTo>
                      <a:pt x="223" y="53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2" y="53"/>
                    </a:lnTo>
                    <a:lnTo>
                      <a:pt x="247" y="53"/>
                    </a:lnTo>
                    <a:lnTo>
                      <a:pt x="250" y="53"/>
                    </a:lnTo>
                    <a:lnTo>
                      <a:pt x="251" y="53"/>
                    </a:lnTo>
                    <a:lnTo>
                      <a:pt x="257" y="54"/>
                    </a:lnTo>
                    <a:lnTo>
                      <a:pt x="263" y="53"/>
                    </a:lnTo>
                    <a:lnTo>
                      <a:pt x="267" y="50"/>
                    </a:lnTo>
                    <a:lnTo>
                      <a:pt x="271" y="46"/>
                    </a:lnTo>
                    <a:lnTo>
                      <a:pt x="272" y="43"/>
                    </a:lnTo>
                    <a:lnTo>
                      <a:pt x="274" y="38"/>
                    </a:lnTo>
                    <a:lnTo>
                      <a:pt x="275" y="33"/>
                    </a:lnTo>
                    <a:lnTo>
                      <a:pt x="276" y="27"/>
                    </a:lnTo>
                    <a:lnTo>
                      <a:pt x="274" y="24"/>
                    </a:lnTo>
                    <a:lnTo>
                      <a:pt x="274" y="19"/>
                    </a:lnTo>
                    <a:lnTo>
                      <a:pt x="272" y="14"/>
                    </a:lnTo>
                    <a:lnTo>
                      <a:pt x="271" y="9"/>
                    </a:lnTo>
                    <a:lnTo>
                      <a:pt x="270" y="7"/>
                    </a:lnTo>
                    <a:lnTo>
                      <a:pt x="268" y="4"/>
                    </a:lnTo>
                    <a:lnTo>
                      <a:pt x="266" y="3"/>
                    </a:lnTo>
                    <a:lnTo>
                      <a:pt x="265" y="2"/>
                    </a:lnTo>
                  </a:path>
                </a:pathLst>
              </a:custGeom>
              <a:solidFill>
                <a:srgbClr val="F8F8F8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3" name="Freeform 93"/>
              <p:cNvSpPr>
                <a:spLocks/>
              </p:cNvSpPr>
              <p:nvPr/>
            </p:nvSpPr>
            <p:spPr bwMode="auto">
              <a:xfrm>
                <a:off x="3110" y="4064"/>
                <a:ext cx="354" cy="14"/>
              </a:xfrm>
              <a:custGeom>
                <a:avLst/>
                <a:gdLst>
                  <a:gd name="T0" fmla="*/ 36 w 354"/>
                  <a:gd name="T1" fmla="*/ 0 h 14"/>
                  <a:gd name="T2" fmla="*/ 0 w 354"/>
                  <a:gd name="T3" fmla="*/ 13 h 14"/>
                  <a:gd name="T4" fmla="*/ 353 w 354"/>
                  <a:gd name="T5" fmla="*/ 13 h 14"/>
                  <a:gd name="T6" fmla="*/ 317 w 354"/>
                  <a:gd name="T7" fmla="*/ 0 h 14"/>
                  <a:gd name="T8" fmla="*/ 36 w 354"/>
                  <a:gd name="T9" fmla="*/ 0 h 14"/>
                  <a:gd name="T10" fmla="*/ 36 w 35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4"/>
                  <a:gd name="T19" fmla="*/ 0 h 14"/>
                  <a:gd name="T20" fmla="*/ 354 w 354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4" h="14">
                    <a:moveTo>
                      <a:pt x="36" y="0"/>
                    </a:moveTo>
                    <a:lnTo>
                      <a:pt x="0" y="13"/>
                    </a:lnTo>
                    <a:lnTo>
                      <a:pt x="353" y="13"/>
                    </a:lnTo>
                    <a:lnTo>
                      <a:pt x="317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4" name="Line 94"/>
              <p:cNvSpPr>
                <a:spLocks noChangeShapeType="1"/>
              </p:cNvSpPr>
              <p:nvPr/>
            </p:nvSpPr>
            <p:spPr bwMode="auto">
              <a:xfrm flipH="1">
                <a:off x="3110" y="4178"/>
                <a:ext cx="353" cy="0"/>
              </a:xfrm>
              <a:prstGeom prst="line">
                <a:avLst/>
              </a:prstGeom>
              <a:noFill/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615" name="Freeform 95"/>
              <p:cNvSpPr>
                <a:spLocks/>
              </p:cNvSpPr>
              <p:nvPr/>
            </p:nvSpPr>
            <p:spPr bwMode="auto">
              <a:xfrm>
                <a:off x="3150" y="401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6" name="Freeform 96"/>
              <p:cNvSpPr>
                <a:spLocks/>
              </p:cNvSpPr>
              <p:nvPr/>
            </p:nvSpPr>
            <p:spPr bwMode="auto">
              <a:xfrm>
                <a:off x="3150" y="4064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3 w 276"/>
                  <a:gd name="T3" fmla="*/ 0 h 1"/>
                  <a:gd name="T4" fmla="*/ 12 w 276"/>
                  <a:gd name="T5" fmla="*/ 0 h 1"/>
                  <a:gd name="T6" fmla="*/ 25 w 276"/>
                  <a:gd name="T7" fmla="*/ 0 h 1"/>
                  <a:gd name="T8" fmla="*/ 43 w 276"/>
                  <a:gd name="T9" fmla="*/ 0 h 1"/>
                  <a:gd name="T10" fmla="*/ 62 w 276"/>
                  <a:gd name="T11" fmla="*/ 0 h 1"/>
                  <a:gd name="T12" fmla="*/ 86 w 276"/>
                  <a:gd name="T13" fmla="*/ 0 h 1"/>
                  <a:gd name="T14" fmla="*/ 111 w 276"/>
                  <a:gd name="T15" fmla="*/ 0 h 1"/>
                  <a:gd name="T16" fmla="*/ 137 w 276"/>
                  <a:gd name="T17" fmla="*/ 0 h 1"/>
                  <a:gd name="T18" fmla="*/ 162 w 276"/>
                  <a:gd name="T19" fmla="*/ 0 h 1"/>
                  <a:gd name="T20" fmla="*/ 188 w 276"/>
                  <a:gd name="T21" fmla="*/ 0 h 1"/>
                  <a:gd name="T22" fmla="*/ 210 w 276"/>
                  <a:gd name="T23" fmla="*/ 0 h 1"/>
                  <a:gd name="T24" fmla="*/ 231 w 276"/>
                  <a:gd name="T25" fmla="*/ 0 h 1"/>
                  <a:gd name="T26" fmla="*/ 249 w 276"/>
                  <a:gd name="T27" fmla="*/ 0 h 1"/>
                  <a:gd name="T28" fmla="*/ 262 w 276"/>
                  <a:gd name="T29" fmla="*/ 0 h 1"/>
                  <a:gd name="T30" fmla="*/ 271 w 276"/>
                  <a:gd name="T31" fmla="*/ 0 h 1"/>
                  <a:gd name="T32" fmla="*/ 275 w 276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6"/>
                  <a:gd name="T52" fmla="*/ 0 h 1"/>
                  <a:gd name="T53" fmla="*/ 276 w 276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6" h="1">
                    <a:moveTo>
                      <a:pt x="0" y="0"/>
                    </a:moveTo>
                    <a:lnTo>
                      <a:pt x="3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43" y="0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11" y="0"/>
                    </a:lnTo>
                    <a:lnTo>
                      <a:pt x="137" y="0"/>
                    </a:lnTo>
                    <a:lnTo>
                      <a:pt x="162" y="0"/>
                    </a:lnTo>
                    <a:lnTo>
                      <a:pt x="188" y="0"/>
                    </a:lnTo>
                    <a:lnTo>
                      <a:pt x="210" y="0"/>
                    </a:lnTo>
                    <a:lnTo>
                      <a:pt x="231" y="0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1" y="0"/>
                    </a:lnTo>
                    <a:lnTo>
                      <a:pt x="275" y="0"/>
                    </a:lnTo>
                  </a:path>
                </a:pathLst>
              </a:custGeom>
              <a:solidFill>
                <a:srgbClr val="F8F8F8"/>
              </a:solidFill>
              <a:ln w="18732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7" name="Line 97"/>
              <p:cNvSpPr>
                <a:spLocks noChangeShapeType="1"/>
              </p:cNvSpPr>
              <p:nvPr/>
            </p:nvSpPr>
            <p:spPr bwMode="auto">
              <a:xfrm>
                <a:off x="3111" y="4080"/>
                <a:ext cx="181" cy="0"/>
              </a:xfrm>
              <a:prstGeom prst="line">
                <a:avLst/>
              </a:prstGeom>
              <a:noFill/>
              <a:ln w="9048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3563" name="Freeform 98"/>
            <p:cNvSpPr>
              <a:spLocks/>
            </p:cNvSpPr>
            <p:nvPr/>
          </p:nvSpPr>
          <p:spPr bwMode="auto">
            <a:xfrm>
              <a:off x="1292" y="1582"/>
              <a:ext cx="463" cy="212"/>
            </a:xfrm>
            <a:custGeom>
              <a:avLst/>
              <a:gdLst>
                <a:gd name="T0" fmla="*/ 5788 w 235"/>
                <a:gd name="T1" fmla="*/ 1 h 227"/>
                <a:gd name="T2" fmla="*/ 7534 w 235"/>
                <a:gd name="T3" fmla="*/ 3 h 227"/>
                <a:gd name="T4" fmla="*/ 9177 w 235"/>
                <a:gd name="T5" fmla="*/ 4 h 227"/>
                <a:gd name="T6" fmla="*/ 10422 w 235"/>
                <a:gd name="T7" fmla="*/ 7 h 227"/>
                <a:gd name="T8" fmla="*/ 11404 w 235"/>
                <a:gd name="T9" fmla="*/ 7 h 227"/>
                <a:gd name="T10" fmla="*/ 11991 w 235"/>
                <a:gd name="T11" fmla="*/ 7 h 227"/>
                <a:gd name="T12" fmla="*/ 12414 w 235"/>
                <a:gd name="T13" fmla="*/ 7 h 227"/>
                <a:gd name="T14" fmla="*/ 12795 w 235"/>
                <a:gd name="T15" fmla="*/ 8 h 227"/>
                <a:gd name="T16" fmla="*/ 13218 w 235"/>
                <a:gd name="T17" fmla="*/ 8 h 227"/>
                <a:gd name="T18" fmla="*/ 13455 w 235"/>
                <a:gd name="T19" fmla="*/ 8 h 227"/>
                <a:gd name="T20" fmla="*/ 13683 w 235"/>
                <a:gd name="T21" fmla="*/ 8 h 227"/>
                <a:gd name="T22" fmla="*/ 13683 w 235"/>
                <a:gd name="T23" fmla="*/ 21 h 227"/>
                <a:gd name="T24" fmla="*/ 13683 w 235"/>
                <a:gd name="T25" fmla="*/ 49 h 227"/>
                <a:gd name="T26" fmla="*/ 13683 w 235"/>
                <a:gd name="T27" fmla="*/ 86 h 227"/>
                <a:gd name="T28" fmla="*/ 13683 w 235"/>
                <a:gd name="T29" fmla="*/ 120 h 227"/>
                <a:gd name="T30" fmla="*/ 13683 w 235"/>
                <a:gd name="T31" fmla="*/ 145 h 227"/>
                <a:gd name="T32" fmla="*/ 13559 w 235"/>
                <a:gd name="T33" fmla="*/ 148 h 227"/>
                <a:gd name="T34" fmla="*/ 13399 w 235"/>
                <a:gd name="T35" fmla="*/ 141 h 227"/>
                <a:gd name="T36" fmla="*/ 13399 w 235"/>
                <a:gd name="T37" fmla="*/ 128 h 227"/>
                <a:gd name="T38" fmla="*/ 13155 w 235"/>
                <a:gd name="T39" fmla="*/ 116 h 227"/>
                <a:gd name="T40" fmla="*/ 12968 w 235"/>
                <a:gd name="T41" fmla="*/ 104 h 227"/>
                <a:gd name="T42" fmla="*/ 12763 w 235"/>
                <a:gd name="T43" fmla="*/ 97 h 227"/>
                <a:gd name="T44" fmla="*/ 12178 w 235"/>
                <a:gd name="T45" fmla="*/ 88 h 227"/>
                <a:gd name="T46" fmla="*/ 11226 w 235"/>
                <a:gd name="T47" fmla="*/ 78 h 227"/>
                <a:gd name="T48" fmla="*/ 10247 w 235"/>
                <a:gd name="T49" fmla="*/ 66 h 227"/>
                <a:gd name="T50" fmla="*/ 9301 w 235"/>
                <a:gd name="T51" fmla="*/ 57 h 227"/>
                <a:gd name="T52" fmla="*/ 8726 w 235"/>
                <a:gd name="T53" fmla="*/ 49 h 227"/>
                <a:gd name="T54" fmla="*/ 7954 w 235"/>
                <a:gd name="T55" fmla="*/ 45 h 227"/>
                <a:gd name="T56" fmla="*/ 6801 w 235"/>
                <a:gd name="T57" fmla="*/ 37 h 227"/>
                <a:gd name="T58" fmla="*/ 5485 w 235"/>
                <a:gd name="T59" fmla="*/ 29 h 227"/>
                <a:gd name="T60" fmla="*/ 4398 w 235"/>
                <a:gd name="T61" fmla="*/ 21 h 227"/>
                <a:gd name="T62" fmla="*/ 3680 w 235"/>
                <a:gd name="T63" fmla="*/ 19 h 227"/>
                <a:gd name="T64" fmla="*/ 3493 w 235"/>
                <a:gd name="T65" fmla="*/ 18 h 227"/>
                <a:gd name="T66" fmla="*/ 2760 w 235"/>
                <a:gd name="T67" fmla="*/ 16 h 227"/>
                <a:gd name="T68" fmla="*/ 1805 w 235"/>
                <a:gd name="T69" fmla="*/ 11 h 227"/>
                <a:gd name="T70" fmla="*/ 764 w 235"/>
                <a:gd name="T71" fmla="*/ 7 h 227"/>
                <a:gd name="T72" fmla="*/ 124 w 235"/>
                <a:gd name="T73" fmla="*/ 7 h 227"/>
                <a:gd name="T74" fmla="*/ 124 w 235"/>
                <a:gd name="T75" fmla="*/ 7 h 227"/>
                <a:gd name="T76" fmla="*/ 589 w 235"/>
                <a:gd name="T77" fmla="*/ 6 h 227"/>
                <a:gd name="T78" fmla="*/ 1160 w 235"/>
                <a:gd name="T79" fmla="*/ 5 h 227"/>
                <a:gd name="T80" fmla="*/ 1925 w 235"/>
                <a:gd name="T81" fmla="*/ 3 h 227"/>
                <a:gd name="T82" fmla="*/ 2965 w 235"/>
                <a:gd name="T83" fmla="*/ 1 h 227"/>
                <a:gd name="T84" fmla="*/ 4502 w 235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27"/>
                <a:gd name="T131" fmla="*/ 235 w 235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27">
                  <a:moveTo>
                    <a:pt x="77" y="0"/>
                  </a:moveTo>
                  <a:lnTo>
                    <a:pt x="87" y="1"/>
                  </a:lnTo>
                  <a:lnTo>
                    <a:pt x="99" y="1"/>
                  </a:lnTo>
                  <a:lnTo>
                    <a:pt x="109" y="1"/>
                  </a:lnTo>
                  <a:lnTo>
                    <a:pt x="120" y="1"/>
                  </a:lnTo>
                  <a:lnTo>
                    <a:pt x="129" y="3"/>
                  </a:lnTo>
                  <a:lnTo>
                    <a:pt x="139" y="3"/>
                  </a:lnTo>
                  <a:lnTo>
                    <a:pt x="148" y="4"/>
                  </a:lnTo>
                  <a:lnTo>
                    <a:pt x="157" y="4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8" y="9"/>
                  </a:lnTo>
                  <a:lnTo>
                    <a:pt x="185" y="9"/>
                  </a:lnTo>
                  <a:lnTo>
                    <a:pt x="189" y="10"/>
                  </a:lnTo>
                  <a:lnTo>
                    <a:pt x="195" y="10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4" y="14"/>
                  </a:lnTo>
                  <a:lnTo>
                    <a:pt x="217" y="14"/>
                  </a:lnTo>
                  <a:lnTo>
                    <a:pt x="219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7"/>
                  </a:lnTo>
                  <a:lnTo>
                    <a:pt x="234" y="22"/>
                  </a:lnTo>
                  <a:lnTo>
                    <a:pt x="234" y="32"/>
                  </a:lnTo>
                  <a:lnTo>
                    <a:pt x="234" y="44"/>
                  </a:lnTo>
                  <a:lnTo>
                    <a:pt x="234" y="59"/>
                  </a:lnTo>
                  <a:lnTo>
                    <a:pt x="234" y="74"/>
                  </a:lnTo>
                  <a:lnTo>
                    <a:pt x="234" y="92"/>
                  </a:lnTo>
                  <a:lnTo>
                    <a:pt x="234" y="109"/>
                  </a:lnTo>
                  <a:lnTo>
                    <a:pt x="234" y="129"/>
                  </a:lnTo>
                  <a:lnTo>
                    <a:pt x="234" y="146"/>
                  </a:lnTo>
                  <a:lnTo>
                    <a:pt x="234" y="164"/>
                  </a:lnTo>
                  <a:lnTo>
                    <a:pt x="234" y="180"/>
                  </a:lnTo>
                  <a:lnTo>
                    <a:pt x="234" y="196"/>
                  </a:lnTo>
                  <a:lnTo>
                    <a:pt x="234" y="209"/>
                  </a:lnTo>
                  <a:lnTo>
                    <a:pt x="234" y="219"/>
                  </a:lnTo>
                  <a:lnTo>
                    <a:pt x="234" y="226"/>
                  </a:lnTo>
                  <a:lnTo>
                    <a:pt x="232" y="226"/>
                  </a:lnTo>
                  <a:lnTo>
                    <a:pt x="232" y="223"/>
                  </a:lnTo>
                  <a:lnTo>
                    <a:pt x="230" y="221"/>
                  </a:lnTo>
                  <a:lnTo>
                    <a:pt x="230" y="217"/>
                  </a:lnTo>
                  <a:lnTo>
                    <a:pt x="229" y="212"/>
                  </a:lnTo>
                  <a:lnTo>
                    <a:pt x="229" y="206"/>
                  </a:lnTo>
                  <a:lnTo>
                    <a:pt x="229" y="200"/>
                  </a:lnTo>
                  <a:lnTo>
                    <a:pt x="229" y="193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5" y="174"/>
                  </a:lnTo>
                  <a:lnTo>
                    <a:pt x="225" y="167"/>
                  </a:lnTo>
                  <a:lnTo>
                    <a:pt x="223" y="162"/>
                  </a:lnTo>
                  <a:lnTo>
                    <a:pt x="222" y="156"/>
                  </a:lnTo>
                  <a:lnTo>
                    <a:pt x="220" y="152"/>
                  </a:lnTo>
                  <a:lnTo>
                    <a:pt x="220" y="148"/>
                  </a:lnTo>
                  <a:lnTo>
                    <a:pt x="218" y="146"/>
                  </a:lnTo>
                  <a:lnTo>
                    <a:pt x="216" y="142"/>
                  </a:lnTo>
                  <a:lnTo>
                    <a:pt x="212" y="138"/>
                  </a:lnTo>
                  <a:lnTo>
                    <a:pt x="208" y="133"/>
                  </a:lnTo>
                  <a:lnTo>
                    <a:pt x="203" y="128"/>
                  </a:lnTo>
                  <a:lnTo>
                    <a:pt x="198" y="123"/>
                  </a:lnTo>
                  <a:lnTo>
                    <a:pt x="192" y="117"/>
                  </a:lnTo>
                  <a:lnTo>
                    <a:pt x="187" y="111"/>
                  </a:lnTo>
                  <a:lnTo>
                    <a:pt x="180" y="105"/>
                  </a:lnTo>
                  <a:lnTo>
                    <a:pt x="175" y="100"/>
                  </a:lnTo>
                  <a:lnTo>
                    <a:pt x="169" y="95"/>
                  </a:lnTo>
                  <a:lnTo>
                    <a:pt x="164" y="89"/>
                  </a:lnTo>
                  <a:lnTo>
                    <a:pt x="159" y="86"/>
                  </a:lnTo>
                  <a:lnTo>
                    <a:pt x="154" y="81"/>
                  </a:lnTo>
                  <a:lnTo>
                    <a:pt x="151" y="78"/>
                  </a:lnTo>
                  <a:lnTo>
                    <a:pt x="149" y="75"/>
                  </a:lnTo>
                  <a:lnTo>
                    <a:pt x="146" y="73"/>
                  </a:lnTo>
                  <a:lnTo>
                    <a:pt x="141" y="70"/>
                  </a:lnTo>
                  <a:lnTo>
                    <a:pt x="136" y="67"/>
                  </a:lnTo>
                  <a:lnTo>
                    <a:pt x="131" y="63"/>
                  </a:lnTo>
                  <a:lnTo>
                    <a:pt x="124" y="60"/>
                  </a:lnTo>
                  <a:lnTo>
                    <a:pt x="116" y="56"/>
                  </a:lnTo>
                  <a:lnTo>
                    <a:pt x="109" y="52"/>
                  </a:lnTo>
                  <a:lnTo>
                    <a:pt x="102" y="47"/>
                  </a:lnTo>
                  <a:lnTo>
                    <a:pt x="94" y="44"/>
                  </a:lnTo>
                  <a:lnTo>
                    <a:pt x="87" y="40"/>
                  </a:lnTo>
                  <a:lnTo>
                    <a:pt x="80" y="37"/>
                  </a:lnTo>
                  <a:lnTo>
                    <a:pt x="75" y="33"/>
                  </a:lnTo>
                  <a:lnTo>
                    <a:pt x="69" y="32"/>
                  </a:lnTo>
                  <a:lnTo>
                    <a:pt x="66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42" y="21"/>
                  </a:lnTo>
                  <a:lnTo>
                    <a:pt x="36" y="19"/>
                  </a:lnTo>
                  <a:lnTo>
                    <a:pt x="31" y="17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9" y="1"/>
                  </a:lnTo>
                  <a:lnTo>
                    <a:pt x="67" y="1"/>
                  </a:lnTo>
                  <a:lnTo>
                    <a:pt x="77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4" name="Freeform 99"/>
            <p:cNvSpPr>
              <a:spLocks/>
            </p:cNvSpPr>
            <p:nvPr/>
          </p:nvSpPr>
          <p:spPr bwMode="auto">
            <a:xfrm>
              <a:off x="1195" y="1567"/>
              <a:ext cx="574" cy="33"/>
            </a:xfrm>
            <a:custGeom>
              <a:avLst/>
              <a:gdLst>
                <a:gd name="T0" fmla="*/ 1349 w 291"/>
                <a:gd name="T1" fmla="*/ 8 h 35"/>
                <a:gd name="T2" fmla="*/ 3345 w 291"/>
                <a:gd name="T3" fmla="*/ 5 h 35"/>
                <a:gd name="T4" fmla="*/ 5342 w 291"/>
                <a:gd name="T5" fmla="*/ 3 h 35"/>
                <a:gd name="T6" fmla="*/ 7434 w 291"/>
                <a:gd name="T7" fmla="*/ 1 h 35"/>
                <a:gd name="T8" fmla="*/ 9431 w 291"/>
                <a:gd name="T9" fmla="*/ 1 h 35"/>
                <a:gd name="T10" fmla="*/ 11490 w 291"/>
                <a:gd name="T11" fmla="*/ 3 h 35"/>
                <a:gd name="T12" fmla="*/ 13447 w 291"/>
                <a:gd name="T13" fmla="*/ 5 h 35"/>
                <a:gd name="T14" fmla="*/ 15500 w 291"/>
                <a:gd name="T15" fmla="*/ 8 h 35"/>
                <a:gd name="T16" fmla="*/ 16486 w 291"/>
                <a:gd name="T17" fmla="*/ 8 h 35"/>
                <a:gd name="T18" fmla="*/ 16547 w 291"/>
                <a:gd name="T19" fmla="*/ 8 h 35"/>
                <a:gd name="T20" fmla="*/ 16668 w 291"/>
                <a:gd name="T21" fmla="*/ 8 h 35"/>
                <a:gd name="T22" fmla="*/ 16792 w 291"/>
                <a:gd name="T23" fmla="*/ 8 h 35"/>
                <a:gd name="T24" fmla="*/ 16891 w 291"/>
                <a:gd name="T25" fmla="*/ 8 h 35"/>
                <a:gd name="T26" fmla="*/ 16891 w 291"/>
                <a:gd name="T27" fmla="*/ 11 h 35"/>
                <a:gd name="T28" fmla="*/ 17015 w 291"/>
                <a:gd name="T29" fmla="*/ 13 h 35"/>
                <a:gd name="T30" fmla="*/ 17015 w 291"/>
                <a:gd name="T31" fmla="*/ 15 h 35"/>
                <a:gd name="T32" fmla="*/ 17076 w 291"/>
                <a:gd name="T33" fmla="*/ 17 h 35"/>
                <a:gd name="T34" fmla="*/ 17015 w 291"/>
                <a:gd name="T35" fmla="*/ 20 h 35"/>
                <a:gd name="T36" fmla="*/ 17015 w 291"/>
                <a:gd name="T37" fmla="*/ 21 h 35"/>
                <a:gd name="T38" fmla="*/ 16891 w 291"/>
                <a:gd name="T39" fmla="*/ 21 h 35"/>
                <a:gd name="T40" fmla="*/ 16891 w 291"/>
                <a:gd name="T41" fmla="*/ 22 h 35"/>
                <a:gd name="T42" fmla="*/ 16792 w 291"/>
                <a:gd name="T43" fmla="*/ 23 h 35"/>
                <a:gd name="T44" fmla="*/ 16731 w 291"/>
                <a:gd name="T45" fmla="*/ 23 h 35"/>
                <a:gd name="T46" fmla="*/ 16610 w 291"/>
                <a:gd name="T47" fmla="*/ 23 h 35"/>
                <a:gd name="T48" fmla="*/ 16547 w 291"/>
                <a:gd name="T49" fmla="*/ 22 h 35"/>
                <a:gd name="T50" fmla="*/ 15563 w 291"/>
                <a:gd name="T51" fmla="*/ 22 h 35"/>
                <a:gd name="T52" fmla="*/ 13559 w 291"/>
                <a:gd name="T53" fmla="*/ 20 h 35"/>
                <a:gd name="T54" fmla="*/ 11551 w 291"/>
                <a:gd name="T55" fmla="*/ 16 h 35"/>
                <a:gd name="T56" fmla="*/ 9494 w 291"/>
                <a:gd name="T57" fmla="*/ 14 h 35"/>
                <a:gd name="T58" fmla="*/ 7490 w 291"/>
                <a:gd name="T59" fmla="*/ 14 h 35"/>
                <a:gd name="T60" fmla="*/ 5342 w 291"/>
                <a:gd name="T61" fmla="*/ 16 h 35"/>
                <a:gd name="T62" fmla="*/ 3345 w 291"/>
                <a:gd name="T63" fmla="*/ 20 h 35"/>
                <a:gd name="T64" fmla="*/ 1468 w 291"/>
                <a:gd name="T65" fmla="*/ 22 h 35"/>
                <a:gd name="T66" fmla="*/ 544 w 291"/>
                <a:gd name="T67" fmla="*/ 23 h 35"/>
                <a:gd name="T68" fmla="*/ 420 w 291"/>
                <a:gd name="T69" fmla="*/ 24 h 35"/>
                <a:gd name="T70" fmla="*/ 361 w 291"/>
                <a:gd name="T71" fmla="*/ 24 h 35"/>
                <a:gd name="T72" fmla="*/ 245 w 291"/>
                <a:gd name="T73" fmla="*/ 23 h 35"/>
                <a:gd name="T74" fmla="*/ 183 w 291"/>
                <a:gd name="T75" fmla="*/ 22 h 35"/>
                <a:gd name="T76" fmla="*/ 124 w 291"/>
                <a:gd name="T77" fmla="*/ 22 h 35"/>
                <a:gd name="T78" fmla="*/ 63 w 291"/>
                <a:gd name="T79" fmla="*/ 21 h 35"/>
                <a:gd name="T80" fmla="*/ 0 w 291"/>
                <a:gd name="T81" fmla="*/ 20 h 35"/>
                <a:gd name="T82" fmla="*/ 0 w 291"/>
                <a:gd name="T83" fmla="*/ 17 h 35"/>
                <a:gd name="T84" fmla="*/ 0 w 291"/>
                <a:gd name="T85" fmla="*/ 15 h 35"/>
                <a:gd name="T86" fmla="*/ 63 w 291"/>
                <a:gd name="T87" fmla="*/ 13 h 35"/>
                <a:gd name="T88" fmla="*/ 124 w 291"/>
                <a:gd name="T89" fmla="*/ 11 h 35"/>
                <a:gd name="T90" fmla="*/ 183 w 291"/>
                <a:gd name="T91" fmla="*/ 8 h 35"/>
                <a:gd name="T92" fmla="*/ 300 w 291"/>
                <a:gd name="T93" fmla="*/ 8 h 35"/>
                <a:gd name="T94" fmla="*/ 361 w 291"/>
                <a:gd name="T95" fmla="*/ 8 h 35"/>
                <a:gd name="T96" fmla="*/ 483 w 291"/>
                <a:gd name="T97" fmla="*/ 8 h 35"/>
                <a:gd name="T98" fmla="*/ 592 w 291"/>
                <a:gd name="T99" fmla="*/ 8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1"/>
                <a:gd name="T151" fmla="*/ 0 h 35"/>
                <a:gd name="T152" fmla="*/ 291 w 291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1" h="35">
                  <a:moveTo>
                    <a:pt x="7" y="11"/>
                  </a:moveTo>
                  <a:lnTo>
                    <a:pt x="23" y="9"/>
                  </a:lnTo>
                  <a:lnTo>
                    <a:pt x="41" y="6"/>
                  </a:lnTo>
                  <a:lnTo>
                    <a:pt x="57" y="5"/>
                  </a:lnTo>
                  <a:lnTo>
                    <a:pt x="75" y="3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1"/>
                  </a:lnTo>
                  <a:lnTo>
                    <a:pt x="195" y="3"/>
                  </a:lnTo>
                  <a:lnTo>
                    <a:pt x="212" y="3"/>
                  </a:lnTo>
                  <a:lnTo>
                    <a:pt x="228" y="5"/>
                  </a:lnTo>
                  <a:lnTo>
                    <a:pt x="246" y="6"/>
                  </a:lnTo>
                  <a:lnTo>
                    <a:pt x="263" y="9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80" y="12"/>
                  </a:lnTo>
                  <a:lnTo>
                    <a:pt x="281" y="12"/>
                  </a:lnTo>
                  <a:lnTo>
                    <a:pt x="283" y="12"/>
                  </a:lnTo>
                  <a:lnTo>
                    <a:pt x="283" y="13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7" y="17"/>
                  </a:lnTo>
                  <a:lnTo>
                    <a:pt x="287" y="19"/>
                  </a:lnTo>
                  <a:lnTo>
                    <a:pt x="289" y="19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90" y="23"/>
                  </a:lnTo>
                  <a:lnTo>
                    <a:pt x="289" y="25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29"/>
                  </a:lnTo>
                  <a:lnTo>
                    <a:pt x="287" y="31"/>
                  </a:lnTo>
                  <a:lnTo>
                    <a:pt x="285" y="32"/>
                  </a:lnTo>
                  <a:lnTo>
                    <a:pt x="284" y="33"/>
                  </a:lnTo>
                  <a:lnTo>
                    <a:pt x="282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2" y="34"/>
                  </a:lnTo>
                  <a:lnTo>
                    <a:pt x="264" y="31"/>
                  </a:lnTo>
                  <a:lnTo>
                    <a:pt x="248" y="28"/>
                  </a:lnTo>
                  <a:lnTo>
                    <a:pt x="230" y="26"/>
                  </a:lnTo>
                  <a:lnTo>
                    <a:pt x="214" y="23"/>
                  </a:lnTo>
                  <a:lnTo>
                    <a:pt x="196" y="22"/>
                  </a:lnTo>
                  <a:lnTo>
                    <a:pt x="179" y="20"/>
                  </a:lnTo>
                  <a:lnTo>
                    <a:pt x="161" y="20"/>
                  </a:lnTo>
                  <a:lnTo>
                    <a:pt x="145" y="19"/>
                  </a:lnTo>
                  <a:lnTo>
                    <a:pt x="127" y="20"/>
                  </a:lnTo>
                  <a:lnTo>
                    <a:pt x="109" y="20"/>
                  </a:lnTo>
                  <a:lnTo>
                    <a:pt x="91" y="22"/>
                  </a:lnTo>
                  <a:lnTo>
                    <a:pt x="75" y="23"/>
                  </a:lnTo>
                  <a:lnTo>
                    <a:pt x="57" y="26"/>
                  </a:lnTo>
                  <a:lnTo>
                    <a:pt x="41" y="28"/>
                  </a:lnTo>
                  <a:lnTo>
                    <a:pt x="25" y="31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7" y="11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5" name="Freeform 100"/>
            <p:cNvSpPr>
              <a:spLocks/>
            </p:cNvSpPr>
            <p:nvPr/>
          </p:nvSpPr>
          <p:spPr bwMode="auto">
            <a:xfrm>
              <a:off x="1025" y="1270"/>
              <a:ext cx="911" cy="309"/>
            </a:xfrm>
            <a:custGeom>
              <a:avLst/>
              <a:gdLst>
                <a:gd name="T0" fmla="*/ 16875 w 462"/>
                <a:gd name="T1" fmla="*/ 204 h 333"/>
                <a:gd name="T2" fmla="*/ 20456 w 462"/>
                <a:gd name="T3" fmla="*/ 209 h 333"/>
                <a:gd name="T4" fmla="*/ 21759 w 462"/>
                <a:gd name="T5" fmla="*/ 212 h 333"/>
                <a:gd name="T6" fmla="*/ 21933 w 462"/>
                <a:gd name="T7" fmla="*/ 201 h 333"/>
                <a:gd name="T8" fmla="*/ 22209 w 462"/>
                <a:gd name="T9" fmla="*/ 182 h 333"/>
                <a:gd name="T10" fmla="*/ 22801 w 462"/>
                <a:gd name="T11" fmla="*/ 161 h 333"/>
                <a:gd name="T12" fmla="*/ 23400 w 462"/>
                <a:gd name="T13" fmla="*/ 148 h 333"/>
                <a:gd name="T14" fmla="*/ 25465 w 462"/>
                <a:gd name="T15" fmla="*/ 146 h 333"/>
                <a:gd name="T16" fmla="*/ 24686 w 462"/>
                <a:gd name="T17" fmla="*/ 118 h 333"/>
                <a:gd name="T18" fmla="*/ 22856 w 462"/>
                <a:gd name="T19" fmla="*/ 120 h 333"/>
                <a:gd name="T20" fmla="*/ 21965 w 462"/>
                <a:gd name="T21" fmla="*/ 115 h 333"/>
                <a:gd name="T22" fmla="*/ 21712 w 462"/>
                <a:gd name="T23" fmla="*/ 120 h 333"/>
                <a:gd name="T24" fmla="*/ 20801 w 462"/>
                <a:gd name="T25" fmla="*/ 121 h 333"/>
                <a:gd name="T26" fmla="*/ 20801 w 462"/>
                <a:gd name="T27" fmla="*/ 109 h 333"/>
                <a:gd name="T28" fmla="*/ 21592 w 462"/>
                <a:gd name="T29" fmla="*/ 114 h 333"/>
                <a:gd name="T30" fmla="*/ 21965 w 462"/>
                <a:gd name="T31" fmla="*/ 109 h 333"/>
                <a:gd name="T32" fmla="*/ 22980 w 462"/>
                <a:gd name="T33" fmla="*/ 106 h 333"/>
                <a:gd name="T34" fmla="*/ 23286 w 462"/>
                <a:gd name="T35" fmla="*/ 87 h 333"/>
                <a:gd name="T36" fmla="*/ 22633 w 462"/>
                <a:gd name="T37" fmla="*/ 82 h 333"/>
                <a:gd name="T38" fmla="*/ 22633 w 462"/>
                <a:gd name="T39" fmla="*/ 78 h 333"/>
                <a:gd name="T40" fmla="*/ 23645 w 462"/>
                <a:gd name="T41" fmla="*/ 81 h 333"/>
                <a:gd name="T42" fmla="*/ 25885 w 462"/>
                <a:gd name="T43" fmla="*/ 79 h 333"/>
                <a:gd name="T44" fmla="*/ 26926 w 462"/>
                <a:gd name="T45" fmla="*/ 70 h 333"/>
                <a:gd name="T46" fmla="*/ 26742 w 462"/>
                <a:gd name="T47" fmla="*/ 45 h 333"/>
                <a:gd name="T48" fmla="*/ 25340 w 462"/>
                <a:gd name="T49" fmla="*/ 34 h 333"/>
                <a:gd name="T50" fmla="*/ 26198 w 462"/>
                <a:gd name="T51" fmla="*/ 33 h 333"/>
                <a:gd name="T52" fmla="*/ 26320 w 462"/>
                <a:gd name="T53" fmla="*/ 22 h 333"/>
                <a:gd name="T54" fmla="*/ 25157 w 462"/>
                <a:gd name="T55" fmla="*/ 22 h 333"/>
                <a:gd name="T56" fmla="*/ 25522 w 462"/>
                <a:gd name="T57" fmla="*/ 15 h 333"/>
                <a:gd name="T58" fmla="*/ 25993 w 462"/>
                <a:gd name="T59" fmla="*/ 14 h 333"/>
                <a:gd name="T60" fmla="*/ 26320 w 462"/>
                <a:gd name="T61" fmla="*/ 2 h 333"/>
                <a:gd name="T62" fmla="*/ 14286 w 462"/>
                <a:gd name="T63" fmla="*/ 6 h 333"/>
                <a:gd name="T64" fmla="*/ 1404 w 462"/>
                <a:gd name="T65" fmla="*/ 5 h 333"/>
                <a:gd name="T66" fmla="*/ 828 w 462"/>
                <a:gd name="T67" fmla="*/ 13 h 333"/>
                <a:gd name="T68" fmla="*/ 1341 w 462"/>
                <a:gd name="T69" fmla="*/ 14 h 333"/>
                <a:gd name="T70" fmla="*/ 1996 w 462"/>
                <a:gd name="T71" fmla="*/ 22 h 333"/>
                <a:gd name="T72" fmla="*/ 483 w 462"/>
                <a:gd name="T73" fmla="*/ 22 h 333"/>
                <a:gd name="T74" fmla="*/ 420 w 462"/>
                <a:gd name="T75" fmla="*/ 32 h 333"/>
                <a:gd name="T76" fmla="*/ 1341 w 462"/>
                <a:gd name="T77" fmla="*/ 33 h 333"/>
                <a:gd name="T78" fmla="*/ 245 w 462"/>
                <a:gd name="T79" fmla="*/ 43 h 333"/>
                <a:gd name="T80" fmla="*/ 0 w 462"/>
                <a:gd name="T81" fmla="*/ 61 h 333"/>
                <a:gd name="T82" fmla="*/ 592 w 462"/>
                <a:gd name="T83" fmla="*/ 77 h 333"/>
                <a:gd name="T84" fmla="*/ 4230 w 462"/>
                <a:gd name="T85" fmla="*/ 78 h 333"/>
                <a:gd name="T86" fmla="*/ 4354 w 462"/>
                <a:gd name="T87" fmla="*/ 81 h 333"/>
                <a:gd name="T88" fmla="*/ 3749 w 462"/>
                <a:gd name="T89" fmla="*/ 84 h 333"/>
                <a:gd name="T90" fmla="*/ 3581 w 462"/>
                <a:gd name="T91" fmla="*/ 99 h 333"/>
                <a:gd name="T92" fmla="*/ 4109 w 462"/>
                <a:gd name="T93" fmla="*/ 108 h 333"/>
                <a:gd name="T94" fmla="*/ 4884 w 462"/>
                <a:gd name="T95" fmla="*/ 109 h 333"/>
                <a:gd name="T96" fmla="*/ 5214 w 462"/>
                <a:gd name="T97" fmla="*/ 113 h 333"/>
                <a:gd name="T98" fmla="*/ 6050 w 462"/>
                <a:gd name="T99" fmla="*/ 109 h 333"/>
                <a:gd name="T100" fmla="*/ 6113 w 462"/>
                <a:gd name="T101" fmla="*/ 119 h 333"/>
                <a:gd name="T102" fmla="*/ 5334 w 462"/>
                <a:gd name="T103" fmla="*/ 121 h 333"/>
                <a:gd name="T104" fmla="*/ 5009 w 462"/>
                <a:gd name="T105" fmla="*/ 115 h 333"/>
                <a:gd name="T106" fmla="*/ 4172 w 462"/>
                <a:gd name="T107" fmla="*/ 120 h 333"/>
                <a:gd name="T108" fmla="*/ 2416 w 462"/>
                <a:gd name="T109" fmla="*/ 118 h 333"/>
                <a:gd name="T110" fmla="*/ 1404 w 462"/>
                <a:gd name="T111" fmla="*/ 143 h 333"/>
                <a:gd name="T112" fmla="*/ 3129 w 462"/>
                <a:gd name="T113" fmla="*/ 149 h 333"/>
                <a:gd name="T114" fmla="*/ 3581 w 462"/>
                <a:gd name="T115" fmla="*/ 161 h 333"/>
                <a:gd name="T116" fmla="*/ 4537 w 462"/>
                <a:gd name="T117" fmla="*/ 177 h 333"/>
                <a:gd name="T118" fmla="*/ 5066 w 462"/>
                <a:gd name="T119" fmla="*/ 198 h 333"/>
                <a:gd name="T120" fmla="*/ 5521 w 462"/>
                <a:gd name="T121" fmla="*/ 211 h 333"/>
                <a:gd name="T122" fmla="*/ 9814 w 462"/>
                <a:gd name="T123" fmla="*/ 205 h 333"/>
                <a:gd name="T124" fmla="*/ 11930 w 462"/>
                <a:gd name="T125" fmla="*/ 204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62"/>
                <a:gd name="T190" fmla="*/ 0 h 333"/>
                <a:gd name="T191" fmla="*/ 462 w 462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62" h="333">
                  <a:moveTo>
                    <a:pt x="228" y="318"/>
                  </a:moveTo>
                  <a:lnTo>
                    <a:pt x="228" y="319"/>
                  </a:lnTo>
                  <a:lnTo>
                    <a:pt x="230" y="319"/>
                  </a:lnTo>
                  <a:lnTo>
                    <a:pt x="232" y="319"/>
                  </a:lnTo>
                  <a:lnTo>
                    <a:pt x="235" y="319"/>
                  </a:lnTo>
                  <a:lnTo>
                    <a:pt x="239" y="319"/>
                  </a:lnTo>
                  <a:lnTo>
                    <a:pt x="244" y="319"/>
                  </a:lnTo>
                  <a:lnTo>
                    <a:pt x="250" y="319"/>
                  </a:lnTo>
                  <a:lnTo>
                    <a:pt x="255" y="319"/>
                  </a:lnTo>
                  <a:lnTo>
                    <a:pt x="260" y="319"/>
                  </a:lnTo>
                  <a:lnTo>
                    <a:pt x="265" y="319"/>
                  </a:lnTo>
                  <a:lnTo>
                    <a:pt x="270" y="319"/>
                  </a:lnTo>
                  <a:lnTo>
                    <a:pt x="276" y="319"/>
                  </a:lnTo>
                  <a:lnTo>
                    <a:pt x="279" y="319"/>
                  </a:lnTo>
                  <a:lnTo>
                    <a:pt x="284" y="319"/>
                  </a:lnTo>
                  <a:lnTo>
                    <a:pt x="287" y="319"/>
                  </a:lnTo>
                  <a:lnTo>
                    <a:pt x="291" y="319"/>
                  </a:lnTo>
                  <a:lnTo>
                    <a:pt x="294" y="321"/>
                  </a:lnTo>
                  <a:lnTo>
                    <a:pt x="297" y="321"/>
                  </a:lnTo>
                  <a:lnTo>
                    <a:pt x="301" y="321"/>
                  </a:lnTo>
                  <a:lnTo>
                    <a:pt x="305" y="321"/>
                  </a:lnTo>
                  <a:lnTo>
                    <a:pt x="308" y="323"/>
                  </a:lnTo>
                  <a:lnTo>
                    <a:pt x="312" y="323"/>
                  </a:lnTo>
                  <a:lnTo>
                    <a:pt x="316" y="323"/>
                  </a:lnTo>
                  <a:lnTo>
                    <a:pt x="321" y="323"/>
                  </a:lnTo>
                  <a:lnTo>
                    <a:pt x="324" y="325"/>
                  </a:lnTo>
                  <a:lnTo>
                    <a:pt x="328" y="325"/>
                  </a:lnTo>
                  <a:lnTo>
                    <a:pt x="332" y="326"/>
                  </a:lnTo>
                  <a:lnTo>
                    <a:pt x="337" y="326"/>
                  </a:lnTo>
                  <a:lnTo>
                    <a:pt x="340" y="327"/>
                  </a:lnTo>
                  <a:lnTo>
                    <a:pt x="344" y="327"/>
                  </a:lnTo>
                  <a:lnTo>
                    <a:pt x="348" y="327"/>
                  </a:lnTo>
                  <a:lnTo>
                    <a:pt x="351" y="327"/>
                  </a:lnTo>
                  <a:lnTo>
                    <a:pt x="351" y="328"/>
                  </a:lnTo>
                  <a:lnTo>
                    <a:pt x="353" y="328"/>
                  </a:lnTo>
                  <a:lnTo>
                    <a:pt x="354" y="328"/>
                  </a:lnTo>
                  <a:lnTo>
                    <a:pt x="356" y="328"/>
                  </a:lnTo>
                  <a:lnTo>
                    <a:pt x="358" y="328"/>
                  </a:lnTo>
                  <a:lnTo>
                    <a:pt x="359" y="328"/>
                  </a:lnTo>
                  <a:lnTo>
                    <a:pt x="361" y="328"/>
                  </a:lnTo>
                  <a:lnTo>
                    <a:pt x="361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7" y="332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0" y="332"/>
                  </a:lnTo>
                  <a:lnTo>
                    <a:pt x="370" y="331"/>
                  </a:lnTo>
                  <a:lnTo>
                    <a:pt x="370" y="330"/>
                  </a:lnTo>
                  <a:lnTo>
                    <a:pt x="370" y="328"/>
                  </a:lnTo>
                  <a:lnTo>
                    <a:pt x="370" y="327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1"/>
                  </a:lnTo>
                  <a:lnTo>
                    <a:pt x="373" y="319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4" y="315"/>
                  </a:lnTo>
                  <a:lnTo>
                    <a:pt x="374" y="313"/>
                  </a:lnTo>
                  <a:lnTo>
                    <a:pt x="374" y="312"/>
                  </a:lnTo>
                  <a:lnTo>
                    <a:pt x="374" y="310"/>
                  </a:lnTo>
                  <a:lnTo>
                    <a:pt x="374" y="308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2"/>
                  </a:lnTo>
                  <a:lnTo>
                    <a:pt x="375" y="298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5" y="293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8" y="284"/>
                  </a:lnTo>
                  <a:lnTo>
                    <a:pt x="380" y="281"/>
                  </a:lnTo>
                  <a:lnTo>
                    <a:pt x="380" y="280"/>
                  </a:lnTo>
                  <a:lnTo>
                    <a:pt x="380" y="278"/>
                  </a:lnTo>
                  <a:lnTo>
                    <a:pt x="380" y="277"/>
                  </a:lnTo>
                  <a:lnTo>
                    <a:pt x="381" y="274"/>
                  </a:lnTo>
                  <a:lnTo>
                    <a:pt x="381" y="273"/>
                  </a:lnTo>
                  <a:lnTo>
                    <a:pt x="383" y="271"/>
                  </a:lnTo>
                  <a:lnTo>
                    <a:pt x="383" y="269"/>
                  </a:lnTo>
                  <a:lnTo>
                    <a:pt x="385" y="265"/>
                  </a:lnTo>
                  <a:lnTo>
                    <a:pt x="385" y="263"/>
                  </a:lnTo>
                  <a:lnTo>
                    <a:pt x="385" y="262"/>
                  </a:lnTo>
                  <a:lnTo>
                    <a:pt x="385" y="260"/>
                  </a:lnTo>
                  <a:lnTo>
                    <a:pt x="386" y="257"/>
                  </a:lnTo>
                  <a:lnTo>
                    <a:pt x="386" y="255"/>
                  </a:lnTo>
                  <a:lnTo>
                    <a:pt x="388" y="254"/>
                  </a:lnTo>
                  <a:lnTo>
                    <a:pt x="388" y="252"/>
                  </a:lnTo>
                  <a:lnTo>
                    <a:pt x="389" y="249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90" y="243"/>
                  </a:lnTo>
                  <a:lnTo>
                    <a:pt x="390" y="242"/>
                  </a:lnTo>
                  <a:lnTo>
                    <a:pt x="391" y="240"/>
                  </a:lnTo>
                  <a:lnTo>
                    <a:pt x="393" y="238"/>
                  </a:lnTo>
                  <a:lnTo>
                    <a:pt x="393" y="236"/>
                  </a:lnTo>
                  <a:lnTo>
                    <a:pt x="394" y="235"/>
                  </a:lnTo>
                  <a:lnTo>
                    <a:pt x="394" y="234"/>
                  </a:lnTo>
                  <a:lnTo>
                    <a:pt x="396" y="232"/>
                  </a:lnTo>
                  <a:lnTo>
                    <a:pt x="398" y="230"/>
                  </a:lnTo>
                  <a:lnTo>
                    <a:pt x="400" y="228"/>
                  </a:lnTo>
                  <a:lnTo>
                    <a:pt x="401" y="228"/>
                  </a:lnTo>
                  <a:lnTo>
                    <a:pt x="403" y="227"/>
                  </a:lnTo>
                  <a:lnTo>
                    <a:pt x="405" y="227"/>
                  </a:lnTo>
                  <a:lnTo>
                    <a:pt x="408" y="226"/>
                  </a:lnTo>
                  <a:lnTo>
                    <a:pt x="409" y="226"/>
                  </a:lnTo>
                  <a:lnTo>
                    <a:pt x="413" y="226"/>
                  </a:lnTo>
                  <a:lnTo>
                    <a:pt x="415" y="226"/>
                  </a:lnTo>
                  <a:lnTo>
                    <a:pt x="419" y="226"/>
                  </a:lnTo>
                  <a:lnTo>
                    <a:pt x="421" y="227"/>
                  </a:lnTo>
                  <a:lnTo>
                    <a:pt x="424" y="227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0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3" y="226"/>
                  </a:lnTo>
                  <a:lnTo>
                    <a:pt x="433" y="224"/>
                  </a:lnTo>
                  <a:lnTo>
                    <a:pt x="431" y="222"/>
                  </a:lnTo>
                  <a:lnTo>
                    <a:pt x="431" y="219"/>
                  </a:lnTo>
                  <a:lnTo>
                    <a:pt x="429" y="215"/>
                  </a:lnTo>
                  <a:lnTo>
                    <a:pt x="428" y="212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5" y="202"/>
                  </a:lnTo>
                  <a:lnTo>
                    <a:pt x="423" y="198"/>
                  </a:lnTo>
                  <a:lnTo>
                    <a:pt x="421" y="195"/>
                  </a:lnTo>
                  <a:lnTo>
                    <a:pt x="421" y="191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5"/>
                  </a:lnTo>
                  <a:lnTo>
                    <a:pt x="420" y="183"/>
                  </a:lnTo>
                  <a:lnTo>
                    <a:pt x="418" y="185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3" y="185"/>
                  </a:lnTo>
                  <a:lnTo>
                    <a:pt x="410" y="187"/>
                  </a:lnTo>
                  <a:lnTo>
                    <a:pt x="408" y="187"/>
                  </a:lnTo>
                  <a:lnTo>
                    <a:pt x="406" y="187"/>
                  </a:lnTo>
                  <a:lnTo>
                    <a:pt x="404" y="187"/>
                  </a:lnTo>
                  <a:lnTo>
                    <a:pt x="401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2" y="189"/>
                  </a:lnTo>
                  <a:lnTo>
                    <a:pt x="390" y="189"/>
                  </a:lnTo>
                  <a:lnTo>
                    <a:pt x="389" y="189"/>
                  </a:lnTo>
                  <a:lnTo>
                    <a:pt x="388" y="189"/>
                  </a:lnTo>
                  <a:lnTo>
                    <a:pt x="386" y="189"/>
                  </a:lnTo>
                  <a:lnTo>
                    <a:pt x="386" y="188"/>
                  </a:lnTo>
                  <a:lnTo>
                    <a:pt x="384" y="188"/>
                  </a:lnTo>
                  <a:lnTo>
                    <a:pt x="384" y="186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0" y="184"/>
                  </a:lnTo>
                  <a:lnTo>
                    <a:pt x="380" y="182"/>
                  </a:lnTo>
                  <a:lnTo>
                    <a:pt x="378" y="182"/>
                  </a:lnTo>
                  <a:lnTo>
                    <a:pt x="378" y="180"/>
                  </a:lnTo>
                  <a:lnTo>
                    <a:pt x="376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3" y="180"/>
                  </a:lnTo>
                  <a:lnTo>
                    <a:pt x="373" y="181"/>
                  </a:lnTo>
                  <a:lnTo>
                    <a:pt x="372" y="183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70" y="188"/>
                  </a:lnTo>
                  <a:lnTo>
                    <a:pt x="369" y="189"/>
                  </a:lnTo>
                  <a:lnTo>
                    <a:pt x="367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2" y="190"/>
                  </a:lnTo>
                  <a:lnTo>
                    <a:pt x="360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0"/>
                  </a:lnTo>
                  <a:lnTo>
                    <a:pt x="354" y="190"/>
                  </a:lnTo>
                  <a:lnTo>
                    <a:pt x="354" y="189"/>
                  </a:lnTo>
                  <a:lnTo>
                    <a:pt x="354" y="188"/>
                  </a:lnTo>
                  <a:lnTo>
                    <a:pt x="354" y="187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0"/>
                  </a:lnTo>
                  <a:lnTo>
                    <a:pt x="354" y="178"/>
                  </a:lnTo>
                  <a:lnTo>
                    <a:pt x="354" y="177"/>
                  </a:lnTo>
                  <a:lnTo>
                    <a:pt x="354" y="176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6" y="174"/>
                  </a:lnTo>
                  <a:lnTo>
                    <a:pt x="358" y="176"/>
                  </a:lnTo>
                  <a:lnTo>
                    <a:pt x="359" y="176"/>
                  </a:lnTo>
                  <a:lnTo>
                    <a:pt x="359" y="178"/>
                  </a:lnTo>
                  <a:lnTo>
                    <a:pt x="361" y="178"/>
                  </a:lnTo>
                  <a:lnTo>
                    <a:pt x="362" y="179"/>
                  </a:lnTo>
                  <a:lnTo>
                    <a:pt x="364" y="179"/>
                  </a:lnTo>
                  <a:lnTo>
                    <a:pt x="366" y="179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3" y="175"/>
                  </a:lnTo>
                  <a:lnTo>
                    <a:pt x="373" y="174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4" y="169"/>
                  </a:lnTo>
                  <a:lnTo>
                    <a:pt x="374" y="171"/>
                  </a:lnTo>
                  <a:lnTo>
                    <a:pt x="376" y="171"/>
                  </a:lnTo>
                  <a:lnTo>
                    <a:pt x="378" y="171"/>
                  </a:lnTo>
                  <a:lnTo>
                    <a:pt x="380" y="171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69"/>
                  </a:lnTo>
                  <a:lnTo>
                    <a:pt x="390" y="167"/>
                  </a:lnTo>
                  <a:lnTo>
                    <a:pt x="391" y="166"/>
                  </a:lnTo>
                  <a:lnTo>
                    <a:pt x="393" y="164"/>
                  </a:lnTo>
                  <a:lnTo>
                    <a:pt x="394" y="163"/>
                  </a:lnTo>
                  <a:lnTo>
                    <a:pt x="394" y="161"/>
                  </a:lnTo>
                  <a:lnTo>
                    <a:pt x="396" y="159"/>
                  </a:lnTo>
                  <a:lnTo>
                    <a:pt x="396" y="157"/>
                  </a:lnTo>
                  <a:lnTo>
                    <a:pt x="396" y="155"/>
                  </a:lnTo>
                  <a:lnTo>
                    <a:pt x="396" y="154"/>
                  </a:lnTo>
                  <a:lnTo>
                    <a:pt x="398" y="151"/>
                  </a:lnTo>
                  <a:lnTo>
                    <a:pt x="397" y="149"/>
                  </a:lnTo>
                  <a:lnTo>
                    <a:pt x="397" y="147"/>
                  </a:lnTo>
                  <a:lnTo>
                    <a:pt x="397" y="145"/>
                  </a:lnTo>
                  <a:lnTo>
                    <a:pt x="397" y="142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7"/>
                  </a:lnTo>
                  <a:lnTo>
                    <a:pt x="396" y="135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3" y="133"/>
                  </a:lnTo>
                  <a:lnTo>
                    <a:pt x="393" y="131"/>
                  </a:lnTo>
                  <a:lnTo>
                    <a:pt x="391" y="131"/>
                  </a:lnTo>
                  <a:lnTo>
                    <a:pt x="390" y="131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7" y="129"/>
                  </a:lnTo>
                  <a:lnTo>
                    <a:pt x="387" y="128"/>
                  </a:lnTo>
                  <a:lnTo>
                    <a:pt x="385" y="128"/>
                  </a:lnTo>
                  <a:lnTo>
                    <a:pt x="385" y="127"/>
                  </a:lnTo>
                  <a:lnTo>
                    <a:pt x="385" y="126"/>
                  </a:lnTo>
                  <a:lnTo>
                    <a:pt x="385" y="124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7"/>
                  </a:lnTo>
                  <a:lnTo>
                    <a:pt x="394" y="127"/>
                  </a:lnTo>
                  <a:lnTo>
                    <a:pt x="396" y="127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7"/>
                  </a:lnTo>
                  <a:lnTo>
                    <a:pt x="402" y="127"/>
                  </a:lnTo>
                  <a:lnTo>
                    <a:pt x="404" y="127"/>
                  </a:lnTo>
                  <a:lnTo>
                    <a:pt x="406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12" y="127"/>
                  </a:lnTo>
                  <a:lnTo>
                    <a:pt x="414" y="127"/>
                  </a:lnTo>
                  <a:lnTo>
                    <a:pt x="418" y="127"/>
                  </a:lnTo>
                  <a:lnTo>
                    <a:pt x="421" y="127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9" y="126"/>
                  </a:lnTo>
                  <a:lnTo>
                    <a:pt x="431" y="126"/>
                  </a:lnTo>
                  <a:lnTo>
                    <a:pt x="434" y="125"/>
                  </a:lnTo>
                  <a:lnTo>
                    <a:pt x="436" y="125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3" y="122"/>
                  </a:lnTo>
                  <a:lnTo>
                    <a:pt x="445" y="122"/>
                  </a:lnTo>
                  <a:lnTo>
                    <a:pt x="447" y="121"/>
                  </a:lnTo>
                  <a:lnTo>
                    <a:pt x="448" y="120"/>
                  </a:lnTo>
                  <a:lnTo>
                    <a:pt x="449" y="120"/>
                  </a:lnTo>
                  <a:lnTo>
                    <a:pt x="451" y="119"/>
                  </a:lnTo>
                  <a:lnTo>
                    <a:pt x="453" y="117"/>
                  </a:lnTo>
                  <a:lnTo>
                    <a:pt x="453" y="116"/>
                  </a:lnTo>
                  <a:lnTo>
                    <a:pt x="455" y="115"/>
                  </a:lnTo>
                  <a:lnTo>
                    <a:pt x="455" y="113"/>
                  </a:lnTo>
                  <a:lnTo>
                    <a:pt x="456" y="111"/>
                  </a:lnTo>
                  <a:lnTo>
                    <a:pt x="458" y="109"/>
                  </a:lnTo>
                  <a:lnTo>
                    <a:pt x="459" y="105"/>
                  </a:lnTo>
                  <a:lnTo>
                    <a:pt x="459" y="103"/>
                  </a:lnTo>
                  <a:lnTo>
                    <a:pt x="460" y="100"/>
                  </a:lnTo>
                  <a:lnTo>
                    <a:pt x="460" y="96"/>
                  </a:lnTo>
                  <a:lnTo>
                    <a:pt x="461" y="93"/>
                  </a:lnTo>
                  <a:lnTo>
                    <a:pt x="460" y="91"/>
                  </a:lnTo>
                  <a:lnTo>
                    <a:pt x="460" y="87"/>
                  </a:lnTo>
                  <a:lnTo>
                    <a:pt x="460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9" y="78"/>
                  </a:lnTo>
                  <a:lnTo>
                    <a:pt x="458" y="77"/>
                  </a:lnTo>
                  <a:lnTo>
                    <a:pt x="458" y="75"/>
                  </a:lnTo>
                  <a:lnTo>
                    <a:pt x="456" y="73"/>
                  </a:lnTo>
                  <a:lnTo>
                    <a:pt x="456" y="72"/>
                  </a:lnTo>
                  <a:lnTo>
                    <a:pt x="455" y="70"/>
                  </a:lnTo>
                  <a:lnTo>
                    <a:pt x="455" y="68"/>
                  </a:lnTo>
                  <a:lnTo>
                    <a:pt x="453" y="68"/>
                  </a:lnTo>
                  <a:lnTo>
                    <a:pt x="453" y="67"/>
                  </a:lnTo>
                  <a:lnTo>
                    <a:pt x="452" y="67"/>
                  </a:lnTo>
                  <a:lnTo>
                    <a:pt x="451" y="65"/>
                  </a:lnTo>
                  <a:lnTo>
                    <a:pt x="449" y="65"/>
                  </a:lnTo>
                  <a:lnTo>
                    <a:pt x="447" y="64"/>
                  </a:lnTo>
                  <a:lnTo>
                    <a:pt x="445" y="62"/>
                  </a:lnTo>
                  <a:lnTo>
                    <a:pt x="444" y="60"/>
                  </a:lnTo>
                  <a:lnTo>
                    <a:pt x="442" y="60"/>
                  </a:lnTo>
                  <a:lnTo>
                    <a:pt x="440" y="58"/>
                  </a:lnTo>
                  <a:lnTo>
                    <a:pt x="439" y="57"/>
                  </a:lnTo>
                  <a:lnTo>
                    <a:pt x="437" y="56"/>
                  </a:lnTo>
                  <a:lnTo>
                    <a:pt x="435" y="56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32" y="53"/>
                  </a:lnTo>
                  <a:lnTo>
                    <a:pt x="434" y="53"/>
                  </a:lnTo>
                  <a:lnTo>
                    <a:pt x="436" y="53"/>
                  </a:lnTo>
                  <a:lnTo>
                    <a:pt x="437" y="53"/>
                  </a:lnTo>
                  <a:lnTo>
                    <a:pt x="439" y="53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5" y="53"/>
                  </a:lnTo>
                  <a:lnTo>
                    <a:pt x="446" y="53"/>
                  </a:lnTo>
                  <a:lnTo>
                    <a:pt x="448" y="53"/>
                  </a:lnTo>
                  <a:lnTo>
                    <a:pt x="448" y="51"/>
                  </a:lnTo>
                  <a:lnTo>
                    <a:pt x="448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48" y="40"/>
                  </a:lnTo>
                  <a:lnTo>
                    <a:pt x="448" y="39"/>
                  </a:lnTo>
                  <a:lnTo>
                    <a:pt x="448" y="37"/>
                  </a:lnTo>
                  <a:lnTo>
                    <a:pt x="448" y="35"/>
                  </a:lnTo>
                  <a:lnTo>
                    <a:pt x="448" y="34"/>
                  </a:lnTo>
                  <a:lnTo>
                    <a:pt x="446" y="34"/>
                  </a:lnTo>
                  <a:lnTo>
                    <a:pt x="444" y="34"/>
                  </a:lnTo>
                  <a:lnTo>
                    <a:pt x="443" y="34"/>
                  </a:lnTo>
                  <a:lnTo>
                    <a:pt x="441" y="34"/>
                  </a:lnTo>
                  <a:lnTo>
                    <a:pt x="439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4" y="34"/>
                  </a:lnTo>
                  <a:lnTo>
                    <a:pt x="433" y="34"/>
                  </a:lnTo>
                  <a:lnTo>
                    <a:pt x="431" y="34"/>
                  </a:lnTo>
                  <a:lnTo>
                    <a:pt x="429" y="34"/>
                  </a:lnTo>
                  <a:lnTo>
                    <a:pt x="428" y="34"/>
                  </a:lnTo>
                  <a:lnTo>
                    <a:pt x="429" y="33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2" y="28"/>
                  </a:lnTo>
                  <a:lnTo>
                    <a:pt x="432" y="26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34" y="20"/>
                  </a:lnTo>
                  <a:lnTo>
                    <a:pt x="434" y="21"/>
                  </a:lnTo>
                  <a:lnTo>
                    <a:pt x="435" y="21"/>
                  </a:lnTo>
                  <a:lnTo>
                    <a:pt x="436" y="21"/>
                  </a:lnTo>
                  <a:lnTo>
                    <a:pt x="438" y="20"/>
                  </a:lnTo>
                  <a:lnTo>
                    <a:pt x="439" y="20"/>
                  </a:lnTo>
                  <a:lnTo>
                    <a:pt x="441" y="20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3" y="19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3" y="15"/>
                  </a:lnTo>
                  <a:lnTo>
                    <a:pt x="444" y="13"/>
                  </a:lnTo>
                  <a:lnTo>
                    <a:pt x="444" y="11"/>
                  </a:lnTo>
                  <a:lnTo>
                    <a:pt x="445" y="10"/>
                  </a:lnTo>
                  <a:lnTo>
                    <a:pt x="445" y="9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8" y="3"/>
                  </a:lnTo>
                  <a:lnTo>
                    <a:pt x="448" y="2"/>
                  </a:lnTo>
                  <a:lnTo>
                    <a:pt x="449" y="0"/>
                  </a:lnTo>
                  <a:lnTo>
                    <a:pt x="443" y="3"/>
                  </a:lnTo>
                  <a:lnTo>
                    <a:pt x="434" y="5"/>
                  </a:lnTo>
                  <a:lnTo>
                    <a:pt x="421" y="6"/>
                  </a:lnTo>
                  <a:lnTo>
                    <a:pt x="408" y="6"/>
                  </a:lnTo>
                  <a:lnTo>
                    <a:pt x="391" y="8"/>
                  </a:lnTo>
                  <a:lnTo>
                    <a:pt x="374" y="8"/>
                  </a:lnTo>
                  <a:lnTo>
                    <a:pt x="355" y="8"/>
                  </a:lnTo>
                  <a:lnTo>
                    <a:pt x="338" y="8"/>
                  </a:lnTo>
                  <a:lnTo>
                    <a:pt x="319" y="8"/>
                  </a:lnTo>
                  <a:lnTo>
                    <a:pt x="301" y="8"/>
                  </a:lnTo>
                  <a:lnTo>
                    <a:pt x="284" y="8"/>
                  </a:lnTo>
                  <a:lnTo>
                    <a:pt x="270" y="8"/>
                  </a:lnTo>
                  <a:lnTo>
                    <a:pt x="257" y="8"/>
                  </a:lnTo>
                  <a:lnTo>
                    <a:pt x="249" y="8"/>
                  </a:lnTo>
                  <a:lnTo>
                    <a:pt x="243" y="8"/>
                  </a:lnTo>
                  <a:lnTo>
                    <a:pt x="241" y="6"/>
                  </a:lnTo>
                  <a:lnTo>
                    <a:pt x="218" y="6"/>
                  </a:lnTo>
                  <a:lnTo>
                    <a:pt x="215" y="8"/>
                  </a:lnTo>
                  <a:lnTo>
                    <a:pt x="210" y="8"/>
                  </a:lnTo>
                  <a:lnTo>
                    <a:pt x="200" y="8"/>
                  </a:lnTo>
                  <a:lnTo>
                    <a:pt x="188" y="8"/>
                  </a:lnTo>
                  <a:lnTo>
                    <a:pt x="173" y="8"/>
                  </a:lnTo>
                  <a:lnTo>
                    <a:pt x="156" y="8"/>
                  </a:lnTo>
                  <a:lnTo>
                    <a:pt x="139" y="8"/>
                  </a:lnTo>
                  <a:lnTo>
                    <a:pt x="121" y="8"/>
                  </a:lnTo>
                  <a:lnTo>
                    <a:pt x="101" y="8"/>
                  </a:lnTo>
                  <a:lnTo>
                    <a:pt x="83" y="8"/>
                  </a:lnTo>
                  <a:lnTo>
                    <a:pt x="66" y="8"/>
                  </a:lnTo>
                  <a:lnTo>
                    <a:pt x="50" y="6"/>
                  </a:lnTo>
                  <a:lnTo>
                    <a:pt x="35" y="6"/>
                  </a:lnTo>
                  <a:lnTo>
                    <a:pt x="24" y="5"/>
                  </a:lnTo>
                  <a:lnTo>
                    <a:pt x="15" y="3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2" y="59"/>
                  </a:lnTo>
                  <a:lnTo>
                    <a:pt x="10" y="61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3" y="126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3" y="126"/>
                  </a:lnTo>
                  <a:lnTo>
                    <a:pt x="49" y="124"/>
                  </a:lnTo>
                  <a:lnTo>
                    <a:pt x="53" y="124"/>
                  </a:lnTo>
                  <a:lnTo>
                    <a:pt x="58" y="124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69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4" y="120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7"/>
                  </a:lnTo>
                  <a:lnTo>
                    <a:pt x="72" y="129"/>
                  </a:lnTo>
                  <a:lnTo>
                    <a:pt x="71" y="129"/>
                  </a:lnTo>
                  <a:lnTo>
                    <a:pt x="69" y="129"/>
                  </a:lnTo>
                  <a:lnTo>
                    <a:pt x="67" y="131"/>
                  </a:lnTo>
                  <a:lnTo>
                    <a:pt x="66" y="131"/>
                  </a:lnTo>
                  <a:lnTo>
                    <a:pt x="64" y="131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8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0" y="146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3"/>
                  </a:lnTo>
                  <a:lnTo>
                    <a:pt x="61" y="155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4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6" y="172"/>
                  </a:lnTo>
                  <a:lnTo>
                    <a:pt x="77" y="173"/>
                  </a:lnTo>
                  <a:lnTo>
                    <a:pt x="78" y="173"/>
                  </a:lnTo>
                  <a:lnTo>
                    <a:pt x="80" y="173"/>
                  </a:lnTo>
                  <a:lnTo>
                    <a:pt x="81" y="173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9" y="178"/>
                  </a:lnTo>
                  <a:lnTo>
                    <a:pt x="91" y="178"/>
                  </a:lnTo>
                  <a:lnTo>
                    <a:pt x="91" y="179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6"/>
                  </a:lnTo>
                  <a:lnTo>
                    <a:pt x="100" y="174"/>
                  </a:lnTo>
                  <a:lnTo>
                    <a:pt x="102" y="173"/>
                  </a:lnTo>
                  <a:lnTo>
                    <a:pt x="103" y="171"/>
                  </a:lnTo>
                  <a:lnTo>
                    <a:pt x="104" y="169"/>
                  </a:lnTo>
                  <a:lnTo>
                    <a:pt x="104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3"/>
                  </a:lnTo>
                  <a:lnTo>
                    <a:pt x="104" y="185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2" y="190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8" y="189"/>
                  </a:lnTo>
                  <a:lnTo>
                    <a:pt x="88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5" y="184"/>
                  </a:lnTo>
                  <a:lnTo>
                    <a:pt x="85" y="183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2"/>
                  </a:lnTo>
                  <a:lnTo>
                    <a:pt x="76" y="184"/>
                  </a:lnTo>
                  <a:lnTo>
                    <a:pt x="74" y="186"/>
                  </a:lnTo>
                  <a:lnTo>
                    <a:pt x="73" y="188"/>
                  </a:lnTo>
                  <a:lnTo>
                    <a:pt x="71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7" y="189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7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6" y="187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1" y="185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39" y="185"/>
                  </a:lnTo>
                  <a:lnTo>
                    <a:pt x="39" y="187"/>
                  </a:lnTo>
                  <a:lnTo>
                    <a:pt x="37" y="189"/>
                  </a:lnTo>
                  <a:lnTo>
                    <a:pt x="37" y="191"/>
                  </a:lnTo>
                  <a:lnTo>
                    <a:pt x="35" y="195"/>
                  </a:lnTo>
                  <a:lnTo>
                    <a:pt x="34" y="198"/>
                  </a:lnTo>
                  <a:lnTo>
                    <a:pt x="32" y="202"/>
                  </a:lnTo>
                  <a:lnTo>
                    <a:pt x="32" y="205"/>
                  </a:lnTo>
                  <a:lnTo>
                    <a:pt x="30" y="208"/>
                  </a:lnTo>
                  <a:lnTo>
                    <a:pt x="28" y="212"/>
                  </a:lnTo>
                  <a:lnTo>
                    <a:pt x="26" y="215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4" y="227"/>
                  </a:lnTo>
                  <a:lnTo>
                    <a:pt x="25" y="227"/>
                  </a:lnTo>
                  <a:lnTo>
                    <a:pt x="27" y="229"/>
                  </a:lnTo>
                  <a:lnTo>
                    <a:pt x="29" y="229"/>
                  </a:lnTo>
                  <a:lnTo>
                    <a:pt x="30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9" y="231"/>
                  </a:lnTo>
                  <a:lnTo>
                    <a:pt x="41" y="232"/>
                  </a:lnTo>
                  <a:lnTo>
                    <a:pt x="43" y="232"/>
                  </a:lnTo>
                  <a:lnTo>
                    <a:pt x="45" y="232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5"/>
                  </a:lnTo>
                  <a:lnTo>
                    <a:pt x="55" y="237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7" y="243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61"/>
                  </a:lnTo>
                  <a:lnTo>
                    <a:pt x="67" y="263"/>
                  </a:lnTo>
                  <a:lnTo>
                    <a:pt x="69" y="265"/>
                  </a:lnTo>
                  <a:lnTo>
                    <a:pt x="70" y="266"/>
                  </a:lnTo>
                  <a:lnTo>
                    <a:pt x="70" y="270"/>
                  </a:lnTo>
                  <a:lnTo>
                    <a:pt x="72" y="271"/>
                  </a:lnTo>
                  <a:lnTo>
                    <a:pt x="73" y="273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7" y="278"/>
                  </a:lnTo>
                  <a:lnTo>
                    <a:pt x="77" y="280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4" y="297"/>
                  </a:lnTo>
                  <a:lnTo>
                    <a:pt x="84" y="301"/>
                  </a:lnTo>
                  <a:lnTo>
                    <a:pt x="84" y="303"/>
                  </a:lnTo>
                  <a:lnTo>
                    <a:pt x="84" y="305"/>
                  </a:lnTo>
                  <a:lnTo>
                    <a:pt x="86" y="306"/>
                  </a:lnTo>
                  <a:lnTo>
                    <a:pt x="86" y="308"/>
                  </a:lnTo>
                  <a:lnTo>
                    <a:pt x="86" y="310"/>
                  </a:lnTo>
                  <a:lnTo>
                    <a:pt x="86" y="312"/>
                  </a:lnTo>
                  <a:lnTo>
                    <a:pt x="86" y="313"/>
                  </a:lnTo>
                  <a:lnTo>
                    <a:pt x="86" y="315"/>
                  </a:lnTo>
                  <a:lnTo>
                    <a:pt x="86" y="316"/>
                  </a:lnTo>
                  <a:lnTo>
                    <a:pt x="86" y="318"/>
                  </a:lnTo>
                  <a:lnTo>
                    <a:pt x="86" y="320"/>
                  </a:lnTo>
                  <a:lnTo>
                    <a:pt x="86" y="322"/>
                  </a:lnTo>
                  <a:lnTo>
                    <a:pt x="86" y="324"/>
                  </a:lnTo>
                  <a:lnTo>
                    <a:pt x="88" y="324"/>
                  </a:lnTo>
                  <a:lnTo>
                    <a:pt x="88" y="325"/>
                  </a:lnTo>
                  <a:lnTo>
                    <a:pt x="90" y="327"/>
                  </a:lnTo>
                  <a:lnTo>
                    <a:pt x="91" y="328"/>
                  </a:lnTo>
                  <a:lnTo>
                    <a:pt x="92" y="328"/>
                  </a:lnTo>
                  <a:lnTo>
                    <a:pt x="93" y="330"/>
                  </a:lnTo>
                  <a:lnTo>
                    <a:pt x="94" y="330"/>
                  </a:lnTo>
                  <a:lnTo>
                    <a:pt x="96" y="330"/>
                  </a:lnTo>
                  <a:lnTo>
                    <a:pt x="98" y="330"/>
                  </a:lnTo>
                  <a:lnTo>
                    <a:pt x="104" y="330"/>
                  </a:lnTo>
                  <a:lnTo>
                    <a:pt x="109" y="329"/>
                  </a:lnTo>
                  <a:lnTo>
                    <a:pt x="114" y="329"/>
                  </a:lnTo>
                  <a:lnTo>
                    <a:pt x="120" y="327"/>
                  </a:lnTo>
                  <a:lnTo>
                    <a:pt x="126" y="327"/>
                  </a:lnTo>
                  <a:lnTo>
                    <a:pt x="131" y="326"/>
                  </a:lnTo>
                  <a:lnTo>
                    <a:pt x="136" y="326"/>
                  </a:lnTo>
                  <a:lnTo>
                    <a:pt x="142" y="324"/>
                  </a:lnTo>
                  <a:lnTo>
                    <a:pt x="145" y="324"/>
                  </a:lnTo>
                  <a:lnTo>
                    <a:pt x="150" y="324"/>
                  </a:lnTo>
                  <a:lnTo>
                    <a:pt x="154" y="324"/>
                  </a:lnTo>
                  <a:lnTo>
                    <a:pt x="160" y="322"/>
                  </a:lnTo>
                  <a:lnTo>
                    <a:pt x="163" y="322"/>
                  </a:lnTo>
                  <a:lnTo>
                    <a:pt x="167" y="322"/>
                  </a:lnTo>
                  <a:lnTo>
                    <a:pt x="171" y="322"/>
                  </a:lnTo>
                  <a:lnTo>
                    <a:pt x="176" y="321"/>
                  </a:lnTo>
                  <a:lnTo>
                    <a:pt x="177" y="321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4" y="321"/>
                  </a:lnTo>
                  <a:lnTo>
                    <a:pt x="185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4" y="320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9" y="320"/>
                  </a:lnTo>
                  <a:lnTo>
                    <a:pt x="201" y="319"/>
                  </a:lnTo>
                  <a:lnTo>
                    <a:pt x="203" y="319"/>
                  </a:lnTo>
                  <a:lnTo>
                    <a:pt x="204" y="318"/>
                  </a:lnTo>
                  <a:lnTo>
                    <a:pt x="228" y="318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6" name="Freeform 101"/>
            <p:cNvSpPr>
              <a:spLocks/>
            </p:cNvSpPr>
            <p:nvPr/>
          </p:nvSpPr>
          <p:spPr bwMode="auto">
            <a:xfrm>
              <a:off x="1398" y="1469"/>
              <a:ext cx="72" cy="98"/>
            </a:xfrm>
            <a:custGeom>
              <a:avLst/>
              <a:gdLst>
                <a:gd name="T0" fmla="*/ 0 w 36"/>
                <a:gd name="T1" fmla="*/ 0 h 103"/>
                <a:gd name="T2" fmla="*/ 0 w 36"/>
                <a:gd name="T3" fmla="*/ 1 h 103"/>
                <a:gd name="T4" fmla="*/ 0 w 36"/>
                <a:gd name="T5" fmla="*/ 1 h 103"/>
                <a:gd name="T6" fmla="*/ 64 w 36"/>
                <a:gd name="T7" fmla="*/ 3 h 103"/>
                <a:gd name="T8" fmla="*/ 192 w 36"/>
                <a:gd name="T9" fmla="*/ 3 h 103"/>
                <a:gd name="T10" fmla="*/ 256 w 36"/>
                <a:gd name="T11" fmla="*/ 5 h 103"/>
                <a:gd name="T12" fmla="*/ 384 w 36"/>
                <a:gd name="T13" fmla="*/ 6 h 103"/>
                <a:gd name="T14" fmla="*/ 448 w 36"/>
                <a:gd name="T15" fmla="*/ 8 h 103"/>
                <a:gd name="T16" fmla="*/ 576 w 36"/>
                <a:gd name="T17" fmla="*/ 8 h 103"/>
                <a:gd name="T18" fmla="*/ 704 w 36"/>
                <a:gd name="T19" fmla="*/ 10 h 103"/>
                <a:gd name="T20" fmla="*/ 768 w 36"/>
                <a:gd name="T21" fmla="*/ 10 h 103"/>
                <a:gd name="T22" fmla="*/ 896 w 36"/>
                <a:gd name="T23" fmla="*/ 10 h 103"/>
                <a:gd name="T24" fmla="*/ 1024 w 36"/>
                <a:gd name="T25" fmla="*/ 10 h 103"/>
                <a:gd name="T26" fmla="*/ 1088 w 36"/>
                <a:gd name="T27" fmla="*/ 10 h 103"/>
                <a:gd name="T28" fmla="*/ 1216 w 36"/>
                <a:gd name="T29" fmla="*/ 11 h 103"/>
                <a:gd name="T30" fmla="*/ 1216 w 36"/>
                <a:gd name="T31" fmla="*/ 13 h 103"/>
                <a:gd name="T32" fmla="*/ 1344 w 36"/>
                <a:gd name="T33" fmla="*/ 13 h 103"/>
                <a:gd name="T34" fmla="*/ 1408 w 36"/>
                <a:gd name="T35" fmla="*/ 19 h 103"/>
                <a:gd name="T36" fmla="*/ 1472 w 36"/>
                <a:gd name="T37" fmla="*/ 23 h 103"/>
                <a:gd name="T38" fmla="*/ 1600 w 36"/>
                <a:gd name="T39" fmla="*/ 27 h 103"/>
                <a:gd name="T40" fmla="*/ 1728 w 36"/>
                <a:gd name="T41" fmla="*/ 29 h 103"/>
                <a:gd name="T42" fmla="*/ 1728 w 36"/>
                <a:gd name="T43" fmla="*/ 36 h 103"/>
                <a:gd name="T44" fmla="*/ 1792 w 36"/>
                <a:gd name="T45" fmla="*/ 41 h 103"/>
                <a:gd name="T46" fmla="*/ 1920 w 36"/>
                <a:gd name="T47" fmla="*/ 46 h 103"/>
                <a:gd name="T48" fmla="*/ 1984 w 36"/>
                <a:gd name="T49" fmla="*/ 50 h 103"/>
                <a:gd name="T50" fmla="*/ 1984 w 36"/>
                <a:gd name="T51" fmla="*/ 57 h 103"/>
                <a:gd name="T52" fmla="*/ 2048 w 36"/>
                <a:gd name="T53" fmla="*/ 61 h 103"/>
                <a:gd name="T54" fmla="*/ 2048 w 36"/>
                <a:gd name="T55" fmla="*/ 66 h 103"/>
                <a:gd name="T56" fmla="*/ 2176 w 36"/>
                <a:gd name="T57" fmla="*/ 69 h 103"/>
                <a:gd name="T58" fmla="*/ 2176 w 36"/>
                <a:gd name="T59" fmla="*/ 72 h 103"/>
                <a:gd name="T60" fmla="*/ 2176 w 36"/>
                <a:gd name="T61" fmla="*/ 74 h 103"/>
                <a:gd name="T62" fmla="*/ 2176 w 36"/>
                <a:gd name="T63" fmla="*/ 76 h 103"/>
                <a:gd name="T64" fmla="*/ 2240 w 36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103"/>
                <a:gd name="T101" fmla="*/ 36 w 36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10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25"/>
                  </a:lnTo>
                  <a:lnTo>
                    <a:pt x="23" y="29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7" y="48"/>
                  </a:lnTo>
                  <a:lnTo>
                    <a:pt x="28" y="55"/>
                  </a:lnTo>
                  <a:lnTo>
                    <a:pt x="30" y="62"/>
                  </a:lnTo>
                  <a:lnTo>
                    <a:pt x="31" y="68"/>
                  </a:lnTo>
                  <a:lnTo>
                    <a:pt x="31" y="76"/>
                  </a:lnTo>
                  <a:lnTo>
                    <a:pt x="32" y="82"/>
                  </a:lnTo>
                  <a:lnTo>
                    <a:pt x="32" y="88"/>
                  </a:lnTo>
                  <a:lnTo>
                    <a:pt x="34" y="93"/>
                  </a:lnTo>
                  <a:lnTo>
                    <a:pt x="34" y="97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5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7" name="Freeform 102"/>
            <p:cNvSpPr>
              <a:spLocks/>
            </p:cNvSpPr>
            <p:nvPr/>
          </p:nvSpPr>
          <p:spPr bwMode="auto">
            <a:xfrm>
              <a:off x="1490" y="1469"/>
              <a:ext cx="74" cy="98"/>
            </a:xfrm>
            <a:custGeom>
              <a:avLst/>
              <a:gdLst>
                <a:gd name="T0" fmla="*/ 2304 w 37"/>
                <a:gd name="T1" fmla="*/ 0 h 103"/>
                <a:gd name="T2" fmla="*/ 2240 w 37"/>
                <a:gd name="T3" fmla="*/ 1 h 103"/>
                <a:gd name="T4" fmla="*/ 2240 w 37"/>
                <a:gd name="T5" fmla="*/ 1 h 103"/>
                <a:gd name="T6" fmla="*/ 2112 w 37"/>
                <a:gd name="T7" fmla="*/ 3 h 103"/>
                <a:gd name="T8" fmla="*/ 2112 w 37"/>
                <a:gd name="T9" fmla="*/ 3 h 103"/>
                <a:gd name="T10" fmla="*/ 1984 w 37"/>
                <a:gd name="T11" fmla="*/ 5 h 103"/>
                <a:gd name="T12" fmla="*/ 1920 w 37"/>
                <a:gd name="T13" fmla="*/ 6 h 103"/>
                <a:gd name="T14" fmla="*/ 1792 w 37"/>
                <a:gd name="T15" fmla="*/ 8 h 103"/>
                <a:gd name="T16" fmla="*/ 1728 w 37"/>
                <a:gd name="T17" fmla="*/ 8 h 103"/>
                <a:gd name="T18" fmla="*/ 1536 w 37"/>
                <a:gd name="T19" fmla="*/ 10 h 103"/>
                <a:gd name="T20" fmla="*/ 1472 w 37"/>
                <a:gd name="T21" fmla="*/ 10 h 103"/>
                <a:gd name="T22" fmla="*/ 1344 w 37"/>
                <a:gd name="T23" fmla="*/ 10 h 103"/>
                <a:gd name="T24" fmla="*/ 1216 w 37"/>
                <a:gd name="T25" fmla="*/ 10 h 103"/>
                <a:gd name="T26" fmla="*/ 1088 w 37"/>
                <a:gd name="T27" fmla="*/ 10 h 103"/>
                <a:gd name="T28" fmla="*/ 1024 w 37"/>
                <a:gd name="T29" fmla="*/ 11 h 103"/>
                <a:gd name="T30" fmla="*/ 960 w 37"/>
                <a:gd name="T31" fmla="*/ 13 h 103"/>
                <a:gd name="T32" fmla="*/ 960 w 37"/>
                <a:gd name="T33" fmla="*/ 13 h 103"/>
                <a:gd name="T34" fmla="*/ 832 w 37"/>
                <a:gd name="T35" fmla="*/ 19 h 103"/>
                <a:gd name="T36" fmla="*/ 704 w 37"/>
                <a:gd name="T37" fmla="*/ 23 h 103"/>
                <a:gd name="T38" fmla="*/ 576 w 37"/>
                <a:gd name="T39" fmla="*/ 27 h 103"/>
                <a:gd name="T40" fmla="*/ 448 w 37"/>
                <a:gd name="T41" fmla="*/ 29 h 103"/>
                <a:gd name="T42" fmla="*/ 320 w 37"/>
                <a:gd name="T43" fmla="*/ 36 h 103"/>
                <a:gd name="T44" fmla="*/ 320 w 37"/>
                <a:gd name="T45" fmla="*/ 41 h 103"/>
                <a:gd name="T46" fmla="*/ 192 w 37"/>
                <a:gd name="T47" fmla="*/ 46 h 103"/>
                <a:gd name="T48" fmla="*/ 192 w 37"/>
                <a:gd name="T49" fmla="*/ 50 h 103"/>
                <a:gd name="T50" fmla="*/ 64 w 37"/>
                <a:gd name="T51" fmla="*/ 57 h 103"/>
                <a:gd name="T52" fmla="*/ 64 w 37"/>
                <a:gd name="T53" fmla="*/ 61 h 103"/>
                <a:gd name="T54" fmla="*/ 0 w 37"/>
                <a:gd name="T55" fmla="*/ 66 h 103"/>
                <a:gd name="T56" fmla="*/ 0 w 37"/>
                <a:gd name="T57" fmla="*/ 69 h 103"/>
                <a:gd name="T58" fmla="*/ 0 w 37"/>
                <a:gd name="T59" fmla="*/ 72 h 103"/>
                <a:gd name="T60" fmla="*/ 0 w 37"/>
                <a:gd name="T61" fmla="*/ 74 h 103"/>
                <a:gd name="T62" fmla="*/ 0 w 37"/>
                <a:gd name="T63" fmla="*/ 76 h 103"/>
                <a:gd name="T64" fmla="*/ 0 w 37"/>
                <a:gd name="T65" fmla="*/ 76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03"/>
                <a:gd name="T101" fmla="*/ 37 w 37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03">
                  <a:moveTo>
                    <a:pt x="36" y="0"/>
                  </a:moveTo>
                  <a:lnTo>
                    <a:pt x="35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1"/>
                  </a:lnTo>
                  <a:lnTo>
                    <a:pt x="5" y="48"/>
                  </a:lnTo>
                  <a:lnTo>
                    <a:pt x="5" y="55"/>
                  </a:lnTo>
                  <a:lnTo>
                    <a:pt x="3" y="62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2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8" name="Freeform 103"/>
            <p:cNvSpPr>
              <a:spLocks/>
            </p:cNvSpPr>
            <p:nvPr/>
          </p:nvSpPr>
          <p:spPr bwMode="auto">
            <a:xfrm>
              <a:off x="1452" y="1468"/>
              <a:ext cx="69" cy="100"/>
            </a:xfrm>
            <a:custGeom>
              <a:avLst/>
              <a:gdLst>
                <a:gd name="T0" fmla="*/ 0 w 36"/>
                <a:gd name="T1" fmla="*/ 5 h 106"/>
                <a:gd name="T2" fmla="*/ 0 w 36"/>
                <a:gd name="T3" fmla="*/ 7 h 106"/>
                <a:gd name="T4" fmla="*/ 56 w 36"/>
                <a:gd name="T5" fmla="*/ 8 h 106"/>
                <a:gd name="T6" fmla="*/ 148 w 36"/>
                <a:gd name="T7" fmla="*/ 8 h 106"/>
                <a:gd name="T8" fmla="*/ 253 w 36"/>
                <a:gd name="T9" fmla="*/ 10 h 106"/>
                <a:gd name="T10" fmla="*/ 284 w 36"/>
                <a:gd name="T11" fmla="*/ 14 h 106"/>
                <a:gd name="T12" fmla="*/ 393 w 36"/>
                <a:gd name="T13" fmla="*/ 18 h 106"/>
                <a:gd name="T14" fmla="*/ 445 w 36"/>
                <a:gd name="T15" fmla="*/ 20 h 106"/>
                <a:gd name="T16" fmla="*/ 544 w 36"/>
                <a:gd name="T17" fmla="*/ 23 h 106"/>
                <a:gd name="T18" fmla="*/ 544 w 36"/>
                <a:gd name="T19" fmla="*/ 30 h 106"/>
                <a:gd name="T20" fmla="*/ 592 w 36"/>
                <a:gd name="T21" fmla="*/ 38 h 106"/>
                <a:gd name="T22" fmla="*/ 592 w 36"/>
                <a:gd name="T23" fmla="*/ 45 h 106"/>
                <a:gd name="T24" fmla="*/ 544 w 36"/>
                <a:gd name="T25" fmla="*/ 54 h 106"/>
                <a:gd name="T26" fmla="*/ 544 w 36"/>
                <a:gd name="T27" fmla="*/ 61 h 106"/>
                <a:gd name="T28" fmla="*/ 544 w 36"/>
                <a:gd name="T29" fmla="*/ 68 h 106"/>
                <a:gd name="T30" fmla="*/ 544 w 36"/>
                <a:gd name="T31" fmla="*/ 72 h 106"/>
                <a:gd name="T32" fmla="*/ 544 w 36"/>
                <a:gd name="T33" fmla="*/ 73 h 106"/>
                <a:gd name="T34" fmla="*/ 544 w 36"/>
                <a:gd name="T35" fmla="*/ 73 h 106"/>
                <a:gd name="T36" fmla="*/ 592 w 36"/>
                <a:gd name="T37" fmla="*/ 73 h 106"/>
                <a:gd name="T38" fmla="*/ 592 w 36"/>
                <a:gd name="T39" fmla="*/ 73 h 106"/>
                <a:gd name="T40" fmla="*/ 705 w 36"/>
                <a:gd name="T41" fmla="*/ 74 h 106"/>
                <a:gd name="T42" fmla="*/ 705 w 36"/>
                <a:gd name="T43" fmla="*/ 74 h 106"/>
                <a:gd name="T44" fmla="*/ 753 w 36"/>
                <a:gd name="T45" fmla="*/ 74 h 106"/>
                <a:gd name="T46" fmla="*/ 753 w 36"/>
                <a:gd name="T47" fmla="*/ 74 h 106"/>
                <a:gd name="T48" fmla="*/ 797 w 36"/>
                <a:gd name="T49" fmla="*/ 74 h 106"/>
                <a:gd name="T50" fmla="*/ 797 w 36"/>
                <a:gd name="T51" fmla="*/ 71 h 106"/>
                <a:gd name="T52" fmla="*/ 797 w 36"/>
                <a:gd name="T53" fmla="*/ 67 h 106"/>
                <a:gd name="T54" fmla="*/ 797 w 36"/>
                <a:gd name="T55" fmla="*/ 60 h 106"/>
                <a:gd name="T56" fmla="*/ 797 w 36"/>
                <a:gd name="T57" fmla="*/ 55 h 106"/>
                <a:gd name="T58" fmla="*/ 797 w 36"/>
                <a:gd name="T59" fmla="*/ 49 h 106"/>
                <a:gd name="T60" fmla="*/ 853 w 36"/>
                <a:gd name="T61" fmla="*/ 42 h 106"/>
                <a:gd name="T62" fmla="*/ 853 w 36"/>
                <a:gd name="T63" fmla="*/ 37 h 106"/>
                <a:gd name="T64" fmla="*/ 930 w 36"/>
                <a:gd name="T65" fmla="*/ 34 h 106"/>
                <a:gd name="T66" fmla="*/ 930 w 36"/>
                <a:gd name="T67" fmla="*/ 32 h 106"/>
                <a:gd name="T68" fmla="*/ 930 w 36"/>
                <a:gd name="T69" fmla="*/ 28 h 106"/>
                <a:gd name="T70" fmla="*/ 930 w 36"/>
                <a:gd name="T71" fmla="*/ 24 h 106"/>
                <a:gd name="T72" fmla="*/ 930 w 36"/>
                <a:gd name="T73" fmla="*/ 21 h 106"/>
                <a:gd name="T74" fmla="*/ 930 w 36"/>
                <a:gd name="T75" fmla="*/ 18 h 106"/>
                <a:gd name="T76" fmla="*/ 1043 w 36"/>
                <a:gd name="T77" fmla="*/ 12 h 106"/>
                <a:gd name="T78" fmla="*/ 1077 w 36"/>
                <a:gd name="T79" fmla="*/ 8 h 106"/>
                <a:gd name="T80" fmla="*/ 1135 w 36"/>
                <a:gd name="T81" fmla="*/ 8 h 106"/>
                <a:gd name="T82" fmla="*/ 1135 w 36"/>
                <a:gd name="T83" fmla="*/ 8 h 106"/>
                <a:gd name="T84" fmla="*/ 1238 w 36"/>
                <a:gd name="T85" fmla="*/ 8 h 106"/>
                <a:gd name="T86" fmla="*/ 1388 w 36"/>
                <a:gd name="T87" fmla="*/ 6 h 106"/>
                <a:gd name="T88" fmla="*/ 1474 w 36"/>
                <a:gd name="T89" fmla="*/ 5 h 106"/>
                <a:gd name="T90" fmla="*/ 1528 w 36"/>
                <a:gd name="T91" fmla="*/ 4 h 106"/>
                <a:gd name="T92" fmla="*/ 1635 w 36"/>
                <a:gd name="T93" fmla="*/ 2 h 106"/>
                <a:gd name="T94" fmla="*/ 1690 w 36"/>
                <a:gd name="T95" fmla="*/ 1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106"/>
                <a:gd name="T146" fmla="*/ 36 w 36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106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12" y="47"/>
                  </a:lnTo>
                  <a:lnTo>
                    <a:pt x="12" y="53"/>
                  </a:lnTo>
                  <a:lnTo>
                    <a:pt x="12" y="59"/>
                  </a:lnTo>
                  <a:lnTo>
                    <a:pt x="12" y="64"/>
                  </a:lnTo>
                  <a:lnTo>
                    <a:pt x="12" y="70"/>
                  </a:lnTo>
                  <a:lnTo>
                    <a:pt x="11" y="76"/>
                  </a:lnTo>
                  <a:lnTo>
                    <a:pt x="11" y="82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11" y="99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4" y="104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69" name="AutoShape 104"/>
            <p:cNvSpPr>
              <a:spLocks noChangeArrowheads="1"/>
            </p:cNvSpPr>
            <p:nvPr/>
          </p:nvSpPr>
          <p:spPr bwMode="auto">
            <a:xfrm flipV="1">
              <a:off x="1043" y="1302"/>
              <a:ext cx="867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70" name="AutoShape 105"/>
            <p:cNvSpPr>
              <a:spLocks noChangeArrowheads="1"/>
            </p:cNvSpPr>
            <p:nvPr/>
          </p:nvSpPr>
          <p:spPr bwMode="auto">
            <a:xfrm flipV="1">
              <a:off x="1083" y="1293"/>
              <a:ext cx="788" cy="9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71" name="Oval 106"/>
            <p:cNvSpPr>
              <a:spLocks noChangeArrowheads="1"/>
            </p:cNvSpPr>
            <p:nvPr/>
          </p:nvSpPr>
          <p:spPr bwMode="auto">
            <a:xfrm>
              <a:off x="1316" y="1473"/>
              <a:ext cx="40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72" name="Oval 107"/>
            <p:cNvSpPr>
              <a:spLocks noChangeArrowheads="1"/>
            </p:cNvSpPr>
            <p:nvPr/>
          </p:nvSpPr>
          <p:spPr bwMode="auto">
            <a:xfrm>
              <a:off x="1602" y="1475"/>
              <a:ext cx="41" cy="19"/>
            </a:xfrm>
            <a:prstGeom prst="ellipse">
              <a:avLst/>
            </a:pr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73" name="Freeform 108"/>
            <p:cNvSpPr>
              <a:spLocks/>
            </p:cNvSpPr>
            <p:nvPr/>
          </p:nvSpPr>
          <p:spPr bwMode="auto">
            <a:xfrm>
              <a:off x="1247" y="1320"/>
              <a:ext cx="63" cy="35"/>
            </a:xfrm>
            <a:custGeom>
              <a:avLst/>
              <a:gdLst>
                <a:gd name="T0" fmla="*/ 63 w 32"/>
                <a:gd name="T1" fmla="*/ 0 h 38"/>
                <a:gd name="T2" fmla="*/ 63 w 32"/>
                <a:gd name="T3" fmla="*/ 0 h 38"/>
                <a:gd name="T4" fmla="*/ 183 w 32"/>
                <a:gd name="T5" fmla="*/ 0 h 38"/>
                <a:gd name="T6" fmla="*/ 360 w 32"/>
                <a:gd name="T7" fmla="*/ 0 h 38"/>
                <a:gd name="T8" fmla="*/ 480 w 32"/>
                <a:gd name="T9" fmla="*/ 0 h 38"/>
                <a:gd name="T10" fmla="*/ 709 w 32"/>
                <a:gd name="T11" fmla="*/ 0 h 38"/>
                <a:gd name="T12" fmla="*/ 825 w 32"/>
                <a:gd name="T13" fmla="*/ 0 h 38"/>
                <a:gd name="T14" fmla="*/ 884 w 32"/>
                <a:gd name="T15" fmla="*/ 0 h 38"/>
                <a:gd name="T16" fmla="*/ 945 w 32"/>
                <a:gd name="T17" fmla="*/ 2 h 38"/>
                <a:gd name="T18" fmla="*/ 945 w 32"/>
                <a:gd name="T19" fmla="*/ 3 h 38"/>
                <a:gd name="T20" fmla="*/ 1039 w 32"/>
                <a:gd name="T21" fmla="*/ 5 h 38"/>
                <a:gd name="T22" fmla="*/ 1276 w 32"/>
                <a:gd name="T23" fmla="*/ 6 h 38"/>
                <a:gd name="T24" fmla="*/ 1396 w 32"/>
                <a:gd name="T25" fmla="*/ 6 h 38"/>
                <a:gd name="T26" fmla="*/ 1565 w 32"/>
                <a:gd name="T27" fmla="*/ 9 h 38"/>
                <a:gd name="T28" fmla="*/ 1677 w 32"/>
                <a:gd name="T29" fmla="*/ 12 h 38"/>
                <a:gd name="T30" fmla="*/ 1740 w 32"/>
                <a:gd name="T31" fmla="*/ 12 h 38"/>
                <a:gd name="T32" fmla="*/ 1740 w 32"/>
                <a:gd name="T33" fmla="*/ 12 h 38"/>
                <a:gd name="T34" fmla="*/ 1740 w 32"/>
                <a:gd name="T35" fmla="*/ 14 h 38"/>
                <a:gd name="T36" fmla="*/ 1624 w 32"/>
                <a:gd name="T37" fmla="*/ 15 h 38"/>
                <a:gd name="T38" fmla="*/ 1504 w 32"/>
                <a:gd name="T39" fmla="*/ 17 h 38"/>
                <a:gd name="T40" fmla="*/ 1396 w 32"/>
                <a:gd name="T41" fmla="*/ 18 h 38"/>
                <a:gd name="T42" fmla="*/ 1276 w 32"/>
                <a:gd name="T43" fmla="*/ 21 h 38"/>
                <a:gd name="T44" fmla="*/ 1213 w 32"/>
                <a:gd name="T45" fmla="*/ 23 h 38"/>
                <a:gd name="T46" fmla="*/ 1213 w 32"/>
                <a:gd name="T47" fmla="*/ 23 h 38"/>
                <a:gd name="T48" fmla="*/ 1097 w 32"/>
                <a:gd name="T49" fmla="*/ 23 h 38"/>
                <a:gd name="T50" fmla="*/ 1039 w 32"/>
                <a:gd name="T51" fmla="*/ 21 h 38"/>
                <a:gd name="T52" fmla="*/ 945 w 32"/>
                <a:gd name="T53" fmla="*/ 20 h 38"/>
                <a:gd name="T54" fmla="*/ 825 w 32"/>
                <a:gd name="T55" fmla="*/ 18 h 38"/>
                <a:gd name="T56" fmla="*/ 709 w 32"/>
                <a:gd name="T57" fmla="*/ 16 h 38"/>
                <a:gd name="T58" fmla="*/ 480 w 32"/>
                <a:gd name="T59" fmla="*/ 15 h 38"/>
                <a:gd name="T60" fmla="*/ 360 w 32"/>
                <a:gd name="T61" fmla="*/ 13 h 38"/>
                <a:gd name="T62" fmla="*/ 360 w 32"/>
                <a:gd name="T63" fmla="*/ 12 h 38"/>
                <a:gd name="T64" fmla="*/ 299 w 32"/>
                <a:gd name="T65" fmla="*/ 11 h 38"/>
                <a:gd name="T66" fmla="*/ 244 w 32"/>
                <a:gd name="T67" fmla="*/ 10 h 38"/>
                <a:gd name="T68" fmla="*/ 124 w 32"/>
                <a:gd name="T69" fmla="*/ 8 h 38"/>
                <a:gd name="T70" fmla="*/ 124 w 32"/>
                <a:gd name="T71" fmla="*/ 6 h 38"/>
                <a:gd name="T72" fmla="*/ 0 w 32"/>
                <a:gd name="T73" fmla="*/ 6 h 38"/>
                <a:gd name="T74" fmla="*/ 0 w 32"/>
                <a:gd name="T75" fmla="*/ 6 h 38"/>
                <a:gd name="T76" fmla="*/ 0 w 32"/>
                <a:gd name="T77" fmla="*/ 5 h 38"/>
                <a:gd name="T78" fmla="*/ 0 w 32"/>
                <a:gd name="T79" fmla="*/ 2 h 38"/>
                <a:gd name="T80" fmla="*/ 63 w 32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38"/>
                <a:gd name="T125" fmla="*/ 32 w 32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3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4" name="Freeform 109"/>
            <p:cNvSpPr>
              <a:spLocks/>
            </p:cNvSpPr>
            <p:nvPr/>
          </p:nvSpPr>
          <p:spPr bwMode="auto">
            <a:xfrm>
              <a:off x="1172" y="1319"/>
              <a:ext cx="311" cy="141"/>
            </a:xfrm>
            <a:custGeom>
              <a:avLst/>
              <a:gdLst>
                <a:gd name="T0" fmla="*/ 6354 w 158"/>
                <a:gd name="T1" fmla="*/ 1 h 152"/>
                <a:gd name="T2" fmla="*/ 8482 w 158"/>
                <a:gd name="T3" fmla="*/ 17 h 152"/>
                <a:gd name="T4" fmla="*/ 8663 w 158"/>
                <a:gd name="T5" fmla="*/ 33 h 152"/>
                <a:gd name="T6" fmla="*/ 8946 w 158"/>
                <a:gd name="T7" fmla="*/ 33 h 152"/>
                <a:gd name="T8" fmla="*/ 9127 w 158"/>
                <a:gd name="T9" fmla="*/ 37 h 152"/>
                <a:gd name="T10" fmla="*/ 9127 w 158"/>
                <a:gd name="T11" fmla="*/ 71 h 152"/>
                <a:gd name="T12" fmla="*/ 9127 w 158"/>
                <a:gd name="T13" fmla="*/ 96 h 152"/>
                <a:gd name="T14" fmla="*/ 7686 w 158"/>
                <a:gd name="T15" fmla="*/ 94 h 152"/>
                <a:gd name="T16" fmla="*/ 5939 w 158"/>
                <a:gd name="T17" fmla="*/ 89 h 152"/>
                <a:gd name="T18" fmla="*/ 5222 w 158"/>
                <a:gd name="T19" fmla="*/ 89 h 152"/>
                <a:gd name="T20" fmla="*/ 3968 w 158"/>
                <a:gd name="T21" fmla="*/ 89 h 152"/>
                <a:gd name="T22" fmla="*/ 3600 w 158"/>
                <a:gd name="T23" fmla="*/ 90 h 152"/>
                <a:gd name="T24" fmla="*/ 3600 w 158"/>
                <a:gd name="T25" fmla="*/ 93 h 152"/>
                <a:gd name="T26" fmla="*/ 3425 w 158"/>
                <a:gd name="T27" fmla="*/ 95 h 152"/>
                <a:gd name="T28" fmla="*/ 2836 w 158"/>
                <a:gd name="T29" fmla="*/ 91 h 152"/>
                <a:gd name="T30" fmla="*/ 2281 w 158"/>
                <a:gd name="T31" fmla="*/ 83 h 152"/>
                <a:gd name="T32" fmla="*/ 2045 w 158"/>
                <a:gd name="T33" fmla="*/ 71 h 152"/>
                <a:gd name="T34" fmla="*/ 1039 w 158"/>
                <a:gd name="T35" fmla="*/ 57 h 152"/>
                <a:gd name="T36" fmla="*/ 236 w 158"/>
                <a:gd name="T37" fmla="*/ 54 h 152"/>
                <a:gd name="T38" fmla="*/ 1213 w 158"/>
                <a:gd name="T39" fmla="*/ 53 h 152"/>
                <a:gd name="T40" fmla="*/ 2220 w 158"/>
                <a:gd name="T41" fmla="*/ 57 h 152"/>
                <a:gd name="T42" fmla="*/ 2897 w 158"/>
                <a:gd name="T43" fmla="*/ 68 h 152"/>
                <a:gd name="T44" fmla="*/ 3134 w 158"/>
                <a:gd name="T45" fmla="*/ 78 h 152"/>
                <a:gd name="T46" fmla="*/ 3724 w 158"/>
                <a:gd name="T47" fmla="*/ 81 h 152"/>
                <a:gd name="T48" fmla="*/ 4490 w 158"/>
                <a:gd name="T49" fmla="*/ 81 h 152"/>
                <a:gd name="T50" fmla="*/ 4606 w 158"/>
                <a:gd name="T51" fmla="*/ 75 h 152"/>
                <a:gd name="T52" fmla="*/ 4700 w 158"/>
                <a:gd name="T53" fmla="*/ 59 h 152"/>
                <a:gd name="T54" fmla="*/ 4700 w 158"/>
                <a:gd name="T55" fmla="*/ 58 h 152"/>
                <a:gd name="T56" fmla="*/ 4882 w 158"/>
                <a:gd name="T57" fmla="*/ 71 h 152"/>
                <a:gd name="T58" fmla="*/ 6230 w 158"/>
                <a:gd name="T59" fmla="*/ 79 h 152"/>
                <a:gd name="T60" fmla="*/ 8031 w 158"/>
                <a:gd name="T61" fmla="*/ 71 h 152"/>
                <a:gd name="T62" fmla="*/ 8602 w 158"/>
                <a:gd name="T63" fmla="*/ 60 h 152"/>
                <a:gd name="T64" fmla="*/ 8275 w 158"/>
                <a:gd name="T65" fmla="*/ 46 h 152"/>
                <a:gd name="T66" fmla="*/ 7505 w 158"/>
                <a:gd name="T67" fmla="*/ 42 h 152"/>
                <a:gd name="T68" fmla="*/ 6435 w 158"/>
                <a:gd name="T69" fmla="*/ 42 h 152"/>
                <a:gd name="T70" fmla="*/ 4882 w 158"/>
                <a:gd name="T71" fmla="*/ 47 h 152"/>
                <a:gd name="T72" fmla="*/ 4433 w 158"/>
                <a:gd name="T73" fmla="*/ 49 h 152"/>
                <a:gd name="T74" fmla="*/ 4433 w 158"/>
                <a:gd name="T75" fmla="*/ 46 h 152"/>
                <a:gd name="T76" fmla="*/ 4433 w 158"/>
                <a:gd name="T77" fmla="*/ 42 h 152"/>
                <a:gd name="T78" fmla="*/ 5765 w 158"/>
                <a:gd name="T79" fmla="*/ 40 h 152"/>
                <a:gd name="T80" fmla="*/ 7330 w 158"/>
                <a:gd name="T81" fmla="*/ 36 h 152"/>
                <a:gd name="T82" fmla="*/ 7862 w 158"/>
                <a:gd name="T83" fmla="*/ 30 h 152"/>
                <a:gd name="T84" fmla="*/ 8090 w 158"/>
                <a:gd name="T85" fmla="*/ 16 h 152"/>
                <a:gd name="T86" fmla="*/ 6917 w 158"/>
                <a:gd name="T87" fmla="*/ 10 h 152"/>
                <a:gd name="T88" fmla="*/ 6169 w 158"/>
                <a:gd name="T89" fmla="*/ 19 h 152"/>
                <a:gd name="T90" fmla="*/ 6866 w 158"/>
                <a:gd name="T91" fmla="*/ 26 h 152"/>
                <a:gd name="T92" fmla="*/ 7145 w 158"/>
                <a:gd name="T93" fmla="*/ 22 h 152"/>
                <a:gd name="T94" fmla="*/ 7206 w 158"/>
                <a:gd name="T95" fmla="*/ 19 h 152"/>
                <a:gd name="T96" fmla="*/ 7381 w 158"/>
                <a:gd name="T97" fmla="*/ 22 h 152"/>
                <a:gd name="T98" fmla="*/ 7625 w 158"/>
                <a:gd name="T99" fmla="*/ 28 h 152"/>
                <a:gd name="T100" fmla="*/ 6866 w 158"/>
                <a:gd name="T101" fmla="*/ 31 h 152"/>
                <a:gd name="T102" fmla="*/ 5458 w 158"/>
                <a:gd name="T103" fmla="*/ 35 h 152"/>
                <a:gd name="T104" fmla="*/ 5285 w 158"/>
                <a:gd name="T105" fmla="*/ 33 h 152"/>
                <a:gd name="T106" fmla="*/ 5645 w 158"/>
                <a:gd name="T107" fmla="*/ 28 h 152"/>
                <a:gd name="T108" fmla="*/ 5702 w 158"/>
                <a:gd name="T109" fmla="*/ 14 h 152"/>
                <a:gd name="T110" fmla="*/ 5346 w 158"/>
                <a:gd name="T111" fmla="*/ 6 h 152"/>
                <a:gd name="T112" fmla="*/ 5057 w 158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8"/>
                <a:gd name="T172" fmla="*/ 0 h 152"/>
                <a:gd name="T173" fmla="*/ 158 w 158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8" h="152"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1"/>
                  </a:lnTo>
                  <a:lnTo>
                    <a:pt x="109" y="1"/>
                  </a:lnTo>
                  <a:lnTo>
                    <a:pt x="116" y="3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39" y="15"/>
                  </a:lnTo>
                  <a:lnTo>
                    <a:pt x="144" y="19"/>
                  </a:lnTo>
                  <a:lnTo>
                    <a:pt x="146" y="26"/>
                  </a:lnTo>
                  <a:lnTo>
                    <a:pt x="149" y="33"/>
                  </a:lnTo>
                  <a:lnTo>
                    <a:pt x="149" y="43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7" y="63"/>
                  </a:lnTo>
                  <a:lnTo>
                    <a:pt x="157" y="69"/>
                  </a:lnTo>
                  <a:lnTo>
                    <a:pt x="157" y="78"/>
                  </a:lnTo>
                  <a:lnTo>
                    <a:pt x="157" y="85"/>
                  </a:lnTo>
                  <a:lnTo>
                    <a:pt x="157" y="94"/>
                  </a:lnTo>
                  <a:lnTo>
                    <a:pt x="157" y="102"/>
                  </a:lnTo>
                  <a:lnTo>
                    <a:pt x="157" y="113"/>
                  </a:lnTo>
                  <a:lnTo>
                    <a:pt x="157" y="121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7" y="143"/>
                  </a:lnTo>
                  <a:lnTo>
                    <a:pt x="157" y="148"/>
                  </a:lnTo>
                  <a:lnTo>
                    <a:pt x="157" y="151"/>
                  </a:lnTo>
                  <a:lnTo>
                    <a:pt x="156" y="151"/>
                  </a:lnTo>
                  <a:lnTo>
                    <a:pt x="154" y="151"/>
                  </a:lnTo>
                  <a:lnTo>
                    <a:pt x="150" y="151"/>
                  </a:lnTo>
                  <a:lnTo>
                    <a:pt x="147" y="150"/>
                  </a:lnTo>
                  <a:lnTo>
                    <a:pt x="142" y="150"/>
                  </a:lnTo>
                  <a:lnTo>
                    <a:pt x="138" y="148"/>
                  </a:lnTo>
                  <a:lnTo>
                    <a:pt x="132" y="148"/>
                  </a:lnTo>
                  <a:lnTo>
                    <a:pt x="127" y="146"/>
                  </a:lnTo>
                  <a:lnTo>
                    <a:pt x="122" y="146"/>
                  </a:lnTo>
                  <a:lnTo>
                    <a:pt x="117" y="144"/>
                  </a:lnTo>
                  <a:lnTo>
                    <a:pt x="111" y="144"/>
                  </a:lnTo>
                  <a:lnTo>
                    <a:pt x="108" y="142"/>
                  </a:lnTo>
                  <a:lnTo>
                    <a:pt x="104" y="142"/>
                  </a:lnTo>
                  <a:lnTo>
                    <a:pt x="102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9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0" y="139"/>
                  </a:lnTo>
                  <a:lnTo>
                    <a:pt x="87" y="139"/>
                  </a:lnTo>
                  <a:lnTo>
                    <a:pt x="84" y="139"/>
                  </a:lnTo>
                  <a:lnTo>
                    <a:pt x="81" y="139"/>
                  </a:lnTo>
                  <a:lnTo>
                    <a:pt x="77" y="139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39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2" y="141"/>
                  </a:lnTo>
                  <a:lnTo>
                    <a:pt x="62" y="143"/>
                  </a:lnTo>
                  <a:lnTo>
                    <a:pt x="62" y="144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1"/>
                  </a:lnTo>
                  <a:lnTo>
                    <a:pt x="43" y="139"/>
                  </a:lnTo>
                  <a:lnTo>
                    <a:pt x="43" y="138"/>
                  </a:lnTo>
                  <a:lnTo>
                    <a:pt x="41" y="136"/>
                  </a:lnTo>
                  <a:lnTo>
                    <a:pt x="41" y="134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8" y="129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7" y="119"/>
                  </a:lnTo>
                  <a:lnTo>
                    <a:pt x="35" y="116"/>
                  </a:lnTo>
                  <a:lnTo>
                    <a:pt x="35" y="112"/>
                  </a:lnTo>
                  <a:lnTo>
                    <a:pt x="34" y="108"/>
                  </a:lnTo>
                  <a:lnTo>
                    <a:pt x="34" y="103"/>
                  </a:lnTo>
                  <a:lnTo>
                    <a:pt x="31" y="100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3" y="90"/>
                  </a:lnTo>
                  <a:lnTo>
                    <a:pt x="18" y="88"/>
                  </a:lnTo>
                  <a:lnTo>
                    <a:pt x="13" y="86"/>
                  </a:lnTo>
                  <a:lnTo>
                    <a:pt x="6" y="86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4" y="84"/>
                  </a:lnTo>
                  <a:lnTo>
                    <a:pt x="38" y="89"/>
                  </a:lnTo>
                  <a:lnTo>
                    <a:pt x="41" y="92"/>
                  </a:lnTo>
                  <a:lnTo>
                    <a:pt x="44" y="95"/>
                  </a:lnTo>
                  <a:lnTo>
                    <a:pt x="46" y="99"/>
                  </a:lnTo>
                  <a:lnTo>
                    <a:pt x="47" y="101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1" y="116"/>
                  </a:lnTo>
                  <a:lnTo>
                    <a:pt x="52" y="118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7"/>
                  </a:lnTo>
                  <a:lnTo>
                    <a:pt x="67" y="127"/>
                  </a:lnTo>
                  <a:lnTo>
                    <a:pt x="69" y="127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4" y="127"/>
                  </a:lnTo>
                  <a:lnTo>
                    <a:pt x="75" y="127"/>
                  </a:lnTo>
                  <a:lnTo>
                    <a:pt x="77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7"/>
                  </a:lnTo>
                  <a:lnTo>
                    <a:pt x="79" y="114"/>
                  </a:lnTo>
                  <a:lnTo>
                    <a:pt x="79" y="110"/>
                  </a:lnTo>
                  <a:lnTo>
                    <a:pt x="80" y="106"/>
                  </a:lnTo>
                  <a:lnTo>
                    <a:pt x="80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100"/>
                  </a:lnTo>
                  <a:lnTo>
                    <a:pt x="81" y="103"/>
                  </a:lnTo>
                  <a:lnTo>
                    <a:pt x="82" y="106"/>
                  </a:lnTo>
                  <a:lnTo>
                    <a:pt x="82" y="110"/>
                  </a:lnTo>
                  <a:lnTo>
                    <a:pt x="84" y="113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9" y="122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3" y="124"/>
                  </a:lnTo>
                  <a:lnTo>
                    <a:pt x="118" y="123"/>
                  </a:lnTo>
                  <a:lnTo>
                    <a:pt x="123" y="121"/>
                  </a:lnTo>
                  <a:lnTo>
                    <a:pt x="126" y="120"/>
                  </a:lnTo>
                  <a:lnTo>
                    <a:pt x="130" y="119"/>
                  </a:lnTo>
                  <a:lnTo>
                    <a:pt x="134" y="117"/>
                  </a:lnTo>
                  <a:lnTo>
                    <a:pt x="138" y="113"/>
                  </a:lnTo>
                  <a:lnTo>
                    <a:pt x="139" y="111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6" y="103"/>
                  </a:lnTo>
                  <a:lnTo>
                    <a:pt x="146" y="101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49" y="91"/>
                  </a:lnTo>
                  <a:lnTo>
                    <a:pt x="148" y="87"/>
                  </a:lnTo>
                  <a:lnTo>
                    <a:pt x="148" y="84"/>
                  </a:lnTo>
                  <a:lnTo>
                    <a:pt x="146" y="81"/>
                  </a:lnTo>
                  <a:lnTo>
                    <a:pt x="146" y="77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1" y="71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0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4" y="66"/>
                  </a:lnTo>
                  <a:lnTo>
                    <a:pt x="111" y="66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9"/>
                  </a:lnTo>
                  <a:lnTo>
                    <a:pt x="95" y="69"/>
                  </a:lnTo>
                  <a:lnTo>
                    <a:pt x="91" y="71"/>
                  </a:lnTo>
                  <a:lnTo>
                    <a:pt x="88" y="72"/>
                  </a:lnTo>
                  <a:lnTo>
                    <a:pt x="84" y="74"/>
                  </a:lnTo>
                  <a:lnTo>
                    <a:pt x="82" y="74"/>
                  </a:lnTo>
                  <a:lnTo>
                    <a:pt x="79" y="76"/>
                  </a:lnTo>
                  <a:lnTo>
                    <a:pt x="77" y="76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81" y="66"/>
                  </a:lnTo>
                  <a:lnTo>
                    <a:pt x="85" y="66"/>
                  </a:lnTo>
                  <a:lnTo>
                    <a:pt x="88" y="65"/>
                  </a:lnTo>
                  <a:lnTo>
                    <a:pt x="92" y="65"/>
                  </a:lnTo>
                  <a:lnTo>
                    <a:pt x="95" y="63"/>
                  </a:lnTo>
                  <a:lnTo>
                    <a:pt x="99" y="63"/>
                  </a:lnTo>
                  <a:lnTo>
                    <a:pt x="104" y="62"/>
                  </a:lnTo>
                  <a:lnTo>
                    <a:pt x="108" y="62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6" y="56"/>
                  </a:lnTo>
                  <a:lnTo>
                    <a:pt x="128" y="55"/>
                  </a:lnTo>
                  <a:lnTo>
                    <a:pt x="132" y="53"/>
                  </a:lnTo>
                  <a:lnTo>
                    <a:pt x="133" y="52"/>
                  </a:lnTo>
                  <a:lnTo>
                    <a:pt x="134" y="50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2"/>
                  </a:lnTo>
                  <a:lnTo>
                    <a:pt x="139" y="29"/>
                  </a:lnTo>
                  <a:lnTo>
                    <a:pt x="139" y="25"/>
                  </a:lnTo>
                  <a:lnTo>
                    <a:pt x="138" y="24"/>
                  </a:lnTo>
                  <a:lnTo>
                    <a:pt x="137" y="20"/>
                  </a:lnTo>
                  <a:lnTo>
                    <a:pt x="134" y="19"/>
                  </a:lnTo>
                  <a:lnTo>
                    <a:pt x="132" y="16"/>
                  </a:lnTo>
                  <a:lnTo>
                    <a:pt x="126" y="16"/>
                  </a:lnTo>
                  <a:lnTo>
                    <a:pt x="122" y="15"/>
                  </a:lnTo>
                  <a:lnTo>
                    <a:pt x="119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20"/>
                  </a:lnTo>
                  <a:lnTo>
                    <a:pt x="108" y="22"/>
                  </a:lnTo>
                  <a:lnTo>
                    <a:pt x="107" y="24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7" y="34"/>
                  </a:lnTo>
                  <a:lnTo>
                    <a:pt x="108" y="36"/>
                  </a:lnTo>
                  <a:lnTo>
                    <a:pt x="111" y="38"/>
                  </a:lnTo>
                  <a:lnTo>
                    <a:pt x="114" y="40"/>
                  </a:lnTo>
                  <a:lnTo>
                    <a:pt x="118" y="40"/>
                  </a:lnTo>
                  <a:lnTo>
                    <a:pt x="120" y="39"/>
                  </a:lnTo>
                  <a:lnTo>
                    <a:pt x="121" y="37"/>
                  </a:lnTo>
                  <a:lnTo>
                    <a:pt x="121" y="36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4" y="31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28" y="46"/>
                  </a:lnTo>
                  <a:lnTo>
                    <a:pt x="124" y="47"/>
                  </a:lnTo>
                  <a:lnTo>
                    <a:pt x="121" y="49"/>
                  </a:lnTo>
                  <a:lnTo>
                    <a:pt x="118" y="49"/>
                  </a:lnTo>
                  <a:lnTo>
                    <a:pt x="113" y="50"/>
                  </a:lnTo>
                  <a:lnTo>
                    <a:pt x="110" y="51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0" y="54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8" y="33"/>
                  </a:lnTo>
                  <a:lnTo>
                    <a:pt x="98" y="30"/>
                  </a:lnTo>
                  <a:lnTo>
                    <a:pt x="98" y="2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87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5" name="Freeform 110"/>
            <p:cNvSpPr>
              <a:spLocks/>
            </p:cNvSpPr>
            <p:nvPr/>
          </p:nvSpPr>
          <p:spPr bwMode="auto">
            <a:xfrm>
              <a:off x="1655" y="1320"/>
              <a:ext cx="59" cy="35"/>
            </a:xfrm>
            <a:custGeom>
              <a:avLst/>
              <a:gdLst>
                <a:gd name="T0" fmla="*/ 1613 w 30"/>
                <a:gd name="T1" fmla="*/ 0 h 38"/>
                <a:gd name="T2" fmla="*/ 1497 w 30"/>
                <a:gd name="T3" fmla="*/ 0 h 38"/>
                <a:gd name="T4" fmla="*/ 1377 w 30"/>
                <a:gd name="T5" fmla="*/ 0 h 38"/>
                <a:gd name="T6" fmla="*/ 1211 w 30"/>
                <a:gd name="T7" fmla="*/ 0 h 38"/>
                <a:gd name="T8" fmla="*/ 1149 w 30"/>
                <a:gd name="T9" fmla="*/ 0 h 38"/>
                <a:gd name="T10" fmla="*/ 913 w 30"/>
                <a:gd name="T11" fmla="*/ 0 h 38"/>
                <a:gd name="T12" fmla="*/ 881 w 30"/>
                <a:gd name="T13" fmla="*/ 0 h 38"/>
                <a:gd name="T14" fmla="*/ 881 w 30"/>
                <a:gd name="T15" fmla="*/ 0 h 38"/>
                <a:gd name="T16" fmla="*/ 761 w 30"/>
                <a:gd name="T17" fmla="*/ 2 h 38"/>
                <a:gd name="T18" fmla="*/ 645 w 30"/>
                <a:gd name="T19" fmla="*/ 3 h 38"/>
                <a:gd name="T20" fmla="*/ 584 w 30"/>
                <a:gd name="T21" fmla="*/ 5 h 38"/>
                <a:gd name="T22" fmla="*/ 417 w 30"/>
                <a:gd name="T23" fmla="*/ 6 h 38"/>
                <a:gd name="T24" fmla="*/ 297 w 30"/>
                <a:gd name="T25" fmla="*/ 6 h 38"/>
                <a:gd name="T26" fmla="*/ 61 w 30"/>
                <a:gd name="T27" fmla="*/ 9 h 38"/>
                <a:gd name="T28" fmla="*/ 0 w 30"/>
                <a:gd name="T29" fmla="*/ 12 h 38"/>
                <a:gd name="T30" fmla="*/ 0 w 30"/>
                <a:gd name="T31" fmla="*/ 12 h 38"/>
                <a:gd name="T32" fmla="*/ 0 w 30"/>
                <a:gd name="T33" fmla="*/ 12 h 38"/>
                <a:gd name="T34" fmla="*/ 0 w 30"/>
                <a:gd name="T35" fmla="*/ 14 h 38"/>
                <a:gd name="T36" fmla="*/ 0 w 30"/>
                <a:gd name="T37" fmla="*/ 15 h 38"/>
                <a:gd name="T38" fmla="*/ 120 w 30"/>
                <a:gd name="T39" fmla="*/ 17 h 38"/>
                <a:gd name="T40" fmla="*/ 236 w 30"/>
                <a:gd name="T41" fmla="*/ 18 h 38"/>
                <a:gd name="T42" fmla="*/ 297 w 30"/>
                <a:gd name="T43" fmla="*/ 21 h 38"/>
                <a:gd name="T44" fmla="*/ 417 w 30"/>
                <a:gd name="T45" fmla="*/ 23 h 38"/>
                <a:gd name="T46" fmla="*/ 464 w 30"/>
                <a:gd name="T47" fmla="*/ 23 h 38"/>
                <a:gd name="T48" fmla="*/ 584 w 30"/>
                <a:gd name="T49" fmla="*/ 23 h 38"/>
                <a:gd name="T50" fmla="*/ 584 w 30"/>
                <a:gd name="T51" fmla="*/ 21 h 38"/>
                <a:gd name="T52" fmla="*/ 645 w 30"/>
                <a:gd name="T53" fmla="*/ 20 h 38"/>
                <a:gd name="T54" fmla="*/ 881 w 30"/>
                <a:gd name="T55" fmla="*/ 18 h 38"/>
                <a:gd name="T56" fmla="*/ 975 w 30"/>
                <a:gd name="T57" fmla="*/ 16 h 38"/>
                <a:gd name="T58" fmla="*/ 1149 w 30"/>
                <a:gd name="T59" fmla="*/ 15 h 38"/>
                <a:gd name="T60" fmla="*/ 1211 w 30"/>
                <a:gd name="T61" fmla="*/ 13 h 38"/>
                <a:gd name="T62" fmla="*/ 1331 w 30"/>
                <a:gd name="T63" fmla="*/ 12 h 38"/>
                <a:gd name="T64" fmla="*/ 1377 w 30"/>
                <a:gd name="T65" fmla="*/ 11 h 38"/>
                <a:gd name="T66" fmla="*/ 1377 w 30"/>
                <a:gd name="T67" fmla="*/ 10 h 38"/>
                <a:gd name="T68" fmla="*/ 1440 w 30"/>
                <a:gd name="T69" fmla="*/ 8 h 38"/>
                <a:gd name="T70" fmla="*/ 1440 w 30"/>
                <a:gd name="T71" fmla="*/ 6 h 38"/>
                <a:gd name="T72" fmla="*/ 1560 w 30"/>
                <a:gd name="T73" fmla="*/ 6 h 38"/>
                <a:gd name="T74" fmla="*/ 1560 w 30"/>
                <a:gd name="T75" fmla="*/ 6 h 38"/>
                <a:gd name="T76" fmla="*/ 1676 w 30"/>
                <a:gd name="T77" fmla="*/ 5 h 38"/>
                <a:gd name="T78" fmla="*/ 1676 w 30"/>
                <a:gd name="T79" fmla="*/ 2 h 38"/>
                <a:gd name="T80" fmla="*/ 1676 w 30"/>
                <a:gd name="T81" fmla="*/ 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38"/>
                <a:gd name="T125" fmla="*/ 30 w 30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38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6" name="Freeform 111"/>
            <p:cNvSpPr>
              <a:spLocks/>
            </p:cNvSpPr>
            <p:nvPr/>
          </p:nvSpPr>
          <p:spPr bwMode="auto">
            <a:xfrm>
              <a:off x="1480" y="1319"/>
              <a:ext cx="312" cy="141"/>
            </a:xfrm>
            <a:custGeom>
              <a:avLst/>
              <a:gdLst>
                <a:gd name="T0" fmla="*/ 2622 w 159"/>
                <a:gd name="T1" fmla="*/ 1 h 152"/>
                <a:gd name="T2" fmla="*/ 461 w 159"/>
                <a:gd name="T3" fmla="*/ 17 h 152"/>
                <a:gd name="T4" fmla="*/ 355 w 159"/>
                <a:gd name="T5" fmla="*/ 33 h 152"/>
                <a:gd name="T6" fmla="*/ 61 w 159"/>
                <a:gd name="T7" fmla="*/ 33 h 152"/>
                <a:gd name="T8" fmla="*/ 0 w 159"/>
                <a:gd name="T9" fmla="*/ 37 h 152"/>
                <a:gd name="T10" fmla="*/ 0 w 159"/>
                <a:gd name="T11" fmla="*/ 71 h 152"/>
                <a:gd name="T12" fmla="*/ 0 w 159"/>
                <a:gd name="T13" fmla="*/ 96 h 152"/>
                <a:gd name="T14" fmla="*/ 1368 w 159"/>
                <a:gd name="T15" fmla="*/ 94 h 152"/>
                <a:gd name="T16" fmla="*/ 3142 w 159"/>
                <a:gd name="T17" fmla="*/ 89 h 152"/>
                <a:gd name="T18" fmla="*/ 3724 w 159"/>
                <a:gd name="T19" fmla="*/ 89 h 152"/>
                <a:gd name="T20" fmla="*/ 5086 w 159"/>
                <a:gd name="T21" fmla="*/ 89 h 152"/>
                <a:gd name="T22" fmla="*/ 5410 w 159"/>
                <a:gd name="T23" fmla="*/ 90 h 152"/>
                <a:gd name="T24" fmla="*/ 5410 w 159"/>
                <a:gd name="T25" fmla="*/ 93 h 152"/>
                <a:gd name="T26" fmla="*/ 5530 w 159"/>
                <a:gd name="T27" fmla="*/ 95 h 152"/>
                <a:gd name="T28" fmla="*/ 6165 w 159"/>
                <a:gd name="T29" fmla="*/ 91 h 152"/>
                <a:gd name="T30" fmla="*/ 6627 w 159"/>
                <a:gd name="T31" fmla="*/ 83 h 152"/>
                <a:gd name="T32" fmla="*/ 6838 w 159"/>
                <a:gd name="T33" fmla="*/ 71 h 152"/>
                <a:gd name="T34" fmla="*/ 7827 w 159"/>
                <a:gd name="T35" fmla="*/ 57 h 152"/>
                <a:gd name="T36" fmla="*/ 8675 w 159"/>
                <a:gd name="T37" fmla="*/ 54 h 152"/>
                <a:gd name="T38" fmla="*/ 7655 w 159"/>
                <a:gd name="T39" fmla="*/ 53 h 152"/>
                <a:gd name="T40" fmla="*/ 6746 w 159"/>
                <a:gd name="T41" fmla="*/ 57 h 152"/>
                <a:gd name="T42" fmla="*/ 5991 w 159"/>
                <a:gd name="T43" fmla="*/ 68 h 152"/>
                <a:gd name="T44" fmla="*/ 5930 w 159"/>
                <a:gd name="T45" fmla="*/ 78 h 152"/>
                <a:gd name="T46" fmla="*/ 5206 w 159"/>
                <a:gd name="T47" fmla="*/ 81 h 152"/>
                <a:gd name="T48" fmla="*/ 4509 w 159"/>
                <a:gd name="T49" fmla="*/ 81 h 152"/>
                <a:gd name="T50" fmla="*/ 4329 w 159"/>
                <a:gd name="T51" fmla="*/ 75 h 152"/>
                <a:gd name="T52" fmla="*/ 4270 w 159"/>
                <a:gd name="T53" fmla="*/ 59 h 152"/>
                <a:gd name="T54" fmla="*/ 4225 w 159"/>
                <a:gd name="T55" fmla="*/ 58 h 152"/>
                <a:gd name="T56" fmla="*/ 4050 w 159"/>
                <a:gd name="T57" fmla="*/ 71 h 152"/>
                <a:gd name="T58" fmla="*/ 2726 w 159"/>
                <a:gd name="T59" fmla="*/ 79 h 152"/>
                <a:gd name="T60" fmla="*/ 1081 w 159"/>
                <a:gd name="T61" fmla="*/ 71 h 152"/>
                <a:gd name="T62" fmla="*/ 461 w 159"/>
                <a:gd name="T63" fmla="*/ 60 h 152"/>
                <a:gd name="T64" fmla="*/ 755 w 159"/>
                <a:gd name="T65" fmla="*/ 46 h 152"/>
                <a:gd name="T66" fmla="*/ 1540 w 159"/>
                <a:gd name="T67" fmla="*/ 42 h 152"/>
                <a:gd name="T68" fmla="*/ 2561 w 159"/>
                <a:gd name="T69" fmla="*/ 42 h 152"/>
                <a:gd name="T70" fmla="*/ 4050 w 159"/>
                <a:gd name="T71" fmla="*/ 47 h 152"/>
                <a:gd name="T72" fmla="*/ 4562 w 159"/>
                <a:gd name="T73" fmla="*/ 49 h 152"/>
                <a:gd name="T74" fmla="*/ 4562 w 159"/>
                <a:gd name="T75" fmla="*/ 46 h 152"/>
                <a:gd name="T76" fmla="*/ 4625 w 159"/>
                <a:gd name="T77" fmla="*/ 42 h 152"/>
                <a:gd name="T78" fmla="*/ 3204 w 159"/>
                <a:gd name="T79" fmla="*/ 40 h 152"/>
                <a:gd name="T80" fmla="*/ 1721 w 159"/>
                <a:gd name="T81" fmla="*/ 36 h 152"/>
                <a:gd name="T82" fmla="*/ 1081 w 159"/>
                <a:gd name="T83" fmla="*/ 30 h 152"/>
                <a:gd name="T84" fmla="*/ 967 w 159"/>
                <a:gd name="T85" fmla="*/ 16 h 152"/>
                <a:gd name="T86" fmla="*/ 2121 w 159"/>
                <a:gd name="T87" fmla="*/ 10 h 152"/>
                <a:gd name="T88" fmla="*/ 2788 w 159"/>
                <a:gd name="T89" fmla="*/ 19 h 152"/>
                <a:gd name="T90" fmla="*/ 2121 w 159"/>
                <a:gd name="T91" fmla="*/ 26 h 152"/>
                <a:gd name="T92" fmla="*/ 1898 w 159"/>
                <a:gd name="T93" fmla="*/ 22 h 152"/>
                <a:gd name="T94" fmla="*/ 1837 w 159"/>
                <a:gd name="T95" fmla="*/ 19 h 152"/>
                <a:gd name="T96" fmla="*/ 1540 w 159"/>
                <a:gd name="T97" fmla="*/ 22 h 152"/>
                <a:gd name="T98" fmla="*/ 1421 w 159"/>
                <a:gd name="T99" fmla="*/ 28 h 152"/>
                <a:gd name="T100" fmla="*/ 2237 w 159"/>
                <a:gd name="T101" fmla="*/ 31 h 152"/>
                <a:gd name="T102" fmla="*/ 3485 w 159"/>
                <a:gd name="T103" fmla="*/ 35 h 152"/>
                <a:gd name="T104" fmla="*/ 3666 w 159"/>
                <a:gd name="T105" fmla="*/ 33 h 152"/>
                <a:gd name="T106" fmla="*/ 3377 w 159"/>
                <a:gd name="T107" fmla="*/ 28 h 152"/>
                <a:gd name="T108" fmla="*/ 3377 w 159"/>
                <a:gd name="T109" fmla="*/ 14 h 152"/>
                <a:gd name="T110" fmla="*/ 3542 w 159"/>
                <a:gd name="T111" fmla="*/ 6 h 152"/>
                <a:gd name="T112" fmla="*/ 3928 w 159"/>
                <a:gd name="T113" fmla="*/ 1 h 1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9"/>
                <a:gd name="T172" fmla="*/ 0 h 152"/>
                <a:gd name="T173" fmla="*/ 159 w 159"/>
                <a:gd name="T174" fmla="*/ 152 h 1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9" h="152">
                  <a:moveTo>
                    <a:pt x="70" y="0"/>
                  </a:moveTo>
                  <a:lnTo>
                    <a:pt x="69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19"/>
                  </a:lnTo>
                  <a:lnTo>
                    <a:pt x="8" y="26"/>
                  </a:lnTo>
                  <a:lnTo>
                    <a:pt x="6" y="33"/>
                  </a:lnTo>
                  <a:lnTo>
                    <a:pt x="6" y="4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51"/>
                  </a:lnTo>
                  <a:lnTo>
                    <a:pt x="9" y="150"/>
                  </a:lnTo>
                  <a:lnTo>
                    <a:pt x="13" y="150"/>
                  </a:lnTo>
                  <a:lnTo>
                    <a:pt x="19" y="148"/>
                  </a:lnTo>
                  <a:lnTo>
                    <a:pt x="24" y="148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9" y="144"/>
                  </a:lnTo>
                  <a:lnTo>
                    <a:pt x="43" y="144"/>
                  </a:lnTo>
                  <a:lnTo>
                    <a:pt x="49" y="142"/>
                  </a:lnTo>
                  <a:lnTo>
                    <a:pt x="52" y="142"/>
                  </a:lnTo>
                  <a:lnTo>
                    <a:pt x="55" y="140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2" y="139"/>
                  </a:lnTo>
                  <a:lnTo>
                    <a:pt x="76" y="139"/>
                  </a:lnTo>
                  <a:lnTo>
                    <a:pt x="79" y="139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5" y="139"/>
                  </a:lnTo>
                  <a:lnTo>
                    <a:pt x="95" y="140"/>
                  </a:lnTo>
                  <a:lnTo>
                    <a:pt x="95" y="141"/>
                  </a:lnTo>
                  <a:lnTo>
                    <a:pt x="95" y="143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0" y="149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6" y="145"/>
                  </a:lnTo>
                  <a:lnTo>
                    <a:pt x="108" y="143"/>
                  </a:lnTo>
                  <a:lnTo>
                    <a:pt x="110" y="141"/>
                  </a:lnTo>
                  <a:lnTo>
                    <a:pt x="110" y="139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4" y="134"/>
                  </a:lnTo>
                  <a:lnTo>
                    <a:pt x="116" y="132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20" y="119"/>
                  </a:lnTo>
                  <a:lnTo>
                    <a:pt x="120" y="116"/>
                  </a:lnTo>
                  <a:lnTo>
                    <a:pt x="120" y="112"/>
                  </a:lnTo>
                  <a:lnTo>
                    <a:pt x="121" y="108"/>
                  </a:lnTo>
                  <a:lnTo>
                    <a:pt x="123" y="103"/>
                  </a:lnTo>
                  <a:lnTo>
                    <a:pt x="124" y="100"/>
                  </a:lnTo>
                  <a:lnTo>
                    <a:pt x="125" y="96"/>
                  </a:lnTo>
                  <a:lnTo>
                    <a:pt x="128" y="94"/>
                  </a:lnTo>
                  <a:lnTo>
                    <a:pt x="132" y="90"/>
                  </a:lnTo>
                  <a:lnTo>
                    <a:pt x="137" y="88"/>
                  </a:lnTo>
                  <a:lnTo>
                    <a:pt x="143" y="86"/>
                  </a:lnTo>
                  <a:lnTo>
                    <a:pt x="149" y="86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4" y="85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4" y="84"/>
                  </a:lnTo>
                  <a:lnTo>
                    <a:pt x="142" y="82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2" y="84"/>
                  </a:lnTo>
                  <a:lnTo>
                    <a:pt x="118" y="89"/>
                  </a:lnTo>
                  <a:lnTo>
                    <a:pt x="114" y="92"/>
                  </a:lnTo>
                  <a:lnTo>
                    <a:pt x="112" y="95"/>
                  </a:lnTo>
                  <a:lnTo>
                    <a:pt x="109" y="99"/>
                  </a:lnTo>
                  <a:lnTo>
                    <a:pt x="108" y="101"/>
                  </a:lnTo>
                  <a:lnTo>
                    <a:pt x="106" y="103"/>
                  </a:lnTo>
                  <a:lnTo>
                    <a:pt x="106" y="105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105" y="113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2" y="125"/>
                  </a:lnTo>
                  <a:lnTo>
                    <a:pt x="100" y="126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1" y="127"/>
                  </a:lnTo>
                  <a:lnTo>
                    <a:pt x="89" y="127"/>
                  </a:lnTo>
                  <a:lnTo>
                    <a:pt x="86" y="127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1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4" y="87"/>
                  </a:lnTo>
                  <a:lnTo>
                    <a:pt x="74" y="89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2" y="110"/>
                  </a:lnTo>
                  <a:lnTo>
                    <a:pt x="71" y="113"/>
                  </a:lnTo>
                  <a:lnTo>
                    <a:pt x="70" y="117"/>
                  </a:lnTo>
                  <a:lnTo>
                    <a:pt x="68" y="119"/>
                  </a:lnTo>
                  <a:lnTo>
                    <a:pt x="65" y="122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5" y="124"/>
                  </a:lnTo>
                  <a:lnTo>
                    <a:pt x="48" y="124"/>
                  </a:lnTo>
                  <a:lnTo>
                    <a:pt x="43" y="124"/>
                  </a:lnTo>
                  <a:lnTo>
                    <a:pt x="37" y="123"/>
                  </a:lnTo>
                  <a:lnTo>
                    <a:pt x="33" y="121"/>
                  </a:lnTo>
                  <a:lnTo>
                    <a:pt x="29" y="120"/>
                  </a:lnTo>
                  <a:lnTo>
                    <a:pt x="25" y="119"/>
                  </a:lnTo>
                  <a:lnTo>
                    <a:pt x="21" y="117"/>
                  </a:lnTo>
                  <a:lnTo>
                    <a:pt x="19" y="113"/>
                  </a:lnTo>
                  <a:lnTo>
                    <a:pt x="16" y="111"/>
                  </a:lnTo>
                  <a:lnTo>
                    <a:pt x="14" y="108"/>
                  </a:lnTo>
                  <a:lnTo>
                    <a:pt x="12" y="107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8"/>
                  </a:lnTo>
                  <a:lnTo>
                    <a:pt x="8" y="94"/>
                  </a:lnTo>
                  <a:lnTo>
                    <a:pt x="8" y="91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41" y="66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6" y="69"/>
                  </a:lnTo>
                  <a:lnTo>
                    <a:pt x="61" y="69"/>
                  </a:lnTo>
                  <a:lnTo>
                    <a:pt x="64" y="71"/>
                  </a:lnTo>
                  <a:lnTo>
                    <a:pt x="68" y="72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0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81" y="66"/>
                  </a:lnTo>
                  <a:lnTo>
                    <a:pt x="77" y="66"/>
                  </a:lnTo>
                  <a:lnTo>
                    <a:pt x="74" y="66"/>
                  </a:lnTo>
                  <a:lnTo>
                    <a:pt x="71" y="66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3"/>
                  </a:lnTo>
                  <a:lnTo>
                    <a:pt x="56" y="63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0" y="56"/>
                  </a:lnTo>
                  <a:lnTo>
                    <a:pt x="28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2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5" y="38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9" y="49"/>
                  </a:lnTo>
                  <a:lnTo>
                    <a:pt x="42" y="50"/>
                  </a:lnTo>
                  <a:lnTo>
                    <a:pt x="46" y="51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5" y="54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0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7" name="Freeform 112"/>
            <p:cNvSpPr>
              <a:spLocks/>
            </p:cNvSpPr>
            <p:nvPr/>
          </p:nvSpPr>
          <p:spPr bwMode="auto">
            <a:xfrm>
              <a:off x="1130" y="1465"/>
              <a:ext cx="324" cy="105"/>
            </a:xfrm>
            <a:custGeom>
              <a:avLst/>
              <a:gdLst>
                <a:gd name="T0" fmla="*/ 63 w 164"/>
                <a:gd name="T1" fmla="*/ 6 h 114"/>
                <a:gd name="T2" fmla="*/ 425 w 164"/>
                <a:gd name="T3" fmla="*/ 6 h 114"/>
                <a:gd name="T4" fmla="*/ 840 w 164"/>
                <a:gd name="T5" fmla="*/ 4 h 114"/>
                <a:gd name="T6" fmla="*/ 1081 w 164"/>
                <a:gd name="T7" fmla="*/ 1 h 114"/>
                <a:gd name="T8" fmla="*/ 2560 w 164"/>
                <a:gd name="T9" fmla="*/ 6 h 114"/>
                <a:gd name="T10" fmla="*/ 4040 w 164"/>
                <a:gd name="T11" fmla="*/ 12 h 114"/>
                <a:gd name="T12" fmla="*/ 4876 w 164"/>
                <a:gd name="T13" fmla="*/ 13 h 114"/>
                <a:gd name="T14" fmla="*/ 5305 w 164"/>
                <a:gd name="T15" fmla="*/ 13 h 114"/>
                <a:gd name="T16" fmla="*/ 5121 w 164"/>
                <a:gd name="T17" fmla="*/ 24 h 114"/>
                <a:gd name="T18" fmla="*/ 5121 w 164"/>
                <a:gd name="T19" fmla="*/ 41 h 114"/>
                <a:gd name="T20" fmla="*/ 5542 w 164"/>
                <a:gd name="T21" fmla="*/ 57 h 114"/>
                <a:gd name="T22" fmla="*/ 6014 w 164"/>
                <a:gd name="T23" fmla="*/ 65 h 114"/>
                <a:gd name="T24" fmla="*/ 6354 w 164"/>
                <a:gd name="T25" fmla="*/ 64 h 114"/>
                <a:gd name="T26" fmla="*/ 6480 w 164"/>
                <a:gd name="T27" fmla="*/ 54 h 114"/>
                <a:gd name="T28" fmla="*/ 6822 w 164"/>
                <a:gd name="T29" fmla="*/ 41 h 114"/>
                <a:gd name="T30" fmla="*/ 7802 w 164"/>
                <a:gd name="T31" fmla="*/ 32 h 114"/>
                <a:gd name="T32" fmla="*/ 8274 w 164"/>
                <a:gd name="T33" fmla="*/ 29 h 114"/>
                <a:gd name="T34" fmla="*/ 8337 w 164"/>
                <a:gd name="T35" fmla="*/ 22 h 114"/>
                <a:gd name="T36" fmla="*/ 8450 w 164"/>
                <a:gd name="T37" fmla="*/ 16 h 114"/>
                <a:gd name="T38" fmla="*/ 8545 w 164"/>
                <a:gd name="T39" fmla="*/ 11 h 114"/>
                <a:gd name="T40" fmla="*/ 8669 w 164"/>
                <a:gd name="T41" fmla="*/ 27 h 114"/>
                <a:gd name="T42" fmla="*/ 9090 w 164"/>
                <a:gd name="T43" fmla="*/ 45 h 114"/>
                <a:gd name="T44" fmla="*/ 9382 w 164"/>
                <a:gd name="T45" fmla="*/ 59 h 114"/>
                <a:gd name="T46" fmla="*/ 9633 w 164"/>
                <a:gd name="T47" fmla="*/ 64 h 114"/>
                <a:gd name="T48" fmla="*/ 9262 w 164"/>
                <a:gd name="T49" fmla="*/ 66 h 114"/>
                <a:gd name="T50" fmla="*/ 8545 w 164"/>
                <a:gd name="T51" fmla="*/ 68 h 114"/>
                <a:gd name="T52" fmla="*/ 7618 w 164"/>
                <a:gd name="T53" fmla="*/ 69 h 114"/>
                <a:gd name="T54" fmla="*/ 6480 w 164"/>
                <a:gd name="T55" fmla="*/ 69 h 114"/>
                <a:gd name="T56" fmla="*/ 6014 w 164"/>
                <a:gd name="T57" fmla="*/ 69 h 114"/>
                <a:gd name="T58" fmla="*/ 5542 w 164"/>
                <a:gd name="T59" fmla="*/ 65 h 114"/>
                <a:gd name="T60" fmla="*/ 4813 w 164"/>
                <a:gd name="T61" fmla="*/ 62 h 114"/>
                <a:gd name="T62" fmla="*/ 4325 w 164"/>
                <a:gd name="T63" fmla="*/ 58 h 114"/>
                <a:gd name="T64" fmla="*/ 3977 w 164"/>
                <a:gd name="T65" fmla="*/ 54 h 114"/>
                <a:gd name="T66" fmla="*/ 3793 w 164"/>
                <a:gd name="T67" fmla="*/ 50 h 114"/>
                <a:gd name="T68" fmla="*/ 3453 w 164"/>
                <a:gd name="T69" fmla="*/ 48 h 114"/>
                <a:gd name="T70" fmla="*/ 3216 w 164"/>
                <a:gd name="T71" fmla="*/ 46 h 114"/>
                <a:gd name="T72" fmla="*/ 2924 w 164"/>
                <a:gd name="T73" fmla="*/ 46 h 114"/>
                <a:gd name="T74" fmla="*/ 2560 w 164"/>
                <a:gd name="T75" fmla="*/ 42 h 114"/>
                <a:gd name="T76" fmla="*/ 2136 w 164"/>
                <a:gd name="T77" fmla="*/ 38 h 114"/>
                <a:gd name="T78" fmla="*/ 1952 w 164"/>
                <a:gd name="T79" fmla="*/ 35 h 114"/>
                <a:gd name="T80" fmla="*/ 2072 w 164"/>
                <a:gd name="T81" fmla="*/ 34 h 114"/>
                <a:gd name="T82" fmla="*/ 2436 w 164"/>
                <a:gd name="T83" fmla="*/ 33 h 114"/>
                <a:gd name="T84" fmla="*/ 2924 w 164"/>
                <a:gd name="T85" fmla="*/ 32 h 114"/>
                <a:gd name="T86" fmla="*/ 3216 w 164"/>
                <a:gd name="T87" fmla="*/ 32 h 114"/>
                <a:gd name="T88" fmla="*/ 2924 w 164"/>
                <a:gd name="T89" fmla="*/ 19 h 114"/>
                <a:gd name="T90" fmla="*/ 2136 w 164"/>
                <a:gd name="T91" fmla="*/ 12 h 114"/>
                <a:gd name="T92" fmla="*/ 1081 w 164"/>
                <a:gd name="T93" fmla="*/ 10 h 114"/>
                <a:gd name="T94" fmla="*/ 184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0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7" y="5"/>
                  </a:lnTo>
                  <a:lnTo>
                    <a:pt x="36" y="9"/>
                  </a:lnTo>
                  <a:lnTo>
                    <a:pt x="43" y="12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3" y="17"/>
                  </a:lnTo>
                  <a:lnTo>
                    <a:pt x="68" y="18"/>
                  </a:lnTo>
                  <a:lnTo>
                    <a:pt x="73" y="18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88" y="26"/>
                  </a:lnTo>
                  <a:lnTo>
                    <a:pt x="87" y="32"/>
                  </a:lnTo>
                  <a:lnTo>
                    <a:pt x="86" y="39"/>
                  </a:lnTo>
                  <a:lnTo>
                    <a:pt x="86" y="45"/>
                  </a:lnTo>
                  <a:lnTo>
                    <a:pt x="86" y="52"/>
                  </a:lnTo>
                  <a:lnTo>
                    <a:pt x="86" y="60"/>
                  </a:lnTo>
                  <a:lnTo>
                    <a:pt x="86" y="67"/>
                  </a:lnTo>
                  <a:lnTo>
                    <a:pt x="88" y="73"/>
                  </a:lnTo>
                  <a:lnTo>
                    <a:pt x="89" y="80"/>
                  </a:lnTo>
                  <a:lnTo>
                    <a:pt x="91" y="87"/>
                  </a:lnTo>
                  <a:lnTo>
                    <a:pt x="93" y="93"/>
                  </a:lnTo>
                  <a:lnTo>
                    <a:pt x="94" y="98"/>
                  </a:lnTo>
                  <a:lnTo>
                    <a:pt x="96" y="102"/>
                  </a:lnTo>
                  <a:lnTo>
                    <a:pt x="99" y="105"/>
                  </a:lnTo>
                  <a:lnTo>
                    <a:pt x="101" y="108"/>
                  </a:lnTo>
                  <a:lnTo>
                    <a:pt x="105" y="108"/>
                  </a:lnTo>
                  <a:lnTo>
                    <a:pt x="105" y="109"/>
                  </a:lnTo>
                  <a:lnTo>
                    <a:pt x="107" y="107"/>
                  </a:lnTo>
                  <a:lnTo>
                    <a:pt x="107" y="105"/>
                  </a:lnTo>
                  <a:lnTo>
                    <a:pt x="108" y="102"/>
                  </a:lnTo>
                  <a:lnTo>
                    <a:pt x="108" y="98"/>
                  </a:lnTo>
                  <a:lnTo>
                    <a:pt x="109" y="94"/>
                  </a:lnTo>
                  <a:lnTo>
                    <a:pt x="109" y="88"/>
                  </a:lnTo>
                  <a:lnTo>
                    <a:pt x="110" y="83"/>
                  </a:lnTo>
                  <a:lnTo>
                    <a:pt x="111" y="79"/>
                  </a:lnTo>
                  <a:lnTo>
                    <a:pt x="113" y="73"/>
                  </a:lnTo>
                  <a:lnTo>
                    <a:pt x="115" y="68"/>
                  </a:lnTo>
                  <a:lnTo>
                    <a:pt x="118" y="63"/>
                  </a:lnTo>
                  <a:lnTo>
                    <a:pt x="121" y="60"/>
                  </a:lnTo>
                  <a:lnTo>
                    <a:pt x="126" y="55"/>
                  </a:lnTo>
                  <a:lnTo>
                    <a:pt x="131" y="52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40" y="45"/>
                  </a:lnTo>
                  <a:lnTo>
                    <a:pt x="140" y="43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5" y="16"/>
                  </a:lnTo>
                  <a:lnTo>
                    <a:pt x="145" y="25"/>
                  </a:lnTo>
                  <a:lnTo>
                    <a:pt x="146" y="34"/>
                  </a:lnTo>
                  <a:lnTo>
                    <a:pt x="146" y="43"/>
                  </a:lnTo>
                  <a:lnTo>
                    <a:pt x="148" y="51"/>
                  </a:lnTo>
                  <a:lnTo>
                    <a:pt x="149" y="59"/>
                  </a:lnTo>
                  <a:lnTo>
                    <a:pt x="151" y="66"/>
                  </a:lnTo>
                  <a:lnTo>
                    <a:pt x="153" y="73"/>
                  </a:lnTo>
                  <a:lnTo>
                    <a:pt x="155" y="79"/>
                  </a:lnTo>
                  <a:lnTo>
                    <a:pt x="155" y="86"/>
                  </a:lnTo>
                  <a:lnTo>
                    <a:pt x="156" y="91"/>
                  </a:lnTo>
                  <a:lnTo>
                    <a:pt x="158" y="96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19" y="113"/>
                  </a:lnTo>
                  <a:lnTo>
                    <a:pt x="115" y="113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3" y="113"/>
                  </a:lnTo>
                  <a:lnTo>
                    <a:pt x="101" y="113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1" y="105"/>
                  </a:lnTo>
                  <a:lnTo>
                    <a:pt x="88" y="104"/>
                  </a:lnTo>
                  <a:lnTo>
                    <a:pt x="85" y="102"/>
                  </a:lnTo>
                  <a:lnTo>
                    <a:pt x="81" y="101"/>
                  </a:lnTo>
                  <a:lnTo>
                    <a:pt x="80" y="99"/>
                  </a:lnTo>
                  <a:lnTo>
                    <a:pt x="76" y="98"/>
                  </a:lnTo>
                  <a:lnTo>
                    <a:pt x="74" y="96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69" y="90"/>
                  </a:lnTo>
                  <a:lnTo>
                    <a:pt x="67" y="89"/>
                  </a:lnTo>
                  <a:lnTo>
                    <a:pt x="67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49" y="75"/>
                  </a:lnTo>
                  <a:lnTo>
                    <a:pt x="49" y="73"/>
                  </a:lnTo>
                  <a:lnTo>
                    <a:pt x="47" y="72"/>
                  </a:lnTo>
                  <a:lnTo>
                    <a:pt x="45" y="71"/>
                  </a:lnTo>
                  <a:lnTo>
                    <a:pt x="43" y="69"/>
                  </a:lnTo>
                  <a:lnTo>
                    <a:pt x="41" y="67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5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5" y="52"/>
                  </a:lnTo>
                  <a:lnTo>
                    <a:pt x="54" y="44"/>
                  </a:lnTo>
                  <a:lnTo>
                    <a:pt x="52" y="37"/>
                  </a:lnTo>
                  <a:lnTo>
                    <a:pt x="49" y="32"/>
                  </a:lnTo>
                  <a:lnTo>
                    <a:pt x="47" y="26"/>
                  </a:lnTo>
                  <a:lnTo>
                    <a:pt x="43" y="24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8" name="Freeform 113"/>
            <p:cNvSpPr>
              <a:spLocks/>
            </p:cNvSpPr>
            <p:nvPr/>
          </p:nvSpPr>
          <p:spPr bwMode="auto">
            <a:xfrm>
              <a:off x="1509" y="1464"/>
              <a:ext cx="323" cy="105"/>
            </a:xfrm>
            <a:custGeom>
              <a:avLst/>
              <a:gdLst>
                <a:gd name="T0" fmla="*/ 9330 w 164"/>
                <a:gd name="T1" fmla="*/ 6 h 114"/>
                <a:gd name="T2" fmla="*/ 8983 w 164"/>
                <a:gd name="T3" fmla="*/ 6 h 114"/>
                <a:gd name="T4" fmla="*/ 8595 w 164"/>
                <a:gd name="T5" fmla="*/ 4 h 114"/>
                <a:gd name="T6" fmla="*/ 8351 w 164"/>
                <a:gd name="T7" fmla="*/ 2 h 114"/>
                <a:gd name="T8" fmla="*/ 6815 w 164"/>
                <a:gd name="T9" fmla="*/ 6 h 114"/>
                <a:gd name="T10" fmla="*/ 5414 w 164"/>
                <a:gd name="T11" fmla="*/ 12 h 114"/>
                <a:gd name="T12" fmla="*/ 4561 w 164"/>
                <a:gd name="T13" fmla="*/ 13 h 114"/>
                <a:gd name="T14" fmla="*/ 4209 w 164"/>
                <a:gd name="T15" fmla="*/ 13 h 114"/>
                <a:gd name="T16" fmla="*/ 4333 w 164"/>
                <a:gd name="T17" fmla="*/ 24 h 114"/>
                <a:gd name="T18" fmla="*/ 4270 w 164"/>
                <a:gd name="T19" fmla="*/ 41 h 114"/>
                <a:gd name="T20" fmla="*/ 3973 w 164"/>
                <a:gd name="T21" fmla="*/ 57 h 114"/>
                <a:gd name="T22" fmla="*/ 3492 w 164"/>
                <a:gd name="T23" fmla="*/ 65 h 114"/>
                <a:gd name="T24" fmla="*/ 3088 w 164"/>
                <a:gd name="T25" fmla="*/ 64 h 114"/>
                <a:gd name="T26" fmla="*/ 2901 w 164"/>
                <a:gd name="T27" fmla="*/ 54 h 114"/>
                <a:gd name="T28" fmla="*/ 2576 w 164"/>
                <a:gd name="T29" fmla="*/ 42 h 114"/>
                <a:gd name="T30" fmla="*/ 1629 w 164"/>
                <a:gd name="T31" fmla="*/ 32 h 114"/>
                <a:gd name="T32" fmla="*/ 1221 w 164"/>
                <a:gd name="T33" fmla="*/ 29 h 114"/>
                <a:gd name="T34" fmla="*/ 1160 w 164"/>
                <a:gd name="T35" fmla="*/ 23 h 114"/>
                <a:gd name="T36" fmla="*/ 1040 w 164"/>
                <a:gd name="T37" fmla="*/ 16 h 114"/>
                <a:gd name="T38" fmla="*/ 977 w 164"/>
                <a:gd name="T39" fmla="*/ 12 h 114"/>
                <a:gd name="T40" fmla="*/ 764 w 164"/>
                <a:gd name="T41" fmla="*/ 27 h 114"/>
                <a:gd name="T42" fmla="*/ 420 w 164"/>
                <a:gd name="T43" fmla="*/ 45 h 114"/>
                <a:gd name="T44" fmla="*/ 124 w 164"/>
                <a:gd name="T45" fmla="*/ 59 h 114"/>
                <a:gd name="T46" fmla="*/ 0 w 164"/>
                <a:gd name="T47" fmla="*/ 65 h 114"/>
                <a:gd name="T48" fmla="*/ 299 w 164"/>
                <a:gd name="T49" fmla="*/ 67 h 114"/>
                <a:gd name="T50" fmla="*/ 947 w 164"/>
                <a:gd name="T51" fmla="*/ 68 h 114"/>
                <a:gd name="T52" fmla="*/ 1804 w 164"/>
                <a:gd name="T53" fmla="*/ 69 h 114"/>
                <a:gd name="T54" fmla="*/ 3025 w 164"/>
                <a:gd name="T55" fmla="*/ 69 h 114"/>
                <a:gd name="T56" fmla="*/ 3492 w 164"/>
                <a:gd name="T57" fmla="*/ 69 h 114"/>
                <a:gd name="T58" fmla="*/ 3973 w 164"/>
                <a:gd name="T59" fmla="*/ 65 h 114"/>
                <a:gd name="T60" fmla="*/ 4561 w 164"/>
                <a:gd name="T61" fmla="*/ 62 h 114"/>
                <a:gd name="T62" fmla="*/ 5136 w 164"/>
                <a:gd name="T63" fmla="*/ 58 h 114"/>
                <a:gd name="T64" fmla="*/ 5357 w 164"/>
                <a:gd name="T65" fmla="*/ 54 h 114"/>
                <a:gd name="T66" fmla="*/ 5538 w 164"/>
                <a:gd name="T67" fmla="*/ 50 h 114"/>
                <a:gd name="T68" fmla="*/ 5838 w 164"/>
                <a:gd name="T69" fmla="*/ 48 h 114"/>
                <a:gd name="T70" fmla="*/ 6194 w 164"/>
                <a:gd name="T71" fmla="*/ 46 h 114"/>
                <a:gd name="T72" fmla="*/ 6425 w 164"/>
                <a:gd name="T73" fmla="*/ 46 h 114"/>
                <a:gd name="T74" fmla="*/ 6815 w 164"/>
                <a:gd name="T75" fmla="*/ 42 h 114"/>
                <a:gd name="T76" fmla="*/ 7234 w 164"/>
                <a:gd name="T77" fmla="*/ 38 h 114"/>
                <a:gd name="T78" fmla="*/ 7462 w 164"/>
                <a:gd name="T79" fmla="*/ 35 h 114"/>
                <a:gd name="T80" fmla="*/ 7281 w 164"/>
                <a:gd name="T81" fmla="*/ 35 h 114"/>
                <a:gd name="T82" fmla="*/ 6935 w 164"/>
                <a:gd name="T83" fmla="*/ 33 h 114"/>
                <a:gd name="T84" fmla="*/ 6486 w 164"/>
                <a:gd name="T85" fmla="*/ 32 h 114"/>
                <a:gd name="T86" fmla="*/ 6318 w 164"/>
                <a:gd name="T87" fmla="*/ 32 h 114"/>
                <a:gd name="T88" fmla="*/ 6486 w 164"/>
                <a:gd name="T89" fmla="*/ 19 h 114"/>
                <a:gd name="T90" fmla="*/ 7281 w 164"/>
                <a:gd name="T91" fmla="*/ 12 h 114"/>
                <a:gd name="T92" fmla="*/ 8242 w 164"/>
                <a:gd name="T93" fmla="*/ 9 h 114"/>
                <a:gd name="T94" fmla="*/ 9267 w 164"/>
                <a:gd name="T95" fmla="*/ 6 h 1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4"/>
                <a:gd name="T145" fmla="*/ 0 h 114"/>
                <a:gd name="T146" fmla="*/ 164 w 164"/>
                <a:gd name="T147" fmla="*/ 114 h 1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4" h="114">
                  <a:moveTo>
                    <a:pt x="163" y="8"/>
                  </a:move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7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5"/>
                  </a:lnTo>
                  <a:lnTo>
                    <a:pt x="149" y="4"/>
                  </a:lnTo>
                  <a:lnTo>
                    <a:pt x="147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33" y="5"/>
                  </a:lnTo>
                  <a:lnTo>
                    <a:pt x="125" y="9"/>
                  </a:lnTo>
                  <a:lnTo>
                    <a:pt x="117" y="12"/>
                  </a:lnTo>
                  <a:lnTo>
                    <a:pt x="110" y="14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3" y="18"/>
                  </a:lnTo>
                  <a:lnTo>
                    <a:pt x="89" y="18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2" y="26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5" y="45"/>
                  </a:lnTo>
                  <a:lnTo>
                    <a:pt x="74" y="53"/>
                  </a:lnTo>
                  <a:lnTo>
                    <a:pt x="74" y="60"/>
                  </a:lnTo>
                  <a:lnTo>
                    <a:pt x="73" y="67"/>
                  </a:lnTo>
                  <a:lnTo>
                    <a:pt x="73" y="73"/>
                  </a:lnTo>
                  <a:lnTo>
                    <a:pt x="71" y="81"/>
                  </a:lnTo>
                  <a:lnTo>
                    <a:pt x="69" y="87"/>
                  </a:lnTo>
                  <a:lnTo>
                    <a:pt x="68" y="93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1" y="105"/>
                  </a:lnTo>
                  <a:lnTo>
                    <a:pt x="60" y="107"/>
                  </a:lnTo>
                  <a:lnTo>
                    <a:pt x="58" y="108"/>
                  </a:lnTo>
                  <a:lnTo>
                    <a:pt x="56" y="109"/>
                  </a:lnTo>
                  <a:lnTo>
                    <a:pt x="55" y="107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1" y="98"/>
                  </a:lnTo>
                  <a:lnTo>
                    <a:pt x="51" y="94"/>
                  </a:lnTo>
                  <a:lnTo>
                    <a:pt x="50" y="88"/>
                  </a:lnTo>
                  <a:lnTo>
                    <a:pt x="50" y="83"/>
                  </a:lnTo>
                  <a:lnTo>
                    <a:pt x="49" y="79"/>
                  </a:lnTo>
                  <a:lnTo>
                    <a:pt x="47" y="73"/>
                  </a:lnTo>
                  <a:lnTo>
                    <a:pt x="44" y="69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4" y="55"/>
                  </a:lnTo>
                  <a:lnTo>
                    <a:pt x="28" y="52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5" y="34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11" y="59"/>
                  </a:lnTo>
                  <a:lnTo>
                    <a:pt x="9" y="67"/>
                  </a:lnTo>
                  <a:lnTo>
                    <a:pt x="7" y="73"/>
                  </a:lnTo>
                  <a:lnTo>
                    <a:pt x="7" y="80"/>
                  </a:lnTo>
                  <a:lnTo>
                    <a:pt x="6" y="86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1"/>
                  </a:lnTo>
                  <a:lnTo>
                    <a:pt x="12" y="111"/>
                  </a:lnTo>
                  <a:lnTo>
                    <a:pt x="16" y="111"/>
                  </a:lnTo>
                  <a:lnTo>
                    <a:pt x="20" y="111"/>
                  </a:lnTo>
                  <a:lnTo>
                    <a:pt x="23" y="112"/>
                  </a:lnTo>
                  <a:lnTo>
                    <a:pt x="26" y="112"/>
                  </a:lnTo>
                  <a:lnTo>
                    <a:pt x="31" y="112"/>
                  </a:lnTo>
                  <a:lnTo>
                    <a:pt x="36" y="112"/>
                  </a:lnTo>
                  <a:lnTo>
                    <a:pt x="41" y="113"/>
                  </a:lnTo>
                  <a:lnTo>
                    <a:pt x="46" y="113"/>
                  </a:lnTo>
                  <a:lnTo>
                    <a:pt x="52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3" y="110"/>
                  </a:lnTo>
                  <a:lnTo>
                    <a:pt x="66" y="109"/>
                  </a:lnTo>
                  <a:lnTo>
                    <a:pt x="68" y="107"/>
                  </a:lnTo>
                  <a:lnTo>
                    <a:pt x="71" y="105"/>
                  </a:lnTo>
                  <a:lnTo>
                    <a:pt x="73" y="104"/>
                  </a:lnTo>
                  <a:lnTo>
                    <a:pt x="76" y="102"/>
                  </a:lnTo>
                  <a:lnTo>
                    <a:pt x="78" y="101"/>
                  </a:lnTo>
                  <a:lnTo>
                    <a:pt x="82" y="99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91" y="92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7" y="81"/>
                  </a:lnTo>
                  <a:lnTo>
                    <a:pt x="99" y="80"/>
                  </a:lnTo>
                  <a:lnTo>
                    <a:pt x="100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0" y="67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26" y="61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7" y="56"/>
                  </a:lnTo>
                  <a:lnTo>
                    <a:pt x="126" y="56"/>
                  </a:lnTo>
                  <a:lnTo>
                    <a:pt x="125" y="56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11" y="32"/>
                  </a:lnTo>
                  <a:lnTo>
                    <a:pt x="114" y="26"/>
                  </a:lnTo>
                  <a:lnTo>
                    <a:pt x="117" y="24"/>
                  </a:lnTo>
                  <a:lnTo>
                    <a:pt x="121" y="20"/>
                  </a:lnTo>
                  <a:lnTo>
                    <a:pt x="125" y="18"/>
                  </a:lnTo>
                  <a:lnTo>
                    <a:pt x="129" y="16"/>
                  </a:lnTo>
                  <a:lnTo>
                    <a:pt x="133" y="16"/>
                  </a:lnTo>
                  <a:lnTo>
                    <a:pt x="138" y="15"/>
                  </a:lnTo>
                  <a:lnTo>
                    <a:pt x="141" y="15"/>
                  </a:lnTo>
                  <a:lnTo>
                    <a:pt x="146" y="14"/>
                  </a:lnTo>
                  <a:lnTo>
                    <a:pt x="150" y="14"/>
                  </a:lnTo>
                  <a:lnTo>
                    <a:pt x="155" y="13"/>
                  </a:lnTo>
                  <a:lnTo>
                    <a:pt x="159" y="11"/>
                  </a:lnTo>
                  <a:lnTo>
                    <a:pt x="163" y="8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79" name="Freeform 114"/>
            <p:cNvSpPr>
              <a:spLocks/>
            </p:cNvSpPr>
            <p:nvPr/>
          </p:nvSpPr>
          <p:spPr bwMode="auto">
            <a:xfrm>
              <a:off x="1072" y="1477"/>
              <a:ext cx="169" cy="100"/>
            </a:xfrm>
            <a:custGeom>
              <a:avLst/>
              <a:gdLst>
                <a:gd name="T0" fmla="*/ 61 w 86"/>
                <a:gd name="T1" fmla="*/ 6 h 109"/>
                <a:gd name="T2" fmla="*/ 417 w 86"/>
                <a:gd name="T3" fmla="*/ 6 h 109"/>
                <a:gd name="T4" fmla="*/ 973 w 86"/>
                <a:gd name="T5" fmla="*/ 6 h 109"/>
                <a:gd name="T6" fmla="*/ 1433 w 86"/>
                <a:gd name="T7" fmla="*/ 6 h 109"/>
                <a:gd name="T8" fmla="*/ 1849 w 86"/>
                <a:gd name="T9" fmla="*/ 6 h 109"/>
                <a:gd name="T10" fmla="*/ 1912 w 86"/>
                <a:gd name="T11" fmla="*/ 6 h 109"/>
                <a:gd name="T12" fmla="*/ 1912 w 86"/>
                <a:gd name="T13" fmla="*/ 7 h 109"/>
                <a:gd name="T14" fmla="*/ 1965 w 86"/>
                <a:gd name="T15" fmla="*/ 13 h 109"/>
                <a:gd name="T16" fmla="*/ 2193 w 86"/>
                <a:gd name="T17" fmla="*/ 17 h 109"/>
                <a:gd name="T18" fmla="*/ 2368 w 86"/>
                <a:gd name="T19" fmla="*/ 23 h 109"/>
                <a:gd name="T20" fmla="*/ 2704 w 86"/>
                <a:gd name="T21" fmla="*/ 26 h 109"/>
                <a:gd name="T22" fmla="*/ 2934 w 86"/>
                <a:gd name="T23" fmla="*/ 31 h 109"/>
                <a:gd name="T24" fmla="*/ 3162 w 86"/>
                <a:gd name="T25" fmla="*/ 38 h 109"/>
                <a:gd name="T26" fmla="*/ 3341 w 86"/>
                <a:gd name="T27" fmla="*/ 45 h 109"/>
                <a:gd name="T28" fmla="*/ 3584 w 86"/>
                <a:gd name="T29" fmla="*/ 51 h 109"/>
                <a:gd name="T30" fmla="*/ 3633 w 86"/>
                <a:gd name="T31" fmla="*/ 58 h 109"/>
                <a:gd name="T32" fmla="*/ 3633 w 86"/>
                <a:gd name="T33" fmla="*/ 61 h 109"/>
                <a:gd name="T34" fmla="*/ 3696 w 86"/>
                <a:gd name="T35" fmla="*/ 61 h 109"/>
                <a:gd name="T36" fmla="*/ 3804 w 86"/>
                <a:gd name="T37" fmla="*/ 61 h 109"/>
                <a:gd name="T38" fmla="*/ 3861 w 86"/>
                <a:gd name="T39" fmla="*/ 63 h 109"/>
                <a:gd name="T40" fmla="*/ 4042 w 86"/>
                <a:gd name="T41" fmla="*/ 64 h 109"/>
                <a:gd name="T42" fmla="*/ 4097 w 86"/>
                <a:gd name="T43" fmla="*/ 64 h 109"/>
                <a:gd name="T44" fmla="*/ 4249 w 86"/>
                <a:gd name="T45" fmla="*/ 64 h 109"/>
                <a:gd name="T46" fmla="*/ 4490 w 86"/>
                <a:gd name="T47" fmla="*/ 64 h 109"/>
                <a:gd name="T48" fmla="*/ 4653 w 86"/>
                <a:gd name="T49" fmla="*/ 64 h 109"/>
                <a:gd name="T50" fmla="*/ 4773 w 86"/>
                <a:gd name="T51" fmla="*/ 64 h 109"/>
                <a:gd name="T52" fmla="*/ 4897 w 86"/>
                <a:gd name="T53" fmla="*/ 63 h 109"/>
                <a:gd name="T54" fmla="*/ 4653 w 86"/>
                <a:gd name="T55" fmla="*/ 58 h 109"/>
                <a:gd name="T56" fmla="*/ 4190 w 86"/>
                <a:gd name="T57" fmla="*/ 45 h 109"/>
                <a:gd name="T58" fmla="*/ 3633 w 86"/>
                <a:gd name="T59" fmla="*/ 28 h 109"/>
                <a:gd name="T60" fmla="*/ 3044 w 86"/>
                <a:gd name="T61" fmla="*/ 14 h 109"/>
                <a:gd name="T62" fmla="*/ 2704 w 86"/>
                <a:gd name="T63" fmla="*/ 6 h 109"/>
                <a:gd name="T64" fmla="*/ 2517 w 86"/>
                <a:gd name="T65" fmla="*/ 3 h 109"/>
                <a:gd name="T66" fmla="*/ 1965 w 86"/>
                <a:gd name="T67" fmla="*/ 1 h 109"/>
                <a:gd name="T68" fmla="*/ 1313 w 86"/>
                <a:gd name="T69" fmla="*/ 0 h 109"/>
                <a:gd name="T70" fmla="*/ 645 w 86"/>
                <a:gd name="T71" fmla="*/ 1 h 109"/>
                <a:gd name="T72" fmla="*/ 181 w 86"/>
                <a:gd name="T73" fmla="*/ 1 h 109"/>
                <a:gd name="T74" fmla="*/ 0 w 86"/>
                <a:gd name="T75" fmla="*/ 2 h 109"/>
                <a:gd name="T76" fmla="*/ 0 w 86"/>
                <a:gd name="T77" fmla="*/ 2 h 109"/>
                <a:gd name="T78" fmla="*/ 0 w 86"/>
                <a:gd name="T79" fmla="*/ 4 h 109"/>
                <a:gd name="T80" fmla="*/ 0 w 86"/>
                <a:gd name="T81" fmla="*/ 6 h 109"/>
                <a:gd name="T82" fmla="*/ 0 w 86"/>
                <a:gd name="T83" fmla="*/ 6 h 109"/>
                <a:gd name="T84" fmla="*/ 0 w 86"/>
                <a:gd name="T85" fmla="*/ 6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09"/>
                <a:gd name="T131" fmla="*/ 86 w 86"/>
                <a:gd name="T132" fmla="*/ 109 h 1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09">
                  <a:moveTo>
                    <a:pt x="0" y="6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1" y="38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3" y="55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8" y="70"/>
                  </a:lnTo>
                  <a:lnTo>
                    <a:pt x="58" y="75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4" y="102"/>
                  </a:lnTo>
                  <a:lnTo>
                    <a:pt x="81" y="97"/>
                  </a:lnTo>
                  <a:lnTo>
                    <a:pt x="79" y="91"/>
                  </a:lnTo>
                  <a:lnTo>
                    <a:pt x="76" y="84"/>
                  </a:lnTo>
                  <a:lnTo>
                    <a:pt x="73" y="75"/>
                  </a:lnTo>
                  <a:lnTo>
                    <a:pt x="69" y="67"/>
                  </a:lnTo>
                  <a:lnTo>
                    <a:pt x="67" y="56"/>
                  </a:lnTo>
                  <a:lnTo>
                    <a:pt x="63" y="48"/>
                  </a:lnTo>
                  <a:lnTo>
                    <a:pt x="60" y="39"/>
                  </a:lnTo>
                  <a:lnTo>
                    <a:pt x="56" y="30"/>
                  </a:lnTo>
                  <a:lnTo>
                    <a:pt x="53" y="22"/>
                  </a:lnTo>
                  <a:lnTo>
                    <a:pt x="50" y="16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0" name="Freeform 115"/>
            <p:cNvSpPr>
              <a:spLocks/>
            </p:cNvSpPr>
            <p:nvPr/>
          </p:nvSpPr>
          <p:spPr bwMode="auto">
            <a:xfrm>
              <a:off x="1724" y="1481"/>
              <a:ext cx="171" cy="99"/>
            </a:xfrm>
            <a:custGeom>
              <a:avLst/>
              <a:gdLst>
                <a:gd name="T0" fmla="*/ 4837 w 87"/>
                <a:gd name="T1" fmla="*/ 6 h 108"/>
                <a:gd name="T2" fmla="*/ 4434 w 87"/>
                <a:gd name="T3" fmla="*/ 6 h 108"/>
                <a:gd name="T4" fmla="*/ 3986 w 87"/>
                <a:gd name="T5" fmla="*/ 6 h 108"/>
                <a:gd name="T6" fmla="*/ 3404 w 87"/>
                <a:gd name="T7" fmla="*/ 6 h 108"/>
                <a:gd name="T8" fmla="*/ 3045 w 87"/>
                <a:gd name="T9" fmla="*/ 6 h 108"/>
                <a:gd name="T10" fmla="*/ 2940 w 87"/>
                <a:gd name="T11" fmla="*/ 6 h 108"/>
                <a:gd name="T12" fmla="*/ 2940 w 87"/>
                <a:gd name="T13" fmla="*/ 6 h 108"/>
                <a:gd name="T14" fmla="*/ 2817 w 87"/>
                <a:gd name="T15" fmla="*/ 13 h 108"/>
                <a:gd name="T16" fmla="*/ 2642 w 87"/>
                <a:gd name="T17" fmla="*/ 17 h 108"/>
                <a:gd name="T18" fmla="*/ 2492 w 87"/>
                <a:gd name="T19" fmla="*/ 23 h 108"/>
                <a:gd name="T20" fmla="*/ 2256 w 87"/>
                <a:gd name="T21" fmla="*/ 26 h 108"/>
                <a:gd name="T22" fmla="*/ 1966 w 87"/>
                <a:gd name="T23" fmla="*/ 32 h 108"/>
                <a:gd name="T24" fmla="*/ 1612 w 87"/>
                <a:gd name="T25" fmla="*/ 38 h 108"/>
                <a:gd name="T26" fmla="*/ 1376 w 87"/>
                <a:gd name="T27" fmla="*/ 45 h 108"/>
                <a:gd name="T28" fmla="*/ 1268 w 87"/>
                <a:gd name="T29" fmla="*/ 51 h 108"/>
                <a:gd name="T30" fmla="*/ 1268 w 87"/>
                <a:gd name="T31" fmla="*/ 59 h 108"/>
                <a:gd name="T32" fmla="*/ 1268 w 87"/>
                <a:gd name="T33" fmla="*/ 61 h 108"/>
                <a:gd name="T34" fmla="*/ 1085 w 87"/>
                <a:gd name="T35" fmla="*/ 61 h 108"/>
                <a:gd name="T36" fmla="*/ 1085 w 87"/>
                <a:gd name="T37" fmla="*/ 61 h 108"/>
                <a:gd name="T38" fmla="*/ 912 w 87"/>
                <a:gd name="T39" fmla="*/ 63 h 108"/>
                <a:gd name="T40" fmla="*/ 820 w 87"/>
                <a:gd name="T41" fmla="*/ 64 h 108"/>
                <a:gd name="T42" fmla="*/ 761 w 87"/>
                <a:gd name="T43" fmla="*/ 64 h 108"/>
                <a:gd name="T44" fmla="*/ 584 w 87"/>
                <a:gd name="T45" fmla="*/ 64 h 108"/>
                <a:gd name="T46" fmla="*/ 356 w 87"/>
                <a:gd name="T47" fmla="*/ 64 h 108"/>
                <a:gd name="T48" fmla="*/ 236 w 87"/>
                <a:gd name="T49" fmla="*/ 64 h 108"/>
                <a:gd name="T50" fmla="*/ 61 w 87"/>
                <a:gd name="T51" fmla="*/ 64 h 108"/>
                <a:gd name="T52" fmla="*/ 61 w 87"/>
                <a:gd name="T53" fmla="*/ 63 h 108"/>
                <a:gd name="T54" fmla="*/ 181 w 87"/>
                <a:gd name="T55" fmla="*/ 59 h 108"/>
                <a:gd name="T56" fmla="*/ 645 w 87"/>
                <a:gd name="T57" fmla="*/ 45 h 108"/>
                <a:gd name="T58" fmla="*/ 1268 w 87"/>
                <a:gd name="T59" fmla="*/ 27 h 108"/>
                <a:gd name="T60" fmla="*/ 1853 w 87"/>
                <a:gd name="T61" fmla="*/ 13 h 108"/>
                <a:gd name="T62" fmla="*/ 2133 w 87"/>
                <a:gd name="T63" fmla="*/ 6 h 108"/>
                <a:gd name="T64" fmla="*/ 2313 w 87"/>
                <a:gd name="T65" fmla="*/ 3 h 108"/>
                <a:gd name="T66" fmla="*/ 2878 w 87"/>
                <a:gd name="T67" fmla="*/ 1 h 108"/>
                <a:gd name="T68" fmla="*/ 3585 w 87"/>
                <a:gd name="T69" fmla="*/ 0 h 108"/>
                <a:gd name="T70" fmla="*/ 4192 w 87"/>
                <a:gd name="T71" fmla="*/ 0 h 108"/>
                <a:gd name="T72" fmla="*/ 4717 w 87"/>
                <a:gd name="T73" fmla="*/ 0 h 108"/>
                <a:gd name="T74" fmla="*/ 4837 w 87"/>
                <a:gd name="T75" fmla="*/ 1 h 108"/>
                <a:gd name="T76" fmla="*/ 4837 w 87"/>
                <a:gd name="T77" fmla="*/ 2 h 108"/>
                <a:gd name="T78" fmla="*/ 4837 w 87"/>
                <a:gd name="T79" fmla="*/ 4 h 108"/>
                <a:gd name="T80" fmla="*/ 4898 w 87"/>
                <a:gd name="T81" fmla="*/ 5 h 108"/>
                <a:gd name="T82" fmla="*/ 4898 w 87"/>
                <a:gd name="T83" fmla="*/ 6 h 108"/>
                <a:gd name="T84" fmla="*/ 4957 w 87"/>
                <a:gd name="T85" fmla="*/ 6 h 1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108"/>
                <a:gd name="T131" fmla="*/ 87 w 87"/>
                <a:gd name="T132" fmla="*/ 108 h 1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108">
                  <a:moveTo>
                    <a:pt x="86" y="6"/>
                  </a:moveTo>
                  <a:lnTo>
                    <a:pt x="85" y="7"/>
                  </a:lnTo>
                  <a:lnTo>
                    <a:pt x="84" y="7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1" y="8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6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1" y="40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7"/>
                  </a:lnTo>
                  <a:lnTo>
                    <a:pt x="35" y="50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8" y="63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4" y="75"/>
                  </a:lnTo>
                  <a:lnTo>
                    <a:pt x="23" y="79"/>
                  </a:lnTo>
                  <a:lnTo>
                    <a:pt x="22" y="83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4"/>
                  </a:lnTo>
                  <a:lnTo>
                    <a:pt x="22" y="98"/>
                  </a:lnTo>
                  <a:lnTo>
                    <a:pt x="23" y="100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6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0" y="105"/>
                  </a:lnTo>
                  <a:lnTo>
                    <a:pt x="1" y="102"/>
                  </a:lnTo>
                  <a:lnTo>
                    <a:pt x="3" y="98"/>
                  </a:lnTo>
                  <a:lnTo>
                    <a:pt x="5" y="90"/>
                  </a:lnTo>
                  <a:lnTo>
                    <a:pt x="8" y="83"/>
                  </a:lnTo>
                  <a:lnTo>
                    <a:pt x="11" y="75"/>
                  </a:lnTo>
                  <a:lnTo>
                    <a:pt x="15" y="66"/>
                  </a:lnTo>
                  <a:lnTo>
                    <a:pt x="19" y="56"/>
                  </a:lnTo>
                  <a:lnTo>
                    <a:pt x="22" y="47"/>
                  </a:lnTo>
                  <a:lnTo>
                    <a:pt x="25" y="38"/>
                  </a:lnTo>
                  <a:lnTo>
                    <a:pt x="28" y="30"/>
                  </a:lnTo>
                  <a:lnTo>
                    <a:pt x="32" y="21"/>
                  </a:lnTo>
                  <a:lnTo>
                    <a:pt x="34" y="16"/>
                  </a:lnTo>
                  <a:lnTo>
                    <a:pt x="36" y="10"/>
                  </a:lnTo>
                  <a:lnTo>
                    <a:pt x="37" y="7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</a:path>
              </a:pathLst>
            </a:custGeom>
            <a:solidFill>
              <a:srgbClr val="F8F8F8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1" name="Freeform 116"/>
            <p:cNvSpPr>
              <a:spLocks/>
            </p:cNvSpPr>
            <p:nvPr/>
          </p:nvSpPr>
          <p:spPr bwMode="auto">
            <a:xfrm>
              <a:off x="1321" y="1454"/>
              <a:ext cx="69" cy="100"/>
            </a:xfrm>
            <a:custGeom>
              <a:avLst/>
              <a:gdLst>
                <a:gd name="T0" fmla="*/ 1932 w 35"/>
                <a:gd name="T1" fmla="*/ 3 h 107"/>
                <a:gd name="T2" fmla="*/ 1816 w 35"/>
                <a:gd name="T3" fmla="*/ 5 h 107"/>
                <a:gd name="T4" fmla="*/ 1753 w 35"/>
                <a:gd name="T5" fmla="*/ 7 h 107"/>
                <a:gd name="T6" fmla="*/ 1569 w 35"/>
                <a:gd name="T7" fmla="*/ 9 h 107"/>
                <a:gd name="T8" fmla="*/ 1524 w 35"/>
                <a:gd name="T9" fmla="*/ 15 h 107"/>
                <a:gd name="T10" fmla="*/ 1524 w 35"/>
                <a:gd name="T11" fmla="*/ 19 h 107"/>
                <a:gd name="T12" fmla="*/ 1569 w 35"/>
                <a:gd name="T13" fmla="*/ 23 h 107"/>
                <a:gd name="T14" fmla="*/ 1816 w 35"/>
                <a:gd name="T15" fmla="*/ 28 h 107"/>
                <a:gd name="T16" fmla="*/ 1932 w 35"/>
                <a:gd name="T17" fmla="*/ 31 h 107"/>
                <a:gd name="T18" fmla="*/ 1816 w 35"/>
                <a:gd name="T19" fmla="*/ 32 h 107"/>
                <a:gd name="T20" fmla="*/ 1524 w 35"/>
                <a:gd name="T21" fmla="*/ 33 h 107"/>
                <a:gd name="T22" fmla="*/ 1224 w 35"/>
                <a:gd name="T23" fmla="*/ 36 h 107"/>
                <a:gd name="T24" fmla="*/ 889 w 35"/>
                <a:gd name="T25" fmla="*/ 36 h 107"/>
                <a:gd name="T26" fmla="*/ 591 w 35"/>
                <a:gd name="T27" fmla="*/ 39 h 107"/>
                <a:gd name="T28" fmla="*/ 361 w 35"/>
                <a:gd name="T29" fmla="*/ 41 h 107"/>
                <a:gd name="T30" fmla="*/ 244 w 35"/>
                <a:gd name="T31" fmla="*/ 43 h 107"/>
                <a:gd name="T32" fmla="*/ 183 w 35"/>
                <a:gd name="T33" fmla="*/ 44 h 107"/>
                <a:gd name="T34" fmla="*/ 183 w 35"/>
                <a:gd name="T35" fmla="*/ 46 h 107"/>
                <a:gd name="T36" fmla="*/ 183 w 35"/>
                <a:gd name="T37" fmla="*/ 50 h 107"/>
                <a:gd name="T38" fmla="*/ 183 w 35"/>
                <a:gd name="T39" fmla="*/ 56 h 107"/>
                <a:gd name="T40" fmla="*/ 300 w 35"/>
                <a:gd name="T41" fmla="*/ 61 h 107"/>
                <a:gd name="T42" fmla="*/ 300 w 35"/>
                <a:gd name="T43" fmla="*/ 66 h 107"/>
                <a:gd name="T44" fmla="*/ 361 w 35"/>
                <a:gd name="T45" fmla="*/ 69 h 107"/>
                <a:gd name="T46" fmla="*/ 361 w 35"/>
                <a:gd name="T47" fmla="*/ 71 h 107"/>
                <a:gd name="T48" fmla="*/ 300 w 35"/>
                <a:gd name="T49" fmla="*/ 69 h 107"/>
                <a:gd name="T50" fmla="*/ 183 w 35"/>
                <a:gd name="T51" fmla="*/ 65 h 107"/>
                <a:gd name="T52" fmla="*/ 63 w 35"/>
                <a:gd name="T53" fmla="*/ 61 h 107"/>
                <a:gd name="T54" fmla="*/ 63 w 35"/>
                <a:gd name="T55" fmla="*/ 56 h 107"/>
                <a:gd name="T56" fmla="*/ 0 w 35"/>
                <a:gd name="T57" fmla="*/ 52 h 107"/>
                <a:gd name="T58" fmla="*/ 0 w 35"/>
                <a:gd name="T59" fmla="*/ 48 h 107"/>
                <a:gd name="T60" fmla="*/ 0 w 35"/>
                <a:gd name="T61" fmla="*/ 44 h 107"/>
                <a:gd name="T62" fmla="*/ 0 w 35"/>
                <a:gd name="T63" fmla="*/ 41 h 107"/>
                <a:gd name="T64" fmla="*/ 183 w 35"/>
                <a:gd name="T65" fmla="*/ 39 h 107"/>
                <a:gd name="T66" fmla="*/ 481 w 35"/>
                <a:gd name="T67" fmla="*/ 34 h 107"/>
                <a:gd name="T68" fmla="*/ 773 w 35"/>
                <a:gd name="T69" fmla="*/ 28 h 107"/>
                <a:gd name="T70" fmla="*/ 1104 w 35"/>
                <a:gd name="T71" fmla="*/ 20 h 107"/>
                <a:gd name="T72" fmla="*/ 1465 w 35"/>
                <a:gd name="T73" fmla="*/ 16 h 107"/>
                <a:gd name="T74" fmla="*/ 1632 w 35"/>
                <a:gd name="T75" fmla="*/ 7 h 107"/>
                <a:gd name="T76" fmla="*/ 1816 w 35"/>
                <a:gd name="T77" fmla="*/ 6 h 107"/>
                <a:gd name="T78" fmla="*/ 1932 w 35"/>
                <a:gd name="T79" fmla="*/ 1 h 107"/>
                <a:gd name="T80" fmla="*/ 1993 w 35"/>
                <a:gd name="T81" fmla="*/ 1 h 107"/>
                <a:gd name="T82" fmla="*/ 1993 w 35"/>
                <a:gd name="T83" fmla="*/ 1 h 107"/>
                <a:gd name="T84" fmla="*/ 1993 w 35"/>
                <a:gd name="T85" fmla="*/ 1 h 107"/>
                <a:gd name="T86" fmla="*/ 1993 w 35"/>
                <a:gd name="T87" fmla="*/ 1 h 107"/>
                <a:gd name="T88" fmla="*/ 1993 w 35"/>
                <a:gd name="T89" fmla="*/ 1 h 107"/>
                <a:gd name="T90" fmla="*/ 1993 w 35"/>
                <a:gd name="T91" fmla="*/ 1 h 107"/>
                <a:gd name="T92" fmla="*/ 1993 w 35"/>
                <a:gd name="T93" fmla="*/ 1 h 107"/>
                <a:gd name="T94" fmla="*/ 1993 w 35"/>
                <a:gd name="T95" fmla="*/ 1 h 107"/>
                <a:gd name="T96" fmla="*/ 199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34" y="1"/>
                  </a:moveTo>
                  <a:lnTo>
                    <a:pt x="33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7" y="35"/>
                  </a:lnTo>
                  <a:lnTo>
                    <a:pt x="28" y="38"/>
                  </a:lnTo>
                  <a:lnTo>
                    <a:pt x="31" y="42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6" y="49"/>
                  </a:lnTo>
                  <a:lnTo>
                    <a:pt x="24" y="51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0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5" y="87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6" y="101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4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3" y="59"/>
                  </a:lnTo>
                  <a:lnTo>
                    <a:pt x="6" y="55"/>
                  </a:lnTo>
                  <a:lnTo>
                    <a:pt x="8" y="51"/>
                  </a:lnTo>
                  <a:lnTo>
                    <a:pt x="12" y="46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28" y="13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2" name="Freeform 117"/>
            <p:cNvSpPr>
              <a:spLocks/>
            </p:cNvSpPr>
            <p:nvPr/>
          </p:nvSpPr>
          <p:spPr bwMode="auto">
            <a:xfrm>
              <a:off x="1570" y="1454"/>
              <a:ext cx="69" cy="100"/>
            </a:xfrm>
            <a:custGeom>
              <a:avLst/>
              <a:gdLst>
                <a:gd name="T0" fmla="*/ 63 w 35"/>
                <a:gd name="T1" fmla="*/ 3 h 107"/>
                <a:gd name="T2" fmla="*/ 63 w 35"/>
                <a:gd name="T3" fmla="*/ 5 h 107"/>
                <a:gd name="T4" fmla="*/ 183 w 35"/>
                <a:gd name="T5" fmla="*/ 7 h 107"/>
                <a:gd name="T6" fmla="*/ 300 w 35"/>
                <a:gd name="T7" fmla="*/ 7 h 107"/>
                <a:gd name="T8" fmla="*/ 361 w 35"/>
                <a:gd name="T9" fmla="*/ 12 h 107"/>
                <a:gd name="T10" fmla="*/ 361 w 35"/>
                <a:gd name="T11" fmla="*/ 17 h 107"/>
                <a:gd name="T12" fmla="*/ 300 w 35"/>
                <a:gd name="T13" fmla="*/ 20 h 107"/>
                <a:gd name="T14" fmla="*/ 124 w 35"/>
                <a:gd name="T15" fmla="*/ 26 h 107"/>
                <a:gd name="T16" fmla="*/ 0 w 35"/>
                <a:gd name="T17" fmla="*/ 28 h 107"/>
                <a:gd name="T18" fmla="*/ 183 w 35"/>
                <a:gd name="T19" fmla="*/ 30 h 107"/>
                <a:gd name="T20" fmla="*/ 361 w 35"/>
                <a:gd name="T21" fmla="*/ 31 h 107"/>
                <a:gd name="T22" fmla="*/ 653 w 35"/>
                <a:gd name="T23" fmla="*/ 34 h 107"/>
                <a:gd name="T24" fmla="*/ 1011 w 35"/>
                <a:gd name="T25" fmla="*/ 36 h 107"/>
                <a:gd name="T26" fmla="*/ 1287 w 35"/>
                <a:gd name="T27" fmla="*/ 38 h 107"/>
                <a:gd name="T28" fmla="*/ 1524 w 35"/>
                <a:gd name="T29" fmla="*/ 41 h 107"/>
                <a:gd name="T30" fmla="*/ 1695 w 35"/>
                <a:gd name="T31" fmla="*/ 43 h 107"/>
                <a:gd name="T32" fmla="*/ 1753 w 35"/>
                <a:gd name="T33" fmla="*/ 44 h 107"/>
                <a:gd name="T34" fmla="*/ 1753 w 35"/>
                <a:gd name="T35" fmla="*/ 46 h 107"/>
                <a:gd name="T36" fmla="*/ 1695 w 35"/>
                <a:gd name="T37" fmla="*/ 50 h 107"/>
                <a:gd name="T38" fmla="*/ 1695 w 35"/>
                <a:gd name="T39" fmla="*/ 56 h 107"/>
                <a:gd name="T40" fmla="*/ 1632 w 35"/>
                <a:gd name="T41" fmla="*/ 61 h 107"/>
                <a:gd name="T42" fmla="*/ 1632 w 35"/>
                <a:gd name="T43" fmla="*/ 66 h 107"/>
                <a:gd name="T44" fmla="*/ 1632 w 35"/>
                <a:gd name="T45" fmla="*/ 69 h 107"/>
                <a:gd name="T46" fmla="*/ 1632 w 35"/>
                <a:gd name="T47" fmla="*/ 71 h 107"/>
                <a:gd name="T48" fmla="*/ 1695 w 35"/>
                <a:gd name="T49" fmla="*/ 69 h 107"/>
                <a:gd name="T50" fmla="*/ 1695 w 35"/>
                <a:gd name="T51" fmla="*/ 65 h 107"/>
                <a:gd name="T52" fmla="*/ 1753 w 35"/>
                <a:gd name="T53" fmla="*/ 61 h 107"/>
                <a:gd name="T54" fmla="*/ 1869 w 35"/>
                <a:gd name="T55" fmla="*/ 56 h 107"/>
                <a:gd name="T56" fmla="*/ 1993 w 35"/>
                <a:gd name="T57" fmla="*/ 52 h 107"/>
                <a:gd name="T58" fmla="*/ 1993 w 35"/>
                <a:gd name="T59" fmla="*/ 48 h 107"/>
                <a:gd name="T60" fmla="*/ 1993 w 35"/>
                <a:gd name="T61" fmla="*/ 44 h 107"/>
                <a:gd name="T62" fmla="*/ 1993 w 35"/>
                <a:gd name="T63" fmla="*/ 41 h 107"/>
                <a:gd name="T64" fmla="*/ 1753 w 35"/>
                <a:gd name="T65" fmla="*/ 39 h 107"/>
                <a:gd name="T66" fmla="*/ 1404 w 35"/>
                <a:gd name="T67" fmla="*/ 34 h 107"/>
                <a:gd name="T68" fmla="*/ 1104 w 35"/>
                <a:gd name="T69" fmla="*/ 28 h 107"/>
                <a:gd name="T70" fmla="*/ 828 w 35"/>
                <a:gd name="T71" fmla="*/ 20 h 107"/>
                <a:gd name="T72" fmla="*/ 528 w 35"/>
                <a:gd name="T73" fmla="*/ 16 h 107"/>
                <a:gd name="T74" fmla="*/ 300 w 35"/>
                <a:gd name="T75" fmla="*/ 7 h 107"/>
                <a:gd name="T76" fmla="*/ 124 w 35"/>
                <a:gd name="T77" fmla="*/ 6 h 107"/>
                <a:gd name="T78" fmla="*/ 63 w 35"/>
                <a:gd name="T79" fmla="*/ 1 h 107"/>
                <a:gd name="T80" fmla="*/ 63 w 35"/>
                <a:gd name="T81" fmla="*/ 1 h 107"/>
                <a:gd name="T82" fmla="*/ 63 w 35"/>
                <a:gd name="T83" fmla="*/ 1 h 107"/>
                <a:gd name="T84" fmla="*/ 63 w 35"/>
                <a:gd name="T85" fmla="*/ 1 h 107"/>
                <a:gd name="T86" fmla="*/ 63 w 35"/>
                <a:gd name="T87" fmla="*/ 1 h 107"/>
                <a:gd name="T88" fmla="*/ 63 w 35"/>
                <a:gd name="T89" fmla="*/ 1 h 107"/>
                <a:gd name="T90" fmla="*/ 63 w 35"/>
                <a:gd name="T91" fmla="*/ 1 h 107"/>
                <a:gd name="T92" fmla="*/ 63 w 35"/>
                <a:gd name="T93" fmla="*/ 1 h 107"/>
                <a:gd name="T94" fmla="*/ 63 w 35"/>
                <a:gd name="T95" fmla="*/ 1 h 107"/>
                <a:gd name="T96" fmla="*/ 63 w 35"/>
                <a:gd name="T97" fmla="*/ 1 h 1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107"/>
                <a:gd name="T149" fmla="*/ 35 w 35"/>
                <a:gd name="T150" fmla="*/ 107 h 1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107">
                  <a:moveTo>
                    <a:pt x="1" y="1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26" y="61"/>
                  </a:lnTo>
                  <a:lnTo>
                    <a:pt x="28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9"/>
                  </a:lnTo>
                  <a:lnTo>
                    <a:pt x="30" y="72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9" y="87"/>
                  </a:lnTo>
                  <a:lnTo>
                    <a:pt x="28" y="92"/>
                  </a:lnTo>
                  <a:lnTo>
                    <a:pt x="28" y="95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0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5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4" y="51"/>
                  </a:lnTo>
                  <a:lnTo>
                    <a:pt x="22" y="46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4" y="31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3" name="Freeform 118"/>
            <p:cNvSpPr>
              <a:spLocks/>
            </p:cNvSpPr>
            <p:nvPr/>
          </p:nvSpPr>
          <p:spPr bwMode="auto">
            <a:xfrm>
              <a:off x="1020" y="1319"/>
              <a:ext cx="156" cy="70"/>
            </a:xfrm>
            <a:custGeom>
              <a:avLst/>
              <a:gdLst>
                <a:gd name="T0" fmla="*/ 2433 w 79"/>
                <a:gd name="T1" fmla="*/ 0 h 76"/>
                <a:gd name="T2" fmla="*/ 1888 w 79"/>
                <a:gd name="T3" fmla="*/ 4 h 76"/>
                <a:gd name="T4" fmla="*/ 1357 w 79"/>
                <a:gd name="T5" fmla="*/ 7 h 76"/>
                <a:gd name="T6" fmla="*/ 956 w 79"/>
                <a:gd name="T7" fmla="*/ 16 h 76"/>
                <a:gd name="T8" fmla="*/ 839 w 79"/>
                <a:gd name="T9" fmla="*/ 23 h 76"/>
                <a:gd name="T10" fmla="*/ 1076 w 79"/>
                <a:gd name="T11" fmla="*/ 30 h 76"/>
                <a:gd name="T12" fmla="*/ 1888 w 79"/>
                <a:gd name="T13" fmla="*/ 37 h 76"/>
                <a:gd name="T14" fmla="*/ 3509 w 79"/>
                <a:gd name="T15" fmla="*/ 41 h 76"/>
                <a:gd name="T16" fmla="*/ 4558 w 79"/>
                <a:gd name="T17" fmla="*/ 41 h 76"/>
                <a:gd name="T18" fmla="*/ 4321 w 79"/>
                <a:gd name="T19" fmla="*/ 42 h 76"/>
                <a:gd name="T20" fmla="*/ 3904 w 79"/>
                <a:gd name="T21" fmla="*/ 43 h 76"/>
                <a:gd name="T22" fmla="*/ 3389 w 79"/>
                <a:gd name="T23" fmla="*/ 44 h 76"/>
                <a:gd name="T24" fmla="*/ 2857 w 79"/>
                <a:gd name="T25" fmla="*/ 46 h 76"/>
                <a:gd name="T26" fmla="*/ 2249 w 79"/>
                <a:gd name="T27" fmla="*/ 46 h 76"/>
                <a:gd name="T28" fmla="*/ 1596 w 79"/>
                <a:gd name="T29" fmla="*/ 46 h 76"/>
                <a:gd name="T30" fmla="*/ 1139 w 79"/>
                <a:gd name="T31" fmla="*/ 43 h 76"/>
                <a:gd name="T32" fmla="*/ 656 w 79"/>
                <a:gd name="T33" fmla="*/ 41 h 76"/>
                <a:gd name="T34" fmla="*/ 363 w 79"/>
                <a:gd name="T35" fmla="*/ 38 h 76"/>
                <a:gd name="T36" fmla="*/ 124 w 79"/>
                <a:gd name="T37" fmla="*/ 34 h 76"/>
                <a:gd name="T38" fmla="*/ 63 w 79"/>
                <a:gd name="T39" fmla="*/ 30 h 76"/>
                <a:gd name="T40" fmla="*/ 0 w 79"/>
                <a:gd name="T41" fmla="*/ 27 h 76"/>
                <a:gd name="T42" fmla="*/ 0 w 79"/>
                <a:gd name="T43" fmla="*/ 25 h 76"/>
                <a:gd name="T44" fmla="*/ 63 w 79"/>
                <a:gd name="T45" fmla="*/ 23 h 76"/>
                <a:gd name="T46" fmla="*/ 63 w 79"/>
                <a:gd name="T47" fmla="*/ 22 h 76"/>
                <a:gd name="T48" fmla="*/ 124 w 79"/>
                <a:gd name="T49" fmla="*/ 18 h 76"/>
                <a:gd name="T50" fmla="*/ 363 w 79"/>
                <a:gd name="T51" fmla="*/ 11 h 76"/>
                <a:gd name="T52" fmla="*/ 656 w 79"/>
                <a:gd name="T53" fmla="*/ 6 h 76"/>
                <a:gd name="T54" fmla="*/ 1139 w 79"/>
                <a:gd name="T55" fmla="*/ 4 h 76"/>
                <a:gd name="T56" fmla="*/ 1596 w 79"/>
                <a:gd name="T57" fmla="*/ 2 h 76"/>
                <a:gd name="T58" fmla="*/ 2008 w 79"/>
                <a:gd name="T59" fmla="*/ 1 h 76"/>
                <a:gd name="T60" fmla="*/ 2372 w 79"/>
                <a:gd name="T61" fmla="*/ 0 h 76"/>
                <a:gd name="T62" fmla="*/ 2616 w 79"/>
                <a:gd name="T63" fmla="*/ 0 h 76"/>
                <a:gd name="T64" fmla="*/ 2680 w 79"/>
                <a:gd name="T65" fmla="*/ 0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76"/>
                <a:gd name="T101" fmla="*/ 79 w 79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76">
                  <a:moveTo>
                    <a:pt x="45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23" y="13"/>
                  </a:lnTo>
                  <a:lnTo>
                    <a:pt x="20" y="19"/>
                  </a:lnTo>
                  <a:lnTo>
                    <a:pt x="16" y="25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5" y="44"/>
                  </a:lnTo>
                  <a:lnTo>
                    <a:pt x="18" y="50"/>
                  </a:lnTo>
                  <a:lnTo>
                    <a:pt x="25" y="55"/>
                  </a:lnTo>
                  <a:lnTo>
                    <a:pt x="32" y="60"/>
                  </a:lnTo>
                  <a:lnTo>
                    <a:pt x="44" y="64"/>
                  </a:lnTo>
                  <a:lnTo>
                    <a:pt x="59" y="66"/>
                  </a:lnTo>
                  <a:lnTo>
                    <a:pt x="78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57" y="73"/>
                  </a:lnTo>
                  <a:lnTo>
                    <a:pt x="54" y="73"/>
                  </a:lnTo>
                  <a:lnTo>
                    <a:pt x="48" y="75"/>
                  </a:lnTo>
                  <a:lnTo>
                    <a:pt x="43" y="75"/>
                  </a:lnTo>
                  <a:lnTo>
                    <a:pt x="38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1" y="66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2" y="29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4" name="Freeform 119"/>
            <p:cNvSpPr>
              <a:spLocks/>
            </p:cNvSpPr>
            <p:nvPr/>
          </p:nvSpPr>
          <p:spPr bwMode="auto">
            <a:xfrm>
              <a:off x="1806" y="1318"/>
              <a:ext cx="132" cy="72"/>
            </a:xfrm>
            <a:custGeom>
              <a:avLst/>
              <a:gdLst>
                <a:gd name="T0" fmla="*/ 948 w 67"/>
                <a:gd name="T1" fmla="*/ 1 h 78"/>
                <a:gd name="T2" fmla="*/ 1505 w 67"/>
                <a:gd name="T3" fmla="*/ 5 h 78"/>
                <a:gd name="T4" fmla="*/ 2173 w 67"/>
                <a:gd name="T5" fmla="*/ 8 h 78"/>
                <a:gd name="T6" fmla="*/ 2697 w 67"/>
                <a:gd name="T7" fmla="*/ 16 h 78"/>
                <a:gd name="T8" fmla="*/ 3028 w 67"/>
                <a:gd name="T9" fmla="*/ 24 h 78"/>
                <a:gd name="T10" fmla="*/ 2965 w 67"/>
                <a:gd name="T11" fmla="*/ 32 h 78"/>
                <a:gd name="T12" fmla="*/ 2348 w 67"/>
                <a:gd name="T13" fmla="*/ 39 h 78"/>
                <a:gd name="T14" fmla="*/ 948 w 67"/>
                <a:gd name="T15" fmla="*/ 44 h 78"/>
                <a:gd name="T16" fmla="*/ 0 w 67"/>
                <a:gd name="T17" fmla="*/ 47 h 78"/>
                <a:gd name="T18" fmla="*/ 124 w 67"/>
                <a:gd name="T19" fmla="*/ 47 h 78"/>
                <a:gd name="T20" fmla="*/ 481 w 67"/>
                <a:gd name="T21" fmla="*/ 48 h 78"/>
                <a:gd name="T22" fmla="*/ 827 w 67"/>
                <a:gd name="T23" fmla="*/ 48 h 78"/>
                <a:gd name="T24" fmla="*/ 1277 w 67"/>
                <a:gd name="T25" fmla="*/ 48 h 78"/>
                <a:gd name="T26" fmla="*/ 1805 w 67"/>
                <a:gd name="T27" fmla="*/ 48 h 78"/>
                <a:gd name="T28" fmla="*/ 2348 w 67"/>
                <a:gd name="T29" fmla="*/ 46 h 78"/>
                <a:gd name="T30" fmla="*/ 2813 w 67"/>
                <a:gd name="T31" fmla="*/ 44 h 78"/>
                <a:gd name="T32" fmla="*/ 3272 w 67"/>
                <a:gd name="T33" fmla="*/ 41 h 78"/>
                <a:gd name="T34" fmla="*/ 3493 w 67"/>
                <a:gd name="T35" fmla="*/ 38 h 78"/>
                <a:gd name="T36" fmla="*/ 3680 w 67"/>
                <a:gd name="T37" fmla="*/ 35 h 78"/>
                <a:gd name="T38" fmla="*/ 3737 w 67"/>
                <a:gd name="T39" fmla="*/ 31 h 78"/>
                <a:gd name="T40" fmla="*/ 3854 w 67"/>
                <a:gd name="T41" fmla="*/ 28 h 78"/>
                <a:gd name="T42" fmla="*/ 3854 w 67"/>
                <a:gd name="T43" fmla="*/ 26 h 78"/>
                <a:gd name="T44" fmla="*/ 3854 w 67"/>
                <a:gd name="T45" fmla="*/ 24 h 78"/>
                <a:gd name="T46" fmla="*/ 3854 w 67"/>
                <a:gd name="T47" fmla="*/ 23 h 78"/>
                <a:gd name="T48" fmla="*/ 3737 w 67"/>
                <a:gd name="T49" fmla="*/ 18 h 78"/>
                <a:gd name="T50" fmla="*/ 3450 w 67"/>
                <a:gd name="T51" fmla="*/ 12 h 78"/>
                <a:gd name="T52" fmla="*/ 2965 w 67"/>
                <a:gd name="T53" fmla="*/ 6 h 78"/>
                <a:gd name="T54" fmla="*/ 2516 w 67"/>
                <a:gd name="T55" fmla="*/ 5 h 78"/>
                <a:gd name="T56" fmla="*/ 1925 w 67"/>
                <a:gd name="T57" fmla="*/ 2 h 78"/>
                <a:gd name="T58" fmla="*/ 1460 w 67"/>
                <a:gd name="T59" fmla="*/ 1 h 78"/>
                <a:gd name="T60" fmla="*/ 977 w 67"/>
                <a:gd name="T61" fmla="*/ 0 h 78"/>
                <a:gd name="T62" fmla="*/ 827 w 67"/>
                <a:gd name="T63" fmla="*/ 0 h 78"/>
                <a:gd name="T64" fmla="*/ 827 w 6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78"/>
                <a:gd name="T101" fmla="*/ 67 w 6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78">
                  <a:moveTo>
                    <a:pt x="14" y="0"/>
                  </a:moveTo>
                  <a:lnTo>
                    <a:pt x="16" y="1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9"/>
                  </a:lnTo>
                  <a:lnTo>
                    <a:pt x="37" y="14"/>
                  </a:lnTo>
                  <a:lnTo>
                    <a:pt x="42" y="19"/>
                  </a:lnTo>
                  <a:lnTo>
                    <a:pt x="46" y="26"/>
                  </a:lnTo>
                  <a:lnTo>
                    <a:pt x="51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1" y="52"/>
                  </a:lnTo>
                  <a:lnTo>
                    <a:pt x="47" y="58"/>
                  </a:lnTo>
                  <a:lnTo>
                    <a:pt x="40" y="64"/>
                  </a:lnTo>
                  <a:lnTo>
                    <a:pt x="31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6" y="76"/>
                  </a:lnTo>
                  <a:lnTo>
                    <a:pt x="40" y="74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53" y="68"/>
                  </a:lnTo>
                  <a:lnTo>
                    <a:pt x="56" y="66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4" y="30"/>
                  </a:lnTo>
                  <a:lnTo>
                    <a:pt x="62" y="23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5" name="Freeform 120"/>
            <p:cNvSpPr>
              <a:spLocks/>
            </p:cNvSpPr>
            <p:nvPr/>
          </p:nvSpPr>
          <p:spPr bwMode="auto">
            <a:xfrm>
              <a:off x="1095" y="1326"/>
              <a:ext cx="209" cy="48"/>
            </a:xfrm>
            <a:custGeom>
              <a:avLst/>
              <a:gdLst>
                <a:gd name="T0" fmla="*/ 6049 w 106"/>
                <a:gd name="T1" fmla="*/ 29 h 51"/>
                <a:gd name="T2" fmla="*/ 5757 w 106"/>
                <a:gd name="T3" fmla="*/ 24 h 51"/>
                <a:gd name="T4" fmla="*/ 5276 w 106"/>
                <a:gd name="T5" fmla="*/ 18 h 51"/>
                <a:gd name="T6" fmla="*/ 4474 w 106"/>
                <a:gd name="T7" fmla="*/ 8 h 51"/>
                <a:gd name="T8" fmla="*/ 3518 w 106"/>
                <a:gd name="T9" fmla="*/ 4 h 51"/>
                <a:gd name="T10" fmla="*/ 2705 w 106"/>
                <a:gd name="T11" fmla="*/ 0 h 51"/>
                <a:gd name="T12" fmla="*/ 2476 w 106"/>
                <a:gd name="T13" fmla="*/ 0 h 51"/>
                <a:gd name="T14" fmla="*/ 1993 w 106"/>
                <a:gd name="T15" fmla="*/ 1 h 51"/>
                <a:gd name="T16" fmla="*/ 1524 w 106"/>
                <a:gd name="T17" fmla="*/ 3 h 51"/>
                <a:gd name="T18" fmla="*/ 1041 w 106"/>
                <a:gd name="T19" fmla="*/ 4 h 51"/>
                <a:gd name="T20" fmla="*/ 773 w 106"/>
                <a:gd name="T21" fmla="*/ 4 h 51"/>
                <a:gd name="T22" fmla="*/ 481 w 106"/>
                <a:gd name="T23" fmla="*/ 8 h 51"/>
                <a:gd name="T24" fmla="*/ 244 w 106"/>
                <a:gd name="T25" fmla="*/ 8 h 51"/>
                <a:gd name="T26" fmla="*/ 63 w 106"/>
                <a:gd name="T27" fmla="*/ 14 h 51"/>
                <a:gd name="T28" fmla="*/ 0 w 106"/>
                <a:gd name="T29" fmla="*/ 19 h 51"/>
                <a:gd name="T30" fmla="*/ 0 w 106"/>
                <a:gd name="T31" fmla="*/ 22 h 51"/>
                <a:gd name="T32" fmla="*/ 63 w 106"/>
                <a:gd name="T33" fmla="*/ 24 h 51"/>
                <a:gd name="T34" fmla="*/ 183 w 106"/>
                <a:gd name="T35" fmla="*/ 29 h 51"/>
                <a:gd name="T36" fmla="*/ 361 w 106"/>
                <a:gd name="T37" fmla="*/ 31 h 51"/>
                <a:gd name="T38" fmla="*/ 481 w 106"/>
                <a:gd name="T39" fmla="*/ 34 h 51"/>
                <a:gd name="T40" fmla="*/ 773 w 106"/>
                <a:gd name="T41" fmla="*/ 35 h 51"/>
                <a:gd name="T42" fmla="*/ 1041 w 106"/>
                <a:gd name="T43" fmla="*/ 35 h 51"/>
                <a:gd name="T44" fmla="*/ 1341 w 106"/>
                <a:gd name="T45" fmla="*/ 34 h 51"/>
                <a:gd name="T46" fmla="*/ 1633 w 106"/>
                <a:gd name="T47" fmla="*/ 33 h 51"/>
                <a:gd name="T48" fmla="*/ 1993 w 106"/>
                <a:gd name="T49" fmla="*/ 31 h 51"/>
                <a:gd name="T50" fmla="*/ 2240 w 106"/>
                <a:gd name="T51" fmla="*/ 30 h 51"/>
                <a:gd name="T52" fmla="*/ 2413 w 106"/>
                <a:gd name="T53" fmla="*/ 29 h 51"/>
                <a:gd name="T54" fmla="*/ 2177 w 106"/>
                <a:gd name="T55" fmla="*/ 30 h 51"/>
                <a:gd name="T56" fmla="*/ 1993 w 106"/>
                <a:gd name="T57" fmla="*/ 29 h 51"/>
                <a:gd name="T58" fmla="*/ 1757 w 106"/>
                <a:gd name="T59" fmla="*/ 27 h 51"/>
                <a:gd name="T60" fmla="*/ 1404 w 106"/>
                <a:gd name="T61" fmla="*/ 24 h 51"/>
                <a:gd name="T62" fmla="*/ 891 w 106"/>
                <a:gd name="T63" fmla="*/ 23 h 51"/>
                <a:gd name="T64" fmla="*/ 712 w 106"/>
                <a:gd name="T65" fmla="*/ 22 h 51"/>
                <a:gd name="T66" fmla="*/ 773 w 106"/>
                <a:gd name="T67" fmla="*/ 21 h 51"/>
                <a:gd name="T68" fmla="*/ 1041 w 106"/>
                <a:gd name="T69" fmla="*/ 18 h 51"/>
                <a:gd name="T70" fmla="*/ 1224 w 106"/>
                <a:gd name="T71" fmla="*/ 15 h 51"/>
                <a:gd name="T72" fmla="*/ 1341 w 106"/>
                <a:gd name="T73" fmla="*/ 11 h 51"/>
                <a:gd name="T74" fmla="*/ 1993 w 106"/>
                <a:gd name="T75" fmla="*/ 10 h 51"/>
                <a:gd name="T76" fmla="*/ 3401 w 106"/>
                <a:gd name="T77" fmla="*/ 10 h 51"/>
                <a:gd name="T78" fmla="*/ 4537 w 106"/>
                <a:gd name="T79" fmla="*/ 18 h 51"/>
                <a:gd name="T80" fmla="*/ 5397 w 106"/>
                <a:gd name="T81" fmla="*/ 23 h 51"/>
                <a:gd name="T82" fmla="*/ 5925 w 106"/>
                <a:gd name="T83" fmla="*/ 29 h 51"/>
                <a:gd name="T84" fmla="*/ 6162 w 106"/>
                <a:gd name="T85" fmla="*/ 30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6"/>
                <a:gd name="T130" fmla="*/ 0 h 51"/>
                <a:gd name="T131" fmla="*/ 106 w 106"/>
                <a:gd name="T132" fmla="*/ 51 h 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6" h="51">
                  <a:moveTo>
                    <a:pt x="105" y="42"/>
                  </a:moveTo>
                  <a:lnTo>
                    <a:pt x="104" y="42"/>
                  </a:lnTo>
                  <a:lnTo>
                    <a:pt x="103" y="41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98" y="35"/>
                  </a:lnTo>
                  <a:lnTo>
                    <a:pt x="96" y="31"/>
                  </a:lnTo>
                  <a:lnTo>
                    <a:pt x="92" y="27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4"/>
                  </a:lnTo>
                  <a:lnTo>
                    <a:pt x="72" y="10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4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5" y="19"/>
                  </a:lnTo>
                  <a:lnTo>
                    <a:pt x="72" y="20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5" y="36"/>
                  </a:lnTo>
                  <a:lnTo>
                    <a:pt x="99" y="38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2"/>
                  </a:lnTo>
                  <a:lnTo>
                    <a:pt x="105" y="42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6" name="Freeform 121"/>
            <p:cNvSpPr>
              <a:spLocks/>
            </p:cNvSpPr>
            <p:nvPr/>
          </p:nvSpPr>
          <p:spPr bwMode="auto">
            <a:xfrm>
              <a:off x="1665" y="1328"/>
              <a:ext cx="206" cy="47"/>
            </a:xfrm>
            <a:custGeom>
              <a:avLst/>
              <a:gdLst>
                <a:gd name="T0" fmla="*/ 61 w 105"/>
                <a:gd name="T1" fmla="*/ 29 h 50"/>
                <a:gd name="T2" fmla="*/ 353 w 105"/>
                <a:gd name="T3" fmla="*/ 24 h 50"/>
                <a:gd name="T4" fmla="*/ 848 w 105"/>
                <a:gd name="T5" fmla="*/ 18 h 50"/>
                <a:gd name="T6" fmla="*/ 1540 w 105"/>
                <a:gd name="T7" fmla="*/ 8 h 50"/>
                <a:gd name="T8" fmla="*/ 2448 w 105"/>
                <a:gd name="T9" fmla="*/ 5 h 50"/>
                <a:gd name="T10" fmla="*/ 3265 w 105"/>
                <a:gd name="T11" fmla="*/ 1 h 50"/>
                <a:gd name="T12" fmla="*/ 3541 w 105"/>
                <a:gd name="T13" fmla="*/ 1 h 50"/>
                <a:gd name="T14" fmla="*/ 3926 w 105"/>
                <a:gd name="T15" fmla="*/ 1 h 50"/>
                <a:gd name="T16" fmla="*/ 4450 w 105"/>
                <a:gd name="T17" fmla="*/ 2 h 50"/>
                <a:gd name="T18" fmla="*/ 4862 w 105"/>
                <a:gd name="T19" fmla="*/ 4 h 50"/>
                <a:gd name="T20" fmla="*/ 5234 w 105"/>
                <a:gd name="T21" fmla="*/ 4 h 50"/>
                <a:gd name="T22" fmla="*/ 5466 w 105"/>
                <a:gd name="T23" fmla="*/ 8 h 50"/>
                <a:gd name="T24" fmla="*/ 5642 w 105"/>
                <a:gd name="T25" fmla="*/ 9 h 50"/>
                <a:gd name="T26" fmla="*/ 5809 w 105"/>
                <a:gd name="T27" fmla="*/ 15 h 50"/>
                <a:gd name="T28" fmla="*/ 5927 w 105"/>
                <a:gd name="T29" fmla="*/ 19 h 50"/>
                <a:gd name="T30" fmla="*/ 5927 w 105"/>
                <a:gd name="T31" fmla="*/ 22 h 50"/>
                <a:gd name="T32" fmla="*/ 5866 w 105"/>
                <a:gd name="T33" fmla="*/ 24 h 50"/>
                <a:gd name="T34" fmla="*/ 5642 w 105"/>
                <a:gd name="T35" fmla="*/ 29 h 50"/>
                <a:gd name="T36" fmla="*/ 5642 w 105"/>
                <a:gd name="T37" fmla="*/ 31 h 50"/>
                <a:gd name="T38" fmla="*/ 5346 w 105"/>
                <a:gd name="T39" fmla="*/ 34 h 50"/>
                <a:gd name="T40" fmla="*/ 5203 w 105"/>
                <a:gd name="T41" fmla="*/ 34 h 50"/>
                <a:gd name="T42" fmla="*/ 4962 w 105"/>
                <a:gd name="T43" fmla="*/ 34 h 50"/>
                <a:gd name="T44" fmla="*/ 4681 w 105"/>
                <a:gd name="T45" fmla="*/ 34 h 50"/>
                <a:gd name="T46" fmla="*/ 4389 w 105"/>
                <a:gd name="T47" fmla="*/ 34 h 50"/>
                <a:gd name="T48" fmla="*/ 4098 w 105"/>
                <a:gd name="T49" fmla="*/ 34 h 50"/>
                <a:gd name="T50" fmla="*/ 3865 w 105"/>
                <a:gd name="T51" fmla="*/ 33 h 50"/>
                <a:gd name="T52" fmla="*/ 3865 w 105"/>
                <a:gd name="T53" fmla="*/ 31 h 50"/>
                <a:gd name="T54" fmla="*/ 3806 w 105"/>
                <a:gd name="T55" fmla="*/ 29 h 50"/>
                <a:gd name="T56" fmla="*/ 3865 w 105"/>
                <a:gd name="T57" fmla="*/ 27 h 50"/>
                <a:gd name="T58" fmla="*/ 4098 w 105"/>
                <a:gd name="T59" fmla="*/ 25 h 50"/>
                <a:gd name="T60" fmla="*/ 4450 w 105"/>
                <a:gd name="T61" fmla="*/ 24 h 50"/>
                <a:gd name="T62" fmla="*/ 4962 w 105"/>
                <a:gd name="T63" fmla="*/ 23 h 50"/>
                <a:gd name="T64" fmla="*/ 5142 w 105"/>
                <a:gd name="T65" fmla="*/ 22 h 50"/>
                <a:gd name="T66" fmla="*/ 5022 w 105"/>
                <a:gd name="T67" fmla="*/ 21 h 50"/>
                <a:gd name="T68" fmla="*/ 4915 w 105"/>
                <a:gd name="T69" fmla="*/ 19 h 50"/>
                <a:gd name="T70" fmla="*/ 4742 w 105"/>
                <a:gd name="T71" fmla="*/ 15 h 50"/>
                <a:gd name="T72" fmla="*/ 4681 w 105"/>
                <a:gd name="T73" fmla="*/ 12 h 50"/>
                <a:gd name="T74" fmla="*/ 4098 w 105"/>
                <a:gd name="T75" fmla="*/ 9 h 50"/>
                <a:gd name="T76" fmla="*/ 2725 w 105"/>
                <a:gd name="T77" fmla="*/ 9 h 50"/>
                <a:gd name="T78" fmla="*/ 1601 w 105"/>
                <a:gd name="T79" fmla="*/ 17 h 50"/>
                <a:gd name="T80" fmla="*/ 693 w 105"/>
                <a:gd name="T81" fmla="*/ 22 h 50"/>
                <a:gd name="T82" fmla="*/ 180 w 105"/>
                <a:gd name="T83" fmla="*/ 28 h 50"/>
                <a:gd name="T84" fmla="*/ 0 w 105"/>
                <a:gd name="T85" fmla="*/ 29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5"/>
                <a:gd name="T130" fmla="*/ 0 h 50"/>
                <a:gd name="T131" fmla="*/ 105 w 105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5" h="50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9" y="15"/>
                  </a:lnTo>
                  <a:lnTo>
                    <a:pt x="100" y="17"/>
                  </a:lnTo>
                  <a:lnTo>
                    <a:pt x="102" y="18"/>
                  </a:lnTo>
                  <a:lnTo>
                    <a:pt x="102" y="21"/>
                  </a:lnTo>
                  <a:lnTo>
                    <a:pt x="103" y="22"/>
                  </a:lnTo>
                  <a:lnTo>
                    <a:pt x="103" y="24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4" y="34"/>
                  </a:lnTo>
                  <a:lnTo>
                    <a:pt x="87" y="34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72" y="15"/>
                  </a:lnTo>
                  <a:lnTo>
                    <a:pt x="64" y="14"/>
                  </a:lnTo>
                  <a:lnTo>
                    <a:pt x="55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4" y="20"/>
                  </a:lnTo>
                  <a:lnTo>
                    <a:pt x="28" y="23"/>
                  </a:lnTo>
                  <a:lnTo>
                    <a:pt x="22" y="25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3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1"/>
                  </a:lnTo>
                </a:path>
              </a:pathLst>
            </a:custGeom>
            <a:solidFill>
              <a:srgbClr val="F8F8F8"/>
            </a:solidFill>
            <a:ln w="635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7" name="Freeform 122"/>
            <p:cNvSpPr>
              <a:spLocks/>
            </p:cNvSpPr>
            <p:nvPr/>
          </p:nvSpPr>
          <p:spPr bwMode="auto">
            <a:xfrm>
              <a:off x="1657" y="1351"/>
              <a:ext cx="114" cy="73"/>
            </a:xfrm>
            <a:custGeom>
              <a:avLst/>
              <a:gdLst>
                <a:gd name="T0" fmla="*/ 3456 w 57"/>
                <a:gd name="T1" fmla="*/ 1 h 78"/>
                <a:gd name="T2" fmla="*/ 3200 w 57"/>
                <a:gd name="T3" fmla="*/ 6 h 78"/>
                <a:gd name="T4" fmla="*/ 2624 w 57"/>
                <a:gd name="T5" fmla="*/ 7 h 78"/>
                <a:gd name="T6" fmla="*/ 2048 w 57"/>
                <a:gd name="T7" fmla="*/ 11 h 78"/>
                <a:gd name="T8" fmla="*/ 1408 w 57"/>
                <a:gd name="T9" fmla="*/ 18 h 78"/>
                <a:gd name="T10" fmla="*/ 704 w 57"/>
                <a:gd name="T11" fmla="*/ 21 h 78"/>
                <a:gd name="T12" fmla="*/ 256 w 57"/>
                <a:gd name="T13" fmla="*/ 25 h 78"/>
                <a:gd name="T14" fmla="*/ 0 w 57"/>
                <a:gd name="T15" fmla="*/ 28 h 78"/>
                <a:gd name="T16" fmla="*/ 128 w 57"/>
                <a:gd name="T17" fmla="*/ 30 h 78"/>
                <a:gd name="T18" fmla="*/ 320 w 57"/>
                <a:gd name="T19" fmla="*/ 35 h 78"/>
                <a:gd name="T20" fmla="*/ 448 w 57"/>
                <a:gd name="T21" fmla="*/ 37 h 78"/>
                <a:gd name="T22" fmla="*/ 384 w 57"/>
                <a:gd name="T23" fmla="*/ 42 h 78"/>
                <a:gd name="T24" fmla="*/ 320 w 57"/>
                <a:gd name="T25" fmla="*/ 46 h 78"/>
                <a:gd name="T26" fmla="*/ 128 w 57"/>
                <a:gd name="T27" fmla="*/ 49 h 78"/>
                <a:gd name="T28" fmla="*/ 0 w 57"/>
                <a:gd name="T29" fmla="*/ 51 h 78"/>
                <a:gd name="T30" fmla="*/ 0 w 57"/>
                <a:gd name="T31" fmla="*/ 51 h 78"/>
                <a:gd name="T32" fmla="*/ 0 w 57"/>
                <a:gd name="T33" fmla="*/ 51 h 78"/>
                <a:gd name="T34" fmla="*/ 320 w 57"/>
                <a:gd name="T35" fmla="*/ 48 h 78"/>
                <a:gd name="T36" fmla="*/ 768 w 57"/>
                <a:gd name="T37" fmla="*/ 40 h 78"/>
                <a:gd name="T38" fmla="*/ 1408 w 57"/>
                <a:gd name="T39" fmla="*/ 31 h 78"/>
                <a:gd name="T40" fmla="*/ 2048 w 57"/>
                <a:gd name="T41" fmla="*/ 21 h 78"/>
                <a:gd name="T42" fmla="*/ 2624 w 57"/>
                <a:gd name="T43" fmla="*/ 12 h 78"/>
                <a:gd name="T44" fmla="*/ 3200 w 57"/>
                <a:gd name="T45" fmla="*/ 7 h 78"/>
                <a:gd name="T46" fmla="*/ 3456 w 57"/>
                <a:gd name="T47" fmla="*/ 1 h 78"/>
                <a:gd name="T48" fmla="*/ 3584 w 57"/>
                <a:gd name="T49" fmla="*/ 0 h 78"/>
                <a:gd name="T50" fmla="*/ 3584 w 57"/>
                <a:gd name="T51" fmla="*/ 0 h 78"/>
                <a:gd name="T52" fmla="*/ 3584 w 57"/>
                <a:gd name="T53" fmla="*/ 0 h 78"/>
                <a:gd name="T54" fmla="*/ 3584 w 57"/>
                <a:gd name="T55" fmla="*/ 0 h 78"/>
                <a:gd name="T56" fmla="*/ 3584 w 57"/>
                <a:gd name="T57" fmla="*/ 0 h 78"/>
                <a:gd name="T58" fmla="*/ 3584 w 57"/>
                <a:gd name="T59" fmla="*/ 0 h 78"/>
                <a:gd name="T60" fmla="*/ 3584 w 57"/>
                <a:gd name="T61" fmla="*/ 0 h 78"/>
                <a:gd name="T62" fmla="*/ 3584 w 57"/>
                <a:gd name="T63" fmla="*/ 0 h 78"/>
                <a:gd name="T64" fmla="*/ 3584 w 57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8"/>
                <a:gd name="T101" fmla="*/ 57 w 5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8">
                  <a:moveTo>
                    <a:pt x="56" y="0"/>
                  </a:moveTo>
                  <a:lnTo>
                    <a:pt x="54" y="1"/>
                  </a:lnTo>
                  <a:lnTo>
                    <a:pt x="53" y="2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27" y="20"/>
                  </a:lnTo>
                  <a:lnTo>
                    <a:pt x="22" y="25"/>
                  </a:lnTo>
                  <a:lnTo>
                    <a:pt x="17" y="29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8" y="65"/>
                  </a:lnTo>
                  <a:lnTo>
                    <a:pt x="12" y="60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3" y="3"/>
                  </a:lnTo>
                  <a:lnTo>
                    <a:pt x="54" y="1"/>
                  </a:lnTo>
                  <a:lnTo>
                    <a:pt x="56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8" name="Freeform 123"/>
            <p:cNvSpPr>
              <a:spLocks/>
            </p:cNvSpPr>
            <p:nvPr/>
          </p:nvSpPr>
          <p:spPr bwMode="auto">
            <a:xfrm>
              <a:off x="1187" y="1351"/>
              <a:ext cx="117" cy="73"/>
            </a:xfrm>
            <a:custGeom>
              <a:avLst/>
              <a:gdLst>
                <a:gd name="T0" fmla="*/ 0 w 59"/>
                <a:gd name="T1" fmla="*/ 1 h 78"/>
                <a:gd name="T2" fmla="*/ 311 w 59"/>
                <a:gd name="T3" fmla="*/ 6 h 78"/>
                <a:gd name="T4" fmla="*/ 740 w 59"/>
                <a:gd name="T5" fmla="*/ 7 h 78"/>
                <a:gd name="T6" fmla="*/ 1404 w 59"/>
                <a:gd name="T7" fmla="*/ 11 h 78"/>
                <a:gd name="T8" fmla="*/ 1997 w 59"/>
                <a:gd name="T9" fmla="*/ 18 h 78"/>
                <a:gd name="T10" fmla="*/ 2612 w 59"/>
                <a:gd name="T11" fmla="*/ 21 h 78"/>
                <a:gd name="T12" fmla="*/ 3096 w 59"/>
                <a:gd name="T13" fmla="*/ 25 h 78"/>
                <a:gd name="T14" fmla="*/ 3460 w 59"/>
                <a:gd name="T15" fmla="*/ 27 h 78"/>
                <a:gd name="T16" fmla="*/ 3276 w 59"/>
                <a:gd name="T17" fmla="*/ 30 h 78"/>
                <a:gd name="T18" fmla="*/ 2973 w 59"/>
                <a:gd name="T19" fmla="*/ 34 h 78"/>
                <a:gd name="T20" fmla="*/ 2909 w 59"/>
                <a:gd name="T21" fmla="*/ 37 h 78"/>
                <a:gd name="T22" fmla="*/ 2909 w 59"/>
                <a:gd name="T23" fmla="*/ 42 h 78"/>
                <a:gd name="T24" fmla="*/ 2973 w 59"/>
                <a:gd name="T25" fmla="*/ 45 h 78"/>
                <a:gd name="T26" fmla="*/ 3096 w 59"/>
                <a:gd name="T27" fmla="*/ 48 h 78"/>
                <a:gd name="T28" fmla="*/ 3157 w 59"/>
                <a:gd name="T29" fmla="*/ 51 h 78"/>
                <a:gd name="T30" fmla="*/ 3276 w 59"/>
                <a:gd name="T31" fmla="*/ 51 h 78"/>
                <a:gd name="T32" fmla="*/ 3276 w 59"/>
                <a:gd name="T33" fmla="*/ 51 h 78"/>
                <a:gd name="T34" fmla="*/ 2973 w 59"/>
                <a:gd name="T35" fmla="*/ 48 h 78"/>
                <a:gd name="T36" fmla="*/ 2489 w 59"/>
                <a:gd name="T37" fmla="*/ 40 h 78"/>
                <a:gd name="T38" fmla="*/ 1872 w 59"/>
                <a:gd name="T39" fmla="*/ 31 h 78"/>
                <a:gd name="T40" fmla="*/ 1348 w 59"/>
                <a:gd name="T41" fmla="*/ 21 h 78"/>
                <a:gd name="T42" fmla="*/ 680 w 59"/>
                <a:gd name="T43" fmla="*/ 12 h 78"/>
                <a:gd name="T44" fmla="*/ 248 w 59"/>
                <a:gd name="T45" fmla="*/ 7 h 78"/>
                <a:gd name="T46" fmla="*/ 0 w 59"/>
                <a:gd name="T47" fmla="*/ 1 h 78"/>
                <a:gd name="T48" fmla="*/ 0 w 59"/>
                <a:gd name="T49" fmla="*/ 0 h 78"/>
                <a:gd name="T50" fmla="*/ 0 w 59"/>
                <a:gd name="T51" fmla="*/ 0 h 78"/>
                <a:gd name="T52" fmla="*/ 0 w 59"/>
                <a:gd name="T53" fmla="*/ 0 h 78"/>
                <a:gd name="T54" fmla="*/ 0 w 59"/>
                <a:gd name="T55" fmla="*/ 0 h 78"/>
                <a:gd name="T56" fmla="*/ 0 w 59"/>
                <a:gd name="T57" fmla="*/ 0 h 78"/>
                <a:gd name="T58" fmla="*/ 0 w 59"/>
                <a:gd name="T59" fmla="*/ 0 h 78"/>
                <a:gd name="T60" fmla="*/ 0 w 59"/>
                <a:gd name="T61" fmla="*/ 0 h 78"/>
                <a:gd name="T62" fmla="*/ 0 w 59"/>
                <a:gd name="T63" fmla="*/ 0 h 78"/>
                <a:gd name="T64" fmla="*/ 0 w 59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78"/>
                <a:gd name="T101" fmla="*/ 59 w 5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78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6"/>
                  </a:lnTo>
                  <a:lnTo>
                    <a:pt x="9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3" y="17"/>
                  </a:lnTo>
                  <a:lnTo>
                    <a:pt x="29" y="20"/>
                  </a:lnTo>
                  <a:lnTo>
                    <a:pt x="33" y="25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8" y="34"/>
                  </a:lnTo>
                  <a:lnTo>
                    <a:pt x="51" y="37"/>
                  </a:lnTo>
                  <a:lnTo>
                    <a:pt x="55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4" y="44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8" y="58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7"/>
                  </a:lnTo>
                  <a:lnTo>
                    <a:pt x="51" y="70"/>
                  </a:lnTo>
                  <a:lnTo>
                    <a:pt x="51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5" y="77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49" y="70"/>
                  </a:lnTo>
                  <a:lnTo>
                    <a:pt x="46" y="65"/>
                  </a:lnTo>
                  <a:lnTo>
                    <a:pt x="41" y="60"/>
                  </a:lnTo>
                  <a:lnTo>
                    <a:pt x="37" y="52"/>
                  </a:lnTo>
                  <a:lnTo>
                    <a:pt x="31" y="45"/>
                  </a:lnTo>
                  <a:lnTo>
                    <a:pt x="27" y="38"/>
                  </a:lnTo>
                  <a:lnTo>
                    <a:pt x="22" y="32"/>
                  </a:lnTo>
                  <a:lnTo>
                    <a:pt x="17" y="25"/>
                  </a:lnTo>
                  <a:lnTo>
                    <a:pt x="11" y="18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89" name="Freeform 124"/>
            <p:cNvSpPr>
              <a:spLocks/>
            </p:cNvSpPr>
            <p:nvPr/>
          </p:nvSpPr>
          <p:spPr bwMode="auto">
            <a:xfrm>
              <a:off x="1371" y="1383"/>
              <a:ext cx="71" cy="37"/>
            </a:xfrm>
            <a:custGeom>
              <a:avLst/>
              <a:gdLst>
                <a:gd name="T0" fmla="*/ 0 w 36"/>
                <a:gd name="T1" fmla="*/ 7 h 39"/>
                <a:gd name="T2" fmla="*/ 124 w 36"/>
                <a:gd name="T3" fmla="*/ 6 h 39"/>
                <a:gd name="T4" fmla="*/ 361 w 36"/>
                <a:gd name="T5" fmla="*/ 3 h 39"/>
                <a:gd name="T6" fmla="*/ 592 w 36"/>
                <a:gd name="T7" fmla="*/ 3 h 39"/>
                <a:gd name="T8" fmla="*/ 953 w 36"/>
                <a:gd name="T9" fmla="*/ 1 h 39"/>
                <a:gd name="T10" fmla="*/ 1168 w 36"/>
                <a:gd name="T11" fmla="*/ 1 h 39"/>
                <a:gd name="T12" fmla="*/ 1404 w 36"/>
                <a:gd name="T13" fmla="*/ 1 h 39"/>
                <a:gd name="T14" fmla="*/ 1633 w 36"/>
                <a:gd name="T15" fmla="*/ 4 h 39"/>
                <a:gd name="T16" fmla="*/ 1816 w 36"/>
                <a:gd name="T17" fmla="*/ 7 h 39"/>
                <a:gd name="T18" fmla="*/ 1933 w 36"/>
                <a:gd name="T19" fmla="*/ 9 h 39"/>
                <a:gd name="T20" fmla="*/ 2057 w 36"/>
                <a:gd name="T21" fmla="*/ 12 h 39"/>
                <a:gd name="T22" fmla="*/ 1996 w 36"/>
                <a:gd name="T23" fmla="*/ 17 h 39"/>
                <a:gd name="T24" fmla="*/ 1933 w 36"/>
                <a:gd name="T25" fmla="*/ 22 h 39"/>
                <a:gd name="T26" fmla="*/ 1816 w 36"/>
                <a:gd name="T27" fmla="*/ 24 h 39"/>
                <a:gd name="T28" fmla="*/ 1696 w 36"/>
                <a:gd name="T29" fmla="*/ 26 h 39"/>
                <a:gd name="T30" fmla="*/ 1404 w 36"/>
                <a:gd name="T31" fmla="*/ 27 h 39"/>
                <a:gd name="T32" fmla="*/ 1012 w 36"/>
                <a:gd name="T33" fmla="*/ 27 h 39"/>
                <a:gd name="T34" fmla="*/ 592 w 36"/>
                <a:gd name="T35" fmla="*/ 26 h 39"/>
                <a:gd name="T36" fmla="*/ 361 w 36"/>
                <a:gd name="T37" fmla="*/ 24 h 39"/>
                <a:gd name="T38" fmla="*/ 183 w 36"/>
                <a:gd name="T39" fmla="*/ 22 h 39"/>
                <a:gd name="T40" fmla="*/ 124 w 36"/>
                <a:gd name="T41" fmla="*/ 19 h 39"/>
                <a:gd name="T42" fmla="*/ 124 w 36"/>
                <a:gd name="T43" fmla="*/ 16 h 39"/>
                <a:gd name="T44" fmla="*/ 245 w 36"/>
                <a:gd name="T45" fmla="*/ 11 h 39"/>
                <a:gd name="T46" fmla="*/ 361 w 36"/>
                <a:gd name="T47" fmla="*/ 10 h 39"/>
                <a:gd name="T48" fmla="*/ 592 w 36"/>
                <a:gd name="T49" fmla="*/ 9 h 39"/>
                <a:gd name="T50" fmla="*/ 712 w 36"/>
                <a:gd name="T51" fmla="*/ 9 h 39"/>
                <a:gd name="T52" fmla="*/ 891 w 36"/>
                <a:gd name="T53" fmla="*/ 9 h 39"/>
                <a:gd name="T54" fmla="*/ 891 w 36"/>
                <a:gd name="T55" fmla="*/ 10 h 39"/>
                <a:gd name="T56" fmla="*/ 773 w 36"/>
                <a:gd name="T57" fmla="*/ 12 h 39"/>
                <a:gd name="T58" fmla="*/ 712 w 36"/>
                <a:gd name="T59" fmla="*/ 15 h 39"/>
                <a:gd name="T60" fmla="*/ 712 w 36"/>
                <a:gd name="T61" fmla="*/ 17 h 39"/>
                <a:gd name="T62" fmla="*/ 712 w 36"/>
                <a:gd name="T63" fmla="*/ 17 h 39"/>
                <a:gd name="T64" fmla="*/ 712 w 36"/>
                <a:gd name="T65" fmla="*/ 22 h 39"/>
                <a:gd name="T66" fmla="*/ 773 w 36"/>
                <a:gd name="T67" fmla="*/ 24 h 39"/>
                <a:gd name="T68" fmla="*/ 1012 w 36"/>
                <a:gd name="T69" fmla="*/ 24 h 39"/>
                <a:gd name="T70" fmla="*/ 1073 w 36"/>
                <a:gd name="T71" fmla="*/ 24 h 39"/>
                <a:gd name="T72" fmla="*/ 1168 w 36"/>
                <a:gd name="T73" fmla="*/ 24 h 39"/>
                <a:gd name="T74" fmla="*/ 1349 w 36"/>
                <a:gd name="T75" fmla="*/ 24 h 39"/>
                <a:gd name="T76" fmla="*/ 1696 w 36"/>
                <a:gd name="T77" fmla="*/ 19 h 39"/>
                <a:gd name="T78" fmla="*/ 1696 w 36"/>
                <a:gd name="T79" fmla="*/ 14 h 39"/>
                <a:gd name="T80" fmla="*/ 1525 w 36"/>
                <a:gd name="T81" fmla="*/ 9 h 39"/>
                <a:gd name="T82" fmla="*/ 1168 w 36"/>
                <a:gd name="T83" fmla="*/ 9 h 39"/>
                <a:gd name="T84" fmla="*/ 891 w 36"/>
                <a:gd name="T85" fmla="*/ 6 h 39"/>
                <a:gd name="T86" fmla="*/ 544 w 36"/>
                <a:gd name="T87" fmla="*/ 7 h 39"/>
                <a:gd name="T88" fmla="*/ 300 w 36"/>
                <a:gd name="T89" fmla="*/ 7 h 39"/>
                <a:gd name="T90" fmla="*/ 124 w 36"/>
                <a:gd name="T91" fmla="*/ 7 h 39"/>
                <a:gd name="T92" fmla="*/ 63 w 36"/>
                <a:gd name="T93" fmla="*/ 7 h 39"/>
                <a:gd name="T94" fmla="*/ 0 w 36"/>
                <a:gd name="T95" fmla="*/ 7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"/>
                <a:gd name="T145" fmla="*/ 0 h 39"/>
                <a:gd name="T146" fmla="*/ 36 w 36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" h="39">
                  <a:moveTo>
                    <a:pt x="0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90" name="Freeform 125"/>
            <p:cNvSpPr>
              <a:spLocks/>
            </p:cNvSpPr>
            <p:nvPr/>
          </p:nvSpPr>
          <p:spPr bwMode="auto">
            <a:xfrm>
              <a:off x="1519" y="1383"/>
              <a:ext cx="74" cy="36"/>
            </a:xfrm>
            <a:custGeom>
              <a:avLst/>
              <a:gdLst>
                <a:gd name="T0" fmla="*/ 1957 w 38"/>
                <a:gd name="T1" fmla="*/ 10 h 38"/>
                <a:gd name="T2" fmla="*/ 1745 w 38"/>
                <a:gd name="T3" fmla="*/ 9 h 38"/>
                <a:gd name="T4" fmla="*/ 1566 w 38"/>
                <a:gd name="T5" fmla="*/ 8 h 38"/>
                <a:gd name="T6" fmla="*/ 1262 w 38"/>
                <a:gd name="T7" fmla="*/ 4 h 38"/>
                <a:gd name="T8" fmla="*/ 974 w 38"/>
                <a:gd name="T9" fmla="*/ 1 h 38"/>
                <a:gd name="T10" fmla="*/ 804 w 38"/>
                <a:gd name="T11" fmla="*/ 1 h 38"/>
                <a:gd name="T12" fmla="*/ 532 w 38"/>
                <a:gd name="T13" fmla="*/ 1 h 38"/>
                <a:gd name="T14" fmla="*/ 273 w 38"/>
                <a:gd name="T15" fmla="*/ 4 h 38"/>
                <a:gd name="T16" fmla="*/ 117 w 38"/>
                <a:gd name="T17" fmla="*/ 7 h 38"/>
                <a:gd name="T18" fmla="*/ 0 w 38"/>
                <a:gd name="T19" fmla="*/ 9 h 38"/>
                <a:gd name="T20" fmla="*/ 60 w 38"/>
                <a:gd name="T21" fmla="*/ 12 h 38"/>
                <a:gd name="T22" fmla="*/ 60 w 38"/>
                <a:gd name="T23" fmla="*/ 17 h 38"/>
                <a:gd name="T24" fmla="*/ 60 w 38"/>
                <a:gd name="T25" fmla="*/ 22 h 38"/>
                <a:gd name="T26" fmla="*/ 117 w 38"/>
                <a:gd name="T27" fmla="*/ 24 h 38"/>
                <a:gd name="T28" fmla="*/ 333 w 38"/>
                <a:gd name="T29" fmla="*/ 25 h 38"/>
                <a:gd name="T30" fmla="*/ 648 w 38"/>
                <a:gd name="T31" fmla="*/ 26 h 38"/>
                <a:gd name="T32" fmla="*/ 1036 w 38"/>
                <a:gd name="T33" fmla="*/ 26 h 38"/>
                <a:gd name="T34" fmla="*/ 1262 w 38"/>
                <a:gd name="T35" fmla="*/ 25 h 38"/>
                <a:gd name="T36" fmla="*/ 1482 w 38"/>
                <a:gd name="T37" fmla="*/ 23 h 38"/>
                <a:gd name="T38" fmla="*/ 1482 w 38"/>
                <a:gd name="T39" fmla="*/ 22 h 38"/>
                <a:gd name="T40" fmla="*/ 1536 w 38"/>
                <a:gd name="T41" fmla="*/ 19 h 38"/>
                <a:gd name="T42" fmla="*/ 1536 w 38"/>
                <a:gd name="T43" fmla="*/ 16 h 38"/>
                <a:gd name="T44" fmla="*/ 1536 w 38"/>
                <a:gd name="T45" fmla="*/ 10 h 38"/>
                <a:gd name="T46" fmla="*/ 1425 w 38"/>
                <a:gd name="T47" fmla="*/ 10 h 38"/>
                <a:gd name="T48" fmla="*/ 1365 w 38"/>
                <a:gd name="T49" fmla="*/ 10 h 38"/>
                <a:gd name="T50" fmla="*/ 1262 w 38"/>
                <a:gd name="T51" fmla="*/ 12 h 38"/>
                <a:gd name="T52" fmla="*/ 1262 w 38"/>
                <a:gd name="T53" fmla="*/ 12 h 38"/>
                <a:gd name="T54" fmla="*/ 1153 w 38"/>
                <a:gd name="T55" fmla="*/ 14 h 38"/>
                <a:gd name="T56" fmla="*/ 1092 w 38"/>
                <a:gd name="T57" fmla="*/ 16 h 38"/>
                <a:gd name="T58" fmla="*/ 1036 w 38"/>
                <a:gd name="T59" fmla="*/ 20 h 38"/>
                <a:gd name="T60" fmla="*/ 1036 w 38"/>
                <a:gd name="T61" fmla="*/ 22 h 38"/>
                <a:gd name="T62" fmla="*/ 1036 w 38"/>
                <a:gd name="T63" fmla="*/ 23 h 38"/>
                <a:gd name="T64" fmla="*/ 701 w 38"/>
                <a:gd name="T65" fmla="*/ 22 h 38"/>
                <a:gd name="T66" fmla="*/ 500 w 38"/>
                <a:gd name="T67" fmla="*/ 21 h 38"/>
                <a:gd name="T68" fmla="*/ 444 w 38"/>
                <a:gd name="T69" fmla="*/ 16 h 38"/>
                <a:gd name="T70" fmla="*/ 391 w 38"/>
                <a:gd name="T71" fmla="*/ 14 h 38"/>
                <a:gd name="T72" fmla="*/ 444 w 38"/>
                <a:gd name="T73" fmla="*/ 11 h 38"/>
                <a:gd name="T74" fmla="*/ 500 w 38"/>
                <a:gd name="T75" fmla="*/ 9 h 38"/>
                <a:gd name="T76" fmla="*/ 592 w 38"/>
                <a:gd name="T77" fmla="*/ 9 h 38"/>
                <a:gd name="T78" fmla="*/ 701 w 38"/>
                <a:gd name="T79" fmla="*/ 8 h 38"/>
                <a:gd name="T80" fmla="*/ 921 w 38"/>
                <a:gd name="T81" fmla="*/ 6 h 38"/>
                <a:gd name="T82" fmla="*/ 1036 w 38"/>
                <a:gd name="T83" fmla="*/ 6 h 38"/>
                <a:gd name="T84" fmla="*/ 1092 w 38"/>
                <a:gd name="T85" fmla="*/ 6 h 38"/>
                <a:gd name="T86" fmla="*/ 1262 w 38"/>
                <a:gd name="T87" fmla="*/ 8 h 38"/>
                <a:gd name="T88" fmla="*/ 1425 w 38"/>
                <a:gd name="T89" fmla="*/ 9 h 38"/>
                <a:gd name="T90" fmla="*/ 1622 w 38"/>
                <a:gd name="T91" fmla="*/ 9 h 38"/>
                <a:gd name="T92" fmla="*/ 1854 w 38"/>
                <a:gd name="T93" fmla="*/ 9 h 38"/>
                <a:gd name="T94" fmla="*/ 1897 w 38"/>
                <a:gd name="T95" fmla="*/ 1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38"/>
                <a:gd name="T146" fmla="*/ 38 w 38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38">
                  <a:moveTo>
                    <a:pt x="37" y="16"/>
                  </a:move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3"/>
                  </a:lnTo>
                  <a:lnTo>
                    <a:pt x="28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91" name="AutoShape 126"/>
            <p:cNvSpPr>
              <a:spLocks noChangeArrowheads="1"/>
            </p:cNvSpPr>
            <p:nvPr/>
          </p:nvSpPr>
          <p:spPr bwMode="auto">
            <a:xfrm flipV="1">
              <a:off x="794" y="1073"/>
              <a:ext cx="4822" cy="16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92" name="AutoShape 127"/>
            <p:cNvSpPr>
              <a:spLocks noChangeArrowheads="1"/>
            </p:cNvSpPr>
            <p:nvPr/>
          </p:nvSpPr>
          <p:spPr bwMode="auto">
            <a:xfrm flipV="1">
              <a:off x="786" y="1025"/>
              <a:ext cx="4830" cy="60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93" name="AutoShape 128"/>
            <p:cNvSpPr>
              <a:spLocks noChangeArrowheads="1"/>
            </p:cNvSpPr>
            <p:nvPr/>
          </p:nvSpPr>
          <p:spPr bwMode="auto">
            <a:xfrm flipV="1">
              <a:off x="876" y="1076"/>
              <a:ext cx="4609" cy="142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94" name="Freeform 129"/>
            <p:cNvSpPr>
              <a:spLocks/>
            </p:cNvSpPr>
            <p:nvPr/>
          </p:nvSpPr>
          <p:spPr bwMode="auto">
            <a:xfrm>
              <a:off x="798" y="236"/>
              <a:ext cx="4782" cy="791"/>
            </a:xfrm>
            <a:custGeom>
              <a:avLst/>
              <a:gdLst>
                <a:gd name="T0" fmla="*/ 0 w 5435"/>
                <a:gd name="T1" fmla="*/ 552 h 850"/>
                <a:gd name="T2" fmla="*/ 66 w 5435"/>
                <a:gd name="T3" fmla="*/ 351 h 850"/>
                <a:gd name="T4" fmla="*/ 1229 w 5435"/>
                <a:gd name="T5" fmla="*/ 0 h 850"/>
                <a:gd name="T6" fmla="*/ 2464 w 5435"/>
                <a:gd name="T7" fmla="*/ 351 h 850"/>
                <a:gd name="T8" fmla="*/ 2522 w 5435"/>
                <a:gd name="T9" fmla="*/ 552 h 850"/>
                <a:gd name="T10" fmla="*/ 0 w 5435"/>
                <a:gd name="T11" fmla="*/ 552 h 850"/>
                <a:gd name="T12" fmla="*/ 0 w 5435"/>
                <a:gd name="T13" fmla="*/ 552 h 8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0"/>
                <a:gd name="T23" fmla="*/ 5435 w 5435"/>
                <a:gd name="T24" fmla="*/ 850 h 8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0">
                  <a:moveTo>
                    <a:pt x="0" y="849"/>
                  </a:moveTo>
                  <a:lnTo>
                    <a:pt x="142" y="539"/>
                  </a:lnTo>
                  <a:lnTo>
                    <a:pt x="2651" y="0"/>
                  </a:lnTo>
                  <a:lnTo>
                    <a:pt x="5313" y="539"/>
                  </a:lnTo>
                  <a:lnTo>
                    <a:pt x="5434" y="849"/>
                  </a:lnTo>
                  <a:lnTo>
                    <a:pt x="0" y="849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95" name="Freeform 130"/>
            <p:cNvSpPr>
              <a:spLocks/>
            </p:cNvSpPr>
            <p:nvPr/>
          </p:nvSpPr>
          <p:spPr bwMode="auto">
            <a:xfrm>
              <a:off x="765" y="236"/>
              <a:ext cx="2343" cy="785"/>
            </a:xfrm>
            <a:custGeom>
              <a:avLst/>
              <a:gdLst>
                <a:gd name="T0" fmla="*/ 1238 w 2662"/>
                <a:gd name="T1" fmla="*/ 0 h 846"/>
                <a:gd name="T2" fmla="*/ 0 w 2662"/>
                <a:gd name="T3" fmla="*/ 539 h 846"/>
                <a:gd name="T4" fmla="*/ 70 w 2662"/>
                <a:gd name="T5" fmla="*/ 343 h 846"/>
                <a:gd name="T6" fmla="*/ 1221 w 2662"/>
                <a:gd name="T7" fmla="*/ 9 h 846"/>
                <a:gd name="T8" fmla="*/ 1230 w 2662"/>
                <a:gd name="T9" fmla="*/ 0 h 846"/>
                <a:gd name="T10" fmla="*/ 1238 w 2662"/>
                <a:gd name="T11" fmla="*/ 0 h 846"/>
                <a:gd name="T12" fmla="*/ 1238 w 2662"/>
                <a:gd name="T13" fmla="*/ 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62"/>
                <a:gd name="T22" fmla="*/ 0 h 846"/>
                <a:gd name="T23" fmla="*/ 2662 w 2662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62" h="846">
                  <a:moveTo>
                    <a:pt x="2661" y="0"/>
                  </a:moveTo>
                  <a:lnTo>
                    <a:pt x="0" y="845"/>
                  </a:lnTo>
                  <a:lnTo>
                    <a:pt x="151" y="538"/>
                  </a:lnTo>
                  <a:lnTo>
                    <a:pt x="2627" y="15"/>
                  </a:lnTo>
                  <a:lnTo>
                    <a:pt x="2644" y="0"/>
                  </a:lnTo>
                  <a:lnTo>
                    <a:pt x="2661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96" name="Line 131"/>
            <p:cNvSpPr>
              <a:spLocks noChangeShapeType="1"/>
            </p:cNvSpPr>
            <p:nvPr/>
          </p:nvSpPr>
          <p:spPr bwMode="auto">
            <a:xfrm flipH="1">
              <a:off x="838" y="236"/>
              <a:ext cx="2282" cy="770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97" name="Freeform 132"/>
            <p:cNvSpPr>
              <a:spLocks/>
            </p:cNvSpPr>
            <p:nvPr/>
          </p:nvSpPr>
          <p:spPr bwMode="auto">
            <a:xfrm>
              <a:off x="3136" y="220"/>
              <a:ext cx="2448" cy="772"/>
            </a:xfrm>
            <a:custGeom>
              <a:avLst/>
              <a:gdLst>
                <a:gd name="T0" fmla="*/ 0 w 2782"/>
                <a:gd name="T1" fmla="*/ 0 h 830"/>
                <a:gd name="T2" fmla="*/ 1291 w 2782"/>
                <a:gd name="T3" fmla="*/ 537 h 830"/>
                <a:gd name="T4" fmla="*/ 1235 w 2782"/>
                <a:gd name="T5" fmla="*/ 357 h 830"/>
                <a:gd name="T6" fmla="*/ 0 w 2782"/>
                <a:gd name="T7" fmla="*/ 0 h 830"/>
                <a:gd name="T8" fmla="*/ 0 w 27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2"/>
                <a:gd name="T16" fmla="*/ 0 h 830"/>
                <a:gd name="T17" fmla="*/ 2782 w 2782"/>
                <a:gd name="T18" fmla="*/ 830 h 8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2" h="830">
                  <a:moveTo>
                    <a:pt x="0" y="0"/>
                  </a:moveTo>
                  <a:lnTo>
                    <a:pt x="2781" y="829"/>
                  </a:lnTo>
                  <a:lnTo>
                    <a:pt x="2662" y="552"/>
                  </a:lnTo>
                  <a:lnTo>
                    <a:pt x="0" y="0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598" name="Line 133"/>
            <p:cNvSpPr>
              <a:spLocks noChangeShapeType="1"/>
            </p:cNvSpPr>
            <p:nvPr/>
          </p:nvSpPr>
          <p:spPr bwMode="auto">
            <a:xfrm>
              <a:off x="3136" y="250"/>
              <a:ext cx="2461" cy="756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599" name="AutoShape 134"/>
            <p:cNvSpPr>
              <a:spLocks noChangeArrowheads="1"/>
            </p:cNvSpPr>
            <p:nvPr/>
          </p:nvSpPr>
          <p:spPr bwMode="auto">
            <a:xfrm flipV="1">
              <a:off x="789" y="1028"/>
              <a:ext cx="4825" cy="17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0" name="AutoShape 135"/>
            <p:cNvSpPr>
              <a:spLocks noChangeArrowheads="1"/>
            </p:cNvSpPr>
            <p:nvPr/>
          </p:nvSpPr>
          <p:spPr bwMode="auto">
            <a:xfrm flipV="1">
              <a:off x="774" y="967"/>
              <a:ext cx="4829" cy="61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1" name="AutoShape 136"/>
            <p:cNvSpPr>
              <a:spLocks noChangeArrowheads="1"/>
            </p:cNvSpPr>
            <p:nvPr/>
          </p:nvSpPr>
          <p:spPr bwMode="auto">
            <a:xfrm flipV="1">
              <a:off x="874" y="1150"/>
              <a:ext cx="4607" cy="145"/>
            </a:xfrm>
            <a:prstGeom prst="roundRect">
              <a:avLst>
                <a:gd name="adj" fmla="val 0"/>
              </a:avLst>
            </a:prstGeom>
            <a:solidFill>
              <a:srgbClr val="F8F8F8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2" name="Freeform 137"/>
            <p:cNvSpPr>
              <a:spLocks/>
            </p:cNvSpPr>
            <p:nvPr/>
          </p:nvSpPr>
          <p:spPr bwMode="auto">
            <a:xfrm>
              <a:off x="794" y="190"/>
              <a:ext cx="4782" cy="792"/>
            </a:xfrm>
            <a:custGeom>
              <a:avLst/>
              <a:gdLst>
                <a:gd name="T0" fmla="*/ 0 w 5435"/>
                <a:gd name="T1" fmla="*/ 548 h 852"/>
                <a:gd name="T2" fmla="*/ 67 w 5435"/>
                <a:gd name="T3" fmla="*/ 350 h 852"/>
                <a:gd name="T4" fmla="*/ 1230 w 5435"/>
                <a:gd name="T5" fmla="*/ 0 h 852"/>
                <a:gd name="T6" fmla="*/ 2465 w 5435"/>
                <a:gd name="T7" fmla="*/ 350 h 852"/>
                <a:gd name="T8" fmla="*/ 2522 w 5435"/>
                <a:gd name="T9" fmla="*/ 548 h 852"/>
                <a:gd name="T10" fmla="*/ 0 w 5435"/>
                <a:gd name="T11" fmla="*/ 548 h 852"/>
                <a:gd name="T12" fmla="*/ 0 w 5435"/>
                <a:gd name="T13" fmla="*/ 548 h 8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35"/>
                <a:gd name="T22" fmla="*/ 0 h 852"/>
                <a:gd name="T23" fmla="*/ 5435 w 5435"/>
                <a:gd name="T24" fmla="*/ 852 h 8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35" h="852">
                  <a:moveTo>
                    <a:pt x="0" y="851"/>
                  </a:moveTo>
                  <a:lnTo>
                    <a:pt x="143" y="541"/>
                  </a:lnTo>
                  <a:lnTo>
                    <a:pt x="2652" y="0"/>
                  </a:lnTo>
                  <a:lnTo>
                    <a:pt x="5314" y="541"/>
                  </a:lnTo>
                  <a:lnTo>
                    <a:pt x="5434" y="851"/>
                  </a:lnTo>
                  <a:lnTo>
                    <a:pt x="0" y="851"/>
                  </a:lnTo>
                </a:path>
              </a:pathLst>
            </a:custGeom>
            <a:solidFill>
              <a:srgbClr val="F8F8F8"/>
            </a:solidFill>
            <a:ln w="9048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603" name="Line 138"/>
            <p:cNvSpPr>
              <a:spLocks noChangeShapeType="1"/>
            </p:cNvSpPr>
            <p:nvPr/>
          </p:nvSpPr>
          <p:spPr bwMode="auto">
            <a:xfrm flipH="1">
              <a:off x="800" y="205"/>
              <a:ext cx="2314" cy="74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4" name="Line 139"/>
            <p:cNvSpPr>
              <a:spLocks noChangeShapeType="1"/>
            </p:cNvSpPr>
            <p:nvPr/>
          </p:nvSpPr>
          <p:spPr bwMode="auto">
            <a:xfrm>
              <a:off x="3120" y="203"/>
              <a:ext cx="2442" cy="727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5" name="Freeform 140"/>
            <p:cNvSpPr>
              <a:spLocks/>
            </p:cNvSpPr>
            <p:nvPr/>
          </p:nvSpPr>
          <p:spPr bwMode="auto">
            <a:xfrm>
              <a:off x="1204" y="276"/>
              <a:ext cx="4079" cy="644"/>
            </a:xfrm>
            <a:custGeom>
              <a:avLst/>
              <a:gdLst>
                <a:gd name="T0" fmla="*/ 999 w 4636"/>
                <a:gd name="T1" fmla="*/ 8 h 693"/>
                <a:gd name="T2" fmla="*/ 0 w 4636"/>
                <a:gd name="T3" fmla="*/ 437 h 693"/>
                <a:gd name="T4" fmla="*/ 2091 w 4636"/>
                <a:gd name="T5" fmla="*/ 446 h 693"/>
                <a:gd name="T6" fmla="*/ 2150 w 4636"/>
                <a:gd name="T7" fmla="*/ 446 h 693"/>
                <a:gd name="T8" fmla="*/ 1007 w 4636"/>
                <a:gd name="T9" fmla="*/ 0 h 693"/>
                <a:gd name="T10" fmla="*/ 999 w 4636"/>
                <a:gd name="T11" fmla="*/ 8 h 693"/>
                <a:gd name="T12" fmla="*/ 999 w 4636"/>
                <a:gd name="T13" fmla="*/ 8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36"/>
                <a:gd name="T22" fmla="*/ 0 h 693"/>
                <a:gd name="T23" fmla="*/ 4636 w 4636"/>
                <a:gd name="T24" fmla="*/ 693 h 6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36" h="693">
                  <a:moveTo>
                    <a:pt x="2153" y="14"/>
                  </a:moveTo>
                  <a:lnTo>
                    <a:pt x="0" y="677"/>
                  </a:lnTo>
                  <a:lnTo>
                    <a:pt x="4509" y="692"/>
                  </a:lnTo>
                  <a:lnTo>
                    <a:pt x="4635" y="692"/>
                  </a:lnTo>
                  <a:lnTo>
                    <a:pt x="2171" y="0"/>
                  </a:lnTo>
                  <a:lnTo>
                    <a:pt x="2153" y="14"/>
                  </a:lnTo>
                </a:path>
              </a:pathLst>
            </a:custGeom>
            <a:solidFill>
              <a:srgbClr val="F8F8F8"/>
            </a:solidFill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it-IT"/>
            </a:p>
          </p:txBody>
        </p:sp>
        <p:sp>
          <p:nvSpPr>
            <p:cNvPr id="63606" name="Line 141"/>
            <p:cNvSpPr>
              <a:spLocks noChangeShapeType="1"/>
            </p:cNvSpPr>
            <p:nvPr/>
          </p:nvSpPr>
          <p:spPr bwMode="auto">
            <a:xfrm flipH="1">
              <a:off x="863" y="194"/>
              <a:ext cx="2251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607" name="Line 142"/>
            <p:cNvSpPr>
              <a:spLocks noChangeShapeType="1"/>
            </p:cNvSpPr>
            <p:nvPr/>
          </p:nvSpPr>
          <p:spPr bwMode="auto">
            <a:xfrm>
              <a:off x="3117" y="194"/>
              <a:ext cx="2399" cy="631"/>
            </a:xfrm>
            <a:prstGeom prst="line">
              <a:avLst/>
            </a:prstGeom>
            <a:noFill/>
            <a:ln w="18732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63492" name="Rectangle 143"/>
          <p:cNvSpPr>
            <a:spLocks noChangeArrowheads="1"/>
          </p:cNvSpPr>
          <p:nvPr/>
        </p:nvSpPr>
        <p:spPr bwMode="auto">
          <a:xfrm>
            <a:off x="2047875" y="523875"/>
            <a:ext cx="3521285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2000" b="1" dirty="0" smtClean="0"/>
              <a:t>RISCHI </a:t>
            </a:r>
            <a:r>
              <a:rPr lang="en-GB" sz="2000" b="1" dirty="0"/>
              <a:t>E CONTROLLO INTERNO</a:t>
            </a:r>
          </a:p>
        </p:txBody>
      </p:sp>
      <p:sp>
        <p:nvSpPr>
          <p:cNvPr id="63493" name="Rectangle 144"/>
          <p:cNvSpPr>
            <a:spLocks noChangeArrowheads="1"/>
          </p:cNvSpPr>
          <p:nvPr/>
        </p:nvSpPr>
        <p:spPr bwMode="auto">
          <a:xfrm>
            <a:off x="8050213" y="6165850"/>
            <a:ext cx="914400" cy="5540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it-IT" sz="1800" b="1" i="0"/>
              <a:t>AT</a:t>
            </a:r>
            <a:endParaRPr lang="en-US" sz="1800" b="1" i="0"/>
          </a:p>
        </p:txBody>
      </p:sp>
      <p:sp>
        <p:nvSpPr>
          <p:cNvPr id="63494" name="Text Box 145"/>
          <p:cNvSpPr txBox="1">
            <a:spLocks noChangeArrowheads="1"/>
          </p:cNvSpPr>
          <p:nvPr/>
        </p:nvSpPr>
        <p:spPr bwMode="auto">
          <a:xfrm>
            <a:off x="755650" y="2276475"/>
            <a:ext cx="7704138" cy="1082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268288">
              <a:lnSpc>
                <a:spcPct val="90000"/>
              </a:lnSpc>
              <a:spcBef>
                <a:spcPct val="50000"/>
              </a:spcBef>
              <a:buFont typeface="Wingdings" pitchFamily="2" charset="2"/>
              <a:buChar char="Ø"/>
            </a:pPr>
            <a:r>
              <a:rPr lang="it-IT" sz="1800"/>
              <a:t>  </a:t>
            </a:r>
            <a:r>
              <a:rPr lang="it-IT" sz="1800" i="0"/>
              <a:t>l</a:t>
            </a:r>
            <a:r>
              <a:rPr lang="it-IT" sz="1800"/>
              <a:t>’allineamento della strategia al rischio accettabile </a:t>
            </a:r>
            <a:r>
              <a:rPr lang="it-IT" sz="1800" i="0"/>
              <a:t>- Il management    	stabilisce il livello di rischio accettabile per valutare le alternative 	strategiche, fissare i corrispondenti obiettivi e sviluppare i meccanismi 	per gestire i rischi che ne derivano</a:t>
            </a:r>
            <a:endParaRPr lang="en-US" sz="1800"/>
          </a:p>
        </p:txBody>
      </p:sp>
      <p:sp>
        <p:nvSpPr>
          <p:cNvPr id="63495" name="Text Box 146"/>
          <p:cNvSpPr txBox="1">
            <a:spLocks noChangeArrowheads="1"/>
          </p:cNvSpPr>
          <p:nvPr/>
        </p:nvSpPr>
        <p:spPr bwMode="auto">
          <a:xfrm>
            <a:off x="755650" y="3573463"/>
            <a:ext cx="7488238" cy="122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Ø"/>
              <a:tabLst>
                <a:tab pos="268288" algn="l"/>
              </a:tabLst>
            </a:pPr>
            <a:r>
              <a:rPr lang="it-IT" sz="2000" i="0"/>
              <a:t> </a:t>
            </a:r>
            <a:r>
              <a:rPr lang="it-IT" sz="1800" i="0"/>
              <a:t>il </a:t>
            </a:r>
            <a:r>
              <a:rPr lang="it-IT" sz="1800"/>
              <a:t>miglioramento della risposta al rischio individuato - </a:t>
            </a:r>
            <a:r>
              <a:rPr lang="it-IT" sz="1800" i="0"/>
              <a:t>L’ERM fornisce 		una metodologia rigorosa per identificare e selezionare tra più 	risposte alternative al rischio quella più adeguata (evitare, ridurre, 	compartecipare, accettare il rischio)</a:t>
            </a:r>
            <a:endParaRPr lang="en-US" sz="1800" i="0"/>
          </a:p>
        </p:txBody>
      </p:sp>
      <p:sp>
        <p:nvSpPr>
          <p:cNvPr id="63496" name="Text Box 147"/>
          <p:cNvSpPr txBox="1">
            <a:spLocks noChangeArrowheads="1"/>
          </p:cNvSpPr>
          <p:nvPr/>
        </p:nvSpPr>
        <p:spPr bwMode="auto">
          <a:xfrm>
            <a:off x="755650" y="4868863"/>
            <a:ext cx="7848600" cy="122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Ø"/>
              <a:tabLst>
                <a:tab pos="268288" algn="l"/>
              </a:tabLst>
            </a:pPr>
            <a:r>
              <a:rPr lang="it-IT" sz="2000" i="0"/>
              <a:t> </a:t>
            </a:r>
            <a:r>
              <a:rPr lang="it-IT" sz="1800" i="0"/>
              <a:t>la </a:t>
            </a:r>
            <a:r>
              <a:rPr lang="it-IT" sz="1800"/>
              <a:t>riduzione degli imprevisti e delle perdite conseguenti</a:t>
            </a:r>
            <a:r>
              <a:rPr lang="it-IT" sz="2000"/>
              <a:t> </a:t>
            </a:r>
            <a:r>
              <a:rPr lang="it-IT" sz="1800"/>
              <a:t>- </a:t>
            </a:r>
            <a:r>
              <a:rPr lang="it-IT" sz="1800" i="0"/>
              <a:t>Le aziende, 	accrescendo la loro capacità di identificare eventi potenziali, di valutare i 	relativi rischi e di formulare risposte adeguate, riducono la frequenza 	degli imprevisti come pure i costi e le perdite conseguenti</a:t>
            </a:r>
            <a:endParaRPr lang="en-US" sz="1800" i="0"/>
          </a:p>
        </p:txBody>
      </p:sp>
      <p:sp>
        <p:nvSpPr>
          <p:cNvPr id="63497" name="Text Box 148"/>
          <p:cNvSpPr txBox="1">
            <a:spLocks noChangeArrowheads="1"/>
          </p:cNvSpPr>
          <p:nvPr/>
        </p:nvSpPr>
        <p:spPr bwMode="auto">
          <a:xfrm>
            <a:off x="879475" y="1406525"/>
            <a:ext cx="3981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it-IT" sz="1800" b="1" i="0"/>
              <a:t>Gli obiettivi di performance di ERM</a:t>
            </a:r>
            <a:endParaRPr lang="en-US" sz="1800" b="1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</TotalTime>
  <Words>1270</Words>
  <Application>Microsoft Office PowerPoint</Application>
  <PresentationFormat>Presentazione su schermo (4:3)</PresentationFormat>
  <Paragraphs>247</Paragraphs>
  <Slides>22</Slides>
  <Notes>0</Notes>
  <HiddenSlides>0</HiddenSlides>
  <MMClips>0</MMClips>
  <ScaleCrop>false</ScaleCrop>
  <HeadingPairs>
    <vt:vector size="6" baseType="variant">
      <vt:variant>
        <vt:lpstr>Tema</vt:lpstr>
      </vt:variant>
      <vt:variant>
        <vt:i4>1</vt:i4>
      </vt:variant>
      <vt:variant>
        <vt:lpstr>Server OLE incorporati</vt:lpstr>
      </vt:variant>
      <vt:variant>
        <vt:i4>1</vt:i4>
      </vt:variant>
      <vt:variant>
        <vt:lpstr>Titoli diapositive</vt:lpstr>
      </vt:variant>
      <vt:variant>
        <vt:i4>22</vt:i4>
      </vt:variant>
    </vt:vector>
  </HeadingPairs>
  <TitlesOfParts>
    <vt:vector size="24" baseType="lpstr">
      <vt:lpstr>Tema di Office</vt:lpstr>
      <vt:lpstr>Drawing</vt:lpstr>
      <vt:lpstr>CONTROLLO INTERNO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GLI ELEMENTI DEL CONTROLLO INTERNO</vt:lpstr>
      <vt:lpstr>Il framework di risk management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Controllo Interno</vt:lpstr>
      <vt:lpstr>Controllo Interno  </vt:lpstr>
      <vt:lpstr>Controllo Interno</vt:lpstr>
    </vt:vector>
  </TitlesOfParts>
  <Company>Hewlett-Packard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antonio</dc:creator>
  <cp:lastModifiedBy>antonio</cp:lastModifiedBy>
  <cp:revision>7</cp:revision>
  <dcterms:created xsi:type="dcterms:W3CDTF">2009-11-19T19:00:06Z</dcterms:created>
  <dcterms:modified xsi:type="dcterms:W3CDTF">2014-04-27T07:13:07Z</dcterms:modified>
</cp:coreProperties>
</file>