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5" r:id="rId9"/>
    <p:sldId id="263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C8B8-B16F-4B7F-BEF9-1543702CE6F9}" type="datetimeFigureOut">
              <a:rPr lang="it-IT" smtClean="0"/>
              <a:pPr/>
              <a:t>15/04/2014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603C-EF8C-470B-9516-C739F5ADCE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Merger</a:t>
            </a:r>
            <a:r>
              <a:rPr lang="it-IT" dirty="0" smtClean="0"/>
              <a:t> &amp; </a:t>
            </a:r>
            <a:r>
              <a:rPr lang="it-IT" dirty="0" err="1" smtClean="0"/>
              <a:t>Acquisitions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Venditore o acquirente?</a:t>
            </a:r>
          </a:p>
          <a:p>
            <a:r>
              <a:rPr lang="it-IT" dirty="0" smtClean="0"/>
              <a:t>Operazione nazionale o internazionale?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LA LOGICA </a:t>
            </a:r>
            <a:r>
              <a:rPr lang="it-IT" dirty="0" err="1" smtClean="0"/>
              <a:t>DI</a:t>
            </a:r>
            <a:r>
              <a:rPr lang="it-IT" dirty="0" smtClean="0"/>
              <a:t> IFRS 3 (FAS 141 US GAAP):</a:t>
            </a:r>
          </a:p>
          <a:p>
            <a:pPr>
              <a:buNone/>
            </a:pPr>
            <a:r>
              <a:rPr lang="it-IT" dirty="0" smtClean="0"/>
              <a:t>POICHE’ L’ACQUISIZIONE E’ MOTIVATA DA UNA SERIE </a:t>
            </a:r>
            <a:r>
              <a:rPr lang="it-IT" dirty="0" err="1" smtClean="0"/>
              <a:t>DI</a:t>
            </a:r>
            <a:r>
              <a:rPr lang="it-IT" dirty="0" smtClean="0"/>
              <a:t> FATTORI LEGATI AI VALORI DEL TARGET “STAND ALONE” E/O ALLA POSSIBILITA’ </a:t>
            </a:r>
            <a:r>
              <a:rPr lang="it-IT" dirty="0" err="1" smtClean="0"/>
              <a:t>DI</a:t>
            </a:r>
            <a:r>
              <a:rPr lang="it-IT" dirty="0" smtClean="0"/>
              <a:t> CREARE VALORE DELL’ACQUIRENTE, SI DEVONO INDIVIDUARE E VALORIZZARE DETTI FATTORI</a:t>
            </a:r>
          </a:p>
          <a:p>
            <a:pPr>
              <a:buNone/>
            </a:pPr>
            <a:r>
              <a:rPr lang="it-IT" dirty="0" smtClean="0"/>
              <a:t>L’AVVIAMENTO E’ UN VALORE RESIDUALE.</a:t>
            </a: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IL MAGGIOR PREZZO PAGATO</a:t>
            </a:r>
          </a:p>
          <a:p>
            <a:pPr>
              <a:buNone/>
            </a:pPr>
            <a:r>
              <a:rPr lang="it-IT" dirty="0" smtClean="0"/>
              <a:t>RISPETTO AL VALORE CONTABILE</a:t>
            </a:r>
          </a:p>
          <a:p>
            <a:pPr>
              <a:buNone/>
            </a:pPr>
            <a:r>
              <a:rPr lang="it-IT" dirty="0" smtClean="0"/>
              <a:t>RETTIFICATO E I COSTI</a:t>
            </a:r>
          </a:p>
          <a:p>
            <a:pPr>
              <a:buNone/>
            </a:pPr>
            <a:r>
              <a:rPr lang="it-IT" dirty="0" smtClean="0"/>
              <a:t>DELL’OPERAZIONE E’ A FRONTE </a:t>
            </a:r>
            <a:r>
              <a:rPr lang="it-IT" dirty="0" err="1" smtClean="0"/>
              <a:t>DI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i="1" dirty="0" smtClean="0"/>
              <a:t>BENI INTANGIBILI</a:t>
            </a:r>
          </a:p>
          <a:p>
            <a:pPr>
              <a:buNone/>
            </a:pPr>
            <a:r>
              <a:rPr lang="it-IT" i="1" dirty="0" smtClean="0"/>
              <a:t>       AVVIAMENTO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FAIR VALUE v PREZZO</a:t>
            </a:r>
          </a:p>
          <a:p>
            <a:r>
              <a:rPr lang="it-IT" dirty="0" smtClean="0"/>
              <a:t>FAIR VALUE rappresenta il valore intrinseco di un’attività (o passività). E’ l’ammontare sulla base del quale potrebbe avvenire una compravendita.</a:t>
            </a:r>
          </a:p>
          <a:p>
            <a:r>
              <a:rPr lang="it-IT" dirty="0" smtClean="0"/>
              <a:t>PREZZO riflette i termini finali di una compravendita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COME VALUTARE UN INTANGIBLE ASSET?</a:t>
            </a:r>
          </a:p>
          <a:p>
            <a:pPr>
              <a:buNone/>
            </a:pPr>
            <a:r>
              <a:rPr lang="it-IT" dirty="0" smtClean="0"/>
              <a:t>     </a:t>
            </a:r>
          </a:p>
          <a:p>
            <a:pPr>
              <a:buNone/>
            </a:pPr>
            <a:r>
              <a:rPr lang="it-IT" dirty="0" smtClean="0"/>
              <a:t>     INCOME APPROACH</a:t>
            </a:r>
          </a:p>
          <a:p>
            <a:pPr>
              <a:buNone/>
            </a:pPr>
            <a:r>
              <a:rPr lang="it-IT" dirty="0" smtClean="0"/>
              <a:t>      MARKET APPROACH</a:t>
            </a:r>
          </a:p>
          <a:p>
            <a:pPr>
              <a:buNone/>
            </a:pPr>
            <a:r>
              <a:rPr lang="it-IT" dirty="0" smtClean="0"/>
              <a:t>      COST APPROACH</a:t>
            </a:r>
          </a:p>
          <a:p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BRAND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SI PUO’ UTILIZZARE IL “ROYALTY APPROACH”</a:t>
            </a:r>
          </a:p>
          <a:p>
            <a:pPr>
              <a:buNone/>
            </a:pPr>
            <a:r>
              <a:rPr lang="it-IT" b="1" dirty="0" smtClean="0"/>
              <a:t>IL CONCETTO E’ “SE POSSIEDO UN MARCHIO NON LO DEVO AFFITTARE”</a:t>
            </a:r>
          </a:p>
          <a:p>
            <a:pPr>
              <a:buNone/>
            </a:pPr>
            <a:r>
              <a:rPr lang="it-IT" b="1" dirty="0" smtClean="0"/>
              <a:t>     I FLUSSI </a:t>
            </a:r>
            <a:r>
              <a:rPr lang="it-IT" b="1" dirty="0" err="1" smtClean="0"/>
              <a:t>DI</a:t>
            </a:r>
            <a:r>
              <a:rPr lang="it-IT" b="1" dirty="0" smtClean="0"/>
              <a:t> RISPARMI, AL NETTO DELL’EFFETTO FISCALE, ATTUALIZZATI RAPPRESENTANO IL VALORE (ATTUALE) DEL BRAND. IL RISPARMIO E’ CALCOLATO COME PERCENTUALE DEI RICAVI.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PER L’AMMORTAMENTO, LA VITA UTILE E’ NORMALMENTE COMMISURATA ALLA DURATA DEI CONTATTI </a:t>
            </a:r>
            <a:r>
              <a:rPr lang="it-IT" b="1" dirty="0" err="1" smtClean="0"/>
              <a:t>DI</a:t>
            </a:r>
            <a:r>
              <a:rPr lang="it-IT" b="1" dirty="0" smtClean="0"/>
              <a:t> ROYALTY, 8/10 ANNI</a:t>
            </a:r>
            <a:endParaRPr lang="en-US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Merger</a:t>
            </a:r>
            <a:r>
              <a:rPr lang="it-IT" dirty="0" smtClean="0"/>
              <a:t> &amp; </a:t>
            </a:r>
            <a:r>
              <a:rPr lang="it-IT" dirty="0" err="1" smtClean="0"/>
              <a:t>Acquisitions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OFFERING MEMORANDUM</a:t>
            </a:r>
          </a:p>
          <a:p>
            <a:r>
              <a:rPr lang="it-IT" dirty="0" smtClean="0"/>
              <a:t>IMPRENDITORI</a:t>
            </a:r>
          </a:p>
          <a:p>
            <a:r>
              <a:rPr lang="it-IT" dirty="0" smtClean="0"/>
              <a:t>    PRIVATIZZAZIONI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Per saperne di più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VENDITORE</a:t>
            </a:r>
          </a:p>
          <a:p>
            <a:r>
              <a:rPr lang="it-IT" dirty="0" smtClean="0"/>
              <a:t>DIFENSIVA</a:t>
            </a:r>
          </a:p>
          <a:p>
            <a:r>
              <a:rPr lang="it-IT" dirty="0" smtClean="0"/>
              <a:t>ACQUIRENTE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FINANCIAL</a:t>
            </a:r>
          </a:p>
          <a:p>
            <a:r>
              <a:rPr lang="it-IT" dirty="0" smtClean="0"/>
              <a:t>LEGAL</a:t>
            </a:r>
          </a:p>
          <a:p>
            <a:r>
              <a:rPr lang="it-IT" dirty="0" smtClean="0"/>
              <a:t>FISCAL</a:t>
            </a:r>
          </a:p>
          <a:p>
            <a:r>
              <a:rPr lang="it-IT" dirty="0" smtClean="0"/>
              <a:t>BUSINESS</a:t>
            </a:r>
          </a:p>
          <a:p>
            <a:endParaRPr lang="it-IT" dirty="0" smtClean="0"/>
          </a:p>
          <a:p>
            <a:r>
              <a:rPr lang="it-IT" dirty="0" smtClean="0"/>
              <a:t>COMMERCIALE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LETTERA D’ INCARICO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ACCESSO ALLA DATA ROOM</a:t>
            </a:r>
          </a:p>
          <a:p>
            <a:pPr>
              <a:buNone/>
            </a:pPr>
            <a:r>
              <a:rPr lang="it-IT" dirty="0" smtClean="0"/>
              <a:t>     PROFESSIONALITA’</a:t>
            </a:r>
            <a:endParaRPr lang="it-IT" dirty="0"/>
          </a:p>
          <a:p>
            <a:pPr>
              <a:buNone/>
            </a:pPr>
            <a:r>
              <a:rPr lang="it-IT" dirty="0" smtClean="0"/>
              <a:t>     PROGRAMMA </a:t>
            </a:r>
            <a:r>
              <a:rPr lang="it-IT" dirty="0" err="1" smtClean="0"/>
              <a:t>DI</a:t>
            </a:r>
            <a:r>
              <a:rPr lang="it-IT" dirty="0" smtClean="0"/>
              <a:t> LAVORO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RESPONSABILITA’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CIRCOLAZIONE RAPPORTO</a:t>
            </a:r>
          </a:p>
          <a:p>
            <a:pPr>
              <a:buNone/>
            </a:pPr>
            <a:r>
              <a:rPr lang="it-IT" dirty="0" smtClean="0"/>
              <a:t>     INTERELAZIONI CON GLI ADVISOR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32500" lnSpcReduction="20000"/>
          </a:bodyPr>
          <a:lstStyle/>
          <a:p>
            <a:r>
              <a:rPr lang="it-IT" sz="5000" dirty="0" smtClean="0"/>
              <a:t>PROGRAMMA </a:t>
            </a:r>
            <a:r>
              <a:rPr lang="it-IT" sz="5000" dirty="0" err="1" smtClean="0"/>
              <a:t>DI</a:t>
            </a:r>
            <a:r>
              <a:rPr lang="it-IT" sz="5000" dirty="0" smtClean="0"/>
              <a:t> LAVORO</a:t>
            </a:r>
          </a:p>
          <a:p>
            <a:endParaRPr lang="it-IT" sz="5000" dirty="0"/>
          </a:p>
          <a:p>
            <a:pPr>
              <a:buNone/>
            </a:pPr>
            <a:r>
              <a:rPr lang="it-IT" sz="5000" dirty="0" smtClean="0"/>
              <a:t>         MANAGEMENT PRESENTATION</a:t>
            </a:r>
          </a:p>
          <a:p>
            <a:pPr>
              <a:buNone/>
            </a:pPr>
            <a:r>
              <a:rPr lang="it-IT" sz="5000" dirty="0" smtClean="0"/>
              <a:t>         CAPIRE IL BUSINESS</a:t>
            </a:r>
          </a:p>
          <a:p>
            <a:pPr>
              <a:buNone/>
            </a:pPr>
            <a:r>
              <a:rPr lang="it-IT" sz="5000" dirty="0" smtClean="0"/>
              <a:t>         SISTEMI DEI CONTROLLI E RISCHI</a:t>
            </a:r>
          </a:p>
          <a:p>
            <a:pPr>
              <a:buNone/>
            </a:pPr>
            <a:r>
              <a:rPr lang="it-IT" sz="5000" dirty="0" smtClean="0"/>
              <a:t>         ANALISI ECONOMICA</a:t>
            </a:r>
          </a:p>
          <a:p>
            <a:pPr>
              <a:buNone/>
            </a:pPr>
            <a:r>
              <a:rPr lang="it-IT" sz="5000" dirty="0" smtClean="0"/>
              <a:t>         ANALISI PATRIMONIALE</a:t>
            </a:r>
          </a:p>
          <a:p>
            <a:pPr>
              <a:buNone/>
            </a:pPr>
            <a:r>
              <a:rPr lang="it-IT" sz="5000" dirty="0" smtClean="0"/>
              <a:t>         PEERS’ ANALYSIS</a:t>
            </a:r>
          </a:p>
          <a:p>
            <a:pPr>
              <a:buNone/>
            </a:pPr>
            <a:r>
              <a:rPr lang="it-IT" sz="5000" dirty="0" smtClean="0"/>
              <a:t>         BUDGET E BUSINESS PLAN</a:t>
            </a:r>
          </a:p>
          <a:p>
            <a:pPr>
              <a:buNone/>
            </a:pPr>
            <a:r>
              <a:rPr lang="it-IT" sz="5000" dirty="0" smtClean="0"/>
              <a:t>         RACCOLTA INFORMAZIONI PER</a:t>
            </a:r>
          </a:p>
          <a:p>
            <a:pPr>
              <a:buNone/>
            </a:pPr>
            <a:r>
              <a:rPr lang="it-IT" sz="5000" smtClean="0"/>
              <a:t>             AMBIENTE</a:t>
            </a:r>
            <a:endParaRPr lang="it-IT" sz="5000" dirty="0" smtClean="0"/>
          </a:p>
          <a:p>
            <a:pPr>
              <a:buNone/>
            </a:pPr>
            <a:r>
              <a:rPr lang="it-IT" sz="5000" dirty="0" smtClean="0"/>
              <a:t>             SENSITIVE ANALYSIS</a:t>
            </a:r>
          </a:p>
          <a:p>
            <a:pPr>
              <a:buNone/>
            </a:pPr>
            <a:r>
              <a:rPr lang="it-IT" sz="5000" dirty="0" smtClean="0"/>
              <a:t>             COST SAVING</a:t>
            </a:r>
          </a:p>
          <a:p>
            <a:pPr>
              <a:buNone/>
            </a:pPr>
            <a:r>
              <a:rPr lang="it-IT" sz="5000" dirty="0" smtClean="0"/>
              <a:t>             RISORSE UMANE</a:t>
            </a:r>
          </a:p>
          <a:p>
            <a:pPr>
              <a:buNone/>
            </a:pPr>
            <a:r>
              <a:rPr lang="it-IT" sz="5000" dirty="0" smtClean="0"/>
              <a:t>             CARVE-OUT</a:t>
            </a:r>
          </a:p>
          <a:p>
            <a:pPr>
              <a:buNone/>
            </a:pPr>
            <a:r>
              <a:rPr lang="it-IT" sz="5000" dirty="0" smtClean="0"/>
              <a:t>             VALUTAZIONI</a:t>
            </a:r>
          </a:p>
          <a:p>
            <a:pPr>
              <a:buNone/>
            </a:pPr>
            <a:r>
              <a:rPr lang="it-IT" sz="5000" dirty="0" smtClean="0"/>
              <a:t>             SPA (SALE-PURCHASE AGREEMENT)</a:t>
            </a:r>
          </a:p>
          <a:p>
            <a:pPr>
              <a:buNone/>
            </a:pPr>
            <a:r>
              <a:rPr lang="it-IT" sz="5000" dirty="0" smtClean="0"/>
              <a:t>  </a:t>
            </a:r>
          </a:p>
          <a:p>
            <a:pPr>
              <a:buNone/>
            </a:pPr>
            <a:r>
              <a:rPr lang="it-IT" dirty="0" smtClean="0"/>
              <a:t> 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DILIGENCE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b="1" dirty="0" smtClean="0"/>
              <a:t>BUDGET/BUSINESS PLAN</a:t>
            </a:r>
          </a:p>
          <a:p>
            <a:pPr>
              <a:buNone/>
            </a:pPr>
            <a:r>
              <a:rPr lang="it-IT" sz="2000" dirty="0" smtClean="0"/>
              <a:t>     VERIFICA  ASSUNZIONI BUSINESS</a:t>
            </a:r>
          </a:p>
          <a:p>
            <a:pPr>
              <a:buNone/>
            </a:pPr>
            <a:r>
              <a:rPr lang="it-IT" sz="2000" dirty="0" smtClean="0"/>
              <a:t>     COERENZA COSTI</a:t>
            </a:r>
          </a:p>
          <a:p>
            <a:pPr>
              <a:buNone/>
            </a:pPr>
            <a:r>
              <a:rPr lang="it-IT" sz="2000" dirty="0" smtClean="0"/>
              <a:t>     INVESTIMENTI (CAPEX)</a:t>
            </a:r>
          </a:p>
          <a:p>
            <a:pPr>
              <a:buNone/>
            </a:pPr>
            <a:r>
              <a:rPr lang="it-IT" sz="2000" dirty="0" smtClean="0"/>
              <a:t>     DELOCALIZZAZIONE PRODUZIONE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     ANALISI PER LINEA </a:t>
            </a:r>
            <a:r>
              <a:rPr lang="it-IT" sz="2000" dirty="0" err="1" smtClean="0"/>
              <a:t>DI</a:t>
            </a:r>
            <a:r>
              <a:rPr lang="it-IT" sz="2000" dirty="0" smtClean="0"/>
              <a:t> BUSINESS E UNITA’ PRODUTTIVE/COMMERCIALI</a:t>
            </a:r>
          </a:p>
          <a:p>
            <a:pPr>
              <a:buNone/>
            </a:pPr>
            <a:r>
              <a:rPr lang="it-IT" sz="2000" dirty="0" smtClean="0"/>
              <a:t>     ANALISI STORICA (3 ESERCIZI)</a:t>
            </a:r>
          </a:p>
          <a:p>
            <a:pPr>
              <a:buNone/>
            </a:pPr>
            <a:r>
              <a:rPr lang="it-IT" sz="2000" dirty="0" smtClean="0"/>
              <a:t>     NORMALIZZAZIONE</a:t>
            </a:r>
          </a:p>
          <a:p>
            <a:pPr>
              <a:buNone/>
            </a:pPr>
            <a:r>
              <a:rPr lang="it-IT" sz="2000" dirty="0" smtClean="0"/>
              <a:t>     CARVE OUT</a:t>
            </a:r>
          </a:p>
          <a:p>
            <a:pPr>
              <a:buNone/>
            </a:pPr>
            <a:r>
              <a:rPr lang="it-IT" sz="2000" dirty="0" smtClean="0"/>
              <a:t>     AGGIUSTAMENTI DA DD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     KPI/</a:t>
            </a:r>
            <a:r>
              <a:rPr lang="it-IT" sz="2000" smtClean="0"/>
              <a:t>peers</a:t>
            </a:r>
            <a:endParaRPr lang="it-I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PURCHASE PRICE ALLOCATION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2060575"/>
            <a:ext cx="3024187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PN CONTABILE</a:t>
            </a:r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8313" y="3500438"/>
            <a:ext cx="288131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ADEGUAMENTI IFRS</a:t>
            </a:r>
            <a:endParaRPr lang="en-US" b="1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8313" y="4508500"/>
            <a:ext cx="2808287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RETTIFICHE DD</a:t>
            </a:r>
            <a:endParaRPr lang="en-US" b="1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97038" y="2852738"/>
            <a:ext cx="78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+  /  -</a:t>
            </a:r>
            <a:r>
              <a:rPr lang="it-IT"/>
              <a:t>-</a:t>
            </a: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8313" y="5589588"/>
            <a:ext cx="3095625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PATRIMONIO RETTIFICATO</a:t>
            </a:r>
            <a:endParaRPr lang="en-US" b="1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733550" y="514985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=</a:t>
            </a:r>
            <a:endParaRPr lang="en-US" b="1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3563938" y="2420938"/>
            <a:ext cx="1728787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64163" y="1773238"/>
            <a:ext cx="3168650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PATRIMONIO RETTIFICATO</a:t>
            </a:r>
            <a:endParaRPr lang="en-US" b="1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364163" y="2997200"/>
            <a:ext cx="3168650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COSTO TRANSAZIONE</a:t>
            </a:r>
            <a:endParaRPr lang="en-US" b="1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292725" y="4076700"/>
            <a:ext cx="3311525" cy="7207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PREZZO PAGATO</a:t>
            </a:r>
          </a:p>
          <a:p>
            <a:pPr algn="ctr"/>
            <a:r>
              <a:rPr lang="it-IT"/>
              <a:t>(MAGGIOR)</a:t>
            </a:r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076825" y="5445125"/>
            <a:ext cx="3673475" cy="914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/>
              <a:t>VALORE DA ALLOCARE</a:t>
            </a:r>
            <a:endParaRPr lang="en-US" sz="2400" b="1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640513" y="2486025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+</a:t>
            </a:r>
            <a:endParaRPr lang="en-US" b="1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616700" y="357346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-</a:t>
            </a:r>
            <a:endParaRPr lang="en-US" b="1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8532813" y="32131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8893175" y="2060575"/>
            <a:ext cx="0" cy="388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8532813" y="20605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8604250" y="44370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8748713" y="59499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6711950" y="48895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=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421</Words>
  <Application>Microsoft Office PowerPoint</Application>
  <PresentationFormat>Presentazione su schermo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Merger &amp; Acquisitions</vt:lpstr>
      <vt:lpstr>Merger &amp; Acquisitions</vt:lpstr>
      <vt:lpstr>DUE DILIGENCE</vt:lpstr>
      <vt:lpstr>DUE DILIGENCE</vt:lpstr>
      <vt:lpstr>DUE DILIGENCE</vt:lpstr>
      <vt:lpstr>DUE DILIGENCE</vt:lpstr>
      <vt:lpstr>DUE DILIGENCE</vt:lpstr>
      <vt:lpstr>DUE DILIGENCE</vt:lpstr>
      <vt:lpstr>PURCHASE PRICE ALLOCATION</vt:lpstr>
      <vt:lpstr>DUE DILIGENCE</vt:lpstr>
      <vt:lpstr>DUE DILIGENCE</vt:lpstr>
      <vt:lpstr>DUE DILIGENCE</vt:lpstr>
      <vt:lpstr>DUE DILIGENCE</vt:lpstr>
      <vt:lpstr>DUE DILIGENCE</vt:lpstr>
      <vt:lpstr>DUE DILIGENCE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DILIGENCE</dc:title>
  <dc:creator>antonio</dc:creator>
  <cp:lastModifiedBy>antonio</cp:lastModifiedBy>
  <cp:revision>23</cp:revision>
  <dcterms:created xsi:type="dcterms:W3CDTF">2009-04-14T22:03:17Z</dcterms:created>
  <dcterms:modified xsi:type="dcterms:W3CDTF">2014-04-15T09:30:42Z</dcterms:modified>
</cp:coreProperties>
</file>