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50"/>
  </p:notesMasterIdLst>
  <p:handoutMasterIdLst>
    <p:handoutMasterId r:id="rId51"/>
  </p:handoutMasterIdLst>
  <p:sldIdLst>
    <p:sldId id="343" r:id="rId2"/>
    <p:sldId id="451" r:id="rId3"/>
    <p:sldId id="452" r:id="rId4"/>
    <p:sldId id="453" r:id="rId5"/>
    <p:sldId id="455" r:id="rId6"/>
    <p:sldId id="429" r:id="rId7"/>
    <p:sldId id="454" r:id="rId8"/>
    <p:sldId id="385" r:id="rId9"/>
    <p:sldId id="386" r:id="rId10"/>
    <p:sldId id="387" r:id="rId11"/>
    <p:sldId id="464" r:id="rId12"/>
    <p:sldId id="388" r:id="rId13"/>
    <p:sldId id="458" r:id="rId14"/>
    <p:sldId id="389" r:id="rId15"/>
    <p:sldId id="390" r:id="rId16"/>
    <p:sldId id="457" r:id="rId17"/>
    <p:sldId id="391" r:id="rId18"/>
    <p:sldId id="392" r:id="rId19"/>
    <p:sldId id="461" r:id="rId20"/>
    <p:sldId id="463" r:id="rId21"/>
    <p:sldId id="456" r:id="rId22"/>
    <p:sldId id="393" r:id="rId23"/>
    <p:sldId id="462" r:id="rId24"/>
    <p:sldId id="394" r:id="rId25"/>
    <p:sldId id="459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  <p:sldId id="460" r:id="rId38"/>
    <p:sldId id="406" r:id="rId39"/>
    <p:sldId id="407" r:id="rId40"/>
    <p:sldId id="408" r:id="rId41"/>
    <p:sldId id="409" r:id="rId42"/>
    <p:sldId id="410" r:id="rId43"/>
    <p:sldId id="433" r:id="rId44"/>
    <p:sldId id="465" r:id="rId45"/>
    <p:sldId id="467" r:id="rId46"/>
    <p:sldId id="431" r:id="rId47"/>
    <p:sldId id="468" r:id="rId48"/>
    <p:sldId id="432" r:id="rId49"/>
  </p:sldIdLst>
  <p:sldSz cx="9144000" cy="6858000" type="screen4x3"/>
  <p:notesSz cx="6669088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  <a:srgbClr val="3366FF"/>
    <a:srgbClr val="0033CC"/>
    <a:srgbClr val="00CC99"/>
    <a:srgbClr val="008080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5" autoAdjust="0"/>
    <p:restoredTop sz="94664" autoAdjust="0"/>
  </p:normalViewPr>
  <p:slideViewPr>
    <p:cSldViewPr>
      <p:cViewPr>
        <p:scale>
          <a:sx n="66" d="100"/>
          <a:sy n="66" d="100"/>
        </p:scale>
        <p:origin x="-136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124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C5C197-BB1B-4FC6-A3FF-CB6E5096B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8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D8FF2-5412-4188-A06F-D3EE0F643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5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F01589-80D6-48AE-AF9E-D00F5E8F3DB1}" type="slidenum">
              <a:rPr lang="en-US" altLang="it-IT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it-IT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FA3ACE-E1A7-42FD-8AB0-1DD953293E15}" type="slidenum">
              <a:rPr lang="en-US" altLang="it-IT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it-IT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98808F-F201-4910-A317-B0995E810FDD}" type="slidenum">
              <a:rPr lang="en-US" altLang="it-IT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it-IT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22E1A9-2252-4C9D-850C-7A4F25AD2FE3}" type="slidenum">
              <a:rPr lang="en-US" altLang="it-IT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it-IT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E61C5B-7E51-4903-8E11-63BBFEF39772}" type="slidenum">
              <a:rPr lang="en-US" altLang="it-IT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it-IT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4A9CCA-0DA9-436B-96CB-41C98045F83A}" type="slidenum">
              <a:rPr lang="en-US" altLang="it-IT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it-IT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07DA47-499C-4D24-BFBE-FB8D34DDA98E}" type="slidenum">
              <a:rPr lang="en-US" altLang="it-IT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it-IT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BE0F8D-9FC1-406E-8EEB-812C7BAE405E}" type="slidenum">
              <a:rPr lang="en-US" altLang="it-IT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it-IT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0FD55F-87CD-4768-88AB-475B57FCD9CF}" type="slidenum">
              <a:rPr lang="en-US" altLang="it-IT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it-IT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372A29-AA48-4207-9EA3-6FC45D8D6C4E}" type="slidenum">
              <a:rPr lang="en-US" altLang="it-IT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it-IT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16E50D-753A-4DD8-9C2B-C9D1E562F0E0}" type="slidenum">
              <a:rPr lang="en-US" altLang="it-IT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it-IT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BD3CAF-056C-48D1-BE75-F206991A8774}" type="slidenum">
              <a:rPr lang="en-US" altLang="it-IT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it-IT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2D4451-07DA-4F5F-81D9-8A6BF55FDBDB}" type="slidenum">
              <a:rPr lang="en-US" altLang="it-IT" smtClean="0"/>
              <a:pPr eaLnBrk="1" hangingPunct="1">
                <a:spcBef>
                  <a:spcPct val="0"/>
                </a:spcBef>
              </a:pPr>
              <a:t>34</a:t>
            </a:fld>
            <a:endParaRPr lang="en-US" altLang="it-IT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3D9197-A350-4762-8359-2D2A772D14DE}" type="slidenum">
              <a:rPr lang="en-US" altLang="it-IT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it-IT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299418-1F30-4069-9DDD-A8FF6E58ABB9}" type="slidenum">
              <a:rPr lang="en-US" altLang="it-IT" smtClean="0"/>
              <a:pPr eaLnBrk="1" hangingPunct="1">
                <a:spcBef>
                  <a:spcPct val="0"/>
                </a:spcBef>
              </a:pPr>
              <a:t>36</a:t>
            </a:fld>
            <a:endParaRPr lang="en-US" altLang="it-IT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61A119-EAD7-4B3A-A52B-89B5E8932AB5}" type="slidenum">
              <a:rPr lang="en-US" altLang="it-IT" smtClean="0"/>
              <a:pPr eaLnBrk="1" hangingPunct="1">
                <a:spcBef>
                  <a:spcPct val="0"/>
                </a:spcBef>
              </a:pPr>
              <a:t>38</a:t>
            </a:fld>
            <a:endParaRPr lang="en-US" altLang="it-IT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0038" y="660400"/>
            <a:ext cx="3752850" cy="281463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8EFFC6-39A0-4041-9242-CC2495E69131}" type="slidenum">
              <a:rPr lang="en-US" altLang="it-IT" smtClean="0"/>
              <a:pPr eaLnBrk="1" hangingPunct="1">
                <a:spcBef>
                  <a:spcPct val="0"/>
                </a:spcBef>
              </a:pPr>
              <a:t>39</a:t>
            </a:fld>
            <a:endParaRPr lang="en-US" altLang="it-IT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0038" y="660400"/>
            <a:ext cx="3752850" cy="2814638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13C03-C205-4281-9C06-941813B47C5B}" type="slidenum">
              <a:rPr lang="en-US" altLang="it-IT" smtClean="0"/>
              <a:pPr eaLnBrk="1" hangingPunct="1">
                <a:spcBef>
                  <a:spcPct val="0"/>
                </a:spcBef>
              </a:pPr>
              <a:t>40</a:t>
            </a:fld>
            <a:endParaRPr lang="en-US" altLang="it-IT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84759E-0D55-4E18-93BD-919FC43D092F}" type="slidenum">
              <a:rPr lang="en-US" altLang="it-IT" smtClean="0"/>
              <a:pPr eaLnBrk="1" hangingPunct="1">
                <a:spcBef>
                  <a:spcPct val="0"/>
                </a:spcBef>
              </a:pPr>
              <a:t>43</a:t>
            </a:fld>
            <a:endParaRPr lang="en-US" altLang="it-IT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712F1C-88B8-44B9-95B7-F690181A280B}" type="slidenum">
              <a:rPr lang="en-US" altLang="it-IT" smtClean="0"/>
              <a:pPr eaLnBrk="1" hangingPunct="1">
                <a:spcBef>
                  <a:spcPct val="0"/>
                </a:spcBef>
              </a:pPr>
              <a:t>44</a:t>
            </a:fld>
            <a:endParaRPr lang="en-US" altLang="it-IT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712F1C-88B8-44B9-95B7-F690181A280B}" type="slidenum">
              <a:rPr lang="en-US" altLang="it-IT" smtClean="0"/>
              <a:pPr eaLnBrk="1" hangingPunct="1">
                <a:spcBef>
                  <a:spcPct val="0"/>
                </a:spcBef>
              </a:pPr>
              <a:t>45</a:t>
            </a:fld>
            <a:endParaRPr lang="en-US" altLang="it-IT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712F1C-88B8-44B9-95B7-F690181A280B}" type="slidenum">
              <a:rPr lang="en-US" altLang="it-IT" smtClean="0"/>
              <a:pPr eaLnBrk="1" hangingPunct="1">
                <a:spcBef>
                  <a:spcPct val="0"/>
                </a:spcBef>
              </a:pPr>
              <a:t>46</a:t>
            </a:fld>
            <a:endParaRPr lang="en-US" altLang="it-IT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BD3CAF-056C-48D1-BE75-F206991A8774}" type="slidenum">
              <a:rPr lang="en-US" altLang="it-IT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it-IT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712F1C-88B8-44B9-95B7-F690181A280B}" type="slidenum">
              <a:rPr lang="en-US" altLang="it-IT" smtClean="0"/>
              <a:pPr eaLnBrk="1" hangingPunct="1">
                <a:spcBef>
                  <a:spcPct val="0"/>
                </a:spcBef>
              </a:pPr>
              <a:t>47</a:t>
            </a:fld>
            <a:endParaRPr lang="en-US" altLang="it-IT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8D6C75-7BB3-4F0A-9BB6-9F4C6ABB9B44}" type="slidenum">
              <a:rPr lang="en-US" altLang="it-IT" smtClean="0"/>
              <a:pPr eaLnBrk="1" hangingPunct="1">
                <a:spcBef>
                  <a:spcPct val="0"/>
                </a:spcBef>
              </a:pPr>
              <a:t>48</a:t>
            </a:fld>
            <a:endParaRPr lang="en-US" altLang="it-IT" smtClean="0"/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3779838" y="-1588"/>
            <a:ext cx="28892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/>
          </a:p>
        </p:txBody>
      </p:sp>
      <p:sp>
        <p:nvSpPr>
          <p:cNvPr id="83972" name="Rectangle 3"/>
          <p:cNvSpPr>
            <a:spLocks noChangeArrowheads="1"/>
          </p:cNvSpPr>
          <p:nvPr/>
        </p:nvSpPr>
        <p:spPr bwMode="auto">
          <a:xfrm>
            <a:off x="3779838" y="9458325"/>
            <a:ext cx="2889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it-IT" alt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0" y="9458325"/>
            <a:ext cx="2889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/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0" y="-1588"/>
            <a:ext cx="28892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/>
          </a:p>
        </p:txBody>
      </p:sp>
      <p:sp>
        <p:nvSpPr>
          <p:cNvPr id="839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868363"/>
            <a:ext cx="4625975" cy="3470275"/>
          </a:xfrm>
          <a:ln w="12699" cap="flat">
            <a:solidFill>
              <a:schemeClr val="tx1"/>
            </a:solidFill>
          </a:ln>
        </p:spPr>
      </p:sp>
      <p:sp>
        <p:nvSpPr>
          <p:cNvPr id="839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391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8A971B-4E30-41F2-9193-AEBEE9FBBE06}" type="slidenum">
              <a:rPr lang="en-US" altLang="it-IT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it-IT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09BAB5-88DA-4FE0-905B-4402305CF93F}" type="slidenum">
              <a:rPr lang="en-US" altLang="it-IT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it-IT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09BAB5-88DA-4FE0-905B-4402305CF93F}" type="slidenum">
              <a:rPr lang="en-US" altLang="it-IT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it-IT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09BAB5-88DA-4FE0-905B-4402305CF93F}" type="slidenum">
              <a:rPr lang="en-US" altLang="it-IT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it-IT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FA3ACE-E1A7-42FD-8AB0-1DD953293E15}" type="slidenum">
              <a:rPr lang="en-US" altLang="it-IT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it-IT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FA3ACE-E1A7-42FD-8AB0-1DD953293E15}" type="slidenum">
              <a:rPr lang="en-US" altLang="it-IT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it-IT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74800" y="660400"/>
            <a:ext cx="3744913" cy="28082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556000"/>
            <a:ext cx="4891088" cy="562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040C9-A124-4B80-B93C-F3756CAC0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BB499-26CC-4037-A60F-D2E6E57A8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1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1E02-97D1-4196-BD5F-95370AA5D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0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97489-6827-4F64-A387-1B1472A10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41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D742-2005-4870-B010-CB4FEDF0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61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C7CE-1E76-4E2C-8132-1982A5107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1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B1BDE-486E-4D85-98DB-8868EC76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8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EF16E-4B3D-4A5A-BE77-450201364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3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28882-D4B5-406D-B492-FA8BC4137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42BA-CDA1-4242-99D0-E4EFCFFDA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1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8526-791F-41FA-86D1-579D45B7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4039-92E8-4BEC-B2DD-38CA91FBD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EB953-4407-4DEC-847A-9A11A4AE8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1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0E676-C285-4D6C-A96E-45165C673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EB6B27F-D8BC-4768-92D5-5E333D8E8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0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2.emf"/><Relationship Id="rId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41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19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569325" cy="489585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0000"/>
                </a:solidFill>
              </a:rPr>
              <a:t>Metodi Quantitativi per Economia, Finanza e Management</a:t>
            </a:r>
            <a:br>
              <a:rPr lang="it-IT" altLang="it-IT" sz="3600" smtClean="0">
                <a:solidFill>
                  <a:srgbClr val="FF0000"/>
                </a:solidFill>
              </a:rPr>
            </a:br>
            <a:r>
              <a:rPr lang="it-IT" altLang="it-IT" sz="3600" smtClean="0">
                <a:solidFill>
                  <a:srgbClr val="FF0000"/>
                </a:solidFill>
              </a:rPr>
              <a:t/>
            </a:r>
            <a:br>
              <a:rPr lang="it-IT" altLang="it-IT" sz="3600" smtClean="0">
                <a:solidFill>
                  <a:srgbClr val="FF0000"/>
                </a:solidFill>
              </a:rPr>
            </a:br>
            <a:r>
              <a:rPr lang="it-IT" altLang="it-IT" sz="3600" smtClean="0">
                <a:solidFill>
                  <a:srgbClr val="FF0000"/>
                </a:solidFill>
              </a:rPr>
              <a:t/>
            </a:r>
            <a:br>
              <a:rPr lang="it-IT" altLang="it-IT" sz="3600" smtClean="0">
                <a:solidFill>
                  <a:srgbClr val="FF0000"/>
                </a:solidFill>
              </a:rPr>
            </a:br>
            <a:r>
              <a:rPr lang="it-IT" altLang="it-IT" sz="3500" i="1" smtClean="0">
                <a:solidFill>
                  <a:srgbClr val="FF0000"/>
                </a:solidFill>
              </a:rPr>
              <a:t>Lezione n°3</a:t>
            </a:r>
            <a:br>
              <a:rPr lang="it-IT" altLang="it-IT" sz="3500" i="1" smtClean="0">
                <a:solidFill>
                  <a:srgbClr val="FF0000"/>
                </a:solidFill>
              </a:rPr>
            </a:br>
            <a:r>
              <a:rPr lang="it-IT" altLang="it-IT" sz="1800" smtClean="0">
                <a:solidFill>
                  <a:srgbClr val="FF0000"/>
                </a:solidFill>
              </a:rPr>
              <a:t>Le distribuzioni di frequenza e le misure di sintesi univariate</a:t>
            </a:r>
            <a:br>
              <a:rPr lang="it-IT" altLang="it-IT" sz="1800" smtClean="0">
                <a:solidFill>
                  <a:srgbClr val="FF0000"/>
                </a:solidFill>
              </a:rPr>
            </a:br>
            <a:endParaRPr lang="it-IT" altLang="it-IT" sz="180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14414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it-IT" altLang="it-IT" sz="3500" smtClean="0">
                <a:solidFill>
                  <a:srgbClr val="FF0000"/>
                </a:solidFill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908050"/>
            <a:ext cx="7234237" cy="5030788"/>
          </a:xfrm>
        </p:spPr>
        <p:txBody>
          <a:bodyPr/>
          <a:lstStyle/>
          <a:p>
            <a:pPr algn="just" eaLnBrk="1" hangingPunct="1"/>
            <a:r>
              <a:rPr lang="it-IT" altLang="it-IT" sz="2200" i="1" dirty="0" smtClean="0">
                <a:solidFill>
                  <a:schemeClr val="tx2"/>
                </a:solidFill>
              </a:rPr>
              <a:t>Rappresentazione grafica </a:t>
            </a:r>
            <a:r>
              <a:rPr lang="it-IT" altLang="it-IT" sz="2200" b="1" i="1" u="sng" dirty="0" err="1" smtClean="0">
                <a:solidFill>
                  <a:schemeClr val="tx2"/>
                </a:solidFill>
              </a:rPr>
              <a:t>var.quantitative</a:t>
            </a:r>
            <a:r>
              <a:rPr lang="it-IT" altLang="it-IT" sz="2200" b="1" i="1" u="sng" dirty="0" smtClean="0">
                <a:solidFill>
                  <a:schemeClr val="tx2"/>
                </a:solidFill>
              </a:rPr>
              <a:t> discrete</a:t>
            </a:r>
            <a:r>
              <a:rPr lang="it-IT" altLang="it-IT" sz="2200" i="1" dirty="0" smtClean="0">
                <a:solidFill>
                  <a:schemeClr val="tx2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it-IT" altLang="it-IT" sz="2200" i="1" dirty="0" err="1" smtClean="0">
                <a:solidFill>
                  <a:srgbClr val="008080"/>
                </a:solidFill>
              </a:rPr>
              <a:t>Diagr</a:t>
            </a:r>
            <a:r>
              <a:rPr lang="it-IT" altLang="it-IT" sz="2200" i="1" dirty="0" smtClean="0">
                <a:solidFill>
                  <a:srgbClr val="008080"/>
                </a:solidFill>
              </a:rPr>
              <a:t>. delle frequenze</a:t>
            </a:r>
            <a:r>
              <a:rPr lang="it-IT" altLang="it-IT" sz="2200" i="1" dirty="0" smtClean="0">
                <a:solidFill>
                  <a:schemeClr val="tx2"/>
                </a:solidFill>
              </a:rPr>
              <a:t>:</a:t>
            </a:r>
            <a:r>
              <a:rPr lang="it-IT" altLang="it-IT" sz="2200" dirty="0" smtClean="0">
                <a:solidFill>
                  <a:schemeClr val="tx2"/>
                </a:solidFill>
              </a:rPr>
              <a:t> nell’asse delle ascisse ci sono i valori assunti dalla </a:t>
            </a:r>
            <a:r>
              <a:rPr lang="it-IT" altLang="it-IT" sz="2200" dirty="0" err="1" smtClean="0">
                <a:solidFill>
                  <a:schemeClr val="tx2"/>
                </a:solidFill>
              </a:rPr>
              <a:t>var</a:t>
            </a:r>
            <a:r>
              <a:rPr lang="it-IT" altLang="it-IT" sz="2200" dirty="0" smtClean="0">
                <a:solidFill>
                  <a:schemeClr val="tx2"/>
                </a:solidFill>
              </a:rPr>
              <a:t>. discreta (quindi ha un significato quantitativo); l’altezza delle barre è proporzionale alle frequenze relative o assolute del valore stesso</a:t>
            </a:r>
          </a:p>
          <a:p>
            <a:pPr eaLnBrk="1" hangingPunct="1">
              <a:buFontTx/>
              <a:buNone/>
            </a:pPr>
            <a:r>
              <a:rPr lang="it-IT" altLang="it-IT" sz="2200" i="1" dirty="0" smtClean="0">
                <a:solidFill>
                  <a:srgbClr val="008080"/>
                </a:solidFill>
              </a:rPr>
              <a:t>Istogramma</a:t>
            </a:r>
            <a:r>
              <a:rPr lang="it-IT" altLang="it-IT" sz="2200" i="1" dirty="0" smtClean="0">
                <a:solidFill>
                  <a:schemeClr val="tx2"/>
                </a:solidFill>
              </a:rPr>
              <a:t>: </a:t>
            </a:r>
            <a:r>
              <a:rPr lang="it-IT" altLang="it-IT" sz="2200" dirty="0" smtClean="0">
                <a:solidFill>
                  <a:schemeClr val="tx2"/>
                </a:solidFill>
              </a:rPr>
              <a:t>nell’asse delle ascisse ci sono le classi degli intervalli considerati; l’asse delle ordinate rappresenta la densità di frequenza; l’area del rettangolo corrisponde alla frequenza della classe stessa.</a:t>
            </a:r>
            <a:r>
              <a:rPr lang="it-IT" altLang="it-IT" sz="2200" i="1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en-US" altLang="it-IT" sz="2200" dirty="0" smtClean="0"/>
          </a:p>
        </p:txBody>
      </p:sp>
      <p:sp>
        <p:nvSpPr>
          <p:cNvPr id="13323" name="Rectangle 20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0000"/>
                </a:solidFill>
              </a:rPr>
              <a:t>Le distribuzioni  di frequenza</a:t>
            </a:r>
            <a:endParaRPr lang="en-US" altLang="it-IT" sz="3600" smtClean="0">
              <a:solidFill>
                <a:srgbClr val="FF0000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331640" y="1484784"/>
            <a:ext cx="3455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latin typeface="Verdana" pitchFamily="34" charset="0"/>
                <a:cs typeface="Arial" charset="0"/>
              </a:rPr>
              <a:t>Diagramma </a:t>
            </a:r>
            <a:r>
              <a:rPr lang="it-IT" altLang="it-IT" sz="1000" b="1" dirty="0" smtClean="0">
                <a:latin typeface="Verdana" pitchFamily="34" charset="0"/>
                <a:cs typeface="Arial" charset="0"/>
              </a:rPr>
              <a:t>delle frequenze – numero di figli</a:t>
            </a:r>
            <a:endParaRPr lang="en-US" altLang="it-IT" sz="1000" b="1" dirty="0">
              <a:latin typeface="Verdana" pitchFamily="34" charset="0"/>
              <a:cs typeface="Arial" charset="0"/>
            </a:endParaRPr>
          </a:p>
        </p:txBody>
      </p:sp>
      <p:pic>
        <p:nvPicPr>
          <p:cNvPr id="13375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7" y="1607021"/>
            <a:ext cx="3601194" cy="167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77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41733"/>
            <a:ext cx="2431355" cy="15485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20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dirty="0" smtClean="0">
                <a:solidFill>
                  <a:srgbClr val="FF0000"/>
                </a:solidFill>
              </a:rPr>
              <a:t>Le distribuzioni  di frequenza</a:t>
            </a:r>
            <a:br>
              <a:rPr lang="it-IT" altLang="it-IT" sz="3600" dirty="0" smtClean="0">
                <a:solidFill>
                  <a:srgbClr val="FF0000"/>
                </a:solidFill>
              </a:rPr>
            </a:br>
            <a:r>
              <a:rPr lang="it-IT" altLang="it-IT" sz="3600" dirty="0" smtClean="0">
                <a:solidFill>
                  <a:srgbClr val="FF0000"/>
                </a:solidFill>
              </a:rPr>
              <a:t>esempi</a:t>
            </a:r>
            <a:endParaRPr lang="en-US" altLang="it-IT" sz="3600" dirty="0" smtClean="0">
              <a:solidFill>
                <a:srgbClr val="FF0000"/>
              </a:solidFill>
            </a:endParaRP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6005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078" y="4005064"/>
            <a:ext cx="5931512" cy="143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5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0000"/>
                </a:solidFill>
              </a:rPr>
              <a:t>Misure di sintesi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5722938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posizione: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dirty="0" smtClean="0">
                <a:solidFill>
                  <a:srgbClr val="FF0000"/>
                </a:solidFill>
              </a:rPr>
              <a:t>Misure di tendenza centrale:</a:t>
            </a:r>
            <a:endParaRPr lang="it-IT" altLang="it-IT" sz="1800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 aritmetica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Mediana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Moda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dirty="0" smtClean="0">
                <a:solidFill>
                  <a:srgbClr val="FF0000"/>
                </a:solidFill>
              </a:rPr>
              <a:t>Misure di tendenza non centrale: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Quantili di ordine p (percentili, quartili)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dispersione: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Campo di variazione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Differenza </a:t>
            </a:r>
            <a:r>
              <a:rPr lang="it-IT" altLang="it-IT" sz="2200" dirty="0" err="1" smtClean="0">
                <a:solidFill>
                  <a:schemeClr val="tx2"/>
                </a:solidFill>
              </a:rPr>
              <a:t>interquantile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Varianza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Scarto quadratico medio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Coefficiente di variazione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forma della distribuzione: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 smtClean="0">
                <a:solidFill>
                  <a:schemeClr val="tx2"/>
                </a:solidFill>
              </a:rPr>
              <a:t>Skewness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 smtClean="0">
                <a:solidFill>
                  <a:schemeClr val="tx2"/>
                </a:solidFill>
              </a:rPr>
              <a:t>Kurtosis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it-IT" altLang="it-IT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dirty="0" smtClean="0">
                <a:solidFill>
                  <a:srgbClr val="FF0000"/>
                </a:solidFill>
              </a:rPr>
              <a:t>Misure di sintesi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5722938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posizione: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dirty="0" smtClean="0">
                <a:solidFill>
                  <a:srgbClr val="FF0000"/>
                </a:solidFill>
              </a:rPr>
              <a:t>Misure di tendenza centrale:</a:t>
            </a:r>
            <a:endParaRPr lang="it-IT" altLang="it-IT" sz="1800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 aritmetica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Mediana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Moda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dirty="0" smtClean="0">
                <a:solidFill>
                  <a:srgbClr val="FF0000"/>
                </a:solidFill>
              </a:rPr>
              <a:t>Misure di tendenza non centrale: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Quantili di ordine p (percentili, quartili)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dispersione: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Campo di variazione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Differenza </a:t>
            </a:r>
            <a:r>
              <a:rPr lang="it-IT" altLang="it-IT" sz="2200" dirty="0" err="1" smtClean="0">
                <a:solidFill>
                  <a:schemeClr val="tx2"/>
                </a:solidFill>
              </a:rPr>
              <a:t>interquantile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Varianza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Scarto quadratico medio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Coefficiente di variazione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forma della distribuzione: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 smtClean="0">
                <a:solidFill>
                  <a:schemeClr val="tx2"/>
                </a:solidFill>
              </a:rPr>
              <a:t>Skewness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 smtClean="0">
                <a:solidFill>
                  <a:schemeClr val="tx2"/>
                </a:solidFill>
              </a:rPr>
              <a:t>Kurtosis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it-IT" altLang="it-IT" sz="2200" dirty="0" smtClean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1138696"/>
            <a:ext cx="5760640" cy="2088232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7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343400" y="17938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it-IT" sz="3600" smtClean="0">
                <a:solidFill>
                  <a:srgbClr val="FF0000"/>
                </a:solidFill>
              </a:rPr>
              <a:t>Misure di Tendenza Centrale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819400" y="1412875"/>
            <a:ext cx="320040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400" b="1">
                <a:solidFill>
                  <a:srgbClr val="000066"/>
                </a:solidFill>
              </a:rPr>
              <a:t>Tendenza Centrale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600200" y="2403475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38200" y="2862263"/>
            <a:ext cx="1447800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>
                <a:solidFill>
                  <a:srgbClr val="000066"/>
                </a:solidFill>
              </a:rPr>
              <a:t>Media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736975" y="2862263"/>
            <a:ext cx="1292225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>
                <a:solidFill>
                  <a:srgbClr val="000066"/>
                </a:solidFill>
              </a:rPr>
              <a:t>Mediana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248400" y="2860675"/>
            <a:ext cx="1219200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>
                <a:solidFill>
                  <a:srgbClr val="000066"/>
                </a:solidFill>
              </a:rPr>
              <a:t>Moda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781800" y="2403475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595438" y="2403475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343400" y="2403475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429000" y="4003675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3463925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4225925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4454525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3665538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4606925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3997325" y="3851275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 rot="-5400000">
            <a:off x="3959225" y="4117975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4884738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3665538" y="35464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3665538" y="36988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6137275" y="4003675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6172200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6934200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7162800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6373813" y="3851275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7315200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6705600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 rot="-5400000">
            <a:off x="6362700" y="4117975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7593013" y="385127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6373813" y="3546475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6373813" y="3698875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graphicFrame>
        <p:nvGraphicFramePr>
          <p:cNvPr id="15394" name="Object 34"/>
          <p:cNvGraphicFramePr>
            <a:graphicFrameLocks noChangeAspect="1"/>
          </p:cNvGraphicFramePr>
          <p:nvPr/>
        </p:nvGraphicFramePr>
        <p:xfrm>
          <a:off x="811213" y="3698875"/>
          <a:ext cx="119697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tion" r:id="rId4" imgW="622030" imgH="609336" progId="Equation.3">
                  <p:embed/>
                </p:oleObj>
              </mc:Choice>
              <mc:Fallback>
                <p:oleObj name="Equation" r:id="rId4" imgW="622030" imgH="609336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3698875"/>
                        <a:ext cx="119697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5" name="Text Box 36"/>
          <p:cNvSpPr txBox="1">
            <a:spLocks noChangeArrowheads="1"/>
          </p:cNvSpPr>
          <p:nvPr/>
        </p:nvSpPr>
        <p:spPr bwMode="auto">
          <a:xfrm>
            <a:off x="2852738" y="4978400"/>
            <a:ext cx="26336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Valore centrale delle osservazioni ordinate</a:t>
            </a:r>
          </a:p>
        </p:txBody>
      </p:sp>
      <p:sp>
        <p:nvSpPr>
          <p:cNvPr id="15396" name="Text Box 37"/>
          <p:cNvSpPr txBox="1">
            <a:spLocks noChangeArrowheads="1"/>
          </p:cNvSpPr>
          <p:nvPr/>
        </p:nvSpPr>
        <p:spPr bwMode="auto">
          <a:xfrm>
            <a:off x="6321425" y="49784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Valore pi</a:t>
            </a:r>
            <a:r>
              <a:rPr lang="it-IT" altLang="it-IT" sz="2000">
                <a:cs typeface="Arial" charset="0"/>
              </a:rPr>
              <a:t>ù</a:t>
            </a:r>
            <a:r>
              <a:rPr lang="en-US" altLang="it-IT" sz="2400" b="1">
                <a:cs typeface="Arial" charset="0"/>
              </a:rPr>
              <a:t> </a:t>
            </a:r>
            <a:r>
              <a:rPr lang="en-US" altLang="it-IT" sz="2000">
                <a:cs typeface="Arial" charset="0"/>
              </a:rPr>
              <a:t> frequente</a:t>
            </a:r>
          </a:p>
        </p:txBody>
      </p:sp>
      <p:sp>
        <p:nvSpPr>
          <p:cNvPr id="15397" name="Text Box 38"/>
          <p:cNvSpPr txBox="1">
            <a:spLocks noChangeArrowheads="1"/>
          </p:cNvSpPr>
          <p:nvPr/>
        </p:nvSpPr>
        <p:spPr bwMode="auto">
          <a:xfrm>
            <a:off x="838200" y="4994275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Media Aritmetica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it-IT" sz="3600" dirty="0" smtClean="0">
                <a:solidFill>
                  <a:srgbClr val="FF0000"/>
                </a:solidFill>
              </a:rPr>
              <a:t>Media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Aritmetica</a:t>
            </a:r>
            <a:endParaRPr lang="en-US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70384"/>
            <a:ext cx="8077200" cy="4114800"/>
          </a:xfrm>
        </p:spPr>
        <p:txBody>
          <a:bodyPr/>
          <a:lstStyle/>
          <a:p>
            <a:pPr eaLnBrk="1" hangingPunct="1"/>
            <a:r>
              <a:rPr lang="en-AU" altLang="it-IT" sz="2200" dirty="0"/>
              <a:t>E’ </a:t>
            </a:r>
            <a:r>
              <a:rPr lang="it-IT" sz="2200" dirty="0"/>
              <a:t>è quel valore (non necessariamente una modalità osservata) che rileva la tendenza centrale della distribuzione</a:t>
            </a:r>
          </a:p>
          <a:p>
            <a:pPr eaLnBrk="1" hangingPunct="1"/>
            <a:r>
              <a:rPr lang="en-US" altLang="it-IT" sz="2200" dirty="0" smtClean="0"/>
              <a:t>E’ la </a:t>
            </a:r>
            <a:r>
              <a:rPr lang="en-US" altLang="it-IT" sz="2200" dirty="0" err="1"/>
              <a:t>misura</a:t>
            </a:r>
            <a:r>
              <a:rPr lang="en-US" altLang="it-IT" sz="2200" dirty="0"/>
              <a:t> di </a:t>
            </a:r>
            <a:r>
              <a:rPr lang="en-US" altLang="it-IT" sz="2200" dirty="0" err="1"/>
              <a:t>tendenza</a:t>
            </a:r>
            <a:r>
              <a:rPr lang="en-US" altLang="it-IT" sz="2200" dirty="0"/>
              <a:t> </a:t>
            </a:r>
            <a:r>
              <a:rPr lang="en-US" altLang="it-IT" sz="2200" dirty="0" err="1"/>
              <a:t>centrale</a:t>
            </a:r>
            <a:r>
              <a:rPr lang="en-US" altLang="it-IT" sz="2200" dirty="0"/>
              <a:t> pi</a:t>
            </a:r>
            <a:r>
              <a:rPr lang="it-IT" altLang="it-IT" sz="2200" dirty="0"/>
              <a:t>ù</a:t>
            </a:r>
            <a:r>
              <a:rPr lang="en-US" altLang="it-IT" sz="2200" dirty="0"/>
              <a:t> </a:t>
            </a:r>
            <a:r>
              <a:rPr lang="en-US" altLang="it-IT" sz="2200" dirty="0" err="1"/>
              <a:t>comune</a:t>
            </a:r>
            <a:endParaRPr lang="en-US" altLang="it-IT" sz="2200" dirty="0"/>
          </a:p>
          <a:p>
            <a:pPr eaLnBrk="1" hangingPunct="1"/>
            <a:r>
              <a:rPr lang="en-US" altLang="it-IT" sz="2200" dirty="0"/>
              <a:t>Media = </a:t>
            </a:r>
            <a:r>
              <a:rPr lang="en-US" altLang="it-IT" sz="2200" dirty="0" err="1"/>
              <a:t>somma</a:t>
            </a:r>
            <a:r>
              <a:rPr lang="en-US" altLang="it-IT" sz="2200" dirty="0"/>
              <a:t> </a:t>
            </a:r>
            <a:r>
              <a:rPr lang="en-US" altLang="it-IT" sz="2200" dirty="0" err="1" smtClean="0"/>
              <a:t>dei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valori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diviso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il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numero</a:t>
            </a:r>
            <a:r>
              <a:rPr lang="en-US" altLang="it-IT" sz="2200" dirty="0" smtClean="0"/>
              <a:t> di </a:t>
            </a:r>
            <a:r>
              <a:rPr lang="en-US" altLang="it-IT" sz="2200" dirty="0" err="1" smtClean="0"/>
              <a:t>valori</a:t>
            </a:r>
            <a:endParaRPr lang="en-US" altLang="it-IT" sz="2200" dirty="0" smtClean="0"/>
          </a:p>
          <a:p>
            <a:pPr eaLnBrk="1" hangingPunct="1"/>
            <a:r>
              <a:rPr lang="en-US" altLang="it-IT" sz="2200" dirty="0" err="1" smtClean="0"/>
              <a:t>Influenzata</a:t>
            </a:r>
            <a:r>
              <a:rPr lang="en-US" altLang="it-IT" sz="2200" dirty="0" smtClean="0"/>
              <a:t> da </a:t>
            </a:r>
            <a:r>
              <a:rPr lang="en-US" altLang="it-IT" sz="2200" dirty="0" err="1" smtClean="0"/>
              <a:t>valori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estremi</a:t>
            </a:r>
            <a:r>
              <a:rPr lang="en-US" altLang="it-IT" sz="2200" dirty="0" smtClean="0"/>
              <a:t> (outlier)</a:t>
            </a:r>
          </a:p>
          <a:p>
            <a:pPr eaLnBrk="1" hangingPunct="1">
              <a:buFontTx/>
              <a:buNone/>
            </a:pPr>
            <a:endParaRPr lang="en-US" altLang="it-IT" sz="2200" dirty="0" smtClean="0"/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 rot="-5400000">
            <a:off x="5905500" y="43053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703263" y="38862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522288" y="3798888"/>
            <a:ext cx="3984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/>
              <a:t>0  1   2   3   4   5   6   7   8   9   10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609600" y="3657600"/>
            <a:ext cx="314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2400"/>
          </a:p>
        </p:txBody>
      </p:sp>
      <p:sp>
        <p:nvSpPr>
          <p:cNvPr id="16392" name="Oval 9"/>
          <p:cNvSpPr>
            <a:spLocks noChangeArrowheads="1"/>
          </p:cNvSpPr>
          <p:nvPr/>
        </p:nvSpPr>
        <p:spPr bwMode="auto">
          <a:xfrm>
            <a:off x="838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393" name="Oval 10"/>
          <p:cNvSpPr>
            <a:spLocks noChangeArrowheads="1"/>
          </p:cNvSpPr>
          <p:nvPr/>
        </p:nvSpPr>
        <p:spPr bwMode="auto">
          <a:xfrm>
            <a:off x="1143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394" name="Oval 11"/>
          <p:cNvSpPr>
            <a:spLocks noChangeArrowheads="1"/>
          </p:cNvSpPr>
          <p:nvPr/>
        </p:nvSpPr>
        <p:spPr bwMode="auto">
          <a:xfrm>
            <a:off x="14478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395" name="Oval 12"/>
          <p:cNvSpPr>
            <a:spLocks noChangeArrowheads="1"/>
          </p:cNvSpPr>
          <p:nvPr/>
        </p:nvSpPr>
        <p:spPr bwMode="auto">
          <a:xfrm>
            <a:off x="17526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396" name="Oval 13"/>
          <p:cNvSpPr>
            <a:spLocks noChangeArrowheads="1"/>
          </p:cNvSpPr>
          <p:nvPr/>
        </p:nvSpPr>
        <p:spPr bwMode="auto">
          <a:xfrm>
            <a:off x="20574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397" name="AutoShape 14"/>
          <p:cNvSpPr>
            <a:spLocks noChangeArrowheads="1"/>
          </p:cNvSpPr>
          <p:nvPr/>
        </p:nvSpPr>
        <p:spPr bwMode="auto">
          <a:xfrm rot="-5400000">
            <a:off x="1257300" y="43053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1447800" y="4800600"/>
            <a:ext cx="191770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 b="1"/>
              <a:t>Media = 3</a:t>
            </a:r>
          </a:p>
        </p:txBody>
      </p:sp>
      <p:sp>
        <p:nvSpPr>
          <p:cNvPr id="16399" name="Line 16"/>
          <p:cNvSpPr>
            <a:spLocks noChangeShapeType="1"/>
          </p:cNvSpPr>
          <p:nvPr/>
        </p:nvSpPr>
        <p:spPr bwMode="auto">
          <a:xfrm>
            <a:off x="5046663" y="38862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4724400" y="3810000"/>
            <a:ext cx="39846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/>
              <a:t>  0  1   2   3   4   5   6   7   8   9   10</a:t>
            </a:r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4953000" y="3657600"/>
            <a:ext cx="314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2400"/>
          </a:p>
        </p:txBody>
      </p:sp>
      <p:sp>
        <p:nvSpPr>
          <p:cNvPr id="16402" name="Oval 19"/>
          <p:cNvSpPr>
            <a:spLocks noChangeArrowheads="1"/>
          </p:cNvSpPr>
          <p:nvPr/>
        </p:nvSpPr>
        <p:spPr bwMode="auto">
          <a:xfrm>
            <a:off x="51816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403" name="Oval 20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404" name="Oval 21"/>
          <p:cNvSpPr>
            <a:spLocks noChangeArrowheads="1"/>
          </p:cNvSpPr>
          <p:nvPr/>
        </p:nvSpPr>
        <p:spPr bwMode="auto">
          <a:xfrm>
            <a:off x="5791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405" name="Oval 22"/>
          <p:cNvSpPr>
            <a:spLocks noChangeArrowheads="1"/>
          </p:cNvSpPr>
          <p:nvPr/>
        </p:nvSpPr>
        <p:spPr bwMode="auto">
          <a:xfrm>
            <a:off x="6096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406" name="Oval 23"/>
          <p:cNvSpPr>
            <a:spLocks noChangeArrowheads="1"/>
          </p:cNvSpPr>
          <p:nvPr/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6407" name="Rectangle 24"/>
          <p:cNvSpPr>
            <a:spLocks noChangeArrowheads="1"/>
          </p:cNvSpPr>
          <p:nvPr/>
        </p:nvSpPr>
        <p:spPr bwMode="auto">
          <a:xfrm>
            <a:off x="6096000" y="4800600"/>
            <a:ext cx="1804988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 b="1"/>
              <a:t>Media = 4</a:t>
            </a:r>
          </a:p>
        </p:txBody>
      </p:sp>
      <p:graphicFrame>
        <p:nvGraphicFramePr>
          <p:cNvPr id="16408" name="Object 25"/>
          <p:cNvGraphicFramePr>
            <a:graphicFrameLocks noChangeAspect="1"/>
          </p:cNvGraphicFramePr>
          <p:nvPr/>
        </p:nvGraphicFramePr>
        <p:xfrm>
          <a:off x="838200" y="5410200"/>
          <a:ext cx="30226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Equation" r:id="rId4" imgW="1625600" imgH="393700" progId="Equation.3">
                  <p:embed/>
                </p:oleObj>
              </mc:Choice>
              <mc:Fallback>
                <p:oleObj name="Equation" r:id="rId4" imgW="16256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30226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9" name="Object 26"/>
          <p:cNvGraphicFramePr>
            <a:graphicFrameLocks noChangeAspect="1"/>
          </p:cNvGraphicFramePr>
          <p:nvPr/>
        </p:nvGraphicFramePr>
        <p:xfrm>
          <a:off x="5276850" y="5410200"/>
          <a:ext cx="31877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Equation" r:id="rId6" imgW="1714500" imgH="393700" progId="Equation.3">
                  <p:embed/>
                </p:oleObj>
              </mc:Choice>
              <mc:Fallback>
                <p:oleObj name="Equation" r:id="rId6" imgW="17145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5410200"/>
                        <a:ext cx="31877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it-IT" sz="3600" dirty="0" smtClean="0">
                <a:solidFill>
                  <a:srgbClr val="FF0000"/>
                </a:solidFill>
              </a:rPr>
              <a:t>Media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Aritmetica</a:t>
            </a:r>
            <a:endParaRPr lang="en-US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781396"/>
              </p:ext>
            </p:extLst>
          </p:nvPr>
        </p:nvGraphicFramePr>
        <p:xfrm>
          <a:off x="4932040" y="2492895"/>
          <a:ext cx="3674718" cy="1181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4" name="Equazione" r:id="rId4" imgW="1892300" imgH="609600" progId="Equation.3">
                  <p:embed/>
                </p:oleObj>
              </mc:Choice>
              <mc:Fallback>
                <p:oleObj name="Equazione" r:id="rId4" imgW="1892300" imgH="60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492895"/>
                        <a:ext cx="3674718" cy="1181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51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6" y="2204864"/>
            <a:ext cx="928115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4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it-IT" sz="3600" smtClean="0">
                <a:solidFill>
                  <a:srgbClr val="FF0000"/>
                </a:solidFill>
              </a:rPr>
              <a:t>Mediana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it-IT" sz="2200" dirty="0" smtClean="0"/>
              <a:t>In </a:t>
            </a:r>
            <a:r>
              <a:rPr lang="en-US" altLang="it-IT" sz="2200" dirty="0" err="1" smtClean="0"/>
              <a:t>una</a:t>
            </a:r>
            <a:r>
              <a:rPr lang="en-US" altLang="it-IT" sz="2200" dirty="0" smtClean="0"/>
              <a:t> </a:t>
            </a:r>
            <a:r>
              <a:rPr lang="en-US" altLang="it-IT" sz="2200" u="sng" dirty="0" err="1" smtClean="0"/>
              <a:t>lista</a:t>
            </a:r>
            <a:r>
              <a:rPr lang="en-US" altLang="it-IT" sz="2200" u="sng" dirty="0" smtClean="0"/>
              <a:t> </a:t>
            </a:r>
            <a:r>
              <a:rPr lang="en-US" altLang="it-IT" sz="2200" u="sng" dirty="0" err="1" smtClean="0"/>
              <a:t>ordinata</a:t>
            </a:r>
            <a:r>
              <a:rPr lang="en-US" altLang="it-IT" sz="2200" dirty="0" smtClean="0"/>
              <a:t>, la </a:t>
            </a:r>
            <a:r>
              <a:rPr lang="en-US" altLang="it-IT" sz="2200" dirty="0" err="1" smtClean="0"/>
              <a:t>mediana</a:t>
            </a:r>
            <a:r>
              <a:rPr lang="en-US" altLang="it-IT" sz="2200" dirty="0" smtClean="0"/>
              <a:t> </a:t>
            </a:r>
            <a:r>
              <a:rPr lang="it-IT" altLang="it-IT" sz="2200" dirty="0" smtClean="0"/>
              <a:t>è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il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valore</a:t>
            </a:r>
            <a:r>
              <a:rPr lang="en-US" altLang="it-IT" sz="2200" dirty="0" smtClean="0"/>
              <a:t> “</a:t>
            </a:r>
            <a:r>
              <a:rPr lang="en-US" altLang="it-IT" sz="2200" dirty="0" err="1" smtClean="0"/>
              <a:t>centrale</a:t>
            </a:r>
            <a:r>
              <a:rPr lang="en-US" altLang="it-IT" sz="2200" dirty="0" smtClean="0"/>
              <a:t>” (50% </a:t>
            </a:r>
            <a:r>
              <a:rPr lang="en-US" altLang="it-IT" sz="2200" dirty="0" err="1" smtClean="0"/>
              <a:t>sopra</a:t>
            </a:r>
            <a:r>
              <a:rPr lang="en-US" altLang="it-IT" sz="2200" dirty="0" smtClean="0"/>
              <a:t>, 50% sotto)</a:t>
            </a:r>
          </a:p>
          <a:p>
            <a:pPr eaLnBrk="1" hangingPunct="1"/>
            <a:endParaRPr lang="en-US" altLang="it-IT" sz="2200" dirty="0" smtClean="0"/>
          </a:p>
          <a:p>
            <a:pPr eaLnBrk="1" hangingPunct="1">
              <a:buFontTx/>
              <a:buNone/>
            </a:pPr>
            <a:r>
              <a:rPr lang="en-US" altLang="it-IT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it-IT" dirty="0" smtClean="0"/>
              <a:t> </a:t>
            </a:r>
          </a:p>
          <a:p>
            <a:pPr eaLnBrk="1" hangingPunct="1"/>
            <a:endParaRPr lang="en-US" altLang="it-IT" dirty="0" smtClean="0"/>
          </a:p>
          <a:p>
            <a:pPr eaLnBrk="1" hangingPunct="1">
              <a:buFontTx/>
              <a:buNone/>
            </a:pPr>
            <a:endParaRPr lang="en-US" altLang="it-IT" dirty="0" smtClean="0"/>
          </a:p>
          <a:p>
            <a:pPr eaLnBrk="1" hangingPunct="1"/>
            <a:r>
              <a:rPr lang="en-US" altLang="it-IT" sz="2200" dirty="0" smtClean="0"/>
              <a:t>Non </a:t>
            </a:r>
            <a:r>
              <a:rPr lang="en-US" altLang="it-IT" sz="2200" dirty="0" err="1" smtClean="0"/>
              <a:t>influenzata</a:t>
            </a:r>
            <a:r>
              <a:rPr lang="en-US" altLang="it-IT" sz="2200" dirty="0" smtClean="0"/>
              <a:t> da </a:t>
            </a:r>
            <a:r>
              <a:rPr lang="en-US" altLang="it-IT" sz="2200" dirty="0" err="1" smtClean="0"/>
              <a:t>valori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estremi</a:t>
            </a:r>
            <a:endParaRPr lang="en-US" altLang="it-IT" sz="2200" dirty="0" smtClean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-5400000">
            <a:off x="5600700" y="3533775"/>
            <a:ext cx="457200" cy="228600"/>
          </a:xfrm>
          <a:prstGeom prst="rightArrow">
            <a:avLst>
              <a:gd name="adj1" fmla="val 50000"/>
              <a:gd name="adj2" fmla="val 5037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27063" y="3190875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46088" y="3103563"/>
            <a:ext cx="3984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/>
              <a:t>0  1   2   3   4   5   6   7   8   9   10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33400" y="2962275"/>
            <a:ext cx="314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2400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7620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10668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13716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16764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19812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-5400000">
            <a:off x="1257300" y="3533775"/>
            <a:ext cx="457200" cy="228600"/>
          </a:xfrm>
          <a:prstGeom prst="rightArrow">
            <a:avLst>
              <a:gd name="adj1" fmla="val 50000"/>
              <a:gd name="adj2" fmla="val 5037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1371600" y="3952875"/>
            <a:ext cx="20669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 b="1"/>
              <a:t>Mediana = 3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970463" y="3190875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648200" y="3114675"/>
            <a:ext cx="39846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/>
              <a:t>  0  1   2   3   4   5   6   7   8   9   10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4876800" y="2962275"/>
            <a:ext cx="314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2400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54102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57150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60198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80010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5715000" y="3952875"/>
            <a:ext cx="203835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 b="1"/>
              <a:t>Mediana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it-IT" sz="3600" smtClean="0">
                <a:solidFill>
                  <a:srgbClr val="FF0000"/>
                </a:solidFill>
              </a:rPr>
              <a:t>Moda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08050"/>
            <a:ext cx="8077200" cy="4532313"/>
          </a:xfrm>
        </p:spPr>
        <p:txBody>
          <a:bodyPr/>
          <a:lstStyle/>
          <a:p>
            <a:pPr eaLnBrk="1" hangingPunct="1"/>
            <a:r>
              <a:rPr lang="en-US" altLang="it-IT" sz="2400" dirty="0" err="1" smtClean="0"/>
              <a:t>Valore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occorre</a:t>
            </a:r>
            <a:r>
              <a:rPr lang="en-US" altLang="it-IT" sz="2400" dirty="0" smtClean="0"/>
              <a:t> pi</a:t>
            </a:r>
            <a:r>
              <a:rPr lang="it-IT" altLang="it-IT" sz="2400" dirty="0" smtClean="0"/>
              <a:t>ù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frequentemente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cioè</a:t>
            </a:r>
            <a:r>
              <a:rPr lang="en-US" altLang="it-IT" sz="2400" dirty="0" smtClean="0"/>
              <a:t> </a:t>
            </a:r>
            <a:r>
              <a:rPr lang="it-IT" altLang="it-IT" sz="2400" dirty="0" smtClean="0"/>
              <a:t>quella modalità della distribuzione di frequenza alla quale è associata la frequenza assoluta (o relativa) maggiore</a:t>
            </a:r>
            <a:endParaRPr lang="en-US" altLang="it-IT" sz="2400" dirty="0" smtClean="0"/>
          </a:p>
          <a:p>
            <a:pPr eaLnBrk="1" hangingPunct="1"/>
            <a:r>
              <a:rPr lang="en-US" altLang="it-IT" sz="2400" dirty="0" smtClean="0"/>
              <a:t>Non </a:t>
            </a:r>
            <a:r>
              <a:rPr lang="en-US" altLang="it-IT" sz="2400" dirty="0" err="1" smtClean="0"/>
              <a:t>influenzata</a:t>
            </a:r>
            <a:r>
              <a:rPr lang="en-US" altLang="it-IT" sz="2400" dirty="0" smtClean="0"/>
              <a:t> da </a:t>
            </a:r>
            <a:r>
              <a:rPr lang="en-US" altLang="it-IT" sz="2400" dirty="0" err="1" smtClean="0"/>
              <a:t>valori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estremi</a:t>
            </a:r>
            <a:endParaRPr lang="en-US" altLang="it-IT" sz="2400" dirty="0" smtClean="0"/>
          </a:p>
          <a:p>
            <a:pPr eaLnBrk="1" hangingPunct="1"/>
            <a:r>
              <a:rPr lang="en-US" altLang="it-IT" sz="2400" dirty="0" err="1" smtClean="0"/>
              <a:t>Usata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sia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dati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numerici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categorici</a:t>
            </a:r>
            <a:endParaRPr lang="en-US" altLang="it-IT" sz="2400" dirty="0" smtClean="0"/>
          </a:p>
          <a:p>
            <a:pPr eaLnBrk="1" hangingPunct="1"/>
            <a:r>
              <a:rPr lang="en-US" altLang="it-IT" sz="2400" dirty="0" err="1" smtClean="0"/>
              <a:t>Pu</a:t>
            </a:r>
            <a:r>
              <a:rPr lang="it-IT" altLang="it-IT" sz="2400" dirty="0" smtClean="0"/>
              <a:t>ò</a:t>
            </a:r>
            <a:r>
              <a:rPr lang="en-US" altLang="it-IT" sz="2400" dirty="0" smtClean="0"/>
              <a:t> non </a:t>
            </a:r>
            <a:r>
              <a:rPr lang="en-US" altLang="it-IT" sz="2400" dirty="0" err="1" smtClean="0"/>
              <a:t>esserci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una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moda</a:t>
            </a:r>
            <a:endParaRPr lang="en-US" altLang="it-IT" sz="2400" dirty="0" smtClean="0"/>
          </a:p>
          <a:p>
            <a:pPr eaLnBrk="1" hangingPunct="1"/>
            <a:r>
              <a:rPr lang="en-US" altLang="it-IT" sz="2400" dirty="0" err="1" smtClean="0"/>
              <a:t>Ci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</a:t>
            </a:r>
            <a:r>
              <a:rPr lang="it-IT" altLang="it-IT" sz="2400" dirty="0" smtClean="0"/>
              <a:t>ò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essere</a:t>
            </a:r>
            <a:r>
              <a:rPr lang="en-US" altLang="it-IT" sz="2400" dirty="0" smtClean="0"/>
              <a:t> pi</a:t>
            </a:r>
            <a:r>
              <a:rPr lang="it-IT" altLang="it-IT" sz="2400" dirty="0" smtClean="0"/>
              <a:t>ù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una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moda</a:t>
            </a:r>
            <a:endParaRPr lang="en-US" altLang="it-IT" sz="2400" dirty="0" smtClean="0"/>
          </a:p>
          <a:p>
            <a:pPr eaLnBrk="1" hangingPunct="1"/>
            <a:endParaRPr lang="en-US" altLang="it-IT" sz="2200" dirty="0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54038" y="47625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95288" y="4756150"/>
            <a:ext cx="5410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600" b="1"/>
              <a:t>0   1   2   3   4   5   6   7   8   9   10   11   12   13   14</a:t>
            </a:r>
            <a:r>
              <a:rPr lang="en-US" altLang="it-IT" sz="1800" b="1"/>
              <a:t>   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700088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2985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18319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24415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1831975" y="43053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9749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2974975" y="43053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2974975" y="40767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3268663" y="5360988"/>
            <a:ext cx="16986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 b="1"/>
              <a:t>Moda = 9</a:t>
            </a: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33559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 rot="-5400000">
            <a:off x="2804319" y="5158582"/>
            <a:ext cx="609600" cy="398462"/>
          </a:xfrm>
          <a:prstGeom prst="rightArrow">
            <a:avLst>
              <a:gd name="adj1" fmla="val 31481"/>
              <a:gd name="adj2" fmla="val 3865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3754438" y="4762500"/>
            <a:ext cx="1296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41179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4117975" y="43053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45751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49561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6262688" y="47625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262688" y="4689475"/>
            <a:ext cx="25368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/>
              <a:t>0   1   2   3   4   5   6</a:t>
            </a:r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6338888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6643688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6948488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7253288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78517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8156575" y="45339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6643688" y="5195888"/>
            <a:ext cx="16224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 b="1"/>
              <a:t>No Moda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it-IT" sz="3600" smtClean="0">
                <a:solidFill>
                  <a:srgbClr val="FF0000"/>
                </a:solidFill>
              </a:rPr>
              <a:t>Moda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05" y="371703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Quale è la </a:t>
            </a:r>
            <a:r>
              <a:rPr lang="en-AU" dirty="0" err="1" smtClean="0"/>
              <a:t>moda</a:t>
            </a:r>
            <a:r>
              <a:rPr lang="en-AU" dirty="0" smtClean="0"/>
              <a:t> </a:t>
            </a:r>
            <a:r>
              <a:rPr lang="en-AU" dirty="0" err="1" smtClean="0"/>
              <a:t>della</a:t>
            </a:r>
            <a:r>
              <a:rPr lang="en-AU" dirty="0" smtClean="0"/>
              <a:t> </a:t>
            </a:r>
            <a:r>
              <a:rPr lang="en-AU" dirty="0" err="1" smtClean="0"/>
              <a:t>variabile</a:t>
            </a:r>
            <a:r>
              <a:rPr lang="en-AU" dirty="0" smtClean="0"/>
              <a:t> “</a:t>
            </a:r>
            <a:r>
              <a:rPr lang="en-AU" dirty="0" err="1" smtClean="0"/>
              <a:t>Sesso</a:t>
            </a:r>
            <a:r>
              <a:rPr lang="en-AU" dirty="0" smtClean="0"/>
              <a:t>”?</a:t>
            </a:r>
            <a:endParaRPr lang="it-IT" dirty="0"/>
          </a:p>
        </p:txBody>
      </p:sp>
      <p:sp>
        <p:nvSpPr>
          <p:cNvPr id="36" name="TextBox 35"/>
          <p:cNvSpPr txBox="1"/>
          <p:nvPr/>
        </p:nvSpPr>
        <p:spPr>
          <a:xfrm>
            <a:off x="467544" y="90872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Quale è la </a:t>
            </a:r>
            <a:r>
              <a:rPr lang="en-AU" dirty="0" err="1" smtClean="0"/>
              <a:t>moda</a:t>
            </a:r>
            <a:r>
              <a:rPr lang="en-AU" dirty="0" smtClean="0"/>
              <a:t> </a:t>
            </a:r>
            <a:r>
              <a:rPr lang="en-AU" dirty="0" err="1" smtClean="0"/>
              <a:t>della</a:t>
            </a:r>
            <a:r>
              <a:rPr lang="en-AU" dirty="0" smtClean="0"/>
              <a:t> </a:t>
            </a:r>
            <a:r>
              <a:rPr lang="en-AU" dirty="0" err="1" smtClean="0"/>
              <a:t>variabile</a:t>
            </a:r>
            <a:r>
              <a:rPr lang="en-AU" dirty="0" smtClean="0"/>
              <a:t> “</a:t>
            </a:r>
            <a:r>
              <a:rPr lang="en-AU" dirty="0" err="1" smtClean="0"/>
              <a:t>Titolo</a:t>
            </a:r>
            <a:r>
              <a:rPr lang="en-AU" dirty="0" smtClean="0"/>
              <a:t> di Studio”?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467544" y="2276872"/>
            <a:ext cx="4031805" cy="288032"/>
          </a:xfrm>
          <a:prstGeom prst="rect">
            <a:avLst/>
          </a:prstGeom>
          <a:solidFill>
            <a:srgbClr val="FFFF00">
              <a:alpha val="22000"/>
            </a:srgb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Left Arrow 5"/>
          <p:cNvSpPr/>
          <p:nvPr/>
        </p:nvSpPr>
        <p:spPr>
          <a:xfrm rot="1414488">
            <a:off x="4572000" y="2479140"/>
            <a:ext cx="864096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Left Arrow 39"/>
          <p:cNvSpPr/>
          <p:nvPr/>
        </p:nvSpPr>
        <p:spPr>
          <a:xfrm rot="10184364">
            <a:off x="3027865" y="5155120"/>
            <a:ext cx="864096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655" y="4435820"/>
            <a:ext cx="2150071" cy="12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4083020" y="5212233"/>
            <a:ext cx="3513316" cy="218477"/>
          </a:xfrm>
          <a:prstGeom prst="rect">
            <a:avLst/>
          </a:prstGeom>
          <a:solidFill>
            <a:srgbClr val="FFFF00">
              <a:alpha val="22000"/>
            </a:srgb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72" y="1769143"/>
            <a:ext cx="3384672" cy="129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51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0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7525"/>
            <a:ext cx="9144000" cy="1111250"/>
          </a:xfrm>
        </p:spPr>
        <p:txBody>
          <a:bodyPr/>
          <a:lstStyle/>
          <a:p>
            <a:pPr eaLnBrk="1" hangingPunct="1"/>
            <a:r>
              <a:rPr lang="it-IT" altLang="it-IT" sz="2800" smtClean="0">
                <a:solidFill>
                  <a:srgbClr val="FF0000"/>
                </a:solidFill>
              </a:rPr>
              <a:t>Metodi Quantitativi per Economia, Finanza e Management</a:t>
            </a:r>
            <a:br>
              <a:rPr lang="it-IT" altLang="it-IT" sz="2800" smtClean="0">
                <a:solidFill>
                  <a:srgbClr val="FF0000"/>
                </a:solidFill>
              </a:rPr>
            </a:br>
            <a:r>
              <a:rPr lang="it-IT" altLang="it-IT" sz="2800" smtClean="0">
                <a:solidFill>
                  <a:srgbClr val="FF0000"/>
                </a:solidFill>
              </a:rPr>
              <a:t>SUDDIVISIONE PER ESERCITAZIONI</a:t>
            </a:r>
            <a:endParaRPr lang="en-US" altLang="it-IT" sz="2800" smtClean="0">
              <a:solidFill>
                <a:srgbClr val="FF0000"/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611188" y="2411413"/>
            <a:ext cx="82819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Venerdì ore 08.30</a:t>
            </a: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dirty="0"/>
              <a:t>Economia e direzione d'impresa, Marketing.</a:t>
            </a:r>
            <a:br>
              <a:rPr lang="it-IT" altLang="it-IT" sz="2400" dirty="0"/>
            </a:b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b="1" dirty="0"/>
              <a:t>Venerdì ore 11.00</a:t>
            </a: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dirty="0"/>
              <a:t>Amministrazione aziendale e libera professione, </a:t>
            </a:r>
            <a:endParaRPr lang="it-IT" altLang="it-IT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 smtClean="0"/>
              <a:t>Banche </a:t>
            </a:r>
            <a:r>
              <a:rPr lang="it-IT" altLang="it-IT" sz="2400" dirty="0"/>
              <a:t>mercati e finanza d'impresa, </a:t>
            </a:r>
            <a:endParaRPr lang="it-IT" altLang="it-IT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 smtClean="0"/>
              <a:t>Management </a:t>
            </a:r>
            <a:r>
              <a:rPr lang="it-IT" altLang="it-IT" sz="2400" dirty="0"/>
              <a:t>delle risorse umane.</a:t>
            </a:r>
            <a:br>
              <a:rPr lang="it-IT" altLang="it-IT" sz="2400" dirty="0"/>
            </a:br>
            <a:r>
              <a:rPr lang="it-IT" altLang="it-IT" sz="2400" dirty="0"/>
              <a:t/>
            </a:r>
            <a:br>
              <a:rPr lang="it-IT" altLang="it-IT" sz="2400" dirty="0"/>
            </a:br>
            <a:endParaRPr lang="it-IT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it-IT" sz="3600" dirty="0" smtClean="0">
                <a:solidFill>
                  <a:srgbClr val="FF0000"/>
                </a:solidFill>
              </a:rPr>
              <a:t>Media,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Moda</a:t>
            </a:r>
            <a:r>
              <a:rPr lang="en-US" altLang="it-IT" sz="3600" dirty="0" smtClean="0">
                <a:solidFill>
                  <a:srgbClr val="FF0000"/>
                </a:solidFill>
              </a:rPr>
              <a:t> &amp;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Mediana</a:t>
            </a:r>
            <a:endParaRPr lang="en-US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355976" y="1311740"/>
            <a:ext cx="4558073" cy="104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altLang="it-IT" sz="2400" kern="0" dirty="0" smtClean="0"/>
              <a:t>La </a:t>
            </a:r>
            <a:r>
              <a:rPr lang="en-US" altLang="it-IT" sz="2400" kern="0" dirty="0" err="1" smtClean="0"/>
              <a:t>moda</a:t>
            </a:r>
            <a:r>
              <a:rPr lang="en-US" altLang="it-IT" sz="2400" kern="0" dirty="0" smtClean="0"/>
              <a:t> è </a:t>
            </a:r>
            <a:r>
              <a:rPr lang="en-US" altLang="it-IT" sz="2400" kern="0" dirty="0" err="1" smtClean="0"/>
              <a:t>pari</a:t>
            </a:r>
            <a:r>
              <a:rPr lang="en-US" altLang="it-IT" sz="2400" kern="0" dirty="0" smtClean="0"/>
              <a:t> a 1, è </a:t>
            </a:r>
            <a:r>
              <a:rPr lang="en-US" altLang="it-IT" sz="2400" kern="0" dirty="0" err="1" smtClean="0"/>
              <a:t>il</a:t>
            </a:r>
            <a:r>
              <a:rPr lang="en-US" altLang="it-IT" sz="2400" kern="0" dirty="0" smtClean="0"/>
              <a:t> </a:t>
            </a:r>
            <a:r>
              <a:rPr lang="en-US" altLang="it-IT" sz="2400" kern="0" dirty="0" err="1"/>
              <a:t>v</a:t>
            </a:r>
            <a:r>
              <a:rPr lang="en-US" altLang="it-IT" sz="2400" kern="0" dirty="0" err="1" smtClean="0"/>
              <a:t>alore</a:t>
            </a:r>
            <a:r>
              <a:rPr lang="en-US" altLang="it-IT" sz="2400" kern="0" dirty="0" smtClean="0"/>
              <a:t> </a:t>
            </a:r>
            <a:r>
              <a:rPr lang="en-US" altLang="it-IT" sz="2400" kern="0" dirty="0" err="1" smtClean="0"/>
              <a:t>che</a:t>
            </a:r>
            <a:r>
              <a:rPr lang="en-US" altLang="it-IT" sz="2400" kern="0" dirty="0" smtClean="0"/>
              <a:t> </a:t>
            </a:r>
            <a:r>
              <a:rPr lang="en-US" altLang="it-IT" sz="2400" kern="0" dirty="0" err="1" smtClean="0"/>
              <a:t>occorre</a:t>
            </a:r>
            <a:r>
              <a:rPr lang="en-US" altLang="it-IT" sz="2400" kern="0" dirty="0" smtClean="0"/>
              <a:t> pi</a:t>
            </a:r>
            <a:r>
              <a:rPr lang="it-IT" altLang="it-IT" sz="2400" kern="0" dirty="0" smtClean="0"/>
              <a:t>ù</a:t>
            </a:r>
            <a:r>
              <a:rPr lang="en-US" altLang="it-IT" sz="2400" kern="0" dirty="0" smtClean="0"/>
              <a:t> </a:t>
            </a:r>
            <a:r>
              <a:rPr lang="en-US" altLang="it-IT" sz="2400" kern="0" dirty="0" err="1" smtClean="0"/>
              <a:t>frequentemente</a:t>
            </a:r>
            <a:endParaRPr lang="en-US" altLang="it-IT" sz="2200" kern="0" dirty="0" smtClean="0"/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 rot="-5400000">
            <a:off x="1639926" y="2238425"/>
            <a:ext cx="609600" cy="398462"/>
          </a:xfrm>
          <a:prstGeom prst="rightArrow">
            <a:avLst>
              <a:gd name="adj1" fmla="val 31481"/>
              <a:gd name="adj2" fmla="val 3865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827584" y="3212976"/>
            <a:ext cx="229235" cy="229298"/>
          </a:xfrm>
          <a:prstGeom prst="ellipse">
            <a:avLst/>
          </a:prstGeom>
          <a:solidFill>
            <a:srgbClr val="009999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1187624" y="3212976"/>
            <a:ext cx="229235" cy="229298"/>
          </a:xfrm>
          <a:prstGeom prst="ellipse">
            <a:avLst/>
          </a:prstGeom>
          <a:solidFill>
            <a:srgbClr val="009999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1577644" y="3212976"/>
            <a:ext cx="229235" cy="229298"/>
          </a:xfrm>
          <a:prstGeom prst="ellipse">
            <a:avLst/>
          </a:prstGeom>
          <a:solidFill>
            <a:srgbClr val="009999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1900019" y="3212976"/>
            <a:ext cx="229235" cy="228663"/>
          </a:xfrm>
          <a:prstGeom prst="ellipse">
            <a:avLst/>
          </a:prstGeom>
          <a:solidFill>
            <a:srgbClr val="FFC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2210250" y="3212975"/>
            <a:ext cx="229235" cy="228663"/>
          </a:xfrm>
          <a:prstGeom prst="ellipse">
            <a:avLst/>
          </a:prstGeom>
          <a:solidFill>
            <a:srgbClr val="FFC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6" name="Group 15"/>
          <p:cNvGrpSpPr/>
          <p:nvPr/>
        </p:nvGrpSpPr>
        <p:grpSpPr>
          <a:xfrm>
            <a:off x="148629" y="980728"/>
            <a:ext cx="5495925" cy="1157288"/>
            <a:chOff x="148629" y="980728"/>
            <a:chExt cx="5495925" cy="1157288"/>
          </a:xfrm>
        </p:grpSpPr>
        <p:grpSp>
          <p:nvGrpSpPr>
            <p:cNvPr id="3" name="Group 1"/>
            <p:cNvGrpSpPr>
              <a:grpSpLocks noChangeAspect="1"/>
            </p:cNvGrpSpPr>
            <p:nvPr/>
          </p:nvGrpSpPr>
          <p:grpSpPr bwMode="auto">
            <a:xfrm>
              <a:off x="148629" y="980728"/>
              <a:ext cx="5495925" cy="1157288"/>
              <a:chOff x="1134" y="1272"/>
              <a:chExt cx="8655" cy="1822"/>
            </a:xfrm>
          </p:grpSpPr>
          <p:sp>
            <p:nvSpPr>
              <p:cNvPr id="7" name="AutoShape 11"/>
              <p:cNvSpPr>
                <a:spLocks noChangeAspect="1" noChangeArrowheads="1" noTextEdit="1"/>
              </p:cNvSpPr>
              <p:nvPr/>
            </p:nvSpPr>
            <p:spPr bwMode="auto">
              <a:xfrm>
                <a:off x="1134" y="1272"/>
                <a:ext cx="8655" cy="18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pic>
            <p:nvPicPr>
              <p:cNvPr id="113674" name="Picture 10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2" y="1272"/>
                <a:ext cx="677" cy="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1134" y="2532"/>
                <a:ext cx="8655" cy="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0488" tIns="44450" rIns="90488" bIns="4445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                   1      2      3       4</a:t>
                </a:r>
                <a:endParaRPr kumimoji="0" lang="it-IT" alt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2884" y="2542"/>
                <a:ext cx="447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4502" y="2182"/>
                <a:ext cx="361" cy="36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1" name="Oval 6"/>
              <p:cNvSpPr>
                <a:spLocks noChangeArrowheads="1"/>
              </p:cNvSpPr>
              <p:nvPr/>
            </p:nvSpPr>
            <p:spPr bwMode="auto">
              <a:xfrm>
                <a:off x="6166" y="2160"/>
                <a:ext cx="360" cy="360"/>
              </a:xfrm>
              <a:prstGeom prst="ellipse">
                <a:avLst/>
              </a:prstGeom>
              <a:solidFill>
                <a:srgbClr val="92D05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2" name="Oval 5"/>
              <p:cNvSpPr>
                <a:spLocks noChangeArrowheads="1"/>
              </p:cNvSpPr>
              <p:nvPr/>
            </p:nvSpPr>
            <p:spPr bwMode="auto">
              <a:xfrm>
                <a:off x="4502" y="1822"/>
                <a:ext cx="361" cy="36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" name="Oval 4"/>
              <p:cNvSpPr>
                <a:spLocks noChangeArrowheads="1"/>
              </p:cNvSpPr>
              <p:nvPr/>
            </p:nvSpPr>
            <p:spPr bwMode="auto">
              <a:xfrm>
                <a:off x="3781" y="1821"/>
                <a:ext cx="361" cy="361"/>
              </a:xfrm>
              <a:prstGeom prst="ellipse">
                <a:avLst/>
              </a:prstGeom>
              <a:solidFill>
                <a:srgbClr val="0099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4" name="Oval 3"/>
              <p:cNvSpPr>
                <a:spLocks noChangeArrowheads="1"/>
              </p:cNvSpPr>
              <p:nvPr/>
            </p:nvSpPr>
            <p:spPr bwMode="auto">
              <a:xfrm>
                <a:off x="3781" y="2182"/>
                <a:ext cx="361" cy="360"/>
              </a:xfrm>
              <a:prstGeom prst="ellipse">
                <a:avLst/>
              </a:prstGeom>
              <a:solidFill>
                <a:srgbClr val="0099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" name="Oval 2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359" cy="362"/>
              </a:xfrm>
              <a:prstGeom prst="ellipse">
                <a:avLst/>
              </a:prstGeom>
              <a:solidFill>
                <a:srgbClr val="0099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2781973" y="1544153"/>
              <a:ext cx="229235" cy="22866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2532048" y="3212974"/>
            <a:ext cx="229235" cy="2286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2878668" y="3225334"/>
            <a:ext cx="228600" cy="228663"/>
          </a:xfrm>
          <a:prstGeom prst="ellipse">
            <a:avLst/>
          </a:prstGeom>
          <a:solidFill>
            <a:srgbClr val="92D05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34010" y="3453997"/>
            <a:ext cx="5495925" cy="35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1    1    1</a:t>
            </a:r>
            <a:r>
              <a:rPr kumimoji="0" lang="it-IT" altLang="it-IT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2   2   3   4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16"/>
          <p:cNvSpPr>
            <a:spLocks noChangeArrowheads="1"/>
          </p:cNvSpPr>
          <p:nvPr/>
        </p:nvSpPr>
        <p:spPr bwMode="auto">
          <a:xfrm rot="-5400000">
            <a:off x="1705657" y="3912088"/>
            <a:ext cx="609600" cy="398462"/>
          </a:xfrm>
          <a:prstGeom prst="rightArrow">
            <a:avLst>
              <a:gd name="adj1" fmla="val 31481"/>
              <a:gd name="adj2" fmla="val 3865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343949" y="2918345"/>
            <a:ext cx="5570100" cy="104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altLang="it-IT" sz="2400" dirty="0" smtClean="0"/>
              <a:t>In </a:t>
            </a:r>
            <a:r>
              <a:rPr lang="en-US" altLang="it-IT" sz="2400" dirty="0" err="1"/>
              <a:t>una</a:t>
            </a:r>
            <a:r>
              <a:rPr lang="en-US" altLang="it-IT" sz="2400" dirty="0"/>
              <a:t> </a:t>
            </a:r>
            <a:r>
              <a:rPr lang="en-US" altLang="it-IT" sz="2400" u="sng" dirty="0" err="1"/>
              <a:t>lista</a:t>
            </a:r>
            <a:r>
              <a:rPr lang="en-US" altLang="it-IT" sz="2400" u="sng" dirty="0"/>
              <a:t> </a:t>
            </a:r>
            <a:r>
              <a:rPr lang="en-US" altLang="it-IT" sz="2400" u="sng" dirty="0" err="1"/>
              <a:t>ordinata</a:t>
            </a:r>
            <a:r>
              <a:rPr lang="en-US" altLang="it-IT" sz="2400" dirty="0"/>
              <a:t>, la </a:t>
            </a:r>
            <a:r>
              <a:rPr lang="en-US" altLang="it-IT" sz="2400" dirty="0" err="1"/>
              <a:t>mediana</a:t>
            </a:r>
            <a:r>
              <a:rPr lang="en-US" altLang="it-IT" sz="2400" dirty="0"/>
              <a:t> </a:t>
            </a:r>
            <a:r>
              <a:rPr lang="it-IT" altLang="it-IT" sz="2400" dirty="0"/>
              <a:t>è</a:t>
            </a:r>
            <a:r>
              <a:rPr lang="en-US" altLang="it-IT" sz="2400" dirty="0"/>
              <a:t> </a:t>
            </a:r>
            <a:r>
              <a:rPr lang="en-US" altLang="it-IT" sz="2400" dirty="0" err="1"/>
              <a:t>il</a:t>
            </a:r>
            <a:r>
              <a:rPr lang="en-US" altLang="it-IT" sz="2400" dirty="0"/>
              <a:t> </a:t>
            </a:r>
            <a:r>
              <a:rPr lang="en-US" altLang="it-IT" sz="2400" dirty="0" err="1"/>
              <a:t>valore</a:t>
            </a:r>
            <a:r>
              <a:rPr lang="en-US" altLang="it-IT" sz="2400" dirty="0"/>
              <a:t> “</a:t>
            </a:r>
            <a:r>
              <a:rPr lang="en-US" altLang="it-IT" sz="2400" dirty="0" err="1"/>
              <a:t>centrale</a:t>
            </a:r>
            <a:r>
              <a:rPr lang="en-US" altLang="it-IT" sz="2400" dirty="0" smtClean="0"/>
              <a:t>”, è </a:t>
            </a:r>
            <a:r>
              <a:rPr lang="en-US" altLang="it-IT" sz="2400" dirty="0" err="1" smtClean="0"/>
              <a:t>pari</a:t>
            </a:r>
            <a:r>
              <a:rPr lang="en-US" altLang="it-IT" sz="2400" dirty="0" smtClean="0"/>
              <a:t> a 2</a:t>
            </a:r>
            <a:endParaRPr lang="en-US" altLang="it-IT" sz="2200" kern="0" dirty="0" smtClean="0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464081" y="3448883"/>
            <a:ext cx="28416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38" name="Group 37"/>
          <p:cNvGrpSpPr/>
          <p:nvPr/>
        </p:nvGrpSpPr>
        <p:grpSpPr>
          <a:xfrm>
            <a:off x="-684584" y="4653136"/>
            <a:ext cx="5495925" cy="1157288"/>
            <a:chOff x="148629" y="980728"/>
            <a:chExt cx="5495925" cy="1157288"/>
          </a:xfrm>
        </p:grpSpPr>
        <p:grpSp>
          <p:nvGrpSpPr>
            <p:cNvPr id="41" name="Group 1"/>
            <p:cNvGrpSpPr>
              <a:grpSpLocks noChangeAspect="1"/>
            </p:cNvGrpSpPr>
            <p:nvPr/>
          </p:nvGrpSpPr>
          <p:grpSpPr bwMode="auto">
            <a:xfrm>
              <a:off x="148629" y="980728"/>
              <a:ext cx="5495925" cy="1157288"/>
              <a:chOff x="1134" y="1272"/>
              <a:chExt cx="8655" cy="1822"/>
            </a:xfrm>
          </p:grpSpPr>
          <p:sp>
            <p:nvSpPr>
              <p:cNvPr id="43" name="AutoShape 11"/>
              <p:cNvSpPr>
                <a:spLocks noChangeAspect="1" noChangeArrowheads="1" noTextEdit="1"/>
              </p:cNvSpPr>
              <p:nvPr/>
            </p:nvSpPr>
            <p:spPr bwMode="auto">
              <a:xfrm>
                <a:off x="1134" y="1272"/>
                <a:ext cx="8655" cy="18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pic>
            <p:nvPicPr>
              <p:cNvPr id="44" name="Picture 10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2" y="1272"/>
                <a:ext cx="677" cy="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Rectangle 9"/>
              <p:cNvSpPr>
                <a:spLocks noChangeArrowheads="1"/>
              </p:cNvSpPr>
              <p:nvPr/>
            </p:nvSpPr>
            <p:spPr bwMode="auto">
              <a:xfrm>
                <a:off x="1134" y="2532"/>
                <a:ext cx="8655" cy="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0488" tIns="44450" rIns="90488" bIns="4445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                   1      2      3       4</a:t>
                </a:r>
                <a:endParaRPr kumimoji="0" lang="it-IT" alt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Line 8"/>
              <p:cNvSpPr>
                <a:spLocks noChangeShapeType="1"/>
              </p:cNvSpPr>
              <p:nvPr/>
            </p:nvSpPr>
            <p:spPr bwMode="auto">
              <a:xfrm>
                <a:off x="2884" y="2542"/>
                <a:ext cx="447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7" name="Oval 7"/>
              <p:cNvSpPr>
                <a:spLocks noChangeArrowheads="1"/>
              </p:cNvSpPr>
              <p:nvPr/>
            </p:nvSpPr>
            <p:spPr bwMode="auto">
              <a:xfrm>
                <a:off x="4502" y="2182"/>
                <a:ext cx="361" cy="36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8" name="Oval 6"/>
              <p:cNvSpPr>
                <a:spLocks noChangeArrowheads="1"/>
              </p:cNvSpPr>
              <p:nvPr/>
            </p:nvSpPr>
            <p:spPr bwMode="auto">
              <a:xfrm>
                <a:off x="6166" y="2160"/>
                <a:ext cx="360" cy="360"/>
              </a:xfrm>
              <a:prstGeom prst="ellipse">
                <a:avLst/>
              </a:prstGeom>
              <a:solidFill>
                <a:srgbClr val="92D05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9" name="Oval 5"/>
              <p:cNvSpPr>
                <a:spLocks noChangeArrowheads="1"/>
              </p:cNvSpPr>
              <p:nvPr/>
            </p:nvSpPr>
            <p:spPr bwMode="auto">
              <a:xfrm>
                <a:off x="4502" y="1822"/>
                <a:ext cx="361" cy="36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3781" y="1821"/>
                <a:ext cx="361" cy="361"/>
              </a:xfrm>
              <a:prstGeom prst="ellipse">
                <a:avLst/>
              </a:prstGeom>
              <a:solidFill>
                <a:srgbClr val="0099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" name="Oval 3"/>
              <p:cNvSpPr>
                <a:spLocks noChangeArrowheads="1"/>
              </p:cNvSpPr>
              <p:nvPr/>
            </p:nvSpPr>
            <p:spPr bwMode="auto">
              <a:xfrm>
                <a:off x="3781" y="2182"/>
                <a:ext cx="361" cy="360"/>
              </a:xfrm>
              <a:prstGeom prst="ellipse">
                <a:avLst/>
              </a:prstGeom>
              <a:solidFill>
                <a:srgbClr val="0099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2" name="Oval 2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359" cy="362"/>
              </a:xfrm>
              <a:prstGeom prst="ellipse">
                <a:avLst/>
              </a:prstGeom>
              <a:solidFill>
                <a:srgbClr val="0099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2781973" y="1544153"/>
              <a:ext cx="229235" cy="22866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23528" y="594928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(1+1+1+2+2+3+4)/7 = (1*3  + 2*2 + 3*1 + 4*1)/7 = 14/7 = 2</a:t>
            </a:r>
            <a:endParaRPr lang="it-IT" b="1" dirty="0"/>
          </a:p>
        </p:txBody>
      </p:sp>
      <p:sp>
        <p:nvSpPr>
          <p:cNvPr id="18" name="Rectangle 17"/>
          <p:cNvSpPr/>
          <p:nvPr/>
        </p:nvSpPr>
        <p:spPr>
          <a:xfrm>
            <a:off x="3445541" y="4874950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altLang="it-IT" sz="2400" dirty="0">
                <a:latin typeface="+mn-lt"/>
              </a:rPr>
              <a:t>Media = </a:t>
            </a:r>
            <a:r>
              <a:rPr lang="en-US" altLang="it-IT" sz="2400" dirty="0" err="1">
                <a:latin typeface="+mn-lt"/>
              </a:rPr>
              <a:t>somma</a:t>
            </a:r>
            <a:r>
              <a:rPr lang="en-US" altLang="it-IT" sz="2400" dirty="0">
                <a:latin typeface="+mn-lt"/>
              </a:rPr>
              <a:t> </a:t>
            </a:r>
            <a:r>
              <a:rPr lang="en-US" altLang="it-IT" sz="2400" dirty="0" err="1">
                <a:latin typeface="+mn-lt"/>
              </a:rPr>
              <a:t>dei</a:t>
            </a:r>
            <a:r>
              <a:rPr lang="en-US" altLang="it-IT" sz="2400" dirty="0">
                <a:latin typeface="+mn-lt"/>
              </a:rPr>
              <a:t> </a:t>
            </a:r>
            <a:r>
              <a:rPr lang="en-US" altLang="it-IT" sz="2400" dirty="0" err="1">
                <a:latin typeface="+mn-lt"/>
              </a:rPr>
              <a:t>valori</a:t>
            </a:r>
            <a:r>
              <a:rPr lang="en-US" altLang="it-IT" sz="2400" dirty="0">
                <a:latin typeface="+mn-lt"/>
              </a:rPr>
              <a:t> </a:t>
            </a:r>
            <a:r>
              <a:rPr lang="en-US" altLang="it-IT" sz="2400" dirty="0" err="1">
                <a:latin typeface="+mn-lt"/>
              </a:rPr>
              <a:t>diviso</a:t>
            </a:r>
            <a:r>
              <a:rPr lang="en-US" altLang="it-IT" sz="2400" dirty="0">
                <a:latin typeface="+mn-lt"/>
              </a:rPr>
              <a:t> </a:t>
            </a:r>
            <a:r>
              <a:rPr lang="en-US" altLang="it-IT" sz="2400" dirty="0" err="1">
                <a:latin typeface="+mn-lt"/>
              </a:rPr>
              <a:t>il</a:t>
            </a:r>
            <a:r>
              <a:rPr lang="en-US" altLang="it-IT" sz="2400" dirty="0">
                <a:latin typeface="+mn-lt"/>
              </a:rPr>
              <a:t> </a:t>
            </a:r>
            <a:r>
              <a:rPr lang="en-US" altLang="it-IT" sz="2400" dirty="0" err="1">
                <a:latin typeface="+mn-lt"/>
              </a:rPr>
              <a:t>numero</a:t>
            </a:r>
            <a:r>
              <a:rPr lang="en-US" altLang="it-IT" sz="2400" dirty="0">
                <a:latin typeface="+mn-lt"/>
              </a:rPr>
              <a:t> di </a:t>
            </a:r>
            <a:r>
              <a:rPr lang="en-US" altLang="it-IT" sz="2400" dirty="0" err="1" smtClean="0">
                <a:latin typeface="+mn-lt"/>
              </a:rPr>
              <a:t>valori</a:t>
            </a:r>
            <a:r>
              <a:rPr lang="en-US" altLang="it-IT" sz="2400" dirty="0" smtClean="0">
                <a:latin typeface="+mn-lt"/>
              </a:rPr>
              <a:t> = 2</a:t>
            </a:r>
            <a:endParaRPr lang="it-IT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1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9600" y="1600200"/>
                <a:ext cx="7994848" cy="4853136"/>
              </a:xfrm>
            </p:spPr>
            <p:txBody>
              <a:bodyPr lIns="85342" tIns="42672" rIns="85342" bIns="42672"/>
              <a:lstStyle/>
              <a:p>
                <a:r>
                  <a:rPr lang="it-IT" sz="2400" dirty="0" smtClean="0"/>
                  <a:t>Il </a:t>
                </a:r>
                <a:r>
                  <a:rPr lang="it-IT" sz="2400" dirty="0"/>
                  <a:t>quantile di ordine </a:t>
                </a:r>
                <a:r>
                  <a:rPr lang="it-IT" sz="2400" dirty="0" smtClean="0"/>
                  <a:t>p (p </a:t>
                </a:r>
                <a14:m>
                  <m:oMath xmlns:m="http://schemas.openxmlformats.org/officeDocument/2006/math">
                    <m:r>
                      <a:rPr lang="it-IT" sz="24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it-IT" sz="2400" dirty="0" smtClean="0"/>
                  <a:t>(0,1)) è </a:t>
                </a:r>
                <a:r>
                  <a:rPr lang="it-IT" sz="2400" dirty="0"/>
                  <a:t>quella modalità della distribuzione che lascia prima di sé almeno il p% delle n unità statistiche indagate e dopo di sé almeno il restante (1-p)%. </a:t>
                </a:r>
                <a:endParaRPr lang="it-IT" sz="2400" dirty="0" smtClean="0"/>
              </a:p>
              <a:p>
                <a:r>
                  <a:rPr lang="it-IT" sz="2400" dirty="0" smtClean="0"/>
                  <a:t>Quantile </a:t>
                </a:r>
                <a:r>
                  <a:rPr lang="it-IT" sz="2400" dirty="0"/>
                  <a:t>è il termine generico che individua una famiglia di indici di </a:t>
                </a:r>
                <a:r>
                  <a:rPr lang="it-IT" sz="2400" dirty="0" smtClean="0"/>
                  <a:t>posizione, ad esempio si parla di:</a:t>
                </a:r>
              </a:p>
              <a:p>
                <a:pPr lvl="1"/>
                <a:r>
                  <a:rPr lang="it-IT" sz="2000" b="1" u="sng" dirty="0" smtClean="0"/>
                  <a:t>percentili</a:t>
                </a:r>
                <a:r>
                  <a:rPr lang="it-IT" sz="2000" dirty="0" smtClean="0"/>
                  <a:t> </a:t>
                </a:r>
                <a:r>
                  <a:rPr lang="it-IT" sz="2000" dirty="0"/>
                  <a:t>quando p assume un valore dell’insieme {0.01;0.02;…;0.99} </a:t>
                </a:r>
                <a:endParaRPr lang="it-IT" sz="2000" dirty="0" smtClean="0"/>
              </a:p>
              <a:p>
                <a:pPr lvl="1"/>
                <a:r>
                  <a:rPr lang="it-IT" sz="2000" b="1" u="sng" dirty="0" smtClean="0"/>
                  <a:t>quartili</a:t>
                </a:r>
                <a:r>
                  <a:rPr lang="it-IT" sz="2000" dirty="0" smtClean="0"/>
                  <a:t> </a:t>
                </a:r>
                <a:r>
                  <a:rPr lang="it-IT" sz="2000" dirty="0"/>
                  <a:t>quando p assume uno dei seguenti valori {0.25;0.50;0.75}. </a:t>
                </a:r>
                <a:endParaRPr lang="it-IT" sz="2000" dirty="0" smtClean="0"/>
              </a:p>
              <a:p>
                <a:r>
                  <a:rPr lang="it-IT" sz="2400" dirty="0"/>
                  <a:t>S</a:t>
                </a:r>
                <a:r>
                  <a:rPr lang="it-IT" sz="2400" dirty="0" smtClean="0"/>
                  <a:t>i </a:t>
                </a:r>
                <a:r>
                  <a:rPr lang="it-IT" sz="2400" dirty="0"/>
                  <a:t>noti che la </a:t>
                </a:r>
                <a:r>
                  <a:rPr lang="it-IT" sz="2400" dirty="0" smtClean="0"/>
                  <a:t>mediana (il quantile più famoso) coincide con il </a:t>
                </a:r>
                <a:r>
                  <a:rPr lang="it-IT" sz="2400" dirty="0"/>
                  <a:t>50° percentile </a:t>
                </a:r>
                <a:r>
                  <a:rPr lang="it-IT" sz="2400" dirty="0" smtClean="0"/>
                  <a:t>o </a:t>
                </a:r>
                <a:r>
                  <a:rPr lang="it-IT" sz="2400" dirty="0"/>
                  <a:t>il 2° quartile.</a:t>
                </a:r>
                <a:endParaRPr lang="en-US" altLang="it-IT" sz="2200" dirty="0" smtClean="0"/>
              </a:p>
            </p:txBody>
          </p:sp>
        </mc:Choice>
        <mc:Fallback xmlns="">
          <p:sp>
            <p:nvSpPr>
              <p:cNvPr id="1945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1600200"/>
                <a:ext cx="7994848" cy="4853136"/>
              </a:xfrm>
              <a:blipFill rotWithShape="1">
                <a:blip r:embed="rId3"/>
                <a:stretch>
                  <a:fillRect l="-1068" t="-1005" r="-7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08086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it-IT" sz="3600" dirty="0" err="1" smtClean="0">
                <a:solidFill>
                  <a:srgbClr val="FF0000"/>
                </a:solidFill>
              </a:rPr>
              <a:t>Misure</a:t>
            </a:r>
            <a:r>
              <a:rPr lang="en-US" altLang="it-IT" sz="3600" dirty="0" smtClean="0">
                <a:solidFill>
                  <a:srgbClr val="FF0000"/>
                </a:solidFill>
              </a:rPr>
              <a:t> di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Tendenza</a:t>
            </a:r>
            <a:r>
              <a:rPr lang="en-US" altLang="it-IT" sz="3600" dirty="0" smtClean="0">
                <a:solidFill>
                  <a:srgbClr val="FF0000"/>
                </a:solidFill>
              </a:rPr>
              <a:t> Non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Centrale</a:t>
            </a:r>
            <a:r>
              <a:rPr lang="en-US" altLang="it-IT" sz="3600" dirty="0" smtClean="0">
                <a:solidFill>
                  <a:srgbClr val="FF0000"/>
                </a:solidFill>
              </a:rPr>
              <a:t/>
            </a:r>
            <a:br>
              <a:rPr lang="en-US" altLang="it-IT" sz="3600" dirty="0" smtClean="0">
                <a:solidFill>
                  <a:srgbClr val="FF0000"/>
                </a:solidFill>
              </a:rPr>
            </a:br>
            <a:r>
              <a:rPr lang="en-US" altLang="it-IT" sz="3600" dirty="0" smtClean="0">
                <a:solidFill>
                  <a:srgbClr val="FF0000"/>
                </a:solidFill>
              </a:rPr>
              <a:t>I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quantili</a:t>
            </a:r>
            <a:r>
              <a:rPr lang="en-US" altLang="it-IT" sz="3600" dirty="0" smtClean="0">
                <a:solidFill>
                  <a:srgbClr val="FF0000"/>
                </a:solidFill>
              </a:rPr>
              <a:t> di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ordine</a:t>
            </a:r>
            <a:r>
              <a:rPr lang="en-US" altLang="it-IT" sz="3600" dirty="0" smtClean="0">
                <a:solidFill>
                  <a:srgbClr val="FF0000"/>
                </a:solidFill>
              </a:rPr>
              <a:t> p</a:t>
            </a:r>
          </a:p>
        </p:txBody>
      </p:sp>
    </p:spTree>
    <p:extLst>
      <p:ext uri="{BB962C8B-B14F-4D97-AF65-F5344CB8AC3E}">
        <p14:creationId xmlns:p14="http://schemas.microsoft.com/office/powerpoint/2010/main" val="120338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3025" cy="950913"/>
          </a:xfrm>
        </p:spPr>
        <p:txBody>
          <a:bodyPr lIns="85342" tIns="42672" rIns="85342" bIns="42672"/>
          <a:lstStyle/>
          <a:p>
            <a:r>
              <a:rPr lang="en-US" altLang="it-IT" sz="2200" smtClean="0"/>
              <a:t>I Quartili dividono la sequenza ordinata dei dati in 4 segmenti contenenti lo stesso numero di valori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600200" y="2667000"/>
            <a:ext cx="1149350" cy="457200"/>
          </a:xfrm>
          <a:prstGeom prst="rect">
            <a:avLst/>
          </a:prstGeom>
          <a:solidFill>
            <a:srgbClr val="B9B9E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90800" y="2667000"/>
            <a:ext cx="1143000" cy="457200"/>
          </a:xfrm>
          <a:prstGeom prst="rect">
            <a:avLst/>
          </a:prstGeom>
          <a:solidFill>
            <a:srgbClr val="FDE0B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733800" y="2667000"/>
            <a:ext cx="1758950" cy="457200"/>
          </a:xfrm>
          <a:prstGeom prst="rect">
            <a:avLst/>
          </a:prstGeom>
          <a:solidFill>
            <a:srgbClr val="E9E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0" y="2667000"/>
            <a:ext cx="1905000" cy="457200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676400" y="2667000"/>
            <a:ext cx="923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400" b="1"/>
              <a:t>25%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743200" y="2667000"/>
            <a:ext cx="923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400" b="1"/>
              <a:t>25%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038600" y="2667000"/>
            <a:ext cx="923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400" b="1"/>
              <a:t>25%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715000" y="2667000"/>
            <a:ext cx="923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400" b="1"/>
              <a:t>25%</a:t>
            </a: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 rot="-5400000">
            <a:off x="24765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685800" y="4038600"/>
            <a:ext cx="800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it-IT" sz="2200"/>
              <a:t>Il primo quartile, Q</a:t>
            </a:r>
            <a:r>
              <a:rPr lang="en-US" altLang="it-IT" sz="2200" baseline="-25000"/>
              <a:t>1</a:t>
            </a:r>
            <a:r>
              <a:rPr lang="en-US" altLang="it-IT" sz="2200"/>
              <a:t>, </a:t>
            </a:r>
            <a:r>
              <a:rPr lang="it-IT" altLang="it-IT" sz="2200"/>
              <a:t>è</a:t>
            </a:r>
            <a:r>
              <a:rPr lang="en-US" altLang="it-IT" sz="2200"/>
              <a:t> il valore per il quale 25% delle osservazioni sono minori e 75% sono maggiori di esso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200"/>
              <a:t>Q</a:t>
            </a:r>
            <a:r>
              <a:rPr lang="en-US" altLang="it-IT" sz="2200" baseline="-25000"/>
              <a:t>2</a:t>
            </a:r>
            <a:r>
              <a:rPr lang="en-US" altLang="it-IT" sz="2200"/>
              <a:t> coincide con la mediana (50% sono minori, 50% sono maggiori)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200"/>
              <a:t>Solo 25% delle osservazioni sono maggiori del terzo quartile</a:t>
            </a:r>
          </a:p>
          <a:p>
            <a:pPr eaLnBrk="1" hangingPunct="1">
              <a:lnSpc>
                <a:spcPct val="90000"/>
              </a:lnSpc>
            </a:pPr>
            <a:endParaRPr lang="en-US" altLang="it-IT" sz="2200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 rot="-5400000">
            <a:off x="36195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 rot="-5400000">
            <a:off x="52197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2860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t-IT" sz="2000"/>
              <a:t>Q1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4290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t-IT" sz="2000"/>
              <a:t>Q2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1054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t-IT" sz="2000"/>
              <a:t>Q3</a:t>
            </a:r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434752"/>
            <a:ext cx="9144000" cy="76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it-IT" sz="3600" dirty="0" err="1" smtClean="0">
                <a:solidFill>
                  <a:srgbClr val="FF0000"/>
                </a:solidFill>
              </a:rPr>
              <a:t>Misure</a:t>
            </a:r>
            <a:r>
              <a:rPr lang="en-US" altLang="it-IT" sz="3600" dirty="0" smtClean="0">
                <a:solidFill>
                  <a:srgbClr val="FF0000"/>
                </a:solidFill>
              </a:rPr>
              <a:t> di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Tendenza</a:t>
            </a:r>
            <a:r>
              <a:rPr lang="en-US" altLang="it-IT" sz="3600" dirty="0" smtClean="0">
                <a:solidFill>
                  <a:srgbClr val="FF0000"/>
                </a:solidFill>
              </a:rPr>
              <a:t> Non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Centrale</a:t>
            </a:r>
            <a:r>
              <a:rPr lang="en-US" altLang="it-IT" sz="3600" dirty="0" smtClean="0">
                <a:solidFill>
                  <a:srgbClr val="FF0000"/>
                </a:solidFill>
              </a:rPr>
              <a:t/>
            </a:r>
            <a:br>
              <a:rPr lang="en-US" altLang="it-IT" sz="3600" dirty="0" smtClean="0">
                <a:solidFill>
                  <a:srgbClr val="FF0000"/>
                </a:solidFill>
              </a:rPr>
            </a:br>
            <a:r>
              <a:rPr lang="en-US" altLang="it-IT" sz="3600" dirty="0" smtClean="0">
                <a:solidFill>
                  <a:srgbClr val="FF0000"/>
                </a:solidFill>
              </a:rPr>
              <a:t>I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Quartili</a:t>
            </a:r>
            <a:endParaRPr lang="en-US" altLang="it-IT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08086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it-IT" sz="3600" dirty="0" err="1" smtClean="0">
                <a:solidFill>
                  <a:srgbClr val="FF0000"/>
                </a:solidFill>
              </a:rPr>
              <a:t>Misure</a:t>
            </a:r>
            <a:r>
              <a:rPr lang="en-US" altLang="it-IT" sz="3600" dirty="0" smtClean="0">
                <a:solidFill>
                  <a:srgbClr val="FF0000"/>
                </a:solidFill>
              </a:rPr>
              <a:t> di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Tendenza</a:t>
            </a:r>
            <a:r>
              <a:rPr lang="en-US" altLang="it-IT" sz="3600" dirty="0" smtClean="0">
                <a:solidFill>
                  <a:srgbClr val="FF0000"/>
                </a:solidFill>
              </a:rPr>
              <a:t> Non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Centrale</a:t>
            </a:r>
            <a:r>
              <a:rPr lang="en-US" altLang="it-IT" sz="3600" dirty="0" smtClean="0">
                <a:solidFill>
                  <a:srgbClr val="FF0000"/>
                </a:solidFill>
              </a:rPr>
              <a:t/>
            </a:r>
            <a:br>
              <a:rPr lang="en-US" altLang="it-IT" sz="3600" dirty="0" smtClean="0">
                <a:solidFill>
                  <a:srgbClr val="FF0000"/>
                </a:solidFill>
              </a:rPr>
            </a:br>
            <a:r>
              <a:rPr lang="en-US" altLang="it-IT" sz="3600" dirty="0">
                <a:solidFill>
                  <a:srgbClr val="FF0000"/>
                </a:solidFill>
              </a:rPr>
              <a:t>E</a:t>
            </a:r>
            <a:r>
              <a:rPr lang="en-US" altLang="it-IT" sz="3600" dirty="0" smtClean="0">
                <a:solidFill>
                  <a:srgbClr val="FF0000"/>
                </a:solidFill>
              </a:rPr>
              <a:t>SEMPIO</a:t>
            </a: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32785"/>
            <a:ext cx="2436664" cy="34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51520" y="2348880"/>
            <a:ext cx="1724025" cy="2808312"/>
            <a:chOff x="251520" y="1268760"/>
            <a:chExt cx="1724025" cy="2808312"/>
          </a:xfrm>
        </p:grpSpPr>
        <p:pic>
          <p:nvPicPr>
            <p:cNvPr id="10752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268760"/>
              <a:ext cx="1724025" cy="2486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" name="Straight Connector 3"/>
            <p:cNvCxnSpPr/>
            <p:nvPr/>
          </p:nvCxnSpPr>
          <p:spPr>
            <a:xfrm>
              <a:off x="251520" y="3645024"/>
              <a:ext cx="0" cy="43204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01102" y="3645024"/>
              <a:ext cx="0" cy="43204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950684" y="3645024"/>
              <a:ext cx="0" cy="43204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51520" y="1927865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MATRICE DEI DATI:</a:t>
            </a:r>
            <a:endParaRPr lang="it-IT" sz="1200" dirty="0"/>
          </a:p>
        </p:txBody>
      </p:sp>
      <p:sp>
        <p:nvSpPr>
          <p:cNvPr id="7" name="Right Arrow 6"/>
          <p:cNvSpPr/>
          <p:nvPr/>
        </p:nvSpPr>
        <p:spPr>
          <a:xfrm>
            <a:off x="2051720" y="3140968"/>
            <a:ext cx="1008112" cy="93610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3419872" y="1641074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PRINCIPALI QUANTILI:</a:t>
            </a:r>
            <a:endParaRPr lang="it-IT" sz="1200" dirty="0"/>
          </a:p>
        </p:txBody>
      </p:sp>
      <p:sp>
        <p:nvSpPr>
          <p:cNvPr id="15" name="Rectangle 196"/>
          <p:cNvSpPr>
            <a:spLocks noChangeArrowheads="1"/>
          </p:cNvSpPr>
          <p:nvPr/>
        </p:nvSpPr>
        <p:spPr bwMode="auto">
          <a:xfrm>
            <a:off x="5796136" y="2155304"/>
            <a:ext cx="324036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altLang="it-IT" dirty="0" smtClean="0"/>
              <a:t>Il primo quartile, Q</a:t>
            </a:r>
            <a:r>
              <a:rPr lang="it-IT" altLang="it-IT" baseline="-25000" dirty="0" smtClean="0"/>
              <a:t>1</a:t>
            </a:r>
            <a:r>
              <a:rPr lang="it-IT" altLang="it-IT" dirty="0" smtClean="0"/>
              <a:t>, è 167, cosa significa?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altLang="it-IT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altLang="it-IT" dirty="0" smtClean="0"/>
              <a:t>Il </a:t>
            </a:r>
            <a:r>
              <a:rPr lang="it-IT" altLang="it-IT" dirty="0"/>
              <a:t>25% delle </a:t>
            </a:r>
            <a:r>
              <a:rPr lang="it-IT" altLang="it-IT" dirty="0" smtClean="0"/>
              <a:t>unità statistiche che compongono il campione hanno un’altezza minore di 167 cm e il </a:t>
            </a:r>
            <a:r>
              <a:rPr lang="it-IT" altLang="it-IT" dirty="0"/>
              <a:t>75% </a:t>
            </a:r>
            <a:r>
              <a:rPr lang="it-IT" altLang="it-IT" dirty="0" smtClean="0"/>
              <a:t>un’altezza maggiore</a:t>
            </a:r>
            <a:endParaRPr lang="it-IT" altLang="it-IT" dirty="0"/>
          </a:p>
        </p:txBody>
      </p:sp>
      <p:sp>
        <p:nvSpPr>
          <p:cNvPr id="8" name="Rectangle 7"/>
          <p:cNvSpPr/>
          <p:nvPr/>
        </p:nvSpPr>
        <p:spPr>
          <a:xfrm>
            <a:off x="3131840" y="4033530"/>
            <a:ext cx="2436664" cy="288032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3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0287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Box Plot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3429000" y="3914775"/>
            <a:ext cx="2514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3417888" y="2471738"/>
            <a:ext cx="2516187" cy="528637"/>
          </a:xfrm>
          <a:custGeom>
            <a:avLst/>
            <a:gdLst>
              <a:gd name="T0" fmla="*/ 0 w 1585"/>
              <a:gd name="T1" fmla="*/ 2147483647 h 318"/>
              <a:gd name="T2" fmla="*/ 2147483647 w 1585"/>
              <a:gd name="T3" fmla="*/ 2147483647 h 318"/>
              <a:gd name="T4" fmla="*/ 2147483647 w 1585"/>
              <a:gd name="T5" fmla="*/ 0 h 318"/>
              <a:gd name="T6" fmla="*/ 0 w 1585"/>
              <a:gd name="T7" fmla="*/ 0 h 318"/>
              <a:gd name="T8" fmla="*/ 0 w 1585"/>
              <a:gd name="T9" fmla="*/ 2147483647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5"/>
              <a:gd name="T16" fmla="*/ 0 h 318"/>
              <a:gd name="T17" fmla="*/ 1585 w 1585"/>
              <a:gd name="T18" fmla="*/ 318 h 3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5" h="318">
                <a:moveTo>
                  <a:pt x="0" y="317"/>
                </a:moveTo>
                <a:lnTo>
                  <a:pt x="1584" y="317"/>
                </a:lnTo>
                <a:lnTo>
                  <a:pt x="1584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4876800" y="2466975"/>
            <a:ext cx="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183063" y="1628775"/>
            <a:ext cx="13525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/>
              <a:t>Mediana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/>
              <a:t>(Q2)</a:t>
            </a:r>
            <a:endParaRPr lang="en-US" altLang="it-IT" sz="2400">
              <a:solidFill>
                <a:srgbClr val="FFFF66"/>
              </a:solidFill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5943600" y="2771775"/>
            <a:ext cx="1143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676400" y="2771775"/>
            <a:ext cx="1752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7086600" y="2390775"/>
            <a:ext cx="0" cy="685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1676400" y="2466975"/>
            <a:ext cx="0" cy="609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781800" y="1704975"/>
            <a:ext cx="384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/>
              <a:t>X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010400" y="1933575"/>
            <a:ext cx="1196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000"/>
              <a:t>massimo</a:t>
            </a:r>
            <a:endParaRPr lang="en-US" altLang="it-IT" sz="2000">
              <a:solidFill>
                <a:srgbClr val="FFFF66"/>
              </a:solidFill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969250" y="2152650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295400" y="1781175"/>
            <a:ext cx="384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/>
              <a:t>X</a:t>
            </a:r>
            <a:endParaRPr lang="en-US" altLang="it-IT" sz="2400">
              <a:solidFill>
                <a:srgbClr val="FFFF66"/>
              </a:solidFill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524000" y="2009775"/>
            <a:ext cx="1000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000"/>
              <a:t>minimo</a:t>
            </a:r>
            <a:endParaRPr lang="en-US" altLang="it-IT" sz="2000">
              <a:solidFill>
                <a:srgbClr val="FFFF66"/>
              </a:solidFill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605088" y="2251075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3200400" y="1857375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/>
              <a:t>Q1</a:t>
            </a:r>
            <a:endParaRPr lang="en-US" altLang="it-IT" sz="2400">
              <a:solidFill>
                <a:srgbClr val="FFFF66"/>
              </a:solidFill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638800" y="1857375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/>
              <a:t>Q3</a:t>
            </a:r>
            <a:endParaRPr lang="en-US" altLang="it-IT" sz="2400">
              <a:solidFill>
                <a:srgbClr val="FFFF66"/>
              </a:solidFill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209800" y="2466975"/>
            <a:ext cx="467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/>
              <a:t>25%                 25%               25%          25%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447800" y="3051175"/>
            <a:ext cx="5857875" cy="396875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000" b="1"/>
              <a:t>12                     30                 45           57            70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5943600" y="3457575"/>
            <a:ext cx="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3429000" y="3457575"/>
            <a:ext cx="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3108325" y="4067175"/>
            <a:ext cx="336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400"/>
              <a:t>Differenza Interquartile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400"/>
              <a:t>   57 – 30 = 27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1905000" y="5589588"/>
            <a:ext cx="5867400" cy="6508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u="sng"/>
              <a:t>OUTLIERS</a:t>
            </a:r>
            <a:r>
              <a:rPr lang="it-IT" altLang="it-IT" sz="2000"/>
              <a:t>:  	</a:t>
            </a:r>
            <a:r>
              <a:rPr lang="it-IT" altLang="it-IT" sz="1600"/>
              <a:t>Q1  - 1,5 * </a:t>
            </a:r>
            <a:r>
              <a:rPr lang="en-US" altLang="it-IT" sz="1600"/>
              <a:t>Differenza</a:t>
            </a:r>
            <a:r>
              <a:rPr lang="it-IT" altLang="it-IT" sz="1600"/>
              <a:t> interquartile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		Q3 + 1,5 * </a:t>
            </a:r>
            <a:r>
              <a:rPr lang="en-US" altLang="it-IT" sz="1600"/>
              <a:t>Differenza</a:t>
            </a:r>
            <a:r>
              <a:rPr lang="it-IT" altLang="it-IT" sz="1600"/>
              <a:t> interquartile</a:t>
            </a:r>
            <a:endParaRPr lang="en-US" altLang="it-IT" sz="1600" b="1"/>
          </a:p>
        </p:txBody>
      </p:sp>
      <p:sp>
        <p:nvSpPr>
          <p:cNvPr id="2" name="TextBox 1"/>
          <p:cNvSpPr txBox="1"/>
          <p:nvPr/>
        </p:nvSpPr>
        <p:spPr>
          <a:xfrm>
            <a:off x="395535" y="4695527"/>
            <a:ext cx="128086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solidFill>
                  <a:srgbClr val="FF0000"/>
                </a:solidFill>
              </a:rPr>
              <a:t>INDICE DI DISPERSIONE</a:t>
            </a:r>
            <a:endParaRPr lang="it-IT" sz="12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 flipV="1">
            <a:off x="1676400" y="4293096"/>
            <a:ext cx="1524000" cy="6332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dirty="0" smtClean="0">
                <a:solidFill>
                  <a:srgbClr val="FF0000"/>
                </a:solidFill>
              </a:rPr>
              <a:t>Misure di sintesi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5722938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posizione: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dirty="0" smtClean="0">
                <a:solidFill>
                  <a:srgbClr val="FF0000"/>
                </a:solidFill>
              </a:rPr>
              <a:t>Misure di tendenza centrale:</a:t>
            </a:r>
            <a:endParaRPr lang="it-IT" altLang="it-IT" sz="1800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 aritmetica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Mediana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Moda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dirty="0" smtClean="0">
                <a:solidFill>
                  <a:srgbClr val="FF0000"/>
                </a:solidFill>
              </a:rPr>
              <a:t>Misure di tendenza non centrale: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Quantili di ordine p (percentili, quartili)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dispersione: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Campo di variazione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Differenza </a:t>
            </a:r>
            <a:r>
              <a:rPr lang="it-IT" altLang="it-IT" sz="2200" dirty="0" err="1" smtClean="0">
                <a:solidFill>
                  <a:schemeClr val="tx2"/>
                </a:solidFill>
              </a:rPr>
              <a:t>interquantile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Varianza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Scarto quadratico medio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Coefficiente di variazione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forma della distribuzione: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 smtClean="0">
                <a:solidFill>
                  <a:schemeClr val="tx2"/>
                </a:solidFill>
              </a:rPr>
              <a:t>Skewness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 smtClean="0">
                <a:solidFill>
                  <a:schemeClr val="tx2"/>
                </a:solidFill>
              </a:rPr>
              <a:t>Kurtosis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it-IT" altLang="it-IT" sz="2200" dirty="0" smtClean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3256518"/>
            <a:ext cx="5760640" cy="1898393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4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normalcur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083175" y="5943600"/>
            <a:ext cx="2451100" cy="77152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Stesso centro,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diversa variabilit</a:t>
            </a:r>
            <a:r>
              <a:rPr lang="it-IT" altLang="it-IT" sz="2000">
                <a:cs typeface="Arial" charset="0"/>
              </a:rPr>
              <a:t>à</a:t>
            </a:r>
            <a:r>
              <a:rPr lang="en-US" altLang="it-IT" sz="2400">
                <a:cs typeface="Arial" charset="0"/>
              </a:rPr>
              <a:t> 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6172200" y="2362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Misure di Variabilit</a:t>
            </a:r>
            <a:r>
              <a:rPr lang="it-IT" altLang="it-IT" sz="3600" smtClean="0">
                <a:solidFill>
                  <a:srgbClr val="FF0000"/>
                </a:solidFill>
              </a:rPr>
              <a:t>à</a:t>
            </a:r>
            <a:r>
              <a:rPr lang="en-US" altLang="it-IT" sz="360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85800" y="23622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667000" y="2362200"/>
            <a:ext cx="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495800" y="21336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772400" y="2362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581400" y="1676400"/>
            <a:ext cx="1828800" cy="4667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400" b="1"/>
              <a:t>Variabilit</a:t>
            </a:r>
            <a:r>
              <a:rPr lang="it-IT" altLang="it-IT" sz="2400" b="1"/>
              <a:t>à</a:t>
            </a:r>
            <a:r>
              <a:rPr lang="en-US" altLang="it-IT" sz="2400" b="1"/>
              <a:t> 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733800" y="2667000"/>
            <a:ext cx="13716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Varianza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267325" y="2668588"/>
            <a:ext cx="1666875" cy="1016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Scarto Quadratico Medio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096125" y="2668588"/>
            <a:ext cx="1901825" cy="711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Coefficiente di Variazione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85800" y="2362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82563" y="2667000"/>
            <a:ext cx="1500187" cy="711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Campo di Variazione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792288" y="2667000"/>
            <a:ext cx="1792287" cy="711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Differenza Interquartile 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28600" y="4114800"/>
            <a:ext cx="411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t-IT" sz="2200"/>
              <a:t>Le misure di variabilit</a:t>
            </a:r>
            <a:r>
              <a:rPr lang="it-IT" altLang="it-IT" sz="2200"/>
              <a:t>à</a:t>
            </a:r>
            <a:r>
              <a:rPr lang="en-US" altLang="it-IT" sz="2200"/>
              <a:t> forniscono informazioni sulla </a:t>
            </a:r>
            <a:r>
              <a:rPr lang="en-US" altLang="it-IT" sz="2200" b="1"/>
              <a:t>dispersione </a:t>
            </a:r>
            <a:r>
              <a:rPr lang="en-US" altLang="it-IT" sz="2200"/>
              <a:t>o</a:t>
            </a:r>
            <a:r>
              <a:rPr lang="en-US" altLang="it-IT" sz="2200" b="1"/>
              <a:t> variabilit</a:t>
            </a:r>
            <a:r>
              <a:rPr lang="it-IT" altLang="it-IT" sz="2200" b="1"/>
              <a:t>à</a:t>
            </a:r>
            <a:r>
              <a:rPr lang="en-US" altLang="it-IT" sz="2200"/>
              <a:t> dei valori.</a:t>
            </a:r>
            <a:r>
              <a:rPr lang="en-US" altLang="it-IT" sz="2800"/>
              <a:t/>
            </a:r>
            <a:br>
              <a:rPr lang="en-US" altLang="it-IT" sz="2800"/>
            </a:br>
            <a:endParaRPr lang="en-US" alt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Campo di Variazione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532313"/>
          </a:xfrm>
        </p:spPr>
        <p:txBody>
          <a:bodyPr/>
          <a:lstStyle/>
          <a:p>
            <a:r>
              <a:rPr lang="en-US" altLang="it-IT" sz="2200" smtClean="0"/>
              <a:t>La pi</a:t>
            </a:r>
            <a:r>
              <a:rPr lang="it-IT" altLang="it-IT" sz="2200" smtClean="0"/>
              <a:t>ù</a:t>
            </a:r>
            <a:r>
              <a:rPr lang="en-US" altLang="it-IT" sz="2200" smtClean="0"/>
              <a:t> semplice misura di variabilit</a:t>
            </a:r>
            <a:r>
              <a:rPr lang="it-IT" altLang="it-IT" sz="2200" smtClean="0"/>
              <a:t>à</a:t>
            </a:r>
            <a:r>
              <a:rPr lang="en-US" altLang="it-IT" sz="2200" smtClean="0"/>
              <a:t> </a:t>
            </a:r>
          </a:p>
          <a:p>
            <a:r>
              <a:rPr lang="en-US" altLang="it-IT" sz="2200" smtClean="0"/>
              <a:t>Differenza tra il massimo e il minimo dei valori osservati:</a:t>
            </a:r>
          </a:p>
          <a:p>
            <a:endParaRPr lang="en-US" altLang="it-IT" sz="2200" smtClean="0"/>
          </a:p>
          <a:p>
            <a:pPr>
              <a:lnSpc>
                <a:spcPct val="110000"/>
              </a:lnSpc>
            </a:pPr>
            <a:endParaRPr lang="en-US" altLang="it-IT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133475" y="2997200"/>
            <a:ext cx="7169150" cy="9048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50000"/>
              </a:spcBef>
              <a:buFontTx/>
              <a:buNone/>
            </a:pPr>
            <a:r>
              <a:rPr lang="en-US" altLang="it-IT" sz="2800"/>
              <a:t>Campo di variazione = X</a:t>
            </a:r>
            <a:r>
              <a:rPr lang="en-US" altLang="it-IT" sz="2800" baseline="-25000"/>
              <a:t>massimo</a:t>
            </a:r>
            <a:r>
              <a:rPr lang="en-US" altLang="it-IT" sz="2800"/>
              <a:t> –  X</a:t>
            </a:r>
            <a:r>
              <a:rPr lang="en-US" altLang="it-IT" sz="2800" baseline="-25000"/>
              <a:t>minimo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it-IT" sz="1400" baseline="-25000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149475" y="5181600"/>
            <a:ext cx="3355975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2286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8956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3429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0386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429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4572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4572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4572000" y="44958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4953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5349875" y="5181600"/>
            <a:ext cx="1298575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61722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65532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1971675" y="5181600"/>
            <a:ext cx="5648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600"/>
              <a:t>0   1   2   3   4   5   6   7   8   9   10   11   12    13   14   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2438400" y="5791200"/>
            <a:ext cx="419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2438400" y="56388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6629400" y="56388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230438" y="5791200"/>
            <a:ext cx="574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>
                <a:cs typeface="Arial" charset="0"/>
              </a:rPr>
              <a:t>Campo di Variazione = 14 - 1 = 13</a:t>
            </a: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1981200" y="52578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09600" y="4343400"/>
            <a:ext cx="4114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200">
                <a:cs typeface="Arial" charset="0"/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4114800"/>
          </a:xfrm>
        </p:spPr>
        <p:txBody>
          <a:bodyPr/>
          <a:lstStyle/>
          <a:p>
            <a:r>
              <a:rPr lang="en-US" altLang="it-IT" sz="2200" smtClean="0"/>
              <a:t>Ignora il modo in cui i dati sono distribuiti</a:t>
            </a:r>
          </a:p>
          <a:p>
            <a:endParaRPr lang="en-US" altLang="it-IT" smtClean="0"/>
          </a:p>
          <a:p>
            <a:endParaRPr lang="en-US" altLang="it-IT" smtClean="0"/>
          </a:p>
          <a:p>
            <a:endParaRPr lang="en-US" altLang="it-IT" smtClean="0"/>
          </a:p>
          <a:p>
            <a:r>
              <a:rPr lang="en-US" altLang="it-IT" sz="2200" smtClean="0"/>
              <a:t>Sensibile agli outlier</a:t>
            </a:r>
          </a:p>
          <a:p>
            <a:pPr>
              <a:buFontTx/>
              <a:buNone/>
            </a:pPr>
            <a:endParaRPr lang="en-US" altLang="it-IT" smtClean="0"/>
          </a:p>
          <a:p>
            <a:pPr>
              <a:buFontTx/>
              <a:buNone/>
            </a:pPr>
            <a:endParaRPr lang="en-US" altLang="it-IT" smtClean="0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160463" y="2590800"/>
            <a:ext cx="3049587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219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2098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3886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743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3528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7526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143000" y="2590800"/>
            <a:ext cx="3276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000" b="1"/>
              <a:t>7     8     9     10    11    12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877888" y="2984500"/>
            <a:ext cx="3292475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Campo di Var. = 12 - 7 = 5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051425" y="2595563"/>
            <a:ext cx="3049588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029200" y="2590800"/>
            <a:ext cx="3429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000" b="1"/>
              <a:t>7     8     9    10     11    12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5110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6634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7777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72437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7777163" y="22907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7777163" y="21510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186363" y="2836863"/>
            <a:ext cx="238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973638" y="2984500"/>
            <a:ext cx="3292475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Campo di Var. = 12 - 7 = 5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1066800" y="2590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5033963" y="2595563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33400" y="4267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>
                <a:solidFill>
                  <a:schemeClr val="folHlink"/>
                </a:solidFill>
                <a:cs typeface="Arial" charset="0"/>
              </a:rPr>
              <a:t>	</a:t>
            </a:r>
            <a:r>
              <a:rPr lang="en-US" altLang="it-IT" sz="2400">
                <a:solidFill>
                  <a:schemeClr val="hlink"/>
                </a:solidFill>
                <a:cs typeface="Arial" charset="0"/>
              </a:rPr>
              <a:t>1</a:t>
            </a:r>
            <a:r>
              <a:rPr lang="en-US" altLang="it-IT" sz="2400">
                <a:cs typeface="Arial" charset="0"/>
              </a:rPr>
              <a:t>,1,1,1,1,1,1,1,1,1,1,2,2,2,2,2,2,2,2,3,3,3,3,4,</a:t>
            </a:r>
            <a:r>
              <a:rPr lang="en-US" altLang="it-IT" sz="2400">
                <a:solidFill>
                  <a:schemeClr val="hlink"/>
                </a:solidFill>
                <a:cs typeface="Arial" charset="0"/>
              </a:rPr>
              <a:t>5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3400" y="5410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>
                <a:solidFill>
                  <a:schemeClr val="folHlink"/>
                </a:solidFill>
                <a:cs typeface="Arial" charset="0"/>
              </a:rPr>
              <a:t>	</a:t>
            </a:r>
            <a:r>
              <a:rPr lang="en-US" altLang="it-IT" sz="2400">
                <a:solidFill>
                  <a:schemeClr val="hlink"/>
                </a:solidFill>
                <a:cs typeface="Arial" charset="0"/>
              </a:rPr>
              <a:t>1</a:t>
            </a:r>
            <a:r>
              <a:rPr lang="en-US" altLang="it-IT" sz="2400">
                <a:cs typeface="Arial" charset="0"/>
              </a:rPr>
              <a:t>,1,1,1,1,1,1,1,1,1,1,2,2,2,2,2,2,2,2,3,3,3,3,4,</a:t>
            </a:r>
            <a:r>
              <a:rPr lang="en-US" altLang="it-IT" sz="2400">
                <a:solidFill>
                  <a:schemeClr val="hlink"/>
                </a:solidFill>
                <a:cs typeface="Arial" charset="0"/>
              </a:rPr>
              <a:t>120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2816225" y="4724400"/>
            <a:ext cx="3355975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Campo di Var. = 5 - 1 = 4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487613" y="5867400"/>
            <a:ext cx="3840162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2000" b="1"/>
              <a:t>Campo di Var = 120 - 1 = 119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762000" y="2060575"/>
            <a:ext cx="7772400" cy="1447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762000" y="4267200"/>
            <a:ext cx="7772400" cy="2133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3582" name="Rectangle 30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Campo di Variazione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771775" y="4953000"/>
            <a:ext cx="3455988" cy="7080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Differenza Interquartile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1813" cy="4337050"/>
          </a:xfrm>
        </p:spPr>
        <p:txBody>
          <a:bodyPr/>
          <a:lstStyle/>
          <a:p>
            <a:r>
              <a:rPr lang="en-US" altLang="it-IT" sz="2200" smtClean="0"/>
              <a:t>Possiamo eliminare il problema degli outlier usando la differenza interquartile</a:t>
            </a:r>
          </a:p>
          <a:p>
            <a:endParaRPr lang="en-US" altLang="it-IT" sz="2200" smtClean="0">
              <a:solidFill>
                <a:schemeClr val="folHlink"/>
              </a:solidFill>
            </a:endParaRPr>
          </a:p>
          <a:p>
            <a:r>
              <a:rPr lang="en-US" altLang="it-IT" sz="2200" smtClean="0"/>
              <a:t>Elimina i valori osservati pi</a:t>
            </a:r>
            <a:r>
              <a:rPr lang="it-IT" altLang="it-IT" sz="2200" smtClean="0"/>
              <a:t>ù</a:t>
            </a:r>
            <a:r>
              <a:rPr lang="en-US" altLang="it-IT" sz="2200" smtClean="0"/>
              <a:t> alti e pi</a:t>
            </a:r>
            <a:r>
              <a:rPr lang="it-IT" altLang="it-IT" sz="2200" smtClean="0"/>
              <a:t>ù</a:t>
            </a:r>
            <a:r>
              <a:rPr lang="en-US" altLang="it-IT" sz="2200" smtClean="0"/>
              <a:t> bassi e calcola il campo di variazione del 50% centrale dei dati</a:t>
            </a:r>
          </a:p>
          <a:p>
            <a:endParaRPr lang="en-US" altLang="it-IT" sz="2200" smtClean="0"/>
          </a:p>
          <a:p>
            <a:r>
              <a:rPr lang="en-US" altLang="it-IT" sz="2200" smtClean="0"/>
              <a:t>Differenza Interquartile = 3</a:t>
            </a:r>
            <a:r>
              <a:rPr lang="en-US" altLang="it-IT" sz="2200" baseline="30000" smtClean="0"/>
              <a:t>o</a:t>
            </a:r>
            <a:r>
              <a:rPr lang="en-US" altLang="it-IT" sz="2200" smtClean="0"/>
              <a:t> quartile – 1</a:t>
            </a:r>
            <a:r>
              <a:rPr lang="en-US" altLang="it-IT" sz="2200" baseline="30000" smtClean="0"/>
              <a:t>o</a:t>
            </a:r>
            <a:r>
              <a:rPr lang="en-US" altLang="it-IT" sz="2200" smtClean="0"/>
              <a:t> quartile</a:t>
            </a:r>
            <a:br>
              <a:rPr lang="en-US" altLang="it-IT" sz="2200" smtClean="0"/>
            </a:br>
            <a:endParaRPr lang="en-US" altLang="it-IT" sz="2200" smtClean="0"/>
          </a:p>
          <a:p>
            <a:pPr>
              <a:buFontTx/>
              <a:buNone/>
            </a:pPr>
            <a:r>
              <a:rPr lang="en-US" altLang="it-IT" sz="2200" smtClean="0"/>
              <a:t>			       </a:t>
            </a:r>
          </a:p>
          <a:p>
            <a:pPr algn="ctr">
              <a:buFontTx/>
              <a:buNone/>
            </a:pPr>
            <a:r>
              <a:rPr lang="en-US" altLang="it-IT" sz="2200" smtClean="0"/>
              <a:t> IQR = Q</a:t>
            </a:r>
            <a:r>
              <a:rPr lang="en-US" altLang="it-IT" sz="2200" baseline="-25000" smtClean="0"/>
              <a:t>3</a:t>
            </a:r>
            <a:r>
              <a:rPr lang="en-US" altLang="it-IT" sz="2200" smtClean="0"/>
              <a:t> – Q</a:t>
            </a:r>
            <a:r>
              <a:rPr lang="en-US" altLang="it-IT" sz="2200" baseline="-25000" smtClean="0"/>
              <a:t>1</a:t>
            </a:r>
          </a:p>
          <a:p>
            <a:pPr>
              <a:buFontTx/>
              <a:buNone/>
            </a:pPr>
            <a:endParaRPr lang="en-US" altLang="it-IT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11250"/>
          </a:xfrm>
        </p:spPr>
        <p:txBody>
          <a:bodyPr/>
          <a:lstStyle/>
          <a:p>
            <a:pPr eaLnBrk="1" hangingPunct="1"/>
            <a:r>
              <a:rPr lang="it-IT" altLang="it-IT" sz="2800" dirty="0" smtClean="0">
                <a:solidFill>
                  <a:srgbClr val="FF0000"/>
                </a:solidFill>
              </a:rPr>
              <a:t>Percorso di Analisi</a:t>
            </a:r>
            <a:endParaRPr lang="en-US" altLang="it-IT" sz="2800" dirty="0" smtClean="0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46" y="1372319"/>
            <a:ext cx="866775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8746" y="1556793"/>
            <a:ext cx="8667750" cy="1368152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200" smtClean="0"/>
              <a:t>Media dei quadrati delle differenze fra ciascuna osservazione e la media</a:t>
            </a:r>
          </a:p>
          <a:p>
            <a:pPr lvl="1">
              <a:lnSpc>
                <a:spcPct val="120000"/>
              </a:lnSpc>
            </a:pPr>
            <a:endParaRPr lang="it-IT" altLang="it-IT" sz="2200" b="1" smtClean="0"/>
          </a:p>
          <a:p>
            <a:pPr lvl="1">
              <a:lnSpc>
                <a:spcPct val="120000"/>
              </a:lnSpc>
            </a:pPr>
            <a:endParaRPr lang="en-US" altLang="it-IT" sz="2200" b="1" smtClean="0"/>
          </a:p>
          <a:p>
            <a:pPr lvl="1">
              <a:lnSpc>
                <a:spcPct val="120000"/>
              </a:lnSpc>
            </a:pPr>
            <a:r>
              <a:rPr lang="en-US" altLang="it-IT" sz="2200" smtClean="0"/>
              <a:t>Varianza della Popolazione: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it-IT" sz="3600" smtClean="0">
                <a:solidFill>
                  <a:srgbClr val="FF0000"/>
                </a:solidFill>
              </a:rPr>
              <a:t>Varianza</a:t>
            </a: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5595938" y="2636838"/>
          <a:ext cx="3151187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" name="Equation" r:id="rId4" imgW="1066800" imgH="609600" progId="Equation.3">
                  <p:embed/>
                </p:oleObj>
              </mc:Choice>
              <mc:Fallback>
                <p:oleObj name="Equation" r:id="rId4" imgW="1066800" imgH="60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2636838"/>
                        <a:ext cx="3151187" cy="18002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71550" y="458152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dove</a:t>
            </a:r>
            <a:r>
              <a:rPr lang="en-US" altLang="it-IT" sz="2400">
                <a:cs typeface="Arial" charset="0"/>
              </a:rPr>
              <a:t>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343150" y="4657725"/>
            <a:ext cx="403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   = media della popolazione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N = dimensione della popolazione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x</a:t>
            </a:r>
            <a:r>
              <a:rPr lang="en-US" altLang="it-IT" sz="2000" baseline="-25000">
                <a:cs typeface="Arial" charset="0"/>
              </a:rPr>
              <a:t>i</a:t>
            </a:r>
            <a:r>
              <a:rPr lang="en-US" altLang="it-IT" sz="2000">
                <a:cs typeface="Arial" charset="0"/>
              </a:rPr>
              <a:t> = i</a:t>
            </a:r>
            <a:r>
              <a:rPr lang="en-US" altLang="it-IT" sz="2000" baseline="30000">
                <a:cs typeface="Arial" charset="0"/>
              </a:rPr>
              <a:t>imo</a:t>
            </a:r>
            <a:r>
              <a:rPr lang="en-US" altLang="it-IT" sz="2000">
                <a:cs typeface="Arial" charset="0"/>
              </a:rPr>
              <a:t> valore della variabile X</a:t>
            </a:r>
          </a:p>
        </p:txBody>
      </p:sp>
      <p:graphicFrame>
        <p:nvGraphicFramePr>
          <p:cNvPr id="25607" name="Object 3"/>
          <p:cNvGraphicFramePr>
            <a:graphicFrameLocks noChangeAspect="1"/>
          </p:cNvGraphicFramePr>
          <p:nvPr/>
        </p:nvGraphicFramePr>
        <p:xfrm>
          <a:off x="2368550" y="4721225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4721225"/>
                        <a:ext cx="254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906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Scarto Quadratico Medio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52736"/>
            <a:ext cx="8001000" cy="4532313"/>
          </a:xfrm>
        </p:spPr>
        <p:txBody>
          <a:bodyPr/>
          <a:lstStyle/>
          <a:p>
            <a:r>
              <a:rPr lang="en-US" altLang="it-IT" sz="2200" dirty="0" err="1" smtClean="0"/>
              <a:t>Misura</a:t>
            </a:r>
            <a:r>
              <a:rPr lang="en-US" altLang="it-IT" sz="2200" dirty="0" smtClean="0"/>
              <a:t> di </a:t>
            </a:r>
            <a:r>
              <a:rPr lang="en-US" altLang="it-IT" sz="2200" dirty="0" err="1" smtClean="0"/>
              <a:t>variabilit</a:t>
            </a:r>
            <a:r>
              <a:rPr lang="it-IT" altLang="it-IT" sz="2200" dirty="0" smtClean="0"/>
              <a:t>à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comunemente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usata</a:t>
            </a:r>
            <a:endParaRPr lang="en-US" altLang="it-IT" sz="2200" dirty="0" smtClean="0"/>
          </a:p>
          <a:p>
            <a:r>
              <a:rPr lang="en-US" altLang="it-IT" sz="2200" dirty="0" err="1" smtClean="0"/>
              <a:t>Mostra</a:t>
            </a:r>
            <a:r>
              <a:rPr lang="en-US" altLang="it-IT" sz="2200" dirty="0" smtClean="0"/>
              <a:t> la </a:t>
            </a:r>
            <a:r>
              <a:rPr lang="en-US" altLang="it-IT" sz="2200" dirty="0" err="1" smtClean="0"/>
              <a:t>variabilit</a:t>
            </a:r>
            <a:r>
              <a:rPr lang="it-IT" altLang="it-IT" sz="2200" dirty="0" smtClean="0"/>
              <a:t>à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rispetto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alla</a:t>
            </a:r>
            <a:r>
              <a:rPr lang="en-US" altLang="it-IT" sz="2200" dirty="0" smtClean="0"/>
              <a:t> media</a:t>
            </a:r>
          </a:p>
          <a:p>
            <a:r>
              <a:rPr lang="en-US" altLang="it-IT" sz="2200" dirty="0" smtClean="0"/>
              <a:t>Ha la </a:t>
            </a:r>
            <a:r>
              <a:rPr lang="en-US" altLang="it-IT" sz="2200" dirty="0" err="1" smtClean="0"/>
              <a:t>stessa</a:t>
            </a:r>
            <a:r>
              <a:rPr lang="en-US" altLang="it-IT" sz="2200" dirty="0" smtClean="0"/>
              <a:t> unit</a:t>
            </a:r>
            <a:r>
              <a:rPr lang="it-IT" altLang="it-IT" sz="2200" dirty="0" smtClean="0"/>
              <a:t>à</a:t>
            </a:r>
            <a:r>
              <a:rPr lang="en-US" altLang="it-IT" sz="2200" dirty="0" smtClean="0"/>
              <a:t> di </a:t>
            </a:r>
            <a:r>
              <a:rPr lang="en-US" altLang="it-IT" sz="2200" dirty="0" err="1" smtClean="0"/>
              <a:t>misura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dei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dati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originali</a:t>
            </a:r>
            <a:endParaRPr lang="en-US" altLang="it-IT" sz="2200" dirty="0" smtClean="0"/>
          </a:p>
          <a:p>
            <a:r>
              <a:rPr lang="it-IT" sz="2200" dirty="0"/>
              <a:t>A</a:t>
            </a:r>
            <a:r>
              <a:rPr lang="it-IT" sz="2200" dirty="0" smtClean="0"/>
              <a:t>ssume </a:t>
            </a:r>
            <a:r>
              <a:rPr lang="it-IT" sz="2200" dirty="0"/>
              <a:t>valori maggiori o uguali a 0; il caso particolare </a:t>
            </a:r>
            <a:r>
              <a:rPr lang="it-IT" sz="2200" dirty="0" smtClean="0"/>
              <a:t>SQM=0 </a:t>
            </a:r>
            <a:r>
              <a:rPr lang="it-IT" sz="2200" dirty="0"/>
              <a:t>si verifica solamente in caso di assenza di </a:t>
            </a:r>
            <a:r>
              <a:rPr lang="it-IT" sz="2200" dirty="0" smtClean="0"/>
              <a:t>variabilità</a:t>
            </a:r>
            <a:endParaRPr lang="it-IT" sz="2200" dirty="0"/>
          </a:p>
          <a:p>
            <a:endParaRPr lang="en-US" altLang="it-IT" sz="2200" dirty="0" smtClean="0"/>
          </a:p>
          <a:p>
            <a:pPr lvl="1"/>
            <a:r>
              <a:rPr lang="en-US" altLang="it-IT" sz="2200" dirty="0" err="1" smtClean="0"/>
              <a:t>Scarto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Quadratico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Medio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della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Popolazione</a:t>
            </a:r>
            <a:r>
              <a:rPr lang="en-US" altLang="it-IT" sz="2200" dirty="0" smtClean="0"/>
              <a:t>:</a:t>
            </a:r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2835275" y="4343400"/>
          <a:ext cx="3101975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Equation" r:id="rId4" imgW="1117600" imgH="647700" progId="Equation.3">
                  <p:embed/>
                </p:oleObj>
              </mc:Choice>
              <mc:Fallback>
                <p:oleObj name="Equation" r:id="rId4" imgW="1117600" imgH="647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4343400"/>
                        <a:ext cx="3101975" cy="17954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normalcur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68580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22300" y="2362200"/>
            <a:ext cx="463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>
                <a:cs typeface="Arial" charset="0"/>
              </a:rPr>
              <a:t>Scarto quadratico medio piccolo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it-IT" sz="2400">
              <a:cs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>
                <a:cs typeface="Arial" charset="0"/>
              </a:rPr>
              <a:t>Scarto quadratico medio grande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4648200" y="2743200"/>
            <a:ext cx="7620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114800" y="3886200"/>
            <a:ext cx="6096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906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Scarto Quadratico Medio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03738" y="3308350"/>
          <a:ext cx="4302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9" name="Equation" r:id="rId4" imgW="428724" imgH="542628" progId="">
                  <p:embed/>
                </p:oleObj>
              </mc:Choice>
              <mc:Fallback>
                <p:oleObj name="Equation" r:id="rId4" imgW="428724" imgH="542628" progId="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3308350"/>
                        <a:ext cx="4302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934200" y="2162175"/>
            <a:ext cx="1981200" cy="809625"/>
          </a:xfrm>
          <a:prstGeom prst="rect">
            <a:avLst/>
          </a:prstGeom>
          <a:solidFill>
            <a:srgbClr val="F4C7C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/>
              <a:t>Media = 15.5</a:t>
            </a:r>
          </a:p>
          <a:p>
            <a:pPr>
              <a:lnSpc>
                <a:spcPct val="30000"/>
              </a:lnSpc>
              <a:spcBef>
                <a:spcPct val="50000"/>
              </a:spcBef>
              <a:buFontTx/>
              <a:buNone/>
            </a:pPr>
            <a:r>
              <a:rPr lang="en-US" altLang="it-IT" sz="2800"/>
              <a:t>  s = </a:t>
            </a:r>
            <a:r>
              <a:rPr lang="en-US" altLang="it-IT" sz="2400"/>
              <a:t>3.338</a:t>
            </a:r>
            <a:r>
              <a:rPr lang="en-US" altLang="it-IT" sz="2800"/>
              <a:t>        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179513" y="2667000"/>
            <a:ext cx="5183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81075" y="2654300"/>
            <a:ext cx="55721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/>
              <a:t>11    12    13    14    15    16    17    18    19    20   21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10620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15954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21288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36528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3652838" y="22098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41100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46434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0912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981075" y="4102100"/>
            <a:ext cx="54959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/>
              <a:t>11    12    13    14    15    16    17    18    19    20   21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063625" y="3354388"/>
            <a:ext cx="12922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/>
              <a:t>Dati B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063625" y="1830388"/>
            <a:ext cx="1292225" cy="466725"/>
          </a:xfrm>
          <a:prstGeom prst="rect">
            <a:avLst/>
          </a:prstGeom>
          <a:solidFill>
            <a:srgbClr val="F4C7C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/>
              <a:t>Dati A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1155700" y="4114800"/>
            <a:ext cx="5183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31194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36528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3119438" y="3657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3652838" y="3657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3119438" y="3429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3652838" y="3429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26622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41100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6938963" y="3657600"/>
            <a:ext cx="1976437" cy="8953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/>
              <a:t>Media = 15.5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it-IT" sz="2800"/>
              <a:t>  s = </a:t>
            </a:r>
            <a:r>
              <a:rPr lang="en-US" altLang="it-IT" sz="2400"/>
              <a:t>0.926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981075" y="5638800"/>
            <a:ext cx="57245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/>
              <a:t>11    12    13    14    15    16    17    18    19    20   21</a:t>
            </a: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1155700" y="5638800"/>
            <a:ext cx="5183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10620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1062038" y="5181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1062038" y="4953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56340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5634038" y="5181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5634038" y="4953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15954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51768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6938963" y="5181600"/>
            <a:ext cx="1976437" cy="8223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it-IT" sz="2400"/>
              <a:t>Media = 15.5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it-IT" sz="2800"/>
              <a:t>  s = </a:t>
            </a:r>
            <a:r>
              <a:rPr lang="en-US" altLang="it-IT" sz="2400"/>
              <a:t>4.570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1520825" y="4802188"/>
            <a:ext cx="1292225" cy="4667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2400"/>
              <a:t>Dati C</a:t>
            </a:r>
          </a:p>
        </p:txBody>
      </p:sp>
      <p:sp>
        <p:nvSpPr>
          <p:cNvPr id="28711" name="Rectangle 39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906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Scarto Quadratico Medio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1025" y="1981200"/>
            <a:ext cx="7764463" cy="4108450"/>
          </a:xfrm>
        </p:spPr>
        <p:txBody>
          <a:bodyPr/>
          <a:lstStyle/>
          <a:p>
            <a:r>
              <a:rPr lang="en-US" altLang="it-IT" sz="2200" smtClean="0"/>
              <a:t>Viene calcolato usando tutti i valori nel set di dati</a:t>
            </a:r>
          </a:p>
          <a:p>
            <a:endParaRPr lang="en-US" altLang="it-IT" sz="2200" smtClean="0"/>
          </a:p>
          <a:p>
            <a:r>
              <a:rPr lang="en-US" altLang="it-IT" sz="2200" smtClean="0"/>
              <a:t>Valori lontani dalla media hanno pi</a:t>
            </a:r>
            <a:r>
              <a:rPr lang="it-IT" altLang="it-IT" sz="2200" smtClean="0"/>
              <a:t>ù</a:t>
            </a:r>
            <a:r>
              <a:rPr lang="en-US" altLang="it-IT" sz="2200" smtClean="0"/>
              <a:t> peso</a:t>
            </a:r>
            <a:br>
              <a:rPr lang="en-US" altLang="it-IT" sz="2200" smtClean="0"/>
            </a:br>
            <a:r>
              <a:rPr lang="en-US" altLang="it-IT" sz="2200" smtClean="0"/>
              <a:t>  (poich</a:t>
            </a:r>
            <a:r>
              <a:rPr lang="it-IT" altLang="it-IT" sz="2200" smtClean="0"/>
              <a:t>è</a:t>
            </a:r>
            <a:r>
              <a:rPr lang="en-US" altLang="it-IT" sz="2200" smtClean="0"/>
              <a:t> si usa il quadrato delle deviazioni dalla 	media)</a:t>
            </a:r>
          </a:p>
          <a:p>
            <a:endParaRPr lang="it-IT" altLang="it-IT" sz="2200" smtClean="0"/>
          </a:p>
          <a:p>
            <a:r>
              <a:rPr lang="it-IT" altLang="it-IT" sz="2200" smtClean="0"/>
              <a:t>Le stesse considerazioni valgono anche per il calcolo della Varianza</a:t>
            </a:r>
            <a:endParaRPr lang="en-US" altLang="it-IT" sz="22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906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Scarto Quadratico Medio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it-IT" sz="3600" smtClean="0">
                <a:solidFill>
                  <a:srgbClr val="FF0000"/>
                </a:solidFill>
              </a:rPr>
              <a:t>Coefficiente di Variazione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3352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it-IT" sz="2200" dirty="0" err="1" smtClean="0"/>
              <a:t>Misura</a:t>
            </a:r>
            <a:r>
              <a:rPr lang="en-US" altLang="it-IT" sz="2200" dirty="0" smtClean="0"/>
              <a:t> la </a:t>
            </a:r>
            <a:r>
              <a:rPr lang="en-US" altLang="it-IT" sz="2200" dirty="0" err="1" smtClean="0"/>
              <a:t>variabilit</a:t>
            </a:r>
            <a:r>
              <a:rPr lang="it-IT" altLang="it-IT" sz="2200" dirty="0" smtClean="0"/>
              <a:t>à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relativa</a:t>
            </a:r>
            <a:endParaRPr lang="en-US" altLang="it-IT" sz="2200" dirty="0" smtClean="0"/>
          </a:p>
          <a:p>
            <a:pPr>
              <a:lnSpc>
                <a:spcPct val="110000"/>
              </a:lnSpc>
            </a:pPr>
            <a:r>
              <a:rPr lang="en-US" altLang="it-IT" sz="2200" dirty="0" err="1" smtClean="0"/>
              <a:t>Sempre</a:t>
            </a:r>
            <a:r>
              <a:rPr lang="en-US" altLang="it-IT" sz="2200" dirty="0" smtClean="0"/>
              <a:t> in </a:t>
            </a:r>
            <a:r>
              <a:rPr lang="en-US" altLang="it-IT" sz="2200" dirty="0" err="1" smtClean="0"/>
              <a:t>percentuale</a:t>
            </a:r>
            <a:r>
              <a:rPr lang="en-US" altLang="it-IT" sz="2200" dirty="0" smtClean="0"/>
              <a:t> (%)</a:t>
            </a:r>
          </a:p>
          <a:p>
            <a:pPr>
              <a:lnSpc>
                <a:spcPct val="110000"/>
              </a:lnSpc>
            </a:pPr>
            <a:r>
              <a:rPr lang="en-US" altLang="it-IT" sz="2200" dirty="0" err="1" smtClean="0"/>
              <a:t>Mostra</a:t>
            </a:r>
            <a:r>
              <a:rPr lang="en-US" altLang="it-IT" sz="2200" dirty="0" smtClean="0"/>
              <a:t> la </a:t>
            </a:r>
            <a:r>
              <a:rPr lang="en-US" altLang="it-IT" sz="2200" dirty="0" err="1" smtClean="0"/>
              <a:t>variabilit</a:t>
            </a:r>
            <a:r>
              <a:rPr lang="it-IT" altLang="it-IT" sz="2200" dirty="0" smtClean="0"/>
              <a:t>à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relativa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rispetto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alla</a:t>
            </a:r>
            <a:r>
              <a:rPr lang="en-US" altLang="it-IT" sz="2200" dirty="0" smtClean="0"/>
              <a:t> media</a:t>
            </a:r>
          </a:p>
          <a:p>
            <a:pPr>
              <a:lnSpc>
                <a:spcPct val="110000"/>
              </a:lnSpc>
            </a:pPr>
            <a:r>
              <a:rPr lang="en-US" altLang="it-IT" sz="2200" dirty="0" err="1" smtClean="0"/>
              <a:t>Pu</a:t>
            </a:r>
            <a:r>
              <a:rPr lang="it-IT" altLang="it-IT" sz="2200" dirty="0" smtClean="0"/>
              <a:t>ò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essere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usato</a:t>
            </a:r>
            <a:r>
              <a:rPr lang="en-US" altLang="it-IT" sz="2200" dirty="0" smtClean="0"/>
              <a:t> per </a:t>
            </a:r>
            <a:r>
              <a:rPr lang="en-US" altLang="it-IT" sz="2200" dirty="0" err="1" smtClean="0"/>
              <a:t>confrontare</a:t>
            </a:r>
            <a:r>
              <a:rPr lang="en-US" altLang="it-IT" sz="2200" dirty="0" smtClean="0"/>
              <a:t> due o pi</a:t>
            </a:r>
            <a:r>
              <a:rPr lang="it-IT" altLang="it-IT" sz="2200" dirty="0" smtClean="0"/>
              <a:t>ù</a:t>
            </a:r>
            <a:r>
              <a:rPr lang="en-US" altLang="it-IT" sz="2200" dirty="0" smtClean="0"/>
              <a:t> set di </a:t>
            </a:r>
            <a:r>
              <a:rPr lang="en-US" altLang="it-IT" sz="2200" dirty="0" err="1" smtClean="0"/>
              <a:t>dati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misurati</a:t>
            </a:r>
            <a:r>
              <a:rPr lang="en-US" altLang="it-IT" sz="2200" dirty="0" smtClean="0"/>
              <a:t> con unit</a:t>
            </a:r>
            <a:r>
              <a:rPr lang="it-IT" altLang="it-IT" sz="2200" dirty="0" smtClean="0"/>
              <a:t>à</a:t>
            </a:r>
            <a:r>
              <a:rPr lang="en-US" altLang="it-IT" sz="2200" dirty="0" smtClean="0"/>
              <a:t> di </a:t>
            </a:r>
            <a:r>
              <a:rPr lang="en-US" altLang="it-IT" sz="2200" dirty="0" err="1" smtClean="0"/>
              <a:t>misura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diversa</a:t>
            </a:r>
            <a:r>
              <a:rPr lang="en-US" altLang="it-IT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it-IT" altLang="it-IT" sz="2200" dirty="0" smtClean="0"/>
              <a:t>Assume </a:t>
            </a:r>
            <a:r>
              <a:rPr lang="it-IT" altLang="it-IT" sz="2200" dirty="0"/>
              <a:t>valori maggiori di 0 e crescenti al crescere della variabilità; ancora una volta, si avrà che CV=0 in assenza di variabilità</a:t>
            </a:r>
            <a:r>
              <a:rPr lang="it-IT" altLang="it-IT" dirty="0" smtClean="0"/>
              <a:t>.</a:t>
            </a:r>
            <a:endParaRPr lang="en-US" altLang="it-IT" dirty="0" smtClean="0"/>
          </a:p>
        </p:txBody>
      </p:sp>
      <p:graphicFrame>
        <p:nvGraphicFramePr>
          <p:cNvPr id="30724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98334"/>
              </p:ext>
            </p:extLst>
          </p:nvPr>
        </p:nvGraphicFramePr>
        <p:xfrm>
          <a:off x="2987675" y="5022304"/>
          <a:ext cx="2736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Equation" r:id="rId4" imgW="1038193" imgH="371429" progId="Equation.3">
                  <p:embed/>
                </p:oleObj>
              </mc:Choice>
              <mc:Fallback>
                <p:oleObj name="Equation" r:id="rId4" imgW="1038193" imgH="371429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022304"/>
                        <a:ext cx="2736850" cy="11430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532313"/>
          </a:xfrm>
        </p:spPr>
        <p:txBody>
          <a:bodyPr/>
          <a:lstStyle/>
          <a:p>
            <a:r>
              <a:rPr lang="en-US" altLang="it-IT" sz="2200" smtClean="0"/>
              <a:t>Azione A:</a:t>
            </a:r>
          </a:p>
          <a:p>
            <a:pPr lvl="1"/>
            <a:r>
              <a:rPr lang="en-US" altLang="it-IT" sz="2200" smtClean="0"/>
              <a:t>Prezzo medio scorso anno = $50</a:t>
            </a:r>
          </a:p>
          <a:p>
            <a:pPr lvl="1"/>
            <a:r>
              <a:rPr lang="en-US" altLang="it-IT" sz="2200" smtClean="0"/>
              <a:t>Scarto Quadratico Medio = $5</a:t>
            </a:r>
          </a:p>
          <a:p>
            <a:endParaRPr lang="en-US" altLang="it-IT" sz="2200" smtClean="0"/>
          </a:p>
          <a:p>
            <a:endParaRPr lang="en-US" altLang="it-IT" sz="2200" smtClean="0"/>
          </a:p>
          <a:p>
            <a:pPr>
              <a:lnSpc>
                <a:spcPct val="150000"/>
              </a:lnSpc>
            </a:pPr>
            <a:r>
              <a:rPr lang="en-US" altLang="it-IT" sz="2200" smtClean="0"/>
              <a:t>Azione B:</a:t>
            </a:r>
          </a:p>
          <a:p>
            <a:pPr lvl="1"/>
            <a:r>
              <a:rPr lang="en-US" altLang="it-IT" sz="2200" smtClean="0"/>
              <a:t>Prezzo medio scorso anno = $100</a:t>
            </a:r>
          </a:p>
          <a:p>
            <a:pPr lvl="1"/>
            <a:r>
              <a:rPr lang="en-US" altLang="it-IT" sz="2200" smtClean="0"/>
              <a:t>Scarto Quadratico Medio = $5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162800" y="3505200"/>
            <a:ext cx="1828800" cy="266382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800" dirty="0" err="1">
                <a:cs typeface="Arial" charset="0"/>
              </a:rPr>
              <a:t>Entrambe</a:t>
            </a:r>
            <a:r>
              <a:rPr lang="en-US" altLang="it-IT" sz="1800" dirty="0">
                <a:cs typeface="Arial" charset="0"/>
              </a:rPr>
              <a:t> le </a:t>
            </a:r>
            <a:r>
              <a:rPr lang="en-US" altLang="it-IT" sz="1800" dirty="0" err="1">
                <a:cs typeface="Arial" charset="0"/>
              </a:rPr>
              <a:t>azioni</a:t>
            </a:r>
            <a:r>
              <a:rPr lang="en-US" altLang="it-IT" sz="1800" dirty="0">
                <a:cs typeface="Arial" charset="0"/>
              </a:rPr>
              <a:t> </a:t>
            </a:r>
            <a:r>
              <a:rPr lang="en-US" altLang="it-IT" sz="1800" dirty="0" err="1">
                <a:cs typeface="Arial" charset="0"/>
              </a:rPr>
              <a:t>hanno</a:t>
            </a:r>
            <a:r>
              <a:rPr lang="en-US" altLang="it-IT" sz="1800" dirty="0">
                <a:cs typeface="Arial" charset="0"/>
              </a:rPr>
              <a:t> lo </a:t>
            </a:r>
            <a:r>
              <a:rPr lang="en-US" altLang="it-IT" sz="1800" dirty="0" err="1">
                <a:cs typeface="Arial" charset="0"/>
              </a:rPr>
              <a:t>stesso</a:t>
            </a:r>
            <a:r>
              <a:rPr lang="en-US" altLang="it-IT" sz="1800" dirty="0">
                <a:cs typeface="Arial" charset="0"/>
              </a:rPr>
              <a:t> </a:t>
            </a:r>
            <a:r>
              <a:rPr lang="en-US" altLang="it-IT" sz="1800" dirty="0" err="1">
                <a:cs typeface="Arial" charset="0"/>
              </a:rPr>
              <a:t>scarto</a:t>
            </a:r>
            <a:r>
              <a:rPr lang="en-US" altLang="it-IT" sz="1800" dirty="0">
                <a:cs typeface="Arial" charset="0"/>
              </a:rPr>
              <a:t> </a:t>
            </a:r>
            <a:r>
              <a:rPr lang="en-US" altLang="it-IT" sz="1800" dirty="0" err="1">
                <a:cs typeface="Arial" charset="0"/>
              </a:rPr>
              <a:t>quadratico</a:t>
            </a:r>
            <a:r>
              <a:rPr lang="en-US" altLang="it-IT" sz="1800" dirty="0">
                <a:cs typeface="Arial" charset="0"/>
              </a:rPr>
              <a:t> </a:t>
            </a:r>
            <a:r>
              <a:rPr lang="en-US" altLang="it-IT" sz="1800" dirty="0" err="1">
                <a:cs typeface="Arial" charset="0"/>
              </a:rPr>
              <a:t>medio</a:t>
            </a:r>
            <a:r>
              <a:rPr lang="en-US" altLang="it-IT" sz="1800" dirty="0">
                <a:cs typeface="Arial" charset="0"/>
              </a:rPr>
              <a:t>, ma </a:t>
            </a:r>
            <a:r>
              <a:rPr lang="en-US" altLang="it-IT" sz="1800" b="1" dirty="0" err="1">
                <a:cs typeface="Arial" charset="0"/>
              </a:rPr>
              <a:t>l’azione</a:t>
            </a:r>
            <a:r>
              <a:rPr lang="en-US" altLang="it-IT" sz="1800" b="1" dirty="0">
                <a:cs typeface="Arial" charset="0"/>
              </a:rPr>
              <a:t> B </a:t>
            </a:r>
            <a:r>
              <a:rPr lang="it-IT" altLang="it-IT" sz="2000" b="1" dirty="0">
                <a:cs typeface="Arial" charset="0"/>
              </a:rPr>
              <a:t>è</a:t>
            </a:r>
            <a:r>
              <a:rPr lang="en-US" altLang="it-IT" sz="2400" b="1" dirty="0">
                <a:cs typeface="Arial" charset="0"/>
              </a:rPr>
              <a:t> </a:t>
            </a:r>
            <a:r>
              <a:rPr lang="en-US" altLang="it-IT" sz="1800" b="1" dirty="0">
                <a:cs typeface="Arial" charset="0"/>
              </a:rPr>
              <a:t> </a:t>
            </a:r>
            <a:r>
              <a:rPr lang="en-US" altLang="it-IT" sz="1800" b="1" dirty="0" err="1">
                <a:cs typeface="Arial" charset="0"/>
              </a:rPr>
              <a:t>meno</a:t>
            </a:r>
            <a:r>
              <a:rPr lang="en-US" altLang="it-IT" sz="1800" b="1" dirty="0">
                <a:cs typeface="Arial" charset="0"/>
              </a:rPr>
              <a:t> </a:t>
            </a:r>
            <a:r>
              <a:rPr lang="en-US" altLang="it-IT" sz="1800" b="1" dirty="0" err="1">
                <a:cs typeface="Arial" charset="0"/>
              </a:rPr>
              <a:t>variabile</a:t>
            </a:r>
            <a:r>
              <a:rPr lang="en-US" altLang="it-IT" sz="1800" b="1" dirty="0">
                <a:cs typeface="Arial" charset="0"/>
              </a:rPr>
              <a:t> </a:t>
            </a:r>
            <a:r>
              <a:rPr lang="en-US" altLang="it-IT" sz="1800" b="1" dirty="0" err="1">
                <a:cs typeface="Arial" charset="0"/>
              </a:rPr>
              <a:t>rispetto</a:t>
            </a:r>
            <a:r>
              <a:rPr lang="en-US" altLang="it-IT" sz="1800" b="1" dirty="0">
                <a:cs typeface="Arial" charset="0"/>
              </a:rPr>
              <a:t> al </a:t>
            </a:r>
            <a:r>
              <a:rPr lang="en-US" altLang="it-IT" sz="1800" b="1" dirty="0" err="1">
                <a:cs typeface="Arial" charset="0"/>
              </a:rPr>
              <a:t>suo</a:t>
            </a:r>
            <a:r>
              <a:rPr lang="en-US" altLang="it-IT" sz="1800" b="1" dirty="0">
                <a:cs typeface="Arial" charset="0"/>
              </a:rPr>
              <a:t> </a:t>
            </a:r>
            <a:r>
              <a:rPr lang="en-US" altLang="it-IT" sz="1800" b="1" dirty="0" err="1">
                <a:cs typeface="Arial" charset="0"/>
              </a:rPr>
              <a:t>prezzo</a:t>
            </a:r>
            <a:endParaRPr lang="en-US" altLang="it-IT" sz="1800" b="1" dirty="0">
              <a:cs typeface="Arial" charset="0"/>
            </a:endParaRP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248400" y="3048000"/>
            <a:ext cx="762000" cy="762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324600" y="5410200"/>
            <a:ext cx="762000" cy="762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graphicFrame>
        <p:nvGraphicFramePr>
          <p:cNvPr id="317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63725" y="2878138"/>
          <a:ext cx="503555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" name="Equazione" r:id="rId4" imgW="2333639" imgH="390594" progId="Equation.3">
                  <p:embed/>
                </p:oleObj>
              </mc:Choice>
              <mc:Fallback>
                <p:oleObj name="Equazione" r:id="rId4" imgW="2333639" imgH="390594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878138"/>
                        <a:ext cx="503555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25625" y="5240338"/>
          <a:ext cx="5113338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" name="Equazione" r:id="rId6" imgW="2371700" imgH="390594" progId="Equation.3">
                  <p:embed/>
                </p:oleObj>
              </mc:Choice>
              <mc:Fallback>
                <p:oleObj name="Equazione" r:id="rId6" imgW="2371700" imgH="390594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5240338"/>
                        <a:ext cx="5113338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it-IT" sz="3600" smtClean="0">
                <a:solidFill>
                  <a:srgbClr val="FF0000"/>
                </a:solidFill>
              </a:rPr>
              <a:t>Coefficiente di Variazione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dirty="0" smtClean="0">
                <a:solidFill>
                  <a:srgbClr val="FF0000"/>
                </a:solidFill>
              </a:rPr>
              <a:t>Misure di sintesi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5722938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posizione: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dirty="0" smtClean="0">
                <a:solidFill>
                  <a:srgbClr val="FF0000"/>
                </a:solidFill>
              </a:rPr>
              <a:t>Misure di tendenza centrale:</a:t>
            </a:r>
            <a:endParaRPr lang="it-IT" altLang="it-IT" sz="1800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 aritmetica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Mediana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Moda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dirty="0" smtClean="0">
                <a:solidFill>
                  <a:srgbClr val="FF0000"/>
                </a:solidFill>
              </a:rPr>
              <a:t>Misure di tendenza non centrale: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Quantili di ordine p (percentili, quartili)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dispersione: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Campo di variazione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Differenza </a:t>
            </a:r>
            <a:r>
              <a:rPr lang="it-IT" altLang="it-IT" sz="2200" dirty="0" err="1" smtClean="0">
                <a:solidFill>
                  <a:schemeClr val="tx2"/>
                </a:solidFill>
              </a:rPr>
              <a:t>interquantile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Varianza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Scarto quadratico medio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Coefficiente di variazione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b="1" i="1" dirty="0" smtClean="0">
                <a:solidFill>
                  <a:srgbClr val="FF0000"/>
                </a:solidFill>
              </a:rPr>
              <a:t>Misure di forma della distribuzione: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 smtClean="0">
                <a:solidFill>
                  <a:schemeClr val="tx2"/>
                </a:solidFill>
              </a:rPr>
              <a:t>Skewness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 smtClean="0">
                <a:solidFill>
                  <a:schemeClr val="tx2"/>
                </a:solidFill>
              </a:rPr>
              <a:t>Kurtosis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it-IT" altLang="it-IT" sz="2200" dirty="0" smtClean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5229201"/>
            <a:ext cx="5760640" cy="108012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Forma della Distribuzione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r>
              <a:rPr lang="en-US" altLang="it-IT" sz="2000" smtClean="0"/>
              <a:t>La forma della distribuzione si dice simmetrica se le osservazioni sono bilanciate, o distribuite in modo approssimativamente regolare attorno al centro.  </a:t>
            </a:r>
          </a:p>
        </p:txBody>
      </p:sp>
      <p:graphicFrame>
        <p:nvGraphicFramePr>
          <p:cNvPr id="32772" name="Object 2"/>
          <p:cNvGraphicFramePr>
            <a:graphicFrameLocks noChangeAspect="1"/>
          </p:cNvGraphicFramePr>
          <p:nvPr/>
        </p:nvGraphicFramePr>
        <p:xfrm>
          <a:off x="4945063" y="3230563"/>
          <a:ext cx="3875087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8" name="Chart" r:id="rId4" imgW="4667250" imgH="2667000" progId="Excel.Sheet.8">
                  <p:embed/>
                </p:oleObj>
              </mc:Choice>
              <mc:Fallback>
                <p:oleObj name="Chart" r:id="rId4" imgW="4667250" imgH="26670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3230563"/>
                        <a:ext cx="3875087" cy="221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3284538"/>
          <a:ext cx="4038600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9" name="Grafico" r:id="rId6" imgW="5523840" imgH="3015000" progId="Excel.Sheet.8">
                  <p:embed/>
                </p:oleObj>
              </mc:Choice>
              <mc:Fallback>
                <p:oleObj name="Grafico" r:id="rId6" imgW="5523840" imgH="30150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284538"/>
                        <a:ext cx="4038600" cy="220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200" smtClean="0"/>
              <a:t>La forma della distribuzione </a:t>
            </a:r>
            <a:r>
              <a:rPr lang="it-IT" altLang="it-IT" sz="2200" smtClean="0"/>
              <a:t>è</a:t>
            </a:r>
            <a:r>
              <a:rPr lang="en-US" altLang="it-IT" sz="2200" smtClean="0"/>
              <a:t> detta asimmetrica</a:t>
            </a:r>
            <a:r>
              <a:rPr lang="en-US" altLang="it-IT" sz="2200" b="1" smtClean="0"/>
              <a:t> </a:t>
            </a:r>
            <a:r>
              <a:rPr lang="en-US" altLang="it-IT" sz="2200" smtClean="0"/>
              <a:t>se le osservazioni non sono distribuite in modo simmetrico rispetto al centro.</a:t>
            </a:r>
          </a:p>
        </p:txBody>
      </p:sp>
      <p:graphicFrame>
        <p:nvGraphicFramePr>
          <p:cNvPr id="33795" name="Object 2"/>
          <p:cNvGraphicFramePr>
            <a:graphicFrameLocks noChangeAspect="1"/>
          </p:cNvGraphicFramePr>
          <p:nvPr/>
        </p:nvGraphicFramePr>
        <p:xfrm>
          <a:off x="5105400" y="2743200"/>
          <a:ext cx="350520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3" name="Chart" r:id="rId4" imgW="4667250" imgH="2667000" progId="Excel.Sheet.8">
                  <p:embed/>
                </p:oleObj>
              </mc:Choice>
              <mc:Fallback>
                <p:oleObj name="Chart" r:id="rId4" imgW="4667250" imgH="26670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43200"/>
                        <a:ext cx="3505200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3"/>
          <p:cNvGraphicFramePr>
            <a:graphicFrameLocks noChangeAspect="1"/>
          </p:cNvGraphicFramePr>
          <p:nvPr/>
        </p:nvGraphicFramePr>
        <p:xfrm>
          <a:off x="5105400" y="4827588"/>
          <a:ext cx="3505200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" name="Chart" r:id="rId6" imgW="4667250" imgH="2667000" progId="Excel.Sheet.8">
                  <p:embed/>
                </p:oleObj>
              </mc:Choice>
              <mc:Fallback>
                <p:oleObj name="Chart" r:id="rId6" imgW="4667250" imgH="26670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27588"/>
                        <a:ext cx="3505200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57200" y="2971800"/>
            <a:ext cx="44196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Una distribuzione con </a:t>
            </a:r>
            <a:r>
              <a:rPr lang="en-US" altLang="it-IT" sz="2000">
                <a:solidFill>
                  <a:schemeClr val="hlink"/>
                </a:solidFill>
                <a:cs typeface="Arial" charset="0"/>
              </a:rPr>
              <a:t>asimmetria positiva</a:t>
            </a:r>
            <a:r>
              <a:rPr lang="en-US" altLang="it-IT" sz="2000">
                <a:cs typeface="Arial" charset="0"/>
              </a:rPr>
              <a:t> (obliqua a destra) ha una coda che si estende a destra, nella direzione dei valori positivi.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20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20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000">
                <a:cs typeface="Arial" charset="0"/>
              </a:rPr>
              <a:t>Una distribuzione con </a:t>
            </a:r>
            <a:r>
              <a:rPr lang="en-US" altLang="it-IT" sz="2000">
                <a:solidFill>
                  <a:schemeClr val="hlink"/>
                </a:solidFill>
                <a:cs typeface="Arial" charset="0"/>
              </a:rPr>
              <a:t>asimmetria negativa</a:t>
            </a:r>
            <a:r>
              <a:rPr lang="en-US" altLang="it-IT" sz="2000">
                <a:cs typeface="Arial" charset="0"/>
              </a:rPr>
              <a:t> (obliqua a sinistra) ha una coda che si estende a sinistra, nella direzione dei valori negativi.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000">
              <a:cs typeface="Arial" charset="0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Forma della Distribuzione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8"/>
            <a:ext cx="9144000" cy="1111250"/>
          </a:xfrm>
        </p:spPr>
        <p:txBody>
          <a:bodyPr/>
          <a:lstStyle/>
          <a:p>
            <a:pPr eaLnBrk="1" hangingPunct="1"/>
            <a:r>
              <a:rPr lang="en-AU" altLang="it-IT" sz="2800" dirty="0" err="1" smtClean="0">
                <a:solidFill>
                  <a:srgbClr val="FF0000"/>
                </a:solidFill>
              </a:rPr>
              <a:t>Matrice</a:t>
            </a:r>
            <a:r>
              <a:rPr lang="en-AU" altLang="it-IT" sz="2800" dirty="0" smtClean="0">
                <a:solidFill>
                  <a:srgbClr val="FF0000"/>
                </a:solidFill>
              </a:rPr>
              <a:t>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dei</a:t>
            </a:r>
            <a:r>
              <a:rPr lang="en-AU" altLang="it-IT" sz="2800" dirty="0" smtClean="0">
                <a:solidFill>
                  <a:srgbClr val="FF0000"/>
                </a:solidFill>
              </a:rPr>
              <a:t>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dati</a:t>
            </a:r>
            <a:endParaRPr lang="en-US" altLang="it-IT" sz="2800" dirty="0" smtClean="0">
              <a:solidFill>
                <a:srgbClr val="FF0000"/>
              </a:solidFill>
            </a:endParaRP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5629225" cy="3752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0960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1242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it-IT" sz="2200" smtClean="0"/>
              <a:t>Descrive come i dati sono distribuiti</a:t>
            </a:r>
          </a:p>
          <a:p>
            <a:pPr>
              <a:lnSpc>
                <a:spcPct val="110000"/>
              </a:lnSpc>
            </a:pPr>
            <a:r>
              <a:rPr lang="en-US" altLang="it-IT" sz="2200" smtClean="0"/>
              <a:t>Misure della forma</a:t>
            </a:r>
          </a:p>
          <a:p>
            <a:pPr lvl="1">
              <a:lnSpc>
                <a:spcPct val="110000"/>
              </a:lnSpc>
            </a:pPr>
            <a:r>
              <a:rPr lang="en-US" altLang="it-IT" sz="2200" smtClean="0"/>
              <a:t>Simmetrica o asimmetrica</a:t>
            </a:r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2090738" y="4819650"/>
            <a:ext cx="452437" cy="1071563"/>
          </a:xfrm>
          <a:custGeom>
            <a:avLst/>
            <a:gdLst>
              <a:gd name="T0" fmla="*/ 2147483647 w 285"/>
              <a:gd name="T1" fmla="*/ 2147483647 h 675"/>
              <a:gd name="T2" fmla="*/ 2147483647 w 285"/>
              <a:gd name="T3" fmla="*/ 2147483647 h 675"/>
              <a:gd name="T4" fmla="*/ 2147483647 w 285"/>
              <a:gd name="T5" fmla="*/ 2147483647 h 675"/>
              <a:gd name="T6" fmla="*/ 2147483647 w 285"/>
              <a:gd name="T7" fmla="*/ 2147483647 h 675"/>
              <a:gd name="T8" fmla="*/ 2147483647 w 285"/>
              <a:gd name="T9" fmla="*/ 2147483647 h 675"/>
              <a:gd name="T10" fmla="*/ 2147483647 w 285"/>
              <a:gd name="T11" fmla="*/ 2147483647 h 675"/>
              <a:gd name="T12" fmla="*/ 2147483647 w 285"/>
              <a:gd name="T13" fmla="*/ 2147483647 h 675"/>
              <a:gd name="T14" fmla="*/ 2147483647 w 285"/>
              <a:gd name="T15" fmla="*/ 2147483647 h 675"/>
              <a:gd name="T16" fmla="*/ 2147483647 w 285"/>
              <a:gd name="T17" fmla="*/ 2147483647 h 675"/>
              <a:gd name="T18" fmla="*/ 2147483647 w 285"/>
              <a:gd name="T19" fmla="*/ 2147483647 h 675"/>
              <a:gd name="T20" fmla="*/ 2147483647 w 285"/>
              <a:gd name="T21" fmla="*/ 2147483647 h 675"/>
              <a:gd name="T22" fmla="*/ 2147483647 w 285"/>
              <a:gd name="T23" fmla="*/ 2147483647 h 675"/>
              <a:gd name="T24" fmla="*/ 2147483647 w 285"/>
              <a:gd name="T25" fmla="*/ 2147483647 h 675"/>
              <a:gd name="T26" fmla="*/ 2147483647 w 285"/>
              <a:gd name="T27" fmla="*/ 2147483647 h 675"/>
              <a:gd name="T28" fmla="*/ 2147483647 w 285"/>
              <a:gd name="T29" fmla="*/ 2147483647 h 675"/>
              <a:gd name="T30" fmla="*/ 0 w 285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85"/>
              <a:gd name="T49" fmla="*/ 0 h 675"/>
              <a:gd name="T50" fmla="*/ 285 w 285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85" h="675">
                <a:moveTo>
                  <a:pt x="284" y="674"/>
                </a:moveTo>
                <a:lnTo>
                  <a:pt x="254" y="667"/>
                </a:lnTo>
                <a:lnTo>
                  <a:pt x="239" y="659"/>
                </a:lnTo>
                <a:lnTo>
                  <a:pt x="225" y="648"/>
                </a:lnTo>
                <a:lnTo>
                  <a:pt x="210" y="633"/>
                </a:lnTo>
                <a:lnTo>
                  <a:pt x="195" y="612"/>
                </a:lnTo>
                <a:lnTo>
                  <a:pt x="180" y="583"/>
                </a:lnTo>
                <a:lnTo>
                  <a:pt x="150" y="506"/>
                </a:lnTo>
                <a:lnTo>
                  <a:pt x="119" y="396"/>
                </a:lnTo>
                <a:lnTo>
                  <a:pt x="91" y="263"/>
                </a:lnTo>
                <a:lnTo>
                  <a:pt x="76" y="197"/>
                </a:lnTo>
                <a:lnTo>
                  <a:pt x="61" y="133"/>
                </a:lnTo>
                <a:lnTo>
                  <a:pt x="45" y="78"/>
                </a:lnTo>
                <a:lnTo>
                  <a:pt x="30" y="36"/>
                </a:lnTo>
                <a:lnTo>
                  <a:pt x="15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23" name="Freeform 7"/>
          <p:cNvSpPr>
            <a:spLocks/>
          </p:cNvSpPr>
          <p:nvPr/>
        </p:nvSpPr>
        <p:spPr bwMode="auto">
          <a:xfrm>
            <a:off x="738188" y="4819650"/>
            <a:ext cx="1354137" cy="1071563"/>
          </a:xfrm>
          <a:custGeom>
            <a:avLst/>
            <a:gdLst>
              <a:gd name="T0" fmla="*/ 0 w 853"/>
              <a:gd name="T1" fmla="*/ 2147483647 h 675"/>
              <a:gd name="T2" fmla="*/ 2147483647 w 853"/>
              <a:gd name="T3" fmla="*/ 2147483647 h 675"/>
              <a:gd name="T4" fmla="*/ 2147483647 w 853"/>
              <a:gd name="T5" fmla="*/ 2147483647 h 675"/>
              <a:gd name="T6" fmla="*/ 2147483647 w 853"/>
              <a:gd name="T7" fmla="*/ 2147483647 h 675"/>
              <a:gd name="T8" fmla="*/ 2147483647 w 853"/>
              <a:gd name="T9" fmla="*/ 2147483647 h 675"/>
              <a:gd name="T10" fmla="*/ 2147483647 w 853"/>
              <a:gd name="T11" fmla="*/ 2147483647 h 675"/>
              <a:gd name="T12" fmla="*/ 2147483647 w 853"/>
              <a:gd name="T13" fmla="*/ 2147483647 h 675"/>
              <a:gd name="T14" fmla="*/ 2147483647 w 853"/>
              <a:gd name="T15" fmla="*/ 2147483647 h 675"/>
              <a:gd name="T16" fmla="*/ 2147483647 w 853"/>
              <a:gd name="T17" fmla="*/ 2147483647 h 675"/>
              <a:gd name="T18" fmla="*/ 2147483647 w 853"/>
              <a:gd name="T19" fmla="*/ 2147483647 h 675"/>
              <a:gd name="T20" fmla="*/ 2147483647 w 853"/>
              <a:gd name="T21" fmla="*/ 2147483647 h 675"/>
              <a:gd name="T22" fmla="*/ 2147483647 w 853"/>
              <a:gd name="T23" fmla="*/ 2147483647 h 675"/>
              <a:gd name="T24" fmla="*/ 2147483647 w 853"/>
              <a:gd name="T25" fmla="*/ 2147483647 h 675"/>
              <a:gd name="T26" fmla="*/ 2147483647 w 853"/>
              <a:gd name="T27" fmla="*/ 2147483647 h 675"/>
              <a:gd name="T28" fmla="*/ 2147483647 w 853"/>
              <a:gd name="T29" fmla="*/ 2147483647 h 675"/>
              <a:gd name="T30" fmla="*/ 2147483647 w 853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53"/>
              <a:gd name="T49" fmla="*/ 0 h 675"/>
              <a:gd name="T50" fmla="*/ 853 w 853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53" h="675">
                <a:moveTo>
                  <a:pt x="0" y="674"/>
                </a:moveTo>
                <a:lnTo>
                  <a:pt x="90" y="667"/>
                </a:lnTo>
                <a:lnTo>
                  <a:pt x="134" y="659"/>
                </a:lnTo>
                <a:lnTo>
                  <a:pt x="179" y="648"/>
                </a:lnTo>
                <a:lnTo>
                  <a:pt x="225" y="633"/>
                </a:lnTo>
                <a:lnTo>
                  <a:pt x="269" y="612"/>
                </a:lnTo>
                <a:lnTo>
                  <a:pt x="314" y="583"/>
                </a:lnTo>
                <a:lnTo>
                  <a:pt x="403" y="506"/>
                </a:lnTo>
                <a:lnTo>
                  <a:pt x="494" y="396"/>
                </a:lnTo>
                <a:lnTo>
                  <a:pt x="583" y="263"/>
                </a:lnTo>
                <a:lnTo>
                  <a:pt x="628" y="197"/>
                </a:lnTo>
                <a:lnTo>
                  <a:pt x="674" y="133"/>
                </a:lnTo>
                <a:lnTo>
                  <a:pt x="717" y="78"/>
                </a:lnTo>
                <a:lnTo>
                  <a:pt x="763" y="36"/>
                </a:lnTo>
                <a:lnTo>
                  <a:pt x="808" y="10"/>
                </a:lnTo>
                <a:lnTo>
                  <a:pt x="852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24" name="Freeform 8"/>
          <p:cNvSpPr>
            <a:spLocks/>
          </p:cNvSpPr>
          <p:nvPr/>
        </p:nvSpPr>
        <p:spPr bwMode="auto">
          <a:xfrm>
            <a:off x="4559300" y="4819650"/>
            <a:ext cx="904875" cy="1071563"/>
          </a:xfrm>
          <a:custGeom>
            <a:avLst/>
            <a:gdLst>
              <a:gd name="T0" fmla="*/ 2147483647 w 570"/>
              <a:gd name="T1" fmla="*/ 2147483647 h 675"/>
              <a:gd name="T2" fmla="*/ 2147483647 w 570"/>
              <a:gd name="T3" fmla="*/ 2147483647 h 675"/>
              <a:gd name="T4" fmla="*/ 2147483647 w 570"/>
              <a:gd name="T5" fmla="*/ 2147483647 h 675"/>
              <a:gd name="T6" fmla="*/ 2147483647 w 570"/>
              <a:gd name="T7" fmla="*/ 2147483647 h 675"/>
              <a:gd name="T8" fmla="*/ 2147483647 w 570"/>
              <a:gd name="T9" fmla="*/ 2147483647 h 675"/>
              <a:gd name="T10" fmla="*/ 2147483647 w 570"/>
              <a:gd name="T11" fmla="*/ 2147483647 h 675"/>
              <a:gd name="T12" fmla="*/ 2147483647 w 570"/>
              <a:gd name="T13" fmla="*/ 2147483647 h 675"/>
              <a:gd name="T14" fmla="*/ 2147483647 w 570"/>
              <a:gd name="T15" fmla="*/ 2147483647 h 675"/>
              <a:gd name="T16" fmla="*/ 2147483647 w 570"/>
              <a:gd name="T17" fmla="*/ 2147483647 h 675"/>
              <a:gd name="T18" fmla="*/ 2147483647 w 570"/>
              <a:gd name="T19" fmla="*/ 2147483647 h 675"/>
              <a:gd name="T20" fmla="*/ 2147483647 w 570"/>
              <a:gd name="T21" fmla="*/ 2147483647 h 675"/>
              <a:gd name="T22" fmla="*/ 2147483647 w 570"/>
              <a:gd name="T23" fmla="*/ 2147483647 h 675"/>
              <a:gd name="T24" fmla="*/ 2147483647 w 570"/>
              <a:gd name="T25" fmla="*/ 2147483647 h 675"/>
              <a:gd name="T26" fmla="*/ 2147483647 w 570"/>
              <a:gd name="T27" fmla="*/ 2147483647 h 675"/>
              <a:gd name="T28" fmla="*/ 2147483647 w 570"/>
              <a:gd name="T29" fmla="*/ 2147483647 h 675"/>
              <a:gd name="T30" fmla="*/ 0 w 570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0"/>
              <a:gd name="T49" fmla="*/ 0 h 675"/>
              <a:gd name="T50" fmla="*/ 570 w 570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0" h="675">
                <a:moveTo>
                  <a:pt x="569" y="674"/>
                </a:moveTo>
                <a:lnTo>
                  <a:pt x="508" y="667"/>
                </a:lnTo>
                <a:lnTo>
                  <a:pt x="478" y="659"/>
                </a:lnTo>
                <a:lnTo>
                  <a:pt x="449" y="648"/>
                </a:lnTo>
                <a:lnTo>
                  <a:pt x="419" y="633"/>
                </a:lnTo>
                <a:lnTo>
                  <a:pt x="389" y="612"/>
                </a:lnTo>
                <a:lnTo>
                  <a:pt x="358" y="583"/>
                </a:lnTo>
                <a:lnTo>
                  <a:pt x="300" y="506"/>
                </a:lnTo>
                <a:lnTo>
                  <a:pt x="239" y="396"/>
                </a:lnTo>
                <a:lnTo>
                  <a:pt x="178" y="263"/>
                </a:lnTo>
                <a:lnTo>
                  <a:pt x="150" y="197"/>
                </a:lnTo>
                <a:lnTo>
                  <a:pt x="120" y="133"/>
                </a:lnTo>
                <a:lnTo>
                  <a:pt x="89" y="78"/>
                </a:lnTo>
                <a:lnTo>
                  <a:pt x="59" y="36"/>
                </a:lnTo>
                <a:lnTo>
                  <a:pt x="29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3657600" y="4819650"/>
            <a:ext cx="903288" cy="1071563"/>
          </a:xfrm>
          <a:custGeom>
            <a:avLst/>
            <a:gdLst>
              <a:gd name="T0" fmla="*/ 0 w 569"/>
              <a:gd name="T1" fmla="*/ 2147483647 h 675"/>
              <a:gd name="T2" fmla="*/ 2147483647 w 569"/>
              <a:gd name="T3" fmla="*/ 2147483647 h 675"/>
              <a:gd name="T4" fmla="*/ 2147483647 w 569"/>
              <a:gd name="T5" fmla="*/ 2147483647 h 675"/>
              <a:gd name="T6" fmla="*/ 2147483647 w 569"/>
              <a:gd name="T7" fmla="*/ 2147483647 h 675"/>
              <a:gd name="T8" fmla="*/ 2147483647 w 569"/>
              <a:gd name="T9" fmla="*/ 2147483647 h 675"/>
              <a:gd name="T10" fmla="*/ 2147483647 w 569"/>
              <a:gd name="T11" fmla="*/ 2147483647 h 675"/>
              <a:gd name="T12" fmla="*/ 2147483647 w 569"/>
              <a:gd name="T13" fmla="*/ 2147483647 h 675"/>
              <a:gd name="T14" fmla="*/ 2147483647 w 569"/>
              <a:gd name="T15" fmla="*/ 2147483647 h 675"/>
              <a:gd name="T16" fmla="*/ 2147483647 w 569"/>
              <a:gd name="T17" fmla="*/ 2147483647 h 675"/>
              <a:gd name="T18" fmla="*/ 2147483647 w 569"/>
              <a:gd name="T19" fmla="*/ 2147483647 h 675"/>
              <a:gd name="T20" fmla="*/ 2147483647 w 569"/>
              <a:gd name="T21" fmla="*/ 2147483647 h 675"/>
              <a:gd name="T22" fmla="*/ 2147483647 w 569"/>
              <a:gd name="T23" fmla="*/ 2147483647 h 675"/>
              <a:gd name="T24" fmla="*/ 2147483647 w 569"/>
              <a:gd name="T25" fmla="*/ 2147483647 h 675"/>
              <a:gd name="T26" fmla="*/ 2147483647 w 569"/>
              <a:gd name="T27" fmla="*/ 2147483647 h 675"/>
              <a:gd name="T28" fmla="*/ 2147483647 w 569"/>
              <a:gd name="T29" fmla="*/ 2147483647 h 675"/>
              <a:gd name="T30" fmla="*/ 2147483647 w 569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69"/>
              <a:gd name="T49" fmla="*/ 0 h 675"/>
              <a:gd name="T50" fmla="*/ 569 w 569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69" h="675">
                <a:moveTo>
                  <a:pt x="0" y="674"/>
                </a:moveTo>
                <a:lnTo>
                  <a:pt x="59" y="667"/>
                </a:lnTo>
                <a:lnTo>
                  <a:pt x="89" y="659"/>
                </a:lnTo>
                <a:lnTo>
                  <a:pt x="120" y="648"/>
                </a:lnTo>
                <a:lnTo>
                  <a:pt x="150" y="633"/>
                </a:lnTo>
                <a:lnTo>
                  <a:pt x="178" y="612"/>
                </a:lnTo>
                <a:lnTo>
                  <a:pt x="209" y="583"/>
                </a:lnTo>
                <a:lnTo>
                  <a:pt x="269" y="506"/>
                </a:lnTo>
                <a:lnTo>
                  <a:pt x="328" y="396"/>
                </a:lnTo>
                <a:lnTo>
                  <a:pt x="389" y="263"/>
                </a:lnTo>
                <a:lnTo>
                  <a:pt x="419" y="197"/>
                </a:lnTo>
                <a:lnTo>
                  <a:pt x="449" y="133"/>
                </a:lnTo>
                <a:lnTo>
                  <a:pt x="478" y="78"/>
                </a:lnTo>
                <a:lnTo>
                  <a:pt x="508" y="36"/>
                </a:lnTo>
                <a:lnTo>
                  <a:pt x="538" y="10"/>
                </a:lnTo>
                <a:lnTo>
                  <a:pt x="568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7194550" y="4795838"/>
            <a:ext cx="1354138" cy="1071562"/>
          </a:xfrm>
          <a:custGeom>
            <a:avLst/>
            <a:gdLst>
              <a:gd name="T0" fmla="*/ 2147483647 w 853"/>
              <a:gd name="T1" fmla="*/ 2147483647 h 675"/>
              <a:gd name="T2" fmla="*/ 2147483647 w 853"/>
              <a:gd name="T3" fmla="*/ 2147483647 h 675"/>
              <a:gd name="T4" fmla="*/ 2147483647 w 853"/>
              <a:gd name="T5" fmla="*/ 2147483647 h 675"/>
              <a:gd name="T6" fmla="*/ 2147483647 w 853"/>
              <a:gd name="T7" fmla="*/ 2147483647 h 675"/>
              <a:gd name="T8" fmla="*/ 2147483647 w 853"/>
              <a:gd name="T9" fmla="*/ 2147483647 h 675"/>
              <a:gd name="T10" fmla="*/ 2147483647 w 853"/>
              <a:gd name="T11" fmla="*/ 2147483647 h 675"/>
              <a:gd name="T12" fmla="*/ 2147483647 w 853"/>
              <a:gd name="T13" fmla="*/ 2147483647 h 675"/>
              <a:gd name="T14" fmla="*/ 2147483647 w 853"/>
              <a:gd name="T15" fmla="*/ 2147483647 h 675"/>
              <a:gd name="T16" fmla="*/ 2147483647 w 853"/>
              <a:gd name="T17" fmla="*/ 2147483647 h 675"/>
              <a:gd name="T18" fmla="*/ 2147483647 w 853"/>
              <a:gd name="T19" fmla="*/ 2147483647 h 675"/>
              <a:gd name="T20" fmla="*/ 2147483647 w 853"/>
              <a:gd name="T21" fmla="*/ 2147483647 h 675"/>
              <a:gd name="T22" fmla="*/ 2147483647 w 853"/>
              <a:gd name="T23" fmla="*/ 2147483647 h 675"/>
              <a:gd name="T24" fmla="*/ 2147483647 w 853"/>
              <a:gd name="T25" fmla="*/ 2147483647 h 675"/>
              <a:gd name="T26" fmla="*/ 2147483647 w 853"/>
              <a:gd name="T27" fmla="*/ 2147483647 h 675"/>
              <a:gd name="T28" fmla="*/ 2147483647 w 853"/>
              <a:gd name="T29" fmla="*/ 2147483647 h 675"/>
              <a:gd name="T30" fmla="*/ 0 w 853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53"/>
              <a:gd name="T49" fmla="*/ 0 h 675"/>
              <a:gd name="T50" fmla="*/ 853 w 853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53" h="675">
                <a:moveTo>
                  <a:pt x="852" y="674"/>
                </a:moveTo>
                <a:lnTo>
                  <a:pt x="761" y="667"/>
                </a:lnTo>
                <a:lnTo>
                  <a:pt x="718" y="659"/>
                </a:lnTo>
                <a:lnTo>
                  <a:pt x="672" y="648"/>
                </a:lnTo>
                <a:lnTo>
                  <a:pt x="627" y="633"/>
                </a:lnTo>
                <a:lnTo>
                  <a:pt x="583" y="612"/>
                </a:lnTo>
                <a:lnTo>
                  <a:pt x="538" y="583"/>
                </a:lnTo>
                <a:lnTo>
                  <a:pt x="447" y="506"/>
                </a:lnTo>
                <a:lnTo>
                  <a:pt x="358" y="396"/>
                </a:lnTo>
                <a:lnTo>
                  <a:pt x="269" y="263"/>
                </a:lnTo>
                <a:lnTo>
                  <a:pt x="224" y="197"/>
                </a:lnTo>
                <a:lnTo>
                  <a:pt x="178" y="133"/>
                </a:lnTo>
                <a:lnTo>
                  <a:pt x="135" y="78"/>
                </a:lnTo>
                <a:lnTo>
                  <a:pt x="89" y="36"/>
                </a:lnTo>
                <a:lnTo>
                  <a:pt x="44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27" name="Freeform 11"/>
          <p:cNvSpPr>
            <a:spLocks/>
          </p:cNvSpPr>
          <p:nvPr/>
        </p:nvSpPr>
        <p:spPr bwMode="auto">
          <a:xfrm>
            <a:off x="6743700" y="4795838"/>
            <a:ext cx="452438" cy="1071562"/>
          </a:xfrm>
          <a:custGeom>
            <a:avLst/>
            <a:gdLst>
              <a:gd name="T0" fmla="*/ 0 w 285"/>
              <a:gd name="T1" fmla="*/ 2147483647 h 675"/>
              <a:gd name="T2" fmla="*/ 2147483647 w 285"/>
              <a:gd name="T3" fmla="*/ 2147483647 h 675"/>
              <a:gd name="T4" fmla="*/ 2147483647 w 285"/>
              <a:gd name="T5" fmla="*/ 2147483647 h 675"/>
              <a:gd name="T6" fmla="*/ 2147483647 w 285"/>
              <a:gd name="T7" fmla="*/ 2147483647 h 675"/>
              <a:gd name="T8" fmla="*/ 2147483647 w 285"/>
              <a:gd name="T9" fmla="*/ 2147483647 h 675"/>
              <a:gd name="T10" fmla="*/ 2147483647 w 285"/>
              <a:gd name="T11" fmla="*/ 2147483647 h 675"/>
              <a:gd name="T12" fmla="*/ 2147483647 w 285"/>
              <a:gd name="T13" fmla="*/ 2147483647 h 675"/>
              <a:gd name="T14" fmla="*/ 2147483647 w 285"/>
              <a:gd name="T15" fmla="*/ 2147483647 h 675"/>
              <a:gd name="T16" fmla="*/ 2147483647 w 285"/>
              <a:gd name="T17" fmla="*/ 2147483647 h 675"/>
              <a:gd name="T18" fmla="*/ 2147483647 w 285"/>
              <a:gd name="T19" fmla="*/ 2147483647 h 675"/>
              <a:gd name="T20" fmla="*/ 2147483647 w 285"/>
              <a:gd name="T21" fmla="*/ 2147483647 h 675"/>
              <a:gd name="T22" fmla="*/ 2147483647 w 285"/>
              <a:gd name="T23" fmla="*/ 2147483647 h 675"/>
              <a:gd name="T24" fmla="*/ 2147483647 w 285"/>
              <a:gd name="T25" fmla="*/ 2147483647 h 675"/>
              <a:gd name="T26" fmla="*/ 2147483647 w 285"/>
              <a:gd name="T27" fmla="*/ 2147483647 h 675"/>
              <a:gd name="T28" fmla="*/ 2147483647 w 285"/>
              <a:gd name="T29" fmla="*/ 2147483647 h 675"/>
              <a:gd name="T30" fmla="*/ 2147483647 w 285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85"/>
              <a:gd name="T49" fmla="*/ 0 h 675"/>
              <a:gd name="T50" fmla="*/ 285 w 285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85" h="675">
                <a:moveTo>
                  <a:pt x="0" y="674"/>
                </a:moveTo>
                <a:lnTo>
                  <a:pt x="28" y="667"/>
                </a:lnTo>
                <a:lnTo>
                  <a:pt x="43" y="659"/>
                </a:lnTo>
                <a:lnTo>
                  <a:pt x="59" y="648"/>
                </a:lnTo>
                <a:lnTo>
                  <a:pt x="74" y="633"/>
                </a:lnTo>
                <a:lnTo>
                  <a:pt x="89" y="612"/>
                </a:lnTo>
                <a:lnTo>
                  <a:pt x="104" y="583"/>
                </a:lnTo>
                <a:lnTo>
                  <a:pt x="134" y="506"/>
                </a:lnTo>
                <a:lnTo>
                  <a:pt x="165" y="396"/>
                </a:lnTo>
                <a:lnTo>
                  <a:pt x="193" y="263"/>
                </a:lnTo>
                <a:lnTo>
                  <a:pt x="208" y="197"/>
                </a:lnTo>
                <a:lnTo>
                  <a:pt x="223" y="133"/>
                </a:lnTo>
                <a:lnTo>
                  <a:pt x="239" y="78"/>
                </a:lnTo>
                <a:lnTo>
                  <a:pt x="254" y="36"/>
                </a:lnTo>
                <a:lnTo>
                  <a:pt x="269" y="10"/>
                </a:lnTo>
                <a:lnTo>
                  <a:pt x="284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657600" y="4343400"/>
            <a:ext cx="22034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chemeClr val="tx2"/>
                </a:solidFill>
              </a:rPr>
              <a:t>Media =</a:t>
            </a:r>
            <a:r>
              <a:rPr lang="en-US" altLang="it-IT" sz="2000" b="1">
                <a:solidFill>
                  <a:srgbClr val="FF0000"/>
                </a:solidFill>
              </a:rPr>
              <a:t> Mediana</a:t>
            </a:r>
            <a:endParaRPr lang="en-US" altLang="it-IT" sz="1800" b="1">
              <a:solidFill>
                <a:srgbClr val="FF0000"/>
              </a:solidFill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779963" y="4318000"/>
            <a:ext cx="244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6164263" y="4648200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365125" y="4343400"/>
            <a:ext cx="22034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chemeClr val="tx2"/>
                </a:solidFill>
              </a:rPr>
              <a:t>Media &lt;</a:t>
            </a:r>
            <a:r>
              <a:rPr lang="en-US" altLang="it-IT" sz="2000" b="1">
                <a:solidFill>
                  <a:srgbClr val="FF0000"/>
                </a:solidFill>
              </a:rPr>
              <a:t> Mediana</a:t>
            </a:r>
            <a:endParaRPr lang="en-US" altLang="it-IT" sz="2000" b="1">
              <a:solidFill>
                <a:srgbClr val="FF00FF"/>
              </a:solidFill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2393950" y="4665663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477000" y="4343400"/>
            <a:ext cx="22669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FF00FF"/>
                </a:solidFill>
              </a:rPr>
              <a:t> </a:t>
            </a:r>
            <a:r>
              <a:rPr lang="en-US" altLang="it-IT" sz="2000" b="1">
                <a:solidFill>
                  <a:srgbClr val="FF0000"/>
                </a:solidFill>
              </a:rPr>
              <a:t>Mediana &lt; </a:t>
            </a:r>
            <a:r>
              <a:rPr lang="en-US" altLang="it-IT" sz="2000" b="1">
                <a:solidFill>
                  <a:schemeClr val="tx2"/>
                </a:solidFill>
              </a:rPr>
              <a:t>Media</a:t>
            </a:r>
            <a:endParaRPr lang="en-US" altLang="it-IT" sz="1800" b="1">
              <a:solidFill>
                <a:schemeClr val="tx2"/>
              </a:solidFill>
            </a:endParaRP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8666163" y="4648200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H="1">
            <a:off x="7391400" y="4876800"/>
            <a:ext cx="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7620000" y="5257800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H="1">
            <a:off x="1752600" y="5105400"/>
            <a:ext cx="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 flipH="1">
            <a:off x="1524000" y="5519738"/>
            <a:ext cx="1588" cy="423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4572000" y="4800600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4572000" y="4953000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3581400" y="5943600"/>
            <a:ext cx="1981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4467225" y="6003925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6629400" y="5943600"/>
            <a:ext cx="18986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553325" y="5980113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685800" y="5943600"/>
            <a:ext cx="1905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1547813" y="6003925"/>
            <a:ext cx="1841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6289675" y="3803650"/>
            <a:ext cx="25669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/>
              <a:t>Obliqua a destra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219075" y="3830638"/>
            <a:ext cx="27352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/>
              <a:t>Obliqua a sinistra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3670300" y="3816350"/>
            <a:ext cx="1825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/>
              <a:t>Simmetrica</a:t>
            </a:r>
          </a:p>
        </p:txBody>
      </p:sp>
      <p:sp>
        <p:nvSpPr>
          <p:cNvPr id="34850" name="Rectangle 34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Misure di Forma della Distribuzione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604250" cy="4391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it-IT" sz="2200" i="1" smtClean="0">
                <a:solidFill>
                  <a:srgbClr val="FF0000"/>
                </a:solidFill>
              </a:rPr>
              <a:t>Skewness</a:t>
            </a:r>
            <a:r>
              <a:rPr lang="it-IT" altLang="it-IT" sz="2200" smtClean="0">
                <a:solidFill>
                  <a:schemeClr val="tx2"/>
                </a:solidFill>
              </a:rPr>
              <a:t>: indice che informa circa il grado di simmetria o asimmetria di una distribuzione. </a:t>
            </a:r>
          </a:p>
          <a:p>
            <a:pPr lvl="1">
              <a:lnSpc>
                <a:spcPct val="80000"/>
              </a:lnSpc>
            </a:pPr>
            <a:r>
              <a:rPr lang="el-GR" altLang="it-IT" sz="2200" smtClean="0">
                <a:solidFill>
                  <a:schemeClr val="tx2"/>
                </a:solidFill>
              </a:rPr>
              <a:t>γ</a:t>
            </a:r>
            <a:r>
              <a:rPr lang="it-IT" altLang="it-IT" sz="2200" smtClean="0">
                <a:solidFill>
                  <a:schemeClr val="tx2"/>
                </a:solidFill>
              </a:rPr>
              <a:t>=0 ditribuzione simmetrica;</a:t>
            </a:r>
          </a:p>
          <a:p>
            <a:pPr lvl="1">
              <a:lnSpc>
                <a:spcPct val="80000"/>
              </a:lnSpc>
            </a:pPr>
            <a:r>
              <a:rPr lang="el-GR" altLang="it-IT" sz="2200" smtClean="0">
                <a:solidFill>
                  <a:schemeClr val="tx2"/>
                </a:solidFill>
              </a:rPr>
              <a:t>γ</a:t>
            </a:r>
            <a:r>
              <a:rPr lang="it-IT" altLang="it-IT" sz="2200" smtClean="0">
                <a:solidFill>
                  <a:schemeClr val="tx2"/>
                </a:solidFill>
              </a:rPr>
              <a:t>&lt;0 asimmetria negativa (mediana&gt;media);</a:t>
            </a:r>
          </a:p>
          <a:p>
            <a:pPr lvl="1">
              <a:lnSpc>
                <a:spcPct val="80000"/>
              </a:lnSpc>
            </a:pPr>
            <a:r>
              <a:rPr lang="el-GR" altLang="it-IT" sz="2200" smtClean="0">
                <a:solidFill>
                  <a:schemeClr val="tx2"/>
                </a:solidFill>
              </a:rPr>
              <a:t>γ</a:t>
            </a:r>
            <a:r>
              <a:rPr lang="it-IT" altLang="it-IT" sz="2200" smtClean="0">
                <a:solidFill>
                  <a:schemeClr val="tx2"/>
                </a:solidFill>
              </a:rPr>
              <a:t>&gt;0 asimmetria positiva (mediana&lt;media).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it-IT" sz="2200" i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200" i="1" smtClean="0">
                <a:solidFill>
                  <a:srgbClr val="FF0000"/>
                </a:solidFill>
              </a:rPr>
              <a:t>Kurtosis</a:t>
            </a:r>
            <a:r>
              <a:rPr lang="it-IT" altLang="it-IT" sz="2200" i="1" smtClean="0">
                <a:solidFill>
                  <a:schemeClr val="tx2"/>
                </a:solidFill>
              </a:rPr>
              <a:t>:</a:t>
            </a:r>
            <a:r>
              <a:rPr lang="it-IT" altLang="it-IT" sz="2200" smtClean="0">
                <a:solidFill>
                  <a:schemeClr val="tx2"/>
                </a:solidFill>
              </a:rPr>
              <a:t> indice che permette di verificare se i dati seguono una distribuzione di tipo Normale (simmetrica).</a:t>
            </a:r>
          </a:p>
          <a:p>
            <a:pPr lvl="1">
              <a:lnSpc>
                <a:spcPct val="80000"/>
              </a:lnSpc>
            </a:pPr>
            <a:r>
              <a:rPr lang="el-GR" altLang="it-IT" sz="2200" smtClean="0">
                <a:solidFill>
                  <a:schemeClr val="tx2"/>
                </a:solidFill>
              </a:rPr>
              <a:t>β</a:t>
            </a:r>
            <a:r>
              <a:rPr lang="it-IT" altLang="it-IT" sz="2200" smtClean="0">
                <a:solidFill>
                  <a:schemeClr val="tx2"/>
                </a:solidFill>
              </a:rPr>
              <a:t>=3 se la distribuzione è “Normale”;</a:t>
            </a:r>
          </a:p>
          <a:p>
            <a:pPr lvl="1">
              <a:lnSpc>
                <a:spcPct val="80000"/>
              </a:lnSpc>
            </a:pPr>
            <a:r>
              <a:rPr lang="el-GR" altLang="it-IT" sz="2200" smtClean="0">
                <a:solidFill>
                  <a:schemeClr val="tx2"/>
                </a:solidFill>
              </a:rPr>
              <a:t>β</a:t>
            </a:r>
            <a:r>
              <a:rPr lang="it-IT" altLang="it-IT" sz="2200" smtClean="0">
                <a:solidFill>
                  <a:schemeClr val="tx2"/>
                </a:solidFill>
              </a:rPr>
              <a:t>&lt;3 se la distribuzione è iponormale (rispetto alla distribuzione di una Normale ha densità di frequenza minore per valori molto distanti dalla media);</a:t>
            </a:r>
          </a:p>
          <a:p>
            <a:pPr lvl="1">
              <a:lnSpc>
                <a:spcPct val="80000"/>
              </a:lnSpc>
            </a:pPr>
            <a:r>
              <a:rPr lang="el-GR" altLang="it-IT" sz="2200" smtClean="0">
                <a:solidFill>
                  <a:schemeClr val="tx2"/>
                </a:solidFill>
              </a:rPr>
              <a:t>β</a:t>
            </a:r>
            <a:r>
              <a:rPr lang="it-IT" altLang="it-IT" sz="2200" smtClean="0">
                <a:solidFill>
                  <a:schemeClr val="tx2"/>
                </a:solidFill>
              </a:rPr>
              <a:t>&gt;3 se la distribuzione è ipernormale (rispetto alla distribuzione di una Normale ha densità di frequenza maggiore per i valori molto distanti dalla media).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it-IT" sz="22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altLang="it-IT" sz="3600" smtClean="0">
                <a:solidFill>
                  <a:srgbClr val="FF0000"/>
                </a:solidFill>
              </a:rPr>
              <a:t>Misure di Forma della Distribuzione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6" name="Text Box 26"/>
          <p:cNvSpPr txBox="1">
            <a:spLocks noChangeArrowheads="1"/>
          </p:cNvSpPr>
          <p:nvPr/>
        </p:nvSpPr>
        <p:spPr bwMode="auto">
          <a:xfrm>
            <a:off x="5796136" y="1372126"/>
            <a:ext cx="941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 smtClean="0">
                <a:cs typeface="Arial" charset="0"/>
              </a:rPr>
              <a:t>altezza</a:t>
            </a:r>
            <a:endParaRPr lang="en-US" altLang="it-IT" sz="1800" b="1" dirty="0">
              <a:cs typeface="Arial" charset="0"/>
            </a:endParaRPr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090057"/>
            <a:ext cx="45529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9892"/>
            <a:ext cx="2084065" cy="542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3059832" y="2492896"/>
            <a:ext cx="792088" cy="854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4248472" y="34290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1200" dirty="0"/>
              <a:t>The mode displayed is the smallest of 3 modes with a count of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0000"/>
                </a:solidFill>
              </a:rPr>
              <a:t>Univariate Analysis</a:t>
            </a:r>
            <a:endParaRPr lang="en-US" altLang="it-IT" sz="3600" smtClean="0">
              <a:solidFill>
                <a:srgbClr val="FF0000"/>
              </a:solidFill>
            </a:endParaRP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5084763"/>
            <a:ext cx="85439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060700" y="1212850"/>
            <a:ext cx="3527425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it-IT" sz="2000"/>
              <a:t>Frequency distribution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it-IT" sz="2000"/>
              <a:t>Synthesis measures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/>
              <a:t>Measures of location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/>
              <a:t>Measures of spread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/>
              <a:t>Measures of shape</a:t>
            </a:r>
          </a:p>
          <a:p>
            <a:pPr lvl="2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it-IT" sz="1600">
                <a:solidFill>
                  <a:schemeClr val="tx2"/>
                </a:solidFill>
              </a:rPr>
              <a:t>       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14438"/>
            <a:ext cx="8636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403350" y="4092575"/>
            <a:ext cx="4318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20000"/>
              </a:lnSpc>
              <a:buFontTx/>
              <a:buNone/>
            </a:pPr>
            <a:r>
              <a:rPr lang="it-IT" altLang="it-IT" sz="2000">
                <a:solidFill>
                  <a:schemeClr val="tx2"/>
                </a:solidFill>
              </a:rPr>
              <a:t>…</a:t>
            </a:r>
          </a:p>
          <a:p>
            <a:pPr algn="just" eaLnBrk="1" hangingPunct="1">
              <a:lnSpc>
                <a:spcPct val="20000"/>
              </a:lnSpc>
              <a:buFontTx/>
              <a:buNone/>
            </a:pPr>
            <a:r>
              <a:rPr lang="it-IT" altLang="it-IT" sz="2000">
                <a:solidFill>
                  <a:schemeClr val="tx2"/>
                </a:solidFill>
              </a:rPr>
              <a:t>…</a:t>
            </a:r>
            <a:endParaRPr lang="en-US" altLang="it-IT" sz="2000">
              <a:solidFill>
                <a:schemeClr val="tx2"/>
              </a:solidFill>
            </a:endParaRPr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381500"/>
            <a:ext cx="8270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2195513" y="1860550"/>
            <a:ext cx="766762" cy="431800"/>
          </a:xfrm>
          <a:prstGeom prst="rightArrow">
            <a:avLst>
              <a:gd name="adj1" fmla="val 50000"/>
              <a:gd name="adj2" fmla="val 443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1800">
              <a:solidFill>
                <a:srgbClr val="FF0000"/>
              </a:solidFill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 rot="5400000">
            <a:off x="3347244" y="3588544"/>
            <a:ext cx="792162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357688" y="3243263"/>
            <a:ext cx="3527425" cy="164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it-IT" sz="2000"/>
              <a:t>Data Audit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1800"/>
              <a:t>Input errors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1800"/>
              <a:t>Outliers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1800"/>
              <a:t>Missing values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it-IT" sz="2000"/>
              <a:t>Basic insights</a:t>
            </a:r>
            <a:r>
              <a:rPr lang="en-US" altLang="it-IT" sz="2000">
                <a:solidFill>
                  <a:schemeClr val="tx2"/>
                </a:solidFill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50676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3600" dirty="0" err="1">
                <a:solidFill>
                  <a:srgbClr val="FF0000"/>
                </a:solidFill>
              </a:rPr>
              <a:t>Analisi</a:t>
            </a:r>
            <a:r>
              <a:rPr lang="en-US" altLang="it-IT" sz="3600" dirty="0">
                <a:solidFill>
                  <a:srgbClr val="FF0000"/>
                </a:solidFill>
              </a:rPr>
              <a:t> di </a:t>
            </a:r>
            <a:r>
              <a:rPr lang="en-US" altLang="it-IT" sz="3600" dirty="0" err="1">
                <a:solidFill>
                  <a:srgbClr val="FF0000"/>
                </a:solidFill>
              </a:rPr>
              <a:t>Concentrazione</a:t>
            </a:r>
            <a:endParaRPr lang="en-US" altLang="it-IT" sz="36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3600" i="1" dirty="0" err="1" smtClean="0">
                <a:solidFill>
                  <a:srgbClr val="FF0000"/>
                </a:solidFill>
              </a:rPr>
              <a:t>Caratteri</a:t>
            </a:r>
            <a:r>
              <a:rPr lang="en-US" altLang="it-IT" sz="3600" i="1" dirty="0" smtClean="0">
                <a:solidFill>
                  <a:srgbClr val="FF0000"/>
                </a:solidFill>
              </a:rPr>
              <a:t> </a:t>
            </a:r>
            <a:r>
              <a:rPr lang="en-US" altLang="it-IT" sz="3600" i="1" dirty="0" err="1">
                <a:solidFill>
                  <a:srgbClr val="FF0000"/>
                </a:solidFill>
              </a:rPr>
              <a:t>quantitativi</a:t>
            </a:r>
            <a:r>
              <a:rPr lang="en-US" altLang="it-IT" sz="3600" i="1" dirty="0">
                <a:solidFill>
                  <a:srgbClr val="FF0000"/>
                </a:solidFill>
              </a:rPr>
              <a:t> </a:t>
            </a:r>
            <a:r>
              <a:rPr lang="en-US" altLang="it-IT" sz="3600" i="1" dirty="0" err="1" smtClean="0">
                <a:solidFill>
                  <a:srgbClr val="FF0000"/>
                </a:solidFill>
              </a:rPr>
              <a:t>trasferibili</a:t>
            </a:r>
            <a:endParaRPr lang="en-US" altLang="it-IT" sz="3600" i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196752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Un </a:t>
            </a:r>
            <a:r>
              <a:rPr lang="it-IT" sz="2400" dirty="0"/>
              <a:t>carattere è trasferibile se possiamo immaginare che un’unità </a:t>
            </a:r>
            <a:r>
              <a:rPr lang="it-IT" sz="2400" dirty="0" smtClean="0"/>
              <a:t>possa cedere </a:t>
            </a:r>
            <a:r>
              <a:rPr lang="it-IT" sz="2400" dirty="0"/>
              <a:t>parte del carattere che possiede ad un’altra unità</a:t>
            </a:r>
            <a:r>
              <a:rPr lang="it-IT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Sono esempi di carattere trasferibile: reddito, fatturato, numero addetti, </a:t>
            </a:r>
            <a:r>
              <a:rPr lang="it-IT" sz="2400" dirty="0" smtClean="0"/>
              <a:t>audience televisiva</a:t>
            </a:r>
            <a:r>
              <a:rPr lang="it-IT" sz="2400" dirty="0"/>
              <a:t>, clienti</a:t>
            </a:r>
            <a:r>
              <a:rPr lang="it-IT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Sono esempi di carattere non trasferibile: altezza e peso</a:t>
            </a:r>
            <a:r>
              <a:rPr lang="it-IT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382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50676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3600" dirty="0" err="1">
                <a:solidFill>
                  <a:srgbClr val="FF0000"/>
                </a:solidFill>
              </a:rPr>
              <a:t>Analisi</a:t>
            </a:r>
            <a:r>
              <a:rPr lang="en-US" altLang="it-IT" sz="3600" dirty="0">
                <a:solidFill>
                  <a:srgbClr val="FF0000"/>
                </a:solidFill>
              </a:rPr>
              <a:t> di </a:t>
            </a:r>
            <a:r>
              <a:rPr lang="en-US" altLang="it-IT" sz="3600" dirty="0" err="1">
                <a:solidFill>
                  <a:srgbClr val="FF0000"/>
                </a:solidFill>
              </a:rPr>
              <a:t>Concentrazione</a:t>
            </a:r>
            <a:endParaRPr lang="en-US" altLang="it-IT" sz="36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3600" i="1" dirty="0" err="1" smtClean="0">
                <a:solidFill>
                  <a:srgbClr val="FF0000"/>
                </a:solidFill>
              </a:rPr>
              <a:t>Caratteri</a:t>
            </a:r>
            <a:r>
              <a:rPr lang="en-US" altLang="it-IT" sz="3600" i="1" dirty="0" smtClean="0">
                <a:solidFill>
                  <a:srgbClr val="FF0000"/>
                </a:solidFill>
              </a:rPr>
              <a:t> </a:t>
            </a:r>
            <a:r>
              <a:rPr lang="en-US" altLang="it-IT" sz="3600" i="1" dirty="0" err="1">
                <a:solidFill>
                  <a:srgbClr val="FF0000"/>
                </a:solidFill>
              </a:rPr>
              <a:t>quantitativi</a:t>
            </a:r>
            <a:r>
              <a:rPr lang="en-US" altLang="it-IT" sz="3600" i="1" dirty="0">
                <a:solidFill>
                  <a:srgbClr val="FF0000"/>
                </a:solidFill>
              </a:rPr>
              <a:t> </a:t>
            </a:r>
            <a:r>
              <a:rPr lang="en-US" altLang="it-IT" sz="3600" i="1" dirty="0" err="1" smtClean="0">
                <a:solidFill>
                  <a:srgbClr val="FF0000"/>
                </a:solidFill>
              </a:rPr>
              <a:t>trasferibili</a:t>
            </a:r>
            <a:endParaRPr lang="en-US" altLang="it-IT" sz="3600" i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401727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Si rilevi il </a:t>
            </a:r>
            <a:r>
              <a:rPr lang="it-IT" sz="2400" dirty="0"/>
              <a:t>reddito delle famiglie </a:t>
            </a:r>
            <a:r>
              <a:rPr lang="it-IT" sz="2400" dirty="0" smtClean="0"/>
              <a:t>di un campione. </a:t>
            </a:r>
          </a:p>
          <a:p>
            <a:endParaRPr lang="it-IT" sz="2400" dirty="0" smtClean="0"/>
          </a:p>
          <a:p>
            <a:r>
              <a:rPr lang="it-IT" sz="2400" dirty="0" smtClean="0"/>
              <a:t>L’analisi di concentrazione ci aiuta a </a:t>
            </a:r>
            <a:r>
              <a:rPr lang="it-IT" sz="2400" dirty="0" err="1" smtClean="0"/>
              <a:t>ripondere</a:t>
            </a:r>
            <a:r>
              <a:rPr lang="it-IT" sz="2400" dirty="0" smtClean="0"/>
              <a:t> alla seguente domanda:</a:t>
            </a:r>
          </a:p>
          <a:p>
            <a:endParaRPr lang="it-IT" sz="2400" dirty="0"/>
          </a:p>
          <a:p>
            <a:r>
              <a:rPr lang="it-IT" sz="2400" dirty="0" smtClean="0"/>
              <a:t>Il </a:t>
            </a:r>
            <a:r>
              <a:rPr lang="it-IT" sz="2400" dirty="0"/>
              <a:t>reddito complessivo è </a:t>
            </a:r>
            <a:r>
              <a:rPr lang="it-IT" sz="2400" dirty="0" err="1"/>
              <a:t>equidistribuito</a:t>
            </a:r>
            <a:r>
              <a:rPr lang="it-IT" sz="2400" dirty="0"/>
              <a:t> tra le famiglie oppure </a:t>
            </a:r>
            <a:r>
              <a:rPr lang="it-IT" sz="2400" dirty="0" smtClean="0"/>
              <a:t>la maggior parte dell’ammontare </a:t>
            </a:r>
            <a:r>
              <a:rPr lang="it-IT" sz="2400" dirty="0"/>
              <a:t>complessivo del reddito è posseduto da un numero esiguo </a:t>
            </a:r>
            <a:r>
              <a:rPr lang="it-IT" sz="2400" dirty="0" smtClean="0"/>
              <a:t>di famiglie?</a:t>
            </a:r>
          </a:p>
          <a:p>
            <a:endParaRPr lang="it-IT" sz="2400" dirty="0" smtClean="0"/>
          </a:p>
          <a:p>
            <a:r>
              <a:rPr lang="it-IT" sz="2400" dirty="0" smtClean="0"/>
              <a:t>Vogliamo </a:t>
            </a:r>
            <a:r>
              <a:rPr lang="it-IT" sz="2400" dirty="0"/>
              <a:t>misurare il </a:t>
            </a:r>
            <a:r>
              <a:rPr lang="it-IT" sz="2400" dirty="0" smtClean="0"/>
              <a:t>grado di </a:t>
            </a:r>
            <a:r>
              <a:rPr lang="it-IT" sz="2400" dirty="0"/>
              <a:t>concentrazione del carattere nella nostra </a:t>
            </a:r>
            <a:r>
              <a:rPr lang="it-IT" sz="2400" dirty="0" smtClean="0"/>
              <a:t>popolazione.</a:t>
            </a:r>
            <a:endParaRPr lang="it-IT" sz="2400" dirty="0"/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084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4445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3600" dirty="0" err="1">
                <a:solidFill>
                  <a:srgbClr val="FF0000"/>
                </a:solidFill>
              </a:rPr>
              <a:t>Analisi</a:t>
            </a:r>
            <a:r>
              <a:rPr lang="en-US" altLang="it-IT" sz="3600" dirty="0">
                <a:solidFill>
                  <a:srgbClr val="FF0000"/>
                </a:solidFill>
              </a:rPr>
              <a:t> di </a:t>
            </a:r>
            <a:r>
              <a:rPr lang="en-US" altLang="it-IT" sz="3600" dirty="0" err="1">
                <a:solidFill>
                  <a:srgbClr val="FF0000"/>
                </a:solidFill>
              </a:rPr>
              <a:t>Concentrazione</a:t>
            </a:r>
            <a:endParaRPr lang="en-US" altLang="it-IT" sz="3600" dirty="0">
              <a:solidFill>
                <a:srgbClr val="FF0000"/>
              </a:solidFill>
            </a:endParaRP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914400" y="2047528"/>
            <a:ext cx="3276600" cy="1371600"/>
            <a:chOff x="576" y="1536"/>
            <a:chExt cx="2064" cy="864"/>
          </a:xfrm>
        </p:grpSpPr>
        <p:sp>
          <p:nvSpPr>
            <p:cNvPr id="40979" name="Rectangle 4"/>
            <p:cNvSpPr>
              <a:spLocks noChangeArrowheads="1"/>
            </p:cNvSpPr>
            <p:nvPr/>
          </p:nvSpPr>
          <p:spPr bwMode="auto">
            <a:xfrm>
              <a:off x="576" y="1536"/>
              <a:ext cx="2064" cy="864"/>
            </a:xfrm>
            <a:prstGeom prst="rect">
              <a:avLst/>
            </a:prstGeom>
            <a:solidFill>
              <a:srgbClr val="CBDD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graphicFrame>
          <p:nvGraphicFramePr>
            <p:cNvPr id="40980" name="Object 7"/>
            <p:cNvGraphicFramePr>
              <a:graphicFrameLocks noChangeAspect="1"/>
            </p:cNvGraphicFramePr>
            <p:nvPr/>
          </p:nvGraphicFramePr>
          <p:xfrm>
            <a:off x="672" y="1889"/>
            <a:ext cx="190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0" name="Equation" r:id="rId4" imgW="1231366" imgH="165028" progId="Equation.3">
                    <p:embed/>
                  </p:oleObj>
                </mc:Choice>
                <mc:Fallback>
                  <p:oleObj name="Equation" r:id="rId4" imgW="1231366" imgH="165028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889"/>
                          <a:ext cx="1900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81" name="Rectangle 6"/>
            <p:cNvSpPr>
              <a:spLocks noChangeArrowheads="1"/>
            </p:cNvSpPr>
            <p:nvPr/>
          </p:nvSpPr>
          <p:spPr bwMode="auto">
            <a:xfrm>
              <a:off x="698" y="1536"/>
              <a:ext cx="16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2400">
                  <a:solidFill>
                    <a:srgbClr val="CC0000"/>
                  </a:solidFill>
                </a:rPr>
                <a:t>Equidistribuzione:</a:t>
              </a:r>
            </a:p>
          </p:txBody>
        </p:sp>
      </p:grpSp>
      <p:grpSp>
        <p:nvGrpSpPr>
          <p:cNvPr id="40964" name="Group 7"/>
          <p:cNvGrpSpPr>
            <a:grpSpLocks/>
          </p:cNvGrpSpPr>
          <p:nvPr/>
        </p:nvGrpSpPr>
        <p:grpSpPr bwMode="auto">
          <a:xfrm>
            <a:off x="5257800" y="2047528"/>
            <a:ext cx="3276600" cy="1371600"/>
            <a:chOff x="3312" y="1536"/>
            <a:chExt cx="2064" cy="864"/>
          </a:xfrm>
        </p:grpSpPr>
        <p:sp>
          <p:nvSpPr>
            <p:cNvPr id="40975" name="Rectangle 8"/>
            <p:cNvSpPr>
              <a:spLocks noChangeArrowheads="1"/>
            </p:cNvSpPr>
            <p:nvPr/>
          </p:nvSpPr>
          <p:spPr bwMode="auto">
            <a:xfrm>
              <a:off x="3312" y="1536"/>
              <a:ext cx="2064" cy="864"/>
            </a:xfrm>
            <a:prstGeom prst="rect">
              <a:avLst/>
            </a:prstGeom>
            <a:solidFill>
              <a:srgbClr val="CBDD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graphicFrame>
          <p:nvGraphicFramePr>
            <p:cNvPr id="40976" name="Object 5"/>
            <p:cNvGraphicFramePr>
              <a:graphicFrameLocks noChangeAspect="1"/>
            </p:cNvGraphicFramePr>
            <p:nvPr/>
          </p:nvGraphicFramePr>
          <p:xfrm>
            <a:off x="3339" y="1863"/>
            <a:ext cx="2037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1" name="Equation" r:id="rId6" imgW="1320227" imgH="152334" progId="Equation.3">
                    <p:embed/>
                  </p:oleObj>
                </mc:Choice>
                <mc:Fallback>
                  <p:oleObj name="Equation" r:id="rId6" imgW="1320227" imgH="152334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1863"/>
                          <a:ext cx="2037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77" name="Object 6"/>
            <p:cNvGraphicFramePr>
              <a:graphicFrameLocks noChangeAspect="1"/>
            </p:cNvGraphicFramePr>
            <p:nvPr/>
          </p:nvGraphicFramePr>
          <p:xfrm>
            <a:off x="3339" y="2128"/>
            <a:ext cx="68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2" name="Equation" r:id="rId8" imgW="444114" imgH="177646" progId="Equation.3">
                    <p:embed/>
                  </p:oleObj>
                </mc:Choice>
                <mc:Fallback>
                  <p:oleObj name="Equation" r:id="rId8" imgW="444114" imgH="177646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2128"/>
                          <a:ext cx="68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78" name="Rectangle 11"/>
            <p:cNvSpPr>
              <a:spLocks noChangeArrowheads="1"/>
            </p:cNvSpPr>
            <p:nvPr/>
          </p:nvSpPr>
          <p:spPr bwMode="auto">
            <a:xfrm>
              <a:off x="3339" y="1539"/>
              <a:ext cx="18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2400">
                  <a:solidFill>
                    <a:srgbClr val="CC0000"/>
                  </a:solidFill>
                </a:rPr>
                <a:t>Max concentrazione:</a:t>
              </a:r>
            </a:p>
          </p:txBody>
        </p:sp>
      </p:grpSp>
      <p:sp>
        <p:nvSpPr>
          <p:cNvPr id="40965" name="Rectangle 12"/>
          <p:cNvSpPr>
            <a:spLocks noChangeArrowheads="1"/>
          </p:cNvSpPr>
          <p:nvPr/>
        </p:nvSpPr>
        <p:spPr bwMode="auto">
          <a:xfrm>
            <a:off x="2232025" y="980728"/>
            <a:ext cx="477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/>
              <a:t>Per caratteri quantitativi </a:t>
            </a:r>
            <a:r>
              <a:rPr lang="en-US" altLang="it-IT" sz="2400" u="sng"/>
              <a:t>trasferibili</a:t>
            </a:r>
          </a:p>
        </p:txBody>
      </p:sp>
      <p:cxnSp>
        <p:nvCxnSpPr>
          <p:cNvPr id="40968" name="AutoShape 20"/>
          <p:cNvCxnSpPr>
            <a:cxnSpLocks noChangeShapeType="1"/>
            <a:stCxn id="40965" idx="2"/>
            <a:endCxn id="40979" idx="0"/>
          </p:cNvCxnSpPr>
          <p:nvPr/>
        </p:nvCxnSpPr>
        <p:spPr bwMode="auto">
          <a:xfrm flipH="1">
            <a:off x="2552700" y="1437928"/>
            <a:ext cx="2068513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9" name="AutoShape 21"/>
          <p:cNvCxnSpPr>
            <a:cxnSpLocks noChangeShapeType="1"/>
            <a:stCxn id="40965" idx="2"/>
            <a:endCxn id="40975" idx="0"/>
          </p:cNvCxnSpPr>
          <p:nvPr/>
        </p:nvCxnSpPr>
        <p:spPr bwMode="auto">
          <a:xfrm>
            <a:off x="4621213" y="1437928"/>
            <a:ext cx="2274887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266700" y="34771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Se tutte le famiglie hanno lo stesso reddito, </a:t>
            </a:r>
            <a:r>
              <a:rPr lang="it-IT" dirty="0" smtClean="0"/>
              <a:t>si parla </a:t>
            </a:r>
            <a:r>
              <a:rPr lang="it-IT" dirty="0"/>
              <a:t>di </a:t>
            </a:r>
            <a:r>
              <a:rPr lang="it-IT" b="1" dirty="0" err="1"/>
              <a:t>equidistribuzione</a:t>
            </a:r>
            <a:r>
              <a:rPr lang="it-IT" dirty="0"/>
              <a:t>;  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5004048" y="3459993"/>
            <a:ext cx="4139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Nel </a:t>
            </a:r>
            <a:r>
              <a:rPr lang="it-IT" dirty="0"/>
              <a:t>caso in cui tutto il reddito sia posseduto da una sola famiglia mentre </a:t>
            </a:r>
            <a:r>
              <a:rPr lang="it-IT" dirty="0" smtClean="0"/>
              <a:t>tutte le </a:t>
            </a:r>
            <a:r>
              <a:rPr lang="it-IT" dirty="0"/>
              <a:t>altre hanno zero reddito, si parla di </a:t>
            </a:r>
            <a:r>
              <a:rPr lang="it-IT" b="1" dirty="0"/>
              <a:t>massima concentrazione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4445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3600" dirty="0" err="1">
                <a:solidFill>
                  <a:srgbClr val="FF0000"/>
                </a:solidFill>
              </a:rPr>
              <a:t>Analisi</a:t>
            </a:r>
            <a:r>
              <a:rPr lang="en-US" altLang="it-IT" sz="3600" dirty="0">
                <a:solidFill>
                  <a:srgbClr val="FF0000"/>
                </a:solidFill>
              </a:rPr>
              <a:t> di </a:t>
            </a:r>
            <a:r>
              <a:rPr lang="en-US" altLang="it-IT" sz="3600" dirty="0" err="1">
                <a:solidFill>
                  <a:srgbClr val="FF0000"/>
                </a:solidFill>
              </a:rPr>
              <a:t>Concentrazione</a:t>
            </a:r>
            <a:endParaRPr lang="en-US" altLang="it-IT" sz="3600" dirty="0">
              <a:solidFill>
                <a:srgbClr val="FF0000"/>
              </a:solidFill>
            </a:endParaRPr>
          </a:p>
        </p:txBody>
      </p: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570699" y="3007398"/>
            <a:ext cx="6132512" cy="2222500"/>
            <a:chOff x="313" y="3835"/>
            <a:chExt cx="3863" cy="1400"/>
          </a:xfrm>
        </p:grpSpPr>
        <p:graphicFrame>
          <p:nvGraphicFramePr>
            <p:cNvPr id="4097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5315145"/>
                </p:ext>
              </p:extLst>
            </p:nvPr>
          </p:nvGraphicFramePr>
          <p:xfrm>
            <a:off x="2470" y="4342"/>
            <a:ext cx="554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32" name="Equation" r:id="rId4" imgW="457002" imgH="393529" progId="Equation.3">
                    <p:embed/>
                  </p:oleObj>
                </mc:Choice>
                <mc:Fallback>
                  <p:oleObj name="Equation" r:id="rId4" imgW="45700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0" y="4342"/>
                          <a:ext cx="554" cy="4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7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2016501"/>
                </p:ext>
              </p:extLst>
            </p:nvPr>
          </p:nvGraphicFramePr>
          <p:xfrm>
            <a:off x="3364" y="3835"/>
            <a:ext cx="812" cy="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33" name="Equation" r:id="rId6" imgW="647700" imgH="1117600" progId="Equation.3">
                    <p:embed/>
                  </p:oleObj>
                </mc:Choice>
                <mc:Fallback>
                  <p:oleObj name="Equation" r:id="rId6" imgW="647700" imgH="1117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4" y="3835"/>
                          <a:ext cx="812" cy="1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74" name="Rectangle 16"/>
            <p:cNvSpPr>
              <a:spLocks noChangeArrowheads="1"/>
            </p:cNvSpPr>
            <p:nvPr/>
          </p:nvSpPr>
          <p:spPr bwMode="auto">
            <a:xfrm>
              <a:off x="313" y="4357"/>
              <a:ext cx="21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2400" dirty="0">
                  <a:solidFill>
                    <a:schemeClr val="folHlink"/>
                  </a:solidFill>
                </a:rPr>
                <a:t>2.</a:t>
              </a:r>
              <a:r>
                <a:rPr lang="en-US" altLang="it-IT" sz="2400" dirty="0"/>
                <a:t> </a:t>
              </a:r>
              <a:r>
                <a:rPr lang="en-US" altLang="it-IT" sz="2400" dirty="0" err="1"/>
                <a:t>Calcolare</a:t>
              </a:r>
              <a:r>
                <a:rPr lang="en-US" altLang="it-IT" sz="2400" dirty="0"/>
                <a:t> le </a:t>
              </a:r>
              <a:r>
                <a:rPr lang="en-US" altLang="it-IT" sz="2400" dirty="0" err="1"/>
                <a:t>quantità</a:t>
              </a:r>
              <a:r>
                <a:rPr lang="en-US" altLang="it-IT" sz="2400" dirty="0"/>
                <a:t>:</a:t>
              </a:r>
            </a:p>
          </p:txBody>
        </p:sp>
      </p:grpSp>
      <p:sp>
        <p:nvSpPr>
          <p:cNvPr id="40971" name="Rectangle 19"/>
          <p:cNvSpPr>
            <a:spLocks noChangeArrowheads="1"/>
          </p:cNvSpPr>
          <p:nvPr/>
        </p:nvSpPr>
        <p:spPr bwMode="auto">
          <a:xfrm>
            <a:off x="487361" y="1628800"/>
            <a:ext cx="38491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chemeClr val="folHlink"/>
                </a:solidFill>
              </a:rPr>
              <a:t>1.</a:t>
            </a:r>
            <a:r>
              <a:rPr lang="en-US" altLang="it-IT" sz="2400" dirty="0"/>
              <a:t> </a:t>
            </a:r>
            <a:r>
              <a:rPr lang="en-US" altLang="it-IT" sz="2400" dirty="0" err="1"/>
              <a:t>Ordinare</a:t>
            </a:r>
            <a:r>
              <a:rPr lang="en-US" altLang="it-IT" sz="2400" dirty="0"/>
              <a:t> le </a:t>
            </a:r>
            <a:r>
              <a:rPr lang="en-US" altLang="it-IT" sz="2400" dirty="0" err="1" smtClean="0"/>
              <a:t>osservazioni</a:t>
            </a:r>
            <a:endParaRPr lang="en-US" altLang="it-IT" sz="2400" dirty="0"/>
          </a:p>
        </p:txBody>
      </p:sp>
      <p:sp>
        <p:nvSpPr>
          <p:cNvPr id="4" name="Rectangle 3"/>
          <p:cNvSpPr/>
          <p:nvPr/>
        </p:nvSpPr>
        <p:spPr>
          <a:xfrm>
            <a:off x="570698" y="5013176"/>
            <a:ext cx="85733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Dove F</a:t>
            </a:r>
            <a:r>
              <a:rPr lang="en-AU" baseline="-25000" dirty="0" smtClean="0"/>
              <a:t>i</a:t>
            </a:r>
            <a:r>
              <a:rPr lang="en-AU" dirty="0" smtClean="0"/>
              <a:t> è </a:t>
            </a:r>
            <a:r>
              <a:rPr lang="it-IT" dirty="0"/>
              <a:t>la frazione, sul totale delle unità, delle i unità più </a:t>
            </a:r>
            <a:r>
              <a:rPr lang="it-IT" dirty="0" smtClean="0"/>
              <a:t>povere</a:t>
            </a:r>
          </a:p>
          <a:p>
            <a:endParaRPr lang="it-IT" dirty="0" smtClean="0"/>
          </a:p>
          <a:p>
            <a:r>
              <a:rPr lang="it-IT" dirty="0" smtClean="0"/>
              <a:t>e Q</a:t>
            </a:r>
            <a:r>
              <a:rPr lang="it-IT" baseline="-25000" dirty="0"/>
              <a:t>i</a:t>
            </a:r>
            <a:r>
              <a:rPr lang="it-IT" dirty="0" smtClean="0"/>
              <a:t> è la </a:t>
            </a:r>
            <a:r>
              <a:rPr lang="it-IT" dirty="0"/>
              <a:t>frazione di ammontare del carattere, sull’ammontare complessivo, </a:t>
            </a:r>
            <a:r>
              <a:rPr lang="it-IT" dirty="0" smtClean="0"/>
              <a:t>posseduto dalle </a:t>
            </a:r>
            <a:r>
              <a:rPr lang="it-IT" dirty="0"/>
              <a:t>i unità più povere.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570698" y="2339588"/>
            <a:ext cx="8825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le unità sono ordinate dalla più povera </a:t>
            </a:r>
            <a:r>
              <a:rPr lang="it-IT" dirty="0" smtClean="0"/>
              <a:t>alla più </a:t>
            </a:r>
            <a:r>
              <a:rPr lang="it-IT" dirty="0"/>
              <a:t>ricca</a:t>
            </a:r>
          </a:p>
        </p:txBody>
      </p:sp>
    </p:spTree>
    <p:extLst>
      <p:ext uri="{BB962C8B-B14F-4D97-AF65-F5344CB8AC3E}">
        <p14:creationId xmlns:p14="http://schemas.microsoft.com/office/powerpoint/2010/main" val="480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/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1060450" y="1268413"/>
            <a:ext cx="6811963" cy="5646737"/>
            <a:chOff x="724" y="327"/>
            <a:chExt cx="4648" cy="3557"/>
          </a:xfrm>
        </p:grpSpPr>
        <p:sp>
          <p:nvSpPr>
            <p:cNvPr id="42001" name="Rectangle 4"/>
            <p:cNvSpPr>
              <a:spLocks noChangeArrowheads="1"/>
            </p:cNvSpPr>
            <p:nvPr/>
          </p:nvSpPr>
          <p:spPr bwMode="auto">
            <a:xfrm>
              <a:off x="724" y="340"/>
              <a:ext cx="4648" cy="3544"/>
            </a:xfrm>
            <a:prstGeom prst="rect">
              <a:avLst/>
            </a:prstGeom>
            <a:solidFill>
              <a:srgbClr val="FFFFFF"/>
            </a:solidFill>
            <a:ln w="12699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42002" name="Rectangle 5"/>
            <p:cNvSpPr>
              <a:spLocks noChangeArrowheads="1"/>
            </p:cNvSpPr>
            <p:nvPr/>
          </p:nvSpPr>
          <p:spPr bwMode="auto">
            <a:xfrm>
              <a:off x="788" y="327"/>
              <a:ext cx="34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rgbClr val="000000"/>
                  </a:solidFill>
                  <a:latin typeface="Times New Roman" pitchFamily="18" charset="0"/>
                </a:rPr>
                <a:t>CURVA DI CONCENTRAZIONE REDD. &gt;=0</a:t>
              </a:r>
            </a:p>
          </p:txBody>
        </p:sp>
        <p:sp>
          <p:nvSpPr>
            <p:cNvPr id="42003" name="Line 6"/>
            <p:cNvSpPr>
              <a:spLocks noChangeShapeType="1"/>
            </p:cNvSpPr>
            <p:nvPr/>
          </p:nvSpPr>
          <p:spPr bwMode="auto">
            <a:xfrm flipH="1">
              <a:off x="953" y="3643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4" name="Line 7"/>
            <p:cNvSpPr>
              <a:spLocks noChangeShapeType="1"/>
            </p:cNvSpPr>
            <p:nvPr/>
          </p:nvSpPr>
          <p:spPr bwMode="auto">
            <a:xfrm>
              <a:off x="961" y="3582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5" name="Line 8"/>
            <p:cNvSpPr>
              <a:spLocks noChangeShapeType="1"/>
            </p:cNvSpPr>
            <p:nvPr/>
          </p:nvSpPr>
          <p:spPr bwMode="auto">
            <a:xfrm>
              <a:off x="961" y="3521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6" name="Line 9"/>
            <p:cNvSpPr>
              <a:spLocks noChangeShapeType="1"/>
            </p:cNvSpPr>
            <p:nvPr/>
          </p:nvSpPr>
          <p:spPr bwMode="auto">
            <a:xfrm>
              <a:off x="961" y="3460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7" name="Line 10"/>
            <p:cNvSpPr>
              <a:spLocks noChangeShapeType="1"/>
            </p:cNvSpPr>
            <p:nvPr/>
          </p:nvSpPr>
          <p:spPr bwMode="auto">
            <a:xfrm>
              <a:off x="961" y="3399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8" name="Line 11"/>
            <p:cNvSpPr>
              <a:spLocks noChangeShapeType="1"/>
            </p:cNvSpPr>
            <p:nvPr/>
          </p:nvSpPr>
          <p:spPr bwMode="auto">
            <a:xfrm flipH="1">
              <a:off x="953" y="3337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9" name="Line 12"/>
            <p:cNvSpPr>
              <a:spLocks noChangeShapeType="1"/>
            </p:cNvSpPr>
            <p:nvPr/>
          </p:nvSpPr>
          <p:spPr bwMode="auto">
            <a:xfrm>
              <a:off x="961" y="3276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0" name="Line 13"/>
            <p:cNvSpPr>
              <a:spLocks noChangeShapeType="1"/>
            </p:cNvSpPr>
            <p:nvPr/>
          </p:nvSpPr>
          <p:spPr bwMode="auto">
            <a:xfrm>
              <a:off x="961" y="3214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1" name="Line 14"/>
            <p:cNvSpPr>
              <a:spLocks noChangeShapeType="1"/>
            </p:cNvSpPr>
            <p:nvPr/>
          </p:nvSpPr>
          <p:spPr bwMode="auto">
            <a:xfrm>
              <a:off x="961" y="3152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2" name="Line 15"/>
            <p:cNvSpPr>
              <a:spLocks noChangeShapeType="1"/>
            </p:cNvSpPr>
            <p:nvPr/>
          </p:nvSpPr>
          <p:spPr bwMode="auto">
            <a:xfrm>
              <a:off x="961" y="3093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3" name="Line 16"/>
            <p:cNvSpPr>
              <a:spLocks noChangeShapeType="1"/>
            </p:cNvSpPr>
            <p:nvPr/>
          </p:nvSpPr>
          <p:spPr bwMode="auto">
            <a:xfrm flipH="1">
              <a:off x="953" y="3033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4" name="Line 17"/>
            <p:cNvSpPr>
              <a:spLocks noChangeShapeType="1"/>
            </p:cNvSpPr>
            <p:nvPr/>
          </p:nvSpPr>
          <p:spPr bwMode="auto">
            <a:xfrm>
              <a:off x="961" y="2969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5" name="Line 18"/>
            <p:cNvSpPr>
              <a:spLocks noChangeShapeType="1"/>
            </p:cNvSpPr>
            <p:nvPr/>
          </p:nvSpPr>
          <p:spPr bwMode="auto">
            <a:xfrm>
              <a:off x="961" y="2909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6" name="Line 19"/>
            <p:cNvSpPr>
              <a:spLocks noChangeShapeType="1"/>
            </p:cNvSpPr>
            <p:nvPr/>
          </p:nvSpPr>
          <p:spPr bwMode="auto">
            <a:xfrm>
              <a:off x="961" y="2848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7" name="Line 20"/>
            <p:cNvSpPr>
              <a:spLocks noChangeShapeType="1"/>
            </p:cNvSpPr>
            <p:nvPr/>
          </p:nvSpPr>
          <p:spPr bwMode="auto">
            <a:xfrm>
              <a:off x="961" y="2786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8" name="Line 21"/>
            <p:cNvSpPr>
              <a:spLocks noChangeShapeType="1"/>
            </p:cNvSpPr>
            <p:nvPr/>
          </p:nvSpPr>
          <p:spPr bwMode="auto">
            <a:xfrm flipH="1">
              <a:off x="953" y="2723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9" name="Line 22"/>
            <p:cNvSpPr>
              <a:spLocks noChangeShapeType="1"/>
            </p:cNvSpPr>
            <p:nvPr/>
          </p:nvSpPr>
          <p:spPr bwMode="auto">
            <a:xfrm>
              <a:off x="961" y="2663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0" name="Line 23"/>
            <p:cNvSpPr>
              <a:spLocks noChangeShapeType="1"/>
            </p:cNvSpPr>
            <p:nvPr/>
          </p:nvSpPr>
          <p:spPr bwMode="auto">
            <a:xfrm>
              <a:off x="961" y="2602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1" name="Line 24"/>
            <p:cNvSpPr>
              <a:spLocks noChangeShapeType="1"/>
            </p:cNvSpPr>
            <p:nvPr/>
          </p:nvSpPr>
          <p:spPr bwMode="auto">
            <a:xfrm>
              <a:off x="961" y="2540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2" name="Line 25"/>
            <p:cNvSpPr>
              <a:spLocks noChangeShapeType="1"/>
            </p:cNvSpPr>
            <p:nvPr/>
          </p:nvSpPr>
          <p:spPr bwMode="auto">
            <a:xfrm>
              <a:off x="961" y="2478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3" name="Line 26"/>
            <p:cNvSpPr>
              <a:spLocks noChangeShapeType="1"/>
            </p:cNvSpPr>
            <p:nvPr/>
          </p:nvSpPr>
          <p:spPr bwMode="auto">
            <a:xfrm flipH="1">
              <a:off x="953" y="2418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4" name="Line 27"/>
            <p:cNvSpPr>
              <a:spLocks noChangeShapeType="1"/>
            </p:cNvSpPr>
            <p:nvPr/>
          </p:nvSpPr>
          <p:spPr bwMode="auto">
            <a:xfrm>
              <a:off x="961" y="2357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5" name="Line 28"/>
            <p:cNvSpPr>
              <a:spLocks noChangeShapeType="1"/>
            </p:cNvSpPr>
            <p:nvPr/>
          </p:nvSpPr>
          <p:spPr bwMode="auto">
            <a:xfrm>
              <a:off x="961" y="2294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6" name="Line 29"/>
            <p:cNvSpPr>
              <a:spLocks noChangeShapeType="1"/>
            </p:cNvSpPr>
            <p:nvPr/>
          </p:nvSpPr>
          <p:spPr bwMode="auto">
            <a:xfrm>
              <a:off x="961" y="2233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7" name="Line 30"/>
            <p:cNvSpPr>
              <a:spLocks noChangeShapeType="1"/>
            </p:cNvSpPr>
            <p:nvPr/>
          </p:nvSpPr>
          <p:spPr bwMode="auto">
            <a:xfrm>
              <a:off x="961" y="2172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8" name="Line 31"/>
            <p:cNvSpPr>
              <a:spLocks noChangeShapeType="1"/>
            </p:cNvSpPr>
            <p:nvPr/>
          </p:nvSpPr>
          <p:spPr bwMode="auto">
            <a:xfrm flipH="1">
              <a:off x="953" y="2110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29" name="Line 32"/>
            <p:cNvSpPr>
              <a:spLocks noChangeShapeType="1"/>
            </p:cNvSpPr>
            <p:nvPr/>
          </p:nvSpPr>
          <p:spPr bwMode="auto">
            <a:xfrm>
              <a:off x="961" y="2049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0" name="Line 33"/>
            <p:cNvSpPr>
              <a:spLocks noChangeShapeType="1"/>
            </p:cNvSpPr>
            <p:nvPr/>
          </p:nvSpPr>
          <p:spPr bwMode="auto">
            <a:xfrm>
              <a:off x="961" y="1988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1" name="Line 34"/>
            <p:cNvSpPr>
              <a:spLocks noChangeShapeType="1"/>
            </p:cNvSpPr>
            <p:nvPr/>
          </p:nvSpPr>
          <p:spPr bwMode="auto">
            <a:xfrm>
              <a:off x="961" y="1926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2" name="Line 35"/>
            <p:cNvSpPr>
              <a:spLocks noChangeShapeType="1"/>
            </p:cNvSpPr>
            <p:nvPr/>
          </p:nvSpPr>
          <p:spPr bwMode="auto">
            <a:xfrm>
              <a:off x="961" y="1865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3" name="Line 36"/>
            <p:cNvSpPr>
              <a:spLocks noChangeShapeType="1"/>
            </p:cNvSpPr>
            <p:nvPr/>
          </p:nvSpPr>
          <p:spPr bwMode="auto">
            <a:xfrm flipH="1">
              <a:off x="953" y="1804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4" name="Line 37"/>
            <p:cNvSpPr>
              <a:spLocks noChangeShapeType="1"/>
            </p:cNvSpPr>
            <p:nvPr/>
          </p:nvSpPr>
          <p:spPr bwMode="auto">
            <a:xfrm>
              <a:off x="961" y="1742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5" name="Line 38"/>
            <p:cNvSpPr>
              <a:spLocks noChangeShapeType="1"/>
            </p:cNvSpPr>
            <p:nvPr/>
          </p:nvSpPr>
          <p:spPr bwMode="auto">
            <a:xfrm>
              <a:off x="961" y="1681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6" name="Line 39"/>
            <p:cNvSpPr>
              <a:spLocks noChangeShapeType="1"/>
            </p:cNvSpPr>
            <p:nvPr/>
          </p:nvSpPr>
          <p:spPr bwMode="auto">
            <a:xfrm>
              <a:off x="961" y="1620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7" name="Line 40"/>
            <p:cNvSpPr>
              <a:spLocks noChangeShapeType="1"/>
            </p:cNvSpPr>
            <p:nvPr/>
          </p:nvSpPr>
          <p:spPr bwMode="auto">
            <a:xfrm>
              <a:off x="961" y="1558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8" name="Line 41"/>
            <p:cNvSpPr>
              <a:spLocks noChangeShapeType="1"/>
            </p:cNvSpPr>
            <p:nvPr/>
          </p:nvSpPr>
          <p:spPr bwMode="auto">
            <a:xfrm flipH="1">
              <a:off x="953" y="1496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39" name="Line 42"/>
            <p:cNvSpPr>
              <a:spLocks noChangeShapeType="1"/>
            </p:cNvSpPr>
            <p:nvPr/>
          </p:nvSpPr>
          <p:spPr bwMode="auto">
            <a:xfrm>
              <a:off x="961" y="1435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0" name="Line 43"/>
            <p:cNvSpPr>
              <a:spLocks noChangeShapeType="1"/>
            </p:cNvSpPr>
            <p:nvPr/>
          </p:nvSpPr>
          <p:spPr bwMode="auto">
            <a:xfrm>
              <a:off x="961" y="1374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1" name="Line 44"/>
            <p:cNvSpPr>
              <a:spLocks noChangeShapeType="1"/>
            </p:cNvSpPr>
            <p:nvPr/>
          </p:nvSpPr>
          <p:spPr bwMode="auto">
            <a:xfrm>
              <a:off x="961" y="1313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2" name="Line 45"/>
            <p:cNvSpPr>
              <a:spLocks noChangeShapeType="1"/>
            </p:cNvSpPr>
            <p:nvPr/>
          </p:nvSpPr>
          <p:spPr bwMode="auto">
            <a:xfrm>
              <a:off x="961" y="1251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3" name="Line 46"/>
            <p:cNvSpPr>
              <a:spLocks noChangeShapeType="1"/>
            </p:cNvSpPr>
            <p:nvPr/>
          </p:nvSpPr>
          <p:spPr bwMode="auto">
            <a:xfrm flipH="1">
              <a:off x="953" y="1190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4" name="Line 47"/>
            <p:cNvSpPr>
              <a:spLocks noChangeShapeType="1"/>
            </p:cNvSpPr>
            <p:nvPr/>
          </p:nvSpPr>
          <p:spPr bwMode="auto">
            <a:xfrm>
              <a:off x="961" y="1129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5" name="Line 48"/>
            <p:cNvSpPr>
              <a:spLocks noChangeShapeType="1"/>
            </p:cNvSpPr>
            <p:nvPr/>
          </p:nvSpPr>
          <p:spPr bwMode="auto">
            <a:xfrm>
              <a:off x="961" y="1067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6" name="Line 49"/>
            <p:cNvSpPr>
              <a:spLocks noChangeShapeType="1"/>
            </p:cNvSpPr>
            <p:nvPr/>
          </p:nvSpPr>
          <p:spPr bwMode="auto">
            <a:xfrm>
              <a:off x="961" y="1005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7" name="Line 50"/>
            <p:cNvSpPr>
              <a:spLocks noChangeShapeType="1"/>
            </p:cNvSpPr>
            <p:nvPr/>
          </p:nvSpPr>
          <p:spPr bwMode="auto">
            <a:xfrm>
              <a:off x="961" y="945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8" name="Line 51"/>
            <p:cNvSpPr>
              <a:spLocks noChangeShapeType="1"/>
            </p:cNvSpPr>
            <p:nvPr/>
          </p:nvSpPr>
          <p:spPr bwMode="auto">
            <a:xfrm flipH="1">
              <a:off x="953" y="883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49" name="Line 52"/>
            <p:cNvSpPr>
              <a:spLocks noChangeShapeType="1"/>
            </p:cNvSpPr>
            <p:nvPr/>
          </p:nvSpPr>
          <p:spPr bwMode="auto">
            <a:xfrm>
              <a:off x="961" y="821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50" name="Line 53"/>
            <p:cNvSpPr>
              <a:spLocks noChangeShapeType="1"/>
            </p:cNvSpPr>
            <p:nvPr/>
          </p:nvSpPr>
          <p:spPr bwMode="auto">
            <a:xfrm>
              <a:off x="961" y="763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51" name="Line 54"/>
            <p:cNvSpPr>
              <a:spLocks noChangeShapeType="1"/>
            </p:cNvSpPr>
            <p:nvPr/>
          </p:nvSpPr>
          <p:spPr bwMode="auto">
            <a:xfrm>
              <a:off x="961" y="699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52" name="Line 55"/>
            <p:cNvSpPr>
              <a:spLocks noChangeShapeType="1"/>
            </p:cNvSpPr>
            <p:nvPr/>
          </p:nvSpPr>
          <p:spPr bwMode="auto">
            <a:xfrm>
              <a:off x="961" y="639"/>
              <a:ext cx="10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53" name="Line 56"/>
            <p:cNvSpPr>
              <a:spLocks noChangeShapeType="1"/>
            </p:cNvSpPr>
            <p:nvPr/>
          </p:nvSpPr>
          <p:spPr bwMode="auto">
            <a:xfrm flipH="1">
              <a:off x="953" y="577"/>
              <a:ext cx="18" cy="0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54" name="Rectangle 57"/>
            <p:cNvSpPr>
              <a:spLocks noChangeArrowheads="1"/>
            </p:cNvSpPr>
            <p:nvPr/>
          </p:nvSpPr>
          <p:spPr bwMode="auto">
            <a:xfrm>
              <a:off x="802" y="496"/>
              <a:ext cx="19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QI</a:t>
              </a:r>
            </a:p>
          </p:txBody>
        </p:sp>
        <p:sp>
          <p:nvSpPr>
            <p:cNvPr id="42055" name="Rectangle 58"/>
            <p:cNvSpPr>
              <a:spLocks noChangeArrowheads="1"/>
            </p:cNvSpPr>
            <p:nvPr/>
          </p:nvSpPr>
          <p:spPr bwMode="auto">
            <a:xfrm>
              <a:off x="782" y="3592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0.0</a:t>
              </a:r>
            </a:p>
          </p:txBody>
        </p:sp>
        <p:sp>
          <p:nvSpPr>
            <p:cNvPr id="42056" name="Rectangle 59"/>
            <p:cNvSpPr>
              <a:spLocks noChangeArrowheads="1"/>
            </p:cNvSpPr>
            <p:nvPr/>
          </p:nvSpPr>
          <p:spPr bwMode="auto">
            <a:xfrm>
              <a:off x="782" y="3284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42057" name="Rectangle 60"/>
            <p:cNvSpPr>
              <a:spLocks noChangeArrowheads="1"/>
            </p:cNvSpPr>
            <p:nvPr/>
          </p:nvSpPr>
          <p:spPr bwMode="auto">
            <a:xfrm>
              <a:off x="782" y="2978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0.2</a:t>
              </a:r>
            </a:p>
          </p:txBody>
        </p:sp>
        <p:sp>
          <p:nvSpPr>
            <p:cNvPr id="42058" name="Rectangle 61"/>
            <p:cNvSpPr>
              <a:spLocks noChangeArrowheads="1"/>
            </p:cNvSpPr>
            <p:nvPr/>
          </p:nvSpPr>
          <p:spPr bwMode="auto">
            <a:xfrm>
              <a:off x="782" y="2672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0.3</a:t>
              </a:r>
            </a:p>
          </p:txBody>
        </p:sp>
        <p:sp>
          <p:nvSpPr>
            <p:cNvPr id="42059" name="Rectangle 62"/>
            <p:cNvSpPr>
              <a:spLocks noChangeArrowheads="1"/>
            </p:cNvSpPr>
            <p:nvPr/>
          </p:nvSpPr>
          <p:spPr bwMode="auto">
            <a:xfrm>
              <a:off x="782" y="2366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0.4</a:t>
              </a:r>
            </a:p>
          </p:txBody>
        </p:sp>
        <p:sp>
          <p:nvSpPr>
            <p:cNvPr id="42060" name="Rectangle 63"/>
            <p:cNvSpPr>
              <a:spLocks noChangeArrowheads="1"/>
            </p:cNvSpPr>
            <p:nvPr/>
          </p:nvSpPr>
          <p:spPr bwMode="auto">
            <a:xfrm>
              <a:off x="782" y="2058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0.5</a:t>
              </a:r>
            </a:p>
          </p:txBody>
        </p:sp>
        <p:sp>
          <p:nvSpPr>
            <p:cNvPr id="42061" name="Rectangle 64"/>
            <p:cNvSpPr>
              <a:spLocks noChangeArrowheads="1"/>
            </p:cNvSpPr>
            <p:nvPr/>
          </p:nvSpPr>
          <p:spPr bwMode="auto">
            <a:xfrm>
              <a:off x="782" y="1751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0.6</a:t>
              </a:r>
            </a:p>
          </p:txBody>
        </p:sp>
        <p:sp>
          <p:nvSpPr>
            <p:cNvPr id="42062" name="Rectangle 65"/>
            <p:cNvSpPr>
              <a:spLocks noChangeArrowheads="1"/>
            </p:cNvSpPr>
            <p:nvPr/>
          </p:nvSpPr>
          <p:spPr bwMode="auto">
            <a:xfrm>
              <a:off x="782" y="1445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0.7</a:t>
              </a:r>
            </a:p>
          </p:txBody>
        </p:sp>
        <p:sp>
          <p:nvSpPr>
            <p:cNvPr id="42063" name="Rectangle 66"/>
            <p:cNvSpPr>
              <a:spLocks noChangeArrowheads="1"/>
            </p:cNvSpPr>
            <p:nvPr/>
          </p:nvSpPr>
          <p:spPr bwMode="auto">
            <a:xfrm>
              <a:off x="782" y="1138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0.8</a:t>
              </a:r>
            </a:p>
          </p:txBody>
        </p:sp>
        <p:sp>
          <p:nvSpPr>
            <p:cNvPr id="42064" name="Rectangle 67"/>
            <p:cNvSpPr>
              <a:spLocks noChangeArrowheads="1"/>
            </p:cNvSpPr>
            <p:nvPr/>
          </p:nvSpPr>
          <p:spPr bwMode="auto">
            <a:xfrm>
              <a:off x="782" y="831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42065" name="Rectangle 68"/>
            <p:cNvSpPr>
              <a:spLocks noChangeArrowheads="1"/>
            </p:cNvSpPr>
            <p:nvPr/>
          </p:nvSpPr>
          <p:spPr bwMode="auto">
            <a:xfrm>
              <a:off x="782" y="524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1.0</a:t>
              </a:r>
            </a:p>
          </p:txBody>
        </p:sp>
        <p:sp>
          <p:nvSpPr>
            <p:cNvPr id="42066" name="Line 69"/>
            <p:cNvSpPr>
              <a:spLocks noChangeShapeType="1"/>
            </p:cNvSpPr>
            <p:nvPr/>
          </p:nvSpPr>
          <p:spPr bwMode="auto">
            <a:xfrm>
              <a:off x="993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67" name="Line 70"/>
            <p:cNvSpPr>
              <a:spLocks noChangeShapeType="1"/>
            </p:cNvSpPr>
            <p:nvPr/>
          </p:nvSpPr>
          <p:spPr bwMode="auto">
            <a:xfrm flipV="1">
              <a:off x="1058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68" name="Line 71"/>
            <p:cNvSpPr>
              <a:spLocks noChangeShapeType="1"/>
            </p:cNvSpPr>
            <p:nvPr/>
          </p:nvSpPr>
          <p:spPr bwMode="auto">
            <a:xfrm flipV="1">
              <a:off x="1121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69" name="Line 72"/>
            <p:cNvSpPr>
              <a:spLocks noChangeShapeType="1"/>
            </p:cNvSpPr>
            <p:nvPr/>
          </p:nvSpPr>
          <p:spPr bwMode="auto">
            <a:xfrm flipV="1">
              <a:off x="1187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0" name="Line 73"/>
            <p:cNvSpPr>
              <a:spLocks noChangeShapeType="1"/>
            </p:cNvSpPr>
            <p:nvPr/>
          </p:nvSpPr>
          <p:spPr bwMode="auto">
            <a:xfrm flipV="1">
              <a:off x="1250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1" name="Line 74"/>
            <p:cNvSpPr>
              <a:spLocks noChangeShapeType="1"/>
            </p:cNvSpPr>
            <p:nvPr/>
          </p:nvSpPr>
          <p:spPr bwMode="auto">
            <a:xfrm>
              <a:off x="1315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2" name="Line 75"/>
            <p:cNvSpPr>
              <a:spLocks noChangeShapeType="1"/>
            </p:cNvSpPr>
            <p:nvPr/>
          </p:nvSpPr>
          <p:spPr bwMode="auto">
            <a:xfrm flipV="1">
              <a:off x="1380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3" name="Line 76"/>
            <p:cNvSpPr>
              <a:spLocks noChangeShapeType="1"/>
            </p:cNvSpPr>
            <p:nvPr/>
          </p:nvSpPr>
          <p:spPr bwMode="auto">
            <a:xfrm flipV="1">
              <a:off x="1444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4" name="Line 77"/>
            <p:cNvSpPr>
              <a:spLocks noChangeShapeType="1"/>
            </p:cNvSpPr>
            <p:nvPr/>
          </p:nvSpPr>
          <p:spPr bwMode="auto">
            <a:xfrm flipV="1">
              <a:off x="1508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5" name="Line 78"/>
            <p:cNvSpPr>
              <a:spLocks noChangeShapeType="1"/>
            </p:cNvSpPr>
            <p:nvPr/>
          </p:nvSpPr>
          <p:spPr bwMode="auto">
            <a:xfrm flipV="1">
              <a:off x="1574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6" name="Line 79"/>
            <p:cNvSpPr>
              <a:spLocks noChangeShapeType="1"/>
            </p:cNvSpPr>
            <p:nvPr/>
          </p:nvSpPr>
          <p:spPr bwMode="auto">
            <a:xfrm>
              <a:off x="1638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7" name="Line 80"/>
            <p:cNvSpPr>
              <a:spLocks noChangeShapeType="1"/>
            </p:cNvSpPr>
            <p:nvPr/>
          </p:nvSpPr>
          <p:spPr bwMode="auto">
            <a:xfrm flipV="1">
              <a:off x="1702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8" name="Line 81"/>
            <p:cNvSpPr>
              <a:spLocks noChangeShapeType="1"/>
            </p:cNvSpPr>
            <p:nvPr/>
          </p:nvSpPr>
          <p:spPr bwMode="auto">
            <a:xfrm flipV="1">
              <a:off x="1768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79" name="Line 82"/>
            <p:cNvSpPr>
              <a:spLocks noChangeShapeType="1"/>
            </p:cNvSpPr>
            <p:nvPr/>
          </p:nvSpPr>
          <p:spPr bwMode="auto">
            <a:xfrm flipV="1">
              <a:off x="1831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0" name="Line 83"/>
            <p:cNvSpPr>
              <a:spLocks noChangeShapeType="1"/>
            </p:cNvSpPr>
            <p:nvPr/>
          </p:nvSpPr>
          <p:spPr bwMode="auto">
            <a:xfrm flipV="1">
              <a:off x="1896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1" name="Line 84"/>
            <p:cNvSpPr>
              <a:spLocks noChangeShapeType="1"/>
            </p:cNvSpPr>
            <p:nvPr/>
          </p:nvSpPr>
          <p:spPr bwMode="auto">
            <a:xfrm>
              <a:off x="1959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2" name="Line 85"/>
            <p:cNvSpPr>
              <a:spLocks noChangeShapeType="1"/>
            </p:cNvSpPr>
            <p:nvPr/>
          </p:nvSpPr>
          <p:spPr bwMode="auto">
            <a:xfrm flipV="1">
              <a:off x="2025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3" name="Line 86"/>
            <p:cNvSpPr>
              <a:spLocks noChangeShapeType="1"/>
            </p:cNvSpPr>
            <p:nvPr/>
          </p:nvSpPr>
          <p:spPr bwMode="auto">
            <a:xfrm flipV="1">
              <a:off x="2090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4" name="Line 87"/>
            <p:cNvSpPr>
              <a:spLocks noChangeShapeType="1"/>
            </p:cNvSpPr>
            <p:nvPr/>
          </p:nvSpPr>
          <p:spPr bwMode="auto">
            <a:xfrm flipV="1">
              <a:off x="2153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5" name="Line 88"/>
            <p:cNvSpPr>
              <a:spLocks noChangeShapeType="1"/>
            </p:cNvSpPr>
            <p:nvPr/>
          </p:nvSpPr>
          <p:spPr bwMode="auto">
            <a:xfrm flipV="1">
              <a:off x="2217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6" name="Line 89"/>
            <p:cNvSpPr>
              <a:spLocks noChangeShapeType="1"/>
            </p:cNvSpPr>
            <p:nvPr/>
          </p:nvSpPr>
          <p:spPr bwMode="auto">
            <a:xfrm>
              <a:off x="2284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7" name="Line 90"/>
            <p:cNvSpPr>
              <a:spLocks noChangeShapeType="1"/>
            </p:cNvSpPr>
            <p:nvPr/>
          </p:nvSpPr>
          <p:spPr bwMode="auto">
            <a:xfrm flipV="1">
              <a:off x="2347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8" name="Line 91"/>
            <p:cNvSpPr>
              <a:spLocks noChangeShapeType="1"/>
            </p:cNvSpPr>
            <p:nvPr/>
          </p:nvSpPr>
          <p:spPr bwMode="auto">
            <a:xfrm flipV="1">
              <a:off x="2411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9" name="Line 92"/>
            <p:cNvSpPr>
              <a:spLocks noChangeShapeType="1"/>
            </p:cNvSpPr>
            <p:nvPr/>
          </p:nvSpPr>
          <p:spPr bwMode="auto">
            <a:xfrm flipV="1">
              <a:off x="2477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0" name="Line 93"/>
            <p:cNvSpPr>
              <a:spLocks noChangeShapeType="1"/>
            </p:cNvSpPr>
            <p:nvPr/>
          </p:nvSpPr>
          <p:spPr bwMode="auto">
            <a:xfrm flipV="1">
              <a:off x="2541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1" name="Line 94"/>
            <p:cNvSpPr>
              <a:spLocks noChangeShapeType="1"/>
            </p:cNvSpPr>
            <p:nvPr/>
          </p:nvSpPr>
          <p:spPr bwMode="auto">
            <a:xfrm>
              <a:off x="2605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2" name="Line 95"/>
            <p:cNvSpPr>
              <a:spLocks noChangeShapeType="1"/>
            </p:cNvSpPr>
            <p:nvPr/>
          </p:nvSpPr>
          <p:spPr bwMode="auto">
            <a:xfrm flipV="1">
              <a:off x="2671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3" name="Line 96"/>
            <p:cNvSpPr>
              <a:spLocks noChangeShapeType="1"/>
            </p:cNvSpPr>
            <p:nvPr/>
          </p:nvSpPr>
          <p:spPr bwMode="auto">
            <a:xfrm flipV="1">
              <a:off x="2735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4" name="Line 97"/>
            <p:cNvSpPr>
              <a:spLocks noChangeShapeType="1"/>
            </p:cNvSpPr>
            <p:nvPr/>
          </p:nvSpPr>
          <p:spPr bwMode="auto">
            <a:xfrm flipV="1">
              <a:off x="2798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5" name="Line 98"/>
            <p:cNvSpPr>
              <a:spLocks noChangeShapeType="1"/>
            </p:cNvSpPr>
            <p:nvPr/>
          </p:nvSpPr>
          <p:spPr bwMode="auto">
            <a:xfrm flipV="1">
              <a:off x="2863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6" name="Line 99"/>
            <p:cNvSpPr>
              <a:spLocks noChangeShapeType="1"/>
            </p:cNvSpPr>
            <p:nvPr/>
          </p:nvSpPr>
          <p:spPr bwMode="auto">
            <a:xfrm>
              <a:off x="2929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7" name="Line 100"/>
            <p:cNvSpPr>
              <a:spLocks noChangeShapeType="1"/>
            </p:cNvSpPr>
            <p:nvPr/>
          </p:nvSpPr>
          <p:spPr bwMode="auto">
            <a:xfrm flipV="1">
              <a:off x="2992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8" name="Line 101"/>
            <p:cNvSpPr>
              <a:spLocks noChangeShapeType="1"/>
            </p:cNvSpPr>
            <p:nvPr/>
          </p:nvSpPr>
          <p:spPr bwMode="auto">
            <a:xfrm flipV="1">
              <a:off x="3057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9" name="Line 102"/>
            <p:cNvSpPr>
              <a:spLocks noChangeShapeType="1"/>
            </p:cNvSpPr>
            <p:nvPr/>
          </p:nvSpPr>
          <p:spPr bwMode="auto">
            <a:xfrm flipV="1">
              <a:off x="3123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0" name="Line 103"/>
            <p:cNvSpPr>
              <a:spLocks noChangeShapeType="1"/>
            </p:cNvSpPr>
            <p:nvPr/>
          </p:nvSpPr>
          <p:spPr bwMode="auto">
            <a:xfrm flipV="1">
              <a:off x="3185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1" name="Line 104"/>
            <p:cNvSpPr>
              <a:spLocks noChangeShapeType="1"/>
            </p:cNvSpPr>
            <p:nvPr/>
          </p:nvSpPr>
          <p:spPr bwMode="auto">
            <a:xfrm>
              <a:off x="3249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2" name="Line 105"/>
            <p:cNvSpPr>
              <a:spLocks noChangeShapeType="1"/>
            </p:cNvSpPr>
            <p:nvPr/>
          </p:nvSpPr>
          <p:spPr bwMode="auto">
            <a:xfrm flipV="1">
              <a:off x="3317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3" name="Line 106"/>
            <p:cNvSpPr>
              <a:spLocks noChangeShapeType="1"/>
            </p:cNvSpPr>
            <p:nvPr/>
          </p:nvSpPr>
          <p:spPr bwMode="auto">
            <a:xfrm flipV="1">
              <a:off x="3379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4" name="Line 107"/>
            <p:cNvSpPr>
              <a:spLocks noChangeShapeType="1"/>
            </p:cNvSpPr>
            <p:nvPr/>
          </p:nvSpPr>
          <p:spPr bwMode="auto">
            <a:xfrm flipV="1">
              <a:off x="3443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5" name="Line 108"/>
            <p:cNvSpPr>
              <a:spLocks noChangeShapeType="1"/>
            </p:cNvSpPr>
            <p:nvPr/>
          </p:nvSpPr>
          <p:spPr bwMode="auto">
            <a:xfrm flipV="1">
              <a:off x="3508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6" name="Line 109"/>
            <p:cNvSpPr>
              <a:spLocks noChangeShapeType="1"/>
            </p:cNvSpPr>
            <p:nvPr/>
          </p:nvSpPr>
          <p:spPr bwMode="auto">
            <a:xfrm>
              <a:off x="3573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7" name="Line 110"/>
            <p:cNvSpPr>
              <a:spLocks noChangeShapeType="1"/>
            </p:cNvSpPr>
            <p:nvPr/>
          </p:nvSpPr>
          <p:spPr bwMode="auto">
            <a:xfrm flipV="1">
              <a:off x="3637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8" name="Line 111"/>
            <p:cNvSpPr>
              <a:spLocks noChangeShapeType="1"/>
            </p:cNvSpPr>
            <p:nvPr/>
          </p:nvSpPr>
          <p:spPr bwMode="auto">
            <a:xfrm flipV="1">
              <a:off x="3702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9" name="Line 112"/>
            <p:cNvSpPr>
              <a:spLocks noChangeShapeType="1"/>
            </p:cNvSpPr>
            <p:nvPr/>
          </p:nvSpPr>
          <p:spPr bwMode="auto">
            <a:xfrm flipV="1">
              <a:off x="3767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0" name="Line 113"/>
            <p:cNvSpPr>
              <a:spLocks noChangeShapeType="1"/>
            </p:cNvSpPr>
            <p:nvPr/>
          </p:nvSpPr>
          <p:spPr bwMode="auto">
            <a:xfrm flipV="1">
              <a:off x="3829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1" name="Line 114"/>
            <p:cNvSpPr>
              <a:spLocks noChangeShapeType="1"/>
            </p:cNvSpPr>
            <p:nvPr/>
          </p:nvSpPr>
          <p:spPr bwMode="auto">
            <a:xfrm>
              <a:off x="3895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2" name="Line 115"/>
            <p:cNvSpPr>
              <a:spLocks noChangeShapeType="1"/>
            </p:cNvSpPr>
            <p:nvPr/>
          </p:nvSpPr>
          <p:spPr bwMode="auto">
            <a:xfrm flipV="1">
              <a:off x="3961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3" name="Line 116"/>
            <p:cNvSpPr>
              <a:spLocks noChangeShapeType="1"/>
            </p:cNvSpPr>
            <p:nvPr/>
          </p:nvSpPr>
          <p:spPr bwMode="auto">
            <a:xfrm flipV="1">
              <a:off x="4023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4" name="Line 117"/>
            <p:cNvSpPr>
              <a:spLocks noChangeShapeType="1"/>
            </p:cNvSpPr>
            <p:nvPr/>
          </p:nvSpPr>
          <p:spPr bwMode="auto">
            <a:xfrm flipV="1">
              <a:off x="4089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5" name="Line 118"/>
            <p:cNvSpPr>
              <a:spLocks noChangeShapeType="1"/>
            </p:cNvSpPr>
            <p:nvPr/>
          </p:nvSpPr>
          <p:spPr bwMode="auto">
            <a:xfrm flipV="1">
              <a:off x="4154" y="3662"/>
              <a:ext cx="0" cy="7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6" name="Line 119"/>
            <p:cNvSpPr>
              <a:spLocks noChangeShapeType="1"/>
            </p:cNvSpPr>
            <p:nvPr/>
          </p:nvSpPr>
          <p:spPr bwMode="auto">
            <a:xfrm>
              <a:off x="4216" y="3662"/>
              <a:ext cx="0" cy="16"/>
            </a:xfrm>
            <a:prstGeom prst="line">
              <a:avLst/>
            </a:prstGeom>
            <a:noFill/>
            <a:ln w="12699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7" name="Rectangle 120"/>
            <p:cNvSpPr>
              <a:spLocks noChangeArrowheads="1"/>
            </p:cNvSpPr>
            <p:nvPr/>
          </p:nvSpPr>
          <p:spPr bwMode="auto">
            <a:xfrm>
              <a:off x="2517" y="3737"/>
              <a:ext cx="18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FI</a:t>
              </a:r>
            </a:p>
          </p:txBody>
        </p:sp>
        <p:sp>
          <p:nvSpPr>
            <p:cNvPr id="42118" name="Rectangle 121"/>
            <p:cNvSpPr>
              <a:spLocks noChangeArrowheads="1"/>
            </p:cNvSpPr>
            <p:nvPr/>
          </p:nvSpPr>
          <p:spPr bwMode="auto">
            <a:xfrm>
              <a:off x="888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0.0</a:t>
              </a:r>
            </a:p>
          </p:txBody>
        </p:sp>
        <p:sp>
          <p:nvSpPr>
            <p:cNvPr id="42119" name="Rectangle 122"/>
            <p:cNvSpPr>
              <a:spLocks noChangeArrowheads="1"/>
            </p:cNvSpPr>
            <p:nvPr/>
          </p:nvSpPr>
          <p:spPr bwMode="auto">
            <a:xfrm>
              <a:off x="1211" y="3668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42120" name="Rectangle 123"/>
            <p:cNvSpPr>
              <a:spLocks noChangeArrowheads="1"/>
            </p:cNvSpPr>
            <p:nvPr/>
          </p:nvSpPr>
          <p:spPr bwMode="auto">
            <a:xfrm>
              <a:off x="1532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0.2</a:t>
              </a:r>
            </a:p>
          </p:txBody>
        </p:sp>
        <p:sp>
          <p:nvSpPr>
            <p:cNvPr id="42121" name="Rectangle 124"/>
            <p:cNvSpPr>
              <a:spLocks noChangeArrowheads="1"/>
            </p:cNvSpPr>
            <p:nvPr/>
          </p:nvSpPr>
          <p:spPr bwMode="auto">
            <a:xfrm>
              <a:off x="1856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0.3</a:t>
              </a:r>
            </a:p>
          </p:txBody>
        </p:sp>
        <p:sp>
          <p:nvSpPr>
            <p:cNvPr id="42122" name="Rectangle 125"/>
            <p:cNvSpPr>
              <a:spLocks noChangeArrowheads="1"/>
            </p:cNvSpPr>
            <p:nvPr/>
          </p:nvSpPr>
          <p:spPr bwMode="auto">
            <a:xfrm>
              <a:off x="2180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0.4</a:t>
              </a:r>
            </a:p>
          </p:txBody>
        </p:sp>
        <p:sp>
          <p:nvSpPr>
            <p:cNvPr id="42123" name="Rectangle 126"/>
            <p:cNvSpPr>
              <a:spLocks noChangeArrowheads="1"/>
            </p:cNvSpPr>
            <p:nvPr/>
          </p:nvSpPr>
          <p:spPr bwMode="auto">
            <a:xfrm>
              <a:off x="2499" y="3668"/>
              <a:ext cx="21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0.5</a:t>
              </a:r>
            </a:p>
          </p:txBody>
        </p:sp>
        <p:sp>
          <p:nvSpPr>
            <p:cNvPr id="42124" name="Rectangle 127"/>
            <p:cNvSpPr>
              <a:spLocks noChangeArrowheads="1"/>
            </p:cNvSpPr>
            <p:nvPr/>
          </p:nvSpPr>
          <p:spPr bwMode="auto">
            <a:xfrm>
              <a:off x="2822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0.6</a:t>
              </a:r>
            </a:p>
          </p:txBody>
        </p:sp>
        <p:sp>
          <p:nvSpPr>
            <p:cNvPr id="42125" name="Rectangle 128"/>
            <p:cNvSpPr>
              <a:spLocks noChangeArrowheads="1"/>
            </p:cNvSpPr>
            <p:nvPr/>
          </p:nvSpPr>
          <p:spPr bwMode="auto">
            <a:xfrm>
              <a:off x="3144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0.7</a:t>
              </a:r>
            </a:p>
          </p:txBody>
        </p:sp>
        <p:sp>
          <p:nvSpPr>
            <p:cNvPr id="42126" name="Rectangle 129"/>
            <p:cNvSpPr>
              <a:spLocks noChangeArrowheads="1"/>
            </p:cNvSpPr>
            <p:nvPr/>
          </p:nvSpPr>
          <p:spPr bwMode="auto">
            <a:xfrm>
              <a:off x="3470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0.8</a:t>
              </a:r>
            </a:p>
          </p:txBody>
        </p:sp>
        <p:sp>
          <p:nvSpPr>
            <p:cNvPr id="42127" name="Rectangle 130"/>
            <p:cNvSpPr>
              <a:spLocks noChangeArrowheads="1"/>
            </p:cNvSpPr>
            <p:nvPr/>
          </p:nvSpPr>
          <p:spPr bwMode="auto">
            <a:xfrm>
              <a:off x="3791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42128" name="Rectangle 131"/>
            <p:cNvSpPr>
              <a:spLocks noChangeArrowheads="1"/>
            </p:cNvSpPr>
            <p:nvPr/>
          </p:nvSpPr>
          <p:spPr bwMode="auto">
            <a:xfrm>
              <a:off x="4093" y="3668"/>
              <a:ext cx="2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700">
                  <a:solidFill>
                    <a:srgbClr val="000000"/>
                  </a:solidFill>
                </a:rPr>
                <a:t>1.0</a:t>
              </a:r>
            </a:p>
          </p:txBody>
        </p:sp>
        <p:sp>
          <p:nvSpPr>
            <p:cNvPr id="42129" name="Freeform 132"/>
            <p:cNvSpPr>
              <a:spLocks/>
            </p:cNvSpPr>
            <p:nvPr/>
          </p:nvSpPr>
          <p:spPr bwMode="auto">
            <a:xfrm>
              <a:off x="994" y="3195"/>
              <a:ext cx="107" cy="436"/>
            </a:xfrm>
            <a:custGeom>
              <a:avLst/>
              <a:gdLst>
                <a:gd name="T0" fmla="*/ 0 w 107"/>
                <a:gd name="T1" fmla="*/ 435 h 436"/>
                <a:gd name="T2" fmla="*/ 2 w 107"/>
                <a:gd name="T3" fmla="*/ 420 h 436"/>
                <a:gd name="T4" fmla="*/ 3 w 107"/>
                <a:gd name="T5" fmla="*/ 408 h 436"/>
                <a:gd name="T6" fmla="*/ 5 w 107"/>
                <a:gd name="T7" fmla="*/ 395 h 436"/>
                <a:gd name="T8" fmla="*/ 7 w 107"/>
                <a:gd name="T9" fmla="*/ 385 h 436"/>
                <a:gd name="T10" fmla="*/ 8 w 107"/>
                <a:gd name="T11" fmla="*/ 375 h 436"/>
                <a:gd name="T12" fmla="*/ 10 w 107"/>
                <a:gd name="T13" fmla="*/ 366 h 436"/>
                <a:gd name="T14" fmla="*/ 11 w 107"/>
                <a:gd name="T15" fmla="*/ 357 h 436"/>
                <a:gd name="T16" fmla="*/ 13 w 107"/>
                <a:gd name="T17" fmla="*/ 348 h 436"/>
                <a:gd name="T18" fmla="*/ 16 w 107"/>
                <a:gd name="T19" fmla="*/ 339 h 436"/>
                <a:gd name="T20" fmla="*/ 17 w 107"/>
                <a:gd name="T21" fmla="*/ 332 h 436"/>
                <a:gd name="T22" fmla="*/ 19 w 107"/>
                <a:gd name="T23" fmla="*/ 324 h 436"/>
                <a:gd name="T24" fmla="*/ 20 w 107"/>
                <a:gd name="T25" fmla="*/ 316 h 436"/>
                <a:gd name="T26" fmla="*/ 22 w 107"/>
                <a:gd name="T27" fmla="*/ 309 h 436"/>
                <a:gd name="T28" fmla="*/ 23 w 107"/>
                <a:gd name="T29" fmla="*/ 301 h 436"/>
                <a:gd name="T30" fmla="*/ 25 w 107"/>
                <a:gd name="T31" fmla="*/ 294 h 436"/>
                <a:gd name="T32" fmla="*/ 26 w 107"/>
                <a:gd name="T33" fmla="*/ 285 h 436"/>
                <a:gd name="T34" fmla="*/ 28 w 107"/>
                <a:gd name="T35" fmla="*/ 278 h 436"/>
                <a:gd name="T36" fmla="*/ 29 w 107"/>
                <a:gd name="T37" fmla="*/ 271 h 436"/>
                <a:gd name="T38" fmla="*/ 32 w 107"/>
                <a:gd name="T39" fmla="*/ 264 h 436"/>
                <a:gd name="T40" fmla="*/ 34 w 107"/>
                <a:gd name="T41" fmla="*/ 258 h 436"/>
                <a:gd name="T42" fmla="*/ 35 w 107"/>
                <a:gd name="T43" fmla="*/ 250 h 436"/>
                <a:gd name="T44" fmla="*/ 37 w 107"/>
                <a:gd name="T45" fmla="*/ 243 h 436"/>
                <a:gd name="T46" fmla="*/ 38 w 107"/>
                <a:gd name="T47" fmla="*/ 236 h 436"/>
                <a:gd name="T48" fmla="*/ 40 w 107"/>
                <a:gd name="T49" fmla="*/ 229 h 436"/>
                <a:gd name="T50" fmla="*/ 42 w 107"/>
                <a:gd name="T51" fmla="*/ 223 h 436"/>
                <a:gd name="T52" fmla="*/ 43 w 107"/>
                <a:gd name="T53" fmla="*/ 215 h 436"/>
                <a:gd name="T54" fmla="*/ 46 w 107"/>
                <a:gd name="T55" fmla="*/ 209 h 436"/>
                <a:gd name="T56" fmla="*/ 47 w 107"/>
                <a:gd name="T57" fmla="*/ 202 h 436"/>
                <a:gd name="T58" fmla="*/ 49 w 107"/>
                <a:gd name="T59" fmla="*/ 196 h 436"/>
                <a:gd name="T60" fmla="*/ 51 w 107"/>
                <a:gd name="T61" fmla="*/ 190 h 436"/>
                <a:gd name="T62" fmla="*/ 52 w 107"/>
                <a:gd name="T63" fmla="*/ 183 h 436"/>
                <a:gd name="T64" fmla="*/ 53 w 107"/>
                <a:gd name="T65" fmla="*/ 176 h 436"/>
                <a:gd name="T66" fmla="*/ 55 w 107"/>
                <a:gd name="T67" fmla="*/ 170 h 436"/>
                <a:gd name="T68" fmla="*/ 56 w 107"/>
                <a:gd name="T69" fmla="*/ 163 h 436"/>
                <a:gd name="T70" fmla="*/ 58 w 107"/>
                <a:gd name="T71" fmla="*/ 157 h 436"/>
                <a:gd name="T72" fmla="*/ 61 w 107"/>
                <a:gd name="T73" fmla="*/ 151 h 436"/>
                <a:gd name="T74" fmla="*/ 62 w 107"/>
                <a:gd name="T75" fmla="*/ 145 h 436"/>
                <a:gd name="T76" fmla="*/ 64 w 107"/>
                <a:gd name="T77" fmla="*/ 138 h 436"/>
                <a:gd name="T78" fmla="*/ 65 w 107"/>
                <a:gd name="T79" fmla="*/ 133 h 436"/>
                <a:gd name="T80" fmla="*/ 67 w 107"/>
                <a:gd name="T81" fmla="*/ 127 h 436"/>
                <a:gd name="T82" fmla="*/ 69 w 107"/>
                <a:gd name="T83" fmla="*/ 122 h 436"/>
                <a:gd name="T84" fmla="*/ 70 w 107"/>
                <a:gd name="T85" fmla="*/ 115 h 436"/>
                <a:gd name="T86" fmla="*/ 73 w 107"/>
                <a:gd name="T87" fmla="*/ 103 h 436"/>
                <a:gd name="T88" fmla="*/ 76 w 107"/>
                <a:gd name="T89" fmla="*/ 98 h 436"/>
                <a:gd name="T90" fmla="*/ 78 w 107"/>
                <a:gd name="T91" fmla="*/ 93 h 436"/>
                <a:gd name="T92" fmla="*/ 79 w 107"/>
                <a:gd name="T93" fmla="*/ 87 h 436"/>
                <a:gd name="T94" fmla="*/ 81 w 107"/>
                <a:gd name="T95" fmla="*/ 81 h 436"/>
                <a:gd name="T96" fmla="*/ 82 w 107"/>
                <a:gd name="T97" fmla="*/ 76 h 436"/>
                <a:gd name="T98" fmla="*/ 84 w 107"/>
                <a:gd name="T99" fmla="*/ 69 h 436"/>
                <a:gd name="T100" fmla="*/ 86 w 107"/>
                <a:gd name="T101" fmla="*/ 64 h 436"/>
                <a:gd name="T102" fmla="*/ 87 w 107"/>
                <a:gd name="T103" fmla="*/ 59 h 436"/>
                <a:gd name="T104" fmla="*/ 88 w 107"/>
                <a:gd name="T105" fmla="*/ 54 h 436"/>
                <a:gd name="T106" fmla="*/ 91 w 107"/>
                <a:gd name="T107" fmla="*/ 49 h 436"/>
                <a:gd name="T108" fmla="*/ 92 w 107"/>
                <a:gd name="T109" fmla="*/ 43 h 436"/>
                <a:gd name="T110" fmla="*/ 94 w 107"/>
                <a:gd name="T111" fmla="*/ 38 h 436"/>
                <a:gd name="T112" fmla="*/ 96 w 107"/>
                <a:gd name="T113" fmla="*/ 31 h 436"/>
                <a:gd name="T114" fmla="*/ 98 w 107"/>
                <a:gd name="T115" fmla="*/ 26 h 436"/>
                <a:gd name="T116" fmla="*/ 99 w 107"/>
                <a:gd name="T117" fmla="*/ 21 h 436"/>
                <a:gd name="T118" fmla="*/ 100 w 107"/>
                <a:gd name="T119" fmla="*/ 16 h 436"/>
                <a:gd name="T120" fmla="*/ 102 w 107"/>
                <a:gd name="T121" fmla="*/ 10 h 436"/>
                <a:gd name="T122" fmla="*/ 104 w 107"/>
                <a:gd name="T123" fmla="*/ 5 h 436"/>
                <a:gd name="T124" fmla="*/ 106 w 107"/>
                <a:gd name="T125" fmla="*/ 0 h 4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7"/>
                <a:gd name="T190" fmla="*/ 0 h 436"/>
                <a:gd name="T191" fmla="*/ 107 w 107"/>
                <a:gd name="T192" fmla="*/ 436 h 4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7" h="436">
                  <a:moveTo>
                    <a:pt x="0" y="435"/>
                  </a:moveTo>
                  <a:lnTo>
                    <a:pt x="2" y="420"/>
                  </a:lnTo>
                  <a:lnTo>
                    <a:pt x="3" y="408"/>
                  </a:lnTo>
                  <a:lnTo>
                    <a:pt x="5" y="395"/>
                  </a:lnTo>
                  <a:lnTo>
                    <a:pt x="7" y="385"/>
                  </a:lnTo>
                  <a:lnTo>
                    <a:pt x="8" y="375"/>
                  </a:lnTo>
                  <a:lnTo>
                    <a:pt x="10" y="366"/>
                  </a:lnTo>
                  <a:lnTo>
                    <a:pt x="11" y="357"/>
                  </a:lnTo>
                  <a:lnTo>
                    <a:pt x="13" y="348"/>
                  </a:lnTo>
                  <a:lnTo>
                    <a:pt x="16" y="339"/>
                  </a:lnTo>
                  <a:lnTo>
                    <a:pt x="17" y="332"/>
                  </a:lnTo>
                  <a:lnTo>
                    <a:pt x="19" y="324"/>
                  </a:lnTo>
                  <a:lnTo>
                    <a:pt x="20" y="316"/>
                  </a:lnTo>
                  <a:lnTo>
                    <a:pt x="22" y="309"/>
                  </a:lnTo>
                  <a:lnTo>
                    <a:pt x="23" y="301"/>
                  </a:lnTo>
                  <a:lnTo>
                    <a:pt x="25" y="294"/>
                  </a:lnTo>
                  <a:lnTo>
                    <a:pt x="26" y="285"/>
                  </a:lnTo>
                  <a:lnTo>
                    <a:pt x="28" y="278"/>
                  </a:lnTo>
                  <a:lnTo>
                    <a:pt x="29" y="271"/>
                  </a:lnTo>
                  <a:lnTo>
                    <a:pt x="32" y="264"/>
                  </a:lnTo>
                  <a:lnTo>
                    <a:pt x="34" y="258"/>
                  </a:lnTo>
                  <a:lnTo>
                    <a:pt x="35" y="250"/>
                  </a:lnTo>
                  <a:lnTo>
                    <a:pt x="37" y="243"/>
                  </a:lnTo>
                  <a:lnTo>
                    <a:pt x="38" y="236"/>
                  </a:lnTo>
                  <a:lnTo>
                    <a:pt x="40" y="229"/>
                  </a:lnTo>
                  <a:lnTo>
                    <a:pt x="42" y="223"/>
                  </a:lnTo>
                  <a:lnTo>
                    <a:pt x="43" y="215"/>
                  </a:lnTo>
                  <a:lnTo>
                    <a:pt x="46" y="209"/>
                  </a:lnTo>
                  <a:lnTo>
                    <a:pt x="47" y="202"/>
                  </a:lnTo>
                  <a:lnTo>
                    <a:pt x="49" y="196"/>
                  </a:lnTo>
                  <a:lnTo>
                    <a:pt x="51" y="190"/>
                  </a:lnTo>
                  <a:lnTo>
                    <a:pt x="52" y="183"/>
                  </a:lnTo>
                  <a:lnTo>
                    <a:pt x="53" y="176"/>
                  </a:lnTo>
                  <a:lnTo>
                    <a:pt x="55" y="170"/>
                  </a:lnTo>
                  <a:lnTo>
                    <a:pt x="56" y="163"/>
                  </a:lnTo>
                  <a:lnTo>
                    <a:pt x="58" y="157"/>
                  </a:lnTo>
                  <a:lnTo>
                    <a:pt x="61" y="151"/>
                  </a:lnTo>
                  <a:lnTo>
                    <a:pt x="62" y="145"/>
                  </a:lnTo>
                  <a:lnTo>
                    <a:pt x="64" y="138"/>
                  </a:lnTo>
                  <a:lnTo>
                    <a:pt x="65" y="133"/>
                  </a:lnTo>
                  <a:lnTo>
                    <a:pt x="67" y="127"/>
                  </a:lnTo>
                  <a:lnTo>
                    <a:pt x="69" y="122"/>
                  </a:lnTo>
                  <a:lnTo>
                    <a:pt x="70" y="115"/>
                  </a:lnTo>
                  <a:lnTo>
                    <a:pt x="73" y="103"/>
                  </a:lnTo>
                  <a:lnTo>
                    <a:pt x="76" y="98"/>
                  </a:lnTo>
                  <a:lnTo>
                    <a:pt x="78" y="93"/>
                  </a:lnTo>
                  <a:lnTo>
                    <a:pt x="79" y="87"/>
                  </a:lnTo>
                  <a:lnTo>
                    <a:pt x="81" y="81"/>
                  </a:lnTo>
                  <a:lnTo>
                    <a:pt x="82" y="76"/>
                  </a:lnTo>
                  <a:lnTo>
                    <a:pt x="84" y="69"/>
                  </a:lnTo>
                  <a:lnTo>
                    <a:pt x="86" y="64"/>
                  </a:lnTo>
                  <a:lnTo>
                    <a:pt x="87" y="59"/>
                  </a:lnTo>
                  <a:lnTo>
                    <a:pt x="88" y="54"/>
                  </a:lnTo>
                  <a:lnTo>
                    <a:pt x="91" y="49"/>
                  </a:lnTo>
                  <a:lnTo>
                    <a:pt x="92" y="43"/>
                  </a:lnTo>
                  <a:lnTo>
                    <a:pt x="94" y="38"/>
                  </a:lnTo>
                  <a:lnTo>
                    <a:pt x="96" y="31"/>
                  </a:lnTo>
                  <a:lnTo>
                    <a:pt x="98" y="26"/>
                  </a:lnTo>
                  <a:lnTo>
                    <a:pt x="99" y="21"/>
                  </a:lnTo>
                  <a:lnTo>
                    <a:pt x="100" y="16"/>
                  </a:lnTo>
                  <a:lnTo>
                    <a:pt x="102" y="10"/>
                  </a:lnTo>
                  <a:lnTo>
                    <a:pt x="104" y="5"/>
                  </a:lnTo>
                  <a:lnTo>
                    <a:pt x="106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0" name="Freeform 133"/>
            <p:cNvSpPr>
              <a:spLocks/>
            </p:cNvSpPr>
            <p:nvPr/>
          </p:nvSpPr>
          <p:spPr bwMode="auto">
            <a:xfrm>
              <a:off x="1100" y="2881"/>
              <a:ext cx="113" cy="315"/>
            </a:xfrm>
            <a:custGeom>
              <a:avLst/>
              <a:gdLst>
                <a:gd name="T0" fmla="*/ 2 w 113"/>
                <a:gd name="T1" fmla="*/ 308 h 315"/>
                <a:gd name="T2" fmla="*/ 5 w 113"/>
                <a:gd name="T3" fmla="*/ 297 h 315"/>
                <a:gd name="T4" fmla="*/ 9 w 113"/>
                <a:gd name="T5" fmla="*/ 287 h 315"/>
                <a:gd name="T6" fmla="*/ 11 w 113"/>
                <a:gd name="T7" fmla="*/ 276 h 315"/>
                <a:gd name="T8" fmla="*/ 14 w 113"/>
                <a:gd name="T9" fmla="*/ 266 h 315"/>
                <a:gd name="T10" fmla="*/ 19 w 113"/>
                <a:gd name="T11" fmla="*/ 256 h 315"/>
                <a:gd name="T12" fmla="*/ 21 w 113"/>
                <a:gd name="T13" fmla="*/ 246 h 315"/>
                <a:gd name="T14" fmla="*/ 25 w 113"/>
                <a:gd name="T15" fmla="*/ 235 h 315"/>
                <a:gd name="T16" fmla="*/ 28 w 113"/>
                <a:gd name="T17" fmla="*/ 226 h 315"/>
                <a:gd name="T18" fmla="*/ 31 w 113"/>
                <a:gd name="T19" fmla="*/ 216 h 315"/>
                <a:gd name="T20" fmla="*/ 34 w 113"/>
                <a:gd name="T21" fmla="*/ 206 h 315"/>
                <a:gd name="T22" fmla="*/ 38 w 113"/>
                <a:gd name="T23" fmla="*/ 196 h 315"/>
                <a:gd name="T24" fmla="*/ 41 w 113"/>
                <a:gd name="T25" fmla="*/ 187 h 315"/>
                <a:gd name="T26" fmla="*/ 45 w 113"/>
                <a:gd name="T27" fmla="*/ 178 h 315"/>
                <a:gd name="T28" fmla="*/ 47 w 113"/>
                <a:gd name="T29" fmla="*/ 167 h 315"/>
                <a:gd name="T30" fmla="*/ 50 w 113"/>
                <a:gd name="T31" fmla="*/ 158 h 315"/>
                <a:gd name="T32" fmla="*/ 54 w 113"/>
                <a:gd name="T33" fmla="*/ 150 h 315"/>
                <a:gd name="T34" fmla="*/ 58 w 113"/>
                <a:gd name="T35" fmla="*/ 141 h 315"/>
                <a:gd name="T36" fmla="*/ 61 w 113"/>
                <a:gd name="T37" fmla="*/ 131 h 315"/>
                <a:gd name="T38" fmla="*/ 64 w 113"/>
                <a:gd name="T39" fmla="*/ 123 h 315"/>
                <a:gd name="T40" fmla="*/ 67 w 113"/>
                <a:gd name="T41" fmla="*/ 114 h 315"/>
                <a:gd name="T42" fmla="*/ 70 w 113"/>
                <a:gd name="T43" fmla="*/ 106 h 315"/>
                <a:gd name="T44" fmla="*/ 77 w 113"/>
                <a:gd name="T45" fmla="*/ 88 h 315"/>
                <a:gd name="T46" fmla="*/ 81 w 113"/>
                <a:gd name="T47" fmla="*/ 80 h 315"/>
                <a:gd name="T48" fmla="*/ 84 w 113"/>
                <a:gd name="T49" fmla="*/ 71 h 315"/>
                <a:gd name="T50" fmla="*/ 86 w 113"/>
                <a:gd name="T51" fmla="*/ 62 h 315"/>
                <a:gd name="T52" fmla="*/ 90 w 113"/>
                <a:gd name="T53" fmla="*/ 53 h 315"/>
                <a:gd name="T54" fmla="*/ 94 w 113"/>
                <a:gd name="T55" fmla="*/ 46 h 315"/>
                <a:gd name="T56" fmla="*/ 97 w 113"/>
                <a:gd name="T57" fmla="*/ 37 h 315"/>
                <a:gd name="T58" fmla="*/ 102 w 113"/>
                <a:gd name="T59" fmla="*/ 24 h 315"/>
                <a:gd name="T60" fmla="*/ 105 w 113"/>
                <a:gd name="T61" fmla="*/ 16 h 315"/>
                <a:gd name="T62" fmla="*/ 108 w 113"/>
                <a:gd name="T63" fmla="*/ 8 h 315"/>
                <a:gd name="T64" fmla="*/ 112 w 113"/>
                <a:gd name="T65" fmla="*/ 0 h 3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3"/>
                <a:gd name="T100" fmla="*/ 0 h 315"/>
                <a:gd name="T101" fmla="*/ 113 w 113"/>
                <a:gd name="T102" fmla="*/ 315 h 31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3" h="315">
                  <a:moveTo>
                    <a:pt x="0" y="314"/>
                  </a:moveTo>
                  <a:lnTo>
                    <a:pt x="2" y="308"/>
                  </a:lnTo>
                  <a:lnTo>
                    <a:pt x="3" y="302"/>
                  </a:lnTo>
                  <a:lnTo>
                    <a:pt x="5" y="297"/>
                  </a:lnTo>
                  <a:lnTo>
                    <a:pt x="7" y="292"/>
                  </a:lnTo>
                  <a:lnTo>
                    <a:pt x="9" y="287"/>
                  </a:lnTo>
                  <a:lnTo>
                    <a:pt x="9" y="282"/>
                  </a:lnTo>
                  <a:lnTo>
                    <a:pt x="11" y="276"/>
                  </a:lnTo>
                  <a:lnTo>
                    <a:pt x="12" y="271"/>
                  </a:lnTo>
                  <a:lnTo>
                    <a:pt x="14" y="266"/>
                  </a:lnTo>
                  <a:lnTo>
                    <a:pt x="16" y="260"/>
                  </a:lnTo>
                  <a:lnTo>
                    <a:pt x="19" y="256"/>
                  </a:lnTo>
                  <a:lnTo>
                    <a:pt x="20" y="251"/>
                  </a:lnTo>
                  <a:lnTo>
                    <a:pt x="21" y="246"/>
                  </a:lnTo>
                  <a:lnTo>
                    <a:pt x="23" y="240"/>
                  </a:lnTo>
                  <a:lnTo>
                    <a:pt x="25" y="235"/>
                  </a:lnTo>
                  <a:lnTo>
                    <a:pt x="26" y="230"/>
                  </a:lnTo>
                  <a:lnTo>
                    <a:pt x="28" y="226"/>
                  </a:lnTo>
                  <a:lnTo>
                    <a:pt x="29" y="221"/>
                  </a:lnTo>
                  <a:lnTo>
                    <a:pt x="31" y="216"/>
                  </a:lnTo>
                  <a:lnTo>
                    <a:pt x="32" y="211"/>
                  </a:lnTo>
                  <a:lnTo>
                    <a:pt x="34" y="206"/>
                  </a:lnTo>
                  <a:lnTo>
                    <a:pt x="36" y="201"/>
                  </a:lnTo>
                  <a:lnTo>
                    <a:pt x="38" y="196"/>
                  </a:lnTo>
                  <a:lnTo>
                    <a:pt x="39" y="192"/>
                  </a:lnTo>
                  <a:lnTo>
                    <a:pt x="41" y="187"/>
                  </a:lnTo>
                  <a:lnTo>
                    <a:pt x="43" y="182"/>
                  </a:lnTo>
                  <a:lnTo>
                    <a:pt x="45" y="178"/>
                  </a:lnTo>
                  <a:lnTo>
                    <a:pt x="46" y="172"/>
                  </a:lnTo>
                  <a:lnTo>
                    <a:pt x="47" y="167"/>
                  </a:lnTo>
                  <a:lnTo>
                    <a:pt x="49" y="163"/>
                  </a:lnTo>
                  <a:lnTo>
                    <a:pt x="50" y="158"/>
                  </a:lnTo>
                  <a:lnTo>
                    <a:pt x="52" y="154"/>
                  </a:lnTo>
                  <a:lnTo>
                    <a:pt x="54" y="150"/>
                  </a:lnTo>
                  <a:lnTo>
                    <a:pt x="56" y="145"/>
                  </a:lnTo>
                  <a:lnTo>
                    <a:pt x="58" y="141"/>
                  </a:lnTo>
                  <a:lnTo>
                    <a:pt x="59" y="135"/>
                  </a:lnTo>
                  <a:lnTo>
                    <a:pt x="61" y="131"/>
                  </a:lnTo>
                  <a:lnTo>
                    <a:pt x="63" y="127"/>
                  </a:lnTo>
                  <a:lnTo>
                    <a:pt x="64" y="123"/>
                  </a:lnTo>
                  <a:lnTo>
                    <a:pt x="66" y="118"/>
                  </a:lnTo>
                  <a:lnTo>
                    <a:pt x="67" y="114"/>
                  </a:lnTo>
                  <a:lnTo>
                    <a:pt x="68" y="110"/>
                  </a:lnTo>
                  <a:lnTo>
                    <a:pt x="70" y="106"/>
                  </a:lnTo>
                  <a:lnTo>
                    <a:pt x="72" y="100"/>
                  </a:lnTo>
                  <a:lnTo>
                    <a:pt x="77" y="88"/>
                  </a:lnTo>
                  <a:lnTo>
                    <a:pt x="79" y="84"/>
                  </a:lnTo>
                  <a:lnTo>
                    <a:pt x="81" y="80"/>
                  </a:lnTo>
                  <a:lnTo>
                    <a:pt x="83" y="75"/>
                  </a:lnTo>
                  <a:lnTo>
                    <a:pt x="84" y="71"/>
                  </a:lnTo>
                  <a:lnTo>
                    <a:pt x="85" y="66"/>
                  </a:lnTo>
                  <a:lnTo>
                    <a:pt x="86" y="62"/>
                  </a:lnTo>
                  <a:lnTo>
                    <a:pt x="88" y="58"/>
                  </a:lnTo>
                  <a:lnTo>
                    <a:pt x="90" y="53"/>
                  </a:lnTo>
                  <a:lnTo>
                    <a:pt x="92" y="49"/>
                  </a:lnTo>
                  <a:lnTo>
                    <a:pt x="94" y="46"/>
                  </a:lnTo>
                  <a:lnTo>
                    <a:pt x="96" y="41"/>
                  </a:lnTo>
                  <a:lnTo>
                    <a:pt x="97" y="37"/>
                  </a:lnTo>
                  <a:lnTo>
                    <a:pt x="100" y="28"/>
                  </a:lnTo>
                  <a:lnTo>
                    <a:pt x="102" y="24"/>
                  </a:lnTo>
                  <a:lnTo>
                    <a:pt x="103" y="20"/>
                  </a:lnTo>
                  <a:lnTo>
                    <a:pt x="105" y="16"/>
                  </a:lnTo>
                  <a:lnTo>
                    <a:pt x="106" y="12"/>
                  </a:lnTo>
                  <a:lnTo>
                    <a:pt x="108" y="8"/>
                  </a:lnTo>
                  <a:lnTo>
                    <a:pt x="110" y="4"/>
                  </a:lnTo>
                  <a:lnTo>
                    <a:pt x="112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1" name="Freeform 134"/>
            <p:cNvSpPr>
              <a:spLocks/>
            </p:cNvSpPr>
            <p:nvPr/>
          </p:nvSpPr>
          <p:spPr bwMode="auto">
            <a:xfrm>
              <a:off x="1212" y="2614"/>
              <a:ext cx="121" cy="268"/>
            </a:xfrm>
            <a:custGeom>
              <a:avLst/>
              <a:gdLst>
                <a:gd name="T0" fmla="*/ 0 w 121"/>
                <a:gd name="T1" fmla="*/ 267 h 268"/>
                <a:gd name="T2" fmla="*/ 3 w 121"/>
                <a:gd name="T3" fmla="*/ 258 h 268"/>
                <a:gd name="T4" fmla="*/ 5 w 121"/>
                <a:gd name="T5" fmla="*/ 254 h 268"/>
                <a:gd name="T6" fmla="*/ 7 w 121"/>
                <a:gd name="T7" fmla="*/ 249 h 268"/>
                <a:gd name="T8" fmla="*/ 8 w 121"/>
                <a:gd name="T9" fmla="*/ 246 h 268"/>
                <a:gd name="T10" fmla="*/ 10 w 121"/>
                <a:gd name="T11" fmla="*/ 242 h 268"/>
                <a:gd name="T12" fmla="*/ 11 w 121"/>
                <a:gd name="T13" fmla="*/ 238 h 268"/>
                <a:gd name="T14" fmla="*/ 13 w 121"/>
                <a:gd name="T15" fmla="*/ 234 h 268"/>
                <a:gd name="T16" fmla="*/ 16 w 121"/>
                <a:gd name="T17" fmla="*/ 229 h 268"/>
                <a:gd name="T18" fmla="*/ 17 w 121"/>
                <a:gd name="T19" fmla="*/ 225 h 268"/>
                <a:gd name="T20" fmla="*/ 18 w 121"/>
                <a:gd name="T21" fmla="*/ 221 h 268"/>
                <a:gd name="T22" fmla="*/ 20 w 121"/>
                <a:gd name="T23" fmla="*/ 217 h 268"/>
                <a:gd name="T24" fmla="*/ 22 w 121"/>
                <a:gd name="T25" fmla="*/ 214 h 268"/>
                <a:gd name="T26" fmla="*/ 24 w 121"/>
                <a:gd name="T27" fmla="*/ 210 h 268"/>
                <a:gd name="T28" fmla="*/ 25 w 121"/>
                <a:gd name="T29" fmla="*/ 207 h 268"/>
                <a:gd name="T30" fmla="*/ 26 w 121"/>
                <a:gd name="T31" fmla="*/ 203 h 268"/>
                <a:gd name="T32" fmla="*/ 28 w 121"/>
                <a:gd name="T33" fmla="*/ 198 h 268"/>
                <a:gd name="T34" fmla="*/ 30 w 121"/>
                <a:gd name="T35" fmla="*/ 194 h 268"/>
                <a:gd name="T36" fmla="*/ 32 w 121"/>
                <a:gd name="T37" fmla="*/ 190 h 268"/>
                <a:gd name="T38" fmla="*/ 34 w 121"/>
                <a:gd name="T39" fmla="*/ 187 h 268"/>
                <a:gd name="T40" fmla="*/ 35 w 121"/>
                <a:gd name="T41" fmla="*/ 183 h 268"/>
                <a:gd name="T42" fmla="*/ 37 w 121"/>
                <a:gd name="T43" fmla="*/ 179 h 268"/>
                <a:gd name="T44" fmla="*/ 38 w 121"/>
                <a:gd name="T45" fmla="*/ 175 h 268"/>
                <a:gd name="T46" fmla="*/ 40 w 121"/>
                <a:gd name="T47" fmla="*/ 171 h 268"/>
                <a:gd name="T48" fmla="*/ 43 w 121"/>
                <a:gd name="T49" fmla="*/ 163 h 268"/>
                <a:gd name="T50" fmla="*/ 46 w 121"/>
                <a:gd name="T51" fmla="*/ 160 h 268"/>
                <a:gd name="T52" fmla="*/ 47 w 121"/>
                <a:gd name="T53" fmla="*/ 156 h 268"/>
                <a:gd name="T54" fmla="*/ 49 w 121"/>
                <a:gd name="T55" fmla="*/ 152 h 268"/>
                <a:gd name="T56" fmla="*/ 51 w 121"/>
                <a:gd name="T57" fmla="*/ 148 h 268"/>
                <a:gd name="T58" fmla="*/ 52 w 121"/>
                <a:gd name="T59" fmla="*/ 145 h 268"/>
                <a:gd name="T60" fmla="*/ 55 w 121"/>
                <a:gd name="T61" fmla="*/ 137 h 268"/>
                <a:gd name="T62" fmla="*/ 60 w 121"/>
                <a:gd name="T63" fmla="*/ 129 h 268"/>
                <a:gd name="T64" fmla="*/ 63 w 121"/>
                <a:gd name="T65" fmla="*/ 122 h 268"/>
                <a:gd name="T66" fmla="*/ 64 w 121"/>
                <a:gd name="T67" fmla="*/ 118 h 268"/>
                <a:gd name="T68" fmla="*/ 66 w 121"/>
                <a:gd name="T69" fmla="*/ 115 h 268"/>
                <a:gd name="T70" fmla="*/ 67 w 121"/>
                <a:gd name="T71" fmla="*/ 111 h 268"/>
                <a:gd name="T72" fmla="*/ 69 w 121"/>
                <a:gd name="T73" fmla="*/ 107 h 268"/>
                <a:gd name="T74" fmla="*/ 70 w 121"/>
                <a:gd name="T75" fmla="*/ 103 h 268"/>
                <a:gd name="T76" fmla="*/ 75 w 121"/>
                <a:gd name="T77" fmla="*/ 95 h 268"/>
                <a:gd name="T78" fmla="*/ 77 w 121"/>
                <a:gd name="T79" fmla="*/ 92 h 268"/>
                <a:gd name="T80" fmla="*/ 78 w 121"/>
                <a:gd name="T81" fmla="*/ 88 h 268"/>
                <a:gd name="T82" fmla="*/ 79 w 121"/>
                <a:gd name="T83" fmla="*/ 85 h 268"/>
                <a:gd name="T84" fmla="*/ 81 w 121"/>
                <a:gd name="T85" fmla="*/ 81 h 268"/>
                <a:gd name="T86" fmla="*/ 83 w 121"/>
                <a:gd name="T87" fmla="*/ 78 h 268"/>
                <a:gd name="T88" fmla="*/ 84 w 121"/>
                <a:gd name="T89" fmla="*/ 74 h 268"/>
                <a:gd name="T90" fmla="*/ 86 w 121"/>
                <a:gd name="T91" fmla="*/ 71 h 268"/>
                <a:gd name="T92" fmla="*/ 90 w 121"/>
                <a:gd name="T93" fmla="*/ 63 h 268"/>
                <a:gd name="T94" fmla="*/ 91 w 121"/>
                <a:gd name="T95" fmla="*/ 59 h 268"/>
                <a:gd name="T96" fmla="*/ 94 w 121"/>
                <a:gd name="T97" fmla="*/ 52 h 268"/>
                <a:gd name="T98" fmla="*/ 96 w 121"/>
                <a:gd name="T99" fmla="*/ 49 h 268"/>
                <a:gd name="T100" fmla="*/ 97 w 121"/>
                <a:gd name="T101" fmla="*/ 45 h 268"/>
                <a:gd name="T102" fmla="*/ 99 w 121"/>
                <a:gd name="T103" fmla="*/ 42 h 268"/>
                <a:gd name="T104" fmla="*/ 101 w 121"/>
                <a:gd name="T105" fmla="*/ 38 h 268"/>
                <a:gd name="T106" fmla="*/ 103 w 121"/>
                <a:gd name="T107" fmla="*/ 35 h 268"/>
                <a:gd name="T108" fmla="*/ 105 w 121"/>
                <a:gd name="T109" fmla="*/ 30 h 268"/>
                <a:gd name="T110" fmla="*/ 106 w 121"/>
                <a:gd name="T111" fmla="*/ 27 h 268"/>
                <a:gd name="T112" fmla="*/ 108 w 121"/>
                <a:gd name="T113" fmla="*/ 24 h 268"/>
                <a:gd name="T114" fmla="*/ 110 w 121"/>
                <a:gd name="T115" fmla="*/ 20 h 268"/>
                <a:gd name="T116" fmla="*/ 111 w 121"/>
                <a:gd name="T117" fmla="*/ 17 h 268"/>
                <a:gd name="T118" fmla="*/ 113 w 121"/>
                <a:gd name="T119" fmla="*/ 14 h 268"/>
                <a:gd name="T120" fmla="*/ 114 w 121"/>
                <a:gd name="T121" fmla="*/ 10 h 268"/>
                <a:gd name="T122" fmla="*/ 118 w 121"/>
                <a:gd name="T123" fmla="*/ 4 h 268"/>
                <a:gd name="T124" fmla="*/ 120 w 121"/>
                <a:gd name="T125" fmla="*/ 0 h 2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1"/>
                <a:gd name="T190" fmla="*/ 0 h 268"/>
                <a:gd name="T191" fmla="*/ 121 w 121"/>
                <a:gd name="T192" fmla="*/ 268 h 26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1" h="268">
                  <a:moveTo>
                    <a:pt x="0" y="267"/>
                  </a:moveTo>
                  <a:lnTo>
                    <a:pt x="3" y="258"/>
                  </a:lnTo>
                  <a:lnTo>
                    <a:pt x="5" y="254"/>
                  </a:lnTo>
                  <a:lnTo>
                    <a:pt x="7" y="249"/>
                  </a:lnTo>
                  <a:lnTo>
                    <a:pt x="8" y="246"/>
                  </a:lnTo>
                  <a:lnTo>
                    <a:pt x="10" y="242"/>
                  </a:lnTo>
                  <a:lnTo>
                    <a:pt x="11" y="238"/>
                  </a:lnTo>
                  <a:lnTo>
                    <a:pt x="13" y="234"/>
                  </a:lnTo>
                  <a:lnTo>
                    <a:pt x="16" y="229"/>
                  </a:lnTo>
                  <a:lnTo>
                    <a:pt x="17" y="225"/>
                  </a:lnTo>
                  <a:lnTo>
                    <a:pt x="18" y="221"/>
                  </a:lnTo>
                  <a:lnTo>
                    <a:pt x="20" y="217"/>
                  </a:lnTo>
                  <a:lnTo>
                    <a:pt x="22" y="214"/>
                  </a:lnTo>
                  <a:lnTo>
                    <a:pt x="24" y="210"/>
                  </a:lnTo>
                  <a:lnTo>
                    <a:pt x="25" y="207"/>
                  </a:lnTo>
                  <a:lnTo>
                    <a:pt x="26" y="203"/>
                  </a:lnTo>
                  <a:lnTo>
                    <a:pt x="28" y="198"/>
                  </a:lnTo>
                  <a:lnTo>
                    <a:pt x="30" y="194"/>
                  </a:lnTo>
                  <a:lnTo>
                    <a:pt x="32" y="190"/>
                  </a:lnTo>
                  <a:lnTo>
                    <a:pt x="34" y="187"/>
                  </a:lnTo>
                  <a:lnTo>
                    <a:pt x="35" y="183"/>
                  </a:lnTo>
                  <a:lnTo>
                    <a:pt x="37" y="179"/>
                  </a:lnTo>
                  <a:lnTo>
                    <a:pt x="38" y="175"/>
                  </a:lnTo>
                  <a:lnTo>
                    <a:pt x="40" y="171"/>
                  </a:lnTo>
                  <a:lnTo>
                    <a:pt x="43" y="163"/>
                  </a:lnTo>
                  <a:lnTo>
                    <a:pt x="46" y="160"/>
                  </a:lnTo>
                  <a:lnTo>
                    <a:pt x="47" y="156"/>
                  </a:lnTo>
                  <a:lnTo>
                    <a:pt x="49" y="152"/>
                  </a:lnTo>
                  <a:lnTo>
                    <a:pt x="51" y="148"/>
                  </a:lnTo>
                  <a:lnTo>
                    <a:pt x="52" y="145"/>
                  </a:lnTo>
                  <a:lnTo>
                    <a:pt x="55" y="137"/>
                  </a:lnTo>
                  <a:lnTo>
                    <a:pt x="60" y="129"/>
                  </a:lnTo>
                  <a:lnTo>
                    <a:pt x="63" y="122"/>
                  </a:lnTo>
                  <a:lnTo>
                    <a:pt x="64" y="118"/>
                  </a:lnTo>
                  <a:lnTo>
                    <a:pt x="66" y="115"/>
                  </a:lnTo>
                  <a:lnTo>
                    <a:pt x="67" y="111"/>
                  </a:lnTo>
                  <a:lnTo>
                    <a:pt x="69" y="107"/>
                  </a:lnTo>
                  <a:lnTo>
                    <a:pt x="70" y="103"/>
                  </a:lnTo>
                  <a:lnTo>
                    <a:pt x="75" y="95"/>
                  </a:lnTo>
                  <a:lnTo>
                    <a:pt x="77" y="92"/>
                  </a:lnTo>
                  <a:lnTo>
                    <a:pt x="78" y="88"/>
                  </a:lnTo>
                  <a:lnTo>
                    <a:pt x="79" y="85"/>
                  </a:lnTo>
                  <a:lnTo>
                    <a:pt x="81" y="81"/>
                  </a:lnTo>
                  <a:lnTo>
                    <a:pt x="83" y="78"/>
                  </a:lnTo>
                  <a:lnTo>
                    <a:pt x="84" y="74"/>
                  </a:lnTo>
                  <a:lnTo>
                    <a:pt x="86" y="71"/>
                  </a:lnTo>
                  <a:lnTo>
                    <a:pt x="90" y="63"/>
                  </a:lnTo>
                  <a:lnTo>
                    <a:pt x="91" y="59"/>
                  </a:lnTo>
                  <a:lnTo>
                    <a:pt x="94" y="52"/>
                  </a:lnTo>
                  <a:lnTo>
                    <a:pt x="96" y="49"/>
                  </a:lnTo>
                  <a:lnTo>
                    <a:pt x="97" y="45"/>
                  </a:lnTo>
                  <a:lnTo>
                    <a:pt x="99" y="42"/>
                  </a:lnTo>
                  <a:lnTo>
                    <a:pt x="101" y="38"/>
                  </a:lnTo>
                  <a:lnTo>
                    <a:pt x="103" y="35"/>
                  </a:lnTo>
                  <a:lnTo>
                    <a:pt x="105" y="30"/>
                  </a:lnTo>
                  <a:lnTo>
                    <a:pt x="106" y="27"/>
                  </a:lnTo>
                  <a:lnTo>
                    <a:pt x="108" y="24"/>
                  </a:lnTo>
                  <a:lnTo>
                    <a:pt x="110" y="20"/>
                  </a:lnTo>
                  <a:lnTo>
                    <a:pt x="111" y="17"/>
                  </a:lnTo>
                  <a:lnTo>
                    <a:pt x="113" y="14"/>
                  </a:lnTo>
                  <a:lnTo>
                    <a:pt x="114" y="10"/>
                  </a:lnTo>
                  <a:lnTo>
                    <a:pt x="118" y="4"/>
                  </a:lnTo>
                  <a:lnTo>
                    <a:pt x="120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2" name="Freeform 135"/>
            <p:cNvSpPr>
              <a:spLocks/>
            </p:cNvSpPr>
            <p:nvPr/>
          </p:nvSpPr>
          <p:spPr bwMode="auto">
            <a:xfrm>
              <a:off x="1332" y="2367"/>
              <a:ext cx="126" cy="248"/>
            </a:xfrm>
            <a:custGeom>
              <a:avLst/>
              <a:gdLst>
                <a:gd name="T0" fmla="*/ 2 w 126"/>
                <a:gd name="T1" fmla="*/ 243 h 248"/>
                <a:gd name="T2" fmla="*/ 7 w 126"/>
                <a:gd name="T3" fmla="*/ 233 h 248"/>
                <a:gd name="T4" fmla="*/ 11 w 126"/>
                <a:gd name="T5" fmla="*/ 223 h 248"/>
                <a:gd name="T6" fmla="*/ 19 w 126"/>
                <a:gd name="T7" fmla="*/ 209 h 248"/>
                <a:gd name="T8" fmla="*/ 21 w 126"/>
                <a:gd name="T9" fmla="*/ 202 h 248"/>
                <a:gd name="T10" fmla="*/ 24 w 126"/>
                <a:gd name="T11" fmla="*/ 195 h 248"/>
                <a:gd name="T12" fmla="*/ 29 w 126"/>
                <a:gd name="T13" fmla="*/ 185 h 248"/>
                <a:gd name="T14" fmla="*/ 32 w 126"/>
                <a:gd name="T15" fmla="*/ 179 h 248"/>
                <a:gd name="T16" fmla="*/ 37 w 126"/>
                <a:gd name="T17" fmla="*/ 171 h 248"/>
                <a:gd name="T18" fmla="*/ 39 w 126"/>
                <a:gd name="T19" fmla="*/ 165 h 248"/>
                <a:gd name="T20" fmla="*/ 42 w 126"/>
                <a:gd name="T21" fmla="*/ 159 h 248"/>
                <a:gd name="T22" fmla="*/ 46 w 126"/>
                <a:gd name="T23" fmla="*/ 152 h 248"/>
                <a:gd name="T24" fmla="*/ 49 w 126"/>
                <a:gd name="T25" fmla="*/ 145 h 248"/>
                <a:gd name="T26" fmla="*/ 55 w 126"/>
                <a:gd name="T27" fmla="*/ 135 h 248"/>
                <a:gd name="T28" fmla="*/ 59 w 126"/>
                <a:gd name="T29" fmla="*/ 125 h 248"/>
                <a:gd name="T30" fmla="*/ 62 w 126"/>
                <a:gd name="T31" fmla="*/ 119 h 248"/>
                <a:gd name="T32" fmla="*/ 65 w 126"/>
                <a:gd name="T33" fmla="*/ 112 h 248"/>
                <a:gd name="T34" fmla="*/ 68 w 126"/>
                <a:gd name="T35" fmla="*/ 106 h 248"/>
                <a:gd name="T36" fmla="*/ 74 w 126"/>
                <a:gd name="T37" fmla="*/ 96 h 248"/>
                <a:gd name="T38" fmla="*/ 77 w 126"/>
                <a:gd name="T39" fmla="*/ 90 h 248"/>
                <a:gd name="T40" fmla="*/ 80 w 126"/>
                <a:gd name="T41" fmla="*/ 83 h 248"/>
                <a:gd name="T42" fmla="*/ 85 w 126"/>
                <a:gd name="T43" fmla="*/ 75 h 248"/>
                <a:gd name="T44" fmla="*/ 88 w 126"/>
                <a:gd name="T45" fmla="*/ 67 h 248"/>
                <a:gd name="T46" fmla="*/ 94 w 126"/>
                <a:gd name="T47" fmla="*/ 58 h 248"/>
                <a:gd name="T48" fmla="*/ 97 w 126"/>
                <a:gd name="T49" fmla="*/ 52 h 248"/>
                <a:gd name="T50" fmla="*/ 100 w 126"/>
                <a:gd name="T51" fmla="*/ 46 h 248"/>
                <a:gd name="T52" fmla="*/ 103 w 126"/>
                <a:gd name="T53" fmla="*/ 40 h 248"/>
                <a:gd name="T54" fmla="*/ 106 w 126"/>
                <a:gd name="T55" fmla="*/ 32 h 248"/>
                <a:gd name="T56" fmla="*/ 110 w 126"/>
                <a:gd name="T57" fmla="*/ 27 h 248"/>
                <a:gd name="T58" fmla="*/ 115 w 126"/>
                <a:gd name="T59" fmla="*/ 18 h 248"/>
                <a:gd name="T60" fmla="*/ 118 w 126"/>
                <a:gd name="T61" fmla="*/ 12 h 248"/>
                <a:gd name="T62" fmla="*/ 121 w 126"/>
                <a:gd name="T63" fmla="*/ 6 h 248"/>
                <a:gd name="T64" fmla="*/ 125 w 126"/>
                <a:gd name="T65" fmla="*/ 0 h 2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6"/>
                <a:gd name="T100" fmla="*/ 0 h 248"/>
                <a:gd name="T101" fmla="*/ 126 w 126"/>
                <a:gd name="T102" fmla="*/ 248 h 2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6" h="248">
                  <a:moveTo>
                    <a:pt x="0" y="247"/>
                  </a:moveTo>
                  <a:lnTo>
                    <a:pt x="2" y="243"/>
                  </a:lnTo>
                  <a:lnTo>
                    <a:pt x="5" y="236"/>
                  </a:lnTo>
                  <a:lnTo>
                    <a:pt x="7" y="233"/>
                  </a:lnTo>
                  <a:lnTo>
                    <a:pt x="8" y="229"/>
                  </a:lnTo>
                  <a:lnTo>
                    <a:pt x="11" y="223"/>
                  </a:lnTo>
                  <a:lnTo>
                    <a:pt x="12" y="219"/>
                  </a:lnTo>
                  <a:lnTo>
                    <a:pt x="19" y="209"/>
                  </a:lnTo>
                  <a:lnTo>
                    <a:pt x="20" y="206"/>
                  </a:lnTo>
                  <a:lnTo>
                    <a:pt x="21" y="202"/>
                  </a:lnTo>
                  <a:lnTo>
                    <a:pt x="23" y="199"/>
                  </a:lnTo>
                  <a:lnTo>
                    <a:pt x="24" y="195"/>
                  </a:lnTo>
                  <a:lnTo>
                    <a:pt x="28" y="189"/>
                  </a:lnTo>
                  <a:lnTo>
                    <a:pt x="29" y="185"/>
                  </a:lnTo>
                  <a:lnTo>
                    <a:pt x="31" y="182"/>
                  </a:lnTo>
                  <a:lnTo>
                    <a:pt x="32" y="179"/>
                  </a:lnTo>
                  <a:lnTo>
                    <a:pt x="34" y="175"/>
                  </a:lnTo>
                  <a:lnTo>
                    <a:pt x="37" y="171"/>
                  </a:lnTo>
                  <a:lnTo>
                    <a:pt x="38" y="168"/>
                  </a:lnTo>
                  <a:lnTo>
                    <a:pt x="39" y="165"/>
                  </a:lnTo>
                  <a:lnTo>
                    <a:pt x="41" y="162"/>
                  </a:lnTo>
                  <a:lnTo>
                    <a:pt x="42" y="159"/>
                  </a:lnTo>
                  <a:lnTo>
                    <a:pt x="44" y="155"/>
                  </a:lnTo>
                  <a:lnTo>
                    <a:pt x="46" y="152"/>
                  </a:lnTo>
                  <a:lnTo>
                    <a:pt x="48" y="149"/>
                  </a:lnTo>
                  <a:lnTo>
                    <a:pt x="49" y="145"/>
                  </a:lnTo>
                  <a:lnTo>
                    <a:pt x="52" y="138"/>
                  </a:lnTo>
                  <a:lnTo>
                    <a:pt x="55" y="135"/>
                  </a:lnTo>
                  <a:lnTo>
                    <a:pt x="56" y="132"/>
                  </a:lnTo>
                  <a:lnTo>
                    <a:pt x="59" y="125"/>
                  </a:lnTo>
                  <a:lnTo>
                    <a:pt x="61" y="122"/>
                  </a:lnTo>
                  <a:lnTo>
                    <a:pt x="62" y="119"/>
                  </a:lnTo>
                  <a:lnTo>
                    <a:pt x="64" y="116"/>
                  </a:lnTo>
                  <a:lnTo>
                    <a:pt x="65" y="112"/>
                  </a:lnTo>
                  <a:lnTo>
                    <a:pt x="67" y="109"/>
                  </a:lnTo>
                  <a:lnTo>
                    <a:pt x="68" y="106"/>
                  </a:lnTo>
                  <a:lnTo>
                    <a:pt x="70" y="102"/>
                  </a:lnTo>
                  <a:lnTo>
                    <a:pt x="74" y="96"/>
                  </a:lnTo>
                  <a:lnTo>
                    <a:pt x="76" y="93"/>
                  </a:lnTo>
                  <a:lnTo>
                    <a:pt x="77" y="90"/>
                  </a:lnTo>
                  <a:lnTo>
                    <a:pt x="79" y="87"/>
                  </a:lnTo>
                  <a:lnTo>
                    <a:pt x="80" y="83"/>
                  </a:lnTo>
                  <a:lnTo>
                    <a:pt x="82" y="80"/>
                  </a:lnTo>
                  <a:lnTo>
                    <a:pt x="85" y="75"/>
                  </a:lnTo>
                  <a:lnTo>
                    <a:pt x="86" y="71"/>
                  </a:lnTo>
                  <a:lnTo>
                    <a:pt x="88" y="67"/>
                  </a:lnTo>
                  <a:lnTo>
                    <a:pt x="92" y="61"/>
                  </a:lnTo>
                  <a:lnTo>
                    <a:pt x="94" y="58"/>
                  </a:lnTo>
                  <a:lnTo>
                    <a:pt x="95" y="55"/>
                  </a:lnTo>
                  <a:lnTo>
                    <a:pt x="97" y="52"/>
                  </a:lnTo>
                  <a:lnTo>
                    <a:pt x="98" y="49"/>
                  </a:lnTo>
                  <a:lnTo>
                    <a:pt x="100" y="46"/>
                  </a:lnTo>
                  <a:lnTo>
                    <a:pt x="101" y="42"/>
                  </a:lnTo>
                  <a:lnTo>
                    <a:pt x="103" y="40"/>
                  </a:lnTo>
                  <a:lnTo>
                    <a:pt x="105" y="37"/>
                  </a:lnTo>
                  <a:lnTo>
                    <a:pt x="106" y="32"/>
                  </a:lnTo>
                  <a:lnTo>
                    <a:pt x="109" y="30"/>
                  </a:lnTo>
                  <a:lnTo>
                    <a:pt x="110" y="27"/>
                  </a:lnTo>
                  <a:lnTo>
                    <a:pt x="112" y="24"/>
                  </a:lnTo>
                  <a:lnTo>
                    <a:pt x="115" y="18"/>
                  </a:lnTo>
                  <a:lnTo>
                    <a:pt x="116" y="15"/>
                  </a:lnTo>
                  <a:lnTo>
                    <a:pt x="118" y="12"/>
                  </a:lnTo>
                  <a:lnTo>
                    <a:pt x="119" y="9"/>
                  </a:lnTo>
                  <a:lnTo>
                    <a:pt x="121" y="6"/>
                  </a:lnTo>
                  <a:lnTo>
                    <a:pt x="123" y="3"/>
                  </a:lnTo>
                  <a:lnTo>
                    <a:pt x="125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3" name="Freeform 136"/>
            <p:cNvSpPr>
              <a:spLocks/>
            </p:cNvSpPr>
            <p:nvPr/>
          </p:nvSpPr>
          <p:spPr bwMode="auto">
            <a:xfrm>
              <a:off x="1457" y="2160"/>
              <a:ext cx="122" cy="208"/>
            </a:xfrm>
            <a:custGeom>
              <a:avLst/>
              <a:gdLst>
                <a:gd name="T0" fmla="*/ 0 w 122"/>
                <a:gd name="T1" fmla="*/ 207 h 208"/>
                <a:gd name="T2" fmla="*/ 5 w 122"/>
                <a:gd name="T3" fmla="*/ 197 h 208"/>
                <a:gd name="T4" fmla="*/ 7 w 122"/>
                <a:gd name="T5" fmla="*/ 194 h 208"/>
                <a:gd name="T6" fmla="*/ 11 w 122"/>
                <a:gd name="T7" fmla="*/ 185 h 208"/>
                <a:gd name="T8" fmla="*/ 13 w 122"/>
                <a:gd name="T9" fmla="*/ 182 h 208"/>
                <a:gd name="T10" fmla="*/ 14 w 122"/>
                <a:gd name="T11" fmla="*/ 179 h 208"/>
                <a:gd name="T12" fmla="*/ 17 w 122"/>
                <a:gd name="T13" fmla="*/ 176 h 208"/>
                <a:gd name="T14" fmla="*/ 18 w 122"/>
                <a:gd name="T15" fmla="*/ 174 h 208"/>
                <a:gd name="T16" fmla="*/ 23 w 122"/>
                <a:gd name="T17" fmla="*/ 164 h 208"/>
                <a:gd name="T18" fmla="*/ 25 w 122"/>
                <a:gd name="T19" fmla="*/ 161 h 208"/>
                <a:gd name="T20" fmla="*/ 26 w 122"/>
                <a:gd name="T21" fmla="*/ 158 h 208"/>
                <a:gd name="T22" fmla="*/ 28 w 122"/>
                <a:gd name="T23" fmla="*/ 155 h 208"/>
                <a:gd name="T24" fmla="*/ 29 w 122"/>
                <a:gd name="T25" fmla="*/ 152 h 208"/>
                <a:gd name="T26" fmla="*/ 32 w 122"/>
                <a:gd name="T27" fmla="*/ 150 h 208"/>
                <a:gd name="T28" fmla="*/ 34 w 122"/>
                <a:gd name="T29" fmla="*/ 146 h 208"/>
                <a:gd name="T30" fmla="*/ 35 w 122"/>
                <a:gd name="T31" fmla="*/ 143 h 208"/>
                <a:gd name="T32" fmla="*/ 37 w 122"/>
                <a:gd name="T33" fmla="*/ 141 h 208"/>
                <a:gd name="T34" fmla="*/ 38 w 122"/>
                <a:gd name="T35" fmla="*/ 138 h 208"/>
                <a:gd name="T36" fmla="*/ 40 w 122"/>
                <a:gd name="T37" fmla="*/ 134 h 208"/>
                <a:gd name="T38" fmla="*/ 41 w 122"/>
                <a:gd name="T39" fmla="*/ 131 h 208"/>
                <a:gd name="T40" fmla="*/ 46 w 122"/>
                <a:gd name="T41" fmla="*/ 126 h 208"/>
                <a:gd name="T42" fmla="*/ 47 w 122"/>
                <a:gd name="T43" fmla="*/ 123 h 208"/>
                <a:gd name="T44" fmla="*/ 48 w 122"/>
                <a:gd name="T45" fmla="*/ 120 h 208"/>
                <a:gd name="T46" fmla="*/ 50 w 122"/>
                <a:gd name="T47" fmla="*/ 117 h 208"/>
                <a:gd name="T48" fmla="*/ 52 w 122"/>
                <a:gd name="T49" fmla="*/ 114 h 208"/>
                <a:gd name="T50" fmla="*/ 55 w 122"/>
                <a:gd name="T51" fmla="*/ 109 h 208"/>
                <a:gd name="T52" fmla="*/ 56 w 122"/>
                <a:gd name="T53" fmla="*/ 105 h 208"/>
                <a:gd name="T54" fmla="*/ 58 w 122"/>
                <a:gd name="T55" fmla="*/ 102 h 208"/>
                <a:gd name="T56" fmla="*/ 61 w 122"/>
                <a:gd name="T57" fmla="*/ 99 h 208"/>
                <a:gd name="T58" fmla="*/ 62 w 122"/>
                <a:gd name="T59" fmla="*/ 97 h 208"/>
                <a:gd name="T60" fmla="*/ 64 w 122"/>
                <a:gd name="T61" fmla="*/ 94 h 208"/>
                <a:gd name="T62" fmla="*/ 65 w 122"/>
                <a:gd name="T63" fmla="*/ 91 h 208"/>
                <a:gd name="T64" fmla="*/ 67 w 122"/>
                <a:gd name="T65" fmla="*/ 88 h 208"/>
                <a:gd name="T66" fmla="*/ 68 w 122"/>
                <a:gd name="T67" fmla="*/ 85 h 208"/>
                <a:gd name="T68" fmla="*/ 70 w 122"/>
                <a:gd name="T69" fmla="*/ 83 h 208"/>
                <a:gd name="T70" fmla="*/ 72 w 122"/>
                <a:gd name="T71" fmla="*/ 80 h 208"/>
                <a:gd name="T72" fmla="*/ 77 w 122"/>
                <a:gd name="T73" fmla="*/ 71 h 208"/>
                <a:gd name="T74" fmla="*/ 79 w 122"/>
                <a:gd name="T75" fmla="*/ 69 h 208"/>
                <a:gd name="T76" fmla="*/ 80 w 122"/>
                <a:gd name="T77" fmla="*/ 65 h 208"/>
                <a:gd name="T78" fmla="*/ 82 w 122"/>
                <a:gd name="T79" fmla="*/ 63 h 208"/>
                <a:gd name="T80" fmla="*/ 83 w 122"/>
                <a:gd name="T81" fmla="*/ 60 h 208"/>
                <a:gd name="T82" fmla="*/ 85 w 122"/>
                <a:gd name="T83" fmla="*/ 57 h 208"/>
                <a:gd name="T84" fmla="*/ 86 w 122"/>
                <a:gd name="T85" fmla="*/ 54 h 208"/>
                <a:gd name="T86" fmla="*/ 88 w 122"/>
                <a:gd name="T87" fmla="*/ 51 h 208"/>
                <a:gd name="T88" fmla="*/ 91 w 122"/>
                <a:gd name="T89" fmla="*/ 49 h 208"/>
                <a:gd name="T90" fmla="*/ 92 w 122"/>
                <a:gd name="T91" fmla="*/ 46 h 208"/>
                <a:gd name="T92" fmla="*/ 94 w 122"/>
                <a:gd name="T93" fmla="*/ 44 h 208"/>
                <a:gd name="T94" fmla="*/ 95 w 122"/>
                <a:gd name="T95" fmla="*/ 40 h 208"/>
                <a:gd name="T96" fmla="*/ 97 w 122"/>
                <a:gd name="T97" fmla="*/ 38 h 208"/>
                <a:gd name="T98" fmla="*/ 99 w 122"/>
                <a:gd name="T99" fmla="*/ 35 h 208"/>
                <a:gd name="T100" fmla="*/ 100 w 122"/>
                <a:gd name="T101" fmla="*/ 32 h 208"/>
                <a:gd name="T102" fmla="*/ 102 w 122"/>
                <a:gd name="T103" fmla="*/ 29 h 208"/>
                <a:gd name="T104" fmla="*/ 103 w 122"/>
                <a:gd name="T105" fmla="*/ 26 h 208"/>
                <a:gd name="T106" fmla="*/ 106 w 122"/>
                <a:gd name="T107" fmla="*/ 24 h 208"/>
                <a:gd name="T108" fmla="*/ 107 w 122"/>
                <a:gd name="T109" fmla="*/ 21 h 208"/>
                <a:gd name="T110" fmla="*/ 109 w 122"/>
                <a:gd name="T111" fmla="*/ 18 h 208"/>
                <a:gd name="T112" fmla="*/ 110 w 122"/>
                <a:gd name="T113" fmla="*/ 16 h 208"/>
                <a:gd name="T114" fmla="*/ 112 w 122"/>
                <a:gd name="T115" fmla="*/ 13 h 208"/>
                <a:gd name="T116" fmla="*/ 113 w 122"/>
                <a:gd name="T117" fmla="*/ 11 h 208"/>
                <a:gd name="T118" fmla="*/ 115 w 122"/>
                <a:gd name="T119" fmla="*/ 8 h 208"/>
                <a:gd name="T120" fmla="*/ 117 w 122"/>
                <a:gd name="T121" fmla="*/ 6 h 208"/>
                <a:gd name="T122" fmla="*/ 118 w 122"/>
                <a:gd name="T123" fmla="*/ 3 h 208"/>
                <a:gd name="T124" fmla="*/ 121 w 122"/>
                <a:gd name="T125" fmla="*/ 0 h 20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2"/>
                <a:gd name="T190" fmla="*/ 0 h 208"/>
                <a:gd name="T191" fmla="*/ 122 w 122"/>
                <a:gd name="T192" fmla="*/ 208 h 20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2" h="208">
                  <a:moveTo>
                    <a:pt x="0" y="207"/>
                  </a:moveTo>
                  <a:lnTo>
                    <a:pt x="5" y="197"/>
                  </a:lnTo>
                  <a:lnTo>
                    <a:pt x="7" y="194"/>
                  </a:lnTo>
                  <a:lnTo>
                    <a:pt x="11" y="185"/>
                  </a:lnTo>
                  <a:lnTo>
                    <a:pt x="13" y="182"/>
                  </a:lnTo>
                  <a:lnTo>
                    <a:pt x="14" y="179"/>
                  </a:lnTo>
                  <a:lnTo>
                    <a:pt x="17" y="176"/>
                  </a:lnTo>
                  <a:lnTo>
                    <a:pt x="18" y="174"/>
                  </a:lnTo>
                  <a:lnTo>
                    <a:pt x="23" y="164"/>
                  </a:lnTo>
                  <a:lnTo>
                    <a:pt x="25" y="161"/>
                  </a:lnTo>
                  <a:lnTo>
                    <a:pt x="26" y="158"/>
                  </a:lnTo>
                  <a:lnTo>
                    <a:pt x="28" y="155"/>
                  </a:lnTo>
                  <a:lnTo>
                    <a:pt x="29" y="152"/>
                  </a:lnTo>
                  <a:lnTo>
                    <a:pt x="32" y="150"/>
                  </a:lnTo>
                  <a:lnTo>
                    <a:pt x="34" y="146"/>
                  </a:lnTo>
                  <a:lnTo>
                    <a:pt x="35" y="143"/>
                  </a:lnTo>
                  <a:lnTo>
                    <a:pt x="37" y="141"/>
                  </a:lnTo>
                  <a:lnTo>
                    <a:pt x="38" y="138"/>
                  </a:lnTo>
                  <a:lnTo>
                    <a:pt x="40" y="134"/>
                  </a:lnTo>
                  <a:lnTo>
                    <a:pt x="41" y="131"/>
                  </a:lnTo>
                  <a:lnTo>
                    <a:pt x="46" y="126"/>
                  </a:lnTo>
                  <a:lnTo>
                    <a:pt x="47" y="123"/>
                  </a:lnTo>
                  <a:lnTo>
                    <a:pt x="48" y="120"/>
                  </a:lnTo>
                  <a:lnTo>
                    <a:pt x="50" y="117"/>
                  </a:lnTo>
                  <a:lnTo>
                    <a:pt x="52" y="114"/>
                  </a:lnTo>
                  <a:lnTo>
                    <a:pt x="55" y="109"/>
                  </a:lnTo>
                  <a:lnTo>
                    <a:pt x="56" y="105"/>
                  </a:lnTo>
                  <a:lnTo>
                    <a:pt x="58" y="102"/>
                  </a:lnTo>
                  <a:lnTo>
                    <a:pt x="61" y="99"/>
                  </a:lnTo>
                  <a:lnTo>
                    <a:pt x="62" y="97"/>
                  </a:lnTo>
                  <a:lnTo>
                    <a:pt x="64" y="94"/>
                  </a:lnTo>
                  <a:lnTo>
                    <a:pt x="65" y="91"/>
                  </a:lnTo>
                  <a:lnTo>
                    <a:pt x="67" y="88"/>
                  </a:lnTo>
                  <a:lnTo>
                    <a:pt x="68" y="85"/>
                  </a:lnTo>
                  <a:lnTo>
                    <a:pt x="70" y="83"/>
                  </a:lnTo>
                  <a:lnTo>
                    <a:pt x="72" y="80"/>
                  </a:lnTo>
                  <a:lnTo>
                    <a:pt x="77" y="71"/>
                  </a:lnTo>
                  <a:lnTo>
                    <a:pt x="79" y="69"/>
                  </a:lnTo>
                  <a:lnTo>
                    <a:pt x="80" y="65"/>
                  </a:lnTo>
                  <a:lnTo>
                    <a:pt x="82" y="63"/>
                  </a:lnTo>
                  <a:lnTo>
                    <a:pt x="83" y="60"/>
                  </a:lnTo>
                  <a:lnTo>
                    <a:pt x="85" y="57"/>
                  </a:lnTo>
                  <a:lnTo>
                    <a:pt x="86" y="54"/>
                  </a:lnTo>
                  <a:lnTo>
                    <a:pt x="88" y="51"/>
                  </a:lnTo>
                  <a:lnTo>
                    <a:pt x="91" y="49"/>
                  </a:lnTo>
                  <a:lnTo>
                    <a:pt x="92" y="46"/>
                  </a:lnTo>
                  <a:lnTo>
                    <a:pt x="94" y="44"/>
                  </a:lnTo>
                  <a:lnTo>
                    <a:pt x="95" y="40"/>
                  </a:lnTo>
                  <a:lnTo>
                    <a:pt x="97" y="38"/>
                  </a:lnTo>
                  <a:lnTo>
                    <a:pt x="99" y="35"/>
                  </a:lnTo>
                  <a:lnTo>
                    <a:pt x="100" y="32"/>
                  </a:lnTo>
                  <a:lnTo>
                    <a:pt x="102" y="29"/>
                  </a:lnTo>
                  <a:lnTo>
                    <a:pt x="103" y="26"/>
                  </a:lnTo>
                  <a:lnTo>
                    <a:pt x="106" y="24"/>
                  </a:lnTo>
                  <a:lnTo>
                    <a:pt x="107" y="21"/>
                  </a:lnTo>
                  <a:lnTo>
                    <a:pt x="109" y="18"/>
                  </a:lnTo>
                  <a:lnTo>
                    <a:pt x="110" y="16"/>
                  </a:lnTo>
                  <a:lnTo>
                    <a:pt x="112" y="13"/>
                  </a:lnTo>
                  <a:lnTo>
                    <a:pt x="113" y="11"/>
                  </a:lnTo>
                  <a:lnTo>
                    <a:pt x="115" y="8"/>
                  </a:lnTo>
                  <a:lnTo>
                    <a:pt x="117" y="6"/>
                  </a:lnTo>
                  <a:lnTo>
                    <a:pt x="118" y="3"/>
                  </a:lnTo>
                  <a:lnTo>
                    <a:pt x="121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4" name="Freeform 137"/>
            <p:cNvSpPr>
              <a:spLocks/>
            </p:cNvSpPr>
            <p:nvPr/>
          </p:nvSpPr>
          <p:spPr bwMode="auto">
            <a:xfrm>
              <a:off x="1578" y="1955"/>
              <a:ext cx="140" cy="206"/>
            </a:xfrm>
            <a:custGeom>
              <a:avLst/>
              <a:gdLst>
                <a:gd name="T0" fmla="*/ 1 w 140"/>
                <a:gd name="T1" fmla="*/ 201 h 206"/>
                <a:gd name="T2" fmla="*/ 5 w 140"/>
                <a:gd name="T3" fmla="*/ 196 h 206"/>
                <a:gd name="T4" fmla="*/ 8 w 140"/>
                <a:gd name="T5" fmla="*/ 191 h 206"/>
                <a:gd name="T6" fmla="*/ 17 w 140"/>
                <a:gd name="T7" fmla="*/ 179 h 206"/>
                <a:gd name="T8" fmla="*/ 21 w 140"/>
                <a:gd name="T9" fmla="*/ 171 h 206"/>
                <a:gd name="T10" fmla="*/ 26 w 140"/>
                <a:gd name="T11" fmla="*/ 162 h 206"/>
                <a:gd name="T12" fmla="*/ 29 w 140"/>
                <a:gd name="T13" fmla="*/ 157 h 206"/>
                <a:gd name="T14" fmla="*/ 33 w 140"/>
                <a:gd name="T15" fmla="*/ 153 h 206"/>
                <a:gd name="T16" fmla="*/ 36 w 140"/>
                <a:gd name="T17" fmla="*/ 148 h 206"/>
                <a:gd name="T18" fmla="*/ 40 w 140"/>
                <a:gd name="T19" fmla="*/ 143 h 206"/>
                <a:gd name="T20" fmla="*/ 43 w 140"/>
                <a:gd name="T21" fmla="*/ 138 h 206"/>
                <a:gd name="T22" fmla="*/ 47 w 140"/>
                <a:gd name="T23" fmla="*/ 132 h 206"/>
                <a:gd name="T24" fmla="*/ 50 w 140"/>
                <a:gd name="T25" fmla="*/ 127 h 206"/>
                <a:gd name="T26" fmla="*/ 53 w 140"/>
                <a:gd name="T27" fmla="*/ 122 h 206"/>
                <a:gd name="T28" fmla="*/ 56 w 140"/>
                <a:gd name="T29" fmla="*/ 117 h 206"/>
                <a:gd name="T30" fmla="*/ 60 w 140"/>
                <a:gd name="T31" fmla="*/ 113 h 206"/>
                <a:gd name="T32" fmla="*/ 63 w 140"/>
                <a:gd name="T33" fmla="*/ 108 h 206"/>
                <a:gd name="T34" fmla="*/ 67 w 140"/>
                <a:gd name="T35" fmla="*/ 103 h 206"/>
                <a:gd name="T36" fmla="*/ 71 w 140"/>
                <a:gd name="T37" fmla="*/ 95 h 206"/>
                <a:gd name="T38" fmla="*/ 75 w 140"/>
                <a:gd name="T39" fmla="*/ 90 h 206"/>
                <a:gd name="T40" fmla="*/ 78 w 140"/>
                <a:gd name="T41" fmla="*/ 86 h 206"/>
                <a:gd name="T42" fmla="*/ 88 w 140"/>
                <a:gd name="T43" fmla="*/ 71 h 206"/>
                <a:gd name="T44" fmla="*/ 94 w 140"/>
                <a:gd name="T45" fmla="*/ 63 h 206"/>
                <a:gd name="T46" fmla="*/ 100 w 140"/>
                <a:gd name="T47" fmla="*/ 54 h 206"/>
                <a:gd name="T48" fmla="*/ 104 w 140"/>
                <a:gd name="T49" fmla="*/ 49 h 206"/>
                <a:gd name="T50" fmla="*/ 106 w 140"/>
                <a:gd name="T51" fmla="*/ 45 h 206"/>
                <a:gd name="T52" fmla="*/ 111 w 140"/>
                <a:gd name="T53" fmla="*/ 40 h 206"/>
                <a:gd name="T54" fmla="*/ 117 w 140"/>
                <a:gd name="T55" fmla="*/ 30 h 206"/>
                <a:gd name="T56" fmla="*/ 122 w 140"/>
                <a:gd name="T57" fmla="*/ 23 h 206"/>
                <a:gd name="T58" fmla="*/ 125 w 140"/>
                <a:gd name="T59" fmla="*/ 18 h 206"/>
                <a:gd name="T60" fmla="*/ 131 w 140"/>
                <a:gd name="T61" fmla="*/ 11 h 206"/>
                <a:gd name="T62" fmla="*/ 135 w 140"/>
                <a:gd name="T63" fmla="*/ 5 h 206"/>
                <a:gd name="T64" fmla="*/ 139 w 140"/>
                <a:gd name="T65" fmla="*/ 0 h 20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0"/>
                <a:gd name="T100" fmla="*/ 0 h 206"/>
                <a:gd name="T101" fmla="*/ 140 w 140"/>
                <a:gd name="T102" fmla="*/ 206 h 20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0" h="206">
                  <a:moveTo>
                    <a:pt x="0" y="205"/>
                  </a:moveTo>
                  <a:lnTo>
                    <a:pt x="1" y="201"/>
                  </a:lnTo>
                  <a:lnTo>
                    <a:pt x="3" y="199"/>
                  </a:lnTo>
                  <a:lnTo>
                    <a:pt x="5" y="196"/>
                  </a:lnTo>
                  <a:lnTo>
                    <a:pt x="6" y="194"/>
                  </a:lnTo>
                  <a:lnTo>
                    <a:pt x="8" y="191"/>
                  </a:lnTo>
                  <a:lnTo>
                    <a:pt x="13" y="184"/>
                  </a:lnTo>
                  <a:lnTo>
                    <a:pt x="17" y="179"/>
                  </a:lnTo>
                  <a:lnTo>
                    <a:pt x="18" y="176"/>
                  </a:lnTo>
                  <a:lnTo>
                    <a:pt x="21" y="171"/>
                  </a:lnTo>
                  <a:lnTo>
                    <a:pt x="24" y="165"/>
                  </a:lnTo>
                  <a:lnTo>
                    <a:pt x="26" y="162"/>
                  </a:lnTo>
                  <a:lnTo>
                    <a:pt x="27" y="160"/>
                  </a:lnTo>
                  <a:lnTo>
                    <a:pt x="29" y="157"/>
                  </a:lnTo>
                  <a:lnTo>
                    <a:pt x="32" y="155"/>
                  </a:lnTo>
                  <a:lnTo>
                    <a:pt x="33" y="153"/>
                  </a:lnTo>
                  <a:lnTo>
                    <a:pt x="35" y="150"/>
                  </a:lnTo>
                  <a:lnTo>
                    <a:pt x="36" y="148"/>
                  </a:lnTo>
                  <a:lnTo>
                    <a:pt x="38" y="145"/>
                  </a:lnTo>
                  <a:lnTo>
                    <a:pt x="40" y="143"/>
                  </a:lnTo>
                  <a:lnTo>
                    <a:pt x="41" y="140"/>
                  </a:lnTo>
                  <a:lnTo>
                    <a:pt x="43" y="138"/>
                  </a:lnTo>
                  <a:lnTo>
                    <a:pt x="44" y="134"/>
                  </a:lnTo>
                  <a:lnTo>
                    <a:pt x="47" y="132"/>
                  </a:lnTo>
                  <a:lnTo>
                    <a:pt x="49" y="130"/>
                  </a:lnTo>
                  <a:lnTo>
                    <a:pt x="50" y="127"/>
                  </a:lnTo>
                  <a:lnTo>
                    <a:pt x="51" y="125"/>
                  </a:lnTo>
                  <a:lnTo>
                    <a:pt x="53" y="122"/>
                  </a:lnTo>
                  <a:lnTo>
                    <a:pt x="54" y="120"/>
                  </a:lnTo>
                  <a:lnTo>
                    <a:pt x="56" y="117"/>
                  </a:lnTo>
                  <a:lnTo>
                    <a:pt x="58" y="115"/>
                  </a:lnTo>
                  <a:lnTo>
                    <a:pt x="60" y="113"/>
                  </a:lnTo>
                  <a:lnTo>
                    <a:pt x="62" y="110"/>
                  </a:lnTo>
                  <a:lnTo>
                    <a:pt x="63" y="108"/>
                  </a:lnTo>
                  <a:lnTo>
                    <a:pt x="65" y="106"/>
                  </a:lnTo>
                  <a:lnTo>
                    <a:pt x="67" y="103"/>
                  </a:lnTo>
                  <a:lnTo>
                    <a:pt x="70" y="97"/>
                  </a:lnTo>
                  <a:lnTo>
                    <a:pt x="71" y="95"/>
                  </a:lnTo>
                  <a:lnTo>
                    <a:pt x="73" y="93"/>
                  </a:lnTo>
                  <a:lnTo>
                    <a:pt x="75" y="90"/>
                  </a:lnTo>
                  <a:lnTo>
                    <a:pt x="78" y="88"/>
                  </a:lnTo>
                  <a:lnTo>
                    <a:pt x="78" y="86"/>
                  </a:lnTo>
                  <a:lnTo>
                    <a:pt x="82" y="81"/>
                  </a:lnTo>
                  <a:lnTo>
                    <a:pt x="88" y="71"/>
                  </a:lnTo>
                  <a:lnTo>
                    <a:pt x="89" y="69"/>
                  </a:lnTo>
                  <a:lnTo>
                    <a:pt x="94" y="63"/>
                  </a:lnTo>
                  <a:lnTo>
                    <a:pt x="97" y="59"/>
                  </a:lnTo>
                  <a:lnTo>
                    <a:pt x="100" y="54"/>
                  </a:lnTo>
                  <a:lnTo>
                    <a:pt x="102" y="52"/>
                  </a:lnTo>
                  <a:lnTo>
                    <a:pt x="104" y="49"/>
                  </a:lnTo>
                  <a:lnTo>
                    <a:pt x="105" y="47"/>
                  </a:lnTo>
                  <a:lnTo>
                    <a:pt x="106" y="45"/>
                  </a:lnTo>
                  <a:lnTo>
                    <a:pt x="109" y="42"/>
                  </a:lnTo>
                  <a:lnTo>
                    <a:pt x="111" y="40"/>
                  </a:lnTo>
                  <a:lnTo>
                    <a:pt x="114" y="35"/>
                  </a:lnTo>
                  <a:lnTo>
                    <a:pt x="117" y="30"/>
                  </a:lnTo>
                  <a:lnTo>
                    <a:pt x="120" y="25"/>
                  </a:lnTo>
                  <a:lnTo>
                    <a:pt x="122" y="23"/>
                  </a:lnTo>
                  <a:lnTo>
                    <a:pt x="124" y="21"/>
                  </a:lnTo>
                  <a:lnTo>
                    <a:pt x="125" y="18"/>
                  </a:lnTo>
                  <a:lnTo>
                    <a:pt x="127" y="16"/>
                  </a:lnTo>
                  <a:lnTo>
                    <a:pt x="131" y="11"/>
                  </a:lnTo>
                  <a:lnTo>
                    <a:pt x="133" y="7"/>
                  </a:lnTo>
                  <a:lnTo>
                    <a:pt x="135" y="5"/>
                  </a:lnTo>
                  <a:lnTo>
                    <a:pt x="137" y="3"/>
                  </a:lnTo>
                  <a:lnTo>
                    <a:pt x="139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5" name="Freeform 138"/>
            <p:cNvSpPr>
              <a:spLocks/>
            </p:cNvSpPr>
            <p:nvPr/>
          </p:nvSpPr>
          <p:spPr bwMode="auto">
            <a:xfrm>
              <a:off x="1717" y="1791"/>
              <a:ext cx="128" cy="165"/>
            </a:xfrm>
            <a:custGeom>
              <a:avLst/>
              <a:gdLst>
                <a:gd name="T0" fmla="*/ 0 w 128"/>
                <a:gd name="T1" fmla="*/ 164 h 165"/>
                <a:gd name="T2" fmla="*/ 2 w 128"/>
                <a:gd name="T3" fmla="*/ 161 h 165"/>
                <a:gd name="T4" fmla="*/ 5 w 128"/>
                <a:gd name="T5" fmla="*/ 157 h 165"/>
                <a:gd name="T6" fmla="*/ 7 w 128"/>
                <a:gd name="T7" fmla="*/ 154 h 165"/>
                <a:gd name="T8" fmla="*/ 8 w 128"/>
                <a:gd name="T9" fmla="*/ 152 h 165"/>
                <a:gd name="T10" fmla="*/ 10 w 128"/>
                <a:gd name="T11" fmla="*/ 150 h 165"/>
                <a:gd name="T12" fmla="*/ 11 w 128"/>
                <a:gd name="T13" fmla="*/ 148 h 165"/>
                <a:gd name="T14" fmla="*/ 13 w 128"/>
                <a:gd name="T15" fmla="*/ 145 h 165"/>
                <a:gd name="T16" fmla="*/ 16 w 128"/>
                <a:gd name="T17" fmla="*/ 143 h 165"/>
                <a:gd name="T18" fmla="*/ 17 w 128"/>
                <a:gd name="T19" fmla="*/ 141 h 165"/>
                <a:gd name="T20" fmla="*/ 18 w 128"/>
                <a:gd name="T21" fmla="*/ 139 h 165"/>
                <a:gd name="T22" fmla="*/ 20 w 128"/>
                <a:gd name="T23" fmla="*/ 136 h 165"/>
                <a:gd name="T24" fmla="*/ 25 w 128"/>
                <a:gd name="T25" fmla="*/ 130 h 165"/>
                <a:gd name="T26" fmla="*/ 27 w 128"/>
                <a:gd name="T27" fmla="*/ 127 h 165"/>
                <a:gd name="T28" fmla="*/ 28 w 128"/>
                <a:gd name="T29" fmla="*/ 125 h 165"/>
                <a:gd name="T30" fmla="*/ 32 w 128"/>
                <a:gd name="T31" fmla="*/ 120 h 165"/>
                <a:gd name="T32" fmla="*/ 34 w 128"/>
                <a:gd name="T33" fmla="*/ 117 h 165"/>
                <a:gd name="T34" fmla="*/ 35 w 128"/>
                <a:gd name="T35" fmla="*/ 115 h 165"/>
                <a:gd name="T36" fmla="*/ 37 w 128"/>
                <a:gd name="T37" fmla="*/ 114 h 165"/>
                <a:gd name="T38" fmla="*/ 39 w 128"/>
                <a:gd name="T39" fmla="*/ 111 h 165"/>
                <a:gd name="T40" fmla="*/ 41 w 128"/>
                <a:gd name="T41" fmla="*/ 109 h 165"/>
                <a:gd name="T42" fmla="*/ 42 w 128"/>
                <a:gd name="T43" fmla="*/ 107 h 165"/>
                <a:gd name="T44" fmla="*/ 45 w 128"/>
                <a:gd name="T45" fmla="*/ 102 h 165"/>
                <a:gd name="T46" fmla="*/ 48 w 128"/>
                <a:gd name="T47" fmla="*/ 100 h 165"/>
                <a:gd name="T48" fmla="*/ 49 w 128"/>
                <a:gd name="T49" fmla="*/ 98 h 165"/>
                <a:gd name="T50" fmla="*/ 51 w 128"/>
                <a:gd name="T51" fmla="*/ 96 h 165"/>
                <a:gd name="T52" fmla="*/ 52 w 128"/>
                <a:gd name="T53" fmla="*/ 94 h 165"/>
                <a:gd name="T54" fmla="*/ 54 w 128"/>
                <a:gd name="T55" fmla="*/ 92 h 165"/>
                <a:gd name="T56" fmla="*/ 56 w 128"/>
                <a:gd name="T57" fmla="*/ 89 h 165"/>
                <a:gd name="T58" fmla="*/ 59 w 128"/>
                <a:gd name="T59" fmla="*/ 86 h 165"/>
                <a:gd name="T60" fmla="*/ 60 w 128"/>
                <a:gd name="T61" fmla="*/ 83 h 165"/>
                <a:gd name="T62" fmla="*/ 64 w 128"/>
                <a:gd name="T63" fmla="*/ 78 h 165"/>
                <a:gd name="T64" fmla="*/ 68 w 128"/>
                <a:gd name="T65" fmla="*/ 74 h 165"/>
                <a:gd name="T66" fmla="*/ 69 w 128"/>
                <a:gd name="T67" fmla="*/ 72 h 165"/>
                <a:gd name="T68" fmla="*/ 72 w 128"/>
                <a:gd name="T69" fmla="*/ 67 h 165"/>
                <a:gd name="T70" fmla="*/ 74 w 128"/>
                <a:gd name="T71" fmla="*/ 65 h 165"/>
                <a:gd name="T72" fmla="*/ 76 w 128"/>
                <a:gd name="T73" fmla="*/ 63 h 165"/>
                <a:gd name="T74" fmla="*/ 77 w 128"/>
                <a:gd name="T75" fmla="*/ 61 h 165"/>
                <a:gd name="T76" fmla="*/ 78 w 128"/>
                <a:gd name="T77" fmla="*/ 59 h 165"/>
                <a:gd name="T78" fmla="*/ 81 w 128"/>
                <a:gd name="T79" fmla="*/ 56 h 165"/>
                <a:gd name="T80" fmla="*/ 83 w 128"/>
                <a:gd name="T81" fmla="*/ 55 h 165"/>
                <a:gd name="T82" fmla="*/ 84 w 128"/>
                <a:gd name="T83" fmla="*/ 53 h 165"/>
                <a:gd name="T84" fmla="*/ 86 w 128"/>
                <a:gd name="T85" fmla="*/ 50 h 165"/>
                <a:gd name="T86" fmla="*/ 87 w 128"/>
                <a:gd name="T87" fmla="*/ 48 h 165"/>
                <a:gd name="T88" fmla="*/ 89 w 128"/>
                <a:gd name="T89" fmla="*/ 46 h 165"/>
                <a:gd name="T90" fmla="*/ 91 w 128"/>
                <a:gd name="T91" fmla="*/ 44 h 165"/>
                <a:gd name="T92" fmla="*/ 92 w 128"/>
                <a:gd name="T93" fmla="*/ 42 h 165"/>
                <a:gd name="T94" fmla="*/ 96 w 128"/>
                <a:gd name="T95" fmla="*/ 37 h 165"/>
                <a:gd name="T96" fmla="*/ 98 w 128"/>
                <a:gd name="T97" fmla="*/ 35 h 165"/>
                <a:gd name="T98" fmla="*/ 100 w 128"/>
                <a:gd name="T99" fmla="*/ 33 h 165"/>
                <a:gd name="T100" fmla="*/ 104 w 128"/>
                <a:gd name="T101" fmla="*/ 27 h 165"/>
                <a:gd name="T102" fmla="*/ 106 w 128"/>
                <a:gd name="T103" fmla="*/ 25 h 165"/>
                <a:gd name="T104" fmla="*/ 108 w 128"/>
                <a:gd name="T105" fmla="*/ 22 h 165"/>
                <a:gd name="T106" fmla="*/ 109 w 128"/>
                <a:gd name="T107" fmla="*/ 20 h 165"/>
                <a:gd name="T108" fmla="*/ 110 w 128"/>
                <a:gd name="T109" fmla="*/ 18 h 165"/>
                <a:gd name="T110" fmla="*/ 113 w 128"/>
                <a:gd name="T111" fmla="*/ 17 h 165"/>
                <a:gd name="T112" fmla="*/ 115 w 128"/>
                <a:gd name="T113" fmla="*/ 15 h 165"/>
                <a:gd name="T114" fmla="*/ 117 w 128"/>
                <a:gd name="T115" fmla="*/ 12 h 165"/>
                <a:gd name="T116" fmla="*/ 118 w 128"/>
                <a:gd name="T117" fmla="*/ 10 h 165"/>
                <a:gd name="T118" fmla="*/ 120 w 128"/>
                <a:gd name="T119" fmla="*/ 8 h 165"/>
                <a:gd name="T120" fmla="*/ 121 w 128"/>
                <a:gd name="T121" fmla="*/ 6 h 165"/>
                <a:gd name="T122" fmla="*/ 124 w 128"/>
                <a:gd name="T123" fmla="*/ 2 h 165"/>
                <a:gd name="T124" fmla="*/ 127 w 128"/>
                <a:gd name="T125" fmla="*/ 0 h 16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8"/>
                <a:gd name="T190" fmla="*/ 0 h 165"/>
                <a:gd name="T191" fmla="*/ 128 w 128"/>
                <a:gd name="T192" fmla="*/ 165 h 16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8" h="165">
                  <a:moveTo>
                    <a:pt x="0" y="164"/>
                  </a:moveTo>
                  <a:lnTo>
                    <a:pt x="2" y="161"/>
                  </a:lnTo>
                  <a:lnTo>
                    <a:pt x="5" y="157"/>
                  </a:lnTo>
                  <a:lnTo>
                    <a:pt x="7" y="154"/>
                  </a:lnTo>
                  <a:lnTo>
                    <a:pt x="8" y="152"/>
                  </a:lnTo>
                  <a:lnTo>
                    <a:pt x="10" y="150"/>
                  </a:lnTo>
                  <a:lnTo>
                    <a:pt x="11" y="148"/>
                  </a:lnTo>
                  <a:lnTo>
                    <a:pt x="13" y="145"/>
                  </a:lnTo>
                  <a:lnTo>
                    <a:pt x="16" y="143"/>
                  </a:lnTo>
                  <a:lnTo>
                    <a:pt x="17" y="141"/>
                  </a:lnTo>
                  <a:lnTo>
                    <a:pt x="18" y="139"/>
                  </a:lnTo>
                  <a:lnTo>
                    <a:pt x="20" y="136"/>
                  </a:lnTo>
                  <a:lnTo>
                    <a:pt x="25" y="130"/>
                  </a:lnTo>
                  <a:lnTo>
                    <a:pt x="27" y="127"/>
                  </a:lnTo>
                  <a:lnTo>
                    <a:pt x="28" y="125"/>
                  </a:lnTo>
                  <a:lnTo>
                    <a:pt x="32" y="120"/>
                  </a:lnTo>
                  <a:lnTo>
                    <a:pt x="34" y="117"/>
                  </a:lnTo>
                  <a:lnTo>
                    <a:pt x="35" y="115"/>
                  </a:lnTo>
                  <a:lnTo>
                    <a:pt x="37" y="114"/>
                  </a:lnTo>
                  <a:lnTo>
                    <a:pt x="39" y="111"/>
                  </a:lnTo>
                  <a:lnTo>
                    <a:pt x="41" y="109"/>
                  </a:lnTo>
                  <a:lnTo>
                    <a:pt x="42" y="107"/>
                  </a:lnTo>
                  <a:lnTo>
                    <a:pt x="45" y="102"/>
                  </a:lnTo>
                  <a:lnTo>
                    <a:pt x="48" y="100"/>
                  </a:lnTo>
                  <a:lnTo>
                    <a:pt x="49" y="98"/>
                  </a:lnTo>
                  <a:lnTo>
                    <a:pt x="51" y="96"/>
                  </a:lnTo>
                  <a:lnTo>
                    <a:pt x="52" y="94"/>
                  </a:lnTo>
                  <a:lnTo>
                    <a:pt x="54" y="92"/>
                  </a:lnTo>
                  <a:lnTo>
                    <a:pt x="56" y="89"/>
                  </a:lnTo>
                  <a:lnTo>
                    <a:pt x="59" y="86"/>
                  </a:lnTo>
                  <a:lnTo>
                    <a:pt x="60" y="83"/>
                  </a:lnTo>
                  <a:lnTo>
                    <a:pt x="64" y="78"/>
                  </a:lnTo>
                  <a:lnTo>
                    <a:pt x="68" y="74"/>
                  </a:lnTo>
                  <a:lnTo>
                    <a:pt x="69" y="72"/>
                  </a:lnTo>
                  <a:lnTo>
                    <a:pt x="72" y="67"/>
                  </a:lnTo>
                  <a:lnTo>
                    <a:pt x="74" y="65"/>
                  </a:lnTo>
                  <a:lnTo>
                    <a:pt x="76" y="63"/>
                  </a:lnTo>
                  <a:lnTo>
                    <a:pt x="77" y="61"/>
                  </a:lnTo>
                  <a:lnTo>
                    <a:pt x="78" y="59"/>
                  </a:lnTo>
                  <a:lnTo>
                    <a:pt x="81" y="56"/>
                  </a:lnTo>
                  <a:lnTo>
                    <a:pt x="83" y="55"/>
                  </a:lnTo>
                  <a:lnTo>
                    <a:pt x="84" y="53"/>
                  </a:lnTo>
                  <a:lnTo>
                    <a:pt x="86" y="50"/>
                  </a:lnTo>
                  <a:lnTo>
                    <a:pt x="87" y="48"/>
                  </a:lnTo>
                  <a:lnTo>
                    <a:pt x="89" y="46"/>
                  </a:lnTo>
                  <a:lnTo>
                    <a:pt x="91" y="44"/>
                  </a:lnTo>
                  <a:lnTo>
                    <a:pt x="92" y="42"/>
                  </a:lnTo>
                  <a:lnTo>
                    <a:pt x="96" y="37"/>
                  </a:lnTo>
                  <a:lnTo>
                    <a:pt x="98" y="35"/>
                  </a:lnTo>
                  <a:lnTo>
                    <a:pt x="100" y="33"/>
                  </a:lnTo>
                  <a:lnTo>
                    <a:pt x="104" y="27"/>
                  </a:lnTo>
                  <a:lnTo>
                    <a:pt x="106" y="25"/>
                  </a:lnTo>
                  <a:lnTo>
                    <a:pt x="108" y="22"/>
                  </a:lnTo>
                  <a:lnTo>
                    <a:pt x="109" y="20"/>
                  </a:lnTo>
                  <a:lnTo>
                    <a:pt x="110" y="18"/>
                  </a:lnTo>
                  <a:lnTo>
                    <a:pt x="113" y="17"/>
                  </a:lnTo>
                  <a:lnTo>
                    <a:pt x="115" y="15"/>
                  </a:lnTo>
                  <a:lnTo>
                    <a:pt x="117" y="12"/>
                  </a:lnTo>
                  <a:lnTo>
                    <a:pt x="118" y="10"/>
                  </a:lnTo>
                  <a:lnTo>
                    <a:pt x="120" y="8"/>
                  </a:lnTo>
                  <a:lnTo>
                    <a:pt x="121" y="6"/>
                  </a:lnTo>
                  <a:lnTo>
                    <a:pt x="124" y="2"/>
                  </a:lnTo>
                  <a:lnTo>
                    <a:pt x="127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6" name="Freeform 139"/>
            <p:cNvSpPr>
              <a:spLocks/>
            </p:cNvSpPr>
            <p:nvPr/>
          </p:nvSpPr>
          <p:spPr bwMode="auto">
            <a:xfrm>
              <a:off x="1844" y="1596"/>
              <a:ext cx="166" cy="196"/>
            </a:xfrm>
            <a:custGeom>
              <a:avLst/>
              <a:gdLst>
                <a:gd name="T0" fmla="*/ 1 w 166"/>
                <a:gd name="T1" fmla="*/ 192 h 196"/>
                <a:gd name="T2" fmla="*/ 5 w 166"/>
                <a:gd name="T3" fmla="*/ 188 h 196"/>
                <a:gd name="T4" fmla="*/ 8 w 166"/>
                <a:gd name="T5" fmla="*/ 184 h 196"/>
                <a:gd name="T6" fmla="*/ 11 w 166"/>
                <a:gd name="T7" fmla="*/ 180 h 196"/>
                <a:gd name="T8" fmla="*/ 14 w 166"/>
                <a:gd name="T9" fmla="*/ 176 h 196"/>
                <a:gd name="T10" fmla="*/ 20 w 166"/>
                <a:gd name="T11" fmla="*/ 171 h 196"/>
                <a:gd name="T12" fmla="*/ 27 w 166"/>
                <a:gd name="T13" fmla="*/ 159 h 196"/>
                <a:gd name="T14" fmla="*/ 33 w 166"/>
                <a:gd name="T15" fmla="*/ 154 h 196"/>
                <a:gd name="T16" fmla="*/ 39 w 166"/>
                <a:gd name="T17" fmla="*/ 146 h 196"/>
                <a:gd name="T18" fmla="*/ 46 w 166"/>
                <a:gd name="T19" fmla="*/ 138 h 196"/>
                <a:gd name="T20" fmla="*/ 48 w 166"/>
                <a:gd name="T21" fmla="*/ 134 h 196"/>
                <a:gd name="T22" fmla="*/ 54 w 166"/>
                <a:gd name="T23" fmla="*/ 127 h 196"/>
                <a:gd name="T24" fmla="*/ 58 w 166"/>
                <a:gd name="T25" fmla="*/ 122 h 196"/>
                <a:gd name="T26" fmla="*/ 66 w 166"/>
                <a:gd name="T27" fmla="*/ 114 h 196"/>
                <a:gd name="T28" fmla="*/ 71 w 166"/>
                <a:gd name="T29" fmla="*/ 108 h 196"/>
                <a:gd name="T30" fmla="*/ 77 w 166"/>
                <a:gd name="T31" fmla="*/ 101 h 196"/>
                <a:gd name="T32" fmla="*/ 83 w 166"/>
                <a:gd name="T33" fmla="*/ 94 h 196"/>
                <a:gd name="T34" fmla="*/ 87 w 166"/>
                <a:gd name="T35" fmla="*/ 88 h 196"/>
                <a:gd name="T36" fmla="*/ 94 w 166"/>
                <a:gd name="T37" fmla="*/ 81 h 196"/>
                <a:gd name="T38" fmla="*/ 97 w 166"/>
                <a:gd name="T39" fmla="*/ 77 h 196"/>
                <a:gd name="T40" fmla="*/ 107 w 166"/>
                <a:gd name="T41" fmla="*/ 66 h 196"/>
                <a:gd name="T42" fmla="*/ 110 w 166"/>
                <a:gd name="T43" fmla="*/ 61 h 196"/>
                <a:gd name="T44" fmla="*/ 113 w 166"/>
                <a:gd name="T45" fmla="*/ 57 h 196"/>
                <a:gd name="T46" fmla="*/ 117 w 166"/>
                <a:gd name="T47" fmla="*/ 54 h 196"/>
                <a:gd name="T48" fmla="*/ 122 w 166"/>
                <a:gd name="T49" fmla="*/ 49 h 196"/>
                <a:gd name="T50" fmla="*/ 126 w 166"/>
                <a:gd name="T51" fmla="*/ 43 h 196"/>
                <a:gd name="T52" fmla="*/ 134 w 166"/>
                <a:gd name="T53" fmla="*/ 35 h 196"/>
                <a:gd name="T54" fmla="*/ 137 w 166"/>
                <a:gd name="T55" fmla="*/ 31 h 196"/>
                <a:gd name="T56" fmla="*/ 143 w 166"/>
                <a:gd name="T57" fmla="*/ 23 h 196"/>
                <a:gd name="T58" fmla="*/ 147 w 166"/>
                <a:gd name="T59" fmla="*/ 18 h 196"/>
                <a:gd name="T60" fmla="*/ 152 w 166"/>
                <a:gd name="T61" fmla="*/ 15 h 196"/>
                <a:gd name="T62" fmla="*/ 158 w 166"/>
                <a:gd name="T63" fmla="*/ 7 h 196"/>
                <a:gd name="T64" fmla="*/ 165 w 166"/>
                <a:gd name="T65" fmla="*/ 0 h 1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6"/>
                <a:gd name="T100" fmla="*/ 0 h 196"/>
                <a:gd name="T101" fmla="*/ 166 w 166"/>
                <a:gd name="T102" fmla="*/ 196 h 1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6" h="196">
                  <a:moveTo>
                    <a:pt x="0" y="195"/>
                  </a:moveTo>
                  <a:lnTo>
                    <a:pt x="1" y="192"/>
                  </a:lnTo>
                  <a:lnTo>
                    <a:pt x="3" y="190"/>
                  </a:lnTo>
                  <a:lnTo>
                    <a:pt x="5" y="188"/>
                  </a:lnTo>
                  <a:lnTo>
                    <a:pt x="7" y="186"/>
                  </a:lnTo>
                  <a:lnTo>
                    <a:pt x="8" y="184"/>
                  </a:lnTo>
                  <a:lnTo>
                    <a:pt x="9" y="182"/>
                  </a:lnTo>
                  <a:lnTo>
                    <a:pt x="11" y="180"/>
                  </a:lnTo>
                  <a:lnTo>
                    <a:pt x="12" y="178"/>
                  </a:lnTo>
                  <a:lnTo>
                    <a:pt x="14" y="176"/>
                  </a:lnTo>
                  <a:lnTo>
                    <a:pt x="17" y="174"/>
                  </a:lnTo>
                  <a:lnTo>
                    <a:pt x="20" y="171"/>
                  </a:lnTo>
                  <a:lnTo>
                    <a:pt x="22" y="167"/>
                  </a:lnTo>
                  <a:lnTo>
                    <a:pt x="27" y="159"/>
                  </a:lnTo>
                  <a:lnTo>
                    <a:pt x="30" y="156"/>
                  </a:lnTo>
                  <a:lnTo>
                    <a:pt x="33" y="154"/>
                  </a:lnTo>
                  <a:lnTo>
                    <a:pt x="35" y="152"/>
                  </a:lnTo>
                  <a:lnTo>
                    <a:pt x="39" y="146"/>
                  </a:lnTo>
                  <a:lnTo>
                    <a:pt x="44" y="140"/>
                  </a:lnTo>
                  <a:lnTo>
                    <a:pt x="46" y="138"/>
                  </a:lnTo>
                  <a:lnTo>
                    <a:pt x="47" y="136"/>
                  </a:lnTo>
                  <a:lnTo>
                    <a:pt x="48" y="134"/>
                  </a:lnTo>
                  <a:lnTo>
                    <a:pt x="51" y="132"/>
                  </a:lnTo>
                  <a:lnTo>
                    <a:pt x="54" y="127"/>
                  </a:lnTo>
                  <a:lnTo>
                    <a:pt x="57" y="124"/>
                  </a:lnTo>
                  <a:lnTo>
                    <a:pt x="58" y="122"/>
                  </a:lnTo>
                  <a:lnTo>
                    <a:pt x="60" y="120"/>
                  </a:lnTo>
                  <a:lnTo>
                    <a:pt x="66" y="114"/>
                  </a:lnTo>
                  <a:lnTo>
                    <a:pt x="68" y="112"/>
                  </a:lnTo>
                  <a:lnTo>
                    <a:pt x="71" y="108"/>
                  </a:lnTo>
                  <a:lnTo>
                    <a:pt x="74" y="104"/>
                  </a:lnTo>
                  <a:lnTo>
                    <a:pt x="77" y="101"/>
                  </a:lnTo>
                  <a:lnTo>
                    <a:pt x="80" y="96"/>
                  </a:lnTo>
                  <a:lnTo>
                    <a:pt x="83" y="94"/>
                  </a:lnTo>
                  <a:lnTo>
                    <a:pt x="84" y="92"/>
                  </a:lnTo>
                  <a:lnTo>
                    <a:pt x="87" y="88"/>
                  </a:lnTo>
                  <a:lnTo>
                    <a:pt x="90" y="84"/>
                  </a:lnTo>
                  <a:lnTo>
                    <a:pt x="94" y="81"/>
                  </a:lnTo>
                  <a:lnTo>
                    <a:pt x="95" y="79"/>
                  </a:lnTo>
                  <a:lnTo>
                    <a:pt x="97" y="77"/>
                  </a:lnTo>
                  <a:lnTo>
                    <a:pt x="104" y="70"/>
                  </a:lnTo>
                  <a:lnTo>
                    <a:pt x="107" y="66"/>
                  </a:lnTo>
                  <a:lnTo>
                    <a:pt x="108" y="63"/>
                  </a:lnTo>
                  <a:lnTo>
                    <a:pt x="110" y="61"/>
                  </a:lnTo>
                  <a:lnTo>
                    <a:pt x="112" y="59"/>
                  </a:lnTo>
                  <a:lnTo>
                    <a:pt x="113" y="57"/>
                  </a:lnTo>
                  <a:lnTo>
                    <a:pt x="116" y="56"/>
                  </a:lnTo>
                  <a:lnTo>
                    <a:pt x="117" y="54"/>
                  </a:lnTo>
                  <a:lnTo>
                    <a:pt x="120" y="50"/>
                  </a:lnTo>
                  <a:lnTo>
                    <a:pt x="122" y="49"/>
                  </a:lnTo>
                  <a:lnTo>
                    <a:pt x="125" y="45"/>
                  </a:lnTo>
                  <a:lnTo>
                    <a:pt x="126" y="43"/>
                  </a:lnTo>
                  <a:lnTo>
                    <a:pt x="129" y="39"/>
                  </a:lnTo>
                  <a:lnTo>
                    <a:pt x="134" y="35"/>
                  </a:lnTo>
                  <a:lnTo>
                    <a:pt x="135" y="33"/>
                  </a:lnTo>
                  <a:lnTo>
                    <a:pt x="137" y="31"/>
                  </a:lnTo>
                  <a:lnTo>
                    <a:pt x="140" y="27"/>
                  </a:lnTo>
                  <a:lnTo>
                    <a:pt x="143" y="23"/>
                  </a:lnTo>
                  <a:lnTo>
                    <a:pt x="146" y="20"/>
                  </a:lnTo>
                  <a:lnTo>
                    <a:pt x="147" y="18"/>
                  </a:lnTo>
                  <a:lnTo>
                    <a:pt x="150" y="16"/>
                  </a:lnTo>
                  <a:lnTo>
                    <a:pt x="152" y="15"/>
                  </a:lnTo>
                  <a:lnTo>
                    <a:pt x="153" y="13"/>
                  </a:lnTo>
                  <a:lnTo>
                    <a:pt x="158" y="7"/>
                  </a:lnTo>
                  <a:lnTo>
                    <a:pt x="159" y="6"/>
                  </a:lnTo>
                  <a:lnTo>
                    <a:pt x="165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7" name="Freeform 140"/>
            <p:cNvSpPr>
              <a:spLocks/>
            </p:cNvSpPr>
            <p:nvPr/>
          </p:nvSpPr>
          <p:spPr bwMode="auto">
            <a:xfrm>
              <a:off x="2009" y="1398"/>
              <a:ext cx="197" cy="199"/>
            </a:xfrm>
            <a:custGeom>
              <a:avLst/>
              <a:gdLst>
                <a:gd name="T0" fmla="*/ 0 w 197"/>
                <a:gd name="T1" fmla="*/ 198 h 199"/>
                <a:gd name="T2" fmla="*/ 1 w 197"/>
                <a:gd name="T3" fmla="*/ 195 h 199"/>
                <a:gd name="T4" fmla="*/ 3 w 197"/>
                <a:gd name="T5" fmla="*/ 194 h 199"/>
                <a:gd name="T6" fmla="*/ 5 w 197"/>
                <a:gd name="T7" fmla="*/ 192 h 199"/>
                <a:gd name="T8" fmla="*/ 8 w 197"/>
                <a:gd name="T9" fmla="*/ 188 h 199"/>
                <a:gd name="T10" fmla="*/ 10 w 197"/>
                <a:gd name="T11" fmla="*/ 186 h 199"/>
                <a:gd name="T12" fmla="*/ 11 w 197"/>
                <a:gd name="T13" fmla="*/ 185 h 199"/>
                <a:gd name="T14" fmla="*/ 13 w 197"/>
                <a:gd name="T15" fmla="*/ 183 h 199"/>
                <a:gd name="T16" fmla="*/ 14 w 197"/>
                <a:gd name="T17" fmla="*/ 181 h 199"/>
                <a:gd name="T18" fmla="*/ 16 w 197"/>
                <a:gd name="T19" fmla="*/ 180 h 199"/>
                <a:gd name="T20" fmla="*/ 18 w 197"/>
                <a:gd name="T21" fmla="*/ 178 h 199"/>
                <a:gd name="T22" fmla="*/ 20 w 197"/>
                <a:gd name="T23" fmla="*/ 176 h 199"/>
                <a:gd name="T24" fmla="*/ 23 w 197"/>
                <a:gd name="T25" fmla="*/ 172 h 199"/>
                <a:gd name="T26" fmla="*/ 27 w 197"/>
                <a:gd name="T27" fmla="*/ 167 h 199"/>
                <a:gd name="T28" fmla="*/ 31 w 197"/>
                <a:gd name="T29" fmla="*/ 164 h 199"/>
                <a:gd name="T30" fmla="*/ 33 w 197"/>
                <a:gd name="T31" fmla="*/ 162 h 199"/>
                <a:gd name="T32" fmla="*/ 34 w 197"/>
                <a:gd name="T33" fmla="*/ 160 h 199"/>
                <a:gd name="T34" fmla="*/ 38 w 197"/>
                <a:gd name="T35" fmla="*/ 156 h 199"/>
                <a:gd name="T36" fmla="*/ 43 w 197"/>
                <a:gd name="T37" fmla="*/ 151 h 199"/>
                <a:gd name="T38" fmla="*/ 44 w 197"/>
                <a:gd name="T39" fmla="*/ 149 h 199"/>
                <a:gd name="T40" fmla="*/ 46 w 197"/>
                <a:gd name="T41" fmla="*/ 147 h 199"/>
                <a:gd name="T42" fmla="*/ 49 w 197"/>
                <a:gd name="T43" fmla="*/ 144 h 199"/>
                <a:gd name="T44" fmla="*/ 51 w 197"/>
                <a:gd name="T45" fmla="*/ 142 h 199"/>
                <a:gd name="T46" fmla="*/ 52 w 197"/>
                <a:gd name="T47" fmla="*/ 140 h 199"/>
                <a:gd name="T48" fmla="*/ 55 w 197"/>
                <a:gd name="T49" fmla="*/ 139 h 199"/>
                <a:gd name="T50" fmla="*/ 56 w 197"/>
                <a:gd name="T51" fmla="*/ 137 h 199"/>
                <a:gd name="T52" fmla="*/ 58 w 197"/>
                <a:gd name="T53" fmla="*/ 135 h 199"/>
                <a:gd name="T54" fmla="*/ 61 w 197"/>
                <a:gd name="T55" fmla="*/ 132 h 199"/>
                <a:gd name="T56" fmla="*/ 63 w 197"/>
                <a:gd name="T57" fmla="*/ 130 h 199"/>
                <a:gd name="T58" fmla="*/ 66 w 197"/>
                <a:gd name="T59" fmla="*/ 127 h 199"/>
                <a:gd name="T60" fmla="*/ 69 w 197"/>
                <a:gd name="T61" fmla="*/ 123 h 199"/>
                <a:gd name="T62" fmla="*/ 72 w 197"/>
                <a:gd name="T63" fmla="*/ 122 h 199"/>
                <a:gd name="T64" fmla="*/ 73 w 197"/>
                <a:gd name="T65" fmla="*/ 120 h 199"/>
                <a:gd name="T66" fmla="*/ 76 w 197"/>
                <a:gd name="T67" fmla="*/ 116 h 199"/>
                <a:gd name="T68" fmla="*/ 79 w 197"/>
                <a:gd name="T69" fmla="*/ 112 h 199"/>
                <a:gd name="T70" fmla="*/ 82 w 197"/>
                <a:gd name="T71" fmla="*/ 109 h 199"/>
                <a:gd name="T72" fmla="*/ 86 w 197"/>
                <a:gd name="T73" fmla="*/ 106 h 199"/>
                <a:gd name="T74" fmla="*/ 91 w 197"/>
                <a:gd name="T75" fmla="*/ 101 h 199"/>
                <a:gd name="T76" fmla="*/ 96 w 197"/>
                <a:gd name="T77" fmla="*/ 96 h 199"/>
                <a:gd name="T78" fmla="*/ 99 w 197"/>
                <a:gd name="T79" fmla="*/ 93 h 199"/>
                <a:gd name="T80" fmla="*/ 105 w 197"/>
                <a:gd name="T81" fmla="*/ 86 h 199"/>
                <a:gd name="T82" fmla="*/ 111 w 197"/>
                <a:gd name="T83" fmla="*/ 82 h 199"/>
                <a:gd name="T84" fmla="*/ 116 w 197"/>
                <a:gd name="T85" fmla="*/ 76 h 199"/>
                <a:gd name="T86" fmla="*/ 119 w 197"/>
                <a:gd name="T87" fmla="*/ 73 h 199"/>
                <a:gd name="T88" fmla="*/ 122 w 197"/>
                <a:gd name="T89" fmla="*/ 69 h 199"/>
                <a:gd name="T90" fmla="*/ 126 w 197"/>
                <a:gd name="T91" fmla="*/ 66 h 199"/>
                <a:gd name="T92" fmla="*/ 129 w 197"/>
                <a:gd name="T93" fmla="*/ 63 h 199"/>
                <a:gd name="T94" fmla="*/ 133 w 197"/>
                <a:gd name="T95" fmla="*/ 60 h 199"/>
                <a:gd name="T96" fmla="*/ 135 w 197"/>
                <a:gd name="T97" fmla="*/ 57 h 199"/>
                <a:gd name="T98" fmla="*/ 143 w 197"/>
                <a:gd name="T99" fmla="*/ 50 h 199"/>
                <a:gd name="T100" fmla="*/ 146 w 197"/>
                <a:gd name="T101" fmla="*/ 47 h 199"/>
                <a:gd name="T102" fmla="*/ 149 w 197"/>
                <a:gd name="T103" fmla="*/ 44 h 199"/>
                <a:gd name="T104" fmla="*/ 154 w 197"/>
                <a:gd name="T105" fmla="*/ 40 h 199"/>
                <a:gd name="T106" fmla="*/ 157 w 197"/>
                <a:gd name="T107" fmla="*/ 35 h 199"/>
                <a:gd name="T108" fmla="*/ 163 w 197"/>
                <a:gd name="T109" fmla="*/ 30 h 199"/>
                <a:gd name="T110" fmla="*/ 167 w 197"/>
                <a:gd name="T111" fmla="*/ 26 h 199"/>
                <a:gd name="T112" fmla="*/ 172 w 197"/>
                <a:gd name="T113" fmla="*/ 22 h 199"/>
                <a:gd name="T114" fmla="*/ 177 w 197"/>
                <a:gd name="T115" fmla="*/ 17 h 199"/>
                <a:gd name="T116" fmla="*/ 181 w 197"/>
                <a:gd name="T117" fmla="*/ 14 h 199"/>
                <a:gd name="T118" fmla="*/ 184 w 197"/>
                <a:gd name="T119" fmla="*/ 11 h 199"/>
                <a:gd name="T120" fmla="*/ 189 w 197"/>
                <a:gd name="T121" fmla="*/ 6 h 199"/>
                <a:gd name="T122" fmla="*/ 192 w 197"/>
                <a:gd name="T123" fmla="*/ 3 h 199"/>
                <a:gd name="T124" fmla="*/ 196 w 197"/>
                <a:gd name="T125" fmla="*/ 0 h 1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7"/>
                <a:gd name="T190" fmla="*/ 0 h 199"/>
                <a:gd name="T191" fmla="*/ 197 w 197"/>
                <a:gd name="T192" fmla="*/ 199 h 1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7" h="199">
                  <a:moveTo>
                    <a:pt x="0" y="198"/>
                  </a:moveTo>
                  <a:lnTo>
                    <a:pt x="1" y="195"/>
                  </a:lnTo>
                  <a:lnTo>
                    <a:pt x="3" y="194"/>
                  </a:lnTo>
                  <a:lnTo>
                    <a:pt x="5" y="192"/>
                  </a:lnTo>
                  <a:lnTo>
                    <a:pt x="8" y="188"/>
                  </a:lnTo>
                  <a:lnTo>
                    <a:pt x="10" y="186"/>
                  </a:lnTo>
                  <a:lnTo>
                    <a:pt x="11" y="185"/>
                  </a:lnTo>
                  <a:lnTo>
                    <a:pt x="13" y="183"/>
                  </a:lnTo>
                  <a:lnTo>
                    <a:pt x="14" y="181"/>
                  </a:lnTo>
                  <a:lnTo>
                    <a:pt x="16" y="180"/>
                  </a:lnTo>
                  <a:lnTo>
                    <a:pt x="18" y="178"/>
                  </a:lnTo>
                  <a:lnTo>
                    <a:pt x="20" y="176"/>
                  </a:lnTo>
                  <a:lnTo>
                    <a:pt x="23" y="172"/>
                  </a:lnTo>
                  <a:lnTo>
                    <a:pt x="27" y="167"/>
                  </a:lnTo>
                  <a:lnTo>
                    <a:pt x="31" y="164"/>
                  </a:lnTo>
                  <a:lnTo>
                    <a:pt x="33" y="162"/>
                  </a:lnTo>
                  <a:lnTo>
                    <a:pt x="34" y="160"/>
                  </a:lnTo>
                  <a:lnTo>
                    <a:pt x="38" y="156"/>
                  </a:lnTo>
                  <a:lnTo>
                    <a:pt x="43" y="151"/>
                  </a:lnTo>
                  <a:lnTo>
                    <a:pt x="44" y="149"/>
                  </a:lnTo>
                  <a:lnTo>
                    <a:pt x="46" y="147"/>
                  </a:lnTo>
                  <a:lnTo>
                    <a:pt x="49" y="144"/>
                  </a:lnTo>
                  <a:lnTo>
                    <a:pt x="51" y="142"/>
                  </a:lnTo>
                  <a:lnTo>
                    <a:pt x="52" y="140"/>
                  </a:lnTo>
                  <a:lnTo>
                    <a:pt x="55" y="139"/>
                  </a:lnTo>
                  <a:lnTo>
                    <a:pt x="56" y="137"/>
                  </a:lnTo>
                  <a:lnTo>
                    <a:pt x="58" y="135"/>
                  </a:lnTo>
                  <a:lnTo>
                    <a:pt x="61" y="132"/>
                  </a:lnTo>
                  <a:lnTo>
                    <a:pt x="63" y="130"/>
                  </a:lnTo>
                  <a:lnTo>
                    <a:pt x="66" y="127"/>
                  </a:lnTo>
                  <a:lnTo>
                    <a:pt x="69" y="123"/>
                  </a:lnTo>
                  <a:lnTo>
                    <a:pt x="72" y="122"/>
                  </a:lnTo>
                  <a:lnTo>
                    <a:pt x="73" y="120"/>
                  </a:lnTo>
                  <a:lnTo>
                    <a:pt x="76" y="116"/>
                  </a:lnTo>
                  <a:lnTo>
                    <a:pt x="79" y="112"/>
                  </a:lnTo>
                  <a:lnTo>
                    <a:pt x="82" y="109"/>
                  </a:lnTo>
                  <a:lnTo>
                    <a:pt x="86" y="106"/>
                  </a:lnTo>
                  <a:lnTo>
                    <a:pt x="91" y="101"/>
                  </a:lnTo>
                  <a:lnTo>
                    <a:pt x="96" y="96"/>
                  </a:lnTo>
                  <a:lnTo>
                    <a:pt x="99" y="93"/>
                  </a:lnTo>
                  <a:lnTo>
                    <a:pt x="105" y="86"/>
                  </a:lnTo>
                  <a:lnTo>
                    <a:pt x="111" y="82"/>
                  </a:lnTo>
                  <a:lnTo>
                    <a:pt x="116" y="76"/>
                  </a:lnTo>
                  <a:lnTo>
                    <a:pt x="119" y="73"/>
                  </a:lnTo>
                  <a:lnTo>
                    <a:pt x="122" y="69"/>
                  </a:lnTo>
                  <a:lnTo>
                    <a:pt x="126" y="66"/>
                  </a:lnTo>
                  <a:lnTo>
                    <a:pt x="129" y="63"/>
                  </a:lnTo>
                  <a:lnTo>
                    <a:pt x="133" y="60"/>
                  </a:lnTo>
                  <a:lnTo>
                    <a:pt x="135" y="57"/>
                  </a:lnTo>
                  <a:lnTo>
                    <a:pt x="143" y="50"/>
                  </a:lnTo>
                  <a:lnTo>
                    <a:pt x="146" y="47"/>
                  </a:lnTo>
                  <a:lnTo>
                    <a:pt x="149" y="44"/>
                  </a:lnTo>
                  <a:lnTo>
                    <a:pt x="154" y="40"/>
                  </a:lnTo>
                  <a:lnTo>
                    <a:pt x="157" y="35"/>
                  </a:lnTo>
                  <a:lnTo>
                    <a:pt x="163" y="30"/>
                  </a:lnTo>
                  <a:lnTo>
                    <a:pt x="167" y="26"/>
                  </a:lnTo>
                  <a:lnTo>
                    <a:pt x="172" y="22"/>
                  </a:lnTo>
                  <a:lnTo>
                    <a:pt x="177" y="17"/>
                  </a:lnTo>
                  <a:lnTo>
                    <a:pt x="181" y="14"/>
                  </a:lnTo>
                  <a:lnTo>
                    <a:pt x="184" y="11"/>
                  </a:lnTo>
                  <a:lnTo>
                    <a:pt x="189" y="6"/>
                  </a:lnTo>
                  <a:lnTo>
                    <a:pt x="192" y="3"/>
                  </a:lnTo>
                  <a:lnTo>
                    <a:pt x="196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8" name="Freeform 141"/>
            <p:cNvSpPr>
              <a:spLocks/>
            </p:cNvSpPr>
            <p:nvPr/>
          </p:nvSpPr>
          <p:spPr bwMode="auto">
            <a:xfrm>
              <a:off x="2205" y="1170"/>
              <a:ext cx="274" cy="229"/>
            </a:xfrm>
            <a:custGeom>
              <a:avLst/>
              <a:gdLst>
                <a:gd name="T0" fmla="*/ 3 w 274"/>
                <a:gd name="T1" fmla="*/ 224 h 229"/>
                <a:gd name="T2" fmla="*/ 9 w 274"/>
                <a:gd name="T3" fmla="*/ 218 h 229"/>
                <a:gd name="T4" fmla="*/ 20 w 274"/>
                <a:gd name="T5" fmla="*/ 209 h 229"/>
                <a:gd name="T6" fmla="*/ 29 w 274"/>
                <a:gd name="T7" fmla="*/ 200 h 229"/>
                <a:gd name="T8" fmla="*/ 38 w 274"/>
                <a:gd name="T9" fmla="*/ 193 h 229"/>
                <a:gd name="T10" fmla="*/ 49 w 274"/>
                <a:gd name="T11" fmla="*/ 183 h 229"/>
                <a:gd name="T12" fmla="*/ 57 w 274"/>
                <a:gd name="T13" fmla="*/ 176 h 229"/>
                <a:gd name="T14" fmla="*/ 63 w 274"/>
                <a:gd name="T15" fmla="*/ 170 h 229"/>
                <a:gd name="T16" fmla="*/ 70 w 274"/>
                <a:gd name="T17" fmla="*/ 165 h 229"/>
                <a:gd name="T18" fmla="*/ 80 w 274"/>
                <a:gd name="T19" fmla="*/ 156 h 229"/>
                <a:gd name="T20" fmla="*/ 99 w 274"/>
                <a:gd name="T21" fmla="*/ 140 h 229"/>
                <a:gd name="T22" fmla="*/ 107 w 274"/>
                <a:gd name="T23" fmla="*/ 133 h 229"/>
                <a:gd name="T24" fmla="*/ 117 w 274"/>
                <a:gd name="T25" fmla="*/ 124 h 229"/>
                <a:gd name="T26" fmla="*/ 124 w 274"/>
                <a:gd name="T27" fmla="*/ 118 h 229"/>
                <a:gd name="T28" fmla="*/ 131 w 274"/>
                <a:gd name="T29" fmla="*/ 112 h 229"/>
                <a:gd name="T30" fmla="*/ 138 w 274"/>
                <a:gd name="T31" fmla="*/ 107 h 229"/>
                <a:gd name="T32" fmla="*/ 148 w 274"/>
                <a:gd name="T33" fmla="*/ 98 h 229"/>
                <a:gd name="T34" fmla="*/ 155 w 274"/>
                <a:gd name="T35" fmla="*/ 93 h 229"/>
                <a:gd name="T36" fmla="*/ 161 w 274"/>
                <a:gd name="T37" fmla="*/ 87 h 229"/>
                <a:gd name="T38" fmla="*/ 168 w 274"/>
                <a:gd name="T39" fmla="*/ 82 h 229"/>
                <a:gd name="T40" fmla="*/ 175 w 274"/>
                <a:gd name="T41" fmla="*/ 77 h 229"/>
                <a:gd name="T42" fmla="*/ 183 w 274"/>
                <a:gd name="T43" fmla="*/ 69 h 229"/>
                <a:gd name="T44" fmla="*/ 190 w 274"/>
                <a:gd name="T45" fmla="*/ 64 h 229"/>
                <a:gd name="T46" fmla="*/ 196 w 274"/>
                <a:gd name="T47" fmla="*/ 58 h 229"/>
                <a:gd name="T48" fmla="*/ 203 w 274"/>
                <a:gd name="T49" fmla="*/ 53 h 229"/>
                <a:gd name="T50" fmla="*/ 211 w 274"/>
                <a:gd name="T51" fmla="*/ 47 h 229"/>
                <a:gd name="T52" fmla="*/ 223 w 274"/>
                <a:gd name="T53" fmla="*/ 36 h 229"/>
                <a:gd name="T54" fmla="*/ 230 w 274"/>
                <a:gd name="T55" fmla="*/ 31 h 229"/>
                <a:gd name="T56" fmla="*/ 237 w 274"/>
                <a:gd name="T57" fmla="*/ 26 h 229"/>
                <a:gd name="T58" fmla="*/ 246 w 274"/>
                <a:gd name="T59" fmla="*/ 20 h 229"/>
                <a:gd name="T60" fmla="*/ 255 w 274"/>
                <a:gd name="T61" fmla="*/ 13 h 229"/>
                <a:gd name="T62" fmla="*/ 264 w 274"/>
                <a:gd name="T63" fmla="*/ 6 h 229"/>
                <a:gd name="T64" fmla="*/ 273 w 274"/>
                <a:gd name="T65" fmla="*/ 0 h 2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4"/>
                <a:gd name="T100" fmla="*/ 0 h 229"/>
                <a:gd name="T101" fmla="*/ 274 w 274"/>
                <a:gd name="T102" fmla="*/ 229 h 2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4" h="229">
                  <a:moveTo>
                    <a:pt x="0" y="228"/>
                  </a:moveTo>
                  <a:lnTo>
                    <a:pt x="3" y="224"/>
                  </a:lnTo>
                  <a:lnTo>
                    <a:pt x="7" y="221"/>
                  </a:lnTo>
                  <a:lnTo>
                    <a:pt x="9" y="218"/>
                  </a:lnTo>
                  <a:lnTo>
                    <a:pt x="17" y="212"/>
                  </a:lnTo>
                  <a:lnTo>
                    <a:pt x="20" y="209"/>
                  </a:lnTo>
                  <a:lnTo>
                    <a:pt x="23" y="207"/>
                  </a:lnTo>
                  <a:lnTo>
                    <a:pt x="29" y="200"/>
                  </a:lnTo>
                  <a:lnTo>
                    <a:pt x="35" y="196"/>
                  </a:lnTo>
                  <a:lnTo>
                    <a:pt x="38" y="193"/>
                  </a:lnTo>
                  <a:lnTo>
                    <a:pt x="43" y="188"/>
                  </a:lnTo>
                  <a:lnTo>
                    <a:pt x="49" y="183"/>
                  </a:lnTo>
                  <a:lnTo>
                    <a:pt x="53" y="179"/>
                  </a:lnTo>
                  <a:lnTo>
                    <a:pt x="57" y="176"/>
                  </a:lnTo>
                  <a:lnTo>
                    <a:pt x="61" y="173"/>
                  </a:lnTo>
                  <a:lnTo>
                    <a:pt x="63" y="170"/>
                  </a:lnTo>
                  <a:lnTo>
                    <a:pt x="67" y="167"/>
                  </a:lnTo>
                  <a:lnTo>
                    <a:pt x="70" y="165"/>
                  </a:lnTo>
                  <a:lnTo>
                    <a:pt x="77" y="159"/>
                  </a:lnTo>
                  <a:lnTo>
                    <a:pt x="80" y="156"/>
                  </a:lnTo>
                  <a:lnTo>
                    <a:pt x="91" y="147"/>
                  </a:lnTo>
                  <a:lnTo>
                    <a:pt x="99" y="140"/>
                  </a:lnTo>
                  <a:lnTo>
                    <a:pt x="102" y="136"/>
                  </a:lnTo>
                  <a:lnTo>
                    <a:pt x="107" y="133"/>
                  </a:lnTo>
                  <a:lnTo>
                    <a:pt x="114" y="127"/>
                  </a:lnTo>
                  <a:lnTo>
                    <a:pt x="117" y="124"/>
                  </a:lnTo>
                  <a:lnTo>
                    <a:pt x="120" y="121"/>
                  </a:lnTo>
                  <a:lnTo>
                    <a:pt x="124" y="118"/>
                  </a:lnTo>
                  <a:lnTo>
                    <a:pt x="128" y="115"/>
                  </a:lnTo>
                  <a:lnTo>
                    <a:pt x="131" y="112"/>
                  </a:lnTo>
                  <a:lnTo>
                    <a:pt x="134" y="109"/>
                  </a:lnTo>
                  <a:lnTo>
                    <a:pt x="138" y="107"/>
                  </a:lnTo>
                  <a:lnTo>
                    <a:pt x="143" y="102"/>
                  </a:lnTo>
                  <a:lnTo>
                    <a:pt x="148" y="98"/>
                  </a:lnTo>
                  <a:lnTo>
                    <a:pt x="150" y="95"/>
                  </a:lnTo>
                  <a:lnTo>
                    <a:pt x="155" y="93"/>
                  </a:lnTo>
                  <a:lnTo>
                    <a:pt x="158" y="90"/>
                  </a:lnTo>
                  <a:lnTo>
                    <a:pt x="161" y="87"/>
                  </a:lnTo>
                  <a:lnTo>
                    <a:pt x="165" y="85"/>
                  </a:lnTo>
                  <a:lnTo>
                    <a:pt x="168" y="82"/>
                  </a:lnTo>
                  <a:lnTo>
                    <a:pt x="172" y="79"/>
                  </a:lnTo>
                  <a:lnTo>
                    <a:pt x="175" y="77"/>
                  </a:lnTo>
                  <a:lnTo>
                    <a:pt x="179" y="72"/>
                  </a:lnTo>
                  <a:lnTo>
                    <a:pt x="183" y="69"/>
                  </a:lnTo>
                  <a:lnTo>
                    <a:pt x="186" y="66"/>
                  </a:lnTo>
                  <a:lnTo>
                    <a:pt x="190" y="64"/>
                  </a:lnTo>
                  <a:lnTo>
                    <a:pt x="193" y="61"/>
                  </a:lnTo>
                  <a:lnTo>
                    <a:pt x="196" y="58"/>
                  </a:lnTo>
                  <a:lnTo>
                    <a:pt x="200" y="56"/>
                  </a:lnTo>
                  <a:lnTo>
                    <a:pt x="203" y="53"/>
                  </a:lnTo>
                  <a:lnTo>
                    <a:pt x="209" y="49"/>
                  </a:lnTo>
                  <a:lnTo>
                    <a:pt x="211" y="47"/>
                  </a:lnTo>
                  <a:lnTo>
                    <a:pt x="219" y="42"/>
                  </a:lnTo>
                  <a:lnTo>
                    <a:pt x="223" y="36"/>
                  </a:lnTo>
                  <a:lnTo>
                    <a:pt x="228" y="34"/>
                  </a:lnTo>
                  <a:lnTo>
                    <a:pt x="230" y="31"/>
                  </a:lnTo>
                  <a:lnTo>
                    <a:pt x="234" y="29"/>
                  </a:lnTo>
                  <a:lnTo>
                    <a:pt x="237" y="26"/>
                  </a:lnTo>
                  <a:lnTo>
                    <a:pt x="243" y="23"/>
                  </a:lnTo>
                  <a:lnTo>
                    <a:pt x="246" y="20"/>
                  </a:lnTo>
                  <a:lnTo>
                    <a:pt x="249" y="18"/>
                  </a:lnTo>
                  <a:lnTo>
                    <a:pt x="255" y="13"/>
                  </a:lnTo>
                  <a:lnTo>
                    <a:pt x="259" y="10"/>
                  </a:lnTo>
                  <a:lnTo>
                    <a:pt x="264" y="6"/>
                  </a:lnTo>
                  <a:lnTo>
                    <a:pt x="267" y="4"/>
                  </a:lnTo>
                  <a:lnTo>
                    <a:pt x="273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39" name="Freeform 142"/>
            <p:cNvSpPr>
              <a:spLocks/>
            </p:cNvSpPr>
            <p:nvPr/>
          </p:nvSpPr>
          <p:spPr bwMode="auto">
            <a:xfrm>
              <a:off x="2478" y="990"/>
              <a:ext cx="262" cy="181"/>
            </a:xfrm>
            <a:custGeom>
              <a:avLst/>
              <a:gdLst>
                <a:gd name="T0" fmla="*/ 0 w 262"/>
                <a:gd name="T1" fmla="*/ 180 h 181"/>
                <a:gd name="T2" fmla="*/ 5 w 262"/>
                <a:gd name="T3" fmla="*/ 175 h 181"/>
                <a:gd name="T4" fmla="*/ 9 w 262"/>
                <a:gd name="T5" fmla="*/ 171 h 181"/>
                <a:gd name="T6" fmla="*/ 12 w 262"/>
                <a:gd name="T7" fmla="*/ 169 h 181"/>
                <a:gd name="T8" fmla="*/ 18 w 262"/>
                <a:gd name="T9" fmla="*/ 166 h 181"/>
                <a:gd name="T10" fmla="*/ 21 w 262"/>
                <a:gd name="T11" fmla="*/ 163 h 181"/>
                <a:gd name="T12" fmla="*/ 30 w 262"/>
                <a:gd name="T13" fmla="*/ 156 h 181"/>
                <a:gd name="T14" fmla="*/ 35 w 262"/>
                <a:gd name="T15" fmla="*/ 154 h 181"/>
                <a:gd name="T16" fmla="*/ 39 w 262"/>
                <a:gd name="T17" fmla="*/ 150 h 181"/>
                <a:gd name="T18" fmla="*/ 44 w 262"/>
                <a:gd name="T19" fmla="*/ 146 h 181"/>
                <a:gd name="T20" fmla="*/ 47 w 262"/>
                <a:gd name="T21" fmla="*/ 144 h 181"/>
                <a:gd name="T22" fmla="*/ 50 w 262"/>
                <a:gd name="T23" fmla="*/ 141 h 181"/>
                <a:gd name="T24" fmla="*/ 54 w 262"/>
                <a:gd name="T25" fmla="*/ 138 h 181"/>
                <a:gd name="T26" fmla="*/ 59 w 262"/>
                <a:gd name="T27" fmla="*/ 135 h 181"/>
                <a:gd name="T28" fmla="*/ 62 w 262"/>
                <a:gd name="T29" fmla="*/ 132 h 181"/>
                <a:gd name="T30" fmla="*/ 66 w 262"/>
                <a:gd name="T31" fmla="*/ 129 h 181"/>
                <a:gd name="T32" fmla="*/ 74 w 262"/>
                <a:gd name="T33" fmla="*/ 124 h 181"/>
                <a:gd name="T34" fmla="*/ 77 w 262"/>
                <a:gd name="T35" fmla="*/ 122 h 181"/>
                <a:gd name="T36" fmla="*/ 80 w 262"/>
                <a:gd name="T37" fmla="*/ 120 h 181"/>
                <a:gd name="T38" fmla="*/ 83 w 262"/>
                <a:gd name="T39" fmla="*/ 117 h 181"/>
                <a:gd name="T40" fmla="*/ 91 w 262"/>
                <a:gd name="T41" fmla="*/ 113 h 181"/>
                <a:gd name="T42" fmla="*/ 95 w 262"/>
                <a:gd name="T43" fmla="*/ 110 h 181"/>
                <a:gd name="T44" fmla="*/ 99 w 262"/>
                <a:gd name="T45" fmla="*/ 106 h 181"/>
                <a:gd name="T46" fmla="*/ 102 w 262"/>
                <a:gd name="T47" fmla="*/ 103 h 181"/>
                <a:gd name="T48" fmla="*/ 105 w 262"/>
                <a:gd name="T49" fmla="*/ 102 h 181"/>
                <a:gd name="T50" fmla="*/ 109 w 262"/>
                <a:gd name="T51" fmla="*/ 99 h 181"/>
                <a:gd name="T52" fmla="*/ 113 w 262"/>
                <a:gd name="T53" fmla="*/ 96 h 181"/>
                <a:gd name="T54" fmla="*/ 117 w 262"/>
                <a:gd name="T55" fmla="*/ 93 h 181"/>
                <a:gd name="T56" fmla="*/ 120 w 262"/>
                <a:gd name="T57" fmla="*/ 91 h 181"/>
                <a:gd name="T58" fmla="*/ 128 w 262"/>
                <a:gd name="T59" fmla="*/ 86 h 181"/>
                <a:gd name="T60" fmla="*/ 131 w 262"/>
                <a:gd name="T61" fmla="*/ 84 h 181"/>
                <a:gd name="T62" fmla="*/ 138 w 262"/>
                <a:gd name="T63" fmla="*/ 79 h 181"/>
                <a:gd name="T64" fmla="*/ 145 w 262"/>
                <a:gd name="T65" fmla="*/ 75 h 181"/>
                <a:gd name="T66" fmla="*/ 148 w 262"/>
                <a:gd name="T67" fmla="*/ 73 h 181"/>
                <a:gd name="T68" fmla="*/ 151 w 262"/>
                <a:gd name="T69" fmla="*/ 69 h 181"/>
                <a:gd name="T70" fmla="*/ 154 w 262"/>
                <a:gd name="T71" fmla="*/ 67 h 181"/>
                <a:gd name="T72" fmla="*/ 158 w 262"/>
                <a:gd name="T73" fmla="*/ 65 h 181"/>
                <a:gd name="T74" fmla="*/ 161 w 262"/>
                <a:gd name="T75" fmla="*/ 63 h 181"/>
                <a:gd name="T76" fmla="*/ 165 w 262"/>
                <a:gd name="T77" fmla="*/ 61 h 181"/>
                <a:gd name="T78" fmla="*/ 168 w 262"/>
                <a:gd name="T79" fmla="*/ 59 h 181"/>
                <a:gd name="T80" fmla="*/ 171 w 262"/>
                <a:gd name="T81" fmla="*/ 57 h 181"/>
                <a:gd name="T82" fmla="*/ 178 w 262"/>
                <a:gd name="T83" fmla="*/ 52 h 181"/>
                <a:gd name="T84" fmla="*/ 181 w 262"/>
                <a:gd name="T85" fmla="*/ 50 h 181"/>
                <a:gd name="T86" fmla="*/ 186 w 262"/>
                <a:gd name="T87" fmla="*/ 47 h 181"/>
                <a:gd name="T88" fmla="*/ 189 w 262"/>
                <a:gd name="T89" fmla="*/ 45 h 181"/>
                <a:gd name="T90" fmla="*/ 193 w 262"/>
                <a:gd name="T91" fmla="*/ 43 h 181"/>
                <a:gd name="T92" fmla="*/ 197 w 262"/>
                <a:gd name="T93" fmla="*/ 40 h 181"/>
                <a:gd name="T94" fmla="*/ 201 w 262"/>
                <a:gd name="T95" fmla="*/ 38 h 181"/>
                <a:gd name="T96" fmla="*/ 204 w 262"/>
                <a:gd name="T97" fmla="*/ 34 h 181"/>
                <a:gd name="T98" fmla="*/ 207 w 262"/>
                <a:gd name="T99" fmla="*/ 32 h 181"/>
                <a:gd name="T100" fmla="*/ 212 w 262"/>
                <a:gd name="T101" fmla="*/ 30 h 181"/>
                <a:gd name="T102" fmla="*/ 214 w 262"/>
                <a:gd name="T103" fmla="*/ 28 h 181"/>
                <a:gd name="T104" fmla="*/ 219 w 262"/>
                <a:gd name="T105" fmla="*/ 25 h 181"/>
                <a:gd name="T106" fmla="*/ 222 w 262"/>
                <a:gd name="T107" fmla="*/ 23 h 181"/>
                <a:gd name="T108" fmla="*/ 228 w 262"/>
                <a:gd name="T109" fmla="*/ 20 h 181"/>
                <a:gd name="T110" fmla="*/ 231 w 262"/>
                <a:gd name="T111" fmla="*/ 18 h 181"/>
                <a:gd name="T112" fmla="*/ 235 w 262"/>
                <a:gd name="T113" fmla="*/ 15 h 181"/>
                <a:gd name="T114" fmla="*/ 239 w 262"/>
                <a:gd name="T115" fmla="*/ 13 h 181"/>
                <a:gd name="T116" fmla="*/ 242 w 262"/>
                <a:gd name="T117" fmla="*/ 11 h 181"/>
                <a:gd name="T118" fmla="*/ 248 w 262"/>
                <a:gd name="T119" fmla="*/ 8 h 181"/>
                <a:gd name="T120" fmla="*/ 251 w 262"/>
                <a:gd name="T121" fmla="*/ 6 h 181"/>
                <a:gd name="T122" fmla="*/ 254 w 262"/>
                <a:gd name="T123" fmla="*/ 4 h 181"/>
                <a:gd name="T124" fmla="*/ 261 w 262"/>
                <a:gd name="T125" fmla="*/ 0 h 18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2"/>
                <a:gd name="T190" fmla="*/ 0 h 181"/>
                <a:gd name="T191" fmla="*/ 262 w 262"/>
                <a:gd name="T192" fmla="*/ 181 h 18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2" h="181">
                  <a:moveTo>
                    <a:pt x="0" y="180"/>
                  </a:moveTo>
                  <a:lnTo>
                    <a:pt x="5" y="175"/>
                  </a:lnTo>
                  <a:lnTo>
                    <a:pt x="9" y="171"/>
                  </a:lnTo>
                  <a:lnTo>
                    <a:pt x="12" y="169"/>
                  </a:lnTo>
                  <a:lnTo>
                    <a:pt x="18" y="166"/>
                  </a:lnTo>
                  <a:lnTo>
                    <a:pt x="21" y="163"/>
                  </a:lnTo>
                  <a:lnTo>
                    <a:pt x="30" y="156"/>
                  </a:lnTo>
                  <a:lnTo>
                    <a:pt x="35" y="154"/>
                  </a:lnTo>
                  <a:lnTo>
                    <a:pt x="39" y="150"/>
                  </a:lnTo>
                  <a:lnTo>
                    <a:pt x="44" y="146"/>
                  </a:lnTo>
                  <a:lnTo>
                    <a:pt x="47" y="144"/>
                  </a:lnTo>
                  <a:lnTo>
                    <a:pt x="50" y="141"/>
                  </a:lnTo>
                  <a:lnTo>
                    <a:pt x="54" y="138"/>
                  </a:lnTo>
                  <a:lnTo>
                    <a:pt x="59" y="135"/>
                  </a:lnTo>
                  <a:lnTo>
                    <a:pt x="62" y="132"/>
                  </a:lnTo>
                  <a:lnTo>
                    <a:pt x="66" y="129"/>
                  </a:lnTo>
                  <a:lnTo>
                    <a:pt x="74" y="124"/>
                  </a:lnTo>
                  <a:lnTo>
                    <a:pt x="77" y="122"/>
                  </a:lnTo>
                  <a:lnTo>
                    <a:pt x="80" y="120"/>
                  </a:lnTo>
                  <a:lnTo>
                    <a:pt x="83" y="117"/>
                  </a:lnTo>
                  <a:lnTo>
                    <a:pt x="91" y="113"/>
                  </a:lnTo>
                  <a:lnTo>
                    <a:pt x="95" y="110"/>
                  </a:lnTo>
                  <a:lnTo>
                    <a:pt x="99" y="106"/>
                  </a:lnTo>
                  <a:lnTo>
                    <a:pt x="102" y="103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3" y="96"/>
                  </a:lnTo>
                  <a:lnTo>
                    <a:pt x="117" y="93"/>
                  </a:lnTo>
                  <a:lnTo>
                    <a:pt x="120" y="91"/>
                  </a:lnTo>
                  <a:lnTo>
                    <a:pt x="128" y="86"/>
                  </a:lnTo>
                  <a:lnTo>
                    <a:pt x="131" y="84"/>
                  </a:lnTo>
                  <a:lnTo>
                    <a:pt x="138" y="79"/>
                  </a:lnTo>
                  <a:lnTo>
                    <a:pt x="145" y="75"/>
                  </a:lnTo>
                  <a:lnTo>
                    <a:pt x="148" y="73"/>
                  </a:lnTo>
                  <a:lnTo>
                    <a:pt x="151" y="69"/>
                  </a:lnTo>
                  <a:lnTo>
                    <a:pt x="154" y="67"/>
                  </a:lnTo>
                  <a:lnTo>
                    <a:pt x="158" y="65"/>
                  </a:lnTo>
                  <a:lnTo>
                    <a:pt x="161" y="63"/>
                  </a:lnTo>
                  <a:lnTo>
                    <a:pt x="165" y="61"/>
                  </a:lnTo>
                  <a:lnTo>
                    <a:pt x="168" y="59"/>
                  </a:lnTo>
                  <a:lnTo>
                    <a:pt x="171" y="57"/>
                  </a:lnTo>
                  <a:lnTo>
                    <a:pt x="178" y="52"/>
                  </a:lnTo>
                  <a:lnTo>
                    <a:pt x="181" y="50"/>
                  </a:lnTo>
                  <a:lnTo>
                    <a:pt x="186" y="47"/>
                  </a:lnTo>
                  <a:lnTo>
                    <a:pt x="189" y="45"/>
                  </a:lnTo>
                  <a:lnTo>
                    <a:pt x="193" y="43"/>
                  </a:lnTo>
                  <a:lnTo>
                    <a:pt x="197" y="40"/>
                  </a:lnTo>
                  <a:lnTo>
                    <a:pt x="201" y="38"/>
                  </a:lnTo>
                  <a:lnTo>
                    <a:pt x="204" y="34"/>
                  </a:lnTo>
                  <a:lnTo>
                    <a:pt x="207" y="32"/>
                  </a:lnTo>
                  <a:lnTo>
                    <a:pt x="212" y="30"/>
                  </a:lnTo>
                  <a:lnTo>
                    <a:pt x="214" y="28"/>
                  </a:lnTo>
                  <a:lnTo>
                    <a:pt x="219" y="25"/>
                  </a:lnTo>
                  <a:lnTo>
                    <a:pt x="222" y="23"/>
                  </a:lnTo>
                  <a:lnTo>
                    <a:pt x="228" y="20"/>
                  </a:lnTo>
                  <a:lnTo>
                    <a:pt x="231" y="18"/>
                  </a:lnTo>
                  <a:lnTo>
                    <a:pt x="235" y="15"/>
                  </a:lnTo>
                  <a:lnTo>
                    <a:pt x="239" y="13"/>
                  </a:lnTo>
                  <a:lnTo>
                    <a:pt x="242" y="11"/>
                  </a:lnTo>
                  <a:lnTo>
                    <a:pt x="248" y="8"/>
                  </a:lnTo>
                  <a:lnTo>
                    <a:pt x="251" y="6"/>
                  </a:lnTo>
                  <a:lnTo>
                    <a:pt x="254" y="4"/>
                  </a:lnTo>
                  <a:lnTo>
                    <a:pt x="261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40" name="Freeform 143"/>
            <p:cNvSpPr>
              <a:spLocks/>
            </p:cNvSpPr>
            <p:nvPr/>
          </p:nvSpPr>
          <p:spPr bwMode="auto">
            <a:xfrm>
              <a:off x="2739" y="827"/>
              <a:ext cx="299" cy="164"/>
            </a:xfrm>
            <a:custGeom>
              <a:avLst/>
              <a:gdLst>
                <a:gd name="T0" fmla="*/ 3 w 299"/>
                <a:gd name="T1" fmla="*/ 159 h 164"/>
                <a:gd name="T2" fmla="*/ 10 w 299"/>
                <a:gd name="T3" fmla="*/ 156 h 164"/>
                <a:gd name="T4" fmla="*/ 20 w 299"/>
                <a:gd name="T5" fmla="*/ 150 h 164"/>
                <a:gd name="T6" fmla="*/ 26 w 299"/>
                <a:gd name="T7" fmla="*/ 146 h 164"/>
                <a:gd name="T8" fmla="*/ 35 w 299"/>
                <a:gd name="T9" fmla="*/ 141 h 164"/>
                <a:gd name="T10" fmla="*/ 44 w 299"/>
                <a:gd name="T11" fmla="*/ 135 h 164"/>
                <a:gd name="T12" fmla="*/ 55 w 299"/>
                <a:gd name="T13" fmla="*/ 129 h 164"/>
                <a:gd name="T14" fmla="*/ 64 w 299"/>
                <a:gd name="T15" fmla="*/ 124 h 164"/>
                <a:gd name="T16" fmla="*/ 73 w 299"/>
                <a:gd name="T17" fmla="*/ 118 h 164"/>
                <a:gd name="T18" fmla="*/ 82 w 299"/>
                <a:gd name="T19" fmla="*/ 114 h 164"/>
                <a:gd name="T20" fmla="*/ 93 w 299"/>
                <a:gd name="T21" fmla="*/ 107 h 164"/>
                <a:gd name="T22" fmla="*/ 108 w 299"/>
                <a:gd name="T23" fmla="*/ 99 h 164"/>
                <a:gd name="T24" fmla="*/ 126 w 299"/>
                <a:gd name="T25" fmla="*/ 89 h 164"/>
                <a:gd name="T26" fmla="*/ 135 w 299"/>
                <a:gd name="T27" fmla="*/ 84 h 164"/>
                <a:gd name="T28" fmla="*/ 149 w 299"/>
                <a:gd name="T29" fmla="*/ 76 h 164"/>
                <a:gd name="T30" fmla="*/ 157 w 299"/>
                <a:gd name="T31" fmla="*/ 72 h 164"/>
                <a:gd name="T32" fmla="*/ 167 w 299"/>
                <a:gd name="T33" fmla="*/ 66 h 164"/>
                <a:gd name="T34" fmla="*/ 176 w 299"/>
                <a:gd name="T35" fmla="*/ 61 h 164"/>
                <a:gd name="T36" fmla="*/ 183 w 299"/>
                <a:gd name="T37" fmla="*/ 57 h 164"/>
                <a:gd name="T38" fmla="*/ 191 w 299"/>
                <a:gd name="T39" fmla="*/ 53 h 164"/>
                <a:gd name="T40" fmla="*/ 200 w 299"/>
                <a:gd name="T41" fmla="*/ 48 h 164"/>
                <a:gd name="T42" fmla="*/ 212 w 299"/>
                <a:gd name="T43" fmla="*/ 42 h 164"/>
                <a:gd name="T44" fmla="*/ 218 w 299"/>
                <a:gd name="T45" fmla="*/ 39 h 164"/>
                <a:gd name="T46" fmla="*/ 225 w 299"/>
                <a:gd name="T47" fmla="*/ 35 h 164"/>
                <a:gd name="T48" fmla="*/ 232 w 299"/>
                <a:gd name="T49" fmla="*/ 31 h 164"/>
                <a:gd name="T50" fmla="*/ 239 w 299"/>
                <a:gd name="T51" fmla="*/ 28 h 164"/>
                <a:gd name="T52" fmla="*/ 247 w 299"/>
                <a:gd name="T53" fmla="*/ 24 h 164"/>
                <a:gd name="T54" fmla="*/ 256 w 299"/>
                <a:gd name="T55" fmla="*/ 20 h 164"/>
                <a:gd name="T56" fmla="*/ 262 w 299"/>
                <a:gd name="T57" fmla="*/ 16 h 164"/>
                <a:gd name="T58" fmla="*/ 270 w 299"/>
                <a:gd name="T59" fmla="*/ 13 h 164"/>
                <a:gd name="T60" fmla="*/ 277 w 299"/>
                <a:gd name="T61" fmla="*/ 9 h 164"/>
                <a:gd name="T62" fmla="*/ 289 w 299"/>
                <a:gd name="T63" fmla="*/ 4 h 164"/>
                <a:gd name="T64" fmla="*/ 298 w 299"/>
                <a:gd name="T65" fmla="*/ 0 h 1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9"/>
                <a:gd name="T100" fmla="*/ 0 h 164"/>
                <a:gd name="T101" fmla="*/ 299 w 299"/>
                <a:gd name="T102" fmla="*/ 164 h 1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9" h="164">
                  <a:moveTo>
                    <a:pt x="0" y="163"/>
                  </a:moveTo>
                  <a:lnTo>
                    <a:pt x="3" y="159"/>
                  </a:lnTo>
                  <a:lnTo>
                    <a:pt x="7" y="158"/>
                  </a:lnTo>
                  <a:lnTo>
                    <a:pt x="10" y="156"/>
                  </a:lnTo>
                  <a:lnTo>
                    <a:pt x="14" y="153"/>
                  </a:lnTo>
                  <a:lnTo>
                    <a:pt x="20" y="150"/>
                  </a:lnTo>
                  <a:lnTo>
                    <a:pt x="23" y="148"/>
                  </a:lnTo>
                  <a:lnTo>
                    <a:pt x="26" y="146"/>
                  </a:lnTo>
                  <a:lnTo>
                    <a:pt x="32" y="143"/>
                  </a:lnTo>
                  <a:lnTo>
                    <a:pt x="35" y="141"/>
                  </a:lnTo>
                  <a:lnTo>
                    <a:pt x="38" y="139"/>
                  </a:lnTo>
                  <a:lnTo>
                    <a:pt x="44" y="135"/>
                  </a:lnTo>
                  <a:lnTo>
                    <a:pt x="50" y="132"/>
                  </a:lnTo>
                  <a:lnTo>
                    <a:pt x="55" y="129"/>
                  </a:lnTo>
                  <a:lnTo>
                    <a:pt x="58" y="127"/>
                  </a:lnTo>
                  <a:lnTo>
                    <a:pt x="64" y="124"/>
                  </a:lnTo>
                  <a:lnTo>
                    <a:pt x="67" y="122"/>
                  </a:lnTo>
                  <a:lnTo>
                    <a:pt x="73" y="118"/>
                  </a:lnTo>
                  <a:lnTo>
                    <a:pt x="76" y="116"/>
                  </a:lnTo>
                  <a:lnTo>
                    <a:pt x="82" y="114"/>
                  </a:lnTo>
                  <a:lnTo>
                    <a:pt x="88" y="110"/>
                  </a:lnTo>
                  <a:lnTo>
                    <a:pt x="93" y="107"/>
                  </a:lnTo>
                  <a:lnTo>
                    <a:pt x="103" y="102"/>
                  </a:lnTo>
                  <a:lnTo>
                    <a:pt x="108" y="99"/>
                  </a:lnTo>
                  <a:lnTo>
                    <a:pt x="112" y="96"/>
                  </a:lnTo>
                  <a:lnTo>
                    <a:pt x="126" y="89"/>
                  </a:lnTo>
                  <a:lnTo>
                    <a:pt x="129" y="87"/>
                  </a:lnTo>
                  <a:lnTo>
                    <a:pt x="135" y="84"/>
                  </a:lnTo>
                  <a:lnTo>
                    <a:pt x="145" y="78"/>
                  </a:lnTo>
                  <a:lnTo>
                    <a:pt x="149" y="76"/>
                  </a:lnTo>
                  <a:lnTo>
                    <a:pt x="153" y="73"/>
                  </a:lnTo>
                  <a:lnTo>
                    <a:pt x="157" y="72"/>
                  </a:lnTo>
                  <a:lnTo>
                    <a:pt x="164" y="68"/>
                  </a:lnTo>
                  <a:lnTo>
                    <a:pt x="167" y="66"/>
                  </a:lnTo>
                  <a:lnTo>
                    <a:pt x="170" y="64"/>
                  </a:lnTo>
                  <a:lnTo>
                    <a:pt x="176" y="61"/>
                  </a:lnTo>
                  <a:lnTo>
                    <a:pt x="179" y="59"/>
                  </a:lnTo>
                  <a:lnTo>
                    <a:pt x="183" y="57"/>
                  </a:lnTo>
                  <a:lnTo>
                    <a:pt x="187" y="55"/>
                  </a:lnTo>
                  <a:lnTo>
                    <a:pt x="191" y="53"/>
                  </a:lnTo>
                  <a:lnTo>
                    <a:pt x="195" y="50"/>
                  </a:lnTo>
                  <a:lnTo>
                    <a:pt x="200" y="48"/>
                  </a:lnTo>
                  <a:lnTo>
                    <a:pt x="204" y="47"/>
                  </a:lnTo>
                  <a:lnTo>
                    <a:pt x="212" y="42"/>
                  </a:lnTo>
                  <a:lnTo>
                    <a:pt x="215" y="40"/>
                  </a:lnTo>
                  <a:lnTo>
                    <a:pt x="218" y="39"/>
                  </a:lnTo>
                  <a:lnTo>
                    <a:pt x="223" y="37"/>
                  </a:lnTo>
                  <a:lnTo>
                    <a:pt x="225" y="35"/>
                  </a:lnTo>
                  <a:lnTo>
                    <a:pt x="229" y="34"/>
                  </a:lnTo>
                  <a:lnTo>
                    <a:pt x="232" y="31"/>
                  </a:lnTo>
                  <a:lnTo>
                    <a:pt x="236" y="29"/>
                  </a:lnTo>
                  <a:lnTo>
                    <a:pt x="239" y="28"/>
                  </a:lnTo>
                  <a:lnTo>
                    <a:pt x="242" y="27"/>
                  </a:lnTo>
                  <a:lnTo>
                    <a:pt x="247" y="24"/>
                  </a:lnTo>
                  <a:lnTo>
                    <a:pt x="251" y="22"/>
                  </a:lnTo>
                  <a:lnTo>
                    <a:pt x="256" y="20"/>
                  </a:lnTo>
                  <a:lnTo>
                    <a:pt x="259" y="18"/>
                  </a:lnTo>
                  <a:lnTo>
                    <a:pt x="262" y="16"/>
                  </a:lnTo>
                  <a:lnTo>
                    <a:pt x="265" y="15"/>
                  </a:lnTo>
                  <a:lnTo>
                    <a:pt x="270" y="13"/>
                  </a:lnTo>
                  <a:lnTo>
                    <a:pt x="272" y="12"/>
                  </a:lnTo>
                  <a:lnTo>
                    <a:pt x="277" y="9"/>
                  </a:lnTo>
                  <a:lnTo>
                    <a:pt x="284" y="6"/>
                  </a:lnTo>
                  <a:lnTo>
                    <a:pt x="289" y="4"/>
                  </a:lnTo>
                  <a:lnTo>
                    <a:pt x="294" y="2"/>
                  </a:lnTo>
                  <a:lnTo>
                    <a:pt x="298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41" name="Freeform 144"/>
            <p:cNvSpPr>
              <a:spLocks/>
            </p:cNvSpPr>
            <p:nvPr/>
          </p:nvSpPr>
          <p:spPr bwMode="auto">
            <a:xfrm>
              <a:off x="3037" y="715"/>
              <a:ext cx="281" cy="113"/>
            </a:xfrm>
            <a:custGeom>
              <a:avLst/>
              <a:gdLst>
                <a:gd name="T0" fmla="*/ 0 w 281"/>
                <a:gd name="T1" fmla="*/ 112 h 113"/>
                <a:gd name="T2" fmla="*/ 3 w 281"/>
                <a:gd name="T3" fmla="*/ 110 h 113"/>
                <a:gd name="T4" fmla="*/ 6 w 281"/>
                <a:gd name="T5" fmla="*/ 108 h 113"/>
                <a:gd name="T6" fmla="*/ 11 w 281"/>
                <a:gd name="T7" fmla="*/ 106 h 113"/>
                <a:gd name="T8" fmla="*/ 18 w 281"/>
                <a:gd name="T9" fmla="*/ 103 h 113"/>
                <a:gd name="T10" fmla="*/ 21 w 281"/>
                <a:gd name="T11" fmla="*/ 101 h 113"/>
                <a:gd name="T12" fmla="*/ 25 w 281"/>
                <a:gd name="T13" fmla="*/ 100 h 113"/>
                <a:gd name="T14" fmla="*/ 27 w 281"/>
                <a:gd name="T15" fmla="*/ 98 h 113"/>
                <a:gd name="T16" fmla="*/ 31 w 281"/>
                <a:gd name="T17" fmla="*/ 97 h 113"/>
                <a:gd name="T18" fmla="*/ 36 w 281"/>
                <a:gd name="T19" fmla="*/ 94 h 113"/>
                <a:gd name="T20" fmla="*/ 39 w 281"/>
                <a:gd name="T21" fmla="*/ 93 h 113"/>
                <a:gd name="T22" fmla="*/ 44 w 281"/>
                <a:gd name="T23" fmla="*/ 91 h 113"/>
                <a:gd name="T24" fmla="*/ 47 w 281"/>
                <a:gd name="T25" fmla="*/ 89 h 113"/>
                <a:gd name="T26" fmla="*/ 53 w 281"/>
                <a:gd name="T27" fmla="*/ 87 h 113"/>
                <a:gd name="T28" fmla="*/ 58 w 281"/>
                <a:gd name="T29" fmla="*/ 86 h 113"/>
                <a:gd name="T30" fmla="*/ 61 w 281"/>
                <a:gd name="T31" fmla="*/ 84 h 113"/>
                <a:gd name="T32" fmla="*/ 66 w 281"/>
                <a:gd name="T33" fmla="*/ 82 h 113"/>
                <a:gd name="T34" fmla="*/ 70 w 281"/>
                <a:gd name="T35" fmla="*/ 80 h 113"/>
                <a:gd name="T36" fmla="*/ 73 w 281"/>
                <a:gd name="T37" fmla="*/ 79 h 113"/>
                <a:gd name="T38" fmla="*/ 78 w 281"/>
                <a:gd name="T39" fmla="*/ 77 h 113"/>
                <a:gd name="T40" fmla="*/ 80 w 281"/>
                <a:gd name="T41" fmla="*/ 75 h 113"/>
                <a:gd name="T42" fmla="*/ 88 w 281"/>
                <a:gd name="T43" fmla="*/ 72 h 113"/>
                <a:gd name="T44" fmla="*/ 91 w 281"/>
                <a:gd name="T45" fmla="*/ 70 h 113"/>
                <a:gd name="T46" fmla="*/ 94 w 281"/>
                <a:gd name="T47" fmla="*/ 69 h 113"/>
                <a:gd name="T48" fmla="*/ 97 w 281"/>
                <a:gd name="T49" fmla="*/ 68 h 113"/>
                <a:gd name="T50" fmla="*/ 101 w 281"/>
                <a:gd name="T51" fmla="*/ 66 h 113"/>
                <a:gd name="T52" fmla="*/ 105 w 281"/>
                <a:gd name="T53" fmla="*/ 65 h 113"/>
                <a:gd name="T54" fmla="*/ 108 w 281"/>
                <a:gd name="T55" fmla="*/ 63 h 113"/>
                <a:gd name="T56" fmla="*/ 114 w 281"/>
                <a:gd name="T57" fmla="*/ 61 h 113"/>
                <a:gd name="T58" fmla="*/ 119 w 281"/>
                <a:gd name="T59" fmla="*/ 59 h 113"/>
                <a:gd name="T60" fmla="*/ 123 w 281"/>
                <a:gd name="T61" fmla="*/ 58 h 113"/>
                <a:gd name="T62" fmla="*/ 126 w 281"/>
                <a:gd name="T63" fmla="*/ 56 h 113"/>
                <a:gd name="T64" fmla="*/ 129 w 281"/>
                <a:gd name="T65" fmla="*/ 55 h 113"/>
                <a:gd name="T66" fmla="*/ 133 w 281"/>
                <a:gd name="T67" fmla="*/ 54 h 113"/>
                <a:gd name="T68" fmla="*/ 138 w 281"/>
                <a:gd name="T69" fmla="*/ 51 h 113"/>
                <a:gd name="T70" fmla="*/ 144 w 281"/>
                <a:gd name="T71" fmla="*/ 49 h 113"/>
                <a:gd name="T72" fmla="*/ 147 w 281"/>
                <a:gd name="T73" fmla="*/ 48 h 113"/>
                <a:gd name="T74" fmla="*/ 152 w 281"/>
                <a:gd name="T75" fmla="*/ 46 h 113"/>
                <a:gd name="T76" fmla="*/ 161 w 281"/>
                <a:gd name="T77" fmla="*/ 42 h 113"/>
                <a:gd name="T78" fmla="*/ 165 w 281"/>
                <a:gd name="T79" fmla="*/ 41 h 113"/>
                <a:gd name="T80" fmla="*/ 170 w 281"/>
                <a:gd name="T81" fmla="*/ 40 h 113"/>
                <a:gd name="T82" fmla="*/ 176 w 281"/>
                <a:gd name="T83" fmla="*/ 36 h 113"/>
                <a:gd name="T84" fmla="*/ 179 w 281"/>
                <a:gd name="T85" fmla="*/ 35 h 113"/>
                <a:gd name="T86" fmla="*/ 183 w 281"/>
                <a:gd name="T87" fmla="*/ 34 h 113"/>
                <a:gd name="T88" fmla="*/ 186 w 281"/>
                <a:gd name="T89" fmla="*/ 33 h 113"/>
                <a:gd name="T90" fmla="*/ 189 w 281"/>
                <a:gd name="T91" fmla="*/ 31 h 113"/>
                <a:gd name="T92" fmla="*/ 196 w 281"/>
                <a:gd name="T93" fmla="*/ 29 h 113"/>
                <a:gd name="T94" fmla="*/ 203 w 281"/>
                <a:gd name="T95" fmla="*/ 26 h 113"/>
                <a:gd name="T96" fmla="*/ 206 w 281"/>
                <a:gd name="T97" fmla="*/ 25 h 113"/>
                <a:gd name="T98" fmla="*/ 211 w 281"/>
                <a:gd name="T99" fmla="*/ 24 h 113"/>
                <a:gd name="T100" fmla="*/ 216 w 281"/>
                <a:gd name="T101" fmla="*/ 22 h 113"/>
                <a:gd name="T102" fmla="*/ 223 w 281"/>
                <a:gd name="T103" fmla="*/ 19 h 113"/>
                <a:gd name="T104" fmla="*/ 229 w 281"/>
                <a:gd name="T105" fmla="*/ 17 h 113"/>
                <a:gd name="T106" fmla="*/ 236 w 281"/>
                <a:gd name="T107" fmla="*/ 15 h 113"/>
                <a:gd name="T108" fmla="*/ 243 w 281"/>
                <a:gd name="T109" fmla="*/ 12 h 113"/>
                <a:gd name="T110" fmla="*/ 246 w 281"/>
                <a:gd name="T111" fmla="*/ 11 h 113"/>
                <a:gd name="T112" fmla="*/ 250 w 281"/>
                <a:gd name="T113" fmla="*/ 10 h 113"/>
                <a:gd name="T114" fmla="*/ 254 w 281"/>
                <a:gd name="T115" fmla="*/ 8 h 113"/>
                <a:gd name="T116" fmla="*/ 260 w 281"/>
                <a:gd name="T117" fmla="*/ 6 h 113"/>
                <a:gd name="T118" fmla="*/ 262 w 281"/>
                <a:gd name="T119" fmla="*/ 5 h 113"/>
                <a:gd name="T120" fmla="*/ 267 w 281"/>
                <a:gd name="T121" fmla="*/ 4 h 113"/>
                <a:gd name="T122" fmla="*/ 272 w 281"/>
                <a:gd name="T123" fmla="*/ 2 h 113"/>
                <a:gd name="T124" fmla="*/ 280 w 281"/>
                <a:gd name="T125" fmla="*/ 0 h 11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1"/>
                <a:gd name="T190" fmla="*/ 0 h 113"/>
                <a:gd name="T191" fmla="*/ 281 w 281"/>
                <a:gd name="T192" fmla="*/ 113 h 11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1" h="113">
                  <a:moveTo>
                    <a:pt x="0" y="112"/>
                  </a:moveTo>
                  <a:lnTo>
                    <a:pt x="3" y="110"/>
                  </a:lnTo>
                  <a:lnTo>
                    <a:pt x="6" y="108"/>
                  </a:lnTo>
                  <a:lnTo>
                    <a:pt x="11" y="106"/>
                  </a:lnTo>
                  <a:lnTo>
                    <a:pt x="18" y="103"/>
                  </a:lnTo>
                  <a:lnTo>
                    <a:pt x="21" y="101"/>
                  </a:lnTo>
                  <a:lnTo>
                    <a:pt x="25" y="100"/>
                  </a:lnTo>
                  <a:lnTo>
                    <a:pt x="27" y="98"/>
                  </a:lnTo>
                  <a:lnTo>
                    <a:pt x="31" y="97"/>
                  </a:lnTo>
                  <a:lnTo>
                    <a:pt x="36" y="94"/>
                  </a:lnTo>
                  <a:lnTo>
                    <a:pt x="39" y="93"/>
                  </a:lnTo>
                  <a:lnTo>
                    <a:pt x="44" y="91"/>
                  </a:lnTo>
                  <a:lnTo>
                    <a:pt x="47" y="89"/>
                  </a:lnTo>
                  <a:lnTo>
                    <a:pt x="53" y="87"/>
                  </a:lnTo>
                  <a:lnTo>
                    <a:pt x="58" y="86"/>
                  </a:lnTo>
                  <a:lnTo>
                    <a:pt x="61" y="84"/>
                  </a:lnTo>
                  <a:lnTo>
                    <a:pt x="66" y="82"/>
                  </a:lnTo>
                  <a:lnTo>
                    <a:pt x="70" y="80"/>
                  </a:lnTo>
                  <a:lnTo>
                    <a:pt x="73" y="79"/>
                  </a:lnTo>
                  <a:lnTo>
                    <a:pt x="78" y="77"/>
                  </a:lnTo>
                  <a:lnTo>
                    <a:pt x="80" y="75"/>
                  </a:lnTo>
                  <a:lnTo>
                    <a:pt x="88" y="72"/>
                  </a:lnTo>
                  <a:lnTo>
                    <a:pt x="91" y="70"/>
                  </a:lnTo>
                  <a:lnTo>
                    <a:pt x="94" y="69"/>
                  </a:lnTo>
                  <a:lnTo>
                    <a:pt x="97" y="68"/>
                  </a:lnTo>
                  <a:lnTo>
                    <a:pt x="101" y="66"/>
                  </a:lnTo>
                  <a:lnTo>
                    <a:pt x="105" y="65"/>
                  </a:lnTo>
                  <a:lnTo>
                    <a:pt x="108" y="63"/>
                  </a:lnTo>
                  <a:lnTo>
                    <a:pt x="114" y="61"/>
                  </a:lnTo>
                  <a:lnTo>
                    <a:pt x="119" y="59"/>
                  </a:lnTo>
                  <a:lnTo>
                    <a:pt x="123" y="58"/>
                  </a:lnTo>
                  <a:lnTo>
                    <a:pt x="126" y="56"/>
                  </a:lnTo>
                  <a:lnTo>
                    <a:pt x="129" y="55"/>
                  </a:lnTo>
                  <a:lnTo>
                    <a:pt x="133" y="54"/>
                  </a:lnTo>
                  <a:lnTo>
                    <a:pt x="138" y="51"/>
                  </a:lnTo>
                  <a:lnTo>
                    <a:pt x="144" y="49"/>
                  </a:lnTo>
                  <a:lnTo>
                    <a:pt x="147" y="48"/>
                  </a:lnTo>
                  <a:lnTo>
                    <a:pt x="152" y="46"/>
                  </a:lnTo>
                  <a:lnTo>
                    <a:pt x="161" y="42"/>
                  </a:lnTo>
                  <a:lnTo>
                    <a:pt x="165" y="41"/>
                  </a:lnTo>
                  <a:lnTo>
                    <a:pt x="170" y="40"/>
                  </a:lnTo>
                  <a:lnTo>
                    <a:pt x="176" y="36"/>
                  </a:lnTo>
                  <a:lnTo>
                    <a:pt x="179" y="35"/>
                  </a:lnTo>
                  <a:lnTo>
                    <a:pt x="183" y="34"/>
                  </a:lnTo>
                  <a:lnTo>
                    <a:pt x="186" y="33"/>
                  </a:lnTo>
                  <a:lnTo>
                    <a:pt x="189" y="31"/>
                  </a:lnTo>
                  <a:lnTo>
                    <a:pt x="196" y="29"/>
                  </a:lnTo>
                  <a:lnTo>
                    <a:pt x="203" y="26"/>
                  </a:lnTo>
                  <a:lnTo>
                    <a:pt x="206" y="25"/>
                  </a:lnTo>
                  <a:lnTo>
                    <a:pt x="211" y="24"/>
                  </a:lnTo>
                  <a:lnTo>
                    <a:pt x="216" y="22"/>
                  </a:lnTo>
                  <a:lnTo>
                    <a:pt x="223" y="19"/>
                  </a:lnTo>
                  <a:lnTo>
                    <a:pt x="229" y="17"/>
                  </a:lnTo>
                  <a:lnTo>
                    <a:pt x="236" y="15"/>
                  </a:lnTo>
                  <a:lnTo>
                    <a:pt x="243" y="12"/>
                  </a:lnTo>
                  <a:lnTo>
                    <a:pt x="246" y="11"/>
                  </a:lnTo>
                  <a:lnTo>
                    <a:pt x="250" y="10"/>
                  </a:lnTo>
                  <a:lnTo>
                    <a:pt x="254" y="8"/>
                  </a:lnTo>
                  <a:lnTo>
                    <a:pt x="260" y="6"/>
                  </a:lnTo>
                  <a:lnTo>
                    <a:pt x="262" y="5"/>
                  </a:lnTo>
                  <a:lnTo>
                    <a:pt x="267" y="4"/>
                  </a:lnTo>
                  <a:lnTo>
                    <a:pt x="272" y="2"/>
                  </a:lnTo>
                  <a:lnTo>
                    <a:pt x="280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42" name="Freeform 145"/>
            <p:cNvSpPr>
              <a:spLocks/>
            </p:cNvSpPr>
            <p:nvPr/>
          </p:nvSpPr>
          <p:spPr bwMode="auto">
            <a:xfrm>
              <a:off x="3317" y="626"/>
              <a:ext cx="332" cy="90"/>
            </a:xfrm>
            <a:custGeom>
              <a:avLst/>
              <a:gdLst>
                <a:gd name="T0" fmla="*/ 5 w 332"/>
                <a:gd name="T1" fmla="*/ 86 h 90"/>
                <a:gd name="T2" fmla="*/ 17 w 332"/>
                <a:gd name="T3" fmla="*/ 82 h 90"/>
                <a:gd name="T4" fmla="*/ 27 w 332"/>
                <a:gd name="T5" fmla="*/ 78 h 90"/>
                <a:gd name="T6" fmla="*/ 38 w 332"/>
                <a:gd name="T7" fmla="*/ 75 h 90"/>
                <a:gd name="T8" fmla="*/ 48 w 332"/>
                <a:gd name="T9" fmla="*/ 72 h 90"/>
                <a:gd name="T10" fmla="*/ 56 w 332"/>
                <a:gd name="T11" fmla="*/ 70 h 90"/>
                <a:gd name="T12" fmla="*/ 72 w 332"/>
                <a:gd name="T13" fmla="*/ 66 h 90"/>
                <a:gd name="T14" fmla="*/ 80 w 332"/>
                <a:gd name="T15" fmla="*/ 63 h 90"/>
                <a:gd name="T16" fmla="*/ 88 w 332"/>
                <a:gd name="T17" fmla="*/ 61 h 90"/>
                <a:gd name="T18" fmla="*/ 102 w 332"/>
                <a:gd name="T19" fmla="*/ 56 h 90"/>
                <a:gd name="T20" fmla="*/ 109 w 332"/>
                <a:gd name="T21" fmla="*/ 54 h 90"/>
                <a:gd name="T22" fmla="*/ 121 w 332"/>
                <a:gd name="T23" fmla="*/ 51 h 90"/>
                <a:gd name="T24" fmla="*/ 136 w 332"/>
                <a:gd name="T25" fmla="*/ 46 h 90"/>
                <a:gd name="T26" fmla="*/ 144 w 332"/>
                <a:gd name="T27" fmla="*/ 44 h 90"/>
                <a:gd name="T28" fmla="*/ 152 w 332"/>
                <a:gd name="T29" fmla="*/ 42 h 90"/>
                <a:gd name="T30" fmla="*/ 169 w 332"/>
                <a:gd name="T31" fmla="*/ 37 h 90"/>
                <a:gd name="T32" fmla="*/ 176 w 332"/>
                <a:gd name="T33" fmla="*/ 35 h 90"/>
                <a:gd name="T34" fmla="*/ 189 w 332"/>
                <a:gd name="T35" fmla="*/ 32 h 90"/>
                <a:gd name="T36" fmla="*/ 199 w 332"/>
                <a:gd name="T37" fmla="*/ 30 h 90"/>
                <a:gd name="T38" fmla="*/ 207 w 332"/>
                <a:gd name="T39" fmla="*/ 27 h 90"/>
                <a:gd name="T40" fmla="*/ 220 w 332"/>
                <a:gd name="T41" fmla="*/ 24 h 90"/>
                <a:gd name="T42" fmla="*/ 230 w 332"/>
                <a:gd name="T43" fmla="*/ 22 h 90"/>
                <a:gd name="T44" fmla="*/ 241 w 332"/>
                <a:gd name="T45" fmla="*/ 19 h 90"/>
                <a:gd name="T46" fmla="*/ 256 w 332"/>
                <a:gd name="T47" fmla="*/ 15 h 90"/>
                <a:gd name="T48" fmla="*/ 263 w 332"/>
                <a:gd name="T49" fmla="*/ 14 h 90"/>
                <a:gd name="T50" fmla="*/ 269 w 332"/>
                <a:gd name="T51" fmla="*/ 12 h 90"/>
                <a:gd name="T52" fmla="*/ 286 w 332"/>
                <a:gd name="T53" fmla="*/ 9 h 90"/>
                <a:gd name="T54" fmla="*/ 294 w 332"/>
                <a:gd name="T55" fmla="*/ 7 h 90"/>
                <a:gd name="T56" fmla="*/ 301 w 332"/>
                <a:gd name="T57" fmla="*/ 6 h 90"/>
                <a:gd name="T58" fmla="*/ 309 w 332"/>
                <a:gd name="T59" fmla="*/ 4 h 90"/>
                <a:gd name="T60" fmla="*/ 317 w 332"/>
                <a:gd name="T61" fmla="*/ 3 h 90"/>
                <a:gd name="T62" fmla="*/ 323 w 332"/>
                <a:gd name="T63" fmla="*/ 1 h 90"/>
                <a:gd name="T64" fmla="*/ 331 w 332"/>
                <a:gd name="T65" fmla="*/ 0 h 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90"/>
                <a:gd name="T101" fmla="*/ 332 w 332"/>
                <a:gd name="T102" fmla="*/ 90 h 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90">
                  <a:moveTo>
                    <a:pt x="0" y="89"/>
                  </a:moveTo>
                  <a:lnTo>
                    <a:pt x="5" y="86"/>
                  </a:lnTo>
                  <a:lnTo>
                    <a:pt x="13" y="84"/>
                  </a:lnTo>
                  <a:lnTo>
                    <a:pt x="17" y="82"/>
                  </a:lnTo>
                  <a:lnTo>
                    <a:pt x="25" y="80"/>
                  </a:lnTo>
                  <a:lnTo>
                    <a:pt x="27" y="78"/>
                  </a:lnTo>
                  <a:lnTo>
                    <a:pt x="34" y="77"/>
                  </a:lnTo>
                  <a:lnTo>
                    <a:pt x="38" y="75"/>
                  </a:lnTo>
                  <a:lnTo>
                    <a:pt x="44" y="73"/>
                  </a:lnTo>
                  <a:lnTo>
                    <a:pt x="48" y="72"/>
                  </a:lnTo>
                  <a:lnTo>
                    <a:pt x="52" y="71"/>
                  </a:lnTo>
                  <a:lnTo>
                    <a:pt x="56" y="70"/>
                  </a:lnTo>
                  <a:lnTo>
                    <a:pt x="69" y="66"/>
                  </a:lnTo>
                  <a:lnTo>
                    <a:pt x="72" y="66"/>
                  </a:lnTo>
                  <a:lnTo>
                    <a:pt x="74" y="64"/>
                  </a:lnTo>
                  <a:lnTo>
                    <a:pt x="80" y="63"/>
                  </a:lnTo>
                  <a:lnTo>
                    <a:pt x="83" y="62"/>
                  </a:lnTo>
                  <a:lnTo>
                    <a:pt x="88" y="61"/>
                  </a:lnTo>
                  <a:lnTo>
                    <a:pt x="96" y="58"/>
                  </a:lnTo>
                  <a:lnTo>
                    <a:pt x="102" y="56"/>
                  </a:lnTo>
                  <a:lnTo>
                    <a:pt x="106" y="55"/>
                  </a:lnTo>
                  <a:lnTo>
                    <a:pt x="109" y="54"/>
                  </a:lnTo>
                  <a:lnTo>
                    <a:pt x="114" y="52"/>
                  </a:lnTo>
                  <a:lnTo>
                    <a:pt x="121" y="51"/>
                  </a:lnTo>
                  <a:lnTo>
                    <a:pt x="132" y="47"/>
                  </a:lnTo>
                  <a:lnTo>
                    <a:pt x="136" y="46"/>
                  </a:lnTo>
                  <a:lnTo>
                    <a:pt x="139" y="46"/>
                  </a:lnTo>
                  <a:lnTo>
                    <a:pt x="144" y="44"/>
                  </a:lnTo>
                  <a:lnTo>
                    <a:pt x="147" y="43"/>
                  </a:lnTo>
                  <a:lnTo>
                    <a:pt x="152" y="42"/>
                  </a:lnTo>
                  <a:lnTo>
                    <a:pt x="161" y="39"/>
                  </a:lnTo>
                  <a:lnTo>
                    <a:pt x="169" y="37"/>
                  </a:lnTo>
                  <a:lnTo>
                    <a:pt x="172" y="37"/>
                  </a:lnTo>
                  <a:lnTo>
                    <a:pt x="176" y="35"/>
                  </a:lnTo>
                  <a:lnTo>
                    <a:pt x="183" y="34"/>
                  </a:lnTo>
                  <a:lnTo>
                    <a:pt x="189" y="32"/>
                  </a:lnTo>
                  <a:lnTo>
                    <a:pt x="196" y="30"/>
                  </a:lnTo>
                  <a:lnTo>
                    <a:pt x="199" y="30"/>
                  </a:lnTo>
                  <a:lnTo>
                    <a:pt x="203" y="28"/>
                  </a:lnTo>
                  <a:lnTo>
                    <a:pt x="207" y="27"/>
                  </a:lnTo>
                  <a:lnTo>
                    <a:pt x="213" y="25"/>
                  </a:lnTo>
                  <a:lnTo>
                    <a:pt x="220" y="24"/>
                  </a:lnTo>
                  <a:lnTo>
                    <a:pt x="224" y="23"/>
                  </a:lnTo>
                  <a:lnTo>
                    <a:pt x="230" y="22"/>
                  </a:lnTo>
                  <a:lnTo>
                    <a:pt x="236" y="20"/>
                  </a:lnTo>
                  <a:lnTo>
                    <a:pt x="241" y="19"/>
                  </a:lnTo>
                  <a:lnTo>
                    <a:pt x="245" y="18"/>
                  </a:lnTo>
                  <a:lnTo>
                    <a:pt x="256" y="15"/>
                  </a:lnTo>
                  <a:lnTo>
                    <a:pt x="258" y="15"/>
                  </a:lnTo>
                  <a:lnTo>
                    <a:pt x="263" y="14"/>
                  </a:lnTo>
                  <a:lnTo>
                    <a:pt x="267" y="13"/>
                  </a:lnTo>
                  <a:lnTo>
                    <a:pt x="269" y="12"/>
                  </a:lnTo>
                  <a:lnTo>
                    <a:pt x="280" y="10"/>
                  </a:lnTo>
                  <a:lnTo>
                    <a:pt x="286" y="9"/>
                  </a:lnTo>
                  <a:lnTo>
                    <a:pt x="288" y="8"/>
                  </a:lnTo>
                  <a:lnTo>
                    <a:pt x="294" y="7"/>
                  </a:lnTo>
                  <a:lnTo>
                    <a:pt x="296" y="6"/>
                  </a:lnTo>
                  <a:lnTo>
                    <a:pt x="301" y="6"/>
                  </a:lnTo>
                  <a:lnTo>
                    <a:pt x="305" y="4"/>
                  </a:lnTo>
                  <a:lnTo>
                    <a:pt x="309" y="4"/>
                  </a:lnTo>
                  <a:lnTo>
                    <a:pt x="312" y="3"/>
                  </a:lnTo>
                  <a:lnTo>
                    <a:pt x="317" y="3"/>
                  </a:lnTo>
                  <a:lnTo>
                    <a:pt x="320" y="1"/>
                  </a:lnTo>
                  <a:lnTo>
                    <a:pt x="323" y="1"/>
                  </a:lnTo>
                  <a:lnTo>
                    <a:pt x="327" y="0"/>
                  </a:lnTo>
                  <a:lnTo>
                    <a:pt x="331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43" name="Freeform 146"/>
            <p:cNvSpPr>
              <a:spLocks/>
            </p:cNvSpPr>
            <p:nvPr/>
          </p:nvSpPr>
          <p:spPr bwMode="auto">
            <a:xfrm>
              <a:off x="3648" y="585"/>
              <a:ext cx="289" cy="42"/>
            </a:xfrm>
            <a:custGeom>
              <a:avLst/>
              <a:gdLst>
                <a:gd name="T0" fmla="*/ 0 w 289"/>
                <a:gd name="T1" fmla="*/ 41 h 42"/>
                <a:gd name="T2" fmla="*/ 3 w 289"/>
                <a:gd name="T3" fmla="*/ 39 h 42"/>
                <a:gd name="T4" fmla="*/ 11 w 289"/>
                <a:gd name="T5" fmla="*/ 37 h 42"/>
                <a:gd name="T6" fmla="*/ 17 w 289"/>
                <a:gd name="T7" fmla="*/ 36 h 42"/>
                <a:gd name="T8" fmla="*/ 19 w 289"/>
                <a:gd name="T9" fmla="*/ 35 h 42"/>
                <a:gd name="T10" fmla="*/ 23 w 289"/>
                <a:gd name="T11" fmla="*/ 35 h 42"/>
                <a:gd name="T12" fmla="*/ 26 w 289"/>
                <a:gd name="T13" fmla="*/ 35 h 42"/>
                <a:gd name="T14" fmla="*/ 36 w 289"/>
                <a:gd name="T15" fmla="*/ 32 h 42"/>
                <a:gd name="T16" fmla="*/ 46 w 289"/>
                <a:gd name="T17" fmla="*/ 31 h 42"/>
                <a:gd name="T18" fmla="*/ 49 w 289"/>
                <a:gd name="T19" fmla="*/ 30 h 42"/>
                <a:gd name="T20" fmla="*/ 53 w 289"/>
                <a:gd name="T21" fmla="*/ 30 h 42"/>
                <a:gd name="T22" fmla="*/ 58 w 289"/>
                <a:gd name="T23" fmla="*/ 28 h 42"/>
                <a:gd name="T24" fmla="*/ 61 w 289"/>
                <a:gd name="T25" fmla="*/ 28 h 42"/>
                <a:gd name="T26" fmla="*/ 65 w 289"/>
                <a:gd name="T27" fmla="*/ 27 h 42"/>
                <a:gd name="T28" fmla="*/ 73 w 289"/>
                <a:gd name="T29" fmla="*/ 26 h 42"/>
                <a:gd name="T30" fmla="*/ 78 w 289"/>
                <a:gd name="T31" fmla="*/ 25 h 42"/>
                <a:gd name="T32" fmla="*/ 80 w 289"/>
                <a:gd name="T33" fmla="*/ 25 h 42"/>
                <a:gd name="T34" fmla="*/ 87 w 289"/>
                <a:gd name="T35" fmla="*/ 24 h 42"/>
                <a:gd name="T36" fmla="*/ 90 w 289"/>
                <a:gd name="T37" fmla="*/ 23 h 42"/>
                <a:gd name="T38" fmla="*/ 94 w 289"/>
                <a:gd name="T39" fmla="*/ 23 h 42"/>
                <a:gd name="T40" fmla="*/ 97 w 289"/>
                <a:gd name="T41" fmla="*/ 22 h 42"/>
                <a:gd name="T42" fmla="*/ 100 w 289"/>
                <a:gd name="T43" fmla="*/ 21 h 42"/>
                <a:gd name="T44" fmla="*/ 105 w 289"/>
                <a:gd name="T45" fmla="*/ 21 h 42"/>
                <a:gd name="T46" fmla="*/ 109 w 289"/>
                <a:gd name="T47" fmla="*/ 20 h 42"/>
                <a:gd name="T48" fmla="*/ 114 w 289"/>
                <a:gd name="T49" fmla="*/ 19 h 42"/>
                <a:gd name="T50" fmla="*/ 117 w 289"/>
                <a:gd name="T51" fmla="*/ 19 h 42"/>
                <a:gd name="T52" fmla="*/ 123 w 289"/>
                <a:gd name="T53" fmla="*/ 18 h 42"/>
                <a:gd name="T54" fmla="*/ 129 w 289"/>
                <a:gd name="T55" fmla="*/ 17 h 42"/>
                <a:gd name="T56" fmla="*/ 134 w 289"/>
                <a:gd name="T57" fmla="*/ 17 h 42"/>
                <a:gd name="T58" fmla="*/ 138 w 289"/>
                <a:gd name="T59" fmla="*/ 16 h 42"/>
                <a:gd name="T60" fmla="*/ 143 w 289"/>
                <a:gd name="T61" fmla="*/ 15 h 42"/>
                <a:gd name="T62" fmla="*/ 147 w 289"/>
                <a:gd name="T63" fmla="*/ 15 h 42"/>
                <a:gd name="T64" fmla="*/ 153 w 289"/>
                <a:gd name="T65" fmla="*/ 14 h 42"/>
                <a:gd name="T66" fmla="*/ 158 w 289"/>
                <a:gd name="T67" fmla="*/ 14 h 42"/>
                <a:gd name="T68" fmla="*/ 161 w 289"/>
                <a:gd name="T69" fmla="*/ 13 h 42"/>
                <a:gd name="T70" fmla="*/ 164 w 289"/>
                <a:gd name="T71" fmla="*/ 12 h 42"/>
                <a:gd name="T72" fmla="*/ 170 w 289"/>
                <a:gd name="T73" fmla="*/ 12 h 42"/>
                <a:gd name="T74" fmla="*/ 172 w 289"/>
                <a:gd name="T75" fmla="*/ 12 h 42"/>
                <a:gd name="T76" fmla="*/ 179 w 289"/>
                <a:gd name="T77" fmla="*/ 10 h 42"/>
                <a:gd name="T78" fmla="*/ 182 w 289"/>
                <a:gd name="T79" fmla="*/ 10 h 42"/>
                <a:gd name="T80" fmla="*/ 187 w 289"/>
                <a:gd name="T81" fmla="*/ 10 h 42"/>
                <a:gd name="T82" fmla="*/ 191 w 289"/>
                <a:gd name="T83" fmla="*/ 9 h 42"/>
                <a:gd name="T84" fmla="*/ 196 w 289"/>
                <a:gd name="T85" fmla="*/ 9 h 42"/>
                <a:gd name="T86" fmla="*/ 200 w 289"/>
                <a:gd name="T87" fmla="*/ 8 h 42"/>
                <a:gd name="T88" fmla="*/ 205 w 289"/>
                <a:gd name="T89" fmla="*/ 8 h 42"/>
                <a:gd name="T90" fmla="*/ 208 w 289"/>
                <a:gd name="T91" fmla="*/ 7 h 42"/>
                <a:gd name="T92" fmla="*/ 214 w 289"/>
                <a:gd name="T93" fmla="*/ 6 h 42"/>
                <a:gd name="T94" fmla="*/ 222 w 289"/>
                <a:gd name="T95" fmla="*/ 6 h 42"/>
                <a:gd name="T96" fmla="*/ 225 w 289"/>
                <a:gd name="T97" fmla="*/ 6 h 42"/>
                <a:gd name="T98" fmla="*/ 227 w 289"/>
                <a:gd name="T99" fmla="*/ 5 h 42"/>
                <a:gd name="T100" fmla="*/ 231 w 289"/>
                <a:gd name="T101" fmla="*/ 5 h 42"/>
                <a:gd name="T102" fmla="*/ 234 w 289"/>
                <a:gd name="T103" fmla="*/ 5 h 42"/>
                <a:gd name="T104" fmla="*/ 241 w 289"/>
                <a:gd name="T105" fmla="*/ 4 h 42"/>
                <a:gd name="T106" fmla="*/ 244 w 289"/>
                <a:gd name="T107" fmla="*/ 4 h 42"/>
                <a:gd name="T108" fmla="*/ 249 w 289"/>
                <a:gd name="T109" fmla="*/ 3 h 42"/>
                <a:gd name="T110" fmla="*/ 252 w 289"/>
                <a:gd name="T111" fmla="*/ 3 h 42"/>
                <a:gd name="T112" fmla="*/ 256 w 289"/>
                <a:gd name="T113" fmla="*/ 3 h 42"/>
                <a:gd name="T114" fmla="*/ 261 w 289"/>
                <a:gd name="T115" fmla="*/ 3 h 42"/>
                <a:gd name="T116" fmla="*/ 264 w 289"/>
                <a:gd name="T117" fmla="*/ 2 h 42"/>
                <a:gd name="T118" fmla="*/ 270 w 289"/>
                <a:gd name="T119" fmla="*/ 1 h 42"/>
                <a:gd name="T120" fmla="*/ 276 w 289"/>
                <a:gd name="T121" fmla="*/ 1 h 42"/>
                <a:gd name="T122" fmla="*/ 282 w 289"/>
                <a:gd name="T123" fmla="*/ 1 h 42"/>
                <a:gd name="T124" fmla="*/ 288 w 289"/>
                <a:gd name="T125" fmla="*/ 0 h 4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"/>
                <a:gd name="T190" fmla="*/ 0 h 42"/>
                <a:gd name="T191" fmla="*/ 289 w 289"/>
                <a:gd name="T192" fmla="*/ 42 h 4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" h="42">
                  <a:moveTo>
                    <a:pt x="0" y="41"/>
                  </a:moveTo>
                  <a:lnTo>
                    <a:pt x="3" y="39"/>
                  </a:lnTo>
                  <a:lnTo>
                    <a:pt x="11" y="37"/>
                  </a:lnTo>
                  <a:lnTo>
                    <a:pt x="17" y="36"/>
                  </a:lnTo>
                  <a:lnTo>
                    <a:pt x="19" y="35"/>
                  </a:lnTo>
                  <a:lnTo>
                    <a:pt x="23" y="35"/>
                  </a:lnTo>
                  <a:lnTo>
                    <a:pt x="26" y="35"/>
                  </a:lnTo>
                  <a:lnTo>
                    <a:pt x="36" y="32"/>
                  </a:lnTo>
                  <a:lnTo>
                    <a:pt x="46" y="31"/>
                  </a:lnTo>
                  <a:lnTo>
                    <a:pt x="49" y="30"/>
                  </a:lnTo>
                  <a:lnTo>
                    <a:pt x="53" y="30"/>
                  </a:lnTo>
                  <a:lnTo>
                    <a:pt x="58" y="28"/>
                  </a:lnTo>
                  <a:lnTo>
                    <a:pt x="61" y="28"/>
                  </a:lnTo>
                  <a:lnTo>
                    <a:pt x="65" y="27"/>
                  </a:lnTo>
                  <a:lnTo>
                    <a:pt x="73" y="26"/>
                  </a:lnTo>
                  <a:lnTo>
                    <a:pt x="78" y="25"/>
                  </a:lnTo>
                  <a:lnTo>
                    <a:pt x="80" y="25"/>
                  </a:lnTo>
                  <a:lnTo>
                    <a:pt x="87" y="24"/>
                  </a:lnTo>
                  <a:lnTo>
                    <a:pt x="90" y="23"/>
                  </a:lnTo>
                  <a:lnTo>
                    <a:pt x="94" y="23"/>
                  </a:lnTo>
                  <a:lnTo>
                    <a:pt x="97" y="22"/>
                  </a:lnTo>
                  <a:lnTo>
                    <a:pt x="100" y="21"/>
                  </a:lnTo>
                  <a:lnTo>
                    <a:pt x="105" y="21"/>
                  </a:lnTo>
                  <a:lnTo>
                    <a:pt x="109" y="20"/>
                  </a:lnTo>
                  <a:lnTo>
                    <a:pt x="114" y="19"/>
                  </a:lnTo>
                  <a:lnTo>
                    <a:pt x="117" y="19"/>
                  </a:lnTo>
                  <a:lnTo>
                    <a:pt x="123" y="18"/>
                  </a:lnTo>
                  <a:lnTo>
                    <a:pt x="129" y="17"/>
                  </a:lnTo>
                  <a:lnTo>
                    <a:pt x="134" y="17"/>
                  </a:lnTo>
                  <a:lnTo>
                    <a:pt x="138" y="16"/>
                  </a:lnTo>
                  <a:lnTo>
                    <a:pt x="143" y="15"/>
                  </a:lnTo>
                  <a:lnTo>
                    <a:pt x="147" y="15"/>
                  </a:lnTo>
                  <a:lnTo>
                    <a:pt x="153" y="14"/>
                  </a:lnTo>
                  <a:lnTo>
                    <a:pt x="158" y="14"/>
                  </a:lnTo>
                  <a:lnTo>
                    <a:pt x="161" y="13"/>
                  </a:lnTo>
                  <a:lnTo>
                    <a:pt x="164" y="12"/>
                  </a:lnTo>
                  <a:lnTo>
                    <a:pt x="170" y="12"/>
                  </a:lnTo>
                  <a:lnTo>
                    <a:pt x="172" y="12"/>
                  </a:lnTo>
                  <a:lnTo>
                    <a:pt x="179" y="10"/>
                  </a:lnTo>
                  <a:lnTo>
                    <a:pt x="182" y="10"/>
                  </a:lnTo>
                  <a:lnTo>
                    <a:pt x="187" y="10"/>
                  </a:lnTo>
                  <a:lnTo>
                    <a:pt x="191" y="9"/>
                  </a:lnTo>
                  <a:lnTo>
                    <a:pt x="196" y="9"/>
                  </a:lnTo>
                  <a:lnTo>
                    <a:pt x="200" y="8"/>
                  </a:lnTo>
                  <a:lnTo>
                    <a:pt x="205" y="8"/>
                  </a:lnTo>
                  <a:lnTo>
                    <a:pt x="208" y="7"/>
                  </a:lnTo>
                  <a:lnTo>
                    <a:pt x="214" y="6"/>
                  </a:lnTo>
                  <a:lnTo>
                    <a:pt x="222" y="6"/>
                  </a:lnTo>
                  <a:lnTo>
                    <a:pt x="225" y="6"/>
                  </a:lnTo>
                  <a:lnTo>
                    <a:pt x="227" y="5"/>
                  </a:lnTo>
                  <a:lnTo>
                    <a:pt x="231" y="5"/>
                  </a:lnTo>
                  <a:lnTo>
                    <a:pt x="234" y="5"/>
                  </a:lnTo>
                  <a:lnTo>
                    <a:pt x="241" y="4"/>
                  </a:lnTo>
                  <a:lnTo>
                    <a:pt x="244" y="4"/>
                  </a:lnTo>
                  <a:lnTo>
                    <a:pt x="249" y="3"/>
                  </a:lnTo>
                  <a:lnTo>
                    <a:pt x="252" y="3"/>
                  </a:lnTo>
                  <a:lnTo>
                    <a:pt x="256" y="3"/>
                  </a:lnTo>
                  <a:lnTo>
                    <a:pt x="261" y="3"/>
                  </a:lnTo>
                  <a:lnTo>
                    <a:pt x="264" y="2"/>
                  </a:lnTo>
                  <a:lnTo>
                    <a:pt x="270" y="1"/>
                  </a:lnTo>
                  <a:lnTo>
                    <a:pt x="276" y="1"/>
                  </a:lnTo>
                  <a:lnTo>
                    <a:pt x="282" y="1"/>
                  </a:lnTo>
                  <a:lnTo>
                    <a:pt x="288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44" name="Freeform 147"/>
            <p:cNvSpPr>
              <a:spLocks/>
            </p:cNvSpPr>
            <p:nvPr/>
          </p:nvSpPr>
          <p:spPr bwMode="auto">
            <a:xfrm>
              <a:off x="3936" y="577"/>
              <a:ext cx="281" cy="17"/>
            </a:xfrm>
            <a:custGeom>
              <a:avLst/>
              <a:gdLst>
                <a:gd name="T0" fmla="*/ 0 w 281"/>
                <a:gd name="T1" fmla="*/ 16 h 17"/>
                <a:gd name="T2" fmla="*/ 6 w 281"/>
                <a:gd name="T3" fmla="*/ 16 h 17"/>
                <a:gd name="T4" fmla="*/ 9 w 281"/>
                <a:gd name="T5" fmla="*/ 14 h 17"/>
                <a:gd name="T6" fmla="*/ 14 w 281"/>
                <a:gd name="T7" fmla="*/ 14 h 17"/>
                <a:gd name="T8" fmla="*/ 18 w 281"/>
                <a:gd name="T9" fmla="*/ 14 h 17"/>
                <a:gd name="T10" fmla="*/ 35 w 281"/>
                <a:gd name="T11" fmla="*/ 12 h 17"/>
                <a:gd name="T12" fmla="*/ 38 w 281"/>
                <a:gd name="T13" fmla="*/ 12 h 17"/>
                <a:gd name="T14" fmla="*/ 41 w 281"/>
                <a:gd name="T15" fmla="*/ 12 h 17"/>
                <a:gd name="T16" fmla="*/ 44 w 281"/>
                <a:gd name="T17" fmla="*/ 12 h 17"/>
                <a:gd name="T18" fmla="*/ 47 w 281"/>
                <a:gd name="T19" fmla="*/ 12 h 17"/>
                <a:gd name="T20" fmla="*/ 51 w 281"/>
                <a:gd name="T21" fmla="*/ 12 h 17"/>
                <a:gd name="T22" fmla="*/ 55 w 281"/>
                <a:gd name="T23" fmla="*/ 10 h 17"/>
                <a:gd name="T24" fmla="*/ 63 w 281"/>
                <a:gd name="T25" fmla="*/ 10 h 17"/>
                <a:gd name="T26" fmla="*/ 66 w 281"/>
                <a:gd name="T27" fmla="*/ 8 h 17"/>
                <a:gd name="T28" fmla="*/ 71 w 281"/>
                <a:gd name="T29" fmla="*/ 8 h 17"/>
                <a:gd name="T30" fmla="*/ 76 w 281"/>
                <a:gd name="T31" fmla="*/ 8 h 17"/>
                <a:gd name="T32" fmla="*/ 84 w 281"/>
                <a:gd name="T33" fmla="*/ 8 h 17"/>
                <a:gd name="T34" fmla="*/ 87 w 281"/>
                <a:gd name="T35" fmla="*/ 8 h 17"/>
                <a:gd name="T36" fmla="*/ 134 w 281"/>
                <a:gd name="T37" fmla="*/ 4 h 17"/>
                <a:gd name="T38" fmla="*/ 140 w 281"/>
                <a:gd name="T39" fmla="*/ 4 h 17"/>
                <a:gd name="T40" fmla="*/ 145 w 281"/>
                <a:gd name="T41" fmla="*/ 4 h 17"/>
                <a:gd name="T42" fmla="*/ 149 w 281"/>
                <a:gd name="T43" fmla="*/ 4 h 17"/>
                <a:gd name="T44" fmla="*/ 152 w 281"/>
                <a:gd name="T45" fmla="*/ 4 h 17"/>
                <a:gd name="T46" fmla="*/ 157 w 281"/>
                <a:gd name="T47" fmla="*/ 2 h 17"/>
                <a:gd name="T48" fmla="*/ 160 w 281"/>
                <a:gd name="T49" fmla="*/ 2 h 17"/>
                <a:gd name="T50" fmla="*/ 166 w 281"/>
                <a:gd name="T51" fmla="*/ 2 h 17"/>
                <a:gd name="T52" fmla="*/ 172 w 281"/>
                <a:gd name="T53" fmla="*/ 2 h 17"/>
                <a:gd name="T54" fmla="*/ 178 w 281"/>
                <a:gd name="T55" fmla="*/ 2 h 17"/>
                <a:gd name="T56" fmla="*/ 182 w 281"/>
                <a:gd name="T57" fmla="*/ 2 h 17"/>
                <a:gd name="T58" fmla="*/ 187 w 281"/>
                <a:gd name="T59" fmla="*/ 2 h 17"/>
                <a:gd name="T60" fmla="*/ 190 w 281"/>
                <a:gd name="T61" fmla="*/ 2 h 17"/>
                <a:gd name="T62" fmla="*/ 212 w 281"/>
                <a:gd name="T63" fmla="*/ 0 h 17"/>
                <a:gd name="T64" fmla="*/ 215 w 281"/>
                <a:gd name="T65" fmla="*/ 0 h 17"/>
                <a:gd name="T66" fmla="*/ 220 w 281"/>
                <a:gd name="T67" fmla="*/ 0 h 17"/>
                <a:gd name="T68" fmla="*/ 223 w 281"/>
                <a:gd name="T69" fmla="*/ 0 h 17"/>
                <a:gd name="T70" fmla="*/ 228 w 281"/>
                <a:gd name="T71" fmla="*/ 0 h 17"/>
                <a:gd name="T72" fmla="*/ 234 w 281"/>
                <a:gd name="T73" fmla="*/ 0 h 17"/>
                <a:gd name="T74" fmla="*/ 236 w 281"/>
                <a:gd name="T75" fmla="*/ 0 h 17"/>
                <a:gd name="T76" fmla="*/ 240 w 281"/>
                <a:gd name="T77" fmla="*/ 0 h 17"/>
                <a:gd name="T78" fmla="*/ 243 w 281"/>
                <a:gd name="T79" fmla="*/ 0 h 17"/>
                <a:gd name="T80" fmla="*/ 249 w 281"/>
                <a:gd name="T81" fmla="*/ 0 h 17"/>
                <a:gd name="T82" fmla="*/ 280 w 281"/>
                <a:gd name="T83" fmla="*/ 0 h 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81"/>
                <a:gd name="T127" fmla="*/ 0 h 17"/>
                <a:gd name="T128" fmla="*/ 281 w 281"/>
                <a:gd name="T129" fmla="*/ 17 h 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81" h="17">
                  <a:moveTo>
                    <a:pt x="0" y="16"/>
                  </a:moveTo>
                  <a:lnTo>
                    <a:pt x="6" y="16"/>
                  </a:lnTo>
                  <a:lnTo>
                    <a:pt x="9" y="14"/>
                  </a:lnTo>
                  <a:lnTo>
                    <a:pt x="14" y="14"/>
                  </a:lnTo>
                  <a:lnTo>
                    <a:pt x="18" y="14"/>
                  </a:lnTo>
                  <a:lnTo>
                    <a:pt x="35" y="12"/>
                  </a:lnTo>
                  <a:lnTo>
                    <a:pt x="38" y="12"/>
                  </a:lnTo>
                  <a:lnTo>
                    <a:pt x="41" y="12"/>
                  </a:lnTo>
                  <a:lnTo>
                    <a:pt x="44" y="12"/>
                  </a:lnTo>
                  <a:lnTo>
                    <a:pt x="47" y="12"/>
                  </a:lnTo>
                  <a:lnTo>
                    <a:pt x="51" y="12"/>
                  </a:lnTo>
                  <a:lnTo>
                    <a:pt x="55" y="10"/>
                  </a:lnTo>
                  <a:lnTo>
                    <a:pt x="63" y="10"/>
                  </a:lnTo>
                  <a:lnTo>
                    <a:pt x="66" y="8"/>
                  </a:lnTo>
                  <a:lnTo>
                    <a:pt x="71" y="8"/>
                  </a:lnTo>
                  <a:lnTo>
                    <a:pt x="76" y="8"/>
                  </a:lnTo>
                  <a:lnTo>
                    <a:pt x="84" y="8"/>
                  </a:lnTo>
                  <a:lnTo>
                    <a:pt x="87" y="8"/>
                  </a:lnTo>
                  <a:lnTo>
                    <a:pt x="134" y="4"/>
                  </a:lnTo>
                  <a:lnTo>
                    <a:pt x="140" y="4"/>
                  </a:lnTo>
                  <a:lnTo>
                    <a:pt x="145" y="4"/>
                  </a:lnTo>
                  <a:lnTo>
                    <a:pt x="149" y="4"/>
                  </a:lnTo>
                  <a:lnTo>
                    <a:pt x="152" y="4"/>
                  </a:lnTo>
                  <a:lnTo>
                    <a:pt x="157" y="2"/>
                  </a:lnTo>
                  <a:lnTo>
                    <a:pt x="160" y="2"/>
                  </a:lnTo>
                  <a:lnTo>
                    <a:pt x="166" y="2"/>
                  </a:lnTo>
                  <a:lnTo>
                    <a:pt x="172" y="2"/>
                  </a:lnTo>
                  <a:lnTo>
                    <a:pt x="178" y="2"/>
                  </a:lnTo>
                  <a:lnTo>
                    <a:pt x="182" y="2"/>
                  </a:lnTo>
                  <a:lnTo>
                    <a:pt x="187" y="2"/>
                  </a:lnTo>
                  <a:lnTo>
                    <a:pt x="190" y="2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80" y="0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145" name="Freeform 148"/>
            <p:cNvSpPr>
              <a:spLocks/>
            </p:cNvSpPr>
            <p:nvPr/>
          </p:nvSpPr>
          <p:spPr bwMode="auto">
            <a:xfrm>
              <a:off x="971" y="561"/>
              <a:ext cx="3270" cy="3102"/>
            </a:xfrm>
            <a:custGeom>
              <a:avLst/>
              <a:gdLst>
                <a:gd name="T0" fmla="*/ 0 w 3270"/>
                <a:gd name="T1" fmla="*/ 3101 h 3102"/>
                <a:gd name="T2" fmla="*/ 0 w 3270"/>
                <a:gd name="T3" fmla="*/ 0 h 3102"/>
                <a:gd name="T4" fmla="*/ 3269 w 3270"/>
                <a:gd name="T5" fmla="*/ 0 h 3102"/>
                <a:gd name="T6" fmla="*/ 3269 w 3270"/>
                <a:gd name="T7" fmla="*/ 3101 h 3102"/>
                <a:gd name="T8" fmla="*/ 0 w 3270"/>
                <a:gd name="T9" fmla="*/ 3101 h 3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70"/>
                <a:gd name="T16" fmla="*/ 0 h 3102"/>
                <a:gd name="T17" fmla="*/ 3270 w 3270"/>
                <a:gd name="T18" fmla="*/ 3102 h 3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70" h="3102">
                  <a:moveTo>
                    <a:pt x="0" y="3101"/>
                  </a:moveTo>
                  <a:lnTo>
                    <a:pt x="0" y="0"/>
                  </a:lnTo>
                  <a:lnTo>
                    <a:pt x="3269" y="0"/>
                  </a:lnTo>
                  <a:lnTo>
                    <a:pt x="3269" y="3101"/>
                  </a:lnTo>
                  <a:lnTo>
                    <a:pt x="0" y="3101"/>
                  </a:lnTo>
                </a:path>
              </a:pathLst>
            </a:custGeom>
            <a:noFill/>
            <a:ln w="12699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1476375" y="1717675"/>
            <a:ext cx="6337300" cy="4822825"/>
            <a:chOff x="1008" y="610"/>
            <a:chExt cx="4324" cy="3038"/>
          </a:xfrm>
        </p:grpSpPr>
        <p:sp>
          <p:nvSpPr>
            <p:cNvPr id="41996" name="Line 150"/>
            <p:cNvSpPr>
              <a:spLocks noChangeShapeType="1"/>
            </p:cNvSpPr>
            <p:nvPr/>
          </p:nvSpPr>
          <p:spPr bwMode="auto">
            <a:xfrm flipV="1">
              <a:off x="1632" y="2064"/>
              <a:ext cx="0" cy="1584"/>
            </a:xfrm>
            <a:prstGeom prst="line">
              <a:avLst/>
            </a:prstGeom>
            <a:noFill/>
            <a:ln w="50799">
              <a:solidFill>
                <a:srgbClr val="FF00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997" name="Line 151"/>
            <p:cNvSpPr>
              <a:spLocks noChangeShapeType="1"/>
            </p:cNvSpPr>
            <p:nvPr/>
          </p:nvSpPr>
          <p:spPr bwMode="auto">
            <a:xfrm>
              <a:off x="1008" y="2064"/>
              <a:ext cx="624" cy="0"/>
            </a:xfrm>
            <a:prstGeom prst="line">
              <a:avLst/>
            </a:prstGeom>
            <a:noFill/>
            <a:ln w="50799">
              <a:solidFill>
                <a:srgbClr val="FF00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1998" name="Group 152"/>
            <p:cNvGrpSpPr>
              <a:grpSpLocks/>
            </p:cNvGrpSpPr>
            <p:nvPr/>
          </p:nvGrpSpPr>
          <p:grpSpPr bwMode="auto">
            <a:xfrm>
              <a:off x="4450" y="610"/>
              <a:ext cx="882" cy="1161"/>
              <a:chOff x="4450" y="610"/>
              <a:chExt cx="882" cy="1161"/>
            </a:xfrm>
          </p:grpSpPr>
          <p:sp>
            <p:nvSpPr>
              <p:cNvPr id="41999" name="Rectangle 153"/>
              <p:cNvSpPr>
                <a:spLocks noChangeArrowheads="1"/>
              </p:cNvSpPr>
              <p:nvPr/>
            </p:nvSpPr>
            <p:spPr bwMode="auto">
              <a:xfrm>
                <a:off x="4450" y="610"/>
                <a:ext cx="882" cy="1161"/>
              </a:xfrm>
              <a:prstGeom prst="rect">
                <a:avLst/>
              </a:prstGeom>
              <a:noFill/>
              <a:ln w="12699">
                <a:solidFill>
                  <a:srgbClr val="FF00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800">
                    <a:solidFill>
                      <a:srgbClr val="FF0033"/>
                    </a:solidFill>
                    <a:latin typeface="Times New Roman" pitchFamily="18" charset="0"/>
                  </a:rPr>
                  <a:t>20%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800">
                  <a:solidFill>
                    <a:srgbClr val="FF0033"/>
                  </a:solidFill>
                  <a:latin typeface="Times New Roman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800">
                    <a:solidFill>
                      <a:srgbClr val="FF0033"/>
                    </a:solidFill>
                    <a:latin typeface="Times New Roman" pitchFamily="18" charset="0"/>
                  </a:rPr>
                  <a:t>50%</a:t>
                </a:r>
              </a:p>
            </p:txBody>
          </p:sp>
          <p:sp>
            <p:nvSpPr>
              <p:cNvPr id="42000" name="AutoShape 154"/>
              <p:cNvSpPr>
                <a:spLocks noChangeArrowheads="1"/>
              </p:cNvSpPr>
              <p:nvPr/>
            </p:nvSpPr>
            <p:spPr bwMode="auto">
              <a:xfrm>
                <a:off x="4612" y="1060"/>
                <a:ext cx="280" cy="280"/>
              </a:xfrm>
              <a:prstGeom prst="downArrow">
                <a:avLst>
                  <a:gd name="adj1" fmla="val 50000"/>
                  <a:gd name="adj2" fmla="val 50005"/>
                </a:avLst>
              </a:prstGeom>
              <a:solidFill>
                <a:srgbClr val="000000"/>
              </a:solidFill>
              <a:ln w="12699">
                <a:solidFill>
                  <a:srgbClr val="FF00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it-IT" sz="1800"/>
              </a:p>
            </p:txBody>
          </p:sp>
        </p:grpSp>
      </p:grpSp>
      <p:grpSp>
        <p:nvGrpSpPr>
          <p:cNvPr id="5" name="Group 155"/>
          <p:cNvGrpSpPr>
            <a:grpSpLocks/>
          </p:cNvGrpSpPr>
          <p:nvPr/>
        </p:nvGrpSpPr>
        <p:grpSpPr bwMode="auto">
          <a:xfrm>
            <a:off x="1476375" y="2197100"/>
            <a:ext cx="6407150" cy="4495800"/>
            <a:chOff x="1008" y="912"/>
            <a:chExt cx="4372" cy="2832"/>
          </a:xfrm>
        </p:grpSpPr>
        <p:sp>
          <p:nvSpPr>
            <p:cNvPr id="41991" name="Line 156"/>
            <p:cNvSpPr>
              <a:spLocks noChangeShapeType="1"/>
            </p:cNvSpPr>
            <p:nvPr/>
          </p:nvSpPr>
          <p:spPr bwMode="auto">
            <a:xfrm flipV="1">
              <a:off x="2880" y="912"/>
              <a:ext cx="0" cy="2832"/>
            </a:xfrm>
            <a:prstGeom prst="line">
              <a:avLst/>
            </a:prstGeom>
            <a:noFill/>
            <a:ln w="50799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992" name="Line 157"/>
            <p:cNvSpPr>
              <a:spLocks noChangeShapeType="1"/>
            </p:cNvSpPr>
            <p:nvPr/>
          </p:nvSpPr>
          <p:spPr bwMode="auto">
            <a:xfrm>
              <a:off x="1008" y="912"/>
              <a:ext cx="1872" cy="0"/>
            </a:xfrm>
            <a:prstGeom prst="line">
              <a:avLst/>
            </a:prstGeom>
            <a:noFill/>
            <a:ln w="50799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1993" name="Group 158"/>
            <p:cNvGrpSpPr>
              <a:grpSpLocks/>
            </p:cNvGrpSpPr>
            <p:nvPr/>
          </p:nvGrpSpPr>
          <p:grpSpPr bwMode="auto">
            <a:xfrm>
              <a:off x="4498" y="2002"/>
              <a:ext cx="882" cy="1161"/>
              <a:chOff x="4498" y="2002"/>
              <a:chExt cx="882" cy="1161"/>
            </a:xfrm>
          </p:grpSpPr>
          <p:sp>
            <p:nvSpPr>
              <p:cNvPr id="41994" name="Rectangle 159"/>
              <p:cNvSpPr>
                <a:spLocks noChangeArrowheads="1"/>
              </p:cNvSpPr>
              <p:nvPr/>
            </p:nvSpPr>
            <p:spPr bwMode="auto">
              <a:xfrm>
                <a:off x="4498" y="2002"/>
                <a:ext cx="882" cy="1161"/>
              </a:xfrm>
              <a:prstGeom prst="rect">
                <a:avLst/>
              </a:prstGeom>
              <a:noFill/>
              <a:ln w="12699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800">
                    <a:solidFill>
                      <a:schemeClr val="accent2"/>
                    </a:solidFill>
                    <a:latin typeface="Times New Roman" pitchFamily="18" charset="0"/>
                  </a:rPr>
                  <a:t>60%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800">
                  <a:solidFill>
                    <a:schemeClr val="accent2"/>
                  </a:solidFill>
                  <a:latin typeface="Times New Roman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800">
                    <a:solidFill>
                      <a:schemeClr val="accent2"/>
                    </a:solidFill>
                    <a:latin typeface="Times New Roman" pitchFamily="18" charset="0"/>
                  </a:rPr>
                  <a:t>90%</a:t>
                </a:r>
              </a:p>
            </p:txBody>
          </p:sp>
          <p:sp>
            <p:nvSpPr>
              <p:cNvPr id="41995" name="AutoShape 160"/>
              <p:cNvSpPr>
                <a:spLocks noChangeArrowheads="1"/>
              </p:cNvSpPr>
              <p:nvPr/>
            </p:nvSpPr>
            <p:spPr bwMode="auto">
              <a:xfrm>
                <a:off x="4660" y="2452"/>
                <a:ext cx="280" cy="280"/>
              </a:xfrm>
              <a:prstGeom prst="downArrow">
                <a:avLst>
                  <a:gd name="adj1" fmla="val 50000"/>
                  <a:gd name="adj2" fmla="val 50005"/>
                </a:avLst>
              </a:prstGeom>
              <a:solidFill>
                <a:srgbClr val="000000"/>
              </a:solidFill>
              <a:ln w="12699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it-IT" sz="1800"/>
              </a:p>
            </p:txBody>
          </p:sp>
        </p:grpSp>
      </p:grpSp>
      <p:sp>
        <p:nvSpPr>
          <p:cNvPr id="41990" name="Rectangle 161"/>
          <p:cNvSpPr>
            <a:spLocks noChangeArrowheads="1"/>
          </p:cNvSpPr>
          <p:nvPr/>
        </p:nvSpPr>
        <p:spPr bwMode="auto">
          <a:xfrm>
            <a:off x="0" y="4445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3600">
                <a:solidFill>
                  <a:srgbClr val="FF0000"/>
                </a:solidFill>
              </a:rPr>
              <a:t>Analisi di Concentrazione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EC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ECEC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8"/>
            <a:ext cx="9144000" cy="1111250"/>
          </a:xfrm>
        </p:spPr>
        <p:txBody>
          <a:bodyPr/>
          <a:lstStyle/>
          <a:p>
            <a:pPr eaLnBrk="1" hangingPunct="1"/>
            <a:r>
              <a:rPr lang="en-AU" altLang="it-IT" sz="2800" dirty="0" err="1" smtClean="0">
                <a:solidFill>
                  <a:srgbClr val="FF0000"/>
                </a:solidFill>
              </a:rPr>
              <a:t>Esempio</a:t>
            </a:r>
            <a:r>
              <a:rPr lang="en-AU" altLang="it-IT" sz="2800" dirty="0" smtClean="0">
                <a:solidFill>
                  <a:srgbClr val="FF0000"/>
                </a:solidFill>
              </a:rPr>
              <a:t> di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matrice</a:t>
            </a:r>
            <a:r>
              <a:rPr lang="en-AU" altLang="it-IT" sz="2800" dirty="0" smtClean="0">
                <a:solidFill>
                  <a:srgbClr val="FF0000"/>
                </a:solidFill>
              </a:rPr>
              <a:t>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dei</a:t>
            </a:r>
            <a:r>
              <a:rPr lang="en-AU" altLang="it-IT" sz="2800" dirty="0" smtClean="0">
                <a:solidFill>
                  <a:srgbClr val="FF0000"/>
                </a:solidFill>
              </a:rPr>
              <a:t>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dati</a:t>
            </a:r>
            <a:endParaRPr lang="en-US" altLang="it-IT" sz="280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836613"/>
            <a:ext cx="1079500" cy="79216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Popolazione</a:t>
            </a:r>
            <a:r>
              <a:rPr lang="en-AU" sz="1200" dirty="0">
                <a:solidFill>
                  <a:schemeClr val="tx1"/>
                </a:solidFill>
                <a:latin typeface="Calibri" panose="020F0502020204030204" pitchFamily="34" charset="0"/>
              </a:rPr>
              <a:t> di 20 </a:t>
            </a:r>
            <a:r>
              <a:rPr lang="en-AU" sz="12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individui</a:t>
            </a:r>
            <a:endParaRPr lang="en-AU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AU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N=20</a:t>
            </a: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3850" y="1628774"/>
            <a:ext cx="359718" cy="7921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441040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104344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</a:rPr>
              <a:t>Variabili rilevate su ogni unità statistica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5696" y="2082325"/>
            <a:ext cx="3258280" cy="3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64836" y="1412776"/>
            <a:ext cx="171060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48064" y="2132856"/>
            <a:ext cx="3672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err="1" smtClean="0"/>
              <a:t>Tipologia</a:t>
            </a:r>
            <a:r>
              <a:rPr lang="en-AU" b="1" dirty="0" smtClean="0"/>
              <a:t> di </a:t>
            </a:r>
            <a:r>
              <a:rPr lang="en-AU" b="1" dirty="0" err="1" smtClean="0"/>
              <a:t>variabili</a:t>
            </a:r>
            <a:r>
              <a:rPr lang="en-AU" b="1" dirty="0" smtClean="0"/>
              <a:t>:</a:t>
            </a:r>
          </a:p>
          <a:p>
            <a:endParaRPr lang="en-AU" b="1" dirty="0" smtClean="0"/>
          </a:p>
          <a:p>
            <a:r>
              <a:rPr lang="en-AU" b="1" dirty="0" smtClean="0"/>
              <a:t>NUMERO DI FIGLI</a:t>
            </a:r>
          </a:p>
          <a:p>
            <a:r>
              <a:rPr lang="en-AU" b="1" dirty="0"/>
              <a:t> </a:t>
            </a:r>
            <a:r>
              <a:rPr lang="en-AU" b="1" i="1" dirty="0" err="1" smtClean="0">
                <a:solidFill>
                  <a:srgbClr val="FF0000"/>
                </a:solidFill>
              </a:rPr>
              <a:t>variabile</a:t>
            </a:r>
            <a:r>
              <a:rPr lang="en-AU" b="1" i="1" dirty="0" smtClean="0">
                <a:solidFill>
                  <a:srgbClr val="FF0000"/>
                </a:solidFill>
              </a:rPr>
              <a:t> </a:t>
            </a:r>
            <a:r>
              <a:rPr lang="en-AU" b="1" i="1" dirty="0" err="1" smtClean="0">
                <a:solidFill>
                  <a:srgbClr val="FF0000"/>
                </a:solidFill>
              </a:rPr>
              <a:t>quantitativa</a:t>
            </a:r>
            <a:r>
              <a:rPr lang="en-AU" b="1" i="1" dirty="0" smtClean="0">
                <a:solidFill>
                  <a:srgbClr val="FF0000"/>
                </a:solidFill>
              </a:rPr>
              <a:t> </a:t>
            </a:r>
            <a:r>
              <a:rPr lang="en-AU" b="1" i="1" dirty="0" err="1" smtClean="0">
                <a:solidFill>
                  <a:srgbClr val="FF0000"/>
                </a:solidFill>
              </a:rPr>
              <a:t>discreta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ALTEZZA</a:t>
            </a:r>
          </a:p>
          <a:p>
            <a:r>
              <a:rPr lang="en-AU" b="1" i="1" dirty="0" err="1">
                <a:solidFill>
                  <a:srgbClr val="FF0000"/>
                </a:solidFill>
              </a:rPr>
              <a:t>variabile</a:t>
            </a:r>
            <a:r>
              <a:rPr lang="en-AU" b="1" i="1" dirty="0">
                <a:solidFill>
                  <a:srgbClr val="FF0000"/>
                </a:solidFill>
              </a:rPr>
              <a:t> </a:t>
            </a:r>
            <a:r>
              <a:rPr lang="en-AU" b="1" i="1" dirty="0" err="1">
                <a:solidFill>
                  <a:srgbClr val="FF0000"/>
                </a:solidFill>
              </a:rPr>
              <a:t>quantitativa</a:t>
            </a:r>
            <a:r>
              <a:rPr lang="en-AU" b="1" i="1" dirty="0">
                <a:solidFill>
                  <a:srgbClr val="FF0000"/>
                </a:solidFill>
              </a:rPr>
              <a:t> </a:t>
            </a:r>
            <a:r>
              <a:rPr lang="en-AU" b="1" i="1" dirty="0" smtClean="0">
                <a:solidFill>
                  <a:srgbClr val="FF0000"/>
                </a:solidFill>
              </a:rPr>
              <a:t>continua</a:t>
            </a:r>
            <a:endParaRPr lang="en-AU" b="1" dirty="0"/>
          </a:p>
          <a:p>
            <a:endParaRPr lang="en-AU" b="1" dirty="0"/>
          </a:p>
          <a:p>
            <a:endParaRPr lang="en-AU" b="1" dirty="0" smtClean="0"/>
          </a:p>
          <a:p>
            <a:r>
              <a:rPr lang="en-AU" b="1" dirty="0" smtClean="0"/>
              <a:t>SESSO</a:t>
            </a:r>
          </a:p>
          <a:p>
            <a:r>
              <a:rPr lang="en-AU" b="1" i="1" dirty="0" err="1">
                <a:solidFill>
                  <a:srgbClr val="FF0000"/>
                </a:solidFill>
              </a:rPr>
              <a:t>variabile</a:t>
            </a:r>
            <a:r>
              <a:rPr lang="en-AU" b="1" i="1" dirty="0">
                <a:solidFill>
                  <a:srgbClr val="FF0000"/>
                </a:solidFill>
              </a:rPr>
              <a:t> </a:t>
            </a:r>
            <a:r>
              <a:rPr lang="en-AU" b="1" i="1" dirty="0" err="1" smtClean="0">
                <a:solidFill>
                  <a:srgbClr val="FF0000"/>
                </a:solidFill>
              </a:rPr>
              <a:t>qualitativa</a:t>
            </a:r>
            <a:r>
              <a:rPr lang="en-AU" b="1" i="1" dirty="0" smtClean="0">
                <a:solidFill>
                  <a:srgbClr val="FF0000"/>
                </a:solidFill>
              </a:rPr>
              <a:t> </a:t>
            </a:r>
            <a:r>
              <a:rPr lang="en-AU" b="1" i="1" dirty="0" err="1" smtClean="0">
                <a:solidFill>
                  <a:srgbClr val="FF0000"/>
                </a:solidFill>
              </a:rPr>
              <a:t>nominale</a:t>
            </a:r>
            <a:endParaRPr lang="en-AU" b="1" dirty="0"/>
          </a:p>
          <a:p>
            <a:endParaRPr lang="en-AU" b="1" dirty="0"/>
          </a:p>
          <a:p>
            <a:endParaRPr lang="en-AU" b="1" dirty="0" smtClean="0"/>
          </a:p>
          <a:p>
            <a:r>
              <a:rPr lang="en-AU" b="1" dirty="0" smtClean="0"/>
              <a:t>TITOLO DI STUDIO</a:t>
            </a:r>
          </a:p>
          <a:p>
            <a:r>
              <a:rPr lang="en-AU" b="1" i="1" dirty="0" err="1">
                <a:solidFill>
                  <a:srgbClr val="FF0000"/>
                </a:solidFill>
              </a:rPr>
              <a:t>variabile</a:t>
            </a:r>
            <a:r>
              <a:rPr lang="en-AU" b="1" i="1" dirty="0">
                <a:solidFill>
                  <a:srgbClr val="FF0000"/>
                </a:solidFill>
              </a:rPr>
              <a:t> </a:t>
            </a:r>
            <a:r>
              <a:rPr lang="en-AU" b="1" i="1" dirty="0" err="1">
                <a:solidFill>
                  <a:srgbClr val="FF0000"/>
                </a:solidFill>
              </a:rPr>
              <a:t>qualitativa</a:t>
            </a:r>
            <a:r>
              <a:rPr lang="en-AU" b="1" i="1" dirty="0">
                <a:solidFill>
                  <a:srgbClr val="FF0000"/>
                </a:solidFill>
              </a:rPr>
              <a:t> </a:t>
            </a:r>
            <a:r>
              <a:rPr lang="en-AU" b="1" i="1" dirty="0" err="1" smtClean="0">
                <a:solidFill>
                  <a:srgbClr val="FF0000"/>
                </a:solidFill>
              </a:rPr>
              <a:t>ordinale</a:t>
            </a:r>
            <a:endParaRPr lang="en-AU" b="1" dirty="0"/>
          </a:p>
          <a:p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111250"/>
          </a:xfrm>
        </p:spPr>
        <p:txBody>
          <a:bodyPr/>
          <a:lstStyle/>
          <a:p>
            <a:pPr eaLnBrk="1" hangingPunct="1"/>
            <a:r>
              <a:rPr lang="en-US" altLang="it-IT" sz="3600" dirty="0" err="1" smtClean="0">
                <a:solidFill>
                  <a:srgbClr val="FF0000"/>
                </a:solidFill>
              </a:rPr>
              <a:t>Statistica</a:t>
            </a:r>
            <a:r>
              <a:rPr lang="en-US" altLang="it-IT" sz="3600" dirty="0" smtClean="0">
                <a:solidFill>
                  <a:srgbClr val="FF0000"/>
                </a:solidFill>
              </a:rPr>
              <a:t>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descrittiva</a:t>
            </a:r>
            <a:r>
              <a:rPr lang="en-US" altLang="it-IT" sz="3600" dirty="0" smtClean="0">
                <a:solidFill>
                  <a:srgbClr val="FF0000"/>
                </a:solidFill>
              </a:rPr>
              <a:t>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univariata</a:t>
            </a:r>
            <a:endParaRPr lang="en-US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712967" cy="64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La statistica descrittiva </a:t>
            </a:r>
            <a:r>
              <a:rPr lang="it-IT" altLang="it-IT" sz="2000" dirty="0" err="1">
                <a:solidFill>
                  <a:schemeClr val="tx2"/>
                </a:solidFill>
              </a:rPr>
              <a:t>univariata</a:t>
            </a:r>
            <a:r>
              <a:rPr lang="it-IT" altLang="it-IT" sz="2000" dirty="0">
                <a:solidFill>
                  <a:schemeClr val="tx2"/>
                </a:solidFill>
              </a:rPr>
              <a:t> ha come obiettivo lo studio della distribuzione di ogni variabile, singolarmente considerata, all’interno della popolazione. </a:t>
            </a:r>
            <a:endParaRPr lang="it-IT" altLang="it-IT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altLang="it-IT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Fornisce strumenti per la lettura dei fenomeni osservati di rapida ed immediata interpretazione</a:t>
            </a:r>
            <a:r>
              <a:rPr lang="it-IT" altLang="it-IT" sz="2000" dirty="0" smtClean="0">
                <a:solidFill>
                  <a:schemeClr val="tx2"/>
                </a:solidFill>
              </a:rPr>
              <a:t>.</a:t>
            </a:r>
            <a:endParaRPr lang="en-US" altLang="it-IT" sz="20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60700" y="3068365"/>
            <a:ext cx="5183708" cy="172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it-IT" sz="2000" dirty="0" err="1" smtClean="0"/>
              <a:t>Distribuzioni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frequenza</a:t>
            </a:r>
            <a:endParaRPr lang="en-US" altLang="it-IT" sz="20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it-IT" sz="2000" dirty="0" err="1" smtClean="0"/>
              <a:t>Misure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sintesi</a:t>
            </a:r>
            <a:endParaRPr lang="en-US" altLang="it-IT" sz="2000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 dirty="0" err="1" smtClean="0"/>
              <a:t>Misure</a:t>
            </a:r>
            <a:r>
              <a:rPr lang="en-US" altLang="it-IT" sz="2000" i="1" dirty="0" smtClean="0"/>
              <a:t> di </a:t>
            </a:r>
            <a:r>
              <a:rPr lang="en-US" altLang="it-IT" sz="2000" i="1" dirty="0" err="1" smtClean="0"/>
              <a:t>posizione</a:t>
            </a:r>
            <a:endParaRPr lang="en-US" altLang="it-IT" sz="2000" i="1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 dirty="0" err="1"/>
              <a:t>Misure</a:t>
            </a:r>
            <a:r>
              <a:rPr lang="en-US" altLang="it-IT" sz="2000" i="1" dirty="0"/>
              <a:t> di </a:t>
            </a:r>
            <a:r>
              <a:rPr lang="en-US" altLang="it-IT" sz="2000" i="1" dirty="0" err="1" smtClean="0"/>
              <a:t>dispersione</a:t>
            </a:r>
            <a:endParaRPr lang="en-US" altLang="it-IT" sz="2000" i="1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 dirty="0" err="1"/>
              <a:t>Misure</a:t>
            </a:r>
            <a:r>
              <a:rPr lang="en-US" altLang="it-IT" sz="2000" i="1" dirty="0"/>
              <a:t> </a:t>
            </a:r>
            <a:r>
              <a:rPr lang="en-US" altLang="it-IT" sz="2000" i="1" dirty="0" err="1" smtClean="0"/>
              <a:t>della</a:t>
            </a:r>
            <a:r>
              <a:rPr lang="en-US" altLang="it-IT" sz="2000" i="1" dirty="0" smtClean="0"/>
              <a:t> forma </a:t>
            </a:r>
            <a:r>
              <a:rPr lang="en-US" altLang="it-IT" sz="2000" i="1" dirty="0" err="1" smtClean="0"/>
              <a:t>della</a:t>
            </a:r>
            <a:r>
              <a:rPr lang="en-US" altLang="it-IT" sz="2000" i="1" dirty="0" smtClean="0"/>
              <a:t> </a:t>
            </a:r>
            <a:r>
              <a:rPr lang="en-US" altLang="it-IT" sz="2000" i="1" dirty="0" err="1" smtClean="0"/>
              <a:t>distribuzione</a:t>
            </a:r>
            <a:endParaRPr lang="en-US" altLang="it-IT" sz="2000" i="1" dirty="0"/>
          </a:p>
          <a:p>
            <a:pPr lvl="2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it-IT" sz="1600" dirty="0" smtClean="0">
                <a:solidFill>
                  <a:schemeClr val="tx2"/>
                </a:solidFill>
              </a:rPr>
              <a:t>       </a:t>
            </a:r>
            <a:endParaRPr lang="en-US" altLang="it-IT" sz="1600" dirty="0">
              <a:solidFill>
                <a:schemeClr val="tx2"/>
              </a:solidFill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195513" y="3645272"/>
            <a:ext cx="766762" cy="431800"/>
          </a:xfrm>
          <a:prstGeom prst="rightArrow">
            <a:avLst>
              <a:gd name="adj1" fmla="val 50000"/>
              <a:gd name="adj2" fmla="val 443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1800">
              <a:solidFill>
                <a:srgbClr val="FF0000"/>
              </a:solidFill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rot="5400000">
            <a:off x="3994570" y="5084242"/>
            <a:ext cx="792163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005015" y="4940573"/>
            <a:ext cx="3527425" cy="172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it-IT" sz="2000" dirty="0"/>
              <a:t>Data Audit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1800" dirty="0" err="1" smtClean="0"/>
              <a:t>Errori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imputazione</a:t>
            </a:r>
            <a:endParaRPr lang="en-US" altLang="it-IT" sz="1800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1800" dirty="0" err="1" smtClean="0"/>
              <a:t>Dati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mancanti</a:t>
            </a:r>
            <a:r>
              <a:rPr lang="en-US" altLang="it-IT" sz="1800" dirty="0" smtClean="0"/>
              <a:t> (missing)</a:t>
            </a:r>
            <a:endParaRPr lang="en-US" altLang="it-IT" sz="1800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1800" dirty="0" err="1" smtClean="0"/>
              <a:t>Valori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anomali</a:t>
            </a:r>
            <a:r>
              <a:rPr lang="en-US" altLang="it-IT" sz="1800" dirty="0" smtClean="0"/>
              <a:t> (outliers)</a:t>
            </a:r>
            <a:endParaRPr lang="en-US" altLang="it-IT" sz="18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it-IT" sz="2000" dirty="0" err="1" smtClean="0"/>
              <a:t>Analisi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preliminari</a:t>
            </a:r>
            <a:endParaRPr lang="en-US" altLang="it-IT" sz="2000" dirty="0">
              <a:solidFill>
                <a:schemeClr val="tx2"/>
              </a:solidFill>
            </a:endParaRPr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1439937" cy="33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0000"/>
                </a:solidFill>
              </a:rPr>
              <a:t>Le distribuzioni  di frequenza</a:t>
            </a:r>
            <a:endParaRPr lang="en-US" altLang="it-IT" sz="3600" smtClean="0">
              <a:solidFill>
                <a:srgbClr val="FF0000"/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3635375" y="1196975"/>
            <a:ext cx="504825" cy="5256213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" name="Oval 3"/>
          <p:cNvSpPr/>
          <p:nvPr/>
        </p:nvSpPr>
        <p:spPr>
          <a:xfrm>
            <a:off x="6670675" y="981075"/>
            <a:ext cx="2447925" cy="1511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>
                <a:solidFill>
                  <a:srgbClr val="FF0000"/>
                </a:solidFill>
              </a:rPr>
              <a:t>Per </a:t>
            </a:r>
            <a:r>
              <a:rPr lang="en-AU" b="1" dirty="0" err="1">
                <a:solidFill>
                  <a:srgbClr val="FF0000"/>
                </a:solidFill>
              </a:rPr>
              <a:t>variabili</a:t>
            </a:r>
            <a:r>
              <a:rPr lang="en-AU" b="1" dirty="0">
                <a:solidFill>
                  <a:srgbClr val="FF0000"/>
                </a:solidFill>
              </a:rPr>
              <a:t> qualitative e quantitative discrete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67288" y="5084763"/>
            <a:ext cx="3708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600" dirty="0">
                <a:latin typeface="+mj-lt"/>
              </a:rPr>
              <a:t>La distribuzione di frequenza è in grado di «compattare» la lista di dati dando un’immagine immediata e di facile lettura della distribuzione della variabile.</a:t>
            </a:r>
          </a:p>
        </p:txBody>
      </p:sp>
      <p:pic>
        <p:nvPicPr>
          <p:cNvPr id="1095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16" y="1736724"/>
            <a:ext cx="2454632" cy="470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119697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err="1" smtClean="0"/>
              <a:t>Lista</a:t>
            </a:r>
            <a:r>
              <a:rPr lang="en-AU" b="1" dirty="0" smtClean="0"/>
              <a:t> </a:t>
            </a:r>
            <a:r>
              <a:rPr lang="en-AU" b="1" dirty="0" err="1" smtClean="0"/>
              <a:t>dei</a:t>
            </a:r>
            <a:r>
              <a:rPr lang="en-AU" b="1" dirty="0" smtClean="0"/>
              <a:t> </a:t>
            </a:r>
            <a:r>
              <a:rPr lang="en-AU" b="1" dirty="0" err="1" smtClean="0"/>
              <a:t>dati</a:t>
            </a:r>
            <a:endParaRPr lang="it-IT" b="1" dirty="0"/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58579"/>
            <a:ext cx="3370175" cy="153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0000"/>
                </a:solidFill>
              </a:rPr>
              <a:t>Le distribuzioni  di frequenza</a:t>
            </a:r>
            <a:endParaRPr lang="en-US" altLang="it-IT" sz="360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179513"/>
            <a:ext cx="7313612" cy="4554537"/>
          </a:xfrm>
        </p:spPr>
        <p:txBody>
          <a:bodyPr/>
          <a:lstStyle/>
          <a:p>
            <a:pPr algn="just" eaLnBrk="1" hangingPunct="1"/>
            <a:r>
              <a:rPr lang="it-IT" altLang="it-IT" sz="2200" i="1" smtClean="0">
                <a:solidFill>
                  <a:srgbClr val="FF0000"/>
                </a:solidFill>
              </a:rPr>
              <a:t>Frequenza assoluta</a:t>
            </a:r>
            <a:r>
              <a:rPr lang="it-IT" altLang="it-IT" sz="2200" smtClean="0"/>
              <a:t>: </a:t>
            </a:r>
            <a:r>
              <a:rPr lang="it-IT" altLang="it-IT" sz="2200" smtClean="0">
                <a:solidFill>
                  <a:schemeClr val="tx2"/>
                </a:solidFill>
              </a:rPr>
              <a:t>è un primo livello di sintesi dei dati, consiste nell’associare a ciascuna categoria, o modalità, il numero di volte in cui compare nei dati</a:t>
            </a:r>
          </a:p>
          <a:p>
            <a:pPr algn="just" eaLnBrk="1" hangingPunct="1">
              <a:buFontTx/>
              <a:buNone/>
            </a:pPr>
            <a:endParaRPr lang="it-IT" altLang="it-IT" sz="2200" smtClean="0">
              <a:solidFill>
                <a:schemeClr val="tx2"/>
              </a:solidFill>
            </a:endParaRPr>
          </a:p>
          <a:p>
            <a:pPr algn="just" eaLnBrk="1" hangingPunct="1"/>
            <a:r>
              <a:rPr lang="it-IT" altLang="it-IT" sz="2200" i="1" smtClean="0">
                <a:solidFill>
                  <a:srgbClr val="FF0000"/>
                </a:solidFill>
              </a:rPr>
              <a:t>Distribuzione di frequenza</a:t>
            </a:r>
            <a:r>
              <a:rPr lang="it-IT" altLang="it-IT" sz="2200" smtClean="0">
                <a:solidFill>
                  <a:schemeClr val="tx2"/>
                </a:solidFill>
              </a:rPr>
              <a:t>: insieme delle modalità e delle loro frequenze</a:t>
            </a:r>
          </a:p>
          <a:p>
            <a:pPr algn="just" eaLnBrk="1" hangingPunct="1">
              <a:buFontTx/>
              <a:buNone/>
            </a:pPr>
            <a:endParaRPr lang="it-IT" altLang="it-IT" sz="2200" smtClean="0">
              <a:solidFill>
                <a:schemeClr val="tx2"/>
              </a:solidFill>
            </a:endParaRPr>
          </a:p>
          <a:p>
            <a:pPr algn="just" eaLnBrk="1" hangingPunct="1"/>
            <a:r>
              <a:rPr lang="it-IT" altLang="it-IT" sz="2200" i="1" smtClean="0">
                <a:solidFill>
                  <a:srgbClr val="FF0000"/>
                </a:solidFill>
              </a:rPr>
              <a:t>Frequenza relativa</a:t>
            </a:r>
            <a:r>
              <a:rPr lang="it-IT" altLang="it-IT" sz="2200" smtClean="0">
                <a:solidFill>
                  <a:schemeClr val="tx2"/>
                </a:solidFill>
              </a:rPr>
              <a:t>: rapporto tra la frequenza assoluta ed il numero complessivo delle osservazioni effettuate.</a:t>
            </a:r>
          </a:p>
          <a:p>
            <a:pPr algn="just" eaLnBrk="1" hangingPunct="1">
              <a:buFontTx/>
              <a:buNone/>
            </a:pPr>
            <a:endParaRPr lang="it-IT" altLang="it-IT" sz="2200" i="1" smtClean="0">
              <a:solidFill>
                <a:srgbClr val="008080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smtClean="0">
              <a:solidFill>
                <a:srgbClr val="008080"/>
              </a:solidFill>
            </a:endParaRPr>
          </a:p>
          <a:p>
            <a:pPr algn="ctr" eaLnBrk="1" hangingPunct="1">
              <a:buFontTx/>
              <a:buNone/>
            </a:pPr>
            <a:r>
              <a:rPr lang="it-IT" altLang="it-IT" sz="2200" b="1" u="sng" smtClean="0">
                <a:solidFill>
                  <a:srgbClr val="FF0000"/>
                </a:solidFill>
              </a:rPr>
              <a:t>I due tipi di frequenze vengono usati con dati qualitativi (nominali e ordinali) </a:t>
            </a:r>
          </a:p>
          <a:p>
            <a:pPr algn="ctr" eaLnBrk="1" hangingPunct="1">
              <a:buFontTx/>
              <a:buNone/>
            </a:pPr>
            <a:r>
              <a:rPr lang="it-IT" altLang="it-IT" sz="2200" b="1" u="sng" smtClean="0">
                <a:solidFill>
                  <a:srgbClr val="FF0000"/>
                </a:solidFill>
              </a:rPr>
              <a:t>e quantitativi discreti.</a:t>
            </a:r>
            <a:endParaRPr lang="en-US" altLang="it-IT" sz="2200" b="1" u="sng" smtClean="0">
              <a:solidFill>
                <a:srgbClr val="FF0000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95738" y="4791075"/>
            <a:ext cx="1204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altLang="it-IT" sz="1800">
                <a:latin typeface="Verdana" pitchFamily="34" charset="0"/>
              </a:rPr>
              <a:t>p</a:t>
            </a:r>
            <a:r>
              <a:rPr lang="it-IT" altLang="it-IT" sz="1000">
                <a:latin typeface="Verdana" pitchFamily="34" charset="0"/>
              </a:rPr>
              <a:t>i</a:t>
            </a:r>
            <a:r>
              <a:rPr lang="it-IT" altLang="it-IT" sz="1800">
                <a:latin typeface="Verdana" pitchFamily="34" charset="0"/>
              </a:rPr>
              <a:t>= n</a:t>
            </a:r>
            <a:r>
              <a:rPr lang="it-IT" altLang="it-IT" sz="1200">
                <a:latin typeface="Verdana" pitchFamily="34" charset="0"/>
              </a:rPr>
              <a:t>i</a:t>
            </a:r>
            <a:r>
              <a:rPr lang="it-IT" altLang="it-IT" sz="1800">
                <a:latin typeface="Verdana" pitchFamily="34" charset="0"/>
              </a:rPr>
              <a:t>/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41438"/>
            <a:ext cx="7597080" cy="4232275"/>
          </a:xfrm>
        </p:spPr>
        <p:txBody>
          <a:bodyPr/>
          <a:lstStyle/>
          <a:p>
            <a:pPr algn="just" eaLnBrk="1" hangingPunct="1"/>
            <a:r>
              <a:rPr lang="it-IT" altLang="it-IT" sz="2200" i="1" dirty="0" smtClean="0">
                <a:solidFill>
                  <a:schemeClr val="tx2"/>
                </a:solidFill>
              </a:rPr>
              <a:t>Rappresentazione grafica </a:t>
            </a:r>
            <a:r>
              <a:rPr lang="it-IT" altLang="it-IT" sz="2200" b="1" i="1" u="sng" dirty="0" smtClean="0">
                <a:solidFill>
                  <a:schemeClr val="tx2"/>
                </a:solidFill>
              </a:rPr>
              <a:t>variabili qualitative</a:t>
            </a:r>
            <a:r>
              <a:rPr lang="it-IT" altLang="it-IT" sz="2200" i="1" dirty="0" smtClean="0">
                <a:solidFill>
                  <a:schemeClr val="tx2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200" i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it-IT" altLang="it-IT" sz="2200" i="1" dirty="0" err="1" smtClean="0">
                <a:solidFill>
                  <a:srgbClr val="008080"/>
                </a:solidFill>
              </a:rPr>
              <a:t>Diagr</a:t>
            </a:r>
            <a:r>
              <a:rPr lang="it-IT" altLang="it-IT" sz="2200" i="1" dirty="0" smtClean="0">
                <a:solidFill>
                  <a:srgbClr val="008080"/>
                </a:solidFill>
              </a:rPr>
              <a:t>. a barre</a:t>
            </a:r>
            <a:r>
              <a:rPr lang="it-IT" altLang="it-IT" sz="2200" i="1" dirty="0" smtClean="0">
                <a:solidFill>
                  <a:schemeClr val="tx2"/>
                </a:solidFill>
              </a:rPr>
              <a:t>:</a:t>
            </a:r>
            <a:r>
              <a:rPr lang="it-IT" altLang="it-IT" sz="2200" dirty="0" smtClean="0">
                <a:solidFill>
                  <a:schemeClr val="tx2"/>
                </a:solidFill>
              </a:rPr>
              <a:t> nell’asse delle ascisse ci sono le categorie, senza un ordine preciso; in quello delle ordinate le frequenze assolute/relative corrispondenti alle diverse modalità</a:t>
            </a:r>
          </a:p>
          <a:p>
            <a:pPr eaLnBrk="1" hangingPunct="1">
              <a:buFontTx/>
              <a:buNone/>
            </a:pPr>
            <a:r>
              <a:rPr lang="it-IT" altLang="it-IT" sz="2200" i="1" dirty="0" err="1" smtClean="0">
                <a:solidFill>
                  <a:srgbClr val="008080"/>
                </a:solidFill>
              </a:rPr>
              <a:t>Diagr</a:t>
            </a:r>
            <a:r>
              <a:rPr lang="it-IT" altLang="it-IT" sz="2200" i="1" dirty="0" smtClean="0">
                <a:solidFill>
                  <a:srgbClr val="008080"/>
                </a:solidFill>
              </a:rPr>
              <a:t>. a torta</a:t>
            </a:r>
            <a:r>
              <a:rPr lang="it-IT" altLang="it-IT" sz="2200" i="1" dirty="0" smtClean="0">
                <a:solidFill>
                  <a:schemeClr val="tx2"/>
                </a:solidFill>
              </a:rPr>
              <a:t>: </a:t>
            </a:r>
            <a:r>
              <a:rPr lang="it-IT" altLang="it-IT" sz="2200" dirty="0" smtClean="0">
                <a:solidFill>
                  <a:schemeClr val="tx2"/>
                </a:solidFill>
              </a:rPr>
              <a:t>la circonferenza è divisa proporzionalmente alle frequenze</a:t>
            </a:r>
            <a:endParaRPr lang="it-IT" altLang="it-IT" sz="2200" i="1" dirty="0" smtClean="0">
              <a:solidFill>
                <a:schemeClr val="tx2"/>
              </a:solidFill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076825" y="1916113"/>
            <a:ext cx="3455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latin typeface="Verdana" pitchFamily="34" charset="0"/>
                <a:cs typeface="Arial" charset="0"/>
              </a:rPr>
              <a:t>Diagramma a </a:t>
            </a:r>
            <a:r>
              <a:rPr lang="it-IT" altLang="it-IT" sz="1000" b="1" dirty="0" smtClean="0">
                <a:latin typeface="Verdana" pitchFamily="34" charset="0"/>
                <a:cs typeface="Arial" charset="0"/>
              </a:rPr>
              <a:t>torta - sesso</a:t>
            </a:r>
            <a:endParaRPr lang="en-US" altLang="it-IT" sz="1000" b="1" dirty="0">
              <a:latin typeface="Verdana" pitchFamily="34" charset="0"/>
              <a:cs typeface="Arial" charset="0"/>
            </a:endParaRPr>
          </a:p>
        </p:txBody>
      </p:sp>
      <p:sp>
        <p:nvSpPr>
          <p:cNvPr id="12294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0000"/>
                </a:solidFill>
              </a:rPr>
              <a:t>Le distribuzioni  di frequenza</a:t>
            </a:r>
            <a:endParaRPr lang="en-US" altLang="it-IT" sz="3600" smtClean="0">
              <a:solidFill>
                <a:srgbClr val="FF000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31640" y="1888381"/>
            <a:ext cx="3455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latin typeface="Verdana" pitchFamily="34" charset="0"/>
                <a:cs typeface="Arial" charset="0"/>
              </a:rPr>
              <a:t>Diagramma a </a:t>
            </a:r>
            <a:r>
              <a:rPr lang="it-IT" altLang="it-IT" sz="1000" b="1" dirty="0" smtClean="0">
                <a:latin typeface="Verdana" pitchFamily="34" charset="0"/>
                <a:cs typeface="Arial" charset="0"/>
              </a:rPr>
              <a:t>barre – titolo di studio</a:t>
            </a:r>
            <a:endParaRPr lang="en-US" altLang="it-IT" sz="1000" b="1" dirty="0">
              <a:latin typeface="Verdana" pitchFamily="34" charset="0"/>
              <a:cs typeface="Arial" charset="0"/>
            </a:endParaRPr>
          </a:p>
        </p:txBody>
      </p:sp>
      <p:pic>
        <p:nvPicPr>
          <p:cNvPr id="12338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731" y="2168161"/>
            <a:ext cx="2670175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39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353" y="2180067"/>
            <a:ext cx="296227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4599</TotalTime>
  <Words>2371</Words>
  <Application>Microsoft Office PowerPoint</Application>
  <PresentationFormat>On-screen Show (4:3)</PresentationFormat>
  <Paragraphs>472</Paragraphs>
  <Slides>48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Default Design</vt:lpstr>
      <vt:lpstr>Equation</vt:lpstr>
      <vt:lpstr>Equazione</vt:lpstr>
      <vt:lpstr>Chart</vt:lpstr>
      <vt:lpstr>Grafico</vt:lpstr>
      <vt:lpstr>Metodi Quantitativi per Economia, Finanza e Management   Lezione n°3 Le distribuzioni di frequenza e le misure di sintesi univariate </vt:lpstr>
      <vt:lpstr>Metodi Quantitativi per Economia, Finanza e Management SUDDIVISIONE PER ESERCITAZIONI</vt:lpstr>
      <vt:lpstr>Percorso di Analisi</vt:lpstr>
      <vt:lpstr>Matrice dei dati</vt:lpstr>
      <vt:lpstr>Esempio di matrice dei dati</vt:lpstr>
      <vt:lpstr>Statistica descrittiva univariata</vt:lpstr>
      <vt:lpstr>Le distribuzioni  di frequenza</vt:lpstr>
      <vt:lpstr>Le distribuzioni  di frequenza</vt:lpstr>
      <vt:lpstr>Le distribuzioni  di frequenza</vt:lpstr>
      <vt:lpstr>Le distribuzioni  di frequenza</vt:lpstr>
      <vt:lpstr>Le distribuzioni  di frequenza esempi</vt:lpstr>
      <vt:lpstr>Misure di sintesi </vt:lpstr>
      <vt:lpstr>Misure di sintesi </vt:lpstr>
      <vt:lpstr>Misure di Tendenza Centrale</vt:lpstr>
      <vt:lpstr>Media Aritmetica</vt:lpstr>
      <vt:lpstr>Media Aritmetica</vt:lpstr>
      <vt:lpstr>Mediana</vt:lpstr>
      <vt:lpstr>Moda</vt:lpstr>
      <vt:lpstr>Moda</vt:lpstr>
      <vt:lpstr>Media, Moda &amp; Mediana</vt:lpstr>
      <vt:lpstr>Misure di Tendenza Non Centrale I quantili di ordine p</vt:lpstr>
      <vt:lpstr>Misure di Tendenza Non Centrale I Quartili</vt:lpstr>
      <vt:lpstr>Misure di Tendenza Non Centrale ESEMPIO</vt:lpstr>
      <vt:lpstr>Box Plot</vt:lpstr>
      <vt:lpstr>Misure di sintesi </vt:lpstr>
      <vt:lpstr>Misure di Variabilità </vt:lpstr>
      <vt:lpstr>Campo di Variazione</vt:lpstr>
      <vt:lpstr>Campo di Variazione</vt:lpstr>
      <vt:lpstr>Differenza Interquartile</vt:lpstr>
      <vt:lpstr>Varianza</vt:lpstr>
      <vt:lpstr>Scarto Quadratico Medio</vt:lpstr>
      <vt:lpstr>Scarto Quadratico Medio</vt:lpstr>
      <vt:lpstr>Scarto Quadratico Medio</vt:lpstr>
      <vt:lpstr>Scarto Quadratico Medio</vt:lpstr>
      <vt:lpstr>Coefficiente di Variazione</vt:lpstr>
      <vt:lpstr>Coefficiente di Variazione</vt:lpstr>
      <vt:lpstr>Misure di sintesi </vt:lpstr>
      <vt:lpstr>Forma della Distribuzione</vt:lpstr>
      <vt:lpstr>Forma della Distribuzione</vt:lpstr>
      <vt:lpstr>Misure di Forma della Distribuzione</vt:lpstr>
      <vt:lpstr>Misure di Forma della Distribuzione</vt:lpstr>
      <vt:lpstr>PowerPoint Presentation</vt:lpstr>
      <vt:lpstr>Univariate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Valentina</dc:creator>
  <cp:lastModifiedBy>Elena Pallini</cp:lastModifiedBy>
  <cp:revision>157</cp:revision>
  <dcterms:created xsi:type="dcterms:W3CDTF">2005-02-09T11:34:01Z</dcterms:created>
  <dcterms:modified xsi:type="dcterms:W3CDTF">2013-10-09T05:34:23Z</dcterms:modified>
</cp:coreProperties>
</file>