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9"/>
  </p:notesMasterIdLst>
  <p:sldIdLst>
    <p:sldId id="290" r:id="rId2"/>
    <p:sldId id="440" r:id="rId3"/>
    <p:sldId id="451" r:id="rId4"/>
    <p:sldId id="435" r:id="rId5"/>
    <p:sldId id="450" r:id="rId6"/>
    <p:sldId id="433" r:id="rId7"/>
    <p:sldId id="362" r:id="rId8"/>
    <p:sldId id="441" r:id="rId9"/>
    <p:sldId id="439" r:id="rId10"/>
    <p:sldId id="436" r:id="rId11"/>
    <p:sldId id="449" r:id="rId12"/>
    <p:sldId id="442" r:id="rId13"/>
    <p:sldId id="410" r:id="rId14"/>
    <p:sldId id="411" r:id="rId15"/>
    <p:sldId id="355" r:id="rId16"/>
    <p:sldId id="368" r:id="rId17"/>
    <p:sldId id="357" r:id="rId18"/>
    <p:sldId id="369" r:id="rId19"/>
    <p:sldId id="359" r:id="rId20"/>
    <p:sldId id="360" r:id="rId21"/>
    <p:sldId id="443" r:id="rId22"/>
    <p:sldId id="361" r:id="rId23"/>
    <p:sldId id="371" r:id="rId24"/>
    <p:sldId id="372" r:id="rId25"/>
    <p:sldId id="373" r:id="rId26"/>
    <p:sldId id="446" r:id="rId27"/>
    <p:sldId id="396" r:id="rId28"/>
    <p:sldId id="397" r:id="rId29"/>
    <p:sldId id="399" r:id="rId30"/>
    <p:sldId id="400" r:id="rId31"/>
    <p:sldId id="430" r:id="rId32"/>
    <p:sldId id="431" r:id="rId33"/>
    <p:sldId id="447" r:id="rId34"/>
    <p:sldId id="402" r:id="rId35"/>
    <p:sldId id="408" r:id="rId36"/>
    <p:sldId id="415" r:id="rId37"/>
    <p:sldId id="416" r:id="rId38"/>
    <p:sldId id="417" r:id="rId39"/>
    <p:sldId id="448" r:id="rId40"/>
    <p:sldId id="420" r:id="rId41"/>
    <p:sldId id="421" r:id="rId42"/>
    <p:sldId id="422" r:id="rId43"/>
    <p:sldId id="423" r:id="rId44"/>
    <p:sldId id="424" r:id="rId45"/>
    <p:sldId id="425" r:id="rId46"/>
    <p:sldId id="428" r:id="rId47"/>
    <p:sldId id="429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  <a:srgbClr val="FF6600"/>
    <a:srgbClr val="CC33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70" autoAdjust="0"/>
  </p:normalViewPr>
  <p:slideViewPr>
    <p:cSldViewPr>
      <p:cViewPr>
        <p:scale>
          <a:sx n="60" d="100"/>
          <a:sy n="60" d="100"/>
        </p:scale>
        <p:origin x="-165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4A9C6E-5985-4357-B13F-B5010EF13EB1}" type="doc">
      <dgm:prSet loTypeId="urn:microsoft.com/office/officeart/2005/8/layout/hProcess9" loCatId="process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92984368-6081-4290-9782-FBC120AB7A69}">
      <dgm:prSet phldrT="[Text]"/>
      <dgm:spPr/>
      <dgm:t>
        <a:bodyPr/>
        <a:lstStyle/>
        <a:p>
          <a:r>
            <a:rPr lang="en-US" dirty="0" err="1" smtClean="0"/>
            <a:t>Fase</a:t>
          </a:r>
          <a:r>
            <a:rPr lang="en-US" dirty="0" smtClean="0"/>
            <a:t> </a:t>
          </a:r>
          <a:r>
            <a:rPr lang="en-US" dirty="0" err="1" smtClean="0"/>
            <a:t>raccolta</a:t>
          </a:r>
          <a:r>
            <a:rPr lang="en-US" dirty="0" smtClean="0"/>
            <a:t> </a:t>
          </a:r>
          <a:r>
            <a:rPr lang="en-US" dirty="0" err="1" smtClean="0"/>
            <a:t>dati</a:t>
          </a:r>
          <a:r>
            <a:rPr lang="en-US" dirty="0" smtClean="0"/>
            <a:t>: </a:t>
          </a:r>
          <a:r>
            <a:rPr lang="en-US" dirty="0" err="1" smtClean="0"/>
            <a:t>Questionario</a:t>
          </a:r>
          <a:r>
            <a:rPr lang="en-US" dirty="0" smtClean="0"/>
            <a:t> di </a:t>
          </a:r>
          <a:r>
            <a:rPr lang="en-US" dirty="0" err="1" smtClean="0"/>
            <a:t>rilevazione</a:t>
          </a:r>
          <a:r>
            <a:rPr lang="en-US" dirty="0" smtClean="0"/>
            <a:t> </a:t>
          </a:r>
          <a:r>
            <a:rPr lang="en-US" dirty="0" err="1" smtClean="0"/>
            <a:t>oppure</a:t>
          </a:r>
          <a:r>
            <a:rPr lang="en-US" dirty="0" smtClean="0"/>
            <a:t> </a:t>
          </a:r>
          <a:r>
            <a:rPr lang="en-US" dirty="0" err="1" smtClean="0"/>
            <a:t>ricerca</a:t>
          </a:r>
          <a:r>
            <a:rPr lang="en-US" dirty="0" smtClean="0"/>
            <a:t> Database </a:t>
          </a:r>
          <a:r>
            <a:rPr lang="en-US" dirty="0" err="1" smtClean="0"/>
            <a:t>aziendale</a:t>
          </a:r>
          <a:endParaRPr lang="en-US" dirty="0"/>
        </a:p>
      </dgm:t>
    </dgm:pt>
    <dgm:pt modelId="{D4EF298E-47F1-45C3-984F-C4661DEEC204}" type="parTrans" cxnId="{F7FAED08-D5A5-4271-B561-B0E4A2DF4423}">
      <dgm:prSet/>
      <dgm:spPr/>
      <dgm:t>
        <a:bodyPr/>
        <a:lstStyle/>
        <a:p>
          <a:endParaRPr lang="en-US"/>
        </a:p>
      </dgm:t>
    </dgm:pt>
    <dgm:pt modelId="{C072E37F-B4ED-4D18-A95F-0023646FABA7}" type="sibTrans" cxnId="{F7FAED08-D5A5-4271-B561-B0E4A2DF4423}">
      <dgm:prSet/>
      <dgm:spPr/>
      <dgm:t>
        <a:bodyPr/>
        <a:lstStyle/>
        <a:p>
          <a:endParaRPr lang="en-US"/>
        </a:p>
      </dgm:t>
    </dgm:pt>
    <dgm:pt modelId="{91FD9694-84B2-4910-B6AD-F6E1DE9778C3}">
      <dgm:prSet phldrT="[Text]"/>
      <dgm:spPr/>
      <dgm:t>
        <a:bodyPr/>
        <a:lstStyle/>
        <a:p>
          <a:r>
            <a:rPr lang="en-US" dirty="0" err="1" smtClean="0"/>
            <a:t>Costruzione</a:t>
          </a:r>
          <a:r>
            <a:rPr lang="en-US" dirty="0" smtClean="0"/>
            <a:t> base </a:t>
          </a:r>
          <a:r>
            <a:rPr lang="en-US" dirty="0" err="1" smtClean="0"/>
            <a:t>dati</a:t>
          </a:r>
          <a:endParaRPr lang="en-US" dirty="0"/>
        </a:p>
      </dgm:t>
    </dgm:pt>
    <dgm:pt modelId="{93219C7A-A3E4-406F-BFA2-F1C07B292197}" type="parTrans" cxnId="{AB2EB8BE-5F37-4E78-8A0B-856EC983089C}">
      <dgm:prSet/>
      <dgm:spPr/>
      <dgm:t>
        <a:bodyPr/>
        <a:lstStyle/>
        <a:p>
          <a:endParaRPr lang="en-US"/>
        </a:p>
      </dgm:t>
    </dgm:pt>
    <dgm:pt modelId="{1F3D2712-9F3F-408F-8E06-1BF103BD0169}" type="sibTrans" cxnId="{AB2EB8BE-5F37-4E78-8A0B-856EC983089C}">
      <dgm:prSet/>
      <dgm:spPr/>
      <dgm:t>
        <a:bodyPr/>
        <a:lstStyle/>
        <a:p>
          <a:endParaRPr lang="en-US"/>
        </a:p>
      </dgm:t>
    </dgm:pt>
    <dgm:pt modelId="{0C21FF52-769C-487F-89DA-C6A0B8E4EC70}">
      <dgm:prSet phldrT="[Text]"/>
      <dgm:spPr/>
      <dgm:t>
        <a:bodyPr/>
        <a:lstStyle/>
        <a:p>
          <a:r>
            <a:rPr lang="en-US" dirty="0" smtClean="0"/>
            <a:t>Report </a:t>
          </a:r>
          <a:r>
            <a:rPr lang="en-US" dirty="0" err="1" smtClean="0"/>
            <a:t>cartaceo</a:t>
          </a:r>
          <a:r>
            <a:rPr lang="en-US" dirty="0" smtClean="0"/>
            <a:t> (</a:t>
          </a:r>
          <a:r>
            <a:rPr lang="en-US" dirty="0" err="1" smtClean="0"/>
            <a:t>formato</a:t>
          </a:r>
          <a:r>
            <a:rPr lang="en-US" dirty="0" smtClean="0"/>
            <a:t> </a:t>
          </a:r>
          <a:r>
            <a:rPr lang="en-US" dirty="0" err="1" smtClean="0"/>
            <a:t>pptx</a:t>
          </a:r>
          <a:r>
            <a:rPr lang="en-US" dirty="0" smtClean="0"/>
            <a:t>)</a:t>
          </a:r>
          <a:endParaRPr lang="en-US" dirty="0"/>
        </a:p>
      </dgm:t>
    </dgm:pt>
    <dgm:pt modelId="{AD0D8B67-37B0-4C9C-B013-6204D5963FEB}" type="parTrans" cxnId="{E7CBAE9C-A78D-440E-8965-17FC368D04CD}">
      <dgm:prSet/>
      <dgm:spPr/>
      <dgm:t>
        <a:bodyPr/>
        <a:lstStyle/>
        <a:p>
          <a:endParaRPr lang="en-US"/>
        </a:p>
      </dgm:t>
    </dgm:pt>
    <dgm:pt modelId="{7BEE604C-11A1-4DA7-9096-BBDCB7B838B0}" type="sibTrans" cxnId="{E7CBAE9C-A78D-440E-8965-17FC368D04CD}">
      <dgm:prSet/>
      <dgm:spPr/>
      <dgm:t>
        <a:bodyPr/>
        <a:lstStyle/>
        <a:p>
          <a:endParaRPr lang="en-US"/>
        </a:p>
      </dgm:t>
    </dgm:pt>
    <dgm:pt modelId="{5739CFB1-BB7C-411B-950E-82852ACF55CE}">
      <dgm:prSet phldrT="[Text]"/>
      <dgm:spPr/>
      <dgm:t>
        <a:bodyPr/>
        <a:lstStyle/>
        <a:p>
          <a:r>
            <a:rPr lang="en-US" dirty="0" err="1" smtClean="0"/>
            <a:t>Analisi</a:t>
          </a:r>
          <a:r>
            <a:rPr lang="en-US" dirty="0" smtClean="0"/>
            <a:t> </a:t>
          </a:r>
          <a:r>
            <a:rPr lang="en-US" dirty="0" err="1" smtClean="0"/>
            <a:t>Dati</a:t>
          </a:r>
          <a:endParaRPr lang="en-US" dirty="0"/>
        </a:p>
      </dgm:t>
    </dgm:pt>
    <dgm:pt modelId="{46D18102-8470-47FA-88BE-D2339CE47CF4}" type="parTrans" cxnId="{8DF6FFF4-8D68-48D5-813E-00E573C107DE}">
      <dgm:prSet/>
      <dgm:spPr/>
      <dgm:t>
        <a:bodyPr/>
        <a:lstStyle/>
        <a:p>
          <a:endParaRPr lang="en-US"/>
        </a:p>
      </dgm:t>
    </dgm:pt>
    <dgm:pt modelId="{994C3708-5723-48CC-B16A-90E31311D3D2}" type="sibTrans" cxnId="{8DF6FFF4-8D68-48D5-813E-00E573C107DE}">
      <dgm:prSet/>
      <dgm:spPr/>
      <dgm:t>
        <a:bodyPr/>
        <a:lstStyle/>
        <a:p>
          <a:endParaRPr lang="en-US"/>
        </a:p>
      </dgm:t>
    </dgm:pt>
    <dgm:pt modelId="{D8F40B1C-BF06-4025-B846-47B2357D22F2}" type="pres">
      <dgm:prSet presAssocID="{5E4A9C6E-5985-4357-B13F-B5010EF13EB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05C2C5-A22B-42A7-AD44-25BC99ADAC05}" type="pres">
      <dgm:prSet presAssocID="{5E4A9C6E-5985-4357-B13F-B5010EF13EB1}" presName="arrow" presStyleLbl="bgShp" presStyleIdx="0" presStyleCnt="1"/>
      <dgm:spPr/>
    </dgm:pt>
    <dgm:pt modelId="{BEAE2A83-9976-4AA5-9F00-402D510069F9}" type="pres">
      <dgm:prSet presAssocID="{5E4A9C6E-5985-4357-B13F-B5010EF13EB1}" presName="linearProcess" presStyleCnt="0"/>
      <dgm:spPr/>
    </dgm:pt>
    <dgm:pt modelId="{5E731399-E8A4-46AB-A29E-78FD46BAC78A}" type="pres">
      <dgm:prSet presAssocID="{92984368-6081-4290-9782-FBC120AB7A69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339A0-63CF-4A00-976F-4AFAF867A2E6}" type="pres">
      <dgm:prSet presAssocID="{C072E37F-B4ED-4D18-A95F-0023646FABA7}" presName="sibTrans" presStyleCnt="0"/>
      <dgm:spPr/>
    </dgm:pt>
    <dgm:pt modelId="{BFE78E82-A193-488E-889A-1EA3DB5D4C17}" type="pres">
      <dgm:prSet presAssocID="{91FD9694-84B2-4910-B6AD-F6E1DE9778C3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6AB840-629E-493B-8917-288E020A74B4}" type="pres">
      <dgm:prSet presAssocID="{1F3D2712-9F3F-408F-8E06-1BF103BD0169}" presName="sibTrans" presStyleCnt="0"/>
      <dgm:spPr/>
    </dgm:pt>
    <dgm:pt modelId="{3604DFE0-12EC-4686-8F63-736C98C5044F}" type="pres">
      <dgm:prSet presAssocID="{5739CFB1-BB7C-411B-950E-82852ACF55CE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A476F-BAFB-4388-8B21-81493E7C3DD1}" type="pres">
      <dgm:prSet presAssocID="{994C3708-5723-48CC-B16A-90E31311D3D2}" presName="sibTrans" presStyleCnt="0"/>
      <dgm:spPr/>
    </dgm:pt>
    <dgm:pt modelId="{57CCDDB6-7874-49CE-92E4-BA84016639B7}" type="pres">
      <dgm:prSet presAssocID="{0C21FF52-769C-487F-89DA-C6A0B8E4EC70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C83B78-E740-4905-A686-B38A4A71F73E}" type="presOf" srcId="{92984368-6081-4290-9782-FBC120AB7A69}" destId="{5E731399-E8A4-46AB-A29E-78FD46BAC78A}" srcOrd="0" destOrd="0" presId="urn:microsoft.com/office/officeart/2005/8/layout/hProcess9"/>
    <dgm:cxn modelId="{F7FAED08-D5A5-4271-B561-B0E4A2DF4423}" srcId="{5E4A9C6E-5985-4357-B13F-B5010EF13EB1}" destId="{92984368-6081-4290-9782-FBC120AB7A69}" srcOrd="0" destOrd="0" parTransId="{D4EF298E-47F1-45C3-984F-C4661DEEC204}" sibTransId="{C072E37F-B4ED-4D18-A95F-0023646FABA7}"/>
    <dgm:cxn modelId="{0766DF58-04B4-43F6-91FE-C2DB920D2188}" type="presOf" srcId="{5739CFB1-BB7C-411B-950E-82852ACF55CE}" destId="{3604DFE0-12EC-4686-8F63-736C98C5044F}" srcOrd="0" destOrd="0" presId="urn:microsoft.com/office/officeart/2005/8/layout/hProcess9"/>
    <dgm:cxn modelId="{AB2EB8BE-5F37-4E78-8A0B-856EC983089C}" srcId="{5E4A9C6E-5985-4357-B13F-B5010EF13EB1}" destId="{91FD9694-84B2-4910-B6AD-F6E1DE9778C3}" srcOrd="1" destOrd="0" parTransId="{93219C7A-A3E4-406F-BFA2-F1C07B292197}" sibTransId="{1F3D2712-9F3F-408F-8E06-1BF103BD0169}"/>
    <dgm:cxn modelId="{D830F28F-3A72-4EB1-849B-26099F17A029}" type="presOf" srcId="{0C21FF52-769C-487F-89DA-C6A0B8E4EC70}" destId="{57CCDDB6-7874-49CE-92E4-BA84016639B7}" srcOrd="0" destOrd="0" presId="urn:microsoft.com/office/officeart/2005/8/layout/hProcess9"/>
    <dgm:cxn modelId="{E7CBAE9C-A78D-440E-8965-17FC368D04CD}" srcId="{5E4A9C6E-5985-4357-B13F-B5010EF13EB1}" destId="{0C21FF52-769C-487F-89DA-C6A0B8E4EC70}" srcOrd="3" destOrd="0" parTransId="{AD0D8B67-37B0-4C9C-B013-6204D5963FEB}" sibTransId="{7BEE604C-11A1-4DA7-9096-BBDCB7B838B0}"/>
    <dgm:cxn modelId="{8DF6FFF4-8D68-48D5-813E-00E573C107DE}" srcId="{5E4A9C6E-5985-4357-B13F-B5010EF13EB1}" destId="{5739CFB1-BB7C-411B-950E-82852ACF55CE}" srcOrd="2" destOrd="0" parTransId="{46D18102-8470-47FA-88BE-D2339CE47CF4}" sibTransId="{994C3708-5723-48CC-B16A-90E31311D3D2}"/>
    <dgm:cxn modelId="{028CFD60-54DE-47EF-85AE-1FD301EE237E}" type="presOf" srcId="{91FD9694-84B2-4910-B6AD-F6E1DE9778C3}" destId="{BFE78E82-A193-488E-889A-1EA3DB5D4C17}" srcOrd="0" destOrd="0" presId="urn:microsoft.com/office/officeart/2005/8/layout/hProcess9"/>
    <dgm:cxn modelId="{69CEF36E-8564-41E2-A97C-662C26F0952A}" type="presOf" srcId="{5E4A9C6E-5985-4357-B13F-B5010EF13EB1}" destId="{D8F40B1C-BF06-4025-B846-47B2357D22F2}" srcOrd="0" destOrd="0" presId="urn:microsoft.com/office/officeart/2005/8/layout/hProcess9"/>
    <dgm:cxn modelId="{3D88061B-0E4A-4128-92A1-62C36C703383}" type="presParOf" srcId="{D8F40B1C-BF06-4025-B846-47B2357D22F2}" destId="{6205C2C5-A22B-42A7-AD44-25BC99ADAC05}" srcOrd="0" destOrd="0" presId="urn:microsoft.com/office/officeart/2005/8/layout/hProcess9"/>
    <dgm:cxn modelId="{2C7C7E5F-A271-4C95-B0E8-BEA159AB7D09}" type="presParOf" srcId="{D8F40B1C-BF06-4025-B846-47B2357D22F2}" destId="{BEAE2A83-9976-4AA5-9F00-402D510069F9}" srcOrd="1" destOrd="0" presId="urn:microsoft.com/office/officeart/2005/8/layout/hProcess9"/>
    <dgm:cxn modelId="{01AA4F65-89B4-4CCE-A522-1BA22B9F7C46}" type="presParOf" srcId="{BEAE2A83-9976-4AA5-9F00-402D510069F9}" destId="{5E731399-E8A4-46AB-A29E-78FD46BAC78A}" srcOrd="0" destOrd="0" presId="urn:microsoft.com/office/officeart/2005/8/layout/hProcess9"/>
    <dgm:cxn modelId="{EBC1293A-89B0-49EA-B97A-414781E5F752}" type="presParOf" srcId="{BEAE2A83-9976-4AA5-9F00-402D510069F9}" destId="{6C5339A0-63CF-4A00-976F-4AFAF867A2E6}" srcOrd="1" destOrd="0" presId="urn:microsoft.com/office/officeart/2005/8/layout/hProcess9"/>
    <dgm:cxn modelId="{3FA99889-A6DD-4D9B-966B-62B67AD58C6A}" type="presParOf" srcId="{BEAE2A83-9976-4AA5-9F00-402D510069F9}" destId="{BFE78E82-A193-488E-889A-1EA3DB5D4C17}" srcOrd="2" destOrd="0" presId="urn:microsoft.com/office/officeart/2005/8/layout/hProcess9"/>
    <dgm:cxn modelId="{A07F80FF-9767-45AF-B7B3-7AD9D0AF6388}" type="presParOf" srcId="{BEAE2A83-9976-4AA5-9F00-402D510069F9}" destId="{696AB840-629E-493B-8917-288E020A74B4}" srcOrd="3" destOrd="0" presId="urn:microsoft.com/office/officeart/2005/8/layout/hProcess9"/>
    <dgm:cxn modelId="{9F5C6954-70AE-447F-ADA4-8CA00F0601C4}" type="presParOf" srcId="{BEAE2A83-9976-4AA5-9F00-402D510069F9}" destId="{3604DFE0-12EC-4686-8F63-736C98C5044F}" srcOrd="4" destOrd="0" presId="urn:microsoft.com/office/officeart/2005/8/layout/hProcess9"/>
    <dgm:cxn modelId="{D8720BC5-E0C3-40ED-BCC3-B0163FBD91EE}" type="presParOf" srcId="{BEAE2A83-9976-4AA5-9F00-402D510069F9}" destId="{21AA476F-BAFB-4388-8B21-81493E7C3DD1}" srcOrd="5" destOrd="0" presId="urn:microsoft.com/office/officeart/2005/8/layout/hProcess9"/>
    <dgm:cxn modelId="{AB2B9FD2-3A86-4D4F-8908-BE069C915226}" type="presParOf" srcId="{BEAE2A83-9976-4AA5-9F00-402D510069F9}" destId="{57CCDDB6-7874-49CE-92E4-BA84016639B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FD7110-64C4-464E-B5CA-EB3D2856C8CF}" type="doc">
      <dgm:prSet loTypeId="urn:microsoft.com/office/officeart/2005/8/layout/bProcess3" loCatId="process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E5291B2-9F60-4A70-B9DB-FFBC3BE41EBB}">
      <dgm:prSet phldrT="[Text]"/>
      <dgm:spPr/>
      <dgm:t>
        <a:bodyPr/>
        <a:lstStyle/>
        <a:p>
          <a:r>
            <a:rPr lang="it-IT" dirty="0" smtClean="0"/>
            <a:t>domanda</a:t>
          </a:r>
          <a:endParaRPr lang="en-US" dirty="0"/>
        </a:p>
      </dgm:t>
    </dgm:pt>
    <dgm:pt modelId="{5CD495F0-30D7-45E6-BE68-A50DB2BB40AC}" type="parTrans" cxnId="{ACCD1F12-C0AA-42FC-8AAF-2759C982BE4D}">
      <dgm:prSet/>
      <dgm:spPr/>
      <dgm:t>
        <a:bodyPr/>
        <a:lstStyle/>
        <a:p>
          <a:endParaRPr lang="en-US"/>
        </a:p>
      </dgm:t>
    </dgm:pt>
    <dgm:pt modelId="{E5BAC081-94EC-4A29-AC25-AE9733551FA3}" type="sibTrans" cxnId="{ACCD1F12-C0AA-42FC-8AAF-2759C982BE4D}">
      <dgm:prSet/>
      <dgm:spPr/>
      <dgm:t>
        <a:bodyPr/>
        <a:lstStyle/>
        <a:p>
          <a:endParaRPr lang="en-US"/>
        </a:p>
      </dgm:t>
    </dgm:pt>
    <dgm:pt modelId="{D8F6E24B-3ED3-4DFA-AA5D-229CECBBD46B}">
      <dgm:prSet phldrT="[Text]"/>
      <dgm:spPr/>
      <dgm:t>
        <a:bodyPr/>
        <a:lstStyle/>
        <a:p>
          <a:r>
            <a:rPr lang="it-IT" dirty="0" smtClean="0"/>
            <a:t>variabile/i</a:t>
          </a:r>
          <a:endParaRPr lang="en-US" dirty="0"/>
        </a:p>
      </dgm:t>
    </dgm:pt>
    <dgm:pt modelId="{4C6AC11D-55A2-4046-8443-D163D18A941B}" type="parTrans" cxnId="{E10A76DB-14E7-4377-8A36-C3B04A5C3DA9}">
      <dgm:prSet/>
      <dgm:spPr/>
      <dgm:t>
        <a:bodyPr/>
        <a:lstStyle/>
        <a:p>
          <a:endParaRPr lang="en-US"/>
        </a:p>
      </dgm:t>
    </dgm:pt>
    <dgm:pt modelId="{E4D28195-5AED-401F-ACA2-27F4DD49700C}" type="sibTrans" cxnId="{E10A76DB-14E7-4377-8A36-C3B04A5C3DA9}">
      <dgm:prSet/>
      <dgm:spPr/>
      <dgm:t>
        <a:bodyPr/>
        <a:lstStyle/>
        <a:p>
          <a:endParaRPr lang="en-US"/>
        </a:p>
      </dgm:t>
    </dgm:pt>
    <dgm:pt modelId="{01F92E51-AB4A-409F-AB4E-6C5A3DB773A1}" type="pres">
      <dgm:prSet presAssocID="{89FD7110-64C4-464E-B5CA-EB3D2856C8C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7E0222-33D5-45B7-B744-5454E839593B}" type="pres">
      <dgm:prSet presAssocID="{2E5291B2-9F60-4A70-B9DB-FFBC3BE41EB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C0B5B6-019D-4BE3-9A9A-B56EBD300D2B}" type="pres">
      <dgm:prSet presAssocID="{E5BAC081-94EC-4A29-AC25-AE9733551FA3}" presName="sibTrans" presStyleLbl="sibTrans1D1" presStyleIdx="0" presStyleCnt="1"/>
      <dgm:spPr/>
      <dgm:t>
        <a:bodyPr/>
        <a:lstStyle/>
        <a:p>
          <a:endParaRPr lang="en-US"/>
        </a:p>
      </dgm:t>
    </dgm:pt>
    <dgm:pt modelId="{453F270F-2BDD-48C2-884E-CBEAB3277178}" type="pres">
      <dgm:prSet presAssocID="{E5BAC081-94EC-4A29-AC25-AE9733551FA3}" presName="connectorText" presStyleLbl="sibTrans1D1" presStyleIdx="0" presStyleCnt="1"/>
      <dgm:spPr/>
      <dgm:t>
        <a:bodyPr/>
        <a:lstStyle/>
        <a:p>
          <a:endParaRPr lang="en-US"/>
        </a:p>
      </dgm:t>
    </dgm:pt>
    <dgm:pt modelId="{8AA6ECEF-5595-4580-8046-383FD1ED610B}" type="pres">
      <dgm:prSet presAssocID="{D8F6E24B-3ED3-4DFA-AA5D-229CECBBD46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DABA84-02D7-4DB9-B164-9940B4ED9FD5}" type="presOf" srcId="{2E5291B2-9F60-4A70-B9DB-FFBC3BE41EBB}" destId="{847E0222-33D5-45B7-B744-5454E839593B}" srcOrd="0" destOrd="0" presId="urn:microsoft.com/office/officeart/2005/8/layout/bProcess3"/>
    <dgm:cxn modelId="{38F2A257-3A95-4CD0-BA80-66739055CB33}" type="presOf" srcId="{E5BAC081-94EC-4A29-AC25-AE9733551FA3}" destId="{453F270F-2BDD-48C2-884E-CBEAB3277178}" srcOrd="1" destOrd="0" presId="urn:microsoft.com/office/officeart/2005/8/layout/bProcess3"/>
    <dgm:cxn modelId="{ACCD1F12-C0AA-42FC-8AAF-2759C982BE4D}" srcId="{89FD7110-64C4-464E-B5CA-EB3D2856C8CF}" destId="{2E5291B2-9F60-4A70-B9DB-FFBC3BE41EBB}" srcOrd="0" destOrd="0" parTransId="{5CD495F0-30D7-45E6-BE68-A50DB2BB40AC}" sibTransId="{E5BAC081-94EC-4A29-AC25-AE9733551FA3}"/>
    <dgm:cxn modelId="{1710A509-0228-42C3-B3EC-DC554E4F8EB3}" type="presOf" srcId="{D8F6E24B-3ED3-4DFA-AA5D-229CECBBD46B}" destId="{8AA6ECEF-5595-4580-8046-383FD1ED610B}" srcOrd="0" destOrd="0" presId="urn:microsoft.com/office/officeart/2005/8/layout/bProcess3"/>
    <dgm:cxn modelId="{33DD563F-2391-4222-A403-E68BFDEA4E0E}" type="presOf" srcId="{E5BAC081-94EC-4A29-AC25-AE9733551FA3}" destId="{9EC0B5B6-019D-4BE3-9A9A-B56EBD300D2B}" srcOrd="0" destOrd="0" presId="urn:microsoft.com/office/officeart/2005/8/layout/bProcess3"/>
    <dgm:cxn modelId="{E10A76DB-14E7-4377-8A36-C3B04A5C3DA9}" srcId="{89FD7110-64C4-464E-B5CA-EB3D2856C8CF}" destId="{D8F6E24B-3ED3-4DFA-AA5D-229CECBBD46B}" srcOrd="1" destOrd="0" parTransId="{4C6AC11D-55A2-4046-8443-D163D18A941B}" sibTransId="{E4D28195-5AED-401F-ACA2-27F4DD49700C}"/>
    <dgm:cxn modelId="{0DC758B5-6CBA-4693-8132-FC2FCFD249DF}" type="presOf" srcId="{89FD7110-64C4-464E-B5CA-EB3D2856C8CF}" destId="{01F92E51-AB4A-409F-AB4E-6C5A3DB773A1}" srcOrd="0" destOrd="0" presId="urn:microsoft.com/office/officeart/2005/8/layout/bProcess3"/>
    <dgm:cxn modelId="{108CDEB0-AB6C-49F8-A96B-276B3E6BC3FF}" type="presParOf" srcId="{01F92E51-AB4A-409F-AB4E-6C5A3DB773A1}" destId="{847E0222-33D5-45B7-B744-5454E839593B}" srcOrd="0" destOrd="0" presId="urn:microsoft.com/office/officeart/2005/8/layout/bProcess3"/>
    <dgm:cxn modelId="{5CAA2C53-5798-4B71-9A9A-3E54F3ACBBC3}" type="presParOf" srcId="{01F92E51-AB4A-409F-AB4E-6C5A3DB773A1}" destId="{9EC0B5B6-019D-4BE3-9A9A-B56EBD300D2B}" srcOrd="1" destOrd="0" presId="urn:microsoft.com/office/officeart/2005/8/layout/bProcess3"/>
    <dgm:cxn modelId="{D175F378-ECE1-404F-8614-D33F0EB81C6E}" type="presParOf" srcId="{9EC0B5B6-019D-4BE3-9A9A-B56EBD300D2B}" destId="{453F270F-2BDD-48C2-884E-CBEAB3277178}" srcOrd="0" destOrd="0" presId="urn:microsoft.com/office/officeart/2005/8/layout/bProcess3"/>
    <dgm:cxn modelId="{AAE27BA4-B821-40E9-92ED-1136DA6B99E1}" type="presParOf" srcId="{01F92E51-AB4A-409F-AB4E-6C5A3DB773A1}" destId="{8AA6ECEF-5595-4580-8046-383FD1ED610B}" srcOrd="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FD7110-64C4-464E-B5CA-EB3D2856C8CF}" type="doc">
      <dgm:prSet loTypeId="urn:microsoft.com/office/officeart/2005/8/layout/bProcess3" loCatId="process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E5291B2-9F60-4A70-B9DB-FFBC3BE41EBB}">
      <dgm:prSet phldrT="[Text]"/>
      <dgm:spPr/>
      <dgm:t>
        <a:bodyPr/>
        <a:lstStyle/>
        <a:p>
          <a:r>
            <a:rPr lang="it-IT" dirty="0" smtClean="0"/>
            <a:t>domanda</a:t>
          </a:r>
          <a:endParaRPr lang="en-US" dirty="0"/>
        </a:p>
      </dgm:t>
    </dgm:pt>
    <dgm:pt modelId="{5CD495F0-30D7-45E6-BE68-A50DB2BB40AC}" type="parTrans" cxnId="{ACCD1F12-C0AA-42FC-8AAF-2759C982BE4D}">
      <dgm:prSet/>
      <dgm:spPr/>
      <dgm:t>
        <a:bodyPr/>
        <a:lstStyle/>
        <a:p>
          <a:endParaRPr lang="en-US"/>
        </a:p>
      </dgm:t>
    </dgm:pt>
    <dgm:pt modelId="{E5BAC081-94EC-4A29-AC25-AE9733551FA3}" type="sibTrans" cxnId="{ACCD1F12-C0AA-42FC-8AAF-2759C982BE4D}">
      <dgm:prSet/>
      <dgm:spPr/>
      <dgm:t>
        <a:bodyPr/>
        <a:lstStyle/>
        <a:p>
          <a:endParaRPr lang="en-US"/>
        </a:p>
      </dgm:t>
    </dgm:pt>
    <dgm:pt modelId="{D8F6E24B-3ED3-4DFA-AA5D-229CECBBD46B}">
      <dgm:prSet phldrT="[Text]"/>
      <dgm:spPr/>
      <dgm:t>
        <a:bodyPr/>
        <a:lstStyle/>
        <a:p>
          <a:r>
            <a:rPr lang="it-IT" dirty="0" smtClean="0"/>
            <a:t>variabile/i</a:t>
          </a:r>
          <a:endParaRPr lang="en-US" dirty="0"/>
        </a:p>
      </dgm:t>
    </dgm:pt>
    <dgm:pt modelId="{4C6AC11D-55A2-4046-8443-D163D18A941B}" type="parTrans" cxnId="{E10A76DB-14E7-4377-8A36-C3B04A5C3DA9}">
      <dgm:prSet/>
      <dgm:spPr/>
      <dgm:t>
        <a:bodyPr/>
        <a:lstStyle/>
        <a:p>
          <a:endParaRPr lang="en-US"/>
        </a:p>
      </dgm:t>
    </dgm:pt>
    <dgm:pt modelId="{E4D28195-5AED-401F-ACA2-27F4DD49700C}" type="sibTrans" cxnId="{E10A76DB-14E7-4377-8A36-C3B04A5C3DA9}">
      <dgm:prSet/>
      <dgm:spPr/>
      <dgm:t>
        <a:bodyPr/>
        <a:lstStyle/>
        <a:p>
          <a:endParaRPr lang="en-US"/>
        </a:p>
      </dgm:t>
    </dgm:pt>
    <dgm:pt modelId="{01F92E51-AB4A-409F-AB4E-6C5A3DB773A1}" type="pres">
      <dgm:prSet presAssocID="{89FD7110-64C4-464E-B5CA-EB3D2856C8C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7E0222-33D5-45B7-B744-5454E839593B}" type="pres">
      <dgm:prSet presAssocID="{2E5291B2-9F60-4A70-B9DB-FFBC3BE41EB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C0B5B6-019D-4BE3-9A9A-B56EBD300D2B}" type="pres">
      <dgm:prSet presAssocID="{E5BAC081-94EC-4A29-AC25-AE9733551FA3}" presName="sibTrans" presStyleLbl="sibTrans1D1" presStyleIdx="0" presStyleCnt="1"/>
      <dgm:spPr/>
      <dgm:t>
        <a:bodyPr/>
        <a:lstStyle/>
        <a:p>
          <a:endParaRPr lang="en-US"/>
        </a:p>
      </dgm:t>
    </dgm:pt>
    <dgm:pt modelId="{453F270F-2BDD-48C2-884E-CBEAB3277178}" type="pres">
      <dgm:prSet presAssocID="{E5BAC081-94EC-4A29-AC25-AE9733551FA3}" presName="connectorText" presStyleLbl="sibTrans1D1" presStyleIdx="0" presStyleCnt="1"/>
      <dgm:spPr/>
      <dgm:t>
        <a:bodyPr/>
        <a:lstStyle/>
        <a:p>
          <a:endParaRPr lang="en-US"/>
        </a:p>
      </dgm:t>
    </dgm:pt>
    <dgm:pt modelId="{8AA6ECEF-5595-4580-8046-383FD1ED610B}" type="pres">
      <dgm:prSet presAssocID="{D8F6E24B-3ED3-4DFA-AA5D-229CECBBD46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0A76DB-14E7-4377-8A36-C3B04A5C3DA9}" srcId="{89FD7110-64C4-464E-B5CA-EB3D2856C8CF}" destId="{D8F6E24B-3ED3-4DFA-AA5D-229CECBBD46B}" srcOrd="1" destOrd="0" parTransId="{4C6AC11D-55A2-4046-8443-D163D18A941B}" sibTransId="{E4D28195-5AED-401F-ACA2-27F4DD49700C}"/>
    <dgm:cxn modelId="{F66CBECC-5128-475A-B811-23B12E104F59}" type="presOf" srcId="{E5BAC081-94EC-4A29-AC25-AE9733551FA3}" destId="{453F270F-2BDD-48C2-884E-CBEAB3277178}" srcOrd="1" destOrd="0" presId="urn:microsoft.com/office/officeart/2005/8/layout/bProcess3"/>
    <dgm:cxn modelId="{7F72E346-4702-4D50-AE3C-A0A43A36F7B9}" type="presOf" srcId="{E5BAC081-94EC-4A29-AC25-AE9733551FA3}" destId="{9EC0B5B6-019D-4BE3-9A9A-B56EBD300D2B}" srcOrd="0" destOrd="0" presId="urn:microsoft.com/office/officeart/2005/8/layout/bProcess3"/>
    <dgm:cxn modelId="{A03B6613-B085-4E62-B568-2EC5DDD6D69D}" type="presOf" srcId="{2E5291B2-9F60-4A70-B9DB-FFBC3BE41EBB}" destId="{847E0222-33D5-45B7-B744-5454E839593B}" srcOrd="0" destOrd="0" presId="urn:microsoft.com/office/officeart/2005/8/layout/bProcess3"/>
    <dgm:cxn modelId="{1FFA3323-9F10-4BC7-A095-047CA4212DA2}" type="presOf" srcId="{89FD7110-64C4-464E-B5CA-EB3D2856C8CF}" destId="{01F92E51-AB4A-409F-AB4E-6C5A3DB773A1}" srcOrd="0" destOrd="0" presId="urn:microsoft.com/office/officeart/2005/8/layout/bProcess3"/>
    <dgm:cxn modelId="{ACCD1F12-C0AA-42FC-8AAF-2759C982BE4D}" srcId="{89FD7110-64C4-464E-B5CA-EB3D2856C8CF}" destId="{2E5291B2-9F60-4A70-B9DB-FFBC3BE41EBB}" srcOrd="0" destOrd="0" parTransId="{5CD495F0-30D7-45E6-BE68-A50DB2BB40AC}" sibTransId="{E5BAC081-94EC-4A29-AC25-AE9733551FA3}"/>
    <dgm:cxn modelId="{50FECDB2-DB93-46A0-BE3B-C6ED3C6D01DA}" type="presOf" srcId="{D8F6E24B-3ED3-4DFA-AA5D-229CECBBD46B}" destId="{8AA6ECEF-5595-4580-8046-383FD1ED610B}" srcOrd="0" destOrd="0" presId="urn:microsoft.com/office/officeart/2005/8/layout/bProcess3"/>
    <dgm:cxn modelId="{81122363-BD41-4A4D-BE0E-356185E18AAD}" type="presParOf" srcId="{01F92E51-AB4A-409F-AB4E-6C5A3DB773A1}" destId="{847E0222-33D5-45B7-B744-5454E839593B}" srcOrd="0" destOrd="0" presId="urn:microsoft.com/office/officeart/2005/8/layout/bProcess3"/>
    <dgm:cxn modelId="{65D6A436-2A60-404B-BEE6-61BB95508DA3}" type="presParOf" srcId="{01F92E51-AB4A-409F-AB4E-6C5A3DB773A1}" destId="{9EC0B5B6-019D-4BE3-9A9A-B56EBD300D2B}" srcOrd="1" destOrd="0" presId="urn:microsoft.com/office/officeart/2005/8/layout/bProcess3"/>
    <dgm:cxn modelId="{0A6A6B9E-A432-41E6-B3A3-73E09D65DFBB}" type="presParOf" srcId="{9EC0B5B6-019D-4BE3-9A9A-B56EBD300D2B}" destId="{453F270F-2BDD-48C2-884E-CBEAB3277178}" srcOrd="0" destOrd="0" presId="urn:microsoft.com/office/officeart/2005/8/layout/bProcess3"/>
    <dgm:cxn modelId="{AD60424E-387F-4A43-9A69-9226382AC8A2}" type="presParOf" srcId="{01F92E51-AB4A-409F-AB4E-6C5A3DB773A1}" destId="{8AA6ECEF-5595-4580-8046-383FD1ED610B}" srcOrd="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FD7110-64C4-464E-B5CA-EB3D2856C8CF}" type="doc">
      <dgm:prSet loTypeId="urn:microsoft.com/office/officeart/2005/8/layout/bProcess3" loCatId="process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E5291B2-9F60-4A70-B9DB-FFBC3BE41EBB}">
      <dgm:prSet phldrT="[Text]"/>
      <dgm:spPr/>
      <dgm:t>
        <a:bodyPr/>
        <a:lstStyle/>
        <a:p>
          <a:r>
            <a:rPr lang="it-IT" dirty="0" smtClean="0"/>
            <a:t>domanda</a:t>
          </a:r>
          <a:endParaRPr lang="en-US" dirty="0"/>
        </a:p>
      </dgm:t>
    </dgm:pt>
    <dgm:pt modelId="{5CD495F0-30D7-45E6-BE68-A50DB2BB40AC}" type="parTrans" cxnId="{ACCD1F12-C0AA-42FC-8AAF-2759C982BE4D}">
      <dgm:prSet/>
      <dgm:spPr/>
      <dgm:t>
        <a:bodyPr/>
        <a:lstStyle/>
        <a:p>
          <a:endParaRPr lang="en-US"/>
        </a:p>
      </dgm:t>
    </dgm:pt>
    <dgm:pt modelId="{E5BAC081-94EC-4A29-AC25-AE9733551FA3}" type="sibTrans" cxnId="{ACCD1F12-C0AA-42FC-8AAF-2759C982BE4D}">
      <dgm:prSet/>
      <dgm:spPr/>
      <dgm:t>
        <a:bodyPr/>
        <a:lstStyle/>
        <a:p>
          <a:endParaRPr lang="en-US"/>
        </a:p>
      </dgm:t>
    </dgm:pt>
    <dgm:pt modelId="{D8F6E24B-3ED3-4DFA-AA5D-229CECBBD46B}">
      <dgm:prSet phldrT="[Text]"/>
      <dgm:spPr/>
      <dgm:t>
        <a:bodyPr/>
        <a:lstStyle/>
        <a:p>
          <a:r>
            <a:rPr lang="it-IT" dirty="0" smtClean="0"/>
            <a:t>variabile/i</a:t>
          </a:r>
          <a:endParaRPr lang="en-US" dirty="0"/>
        </a:p>
      </dgm:t>
    </dgm:pt>
    <dgm:pt modelId="{4C6AC11D-55A2-4046-8443-D163D18A941B}" type="parTrans" cxnId="{E10A76DB-14E7-4377-8A36-C3B04A5C3DA9}">
      <dgm:prSet/>
      <dgm:spPr/>
      <dgm:t>
        <a:bodyPr/>
        <a:lstStyle/>
        <a:p>
          <a:endParaRPr lang="en-US"/>
        </a:p>
      </dgm:t>
    </dgm:pt>
    <dgm:pt modelId="{E4D28195-5AED-401F-ACA2-27F4DD49700C}" type="sibTrans" cxnId="{E10A76DB-14E7-4377-8A36-C3B04A5C3DA9}">
      <dgm:prSet/>
      <dgm:spPr/>
      <dgm:t>
        <a:bodyPr/>
        <a:lstStyle/>
        <a:p>
          <a:endParaRPr lang="en-US"/>
        </a:p>
      </dgm:t>
    </dgm:pt>
    <dgm:pt modelId="{01F92E51-AB4A-409F-AB4E-6C5A3DB773A1}" type="pres">
      <dgm:prSet presAssocID="{89FD7110-64C4-464E-B5CA-EB3D2856C8C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7E0222-33D5-45B7-B744-5454E839593B}" type="pres">
      <dgm:prSet presAssocID="{2E5291B2-9F60-4A70-B9DB-FFBC3BE41EB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C0B5B6-019D-4BE3-9A9A-B56EBD300D2B}" type="pres">
      <dgm:prSet presAssocID="{E5BAC081-94EC-4A29-AC25-AE9733551FA3}" presName="sibTrans" presStyleLbl="sibTrans1D1" presStyleIdx="0" presStyleCnt="1"/>
      <dgm:spPr/>
      <dgm:t>
        <a:bodyPr/>
        <a:lstStyle/>
        <a:p>
          <a:endParaRPr lang="en-US"/>
        </a:p>
      </dgm:t>
    </dgm:pt>
    <dgm:pt modelId="{453F270F-2BDD-48C2-884E-CBEAB3277178}" type="pres">
      <dgm:prSet presAssocID="{E5BAC081-94EC-4A29-AC25-AE9733551FA3}" presName="connectorText" presStyleLbl="sibTrans1D1" presStyleIdx="0" presStyleCnt="1"/>
      <dgm:spPr/>
      <dgm:t>
        <a:bodyPr/>
        <a:lstStyle/>
        <a:p>
          <a:endParaRPr lang="en-US"/>
        </a:p>
      </dgm:t>
    </dgm:pt>
    <dgm:pt modelId="{8AA6ECEF-5595-4580-8046-383FD1ED610B}" type="pres">
      <dgm:prSet presAssocID="{D8F6E24B-3ED3-4DFA-AA5D-229CECBBD46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0A76DB-14E7-4377-8A36-C3B04A5C3DA9}" srcId="{89FD7110-64C4-464E-B5CA-EB3D2856C8CF}" destId="{D8F6E24B-3ED3-4DFA-AA5D-229CECBBD46B}" srcOrd="1" destOrd="0" parTransId="{4C6AC11D-55A2-4046-8443-D163D18A941B}" sibTransId="{E4D28195-5AED-401F-ACA2-27F4DD49700C}"/>
    <dgm:cxn modelId="{ACCD1F12-C0AA-42FC-8AAF-2759C982BE4D}" srcId="{89FD7110-64C4-464E-B5CA-EB3D2856C8CF}" destId="{2E5291B2-9F60-4A70-B9DB-FFBC3BE41EBB}" srcOrd="0" destOrd="0" parTransId="{5CD495F0-30D7-45E6-BE68-A50DB2BB40AC}" sibTransId="{E5BAC081-94EC-4A29-AC25-AE9733551FA3}"/>
    <dgm:cxn modelId="{5C39094E-A7F0-48D3-838D-0B56EC4FE877}" type="presOf" srcId="{2E5291B2-9F60-4A70-B9DB-FFBC3BE41EBB}" destId="{847E0222-33D5-45B7-B744-5454E839593B}" srcOrd="0" destOrd="0" presId="urn:microsoft.com/office/officeart/2005/8/layout/bProcess3"/>
    <dgm:cxn modelId="{E2232C9B-C78B-452C-9954-82F8785B734C}" type="presOf" srcId="{89FD7110-64C4-464E-B5CA-EB3D2856C8CF}" destId="{01F92E51-AB4A-409F-AB4E-6C5A3DB773A1}" srcOrd="0" destOrd="0" presId="urn:microsoft.com/office/officeart/2005/8/layout/bProcess3"/>
    <dgm:cxn modelId="{ADAC66C6-2401-4AA5-A08B-8CC66ACCAF36}" type="presOf" srcId="{D8F6E24B-3ED3-4DFA-AA5D-229CECBBD46B}" destId="{8AA6ECEF-5595-4580-8046-383FD1ED610B}" srcOrd="0" destOrd="0" presId="urn:microsoft.com/office/officeart/2005/8/layout/bProcess3"/>
    <dgm:cxn modelId="{091A6D75-544C-433D-97A8-4D17D1ADE5A2}" type="presOf" srcId="{E5BAC081-94EC-4A29-AC25-AE9733551FA3}" destId="{9EC0B5B6-019D-4BE3-9A9A-B56EBD300D2B}" srcOrd="0" destOrd="0" presId="urn:microsoft.com/office/officeart/2005/8/layout/bProcess3"/>
    <dgm:cxn modelId="{AAA32BC0-482D-4173-873A-E56CF6C6EDCF}" type="presOf" srcId="{E5BAC081-94EC-4A29-AC25-AE9733551FA3}" destId="{453F270F-2BDD-48C2-884E-CBEAB3277178}" srcOrd="1" destOrd="0" presId="urn:microsoft.com/office/officeart/2005/8/layout/bProcess3"/>
    <dgm:cxn modelId="{7446DC3E-DD9C-4079-8919-1FD2154B5559}" type="presParOf" srcId="{01F92E51-AB4A-409F-AB4E-6C5A3DB773A1}" destId="{847E0222-33D5-45B7-B744-5454E839593B}" srcOrd="0" destOrd="0" presId="urn:microsoft.com/office/officeart/2005/8/layout/bProcess3"/>
    <dgm:cxn modelId="{D49072E6-E507-45D1-B3B1-DDCD6914E96F}" type="presParOf" srcId="{01F92E51-AB4A-409F-AB4E-6C5A3DB773A1}" destId="{9EC0B5B6-019D-4BE3-9A9A-B56EBD300D2B}" srcOrd="1" destOrd="0" presId="urn:microsoft.com/office/officeart/2005/8/layout/bProcess3"/>
    <dgm:cxn modelId="{9C269284-6F9F-440E-9B3A-76FBF5853D83}" type="presParOf" srcId="{9EC0B5B6-019D-4BE3-9A9A-B56EBD300D2B}" destId="{453F270F-2BDD-48C2-884E-CBEAB3277178}" srcOrd="0" destOrd="0" presId="urn:microsoft.com/office/officeart/2005/8/layout/bProcess3"/>
    <dgm:cxn modelId="{6CC4642B-4871-4B8D-BC8F-5CAFA7A6EF36}" type="presParOf" srcId="{01F92E51-AB4A-409F-AB4E-6C5A3DB773A1}" destId="{8AA6ECEF-5595-4580-8046-383FD1ED610B}" srcOrd="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05C2C5-A22B-42A7-AD44-25BC99ADAC05}">
      <dsp:nvSpPr>
        <dsp:cNvPr id="0" name=""/>
        <dsp:cNvSpPr/>
      </dsp:nvSpPr>
      <dsp:spPr>
        <a:xfrm>
          <a:off x="622934" y="0"/>
          <a:ext cx="7059930" cy="2667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E731399-E8A4-46AB-A29E-78FD46BAC78A}">
      <dsp:nvSpPr>
        <dsp:cNvPr id="0" name=""/>
        <dsp:cNvSpPr/>
      </dsp:nvSpPr>
      <dsp:spPr>
        <a:xfrm>
          <a:off x="4156" y="800099"/>
          <a:ext cx="1999394" cy="1066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Fase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raccolta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dati</a:t>
          </a:r>
          <a:r>
            <a:rPr lang="en-US" sz="1300" kern="1200" dirty="0" smtClean="0"/>
            <a:t>: </a:t>
          </a:r>
          <a:r>
            <a:rPr lang="en-US" sz="1300" kern="1200" dirty="0" err="1" smtClean="0"/>
            <a:t>Questionario</a:t>
          </a:r>
          <a:r>
            <a:rPr lang="en-US" sz="1300" kern="1200" dirty="0" smtClean="0"/>
            <a:t> di </a:t>
          </a:r>
          <a:r>
            <a:rPr lang="en-US" sz="1300" kern="1200" dirty="0" err="1" smtClean="0"/>
            <a:t>rilevazione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oppure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ricerca</a:t>
          </a:r>
          <a:r>
            <a:rPr lang="en-US" sz="1300" kern="1200" dirty="0" smtClean="0"/>
            <a:t> Database </a:t>
          </a:r>
          <a:r>
            <a:rPr lang="en-US" sz="1300" kern="1200" dirty="0" err="1" smtClean="0"/>
            <a:t>aziendale</a:t>
          </a:r>
          <a:endParaRPr lang="en-US" sz="1300" kern="1200" dirty="0"/>
        </a:p>
      </dsp:txBody>
      <dsp:txXfrm>
        <a:off x="56233" y="852176"/>
        <a:ext cx="1895240" cy="962646"/>
      </dsp:txXfrm>
    </dsp:sp>
    <dsp:sp modelId="{BFE78E82-A193-488E-889A-1EA3DB5D4C17}">
      <dsp:nvSpPr>
        <dsp:cNvPr id="0" name=""/>
        <dsp:cNvSpPr/>
      </dsp:nvSpPr>
      <dsp:spPr>
        <a:xfrm>
          <a:off x="2103520" y="800099"/>
          <a:ext cx="1999394" cy="1066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Costruzione</a:t>
          </a:r>
          <a:r>
            <a:rPr lang="en-US" sz="1300" kern="1200" dirty="0" smtClean="0"/>
            <a:t> base </a:t>
          </a:r>
          <a:r>
            <a:rPr lang="en-US" sz="1300" kern="1200" dirty="0" err="1" smtClean="0"/>
            <a:t>dati</a:t>
          </a:r>
          <a:endParaRPr lang="en-US" sz="1300" kern="1200" dirty="0"/>
        </a:p>
      </dsp:txBody>
      <dsp:txXfrm>
        <a:off x="2155597" y="852176"/>
        <a:ext cx="1895240" cy="962646"/>
      </dsp:txXfrm>
    </dsp:sp>
    <dsp:sp modelId="{3604DFE0-12EC-4686-8F63-736C98C5044F}">
      <dsp:nvSpPr>
        <dsp:cNvPr id="0" name=""/>
        <dsp:cNvSpPr/>
      </dsp:nvSpPr>
      <dsp:spPr>
        <a:xfrm>
          <a:off x="4202884" y="800099"/>
          <a:ext cx="1999394" cy="1066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Analisi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Dati</a:t>
          </a:r>
          <a:endParaRPr lang="en-US" sz="1300" kern="1200" dirty="0"/>
        </a:p>
      </dsp:txBody>
      <dsp:txXfrm>
        <a:off x="4254961" y="852176"/>
        <a:ext cx="1895240" cy="962646"/>
      </dsp:txXfrm>
    </dsp:sp>
    <dsp:sp modelId="{57CCDDB6-7874-49CE-92E4-BA84016639B7}">
      <dsp:nvSpPr>
        <dsp:cNvPr id="0" name=""/>
        <dsp:cNvSpPr/>
      </dsp:nvSpPr>
      <dsp:spPr>
        <a:xfrm>
          <a:off x="6302248" y="800099"/>
          <a:ext cx="1999394" cy="1066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Report </a:t>
          </a:r>
          <a:r>
            <a:rPr lang="en-US" sz="1300" kern="1200" dirty="0" err="1" smtClean="0"/>
            <a:t>cartaceo</a:t>
          </a:r>
          <a:r>
            <a:rPr lang="en-US" sz="1300" kern="1200" dirty="0" smtClean="0"/>
            <a:t> (</a:t>
          </a:r>
          <a:r>
            <a:rPr lang="en-US" sz="1300" kern="1200" dirty="0" err="1" smtClean="0"/>
            <a:t>formato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pptx</a:t>
          </a:r>
          <a:r>
            <a:rPr lang="en-US" sz="1300" kern="1200" dirty="0" smtClean="0"/>
            <a:t>)</a:t>
          </a:r>
          <a:endParaRPr lang="en-US" sz="1300" kern="1200" dirty="0"/>
        </a:p>
      </dsp:txBody>
      <dsp:txXfrm>
        <a:off x="6354325" y="852176"/>
        <a:ext cx="1895240" cy="9626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0B5B6-019D-4BE3-9A9A-B56EBD300D2B}">
      <dsp:nvSpPr>
        <dsp:cNvPr id="0" name=""/>
        <dsp:cNvSpPr/>
      </dsp:nvSpPr>
      <dsp:spPr>
        <a:xfrm>
          <a:off x="640080" y="637740"/>
          <a:ext cx="91440" cy="2143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319"/>
              </a:lnTo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79677" y="743675"/>
        <a:ext cx="12245" cy="2449"/>
      </dsp:txXfrm>
    </dsp:sp>
    <dsp:sp modelId="{847E0222-33D5-45B7-B744-5454E839593B}">
      <dsp:nvSpPr>
        <dsp:cNvPr id="0" name=""/>
        <dsp:cNvSpPr/>
      </dsp:nvSpPr>
      <dsp:spPr>
        <a:xfrm>
          <a:off x="153367" y="621"/>
          <a:ext cx="1064865" cy="63891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domanda</a:t>
          </a:r>
          <a:endParaRPr lang="en-US" sz="1500" kern="1200" dirty="0"/>
        </a:p>
      </dsp:txBody>
      <dsp:txXfrm>
        <a:off x="153367" y="621"/>
        <a:ext cx="1064865" cy="638919"/>
      </dsp:txXfrm>
    </dsp:sp>
    <dsp:sp modelId="{8AA6ECEF-5595-4580-8046-383FD1ED610B}">
      <dsp:nvSpPr>
        <dsp:cNvPr id="0" name=""/>
        <dsp:cNvSpPr/>
      </dsp:nvSpPr>
      <dsp:spPr>
        <a:xfrm>
          <a:off x="153367" y="884459"/>
          <a:ext cx="1064865" cy="63891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8019"/>
                <a:lumOff val="3175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8019"/>
                <a:lumOff val="3175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8019"/>
                <a:lumOff val="31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variabile/i</a:t>
          </a:r>
          <a:endParaRPr lang="en-US" sz="1500" kern="1200" dirty="0"/>
        </a:p>
      </dsp:txBody>
      <dsp:txXfrm>
        <a:off x="153367" y="884459"/>
        <a:ext cx="1064865" cy="6389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0B5B6-019D-4BE3-9A9A-B56EBD300D2B}">
      <dsp:nvSpPr>
        <dsp:cNvPr id="0" name=""/>
        <dsp:cNvSpPr/>
      </dsp:nvSpPr>
      <dsp:spPr>
        <a:xfrm>
          <a:off x="487680" y="477808"/>
          <a:ext cx="91440" cy="1531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183"/>
              </a:lnTo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8805" y="553481"/>
        <a:ext cx="9189" cy="1837"/>
      </dsp:txXfrm>
    </dsp:sp>
    <dsp:sp modelId="{847E0222-33D5-45B7-B744-5454E839593B}">
      <dsp:nvSpPr>
        <dsp:cNvPr id="0" name=""/>
        <dsp:cNvSpPr/>
      </dsp:nvSpPr>
      <dsp:spPr>
        <a:xfrm>
          <a:off x="133870" y="173"/>
          <a:ext cx="799058" cy="47943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domanda</a:t>
          </a:r>
          <a:endParaRPr lang="en-US" sz="1100" kern="1200" dirty="0"/>
        </a:p>
      </dsp:txBody>
      <dsp:txXfrm>
        <a:off x="133870" y="173"/>
        <a:ext cx="799058" cy="479434"/>
      </dsp:txXfrm>
    </dsp:sp>
    <dsp:sp modelId="{8AA6ECEF-5595-4580-8046-383FD1ED610B}">
      <dsp:nvSpPr>
        <dsp:cNvPr id="0" name=""/>
        <dsp:cNvSpPr/>
      </dsp:nvSpPr>
      <dsp:spPr>
        <a:xfrm>
          <a:off x="133870" y="663391"/>
          <a:ext cx="799058" cy="47943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8019"/>
                <a:lumOff val="3175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8019"/>
                <a:lumOff val="3175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8019"/>
                <a:lumOff val="31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variabile/i</a:t>
          </a:r>
          <a:endParaRPr lang="en-US" sz="1100" kern="1200" dirty="0"/>
        </a:p>
      </dsp:txBody>
      <dsp:txXfrm>
        <a:off x="133870" y="663391"/>
        <a:ext cx="799058" cy="4794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0B5B6-019D-4BE3-9A9A-B56EBD300D2B}">
      <dsp:nvSpPr>
        <dsp:cNvPr id="0" name=""/>
        <dsp:cNvSpPr/>
      </dsp:nvSpPr>
      <dsp:spPr>
        <a:xfrm>
          <a:off x="487680" y="477808"/>
          <a:ext cx="91440" cy="1531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183"/>
              </a:lnTo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8805" y="553481"/>
        <a:ext cx="9189" cy="1837"/>
      </dsp:txXfrm>
    </dsp:sp>
    <dsp:sp modelId="{847E0222-33D5-45B7-B744-5454E839593B}">
      <dsp:nvSpPr>
        <dsp:cNvPr id="0" name=""/>
        <dsp:cNvSpPr/>
      </dsp:nvSpPr>
      <dsp:spPr>
        <a:xfrm>
          <a:off x="133870" y="173"/>
          <a:ext cx="799058" cy="47943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domanda</a:t>
          </a:r>
          <a:endParaRPr lang="en-US" sz="1100" kern="1200" dirty="0"/>
        </a:p>
      </dsp:txBody>
      <dsp:txXfrm>
        <a:off x="133870" y="173"/>
        <a:ext cx="799058" cy="479434"/>
      </dsp:txXfrm>
    </dsp:sp>
    <dsp:sp modelId="{8AA6ECEF-5595-4580-8046-383FD1ED610B}">
      <dsp:nvSpPr>
        <dsp:cNvPr id="0" name=""/>
        <dsp:cNvSpPr/>
      </dsp:nvSpPr>
      <dsp:spPr>
        <a:xfrm>
          <a:off x="133870" y="663391"/>
          <a:ext cx="799058" cy="47943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8019"/>
                <a:lumOff val="3175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8019"/>
                <a:lumOff val="3175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8019"/>
                <a:lumOff val="31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variabile/i</a:t>
          </a:r>
          <a:endParaRPr lang="en-US" sz="1100" kern="1200" dirty="0"/>
        </a:p>
      </dsp:txBody>
      <dsp:txXfrm>
        <a:off x="133870" y="663391"/>
        <a:ext cx="799058" cy="4794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53934552-1CCB-4072-A1A0-696F442C8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22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E51D60-6C02-4E28-A090-EE43A9219184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3F53FA-F2B2-4359-A078-5FD82C26CAC2}" type="slidenum">
              <a:rPr lang="en-US" smtClean="0"/>
              <a:pPr eaLnBrk="1" hangingPunct="1"/>
              <a:t>41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EB87C2-493B-436A-9C34-BDB813D534F9}" type="slidenum">
              <a:rPr lang="en-US" smtClean="0"/>
              <a:pPr eaLnBrk="1" hangingPunct="1"/>
              <a:t>42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79A034-A928-4965-93E4-2B6EABAB499D}" type="slidenum">
              <a:rPr lang="en-US" smtClean="0"/>
              <a:pPr eaLnBrk="1" hangingPunct="1"/>
              <a:t>43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EFEA5E-727C-4742-9B04-40181B7880A5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B5781D-3492-4295-8DEB-9E5E987CCDF2}" type="slidenum">
              <a:rPr lang="en-US" smtClean="0"/>
              <a:pPr eaLnBrk="1" hangingPunct="1"/>
              <a:t>27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5546D8-DCEF-4B0B-B926-50DF8E568BA2}" type="slidenum">
              <a:rPr lang="en-US" smtClean="0"/>
              <a:pPr eaLnBrk="1" hangingPunct="1"/>
              <a:t>28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A5D550-FEA6-4821-B5F9-057893B3C89D}" type="slidenum">
              <a:rPr lang="en-US" smtClean="0"/>
              <a:pPr eaLnBrk="1" hangingPunct="1"/>
              <a:t>29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F57744-5A62-4D3A-B187-63A2256A11DE}" type="slidenum">
              <a:rPr lang="en-US" smtClean="0"/>
              <a:pPr eaLnBrk="1" hangingPunct="1"/>
              <a:t>30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3CD958-D53D-4E90-8D19-18C4AC96A9F5}" type="slidenum">
              <a:rPr lang="en-US" smtClean="0"/>
              <a:pPr eaLnBrk="1" hangingPunct="1"/>
              <a:t>31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F5E4A4-65E0-4FD1-A4C6-48ACC773C089}" type="slidenum">
              <a:rPr lang="en-US" smtClean="0"/>
              <a:pPr eaLnBrk="1" hangingPunct="1"/>
              <a:t>32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1CF21E-096D-4DAE-B8DB-2622501A3FD6}" type="slidenum">
              <a:rPr lang="en-US" smtClean="0"/>
              <a:pPr eaLnBrk="1" hangingPunct="1"/>
              <a:t>40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19D5B-6FAE-449B-8C05-C7EC39015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89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5BF97-CDEA-4B6E-8DB7-D54332912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91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28CDE-BD17-4241-AED1-C4D93B346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9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A72EB-3991-4727-B2C9-6521B78EB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9F544-9038-4A92-99EC-74064F3B8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95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3148E-7DA2-423C-B284-295C7C087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0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92ED0-D970-4EB4-A9B5-06DD64E18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9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C4F00-A21E-4E2D-84BB-D2D433783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E9AB3-56FD-43E6-95B6-4E11E316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54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DE52F-96F6-4C4B-9BD6-B1883F881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5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3E17-AC08-4F54-836E-C89B414BC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6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D17BF-070E-47F0-BF5F-F82230210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5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fld id="{F0A3A315-9A79-4539-A31C-8B7F58C8F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pallini@liuc.it" TargetMode="External"/><Relationship Id="rId2" Type="http://schemas.openxmlformats.org/officeDocument/2006/relationships/hyperlink" Target="mailto:alberto.saccardi@nunatac.i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fulimeni@liuc.it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1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8.png"/><Relationship Id="rId4" Type="http://schemas.openxmlformats.org/officeDocument/2006/relationships/oleObject" Target="../embeddings/oleObject2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4.jpeg"/><Relationship Id="rId9" Type="http://schemas.microsoft.com/office/2007/relationships/diagramDrawing" Target="../diagrams/drawin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Microsoft_Word_97_-_2003_Document1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95400"/>
            <a:ext cx="9144000" cy="2133600"/>
          </a:xfrm>
        </p:spPr>
        <p:txBody>
          <a:bodyPr/>
          <a:lstStyle/>
          <a:p>
            <a:pPr eaLnBrk="1" hangingPunct="1">
              <a:defRPr/>
            </a:pPr>
            <a:r>
              <a:rPr lang="it-IT" b="1" u="sng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ll</a:t>
            </a:r>
            <a: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Questionario </a:t>
            </a:r>
            <a:br>
              <a:rPr lang="it-IT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Introduzione al software </a:t>
            </a:r>
            <a: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SAS</a:t>
            </a:r>
            <a:endParaRPr lang="en-US" b="1" i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447800" y="4249738"/>
            <a:ext cx="5867400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2800" i="1">
                <a:solidFill>
                  <a:srgbClr val="FF9900"/>
                </a:solidFill>
              </a:rPr>
              <a:t>Metodi Quantitativi per Economia, Finanza e Management</a:t>
            </a:r>
            <a:br>
              <a:rPr lang="it-IT" sz="2800" i="1">
                <a:solidFill>
                  <a:srgbClr val="FF9900"/>
                </a:solidFill>
              </a:rPr>
            </a:br>
            <a:r>
              <a:rPr lang="it-IT" sz="2800" i="1">
                <a:solidFill>
                  <a:srgbClr val="FF9900"/>
                </a:solidFill>
              </a:rPr>
              <a:t/>
            </a:r>
            <a:br>
              <a:rPr lang="it-IT" sz="2800" i="1">
                <a:solidFill>
                  <a:srgbClr val="FF9900"/>
                </a:solidFill>
              </a:rPr>
            </a:br>
            <a:r>
              <a:rPr lang="it-IT" sz="2800" i="1">
                <a:solidFill>
                  <a:srgbClr val="FF9900"/>
                </a:solidFill>
              </a:rPr>
              <a:t>Esercitazione n°1</a:t>
            </a:r>
          </a:p>
          <a:p>
            <a:pPr algn="ctr" eaLnBrk="1" hangingPunct="1"/>
            <a:endParaRPr lang="en-US" sz="2800" i="1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4"/>
          <p:cNvSpPr txBox="1">
            <a:spLocks noChangeArrowheads="1"/>
          </p:cNvSpPr>
          <p:nvPr/>
        </p:nvSpPr>
        <p:spPr bwMode="auto">
          <a:xfrm>
            <a:off x="265892" y="1524000"/>
            <a:ext cx="8229600" cy="4190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  <a:defRPr/>
            </a:pPr>
            <a:r>
              <a:rPr lang="it-IT" sz="2400" kern="0" dirty="0">
                <a:latin typeface="+mn-lt"/>
              </a:rPr>
              <a:t>Costruire </a:t>
            </a:r>
            <a:r>
              <a:rPr lang="it-IT" sz="2400" kern="0" dirty="0" smtClean="0">
                <a:latin typeface="+mn-lt"/>
              </a:rPr>
              <a:t>una variabile </a:t>
            </a:r>
            <a:r>
              <a:rPr lang="it-IT" sz="2400" kern="0" dirty="0">
                <a:latin typeface="+mn-lt"/>
              </a:rPr>
              <a:t>che associa un codice univoco ad ogni intervistato.</a:t>
            </a: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  <a:defRPr/>
            </a:pPr>
            <a:r>
              <a:rPr lang="it-IT" sz="2400" kern="0" dirty="0">
                <a:latin typeface="+mn-lt"/>
              </a:rPr>
              <a:t>Identificare ogni variabile con un nome facilmente riconducibile alla domanda </a:t>
            </a:r>
            <a:r>
              <a:rPr lang="it-IT" sz="2400" kern="0" dirty="0" smtClean="0">
                <a:latin typeface="+mn-lt"/>
              </a:rPr>
              <a:t>corrispondente</a:t>
            </a: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  <a:defRPr/>
            </a:pPr>
            <a:r>
              <a:rPr lang="it-IT" sz="2400" kern="0" dirty="0" smtClean="0">
                <a:latin typeface="+mn-lt"/>
              </a:rPr>
              <a:t>Predisporre il file </a:t>
            </a:r>
            <a:r>
              <a:rPr lang="it-IT" sz="2400" kern="0" dirty="0" err="1" smtClean="0">
                <a:latin typeface="+mn-lt"/>
              </a:rPr>
              <a:t>excel</a:t>
            </a:r>
            <a:r>
              <a:rPr lang="it-IT" sz="2400" kern="0" dirty="0" smtClean="0">
                <a:latin typeface="+mn-lt"/>
              </a:rPr>
              <a:t> per il software SAS: il nome della variabile non deve superare i 32 caratteri, non deve contenere spazi e non può iniziare con un numero.</a:t>
            </a:r>
            <a:endParaRPr lang="it-IT" sz="2400" kern="0" dirty="0">
              <a:latin typeface="+mn-lt"/>
            </a:endParaRP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8229600" cy="8382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Dal questionario alla base dati</a:t>
            </a:r>
            <a:endParaRPr lang="en-GB" sz="3600" dirty="0" smtClean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450578"/>
              </p:ext>
            </p:extLst>
          </p:nvPr>
        </p:nvGraphicFramePr>
        <p:xfrm>
          <a:off x="2551708" y="4934900"/>
          <a:ext cx="3657968" cy="1560195"/>
        </p:xfrm>
        <a:graphic>
          <a:graphicData uri="http://schemas.openxmlformats.org/drawingml/2006/table">
            <a:tbl>
              <a:tblPr/>
              <a:tblGrid>
                <a:gridCol w="1470602"/>
                <a:gridCol w="741480"/>
                <a:gridCol w="914491"/>
                <a:gridCol w="531395"/>
              </a:tblGrid>
              <a:tr h="2071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ID_Questionario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Reddito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Provincia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1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1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1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1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1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1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2183432790"/>
              </p:ext>
            </p:extLst>
          </p:nvPr>
        </p:nvGraphicFramePr>
        <p:xfrm>
          <a:off x="304800" y="152400"/>
          <a:ext cx="10668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9732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12" descr="exc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3335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4"/>
          <p:cNvSpPr txBox="1">
            <a:spLocks noChangeArrowheads="1"/>
          </p:cNvSpPr>
          <p:nvPr/>
        </p:nvSpPr>
        <p:spPr bwMode="auto">
          <a:xfrm>
            <a:off x="189931" y="1524000"/>
            <a:ext cx="8839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ü"/>
              <a:defRPr/>
            </a:pPr>
            <a:r>
              <a:rPr lang="it-IT" sz="2400" kern="0" dirty="0">
                <a:latin typeface="+mn-lt"/>
              </a:rPr>
              <a:t>Ogni riga del foglio excel corrisponde ad una osservazione, cioè </a:t>
            </a:r>
            <a:r>
              <a:rPr lang="it-IT" sz="2400" dirty="0">
                <a:sym typeface="Wingdings" pitchFamily="2" charset="2"/>
              </a:rPr>
              <a:t>ad un singolo intervistato/questionario compilato</a:t>
            </a:r>
            <a:r>
              <a:rPr lang="it-IT" sz="2400" dirty="0" smtClean="0">
                <a:sym typeface="Wingdings" pitchFamily="2" charset="2"/>
              </a:rPr>
              <a:t>.</a:t>
            </a: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  <a:defRPr/>
            </a:pPr>
            <a:endParaRPr lang="it-IT" sz="2400" kern="0" dirty="0">
              <a:latin typeface="+mn-lt"/>
              <a:sym typeface="Wingdings" pitchFamily="2" charset="2"/>
            </a:endParaRP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  <a:defRPr/>
            </a:pPr>
            <a:endParaRPr lang="it-IT" sz="2400" kern="0" dirty="0" smtClean="0">
              <a:latin typeface="+mn-lt"/>
              <a:sym typeface="Wingdings" pitchFamily="2" charset="2"/>
            </a:endParaRP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  <a:defRPr/>
            </a:pPr>
            <a:endParaRPr lang="it-IT" sz="2400" kern="0" dirty="0">
              <a:latin typeface="+mn-lt"/>
              <a:sym typeface="Wingdings" pitchFamily="2" charset="2"/>
            </a:endParaRPr>
          </a:p>
          <a:p>
            <a:pPr marL="287338">
              <a:spcBef>
                <a:spcPct val="75000"/>
              </a:spcBef>
              <a:buClr>
                <a:srgbClr val="FF9900"/>
              </a:buClr>
              <a:defRPr/>
            </a:pPr>
            <a:endParaRPr lang="it-IT" sz="2000" i="1" kern="0" dirty="0">
              <a:latin typeface="+mn-lt"/>
              <a:sym typeface="Wingdings" pitchFamily="2" charset="2"/>
            </a:endParaRPr>
          </a:p>
          <a:p>
            <a:pPr marL="287338">
              <a:spcBef>
                <a:spcPct val="75000"/>
              </a:spcBef>
              <a:buClr>
                <a:srgbClr val="FF9900"/>
              </a:buClr>
              <a:defRPr/>
            </a:pPr>
            <a:r>
              <a:rPr lang="it-IT" sz="2000" i="1" kern="0" dirty="0" smtClean="0">
                <a:latin typeface="+mn-lt"/>
                <a:sym typeface="Wingdings" pitchFamily="2" charset="2"/>
              </a:rPr>
              <a:t>Esempio: tutte le informazioni relative a Mario si troveranno sulla riga associata al questionario 1.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157179"/>
              </p:ext>
            </p:extLst>
          </p:nvPr>
        </p:nvGraphicFramePr>
        <p:xfrm>
          <a:off x="2285247" y="2514600"/>
          <a:ext cx="4648568" cy="2057398"/>
        </p:xfrm>
        <a:graphic>
          <a:graphicData uri="http://schemas.openxmlformats.org/drawingml/2006/table">
            <a:tbl>
              <a:tblPr/>
              <a:tblGrid>
                <a:gridCol w="1553876"/>
                <a:gridCol w="783466"/>
                <a:gridCol w="783466"/>
                <a:gridCol w="966275"/>
                <a:gridCol w="561485"/>
              </a:tblGrid>
              <a:tr h="3039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ID_Questionario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Nome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Reddito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Provincia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Mario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Luca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Lucia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Paolo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Enrica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838200" y="1524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Dal questionario alla base dati</a:t>
            </a:r>
            <a:endParaRPr lang="en-GB" sz="3600" dirty="0" smtClean="0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127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"/>
          <p:cNvSpPr txBox="1">
            <a:spLocks noChangeArrowheads="1"/>
          </p:cNvSpPr>
          <p:nvPr/>
        </p:nvSpPr>
        <p:spPr bwMode="auto">
          <a:xfrm>
            <a:off x="152400" y="1676400"/>
            <a:ext cx="8839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ü"/>
              <a:defRPr/>
            </a:pPr>
            <a:r>
              <a:rPr lang="it-IT" sz="2400" kern="0" dirty="0"/>
              <a:t>Data Entry: </a:t>
            </a:r>
            <a:r>
              <a:rPr lang="it-IT" sz="2400" dirty="0"/>
              <a:t>operazione di inserimento di dati in una base dati </a:t>
            </a:r>
            <a:r>
              <a:rPr lang="it-IT" sz="2400" dirty="0" smtClean="0"/>
              <a:t>informatizzata</a:t>
            </a: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  <a:defRPr/>
            </a:pPr>
            <a:endParaRPr lang="it-IT" sz="2400" kern="0" dirty="0">
              <a:latin typeface="+mn-lt"/>
            </a:endParaRP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  <a:defRPr/>
            </a:pPr>
            <a:endParaRPr lang="it-IT" sz="2400" kern="0" dirty="0" smtClean="0">
              <a:latin typeface="+mn-lt"/>
            </a:endParaRP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  <a:defRPr/>
            </a:pPr>
            <a:endParaRPr lang="it-IT" sz="2400" kern="0" dirty="0">
              <a:latin typeface="+mn-lt"/>
            </a:endParaRP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  <a:defRPr/>
            </a:pPr>
            <a:endParaRPr lang="it-IT" sz="2400" kern="0" dirty="0">
              <a:latin typeface="+mn-lt"/>
            </a:endParaRP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ü"/>
              <a:defRPr/>
            </a:pPr>
            <a:r>
              <a:rPr lang="it-IT" sz="2400" kern="0" dirty="0">
                <a:latin typeface="+mn-lt"/>
              </a:rPr>
              <a:t>Controllo correttezza dei dati inseriti e analisi delle distribuzioni delle variabili (con valenza di controllo e valenza interpretativa</a:t>
            </a:r>
            <a:r>
              <a:rPr lang="it-IT" sz="2400" kern="0" dirty="0" smtClean="0">
                <a:latin typeface="+mn-lt"/>
              </a:rPr>
              <a:t>).</a:t>
            </a:r>
            <a:endParaRPr lang="it-IT" sz="2400" kern="0" dirty="0">
              <a:latin typeface="+mn-lt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2600324"/>
            <a:ext cx="2228850" cy="2315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618062"/>
              </p:ext>
            </p:extLst>
          </p:nvPr>
        </p:nvGraphicFramePr>
        <p:xfrm>
          <a:off x="3581400" y="3876675"/>
          <a:ext cx="4546600" cy="923925"/>
        </p:xfrm>
        <a:graphic>
          <a:graphicData uri="http://schemas.openxmlformats.org/drawingml/2006/table">
            <a:tbl>
              <a:tblPr/>
              <a:tblGrid>
                <a:gridCol w="1511300"/>
                <a:gridCol w="685800"/>
                <a:gridCol w="647700"/>
                <a:gridCol w="762000"/>
                <a:gridCol w="939800"/>
              </a:tblGrid>
              <a:tr h="228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N°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Questionario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Sesso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Reddito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Provincia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urved Down Arrow 3"/>
          <p:cNvSpPr/>
          <p:nvPr/>
        </p:nvSpPr>
        <p:spPr bwMode="auto">
          <a:xfrm rot="1726343">
            <a:off x="3072637" y="3008460"/>
            <a:ext cx="1383348" cy="457200"/>
          </a:xfrm>
          <a:prstGeom prst="curvedDownArrow">
            <a:avLst>
              <a:gd name="adj1" fmla="val 25000"/>
              <a:gd name="adj2" fmla="val 51448"/>
              <a:gd name="adj3" fmla="val 37674"/>
            </a:avLst>
          </a:prstGeom>
          <a:solidFill>
            <a:srgbClr val="FFC000"/>
          </a:solidFill>
          <a:ln w="952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990600" y="3048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Dal questionario alla base dati</a:t>
            </a:r>
            <a:endParaRPr lang="en-GB" sz="3600" dirty="0" smtClean="0"/>
          </a:p>
        </p:txBody>
      </p:sp>
      <p:pic>
        <p:nvPicPr>
          <p:cNvPr id="13" name="Picture 12" descr="exce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3335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7280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12" descr="exc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3335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4"/>
          <p:cNvSpPr txBox="1">
            <a:spLocks noChangeArrowheads="1"/>
          </p:cNvSpPr>
          <p:nvPr/>
        </p:nvSpPr>
        <p:spPr bwMode="auto">
          <a:xfrm>
            <a:off x="152400" y="1524000"/>
            <a:ext cx="8839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ü"/>
              <a:defRPr/>
            </a:pPr>
            <a:r>
              <a:rPr lang="it-IT" sz="2400" kern="0" dirty="0" smtClean="0">
                <a:latin typeface="+mn-lt"/>
              </a:rPr>
              <a:t>Ogni </a:t>
            </a:r>
            <a:r>
              <a:rPr lang="it-IT" sz="2400" dirty="0">
                <a:sym typeface="Wingdings" pitchFamily="2" charset="2"/>
              </a:rPr>
              <a:t>domanda del questionario corrisponde ad una </a:t>
            </a:r>
            <a:r>
              <a:rPr lang="it-IT" sz="2400" dirty="0" smtClean="0">
                <a:sym typeface="Wingdings" pitchFamily="2" charset="2"/>
              </a:rPr>
              <a:t>o </a:t>
            </a:r>
            <a:r>
              <a:rPr lang="it-IT" sz="2400" dirty="0">
                <a:sym typeface="Wingdings" pitchFamily="2" charset="2"/>
              </a:rPr>
              <a:t>più </a:t>
            </a:r>
            <a:r>
              <a:rPr lang="it-IT" sz="2400" kern="0" dirty="0" smtClean="0">
                <a:latin typeface="+mn-lt"/>
              </a:rPr>
              <a:t>colonne </a:t>
            </a:r>
            <a:r>
              <a:rPr lang="it-IT" sz="2400" kern="0" dirty="0">
                <a:latin typeface="+mn-lt"/>
              </a:rPr>
              <a:t>(variabili) del foglio </a:t>
            </a:r>
            <a:r>
              <a:rPr lang="it-IT" sz="2400" kern="0" dirty="0" err="1" smtClean="0">
                <a:latin typeface="+mn-lt"/>
              </a:rPr>
              <a:t>excel</a:t>
            </a:r>
            <a:r>
              <a:rPr lang="it-IT" sz="2400" kern="0" dirty="0" smtClean="0">
                <a:latin typeface="+mn-lt"/>
              </a:rPr>
              <a:t>.</a:t>
            </a: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ü"/>
              <a:defRPr/>
            </a:pPr>
            <a:endParaRPr lang="it-IT" sz="2400" kern="0" dirty="0">
              <a:latin typeface="+mn-lt"/>
              <a:sym typeface="Wingdings" pitchFamily="2" charset="2"/>
            </a:endParaRP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ü"/>
              <a:defRPr/>
            </a:pPr>
            <a:endParaRPr lang="it-IT" sz="2400" kern="0" dirty="0" smtClean="0">
              <a:latin typeface="+mn-lt"/>
              <a:sym typeface="Wingdings" pitchFamily="2" charset="2"/>
            </a:endParaRP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ü"/>
              <a:defRPr/>
            </a:pPr>
            <a:endParaRPr lang="it-IT" sz="2400" kern="0" dirty="0">
              <a:latin typeface="+mn-lt"/>
              <a:sym typeface="Wingdings" pitchFamily="2" charset="2"/>
            </a:endParaRPr>
          </a:p>
          <a:p>
            <a:pPr marL="341313">
              <a:spcBef>
                <a:spcPct val="75000"/>
              </a:spcBef>
              <a:buClr>
                <a:srgbClr val="FF9900"/>
              </a:buClr>
              <a:defRPr/>
            </a:pPr>
            <a:endParaRPr lang="it-IT" sz="2000" i="1" kern="0" dirty="0" smtClean="0">
              <a:sym typeface="Wingdings" pitchFamily="2" charset="2"/>
            </a:endParaRPr>
          </a:p>
          <a:p>
            <a:pPr marL="341313">
              <a:spcBef>
                <a:spcPct val="75000"/>
              </a:spcBef>
              <a:buClr>
                <a:srgbClr val="FF9900"/>
              </a:buClr>
              <a:defRPr/>
            </a:pPr>
            <a:endParaRPr lang="it-IT" sz="2000" i="1" kern="0" dirty="0" smtClean="0">
              <a:sym typeface="Wingdings" pitchFamily="2" charset="2"/>
            </a:endParaRPr>
          </a:p>
          <a:p>
            <a:pPr marL="341313">
              <a:spcBef>
                <a:spcPct val="75000"/>
              </a:spcBef>
              <a:buClr>
                <a:srgbClr val="FF9900"/>
              </a:buClr>
              <a:defRPr/>
            </a:pPr>
            <a:r>
              <a:rPr lang="it-IT" sz="2000" i="1" kern="0" dirty="0" smtClean="0">
                <a:sym typeface="Wingdings" pitchFamily="2" charset="2"/>
              </a:rPr>
              <a:t>Esempio</a:t>
            </a:r>
            <a:r>
              <a:rPr lang="it-IT" sz="2000" i="1" kern="0" dirty="0">
                <a:sym typeface="Wingdings" pitchFamily="2" charset="2"/>
              </a:rPr>
              <a:t>: </a:t>
            </a:r>
            <a:r>
              <a:rPr lang="it-IT" sz="2000" i="1" kern="0" dirty="0" smtClean="0">
                <a:sym typeface="Wingdings" pitchFamily="2" charset="2"/>
              </a:rPr>
              <a:t>l’età di tutti gli intervistati sono riportati su un’unica colonna.</a:t>
            </a:r>
            <a:endParaRPr lang="it-IT" sz="2000" i="1" kern="0" dirty="0">
              <a:sym typeface="Wingdings" pitchFamily="2" charset="2"/>
            </a:endParaRP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ü"/>
              <a:defRPr/>
            </a:pPr>
            <a:endParaRPr lang="it-IT" sz="2000" dirty="0">
              <a:sym typeface="Wingdings" pitchFamily="2" charset="2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144157"/>
              </p:ext>
            </p:extLst>
          </p:nvPr>
        </p:nvGraphicFramePr>
        <p:xfrm>
          <a:off x="1981200" y="2819400"/>
          <a:ext cx="4648568" cy="2057398"/>
        </p:xfrm>
        <a:graphic>
          <a:graphicData uri="http://schemas.openxmlformats.org/drawingml/2006/table">
            <a:tbl>
              <a:tblPr/>
              <a:tblGrid>
                <a:gridCol w="1553876"/>
                <a:gridCol w="783466"/>
                <a:gridCol w="783466"/>
                <a:gridCol w="966275"/>
                <a:gridCol w="561485"/>
              </a:tblGrid>
              <a:tr h="3039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ID_Questionario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Nome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Reddito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Provincia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Mario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Luca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Lucia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Paolo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Enrica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990600" y="3048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Dal questionario alla base dati</a:t>
            </a:r>
            <a:endParaRPr lang="en-GB" sz="3600" dirty="0" smtClean="0"/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6573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12" descr="exc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3335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4"/>
          <p:cNvSpPr txBox="1">
            <a:spLocks noChangeArrowheads="1"/>
          </p:cNvSpPr>
          <p:nvPr/>
        </p:nvSpPr>
        <p:spPr bwMode="auto">
          <a:xfrm>
            <a:off x="152400" y="1524000"/>
            <a:ext cx="8839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ü"/>
              <a:defRPr/>
            </a:pPr>
            <a:r>
              <a:rPr lang="it-IT" sz="2400" dirty="0" smtClean="0">
                <a:sym typeface="Wingdings" pitchFamily="2" charset="2"/>
              </a:rPr>
              <a:t>Nella </a:t>
            </a:r>
            <a:r>
              <a:rPr lang="it-IT" sz="2400" dirty="0">
                <a:sym typeface="Wingdings" pitchFamily="2" charset="2"/>
              </a:rPr>
              <a:t>generica cella corrispondente all’incrocio della riga “i” e della colonna “j” ci sarà dunque il “valore” della risposta dell’individuo “i” alla domanda “j</a:t>
            </a:r>
            <a:r>
              <a:rPr lang="it-IT" sz="2400" dirty="0" smtClean="0">
                <a:sym typeface="Wingdings" pitchFamily="2" charset="2"/>
              </a:rPr>
              <a:t>”.</a:t>
            </a: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ü"/>
              <a:defRPr/>
            </a:pPr>
            <a:endParaRPr lang="it-IT" sz="2400" kern="0" dirty="0">
              <a:latin typeface="+mn-lt"/>
              <a:sym typeface="Wingdings" pitchFamily="2" charset="2"/>
            </a:endParaRP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ü"/>
              <a:defRPr/>
            </a:pPr>
            <a:endParaRPr lang="it-IT" sz="2400" kern="0" dirty="0" smtClean="0">
              <a:latin typeface="+mn-lt"/>
              <a:sym typeface="Wingdings" pitchFamily="2" charset="2"/>
            </a:endParaRP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ü"/>
              <a:defRPr/>
            </a:pPr>
            <a:endParaRPr lang="it-IT" sz="2400" kern="0" dirty="0" smtClean="0">
              <a:latin typeface="+mn-lt"/>
              <a:sym typeface="Wingdings" pitchFamily="2" charset="2"/>
            </a:endParaRPr>
          </a:p>
          <a:p>
            <a:pPr>
              <a:spcBef>
                <a:spcPct val="75000"/>
              </a:spcBef>
              <a:buClr>
                <a:srgbClr val="FF9900"/>
              </a:buClr>
              <a:defRPr/>
            </a:pPr>
            <a:endParaRPr lang="it-IT" sz="2400" kern="0" dirty="0">
              <a:latin typeface="+mn-lt"/>
              <a:sym typeface="Wingdings" pitchFamily="2" charset="2"/>
            </a:endParaRPr>
          </a:p>
          <a:p>
            <a:pPr marL="341313">
              <a:spcBef>
                <a:spcPct val="75000"/>
              </a:spcBef>
              <a:buClr>
                <a:srgbClr val="FF9900"/>
              </a:buClr>
              <a:defRPr/>
            </a:pPr>
            <a:r>
              <a:rPr lang="it-IT" sz="2000" i="1" kern="0" dirty="0">
                <a:sym typeface="Wingdings" pitchFamily="2" charset="2"/>
              </a:rPr>
              <a:t>Esempio: </a:t>
            </a:r>
            <a:r>
              <a:rPr lang="it-IT" sz="2000" i="1" kern="0" dirty="0" smtClean="0">
                <a:sym typeface="Wingdings" pitchFamily="2" charset="2"/>
              </a:rPr>
              <a:t>1000 è il reddito (variabile) percepito da Mario (osservazione).</a:t>
            </a:r>
            <a:endParaRPr lang="it-IT" sz="2000" i="1" kern="0" dirty="0">
              <a:sym typeface="Wingdings" pitchFamily="2" charset="2"/>
            </a:endParaRPr>
          </a:p>
          <a:p>
            <a:pPr>
              <a:spcBef>
                <a:spcPct val="75000"/>
              </a:spcBef>
              <a:buClr>
                <a:srgbClr val="FF9900"/>
              </a:buClr>
              <a:defRPr/>
            </a:pPr>
            <a:endParaRPr lang="it-IT" sz="2400" kern="0" dirty="0">
              <a:latin typeface="+mn-lt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903836"/>
              </p:ext>
            </p:extLst>
          </p:nvPr>
        </p:nvGraphicFramePr>
        <p:xfrm>
          <a:off x="2514600" y="2971800"/>
          <a:ext cx="4648568" cy="2057398"/>
        </p:xfrm>
        <a:graphic>
          <a:graphicData uri="http://schemas.openxmlformats.org/drawingml/2006/table">
            <a:tbl>
              <a:tblPr/>
              <a:tblGrid>
                <a:gridCol w="1553876"/>
                <a:gridCol w="783466"/>
                <a:gridCol w="783466"/>
                <a:gridCol w="966275"/>
                <a:gridCol w="561485"/>
              </a:tblGrid>
              <a:tr h="3039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ID_Questionario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Nome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Reddito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Provincia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Mario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Luca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Lucia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Paolo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Enrica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990600" y="3048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Dal questionario alla base dati</a:t>
            </a:r>
            <a:endParaRPr lang="en-GB" sz="3600" dirty="0" smtClean="0"/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5751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dirty="0" smtClean="0">
                <a:solidFill>
                  <a:srgbClr val="FF9900"/>
                </a:solidFill>
              </a:rPr>
              <a:t>Esempio domanda – </a:t>
            </a:r>
            <a:br>
              <a:rPr lang="it-IT" dirty="0" smtClean="0">
                <a:solidFill>
                  <a:srgbClr val="FF9900"/>
                </a:solidFill>
              </a:rPr>
            </a:br>
            <a:r>
              <a:rPr lang="it-IT" dirty="0" smtClean="0">
                <a:solidFill>
                  <a:srgbClr val="FF9900"/>
                </a:solidFill>
              </a:rPr>
              <a:t>variabile qualitativa ordinale</a:t>
            </a:r>
            <a:r>
              <a:rPr lang="it-IT" sz="4000" dirty="0" smtClean="0"/>
              <a:t> </a:t>
            </a:r>
            <a:endParaRPr lang="en-GB" sz="4000" dirty="0" smtClean="0"/>
          </a:p>
        </p:txBody>
      </p:sp>
      <p:graphicFrame>
        <p:nvGraphicFramePr>
          <p:cNvPr id="18227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64389"/>
              </p:ext>
            </p:extLst>
          </p:nvPr>
        </p:nvGraphicFramePr>
        <p:xfrm>
          <a:off x="762000" y="4691063"/>
          <a:ext cx="7467600" cy="1100138"/>
        </p:xfrm>
        <a:graphic>
          <a:graphicData uri="http://schemas.openxmlformats.org/drawingml/2006/table">
            <a:tbl>
              <a:tblPr/>
              <a:tblGrid>
                <a:gridCol w="1600200"/>
                <a:gridCol w="519113"/>
                <a:gridCol w="890587"/>
                <a:gridCol w="892175"/>
                <a:gridCol w="1050925"/>
                <a:gridCol w="731838"/>
                <a:gridCol w="890587"/>
                <a:gridCol w="892175"/>
              </a:tblGrid>
              <a:tr h="490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n_questionario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Reddito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Provincia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Lucia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457200" y="1795463"/>
            <a:ext cx="80010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it-IT" b="1" dirty="0"/>
              <a:t>Su una scala da 1 a 9 (con 1 = per nulla e 9 = moltissimo) quanto ritiene importante comunicare e relazionarsi con le altre persone nella sua vita quotidiana?  </a:t>
            </a:r>
          </a:p>
          <a:p>
            <a:pPr marL="342900" indent="-342900"/>
            <a:endParaRPr lang="it-IT" b="1" dirty="0">
              <a:solidFill>
                <a:srgbClr val="FF0000"/>
              </a:solidFill>
            </a:endParaRPr>
          </a:p>
          <a:p>
            <a:pPr marL="342900" indent="-342900"/>
            <a:r>
              <a:rPr lang="it-IT" b="1" dirty="0">
                <a:solidFill>
                  <a:srgbClr val="FF0000"/>
                </a:solidFill>
              </a:rPr>
              <a:t>Risposta dell’intervistato n°125 alla domanda 1: 8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3733800"/>
          <a:ext cx="6095997" cy="371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T="45798" marB="45798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T="45798" marB="45798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T="45798" marB="45798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T="45798" marB="45798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T="45798" marB="45798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T="45798" marB="45798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2"/>
                          </a:solidFill>
                        </a:rPr>
                        <a:t>7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T="45798" marB="45798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T="45798" marB="45798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2"/>
                          </a:solidFill>
                        </a:rPr>
                        <a:t>9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T="45798" marB="45798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Multiply 5"/>
          <p:cNvSpPr/>
          <p:nvPr/>
        </p:nvSpPr>
        <p:spPr bwMode="auto">
          <a:xfrm>
            <a:off x="6172200" y="3352800"/>
            <a:ext cx="533400" cy="609600"/>
          </a:xfrm>
          <a:prstGeom prst="mathMultiply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grpSp>
        <p:nvGrpSpPr>
          <p:cNvPr id="16449" name="Group 17"/>
          <p:cNvGrpSpPr>
            <a:grpSpLocks/>
          </p:cNvGrpSpPr>
          <p:nvPr/>
        </p:nvGrpSpPr>
        <p:grpSpPr bwMode="auto">
          <a:xfrm>
            <a:off x="6172200" y="3810000"/>
            <a:ext cx="228600" cy="228600"/>
            <a:chOff x="3840" y="1560"/>
            <a:chExt cx="144" cy="144"/>
          </a:xfrm>
        </p:grpSpPr>
        <p:sp>
          <p:nvSpPr>
            <p:cNvPr id="16450" name="Line 18"/>
            <p:cNvSpPr>
              <a:spLocks noChangeShapeType="1"/>
            </p:cNvSpPr>
            <p:nvPr/>
          </p:nvSpPr>
          <p:spPr bwMode="auto">
            <a:xfrm>
              <a:off x="3840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451" name="Line 19"/>
            <p:cNvSpPr>
              <a:spLocks noChangeShapeType="1"/>
            </p:cNvSpPr>
            <p:nvPr/>
          </p:nvSpPr>
          <p:spPr bwMode="auto">
            <a:xfrm rot="-4552471">
              <a:off x="3848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" name="Oval 1"/>
          <p:cNvSpPr/>
          <p:nvPr/>
        </p:nvSpPr>
        <p:spPr bwMode="auto">
          <a:xfrm>
            <a:off x="5791200" y="4572000"/>
            <a:ext cx="609600" cy="13716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dirty="0" smtClean="0">
                <a:solidFill>
                  <a:srgbClr val="FF9900"/>
                </a:solidFill>
              </a:rPr>
              <a:t>Esempio domanda – </a:t>
            </a:r>
            <a:br>
              <a:rPr lang="it-IT" dirty="0" smtClean="0">
                <a:solidFill>
                  <a:srgbClr val="FF9900"/>
                </a:solidFill>
              </a:rPr>
            </a:br>
            <a:r>
              <a:rPr lang="it-IT" dirty="0" smtClean="0">
                <a:solidFill>
                  <a:srgbClr val="FF9900"/>
                </a:solidFill>
              </a:rPr>
              <a:t>variabile qualitativa nominale </a:t>
            </a:r>
            <a:endParaRPr lang="en-GB" dirty="0" smtClean="0">
              <a:solidFill>
                <a:srgbClr val="FF9900"/>
              </a:solidFill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52272" y="1721112"/>
            <a:ext cx="8001000" cy="27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it-IT" b="1" dirty="0"/>
              <a:t>12. Qual è la tecnologia del suo telefono cellulare principale? </a:t>
            </a:r>
            <a:r>
              <a:rPr lang="it-IT" dirty="0"/>
              <a:t>(possibile fornire 1 sola risposta)</a:t>
            </a:r>
          </a:p>
          <a:p>
            <a:pPr marL="342900" indent="-342900"/>
            <a:r>
              <a:rPr lang="it-IT" dirty="0"/>
              <a:t>1) </a:t>
            </a:r>
            <a:r>
              <a:rPr lang="it-IT" dirty="0" err="1"/>
              <a:t>Gsm</a:t>
            </a:r>
            <a:endParaRPr lang="it-IT" dirty="0"/>
          </a:p>
          <a:p>
            <a:pPr marL="342900" indent="-342900"/>
            <a:r>
              <a:rPr lang="it-IT" dirty="0"/>
              <a:t>2) </a:t>
            </a:r>
            <a:r>
              <a:rPr lang="it-IT" dirty="0" err="1"/>
              <a:t>Umts</a:t>
            </a:r>
            <a:endParaRPr lang="it-IT" dirty="0"/>
          </a:p>
          <a:p>
            <a:pPr marL="342900" indent="-342900"/>
            <a:r>
              <a:rPr lang="it-IT" dirty="0"/>
              <a:t>3) Palmare</a:t>
            </a:r>
          </a:p>
          <a:p>
            <a:pPr marL="342900" indent="-342900"/>
            <a:r>
              <a:rPr lang="it-IT" dirty="0"/>
              <a:t>4) Non </a:t>
            </a:r>
            <a:r>
              <a:rPr lang="it-IT" dirty="0" smtClean="0"/>
              <a:t>so</a:t>
            </a:r>
            <a:endParaRPr lang="it-IT" b="1" dirty="0">
              <a:solidFill>
                <a:srgbClr val="FF0000"/>
              </a:solidFill>
            </a:endParaRPr>
          </a:p>
          <a:p>
            <a:pPr marL="342900" indent="-342900"/>
            <a:r>
              <a:rPr lang="it-IT" b="1" dirty="0">
                <a:solidFill>
                  <a:srgbClr val="FF0000"/>
                </a:solidFill>
              </a:rPr>
              <a:t>Risposta dell’intervistato n°125 alla domanda 12: </a:t>
            </a:r>
            <a:r>
              <a:rPr lang="it-IT" b="1" dirty="0" err="1">
                <a:solidFill>
                  <a:srgbClr val="FF0000"/>
                </a:solidFill>
              </a:rPr>
              <a:t>Gsm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2543807"/>
              </p:ext>
            </p:extLst>
          </p:nvPr>
        </p:nvGraphicFramePr>
        <p:xfrm>
          <a:off x="723900" y="5029200"/>
          <a:ext cx="7467600" cy="1100138"/>
        </p:xfrm>
        <a:graphic>
          <a:graphicData uri="http://schemas.openxmlformats.org/drawingml/2006/table">
            <a:tbl>
              <a:tblPr/>
              <a:tblGrid>
                <a:gridCol w="1600200"/>
                <a:gridCol w="519113"/>
                <a:gridCol w="890587"/>
                <a:gridCol w="892175"/>
                <a:gridCol w="1050925"/>
                <a:gridCol w="731838"/>
                <a:gridCol w="890587"/>
                <a:gridCol w="892175"/>
              </a:tblGrid>
              <a:tr h="490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n_questionario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Reddito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Provincia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D_12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Lucia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GSM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9"/>
          <p:cNvSpPr/>
          <p:nvPr/>
        </p:nvSpPr>
        <p:spPr bwMode="auto">
          <a:xfrm>
            <a:off x="6491785" y="4926439"/>
            <a:ext cx="747215" cy="13716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5" name="Group 17"/>
          <p:cNvGrpSpPr>
            <a:grpSpLocks/>
          </p:cNvGrpSpPr>
          <p:nvPr/>
        </p:nvGrpSpPr>
        <p:grpSpPr bwMode="auto">
          <a:xfrm>
            <a:off x="535487" y="2453541"/>
            <a:ext cx="228600" cy="228600"/>
            <a:chOff x="3840" y="1560"/>
            <a:chExt cx="144" cy="144"/>
          </a:xfrm>
        </p:grpSpPr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3840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 rot="-4552471">
              <a:off x="3848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dirty="0" smtClean="0">
                <a:solidFill>
                  <a:srgbClr val="FF9900"/>
                </a:solidFill>
              </a:rPr>
              <a:t>Esempio domanda – variabile qualitativa nominale (1/2)</a:t>
            </a:r>
            <a:endParaRPr lang="en-GB" dirty="0" smtClean="0">
              <a:solidFill>
                <a:srgbClr val="FF9900"/>
              </a:solidFill>
            </a:endParaRPr>
          </a:p>
        </p:txBody>
      </p:sp>
      <p:sp>
        <p:nvSpPr>
          <p:cNvPr id="18435" name="Rectangle 41"/>
          <p:cNvSpPr>
            <a:spLocks noChangeArrowheads="1"/>
          </p:cNvSpPr>
          <p:nvPr/>
        </p:nvSpPr>
        <p:spPr bwMode="auto">
          <a:xfrm>
            <a:off x="152400" y="1503363"/>
            <a:ext cx="88392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it-IT" b="1"/>
              <a:t>10. Perché non utilizza un telefono cellulare?</a:t>
            </a:r>
          </a:p>
          <a:p>
            <a:pPr marL="342900" indent="-342900"/>
            <a:r>
              <a:rPr lang="it-IT"/>
              <a:t> 1) Non mi interessano i telefoni cellulari</a:t>
            </a:r>
            <a:endParaRPr lang="it-IT">
              <a:solidFill>
                <a:srgbClr val="FF0000"/>
              </a:solidFill>
            </a:endParaRPr>
          </a:p>
          <a:p>
            <a:pPr marL="342900" indent="-342900"/>
            <a:r>
              <a:rPr lang="it-IT"/>
              <a:t> 2) Possiedo altri mezzi di comunicazione e sono già soddisfatto così</a:t>
            </a:r>
            <a:endParaRPr lang="it-IT">
              <a:solidFill>
                <a:srgbClr val="FF0000"/>
              </a:solidFill>
            </a:endParaRPr>
          </a:p>
          <a:p>
            <a:pPr marL="342900" indent="-342900"/>
            <a:r>
              <a:rPr lang="it-IT"/>
              <a:t> 3) Mi piacerebbe ma sento che lo troverei difficile da utilizzare</a:t>
            </a:r>
            <a:endParaRPr lang="it-IT">
              <a:solidFill>
                <a:srgbClr val="FF0000"/>
              </a:solidFill>
            </a:endParaRPr>
          </a:p>
          <a:p>
            <a:pPr marL="342900" indent="-342900"/>
            <a:r>
              <a:rPr lang="it-IT"/>
              <a:t> 4) Sarei interessato, ma non abbastanza da sostenere il costo d’acquisto</a:t>
            </a:r>
            <a:endParaRPr lang="it-IT">
              <a:solidFill>
                <a:srgbClr val="FF0000"/>
              </a:solidFill>
            </a:endParaRPr>
          </a:p>
          <a:p>
            <a:pPr marL="342900" indent="-342900"/>
            <a:r>
              <a:rPr lang="it-IT"/>
              <a:t> 5) Altro</a:t>
            </a:r>
            <a:endParaRPr lang="it-IT">
              <a:solidFill>
                <a:srgbClr val="FF0000"/>
              </a:solidFill>
            </a:endParaRPr>
          </a:p>
          <a:p>
            <a:pPr marL="342900" indent="-342900"/>
            <a:endParaRPr lang="it-IT" b="1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4572000"/>
            <a:ext cx="7848600" cy="646331"/>
          </a:xfrm>
          <a:prstGeom prst="rect">
            <a:avLst/>
          </a:prstGeom>
          <a:ln w="31750" cmpd="dbl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ash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kern="0" dirty="0">
                <a:latin typeface="Arial" pitchFamily="34" charset="0"/>
              </a:rPr>
              <a:t>Necessità </a:t>
            </a:r>
            <a:r>
              <a:rPr lang="it-IT" b="1" kern="0" dirty="0" err="1">
                <a:latin typeface="Arial" pitchFamily="34" charset="0"/>
              </a:rPr>
              <a:t>di</a:t>
            </a:r>
            <a:r>
              <a:rPr lang="it-IT" b="1" kern="0" dirty="0">
                <a:latin typeface="Arial" pitchFamily="34" charset="0"/>
              </a:rPr>
              <a:t> codificare </a:t>
            </a:r>
            <a:r>
              <a:rPr lang="it-IT" b="1" kern="0" dirty="0" err="1">
                <a:latin typeface="Arial" pitchFamily="34" charset="0"/>
              </a:rPr>
              <a:t>le</a:t>
            </a:r>
            <a:r>
              <a:rPr lang="it-IT" b="1" kern="0" dirty="0">
                <a:latin typeface="Arial" pitchFamily="34" charset="0"/>
              </a:rPr>
              <a:t> risposte </a:t>
            </a:r>
            <a:r>
              <a:rPr lang="it-IT" b="1" kern="0" dirty="0" err="1">
                <a:latin typeface="Arial" pitchFamily="34" charset="0"/>
              </a:rPr>
              <a:t>per</a:t>
            </a:r>
            <a:r>
              <a:rPr lang="it-IT" b="1" kern="0" dirty="0">
                <a:latin typeface="Arial" pitchFamily="34" charset="0"/>
              </a:rPr>
              <a:t> creare </a:t>
            </a:r>
            <a:r>
              <a:rPr lang="it-IT" b="1" kern="0" dirty="0" err="1">
                <a:latin typeface="Arial" pitchFamily="34" charset="0"/>
              </a:rPr>
              <a:t>le</a:t>
            </a:r>
            <a:r>
              <a:rPr lang="it-IT" b="1" kern="0" dirty="0">
                <a:latin typeface="Arial" pitchFamily="34" charset="0"/>
              </a:rPr>
              <a:t> modalità </a:t>
            </a:r>
            <a:r>
              <a:rPr lang="it-IT" b="1" kern="0" dirty="0" err="1">
                <a:latin typeface="Arial" pitchFamily="34" charset="0"/>
              </a:rPr>
              <a:t>di</a:t>
            </a:r>
            <a:r>
              <a:rPr lang="it-IT" b="1" kern="0" dirty="0">
                <a:latin typeface="Arial" pitchFamily="34" charset="0"/>
              </a:rPr>
              <a:t> una variabile qualitativa nominale</a:t>
            </a:r>
            <a:endParaRPr lang="en-US" b="1" dirty="0">
              <a:latin typeface="Arial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7" name="Rectangle 41"/>
          <p:cNvSpPr>
            <a:spLocks noChangeArrowheads="1"/>
          </p:cNvSpPr>
          <p:nvPr/>
        </p:nvSpPr>
        <p:spPr bwMode="auto">
          <a:xfrm>
            <a:off x="76200" y="1163637"/>
            <a:ext cx="8991600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it-IT" b="1" dirty="0"/>
              <a:t>10. Perché non utilizza un telefono cellulare?</a:t>
            </a:r>
          </a:p>
          <a:p>
            <a:pPr marL="342900" indent="-342900"/>
            <a:r>
              <a:rPr lang="it-IT" dirty="0"/>
              <a:t> 1) Non mi interessano i telefoni cellulari </a:t>
            </a:r>
            <a:r>
              <a:rPr lang="it-IT" dirty="0">
                <a:sym typeface="Wingdings" pitchFamily="2" charset="2"/>
              </a:rPr>
              <a:t> </a:t>
            </a:r>
            <a:r>
              <a:rPr lang="it-IT" b="1" dirty="0">
                <a:solidFill>
                  <a:srgbClr val="FF0000"/>
                </a:solidFill>
                <a:sym typeface="Wingdings" pitchFamily="2" charset="2"/>
              </a:rPr>
              <a:t>NO INTERESSE</a:t>
            </a:r>
            <a:endParaRPr lang="it-IT" b="1" dirty="0">
              <a:solidFill>
                <a:srgbClr val="FF0000"/>
              </a:solidFill>
            </a:endParaRPr>
          </a:p>
          <a:p>
            <a:pPr marL="342900" indent="-342900"/>
            <a:r>
              <a:rPr lang="it-IT" dirty="0"/>
              <a:t> 2) Possiedo altri mezzi di comunicazione e sono già soddisfatto così </a:t>
            </a:r>
            <a:r>
              <a:rPr lang="it-IT" dirty="0">
                <a:sym typeface="Wingdings" pitchFamily="2" charset="2"/>
              </a:rPr>
              <a:t> </a:t>
            </a:r>
            <a:r>
              <a:rPr lang="it-IT" b="1" dirty="0">
                <a:solidFill>
                  <a:srgbClr val="FF0000"/>
                </a:solidFill>
                <a:sym typeface="Wingdings" pitchFamily="2" charset="2"/>
              </a:rPr>
              <a:t>ALTRI MEZZI</a:t>
            </a:r>
            <a:endParaRPr lang="it-IT" dirty="0">
              <a:solidFill>
                <a:srgbClr val="FF0000"/>
              </a:solidFill>
            </a:endParaRPr>
          </a:p>
          <a:p>
            <a:pPr marL="342900" indent="-342900"/>
            <a:r>
              <a:rPr lang="it-IT" dirty="0"/>
              <a:t> 3) Mi piacerebbe ma sento che lo troverei difficile da utilizzare </a:t>
            </a:r>
            <a:r>
              <a:rPr lang="it-IT" dirty="0">
                <a:sym typeface="Wingdings" pitchFamily="2" charset="2"/>
              </a:rPr>
              <a:t> </a:t>
            </a:r>
            <a:r>
              <a:rPr lang="it-IT" b="1" dirty="0">
                <a:solidFill>
                  <a:srgbClr val="FF0000"/>
                </a:solidFill>
                <a:sym typeface="Wingdings" pitchFamily="2" charset="2"/>
              </a:rPr>
              <a:t>DIFFICILE</a:t>
            </a:r>
            <a:endParaRPr lang="it-IT" dirty="0">
              <a:solidFill>
                <a:srgbClr val="FF0000"/>
              </a:solidFill>
            </a:endParaRPr>
          </a:p>
          <a:p>
            <a:pPr marL="342900" indent="-342900"/>
            <a:r>
              <a:rPr lang="it-IT" dirty="0"/>
              <a:t> 4) Sarei interessato, ma non abbastanza da sostenere il costo d’acquisto </a:t>
            </a:r>
            <a:r>
              <a:rPr lang="it-IT" dirty="0">
                <a:sym typeface="Wingdings" pitchFamily="2" charset="2"/>
              </a:rPr>
              <a:t> </a:t>
            </a:r>
            <a:r>
              <a:rPr lang="it-IT" b="1" dirty="0">
                <a:solidFill>
                  <a:srgbClr val="FF0000"/>
                </a:solidFill>
                <a:sym typeface="Wingdings" pitchFamily="2" charset="2"/>
              </a:rPr>
              <a:t>COSTO</a:t>
            </a:r>
            <a:endParaRPr lang="it-IT" dirty="0">
              <a:solidFill>
                <a:srgbClr val="FF0000"/>
              </a:solidFill>
            </a:endParaRPr>
          </a:p>
          <a:p>
            <a:pPr marL="342900" indent="-342900"/>
            <a:r>
              <a:rPr lang="it-IT" dirty="0"/>
              <a:t> 5) Altro </a:t>
            </a:r>
            <a:r>
              <a:rPr lang="it-IT" dirty="0">
                <a:sym typeface="Wingdings" pitchFamily="2" charset="2"/>
              </a:rPr>
              <a:t> </a:t>
            </a:r>
            <a:r>
              <a:rPr lang="it-IT" b="1" dirty="0">
                <a:solidFill>
                  <a:srgbClr val="FF0000"/>
                </a:solidFill>
                <a:sym typeface="Wingdings" pitchFamily="2" charset="2"/>
              </a:rPr>
              <a:t>ALTRO </a:t>
            </a:r>
          </a:p>
          <a:p>
            <a:pPr marL="342900" indent="-342900"/>
            <a:endParaRPr lang="it-IT" sz="600" dirty="0">
              <a:solidFill>
                <a:srgbClr val="FF0000"/>
              </a:solidFill>
            </a:endParaRPr>
          </a:p>
          <a:p>
            <a:pPr marL="342900" indent="-342900"/>
            <a:r>
              <a:rPr lang="it-IT" b="1" dirty="0">
                <a:solidFill>
                  <a:srgbClr val="FF0000"/>
                </a:solidFill>
              </a:rPr>
              <a:t>Risposta dell’intervistato n°125 alla domanda 10: 1 </a:t>
            </a:r>
            <a:r>
              <a:rPr lang="it-IT" b="1" dirty="0">
                <a:solidFill>
                  <a:srgbClr val="FF0000"/>
                </a:solidFill>
                <a:sym typeface="Wingdings" pitchFamily="2" charset="2"/>
              </a:rPr>
              <a:t> NO INTERESSE</a:t>
            </a:r>
            <a:endParaRPr lang="it-IT" b="1" dirty="0">
              <a:solidFill>
                <a:srgbClr val="FF0000"/>
              </a:solidFill>
            </a:endParaRPr>
          </a:p>
          <a:p>
            <a:pPr marL="342900" indent="-342900"/>
            <a:r>
              <a:rPr lang="it-IT" b="1" dirty="0">
                <a:solidFill>
                  <a:srgbClr val="FF0000"/>
                </a:solidFill>
              </a:rPr>
              <a:t>Risposta dell’intervistato n°134 alla domanda 10: 4 </a:t>
            </a:r>
            <a:r>
              <a:rPr lang="it-IT" b="1" dirty="0">
                <a:solidFill>
                  <a:srgbClr val="FF0000"/>
                </a:solidFill>
                <a:sym typeface="Wingdings" pitchFamily="2" charset="2"/>
              </a:rPr>
              <a:t> COSTO</a:t>
            </a:r>
            <a:endParaRPr lang="it-IT" b="1" dirty="0">
              <a:solidFill>
                <a:srgbClr val="FF0000"/>
              </a:solidFill>
            </a:endParaRPr>
          </a:p>
          <a:p>
            <a:pPr marL="342900" indent="-342900"/>
            <a:endParaRPr lang="it-IT" b="1" dirty="0">
              <a:solidFill>
                <a:srgbClr val="FF0000"/>
              </a:solidFill>
            </a:endParaRPr>
          </a:p>
          <a:p>
            <a:pPr marL="342900" indent="-342900"/>
            <a:endParaRPr lang="it-IT" b="1" dirty="0">
              <a:solidFill>
                <a:srgbClr val="FF0000"/>
              </a:solidFill>
            </a:endParaRPr>
          </a:p>
          <a:p>
            <a:pPr marL="342900" indent="-342900">
              <a:buSzPct val="60000"/>
            </a:pPr>
            <a:endParaRPr lang="it-IT" dirty="0"/>
          </a:p>
          <a:p>
            <a:pPr marL="342900" indent="-342900"/>
            <a:endParaRPr lang="it-IT" b="1" dirty="0"/>
          </a:p>
          <a:p>
            <a:pPr marL="342900" indent="-342900"/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mtClean="0">
                <a:solidFill>
                  <a:srgbClr val="FF9900"/>
                </a:solidFill>
              </a:rPr>
              <a:t>Esempio domanda – variabile qualitativa nominale (2/2)</a:t>
            </a:r>
            <a:endParaRPr lang="en-GB" smtClean="0">
              <a:solidFill>
                <a:srgbClr val="FF9900"/>
              </a:solidFill>
            </a:endParaRPr>
          </a:p>
        </p:txBody>
      </p:sp>
      <p:graphicFrame>
        <p:nvGraphicFramePr>
          <p:cNvPr id="18432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4900354"/>
              </p:ext>
            </p:extLst>
          </p:nvPr>
        </p:nvGraphicFramePr>
        <p:xfrm>
          <a:off x="838200" y="5088731"/>
          <a:ext cx="7467600" cy="1100138"/>
        </p:xfrm>
        <a:graphic>
          <a:graphicData uri="http://schemas.openxmlformats.org/drawingml/2006/table">
            <a:tbl>
              <a:tblPr/>
              <a:tblGrid>
                <a:gridCol w="1600200"/>
                <a:gridCol w="519113"/>
                <a:gridCol w="890587"/>
                <a:gridCol w="892175"/>
                <a:gridCol w="1601788"/>
                <a:gridCol w="668337"/>
                <a:gridCol w="685800"/>
                <a:gridCol w="609600"/>
              </a:tblGrid>
              <a:tr h="490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n_questionario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D_2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D_10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NO INTERESSE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134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COSTO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 bwMode="auto">
          <a:xfrm>
            <a:off x="4800600" y="4953000"/>
            <a:ext cx="1447800" cy="13716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mtClean="0">
                <a:solidFill>
                  <a:srgbClr val="FF9900"/>
                </a:solidFill>
              </a:rPr>
              <a:t>Esempio domanda – variabile quantitativa </a:t>
            </a:r>
            <a:endParaRPr lang="en-GB" smtClean="0">
              <a:solidFill>
                <a:srgbClr val="FF9900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57200" y="1944688"/>
            <a:ext cx="80010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it-IT" b="1"/>
              <a:t>14. Ogni quanto cambia il suo telefono cellulare? </a:t>
            </a:r>
            <a:r>
              <a:rPr lang="it-IT"/>
              <a:t>(esprimere la risposta in mesi)</a:t>
            </a:r>
          </a:p>
          <a:p>
            <a:pPr marL="342900" indent="-342900"/>
            <a:r>
              <a:rPr lang="it-IT"/>
              <a:t>                                               ……. mesi</a:t>
            </a:r>
          </a:p>
          <a:p>
            <a:pPr marL="342900" indent="-342900"/>
            <a:endParaRPr lang="it-IT" b="1">
              <a:solidFill>
                <a:srgbClr val="FF0000"/>
              </a:solidFill>
            </a:endParaRPr>
          </a:p>
          <a:p>
            <a:pPr marL="342900" indent="-342900"/>
            <a:r>
              <a:rPr lang="it-IT" b="1">
                <a:solidFill>
                  <a:srgbClr val="FF0000"/>
                </a:solidFill>
              </a:rPr>
              <a:t>Risposta dell’intervistato n°134 alla domanda 14: 18</a:t>
            </a:r>
          </a:p>
          <a:p>
            <a:pPr marL="342900" indent="-342900">
              <a:buSzPct val="60000"/>
              <a:buFont typeface="Wingdings" pitchFamily="2" charset="2"/>
              <a:buChar char="q"/>
            </a:pPr>
            <a:endParaRPr lang="it-IT"/>
          </a:p>
          <a:p>
            <a:pPr marL="342900" indent="-342900"/>
            <a:endParaRPr lang="it-IT" b="1"/>
          </a:p>
          <a:p>
            <a:pPr marL="342900" indent="-342900"/>
            <a:endParaRPr lang="it-IT" b="1">
              <a:solidFill>
                <a:srgbClr val="FF0000"/>
              </a:solidFill>
            </a:endParaRPr>
          </a:p>
        </p:txBody>
      </p:sp>
      <p:graphicFrame>
        <p:nvGraphicFramePr>
          <p:cNvPr id="186372" name="Group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28420682"/>
              </p:ext>
            </p:extLst>
          </p:nvPr>
        </p:nvGraphicFramePr>
        <p:xfrm>
          <a:off x="762000" y="4157663"/>
          <a:ext cx="7467600" cy="1100138"/>
        </p:xfrm>
        <a:graphic>
          <a:graphicData uri="http://schemas.openxmlformats.org/drawingml/2006/table">
            <a:tbl>
              <a:tblPr/>
              <a:tblGrid>
                <a:gridCol w="1600200"/>
                <a:gridCol w="519113"/>
                <a:gridCol w="890587"/>
                <a:gridCol w="892175"/>
                <a:gridCol w="890588"/>
                <a:gridCol w="892175"/>
                <a:gridCol w="890587"/>
                <a:gridCol w="892175"/>
              </a:tblGrid>
              <a:tr h="490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n_questionario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D_2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D_12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D_14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Gsm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2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134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 bwMode="auto">
          <a:xfrm>
            <a:off x="5587621" y="4114800"/>
            <a:ext cx="889379" cy="13716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569325" cy="1143000"/>
          </a:xfrm>
        </p:spPr>
        <p:txBody>
          <a:bodyPr/>
          <a:lstStyle/>
          <a:p>
            <a:pPr eaLnBrk="1" hangingPunct="1"/>
            <a:r>
              <a:rPr lang="it-IT" altLang="it-IT" sz="4000" dirty="0">
                <a:solidFill>
                  <a:srgbClr val="FF9900"/>
                </a:solidFill>
              </a:rPr>
              <a:t>Orario di ricevimento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682078"/>
              </p:ext>
            </p:extLst>
          </p:nvPr>
        </p:nvGraphicFramePr>
        <p:xfrm>
          <a:off x="571500" y="1857375"/>
          <a:ext cx="7810500" cy="2786064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2171700"/>
                <a:gridCol w="3124200"/>
                <a:gridCol w="2514600"/>
              </a:tblGrid>
              <a:tr h="92868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 smtClean="0"/>
                        <a:t> </a:t>
                      </a:r>
                      <a:r>
                        <a:rPr lang="en-US" sz="1800" b="1" u="none" strike="noStrike" dirty="0" smtClean="0"/>
                        <a:t>Alberto </a:t>
                      </a:r>
                      <a:r>
                        <a:rPr lang="en-US" sz="1800" b="1" u="none" strike="noStrike" dirty="0"/>
                        <a:t>Saccardi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sng" strike="noStrike" baseline="0" dirty="0" smtClean="0">
                          <a:hlinkClick r:id="rId2"/>
                        </a:rPr>
                        <a:t>a</a:t>
                      </a:r>
                      <a:r>
                        <a:rPr lang="en-US" sz="1800" u="sng" strike="noStrike" dirty="0" smtClean="0">
                          <a:hlinkClick r:id=""/>
                        </a:rPr>
                        <a:t>lberto.saccardi@nunatac.it</a:t>
                      </a:r>
                    </a:p>
                    <a:p>
                      <a:pPr algn="ctr" rtl="0" fontAlgn="ctr"/>
                      <a:r>
                        <a:rPr lang="en-US" sz="1800" u="sng" strike="noStrike" dirty="0" smtClean="0">
                          <a:hlinkClick r:id=""/>
                        </a:rPr>
                        <a:t>asaccardi@liuc.it 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 smtClean="0"/>
                        <a:t> </a:t>
                      </a:r>
                      <a:r>
                        <a:rPr lang="en-US" sz="1800" u="none" strike="noStrike" dirty="0" err="1" smtClean="0"/>
                        <a:t>Lunedì</a:t>
                      </a:r>
                      <a:r>
                        <a:rPr lang="en-US" sz="1800" u="none" strike="noStrike" dirty="0" smtClean="0"/>
                        <a:t> 16.30-17.30</a:t>
                      </a:r>
                    </a:p>
                    <a:p>
                      <a:pPr algn="l" rtl="0" fontAlgn="ctr"/>
                      <a:r>
                        <a:rPr lang="en-US" sz="1800" u="none" strike="noStrike" dirty="0" smtClean="0"/>
                        <a:t> </a:t>
                      </a:r>
                      <a:r>
                        <a:rPr lang="en-US" sz="1600" i="1" u="none" strike="noStrike" dirty="0" smtClean="0"/>
                        <a:t>Aula </a:t>
                      </a:r>
                      <a:r>
                        <a:rPr lang="en-US" sz="1600" i="1" u="none" strike="noStrike" dirty="0" err="1" smtClean="0"/>
                        <a:t>lezione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92868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/>
                        <a:t> Elena </a:t>
                      </a:r>
                      <a:r>
                        <a:rPr lang="en-US" sz="1800" b="1" u="none" strike="noStrike" dirty="0"/>
                        <a:t>Pallini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sng" strike="noStrike" dirty="0">
                          <a:hlinkClick r:id="rId3"/>
                        </a:rPr>
                        <a:t>epallini@liuc.it 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 smtClean="0"/>
                        <a:t> </a:t>
                      </a:r>
                      <a:r>
                        <a:rPr lang="en-US" sz="1800" u="none" strike="noStrike" dirty="0" err="1" smtClean="0"/>
                        <a:t>Venerdì</a:t>
                      </a:r>
                      <a:r>
                        <a:rPr lang="en-US" sz="1800" u="none" strike="noStrike" dirty="0" smtClean="0"/>
                        <a:t> 11-12</a:t>
                      </a:r>
                    </a:p>
                    <a:p>
                      <a:pPr algn="l" rtl="0" fontAlgn="ctr"/>
                      <a:r>
                        <a:rPr lang="en-US" sz="1800" u="none" strike="noStrike" dirty="0" smtClean="0"/>
                        <a:t> </a:t>
                      </a:r>
                      <a:r>
                        <a:rPr lang="en-US" sz="1600" i="1" u="none" strike="noStrike" dirty="0" err="1" smtClean="0"/>
                        <a:t>Laboratorio</a:t>
                      </a:r>
                      <a:r>
                        <a:rPr lang="en-US" sz="1600" i="1" u="none" strike="noStrike" dirty="0" smtClean="0"/>
                        <a:t> Grande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92868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/>
                        <a:t>Federica </a:t>
                      </a:r>
                      <a:r>
                        <a:rPr lang="en-US" sz="1800" b="1" u="none" strike="noStrike" dirty="0" err="1" smtClean="0"/>
                        <a:t>Calabretti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sng" strike="noStrike" dirty="0" smtClean="0">
                          <a:hlinkClick r:id="rId4"/>
                        </a:rPr>
                        <a:t>fcalabretti@liuc.it 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 smtClean="0"/>
                        <a:t> </a:t>
                      </a:r>
                      <a:r>
                        <a:rPr lang="en-US" sz="1800" u="none" strike="noStrike" dirty="0" err="1" smtClean="0"/>
                        <a:t>Venerdì</a:t>
                      </a:r>
                      <a:r>
                        <a:rPr lang="en-US" sz="1800" u="none" strike="noStrike" dirty="0" smtClean="0"/>
                        <a:t> 11-12</a:t>
                      </a:r>
                    </a:p>
                    <a:p>
                      <a:pPr algn="l" rtl="0" fontAlgn="ctr"/>
                      <a:r>
                        <a:rPr lang="en-US" sz="1600" i="1" u="none" strike="noStrike" dirty="0" smtClean="0"/>
                        <a:t> </a:t>
                      </a:r>
                      <a:r>
                        <a:rPr lang="en-US" sz="1600" i="1" u="none" strike="noStrike" dirty="0" err="1" smtClean="0"/>
                        <a:t>Laboratorio</a:t>
                      </a:r>
                      <a:r>
                        <a:rPr lang="en-US" sz="1600" i="1" u="none" strike="noStrike" dirty="0" smtClean="0"/>
                        <a:t> Grande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06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79209" y="76200"/>
            <a:ext cx="8636191" cy="11430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Domande a risposta multipla (1/3)</a:t>
            </a:r>
            <a:endParaRPr lang="en-GB" sz="4000" dirty="0" smtClean="0"/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254000" y="1030322"/>
            <a:ext cx="7620000" cy="521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b="1" dirty="0"/>
              <a:t>17. Per quale motivo utilizza il telefono cellulare? </a:t>
            </a:r>
            <a:r>
              <a:rPr lang="it-IT" dirty="0"/>
              <a:t>(possibile fornire massimo 3 risposte)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 dirty="0"/>
              <a:t> 1) Lavoro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 dirty="0"/>
              <a:t> 2) Studio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 dirty="0"/>
              <a:t> 3) Comunicare con familiari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 dirty="0"/>
              <a:t> 4) Comunicare con il partner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 dirty="0"/>
              <a:t> 5) Piacere/tempo libero  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 dirty="0"/>
              <a:t> 6) Altro</a:t>
            </a:r>
          </a:p>
          <a:p>
            <a:pPr>
              <a:buSzPct val="60000"/>
            </a:pPr>
            <a:endParaRPr lang="it-IT" b="1" dirty="0" smtClean="0">
              <a:solidFill>
                <a:srgbClr val="FF0000"/>
              </a:solidFill>
            </a:endParaRPr>
          </a:p>
          <a:p>
            <a:pPr>
              <a:buSzPct val="60000"/>
            </a:pPr>
            <a:r>
              <a:rPr lang="it-IT" b="1" dirty="0" smtClean="0">
                <a:solidFill>
                  <a:srgbClr val="FF0000"/>
                </a:solidFill>
              </a:rPr>
              <a:t>Risposta </a:t>
            </a:r>
            <a:r>
              <a:rPr lang="it-IT" b="1" dirty="0">
                <a:solidFill>
                  <a:srgbClr val="FF0000"/>
                </a:solidFill>
              </a:rPr>
              <a:t>dell’intervistato n°45 alla domanda 17: 1 – 3 – 4</a:t>
            </a:r>
          </a:p>
          <a:p>
            <a:pPr>
              <a:buSzPct val="60000"/>
            </a:pPr>
            <a:endParaRPr lang="it-IT" b="1" dirty="0">
              <a:solidFill>
                <a:srgbClr val="FF0000"/>
              </a:solidFill>
            </a:endParaRPr>
          </a:p>
          <a:p>
            <a:pPr>
              <a:buSzPct val="60000"/>
            </a:pPr>
            <a:endParaRPr lang="it-IT" dirty="0"/>
          </a:p>
          <a:p>
            <a:pPr>
              <a:buSzPct val="60000"/>
              <a:buFont typeface="Wingdings" pitchFamily="2" charset="2"/>
              <a:buChar char="q"/>
            </a:pPr>
            <a:endParaRPr lang="it-IT" dirty="0"/>
          </a:p>
        </p:txBody>
      </p:sp>
      <p:grpSp>
        <p:nvGrpSpPr>
          <p:cNvPr id="21526" name="Group 11"/>
          <p:cNvGrpSpPr>
            <a:grpSpLocks/>
          </p:cNvGrpSpPr>
          <p:nvPr/>
        </p:nvGrpSpPr>
        <p:grpSpPr bwMode="auto">
          <a:xfrm>
            <a:off x="254000" y="3048000"/>
            <a:ext cx="228600" cy="228600"/>
            <a:chOff x="3840" y="1560"/>
            <a:chExt cx="144" cy="144"/>
          </a:xfrm>
        </p:grpSpPr>
        <p:sp>
          <p:nvSpPr>
            <p:cNvPr id="21574" name="Line 12"/>
            <p:cNvSpPr>
              <a:spLocks noChangeShapeType="1"/>
            </p:cNvSpPr>
            <p:nvPr/>
          </p:nvSpPr>
          <p:spPr bwMode="auto">
            <a:xfrm>
              <a:off x="3840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75" name="Line 13"/>
            <p:cNvSpPr>
              <a:spLocks noChangeShapeType="1"/>
            </p:cNvSpPr>
            <p:nvPr/>
          </p:nvSpPr>
          <p:spPr bwMode="auto">
            <a:xfrm rot="-4552471">
              <a:off x="3848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1527" name="Group 14"/>
          <p:cNvGrpSpPr>
            <a:grpSpLocks/>
          </p:cNvGrpSpPr>
          <p:nvPr/>
        </p:nvGrpSpPr>
        <p:grpSpPr bwMode="auto">
          <a:xfrm>
            <a:off x="254000" y="3429000"/>
            <a:ext cx="228600" cy="228600"/>
            <a:chOff x="3840" y="1560"/>
            <a:chExt cx="144" cy="144"/>
          </a:xfrm>
        </p:grpSpPr>
        <p:sp>
          <p:nvSpPr>
            <p:cNvPr id="21572" name="Line 15"/>
            <p:cNvSpPr>
              <a:spLocks noChangeShapeType="1"/>
            </p:cNvSpPr>
            <p:nvPr/>
          </p:nvSpPr>
          <p:spPr bwMode="auto">
            <a:xfrm>
              <a:off x="3840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73" name="Line 16"/>
            <p:cNvSpPr>
              <a:spLocks noChangeShapeType="1"/>
            </p:cNvSpPr>
            <p:nvPr/>
          </p:nvSpPr>
          <p:spPr bwMode="auto">
            <a:xfrm rot="-4552471">
              <a:off x="3848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1528" name="Group 17"/>
          <p:cNvGrpSpPr>
            <a:grpSpLocks/>
          </p:cNvGrpSpPr>
          <p:nvPr/>
        </p:nvGrpSpPr>
        <p:grpSpPr bwMode="auto">
          <a:xfrm>
            <a:off x="304800" y="2209800"/>
            <a:ext cx="228600" cy="228600"/>
            <a:chOff x="3840" y="1560"/>
            <a:chExt cx="144" cy="144"/>
          </a:xfrm>
        </p:grpSpPr>
        <p:sp>
          <p:nvSpPr>
            <p:cNvPr id="21570" name="Line 18"/>
            <p:cNvSpPr>
              <a:spLocks noChangeShapeType="1"/>
            </p:cNvSpPr>
            <p:nvPr/>
          </p:nvSpPr>
          <p:spPr bwMode="auto">
            <a:xfrm>
              <a:off x="3840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71" name="Line 19"/>
            <p:cNvSpPr>
              <a:spLocks noChangeShapeType="1"/>
            </p:cNvSpPr>
            <p:nvPr/>
          </p:nvSpPr>
          <p:spPr bwMode="auto">
            <a:xfrm rot="-4552471">
              <a:off x="3848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187412" name="Group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2904522"/>
              </p:ext>
            </p:extLst>
          </p:nvPr>
        </p:nvGraphicFramePr>
        <p:xfrm>
          <a:off x="545357" y="5166331"/>
          <a:ext cx="7391400" cy="1100138"/>
        </p:xfrm>
        <a:graphic>
          <a:graphicData uri="http://schemas.openxmlformats.org/drawingml/2006/table">
            <a:tbl>
              <a:tblPr/>
              <a:tblGrid>
                <a:gridCol w="1524000"/>
                <a:gridCol w="519113"/>
                <a:gridCol w="890587"/>
                <a:gridCol w="892175"/>
                <a:gridCol w="890588"/>
                <a:gridCol w="892175"/>
                <a:gridCol w="890587"/>
                <a:gridCol w="892175"/>
              </a:tblGrid>
              <a:tr h="490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n_questionario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D_17_1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D_17_2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D_17_3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D_17_4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D_17_5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D_17_6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5298809" y="2165171"/>
            <a:ext cx="3352800" cy="1200329"/>
          </a:xfrm>
          <a:prstGeom prst="rect">
            <a:avLst/>
          </a:prstGeom>
          <a:ln w="31750" cmpd="dbl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ash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kern="0" dirty="0">
                <a:latin typeface="Arial" pitchFamily="34" charset="0"/>
              </a:rPr>
              <a:t>Creare un numero di variabili dicotomiche (0/1) </a:t>
            </a:r>
            <a:r>
              <a:rPr lang="it-IT" b="1" kern="0" dirty="0" err="1">
                <a:latin typeface="Arial" pitchFamily="34" charset="0"/>
              </a:rPr>
              <a:t>pari</a:t>
            </a:r>
            <a:r>
              <a:rPr lang="it-IT" b="1" kern="0" dirty="0">
                <a:latin typeface="Arial" pitchFamily="34" charset="0"/>
              </a:rPr>
              <a:t> al </a:t>
            </a:r>
            <a:r>
              <a:rPr lang="it-IT" b="1" kern="0" dirty="0" err="1">
                <a:latin typeface="Arial" pitchFamily="34" charset="0"/>
              </a:rPr>
              <a:t>numero</a:t>
            </a:r>
            <a:r>
              <a:rPr lang="it-IT" b="1" kern="0" dirty="0">
                <a:latin typeface="Arial" pitchFamily="34" charset="0"/>
              </a:rPr>
              <a:t> di </a:t>
            </a:r>
            <a:r>
              <a:rPr lang="it-IT" b="1" kern="0" dirty="0" err="1">
                <a:latin typeface="Arial" pitchFamily="34" charset="0"/>
              </a:rPr>
              <a:t>modalità</a:t>
            </a:r>
            <a:r>
              <a:rPr lang="it-IT" b="1" kern="0" dirty="0">
                <a:latin typeface="Arial" pitchFamily="34" charset="0"/>
              </a:rPr>
              <a:t> definite </a:t>
            </a:r>
            <a:r>
              <a:rPr lang="it-IT" b="1" kern="0" dirty="0" err="1">
                <a:latin typeface="Arial" pitchFamily="34" charset="0"/>
              </a:rPr>
              <a:t>nella</a:t>
            </a:r>
            <a:r>
              <a:rPr lang="it-IT" b="1" kern="0" dirty="0">
                <a:latin typeface="Arial" pitchFamily="34" charset="0"/>
              </a:rPr>
              <a:t> risposta</a:t>
            </a:r>
            <a:endParaRPr lang="en-US" b="1" dirty="0">
              <a:latin typeface="Arial" pitchFamily="34" charset="0"/>
            </a:endParaRPr>
          </a:p>
        </p:txBody>
      </p:sp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79209" y="76200"/>
            <a:ext cx="8636191" cy="11430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Domande a risposta multipla (2/3)</a:t>
            </a:r>
            <a:endParaRPr lang="en-GB" sz="4000" dirty="0" smtClean="0"/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228600" y="1295400"/>
            <a:ext cx="762000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b="1" dirty="0"/>
              <a:t>17. Per quale motivo utilizza il telefono cellulare? </a:t>
            </a:r>
            <a:r>
              <a:rPr lang="it-IT" dirty="0"/>
              <a:t>(possibile fornire massimo 3 risposte)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 dirty="0"/>
              <a:t> 1) Lavoro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 dirty="0"/>
              <a:t> 2) Studio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 dirty="0"/>
              <a:t> 3) Comunicare con familiari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 dirty="0"/>
              <a:t> 4) Comunicare con il partner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 dirty="0"/>
              <a:t> 5) Piacere/tempo libero  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 dirty="0"/>
              <a:t> 6) Altro</a:t>
            </a:r>
          </a:p>
          <a:p>
            <a:pPr>
              <a:buSzPct val="60000"/>
            </a:pPr>
            <a:endParaRPr lang="it-IT" sz="1000" dirty="0"/>
          </a:p>
          <a:p>
            <a:pPr>
              <a:buSzPct val="60000"/>
            </a:pPr>
            <a:r>
              <a:rPr lang="it-IT" b="1" dirty="0">
                <a:solidFill>
                  <a:srgbClr val="FF0000"/>
                </a:solidFill>
              </a:rPr>
              <a:t>Risposta dell’intervistato n°45 alla domanda 17: 1 – 3 – 4</a:t>
            </a:r>
          </a:p>
          <a:p>
            <a:pPr>
              <a:buSzPct val="60000"/>
            </a:pPr>
            <a:endParaRPr lang="it-IT" b="1" dirty="0">
              <a:solidFill>
                <a:srgbClr val="FF0000"/>
              </a:solidFill>
            </a:endParaRPr>
          </a:p>
          <a:p>
            <a:pPr>
              <a:buSzPct val="60000"/>
            </a:pPr>
            <a:endParaRPr lang="it-IT" dirty="0"/>
          </a:p>
          <a:p>
            <a:pPr>
              <a:buSzPct val="60000"/>
              <a:buFont typeface="Wingdings" pitchFamily="2" charset="2"/>
              <a:buChar char="q"/>
            </a:pPr>
            <a:endParaRPr lang="it-IT" dirty="0"/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3665561" y="1981200"/>
            <a:ext cx="1143000" cy="369332"/>
          </a:xfrm>
          <a:prstGeom prst="rect">
            <a:avLst/>
          </a:prstGeom>
          <a:solidFill>
            <a:schemeClr val="accent2"/>
          </a:solidFill>
          <a:ln w="25400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</a:rPr>
              <a:t>D_17_1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3657600" y="2391475"/>
            <a:ext cx="1143000" cy="369332"/>
          </a:xfrm>
          <a:prstGeom prst="rect">
            <a:avLst/>
          </a:prstGeom>
          <a:solidFill>
            <a:schemeClr val="accent2"/>
          </a:solidFill>
          <a:ln w="25400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</a:rPr>
              <a:t>D_17_2</a:t>
            </a: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3657600" y="2825234"/>
            <a:ext cx="1143000" cy="369332"/>
          </a:xfrm>
          <a:prstGeom prst="rect">
            <a:avLst/>
          </a:prstGeom>
          <a:solidFill>
            <a:schemeClr val="accent2"/>
          </a:solidFill>
          <a:ln w="25400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</a:rPr>
              <a:t>D_17_3</a:t>
            </a: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3657600" y="3253580"/>
            <a:ext cx="1143000" cy="369332"/>
          </a:xfrm>
          <a:prstGeom prst="rect">
            <a:avLst/>
          </a:prstGeom>
          <a:solidFill>
            <a:schemeClr val="accent2"/>
          </a:solidFill>
          <a:ln w="25400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</a:rPr>
              <a:t>D_17_4</a:t>
            </a:r>
          </a:p>
        </p:txBody>
      </p:sp>
      <p:sp>
        <p:nvSpPr>
          <p:cNvPr id="15368" name="Text Box 9"/>
          <p:cNvSpPr txBox="1">
            <a:spLocks noChangeArrowheads="1"/>
          </p:cNvSpPr>
          <p:nvPr/>
        </p:nvSpPr>
        <p:spPr bwMode="auto">
          <a:xfrm>
            <a:off x="3657600" y="3652148"/>
            <a:ext cx="1143000" cy="369332"/>
          </a:xfrm>
          <a:prstGeom prst="rect">
            <a:avLst/>
          </a:prstGeom>
          <a:solidFill>
            <a:schemeClr val="accent2"/>
          </a:solidFill>
          <a:ln w="25400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</a:rPr>
              <a:t>D_17_5</a:t>
            </a:r>
          </a:p>
        </p:txBody>
      </p:sp>
      <p:sp>
        <p:nvSpPr>
          <p:cNvPr id="15369" name="Text Box 10"/>
          <p:cNvSpPr txBox="1">
            <a:spLocks noChangeArrowheads="1"/>
          </p:cNvSpPr>
          <p:nvPr/>
        </p:nvSpPr>
        <p:spPr bwMode="auto">
          <a:xfrm>
            <a:off x="3665561" y="4090074"/>
            <a:ext cx="1143000" cy="369332"/>
          </a:xfrm>
          <a:prstGeom prst="rect">
            <a:avLst/>
          </a:prstGeom>
          <a:solidFill>
            <a:schemeClr val="accent2"/>
          </a:solidFill>
          <a:ln w="25400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</a:rPr>
              <a:t>D_17_6</a:t>
            </a:r>
          </a:p>
        </p:txBody>
      </p:sp>
      <p:grpSp>
        <p:nvGrpSpPr>
          <p:cNvPr id="21526" name="Group 11"/>
          <p:cNvGrpSpPr>
            <a:grpSpLocks/>
          </p:cNvGrpSpPr>
          <p:nvPr/>
        </p:nvGrpSpPr>
        <p:grpSpPr bwMode="auto">
          <a:xfrm>
            <a:off x="254000" y="2895600"/>
            <a:ext cx="228600" cy="228600"/>
            <a:chOff x="3840" y="1560"/>
            <a:chExt cx="144" cy="144"/>
          </a:xfrm>
        </p:grpSpPr>
        <p:sp>
          <p:nvSpPr>
            <p:cNvPr id="21574" name="Line 12"/>
            <p:cNvSpPr>
              <a:spLocks noChangeShapeType="1"/>
            </p:cNvSpPr>
            <p:nvPr/>
          </p:nvSpPr>
          <p:spPr bwMode="auto">
            <a:xfrm>
              <a:off x="3840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75" name="Line 13"/>
            <p:cNvSpPr>
              <a:spLocks noChangeShapeType="1"/>
            </p:cNvSpPr>
            <p:nvPr/>
          </p:nvSpPr>
          <p:spPr bwMode="auto">
            <a:xfrm rot="-4552471">
              <a:off x="3848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1527" name="Group 14"/>
          <p:cNvGrpSpPr>
            <a:grpSpLocks/>
          </p:cNvGrpSpPr>
          <p:nvPr/>
        </p:nvGrpSpPr>
        <p:grpSpPr bwMode="auto">
          <a:xfrm>
            <a:off x="254000" y="3327400"/>
            <a:ext cx="228600" cy="228600"/>
            <a:chOff x="3840" y="1560"/>
            <a:chExt cx="144" cy="144"/>
          </a:xfrm>
        </p:grpSpPr>
        <p:sp>
          <p:nvSpPr>
            <p:cNvPr id="21572" name="Line 15"/>
            <p:cNvSpPr>
              <a:spLocks noChangeShapeType="1"/>
            </p:cNvSpPr>
            <p:nvPr/>
          </p:nvSpPr>
          <p:spPr bwMode="auto">
            <a:xfrm>
              <a:off x="3840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73" name="Line 16"/>
            <p:cNvSpPr>
              <a:spLocks noChangeShapeType="1"/>
            </p:cNvSpPr>
            <p:nvPr/>
          </p:nvSpPr>
          <p:spPr bwMode="auto">
            <a:xfrm rot="-4552471">
              <a:off x="3848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1528" name="Group 17"/>
          <p:cNvGrpSpPr>
            <a:grpSpLocks/>
          </p:cNvGrpSpPr>
          <p:nvPr/>
        </p:nvGrpSpPr>
        <p:grpSpPr bwMode="auto">
          <a:xfrm>
            <a:off x="254000" y="2082800"/>
            <a:ext cx="228600" cy="228600"/>
            <a:chOff x="3840" y="1560"/>
            <a:chExt cx="144" cy="144"/>
          </a:xfrm>
        </p:grpSpPr>
        <p:sp>
          <p:nvSpPr>
            <p:cNvPr id="21570" name="Line 18"/>
            <p:cNvSpPr>
              <a:spLocks noChangeShapeType="1"/>
            </p:cNvSpPr>
            <p:nvPr/>
          </p:nvSpPr>
          <p:spPr bwMode="auto">
            <a:xfrm>
              <a:off x="3840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71" name="Line 19"/>
            <p:cNvSpPr>
              <a:spLocks noChangeShapeType="1"/>
            </p:cNvSpPr>
            <p:nvPr/>
          </p:nvSpPr>
          <p:spPr bwMode="auto">
            <a:xfrm rot="-4552471">
              <a:off x="3848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187412" name="Group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2617952"/>
              </p:ext>
            </p:extLst>
          </p:nvPr>
        </p:nvGraphicFramePr>
        <p:xfrm>
          <a:off x="457200" y="5181600"/>
          <a:ext cx="7391400" cy="1100138"/>
        </p:xfrm>
        <a:graphic>
          <a:graphicData uri="http://schemas.openxmlformats.org/drawingml/2006/table">
            <a:tbl>
              <a:tblPr/>
              <a:tblGrid>
                <a:gridCol w="1524000"/>
                <a:gridCol w="519113"/>
                <a:gridCol w="890587"/>
                <a:gridCol w="892175"/>
                <a:gridCol w="890588"/>
                <a:gridCol w="892175"/>
                <a:gridCol w="890587"/>
                <a:gridCol w="892175"/>
              </a:tblGrid>
              <a:tr h="490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n_questionario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D_17_1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D_17_2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D_17_3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D_17_4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D_17_5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D_17_6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1297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8419" name="Group 3"/>
          <p:cNvGraphicFramePr>
            <a:graphicFrameLocks noGrp="1"/>
          </p:cNvGraphicFramePr>
          <p:nvPr>
            <p:ph idx="1"/>
          </p:nvPr>
        </p:nvGraphicFramePr>
        <p:xfrm>
          <a:off x="457200" y="5029200"/>
          <a:ext cx="7391400" cy="1100138"/>
        </p:xfrm>
        <a:graphic>
          <a:graphicData uri="http://schemas.openxmlformats.org/drawingml/2006/table">
            <a:tbl>
              <a:tblPr/>
              <a:tblGrid>
                <a:gridCol w="1524000"/>
                <a:gridCol w="519113"/>
                <a:gridCol w="890587"/>
                <a:gridCol w="892175"/>
                <a:gridCol w="890588"/>
                <a:gridCol w="892175"/>
                <a:gridCol w="890587"/>
                <a:gridCol w="892175"/>
              </a:tblGrid>
              <a:tr h="490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n_questionario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D_9_1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D_9_2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D_9_3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D_9_4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69" name="Rectangle 41"/>
          <p:cNvSpPr>
            <a:spLocks noChangeArrowheads="1"/>
          </p:cNvSpPr>
          <p:nvPr/>
        </p:nvSpPr>
        <p:spPr bwMode="auto">
          <a:xfrm>
            <a:off x="609600" y="1295400"/>
            <a:ext cx="8153400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b="1"/>
              <a:t>9. In quale momento della giornata comunica maggiormente? </a:t>
            </a:r>
            <a:r>
              <a:rPr lang="it-IT"/>
              <a:t>(distribuisca 100 punti % tra le possibili risposte)</a:t>
            </a:r>
            <a:r>
              <a:rPr lang="it-IT" b="1"/>
              <a:t> </a:t>
            </a:r>
          </a:p>
          <a:p>
            <a:pPr>
              <a:buSzPct val="60000"/>
              <a:buFont typeface="Wingdings" pitchFamily="2" charset="2"/>
              <a:buNone/>
            </a:pPr>
            <a:endParaRPr lang="it-IT"/>
          </a:p>
          <a:p>
            <a:pPr>
              <a:buSzPct val="60000"/>
              <a:buFont typeface="Wingdings" pitchFamily="2" charset="2"/>
              <a:buNone/>
            </a:pPr>
            <a:endParaRPr lang="it-IT"/>
          </a:p>
          <a:p>
            <a:pPr>
              <a:buSzPct val="60000"/>
              <a:buFont typeface="Wingdings" pitchFamily="2" charset="2"/>
              <a:buNone/>
            </a:pPr>
            <a:endParaRPr lang="it-IT"/>
          </a:p>
          <a:p>
            <a:pPr>
              <a:buSzPct val="60000"/>
              <a:buFont typeface="Wingdings" pitchFamily="2" charset="2"/>
              <a:buNone/>
            </a:pPr>
            <a:endParaRPr lang="it-IT"/>
          </a:p>
          <a:p>
            <a:pPr>
              <a:buSzPct val="60000"/>
              <a:buFont typeface="Wingdings" pitchFamily="2" charset="2"/>
              <a:buNone/>
            </a:pPr>
            <a:endParaRPr lang="it-IT"/>
          </a:p>
          <a:p>
            <a:pPr>
              <a:buSzPct val="60000"/>
              <a:buFont typeface="Wingdings" pitchFamily="2" charset="2"/>
              <a:buNone/>
            </a:pPr>
            <a:endParaRPr lang="it-IT" b="1">
              <a:solidFill>
                <a:srgbClr val="FF0000"/>
              </a:solidFill>
            </a:endParaRPr>
          </a:p>
          <a:p>
            <a:pPr>
              <a:buSzPct val="60000"/>
              <a:buFont typeface="Wingdings" pitchFamily="2" charset="2"/>
              <a:buNone/>
            </a:pPr>
            <a:r>
              <a:rPr lang="it-IT" b="1">
                <a:solidFill>
                  <a:srgbClr val="FF0000"/>
                </a:solidFill>
              </a:rPr>
              <a:t>Risposta dell’intervistato n°250 alla domanda 9: 30% - 40% - 10% - 20%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980562"/>
              </p:ext>
            </p:extLst>
          </p:nvPr>
        </p:nvGraphicFramePr>
        <p:xfrm>
          <a:off x="762000" y="2209800"/>
          <a:ext cx="6096000" cy="20574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411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latin typeface="+mn-lt"/>
                          <a:cs typeface="Times New Roman"/>
                        </a:rPr>
                        <a:t>1</a:t>
                      </a:r>
                      <a:r>
                        <a:rPr lang="it-IT" sz="1400" dirty="0" err="1" smtClean="0">
                          <a:latin typeface="+mn-lt"/>
                          <a:cs typeface="Times New Roman"/>
                        </a:rPr>
                        <a:t>.</a:t>
                      </a:r>
                      <a:r>
                        <a:rPr lang="it-IT" sz="1400" dirty="0" err="1" smtClean="0">
                          <a:latin typeface="+mn-lt"/>
                        </a:rPr>
                        <a:t>Mattino</a:t>
                      </a:r>
                      <a:r>
                        <a:rPr lang="it-IT" sz="1400" dirty="0" smtClean="0">
                          <a:latin typeface="+mn-lt"/>
                        </a:rPr>
                        <a:t> (7.00-13.00)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latin typeface="+mn-lt"/>
                          <a:ea typeface="Times New Roman"/>
                          <a:cs typeface="Times New Roman"/>
                        </a:rPr>
                        <a:t>30    </a:t>
                      </a:r>
                      <a:r>
                        <a:rPr lang="it-IT" sz="1400" dirty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it-IT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.Pomeriggio</a:t>
                      </a: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(13.00-19.00)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latin typeface="+mn-lt"/>
                          <a:ea typeface="Times New Roman"/>
                          <a:cs typeface="Times New Roman"/>
                        </a:rPr>
                        <a:t>40    </a:t>
                      </a:r>
                      <a:r>
                        <a:rPr lang="it-IT" sz="1400" dirty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Sera (19.00-24.00)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1400" dirty="0" smtClean="0">
                          <a:latin typeface="+mn-lt"/>
                          <a:ea typeface="Times New Roman"/>
                          <a:cs typeface="Times New Roman"/>
                        </a:rPr>
                        <a:t>10    </a:t>
                      </a:r>
                      <a:r>
                        <a:rPr lang="it-IT" sz="1400" dirty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latin typeface="+mn-lt"/>
                        </a:rPr>
                        <a:t>4</a:t>
                      </a:r>
                      <a:r>
                        <a:rPr lang="it-IT" sz="1400" dirty="0" err="1" smtClean="0">
                          <a:latin typeface="+mn-lt"/>
                        </a:rPr>
                        <a:t>.Notte</a:t>
                      </a:r>
                      <a:r>
                        <a:rPr lang="it-IT" sz="1400" dirty="0" smtClean="0">
                          <a:latin typeface="+mn-lt"/>
                        </a:rPr>
                        <a:t> (24.00-7.00)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+mn-lt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it-IT" sz="1400" dirty="0" smtClean="0">
                          <a:latin typeface="+mn-lt"/>
                          <a:ea typeface="Times New Roman"/>
                          <a:cs typeface="Times New Roman"/>
                        </a:rPr>
                        <a:t>20    </a:t>
                      </a:r>
                      <a:r>
                        <a:rPr lang="it-IT" sz="1400" dirty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TOTALE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+mn-lt"/>
                          <a:ea typeface="Times New Roman"/>
                          <a:cs typeface="Times New Roman"/>
                        </a:rPr>
                        <a:t>100%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934200" y="2231920"/>
            <a:ext cx="1295400" cy="376238"/>
          </a:xfrm>
          <a:prstGeom prst="rect">
            <a:avLst/>
          </a:prstGeom>
          <a:solidFill>
            <a:schemeClr val="accent2"/>
          </a:solidFill>
          <a:ln w="25400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</a:rPr>
              <a:t>D_9_1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934200" y="2652098"/>
            <a:ext cx="1295400" cy="376238"/>
          </a:xfrm>
          <a:prstGeom prst="rect">
            <a:avLst/>
          </a:prstGeom>
          <a:solidFill>
            <a:schemeClr val="accent2"/>
          </a:solidFill>
          <a:ln w="25400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</a:rPr>
              <a:t>D_9_2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934200" y="3069970"/>
            <a:ext cx="1295400" cy="376238"/>
          </a:xfrm>
          <a:prstGeom prst="rect">
            <a:avLst/>
          </a:prstGeom>
          <a:solidFill>
            <a:schemeClr val="accent2"/>
          </a:solidFill>
          <a:ln w="25400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</a:rPr>
              <a:t>D_9_3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934200" y="3490298"/>
            <a:ext cx="1295400" cy="376238"/>
          </a:xfrm>
          <a:prstGeom prst="rect">
            <a:avLst/>
          </a:prstGeom>
          <a:solidFill>
            <a:schemeClr val="accent2"/>
          </a:solidFill>
          <a:ln w="25400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</a:rPr>
              <a:t>D_9_4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279209" y="76200"/>
            <a:ext cx="863619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Domande a risposta multipla (3/3)</a:t>
            </a:r>
            <a:endParaRPr lang="en-GB" sz="4000" dirty="0" smtClean="0"/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FF9900"/>
                </a:solidFill>
              </a:rPr>
              <a:t>Suggerimenti 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685800" y="1295400"/>
            <a:ext cx="7620000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b="1"/>
              <a:t>17. Per quale motivo utilizza il telefono cellulare? </a:t>
            </a:r>
            <a:endParaRPr lang="it-IT"/>
          </a:p>
          <a:p>
            <a:pPr>
              <a:buSzPct val="60000"/>
              <a:buFont typeface="Wingdings" pitchFamily="2" charset="2"/>
              <a:buChar char="q"/>
            </a:pPr>
            <a:r>
              <a:rPr lang="it-IT"/>
              <a:t> 1) Lavoro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/>
              <a:t> 2) Studio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/>
              <a:t> 3) Comunicare con famigliari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/>
              <a:t> 4) Comunicare con il partner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/>
              <a:t> 5) Piacere/tempo libero  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/>
              <a:t> 6) Altro  </a:t>
            </a:r>
            <a:r>
              <a:rPr lang="it-IT" b="1"/>
              <a:t>………….</a:t>
            </a:r>
          </a:p>
        </p:txBody>
      </p:sp>
      <p:sp>
        <p:nvSpPr>
          <p:cNvPr id="23556" name="Oval 7"/>
          <p:cNvSpPr>
            <a:spLocks noChangeArrowheads="1"/>
          </p:cNvSpPr>
          <p:nvPr/>
        </p:nvSpPr>
        <p:spPr bwMode="auto">
          <a:xfrm>
            <a:off x="914400" y="3657600"/>
            <a:ext cx="2057400" cy="6858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23557" name="Line 8"/>
          <p:cNvSpPr>
            <a:spLocks noChangeShapeType="1"/>
          </p:cNvSpPr>
          <p:nvPr/>
        </p:nvSpPr>
        <p:spPr bwMode="auto">
          <a:xfrm>
            <a:off x="2971800" y="3962400"/>
            <a:ext cx="152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58" name="Text Box 9"/>
          <p:cNvSpPr txBox="1">
            <a:spLocks noChangeArrowheads="1"/>
          </p:cNvSpPr>
          <p:nvPr/>
        </p:nvSpPr>
        <p:spPr bwMode="auto">
          <a:xfrm>
            <a:off x="4495800" y="2971800"/>
            <a:ext cx="3962400" cy="1749425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b="1"/>
              <a:t>Non specificare a fianco della modalità “Altro” una risposta alternativa perché questo determina un </a:t>
            </a:r>
            <a:r>
              <a:rPr lang="it-IT" b="1" i="1"/>
              <a:t>aumento notevole del numero delle possibili modalità della variabile</a:t>
            </a:r>
            <a:r>
              <a:rPr lang="it-IT" b="1"/>
              <a:t>.</a:t>
            </a:r>
            <a:endParaRPr lang="en-US" b="1"/>
          </a:p>
        </p:txBody>
      </p:sp>
      <p:sp>
        <p:nvSpPr>
          <p:cNvPr id="23559" name="Line 10"/>
          <p:cNvSpPr>
            <a:spLocks noChangeShapeType="1"/>
          </p:cNvSpPr>
          <p:nvPr/>
        </p:nvSpPr>
        <p:spPr bwMode="auto">
          <a:xfrm flipH="1">
            <a:off x="2133600" y="3810000"/>
            <a:ext cx="3810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60" name="Line 11"/>
          <p:cNvSpPr>
            <a:spLocks noChangeShapeType="1"/>
          </p:cNvSpPr>
          <p:nvPr/>
        </p:nvSpPr>
        <p:spPr bwMode="auto">
          <a:xfrm>
            <a:off x="2057400" y="3810000"/>
            <a:ext cx="5334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FF9900"/>
                </a:solidFill>
              </a:rPr>
              <a:t>Suggerimenti 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685800" y="1295400"/>
            <a:ext cx="762000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b="1"/>
              <a:t>18. Le capita di effettuare telefonate quando si trova all’estero?</a:t>
            </a:r>
            <a:endParaRPr lang="it-IT"/>
          </a:p>
          <a:p>
            <a:pPr>
              <a:buSzPct val="60000"/>
              <a:buFont typeface="Wingdings" pitchFamily="2" charset="2"/>
              <a:buChar char="q"/>
            </a:pPr>
            <a:r>
              <a:rPr lang="it-IT"/>
              <a:t> SI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/>
              <a:t> NO</a:t>
            </a:r>
          </a:p>
          <a:p>
            <a:pPr>
              <a:buSzPct val="60000"/>
            </a:pPr>
            <a:endParaRPr lang="it-IT"/>
          </a:p>
          <a:p>
            <a:pPr>
              <a:buSzPct val="60000"/>
              <a:buFont typeface="Wingdings" pitchFamily="2" charset="2"/>
              <a:buNone/>
            </a:pPr>
            <a:r>
              <a:rPr lang="it-IT" b="1"/>
              <a:t>In caso affermativo, mediamente,in un anno solare, per quanti minuti?</a:t>
            </a:r>
          </a:p>
          <a:p>
            <a:pPr marL="742950" lvl="1" indent="-285750">
              <a:buSzPct val="60000"/>
            </a:pPr>
            <a:r>
              <a:rPr lang="it-IT" b="1"/>
              <a:t> …..</a:t>
            </a:r>
          </a:p>
        </p:txBody>
      </p:sp>
      <p:sp>
        <p:nvSpPr>
          <p:cNvPr id="24581" name="Oval 7"/>
          <p:cNvSpPr>
            <a:spLocks noChangeArrowheads="1"/>
          </p:cNvSpPr>
          <p:nvPr/>
        </p:nvSpPr>
        <p:spPr bwMode="auto">
          <a:xfrm>
            <a:off x="685800" y="3614738"/>
            <a:ext cx="2209800" cy="5334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24582" name="Line 8"/>
          <p:cNvSpPr>
            <a:spLocks noChangeShapeType="1"/>
          </p:cNvSpPr>
          <p:nvPr/>
        </p:nvSpPr>
        <p:spPr bwMode="auto">
          <a:xfrm flipH="1" flipV="1">
            <a:off x="2667000" y="3995738"/>
            <a:ext cx="1232016" cy="8810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4583" name="Text Box 9"/>
          <p:cNvSpPr txBox="1">
            <a:spLocks noChangeArrowheads="1"/>
          </p:cNvSpPr>
          <p:nvPr/>
        </p:nvSpPr>
        <p:spPr bwMode="auto">
          <a:xfrm>
            <a:off x="3899016" y="3996094"/>
            <a:ext cx="3962400" cy="2024062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b="1" dirty="0"/>
              <a:t>Non utilizzare “</a:t>
            </a:r>
            <a:r>
              <a:rPr lang="it-IT" b="1" i="1" dirty="0"/>
              <a:t>domande filtro</a:t>
            </a:r>
            <a:r>
              <a:rPr lang="it-IT" b="1" dirty="0"/>
              <a:t>” che </a:t>
            </a:r>
            <a:r>
              <a:rPr lang="it-IT" b="1" i="1" dirty="0"/>
              <a:t>possono causare una ridotta raccolta nel numero delle risposte </a:t>
            </a:r>
            <a:r>
              <a:rPr lang="it-IT" b="1" dirty="0"/>
              <a:t>in quanto solo un numero esiguo degli intervistati potrebbero rispondere “SI” alla domanda precedente</a:t>
            </a:r>
            <a:endParaRPr lang="en-US" b="1" dirty="0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FF9900"/>
                </a:solidFill>
              </a:rPr>
              <a:t>Suggerimenti 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685800" y="1295400"/>
            <a:ext cx="7620000" cy="383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b="1" dirty="0"/>
              <a:t>19. Nell’ultimo trimestre quale è stata la sua spesa per l’</a:t>
            </a:r>
            <a:r>
              <a:rPr lang="it-IT" b="1" dirty="0" err="1"/>
              <a:t>ultizzo</a:t>
            </a:r>
            <a:r>
              <a:rPr lang="it-IT" b="1" dirty="0"/>
              <a:t> del telefono? (espressa in euro)</a:t>
            </a:r>
            <a:endParaRPr lang="it-IT" dirty="0"/>
          </a:p>
          <a:p>
            <a:pPr>
              <a:buSzPct val="60000"/>
              <a:buFont typeface="Wingdings" pitchFamily="2" charset="2"/>
              <a:buChar char="q"/>
            </a:pPr>
            <a:r>
              <a:rPr lang="it-IT" dirty="0"/>
              <a:t> &lt;20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 dirty="0"/>
              <a:t> tra 20 e 40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 dirty="0"/>
              <a:t> &gt;40</a:t>
            </a:r>
          </a:p>
          <a:p>
            <a:pPr>
              <a:buSzPct val="60000"/>
              <a:buFont typeface="Wingdings" pitchFamily="2" charset="2"/>
              <a:buChar char="q"/>
            </a:pPr>
            <a:endParaRPr lang="it-IT" dirty="0"/>
          </a:p>
          <a:p>
            <a:r>
              <a:rPr lang="it-IT" b="1" dirty="0"/>
              <a:t>19. Nell’ultimo trimestre quale è stata la sua spesa per l’</a:t>
            </a:r>
            <a:r>
              <a:rPr lang="it-IT" b="1" dirty="0" err="1"/>
              <a:t>ultizzo</a:t>
            </a:r>
            <a:r>
              <a:rPr lang="it-IT" b="1" dirty="0"/>
              <a:t> del telefono? (espressa in euro)</a:t>
            </a:r>
          </a:p>
          <a:p>
            <a:r>
              <a:rPr lang="it-IT" b="1" dirty="0"/>
              <a:t>…….</a:t>
            </a:r>
          </a:p>
          <a:p>
            <a:pPr>
              <a:buSzPct val="60000"/>
              <a:buFont typeface="Wingdings" pitchFamily="2" charset="2"/>
              <a:buNone/>
            </a:pPr>
            <a:endParaRPr lang="it-IT" b="1" dirty="0"/>
          </a:p>
        </p:txBody>
      </p:sp>
      <p:sp>
        <p:nvSpPr>
          <p:cNvPr id="25604" name="Oval 7"/>
          <p:cNvSpPr>
            <a:spLocks noChangeArrowheads="1"/>
          </p:cNvSpPr>
          <p:nvPr/>
        </p:nvSpPr>
        <p:spPr bwMode="auto">
          <a:xfrm>
            <a:off x="228600" y="4314825"/>
            <a:ext cx="2209800" cy="5334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25605" name="Line 8"/>
          <p:cNvSpPr>
            <a:spLocks noChangeShapeType="1"/>
          </p:cNvSpPr>
          <p:nvPr/>
        </p:nvSpPr>
        <p:spPr bwMode="auto">
          <a:xfrm flipH="1" flipV="1">
            <a:off x="2286000" y="4695825"/>
            <a:ext cx="14478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06" name="Text Box 9"/>
          <p:cNvSpPr txBox="1">
            <a:spLocks noChangeArrowheads="1"/>
          </p:cNvSpPr>
          <p:nvPr/>
        </p:nvSpPr>
        <p:spPr bwMode="auto">
          <a:xfrm>
            <a:off x="3784979" y="4359012"/>
            <a:ext cx="4628348" cy="1892826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b="1" dirty="0"/>
              <a:t>Non vincolare informazioni di carattere quantitativo</a:t>
            </a:r>
            <a:r>
              <a:rPr lang="it-IT" dirty="0"/>
              <a:t> </a:t>
            </a:r>
            <a:r>
              <a:rPr lang="it-IT" b="1" dirty="0"/>
              <a:t>con domande a risposta chiusa.</a:t>
            </a:r>
          </a:p>
          <a:p>
            <a:pPr eaLnBrk="1" hangingPunct="1"/>
            <a:r>
              <a:rPr lang="it-IT" b="1" dirty="0"/>
              <a:t>Permettere all’intervistato di indicare un qualsiasi valore </a:t>
            </a:r>
            <a:r>
              <a:rPr lang="it-IT" b="1" i="1" dirty="0"/>
              <a:t>per avere una maggiore variabilità nei dati. </a:t>
            </a:r>
            <a:endParaRPr lang="en-US" b="1" i="1" dirty="0"/>
          </a:p>
        </p:txBody>
      </p:sp>
      <p:sp>
        <p:nvSpPr>
          <p:cNvPr id="25607" name="Line 11"/>
          <p:cNvSpPr>
            <a:spLocks noChangeShapeType="1"/>
          </p:cNvSpPr>
          <p:nvPr/>
        </p:nvSpPr>
        <p:spPr bwMode="auto">
          <a:xfrm flipH="1">
            <a:off x="838200" y="2057400"/>
            <a:ext cx="9144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08" name="Line 12"/>
          <p:cNvSpPr>
            <a:spLocks noChangeShapeType="1"/>
          </p:cNvSpPr>
          <p:nvPr/>
        </p:nvSpPr>
        <p:spPr bwMode="auto">
          <a:xfrm>
            <a:off x="685800" y="2057400"/>
            <a:ext cx="11430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65996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Allocare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una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libreria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08533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900112" y="3090862"/>
            <a:ext cx="192024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Convertire un questionario in forma tabellare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38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77020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Iniziare a conoscere l’ambiente Sas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701946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37960" y="3078480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Tabelle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in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Sas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48652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14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  <a:noFill/>
        </p:spPr>
        <p:txBody>
          <a:bodyPr lIns="90488" tIns="44450" rIns="90488" bIns="44450"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it-IT" sz="2800" dirty="0" smtClean="0"/>
              <a:t>SAS consente di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sz="1100" dirty="0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2400" dirty="0" smtClean="0"/>
              <a:t>memorizzare e ritrovare le informazioni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it-IT" sz="2400" dirty="0" smtClean="0"/>
              <a:t>modificare o produrre nuovi dati con semplici programmi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400" dirty="0" smtClean="0"/>
              <a:t>analizzare i dati con procedure  di uso comune e </a:t>
            </a:r>
            <a:r>
              <a:rPr lang="it-IT" sz="2400" noProof="1" smtClean="0"/>
              <a:t>sintesi delle informazioni</a:t>
            </a:r>
            <a:endParaRPr lang="it-IT" sz="2400" dirty="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400" dirty="0" smtClean="0"/>
              <a:t>produrre tabulati di tipo standard o personalizzato per la </a:t>
            </a:r>
            <a:r>
              <a:rPr lang="it-IT" sz="2400" noProof="1" smtClean="0"/>
              <a:t>presentazione dei risultati</a:t>
            </a:r>
            <a:endParaRPr lang="it-IT" sz="2400" dirty="0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2400" dirty="0" smtClean="0"/>
              <a:t>gestire gli archivi</a:t>
            </a: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457200" y="381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it-IT" sz="4400">
                <a:solidFill>
                  <a:srgbClr val="FF9900"/>
                </a:solidFill>
              </a:rPr>
              <a:t>SAS\BASE – Caratteristiche</a:t>
            </a: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3499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Modalità semi-interattiva 1/3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16764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it-IT" sz="2000" dirty="0" smtClean="0"/>
              <a:t>Apertura della sessione: cliccare sull’icona SAS di Windows</a:t>
            </a:r>
            <a:r>
              <a:rPr lang="it-IT" sz="2000" noProof="1" smtClean="0"/>
              <a:t> </a:t>
            </a:r>
            <a:endParaRPr lang="it-IT" sz="2000" dirty="0" smtClean="0"/>
          </a:p>
          <a:p>
            <a:pPr eaLnBrk="1" hangingPunct="1"/>
            <a:r>
              <a:rPr lang="it-IT" sz="2000" noProof="1" smtClean="0"/>
              <a:t>Il Display Manager System</a:t>
            </a:r>
            <a:r>
              <a:rPr lang="it-IT" sz="2000" dirty="0" smtClean="0"/>
              <a:t> (DMS)</a:t>
            </a:r>
            <a:r>
              <a:rPr lang="it-IT" sz="2000" noProof="1" smtClean="0"/>
              <a:t> è un’interfaccia </a:t>
            </a:r>
            <a:r>
              <a:rPr lang="it-IT" sz="2000" dirty="0" smtClean="0"/>
              <a:t>semi-</a:t>
            </a:r>
            <a:r>
              <a:rPr lang="it-IT" sz="2000" noProof="1" smtClean="0"/>
              <a:t>interattiva per utilizzare le applicazioni SAS, scrivere codice SAS ed eseguirlo. E’ </a:t>
            </a:r>
            <a:r>
              <a:rPr lang="it-IT" sz="2000" dirty="0" smtClean="0"/>
              <a:t>suddiviso in</a:t>
            </a:r>
            <a:r>
              <a:rPr lang="it-IT" sz="2000" noProof="1" smtClean="0"/>
              <a:t> finestre</a:t>
            </a:r>
            <a:r>
              <a:rPr lang="it-IT" sz="2000" dirty="0" smtClean="0"/>
              <a:t>:</a:t>
            </a:r>
            <a:endParaRPr lang="it-IT" sz="2000" noProof="1" smtClean="0"/>
          </a:p>
        </p:txBody>
      </p:sp>
      <p:graphicFrame>
        <p:nvGraphicFramePr>
          <p:cNvPr id="512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690384"/>
              </p:ext>
            </p:extLst>
          </p:nvPr>
        </p:nvGraphicFramePr>
        <p:xfrm>
          <a:off x="915723" y="2532062"/>
          <a:ext cx="60960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2" name="Bitmap Image" r:id="rId4" imgW="12193702" imgH="7621064" progId="Paint.Picture">
                  <p:embed/>
                </p:oleObj>
              </mc:Choice>
              <mc:Fallback>
                <p:oleObj name="Bitmap Image" r:id="rId4" imgW="12193702" imgH="762106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723" y="2532062"/>
                        <a:ext cx="6096000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5992998" y="4252156"/>
            <a:ext cx="3086794" cy="57708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indent="0"/>
            <a:r>
              <a:rPr lang="en-US" sz="1050" b="1" noProof="1">
                <a:cs typeface="Times New Roman" pitchFamily="18" charset="0"/>
              </a:rPr>
              <a:t>Log window: fornisce informazioni riguardo l’esecuzione dei programmi</a:t>
            </a:r>
            <a:r>
              <a:rPr lang="en-US" sz="1050" b="1" noProof="1" smtClean="0">
                <a:cs typeface="Times New Roman" pitchFamily="18" charset="0"/>
              </a:rPr>
              <a:t>.</a:t>
            </a:r>
            <a:r>
              <a:rPr lang="it-IT" sz="1050" dirty="0"/>
              <a:t> </a:t>
            </a:r>
            <a:r>
              <a:rPr lang="it-IT" sz="1050" dirty="0" smtClean="0"/>
              <a:t> (</a:t>
            </a:r>
            <a:r>
              <a:rPr lang="it-IT" sz="1050" dirty="0"/>
              <a:t>errori </a:t>
            </a:r>
            <a:r>
              <a:rPr lang="it-IT" sz="1050" i="1" dirty="0"/>
              <a:t>-in rosso-</a:t>
            </a:r>
            <a:r>
              <a:rPr lang="it-IT" sz="1050" dirty="0"/>
              <a:t>, note operative </a:t>
            </a:r>
            <a:r>
              <a:rPr lang="it-IT" sz="1050" i="1" dirty="0"/>
              <a:t>-in blu-</a:t>
            </a:r>
            <a:r>
              <a:rPr lang="it-IT" sz="1050" dirty="0"/>
              <a:t>, </a:t>
            </a:r>
            <a:r>
              <a:rPr lang="it-IT" sz="1050" dirty="0" err="1"/>
              <a:t>warnings</a:t>
            </a:r>
            <a:r>
              <a:rPr lang="it-IT" sz="1050" dirty="0"/>
              <a:t> </a:t>
            </a:r>
            <a:r>
              <a:rPr lang="it-IT" sz="1050" i="1" dirty="0"/>
              <a:t>-in verde-</a:t>
            </a:r>
            <a:r>
              <a:rPr lang="it-IT" sz="1050" dirty="0"/>
              <a:t> ecc</a:t>
            </a:r>
            <a:r>
              <a:rPr lang="it-IT" sz="1050" dirty="0" smtClean="0"/>
              <a:t>.)</a:t>
            </a:r>
            <a:endParaRPr lang="en-US" sz="1050" noProof="1"/>
          </a:p>
        </p:txBody>
      </p:sp>
      <p:sp>
        <p:nvSpPr>
          <p:cNvPr id="5127" name="Line 9"/>
          <p:cNvSpPr>
            <a:spLocks noChangeShapeType="1"/>
          </p:cNvSpPr>
          <p:nvPr/>
        </p:nvSpPr>
        <p:spPr bwMode="auto">
          <a:xfrm flipH="1" flipV="1">
            <a:off x="5302335" y="4437062"/>
            <a:ext cx="685800" cy="762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6359329" y="5272087"/>
            <a:ext cx="2283947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b="1" noProof="1">
                <a:cs typeface="Times New Roman" pitchFamily="18" charset="0"/>
              </a:rPr>
              <a:t>Program Editor window: </a:t>
            </a:r>
            <a:r>
              <a:rPr lang="it-IT" sz="1000" dirty="0"/>
              <a:t>digitazione di programmi e dati, </a:t>
            </a:r>
            <a:r>
              <a:rPr lang="it-IT" sz="1000" noProof="1"/>
              <a:t>utilizza aiuti visuali come sezioni di codici a colori per aiutare a scrivere i  programmi SAS</a:t>
            </a:r>
          </a:p>
        </p:txBody>
      </p:sp>
      <p:sp>
        <p:nvSpPr>
          <p:cNvPr id="5129" name="Line 11"/>
          <p:cNvSpPr>
            <a:spLocks noChangeShapeType="1"/>
          </p:cNvSpPr>
          <p:nvPr/>
        </p:nvSpPr>
        <p:spPr bwMode="auto">
          <a:xfrm flipH="1" flipV="1">
            <a:off x="5733155" y="5404181"/>
            <a:ext cx="609600" cy="152400"/>
          </a:xfrm>
          <a:prstGeom prst="line">
            <a:avLst/>
          </a:prstGeom>
          <a:noFill/>
          <a:ln w="222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0" name="Text Box 12"/>
          <p:cNvSpPr txBox="1">
            <a:spLocks noChangeArrowheads="1"/>
          </p:cNvSpPr>
          <p:nvPr/>
        </p:nvSpPr>
        <p:spPr bwMode="auto">
          <a:xfrm>
            <a:off x="7043077" y="3068637"/>
            <a:ext cx="1600200" cy="720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 b="1" noProof="1"/>
              <a:t>Output window: mostra gli output delle esecuzioni dei passi di DATA e di PROC.</a:t>
            </a:r>
          </a:p>
        </p:txBody>
      </p:sp>
      <p:sp>
        <p:nvSpPr>
          <p:cNvPr id="5131" name="Line 13"/>
          <p:cNvSpPr>
            <a:spLocks noChangeShapeType="1"/>
          </p:cNvSpPr>
          <p:nvPr/>
        </p:nvSpPr>
        <p:spPr bwMode="auto">
          <a:xfrm flipH="1" flipV="1">
            <a:off x="6433477" y="3290887"/>
            <a:ext cx="609600" cy="152400"/>
          </a:xfrm>
          <a:prstGeom prst="line">
            <a:avLst/>
          </a:prstGeom>
          <a:noFill/>
          <a:ln w="222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2" name="Text Box 14"/>
          <p:cNvSpPr txBox="1">
            <a:spLocks noChangeArrowheads="1"/>
          </p:cNvSpPr>
          <p:nvPr/>
        </p:nvSpPr>
        <p:spPr bwMode="auto">
          <a:xfrm>
            <a:off x="108877" y="4246562"/>
            <a:ext cx="1616075" cy="10255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sz="1000" b="1">
                <a:cs typeface="Times New Roman" pitchFamily="18" charset="0"/>
              </a:rPr>
              <a:t>Explorer</a:t>
            </a:r>
            <a:r>
              <a:rPr lang="it-IT" sz="1000" b="1" noProof="1">
                <a:cs typeface="Times New Roman" pitchFamily="18" charset="0"/>
              </a:rPr>
              <a:t> window: fornisce </a:t>
            </a:r>
            <a:r>
              <a:rPr lang="it-IT" sz="1000" b="1">
                <a:cs typeface="Times New Roman" pitchFamily="18" charset="0"/>
              </a:rPr>
              <a:t>la visualizzazione delle librerie disponibili per la sessione SAS corrente</a:t>
            </a:r>
            <a:endParaRPr lang="it-IT" sz="1000" b="1" noProof="1">
              <a:cs typeface="Times New Roman" pitchFamily="18" charset="0"/>
            </a:endParaRPr>
          </a:p>
        </p:txBody>
      </p:sp>
      <p:sp>
        <p:nvSpPr>
          <p:cNvPr id="5133" name="Line 15"/>
          <p:cNvSpPr>
            <a:spLocks noChangeShapeType="1"/>
          </p:cNvSpPr>
          <p:nvPr/>
        </p:nvSpPr>
        <p:spPr bwMode="auto">
          <a:xfrm rot="5707853" flipH="1" flipV="1">
            <a:off x="566077" y="3865562"/>
            <a:ext cx="609600" cy="152400"/>
          </a:xfrm>
          <a:prstGeom prst="line">
            <a:avLst/>
          </a:prstGeom>
          <a:noFill/>
          <a:ln w="222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829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7" grpId="0" animBg="1"/>
      <p:bldP spid="5128" grpId="0" animBg="1"/>
      <p:bldP spid="5129" grpId="0" animBg="1"/>
      <p:bldP spid="5130" grpId="0" animBg="1"/>
      <p:bldP spid="513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Modalità semi-interattiva 2/3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13038"/>
            <a:ext cx="8229600" cy="3306762"/>
          </a:xfrm>
          <a:noFill/>
        </p:spPr>
        <p:txBody>
          <a:bodyPr lIns="90488" tIns="44450" rIns="90488" bIns="44450"/>
          <a:lstStyle/>
          <a:p>
            <a:pPr marL="609600" indent="-609600" eaLnBrk="1" hangingPunct="1">
              <a:buFontTx/>
              <a:buAutoNum type="arabicPeriod"/>
            </a:pPr>
            <a:r>
              <a:rPr lang="it-IT" sz="2400" dirty="0" smtClean="0"/>
              <a:t>creazione in SAS/importazione (ad es. da </a:t>
            </a:r>
            <a:r>
              <a:rPr lang="it-IT" sz="2400" dirty="0" err="1" smtClean="0"/>
              <a:t>excel</a:t>
            </a:r>
            <a:r>
              <a:rPr lang="it-IT" sz="2400" dirty="0" smtClean="0"/>
              <a:t>) di una tabella contenente i dati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sz="2400" dirty="0" smtClean="0"/>
              <a:t>esecuzione di un codice SAS (ad es. una procedura) che agisce sulla tabella dei dati tramite il comando RUN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sz="2400" dirty="0" smtClean="0"/>
              <a:t>produzione di un output (ad es. statistiche di sintesi sui dati) come risultato del codice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09600" y="1447800"/>
            <a:ext cx="7924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800"/>
              <a:t>L’esecuzione di un programma SAS avviene in tre step</a:t>
            </a:r>
            <a:endParaRPr lang="en-US" sz="2800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8880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17525"/>
            <a:ext cx="9144000" cy="1111250"/>
          </a:xfrm>
        </p:spPr>
        <p:txBody>
          <a:bodyPr/>
          <a:lstStyle/>
          <a:p>
            <a:pPr eaLnBrk="1" hangingPunct="1"/>
            <a:r>
              <a:rPr lang="it-IT" altLang="it-IT" sz="2800" dirty="0" smtClean="0">
                <a:solidFill>
                  <a:srgbClr val="FFC000"/>
                </a:solidFill>
              </a:rPr>
              <a:t>SUDDIVISIONE </a:t>
            </a:r>
            <a:r>
              <a:rPr lang="it-IT" altLang="it-IT" sz="2800" dirty="0" smtClean="0">
                <a:solidFill>
                  <a:srgbClr val="FFC000"/>
                </a:solidFill>
              </a:rPr>
              <a:t>PER ESERCITAZIONI</a:t>
            </a:r>
            <a:endParaRPr lang="en-US" altLang="it-IT" sz="2800" dirty="0" smtClean="0">
              <a:solidFill>
                <a:srgbClr val="FFC000"/>
              </a:solidFill>
            </a:endParaRP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611188" y="2411413"/>
            <a:ext cx="8281987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/>
              <a:t>Venerdì ore 08.30</a:t>
            </a:r>
            <a:r>
              <a:rPr lang="it-IT" altLang="it-IT" sz="2400" dirty="0"/>
              <a:t/>
            </a:r>
            <a:br>
              <a:rPr lang="it-IT" altLang="it-IT" sz="2400" dirty="0"/>
            </a:br>
            <a:r>
              <a:rPr lang="it-IT" altLang="it-IT" sz="2400" dirty="0"/>
              <a:t>Economia e direzione d'impresa, Marketing.</a:t>
            </a:r>
            <a:br>
              <a:rPr lang="it-IT" altLang="it-IT" sz="2400" dirty="0"/>
            </a:br>
            <a:r>
              <a:rPr lang="it-IT" altLang="it-IT" sz="2400" dirty="0"/>
              <a:t/>
            </a:r>
            <a:br>
              <a:rPr lang="it-IT" altLang="it-IT" sz="2400" dirty="0"/>
            </a:br>
            <a:r>
              <a:rPr lang="it-IT" altLang="it-IT" sz="2400" b="1" dirty="0"/>
              <a:t>Venerdì ore 11.00</a:t>
            </a:r>
            <a:r>
              <a:rPr lang="it-IT" altLang="it-IT" sz="2400" dirty="0"/>
              <a:t/>
            </a:r>
            <a:br>
              <a:rPr lang="it-IT" altLang="it-IT" sz="2400" dirty="0"/>
            </a:br>
            <a:r>
              <a:rPr lang="it-IT" altLang="it-IT" sz="2400" dirty="0"/>
              <a:t>Amministrazione aziendale e libera professione, </a:t>
            </a:r>
            <a:endParaRPr lang="it-IT" altLang="it-IT" sz="24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 smtClean="0"/>
              <a:t>Banche </a:t>
            </a:r>
            <a:r>
              <a:rPr lang="it-IT" altLang="it-IT" sz="2400" dirty="0"/>
              <a:t>mercati e finanza d'impresa, </a:t>
            </a:r>
            <a:endParaRPr lang="it-IT" altLang="it-IT" sz="24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 smtClean="0"/>
              <a:t>Management </a:t>
            </a:r>
            <a:r>
              <a:rPr lang="it-IT" altLang="it-IT" sz="2400" dirty="0"/>
              <a:t>delle risorse umane.</a:t>
            </a:r>
            <a:br>
              <a:rPr lang="it-IT" altLang="it-IT" sz="2400" dirty="0"/>
            </a:br>
            <a:r>
              <a:rPr lang="it-IT" altLang="it-IT" sz="2400" dirty="0"/>
              <a:t/>
            </a:r>
            <a:br>
              <a:rPr lang="it-IT" altLang="it-IT" sz="2400" dirty="0"/>
            </a:b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258299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Modalità semi-interattiva 3/3</a:t>
            </a:r>
          </a:p>
        </p:txBody>
      </p:sp>
      <p:sp>
        <p:nvSpPr>
          <p:cNvPr id="8195" name="Line 24"/>
          <p:cNvSpPr>
            <a:spLocks noChangeShapeType="1"/>
          </p:cNvSpPr>
          <p:nvPr/>
        </p:nvSpPr>
        <p:spPr bwMode="auto">
          <a:xfrm rot="5400000" flipV="1">
            <a:off x="6459935" y="3371453"/>
            <a:ext cx="342900" cy="794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18"/>
          <p:cNvSpPr txBox="1">
            <a:spLocks noChangeArrowheads="1"/>
          </p:cNvSpPr>
          <p:nvPr/>
        </p:nvSpPr>
        <p:spPr bwMode="auto">
          <a:xfrm>
            <a:off x="457200" y="2438400"/>
            <a:ext cx="1371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1200" b="1"/>
              <a:t>DATI GREZZI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 sz="1200" b="1"/>
              <a:t>(*.xls, *.txt, …)</a:t>
            </a:r>
            <a:endParaRPr lang="en-US" sz="1200" b="1"/>
          </a:p>
        </p:txBody>
      </p:sp>
      <p:sp>
        <p:nvSpPr>
          <p:cNvPr id="8200" name="AutoShape 6" descr="Large grid"/>
          <p:cNvSpPr>
            <a:spLocks noChangeArrowheads="1"/>
          </p:cNvSpPr>
          <p:nvPr/>
        </p:nvSpPr>
        <p:spPr bwMode="auto">
          <a:xfrm>
            <a:off x="685800" y="1600200"/>
            <a:ext cx="1030288" cy="730250"/>
          </a:xfrm>
          <a:prstGeom prst="flowChartMultidocument">
            <a:avLst/>
          </a:prstGeom>
          <a:pattFill prst="lgGrid">
            <a:fgClr>
              <a:srgbClr val="0000F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01" name="Line 19"/>
          <p:cNvSpPr>
            <a:spLocks noChangeShapeType="1"/>
          </p:cNvSpPr>
          <p:nvPr/>
        </p:nvSpPr>
        <p:spPr bwMode="auto">
          <a:xfrm>
            <a:off x="1905000" y="1905000"/>
            <a:ext cx="685800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202" name="Group 28"/>
          <p:cNvGrpSpPr>
            <a:grpSpLocks/>
          </p:cNvGrpSpPr>
          <p:nvPr/>
        </p:nvGrpSpPr>
        <p:grpSpPr bwMode="auto">
          <a:xfrm>
            <a:off x="2667000" y="1524000"/>
            <a:ext cx="1143000" cy="1371600"/>
            <a:chOff x="1680" y="960"/>
            <a:chExt cx="720" cy="864"/>
          </a:xfrm>
        </p:grpSpPr>
        <p:graphicFrame>
          <p:nvGraphicFramePr>
            <p:cNvPr id="8212" name="Object 9"/>
            <p:cNvGraphicFramePr>
              <a:graphicFrameLocks noChangeAspect="1"/>
            </p:cNvGraphicFramePr>
            <p:nvPr/>
          </p:nvGraphicFramePr>
          <p:xfrm>
            <a:off x="1728" y="960"/>
            <a:ext cx="608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18" name="Bitmap Image" r:id="rId4" imgW="343039" imgH="352474" progId="Paint.Picture">
                    <p:embed/>
                  </p:oleObj>
                </mc:Choice>
                <mc:Fallback>
                  <p:oleObj name="Bitmap Image" r:id="rId4" imgW="343039" imgH="352474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clrChange>
                            <a:clrFrom>
                              <a:srgbClr val="D6D3CE"/>
                            </a:clrFrom>
                            <a:clrTo>
                              <a:srgbClr val="D6D3CE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" y="960"/>
                          <a:ext cx="608" cy="6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13" name="Text Box 20"/>
            <p:cNvSpPr txBox="1">
              <a:spLocks noChangeArrowheads="1"/>
            </p:cNvSpPr>
            <p:nvPr/>
          </p:nvSpPr>
          <p:spPr bwMode="auto">
            <a:xfrm>
              <a:off x="1680" y="1536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it-IT" sz="1200" b="1"/>
                <a:t>DATASET SAS</a:t>
              </a:r>
              <a:endParaRPr lang="en-US" sz="1200" b="1"/>
            </a:p>
          </p:txBody>
        </p:sp>
      </p:grpSp>
      <p:sp>
        <p:nvSpPr>
          <p:cNvPr id="8203" name="Line 22"/>
          <p:cNvSpPr>
            <a:spLocks noChangeShapeType="1"/>
          </p:cNvSpPr>
          <p:nvPr/>
        </p:nvSpPr>
        <p:spPr bwMode="auto">
          <a:xfrm>
            <a:off x="3886200" y="1905000"/>
            <a:ext cx="685800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Text Box 25"/>
          <p:cNvSpPr txBox="1">
            <a:spLocks noChangeArrowheads="1"/>
          </p:cNvSpPr>
          <p:nvPr/>
        </p:nvSpPr>
        <p:spPr bwMode="auto">
          <a:xfrm>
            <a:off x="4764882" y="3644094"/>
            <a:ext cx="3733800" cy="320675"/>
          </a:xfrm>
          <a:prstGeom prst="rect">
            <a:avLst/>
          </a:prstGeom>
          <a:solidFill>
            <a:srgbClr val="3366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1400" b="1">
                <a:solidFill>
                  <a:schemeClr val="bg1"/>
                </a:solidFill>
              </a:rPr>
              <a:t>ESECUZIONE PROGRAMMA</a:t>
            </a:r>
            <a:endParaRPr lang="en-US" sz="1400" b="1">
              <a:solidFill>
                <a:schemeClr val="bg1"/>
              </a:solidFill>
            </a:endParaRPr>
          </a:p>
        </p:txBody>
      </p:sp>
      <p:grpSp>
        <p:nvGrpSpPr>
          <p:cNvPr id="8205" name="Group 27"/>
          <p:cNvGrpSpPr>
            <a:grpSpLocks/>
          </p:cNvGrpSpPr>
          <p:nvPr/>
        </p:nvGrpSpPr>
        <p:grpSpPr bwMode="auto">
          <a:xfrm>
            <a:off x="5867400" y="4114800"/>
            <a:ext cx="1524000" cy="609600"/>
            <a:chOff x="3360" y="2736"/>
            <a:chExt cx="960" cy="384"/>
          </a:xfrm>
        </p:grpSpPr>
        <p:sp>
          <p:nvSpPr>
            <p:cNvPr id="8210" name="Line 23"/>
            <p:cNvSpPr>
              <a:spLocks noChangeShapeType="1"/>
            </p:cNvSpPr>
            <p:nvPr/>
          </p:nvSpPr>
          <p:spPr bwMode="auto">
            <a:xfrm rot="5400000">
              <a:off x="3409" y="2687"/>
              <a:ext cx="384" cy="481"/>
            </a:xfrm>
            <a:prstGeom prst="line">
              <a:avLst/>
            </a:prstGeom>
            <a:noFill/>
            <a:ln w="25400">
              <a:solidFill>
                <a:srgbClr val="FF99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Line 26"/>
            <p:cNvSpPr>
              <a:spLocks noChangeShapeType="1"/>
            </p:cNvSpPr>
            <p:nvPr/>
          </p:nvSpPr>
          <p:spPr bwMode="auto">
            <a:xfrm rot="16200000" flipH="1">
              <a:off x="3889" y="2688"/>
              <a:ext cx="384" cy="479"/>
            </a:xfrm>
            <a:prstGeom prst="line">
              <a:avLst/>
            </a:prstGeom>
            <a:noFill/>
            <a:ln w="25400">
              <a:solidFill>
                <a:srgbClr val="FF99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6" name="Group 29"/>
          <p:cNvGrpSpPr>
            <a:grpSpLocks/>
          </p:cNvGrpSpPr>
          <p:nvPr/>
        </p:nvGrpSpPr>
        <p:grpSpPr bwMode="auto">
          <a:xfrm>
            <a:off x="7162800" y="4724400"/>
            <a:ext cx="1143000" cy="1371600"/>
            <a:chOff x="1680" y="960"/>
            <a:chExt cx="720" cy="864"/>
          </a:xfrm>
        </p:grpSpPr>
        <p:graphicFrame>
          <p:nvGraphicFramePr>
            <p:cNvPr id="8208" name="Object 30"/>
            <p:cNvGraphicFramePr>
              <a:graphicFrameLocks noChangeAspect="1"/>
            </p:cNvGraphicFramePr>
            <p:nvPr/>
          </p:nvGraphicFramePr>
          <p:xfrm>
            <a:off x="1728" y="960"/>
            <a:ext cx="608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19" name="Bitmap Image" r:id="rId6" imgW="343039" imgH="352474" progId="Paint.Picture">
                    <p:embed/>
                  </p:oleObj>
                </mc:Choice>
                <mc:Fallback>
                  <p:oleObj name="Bitmap Image" r:id="rId6" imgW="343039" imgH="352474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clrChange>
                            <a:clrFrom>
                              <a:srgbClr val="D6D3CE"/>
                            </a:clrFrom>
                            <a:clrTo>
                              <a:srgbClr val="D6D3CE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" y="960"/>
                          <a:ext cx="608" cy="6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09" name="Text Box 31"/>
            <p:cNvSpPr txBox="1">
              <a:spLocks noChangeArrowheads="1"/>
            </p:cNvSpPr>
            <p:nvPr/>
          </p:nvSpPr>
          <p:spPr bwMode="auto">
            <a:xfrm>
              <a:off x="1680" y="1536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it-IT" sz="1200" b="1"/>
                <a:t>DATASET SAS</a:t>
              </a:r>
              <a:endParaRPr lang="en-US" sz="1200" b="1"/>
            </a:p>
          </p:txBody>
        </p:sp>
      </p:grpSp>
      <p:pic>
        <p:nvPicPr>
          <p:cNvPr id="8207" name="Picture 32" descr="pp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371600"/>
            <a:ext cx="38100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33" descr="pp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00600"/>
            <a:ext cx="5791200" cy="14636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9074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203" grpId="0" animBg="1"/>
      <p:bldP spid="820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Linguaggio SAS 1/2</a:t>
            </a: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914400" y="1600200"/>
            <a:ext cx="617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/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534400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400" noProof="1">
                <a:cs typeface="Times New Roman" pitchFamily="18" charset="0"/>
              </a:rPr>
              <a:t>I programmi SAS sono costituiti da due tipi di passi fondamentali:</a:t>
            </a:r>
          </a:p>
          <a:p>
            <a:pPr algn="just">
              <a:spcBef>
                <a:spcPct val="50000"/>
              </a:spcBef>
            </a:pPr>
            <a:r>
              <a:rPr lang="en-US" sz="2400" u="sng" noProof="1">
                <a:cs typeface="Times New Roman" pitchFamily="18" charset="0"/>
              </a:rPr>
              <a:t>Data Step</a:t>
            </a:r>
            <a:r>
              <a:rPr lang="en-US" sz="2400" noProof="1">
                <a:cs typeface="Times New Roman" pitchFamily="18" charset="0"/>
              </a:rPr>
              <a:t>: </a:t>
            </a:r>
            <a:r>
              <a:rPr lang="it-IT"/>
              <a:t>predisporre l’archivio SAS per le successive  analisi </a:t>
            </a:r>
            <a:r>
              <a:rPr lang="it-IT" noProof="1">
                <a:cs typeface="Times New Roman" pitchFamily="18" charset="0"/>
              </a:rPr>
              <a:t>(Inizia con l’istruzione DATA)</a:t>
            </a:r>
          </a:p>
          <a:p>
            <a:pPr algn="just">
              <a:spcBef>
                <a:spcPct val="50000"/>
              </a:spcBef>
            </a:pPr>
            <a:r>
              <a:rPr lang="it-IT" sz="2400" u="sng" noProof="1">
                <a:cs typeface="Times New Roman" pitchFamily="18" charset="0"/>
              </a:rPr>
              <a:t>Proc Step</a:t>
            </a:r>
            <a:r>
              <a:rPr lang="it-IT" sz="2400" noProof="1">
                <a:cs typeface="Times New Roman" pitchFamily="18" charset="0"/>
              </a:rPr>
              <a:t>: </a:t>
            </a:r>
            <a:r>
              <a:rPr lang="it-IT" noProof="1">
                <a:cs typeface="Times New Roman" pitchFamily="18" charset="0"/>
              </a:rPr>
              <a:t>i passi procedurali (Inizia con l’istruzione PROC)</a:t>
            </a:r>
          </a:p>
          <a:p>
            <a:pPr algn="just">
              <a:spcBef>
                <a:spcPct val="50000"/>
              </a:spcBef>
            </a:pPr>
            <a:endParaRPr lang="it-IT"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it-IT" sz="2000">
                <a:cs typeface="Times New Roman" pitchFamily="18" charset="0"/>
              </a:rPr>
              <a:t>I programmi SAS possono essere salvati (l’estensione è </a:t>
            </a:r>
            <a:r>
              <a:rPr lang="it-IT" sz="2000" b="1">
                <a:cs typeface="Times New Roman" pitchFamily="18" charset="0"/>
              </a:rPr>
              <a:t>*.sas</a:t>
            </a:r>
            <a:r>
              <a:rPr lang="it-IT" sz="2000">
                <a:cs typeface="Times New Roman" pitchFamily="18" charset="0"/>
              </a:rPr>
              <a:t>) durante qualsiasi momento della sessione di lavoro, per poi essere richiamati, sottomessi o modificati in sessioni successive.</a:t>
            </a:r>
            <a:endParaRPr lang="it-IT" sz="2000" noProof="1">
              <a:cs typeface="Times New Roman" pitchFamily="18" charset="0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8328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Linguaggio SAS 2/2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181600"/>
          </a:xfrm>
        </p:spPr>
        <p:txBody>
          <a:bodyPr lIns="90488" tIns="44450" rIns="90488" bIns="44450"/>
          <a:lstStyle/>
          <a:p>
            <a:pPr eaLnBrk="1" hangingPunct="1">
              <a:buFontTx/>
              <a:buNone/>
              <a:defRPr/>
            </a:pPr>
            <a:r>
              <a:rPr lang="it-IT" sz="2800" dirty="0" smtClean="0"/>
              <a:t>Le frasi della sintassi SAS </a:t>
            </a:r>
          </a:p>
          <a:p>
            <a:pPr eaLnBrk="1" hangingPunct="1">
              <a:defRPr/>
            </a:pPr>
            <a:r>
              <a:rPr lang="it-IT" sz="2800" dirty="0" smtClean="0"/>
              <a:t>hanno formato libero</a:t>
            </a:r>
          </a:p>
          <a:p>
            <a:pPr eaLnBrk="1" hangingPunct="1">
              <a:defRPr/>
            </a:pPr>
            <a:r>
              <a:rPr lang="it-IT" sz="2800" dirty="0" smtClean="0"/>
              <a:t>devono terminare con </a:t>
            </a:r>
            <a:r>
              <a:rPr lang="it-IT" sz="2800" b="1" dirty="0" smtClean="0">
                <a:solidFill>
                  <a:srgbClr val="FF0000"/>
                </a:solidFill>
              </a:rPr>
              <a:t>;</a:t>
            </a:r>
          </a:p>
          <a:p>
            <a:pPr eaLnBrk="1" hangingPunct="1">
              <a:defRPr/>
            </a:pPr>
            <a:r>
              <a:rPr lang="it-IT" sz="2800" dirty="0" smtClean="0"/>
              <a:t>possono estendersi su più linee del </a:t>
            </a:r>
            <a:r>
              <a:rPr lang="it-IT" sz="2800" dirty="0" err="1" smtClean="0"/>
              <a:t>program</a:t>
            </a:r>
            <a:r>
              <a:rPr lang="it-IT" sz="2800" dirty="0" smtClean="0"/>
              <a:t> editor</a:t>
            </a:r>
          </a:p>
          <a:p>
            <a:pPr eaLnBrk="1" hangingPunct="1">
              <a:defRPr/>
            </a:pPr>
            <a:r>
              <a:rPr lang="it-IT" sz="2800" dirty="0" smtClean="0"/>
              <a:t>se sono commenti si aprono con </a:t>
            </a:r>
            <a:r>
              <a:rPr lang="it-IT" sz="2800" b="1" dirty="0" smtClean="0">
                <a:solidFill>
                  <a:srgbClr val="FF0000"/>
                </a:solidFill>
              </a:rPr>
              <a:t>/*</a:t>
            </a:r>
            <a:r>
              <a:rPr lang="it-IT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sz="2800" dirty="0" smtClean="0"/>
              <a:t>e si chiudono con </a:t>
            </a:r>
            <a:r>
              <a:rPr lang="it-IT" sz="2800" b="1" dirty="0" smtClean="0">
                <a:solidFill>
                  <a:srgbClr val="FF0000"/>
                </a:solidFill>
              </a:rPr>
              <a:t>*/</a:t>
            </a:r>
          </a:p>
          <a:p>
            <a:pPr eaLnBrk="1" hangingPunct="1">
              <a:defRPr/>
            </a:pPr>
            <a:r>
              <a:rPr lang="it-IT" sz="2800" dirty="0" smtClean="0"/>
              <a:t>iniziano generalmente con una parola chiave che identifica l’operazione richiesta</a:t>
            </a: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083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65996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Allocare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una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libreria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08533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900112" y="3090862"/>
            <a:ext cx="192024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Convertire un questionario in forma tabellare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38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77020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Iniziare a conoscere l’ambiente Sas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701946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37960" y="3078480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Tabelle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in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Sas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48652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20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Una Libreria SAS 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76200" y="2209800"/>
            <a:ext cx="8686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it-IT" sz="2400" b="1" dirty="0"/>
              <a:t>Cos’è una libreria SAS: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sz="2400" dirty="0"/>
              <a:t>spazio sul disco fisso individuato da un nome simbolico (si assegna un nome ad una cartella già esistente sul disco fisso)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sz="2400" dirty="0"/>
              <a:t>questo nome qualifica il nome del Data Set SAS (ogni tabella è contenuta in una libreria)</a:t>
            </a:r>
            <a:r>
              <a:rPr lang="it-IT" sz="2400" dirty="0">
                <a:sym typeface="Wingdings" pitchFamily="2" charset="2"/>
              </a:rPr>
              <a:t></a:t>
            </a:r>
            <a:r>
              <a:rPr lang="it-IT" sz="2400" dirty="0"/>
              <a:t>ogni tabella verrà richiamata nel codice SAS con un nome del tipo</a:t>
            </a:r>
          </a:p>
        </p:txBody>
      </p:sp>
      <p:grpSp>
        <p:nvGrpSpPr>
          <p:cNvPr id="10244" name="Group 10"/>
          <p:cNvGrpSpPr>
            <a:grpSpLocks/>
          </p:cNvGrpSpPr>
          <p:nvPr/>
        </p:nvGrpSpPr>
        <p:grpSpPr bwMode="auto">
          <a:xfrm>
            <a:off x="2286000" y="5105400"/>
            <a:ext cx="5257800" cy="2027238"/>
            <a:chOff x="912" y="3216"/>
            <a:chExt cx="3312" cy="1277"/>
          </a:xfrm>
        </p:grpSpPr>
        <p:sp>
          <p:nvSpPr>
            <p:cNvPr id="10246" name="Text Box 5"/>
            <p:cNvSpPr txBox="1">
              <a:spLocks noChangeArrowheads="1"/>
            </p:cNvSpPr>
            <p:nvPr/>
          </p:nvSpPr>
          <p:spPr bwMode="auto">
            <a:xfrm>
              <a:off x="912" y="3663"/>
              <a:ext cx="1616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it-IT" i="1"/>
                <a:t>indica il nome della libreria nella quale il file è contenuto</a:t>
              </a:r>
              <a:endParaRPr lang="en-US" i="1"/>
            </a:p>
          </p:txBody>
        </p:sp>
        <p:sp>
          <p:nvSpPr>
            <p:cNvPr id="10247" name="Text Box 6"/>
            <p:cNvSpPr txBox="1">
              <a:spLocks noChangeArrowheads="1"/>
            </p:cNvSpPr>
            <p:nvPr/>
          </p:nvSpPr>
          <p:spPr bwMode="auto">
            <a:xfrm>
              <a:off x="2496" y="3656"/>
              <a:ext cx="1296" cy="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it-IT" i="1"/>
                <a:t>corrisponde al nome del file stesso.</a:t>
              </a:r>
              <a:endParaRPr lang="en-US" i="1"/>
            </a:p>
            <a:p>
              <a:pPr algn="ctr" eaLnBrk="1" hangingPunct="1">
                <a:spcBef>
                  <a:spcPct val="50000"/>
                </a:spcBef>
              </a:pPr>
              <a:endParaRPr lang="en-US" i="1"/>
            </a:p>
          </p:txBody>
        </p:sp>
        <p:sp>
          <p:nvSpPr>
            <p:cNvPr id="10248" name="AutoShape 7"/>
            <p:cNvSpPr>
              <a:spLocks/>
            </p:cNvSpPr>
            <p:nvPr/>
          </p:nvSpPr>
          <p:spPr bwMode="auto">
            <a:xfrm rot="-5400000">
              <a:off x="1728" y="3016"/>
              <a:ext cx="192" cy="1104"/>
            </a:xfrm>
            <a:prstGeom prst="leftBrace">
              <a:avLst>
                <a:gd name="adj1" fmla="val 479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49" name="Text Box 8"/>
            <p:cNvSpPr txBox="1">
              <a:spLocks noChangeArrowheads="1"/>
            </p:cNvSpPr>
            <p:nvPr/>
          </p:nvSpPr>
          <p:spPr bwMode="auto">
            <a:xfrm>
              <a:off x="1200" y="3216"/>
              <a:ext cx="30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sz="2400" b="1" dirty="0" err="1">
                  <a:solidFill>
                    <a:srgbClr val="FF0000"/>
                  </a:solidFill>
                </a:rPr>
                <a:t>nomelibreria.nometabella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0250" name="AutoShape 9"/>
            <p:cNvSpPr>
              <a:spLocks/>
            </p:cNvSpPr>
            <p:nvPr/>
          </p:nvSpPr>
          <p:spPr bwMode="auto">
            <a:xfrm rot="-5400000">
              <a:off x="2936" y="3000"/>
              <a:ext cx="192" cy="1104"/>
            </a:xfrm>
            <a:prstGeom prst="leftBrace">
              <a:avLst>
                <a:gd name="adj1" fmla="val 479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0245" name="Text Box 11"/>
          <p:cNvSpPr txBox="1">
            <a:spLocks noChangeArrowheads="1"/>
          </p:cNvSpPr>
          <p:nvPr/>
        </p:nvSpPr>
        <p:spPr bwMode="auto">
          <a:xfrm>
            <a:off x="76200" y="1296988"/>
            <a:ext cx="8839200" cy="144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it-IT" sz="2400" dirty="0"/>
              <a:t>In Windows, l’estensione dei Data Set SAS è </a:t>
            </a:r>
            <a:r>
              <a:rPr lang="it-IT" sz="2400" b="1" dirty="0"/>
              <a:t>*.sas7bdat</a:t>
            </a:r>
            <a:r>
              <a:rPr lang="it-IT" sz="2400" dirty="0"/>
              <a:t>. </a:t>
            </a:r>
          </a:p>
          <a:p>
            <a:pPr eaLnBrk="1" hangingPunct="1">
              <a:spcBef>
                <a:spcPct val="20000"/>
              </a:spcBef>
            </a:pPr>
            <a:r>
              <a:rPr lang="it-IT" sz="2400" noProof="1"/>
              <a:t>SAS vede i file organizzati in librerie</a:t>
            </a:r>
            <a:r>
              <a:rPr lang="it-IT" sz="2400" dirty="0" smtClean="0"/>
              <a:t>.</a:t>
            </a:r>
            <a:endParaRPr lang="it-IT" sz="2400" dirty="0"/>
          </a:p>
          <a:p>
            <a:pPr eaLnBrk="1" hangingPunct="1">
              <a:spcBef>
                <a:spcPct val="50000"/>
              </a:spcBef>
            </a:pPr>
            <a:endParaRPr lang="en-US" sz="2400" dirty="0"/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4295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548" y="1524000"/>
            <a:ext cx="8229600" cy="4525963"/>
          </a:xfrm>
        </p:spPr>
        <p:txBody>
          <a:bodyPr lIns="90488" tIns="44450" rIns="90488" bIns="44450"/>
          <a:lstStyle/>
          <a:p>
            <a:pPr eaLnBrk="1" hangingPunct="1">
              <a:buFontTx/>
              <a:buNone/>
              <a:defRPr/>
            </a:pPr>
            <a:r>
              <a:rPr lang="it-IT" sz="2400" dirty="0" smtClean="0"/>
              <a:t>Una libreria può essere</a:t>
            </a:r>
          </a:p>
          <a:p>
            <a:pPr eaLnBrk="1" hangingPunct="1">
              <a:buFontTx/>
              <a:buNone/>
              <a:defRPr/>
            </a:pPr>
            <a:endParaRPr lang="it-IT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it-IT" sz="2400" b="1" u="sng" dirty="0" smtClean="0"/>
              <a:t>temporanea</a:t>
            </a:r>
            <a:r>
              <a:rPr lang="it-IT" sz="2400" dirty="0" smtClean="0"/>
              <a:t>: ha nome simbolico WORK associato a uno spazio disco allocato da SAS all’inizio della sessione e </a:t>
            </a:r>
            <a:r>
              <a:rPr lang="it-IT" sz="2400" dirty="0" err="1" smtClean="0"/>
              <a:t>disallocato</a:t>
            </a:r>
            <a:r>
              <a:rPr lang="it-IT" sz="2400" dirty="0" smtClean="0"/>
              <a:t> alla fine. I Data Set creati nell’area WORK vengono eliminati alla chiusura della sessione di lavoro.</a:t>
            </a:r>
          </a:p>
          <a:p>
            <a:pPr marL="0" indent="0" eaLnBrk="1" hangingPunct="1">
              <a:buNone/>
              <a:defRPr/>
            </a:pPr>
            <a:endParaRPr lang="it-IT" sz="2400" dirty="0" smtClean="0"/>
          </a:p>
          <a:p>
            <a:pPr eaLnBrk="1" hangingPunct="1">
              <a:defRPr/>
            </a:pPr>
            <a:r>
              <a:rPr lang="it-IT" sz="2400" b="1" u="sng" dirty="0"/>
              <a:t>permanente</a:t>
            </a:r>
            <a:r>
              <a:rPr lang="it-IT" sz="2400" dirty="0"/>
              <a:t>: ha nome simbolico  scelto dall’utente e associato a uno spazio sul disco. L’associazione è mantenuta per tutta la sessione, salvo esplicita disattivazione.</a:t>
            </a:r>
          </a:p>
          <a:p>
            <a:pPr eaLnBrk="1" hangingPunct="1">
              <a:defRPr/>
            </a:pPr>
            <a:endParaRPr lang="it-IT" sz="2400" dirty="0" smtClean="0"/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dirty="0">
                <a:solidFill>
                  <a:srgbClr val="FF9900"/>
                </a:solidFill>
              </a:rPr>
              <a:t>Una Libreria SAS 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419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Assegnazione di una libreria 1/3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11267" name="Text Box 9"/>
          <p:cNvSpPr txBox="1">
            <a:spLocks noChangeArrowheads="1"/>
          </p:cNvSpPr>
          <p:nvPr/>
        </p:nvSpPr>
        <p:spPr bwMode="auto">
          <a:xfrm>
            <a:off x="533400" y="1143000"/>
            <a:ext cx="83058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400"/>
              <a:t>Una libreria viene assegnata scrivendo ed eseguendo un comando nella finestra di Editor chiamato </a:t>
            </a:r>
            <a:r>
              <a:rPr lang="it-IT" sz="2400" i="1"/>
              <a:t>libname</a:t>
            </a:r>
            <a:r>
              <a:rPr lang="it-IT" sz="2400"/>
              <a:t> che permette di associare al nome della libreria il percorso fisico che contiene i dati sul disco.</a:t>
            </a:r>
          </a:p>
          <a:p>
            <a:pPr eaLnBrk="1" hangingPunct="1">
              <a:spcBef>
                <a:spcPct val="50000"/>
              </a:spcBef>
            </a:pPr>
            <a:endParaRPr lang="en-AU" sz="2400"/>
          </a:p>
          <a:p>
            <a:pPr eaLnBrk="1" hangingPunct="1">
              <a:spcBef>
                <a:spcPct val="50000"/>
              </a:spcBef>
            </a:pPr>
            <a:r>
              <a:rPr lang="it-IT" sz="2400">
                <a:solidFill>
                  <a:srgbClr val="0000FF"/>
                </a:solidFill>
                <a:latin typeface="Courier New" pitchFamily="49" charset="0"/>
              </a:rPr>
              <a:t>libname</a:t>
            </a:r>
            <a:r>
              <a:rPr lang="it-IT" sz="2400">
                <a:solidFill>
                  <a:srgbClr val="000000"/>
                </a:solidFill>
                <a:latin typeface="Courier New" pitchFamily="49" charset="0"/>
              </a:rPr>
              <a:t> corso </a:t>
            </a:r>
            <a:r>
              <a:rPr lang="it-IT" sz="2400">
                <a:solidFill>
                  <a:srgbClr val="800080"/>
                </a:solidFill>
                <a:latin typeface="Courier New" pitchFamily="49" charset="0"/>
              </a:rPr>
              <a:t>'C:\documenti'</a:t>
            </a:r>
            <a:r>
              <a:rPr lang="it-IT" sz="24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50000"/>
              </a:spcBef>
            </a:pPr>
            <a:endParaRPr lang="en-AU" sz="240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AU" sz="2400"/>
              <a:t>oppure….</a:t>
            </a:r>
            <a:endParaRPr lang="en-US" sz="240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752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Assegnazione di una libreria 2/3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12291" name="Text Box 9"/>
          <p:cNvSpPr txBox="1">
            <a:spLocks noChangeArrowheads="1"/>
          </p:cNvSpPr>
          <p:nvPr/>
        </p:nvSpPr>
        <p:spPr bwMode="auto">
          <a:xfrm>
            <a:off x="533400" y="1143000"/>
            <a:ext cx="8305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400"/>
              <a:t>Una libreria può essere assegnata anche cliccando sul tasto </a:t>
            </a:r>
            <a:r>
              <a:rPr lang="it-IT" sz="2400" i="1"/>
              <a:t>“New Library”</a:t>
            </a:r>
            <a:r>
              <a:rPr lang="it-IT" sz="2400"/>
              <a:t>, indicando il nome della libreria e il percorso.</a:t>
            </a:r>
            <a:endParaRPr lang="en-US" sz="2400"/>
          </a:p>
        </p:txBody>
      </p:sp>
      <p:grpSp>
        <p:nvGrpSpPr>
          <p:cNvPr id="12292" name="Group 15"/>
          <p:cNvGrpSpPr>
            <a:grpSpLocks/>
          </p:cNvGrpSpPr>
          <p:nvPr/>
        </p:nvGrpSpPr>
        <p:grpSpPr bwMode="auto">
          <a:xfrm>
            <a:off x="838200" y="2362200"/>
            <a:ext cx="7429500" cy="4114800"/>
            <a:chOff x="528" y="1392"/>
            <a:chExt cx="4680" cy="2592"/>
          </a:xfrm>
        </p:grpSpPr>
        <p:pic>
          <p:nvPicPr>
            <p:cNvPr id="12293" name="Picture 11" descr="LI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1392"/>
              <a:ext cx="4680" cy="2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4" name="Oval 12"/>
            <p:cNvSpPr>
              <a:spLocks noChangeArrowheads="1"/>
            </p:cNvSpPr>
            <p:nvPr/>
          </p:nvSpPr>
          <p:spPr bwMode="auto">
            <a:xfrm>
              <a:off x="3504" y="1632"/>
              <a:ext cx="336" cy="288"/>
            </a:xfrm>
            <a:prstGeom prst="ellips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295" name="Oval 13"/>
            <p:cNvSpPr>
              <a:spLocks noChangeArrowheads="1"/>
            </p:cNvSpPr>
            <p:nvPr/>
          </p:nvSpPr>
          <p:spPr bwMode="auto">
            <a:xfrm>
              <a:off x="2016" y="2064"/>
              <a:ext cx="1056" cy="288"/>
            </a:xfrm>
            <a:prstGeom prst="ellips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296" name="Oval 14"/>
            <p:cNvSpPr>
              <a:spLocks noChangeArrowheads="1"/>
            </p:cNvSpPr>
            <p:nvPr/>
          </p:nvSpPr>
          <p:spPr bwMode="auto">
            <a:xfrm>
              <a:off x="1968" y="2496"/>
              <a:ext cx="1056" cy="288"/>
            </a:xfrm>
            <a:prstGeom prst="ellips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81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Assegnazione di una libreria 3/3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0" y="1143000"/>
            <a:ext cx="9296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sz="2400">
                <a:cs typeface="Times New Roman" pitchFamily="18" charset="0"/>
              </a:rPr>
              <a:t>La finestra Explorer del Display Manager System fornisce la visualizzazione delle librerie (temporanee e permanenti) disponibili per la sessione SAS corrente.</a:t>
            </a:r>
          </a:p>
        </p:txBody>
      </p:sp>
      <p:sp>
        <p:nvSpPr>
          <p:cNvPr id="13316" name="Line 10"/>
          <p:cNvSpPr>
            <a:spLocks noChangeShapeType="1"/>
          </p:cNvSpPr>
          <p:nvPr/>
        </p:nvSpPr>
        <p:spPr bwMode="auto">
          <a:xfrm>
            <a:off x="762000" y="3657600"/>
            <a:ext cx="15240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Oval 11"/>
          <p:cNvSpPr>
            <a:spLocks noChangeArrowheads="1"/>
          </p:cNvSpPr>
          <p:nvPr/>
        </p:nvSpPr>
        <p:spPr bwMode="auto">
          <a:xfrm>
            <a:off x="2933700" y="4254500"/>
            <a:ext cx="685800" cy="228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18" name="Oval 12"/>
          <p:cNvSpPr>
            <a:spLocks noChangeArrowheads="1"/>
          </p:cNvSpPr>
          <p:nvPr/>
        </p:nvSpPr>
        <p:spPr bwMode="auto">
          <a:xfrm>
            <a:off x="2971800" y="6642100"/>
            <a:ext cx="685800" cy="228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13319" name="Group 17"/>
          <p:cNvGrpSpPr>
            <a:grpSpLocks/>
          </p:cNvGrpSpPr>
          <p:nvPr/>
        </p:nvGrpSpPr>
        <p:grpSpPr bwMode="auto">
          <a:xfrm>
            <a:off x="0" y="2362200"/>
            <a:ext cx="8839200" cy="4525963"/>
            <a:chOff x="0" y="1488"/>
            <a:chExt cx="5568" cy="2851"/>
          </a:xfrm>
        </p:grpSpPr>
        <p:graphicFrame>
          <p:nvGraphicFramePr>
            <p:cNvPr id="13320" name="Object 4"/>
            <p:cNvGraphicFramePr>
              <a:graphicFrameLocks noChangeAspect="1"/>
            </p:cNvGraphicFramePr>
            <p:nvPr/>
          </p:nvGraphicFramePr>
          <p:xfrm>
            <a:off x="0" y="1488"/>
            <a:ext cx="3813" cy="28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8" name="Bitmap Image" r:id="rId3" imgW="7923810" imgH="5923810" progId="Paint.Picture">
                    <p:embed/>
                  </p:oleObj>
                </mc:Choice>
                <mc:Fallback>
                  <p:oleObj name="Bitmap Image" r:id="rId3" imgW="7923810" imgH="5923810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1488"/>
                          <a:ext cx="3813" cy="28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1" name="Text Box 13"/>
            <p:cNvSpPr txBox="1">
              <a:spLocks noChangeArrowheads="1"/>
            </p:cNvSpPr>
            <p:nvPr/>
          </p:nvSpPr>
          <p:spPr bwMode="auto">
            <a:xfrm>
              <a:off x="4368" y="1968"/>
              <a:ext cx="1200" cy="591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sz="1100" b="1" dirty="0"/>
                <a:t>Cliccare sulla tabella con il tasto destro del mouse per visualizzare il contenuto o leggere le proprietà</a:t>
              </a:r>
              <a:r>
                <a:rPr lang="it-IT" sz="1100" dirty="0"/>
                <a:t>.</a:t>
              </a:r>
              <a:endParaRPr lang="en-US" sz="1100" dirty="0"/>
            </a:p>
          </p:txBody>
        </p:sp>
        <p:sp>
          <p:nvSpPr>
            <p:cNvPr id="13322" name="Line 14"/>
            <p:cNvSpPr>
              <a:spLocks noChangeShapeType="1"/>
            </p:cNvSpPr>
            <p:nvPr/>
          </p:nvSpPr>
          <p:spPr bwMode="auto">
            <a:xfrm flipH="1">
              <a:off x="2352" y="2208"/>
              <a:ext cx="201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Line 15"/>
            <p:cNvSpPr>
              <a:spLocks noChangeShapeType="1"/>
            </p:cNvSpPr>
            <p:nvPr/>
          </p:nvSpPr>
          <p:spPr bwMode="auto">
            <a:xfrm flipH="1">
              <a:off x="2304" y="2208"/>
              <a:ext cx="2064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223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65996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Allocare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una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libreria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08533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900112" y="3090862"/>
            <a:ext cx="192024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Convertire un questionario in forma tabellare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38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77020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Iniziare a conoscere l’ambiente Sas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701946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37960" y="3078480"/>
            <a:ext cx="1920240" cy="1645920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Tabelle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in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Sas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48652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16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it-IT" sz="40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 Metodi Quantitativi per Economia, Finanza e Management</a:t>
            </a:r>
            <a:endParaRPr lang="en-US" sz="4000" kern="0" dirty="0">
              <a:solidFill>
                <a:srgbClr val="FF99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48968143"/>
              </p:ext>
            </p:extLst>
          </p:nvPr>
        </p:nvGraphicFramePr>
        <p:xfrm>
          <a:off x="685800" y="3733800"/>
          <a:ext cx="83058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457200" y="1752600"/>
            <a:ext cx="7924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5450">
              <a:buClr>
                <a:srgbClr val="FF9900"/>
              </a:buClr>
              <a:defRPr/>
            </a:pPr>
            <a:r>
              <a:rPr lang="it-IT" b="1" dirty="0" smtClean="0">
                <a:solidFill>
                  <a:schemeClr val="tx2"/>
                </a:solidFill>
              </a:rPr>
              <a:t>Lavoro </a:t>
            </a:r>
            <a:r>
              <a:rPr lang="it-IT" b="1" dirty="0">
                <a:solidFill>
                  <a:schemeClr val="tx2"/>
                </a:solidFill>
              </a:rPr>
              <a:t>di Gruppo (</a:t>
            </a:r>
            <a:r>
              <a:rPr lang="it-IT" b="1" dirty="0" err="1">
                <a:solidFill>
                  <a:schemeClr val="tx2"/>
                </a:solidFill>
              </a:rPr>
              <a:t>min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smtClean="0">
                <a:solidFill>
                  <a:schemeClr val="tx2"/>
                </a:solidFill>
              </a:rPr>
              <a:t>3 – </a:t>
            </a:r>
            <a:r>
              <a:rPr lang="it-IT" b="1" dirty="0" err="1">
                <a:solidFill>
                  <a:schemeClr val="tx2"/>
                </a:solidFill>
              </a:rPr>
              <a:t>max</a:t>
            </a:r>
            <a:r>
              <a:rPr lang="it-IT" b="1" dirty="0">
                <a:solidFill>
                  <a:schemeClr val="tx2"/>
                </a:solidFill>
              </a:rPr>
              <a:t> 4 persone): </a:t>
            </a:r>
            <a:endParaRPr lang="it-IT" b="1" dirty="0" smtClean="0">
              <a:solidFill>
                <a:schemeClr val="tx2"/>
              </a:solidFill>
            </a:endParaRPr>
          </a:p>
          <a:p>
            <a:pPr marL="711200" indent="-285750">
              <a:buClr>
                <a:srgbClr val="FF9900"/>
              </a:buClr>
              <a:buFont typeface="Wingdings" pitchFamily="2" charset="2"/>
              <a:buChar char="ü"/>
              <a:defRPr/>
            </a:pPr>
            <a:r>
              <a:rPr lang="it-IT" dirty="0" smtClean="0"/>
              <a:t>prova </a:t>
            </a:r>
            <a:r>
              <a:rPr lang="it-IT" dirty="0"/>
              <a:t>di natura applicativa prevista </a:t>
            </a:r>
            <a:r>
              <a:rPr lang="it-IT" b="1" i="1" dirty="0"/>
              <a:t>solo</a:t>
            </a:r>
            <a:r>
              <a:rPr lang="it-IT" dirty="0"/>
              <a:t> per i </a:t>
            </a:r>
            <a:r>
              <a:rPr lang="it-IT" dirty="0" smtClean="0"/>
              <a:t>frequentanti </a:t>
            </a:r>
          </a:p>
          <a:p>
            <a:pPr marL="711200" indent="-285750">
              <a:buClr>
                <a:srgbClr val="FF9900"/>
              </a:buClr>
              <a:buFont typeface="Wingdings" pitchFamily="2" charset="2"/>
              <a:buChar char="ü"/>
              <a:defRPr/>
            </a:pPr>
            <a:r>
              <a:rPr lang="it-IT" dirty="0" smtClean="0"/>
              <a:t>consiste </a:t>
            </a:r>
            <a:r>
              <a:rPr lang="it-IT" dirty="0"/>
              <a:t>nell’elaborazione e nell’analisi quantitativa  (mediante l’utilizzo di SAS ) di un set di dati raccolti mediante una </a:t>
            </a:r>
            <a:r>
              <a:rPr lang="it-IT" b="1" dirty="0" err="1"/>
              <a:t>survey</a:t>
            </a:r>
            <a:r>
              <a:rPr lang="it-IT" b="1" dirty="0"/>
              <a:t> </a:t>
            </a:r>
            <a:r>
              <a:rPr lang="it-IT" dirty="0"/>
              <a:t>opportunamente predisposta dal gruppo di lavoro oppure da dati provenienti da un database aziendale.</a:t>
            </a:r>
            <a:endParaRPr lang="it-IT" u="sng" dirty="0">
              <a:solidFill>
                <a:schemeClr val="tx2"/>
              </a:solidFill>
            </a:endParaRPr>
          </a:p>
          <a:p>
            <a:pPr marL="425450">
              <a:buClr>
                <a:srgbClr val="FF9900"/>
              </a:buClr>
              <a:buFont typeface="Wingdings" pitchFamily="2" charset="2"/>
              <a:buChar char="ü"/>
              <a:defRPr/>
            </a:pPr>
            <a:endParaRPr lang="it-IT" dirty="0">
              <a:solidFill>
                <a:schemeClr val="tx2"/>
              </a:solidFill>
            </a:endParaRPr>
          </a:p>
          <a:p>
            <a:pPr marL="425450">
              <a:buClr>
                <a:srgbClr val="FF9900"/>
              </a:buClr>
              <a:defRPr/>
            </a:pPr>
            <a:endParaRPr lang="it-IT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40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Tabelle dati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9038"/>
            <a:ext cx="8229600" cy="4525962"/>
          </a:xfrm>
          <a:noFill/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r>
              <a:rPr lang="it-IT" sz="2400" dirty="0" smtClean="0"/>
              <a:t>Regole per i nomi tabelle in sas:</a:t>
            </a:r>
          </a:p>
          <a:p>
            <a:pPr eaLnBrk="1" hangingPunct="1">
              <a:buFontTx/>
              <a:buNone/>
            </a:pPr>
            <a:endParaRPr lang="it-IT" sz="1200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it-IT" sz="2400" dirty="0" smtClean="0"/>
              <a:t>Possono essere composti da un minimo di un 1 carattere ad un massimo di 32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it-IT" sz="2400" dirty="0" smtClean="0"/>
              <a:t>Possono essere alfanumerici (contenere sia numeri che lettere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it-IT" sz="2400" dirty="0" smtClean="0"/>
              <a:t>Possono contenere il simbolo _ (</a:t>
            </a:r>
            <a:r>
              <a:rPr lang="it-IT" sz="2400" i="1" dirty="0" smtClean="0"/>
              <a:t>underscore</a:t>
            </a:r>
            <a:r>
              <a:rPr lang="it-IT" sz="2400" dirty="0" smtClean="0"/>
              <a:t>)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it-IT" sz="2400" dirty="0" smtClean="0"/>
              <a:t>Devono iniziare sempre con una lettera alfabetica o con il simbolo _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it-IT" sz="2400" dirty="0"/>
              <a:t>N</a:t>
            </a:r>
            <a:r>
              <a:rPr lang="it-IT" sz="2400" dirty="0" smtClean="0"/>
              <a:t>on possono contenere spazi</a:t>
            </a: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724400"/>
            <a:ext cx="3485139" cy="1707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7541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Le variabili 1/3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2"/>
          </a:xfrm>
          <a:noFill/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r>
              <a:rPr lang="it-IT" sz="2400" dirty="0"/>
              <a:t>Regole per i nomi </a:t>
            </a:r>
            <a:r>
              <a:rPr lang="it-IT" sz="2400" dirty="0" smtClean="0"/>
              <a:t>variabili in </a:t>
            </a:r>
            <a:r>
              <a:rPr lang="it-IT" sz="2400" dirty="0"/>
              <a:t>sas:</a:t>
            </a:r>
          </a:p>
          <a:p>
            <a:pPr eaLnBrk="1" hangingPunct="1">
              <a:buFontTx/>
              <a:buNone/>
            </a:pPr>
            <a:endParaRPr lang="it-IT" sz="1200" dirty="0"/>
          </a:p>
          <a:p>
            <a:pPr marL="514350" indent="-514350" eaLnBrk="1" hangingPunct="1">
              <a:buFont typeface="+mj-lt"/>
              <a:buAutoNum type="arabicPeriod"/>
            </a:pPr>
            <a:r>
              <a:rPr lang="it-IT" sz="2400" dirty="0"/>
              <a:t>Possono essere composti da un minimo di un 1 carattere ad un massimo di 32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it-IT" sz="2400" dirty="0"/>
              <a:t>Possono essere alfanumerici (contenere sia numeri che lettere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it-IT" sz="2400" dirty="0"/>
              <a:t>Possono contenere il simbolo _ (</a:t>
            </a:r>
            <a:r>
              <a:rPr lang="it-IT" sz="2400" i="1" dirty="0"/>
              <a:t>underscore</a:t>
            </a:r>
            <a:r>
              <a:rPr lang="it-IT" sz="2400" dirty="0"/>
              <a:t>)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it-IT" sz="2400" dirty="0"/>
              <a:t>Devono iniziare sempre con una lettera alfabetica o con il simbolo _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it-IT" sz="2400" dirty="0"/>
              <a:t>Non possono contenere spazi</a:t>
            </a:r>
          </a:p>
          <a:p>
            <a:pPr eaLnBrk="1" hangingPunct="1"/>
            <a:endParaRPr lang="it-IT" sz="2400" dirty="0" smtClean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640" y="5334000"/>
            <a:ext cx="6270171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690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Le variabili 2/3</a:t>
            </a:r>
          </a:p>
        </p:txBody>
      </p:sp>
      <p:sp>
        <p:nvSpPr>
          <p:cNvPr id="20483" name="Text Box 6"/>
          <p:cNvSpPr txBox="1">
            <a:spLocks noChangeArrowheads="1"/>
          </p:cNvSpPr>
          <p:nvPr/>
        </p:nvSpPr>
        <p:spPr bwMode="auto">
          <a:xfrm>
            <a:off x="381000" y="1295400"/>
            <a:ext cx="7848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it-IT" sz="2400" b="1" dirty="0">
                <a:cs typeface="Times New Roman" pitchFamily="18" charset="0"/>
              </a:rPr>
              <a:t>Tipologia: </a:t>
            </a:r>
          </a:p>
          <a:p>
            <a:pPr eaLnBrk="1" hangingPunct="1">
              <a:spcBef>
                <a:spcPct val="20000"/>
              </a:spcBef>
            </a:pPr>
            <a:endParaRPr lang="it-IT" sz="2400" b="1" noProof="1">
              <a:cs typeface="Times New Roman" pitchFamily="18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it-IT" sz="2400" dirty="0">
                <a:cs typeface="Times New Roman" pitchFamily="18" charset="0"/>
              </a:rPr>
              <a:t> </a:t>
            </a:r>
            <a:r>
              <a:rPr lang="it-IT" sz="2400" i="1" u="sng" dirty="0">
                <a:cs typeface="Times New Roman" pitchFamily="18" charset="0"/>
              </a:rPr>
              <a:t>Alfanumeriche</a:t>
            </a:r>
            <a:r>
              <a:rPr lang="it-IT" sz="2400" dirty="0">
                <a:cs typeface="Times New Roman" pitchFamily="18" charset="0"/>
              </a:rPr>
              <a:t>: sulle quali </a:t>
            </a:r>
            <a:r>
              <a:rPr lang="it-IT" sz="2400" dirty="0">
                <a:latin typeface="Tahoma" pitchFamily="34" charset="0"/>
                <a:cs typeface="Times New Roman" pitchFamily="18" charset="0"/>
              </a:rPr>
              <a:t>è</a:t>
            </a:r>
            <a:r>
              <a:rPr lang="it-IT" sz="2400" dirty="0">
                <a:cs typeface="Times New Roman" pitchFamily="18" charset="0"/>
              </a:rPr>
              <a:t> possibile procedere ad operazioni di confronto, </a:t>
            </a:r>
            <a:r>
              <a:rPr lang="it-IT" sz="2400" dirty="0" err="1">
                <a:cs typeface="Times New Roman" pitchFamily="18" charset="0"/>
              </a:rPr>
              <a:t>ordinamento,concatenazione</a:t>
            </a:r>
            <a:r>
              <a:rPr lang="it-IT" sz="2400" dirty="0">
                <a:cs typeface="Times New Roman" pitchFamily="18" charset="0"/>
              </a:rPr>
              <a:t>, selezione. </a:t>
            </a:r>
          </a:p>
          <a:p>
            <a:pPr eaLnBrk="1" hangingPunct="1">
              <a:spcBef>
                <a:spcPct val="20000"/>
              </a:spcBef>
            </a:pPr>
            <a:endParaRPr lang="it-IT" sz="1200" dirty="0">
              <a:cs typeface="Times New Roman" pitchFamily="18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it-IT" sz="2400" i="1" u="sng" noProof="1">
                <a:cs typeface="Times New Roman" pitchFamily="18" charset="0"/>
              </a:rPr>
              <a:t>Numeri</a:t>
            </a:r>
            <a:r>
              <a:rPr lang="it-IT" sz="2400" i="1" u="sng" dirty="0">
                <a:cs typeface="Times New Roman" pitchFamily="18" charset="0"/>
              </a:rPr>
              <a:t>che</a:t>
            </a:r>
            <a:r>
              <a:rPr lang="it-IT" sz="2400" dirty="0">
                <a:cs typeface="Times New Roman" pitchFamily="18" charset="0"/>
              </a:rPr>
              <a:t>: sulle quali </a:t>
            </a:r>
            <a:r>
              <a:rPr lang="it-IT" sz="2400" dirty="0">
                <a:latin typeface="Tahoma" pitchFamily="34" charset="0"/>
                <a:cs typeface="Times New Roman" pitchFamily="18" charset="0"/>
              </a:rPr>
              <a:t>è</a:t>
            </a:r>
            <a:r>
              <a:rPr lang="it-IT" sz="2400" dirty="0">
                <a:cs typeface="Times New Roman" pitchFamily="18" charset="0"/>
              </a:rPr>
              <a:t> possibile effettuare anche operazioni algebriche. </a:t>
            </a:r>
            <a:endParaRPr lang="it-IT" sz="2400" noProof="1">
              <a:cs typeface="Times New Roman" pitchFamily="18" charset="0"/>
            </a:endParaRP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152" y="4343400"/>
            <a:ext cx="4158018" cy="2079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2972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Le variabili 3/3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381000" y="1447800"/>
            <a:ext cx="80772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it-IT" sz="2400" b="1" dirty="0">
                <a:cs typeface="Times New Roman" pitchFamily="18" charset="0"/>
              </a:rPr>
              <a:t>Valori mancanti (</a:t>
            </a:r>
            <a:r>
              <a:rPr lang="it-IT" sz="2400" b="1" dirty="0" err="1">
                <a:cs typeface="Times New Roman" pitchFamily="18" charset="0"/>
              </a:rPr>
              <a:t>missing</a:t>
            </a:r>
            <a:r>
              <a:rPr lang="it-IT" sz="2400" b="1" dirty="0">
                <a:cs typeface="Times New Roman" pitchFamily="18" charset="0"/>
              </a:rPr>
              <a:t>) :</a:t>
            </a:r>
          </a:p>
          <a:p>
            <a:pPr algn="just">
              <a:spcBef>
                <a:spcPct val="50000"/>
              </a:spcBef>
            </a:pPr>
            <a:r>
              <a:rPr lang="it-IT" sz="2400" dirty="0" smtClean="0">
                <a:cs typeface="Times New Roman" pitchFamily="18" charset="0"/>
              </a:rPr>
              <a:t>SAS </a:t>
            </a:r>
            <a:r>
              <a:rPr lang="it-IT" sz="2400" dirty="0">
                <a:cs typeface="Times New Roman" pitchFamily="18" charset="0"/>
              </a:rPr>
              <a:t>riconosce e gestisce autonomamente tale situazione e visualizza il dato mancante come un punto “.” se la variabile è di tipo numerico, e come uno spazio “  “ se è di tipo alfanumerico.</a:t>
            </a:r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199" y="3733800"/>
            <a:ext cx="4890895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>
          <a:xfrm>
            <a:off x="4223982" y="3922594"/>
            <a:ext cx="540446" cy="38100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0" y="4610669"/>
            <a:ext cx="540446" cy="38100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18416" y="5791200"/>
            <a:ext cx="540446" cy="38100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49377" y="5791200"/>
            <a:ext cx="540446" cy="38100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685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Importazione tramite menu (1/2)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52400" y="1295400"/>
            <a:ext cx="9067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000">
                <a:cs typeface="Tahoma" pitchFamily="34" charset="0"/>
              </a:rPr>
              <a:t>È possibile procedere all’importazione di un file tramite una semplice procedura guidata a cui si accede da menu. Si rivela molto utile e supporta l’importazione di numerose tipologie di file (.xls, .txt, …).</a:t>
            </a:r>
          </a:p>
          <a:p>
            <a:pPr eaLnBrk="1" hangingPunct="1"/>
            <a:r>
              <a:rPr lang="it-IT" sz="2000" i="1">
                <a:cs typeface="Tahoma" pitchFamily="34" charset="0"/>
              </a:rPr>
              <a:t>Esempio: </a:t>
            </a:r>
            <a:r>
              <a:rPr lang="it-IT" i="1"/>
              <a:t>importazione di un file Excel denominato “c:\corso\prova.xls”. </a:t>
            </a:r>
            <a:endParaRPr lang="it-IT" sz="2000" i="1" noProof="1">
              <a:cs typeface="Times New Roman" pitchFamily="18" charset="0"/>
            </a:endParaRPr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79375" y="2743200"/>
            <a:ext cx="8607425" cy="3843337"/>
            <a:chOff x="242" y="1851"/>
            <a:chExt cx="5422" cy="2421"/>
          </a:xfrm>
        </p:grpSpPr>
        <p:pic>
          <p:nvPicPr>
            <p:cNvPr id="22533" name="Picture 5" descr="pp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1851"/>
              <a:ext cx="3714" cy="2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4" name="AutoShape 6"/>
            <p:cNvSpPr>
              <a:spLocks noChangeArrowheads="1"/>
            </p:cNvSpPr>
            <p:nvPr/>
          </p:nvSpPr>
          <p:spPr bwMode="auto">
            <a:xfrm>
              <a:off x="1872" y="2544"/>
              <a:ext cx="1440" cy="192"/>
            </a:xfrm>
            <a:prstGeom prst="curvedDownArrow">
              <a:avLst>
                <a:gd name="adj1" fmla="val 150000"/>
                <a:gd name="adj2" fmla="val 300000"/>
                <a:gd name="adj3" fmla="val 33333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535" name="AutoShape 7"/>
            <p:cNvSpPr>
              <a:spLocks noChangeArrowheads="1"/>
            </p:cNvSpPr>
            <p:nvPr/>
          </p:nvSpPr>
          <p:spPr bwMode="auto">
            <a:xfrm>
              <a:off x="4896" y="2688"/>
              <a:ext cx="288" cy="1152"/>
            </a:xfrm>
            <a:prstGeom prst="curvedLeftArrow">
              <a:avLst>
                <a:gd name="adj1" fmla="val 80000"/>
                <a:gd name="adj2" fmla="val 160000"/>
                <a:gd name="adj3" fmla="val 33333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536" name="Text Box 8"/>
            <p:cNvSpPr txBox="1">
              <a:spLocks noChangeArrowheads="1"/>
            </p:cNvSpPr>
            <p:nvPr/>
          </p:nvSpPr>
          <p:spPr bwMode="auto">
            <a:xfrm>
              <a:off x="242" y="2461"/>
              <a:ext cx="1008" cy="17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sz="1200" b="1"/>
                <a:t>File </a:t>
              </a:r>
              <a:r>
                <a:rPr lang="it-IT" sz="1200" b="1">
                  <a:sym typeface="Wingdings" pitchFamily="2" charset="2"/>
                </a:rPr>
                <a:t> Import Data</a:t>
              </a:r>
              <a:endParaRPr lang="en-US" sz="1200" b="1"/>
            </a:p>
          </p:txBody>
        </p:sp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>
              <a:off x="1248" y="2616"/>
              <a:ext cx="240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8" name="Text Box 10"/>
            <p:cNvSpPr txBox="1">
              <a:spLocks noChangeArrowheads="1"/>
            </p:cNvSpPr>
            <p:nvPr/>
          </p:nvSpPr>
          <p:spPr bwMode="auto">
            <a:xfrm>
              <a:off x="3504" y="1968"/>
              <a:ext cx="1680" cy="294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sz="1200" b="1">
                  <a:sym typeface="Wingdings" pitchFamily="2" charset="2"/>
                </a:rPr>
                <a:t>Selezionare tipo di file (excel, txt,…)</a:t>
              </a:r>
              <a:endParaRPr lang="it-IT" sz="1200" b="1" noProof="1">
                <a:sym typeface="Wingdings" pitchFamily="2" charset="2"/>
              </a:endParaRPr>
            </a:p>
          </p:txBody>
        </p:sp>
        <p:sp>
          <p:nvSpPr>
            <p:cNvPr id="22539" name="Line 11"/>
            <p:cNvSpPr>
              <a:spLocks noChangeShapeType="1"/>
            </p:cNvSpPr>
            <p:nvPr/>
          </p:nvSpPr>
          <p:spPr bwMode="auto">
            <a:xfrm>
              <a:off x="4080" y="2256"/>
              <a:ext cx="384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Text Box 12"/>
            <p:cNvSpPr txBox="1">
              <a:spLocks noChangeArrowheads="1"/>
            </p:cNvSpPr>
            <p:nvPr/>
          </p:nvSpPr>
          <p:spPr bwMode="auto">
            <a:xfrm>
              <a:off x="5088" y="3888"/>
              <a:ext cx="57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sz="1200" b="1"/>
                <a:t>Percorso fisico C:\</a:t>
              </a:r>
              <a:endParaRPr lang="en-US" sz="1200" b="1"/>
            </a:p>
          </p:txBody>
        </p:sp>
        <p:sp>
          <p:nvSpPr>
            <p:cNvPr id="22541" name="Line 13"/>
            <p:cNvSpPr>
              <a:spLocks noChangeShapeType="1"/>
            </p:cNvSpPr>
            <p:nvPr/>
          </p:nvSpPr>
          <p:spPr bwMode="auto">
            <a:xfrm flipH="1" flipV="1">
              <a:off x="4224" y="3648"/>
              <a:ext cx="86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684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Importazione tramite menu (2/2)</a:t>
            </a:r>
            <a:endParaRPr lang="en-US" smtClean="0">
              <a:solidFill>
                <a:srgbClr val="FF9900"/>
              </a:solidFill>
            </a:endParaRPr>
          </a:p>
        </p:txBody>
      </p:sp>
      <p:grpSp>
        <p:nvGrpSpPr>
          <p:cNvPr id="23555" name="Group 12"/>
          <p:cNvGrpSpPr>
            <a:grpSpLocks/>
          </p:cNvGrpSpPr>
          <p:nvPr/>
        </p:nvGrpSpPr>
        <p:grpSpPr bwMode="auto">
          <a:xfrm>
            <a:off x="228600" y="990600"/>
            <a:ext cx="8686800" cy="5635625"/>
            <a:chOff x="144" y="770"/>
            <a:chExt cx="5472" cy="3550"/>
          </a:xfrm>
        </p:grpSpPr>
        <p:pic>
          <p:nvPicPr>
            <p:cNvPr id="23556" name="Picture 4" descr="PP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7" y="770"/>
              <a:ext cx="4341" cy="2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57" name="Text Box 5"/>
            <p:cNvSpPr txBox="1">
              <a:spLocks noChangeArrowheads="1"/>
            </p:cNvSpPr>
            <p:nvPr/>
          </p:nvSpPr>
          <p:spPr bwMode="auto">
            <a:xfrm>
              <a:off x="144" y="1722"/>
              <a:ext cx="100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sz="1200" b="1"/>
                <a:t>Scegliere foglio excel da importare</a:t>
              </a:r>
              <a:endParaRPr lang="en-US" sz="1200" b="1"/>
            </a:p>
          </p:txBody>
        </p:sp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 flipV="1">
              <a:off x="1152" y="1344"/>
              <a:ext cx="100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4368" y="858"/>
              <a:ext cx="124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sz="1200" b="1"/>
                <a:t>Scegliere la libreria e nome del Data Set SAS</a:t>
              </a:r>
              <a:endParaRPr lang="en-US" sz="1200" b="1"/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 flipH="1">
              <a:off x="4272" y="1152"/>
              <a:ext cx="672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Text Box 9"/>
            <p:cNvSpPr txBox="1">
              <a:spLocks noChangeArrowheads="1"/>
            </p:cNvSpPr>
            <p:nvPr/>
          </p:nvSpPr>
          <p:spPr bwMode="auto">
            <a:xfrm>
              <a:off x="3792" y="3552"/>
              <a:ext cx="1776" cy="639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sz="1200" b="1">
                  <a:cs typeface="Times New Roman" pitchFamily="18" charset="0"/>
                </a:rPr>
                <a:t>L</a:t>
              </a:r>
              <a:r>
                <a:rPr lang="it-IT" sz="1200" b="1">
                  <a:latin typeface="Tahoma" pitchFamily="34" charset="0"/>
                  <a:cs typeface="Times New Roman" pitchFamily="18" charset="0"/>
                </a:rPr>
                <a:t>’</a:t>
              </a:r>
              <a:r>
                <a:rPr lang="it-IT" sz="1200" b="1">
                  <a:cs typeface="Times New Roman" pitchFamily="18" charset="0"/>
                </a:rPr>
                <a:t>ultimo passaggio </a:t>
              </a:r>
              <a:r>
                <a:rPr lang="it-IT" sz="1200" b="1">
                  <a:latin typeface="Tahoma" pitchFamily="34" charset="0"/>
                  <a:cs typeface="Times New Roman" pitchFamily="18" charset="0"/>
                </a:rPr>
                <a:t>è</a:t>
              </a:r>
              <a:r>
                <a:rPr lang="it-IT" sz="1200" b="1">
                  <a:cs typeface="Times New Roman" pitchFamily="18" charset="0"/>
                </a:rPr>
                <a:t> opzionale. Premendo su </a:t>
              </a:r>
              <a:r>
                <a:rPr lang="it-IT" sz="1200" b="1">
                  <a:latin typeface="Tahoma" pitchFamily="34" charset="0"/>
                  <a:cs typeface="Times New Roman" pitchFamily="18" charset="0"/>
                </a:rPr>
                <a:t>“</a:t>
              </a:r>
              <a:r>
                <a:rPr lang="it-IT" sz="1200" b="1">
                  <a:cs typeface="Times New Roman" pitchFamily="18" charset="0"/>
                </a:rPr>
                <a:t>Finish</a:t>
              </a:r>
              <a:r>
                <a:rPr lang="it-IT" sz="1200" b="1">
                  <a:latin typeface="Tahoma" pitchFamily="34" charset="0"/>
                  <a:cs typeface="Times New Roman" pitchFamily="18" charset="0"/>
                </a:rPr>
                <a:t>”</a:t>
              </a:r>
              <a:r>
                <a:rPr lang="it-IT" sz="1200" b="1">
                  <a:cs typeface="Times New Roman" pitchFamily="18" charset="0"/>
                </a:rPr>
                <a:t> il dataset WORK.PROVA (ed eventualmente il codice di importazione) viene creato</a:t>
              </a:r>
              <a:r>
                <a:rPr lang="it-IT" sz="1200">
                  <a:cs typeface="Times New Roman" pitchFamily="18" charset="0"/>
                </a:rPr>
                <a:t>.</a:t>
              </a:r>
              <a:endParaRPr lang="it-IT" sz="1200" noProof="1">
                <a:cs typeface="Times New Roman" pitchFamily="18" charset="0"/>
              </a:endParaRPr>
            </a:p>
          </p:txBody>
        </p:sp>
        <p:sp>
          <p:nvSpPr>
            <p:cNvPr id="23562" name="AutoShape 10"/>
            <p:cNvSpPr>
              <a:spLocks noChangeArrowheads="1"/>
            </p:cNvSpPr>
            <p:nvPr/>
          </p:nvSpPr>
          <p:spPr bwMode="auto">
            <a:xfrm rot="-1732159">
              <a:off x="2400" y="1536"/>
              <a:ext cx="192" cy="1200"/>
            </a:xfrm>
            <a:prstGeom prst="curvedRightArrow">
              <a:avLst>
                <a:gd name="adj1" fmla="val 125000"/>
                <a:gd name="adj2" fmla="val 250000"/>
                <a:gd name="adj3" fmla="val 33333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563" name="AutoShape 11"/>
            <p:cNvSpPr>
              <a:spLocks noChangeArrowheads="1"/>
            </p:cNvSpPr>
            <p:nvPr/>
          </p:nvSpPr>
          <p:spPr bwMode="auto">
            <a:xfrm rot="-1732159">
              <a:off x="3312" y="3120"/>
              <a:ext cx="192" cy="1200"/>
            </a:xfrm>
            <a:prstGeom prst="curvedRightArrow">
              <a:avLst>
                <a:gd name="adj1" fmla="val 125000"/>
                <a:gd name="adj2" fmla="val 250000"/>
                <a:gd name="adj3" fmla="val 33333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0992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13716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Esercizio: costruire</a:t>
            </a:r>
            <a:br>
              <a:rPr lang="it-IT" dirty="0" smtClean="0">
                <a:solidFill>
                  <a:srgbClr val="FF9900"/>
                </a:solidFill>
              </a:rPr>
            </a:br>
            <a:r>
              <a:rPr lang="it-IT" dirty="0" smtClean="0">
                <a:solidFill>
                  <a:srgbClr val="FF9900"/>
                </a:solidFill>
              </a:rPr>
              <a:t>una base dati (1/2)</a:t>
            </a:r>
            <a:endParaRPr lang="en-GB" sz="40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it-IT" sz="2400" dirty="0" smtClean="0"/>
              <a:t>Costruire una base dati (file </a:t>
            </a:r>
            <a:r>
              <a:rPr lang="it-IT" sz="2400" dirty="0" err="1" smtClean="0"/>
              <a:t>excel</a:t>
            </a:r>
            <a:r>
              <a:rPr lang="it-IT" sz="2400" dirty="0" smtClean="0"/>
              <a:t>) partendo dai dati raccolti nei 3 questionari compilati </a:t>
            </a:r>
          </a:p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it-IT" sz="2400" dirty="0" smtClean="0"/>
              <a:t>E’ necessario avere una variabile come un codice identificativo univoco dei questionari </a:t>
            </a:r>
          </a:p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it-IT" sz="2400" dirty="0" smtClean="0"/>
              <a:t>Per ogni domanda definire </a:t>
            </a:r>
            <a:r>
              <a:rPr lang="it-IT" sz="2400" dirty="0" smtClean="0">
                <a:sym typeface="Wingdings" pitchFamily="2" charset="2"/>
              </a:rPr>
              <a:t>una (nel caso di domande a risposta singola) o più (nel caso di domande a risposta multipla) variabili</a:t>
            </a:r>
          </a:p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it-IT" sz="2400" dirty="0" smtClean="0"/>
              <a:t>Identificare ogni variabile con un nome facilmente riconducibile alla domanda corrispondente</a:t>
            </a:r>
          </a:p>
        </p:txBody>
      </p:sp>
    </p:spTree>
    <p:extLst>
      <p:ext uri="{BB962C8B-B14F-4D97-AF65-F5344CB8AC3E}">
        <p14:creationId xmlns:p14="http://schemas.microsoft.com/office/powerpoint/2010/main" val="1107719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13716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Esercizio: costruire</a:t>
            </a:r>
            <a:br>
              <a:rPr lang="it-IT" dirty="0" smtClean="0">
                <a:solidFill>
                  <a:srgbClr val="FF9900"/>
                </a:solidFill>
              </a:rPr>
            </a:br>
            <a:r>
              <a:rPr lang="it-IT" dirty="0" smtClean="0">
                <a:solidFill>
                  <a:srgbClr val="FF9900"/>
                </a:solidFill>
              </a:rPr>
              <a:t>una base dati (2/2)</a:t>
            </a:r>
            <a:endParaRPr lang="en-GB" sz="40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229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it-IT" sz="2400" dirty="0" smtClean="0"/>
              <a:t>Salvare il file </a:t>
            </a:r>
            <a:r>
              <a:rPr lang="it-IT" sz="2400" dirty="0" err="1" smtClean="0"/>
              <a:t>excel</a:t>
            </a:r>
            <a:r>
              <a:rPr lang="it-IT" sz="2400" dirty="0" smtClean="0"/>
              <a:t> Database.xls in una directory locale</a:t>
            </a:r>
          </a:p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it-IT" sz="2400" dirty="0" smtClean="0"/>
              <a:t>Aprire SAS e allocare la libreria </a:t>
            </a:r>
            <a:r>
              <a:rPr lang="it-IT" sz="2000" i="1" u="sng" dirty="0" smtClean="0"/>
              <a:t>corso</a:t>
            </a:r>
            <a:r>
              <a:rPr lang="it-IT" sz="2000" i="1" dirty="0" smtClean="0"/>
              <a:t>  </a:t>
            </a:r>
            <a:r>
              <a:rPr lang="it-IT" sz="2400" dirty="0" smtClean="0"/>
              <a:t>che punti alla directory locale nella quale si trova il file </a:t>
            </a:r>
            <a:r>
              <a:rPr lang="it-IT" sz="2400" dirty="0" err="1" smtClean="0"/>
              <a:t>excel</a:t>
            </a:r>
            <a:endParaRPr lang="it-IT" sz="2800" i="1" u="sng" dirty="0" smtClean="0"/>
          </a:p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it-IT" sz="2400" dirty="0" smtClean="0"/>
              <a:t>Importare il file </a:t>
            </a:r>
            <a:r>
              <a:rPr lang="it-IT" sz="2400" dirty="0" err="1" smtClean="0"/>
              <a:t>excel</a:t>
            </a:r>
            <a:r>
              <a:rPr lang="it-IT" sz="2400" dirty="0" smtClean="0"/>
              <a:t> e salvarlo nella libreria corso</a:t>
            </a:r>
          </a:p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it-IT" sz="2400" dirty="0" smtClean="0"/>
              <a:t>Assicurarsi che il file si apra e che sia stato correttamente importato.</a:t>
            </a:r>
          </a:p>
          <a:p>
            <a:pPr lvl="1" eaLnBrk="1" hangingPunct="1">
              <a:spcBef>
                <a:spcPts val="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it-IT" sz="2000" dirty="0" smtClean="0"/>
              <a:t>Quante righe ha la tabella?</a:t>
            </a:r>
          </a:p>
          <a:p>
            <a:pPr lvl="1" eaLnBrk="1" hangingPunct="1">
              <a:spcBef>
                <a:spcPts val="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it-IT" sz="2000" dirty="0" smtClean="0"/>
              <a:t>Quante colonna ha la tabella?</a:t>
            </a:r>
          </a:p>
          <a:p>
            <a:pPr lvl="1" eaLnBrk="1" hangingPunct="1">
              <a:spcBef>
                <a:spcPts val="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it-IT" sz="2000" dirty="0" smtClean="0"/>
              <a:t>Quale facoltà frequenta l’intervistato che ha compilato il primo questionario?</a:t>
            </a:r>
          </a:p>
        </p:txBody>
      </p:sp>
    </p:spTree>
    <p:extLst>
      <p:ext uri="{BB962C8B-B14F-4D97-AF65-F5344CB8AC3E}">
        <p14:creationId xmlns:p14="http://schemas.microsoft.com/office/powerpoint/2010/main" val="252001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it-IT" sz="40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 Metodi Quantitativi per Economia, Finanza e Management</a:t>
            </a:r>
            <a:endParaRPr lang="en-US" sz="4000" kern="0" dirty="0">
              <a:solidFill>
                <a:srgbClr val="FF99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869696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191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65996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Allocare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una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libreria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08533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900112" y="3090862"/>
            <a:ext cx="1920240" cy="1645920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Convertire un questionario in forma tabellare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38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77020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Iniziare a conoscere l’ambiente Sas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701946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37960" y="3078480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Tabelle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in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Sas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48652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31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algn="l" eaLnBrk="1" hangingPunct="1"/>
            <a:r>
              <a:rPr lang="it-IT" sz="3200" dirty="0" smtClean="0">
                <a:solidFill>
                  <a:srgbClr val="FF9900"/>
                </a:solidFill>
              </a:rPr>
              <a:t>Conversione Questionario - </a:t>
            </a:r>
            <a:r>
              <a:rPr lang="it-IT" sz="3200" dirty="0" err="1" smtClean="0">
                <a:solidFill>
                  <a:srgbClr val="FF9900"/>
                </a:solidFill>
              </a:rPr>
              <a:t>Step</a:t>
            </a:r>
            <a:endParaRPr lang="en-GB" sz="2800" dirty="0" smtClean="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33400" y="1066800"/>
            <a:ext cx="8305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/>
              <a:t>La raccolta -tramite questionario- di dati utili per effettuare analisi statistiche procede attraverso i seguenti </a:t>
            </a:r>
            <a:r>
              <a:rPr lang="it-IT" sz="2400" dirty="0" err="1"/>
              <a:t>step</a:t>
            </a:r>
            <a:r>
              <a:rPr lang="it-IT" sz="2400" dirty="0"/>
              <a:t>:</a:t>
            </a:r>
            <a:endParaRPr lang="en-US" sz="2400" dirty="0"/>
          </a:p>
        </p:txBody>
      </p:sp>
      <p:pic>
        <p:nvPicPr>
          <p:cNvPr id="5124" name="Picture 5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0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ight Arrow 7"/>
          <p:cNvSpPr/>
          <p:nvPr/>
        </p:nvSpPr>
        <p:spPr bwMode="auto">
          <a:xfrm>
            <a:off x="1600200" y="3352800"/>
            <a:ext cx="762000" cy="733425"/>
          </a:xfrm>
          <a:prstGeom prst="rightArrow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5126" name="Picture 8" descr="gent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352800"/>
            <a:ext cx="12001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ight Arrow 10"/>
          <p:cNvSpPr/>
          <p:nvPr/>
        </p:nvSpPr>
        <p:spPr bwMode="auto">
          <a:xfrm>
            <a:off x="4191000" y="3352800"/>
            <a:ext cx="762000" cy="733425"/>
          </a:xfrm>
          <a:prstGeom prst="rightArrow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5128" name="Picture 12" descr="exce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124200"/>
            <a:ext cx="13335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TextBox 13"/>
          <p:cNvSpPr txBox="1">
            <a:spLocks noChangeArrowheads="1"/>
          </p:cNvSpPr>
          <p:nvPr/>
        </p:nvSpPr>
        <p:spPr bwMode="auto">
          <a:xfrm>
            <a:off x="152400" y="42672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1200" b="1"/>
              <a:t>PREDISPORRE IL QUESTIONARIO</a:t>
            </a:r>
            <a:endParaRPr lang="en-US" sz="1200" b="1"/>
          </a:p>
        </p:txBody>
      </p:sp>
      <p:sp>
        <p:nvSpPr>
          <p:cNvPr id="5130" name="TextBox 14"/>
          <p:cNvSpPr txBox="1">
            <a:spLocks noChangeArrowheads="1"/>
          </p:cNvSpPr>
          <p:nvPr/>
        </p:nvSpPr>
        <p:spPr bwMode="auto">
          <a:xfrm>
            <a:off x="2438400" y="4114800"/>
            <a:ext cx="16002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1200" b="1"/>
              <a:t>SOMMINISTRARE</a:t>
            </a:r>
          </a:p>
          <a:p>
            <a:pPr algn="ctr" eaLnBrk="1" hangingPunct="1"/>
            <a:r>
              <a:rPr lang="it-IT" sz="1200" b="1"/>
              <a:t>I QUESTIONARI</a:t>
            </a:r>
            <a:endParaRPr lang="en-US" sz="1200" b="1"/>
          </a:p>
        </p:txBody>
      </p:sp>
      <p:graphicFrame>
        <p:nvGraphicFramePr>
          <p:cNvPr id="12" name="Diagram 11"/>
          <p:cNvGraphicFramePr/>
          <p:nvPr/>
        </p:nvGraphicFramePr>
        <p:xfrm>
          <a:off x="5105400" y="2971800"/>
          <a:ext cx="13716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3" name="Right Arrow 12"/>
          <p:cNvSpPr/>
          <p:nvPr/>
        </p:nvSpPr>
        <p:spPr bwMode="auto">
          <a:xfrm>
            <a:off x="6553200" y="3381375"/>
            <a:ext cx="762000" cy="733425"/>
          </a:xfrm>
          <a:prstGeom prst="rightArrow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133" name="TextBox 14"/>
          <p:cNvSpPr txBox="1">
            <a:spLocks noChangeArrowheads="1"/>
          </p:cNvSpPr>
          <p:nvPr/>
        </p:nvSpPr>
        <p:spPr bwMode="auto">
          <a:xfrm>
            <a:off x="4953000" y="4648200"/>
            <a:ext cx="1600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1200" b="1">
                <a:sym typeface="Wingdings" pitchFamily="2" charset="2"/>
              </a:rPr>
              <a:t>PER OGNI DOMANDA DEFINIRE UNA O PIU’ VARIABILI STATISTICHE</a:t>
            </a:r>
            <a:endParaRPr lang="en-US" sz="1200" b="1"/>
          </a:p>
        </p:txBody>
      </p:sp>
      <p:sp>
        <p:nvSpPr>
          <p:cNvPr id="5134" name="TextBox 14"/>
          <p:cNvSpPr txBox="1">
            <a:spLocks noChangeArrowheads="1"/>
          </p:cNvSpPr>
          <p:nvPr/>
        </p:nvSpPr>
        <p:spPr bwMode="auto">
          <a:xfrm>
            <a:off x="7421563" y="42672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1200" b="1"/>
              <a:t>DATA ENTRY IN UN FILE EXCEL</a:t>
            </a:r>
            <a:endParaRPr lang="en-US" sz="1200" b="1"/>
          </a:p>
        </p:txBody>
      </p:sp>
      <p:sp>
        <p:nvSpPr>
          <p:cNvPr id="20" name="Flowchart: Process 19"/>
          <p:cNvSpPr/>
          <p:nvPr/>
        </p:nvSpPr>
        <p:spPr bwMode="auto">
          <a:xfrm>
            <a:off x="228600" y="2514600"/>
            <a:ext cx="1295400" cy="381000"/>
          </a:xfrm>
          <a:prstGeom prst="flowChartProcess">
            <a:avLst/>
          </a:prstGeom>
          <a:noFill/>
          <a:ln w="34925" cap="flat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ash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dirty="0">
                <a:solidFill>
                  <a:schemeClr val="accent2"/>
                </a:solidFill>
              </a:rPr>
              <a:t>1°step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1" name="Flowchart: Process 20"/>
          <p:cNvSpPr/>
          <p:nvPr/>
        </p:nvSpPr>
        <p:spPr bwMode="auto">
          <a:xfrm>
            <a:off x="2514600" y="2514600"/>
            <a:ext cx="1295400" cy="369332"/>
          </a:xfrm>
          <a:prstGeom prst="flowChartProcess">
            <a:avLst/>
          </a:prstGeom>
          <a:noFill/>
          <a:ln w="34925" cap="flat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ash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dirty="0">
                <a:solidFill>
                  <a:schemeClr val="accent2"/>
                </a:solidFill>
              </a:rPr>
              <a:t>2°step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2" name="Flowchart: Process 21"/>
          <p:cNvSpPr/>
          <p:nvPr/>
        </p:nvSpPr>
        <p:spPr bwMode="auto">
          <a:xfrm>
            <a:off x="5142272" y="2514600"/>
            <a:ext cx="1295400" cy="381000"/>
          </a:xfrm>
          <a:prstGeom prst="flowChartProcess">
            <a:avLst/>
          </a:prstGeom>
          <a:noFill/>
          <a:ln w="34925" cap="flat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ash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dirty="0">
                <a:solidFill>
                  <a:schemeClr val="accent2"/>
                </a:solidFill>
              </a:rPr>
              <a:t>3°step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3" name="Flowchart: Process 22"/>
          <p:cNvSpPr/>
          <p:nvPr/>
        </p:nvSpPr>
        <p:spPr bwMode="auto">
          <a:xfrm>
            <a:off x="7590504" y="2514600"/>
            <a:ext cx="1295400" cy="381000"/>
          </a:xfrm>
          <a:prstGeom prst="flowChartProcess">
            <a:avLst/>
          </a:prstGeom>
          <a:noFill/>
          <a:ln w="34925" cap="flat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ash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dirty="0">
                <a:solidFill>
                  <a:schemeClr val="accent2"/>
                </a:solidFill>
              </a:rPr>
              <a:t>4°step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229600" cy="838200"/>
          </a:xfrm>
        </p:spPr>
        <p:txBody>
          <a:bodyPr/>
          <a:lstStyle/>
          <a:p>
            <a:pPr eaLnBrk="1" hangingPunct="1"/>
            <a:r>
              <a:rPr lang="it-IT" sz="3600" dirty="0" smtClean="0">
                <a:solidFill>
                  <a:srgbClr val="FF9900"/>
                </a:solidFill>
              </a:rPr>
              <a:t>Predisposizione Questionario</a:t>
            </a:r>
            <a:endParaRPr lang="en-GB" sz="3200" dirty="0" smtClean="0"/>
          </a:p>
        </p:txBody>
      </p:sp>
      <p:sp>
        <p:nvSpPr>
          <p:cNvPr id="10291" name="Text Box 3"/>
          <p:cNvSpPr txBox="1">
            <a:spLocks noChangeArrowheads="1"/>
          </p:cNvSpPr>
          <p:nvPr/>
        </p:nvSpPr>
        <p:spPr bwMode="auto">
          <a:xfrm>
            <a:off x="817230" y="1600200"/>
            <a:ext cx="6934200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smtClean="0"/>
              <a:t>Il </a:t>
            </a:r>
            <a:r>
              <a:rPr lang="en-US" sz="2400" dirty="0" err="1" smtClean="0"/>
              <a:t>questionario</a:t>
            </a:r>
            <a:r>
              <a:rPr lang="en-US" sz="2400" dirty="0" smtClean="0"/>
              <a:t> </a:t>
            </a:r>
            <a:r>
              <a:rPr lang="en-US" sz="2400" dirty="0" err="1" smtClean="0"/>
              <a:t>deve</a:t>
            </a:r>
            <a:r>
              <a:rPr lang="en-US" sz="2400" dirty="0" smtClean="0"/>
              <a:t> </a:t>
            </a:r>
            <a:r>
              <a:rPr lang="en-US" sz="2400" dirty="0" err="1" smtClean="0"/>
              <a:t>prevedere</a:t>
            </a:r>
            <a:r>
              <a:rPr lang="en-US" sz="2400" dirty="0" smtClean="0"/>
              <a:t>:</a:t>
            </a:r>
          </a:p>
          <a:p>
            <a:pPr marL="342900" indent="-342900" eaLnBrk="1" hangingPunct="1">
              <a:buFont typeface="Wingdings" pitchFamily="2" charset="2"/>
              <a:buChar char="ü"/>
            </a:pPr>
            <a:r>
              <a:rPr lang="en-US" sz="2400" dirty="0" err="1" smtClean="0"/>
              <a:t>Domande</a:t>
            </a:r>
            <a:r>
              <a:rPr lang="en-US" sz="2400" dirty="0" smtClean="0"/>
              <a:t> </a:t>
            </a:r>
            <a:r>
              <a:rPr lang="en-US" sz="2400" dirty="0" err="1" smtClean="0"/>
              <a:t>anagrafiche</a:t>
            </a:r>
            <a:r>
              <a:rPr lang="en-US" sz="2400" dirty="0" smtClean="0"/>
              <a:t> / </a:t>
            </a:r>
            <a:r>
              <a:rPr lang="en-US" sz="2400" dirty="0" err="1" smtClean="0"/>
              <a:t>sociali</a:t>
            </a:r>
            <a:endParaRPr lang="en-US" sz="2400" dirty="0" smtClean="0"/>
          </a:p>
          <a:p>
            <a:pPr marL="342900" indent="-342900" eaLnBrk="1" hangingPunct="1">
              <a:buFont typeface="Wingdings" pitchFamily="2" charset="2"/>
              <a:buChar char="ü"/>
            </a:pPr>
            <a:r>
              <a:rPr lang="en-US" sz="2400" dirty="0" err="1" smtClean="0"/>
              <a:t>Domande</a:t>
            </a:r>
            <a:r>
              <a:rPr lang="en-US" sz="2400" dirty="0" smtClean="0"/>
              <a:t> relative </a:t>
            </a:r>
            <a:r>
              <a:rPr lang="en-US" sz="2400" dirty="0" err="1" smtClean="0"/>
              <a:t>agli</a:t>
            </a:r>
            <a:r>
              <a:rPr lang="en-US" sz="2400" dirty="0" smtClean="0"/>
              <a:t> </a:t>
            </a:r>
            <a:r>
              <a:rPr lang="en-US" sz="2400" dirty="0" err="1" smtClean="0"/>
              <a:t>obbiettivi</a:t>
            </a:r>
            <a:r>
              <a:rPr lang="en-US" sz="2400" dirty="0" smtClean="0"/>
              <a:t> </a:t>
            </a:r>
            <a:r>
              <a:rPr lang="en-US" sz="2400" dirty="0" err="1" smtClean="0"/>
              <a:t>preposti</a:t>
            </a:r>
            <a:endParaRPr lang="en-US" sz="2400" dirty="0" smtClean="0"/>
          </a:p>
          <a:p>
            <a:pPr marL="342900" indent="-342900" eaLnBrk="1" hangingPunct="1">
              <a:buFont typeface="Wingdings" pitchFamily="2" charset="2"/>
              <a:buChar char="ü"/>
            </a:pPr>
            <a:r>
              <a:rPr lang="en-US" sz="2400" dirty="0" err="1" smtClean="0"/>
              <a:t>Almeno</a:t>
            </a:r>
            <a:r>
              <a:rPr lang="en-US" sz="2400" dirty="0" smtClean="0"/>
              <a:t> 15 </a:t>
            </a:r>
            <a:r>
              <a:rPr lang="en-US" sz="2400" dirty="0" err="1" smtClean="0"/>
              <a:t>domande</a:t>
            </a:r>
            <a:r>
              <a:rPr lang="en-US" sz="2400" dirty="0" smtClean="0"/>
              <a:t> di </a:t>
            </a:r>
            <a:r>
              <a:rPr lang="en-US" sz="2400" dirty="0" err="1" smtClean="0"/>
              <a:t>gradimento</a:t>
            </a:r>
            <a:r>
              <a:rPr lang="en-US" sz="2400" dirty="0" smtClean="0"/>
              <a:t>/</a:t>
            </a:r>
            <a:r>
              <a:rPr lang="en-US" sz="2400" dirty="0" err="1" smtClean="0"/>
              <a:t>importanza</a:t>
            </a:r>
            <a:r>
              <a:rPr lang="en-US" sz="2400" dirty="0" smtClean="0"/>
              <a:t> a cui è </a:t>
            </a:r>
            <a:r>
              <a:rPr lang="en-US" sz="2400" dirty="0" err="1" smtClean="0"/>
              <a:t>possibile</a:t>
            </a:r>
            <a:r>
              <a:rPr lang="en-US" sz="2400" dirty="0" smtClean="0"/>
              <a:t> </a:t>
            </a:r>
            <a:r>
              <a:rPr lang="en-US" sz="2400" dirty="0" err="1" smtClean="0"/>
              <a:t>assegnare</a:t>
            </a:r>
            <a:r>
              <a:rPr lang="en-US" sz="2400" dirty="0" smtClean="0"/>
              <a:t> un </a:t>
            </a:r>
            <a:r>
              <a:rPr lang="en-US" sz="2400" dirty="0" err="1" smtClean="0"/>
              <a:t>punteggio</a:t>
            </a:r>
            <a:r>
              <a:rPr lang="en-US" sz="2400" dirty="0" smtClean="0"/>
              <a:t> </a:t>
            </a:r>
            <a:r>
              <a:rPr lang="en-US" dirty="0" smtClean="0"/>
              <a:t>(</a:t>
            </a:r>
            <a:r>
              <a:rPr lang="en-US" u="sng" dirty="0" err="1" smtClean="0"/>
              <a:t>necessarie</a:t>
            </a:r>
            <a:r>
              <a:rPr lang="en-US" u="sng" dirty="0" smtClean="0"/>
              <a:t> per </a:t>
            </a:r>
            <a:r>
              <a:rPr lang="en-US" u="sng" dirty="0" err="1" smtClean="0"/>
              <a:t>l’analisi</a:t>
            </a:r>
            <a:r>
              <a:rPr lang="en-US" u="sng" dirty="0" smtClean="0"/>
              <a:t> </a:t>
            </a:r>
            <a:r>
              <a:rPr lang="en-US" u="sng" dirty="0" err="1" smtClean="0"/>
              <a:t>fattoriale</a:t>
            </a:r>
            <a:r>
              <a:rPr lang="en-US" dirty="0" smtClean="0"/>
              <a:t>)</a:t>
            </a:r>
          </a:p>
          <a:p>
            <a:pPr marL="342900" indent="-342900" eaLnBrk="1" hangingPunct="1">
              <a:buFont typeface="Wingdings" pitchFamily="2" charset="2"/>
              <a:buChar char="ü"/>
            </a:pPr>
            <a:endParaRPr lang="en-US" sz="2400" dirty="0" smtClean="0"/>
          </a:p>
          <a:p>
            <a:pPr marL="342900" indent="-342900" eaLnBrk="1" hangingPunct="1">
              <a:buFont typeface="Wingdings" pitchFamily="2" charset="2"/>
              <a:buChar char="ü"/>
            </a:pPr>
            <a:endParaRPr lang="en-US" sz="2400" dirty="0"/>
          </a:p>
        </p:txBody>
      </p:sp>
      <p:pic>
        <p:nvPicPr>
          <p:cNvPr id="17" name="Picture 5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>
            <a:hlinkClick r:id="" action="ppaction://ole?verb=1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646435"/>
              </p:ext>
            </p:extLst>
          </p:nvPr>
        </p:nvGraphicFramePr>
        <p:xfrm>
          <a:off x="3581400" y="4876800"/>
          <a:ext cx="1715912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7" name="Document" showAsIcon="1" r:id="rId4" imgW="914400" imgH="771480" progId="Word.Document.8">
                  <p:embed/>
                </p:oleObj>
              </mc:Choice>
              <mc:Fallback>
                <p:oleObj name="Document" showAsIcon="1" r:id="rId4" imgW="914400" imgH="77148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81400" y="4876800"/>
                        <a:ext cx="1715912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801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 txBox="1">
            <a:spLocks noChangeArrowheads="1"/>
          </p:cNvSpPr>
          <p:nvPr/>
        </p:nvSpPr>
        <p:spPr bwMode="auto">
          <a:xfrm>
            <a:off x="457200" y="17526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it-IT" sz="2400" dirty="0"/>
              <a:t>Le tabelle sono insieme di osservazioni (record) costituite da uno o più variabili (campi) e contenenti i dati da elaborare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en-AU" sz="2400" dirty="0" err="1"/>
              <a:t>Ogni</a:t>
            </a:r>
            <a:r>
              <a:rPr lang="en-AU" sz="2400" dirty="0"/>
              <a:t> </a:t>
            </a:r>
            <a:r>
              <a:rPr lang="en-AU" sz="2400" dirty="0" err="1"/>
              <a:t>riga</a:t>
            </a:r>
            <a:r>
              <a:rPr lang="en-AU" sz="2400" dirty="0"/>
              <a:t> </a:t>
            </a:r>
            <a:r>
              <a:rPr lang="en-AU" sz="2400" dirty="0" err="1"/>
              <a:t>corrisponde</a:t>
            </a:r>
            <a:r>
              <a:rPr lang="en-AU" sz="2400" dirty="0"/>
              <a:t> a un </a:t>
            </a:r>
            <a:r>
              <a:rPr lang="en-AU" sz="2400" dirty="0" err="1"/>
              <a:t>questionario</a:t>
            </a:r>
            <a:r>
              <a:rPr lang="en-AU" sz="2400" dirty="0"/>
              <a:t>/</a:t>
            </a:r>
            <a:r>
              <a:rPr lang="en-AU" sz="2400" dirty="0" err="1"/>
              <a:t>intervistato</a:t>
            </a:r>
            <a:endParaRPr lang="en-AU" sz="24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en-AU" sz="2400" dirty="0" err="1"/>
              <a:t>Ogni</a:t>
            </a:r>
            <a:r>
              <a:rPr lang="en-AU" sz="2400" dirty="0"/>
              <a:t> </a:t>
            </a:r>
            <a:r>
              <a:rPr lang="en-AU" sz="2400" dirty="0" err="1"/>
              <a:t>colonna</a:t>
            </a:r>
            <a:r>
              <a:rPr lang="en-AU" sz="2400" dirty="0"/>
              <a:t> </a:t>
            </a:r>
            <a:r>
              <a:rPr lang="en-AU" sz="2400" dirty="0" err="1"/>
              <a:t>corrisponde</a:t>
            </a:r>
            <a:r>
              <a:rPr lang="en-AU" sz="2400" dirty="0"/>
              <a:t> a </a:t>
            </a:r>
            <a:r>
              <a:rPr lang="en-AU" sz="2400" dirty="0" err="1"/>
              <a:t>una</a:t>
            </a:r>
            <a:r>
              <a:rPr lang="en-AU" sz="2400" dirty="0"/>
              <a:t> </a:t>
            </a:r>
            <a:r>
              <a:rPr lang="en-AU" sz="2400" dirty="0" err="1"/>
              <a:t>domanda</a:t>
            </a:r>
            <a:r>
              <a:rPr lang="en-AU" sz="2400" dirty="0"/>
              <a:t>/</a:t>
            </a:r>
            <a:r>
              <a:rPr lang="en-AU" sz="2400" dirty="0" err="1"/>
              <a:t>risposta</a:t>
            </a:r>
            <a:endParaRPr lang="it-IT" sz="2400" dirty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229600" cy="8382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Dal questionario alla base dati</a:t>
            </a:r>
            <a:endParaRPr lang="en-GB" sz="3600" dirty="0" smtClean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389222539"/>
              </p:ext>
            </p:extLst>
          </p:nvPr>
        </p:nvGraphicFramePr>
        <p:xfrm>
          <a:off x="304800" y="152400"/>
          <a:ext cx="10668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Group 44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466138352"/>
              </p:ext>
            </p:extLst>
          </p:nvPr>
        </p:nvGraphicFramePr>
        <p:xfrm>
          <a:off x="1981200" y="4267200"/>
          <a:ext cx="4343400" cy="2209802"/>
        </p:xfrm>
        <a:graphic>
          <a:graphicData uri="http://schemas.openxmlformats.org/drawingml/2006/table">
            <a:tbl>
              <a:tblPr>
                <a:tableStyleId>{74C1A8A3-306A-4EB7-A6B1-4F7E0EB9C5D6}</a:tableStyleId>
              </a:tblPr>
              <a:tblGrid>
                <a:gridCol w="1231710"/>
                <a:gridCol w="1102057"/>
                <a:gridCol w="1166884"/>
                <a:gridCol w="842749"/>
              </a:tblGrid>
              <a:tr h="306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Nome 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Reddito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Provincia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Eta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</a:tr>
              <a:tr h="306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Mario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1000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VE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31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</a:tr>
              <a:tr h="328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Paolo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1500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FI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49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</a:tr>
              <a:tr h="328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Gino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MI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45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</a:tr>
              <a:tr h="328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Nicola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2000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PA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67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</a:tr>
              <a:tr h="306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Matteo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</a:tr>
              <a:tr h="306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</a:tr>
            </a:tbl>
          </a:graphicData>
        </a:graphic>
      </p:graphicFrame>
      <p:sp>
        <p:nvSpPr>
          <p:cNvPr id="10288" name="Text Box 153"/>
          <p:cNvSpPr txBox="1">
            <a:spLocks noChangeArrowheads="1"/>
          </p:cNvSpPr>
          <p:nvPr/>
        </p:nvSpPr>
        <p:spPr bwMode="auto">
          <a:xfrm>
            <a:off x="6237072" y="4313237"/>
            <a:ext cx="2716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sz="2400" b="1" dirty="0">
                <a:solidFill>
                  <a:srgbClr val="FF6600"/>
                </a:solidFill>
              </a:rPr>
              <a:t>variabile (campo)</a:t>
            </a:r>
          </a:p>
        </p:txBody>
      </p:sp>
      <p:sp>
        <p:nvSpPr>
          <p:cNvPr id="10289" name="Text Box 155"/>
          <p:cNvSpPr txBox="1">
            <a:spLocks noChangeArrowheads="1"/>
          </p:cNvSpPr>
          <p:nvPr/>
        </p:nvSpPr>
        <p:spPr bwMode="auto">
          <a:xfrm>
            <a:off x="-304800" y="4775200"/>
            <a:ext cx="25749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sz="2400" b="1" dirty="0">
                <a:solidFill>
                  <a:srgbClr val="0000FF"/>
                </a:solidFill>
              </a:rPr>
              <a:t>osservazione</a:t>
            </a:r>
          </a:p>
          <a:p>
            <a:pPr algn="ctr"/>
            <a:r>
              <a:rPr lang="en-AU" sz="2400" b="1" dirty="0">
                <a:solidFill>
                  <a:srgbClr val="0000FF"/>
                </a:solidFill>
              </a:rPr>
              <a:t>(record)</a:t>
            </a:r>
            <a:endParaRPr lang="it-IT" sz="2400" b="1" dirty="0">
              <a:solidFill>
                <a:srgbClr val="0000FF"/>
              </a:solidFill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5542981" y="3964781"/>
            <a:ext cx="838200" cy="2657474"/>
          </a:xfrm>
          <a:prstGeom prst="ellipse">
            <a:avLst/>
          </a:prstGeom>
          <a:noFill/>
          <a:ln w="3175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1524000" y="5181600"/>
            <a:ext cx="5410200" cy="345282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691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8" grpId="0"/>
      <p:bldP spid="10289" grpId="0"/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99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/>
      <a:lstStyle>
        <a:defPPr marL="552450" indent="-552450" algn="just">
          <a:lnSpc>
            <a:spcPct val="150000"/>
          </a:lnSpc>
          <a:spcBef>
            <a:spcPct val="20000"/>
          </a:spcBef>
          <a:defRPr sz="2400" b="1" kern="0" dirty="0">
            <a:solidFill>
              <a:schemeClr val="tx2"/>
            </a:solidFill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4486</TotalTime>
  <Words>2862</Words>
  <Application>Microsoft Office PowerPoint</Application>
  <PresentationFormat>On-screen Show (4:3)</PresentationFormat>
  <Paragraphs>699</Paragraphs>
  <Slides>47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50" baseType="lpstr">
      <vt:lpstr>Default Design</vt:lpstr>
      <vt:lpstr>Microsoft Word 97 - 2003 Document</vt:lpstr>
      <vt:lpstr>Bitmap Image</vt:lpstr>
      <vt:lpstr>ll Questionario  Introduzione al software SAS</vt:lpstr>
      <vt:lpstr>Orario di ricevimento</vt:lpstr>
      <vt:lpstr>SUDDIVISIONE PER ESERCITAZIONI</vt:lpstr>
      <vt:lpstr>PowerPoint Presentation</vt:lpstr>
      <vt:lpstr>PowerPoint Presentation</vt:lpstr>
      <vt:lpstr> Metodi Quantitativi per Economia, Finanza e Management</vt:lpstr>
      <vt:lpstr>Conversione Questionario - Step</vt:lpstr>
      <vt:lpstr>Predisposizione Questionario</vt:lpstr>
      <vt:lpstr>Dal questionario alla base dati</vt:lpstr>
      <vt:lpstr>Dal questionario alla base dati</vt:lpstr>
      <vt:lpstr>PowerPoint Presentation</vt:lpstr>
      <vt:lpstr>PowerPoint Presentation</vt:lpstr>
      <vt:lpstr>PowerPoint Presentation</vt:lpstr>
      <vt:lpstr>PowerPoint Presentation</vt:lpstr>
      <vt:lpstr>Esempio domanda –  variabile qualitativa ordinale </vt:lpstr>
      <vt:lpstr>Esempio domanda –  variabile qualitativa nominale </vt:lpstr>
      <vt:lpstr>Esempio domanda – variabile qualitativa nominale (1/2)</vt:lpstr>
      <vt:lpstr>Esempio domanda – variabile qualitativa nominale (2/2)</vt:lpstr>
      <vt:lpstr>Esempio domanda – variabile quantitativa </vt:lpstr>
      <vt:lpstr>Domande a risposta multipla (1/3)</vt:lpstr>
      <vt:lpstr>Domande a risposta multipla (2/3)</vt:lpstr>
      <vt:lpstr>PowerPoint Presentation</vt:lpstr>
      <vt:lpstr>Suggerimenti </vt:lpstr>
      <vt:lpstr>Suggerimenti </vt:lpstr>
      <vt:lpstr>Suggerimenti </vt:lpstr>
      <vt:lpstr> Metodi Quantitativi per Economia, Finanza e Management</vt:lpstr>
      <vt:lpstr>PowerPoint Presentation</vt:lpstr>
      <vt:lpstr>Modalità semi-interattiva 1/3</vt:lpstr>
      <vt:lpstr>Modalità semi-interattiva 2/3</vt:lpstr>
      <vt:lpstr>Modalità semi-interattiva 3/3</vt:lpstr>
      <vt:lpstr>Linguaggio SAS 1/2</vt:lpstr>
      <vt:lpstr>Linguaggio SAS 2/2</vt:lpstr>
      <vt:lpstr> Metodi Quantitativi per Economia, Finanza e Management</vt:lpstr>
      <vt:lpstr>Una Libreria SAS </vt:lpstr>
      <vt:lpstr>Una Libreria SAS </vt:lpstr>
      <vt:lpstr>Assegnazione di una libreria 1/3</vt:lpstr>
      <vt:lpstr>Assegnazione di una libreria 2/3</vt:lpstr>
      <vt:lpstr>Assegnazione di una libreria 3/3</vt:lpstr>
      <vt:lpstr> Metodi Quantitativi per Economia, Finanza e Management</vt:lpstr>
      <vt:lpstr>Tabelle dati</vt:lpstr>
      <vt:lpstr>Le variabili 1/3</vt:lpstr>
      <vt:lpstr>Le variabili 2/3</vt:lpstr>
      <vt:lpstr>Le variabili 3/3</vt:lpstr>
      <vt:lpstr>Importazione tramite menu (1/2)</vt:lpstr>
      <vt:lpstr>Importazione tramite menu (2/2)</vt:lpstr>
      <vt:lpstr>Esercizio: costruire una base dati (1/2)</vt:lpstr>
      <vt:lpstr>Esercizio: costruire una base dati (2/2)</vt:lpstr>
    </vt:vector>
  </TitlesOfParts>
  <Company>Nunatac S.r.l.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SAS/BASE</dc:title>
  <dc:creator>vale</dc:creator>
  <cp:lastModifiedBy>Elena Pallini</cp:lastModifiedBy>
  <cp:revision>434</cp:revision>
  <dcterms:created xsi:type="dcterms:W3CDTF">2007-09-04T09:18:53Z</dcterms:created>
  <dcterms:modified xsi:type="dcterms:W3CDTF">2013-10-10T09:24:55Z</dcterms:modified>
</cp:coreProperties>
</file>