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90" r:id="rId2"/>
    <p:sldId id="383" r:id="rId3"/>
    <p:sldId id="386" r:id="rId4"/>
    <p:sldId id="378" r:id="rId5"/>
    <p:sldId id="384" r:id="rId6"/>
    <p:sldId id="379" r:id="rId7"/>
    <p:sldId id="382" r:id="rId8"/>
    <p:sldId id="361" r:id="rId9"/>
    <p:sldId id="321" r:id="rId10"/>
    <p:sldId id="322" r:id="rId11"/>
    <p:sldId id="261" r:id="rId12"/>
    <p:sldId id="323" r:id="rId13"/>
    <p:sldId id="324" r:id="rId14"/>
    <p:sldId id="325" r:id="rId15"/>
    <p:sldId id="326" r:id="rId16"/>
    <p:sldId id="370" r:id="rId17"/>
    <p:sldId id="331" r:id="rId18"/>
    <p:sldId id="332" r:id="rId19"/>
    <p:sldId id="380" r:id="rId20"/>
    <p:sldId id="333" r:id="rId21"/>
    <p:sldId id="336" r:id="rId22"/>
    <p:sldId id="334" r:id="rId23"/>
    <p:sldId id="356" r:id="rId24"/>
    <p:sldId id="335" r:id="rId25"/>
    <p:sldId id="357" r:id="rId26"/>
    <p:sldId id="363" r:id="rId27"/>
    <p:sldId id="385" r:id="rId28"/>
    <p:sldId id="342" r:id="rId29"/>
    <p:sldId id="371" r:id="rId30"/>
    <p:sldId id="345" r:id="rId31"/>
    <p:sldId id="348" r:id="rId32"/>
    <p:sldId id="381" r:id="rId33"/>
    <p:sldId id="364" r:id="rId34"/>
    <p:sldId id="329" r:id="rId35"/>
    <p:sldId id="330" r:id="rId36"/>
    <p:sldId id="373" r:id="rId37"/>
    <p:sldId id="374" r:id="rId38"/>
    <p:sldId id="375" r:id="rId39"/>
    <p:sldId id="376" r:id="rId40"/>
    <p:sldId id="37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FF0000"/>
    <a:srgbClr val="0000FF"/>
    <a:srgbClr val="0066FF"/>
    <a:srgbClr val="E6ECFA"/>
    <a:srgbClr val="DFE7F9"/>
    <a:srgbClr val="CCECFF"/>
    <a:srgbClr val="CCCCFF"/>
    <a:srgbClr val="B1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15AD1A24-4BD7-49F5-9FE3-F63D2A21F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94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973178-FF65-4755-A4D9-B7DF8074EE1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5D0DB-BDCD-43EE-A022-EB8D1015BAA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B73DF0-B299-4958-8909-0999B15DAE4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F88A5A-3240-4101-8A61-93A62569755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BDF8FD-161A-4846-92B6-795D04A5194C}" type="slidenum">
              <a:rPr lang="en-US" altLang="it-IT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BDF8FD-161A-4846-92B6-795D04A5194C}" type="slidenum">
              <a:rPr lang="en-US" altLang="it-IT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0C4212-240D-448C-A375-1F0F9ED0D05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E57DED-2040-41B9-B2ED-58B9B9D7DA9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225CF8-0078-4FEE-B535-0B76744E534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AA521C-B8DE-4038-9E02-B57C33FF226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05C71E-3612-4BCB-B579-CC076DDFFAD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DB9C3F-ADB9-44CD-A416-CEB32DB7F7D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AAB97-7625-4996-8B31-6EFC72834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9138-B207-471B-8FCB-57768AC4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7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BCFE-AA9A-48E8-AC38-223288DC7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165A-6691-4833-B276-ABCFE1DF3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15DA7-6164-4F55-AC21-89901E3F7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1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7F83D-0AB8-4F5D-9B35-3943288D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950A-B527-415B-9DB4-D8C27036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F1D3-1F7A-40D8-9F50-8303E5971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5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EAD7-3AD5-485A-882D-0C44DFEED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5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AD42D-2452-45F5-A839-A0E0C9D3F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2990-4A95-43F2-8557-FE4F04DC4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7F86-D6DF-4B15-A844-9A8A04A1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D7240EDD-3E91-41BF-BF1E-20B1ED405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pallini@liuc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calabretti@liuc.i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Univariata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4448175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n°2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FREQ: Esempio 1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2291" name="Text Box 54"/>
          <p:cNvSpPr txBox="1">
            <a:spLocks noChangeArrowheads="1"/>
          </p:cNvSpPr>
          <p:nvPr/>
        </p:nvSpPr>
        <p:spPr bwMode="auto">
          <a:xfrm>
            <a:off x="762000" y="2714625"/>
            <a:ext cx="6172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operatore;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55"/>
          <p:cNvSpPr txBox="1">
            <a:spLocks noChangeArrowheads="1"/>
          </p:cNvSpPr>
          <p:nvPr/>
        </p:nvSpPr>
        <p:spPr bwMode="auto">
          <a:xfrm>
            <a:off x="609600" y="16002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qualitativa: operatore telefonico</a:t>
            </a:r>
            <a:endParaRPr lang="en-US" sz="240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67689"/>
              </p:ext>
            </p:extLst>
          </p:nvPr>
        </p:nvGraphicFramePr>
        <p:xfrm>
          <a:off x="1371599" y="4152900"/>
          <a:ext cx="6400801" cy="1905000"/>
        </p:xfrm>
        <a:graphic>
          <a:graphicData uri="http://schemas.openxmlformats.org/drawingml/2006/table">
            <a:tbl>
              <a:tblPr/>
              <a:tblGrid>
                <a:gridCol w="1300619"/>
                <a:gridCol w="1417530"/>
                <a:gridCol w="1081414"/>
                <a:gridCol w="1300619"/>
                <a:gridCol w="1300619"/>
              </a:tblGrid>
              <a:tr h="3175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operatore</a:t>
                      </a:r>
                      <a:endParaRPr lang="en-US" sz="12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Percent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Cumulative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Cumulative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Percent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Tim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23.31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23.31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Tre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5.08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28.39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Vodafone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65.25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93.64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Wind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3354" name="Text Box 188"/>
          <p:cNvSpPr txBox="1">
            <a:spLocks noChangeArrowheads="1"/>
          </p:cNvSpPr>
          <p:nvPr/>
        </p:nvSpPr>
        <p:spPr bwMode="auto">
          <a:xfrm>
            <a:off x="152400" y="1905000"/>
            <a:ext cx="3048000" cy="14811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i="1" dirty="0"/>
              <a:t>Frequenza assoluta</a:t>
            </a:r>
            <a:r>
              <a:rPr lang="it-IT" b="1" dirty="0"/>
              <a:t>: </a:t>
            </a:r>
            <a:r>
              <a:rPr lang="it-IT" dirty="0">
                <a:solidFill>
                  <a:schemeClr val="tx2"/>
                </a:solidFill>
              </a:rPr>
              <a:t>consiste nell’associare a ciascuna categoria, o modalità, il numero di volte in cui compare nei dati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355" name="Text Box 189"/>
          <p:cNvSpPr txBox="1">
            <a:spLocks noChangeArrowheads="1"/>
          </p:cNvSpPr>
          <p:nvPr/>
        </p:nvSpPr>
        <p:spPr bwMode="auto">
          <a:xfrm>
            <a:off x="3365500" y="1905000"/>
            <a:ext cx="3048000" cy="153888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b="1" i="1" dirty="0"/>
              <a:t>Frequenza relativa</a:t>
            </a:r>
            <a:r>
              <a:rPr lang="it-IT" b="1" dirty="0"/>
              <a:t>: </a:t>
            </a:r>
            <a:r>
              <a:rPr lang="it-IT" dirty="0"/>
              <a:t>rapporto tra la frequenza assoluta ed il numero complessivo delle osservazioni effettuate</a:t>
            </a:r>
            <a:endParaRPr lang="it-IT" sz="2200" i="1" dirty="0"/>
          </a:p>
        </p:txBody>
      </p:sp>
      <p:sp>
        <p:nvSpPr>
          <p:cNvPr id="13356" name="Text Box 191"/>
          <p:cNvSpPr txBox="1">
            <a:spLocks noChangeArrowheads="1"/>
          </p:cNvSpPr>
          <p:nvPr/>
        </p:nvSpPr>
        <p:spPr bwMode="auto">
          <a:xfrm>
            <a:off x="6858000" y="2176463"/>
            <a:ext cx="1676400" cy="7953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 i="1"/>
              <a:t>Frequenze </a:t>
            </a:r>
          </a:p>
          <a:p>
            <a:pPr algn="ctr" eaLnBrk="1" hangingPunct="1"/>
            <a:r>
              <a:rPr lang="it-IT" b="1" i="1"/>
              <a:t>cumulate</a:t>
            </a:r>
            <a:endParaRPr lang="en-US" b="1" i="1"/>
          </a:p>
        </p:txBody>
      </p:sp>
      <p:sp>
        <p:nvSpPr>
          <p:cNvPr id="13357" name="Oval 185"/>
          <p:cNvSpPr>
            <a:spLocks noChangeArrowheads="1"/>
          </p:cNvSpPr>
          <p:nvPr/>
        </p:nvSpPr>
        <p:spPr bwMode="auto">
          <a:xfrm>
            <a:off x="2693276" y="4114800"/>
            <a:ext cx="1295400" cy="5334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8" name="Oval 186"/>
          <p:cNvSpPr>
            <a:spLocks noChangeArrowheads="1"/>
          </p:cNvSpPr>
          <p:nvPr/>
        </p:nvSpPr>
        <p:spPr bwMode="auto">
          <a:xfrm>
            <a:off x="4114800" y="4064000"/>
            <a:ext cx="914400" cy="5334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9" name="Line 187"/>
          <p:cNvSpPr>
            <a:spLocks noChangeShapeType="1"/>
          </p:cNvSpPr>
          <p:nvPr/>
        </p:nvSpPr>
        <p:spPr bwMode="auto">
          <a:xfrm>
            <a:off x="1676400" y="3352800"/>
            <a:ext cx="1524000" cy="762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190"/>
          <p:cNvSpPr>
            <a:spLocks noChangeShapeType="1"/>
          </p:cNvSpPr>
          <p:nvPr/>
        </p:nvSpPr>
        <p:spPr bwMode="auto">
          <a:xfrm flipH="1">
            <a:off x="4572000" y="3365500"/>
            <a:ext cx="152400" cy="7493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192"/>
          <p:cNvSpPr>
            <a:spLocks noChangeShapeType="1"/>
          </p:cNvSpPr>
          <p:nvPr/>
        </p:nvSpPr>
        <p:spPr bwMode="auto">
          <a:xfrm flipH="1">
            <a:off x="6413500" y="2971800"/>
            <a:ext cx="1206500" cy="1143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Line 193"/>
          <p:cNvSpPr>
            <a:spLocks noChangeShapeType="1"/>
          </p:cNvSpPr>
          <p:nvPr/>
        </p:nvSpPr>
        <p:spPr bwMode="auto">
          <a:xfrm flipH="1">
            <a:off x="7315200" y="2971800"/>
            <a:ext cx="304800" cy="1143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Oval 195"/>
          <p:cNvSpPr>
            <a:spLocks noChangeArrowheads="1"/>
          </p:cNvSpPr>
          <p:nvPr/>
        </p:nvSpPr>
        <p:spPr bwMode="auto">
          <a:xfrm>
            <a:off x="4996793" y="4064000"/>
            <a:ext cx="2971800" cy="7620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FREQ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895600" y="335280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5" grpId="0"/>
      <p:bldP spid="13356" grpId="0"/>
      <p:bldP spid="13358" grpId="0" animBg="1"/>
      <p:bldP spid="13360" grpId="0" animBg="1"/>
      <p:bldP spid="13361" grpId="0" animBg="1"/>
      <p:bldP spid="13362" grpId="0" animBg="1"/>
      <p:bldP spid="13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FREQ: Esempio 2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3248025"/>
            <a:ext cx="6172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fisso_g;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07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quantitativa discreta: </a:t>
            </a:r>
          </a:p>
          <a:p>
            <a:pPr eaLnBrk="1" hangingPunct="1"/>
            <a:r>
              <a:rPr lang="it-IT" sz="2400"/>
              <a:t>numero medio giorni utilizzo alla settimana telefono fisso</a:t>
            </a:r>
            <a:endParaRPr lang="en-US" sz="240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FREQ</a:t>
            </a:r>
          </a:p>
        </p:txBody>
      </p:sp>
      <p:graphicFrame>
        <p:nvGraphicFramePr>
          <p:cNvPr id="1338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58373"/>
              </p:ext>
            </p:extLst>
          </p:nvPr>
        </p:nvGraphicFramePr>
        <p:xfrm>
          <a:off x="1172054" y="1285712"/>
          <a:ext cx="7061272" cy="4297526"/>
        </p:xfrm>
        <a:graphic>
          <a:graphicData uri="http://schemas.openxmlformats.org/drawingml/2006/table">
            <a:tbl>
              <a:tblPr/>
              <a:tblGrid>
                <a:gridCol w="1124868"/>
                <a:gridCol w="1531273"/>
                <a:gridCol w="1168413"/>
                <a:gridCol w="1618359"/>
                <a:gridCol w="1618359"/>
              </a:tblGrid>
              <a:tr h="3195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fisso_g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fisso_g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4.24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8.05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36.44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8.05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195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45.76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5433" name="Rectangle 396"/>
          <p:cNvSpPr>
            <a:spLocks noChangeArrowheads="1"/>
          </p:cNvSpPr>
          <p:nvPr/>
        </p:nvSpPr>
        <p:spPr bwMode="auto">
          <a:xfrm>
            <a:off x="1482725" y="5262563"/>
            <a:ext cx="11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132" rIns="57132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5903912"/>
            <a:ext cx="8229600" cy="88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2000" i="1" dirty="0" smtClean="0">
                <a:solidFill>
                  <a:srgbClr val="FF0000"/>
                </a:solidFill>
              </a:rPr>
              <a:t>Fare </a:t>
            </a:r>
            <a:r>
              <a:rPr lang="en-GB" sz="2000" i="1" dirty="0" err="1" smtClean="0">
                <a:solidFill>
                  <a:srgbClr val="FF0000"/>
                </a:solidFill>
              </a:rPr>
              <a:t>attenzione</a:t>
            </a:r>
            <a:r>
              <a:rPr lang="en-GB" sz="2000" i="1" dirty="0" smtClean="0">
                <a:solidFill>
                  <a:srgbClr val="FF0000"/>
                </a:solidFill>
              </a:rPr>
              <a:t> al </a:t>
            </a:r>
            <a:r>
              <a:rPr lang="en-GB" sz="2000" i="1" dirty="0" err="1" smtClean="0">
                <a:solidFill>
                  <a:srgbClr val="FF0000"/>
                </a:solidFill>
              </a:rPr>
              <a:t>numero</a:t>
            </a:r>
            <a:r>
              <a:rPr lang="en-GB" sz="2000" i="1" dirty="0" smtClean="0">
                <a:solidFill>
                  <a:srgbClr val="FF0000"/>
                </a:solidFill>
              </a:rPr>
              <a:t> di </a:t>
            </a:r>
            <a:r>
              <a:rPr lang="en-GB" sz="2000" i="1" dirty="0" err="1" smtClean="0">
                <a:solidFill>
                  <a:srgbClr val="FF0000"/>
                </a:solidFill>
              </a:rPr>
              <a:t>modalità</a:t>
            </a:r>
            <a:r>
              <a:rPr lang="en-GB" sz="2000" i="1" dirty="0" smtClean="0">
                <a:solidFill>
                  <a:srgbClr val="FF0000"/>
                </a:solidFill>
              </a:rPr>
              <a:t> di </a:t>
            </a:r>
            <a:r>
              <a:rPr lang="en-GB" sz="2000" i="1" dirty="0" err="1" smtClean="0">
                <a:solidFill>
                  <a:srgbClr val="FF0000"/>
                </a:solidFill>
              </a:rPr>
              <a:t>una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variabile</a:t>
            </a:r>
            <a:endParaRPr lang="en-GB" sz="2000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000" i="1" dirty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FREQ: Esempio 3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3248025"/>
            <a:ext cx="6934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motivo_utilizzo_2 /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missing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07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qualitativa: </a:t>
            </a:r>
          </a:p>
          <a:p>
            <a:pPr eaLnBrk="1" hangingPunct="1"/>
            <a:r>
              <a:rPr lang="it-IT" sz="2400"/>
              <a:t>secondo motivo di utilizzo mezzi di comunicazione</a:t>
            </a:r>
            <a:endParaRPr lang="en-US" sz="240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105400" y="3657600"/>
            <a:ext cx="25908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16390" name="Group 8"/>
          <p:cNvGrpSpPr>
            <a:grpSpLocks/>
          </p:cNvGrpSpPr>
          <p:nvPr/>
        </p:nvGrpSpPr>
        <p:grpSpPr bwMode="auto">
          <a:xfrm>
            <a:off x="4495800" y="4533900"/>
            <a:ext cx="3276600" cy="1562100"/>
            <a:chOff x="2832" y="2856"/>
            <a:chExt cx="2064" cy="984"/>
          </a:xfrm>
        </p:grpSpPr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2832" y="3249"/>
              <a:ext cx="2064" cy="591"/>
            </a:xfrm>
            <a:prstGeom prst="rect">
              <a:avLst/>
            </a:prstGeom>
            <a:solidFill>
              <a:schemeClr val="bg1"/>
            </a:solidFill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b="1" i="1" dirty="0"/>
                <a:t>OPZIONE missing:</a:t>
              </a:r>
              <a:r>
                <a:rPr lang="en-GB" b="1" dirty="0"/>
                <a:t> </a:t>
              </a:r>
              <a:r>
                <a:rPr lang="en-GB" dirty="0" err="1"/>
                <a:t>considera</a:t>
              </a:r>
              <a:r>
                <a:rPr lang="en-GB" dirty="0"/>
                <a:t> </a:t>
              </a:r>
              <a:r>
                <a:rPr lang="en-GB" dirty="0" err="1"/>
                <a:t>anche</a:t>
              </a:r>
              <a:r>
                <a:rPr lang="en-GB" dirty="0"/>
                <a:t> </a:t>
              </a:r>
              <a:r>
                <a:rPr lang="en-GB" dirty="0" err="1"/>
                <a:t>i</a:t>
              </a:r>
              <a:r>
                <a:rPr lang="en-GB" dirty="0"/>
                <a:t> missing </a:t>
              </a:r>
              <a:r>
                <a:rPr lang="en-GB" dirty="0" err="1"/>
                <a:t>nel</a:t>
              </a:r>
              <a:r>
                <a:rPr lang="en-GB" dirty="0"/>
                <a:t> </a:t>
              </a:r>
              <a:r>
                <a:rPr lang="en-GB" dirty="0" err="1"/>
                <a:t>calcolo</a:t>
              </a:r>
              <a:r>
                <a:rPr lang="en-GB" dirty="0"/>
                <a:t> </a:t>
              </a:r>
              <a:r>
                <a:rPr lang="en-GB" dirty="0" err="1"/>
                <a:t>delle</a:t>
              </a:r>
              <a:r>
                <a:rPr lang="en-GB" dirty="0"/>
                <a:t> </a:t>
              </a:r>
              <a:r>
                <a:rPr lang="en-GB" dirty="0" err="1"/>
                <a:t>frequenze</a:t>
              </a:r>
              <a:endParaRPr lang="en-US" dirty="0"/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 flipV="1">
              <a:off x="3840" y="2856"/>
              <a:ext cx="96" cy="38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FREQ</a:t>
            </a:r>
          </a:p>
        </p:txBody>
      </p:sp>
      <p:sp>
        <p:nvSpPr>
          <p:cNvPr id="17411" name="Rectangle 73"/>
          <p:cNvSpPr>
            <a:spLocks noChangeArrowheads="1"/>
          </p:cNvSpPr>
          <p:nvPr/>
        </p:nvSpPr>
        <p:spPr bwMode="auto">
          <a:xfrm>
            <a:off x="1482725" y="5262563"/>
            <a:ext cx="11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132" rIns="57132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17412" name="Rectangle 301"/>
          <p:cNvSpPr>
            <a:spLocks noChangeArrowheads="1"/>
          </p:cNvSpPr>
          <p:nvPr/>
        </p:nvSpPr>
        <p:spPr bwMode="auto">
          <a:xfrm>
            <a:off x="727075" y="4529138"/>
            <a:ext cx="11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132" rIns="57132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grpSp>
        <p:nvGrpSpPr>
          <p:cNvPr id="17414" name="Group 309"/>
          <p:cNvGrpSpPr>
            <a:grpSpLocks/>
          </p:cNvGrpSpPr>
          <p:nvPr/>
        </p:nvGrpSpPr>
        <p:grpSpPr bwMode="auto">
          <a:xfrm>
            <a:off x="618831" y="1490988"/>
            <a:ext cx="7944844" cy="2319012"/>
            <a:chOff x="458" y="1474"/>
            <a:chExt cx="4844" cy="1790"/>
          </a:xfrm>
        </p:grpSpPr>
        <p:sp>
          <p:nvSpPr>
            <p:cNvPr id="17418" name="Rectangle 144"/>
            <p:cNvSpPr>
              <a:spLocks noChangeArrowheads="1"/>
            </p:cNvSpPr>
            <p:nvPr/>
          </p:nvSpPr>
          <p:spPr bwMode="auto">
            <a:xfrm>
              <a:off x="4410" y="3033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100.00</a:t>
              </a:r>
              <a:endParaRPr lang="en-US" sz="1400" dirty="0"/>
            </a:p>
          </p:txBody>
        </p:sp>
        <p:sp>
          <p:nvSpPr>
            <p:cNvPr id="17419" name="Rectangle 143"/>
            <p:cNvSpPr>
              <a:spLocks noChangeArrowheads="1"/>
            </p:cNvSpPr>
            <p:nvPr/>
          </p:nvSpPr>
          <p:spPr bwMode="auto">
            <a:xfrm>
              <a:off x="3518" y="3033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236</a:t>
              </a:r>
              <a:endParaRPr lang="en-US" sz="1400"/>
            </a:p>
          </p:txBody>
        </p:sp>
        <p:sp>
          <p:nvSpPr>
            <p:cNvPr id="17420" name="Rectangle 142"/>
            <p:cNvSpPr>
              <a:spLocks noChangeArrowheads="1"/>
            </p:cNvSpPr>
            <p:nvPr/>
          </p:nvSpPr>
          <p:spPr bwMode="auto">
            <a:xfrm>
              <a:off x="2874" y="3033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8.47</a:t>
              </a:r>
              <a:endParaRPr lang="en-US" sz="1400" dirty="0"/>
            </a:p>
          </p:txBody>
        </p:sp>
        <p:sp>
          <p:nvSpPr>
            <p:cNvPr id="17421" name="Rectangle 141"/>
            <p:cNvSpPr>
              <a:spLocks noChangeArrowheads="1"/>
            </p:cNvSpPr>
            <p:nvPr/>
          </p:nvSpPr>
          <p:spPr bwMode="auto">
            <a:xfrm>
              <a:off x="2030" y="3033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20</a:t>
              </a:r>
              <a:endParaRPr lang="en-US" sz="1400"/>
            </a:p>
          </p:txBody>
        </p:sp>
        <p:sp>
          <p:nvSpPr>
            <p:cNvPr id="17422" name="Rectangle 140"/>
            <p:cNvSpPr>
              <a:spLocks noChangeArrowheads="1"/>
            </p:cNvSpPr>
            <p:nvPr/>
          </p:nvSpPr>
          <p:spPr bwMode="auto">
            <a:xfrm>
              <a:off x="458" y="3033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Studio</a:t>
              </a:r>
              <a:endParaRPr lang="en-US" sz="1400" dirty="0"/>
            </a:p>
          </p:txBody>
        </p:sp>
        <p:sp>
          <p:nvSpPr>
            <p:cNvPr id="17423" name="Rectangle 139"/>
            <p:cNvSpPr>
              <a:spLocks noChangeArrowheads="1"/>
            </p:cNvSpPr>
            <p:nvPr/>
          </p:nvSpPr>
          <p:spPr bwMode="auto">
            <a:xfrm>
              <a:off x="4410" y="2802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91.53</a:t>
              </a:r>
              <a:endParaRPr lang="en-US" dirty="0"/>
            </a:p>
          </p:txBody>
        </p:sp>
        <p:sp>
          <p:nvSpPr>
            <p:cNvPr id="17424" name="Rectangle 138"/>
            <p:cNvSpPr>
              <a:spLocks noChangeArrowheads="1"/>
            </p:cNvSpPr>
            <p:nvPr/>
          </p:nvSpPr>
          <p:spPr bwMode="auto">
            <a:xfrm>
              <a:off x="3518" y="2802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216</a:t>
              </a:r>
              <a:endParaRPr lang="en-US" sz="1400"/>
            </a:p>
          </p:txBody>
        </p:sp>
        <p:sp>
          <p:nvSpPr>
            <p:cNvPr id="17425" name="Rectangle 137"/>
            <p:cNvSpPr>
              <a:spLocks noChangeArrowheads="1"/>
            </p:cNvSpPr>
            <p:nvPr/>
          </p:nvSpPr>
          <p:spPr bwMode="auto">
            <a:xfrm>
              <a:off x="2874" y="2802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54.24</a:t>
              </a:r>
              <a:endParaRPr lang="en-US" sz="1400" dirty="0"/>
            </a:p>
          </p:txBody>
        </p:sp>
        <p:sp>
          <p:nvSpPr>
            <p:cNvPr id="17426" name="Rectangle 136"/>
            <p:cNvSpPr>
              <a:spLocks noChangeArrowheads="1"/>
            </p:cNvSpPr>
            <p:nvPr/>
          </p:nvSpPr>
          <p:spPr bwMode="auto">
            <a:xfrm>
              <a:off x="2030" y="2802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128</a:t>
              </a:r>
              <a:endParaRPr lang="en-US" sz="1400"/>
            </a:p>
          </p:txBody>
        </p:sp>
        <p:sp>
          <p:nvSpPr>
            <p:cNvPr id="17427" name="Rectangle 135"/>
            <p:cNvSpPr>
              <a:spLocks noChangeArrowheads="1"/>
            </p:cNvSpPr>
            <p:nvPr/>
          </p:nvSpPr>
          <p:spPr bwMode="auto">
            <a:xfrm>
              <a:off x="458" y="2802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 err="1">
                  <a:solidFill>
                    <a:srgbClr val="002288"/>
                  </a:solidFill>
                  <a:cs typeface="Arial" charset="0"/>
                </a:rPr>
                <a:t>Piacere</a:t>
              </a: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/Tempo </a:t>
              </a:r>
              <a:r>
                <a:rPr lang="en-US" sz="1400" b="1" dirty="0" err="1">
                  <a:solidFill>
                    <a:srgbClr val="002288"/>
                  </a:solidFill>
                  <a:cs typeface="Arial" charset="0"/>
                </a:rPr>
                <a:t>libero</a:t>
              </a:r>
              <a:endParaRPr lang="en-US" sz="1400" dirty="0"/>
            </a:p>
          </p:txBody>
        </p:sp>
        <p:sp>
          <p:nvSpPr>
            <p:cNvPr id="17428" name="Rectangle 134"/>
            <p:cNvSpPr>
              <a:spLocks noChangeArrowheads="1"/>
            </p:cNvSpPr>
            <p:nvPr/>
          </p:nvSpPr>
          <p:spPr bwMode="auto">
            <a:xfrm>
              <a:off x="4410" y="2571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37.29</a:t>
              </a:r>
              <a:endParaRPr lang="en-US" dirty="0"/>
            </a:p>
          </p:txBody>
        </p:sp>
        <p:sp>
          <p:nvSpPr>
            <p:cNvPr id="17429" name="Rectangle 133"/>
            <p:cNvSpPr>
              <a:spLocks noChangeArrowheads="1"/>
            </p:cNvSpPr>
            <p:nvPr/>
          </p:nvSpPr>
          <p:spPr bwMode="auto">
            <a:xfrm>
              <a:off x="3518" y="2571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88</a:t>
              </a:r>
              <a:endParaRPr lang="en-US" sz="1400" dirty="0"/>
            </a:p>
          </p:txBody>
        </p:sp>
        <p:sp>
          <p:nvSpPr>
            <p:cNvPr id="17430" name="Rectangle 132"/>
            <p:cNvSpPr>
              <a:spLocks noChangeArrowheads="1"/>
            </p:cNvSpPr>
            <p:nvPr/>
          </p:nvSpPr>
          <p:spPr bwMode="auto">
            <a:xfrm>
              <a:off x="2874" y="2571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9.32</a:t>
              </a:r>
              <a:endParaRPr lang="en-US" sz="1400" dirty="0"/>
            </a:p>
          </p:txBody>
        </p:sp>
        <p:sp>
          <p:nvSpPr>
            <p:cNvPr id="17431" name="Rectangle 131"/>
            <p:cNvSpPr>
              <a:spLocks noChangeArrowheads="1"/>
            </p:cNvSpPr>
            <p:nvPr/>
          </p:nvSpPr>
          <p:spPr bwMode="auto">
            <a:xfrm>
              <a:off x="2030" y="2571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22</a:t>
              </a:r>
              <a:endParaRPr lang="en-US" sz="1400" dirty="0"/>
            </a:p>
          </p:txBody>
        </p:sp>
        <p:sp>
          <p:nvSpPr>
            <p:cNvPr id="17432" name="Rectangle 130"/>
            <p:cNvSpPr>
              <a:spLocks noChangeArrowheads="1"/>
            </p:cNvSpPr>
            <p:nvPr/>
          </p:nvSpPr>
          <p:spPr bwMode="auto">
            <a:xfrm>
              <a:off x="458" y="2571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>
                  <a:solidFill>
                    <a:srgbClr val="002288"/>
                  </a:solidFill>
                  <a:cs typeface="Arial" charset="0"/>
                </a:rPr>
                <a:t>Partner</a:t>
              </a:r>
              <a:endParaRPr lang="en-US" sz="1400"/>
            </a:p>
          </p:txBody>
        </p:sp>
        <p:sp>
          <p:nvSpPr>
            <p:cNvPr id="17433" name="Rectangle 129"/>
            <p:cNvSpPr>
              <a:spLocks noChangeArrowheads="1"/>
            </p:cNvSpPr>
            <p:nvPr/>
          </p:nvSpPr>
          <p:spPr bwMode="auto">
            <a:xfrm>
              <a:off x="4410" y="2340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27.97</a:t>
              </a:r>
              <a:endParaRPr lang="en-US" dirty="0"/>
            </a:p>
          </p:txBody>
        </p:sp>
        <p:sp>
          <p:nvSpPr>
            <p:cNvPr id="17434" name="Rectangle 128"/>
            <p:cNvSpPr>
              <a:spLocks noChangeArrowheads="1"/>
            </p:cNvSpPr>
            <p:nvPr/>
          </p:nvSpPr>
          <p:spPr bwMode="auto">
            <a:xfrm>
              <a:off x="3518" y="2340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66</a:t>
              </a:r>
              <a:endParaRPr lang="en-US" sz="1400" dirty="0"/>
            </a:p>
          </p:txBody>
        </p:sp>
        <p:sp>
          <p:nvSpPr>
            <p:cNvPr id="17435" name="Rectangle 127"/>
            <p:cNvSpPr>
              <a:spLocks noChangeArrowheads="1"/>
            </p:cNvSpPr>
            <p:nvPr/>
          </p:nvSpPr>
          <p:spPr bwMode="auto">
            <a:xfrm>
              <a:off x="2874" y="2340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16.95</a:t>
              </a:r>
              <a:endParaRPr lang="en-US" sz="1400" dirty="0"/>
            </a:p>
          </p:txBody>
        </p:sp>
        <p:sp>
          <p:nvSpPr>
            <p:cNvPr id="17436" name="Rectangle 126"/>
            <p:cNvSpPr>
              <a:spLocks noChangeArrowheads="1"/>
            </p:cNvSpPr>
            <p:nvPr/>
          </p:nvSpPr>
          <p:spPr bwMode="auto">
            <a:xfrm>
              <a:off x="2030" y="2340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40</a:t>
              </a:r>
              <a:endParaRPr lang="en-US" sz="1400"/>
            </a:p>
          </p:txBody>
        </p:sp>
        <p:sp>
          <p:nvSpPr>
            <p:cNvPr id="17437" name="Rectangle 125"/>
            <p:cNvSpPr>
              <a:spLocks noChangeArrowheads="1"/>
            </p:cNvSpPr>
            <p:nvPr/>
          </p:nvSpPr>
          <p:spPr bwMode="auto">
            <a:xfrm>
              <a:off x="458" y="2340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>
                  <a:solidFill>
                    <a:srgbClr val="002288"/>
                  </a:solidFill>
                  <a:cs typeface="Arial" charset="0"/>
                </a:rPr>
                <a:t>Famigliari</a:t>
              </a:r>
              <a:endParaRPr lang="en-US" sz="1400"/>
            </a:p>
          </p:txBody>
        </p:sp>
        <p:sp>
          <p:nvSpPr>
            <p:cNvPr id="17438" name="Rectangle 124"/>
            <p:cNvSpPr>
              <a:spLocks noChangeArrowheads="1"/>
            </p:cNvSpPr>
            <p:nvPr/>
          </p:nvSpPr>
          <p:spPr bwMode="auto">
            <a:xfrm>
              <a:off x="4410" y="2109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11.02</a:t>
              </a:r>
              <a:endParaRPr lang="en-US" dirty="0"/>
            </a:p>
          </p:txBody>
        </p:sp>
        <p:sp>
          <p:nvSpPr>
            <p:cNvPr id="17439" name="Rectangle 123"/>
            <p:cNvSpPr>
              <a:spLocks noChangeArrowheads="1"/>
            </p:cNvSpPr>
            <p:nvPr/>
          </p:nvSpPr>
          <p:spPr bwMode="auto">
            <a:xfrm>
              <a:off x="3518" y="2109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26</a:t>
              </a:r>
              <a:endParaRPr lang="en-US" dirty="0"/>
            </a:p>
          </p:txBody>
        </p:sp>
        <p:sp>
          <p:nvSpPr>
            <p:cNvPr id="17440" name="Rectangle 122"/>
            <p:cNvSpPr>
              <a:spLocks noChangeArrowheads="1"/>
            </p:cNvSpPr>
            <p:nvPr/>
          </p:nvSpPr>
          <p:spPr bwMode="auto">
            <a:xfrm>
              <a:off x="2874" y="2109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0.85</a:t>
              </a:r>
              <a:endParaRPr lang="en-US" sz="1400"/>
            </a:p>
          </p:txBody>
        </p:sp>
        <p:sp>
          <p:nvSpPr>
            <p:cNvPr id="17441" name="Rectangle 121"/>
            <p:cNvSpPr>
              <a:spLocks noChangeArrowheads="1"/>
            </p:cNvSpPr>
            <p:nvPr/>
          </p:nvSpPr>
          <p:spPr bwMode="auto">
            <a:xfrm>
              <a:off x="2030" y="2109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2</a:t>
              </a:r>
              <a:endParaRPr lang="en-US" sz="1400"/>
            </a:p>
          </p:txBody>
        </p:sp>
        <p:sp>
          <p:nvSpPr>
            <p:cNvPr id="17442" name="Rectangle 120"/>
            <p:cNvSpPr>
              <a:spLocks noChangeArrowheads="1"/>
            </p:cNvSpPr>
            <p:nvPr/>
          </p:nvSpPr>
          <p:spPr bwMode="auto">
            <a:xfrm>
              <a:off x="458" y="2109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 err="1">
                  <a:solidFill>
                    <a:srgbClr val="002288"/>
                  </a:solidFill>
                  <a:cs typeface="Arial" charset="0"/>
                </a:rPr>
                <a:t>Altro</a:t>
              </a:r>
              <a:endParaRPr lang="en-US" sz="1400" dirty="0"/>
            </a:p>
          </p:txBody>
        </p:sp>
        <p:sp>
          <p:nvSpPr>
            <p:cNvPr id="17443" name="Rectangle 119"/>
            <p:cNvSpPr>
              <a:spLocks noChangeArrowheads="1"/>
            </p:cNvSpPr>
            <p:nvPr/>
          </p:nvSpPr>
          <p:spPr bwMode="auto">
            <a:xfrm>
              <a:off x="4410" y="1878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10.17</a:t>
              </a:r>
              <a:endParaRPr lang="en-US" dirty="0"/>
            </a:p>
          </p:txBody>
        </p:sp>
        <p:sp>
          <p:nvSpPr>
            <p:cNvPr id="17444" name="Rectangle 118"/>
            <p:cNvSpPr>
              <a:spLocks noChangeArrowheads="1"/>
            </p:cNvSpPr>
            <p:nvPr/>
          </p:nvSpPr>
          <p:spPr bwMode="auto">
            <a:xfrm>
              <a:off x="3518" y="1878"/>
              <a:ext cx="89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24</a:t>
              </a:r>
              <a:endParaRPr lang="en-US" dirty="0"/>
            </a:p>
          </p:txBody>
        </p:sp>
        <p:sp>
          <p:nvSpPr>
            <p:cNvPr id="17445" name="Rectangle 117"/>
            <p:cNvSpPr>
              <a:spLocks noChangeArrowheads="1"/>
            </p:cNvSpPr>
            <p:nvPr/>
          </p:nvSpPr>
          <p:spPr bwMode="auto">
            <a:xfrm>
              <a:off x="2874" y="1878"/>
              <a:ext cx="6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dirty="0">
                  <a:solidFill>
                    <a:srgbClr val="002288"/>
                  </a:solidFill>
                  <a:cs typeface="Arial" charset="0"/>
                </a:rPr>
                <a:t>10.17</a:t>
              </a:r>
              <a:endParaRPr lang="en-US" sz="1400" dirty="0"/>
            </a:p>
          </p:txBody>
        </p:sp>
        <p:sp>
          <p:nvSpPr>
            <p:cNvPr id="17446" name="Rectangle 116"/>
            <p:cNvSpPr>
              <a:spLocks noChangeArrowheads="1"/>
            </p:cNvSpPr>
            <p:nvPr/>
          </p:nvSpPr>
          <p:spPr bwMode="auto">
            <a:xfrm>
              <a:off x="2030" y="1878"/>
              <a:ext cx="844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>
                  <a:solidFill>
                    <a:srgbClr val="002288"/>
                  </a:solidFill>
                  <a:cs typeface="Arial" charset="0"/>
                </a:rPr>
                <a:t>24</a:t>
              </a:r>
              <a:endParaRPr lang="en-US" sz="1400"/>
            </a:p>
          </p:txBody>
        </p:sp>
        <p:sp>
          <p:nvSpPr>
            <p:cNvPr id="17447" name="Rectangle 115"/>
            <p:cNvSpPr>
              <a:spLocks noChangeArrowheads="1"/>
            </p:cNvSpPr>
            <p:nvPr/>
          </p:nvSpPr>
          <p:spPr bwMode="auto">
            <a:xfrm>
              <a:off x="458" y="1878"/>
              <a:ext cx="1572" cy="231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b="1">
                  <a:solidFill>
                    <a:srgbClr val="002288"/>
                  </a:solidFill>
                  <a:cs typeface="Arial" charset="0"/>
                </a:rPr>
                <a:t> </a:t>
              </a:r>
              <a:endParaRPr lang="en-US"/>
            </a:p>
          </p:txBody>
        </p:sp>
        <p:sp>
          <p:nvSpPr>
            <p:cNvPr id="17448" name="Rectangle 114"/>
            <p:cNvSpPr>
              <a:spLocks noChangeArrowheads="1"/>
            </p:cNvSpPr>
            <p:nvPr/>
          </p:nvSpPr>
          <p:spPr bwMode="auto">
            <a:xfrm>
              <a:off x="4410" y="1474"/>
              <a:ext cx="892" cy="40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Cumulative</a:t>
              </a:r>
              <a:br>
                <a:rPr lang="en-US" sz="1400" b="1" dirty="0">
                  <a:solidFill>
                    <a:srgbClr val="002288"/>
                  </a:solidFill>
                  <a:cs typeface="Arial" charset="0"/>
                </a:rPr>
              </a:b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Percent</a:t>
              </a:r>
              <a:endParaRPr lang="en-US" sz="1400" dirty="0"/>
            </a:p>
          </p:txBody>
        </p:sp>
        <p:sp>
          <p:nvSpPr>
            <p:cNvPr id="17449" name="Rectangle 113"/>
            <p:cNvSpPr>
              <a:spLocks noChangeArrowheads="1"/>
            </p:cNvSpPr>
            <p:nvPr/>
          </p:nvSpPr>
          <p:spPr bwMode="auto">
            <a:xfrm>
              <a:off x="3518" y="1474"/>
              <a:ext cx="892" cy="40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Cumulative</a:t>
              </a:r>
              <a:br>
                <a:rPr lang="en-US" sz="1400" b="1" dirty="0">
                  <a:solidFill>
                    <a:srgbClr val="002288"/>
                  </a:solidFill>
                  <a:cs typeface="Arial" charset="0"/>
                </a:rPr>
              </a:b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Frequency</a:t>
              </a:r>
              <a:endParaRPr lang="en-US" sz="1400" dirty="0"/>
            </a:p>
          </p:txBody>
        </p:sp>
        <p:sp>
          <p:nvSpPr>
            <p:cNvPr id="17450" name="Rectangle 112"/>
            <p:cNvSpPr>
              <a:spLocks noChangeArrowheads="1"/>
            </p:cNvSpPr>
            <p:nvPr/>
          </p:nvSpPr>
          <p:spPr bwMode="auto">
            <a:xfrm>
              <a:off x="2874" y="1474"/>
              <a:ext cx="644" cy="40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>
                  <a:solidFill>
                    <a:srgbClr val="002288"/>
                  </a:solidFill>
                  <a:cs typeface="Arial" charset="0"/>
                </a:rPr>
                <a:t>Percent</a:t>
              </a:r>
              <a:endParaRPr lang="en-US" sz="1400"/>
            </a:p>
          </p:txBody>
        </p:sp>
        <p:sp>
          <p:nvSpPr>
            <p:cNvPr id="17451" name="Rectangle 111"/>
            <p:cNvSpPr>
              <a:spLocks noChangeArrowheads="1"/>
            </p:cNvSpPr>
            <p:nvPr/>
          </p:nvSpPr>
          <p:spPr bwMode="auto">
            <a:xfrm>
              <a:off x="2030" y="1474"/>
              <a:ext cx="844" cy="40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Frequency</a:t>
              </a:r>
              <a:endParaRPr lang="en-US" sz="1400" dirty="0"/>
            </a:p>
          </p:txBody>
        </p:sp>
        <p:sp>
          <p:nvSpPr>
            <p:cNvPr id="17452" name="Rectangle 110"/>
            <p:cNvSpPr>
              <a:spLocks noChangeArrowheads="1"/>
            </p:cNvSpPr>
            <p:nvPr/>
          </p:nvSpPr>
          <p:spPr bwMode="auto">
            <a:xfrm>
              <a:off x="458" y="1474"/>
              <a:ext cx="1572" cy="404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400" b="1" dirty="0">
                  <a:solidFill>
                    <a:srgbClr val="002288"/>
                  </a:solidFill>
                  <a:cs typeface="Arial" charset="0"/>
                </a:rPr>
                <a:t>motivo_utilizzo_2</a:t>
              </a:r>
              <a:endParaRPr lang="en-US" sz="1400" dirty="0"/>
            </a:p>
          </p:txBody>
        </p:sp>
        <p:sp>
          <p:nvSpPr>
            <p:cNvPr id="17453" name="Line 145"/>
            <p:cNvSpPr>
              <a:spLocks noChangeShapeType="1"/>
            </p:cNvSpPr>
            <p:nvPr/>
          </p:nvSpPr>
          <p:spPr bwMode="auto">
            <a:xfrm>
              <a:off x="458" y="1474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1100"/>
            </a:p>
          </p:txBody>
        </p:sp>
        <p:sp>
          <p:nvSpPr>
            <p:cNvPr id="17454" name="Line 146"/>
            <p:cNvSpPr>
              <a:spLocks noChangeShapeType="1"/>
            </p:cNvSpPr>
            <p:nvPr/>
          </p:nvSpPr>
          <p:spPr bwMode="auto">
            <a:xfrm>
              <a:off x="458" y="3264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5" name="Line 147"/>
            <p:cNvSpPr>
              <a:spLocks noChangeShapeType="1"/>
            </p:cNvSpPr>
            <p:nvPr/>
          </p:nvSpPr>
          <p:spPr bwMode="auto">
            <a:xfrm>
              <a:off x="458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6" name="Line 148"/>
            <p:cNvSpPr>
              <a:spLocks noChangeShapeType="1"/>
            </p:cNvSpPr>
            <p:nvPr/>
          </p:nvSpPr>
          <p:spPr bwMode="auto">
            <a:xfrm>
              <a:off x="5302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7" name="Line 151"/>
            <p:cNvSpPr>
              <a:spLocks noChangeShapeType="1"/>
            </p:cNvSpPr>
            <p:nvPr/>
          </p:nvSpPr>
          <p:spPr bwMode="auto">
            <a:xfrm>
              <a:off x="458" y="1878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8" name="Line 153"/>
            <p:cNvSpPr>
              <a:spLocks noChangeShapeType="1"/>
            </p:cNvSpPr>
            <p:nvPr/>
          </p:nvSpPr>
          <p:spPr bwMode="auto">
            <a:xfrm>
              <a:off x="2030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9" name="Line 156"/>
            <p:cNvSpPr>
              <a:spLocks noChangeShapeType="1"/>
            </p:cNvSpPr>
            <p:nvPr/>
          </p:nvSpPr>
          <p:spPr bwMode="auto">
            <a:xfrm>
              <a:off x="2874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0" name="Line 159"/>
            <p:cNvSpPr>
              <a:spLocks noChangeShapeType="1"/>
            </p:cNvSpPr>
            <p:nvPr/>
          </p:nvSpPr>
          <p:spPr bwMode="auto">
            <a:xfrm>
              <a:off x="3518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1" name="Line 162"/>
            <p:cNvSpPr>
              <a:spLocks noChangeShapeType="1"/>
            </p:cNvSpPr>
            <p:nvPr/>
          </p:nvSpPr>
          <p:spPr bwMode="auto">
            <a:xfrm>
              <a:off x="4410" y="1474"/>
              <a:ext cx="0" cy="179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2" name="Line 166"/>
            <p:cNvSpPr>
              <a:spLocks noChangeShapeType="1"/>
            </p:cNvSpPr>
            <p:nvPr/>
          </p:nvSpPr>
          <p:spPr bwMode="auto">
            <a:xfrm>
              <a:off x="458" y="2109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3" name="Line 189"/>
            <p:cNvSpPr>
              <a:spLocks noChangeShapeType="1"/>
            </p:cNvSpPr>
            <p:nvPr/>
          </p:nvSpPr>
          <p:spPr bwMode="auto">
            <a:xfrm>
              <a:off x="458" y="2340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4" name="Line 212"/>
            <p:cNvSpPr>
              <a:spLocks noChangeShapeType="1"/>
            </p:cNvSpPr>
            <p:nvPr/>
          </p:nvSpPr>
          <p:spPr bwMode="auto">
            <a:xfrm>
              <a:off x="458" y="2571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1400"/>
            </a:p>
          </p:txBody>
        </p:sp>
        <p:sp>
          <p:nvSpPr>
            <p:cNvPr id="17465" name="Line 235"/>
            <p:cNvSpPr>
              <a:spLocks noChangeShapeType="1"/>
            </p:cNvSpPr>
            <p:nvPr/>
          </p:nvSpPr>
          <p:spPr bwMode="auto">
            <a:xfrm>
              <a:off x="458" y="2802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66" name="Line 258"/>
            <p:cNvSpPr>
              <a:spLocks noChangeShapeType="1"/>
            </p:cNvSpPr>
            <p:nvPr/>
          </p:nvSpPr>
          <p:spPr bwMode="auto">
            <a:xfrm>
              <a:off x="458" y="3033"/>
              <a:ext cx="484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7415" name="Oval 302"/>
          <p:cNvSpPr>
            <a:spLocks noChangeArrowheads="1"/>
          </p:cNvSpPr>
          <p:nvPr/>
        </p:nvSpPr>
        <p:spPr bwMode="auto">
          <a:xfrm>
            <a:off x="618830" y="1965270"/>
            <a:ext cx="2718534" cy="47653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17416" name="Text Box 304"/>
          <p:cNvSpPr txBox="1">
            <a:spLocks noChangeArrowheads="1"/>
          </p:cNvSpPr>
          <p:nvPr/>
        </p:nvSpPr>
        <p:spPr bwMode="auto">
          <a:xfrm>
            <a:off x="0" y="976391"/>
            <a:ext cx="2360137" cy="36933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 i="1" dirty="0"/>
              <a:t>MISSING</a:t>
            </a:r>
            <a:endParaRPr lang="en-US" b="1" dirty="0"/>
          </a:p>
        </p:txBody>
      </p:sp>
      <p:sp>
        <p:nvSpPr>
          <p:cNvPr id="17417" name="Line 308"/>
          <p:cNvSpPr>
            <a:spLocks noChangeShapeType="1"/>
          </p:cNvSpPr>
          <p:nvPr/>
        </p:nvSpPr>
        <p:spPr bwMode="auto">
          <a:xfrm rot="9835724" flipH="1" flipV="1">
            <a:off x="1472782" y="1308776"/>
            <a:ext cx="160527" cy="75366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3" name="Group 2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32479"/>
              </p:ext>
            </p:extLst>
          </p:nvPr>
        </p:nvGraphicFramePr>
        <p:xfrm>
          <a:off x="618832" y="3962400"/>
          <a:ext cx="7944842" cy="2286000"/>
        </p:xfrm>
        <a:graphic>
          <a:graphicData uri="http://schemas.openxmlformats.org/drawingml/2006/table">
            <a:tbl>
              <a:tblPr/>
              <a:tblGrid>
                <a:gridCol w="2578303"/>
                <a:gridCol w="1384280"/>
                <a:gridCol w="1056251"/>
                <a:gridCol w="1463004"/>
                <a:gridCol w="1463004"/>
              </a:tblGrid>
              <a:tr h="58003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motivo_utilizzo_2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Famigliari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18.87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19.81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Partner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10.38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30.19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Piacere/Tempo libero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60.38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90.57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Studio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9.43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212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A"/>
                    </a:solidFill>
                  </a:tcPr>
                </a:tc>
              </a:tr>
            </a:tbl>
          </a:graphicData>
        </a:graphic>
      </p:graphicFrame>
      <p:sp>
        <p:nvSpPr>
          <p:cNvPr id="64" name="Rectangle 217"/>
          <p:cNvSpPr>
            <a:spLocks noChangeArrowheads="1"/>
          </p:cNvSpPr>
          <p:nvPr/>
        </p:nvSpPr>
        <p:spPr bwMode="auto">
          <a:xfrm>
            <a:off x="3093550" y="6428957"/>
            <a:ext cx="2206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b="1" dirty="0" smtClean="0">
                <a:solidFill>
                  <a:srgbClr val="002288"/>
                </a:solidFill>
                <a:cs typeface="Arial" charset="0"/>
              </a:rPr>
              <a:t>Frequency </a:t>
            </a:r>
            <a:r>
              <a:rPr lang="en-US" sz="1400" b="1" dirty="0">
                <a:solidFill>
                  <a:srgbClr val="002288"/>
                </a:solidFill>
                <a:cs typeface="Arial" charset="0"/>
              </a:rPr>
              <a:t>Missing = </a:t>
            </a:r>
            <a:r>
              <a:rPr lang="en-US" sz="1400" b="1" dirty="0" smtClean="0">
                <a:solidFill>
                  <a:srgbClr val="002288"/>
                </a:solidFill>
                <a:cs typeface="Arial" charset="0"/>
              </a:rPr>
              <a:t>24</a:t>
            </a:r>
            <a:endParaRPr lang="en-US" sz="1400" b="1" dirty="0">
              <a:solidFill>
                <a:srgbClr val="002288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91600" cy="715963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FREQ – Sintassi generale 2/2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3200"/>
              <a:t>Distribuzione di frequenza univariata con variabile di classificazione</a:t>
            </a:r>
            <a:endParaRPr lang="en-US" sz="32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43000" y="2819400"/>
            <a:ext cx="6705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 err="1">
                <a:solidFill>
                  <a:srgbClr val="000099"/>
                </a:solidFill>
              </a:rPr>
              <a:t>proc</a:t>
            </a:r>
            <a:r>
              <a:rPr lang="en-GB" sz="3200" dirty="0">
                <a:solidFill>
                  <a:srgbClr val="000099"/>
                </a:solidFill>
              </a:rPr>
              <a:t> </a:t>
            </a:r>
            <a:r>
              <a:rPr lang="en-GB" sz="3200" dirty="0" err="1">
                <a:solidFill>
                  <a:srgbClr val="000099"/>
                </a:solidFill>
              </a:rPr>
              <a:t>freq</a:t>
            </a:r>
            <a:r>
              <a:rPr lang="en-GB" sz="3200" dirty="0"/>
              <a:t> data= </a:t>
            </a:r>
            <a:r>
              <a:rPr lang="en-GB" sz="3200" dirty="0" smtClean="0"/>
              <a:t>dataset;</a:t>
            </a:r>
            <a:endParaRPr lang="en-GB" sz="3200" dirty="0"/>
          </a:p>
          <a:p>
            <a:pPr marL="342900" indent="-342900"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>
                <a:solidFill>
                  <a:srgbClr val="0000FF"/>
                </a:solidFill>
              </a:rPr>
              <a:t>by</a:t>
            </a:r>
            <a:r>
              <a:rPr lang="en-GB" sz="3200" dirty="0"/>
              <a:t> variabile_1;</a:t>
            </a:r>
          </a:p>
          <a:p>
            <a:pPr marL="342900" indent="-342900"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>
                <a:solidFill>
                  <a:srgbClr val="0000FF"/>
                </a:solidFill>
              </a:rPr>
              <a:t>tables</a:t>
            </a:r>
            <a:r>
              <a:rPr lang="en-GB" sz="3200" dirty="0"/>
              <a:t> variabile_2</a:t>
            </a:r>
            <a:r>
              <a:rPr lang="en-GB" sz="3200" i="1" dirty="0"/>
              <a:t> </a:t>
            </a:r>
            <a:r>
              <a:rPr lang="en-GB" sz="3200" i="1" dirty="0" smtClean="0"/>
              <a:t> </a:t>
            </a:r>
            <a:r>
              <a:rPr lang="en-GB" sz="3200" dirty="0" smtClean="0"/>
              <a:t>/ </a:t>
            </a:r>
            <a:r>
              <a:rPr lang="en-GB" sz="3200" i="1" dirty="0" smtClean="0"/>
              <a:t>options</a:t>
            </a:r>
            <a:r>
              <a:rPr lang="en-GB" sz="3200" dirty="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GB" sz="3200" dirty="0">
                <a:solidFill>
                  <a:srgbClr val="000099"/>
                </a:solidFill>
              </a:rPr>
              <a:t>run</a:t>
            </a:r>
            <a:r>
              <a:rPr lang="en-GB" sz="3200" dirty="0"/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32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FREQ: Esempio 4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2895600"/>
            <a:ext cx="6934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Distribuzione di frequenza univariata con variabile di classificazione</a:t>
            </a:r>
            <a:endParaRPr lang="en-US" sz="2400"/>
          </a:p>
        </p:txBody>
      </p:sp>
      <p:grpSp>
        <p:nvGrpSpPr>
          <p:cNvPr id="20485" name="Group 12"/>
          <p:cNvGrpSpPr>
            <a:grpSpLocks/>
          </p:cNvGrpSpPr>
          <p:nvPr/>
        </p:nvGrpSpPr>
        <p:grpSpPr bwMode="auto">
          <a:xfrm>
            <a:off x="685800" y="2249488"/>
            <a:ext cx="8191500" cy="1212850"/>
            <a:chOff x="432" y="1417"/>
            <a:chExt cx="5160" cy="764"/>
          </a:xfrm>
        </p:grpSpPr>
        <p:sp>
          <p:nvSpPr>
            <p:cNvPr id="20486" name="Text Box 9"/>
            <p:cNvSpPr txBox="1">
              <a:spLocks noChangeArrowheads="1"/>
            </p:cNvSpPr>
            <p:nvPr/>
          </p:nvSpPr>
          <p:spPr bwMode="auto">
            <a:xfrm>
              <a:off x="4104" y="1417"/>
              <a:ext cx="1488" cy="764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b="1" dirty="0"/>
                <a:t>PROC SORT: </a:t>
              </a:r>
              <a:r>
                <a:rPr lang="it-IT" dirty="0"/>
                <a:t>ordinare le osservazioni in base alla variabile di by</a:t>
              </a:r>
              <a:endParaRPr lang="en-US" dirty="0"/>
            </a:p>
          </p:txBody>
        </p:sp>
        <p:sp>
          <p:nvSpPr>
            <p:cNvPr id="20487" name="Oval 10"/>
            <p:cNvSpPr>
              <a:spLocks noChangeArrowheads="1"/>
            </p:cNvSpPr>
            <p:nvPr/>
          </p:nvSpPr>
          <p:spPr bwMode="auto">
            <a:xfrm>
              <a:off x="432" y="1680"/>
              <a:ext cx="1152" cy="480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488" name="Line 11"/>
            <p:cNvSpPr>
              <a:spLocks noChangeShapeType="1"/>
            </p:cNvSpPr>
            <p:nvPr/>
          </p:nvSpPr>
          <p:spPr bwMode="auto">
            <a:xfrm flipH="1">
              <a:off x="1632" y="1776"/>
              <a:ext cx="249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FREQ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82725" y="5262563"/>
            <a:ext cx="11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132" rIns="57132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27075" y="4529138"/>
            <a:ext cx="11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132" rIns="57132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21509" name="Rectangle 396"/>
          <p:cNvSpPr>
            <a:spLocks noChangeArrowheads="1"/>
          </p:cNvSpPr>
          <p:nvPr/>
        </p:nvSpPr>
        <p:spPr bwMode="auto">
          <a:xfrm>
            <a:off x="1355725" y="1422400"/>
            <a:ext cx="6416675" cy="3667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>sesso=F</a:t>
            </a:r>
            <a:endParaRPr lang="en-US"/>
          </a:p>
        </p:txBody>
      </p:sp>
      <p:graphicFrame>
        <p:nvGraphicFramePr>
          <p:cNvPr id="17517" name="Group 109"/>
          <p:cNvGraphicFramePr>
            <a:graphicFrameLocks noGrp="1"/>
          </p:cNvGraphicFramePr>
          <p:nvPr/>
        </p:nvGraphicFramePr>
        <p:xfrm>
          <a:off x="1600200" y="1905000"/>
          <a:ext cx="5883275" cy="1737190"/>
        </p:xfrm>
        <a:graphic>
          <a:graphicData uri="http://schemas.openxmlformats.org/drawingml/2006/table">
            <a:tbl>
              <a:tblPr/>
              <a:tblGrid>
                <a:gridCol w="1131888"/>
                <a:gridCol w="1225550"/>
                <a:gridCol w="935037"/>
                <a:gridCol w="1295400"/>
                <a:gridCol w="1295400"/>
              </a:tblGrid>
              <a:tr h="5179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operatore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288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34.00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Vodafone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63.00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97.00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1548" name="Rectangle 558"/>
          <p:cNvSpPr>
            <a:spLocks noChangeArrowheads="1"/>
          </p:cNvSpPr>
          <p:nvPr/>
        </p:nvSpPr>
        <p:spPr bwMode="auto">
          <a:xfrm>
            <a:off x="1295400" y="3886200"/>
            <a:ext cx="6416675" cy="3667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>sesso=M</a:t>
            </a:r>
            <a:endParaRPr lang="en-US"/>
          </a:p>
        </p:txBody>
      </p:sp>
      <p:graphicFrame>
        <p:nvGraphicFramePr>
          <p:cNvPr id="17536" name="Group 128"/>
          <p:cNvGraphicFramePr>
            <a:graphicFrameLocks noGrp="1"/>
          </p:cNvGraphicFramePr>
          <p:nvPr>
            <p:ph idx="1"/>
          </p:nvPr>
        </p:nvGraphicFramePr>
        <p:xfrm>
          <a:off x="1600200" y="4367213"/>
          <a:ext cx="5867400" cy="173719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955675"/>
                <a:gridCol w="1274763"/>
                <a:gridCol w="1274762"/>
              </a:tblGrid>
              <a:tr h="5179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operatore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20.59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20.59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288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Vodafone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66.91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91.18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8.82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Univariate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Box Plot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>
                <a:solidFill>
                  <a:srgbClr val="FF9900"/>
                </a:solidFill>
              </a:rPr>
              <a:t>Lavoro di Gruppo: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143875" cy="47704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it-IT" altLang="it-IT" sz="1900" dirty="0" smtClean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AU" altLang="it-IT" sz="2400" dirty="0" err="1"/>
              <a:t>Nella</a:t>
            </a:r>
            <a:r>
              <a:rPr lang="en-AU" altLang="it-IT" sz="2400" dirty="0"/>
              <a:t> </a:t>
            </a:r>
            <a:r>
              <a:rPr lang="it-IT" sz="2400" dirty="0"/>
              <a:t>sezione Varie della pagina di insegnamento è stato pubblicato l’elenco definitivo dei lavori di gruppo per l’anno accademico 2013-2014</a:t>
            </a:r>
            <a:endParaRPr lang="en-AU" altLang="it-IT" sz="2200" dirty="0" smtClean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endParaRPr lang="en-AU" altLang="it-IT" sz="2200" dirty="0" smtClean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AU" altLang="it-IT" sz="2200" b="1" u="sng" dirty="0" err="1" smtClean="0">
                <a:solidFill>
                  <a:schemeClr val="tx2"/>
                </a:solidFill>
              </a:rPr>
              <a:t>entro</a:t>
            </a:r>
            <a:r>
              <a:rPr lang="en-AU" altLang="it-IT" sz="2200" b="1" u="sng" dirty="0" smtClean="0">
                <a:solidFill>
                  <a:schemeClr val="tx2"/>
                </a:solidFill>
              </a:rPr>
              <a:t> 1 </a:t>
            </a:r>
            <a:r>
              <a:rPr lang="en-AU" altLang="it-IT" sz="2200" b="1" u="sng" dirty="0" err="1" smtClean="0">
                <a:solidFill>
                  <a:schemeClr val="tx2"/>
                </a:solidFill>
              </a:rPr>
              <a:t>novembre</a:t>
            </a:r>
            <a:r>
              <a:rPr lang="en-AU" altLang="it-IT" sz="2200" b="1" u="sng" dirty="0" smtClean="0">
                <a:solidFill>
                  <a:schemeClr val="tx2"/>
                </a:solidFill>
              </a:rPr>
              <a:t> 2013</a:t>
            </a:r>
            <a:r>
              <a:rPr lang="en-AU" altLang="it-IT" sz="2200" b="1" dirty="0" smtClean="0">
                <a:solidFill>
                  <a:schemeClr val="tx2"/>
                </a:solidFill>
              </a:rPr>
              <a:t>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invio</a:t>
            </a:r>
            <a:r>
              <a:rPr lang="en-AU" altLang="it-IT" sz="2200" dirty="0" smtClean="0">
                <a:solidFill>
                  <a:schemeClr val="tx2"/>
                </a:solidFill>
              </a:rPr>
              <a:t> via e-mail del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questionario</a:t>
            </a:r>
            <a:r>
              <a:rPr lang="en-AU" altLang="it-IT" sz="2200" dirty="0" smtClean="0">
                <a:solidFill>
                  <a:schemeClr val="tx2"/>
                </a:solidFill>
              </a:rPr>
              <a:t> da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validare</a:t>
            </a:r>
            <a:r>
              <a:rPr lang="en-AU" altLang="it-IT" sz="2200" dirty="0" smtClean="0">
                <a:solidFill>
                  <a:schemeClr val="tx2"/>
                </a:solidFill>
              </a:rPr>
              <a:t> a </a:t>
            </a:r>
            <a:r>
              <a:rPr lang="en-AU" altLang="it-IT" sz="2200" dirty="0" smtClean="0">
                <a:solidFill>
                  <a:schemeClr val="tx2"/>
                </a:solidFill>
                <a:hlinkClick r:id="rId3"/>
              </a:rPr>
              <a:t>epallini@liuc.it</a:t>
            </a:r>
            <a:r>
              <a:rPr lang="en-AU" altLang="it-IT" sz="2200" dirty="0" smtClean="0">
                <a:solidFill>
                  <a:schemeClr val="tx2"/>
                </a:solidFill>
              </a:rPr>
              <a:t> e </a:t>
            </a:r>
            <a:r>
              <a:rPr lang="en-AU" altLang="it-IT" sz="2200" dirty="0" smtClean="0">
                <a:solidFill>
                  <a:schemeClr val="tx2"/>
                </a:solidFill>
                <a:hlinkClick r:id="rId4"/>
              </a:rPr>
              <a:t>fcalabretti@liuc.it</a:t>
            </a:r>
            <a:r>
              <a:rPr lang="en-AU" altLang="it-IT" sz="22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lnSpc>
                <a:spcPct val="90000"/>
              </a:lnSpc>
            </a:pPr>
            <a:endParaRPr lang="en-AU" altLang="it-IT" sz="2200" b="1" u="sng" dirty="0" smtClean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AU" altLang="it-IT" sz="2200" dirty="0" err="1" smtClean="0">
                <a:solidFill>
                  <a:schemeClr val="tx2"/>
                </a:solidFill>
              </a:rPr>
              <a:t>attendere</a:t>
            </a:r>
            <a:r>
              <a:rPr lang="en-AU" altLang="it-IT" sz="2200" dirty="0" smtClean="0">
                <a:solidFill>
                  <a:schemeClr val="tx2"/>
                </a:solidFill>
              </a:rPr>
              <a:t> la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validazione</a:t>
            </a:r>
            <a:r>
              <a:rPr lang="en-AU" altLang="it-IT" sz="2200" dirty="0" smtClean="0">
                <a:solidFill>
                  <a:schemeClr val="tx2"/>
                </a:solidFill>
              </a:rPr>
              <a:t> con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eventuali</a:t>
            </a:r>
            <a:r>
              <a:rPr lang="en-AU" altLang="it-IT" sz="2200" dirty="0" smtClean="0">
                <a:solidFill>
                  <a:schemeClr val="tx2"/>
                </a:solidFill>
              </a:rPr>
              <a:t>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correzioni</a:t>
            </a:r>
            <a:r>
              <a:rPr lang="en-AU" altLang="it-IT" sz="2200" dirty="0" smtClean="0">
                <a:solidFill>
                  <a:schemeClr val="tx2"/>
                </a:solidFill>
              </a:rPr>
              <a:t> via e-mail prima di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iniziare</a:t>
            </a:r>
            <a:r>
              <a:rPr lang="en-AU" altLang="it-IT" sz="2200" dirty="0" smtClean="0">
                <a:solidFill>
                  <a:schemeClr val="tx2"/>
                </a:solidFill>
              </a:rPr>
              <a:t> la </a:t>
            </a:r>
            <a:r>
              <a:rPr lang="en-AU" altLang="it-IT" sz="2200" dirty="0" err="1" smtClean="0">
                <a:solidFill>
                  <a:schemeClr val="tx2"/>
                </a:solidFill>
              </a:rPr>
              <a:t>somministrazione</a:t>
            </a:r>
            <a:endParaRPr lang="it-IT" altLang="it-IT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UNIVARIATE - Descrizione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57200" y="1219200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dirty="0"/>
              <a:t>La PROC UNIVARIATE permette di calcolare</a:t>
            </a:r>
          </a:p>
          <a:p>
            <a:pPr>
              <a:buFontTx/>
              <a:buChar char="•"/>
            </a:pPr>
            <a:r>
              <a:rPr lang="it-IT" sz="2400" dirty="0" smtClean="0"/>
              <a:t>  </a:t>
            </a:r>
            <a:r>
              <a:rPr lang="it-IT" sz="2400" dirty="0"/>
              <a:t>misure di sintesi di posizione, variabilità, forma per variabili quantitative continue</a:t>
            </a:r>
          </a:p>
          <a:p>
            <a:pPr>
              <a:buFontTx/>
              <a:buChar char="•"/>
            </a:pPr>
            <a:endParaRPr lang="it-IT" sz="24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38874" y="3158192"/>
            <a:ext cx="7924800" cy="171860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GB" dirty="0" err="1" smtClean="0">
                <a:solidFill>
                  <a:srgbClr val="000099"/>
                </a:solidFill>
              </a:rPr>
              <a:t>proc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en-GB" dirty="0" err="1" smtClean="0">
                <a:solidFill>
                  <a:srgbClr val="000099"/>
                </a:solidFill>
              </a:rPr>
              <a:t>univariate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data</a:t>
            </a:r>
            <a:r>
              <a:rPr lang="en-GB" dirty="0" smtClean="0"/>
              <a:t>= dataset;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0000FF"/>
                </a:solidFill>
              </a:rPr>
              <a:t>var</a:t>
            </a:r>
            <a:r>
              <a:rPr lang="en-GB" dirty="0" smtClean="0"/>
              <a:t> </a:t>
            </a:r>
            <a:r>
              <a:rPr lang="en-GB" dirty="0" err="1" smtClean="0"/>
              <a:t>variabile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000099"/>
                </a:solidFill>
              </a:rPr>
              <a:t>run</a:t>
            </a:r>
            <a:r>
              <a:rPr lang="en-GB" dirty="0" smtClean="0"/>
              <a:t>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UNIVARIATE – Esempio 1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Misure di sintesi della variabile quantitativa discreta numero medio sms inviati al giorno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2867025"/>
            <a:ext cx="754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num_sms_e;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UNIVARIATE (1/5)</a:t>
            </a:r>
            <a:r>
              <a:rPr lang="it-IT" sz="4000" smtClean="0"/>
              <a:t> </a:t>
            </a:r>
            <a:endParaRPr lang="en-GB" sz="4000" smtClean="0"/>
          </a:p>
        </p:txBody>
      </p:sp>
      <p:graphicFrame>
        <p:nvGraphicFramePr>
          <p:cNvPr id="131208" name="Group 136"/>
          <p:cNvGraphicFramePr>
            <a:graphicFrameLocks noGrp="1"/>
          </p:cNvGraphicFramePr>
          <p:nvPr>
            <p:ph idx="1"/>
          </p:nvPr>
        </p:nvGraphicFramePr>
        <p:xfrm>
          <a:off x="1828800" y="3505200"/>
          <a:ext cx="5943600" cy="2697165"/>
        </p:xfrm>
        <a:graphic>
          <a:graphicData uri="http://schemas.openxmlformats.org/drawingml/2006/table">
            <a:tbl>
              <a:tblPr/>
              <a:tblGrid>
                <a:gridCol w="1023938"/>
                <a:gridCol w="1198562"/>
                <a:gridCol w="2389188"/>
                <a:gridCol w="1331912"/>
              </a:tblGrid>
              <a:tr h="4492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Basic Statistical Measures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2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24.31356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Std Deviation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28.46175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810.07147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Interquartile Range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pSp>
        <p:nvGrpSpPr>
          <p:cNvPr id="25635" name="Group 40"/>
          <p:cNvGrpSpPr>
            <a:grpSpLocks/>
          </p:cNvGrpSpPr>
          <p:nvPr/>
        </p:nvGrpSpPr>
        <p:grpSpPr bwMode="auto">
          <a:xfrm>
            <a:off x="1752600" y="4343400"/>
            <a:ext cx="1066800" cy="1417638"/>
            <a:chOff x="1104" y="2736"/>
            <a:chExt cx="672" cy="893"/>
          </a:xfrm>
        </p:grpSpPr>
        <p:sp>
          <p:nvSpPr>
            <p:cNvPr id="25637" name="Oval 139"/>
            <p:cNvSpPr>
              <a:spLocks noChangeArrowheads="1"/>
            </p:cNvSpPr>
            <p:nvPr/>
          </p:nvSpPr>
          <p:spPr bwMode="auto">
            <a:xfrm>
              <a:off x="1104" y="2736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5638" name="Oval 140"/>
            <p:cNvSpPr>
              <a:spLocks noChangeArrowheads="1"/>
            </p:cNvSpPr>
            <p:nvPr/>
          </p:nvSpPr>
          <p:spPr bwMode="auto">
            <a:xfrm>
              <a:off x="1104" y="3024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5639" name="Oval 141"/>
            <p:cNvSpPr>
              <a:spLocks noChangeArrowheads="1"/>
            </p:cNvSpPr>
            <p:nvPr/>
          </p:nvSpPr>
          <p:spPr bwMode="auto">
            <a:xfrm>
              <a:off x="1104" y="3312"/>
              <a:ext cx="672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5636" name="Rectangle 143"/>
          <p:cNvSpPr>
            <a:spLocks noChangeArrowheads="1"/>
          </p:cNvSpPr>
          <p:nvPr/>
        </p:nvSpPr>
        <p:spPr bwMode="auto">
          <a:xfrm>
            <a:off x="457200" y="1371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/>
              <a:t>Misure di tendenza centrale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Media aritmetica</a:t>
            </a:r>
            <a:r>
              <a:rPr lang="it-IT" sz="2200"/>
              <a:t>: somma dei valori diviso il numero di valori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Mediana</a:t>
            </a:r>
            <a:r>
              <a:rPr lang="it-IT" sz="2200"/>
              <a:t>: in una lista ordinata, la mediana è il valore “centrale” (50% sopra, 50% sotto)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Moda</a:t>
            </a:r>
            <a:r>
              <a:rPr lang="it-IT" sz="2200"/>
              <a:t>: valore che occorre più  frequentemente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UNIVARIATE (2/5)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6627" name="Rectangle 37"/>
          <p:cNvSpPr>
            <a:spLocks noChangeArrowheads="1"/>
          </p:cNvSpPr>
          <p:nvPr/>
        </p:nvSpPr>
        <p:spPr bwMode="auto">
          <a:xfrm>
            <a:off x="76200" y="990600"/>
            <a:ext cx="906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/>
              <a:t>Misure di Variabilità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b="1" i="1"/>
              <a:t>Scarto Quadratico Medio</a:t>
            </a:r>
            <a:r>
              <a:rPr lang="it-IT" sz="2200" b="1" i="1"/>
              <a:t> </a:t>
            </a:r>
            <a:r>
              <a:rPr lang="it-IT" sz="1400"/>
              <a:t>[Std Deviation]</a:t>
            </a:r>
            <a:r>
              <a:rPr lang="it-IT" sz="2200"/>
              <a:t>: </a:t>
            </a:r>
            <a:r>
              <a:rPr lang="it-IT" sz="2000"/>
              <a:t>mostra la variabilità rispetto alla media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b="1" i="1"/>
              <a:t>Varianza</a:t>
            </a:r>
            <a:r>
              <a:rPr lang="it-IT" sz="2200" b="1" i="1"/>
              <a:t> </a:t>
            </a:r>
            <a:r>
              <a:rPr lang="it-IT" sz="1400"/>
              <a:t>[Variance]</a:t>
            </a:r>
            <a:r>
              <a:rPr lang="it-IT" sz="2200"/>
              <a:t>: </a:t>
            </a:r>
            <a:r>
              <a:rPr lang="it-IT" sz="2000"/>
              <a:t>media dei quadrati delle differenze fra ciascuna osservazione e la media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Campo di Variazione </a:t>
            </a:r>
            <a:r>
              <a:rPr lang="it-IT" sz="1400"/>
              <a:t>[Range]</a:t>
            </a:r>
            <a:r>
              <a:rPr lang="it-IT" sz="2200"/>
              <a:t>:</a:t>
            </a:r>
            <a:r>
              <a:rPr lang="it-IT" sz="2000"/>
              <a:t> differenza tra il massimo e il minimo dei valori osservati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Differenza Interquartile </a:t>
            </a:r>
            <a:r>
              <a:rPr lang="it-IT" sz="1400"/>
              <a:t>[Interquartile Range]</a:t>
            </a:r>
            <a:r>
              <a:rPr lang="it-IT" sz="2200"/>
              <a:t>: </a:t>
            </a:r>
            <a:r>
              <a:rPr lang="it-IT" sz="2000"/>
              <a:t>3° quartile – 1° quartile</a:t>
            </a:r>
          </a:p>
        </p:txBody>
      </p:sp>
      <p:grpSp>
        <p:nvGrpSpPr>
          <p:cNvPr id="26628" name="Group 42"/>
          <p:cNvGrpSpPr>
            <a:grpSpLocks/>
          </p:cNvGrpSpPr>
          <p:nvPr/>
        </p:nvGrpSpPr>
        <p:grpSpPr bwMode="auto">
          <a:xfrm>
            <a:off x="1828800" y="4084638"/>
            <a:ext cx="5943600" cy="2697162"/>
            <a:chOff x="1152" y="2496"/>
            <a:chExt cx="3744" cy="1699"/>
          </a:xfrm>
        </p:grpSpPr>
        <p:grpSp>
          <p:nvGrpSpPr>
            <p:cNvPr id="26629" name="Group 41"/>
            <p:cNvGrpSpPr>
              <a:grpSpLocks/>
            </p:cNvGrpSpPr>
            <p:nvPr/>
          </p:nvGrpSpPr>
          <p:grpSpPr bwMode="auto">
            <a:xfrm>
              <a:off x="1152" y="2496"/>
              <a:ext cx="3744" cy="1699"/>
              <a:chOff x="1152" y="2477"/>
              <a:chExt cx="3744" cy="1699"/>
            </a:xfrm>
          </p:grpSpPr>
          <p:sp>
            <p:nvSpPr>
              <p:cNvPr id="26634" name="Rectangle 4"/>
              <p:cNvSpPr>
                <a:spLocks noChangeArrowheads="1"/>
              </p:cNvSpPr>
              <p:nvPr/>
            </p:nvSpPr>
            <p:spPr bwMode="auto">
              <a:xfrm>
                <a:off x="4057" y="3893"/>
                <a:ext cx="839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25.00000</a:t>
                </a:r>
                <a:endParaRPr lang="en-US"/>
              </a:p>
            </p:txBody>
          </p:sp>
          <p:sp>
            <p:nvSpPr>
              <p:cNvPr id="26635" name="Rectangle 5"/>
              <p:cNvSpPr>
                <a:spLocks noChangeArrowheads="1"/>
              </p:cNvSpPr>
              <p:nvPr/>
            </p:nvSpPr>
            <p:spPr bwMode="auto">
              <a:xfrm>
                <a:off x="2552" y="3893"/>
                <a:ext cx="150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Interquartile Range</a:t>
                </a:r>
                <a:endParaRPr lang="en-US"/>
              </a:p>
            </p:txBody>
          </p:sp>
          <p:sp>
            <p:nvSpPr>
              <p:cNvPr id="26636" name="Rectangle 6"/>
              <p:cNvSpPr>
                <a:spLocks noChangeArrowheads="1"/>
              </p:cNvSpPr>
              <p:nvPr/>
            </p:nvSpPr>
            <p:spPr bwMode="auto">
              <a:xfrm>
                <a:off x="1797" y="3893"/>
                <a:ext cx="75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/>
              </a:p>
            </p:txBody>
          </p:sp>
          <p:sp>
            <p:nvSpPr>
              <p:cNvPr id="26637" name="Rectangle 7"/>
              <p:cNvSpPr>
                <a:spLocks noChangeArrowheads="1"/>
              </p:cNvSpPr>
              <p:nvPr/>
            </p:nvSpPr>
            <p:spPr bwMode="auto">
              <a:xfrm>
                <a:off x="1152" y="3893"/>
                <a:ext cx="64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/>
              </a:p>
            </p:txBody>
          </p:sp>
          <p:sp>
            <p:nvSpPr>
              <p:cNvPr id="26638" name="Rectangle 8"/>
              <p:cNvSpPr>
                <a:spLocks noChangeArrowheads="1"/>
              </p:cNvSpPr>
              <p:nvPr/>
            </p:nvSpPr>
            <p:spPr bwMode="auto">
              <a:xfrm>
                <a:off x="4057" y="3610"/>
                <a:ext cx="839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100.00000</a:t>
                </a:r>
                <a:endParaRPr lang="en-US"/>
              </a:p>
            </p:txBody>
          </p:sp>
          <p:sp>
            <p:nvSpPr>
              <p:cNvPr id="26639" name="Rectangle 9"/>
              <p:cNvSpPr>
                <a:spLocks noChangeArrowheads="1"/>
              </p:cNvSpPr>
              <p:nvPr/>
            </p:nvSpPr>
            <p:spPr bwMode="auto">
              <a:xfrm>
                <a:off x="2552" y="3610"/>
                <a:ext cx="150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Range</a:t>
                </a:r>
                <a:endParaRPr lang="en-US"/>
              </a:p>
            </p:txBody>
          </p:sp>
          <p:sp>
            <p:nvSpPr>
              <p:cNvPr id="26640" name="Rectangle 10"/>
              <p:cNvSpPr>
                <a:spLocks noChangeArrowheads="1"/>
              </p:cNvSpPr>
              <p:nvPr/>
            </p:nvSpPr>
            <p:spPr bwMode="auto">
              <a:xfrm>
                <a:off x="1797" y="3610"/>
                <a:ext cx="75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10.00000</a:t>
                </a:r>
                <a:endParaRPr lang="en-US"/>
              </a:p>
            </p:txBody>
          </p:sp>
          <p:sp>
            <p:nvSpPr>
              <p:cNvPr id="26641" name="Rectangle 11"/>
              <p:cNvSpPr>
                <a:spLocks noChangeArrowheads="1"/>
              </p:cNvSpPr>
              <p:nvPr/>
            </p:nvSpPr>
            <p:spPr bwMode="auto">
              <a:xfrm>
                <a:off x="1152" y="3610"/>
                <a:ext cx="64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Mode</a:t>
                </a:r>
                <a:endParaRPr lang="en-US"/>
              </a:p>
            </p:txBody>
          </p:sp>
          <p:sp>
            <p:nvSpPr>
              <p:cNvPr id="26642" name="Rectangle 12"/>
              <p:cNvSpPr>
                <a:spLocks noChangeArrowheads="1"/>
              </p:cNvSpPr>
              <p:nvPr/>
            </p:nvSpPr>
            <p:spPr bwMode="auto">
              <a:xfrm>
                <a:off x="4057" y="3327"/>
                <a:ext cx="839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810.07147</a:t>
                </a:r>
                <a:endParaRPr lang="en-US"/>
              </a:p>
            </p:txBody>
          </p:sp>
          <p:sp>
            <p:nvSpPr>
              <p:cNvPr id="26643" name="Rectangle 13"/>
              <p:cNvSpPr>
                <a:spLocks noChangeArrowheads="1"/>
              </p:cNvSpPr>
              <p:nvPr/>
            </p:nvSpPr>
            <p:spPr bwMode="auto">
              <a:xfrm>
                <a:off x="2552" y="3327"/>
                <a:ext cx="150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Variance</a:t>
                </a:r>
                <a:endParaRPr lang="en-US"/>
              </a:p>
            </p:txBody>
          </p:sp>
          <p:sp>
            <p:nvSpPr>
              <p:cNvPr id="26644" name="Rectangle 14"/>
              <p:cNvSpPr>
                <a:spLocks noChangeArrowheads="1"/>
              </p:cNvSpPr>
              <p:nvPr/>
            </p:nvSpPr>
            <p:spPr bwMode="auto">
              <a:xfrm>
                <a:off x="1797" y="3327"/>
                <a:ext cx="75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10.00000</a:t>
                </a:r>
                <a:endParaRPr lang="en-US"/>
              </a:p>
            </p:txBody>
          </p:sp>
          <p:sp>
            <p:nvSpPr>
              <p:cNvPr id="26645" name="Rectangle 15"/>
              <p:cNvSpPr>
                <a:spLocks noChangeArrowheads="1"/>
              </p:cNvSpPr>
              <p:nvPr/>
            </p:nvSpPr>
            <p:spPr bwMode="auto">
              <a:xfrm>
                <a:off x="1152" y="3327"/>
                <a:ext cx="645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Median</a:t>
                </a:r>
                <a:endParaRPr lang="en-US"/>
              </a:p>
            </p:txBody>
          </p:sp>
          <p:sp>
            <p:nvSpPr>
              <p:cNvPr id="26646" name="Rectangle 16"/>
              <p:cNvSpPr>
                <a:spLocks noChangeArrowheads="1"/>
              </p:cNvSpPr>
              <p:nvPr/>
            </p:nvSpPr>
            <p:spPr bwMode="auto">
              <a:xfrm>
                <a:off x="4057" y="3043"/>
                <a:ext cx="839" cy="284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28.46175</a:t>
                </a:r>
                <a:endParaRPr lang="en-US"/>
              </a:p>
            </p:txBody>
          </p:sp>
          <p:sp>
            <p:nvSpPr>
              <p:cNvPr id="26647" name="Rectangle 17"/>
              <p:cNvSpPr>
                <a:spLocks noChangeArrowheads="1"/>
              </p:cNvSpPr>
              <p:nvPr/>
            </p:nvSpPr>
            <p:spPr bwMode="auto">
              <a:xfrm>
                <a:off x="2552" y="3043"/>
                <a:ext cx="1505" cy="284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Deviation</a:t>
                </a:r>
                <a:endParaRPr lang="en-US"/>
              </a:p>
            </p:txBody>
          </p:sp>
          <p:sp>
            <p:nvSpPr>
              <p:cNvPr id="26648" name="Rectangle 18"/>
              <p:cNvSpPr>
                <a:spLocks noChangeArrowheads="1"/>
              </p:cNvSpPr>
              <p:nvPr/>
            </p:nvSpPr>
            <p:spPr bwMode="auto">
              <a:xfrm>
                <a:off x="1797" y="3043"/>
                <a:ext cx="755" cy="284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24.31356</a:t>
                </a:r>
                <a:endParaRPr lang="en-US"/>
              </a:p>
            </p:txBody>
          </p:sp>
          <p:sp>
            <p:nvSpPr>
              <p:cNvPr id="26649" name="Rectangle 19"/>
              <p:cNvSpPr>
                <a:spLocks noChangeArrowheads="1"/>
              </p:cNvSpPr>
              <p:nvPr/>
            </p:nvSpPr>
            <p:spPr bwMode="auto">
              <a:xfrm>
                <a:off x="1152" y="3043"/>
                <a:ext cx="645" cy="284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Mean</a:t>
                </a:r>
                <a:endParaRPr lang="en-US"/>
              </a:p>
            </p:txBody>
          </p:sp>
          <p:sp>
            <p:nvSpPr>
              <p:cNvPr id="26650" name="Rectangle 20"/>
              <p:cNvSpPr>
                <a:spLocks noChangeArrowheads="1"/>
              </p:cNvSpPr>
              <p:nvPr/>
            </p:nvSpPr>
            <p:spPr bwMode="auto">
              <a:xfrm>
                <a:off x="2552" y="2760"/>
                <a:ext cx="2344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Variability</a:t>
                </a:r>
                <a:endParaRPr lang="en-US"/>
              </a:p>
            </p:txBody>
          </p:sp>
          <p:sp>
            <p:nvSpPr>
              <p:cNvPr id="26651" name="Rectangle 21"/>
              <p:cNvSpPr>
                <a:spLocks noChangeArrowheads="1"/>
              </p:cNvSpPr>
              <p:nvPr/>
            </p:nvSpPr>
            <p:spPr bwMode="auto">
              <a:xfrm>
                <a:off x="1152" y="2760"/>
                <a:ext cx="1400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Location</a:t>
                </a:r>
                <a:endParaRPr lang="en-US"/>
              </a:p>
            </p:txBody>
          </p:sp>
          <p:sp>
            <p:nvSpPr>
              <p:cNvPr id="26652" name="Rectangle 22"/>
              <p:cNvSpPr>
                <a:spLocks noChangeArrowheads="1"/>
              </p:cNvSpPr>
              <p:nvPr/>
            </p:nvSpPr>
            <p:spPr bwMode="auto">
              <a:xfrm>
                <a:off x="1152" y="2477"/>
                <a:ext cx="3744" cy="28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ctr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Basic Statistical Measures</a:t>
                </a:r>
                <a:endParaRPr lang="en-US"/>
              </a:p>
            </p:txBody>
          </p:sp>
          <p:sp>
            <p:nvSpPr>
              <p:cNvPr id="26653" name="Line 23"/>
              <p:cNvSpPr>
                <a:spLocks noChangeShapeType="1"/>
              </p:cNvSpPr>
              <p:nvPr/>
            </p:nvSpPr>
            <p:spPr bwMode="auto">
              <a:xfrm>
                <a:off x="1152" y="2477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4" name="Line 24"/>
              <p:cNvSpPr>
                <a:spLocks noChangeShapeType="1"/>
              </p:cNvSpPr>
              <p:nvPr/>
            </p:nvSpPr>
            <p:spPr bwMode="auto">
              <a:xfrm>
                <a:off x="1152" y="4176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5" name="Line 25"/>
              <p:cNvSpPr>
                <a:spLocks noChangeShapeType="1"/>
              </p:cNvSpPr>
              <p:nvPr/>
            </p:nvSpPr>
            <p:spPr bwMode="auto">
              <a:xfrm>
                <a:off x="1152" y="2477"/>
                <a:ext cx="0" cy="1699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6" name="Line 26"/>
              <p:cNvSpPr>
                <a:spLocks noChangeShapeType="1"/>
              </p:cNvSpPr>
              <p:nvPr/>
            </p:nvSpPr>
            <p:spPr bwMode="auto">
              <a:xfrm>
                <a:off x="4896" y="2477"/>
                <a:ext cx="0" cy="1699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7" name="Line 27"/>
              <p:cNvSpPr>
                <a:spLocks noChangeShapeType="1"/>
              </p:cNvSpPr>
              <p:nvPr/>
            </p:nvSpPr>
            <p:spPr bwMode="auto">
              <a:xfrm>
                <a:off x="1152" y="2760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8" name="Line 28"/>
              <p:cNvSpPr>
                <a:spLocks noChangeShapeType="1"/>
              </p:cNvSpPr>
              <p:nvPr/>
            </p:nvSpPr>
            <p:spPr bwMode="auto">
              <a:xfrm>
                <a:off x="1152" y="3043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9" name="Line 29"/>
              <p:cNvSpPr>
                <a:spLocks noChangeShapeType="1"/>
              </p:cNvSpPr>
              <p:nvPr/>
            </p:nvSpPr>
            <p:spPr bwMode="auto">
              <a:xfrm>
                <a:off x="2552" y="2760"/>
                <a:ext cx="0" cy="141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Line 30"/>
              <p:cNvSpPr>
                <a:spLocks noChangeShapeType="1"/>
              </p:cNvSpPr>
              <p:nvPr/>
            </p:nvSpPr>
            <p:spPr bwMode="auto">
              <a:xfrm>
                <a:off x="1152" y="3327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Line 31"/>
              <p:cNvSpPr>
                <a:spLocks noChangeShapeType="1"/>
              </p:cNvSpPr>
              <p:nvPr/>
            </p:nvSpPr>
            <p:spPr bwMode="auto">
              <a:xfrm>
                <a:off x="1797" y="3043"/>
                <a:ext cx="0" cy="113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Line 32"/>
              <p:cNvSpPr>
                <a:spLocks noChangeShapeType="1"/>
              </p:cNvSpPr>
              <p:nvPr/>
            </p:nvSpPr>
            <p:spPr bwMode="auto">
              <a:xfrm>
                <a:off x="4057" y="3043"/>
                <a:ext cx="0" cy="113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33"/>
              <p:cNvSpPr>
                <a:spLocks noChangeShapeType="1"/>
              </p:cNvSpPr>
              <p:nvPr/>
            </p:nvSpPr>
            <p:spPr bwMode="auto">
              <a:xfrm>
                <a:off x="1152" y="3610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4" name="Line 34"/>
              <p:cNvSpPr>
                <a:spLocks noChangeShapeType="1"/>
              </p:cNvSpPr>
              <p:nvPr/>
            </p:nvSpPr>
            <p:spPr bwMode="auto">
              <a:xfrm>
                <a:off x="1152" y="3893"/>
                <a:ext cx="374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30" name="Oval 35"/>
            <p:cNvSpPr>
              <a:spLocks noChangeArrowheads="1"/>
            </p:cNvSpPr>
            <p:nvPr/>
          </p:nvSpPr>
          <p:spPr bwMode="auto">
            <a:xfrm>
              <a:off x="2496" y="3888"/>
              <a:ext cx="1536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631" name="Oval 36"/>
            <p:cNvSpPr>
              <a:spLocks noChangeArrowheads="1"/>
            </p:cNvSpPr>
            <p:nvPr/>
          </p:nvSpPr>
          <p:spPr bwMode="auto">
            <a:xfrm>
              <a:off x="2496" y="3024"/>
              <a:ext cx="1152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632" name="Oval 38"/>
            <p:cNvSpPr>
              <a:spLocks noChangeArrowheads="1"/>
            </p:cNvSpPr>
            <p:nvPr/>
          </p:nvSpPr>
          <p:spPr bwMode="auto">
            <a:xfrm>
              <a:off x="2544" y="3600"/>
              <a:ext cx="816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633" name="Oval 39"/>
            <p:cNvSpPr>
              <a:spLocks noChangeArrowheads="1"/>
            </p:cNvSpPr>
            <p:nvPr/>
          </p:nvSpPr>
          <p:spPr bwMode="auto">
            <a:xfrm>
              <a:off x="2544" y="3312"/>
              <a:ext cx="816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UNIVARIATE</a:t>
            </a:r>
            <a:r>
              <a:rPr lang="it-IT" sz="4000" smtClean="0"/>
              <a:t> </a:t>
            </a:r>
            <a:r>
              <a:rPr lang="it-IT" smtClean="0">
                <a:solidFill>
                  <a:srgbClr val="FF9900"/>
                </a:solidFill>
              </a:rPr>
              <a:t>(3/5)</a:t>
            </a:r>
            <a:endParaRPr lang="en-GB" smtClean="0">
              <a:solidFill>
                <a:srgbClr val="FF9900"/>
              </a:solidFill>
            </a:endParaRPr>
          </a:p>
        </p:txBody>
      </p:sp>
      <p:graphicFrame>
        <p:nvGraphicFramePr>
          <p:cNvPr id="133314" name="Group 19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743200" cy="4954582"/>
        </p:xfrm>
        <a:graphic>
          <a:graphicData uri="http://schemas.openxmlformats.org/drawingml/2006/table">
            <a:tbl>
              <a:tblPr/>
              <a:tblGrid>
                <a:gridCol w="1557338"/>
                <a:gridCol w="1185862"/>
              </a:tblGrid>
              <a:tr h="565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Quantiles (Definition 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Max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 Q3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 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 Q1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0% 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288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7694" name="Rectangle 196"/>
          <p:cNvSpPr>
            <a:spLocks noChangeArrowheads="1"/>
          </p:cNvSpPr>
          <p:nvPr/>
        </p:nvSpPr>
        <p:spPr bwMode="auto">
          <a:xfrm>
            <a:off x="3886200" y="3200400"/>
            <a:ext cx="495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Il primo quartile, Q</a:t>
            </a:r>
            <a:r>
              <a:rPr lang="it-IT" baseline="-25000"/>
              <a:t>1</a:t>
            </a:r>
            <a:r>
              <a:rPr lang="it-IT"/>
              <a:t>, è il valore per il quale il 25% delle osservazioni sono minori di esso e il 75% sono maggiori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Q</a:t>
            </a:r>
            <a:r>
              <a:rPr lang="it-IT" baseline="-25000"/>
              <a:t>2</a:t>
            </a:r>
            <a:r>
              <a:rPr lang="it-IT"/>
              <a:t> coincide con la mediana (50% sono minori, 50% sono maggiori)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/>
              <a:t>Il terzo quartile, Q3, è il valore per il quale il 75% delle osservazioni sono minori di esso e il 25% sono maggiori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95" name="Oval 197"/>
          <p:cNvSpPr>
            <a:spLocks noChangeArrowheads="1"/>
          </p:cNvSpPr>
          <p:nvPr/>
        </p:nvSpPr>
        <p:spPr bwMode="auto">
          <a:xfrm>
            <a:off x="76200" y="3962400"/>
            <a:ext cx="1981200" cy="1143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7696" name="Text Box 198"/>
          <p:cNvSpPr txBox="1">
            <a:spLocks noChangeArrowheads="1"/>
          </p:cNvSpPr>
          <p:nvPr/>
        </p:nvSpPr>
        <p:spPr bwMode="auto">
          <a:xfrm>
            <a:off x="3657600" y="1965325"/>
            <a:ext cx="510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/>
              <a:t>I Quartili dividono la sequenza ordinata dei dati in 4 segmenti contenenti lo stesso numero di valori</a:t>
            </a:r>
            <a:endParaRPr lang="en-US" sz="200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UNIVARIATE (4/5)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457200" y="10668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200" b="1" i="1"/>
              <a:t>Coeff di variazione </a:t>
            </a:r>
            <a:r>
              <a:rPr lang="it-IT" sz="1400"/>
              <a:t>[Coeff Variation]</a:t>
            </a:r>
            <a:r>
              <a:rPr lang="it-IT" sz="2200"/>
              <a:t>: </a:t>
            </a:r>
            <a:r>
              <a:rPr lang="it-IT" sz="2000"/>
              <a:t>misura la variabilità relativa rispetto alla media (%)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sz="2000"/>
          </a:p>
          <a:p>
            <a:pPr marL="342900" indent="-342900">
              <a:spcBef>
                <a:spcPct val="20000"/>
              </a:spcBef>
            </a:pPr>
            <a:endParaRPr lang="it-IT" sz="2200"/>
          </a:p>
        </p:txBody>
      </p:sp>
      <p:grpSp>
        <p:nvGrpSpPr>
          <p:cNvPr id="3077" name="Group 285"/>
          <p:cNvGrpSpPr>
            <a:grpSpLocks/>
          </p:cNvGrpSpPr>
          <p:nvPr/>
        </p:nvGrpSpPr>
        <p:grpSpPr bwMode="auto">
          <a:xfrm>
            <a:off x="1066800" y="3581400"/>
            <a:ext cx="7010400" cy="2692400"/>
            <a:chOff x="672" y="2528"/>
            <a:chExt cx="4416" cy="1696"/>
          </a:xfrm>
        </p:grpSpPr>
        <p:grpSp>
          <p:nvGrpSpPr>
            <p:cNvPr id="3078" name="Group 281"/>
            <p:cNvGrpSpPr>
              <a:grpSpLocks/>
            </p:cNvGrpSpPr>
            <p:nvPr/>
          </p:nvGrpSpPr>
          <p:grpSpPr bwMode="auto">
            <a:xfrm>
              <a:off x="672" y="2528"/>
              <a:ext cx="4416" cy="1680"/>
              <a:chOff x="672" y="2496"/>
              <a:chExt cx="4416" cy="1680"/>
            </a:xfrm>
          </p:grpSpPr>
          <p:sp>
            <p:nvSpPr>
              <p:cNvPr id="3080" name="Rectangle 155"/>
              <p:cNvSpPr>
                <a:spLocks noChangeArrowheads="1"/>
              </p:cNvSpPr>
              <p:nvPr/>
            </p:nvSpPr>
            <p:spPr bwMode="auto">
              <a:xfrm>
                <a:off x="4196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1.85270242</a:t>
                </a:r>
                <a:endParaRPr lang="en-US"/>
              </a:p>
            </p:txBody>
          </p:sp>
          <p:sp>
            <p:nvSpPr>
              <p:cNvPr id="3081" name="Rectangle 154"/>
              <p:cNvSpPr>
                <a:spLocks noChangeArrowheads="1"/>
              </p:cNvSpPr>
              <p:nvPr/>
            </p:nvSpPr>
            <p:spPr bwMode="auto">
              <a:xfrm>
                <a:off x="2782" y="3936"/>
                <a:ext cx="1414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Error Mean</a:t>
                </a:r>
                <a:endParaRPr lang="en-US"/>
              </a:p>
            </p:txBody>
          </p:sp>
          <p:sp>
            <p:nvSpPr>
              <p:cNvPr id="3082" name="Rectangle 153"/>
              <p:cNvSpPr>
                <a:spLocks noChangeArrowheads="1"/>
              </p:cNvSpPr>
              <p:nvPr/>
            </p:nvSpPr>
            <p:spPr bwMode="auto">
              <a:xfrm>
                <a:off x="1890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117.061242</a:t>
                </a:r>
                <a:endParaRPr lang="en-US"/>
              </a:p>
            </p:txBody>
          </p:sp>
          <p:sp>
            <p:nvSpPr>
              <p:cNvPr id="3083" name="Rectangle 152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1218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Coeff Variation</a:t>
                </a:r>
                <a:endParaRPr lang="en-US"/>
              </a:p>
            </p:txBody>
          </p:sp>
          <p:sp>
            <p:nvSpPr>
              <p:cNvPr id="3084" name="Rectangle 151"/>
              <p:cNvSpPr>
                <a:spLocks noChangeArrowheads="1"/>
              </p:cNvSpPr>
              <p:nvPr/>
            </p:nvSpPr>
            <p:spPr bwMode="auto">
              <a:xfrm>
                <a:off x="4196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190366.797</a:t>
                </a:r>
                <a:endParaRPr lang="en-US"/>
              </a:p>
            </p:txBody>
          </p:sp>
          <p:sp>
            <p:nvSpPr>
              <p:cNvPr id="3085" name="Rectangle 150"/>
              <p:cNvSpPr>
                <a:spLocks noChangeArrowheads="1"/>
              </p:cNvSpPr>
              <p:nvPr/>
            </p:nvSpPr>
            <p:spPr bwMode="auto">
              <a:xfrm>
                <a:off x="2782" y="3700"/>
                <a:ext cx="1414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Corrected SS</a:t>
                </a:r>
                <a:endParaRPr lang="en-US"/>
              </a:p>
            </p:txBody>
          </p:sp>
          <p:sp>
            <p:nvSpPr>
              <p:cNvPr id="3086" name="Rectangle 149"/>
              <p:cNvSpPr>
                <a:spLocks noChangeArrowheads="1"/>
              </p:cNvSpPr>
              <p:nvPr/>
            </p:nvSpPr>
            <p:spPr bwMode="auto">
              <a:xfrm>
                <a:off x="1890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329878</a:t>
                </a:r>
                <a:endParaRPr lang="en-US"/>
              </a:p>
            </p:txBody>
          </p:sp>
          <p:sp>
            <p:nvSpPr>
              <p:cNvPr id="3087" name="Rectangle 148"/>
              <p:cNvSpPr>
                <a:spLocks noChangeArrowheads="1"/>
              </p:cNvSpPr>
              <p:nvPr/>
            </p:nvSpPr>
            <p:spPr bwMode="auto">
              <a:xfrm>
                <a:off x="672" y="3700"/>
                <a:ext cx="121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Uncorrected SS</a:t>
                </a:r>
                <a:endParaRPr lang="en-US"/>
              </a:p>
            </p:txBody>
          </p:sp>
          <p:sp>
            <p:nvSpPr>
              <p:cNvPr id="3088" name="Rectangle 147"/>
              <p:cNvSpPr>
                <a:spLocks noChangeArrowheads="1"/>
              </p:cNvSpPr>
              <p:nvPr/>
            </p:nvSpPr>
            <p:spPr bwMode="auto">
              <a:xfrm>
                <a:off x="4196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1.44200254</a:t>
                </a:r>
                <a:endParaRPr lang="en-US"/>
              </a:p>
            </p:txBody>
          </p:sp>
          <p:sp>
            <p:nvSpPr>
              <p:cNvPr id="3089" name="Rectangle 146"/>
              <p:cNvSpPr>
                <a:spLocks noChangeArrowheads="1"/>
              </p:cNvSpPr>
              <p:nvPr/>
            </p:nvSpPr>
            <p:spPr bwMode="auto">
              <a:xfrm>
                <a:off x="2782" y="347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Kurtosis</a:t>
                </a:r>
                <a:endParaRPr lang="en-US"/>
              </a:p>
            </p:txBody>
          </p:sp>
          <p:sp>
            <p:nvSpPr>
              <p:cNvPr id="3090" name="Rectangle 145"/>
              <p:cNvSpPr>
                <a:spLocks noChangeArrowheads="1"/>
              </p:cNvSpPr>
              <p:nvPr/>
            </p:nvSpPr>
            <p:spPr bwMode="auto">
              <a:xfrm>
                <a:off x="1890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1.59619131</a:t>
                </a:r>
                <a:endParaRPr lang="en-US"/>
              </a:p>
            </p:txBody>
          </p:sp>
          <p:sp>
            <p:nvSpPr>
              <p:cNvPr id="3091" name="Rectangle 144"/>
              <p:cNvSpPr>
                <a:spLocks noChangeArrowheads="1"/>
              </p:cNvSpPr>
              <p:nvPr/>
            </p:nvSpPr>
            <p:spPr bwMode="auto">
              <a:xfrm>
                <a:off x="672" y="347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Skewness</a:t>
                </a:r>
                <a:endParaRPr lang="en-US"/>
              </a:p>
            </p:txBody>
          </p:sp>
          <p:sp>
            <p:nvSpPr>
              <p:cNvPr id="3092" name="Rectangle 143"/>
              <p:cNvSpPr>
                <a:spLocks noChangeArrowheads="1"/>
              </p:cNvSpPr>
              <p:nvPr/>
            </p:nvSpPr>
            <p:spPr bwMode="auto">
              <a:xfrm>
                <a:off x="4196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810.071475</a:t>
                </a:r>
                <a:endParaRPr lang="en-US"/>
              </a:p>
            </p:txBody>
          </p:sp>
          <p:sp>
            <p:nvSpPr>
              <p:cNvPr id="3093" name="Rectangle 142"/>
              <p:cNvSpPr>
                <a:spLocks noChangeArrowheads="1"/>
              </p:cNvSpPr>
              <p:nvPr/>
            </p:nvSpPr>
            <p:spPr bwMode="auto">
              <a:xfrm>
                <a:off x="2782" y="324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Variance</a:t>
                </a:r>
                <a:endParaRPr lang="en-US"/>
              </a:p>
            </p:txBody>
          </p:sp>
          <p:sp>
            <p:nvSpPr>
              <p:cNvPr id="3094" name="Rectangle 141"/>
              <p:cNvSpPr>
                <a:spLocks noChangeArrowheads="1"/>
              </p:cNvSpPr>
              <p:nvPr/>
            </p:nvSpPr>
            <p:spPr bwMode="auto">
              <a:xfrm>
                <a:off x="1890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28.4617546</a:t>
                </a:r>
                <a:endParaRPr lang="en-US"/>
              </a:p>
            </p:txBody>
          </p:sp>
          <p:sp>
            <p:nvSpPr>
              <p:cNvPr id="3095" name="Rectangle 140"/>
              <p:cNvSpPr>
                <a:spLocks noChangeArrowheads="1"/>
              </p:cNvSpPr>
              <p:nvPr/>
            </p:nvSpPr>
            <p:spPr bwMode="auto">
              <a:xfrm>
                <a:off x="672" y="324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Deviation</a:t>
                </a:r>
                <a:endParaRPr lang="en-US"/>
              </a:p>
            </p:txBody>
          </p:sp>
          <p:sp>
            <p:nvSpPr>
              <p:cNvPr id="3096" name="Rectangle 139"/>
              <p:cNvSpPr>
                <a:spLocks noChangeArrowheads="1"/>
              </p:cNvSpPr>
              <p:nvPr/>
            </p:nvSpPr>
            <p:spPr bwMode="auto">
              <a:xfrm>
                <a:off x="4196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5738</a:t>
                </a:r>
                <a:endParaRPr lang="en-US"/>
              </a:p>
            </p:txBody>
          </p:sp>
          <p:sp>
            <p:nvSpPr>
              <p:cNvPr id="3097" name="Rectangle 138"/>
              <p:cNvSpPr>
                <a:spLocks noChangeArrowheads="1"/>
              </p:cNvSpPr>
              <p:nvPr/>
            </p:nvSpPr>
            <p:spPr bwMode="auto">
              <a:xfrm>
                <a:off x="2782" y="301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Observations</a:t>
                </a:r>
                <a:endParaRPr lang="en-US"/>
              </a:p>
            </p:txBody>
          </p:sp>
          <p:sp>
            <p:nvSpPr>
              <p:cNvPr id="3098" name="Rectangle 137"/>
              <p:cNvSpPr>
                <a:spLocks noChangeArrowheads="1"/>
              </p:cNvSpPr>
              <p:nvPr/>
            </p:nvSpPr>
            <p:spPr bwMode="auto">
              <a:xfrm>
                <a:off x="1890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24.3135593</a:t>
                </a:r>
                <a:endParaRPr lang="en-US"/>
              </a:p>
            </p:txBody>
          </p:sp>
          <p:sp>
            <p:nvSpPr>
              <p:cNvPr id="3099" name="Rectangle 136"/>
              <p:cNvSpPr>
                <a:spLocks noChangeArrowheads="1"/>
              </p:cNvSpPr>
              <p:nvPr/>
            </p:nvSpPr>
            <p:spPr bwMode="auto">
              <a:xfrm>
                <a:off x="672" y="301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Mean</a:t>
                </a:r>
                <a:endParaRPr lang="en-US"/>
              </a:p>
            </p:txBody>
          </p:sp>
          <p:sp>
            <p:nvSpPr>
              <p:cNvPr id="3100" name="Rectangle 135"/>
              <p:cNvSpPr>
                <a:spLocks noChangeArrowheads="1"/>
              </p:cNvSpPr>
              <p:nvPr/>
            </p:nvSpPr>
            <p:spPr bwMode="auto">
              <a:xfrm>
                <a:off x="4196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3101" name="Rectangle 134"/>
              <p:cNvSpPr>
                <a:spLocks noChangeArrowheads="1"/>
              </p:cNvSpPr>
              <p:nvPr/>
            </p:nvSpPr>
            <p:spPr bwMode="auto">
              <a:xfrm>
                <a:off x="2782" y="2753"/>
                <a:ext cx="1414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Weights</a:t>
                </a:r>
                <a:endParaRPr lang="en-US"/>
              </a:p>
            </p:txBody>
          </p:sp>
          <p:sp>
            <p:nvSpPr>
              <p:cNvPr id="3102" name="Rectangle 133"/>
              <p:cNvSpPr>
                <a:spLocks noChangeArrowheads="1"/>
              </p:cNvSpPr>
              <p:nvPr/>
            </p:nvSpPr>
            <p:spPr bwMode="auto">
              <a:xfrm>
                <a:off x="1890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3103" name="Rectangle 132"/>
              <p:cNvSpPr>
                <a:spLocks noChangeArrowheads="1"/>
              </p:cNvSpPr>
              <p:nvPr/>
            </p:nvSpPr>
            <p:spPr bwMode="auto">
              <a:xfrm>
                <a:off x="672" y="2753"/>
                <a:ext cx="1218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3104" name="Rectangle 128"/>
              <p:cNvSpPr>
                <a:spLocks noChangeArrowheads="1"/>
              </p:cNvSpPr>
              <p:nvPr/>
            </p:nvSpPr>
            <p:spPr bwMode="auto">
              <a:xfrm>
                <a:off x="672" y="2496"/>
                <a:ext cx="4416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Moments</a:t>
                </a:r>
                <a:endParaRPr lang="en-US"/>
              </a:p>
            </p:txBody>
          </p:sp>
          <p:sp>
            <p:nvSpPr>
              <p:cNvPr id="3105" name="Line 156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" name="Line 157"/>
              <p:cNvSpPr>
                <a:spLocks noChangeShapeType="1"/>
              </p:cNvSpPr>
              <p:nvPr/>
            </p:nvSpPr>
            <p:spPr bwMode="auto">
              <a:xfrm>
                <a:off x="672" y="417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7" name="Line 158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" name="Line 159"/>
              <p:cNvSpPr>
                <a:spLocks noChangeShapeType="1"/>
              </p:cNvSpPr>
              <p:nvPr/>
            </p:nvSpPr>
            <p:spPr bwMode="auto">
              <a:xfrm>
                <a:off x="5088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" name="Line 161"/>
              <p:cNvSpPr>
                <a:spLocks noChangeShapeType="1"/>
              </p:cNvSpPr>
              <p:nvPr/>
            </p:nvSpPr>
            <p:spPr bwMode="auto">
              <a:xfrm>
                <a:off x="672" y="2753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" name="Line 168"/>
              <p:cNvSpPr>
                <a:spLocks noChangeShapeType="1"/>
              </p:cNvSpPr>
              <p:nvPr/>
            </p:nvSpPr>
            <p:spPr bwMode="auto">
              <a:xfrm>
                <a:off x="672" y="301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" name="Line 170"/>
              <p:cNvSpPr>
                <a:spLocks noChangeShapeType="1"/>
              </p:cNvSpPr>
              <p:nvPr/>
            </p:nvSpPr>
            <p:spPr bwMode="auto">
              <a:xfrm>
                <a:off x="1890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" name="Line 174"/>
              <p:cNvSpPr>
                <a:spLocks noChangeShapeType="1"/>
              </p:cNvSpPr>
              <p:nvPr/>
            </p:nvSpPr>
            <p:spPr bwMode="auto">
              <a:xfrm>
                <a:off x="2782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" name="Line 178"/>
              <p:cNvSpPr>
                <a:spLocks noChangeShapeType="1"/>
              </p:cNvSpPr>
              <p:nvPr/>
            </p:nvSpPr>
            <p:spPr bwMode="auto">
              <a:xfrm>
                <a:off x="4196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" name="Line 183"/>
              <p:cNvSpPr>
                <a:spLocks noChangeShapeType="1"/>
              </p:cNvSpPr>
              <p:nvPr/>
            </p:nvSpPr>
            <p:spPr bwMode="auto">
              <a:xfrm>
                <a:off x="672" y="324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" name="Line 201"/>
              <p:cNvSpPr>
                <a:spLocks noChangeShapeType="1"/>
              </p:cNvSpPr>
              <p:nvPr/>
            </p:nvSpPr>
            <p:spPr bwMode="auto">
              <a:xfrm>
                <a:off x="672" y="347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" name="Line 219"/>
              <p:cNvSpPr>
                <a:spLocks noChangeShapeType="1"/>
              </p:cNvSpPr>
              <p:nvPr/>
            </p:nvSpPr>
            <p:spPr bwMode="auto">
              <a:xfrm>
                <a:off x="672" y="370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" name="Line 237"/>
              <p:cNvSpPr>
                <a:spLocks noChangeShapeType="1"/>
              </p:cNvSpPr>
              <p:nvPr/>
            </p:nvSpPr>
            <p:spPr bwMode="auto">
              <a:xfrm>
                <a:off x="672" y="393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79" name="Oval 277"/>
            <p:cNvSpPr>
              <a:spLocks noChangeArrowheads="1"/>
            </p:cNvSpPr>
            <p:nvPr/>
          </p:nvSpPr>
          <p:spPr bwMode="auto">
            <a:xfrm>
              <a:off x="672" y="3936"/>
              <a:ext cx="1200" cy="288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aphicFrame>
        <p:nvGraphicFramePr>
          <p:cNvPr id="3074" name="Object 2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3130550" y="1981200"/>
          <a:ext cx="2736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3" imgW="1155600" imgH="482400" progId="Equation.3">
                  <p:embed/>
                </p:oleObj>
              </mc:Choice>
              <mc:Fallback>
                <p:oleObj name="Equation" r:id="rId3" imgW="1155600" imgH="48240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1981200"/>
                        <a:ext cx="2736850" cy="1143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UNIVARIATE (5/5)</a:t>
            </a:r>
            <a:r>
              <a:rPr lang="it-IT" sz="4000" smtClean="0"/>
              <a:t> </a:t>
            </a:r>
            <a:endParaRPr lang="en-GB" sz="4000" smtClean="0"/>
          </a:p>
        </p:txBody>
      </p:sp>
      <p:grpSp>
        <p:nvGrpSpPr>
          <p:cNvPr id="28675" name="Group 47"/>
          <p:cNvGrpSpPr>
            <a:grpSpLocks/>
          </p:cNvGrpSpPr>
          <p:nvPr/>
        </p:nvGrpSpPr>
        <p:grpSpPr bwMode="auto">
          <a:xfrm>
            <a:off x="838200" y="3886200"/>
            <a:ext cx="7239000" cy="2667000"/>
            <a:chOff x="528" y="2112"/>
            <a:chExt cx="4560" cy="1680"/>
          </a:xfrm>
        </p:grpSpPr>
        <p:grpSp>
          <p:nvGrpSpPr>
            <p:cNvPr id="28679" name="Group 281"/>
            <p:cNvGrpSpPr>
              <a:grpSpLocks/>
            </p:cNvGrpSpPr>
            <p:nvPr/>
          </p:nvGrpSpPr>
          <p:grpSpPr bwMode="auto">
            <a:xfrm>
              <a:off x="672" y="2112"/>
              <a:ext cx="4416" cy="1680"/>
              <a:chOff x="672" y="2496"/>
              <a:chExt cx="4416" cy="1680"/>
            </a:xfrm>
          </p:grpSpPr>
          <p:sp>
            <p:nvSpPr>
              <p:cNvPr id="28682" name="Rectangle 155"/>
              <p:cNvSpPr>
                <a:spLocks noChangeArrowheads="1"/>
              </p:cNvSpPr>
              <p:nvPr/>
            </p:nvSpPr>
            <p:spPr bwMode="auto">
              <a:xfrm>
                <a:off x="4196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1.85270242</a:t>
                </a:r>
                <a:endParaRPr lang="en-US"/>
              </a:p>
            </p:txBody>
          </p:sp>
          <p:sp>
            <p:nvSpPr>
              <p:cNvPr id="28683" name="Rectangle 154"/>
              <p:cNvSpPr>
                <a:spLocks noChangeArrowheads="1"/>
              </p:cNvSpPr>
              <p:nvPr/>
            </p:nvSpPr>
            <p:spPr bwMode="auto">
              <a:xfrm>
                <a:off x="2782" y="3936"/>
                <a:ext cx="1414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Error Mean</a:t>
                </a:r>
                <a:endParaRPr lang="en-US"/>
              </a:p>
            </p:txBody>
          </p:sp>
          <p:sp>
            <p:nvSpPr>
              <p:cNvPr id="28684" name="Rectangle 153"/>
              <p:cNvSpPr>
                <a:spLocks noChangeArrowheads="1"/>
              </p:cNvSpPr>
              <p:nvPr/>
            </p:nvSpPr>
            <p:spPr bwMode="auto">
              <a:xfrm>
                <a:off x="1890" y="3936"/>
                <a:ext cx="892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117.061242</a:t>
                </a:r>
                <a:endParaRPr lang="en-US"/>
              </a:p>
            </p:txBody>
          </p:sp>
          <p:sp>
            <p:nvSpPr>
              <p:cNvPr id="28685" name="Rectangle 152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1218" cy="24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Coeff Variation</a:t>
                </a:r>
                <a:endParaRPr lang="en-US"/>
              </a:p>
            </p:txBody>
          </p:sp>
          <p:sp>
            <p:nvSpPr>
              <p:cNvPr id="28686" name="Rectangle 151"/>
              <p:cNvSpPr>
                <a:spLocks noChangeArrowheads="1"/>
              </p:cNvSpPr>
              <p:nvPr/>
            </p:nvSpPr>
            <p:spPr bwMode="auto">
              <a:xfrm>
                <a:off x="4196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190366.797</a:t>
                </a:r>
                <a:endParaRPr lang="en-US"/>
              </a:p>
            </p:txBody>
          </p:sp>
          <p:sp>
            <p:nvSpPr>
              <p:cNvPr id="28687" name="Rectangle 150"/>
              <p:cNvSpPr>
                <a:spLocks noChangeArrowheads="1"/>
              </p:cNvSpPr>
              <p:nvPr/>
            </p:nvSpPr>
            <p:spPr bwMode="auto">
              <a:xfrm>
                <a:off x="2782" y="3700"/>
                <a:ext cx="1414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Corrected SS</a:t>
                </a:r>
                <a:endParaRPr lang="en-US"/>
              </a:p>
            </p:txBody>
          </p:sp>
          <p:sp>
            <p:nvSpPr>
              <p:cNvPr id="28688" name="Rectangle 149"/>
              <p:cNvSpPr>
                <a:spLocks noChangeArrowheads="1"/>
              </p:cNvSpPr>
              <p:nvPr/>
            </p:nvSpPr>
            <p:spPr bwMode="auto">
              <a:xfrm>
                <a:off x="1890" y="3700"/>
                <a:ext cx="892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329878</a:t>
                </a:r>
                <a:endParaRPr lang="en-US"/>
              </a:p>
            </p:txBody>
          </p:sp>
          <p:sp>
            <p:nvSpPr>
              <p:cNvPr id="28689" name="Rectangle 148"/>
              <p:cNvSpPr>
                <a:spLocks noChangeArrowheads="1"/>
              </p:cNvSpPr>
              <p:nvPr/>
            </p:nvSpPr>
            <p:spPr bwMode="auto">
              <a:xfrm>
                <a:off x="672" y="3700"/>
                <a:ext cx="121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Uncorrected SS</a:t>
                </a:r>
                <a:endParaRPr lang="en-US"/>
              </a:p>
            </p:txBody>
          </p:sp>
          <p:sp>
            <p:nvSpPr>
              <p:cNvPr id="28690" name="Rectangle 147"/>
              <p:cNvSpPr>
                <a:spLocks noChangeArrowheads="1"/>
              </p:cNvSpPr>
              <p:nvPr/>
            </p:nvSpPr>
            <p:spPr bwMode="auto">
              <a:xfrm>
                <a:off x="4196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1.44200254</a:t>
                </a:r>
                <a:endParaRPr lang="en-US"/>
              </a:p>
            </p:txBody>
          </p:sp>
          <p:sp>
            <p:nvSpPr>
              <p:cNvPr id="28691" name="Rectangle 146"/>
              <p:cNvSpPr>
                <a:spLocks noChangeArrowheads="1"/>
              </p:cNvSpPr>
              <p:nvPr/>
            </p:nvSpPr>
            <p:spPr bwMode="auto">
              <a:xfrm>
                <a:off x="2782" y="347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Kurtosis</a:t>
                </a:r>
                <a:endParaRPr lang="en-US"/>
              </a:p>
            </p:txBody>
          </p:sp>
          <p:sp>
            <p:nvSpPr>
              <p:cNvPr id="28692" name="Rectangle 145"/>
              <p:cNvSpPr>
                <a:spLocks noChangeArrowheads="1"/>
              </p:cNvSpPr>
              <p:nvPr/>
            </p:nvSpPr>
            <p:spPr bwMode="auto">
              <a:xfrm>
                <a:off x="1890" y="347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1.59619131</a:t>
                </a:r>
                <a:endParaRPr lang="en-US"/>
              </a:p>
            </p:txBody>
          </p:sp>
          <p:sp>
            <p:nvSpPr>
              <p:cNvPr id="28693" name="Rectangle 144"/>
              <p:cNvSpPr>
                <a:spLocks noChangeArrowheads="1"/>
              </p:cNvSpPr>
              <p:nvPr/>
            </p:nvSpPr>
            <p:spPr bwMode="auto">
              <a:xfrm>
                <a:off x="672" y="347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Skewness</a:t>
                </a:r>
                <a:endParaRPr lang="en-US"/>
              </a:p>
            </p:txBody>
          </p:sp>
          <p:sp>
            <p:nvSpPr>
              <p:cNvPr id="28694" name="Rectangle 143"/>
              <p:cNvSpPr>
                <a:spLocks noChangeArrowheads="1"/>
              </p:cNvSpPr>
              <p:nvPr/>
            </p:nvSpPr>
            <p:spPr bwMode="auto">
              <a:xfrm>
                <a:off x="4196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810.071475</a:t>
                </a:r>
                <a:endParaRPr lang="en-US"/>
              </a:p>
            </p:txBody>
          </p:sp>
          <p:sp>
            <p:nvSpPr>
              <p:cNvPr id="28695" name="Rectangle 142"/>
              <p:cNvSpPr>
                <a:spLocks noChangeArrowheads="1"/>
              </p:cNvSpPr>
              <p:nvPr/>
            </p:nvSpPr>
            <p:spPr bwMode="auto">
              <a:xfrm>
                <a:off x="2782" y="324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Variance</a:t>
                </a:r>
                <a:endParaRPr lang="en-US"/>
              </a:p>
            </p:txBody>
          </p:sp>
          <p:sp>
            <p:nvSpPr>
              <p:cNvPr id="28696" name="Rectangle 141"/>
              <p:cNvSpPr>
                <a:spLocks noChangeArrowheads="1"/>
              </p:cNvSpPr>
              <p:nvPr/>
            </p:nvSpPr>
            <p:spPr bwMode="auto">
              <a:xfrm>
                <a:off x="1890" y="324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28.4617546</a:t>
                </a:r>
                <a:endParaRPr lang="en-US"/>
              </a:p>
            </p:txBody>
          </p:sp>
          <p:sp>
            <p:nvSpPr>
              <p:cNvPr id="28697" name="Rectangle 140"/>
              <p:cNvSpPr>
                <a:spLocks noChangeArrowheads="1"/>
              </p:cNvSpPr>
              <p:nvPr/>
            </p:nvSpPr>
            <p:spPr bwMode="auto">
              <a:xfrm>
                <a:off x="672" y="324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Std Deviation</a:t>
                </a:r>
                <a:endParaRPr lang="en-US"/>
              </a:p>
            </p:txBody>
          </p:sp>
          <p:sp>
            <p:nvSpPr>
              <p:cNvPr id="28698" name="Rectangle 139"/>
              <p:cNvSpPr>
                <a:spLocks noChangeArrowheads="1"/>
              </p:cNvSpPr>
              <p:nvPr/>
            </p:nvSpPr>
            <p:spPr bwMode="auto">
              <a:xfrm>
                <a:off x="4196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5738</a:t>
                </a:r>
                <a:endParaRPr lang="en-US"/>
              </a:p>
            </p:txBody>
          </p:sp>
          <p:sp>
            <p:nvSpPr>
              <p:cNvPr id="28699" name="Rectangle 138"/>
              <p:cNvSpPr>
                <a:spLocks noChangeArrowheads="1"/>
              </p:cNvSpPr>
              <p:nvPr/>
            </p:nvSpPr>
            <p:spPr bwMode="auto">
              <a:xfrm>
                <a:off x="2782" y="3010"/>
                <a:ext cx="1414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Observations</a:t>
                </a:r>
                <a:endParaRPr lang="en-US"/>
              </a:p>
            </p:txBody>
          </p:sp>
          <p:sp>
            <p:nvSpPr>
              <p:cNvPr id="28700" name="Rectangle 137"/>
              <p:cNvSpPr>
                <a:spLocks noChangeArrowheads="1"/>
              </p:cNvSpPr>
              <p:nvPr/>
            </p:nvSpPr>
            <p:spPr bwMode="auto">
              <a:xfrm>
                <a:off x="1890" y="3010"/>
                <a:ext cx="892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24.3135593</a:t>
                </a:r>
                <a:endParaRPr lang="en-US"/>
              </a:p>
            </p:txBody>
          </p:sp>
          <p:sp>
            <p:nvSpPr>
              <p:cNvPr id="28701" name="Rectangle 136"/>
              <p:cNvSpPr>
                <a:spLocks noChangeArrowheads="1"/>
              </p:cNvSpPr>
              <p:nvPr/>
            </p:nvSpPr>
            <p:spPr bwMode="auto">
              <a:xfrm>
                <a:off x="672" y="3010"/>
                <a:ext cx="121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Mean</a:t>
                </a:r>
                <a:endParaRPr lang="en-US"/>
              </a:p>
            </p:txBody>
          </p:sp>
          <p:sp>
            <p:nvSpPr>
              <p:cNvPr id="28702" name="Rectangle 135"/>
              <p:cNvSpPr>
                <a:spLocks noChangeArrowheads="1"/>
              </p:cNvSpPr>
              <p:nvPr/>
            </p:nvSpPr>
            <p:spPr bwMode="auto">
              <a:xfrm>
                <a:off x="4196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28703" name="Rectangle 134"/>
              <p:cNvSpPr>
                <a:spLocks noChangeArrowheads="1"/>
              </p:cNvSpPr>
              <p:nvPr/>
            </p:nvSpPr>
            <p:spPr bwMode="auto">
              <a:xfrm>
                <a:off x="2782" y="2753"/>
                <a:ext cx="1414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Sum Weights</a:t>
                </a:r>
                <a:endParaRPr lang="en-US"/>
              </a:p>
            </p:txBody>
          </p:sp>
          <p:sp>
            <p:nvSpPr>
              <p:cNvPr id="28704" name="Rectangle 133"/>
              <p:cNvSpPr>
                <a:spLocks noChangeArrowheads="1"/>
              </p:cNvSpPr>
              <p:nvPr/>
            </p:nvSpPr>
            <p:spPr bwMode="auto">
              <a:xfrm>
                <a:off x="1890" y="2753"/>
                <a:ext cx="892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>
                    <a:solidFill>
                      <a:srgbClr val="002288"/>
                    </a:solidFill>
                    <a:cs typeface="Arial" charset="0"/>
                  </a:rPr>
                  <a:t>236</a:t>
                </a:r>
                <a:endParaRPr lang="en-US"/>
              </a:p>
            </p:txBody>
          </p:sp>
          <p:sp>
            <p:nvSpPr>
              <p:cNvPr id="28705" name="Rectangle 132"/>
              <p:cNvSpPr>
                <a:spLocks noChangeArrowheads="1"/>
              </p:cNvSpPr>
              <p:nvPr/>
            </p:nvSpPr>
            <p:spPr bwMode="auto">
              <a:xfrm>
                <a:off x="672" y="2753"/>
                <a:ext cx="1218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28706" name="Rectangle 128"/>
              <p:cNvSpPr>
                <a:spLocks noChangeArrowheads="1"/>
              </p:cNvSpPr>
              <p:nvPr/>
            </p:nvSpPr>
            <p:spPr bwMode="auto">
              <a:xfrm>
                <a:off x="672" y="2496"/>
                <a:ext cx="4416" cy="25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b="1">
                    <a:solidFill>
                      <a:srgbClr val="002288"/>
                    </a:solidFill>
                    <a:cs typeface="Arial" charset="0"/>
                  </a:rPr>
                  <a:t>Moments</a:t>
                </a:r>
                <a:endParaRPr lang="en-US"/>
              </a:p>
            </p:txBody>
          </p:sp>
          <p:sp>
            <p:nvSpPr>
              <p:cNvPr id="28707" name="Line 156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8" name="Line 157"/>
              <p:cNvSpPr>
                <a:spLocks noChangeShapeType="1"/>
              </p:cNvSpPr>
              <p:nvPr/>
            </p:nvSpPr>
            <p:spPr bwMode="auto">
              <a:xfrm>
                <a:off x="672" y="417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9" name="Line 158"/>
              <p:cNvSpPr>
                <a:spLocks noChangeShapeType="1"/>
              </p:cNvSpPr>
              <p:nvPr/>
            </p:nvSpPr>
            <p:spPr bwMode="auto">
              <a:xfrm>
                <a:off x="672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0" name="Line 159"/>
              <p:cNvSpPr>
                <a:spLocks noChangeShapeType="1"/>
              </p:cNvSpPr>
              <p:nvPr/>
            </p:nvSpPr>
            <p:spPr bwMode="auto">
              <a:xfrm>
                <a:off x="5088" y="2496"/>
                <a:ext cx="0" cy="168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1" name="Line 161"/>
              <p:cNvSpPr>
                <a:spLocks noChangeShapeType="1"/>
              </p:cNvSpPr>
              <p:nvPr/>
            </p:nvSpPr>
            <p:spPr bwMode="auto">
              <a:xfrm>
                <a:off x="672" y="2753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2" name="Line 168"/>
              <p:cNvSpPr>
                <a:spLocks noChangeShapeType="1"/>
              </p:cNvSpPr>
              <p:nvPr/>
            </p:nvSpPr>
            <p:spPr bwMode="auto">
              <a:xfrm>
                <a:off x="672" y="301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3" name="Line 170"/>
              <p:cNvSpPr>
                <a:spLocks noChangeShapeType="1"/>
              </p:cNvSpPr>
              <p:nvPr/>
            </p:nvSpPr>
            <p:spPr bwMode="auto">
              <a:xfrm>
                <a:off x="1890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4" name="Line 174"/>
              <p:cNvSpPr>
                <a:spLocks noChangeShapeType="1"/>
              </p:cNvSpPr>
              <p:nvPr/>
            </p:nvSpPr>
            <p:spPr bwMode="auto">
              <a:xfrm>
                <a:off x="2782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5" name="Line 178"/>
              <p:cNvSpPr>
                <a:spLocks noChangeShapeType="1"/>
              </p:cNvSpPr>
              <p:nvPr/>
            </p:nvSpPr>
            <p:spPr bwMode="auto">
              <a:xfrm>
                <a:off x="4196" y="2753"/>
                <a:ext cx="0" cy="142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6" name="Line 183"/>
              <p:cNvSpPr>
                <a:spLocks noChangeShapeType="1"/>
              </p:cNvSpPr>
              <p:nvPr/>
            </p:nvSpPr>
            <p:spPr bwMode="auto">
              <a:xfrm>
                <a:off x="672" y="324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7" name="Line 201"/>
              <p:cNvSpPr>
                <a:spLocks noChangeShapeType="1"/>
              </p:cNvSpPr>
              <p:nvPr/>
            </p:nvSpPr>
            <p:spPr bwMode="auto">
              <a:xfrm>
                <a:off x="672" y="347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8" name="Line 219"/>
              <p:cNvSpPr>
                <a:spLocks noChangeShapeType="1"/>
              </p:cNvSpPr>
              <p:nvPr/>
            </p:nvSpPr>
            <p:spPr bwMode="auto">
              <a:xfrm>
                <a:off x="672" y="3700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9" name="Line 237"/>
              <p:cNvSpPr>
                <a:spLocks noChangeShapeType="1"/>
              </p:cNvSpPr>
              <p:nvPr/>
            </p:nvSpPr>
            <p:spPr bwMode="auto">
              <a:xfrm>
                <a:off x="672" y="3936"/>
                <a:ext cx="441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0" name="Oval 277"/>
            <p:cNvSpPr>
              <a:spLocks noChangeArrowheads="1"/>
            </p:cNvSpPr>
            <p:nvPr/>
          </p:nvSpPr>
          <p:spPr bwMode="auto">
            <a:xfrm>
              <a:off x="528" y="3024"/>
              <a:ext cx="1201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681" name="Oval 277"/>
            <p:cNvSpPr>
              <a:spLocks noChangeArrowheads="1"/>
            </p:cNvSpPr>
            <p:nvPr/>
          </p:nvSpPr>
          <p:spPr bwMode="auto">
            <a:xfrm>
              <a:off x="2592" y="3024"/>
              <a:ext cx="1200" cy="317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8676" name="Rectangle 47"/>
          <p:cNvSpPr>
            <a:spLocks noChangeArrowheads="1"/>
          </p:cNvSpPr>
          <p:nvPr/>
        </p:nvSpPr>
        <p:spPr bwMode="auto">
          <a:xfrm>
            <a:off x="152400" y="1371600"/>
            <a:ext cx="4724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b="1" i="1"/>
              <a:t>Skewness: </a:t>
            </a:r>
            <a:r>
              <a:rPr lang="it-IT" sz="1600" b="1"/>
              <a:t>indice che informa circa il grado di simmetria o asimmetria di una distribuzione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γ</a:t>
            </a:r>
            <a:r>
              <a:rPr lang="it-IT" sz="1600">
                <a:solidFill>
                  <a:schemeClr val="tx2"/>
                </a:solidFill>
              </a:rPr>
              <a:t>=0 distribuzione simmetrica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γ</a:t>
            </a:r>
            <a:r>
              <a:rPr lang="it-IT" sz="1600">
                <a:solidFill>
                  <a:schemeClr val="tx2"/>
                </a:solidFill>
              </a:rPr>
              <a:t>&lt;0 asimmetria negativa (mediana&gt;media)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γ</a:t>
            </a:r>
            <a:r>
              <a:rPr lang="it-IT" sz="1600">
                <a:solidFill>
                  <a:schemeClr val="tx2"/>
                </a:solidFill>
              </a:rPr>
              <a:t>&gt;0 asimmetria positiva (mediana&lt;media)</a:t>
            </a:r>
            <a:endParaRPr lang="it-IT" sz="1600"/>
          </a:p>
        </p:txBody>
      </p:sp>
      <p:sp>
        <p:nvSpPr>
          <p:cNvPr id="28677" name="Rectangle 51"/>
          <p:cNvSpPr>
            <a:spLocks noChangeArrowheads="1"/>
          </p:cNvSpPr>
          <p:nvPr/>
        </p:nvSpPr>
        <p:spPr bwMode="auto">
          <a:xfrm>
            <a:off x="609600" y="914400"/>
            <a:ext cx="807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200" b="1" i="1" u="sng"/>
              <a:t>Misure di Forma della Distribuzione</a:t>
            </a:r>
            <a:endParaRPr lang="it-IT" sz="2200" b="1" i="1"/>
          </a:p>
        </p:txBody>
      </p:sp>
      <p:sp>
        <p:nvSpPr>
          <p:cNvPr id="28678" name="Rectangle 52"/>
          <p:cNvSpPr>
            <a:spLocks noChangeArrowheads="1"/>
          </p:cNvSpPr>
          <p:nvPr/>
        </p:nvSpPr>
        <p:spPr bwMode="auto">
          <a:xfrm>
            <a:off x="4800600" y="1371600"/>
            <a:ext cx="441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b="1" i="1"/>
              <a:t>Kurtosis: </a:t>
            </a:r>
            <a:r>
              <a:rPr lang="it-IT" sz="1600" b="1"/>
              <a:t>indice che permette di verificare se i dati seguono una distribuzione di tipo Normale (simmetrica)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β</a:t>
            </a:r>
            <a:r>
              <a:rPr lang="it-IT" sz="1600">
                <a:solidFill>
                  <a:schemeClr val="tx2"/>
                </a:solidFill>
              </a:rPr>
              <a:t>=3 se la distribuzione è “Normale”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β</a:t>
            </a:r>
            <a:r>
              <a:rPr lang="it-IT" sz="1600">
                <a:solidFill>
                  <a:schemeClr val="tx2"/>
                </a:solidFill>
              </a:rPr>
              <a:t>&lt;3 se la distribuzione è iponormale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l-GR" sz="1600">
                <a:solidFill>
                  <a:schemeClr val="tx2"/>
                </a:solidFill>
              </a:rPr>
              <a:t>β</a:t>
            </a:r>
            <a:r>
              <a:rPr lang="it-IT" sz="1600">
                <a:solidFill>
                  <a:schemeClr val="tx2"/>
                </a:solidFill>
              </a:rPr>
              <a:t>&gt;3 se la distribuzione è ipernormale</a:t>
            </a:r>
            <a:endParaRPr lang="it-IT" sz="1600"/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</a:t>
            </a:r>
            <a:endParaRPr lang="en-GB" sz="400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Importo totale accredito stipendio</a:t>
            </a:r>
            <a:endParaRPr lang="en-US" sz="2800"/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2486025" y="1876425"/>
            <a:ext cx="3838575" cy="2314575"/>
            <a:chOff x="2133600" y="2209800"/>
            <a:chExt cx="3838575" cy="2314575"/>
          </a:xfrm>
        </p:grpSpPr>
        <p:pic>
          <p:nvPicPr>
            <p:cNvPr id="8199" name="Picture 4" descr="isto.bmp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209800"/>
              <a:ext cx="3838575" cy="2314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00" name="Straight Connector 6"/>
            <p:cNvCxnSpPr>
              <a:cxnSpLocks noChangeShapeType="1"/>
            </p:cNvCxnSpPr>
            <p:nvPr/>
          </p:nvCxnSpPr>
          <p:spPr bwMode="auto">
            <a:xfrm rot="5400000">
              <a:off x="4800600" y="3352800"/>
              <a:ext cx="2286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23336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895600" y="4419600"/>
            <a:ext cx="601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kern="0" dirty="0" err="1">
                <a:solidFill>
                  <a:schemeClr val="tx2"/>
                </a:solidFill>
                <a:latin typeface="+mn-lt"/>
              </a:rPr>
              <a:t>Skewness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&gt;0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asimmetria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positiva (mediana&lt;media).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it-IT" kern="0" dirty="0">
              <a:solidFill>
                <a:schemeClr val="tx2"/>
              </a:solidFill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kern="0" dirty="0" err="1">
                <a:solidFill>
                  <a:schemeClr val="tx2"/>
                </a:solidFill>
                <a:latin typeface="+mn-lt"/>
              </a:rPr>
              <a:t>Kurtosis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&lt;3 : la distribuzione è iponormale (rispetto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alla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distribuzione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di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una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Normale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ha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densità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di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frequenza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minore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per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valori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molto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distanti </a:t>
            </a:r>
            <a:r>
              <a:rPr lang="it-IT" kern="0" dirty="0" err="1">
                <a:solidFill>
                  <a:schemeClr val="tx2"/>
                </a:solidFill>
                <a:latin typeface="+mn-lt"/>
              </a:rPr>
              <a:t>dalla</a:t>
            </a:r>
            <a:r>
              <a:rPr lang="it-IT" kern="0" dirty="0">
                <a:solidFill>
                  <a:schemeClr val="tx2"/>
                </a:solidFill>
                <a:latin typeface="+mn-lt"/>
              </a:rPr>
              <a:t> media);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12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UNIVARIATE – Esempio 2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Misure di sintesi della variabile quantitativa continua numero medio ore utilizzo al giorno telefono cellulare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8200" y="2867025"/>
            <a:ext cx="754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cell_h;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91600" cy="715963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UNIVARIATE – Sintassi 2/2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3200"/>
              <a:t>Distribuzione di frequenza univariata con variabile di classificazione</a:t>
            </a:r>
            <a:endParaRPr lang="en-US" sz="32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2438400"/>
            <a:ext cx="7772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 err="1">
                <a:solidFill>
                  <a:srgbClr val="000099"/>
                </a:solidFill>
              </a:rPr>
              <a:t>proc</a:t>
            </a:r>
            <a:r>
              <a:rPr lang="en-GB" sz="3200" dirty="0">
                <a:solidFill>
                  <a:srgbClr val="000099"/>
                </a:solidFill>
              </a:rPr>
              <a:t> </a:t>
            </a:r>
            <a:r>
              <a:rPr lang="en-GB" sz="3200" dirty="0" err="1">
                <a:solidFill>
                  <a:srgbClr val="000099"/>
                </a:solidFill>
              </a:rPr>
              <a:t>univariate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00FF"/>
                </a:solidFill>
              </a:rPr>
              <a:t>data</a:t>
            </a:r>
            <a:r>
              <a:rPr lang="en-GB" sz="3200" dirty="0"/>
              <a:t>= </a:t>
            </a:r>
            <a:r>
              <a:rPr lang="en-GB" sz="3200" dirty="0" smtClean="0"/>
              <a:t>dataset;</a:t>
            </a:r>
            <a:endParaRPr lang="en-GB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>
                <a:solidFill>
                  <a:srgbClr val="0000FF"/>
                </a:solidFill>
              </a:rPr>
              <a:t>class</a:t>
            </a:r>
            <a:r>
              <a:rPr lang="en-GB" sz="3200" dirty="0"/>
              <a:t> variabile_1</a:t>
            </a:r>
            <a:r>
              <a:rPr lang="en-GB" sz="3200" dirty="0">
                <a:solidFill>
                  <a:srgbClr val="0000CC"/>
                </a:solidFill>
              </a:rPr>
              <a:t> </a:t>
            </a:r>
            <a:r>
              <a:rPr lang="en-GB" sz="3200" dirty="0"/>
              <a:t>(</a:t>
            </a:r>
            <a:r>
              <a:rPr lang="en-GB" sz="3200" i="1" dirty="0"/>
              <a:t>options</a:t>
            </a:r>
            <a:r>
              <a:rPr lang="en-GB" sz="3200" dirty="0"/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/>
              <a:t>	</a:t>
            </a:r>
            <a:r>
              <a:rPr lang="en-GB" sz="3200" dirty="0" err="1">
                <a:solidFill>
                  <a:srgbClr val="0000FF"/>
                </a:solidFill>
              </a:rPr>
              <a:t>var</a:t>
            </a:r>
            <a:r>
              <a:rPr lang="en-GB" sz="3200" dirty="0"/>
              <a:t> variabile_2;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rgbClr val="000099"/>
                </a:solidFill>
              </a:rPr>
              <a:t>run</a:t>
            </a:r>
            <a:r>
              <a:rPr lang="en-GB" sz="3200" dirty="0"/>
              <a:t>;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5181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i="1" dirty="0">
                <a:solidFill>
                  <a:srgbClr val="009900"/>
                </a:solidFill>
              </a:rPr>
              <a:t>OPTIONS</a:t>
            </a:r>
            <a:r>
              <a:rPr lang="it-IT" sz="2000" dirty="0">
                <a:solidFill>
                  <a:srgbClr val="009900"/>
                </a:solidFill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(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)   </a:t>
            </a:r>
            <a:r>
              <a:rPr lang="it-IT" sz="2000" dirty="0"/>
              <a:t>considera anche la categoria “</a:t>
            </a:r>
            <a:r>
              <a:rPr lang="it-IT" sz="2000" dirty="0" err="1"/>
              <a:t>missing</a:t>
            </a:r>
            <a:r>
              <a:rPr lang="it-IT" sz="2000" dirty="0"/>
              <a:t>” (contenente tutti i valori mancanti) della variabile di classificazione</a:t>
            </a: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err="1" smtClean="0">
                <a:solidFill>
                  <a:srgbClr val="FF9900"/>
                </a:solidFill>
              </a:rPr>
              <a:t>E-learnings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66800"/>
            <a:ext cx="8143875" cy="47704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it-IT" altLang="it-IT" sz="19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AU" sz="2400" dirty="0"/>
              <a:t>N</a:t>
            </a:r>
            <a:r>
              <a:rPr lang="it-IT" sz="2400" dirty="0"/>
              <a:t>ella sezione Varie della pagina di insegnamento è stato pubblicato </a:t>
            </a:r>
            <a:r>
              <a:rPr lang="it-IT" sz="2400" dirty="0" smtClean="0"/>
              <a:t>un </a:t>
            </a:r>
            <a:r>
              <a:rPr lang="it-IT" sz="2400" dirty="0" smtClean="0"/>
              <a:t>file pdf con </a:t>
            </a:r>
            <a:r>
              <a:rPr lang="it-IT" sz="2400" dirty="0" smtClean="0"/>
              <a:t>le istruzioni per 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2400" dirty="0" smtClean="0"/>
          </a:p>
          <a:p>
            <a:pPr lvl="1" algn="just">
              <a:lnSpc>
                <a:spcPct val="90000"/>
              </a:lnSpc>
            </a:pPr>
            <a:r>
              <a:rPr lang="it-IT" sz="2000" dirty="0" smtClean="0"/>
              <a:t>l’attivazione di un </a:t>
            </a:r>
            <a:r>
              <a:rPr lang="it-IT" sz="2000" b="1" dirty="0" smtClean="0"/>
              <a:t>profilo SAS</a:t>
            </a:r>
            <a:r>
              <a:rPr lang="it-IT" sz="2000" dirty="0" smtClean="0"/>
              <a:t>,  </a:t>
            </a:r>
          </a:p>
          <a:p>
            <a:pPr lvl="1" algn="just">
              <a:lnSpc>
                <a:spcPct val="90000"/>
              </a:lnSpc>
            </a:pPr>
            <a:endParaRPr lang="it-IT" sz="2000" dirty="0" smtClean="0"/>
          </a:p>
          <a:p>
            <a:pPr lvl="1" algn="just">
              <a:lnSpc>
                <a:spcPct val="90000"/>
              </a:lnSpc>
            </a:pPr>
            <a:r>
              <a:rPr lang="it-IT" sz="2000" dirty="0"/>
              <a:t>c</a:t>
            </a:r>
            <a:r>
              <a:rPr lang="it-IT" sz="2000" dirty="0" smtClean="0"/>
              <a:t>ollegarsi a  </a:t>
            </a:r>
            <a:r>
              <a:rPr lang="it-IT" sz="2000" b="1" dirty="0" smtClean="0"/>
              <a:t>SAS </a:t>
            </a:r>
            <a:r>
              <a:rPr lang="it-IT" sz="2000" b="1" dirty="0" err="1" smtClean="0"/>
              <a:t>OnDemand</a:t>
            </a:r>
            <a:r>
              <a:rPr lang="it-IT" sz="2000" b="1" dirty="0" smtClean="0"/>
              <a:t> </a:t>
            </a:r>
            <a:r>
              <a:rPr lang="it-IT" sz="2000" b="1" dirty="0"/>
              <a:t>for </a:t>
            </a:r>
            <a:r>
              <a:rPr lang="it-IT" sz="2000" b="1" dirty="0" err="1" smtClean="0"/>
              <a:t>Academics</a:t>
            </a:r>
            <a:r>
              <a:rPr lang="it-IT" sz="2000" b="1" dirty="0" smtClean="0"/>
              <a:t> </a:t>
            </a:r>
            <a:r>
              <a:rPr lang="it-IT" sz="2000" dirty="0" smtClean="0"/>
              <a:t>per potersi </a:t>
            </a:r>
            <a:r>
              <a:rPr lang="en-AU" sz="2000" dirty="0" err="1" smtClean="0"/>
              <a:t>esercitare</a:t>
            </a:r>
            <a:r>
              <a:rPr lang="en-AU" sz="2000" dirty="0" smtClean="0"/>
              <a:t> via internet </a:t>
            </a:r>
            <a:r>
              <a:rPr lang="en-AU" sz="2000" dirty="0" err="1" smtClean="0"/>
              <a:t>sia</a:t>
            </a:r>
            <a:r>
              <a:rPr lang="en-AU" sz="2000" dirty="0" smtClean="0"/>
              <a:t> con SAS </a:t>
            </a:r>
            <a:r>
              <a:rPr lang="en-AU" sz="2000" dirty="0"/>
              <a:t>Web Editor (</a:t>
            </a:r>
            <a:r>
              <a:rPr lang="en-AU" sz="2000" dirty="0" err="1"/>
              <a:t>il</a:t>
            </a:r>
            <a:r>
              <a:rPr lang="en-AU" sz="2000" dirty="0"/>
              <a:t> tool </a:t>
            </a:r>
            <a:r>
              <a:rPr lang="en-AU" sz="2000" dirty="0" err="1"/>
              <a:t>utilizzato</a:t>
            </a:r>
            <a:r>
              <a:rPr lang="en-AU" sz="2000" dirty="0"/>
              <a:t> a </a:t>
            </a:r>
            <a:r>
              <a:rPr lang="en-AU" sz="2000" dirty="0" err="1"/>
              <a:t>lezione</a:t>
            </a:r>
            <a:r>
              <a:rPr lang="en-AU" sz="2000" dirty="0"/>
              <a:t>) </a:t>
            </a:r>
            <a:r>
              <a:rPr lang="en-AU" sz="2000" dirty="0" err="1"/>
              <a:t>che</a:t>
            </a:r>
            <a:r>
              <a:rPr lang="en-AU" sz="2000" dirty="0"/>
              <a:t> </a:t>
            </a:r>
            <a:r>
              <a:rPr lang="en-AU" sz="2000" dirty="0" smtClean="0"/>
              <a:t>con SAS </a:t>
            </a:r>
            <a:r>
              <a:rPr lang="en-AU" sz="2000" dirty="0"/>
              <a:t>Enterprise </a:t>
            </a:r>
            <a:r>
              <a:rPr lang="en-AU" sz="2000" dirty="0" smtClean="0"/>
              <a:t>Guide,</a:t>
            </a:r>
          </a:p>
          <a:p>
            <a:pPr lvl="1" algn="just">
              <a:lnSpc>
                <a:spcPct val="90000"/>
              </a:lnSpc>
            </a:pPr>
            <a:endParaRPr lang="it-IT" sz="2000" dirty="0"/>
          </a:p>
          <a:p>
            <a:pPr lvl="1" algn="just">
              <a:lnSpc>
                <a:spcPct val="90000"/>
              </a:lnSpc>
            </a:pPr>
            <a:r>
              <a:rPr lang="it-IT" sz="2000" dirty="0"/>
              <a:t>l</a:t>
            </a:r>
            <a:r>
              <a:rPr lang="it-IT" sz="2000" dirty="0" smtClean="0"/>
              <a:t>’attivazione di </a:t>
            </a:r>
            <a:r>
              <a:rPr lang="it-IT" sz="2000" b="1" dirty="0" smtClean="0"/>
              <a:t>6 </a:t>
            </a:r>
            <a:r>
              <a:rPr lang="it-IT" sz="2000" b="1" dirty="0"/>
              <a:t>SAS e-Learning </a:t>
            </a:r>
            <a:r>
              <a:rPr lang="it-IT" sz="2000" b="1" dirty="0" smtClean="0"/>
              <a:t>Course </a:t>
            </a:r>
            <a:r>
              <a:rPr lang="it-IT" sz="2000" dirty="0" smtClean="0"/>
              <a:t>in parte </a:t>
            </a:r>
            <a:r>
              <a:rPr lang="it-IT" sz="2000" i="1" u="sng" dirty="0"/>
              <a:t>propedeutici</a:t>
            </a:r>
            <a:r>
              <a:rPr lang="it-IT" sz="2000" dirty="0"/>
              <a:t> per </a:t>
            </a:r>
            <a:r>
              <a:rPr lang="it-CH" sz="2000" dirty="0"/>
              <a:t>Metodi Quantitativi per Economia Finanza e Management, in parte da</a:t>
            </a:r>
            <a:r>
              <a:rPr lang="it-IT" sz="2000" dirty="0"/>
              <a:t> utilizzare </a:t>
            </a:r>
            <a:r>
              <a:rPr lang="it-IT" sz="2000" i="1" u="sng" dirty="0"/>
              <a:t>come supporto al corso</a:t>
            </a:r>
            <a:r>
              <a:rPr lang="it-IT" sz="2000" dirty="0"/>
              <a:t>, in parte utili per chi volesse </a:t>
            </a:r>
            <a:r>
              <a:rPr lang="it-IT" sz="2000" i="1" u="sng" dirty="0"/>
              <a:t>approfondire la conoscenza dello strumento</a:t>
            </a:r>
          </a:p>
        </p:txBody>
      </p:sp>
    </p:spTree>
    <p:extLst>
      <p:ext uri="{BB962C8B-B14F-4D97-AF65-F5344CB8AC3E}">
        <p14:creationId xmlns:p14="http://schemas.microsoft.com/office/powerpoint/2010/main" val="35004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UNIVARIATE – Esempio 3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Misure di sintesi della variabile numero medio ore utilizzo al giorno telefono cellulare suddivisa per sesso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2867025"/>
            <a:ext cx="7543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 sesso;</a:t>
            </a:r>
            <a:endParaRPr lang="en-US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cell_h;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UNIVARIATE – Esempio 4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543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Misure di sintesi della variabile numero medio ore utilizzo al giorno telefono cellulare suddivisa per hobby con opzione “missing”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543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univariate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 hobby_3(</a:t>
            </a:r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missing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cell_h;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Univariate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Box Plot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8"/>
          <p:cNvGrpSpPr>
            <a:grpSpLocks/>
          </p:cNvGrpSpPr>
          <p:nvPr/>
        </p:nvGrpSpPr>
        <p:grpSpPr bwMode="auto">
          <a:xfrm>
            <a:off x="1143000" y="1628775"/>
            <a:ext cx="6911975" cy="2895600"/>
            <a:chOff x="830" y="1026"/>
            <a:chExt cx="4354" cy="1824"/>
          </a:xfrm>
        </p:grpSpPr>
        <p:sp>
          <p:nvSpPr>
            <p:cNvPr id="33797" name="Line 3"/>
            <p:cNvSpPr>
              <a:spLocks noChangeShapeType="1"/>
            </p:cNvSpPr>
            <p:nvPr/>
          </p:nvSpPr>
          <p:spPr bwMode="auto">
            <a:xfrm>
              <a:off x="2174" y="2466"/>
              <a:ext cx="158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Freeform 4"/>
            <p:cNvSpPr>
              <a:spLocks/>
            </p:cNvSpPr>
            <p:nvPr/>
          </p:nvSpPr>
          <p:spPr bwMode="auto">
            <a:xfrm>
              <a:off x="2160" y="1536"/>
              <a:ext cx="1585" cy="333"/>
            </a:xfrm>
            <a:custGeom>
              <a:avLst/>
              <a:gdLst>
                <a:gd name="T0" fmla="*/ 0 w 1585"/>
                <a:gd name="T1" fmla="*/ 551832 h 318"/>
                <a:gd name="T2" fmla="*/ 2514600 w 1585"/>
                <a:gd name="T3" fmla="*/ 551832 h 318"/>
                <a:gd name="T4" fmla="*/ 2514600 w 1585"/>
                <a:gd name="T5" fmla="*/ 0 h 318"/>
                <a:gd name="T6" fmla="*/ 0 w 1585"/>
                <a:gd name="T7" fmla="*/ 0 h 318"/>
                <a:gd name="T8" fmla="*/ 0 w 1585"/>
                <a:gd name="T9" fmla="*/ 551832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5"/>
                <a:gd name="T16" fmla="*/ 0 h 318"/>
                <a:gd name="T17" fmla="*/ 1585 w 1585"/>
                <a:gd name="T18" fmla="*/ 318 h 3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5" h="318">
                  <a:moveTo>
                    <a:pt x="0" y="317"/>
                  </a:moveTo>
                  <a:lnTo>
                    <a:pt x="1584" y="317"/>
                  </a:lnTo>
                  <a:lnTo>
                    <a:pt x="1584" y="0"/>
                  </a:lnTo>
                  <a:lnTo>
                    <a:pt x="0" y="0"/>
                  </a:lnTo>
                  <a:lnTo>
                    <a:pt x="0" y="317"/>
                  </a:lnTo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3086" y="1536"/>
              <a:ext cx="0" cy="33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2649" y="1026"/>
              <a:ext cx="852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Mediana</a:t>
              </a:r>
            </a:p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(Q2)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01" name="Line 7"/>
            <p:cNvSpPr>
              <a:spLocks noChangeShapeType="1"/>
            </p:cNvSpPr>
            <p:nvPr/>
          </p:nvSpPr>
          <p:spPr bwMode="auto">
            <a:xfrm flipV="1">
              <a:off x="3758" y="1746"/>
              <a:ext cx="7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Line 8"/>
            <p:cNvSpPr>
              <a:spLocks noChangeShapeType="1"/>
            </p:cNvSpPr>
            <p:nvPr/>
          </p:nvSpPr>
          <p:spPr bwMode="auto">
            <a:xfrm>
              <a:off x="1070" y="1746"/>
              <a:ext cx="110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Line 9"/>
            <p:cNvSpPr>
              <a:spLocks noChangeShapeType="1"/>
            </p:cNvSpPr>
            <p:nvPr/>
          </p:nvSpPr>
          <p:spPr bwMode="auto">
            <a:xfrm flipV="1">
              <a:off x="4478" y="1506"/>
              <a:ext cx="0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 flipV="1">
              <a:off x="1070" y="1554"/>
              <a:ext cx="0" cy="38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4286" y="1074"/>
              <a:ext cx="2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X</a:t>
              </a: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4430" y="1218"/>
              <a:ext cx="75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000"/>
                <a:t>massimo</a:t>
              </a:r>
              <a:endParaRPr lang="en-US" sz="2000">
                <a:solidFill>
                  <a:srgbClr val="FFFF66"/>
                </a:solidFill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5034" y="1356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830" y="1122"/>
              <a:ext cx="2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X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09" name="Rectangle 15"/>
            <p:cNvSpPr>
              <a:spLocks noChangeArrowheads="1"/>
            </p:cNvSpPr>
            <p:nvPr/>
          </p:nvSpPr>
          <p:spPr bwMode="auto">
            <a:xfrm>
              <a:off x="974" y="1266"/>
              <a:ext cx="6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000"/>
                <a:t>minimo</a:t>
              </a:r>
              <a:endParaRPr lang="en-US" sz="2000">
                <a:solidFill>
                  <a:srgbClr val="FFFF66"/>
                </a:solidFill>
              </a:endParaRPr>
            </a:p>
          </p:txBody>
        </p:sp>
        <p:sp>
          <p:nvSpPr>
            <p:cNvPr id="33810" name="Rectangle 16"/>
            <p:cNvSpPr>
              <a:spLocks noChangeArrowheads="1"/>
            </p:cNvSpPr>
            <p:nvPr/>
          </p:nvSpPr>
          <p:spPr bwMode="auto">
            <a:xfrm>
              <a:off x="1655" y="1418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it-IT"/>
            </a:p>
          </p:txBody>
        </p:sp>
        <p:sp>
          <p:nvSpPr>
            <p:cNvPr id="33811" name="Rectangle 17"/>
            <p:cNvSpPr>
              <a:spLocks noChangeArrowheads="1"/>
            </p:cNvSpPr>
            <p:nvPr/>
          </p:nvSpPr>
          <p:spPr bwMode="auto">
            <a:xfrm>
              <a:off x="2030" y="1170"/>
              <a:ext cx="37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Q1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12" name="Rectangle 18"/>
            <p:cNvSpPr>
              <a:spLocks noChangeArrowheads="1"/>
            </p:cNvSpPr>
            <p:nvPr/>
          </p:nvSpPr>
          <p:spPr bwMode="auto">
            <a:xfrm>
              <a:off x="3566" y="1170"/>
              <a:ext cx="37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/>
                <a:t>Q3</a:t>
              </a:r>
              <a:endParaRPr lang="en-US" sz="2400">
                <a:solidFill>
                  <a:srgbClr val="FFFF66"/>
                </a:solidFill>
              </a:endParaRPr>
            </a:p>
          </p:txBody>
        </p:sp>
        <p:sp>
          <p:nvSpPr>
            <p:cNvPr id="33813" name="Rectangle 19"/>
            <p:cNvSpPr>
              <a:spLocks noChangeArrowheads="1"/>
            </p:cNvSpPr>
            <p:nvPr/>
          </p:nvSpPr>
          <p:spPr bwMode="auto">
            <a:xfrm>
              <a:off x="1406" y="1554"/>
              <a:ext cx="2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25%                 25%               25%          25%</a:t>
              </a:r>
            </a:p>
          </p:txBody>
        </p:sp>
        <p:sp>
          <p:nvSpPr>
            <p:cNvPr id="33814" name="Rectangle 20"/>
            <p:cNvSpPr>
              <a:spLocks noChangeArrowheads="1"/>
            </p:cNvSpPr>
            <p:nvPr/>
          </p:nvSpPr>
          <p:spPr bwMode="auto">
            <a:xfrm>
              <a:off x="960" y="1922"/>
              <a:ext cx="3682" cy="231"/>
            </a:xfrm>
            <a:prstGeom prst="rect">
              <a:avLst/>
            </a:prstGeom>
            <a:solidFill>
              <a:srgbClr val="FDE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it-IT" b="1"/>
                <a:t>Sequenza ordinata di valori assunti da una variabile</a:t>
              </a:r>
              <a:endParaRPr lang="en-US" b="1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flipV="1">
              <a:off x="3758" y="2178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 flipV="1">
              <a:off x="2174" y="2178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Rectangle 23"/>
            <p:cNvSpPr>
              <a:spLocks noChangeArrowheads="1"/>
            </p:cNvSpPr>
            <p:nvPr/>
          </p:nvSpPr>
          <p:spPr bwMode="auto">
            <a:xfrm>
              <a:off x="1972" y="2562"/>
              <a:ext cx="2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Differenza Interquartile </a:t>
              </a:r>
            </a:p>
          </p:txBody>
        </p:sp>
      </p:grpSp>
      <p:sp>
        <p:nvSpPr>
          <p:cNvPr id="33795" name="Rectangle 24"/>
          <p:cNvSpPr>
            <a:spLocks noChangeArrowheads="1"/>
          </p:cNvSpPr>
          <p:nvPr/>
        </p:nvSpPr>
        <p:spPr bwMode="auto">
          <a:xfrm>
            <a:off x="1447800" y="5562600"/>
            <a:ext cx="5867400" cy="650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u="sng"/>
              <a:t>OUTLIERS</a:t>
            </a:r>
            <a:r>
              <a:rPr lang="it-IT" sz="2000"/>
              <a:t>:  	</a:t>
            </a:r>
            <a:r>
              <a:rPr lang="it-IT" sz="1600"/>
              <a:t>Q1  - 1,5 * </a:t>
            </a:r>
            <a:r>
              <a:rPr lang="en-US" sz="1600"/>
              <a:t>Differenza</a:t>
            </a:r>
            <a:r>
              <a:rPr lang="it-IT" sz="1600"/>
              <a:t> interquartile</a:t>
            </a:r>
          </a:p>
          <a:p>
            <a:pPr>
              <a:spcBef>
                <a:spcPct val="0"/>
              </a:spcBef>
            </a:pPr>
            <a:r>
              <a:rPr lang="it-IT" sz="1600"/>
              <a:t>		Q3 + 1,5 * </a:t>
            </a:r>
            <a:r>
              <a:rPr lang="en-US" sz="1600"/>
              <a:t>Differenza</a:t>
            </a:r>
            <a:r>
              <a:rPr lang="it-IT" sz="1600"/>
              <a:t> interquartile</a:t>
            </a:r>
            <a:endParaRPr lang="en-US" sz="1600" b="1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BOX PLOT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SAS INSIGHT: Box Plot (1/2)</a:t>
            </a:r>
            <a:endParaRPr lang="en-GB" sz="4000" smtClean="0"/>
          </a:p>
        </p:txBody>
      </p:sp>
      <p:grpSp>
        <p:nvGrpSpPr>
          <p:cNvPr id="34819" name="Group 7"/>
          <p:cNvGrpSpPr>
            <a:grpSpLocks/>
          </p:cNvGrpSpPr>
          <p:nvPr/>
        </p:nvGrpSpPr>
        <p:grpSpPr bwMode="auto">
          <a:xfrm>
            <a:off x="123825" y="1381125"/>
            <a:ext cx="8896350" cy="5248275"/>
            <a:chOff x="78" y="870"/>
            <a:chExt cx="5604" cy="3306"/>
          </a:xfrm>
        </p:grpSpPr>
        <p:pic>
          <p:nvPicPr>
            <p:cNvPr id="34820" name="Picture 4" descr="P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870"/>
              <a:ext cx="5604" cy="3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 rot="-1732159">
              <a:off x="1296" y="1584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rot="-1732159">
              <a:off x="2304" y="2928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SAS INSIGHT: Box Plot (2/2)</a:t>
            </a:r>
            <a:endParaRPr lang="en-GB" smtClean="0">
              <a:solidFill>
                <a:srgbClr val="FF9900"/>
              </a:solidFill>
            </a:endParaRPr>
          </a:p>
        </p:txBody>
      </p:sp>
      <p:pic>
        <p:nvPicPr>
          <p:cNvPr id="35843" name="Picture 7" descr="p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752600"/>
            <a:ext cx="6081712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Univariata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6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Dataset</a:t>
            </a:r>
            <a:endParaRPr lang="en-GB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Il dataset DENTI contiene dati sul consumo di dentifricio (di marca A e di marca B). Le variabili sono:</a:t>
            </a:r>
            <a:endParaRPr lang="en-US" sz="2400"/>
          </a:p>
        </p:txBody>
      </p:sp>
      <p:graphicFrame>
        <p:nvGraphicFramePr>
          <p:cNvPr id="1638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95325" y="1981200"/>
          <a:ext cx="79152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Worksheet" r:id="rId3" imgW="8515962" imgH="4869179" progId="Excel.Sheet.8">
                  <p:embed/>
                </p:oleObj>
              </mc:Choice>
              <mc:Fallback>
                <p:oleObj name="Worksheet" r:id="rId3" imgW="8515962" imgH="48691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981200"/>
                        <a:ext cx="791527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82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Esercizi Analisi univariata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4582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>
                <a:solidFill>
                  <a:srgbClr val="0000FF"/>
                </a:solidFill>
              </a:rPr>
              <a:t>Allocare la libreria</a:t>
            </a:r>
            <a:r>
              <a:rPr lang="it-IT" sz="2400" dirty="0"/>
              <a:t> CORSO (che punta alla cartella che contiene il file DENTI.XLS)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endParaRPr lang="it-IT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>
                <a:solidFill>
                  <a:srgbClr val="0000FF"/>
                </a:solidFill>
              </a:rPr>
              <a:t>Importare in formato SAS</a:t>
            </a:r>
            <a:r>
              <a:rPr lang="it-IT" sz="2400" dirty="0"/>
              <a:t> la tabella </a:t>
            </a:r>
            <a:r>
              <a:rPr lang="it-IT" sz="2400" dirty="0" err="1"/>
              <a:t>excel</a:t>
            </a:r>
            <a:r>
              <a:rPr lang="it-IT" sz="2400" dirty="0"/>
              <a:t> DENTI.XLS e chiamarla DENTI_NEW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endParaRPr lang="it-IT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it-IT" sz="2400" dirty="0"/>
              <a:t>Utilizzando la procedura più opportuna calcolare la </a:t>
            </a:r>
            <a:r>
              <a:rPr lang="it-IT" sz="2400" dirty="0">
                <a:solidFill>
                  <a:srgbClr val="0000FF"/>
                </a:solidFill>
              </a:rPr>
              <a:t>distribuzione delle variabili</a:t>
            </a:r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- AREA</a:t>
            </a:r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- CONSTOT</a:t>
            </a:r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2400" i="1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2400" dirty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Svolgere i seguenti esercizi utilizzando il dataset DENTI: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5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" y="800100"/>
            <a:ext cx="84582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r>
              <a:rPr lang="it-IT" sz="2400" dirty="0" smtClean="0"/>
              <a:t>Si può affermare che l’insieme degli intervistati </a:t>
            </a:r>
            <a:r>
              <a:rPr lang="it-IT" sz="2400" dirty="0" smtClean="0">
                <a:solidFill>
                  <a:srgbClr val="0000FF"/>
                </a:solidFill>
              </a:rPr>
              <a:t>è costituito principalmente da donne</a:t>
            </a:r>
            <a:r>
              <a:rPr lang="it-IT" sz="2400" dirty="0" smtClean="0"/>
              <a:t>?</a:t>
            </a:r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r>
              <a:rPr lang="it-IT" sz="2400" dirty="0" smtClean="0"/>
              <a:t>Determinare l’</a:t>
            </a:r>
            <a:r>
              <a:rPr lang="it-IT" sz="2400" dirty="0" smtClean="0">
                <a:solidFill>
                  <a:srgbClr val="0000FF"/>
                </a:solidFill>
              </a:rPr>
              <a:t>accumulo medio di dentifrici della marca A</a:t>
            </a: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4"/>
              <a:defRPr/>
            </a:pPr>
            <a:r>
              <a:rPr lang="it-IT" sz="2400" dirty="0" smtClean="0"/>
              <a:t>Determinare la </a:t>
            </a:r>
            <a:r>
              <a:rPr lang="it-IT" sz="2400" dirty="0" smtClean="0">
                <a:solidFill>
                  <a:srgbClr val="0000FF"/>
                </a:solidFill>
              </a:rPr>
              <a:t>percentuale</a:t>
            </a:r>
            <a:r>
              <a:rPr lang="it-IT" sz="2400" dirty="0" smtClean="0"/>
              <a:t> di clienti che hanno ricevuto </a:t>
            </a:r>
            <a:r>
              <a:rPr lang="it-IT" sz="2400" dirty="0" smtClean="0">
                <a:solidFill>
                  <a:srgbClr val="0000FF"/>
                </a:solidFill>
              </a:rPr>
              <a:t>meno di 11 contatti pubblicitari</a:t>
            </a:r>
            <a:endParaRPr lang="it-IT" sz="2400" dirty="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AutoNum type="arabicPeriod" startAt="4"/>
              <a:defRPr/>
            </a:pPr>
            <a:endParaRPr lang="it-IT" sz="2400" dirty="0" smtClean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4"/>
              <a:defRPr/>
            </a:pPr>
            <a:r>
              <a:rPr lang="it-IT" sz="2400" dirty="0" smtClean="0"/>
              <a:t>Verificare se i </a:t>
            </a:r>
            <a:r>
              <a:rPr lang="it-IT" sz="2400" dirty="0" smtClean="0">
                <a:solidFill>
                  <a:srgbClr val="0000FF"/>
                </a:solidFill>
              </a:rPr>
              <a:t>clienti abituali della marca B </a:t>
            </a:r>
            <a:r>
              <a:rPr lang="it-IT" sz="2400" dirty="0" smtClean="0"/>
              <a:t>si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smtClean="0"/>
              <a:t>distribuiscono in modo </a:t>
            </a:r>
            <a:r>
              <a:rPr lang="it-IT" sz="2400" dirty="0" smtClean="0">
                <a:solidFill>
                  <a:srgbClr val="0000FF"/>
                </a:solidFill>
              </a:rPr>
              <a:t>differente </a:t>
            </a:r>
            <a:r>
              <a:rPr lang="it-IT" sz="2400" dirty="0" smtClean="0"/>
              <a:t>nelle diverse aree geografiche</a:t>
            </a:r>
          </a:p>
          <a:p>
            <a:pPr marL="324000" indent="-324000" eaLnBrk="1" hangingPunct="1">
              <a:lnSpc>
                <a:spcPct val="80000"/>
              </a:lnSpc>
              <a:spcBef>
                <a:spcPct val="0"/>
              </a:spcBef>
              <a:buFont typeface="+mj-lt"/>
              <a:buAutoNum type="arabicPeriod" startAt="4"/>
              <a:defRPr/>
            </a:pPr>
            <a:endParaRPr lang="it-IT" sz="2400" dirty="0" smtClean="0"/>
          </a:p>
          <a:p>
            <a:pPr marL="324000" indent="-324000" eaLnBrk="1" hangingPunct="1">
              <a:spcBef>
                <a:spcPct val="0"/>
              </a:spcBef>
              <a:buFont typeface="+mj-lt"/>
              <a:buAutoNum type="arabicPeriod" startAt="4"/>
              <a:defRPr/>
            </a:pPr>
            <a:r>
              <a:rPr lang="it-IT" sz="2400" dirty="0" smtClean="0"/>
              <a:t>Verificare se il </a:t>
            </a:r>
            <a:r>
              <a:rPr lang="it-IT" sz="2400" dirty="0" smtClean="0">
                <a:solidFill>
                  <a:srgbClr val="0000FF"/>
                </a:solidFill>
              </a:rPr>
              <a:t>consumo medio totale differisce</a:t>
            </a:r>
            <a:r>
              <a:rPr lang="it-IT" sz="2400" dirty="0" smtClean="0"/>
              <a:t> tra uomini e donne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-7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Esercizi Analisi univariata</a:t>
            </a:r>
            <a:endParaRPr lang="en-GB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374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Univariate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Box Plot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Analisi preliminari</a:t>
            </a:r>
            <a:r>
              <a:rPr lang="it-IT" sz="3600" smtClean="0"/>
              <a:t> </a:t>
            </a:r>
            <a:r>
              <a:rPr lang="it-IT" sz="4000" smtClean="0">
                <a:solidFill>
                  <a:srgbClr val="FF9900"/>
                </a:solidFill>
              </a:rPr>
              <a:t>– Analisi univariata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it-IT" sz="2400" dirty="0" smtClean="0"/>
              <a:t>Verificare se ci sono </a:t>
            </a:r>
            <a:r>
              <a:rPr lang="it-IT" sz="2400" dirty="0" err="1" smtClean="0">
                <a:solidFill>
                  <a:srgbClr val="0000FF"/>
                </a:solidFill>
              </a:rPr>
              <a:t>missing</a:t>
            </a:r>
            <a:r>
              <a:rPr lang="it-IT" sz="2400" dirty="0" smtClean="0"/>
              <a:t> nella variabile ETACLASS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endParaRPr lang="it-IT" sz="24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it-IT" sz="2400" dirty="0" smtClean="0"/>
              <a:t>Calcolare la </a:t>
            </a:r>
            <a:r>
              <a:rPr lang="it-IT" sz="2400" dirty="0" smtClean="0">
                <a:solidFill>
                  <a:srgbClr val="0000FF"/>
                </a:solidFill>
              </a:rPr>
              <a:t>distribuzione condizionata</a:t>
            </a:r>
            <a:r>
              <a:rPr lang="it-IT" sz="2400" dirty="0" smtClean="0"/>
              <a:t> della variabile ALTOCON  utilizzando come variabile di classificazione prima TRATTOT e poi AREA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endParaRPr lang="it-IT" sz="24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it-IT" sz="2400" dirty="0" smtClean="0"/>
              <a:t>Verificare </a:t>
            </a:r>
            <a:r>
              <a:rPr lang="it-IT" sz="2400" dirty="0" smtClean="0">
                <a:solidFill>
                  <a:srgbClr val="0000FF"/>
                </a:solidFill>
              </a:rPr>
              <a:t>simmetria e normalità</a:t>
            </a:r>
            <a:r>
              <a:rPr lang="it-IT" sz="2400" dirty="0" smtClean="0"/>
              <a:t> della variabile TATTI_A e disegnarne il </a:t>
            </a:r>
            <a:r>
              <a:rPr lang="it-IT" sz="2400" dirty="0" err="1" smtClean="0"/>
              <a:t>boxplot</a:t>
            </a:r>
            <a:endParaRPr lang="it-IT" sz="24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7"/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defRPr/>
            </a:pPr>
            <a:endParaRPr lang="it-IT" sz="2400" dirty="0" smtClean="0"/>
          </a:p>
          <a:p>
            <a:pPr eaLnBrk="1" hangingPunct="1">
              <a:spcBef>
                <a:spcPct val="0"/>
              </a:spcBef>
              <a:defRPr/>
            </a:pPr>
            <a:endParaRPr lang="it-IT" sz="2400" i="1" dirty="0" smtClean="0"/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802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centrale</a:t>
            </a:r>
            <a:r>
              <a:rPr lang="it-IT" altLang="it-IT" sz="1800" b="1" i="1" dirty="0" smtClean="0">
                <a:solidFill>
                  <a:srgbClr val="D6A3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non centrale</a:t>
            </a:r>
            <a:r>
              <a:rPr lang="it-IT" altLang="it-IT" sz="1800" b="1" i="1" dirty="0" smtClean="0">
                <a:solidFill>
                  <a:srgbClr val="FFC0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Skewness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Kurtosis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Univariate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Box Plot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8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Output in SAS</a:t>
            </a:r>
            <a:endParaRPr lang="en-GB" sz="4000" dirty="0" smtClean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501461"/>
            <a:ext cx="59436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91403" y="1294606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/>
              <a:t>In </a:t>
            </a:r>
            <a:r>
              <a:rPr lang="en-US" sz="2400" dirty="0" err="1" smtClean="0"/>
              <a:t>sas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risultati</a:t>
            </a:r>
            <a:r>
              <a:rPr lang="en-US" sz="2400" dirty="0" smtClean="0"/>
              <a:t> di </a:t>
            </a:r>
            <a:r>
              <a:rPr lang="en-US" sz="2400" dirty="0" err="1" smtClean="0"/>
              <a:t>un’analisi</a:t>
            </a:r>
            <a:r>
              <a:rPr lang="en-US" sz="2400" dirty="0" smtClean="0"/>
              <a:t> </a:t>
            </a:r>
            <a:r>
              <a:rPr lang="en-US" sz="2400" dirty="0" err="1" smtClean="0"/>
              <a:t>vengono</a:t>
            </a:r>
            <a:r>
              <a:rPr lang="en-US" sz="2400" dirty="0" smtClean="0"/>
              <a:t> </a:t>
            </a:r>
            <a:r>
              <a:rPr lang="en-US" sz="2400" dirty="0" err="1" smtClean="0"/>
              <a:t>visualizzati</a:t>
            </a:r>
            <a:r>
              <a:rPr lang="en-US" sz="2400" dirty="0" smtClean="0"/>
              <a:t> </a:t>
            </a:r>
            <a:r>
              <a:rPr lang="en-US" sz="2400" dirty="0" err="1" smtClean="0"/>
              <a:t>nella</a:t>
            </a:r>
            <a:r>
              <a:rPr lang="en-US" sz="2400" dirty="0" smtClean="0"/>
              <a:t> </a:t>
            </a:r>
            <a:r>
              <a:rPr lang="en-US" sz="2400" dirty="0" err="1" smtClean="0"/>
              <a:t>finestra</a:t>
            </a:r>
            <a:r>
              <a:rPr lang="en-US" sz="2400" dirty="0" smtClean="0"/>
              <a:t> ‘Output’.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5410200" y="3051601"/>
            <a:ext cx="9144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363064" y="2636102"/>
            <a:ext cx="25249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dirty="0" err="1" smtClean="0"/>
              <a:t>Visualizzazione</a:t>
            </a:r>
            <a:r>
              <a:rPr lang="en-US" sz="2400" dirty="0" smtClean="0"/>
              <a:t> di default, output </a:t>
            </a:r>
            <a:r>
              <a:rPr lang="en-US" sz="2400" dirty="0" err="1" smtClean="0"/>
              <a:t>temporaneo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517" y="4191000"/>
            <a:ext cx="4056797" cy="198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ight Arrow 16"/>
          <p:cNvSpPr/>
          <p:nvPr/>
        </p:nvSpPr>
        <p:spPr bwMode="auto">
          <a:xfrm rot="10800000">
            <a:off x="3657600" y="4918869"/>
            <a:ext cx="9144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81000" y="4582003"/>
            <a:ext cx="312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/>
              <a:t>Visualizzazione</a:t>
            </a:r>
            <a:r>
              <a:rPr lang="en-US" sz="2400" dirty="0" smtClean="0"/>
              <a:t> di Html, file </a:t>
            </a:r>
            <a:r>
              <a:rPr lang="en-US" sz="2400" dirty="0" err="1" smtClean="0"/>
              <a:t>che</a:t>
            </a:r>
            <a:r>
              <a:rPr lang="en-US" sz="2400" dirty="0"/>
              <a:t> </a:t>
            </a:r>
            <a:r>
              <a:rPr lang="en-US" sz="2400" dirty="0" err="1" smtClean="0"/>
              <a:t>può</a:t>
            </a:r>
            <a:r>
              <a:rPr lang="en-US" sz="2400" dirty="0" smtClean="0"/>
              <a:t> </a:t>
            </a:r>
            <a:r>
              <a:rPr lang="en-US" sz="2400" dirty="0" err="1" smtClean="0"/>
              <a:t>essere</a:t>
            </a:r>
            <a:r>
              <a:rPr lang="en-US" sz="2400" dirty="0" smtClean="0"/>
              <a:t> </a:t>
            </a:r>
            <a:r>
              <a:rPr lang="en-US" sz="2400" dirty="0" err="1" smtClean="0"/>
              <a:t>salvato</a:t>
            </a:r>
            <a:r>
              <a:rPr lang="en-US" sz="2400" dirty="0" smtClean="0"/>
              <a:t> in </a:t>
            </a:r>
            <a:r>
              <a:rPr lang="en-US" sz="2400" dirty="0" err="1" smtClean="0"/>
              <a:t>una</a:t>
            </a:r>
            <a:r>
              <a:rPr lang="en-US" sz="2400" dirty="0" smtClean="0"/>
              <a:t> directory a </a:t>
            </a:r>
            <a:r>
              <a:rPr lang="en-US" sz="2400" dirty="0" err="1" smtClean="0"/>
              <a:t>scelta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49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in HTML</a:t>
            </a:r>
            <a:endParaRPr lang="en-GB" sz="4000" smtClean="0"/>
          </a:p>
        </p:txBody>
      </p:sp>
      <p:pic>
        <p:nvPicPr>
          <p:cNvPr id="9219" name="Picture 2" descr="C:\Documents and Settings\pallinielena\Desktop\htm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143000"/>
            <a:ext cx="44005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Documents and Settings\pallinielena\Desktop\html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44577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 rot="-1732159">
            <a:off x="3749675" y="4616450"/>
            <a:ext cx="304800" cy="1905000"/>
          </a:xfrm>
          <a:prstGeom prst="curvedRightArrow">
            <a:avLst>
              <a:gd name="adj1" fmla="val 125000"/>
              <a:gd name="adj2" fmla="val 250000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4724400" y="3581400"/>
            <a:ext cx="3733800" cy="762000"/>
          </a:xfrm>
          <a:prstGeom prst="ellips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FREQ</a:t>
            </a:r>
            <a:endParaRPr lang="en-GB" sz="4000" dirty="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91403" y="1294606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</a:t>
            </a:r>
            <a:r>
              <a:rPr lang="en-GB" sz="2400" dirty="0"/>
              <a:t>PROC FREQ </a:t>
            </a:r>
            <a:r>
              <a:rPr lang="en-GB" sz="2400" dirty="0" err="1"/>
              <a:t>permette</a:t>
            </a:r>
            <a:r>
              <a:rPr lang="en-GB" sz="2400" dirty="0"/>
              <a:t> di </a:t>
            </a:r>
            <a:r>
              <a:rPr lang="en-GB" sz="2400" dirty="0" err="1"/>
              <a:t>calcolare</a:t>
            </a:r>
            <a:r>
              <a:rPr lang="en-GB" sz="2400" dirty="0"/>
              <a:t> le </a:t>
            </a:r>
            <a:r>
              <a:rPr lang="en-GB" sz="2400" dirty="0" err="1"/>
              <a:t>distribuzioni</a:t>
            </a:r>
            <a:r>
              <a:rPr lang="en-GB" sz="2400" dirty="0"/>
              <a:t> di </a:t>
            </a:r>
            <a:r>
              <a:rPr lang="en-GB" sz="2400" dirty="0" err="1"/>
              <a:t>frequenza</a:t>
            </a:r>
            <a:r>
              <a:rPr lang="en-GB" sz="2400" dirty="0"/>
              <a:t> </a:t>
            </a:r>
            <a:r>
              <a:rPr lang="en-GB" sz="2400" dirty="0" err="1"/>
              <a:t>univariate</a:t>
            </a:r>
            <a:r>
              <a:rPr lang="en-GB" sz="2400" dirty="0"/>
              <a:t> per </a:t>
            </a:r>
            <a:r>
              <a:rPr lang="en-GB" sz="2400" dirty="0" err="1"/>
              <a:t>variabili</a:t>
            </a:r>
            <a:r>
              <a:rPr lang="en-GB" sz="2400" dirty="0"/>
              <a:t> qualitative e quantitative discrete</a:t>
            </a:r>
            <a:endParaRPr lang="en-US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43000" y="2743200"/>
            <a:ext cx="6705600" cy="1751806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GB" dirty="0" err="1" smtClean="0">
                <a:solidFill>
                  <a:srgbClr val="000099"/>
                </a:solidFill>
              </a:rPr>
              <a:t>proc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en-GB" dirty="0" err="1" smtClean="0">
                <a:solidFill>
                  <a:srgbClr val="000099"/>
                </a:solidFill>
              </a:rPr>
              <a:t>freq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data</a:t>
            </a:r>
            <a:r>
              <a:rPr lang="en-GB" dirty="0" smtClean="0"/>
              <a:t>= dataset;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00FF"/>
                </a:solidFill>
              </a:rPr>
              <a:t>tables</a:t>
            </a:r>
            <a:r>
              <a:rPr lang="en-GB" dirty="0" smtClean="0"/>
              <a:t> </a:t>
            </a:r>
            <a:r>
              <a:rPr lang="en-GB" dirty="0" err="1" smtClean="0"/>
              <a:t>variabile</a:t>
            </a:r>
            <a:r>
              <a:rPr lang="en-GB" i="1" dirty="0" smtClean="0"/>
              <a:t> </a:t>
            </a:r>
            <a:r>
              <a:rPr lang="en-GB" dirty="0" smtClean="0"/>
              <a:t>/</a:t>
            </a:r>
            <a:r>
              <a:rPr lang="en-GB" i="1" dirty="0" smtClean="0"/>
              <a:t>options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000099"/>
                </a:solidFill>
              </a:rPr>
              <a:t>run</a:t>
            </a:r>
            <a:r>
              <a:rPr lang="en-GB" dirty="0" smtClean="0"/>
              <a:t>;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5181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000" i="1" dirty="0">
                <a:solidFill>
                  <a:srgbClr val="009900"/>
                </a:solidFill>
              </a:rPr>
              <a:t>OPTIONS</a:t>
            </a:r>
            <a:r>
              <a:rPr lang="en-GB" sz="2000" dirty="0">
                <a:solidFill>
                  <a:srgbClr val="009900"/>
                </a:solidFill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2000" dirty="0" smtClean="0">
                <a:solidFill>
                  <a:srgbClr val="009900"/>
                </a:solidFill>
              </a:rPr>
              <a:t>/</a:t>
            </a:r>
            <a:r>
              <a:rPr lang="en-GB" sz="2000" dirty="0">
                <a:solidFill>
                  <a:srgbClr val="009900"/>
                </a:solidFill>
              </a:rPr>
              <a:t>missing   </a:t>
            </a:r>
            <a:r>
              <a:rPr lang="en-GB" sz="2000" dirty="0" err="1"/>
              <a:t>considera</a:t>
            </a:r>
            <a:r>
              <a:rPr lang="en-GB" sz="2000" dirty="0"/>
              <a:t> </a:t>
            </a:r>
            <a:r>
              <a:rPr lang="en-GB" sz="2000" dirty="0" err="1"/>
              <a:t>anche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missing </a:t>
            </a:r>
            <a:r>
              <a:rPr lang="en-GB" sz="2000" dirty="0" err="1"/>
              <a:t>nel</a:t>
            </a:r>
            <a:r>
              <a:rPr lang="en-GB" sz="2000" dirty="0"/>
              <a:t> </a:t>
            </a:r>
            <a:r>
              <a:rPr lang="en-GB" sz="2000" dirty="0" err="1"/>
              <a:t>calcolo</a:t>
            </a:r>
            <a:r>
              <a:rPr lang="en-GB" sz="2000" dirty="0"/>
              <a:t> </a:t>
            </a:r>
            <a:r>
              <a:rPr lang="en-GB" sz="2000" dirty="0" err="1"/>
              <a:t>delle</a:t>
            </a:r>
            <a:r>
              <a:rPr lang="en-GB" sz="2000" dirty="0"/>
              <a:t> </a:t>
            </a:r>
            <a:r>
              <a:rPr lang="en-GB" sz="2000" dirty="0" err="1"/>
              <a:t>frequenze</a:t>
            </a:r>
            <a:endParaRPr lang="en-GB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1724</Words>
  <Application>Microsoft Office PowerPoint</Application>
  <PresentationFormat>On-screen Show (4:3)</PresentationFormat>
  <Paragraphs>591</Paragraphs>
  <Slides>40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Default Design</vt:lpstr>
      <vt:lpstr>Equation</vt:lpstr>
      <vt:lpstr>Worksheet</vt:lpstr>
      <vt:lpstr> Analisi Univariata &amp; Esercizi   </vt:lpstr>
      <vt:lpstr>Lavoro di Gruppo:</vt:lpstr>
      <vt:lpstr>E-learnings</vt:lpstr>
      <vt:lpstr> Metodi Quantitativi per Economia, Finanza e Management</vt:lpstr>
      <vt:lpstr>Misure di sintesi </vt:lpstr>
      <vt:lpstr> Metodi Quantitativi per Economia, Finanza e Management</vt:lpstr>
      <vt:lpstr>Output in SAS</vt:lpstr>
      <vt:lpstr>Output in HTML</vt:lpstr>
      <vt:lpstr>PROC FREQ</vt:lpstr>
      <vt:lpstr>PROC FREQ: Esempio 1</vt:lpstr>
      <vt:lpstr>Output PROC FREQ</vt:lpstr>
      <vt:lpstr>PROC FREQ: Esempio 2</vt:lpstr>
      <vt:lpstr>Output PROC FREQ</vt:lpstr>
      <vt:lpstr>PROC FREQ: Esempio 3</vt:lpstr>
      <vt:lpstr>Output PROC FREQ</vt:lpstr>
      <vt:lpstr>PROC FREQ – Sintassi generale 2/2 </vt:lpstr>
      <vt:lpstr>PROC FREQ: Esempio 4</vt:lpstr>
      <vt:lpstr>Output PROC FREQ</vt:lpstr>
      <vt:lpstr> Metodi Quantitativi per Economia, Finanza e Management</vt:lpstr>
      <vt:lpstr>PROC UNIVARIATE - Descrizione </vt:lpstr>
      <vt:lpstr>PROC UNIVARIATE – Esempio 1 </vt:lpstr>
      <vt:lpstr>Output PROC UNIVARIATE (1/5) </vt:lpstr>
      <vt:lpstr>Output PROC UNIVARIATE (2/5) </vt:lpstr>
      <vt:lpstr>Output PROC UNIVARIATE (3/5)</vt:lpstr>
      <vt:lpstr>Output PROC UNIVARIATE (4/5) </vt:lpstr>
      <vt:lpstr>Output PROC UNIVARIATE (5/5) </vt:lpstr>
      <vt:lpstr>Esempio</vt:lpstr>
      <vt:lpstr>PROC UNIVARIATE – Esempio 2 </vt:lpstr>
      <vt:lpstr>PROC UNIVARIATE – Sintassi 2/2 </vt:lpstr>
      <vt:lpstr>PROC UNIVARIATE – Esempio 3 </vt:lpstr>
      <vt:lpstr>PROC UNIVARIATE – Esempio 4 </vt:lpstr>
      <vt:lpstr> Metodi Quantitativi per Economia, Finanza e Management</vt:lpstr>
      <vt:lpstr>PowerPoint Presentation</vt:lpstr>
      <vt:lpstr>SAS INSIGHT: Box Plot (1/2)</vt:lpstr>
      <vt:lpstr>SAS INSIGHT: Box Plot (2/2)</vt:lpstr>
      <vt:lpstr> Esercizi   Analisi Univariata</vt:lpstr>
      <vt:lpstr>Dataset</vt:lpstr>
      <vt:lpstr>Esercizi Analisi univariata</vt:lpstr>
      <vt:lpstr>PowerPoint Presentation</vt:lpstr>
      <vt:lpstr>Analisi preliminari – Analisi univariata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Elena Pallini</cp:lastModifiedBy>
  <cp:revision>320</cp:revision>
  <dcterms:created xsi:type="dcterms:W3CDTF">2007-09-04T09:18:53Z</dcterms:created>
  <dcterms:modified xsi:type="dcterms:W3CDTF">2013-10-17T09:51:18Z</dcterms:modified>
</cp:coreProperties>
</file>