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8"/>
  </p:notesMasterIdLst>
  <p:sldIdLst>
    <p:sldId id="290" r:id="rId2"/>
    <p:sldId id="440" r:id="rId3"/>
    <p:sldId id="387" r:id="rId4"/>
    <p:sldId id="425" r:id="rId5"/>
    <p:sldId id="420" r:id="rId6"/>
    <p:sldId id="421" r:id="rId7"/>
    <p:sldId id="422" r:id="rId8"/>
    <p:sldId id="423" r:id="rId9"/>
    <p:sldId id="424" r:id="rId10"/>
    <p:sldId id="439" r:id="rId11"/>
    <p:sldId id="426" r:id="rId12"/>
    <p:sldId id="364" r:id="rId13"/>
    <p:sldId id="358" r:id="rId14"/>
    <p:sldId id="360" r:id="rId15"/>
    <p:sldId id="363" r:id="rId16"/>
    <p:sldId id="365" r:id="rId17"/>
    <p:sldId id="442" r:id="rId18"/>
    <p:sldId id="441" r:id="rId19"/>
    <p:sldId id="428" r:id="rId20"/>
    <p:sldId id="429" r:id="rId21"/>
    <p:sldId id="430" r:id="rId22"/>
    <p:sldId id="431" r:id="rId23"/>
    <p:sldId id="433" r:id="rId24"/>
    <p:sldId id="434" r:id="rId25"/>
    <p:sldId id="435" r:id="rId26"/>
    <p:sldId id="436" r:id="rId27"/>
    <p:sldId id="437" r:id="rId28"/>
    <p:sldId id="427" r:id="rId29"/>
    <p:sldId id="369" r:id="rId30"/>
    <p:sldId id="371" r:id="rId31"/>
    <p:sldId id="373" r:id="rId32"/>
    <p:sldId id="376" r:id="rId33"/>
    <p:sldId id="386" r:id="rId34"/>
    <p:sldId id="403" r:id="rId35"/>
    <p:sldId id="410" r:id="rId36"/>
    <p:sldId id="411" r:id="rId37"/>
    <p:sldId id="412" r:id="rId38"/>
    <p:sldId id="413" r:id="rId39"/>
    <p:sldId id="438" r:id="rId40"/>
    <p:sldId id="414" r:id="rId41"/>
    <p:sldId id="415" r:id="rId42"/>
    <p:sldId id="416" r:id="rId43"/>
    <p:sldId id="417" r:id="rId44"/>
    <p:sldId id="418" r:id="rId45"/>
    <p:sldId id="443" r:id="rId46"/>
    <p:sldId id="419" r:id="rId4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5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5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5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5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5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66FF"/>
    <a:srgbClr val="FF0000"/>
    <a:srgbClr val="CC3399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345" autoAdjust="0"/>
    <p:restoredTop sz="92170" autoAdjust="0"/>
  </p:normalViewPr>
  <p:slideViewPr>
    <p:cSldViewPr>
      <p:cViewPr>
        <p:scale>
          <a:sx n="70" d="100"/>
          <a:sy n="70" d="100"/>
        </p:scale>
        <p:origin x="-128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  <p:sld r:id="rId12" collapse="1"/>
      <p:sld r:id="rId13" collapse="1"/>
      <p:sld r:id="rId14" collapse="1"/>
      <p:sld r:id="rId15" collapse="1"/>
      <p:sld r:id="rId16" collapse="1"/>
      <p:sld r:id="rId17" collapse="1"/>
      <p:sld r:id="rId18" collapse="1"/>
      <p:sld r:id="rId19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25.xml"/><Relationship Id="rId13" Type="http://schemas.openxmlformats.org/officeDocument/2006/relationships/slide" Target="slides/slide35.xml"/><Relationship Id="rId18" Type="http://schemas.openxmlformats.org/officeDocument/2006/relationships/slide" Target="slides/slide41.xml"/><Relationship Id="rId3" Type="http://schemas.openxmlformats.org/officeDocument/2006/relationships/slide" Target="slides/slide17.xml"/><Relationship Id="rId7" Type="http://schemas.openxmlformats.org/officeDocument/2006/relationships/slide" Target="slides/slide22.xml"/><Relationship Id="rId12" Type="http://schemas.openxmlformats.org/officeDocument/2006/relationships/slide" Target="slides/slide34.xml"/><Relationship Id="rId17" Type="http://schemas.openxmlformats.org/officeDocument/2006/relationships/slide" Target="slides/slide40.xml"/><Relationship Id="rId2" Type="http://schemas.openxmlformats.org/officeDocument/2006/relationships/slide" Target="slides/slide13.xml"/><Relationship Id="rId16" Type="http://schemas.openxmlformats.org/officeDocument/2006/relationships/slide" Target="slides/slide38.xml"/><Relationship Id="rId1" Type="http://schemas.openxmlformats.org/officeDocument/2006/relationships/slide" Target="slides/slide12.xml"/><Relationship Id="rId6" Type="http://schemas.openxmlformats.org/officeDocument/2006/relationships/slide" Target="slides/slide21.xml"/><Relationship Id="rId11" Type="http://schemas.openxmlformats.org/officeDocument/2006/relationships/slide" Target="slides/slide29.xml"/><Relationship Id="rId5" Type="http://schemas.openxmlformats.org/officeDocument/2006/relationships/slide" Target="slides/slide20.xml"/><Relationship Id="rId15" Type="http://schemas.openxmlformats.org/officeDocument/2006/relationships/slide" Target="slides/slide37.xml"/><Relationship Id="rId10" Type="http://schemas.openxmlformats.org/officeDocument/2006/relationships/slide" Target="slides/slide27.xml"/><Relationship Id="rId19" Type="http://schemas.openxmlformats.org/officeDocument/2006/relationships/slide" Target="slides/slide42.xml"/><Relationship Id="rId4" Type="http://schemas.openxmlformats.org/officeDocument/2006/relationships/slide" Target="slides/slide19.xml"/><Relationship Id="rId9" Type="http://schemas.openxmlformats.org/officeDocument/2006/relationships/slide" Target="slides/slide26.xml"/><Relationship Id="rId14" Type="http://schemas.openxmlformats.org/officeDocument/2006/relationships/slide" Target="slides/slide36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/>
            </a:lvl1pPr>
          </a:lstStyle>
          <a:p>
            <a:pPr>
              <a:defRPr/>
            </a:pPr>
            <a:fld id="{B22E0533-A5E2-46E7-954F-FEE2792F4B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53945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6663909-6882-497E-A612-2629C9AFFE36}" type="slidenum">
              <a:rPr lang="en-US" smtClean="0"/>
              <a:pPr eaLnBrk="1" hangingPunct="1"/>
              <a:t>1</a:t>
            </a:fld>
            <a:endParaRPr lang="en-US" smtClean="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0034E58-F8AA-4D44-BF94-68510783B607}" type="slidenum">
              <a:rPr lang="en-US" smtClean="0"/>
              <a:pPr eaLnBrk="1" hangingPunct="1"/>
              <a:t>14</a:t>
            </a:fld>
            <a:endParaRPr lang="en-US" smtClean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BF046C4-A337-4D20-8E0B-00CF5928C908}" type="slidenum">
              <a:rPr lang="en-US" smtClean="0"/>
              <a:pPr eaLnBrk="1" hangingPunct="1"/>
              <a:t>15</a:t>
            </a:fld>
            <a:endParaRPr lang="en-US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465ACF4-F861-4874-8DA3-178688CB860B}" type="slidenum">
              <a:rPr lang="en-US" smtClean="0"/>
              <a:pPr eaLnBrk="1" hangingPunct="1"/>
              <a:t>16</a:t>
            </a:fld>
            <a:endParaRPr lang="en-US" smtClean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2A2DC82-0817-4A64-8570-5D76966E9E5E}" type="slidenum">
              <a:rPr lang="en-US" smtClean="0"/>
              <a:pPr eaLnBrk="1" hangingPunct="1"/>
              <a:t>18</a:t>
            </a:fld>
            <a:endParaRPr lang="en-US" smtClean="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68040F4-E672-4327-88FD-6C3890425B90}" type="slidenum">
              <a:rPr lang="en-US" smtClean="0"/>
              <a:pPr eaLnBrk="1" hangingPunct="1"/>
              <a:t>23</a:t>
            </a:fld>
            <a:endParaRPr lang="en-US" smtClean="0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088AF27-1B73-4E29-90DA-485CB6A0A3BE}" type="slidenum">
              <a:rPr lang="en-US" smtClean="0"/>
              <a:pPr eaLnBrk="1" hangingPunct="1"/>
              <a:t>24</a:t>
            </a:fld>
            <a:endParaRPr lang="en-US" smtClean="0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A8CE1B3-368C-4FE9-A875-917225D5EEA8}" type="slidenum">
              <a:rPr lang="en-US" smtClean="0"/>
              <a:pPr eaLnBrk="1" hangingPunct="1"/>
              <a:t>30</a:t>
            </a:fld>
            <a:endParaRPr lang="en-US" smtClean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8433681-A0AA-4369-ADF7-B9E1CBF81980}" type="slidenum">
              <a:rPr lang="en-US" smtClean="0"/>
              <a:pPr eaLnBrk="1" hangingPunct="1"/>
              <a:t>31</a:t>
            </a:fld>
            <a:endParaRPr lang="en-US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48F75C7-E0DB-44B3-971B-7523DB92E49E}" type="slidenum">
              <a:rPr lang="en-US" smtClean="0"/>
              <a:pPr eaLnBrk="1" hangingPunct="1"/>
              <a:t>32</a:t>
            </a:fld>
            <a:endParaRPr lang="en-US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16BDFFA-3EA0-4A82-8801-31CA80299DCE}" type="slidenum">
              <a:rPr lang="en-US" smtClean="0"/>
              <a:pPr eaLnBrk="1" hangingPunct="1"/>
              <a:t>33</a:t>
            </a:fld>
            <a:endParaRPr lang="en-US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1EB734A-EF35-4A1A-ACC0-85FCAF5753BD}" type="slidenum">
              <a:rPr lang="en-US" smtClean="0"/>
              <a:pPr eaLnBrk="1" hangingPunct="1"/>
              <a:t>2</a:t>
            </a:fld>
            <a:endParaRPr lang="en-US" smtClean="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B5607D4-6956-49C0-B55E-ACA1DC8425CF}" type="slidenum">
              <a:rPr lang="en-US" smtClean="0"/>
              <a:pPr eaLnBrk="1" hangingPunct="1"/>
              <a:t>43</a:t>
            </a:fld>
            <a:endParaRPr lang="en-US" smtClean="0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F790C06-F357-4362-AEB4-FB95B041AEF0}" type="slidenum">
              <a:rPr lang="en-US" smtClean="0"/>
              <a:pPr eaLnBrk="1" hangingPunct="1"/>
              <a:t>44</a:t>
            </a:fld>
            <a:endParaRPr lang="en-US" smtClean="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BB61747-F707-469D-9415-9BB97FEB90C2}" type="slidenum">
              <a:rPr lang="en-US" smtClean="0"/>
              <a:pPr eaLnBrk="1" hangingPunct="1"/>
              <a:t>46</a:t>
            </a:fld>
            <a:endParaRPr lang="en-US" smtClean="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1EB734A-EF35-4A1A-ACC0-85FCAF5753BD}" type="slidenum">
              <a:rPr lang="en-US" smtClean="0"/>
              <a:pPr eaLnBrk="1" hangingPunct="1"/>
              <a:t>3</a:t>
            </a:fld>
            <a:endParaRPr lang="en-US" smtClean="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AE9B98B-DE97-4919-AE7E-A6FCE0728B53}" type="slidenum">
              <a:rPr lang="en-US" smtClean="0"/>
              <a:pPr eaLnBrk="1" hangingPunct="1"/>
              <a:t>5</a:t>
            </a:fld>
            <a:endParaRPr lang="en-US" smtClean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58CC8DC-CDBD-4AA2-B4F0-3F87942EEB2E}" type="slidenum">
              <a:rPr lang="en-US" smtClean="0"/>
              <a:pPr eaLnBrk="1" hangingPunct="1"/>
              <a:t>6</a:t>
            </a:fld>
            <a:endParaRPr lang="en-US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693863" y="533400"/>
            <a:ext cx="3549650" cy="2662238"/>
          </a:xfrm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3275013"/>
            <a:ext cx="5029200" cy="51831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182D133-BF26-4F46-9958-6BA70F4BFE7D}" type="slidenum">
              <a:rPr lang="en-US" smtClean="0"/>
              <a:pPr eaLnBrk="1" hangingPunct="1"/>
              <a:t>7</a:t>
            </a:fld>
            <a:endParaRPr lang="en-US" smtClean="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693863" y="533400"/>
            <a:ext cx="3549650" cy="2662238"/>
          </a:xfrm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3275013"/>
            <a:ext cx="5029200" cy="51831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7AD52C9-2860-46D7-A725-D7DC1A685052}" type="slidenum">
              <a:rPr lang="en-US" smtClean="0"/>
              <a:pPr eaLnBrk="1" hangingPunct="1"/>
              <a:t>8</a:t>
            </a:fld>
            <a:endParaRPr lang="en-US" smtClean="0"/>
          </a:p>
        </p:txBody>
      </p:sp>
      <p:sp>
        <p:nvSpPr>
          <p:cNvPr id="43011" name="Rectangle 2"/>
          <p:cNvSpPr>
            <a:spLocks noChangeArrowheads="1"/>
          </p:cNvSpPr>
          <p:nvPr/>
        </p:nvSpPr>
        <p:spPr bwMode="auto">
          <a:xfrm>
            <a:off x="3886200" y="-1588"/>
            <a:ext cx="2971800" cy="4286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43012" name="Rectangle 3"/>
          <p:cNvSpPr>
            <a:spLocks noChangeArrowheads="1"/>
          </p:cNvSpPr>
          <p:nvPr/>
        </p:nvSpPr>
        <p:spPr bwMode="auto">
          <a:xfrm>
            <a:off x="3886200" y="8713788"/>
            <a:ext cx="2971800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0" rIns="19050" bIns="0" anchor="b"/>
          <a:lstStyle/>
          <a:p>
            <a:pPr algn="r" eaLnBrk="0" hangingPunct="0">
              <a:spcBef>
                <a:spcPct val="0"/>
              </a:spcBef>
            </a:pPr>
            <a:r>
              <a:rPr lang="it-IT" sz="1000" i="1">
                <a:latin typeface="Times New Roman" pitchFamily="18" charset="0"/>
              </a:rPr>
              <a:t>1</a:t>
            </a:r>
          </a:p>
        </p:txBody>
      </p:sp>
      <p:sp>
        <p:nvSpPr>
          <p:cNvPr id="43013" name="Rectangle 4"/>
          <p:cNvSpPr>
            <a:spLocks noChangeArrowheads="1"/>
          </p:cNvSpPr>
          <p:nvPr/>
        </p:nvSpPr>
        <p:spPr bwMode="auto">
          <a:xfrm>
            <a:off x="0" y="8713788"/>
            <a:ext cx="2971800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43014" name="Rectangle 5"/>
          <p:cNvSpPr>
            <a:spLocks noChangeArrowheads="1"/>
          </p:cNvSpPr>
          <p:nvPr/>
        </p:nvSpPr>
        <p:spPr bwMode="auto">
          <a:xfrm>
            <a:off x="0" y="-1588"/>
            <a:ext cx="2971800" cy="4286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43015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98575" y="800100"/>
            <a:ext cx="4260850" cy="3195638"/>
          </a:xfrm>
          <a:ln w="12699" cap="flat">
            <a:solidFill>
              <a:schemeClr val="tx1"/>
            </a:solidFill>
          </a:ln>
        </p:spPr>
      </p:sp>
      <p:sp>
        <p:nvSpPr>
          <p:cNvPr id="43016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914400" y="4346575"/>
            <a:ext cx="5029200" cy="36099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EF7DAF0-EF7E-43EE-ACB6-A8ABCEC8EC30}" type="slidenum">
              <a:rPr lang="en-US" smtClean="0"/>
              <a:pPr eaLnBrk="1" hangingPunct="1"/>
              <a:t>9</a:t>
            </a:fld>
            <a:endParaRPr lang="en-US" smtClean="0"/>
          </a:p>
        </p:txBody>
      </p:sp>
      <p:sp>
        <p:nvSpPr>
          <p:cNvPr id="44035" name="Rectangle 2"/>
          <p:cNvSpPr>
            <a:spLocks noChangeArrowheads="1"/>
          </p:cNvSpPr>
          <p:nvPr/>
        </p:nvSpPr>
        <p:spPr bwMode="auto">
          <a:xfrm>
            <a:off x="3886200" y="-1588"/>
            <a:ext cx="2971800" cy="4286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44036" name="Rectangle 3"/>
          <p:cNvSpPr>
            <a:spLocks noChangeArrowheads="1"/>
          </p:cNvSpPr>
          <p:nvPr/>
        </p:nvSpPr>
        <p:spPr bwMode="auto">
          <a:xfrm>
            <a:off x="3886200" y="8713788"/>
            <a:ext cx="2971800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0" rIns="19050" bIns="0" anchor="b"/>
          <a:lstStyle/>
          <a:p>
            <a:pPr algn="r" eaLnBrk="0" hangingPunct="0">
              <a:spcBef>
                <a:spcPct val="0"/>
              </a:spcBef>
            </a:pPr>
            <a:r>
              <a:rPr lang="it-IT" sz="1000" i="1">
                <a:latin typeface="Times New Roman" pitchFamily="18" charset="0"/>
              </a:rPr>
              <a:t>1</a:t>
            </a:r>
          </a:p>
        </p:txBody>
      </p:sp>
      <p:sp>
        <p:nvSpPr>
          <p:cNvPr id="44037" name="Rectangle 4"/>
          <p:cNvSpPr>
            <a:spLocks noChangeArrowheads="1"/>
          </p:cNvSpPr>
          <p:nvPr/>
        </p:nvSpPr>
        <p:spPr bwMode="auto">
          <a:xfrm>
            <a:off x="0" y="8713788"/>
            <a:ext cx="2971800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44038" name="Rectangle 5"/>
          <p:cNvSpPr>
            <a:spLocks noChangeArrowheads="1"/>
          </p:cNvSpPr>
          <p:nvPr/>
        </p:nvSpPr>
        <p:spPr bwMode="auto">
          <a:xfrm>
            <a:off x="0" y="-1588"/>
            <a:ext cx="2971800" cy="4286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44039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98575" y="800100"/>
            <a:ext cx="4260850" cy="3195638"/>
          </a:xfrm>
          <a:ln w="12699" cap="flat">
            <a:solidFill>
              <a:schemeClr val="tx1"/>
            </a:solidFill>
          </a:ln>
        </p:spPr>
      </p:sp>
      <p:sp>
        <p:nvSpPr>
          <p:cNvPr id="44040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914400" y="4346575"/>
            <a:ext cx="5029200" cy="36099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EF7DAF0-EF7E-43EE-ACB6-A8ABCEC8EC30}" type="slidenum">
              <a:rPr lang="en-US" smtClean="0"/>
              <a:pPr eaLnBrk="1" hangingPunct="1"/>
              <a:t>10</a:t>
            </a:fld>
            <a:endParaRPr lang="en-US" smtClean="0"/>
          </a:p>
        </p:txBody>
      </p:sp>
      <p:sp>
        <p:nvSpPr>
          <p:cNvPr id="44035" name="Rectangle 2"/>
          <p:cNvSpPr>
            <a:spLocks noChangeArrowheads="1"/>
          </p:cNvSpPr>
          <p:nvPr/>
        </p:nvSpPr>
        <p:spPr bwMode="auto">
          <a:xfrm>
            <a:off x="3886200" y="-1588"/>
            <a:ext cx="2971800" cy="4286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44036" name="Rectangle 3"/>
          <p:cNvSpPr>
            <a:spLocks noChangeArrowheads="1"/>
          </p:cNvSpPr>
          <p:nvPr/>
        </p:nvSpPr>
        <p:spPr bwMode="auto">
          <a:xfrm>
            <a:off x="3886200" y="8713788"/>
            <a:ext cx="2971800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0" rIns="19050" bIns="0" anchor="b"/>
          <a:lstStyle/>
          <a:p>
            <a:pPr algn="r" eaLnBrk="0" hangingPunct="0">
              <a:spcBef>
                <a:spcPct val="0"/>
              </a:spcBef>
            </a:pPr>
            <a:r>
              <a:rPr lang="it-IT" sz="1000" i="1">
                <a:latin typeface="Times New Roman" pitchFamily="18" charset="0"/>
              </a:rPr>
              <a:t>1</a:t>
            </a:r>
          </a:p>
        </p:txBody>
      </p:sp>
      <p:sp>
        <p:nvSpPr>
          <p:cNvPr id="44037" name="Rectangle 4"/>
          <p:cNvSpPr>
            <a:spLocks noChangeArrowheads="1"/>
          </p:cNvSpPr>
          <p:nvPr/>
        </p:nvSpPr>
        <p:spPr bwMode="auto">
          <a:xfrm>
            <a:off x="0" y="8713788"/>
            <a:ext cx="2971800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44038" name="Rectangle 5"/>
          <p:cNvSpPr>
            <a:spLocks noChangeArrowheads="1"/>
          </p:cNvSpPr>
          <p:nvPr/>
        </p:nvSpPr>
        <p:spPr bwMode="auto">
          <a:xfrm>
            <a:off x="0" y="-1588"/>
            <a:ext cx="2971800" cy="4286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44039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98575" y="800100"/>
            <a:ext cx="4260850" cy="3195638"/>
          </a:xfrm>
          <a:ln w="12699" cap="flat">
            <a:solidFill>
              <a:schemeClr val="tx1"/>
            </a:solidFill>
          </a:ln>
        </p:spPr>
      </p:sp>
      <p:sp>
        <p:nvSpPr>
          <p:cNvPr id="44040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914400" y="4346575"/>
            <a:ext cx="5029200" cy="36099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1" hangingPunct="1"/>
            <a:endParaRPr lang="it-IT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05/10/2007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B3FBEB-31F5-4D16-ACBC-76B849BBBB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5499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05/10/2007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D171AE-7B22-451C-8A9E-A2DF3D5018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68456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05/10/2007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A17CCF-A529-47D9-A123-BEFB42821D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4398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05/10/2007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33D77F-7AE8-4C8F-8D28-85FA59721F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519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05/10/2007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3470BC-16E5-490C-A314-BF28674A50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928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05/10/2007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AF0FC8-50D7-4A6E-A5DF-98B7ECA1BE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3885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05/10/2007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044BB9-25CC-4AAF-93B2-ABB35C6CBD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9852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05/10/2007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B56BDB-EDA8-43CE-AEC0-03F25C58C9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2746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05/10/2007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13614C-8A4B-4211-8E93-3921A24F07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7917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05/10/2007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FA7B79-257D-4FB5-B4BF-79C65730FD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302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05/10/2007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B483A1-9550-4E04-B727-C2BCB55250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7295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05/10/2007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CA401B-E71E-4401-B5C3-72ACAB7334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499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/>
            </a:lvl1pPr>
          </a:lstStyle>
          <a:p>
            <a:pPr>
              <a:defRPr/>
            </a:pPr>
            <a:r>
              <a:rPr lang="it-IT"/>
              <a:t>05/10/2007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/>
            </a:lvl1pPr>
          </a:lstStyle>
          <a:p>
            <a:pPr>
              <a:defRPr/>
            </a:pPr>
            <a:fld id="{0E6F2618-2D16-47B1-B1AA-78C2A7489A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emf"/><Relationship Id="rId4" Type="http://schemas.openxmlformats.org/officeDocument/2006/relationships/image" Target="../media/image2.e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6.emf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7.emf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epallini@liuc.it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fcalabretti@liuc.it" TargetMode="Externa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wmf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4.emf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95400"/>
            <a:ext cx="8458200" cy="2133600"/>
          </a:xfrm>
        </p:spPr>
        <p:txBody>
          <a:bodyPr/>
          <a:lstStyle/>
          <a:p>
            <a:pPr eaLnBrk="1" hangingPunct="1">
              <a:defRPr/>
            </a:pPr>
            <a:r>
              <a:rPr lang="it-IT" b="1" u="sng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Analisi </a:t>
            </a:r>
            <a:r>
              <a:rPr lang="it-IT" b="1" u="sng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Bivariata</a:t>
            </a:r>
            <a:r>
              <a:rPr lang="it-IT" b="1" u="sng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it-IT" b="1" u="sng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it-IT" b="1" u="sng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&amp;</a:t>
            </a:r>
            <a:br>
              <a:rPr lang="it-IT" b="1" u="sng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it-IT" b="1" u="sng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Test Statistici</a:t>
            </a:r>
            <a:br>
              <a:rPr lang="it-IT" b="1" u="sng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en-US" b="1" u="sng" dirty="0" smtClean="0">
              <a:solidFill>
                <a:srgbClr val="FF99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051" name="Text Box 4"/>
          <p:cNvSpPr txBox="1">
            <a:spLocks noChangeArrowheads="1"/>
          </p:cNvSpPr>
          <p:nvPr/>
        </p:nvSpPr>
        <p:spPr bwMode="auto">
          <a:xfrm>
            <a:off x="1447800" y="4295775"/>
            <a:ext cx="5867400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it-IT" sz="2800" i="1" dirty="0">
                <a:solidFill>
                  <a:srgbClr val="FF9900"/>
                </a:solidFill>
              </a:rPr>
              <a:t>Metodi Quantitativi per Economia, Finanza e Management</a:t>
            </a:r>
            <a:br>
              <a:rPr lang="it-IT" sz="2800" i="1" dirty="0">
                <a:solidFill>
                  <a:srgbClr val="FF9900"/>
                </a:solidFill>
              </a:rPr>
            </a:br>
            <a:r>
              <a:rPr lang="it-IT" sz="2800" i="1" dirty="0">
                <a:solidFill>
                  <a:srgbClr val="FF9900"/>
                </a:solidFill>
              </a:rPr>
              <a:t/>
            </a:r>
            <a:br>
              <a:rPr lang="it-IT" sz="2800" i="1" dirty="0">
                <a:solidFill>
                  <a:srgbClr val="FF9900"/>
                </a:solidFill>
              </a:rPr>
            </a:br>
            <a:r>
              <a:rPr lang="it-IT" sz="2800" i="1" dirty="0">
                <a:solidFill>
                  <a:srgbClr val="FF9900"/>
                </a:solidFill>
              </a:rPr>
              <a:t>Esercitazione </a:t>
            </a:r>
            <a:r>
              <a:rPr lang="it-IT" sz="2800" i="1" dirty="0" smtClean="0">
                <a:solidFill>
                  <a:srgbClr val="FF9900"/>
                </a:solidFill>
              </a:rPr>
              <a:t>n°3</a:t>
            </a:r>
            <a:endParaRPr lang="en-US" sz="2800" i="1" dirty="0">
              <a:solidFill>
                <a:srgbClr val="FF99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92075" y="190500"/>
            <a:ext cx="8931275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spcBef>
                <a:spcPct val="0"/>
              </a:spcBef>
            </a:pPr>
            <a:r>
              <a:rPr lang="it-IT" sz="4400" dirty="0" smtClean="0">
                <a:solidFill>
                  <a:srgbClr val="FF9900"/>
                </a:solidFill>
              </a:rPr>
              <a:t>Analisi </a:t>
            </a:r>
            <a:r>
              <a:rPr lang="it-IT" sz="4400" dirty="0" err="1" smtClean="0">
                <a:solidFill>
                  <a:srgbClr val="FF9900"/>
                </a:solidFill>
              </a:rPr>
              <a:t>Bivariata</a:t>
            </a:r>
            <a:endParaRPr lang="it-IT" sz="4400" dirty="0">
              <a:solidFill>
                <a:srgbClr val="FF9900"/>
              </a:solidFill>
            </a:endParaRPr>
          </a:p>
        </p:txBody>
      </p:sp>
      <p:sp>
        <p:nvSpPr>
          <p:cNvPr id="8198" name="Text Box 14"/>
          <p:cNvSpPr txBox="1">
            <a:spLocks noChangeArrowheads="1"/>
          </p:cNvSpPr>
          <p:nvPr/>
        </p:nvSpPr>
        <p:spPr bwMode="auto">
          <a:xfrm>
            <a:off x="838200" y="1219200"/>
            <a:ext cx="7547748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it-IT" sz="2200" dirty="0" smtClean="0">
                <a:latin typeface="Times New Roman" pitchFamily="18" charset="0"/>
                <a:sym typeface="Symbol" pitchFamily="18" charset="2"/>
              </a:rPr>
              <a:t>In base alla natura delle due variabili in esame si utilizzato Test Statistici differenti.</a:t>
            </a:r>
          </a:p>
        </p:txBody>
      </p:sp>
      <p:sp>
        <p:nvSpPr>
          <p:cNvPr id="15" name="AutoShape 2"/>
          <p:cNvSpPr>
            <a:spLocks noChangeArrowheads="1"/>
          </p:cNvSpPr>
          <p:nvPr/>
        </p:nvSpPr>
        <p:spPr bwMode="auto">
          <a:xfrm>
            <a:off x="8385948" y="6476998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6" name="AutoShape 2"/>
          <p:cNvSpPr>
            <a:spLocks noChangeArrowheads="1"/>
          </p:cNvSpPr>
          <p:nvPr/>
        </p:nvSpPr>
        <p:spPr bwMode="auto">
          <a:xfrm>
            <a:off x="7696200" y="6477000"/>
            <a:ext cx="355452" cy="290514"/>
          </a:xfrm>
          <a:prstGeom prst="homePlate">
            <a:avLst>
              <a:gd name="adj" fmla="val 13767"/>
            </a:avLst>
          </a:prstGeom>
          <a:solidFill>
            <a:schemeClr val="accent1">
              <a:lumMod val="75000"/>
            </a:schemeClr>
          </a:solidFill>
          <a:ln w="9525" algn="ctr">
            <a:solidFill>
              <a:schemeClr val="accent1">
                <a:lumMod val="75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7" name="AutoShape 2"/>
          <p:cNvSpPr>
            <a:spLocks noChangeArrowheads="1"/>
          </p:cNvSpPr>
          <p:nvPr/>
        </p:nvSpPr>
        <p:spPr bwMode="auto">
          <a:xfrm>
            <a:off x="8055600" y="6476999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8" name="AutoShape 2"/>
          <p:cNvSpPr>
            <a:spLocks noChangeArrowheads="1"/>
          </p:cNvSpPr>
          <p:nvPr/>
        </p:nvSpPr>
        <p:spPr bwMode="auto">
          <a:xfrm>
            <a:off x="8719477" y="6477000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" name="Freeform 3"/>
          <p:cNvSpPr/>
          <p:nvPr/>
        </p:nvSpPr>
        <p:spPr>
          <a:xfrm>
            <a:off x="4317495" y="2521072"/>
            <a:ext cx="3737248" cy="817218"/>
          </a:xfrm>
          <a:custGeom>
            <a:avLst/>
            <a:gdLst>
              <a:gd name="connsiteX0" fmla="*/ 136206 w 817218"/>
              <a:gd name="connsiteY0" fmla="*/ 0 h 3737248"/>
              <a:gd name="connsiteX1" fmla="*/ 681012 w 817218"/>
              <a:gd name="connsiteY1" fmla="*/ 0 h 3737248"/>
              <a:gd name="connsiteX2" fmla="*/ 817218 w 817218"/>
              <a:gd name="connsiteY2" fmla="*/ 136206 h 3737248"/>
              <a:gd name="connsiteX3" fmla="*/ 817218 w 817218"/>
              <a:gd name="connsiteY3" fmla="*/ 3737248 h 3737248"/>
              <a:gd name="connsiteX4" fmla="*/ 817218 w 817218"/>
              <a:gd name="connsiteY4" fmla="*/ 3737248 h 3737248"/>
              <a:gd name="connsiteX5" fmla="*/ 0 w 817218"/>
              <a:gd name="connsiteY5" fmla="*/ 3737248 h 3737248"/>
              <a:gd name="connsiteX6" fmla="*/ 0 w 817218"/>
              <a:gd name="connsiteY6" fmla="*/ 3737248 h 3737248"/>
              <a:gd name="connsiteX7" fmla="*/ 0 w 817218"/>
              <a:gd name="connsiteY7" fmla="*/ 136206 h 3737248"/>
              <a:gd name="connsiteX8" fmla="*/ 136206 w 817218"/>
              <a:gd name="connsiteY8" fmla="*/ 0 h 37372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17218" h="3737248">
                <a:moveTo>
                  <a:pt x="817218" y="622888"/>
                </a:moveTo>
                <a:lnTo>
                  <a:pt x="817218" y="3114360"/>
                </a:lnTo>
                <a:cubicBezTo>
                  <a:pt x="817218" y="3458369"/>
                  <a:pt x="803883" y="3737248"/>
                  <a:pt x="787434" y="3737248"/>
                </a:cubicBezTo>
                <a:lnTo>
                  <a:pt x="0" y="3737248"/>
                </a:lnTo>
                <a:lnTo>
                  <a:pt x="0" y="3737248"/>
                </a:lnTo>
                <a:lnTo>
                  <a:pt x="0" y="0"/>
                </a:lnTo>
                <a:lnTo>
                  <a:pt x="0" y="0"/>
                </a:lnTo>
                <a:lnTo>
                  <a:pt x="787434" y="0"/>
                </a:lnTo>
                <a:cubicBezTo>
                  <a:pt x="803883" y="0"/>
                  <a:pt x="817218" y="278879"/>
                  <a:pt x="817218" y="622888"/>
                </a:cubicBezTo>
                <a:close/>
              </a:path>
            </a:pathLst>
          </a:custGeom>
          <a:scene3d>
            <a:camera prst="orthographicFront"/>
            <a:lightRig rig="chilly" dir="t"/>
          </a:scene3d>
          <a:sp3d extrusionH="1700" prstMaterial="dkEdge">
            <a:bevelT w="25400" h="6350" prst="softRound"/>
            <a:bevelB w="0" h="0" prst="convex"/>
          </a:sp3d>
        </p:spPr>
        <p:style>
          <a:lnRef idx="1"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47651" tIns="163717" rIns="287542" bIns="163719" numCol="1" spcCol="1270" anchor="ctr" anchorCtr="0">
            <a:noAutofit/>
          </a:bodyPr>
          <a:lstStyle/>
          <a:p>
            <a:pPr marL="171450" lvl="1" indent="-171450" algn="l" defTabSz="7112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n-US" sz="1600" kern="1200" dirty="0" err="1" smtClean="0"/>
              <a:t>Indipendenza</a:t>
            </a:r>
            <a:r>
              <a:rPr lang="en-US" sz="1600" kern="1200" dirty="0" smtClean="0"/>
              <a:t> </a:t>
            </a:r>
            <a:r>
              <a:rPr lang="en-US" sz="1600" kern="1200" dirty="0" err="1" smtClean="0"/>
              <a:t>Statistica</a:t>
            </a:r>
            <a:endParaRPr lang="en-US" sz="1600" kern="1200" dirty="0"/>
          </a:p>
          <a:p>
            <a:pPr marL="171450" lvl="1" indent="-171450" algn="l" defTabSz="7112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n-US" sz="1600" kern="1200" dirty="0" smtClean="0"/>
              <a:t>Test Chi-</a:t>
            </a:r>
            <a:r>
              <a:rPr lang="en-US" sz="1600" kern="1200" dirty="0" err="1" smtClean="0"/>
              <a:t>Quadro</a:t>
            </a:r>
            <a:endParaRPr lang="en-US" sz="1600" kern="1200" dirty="0"/>
          </a:p>
        </p:txBody>
      </p:sp>
      <p:sp>
        <p:nvSpPr>
          <p:cNvPr id="5" name="Freeform 4"/>
          <p:cNvSpPr/>
          <p:nvPr/>
        </p:nvSpPr>
        <p:spPr>
          <a:xfrm>
            <a:off x="1757181" y="2286548"/>
            <a:ext cx="2560314" cy="1286264"/>
          </a:xfrm>
          <a:custGeom>
            <a:avLst/>
            <a:gdLst>
              <a:gd name="connsiteX0" fmla="*/ 0 w 2560314"/>
              <a:gd name="connsiteY0" fmla="*/ 214382 h 1286264"/>
              <a:gd name="connsiteX1" fmla="*/ 214382 w 2560314"/>
              <a:gd name="connsiteY1" fmla="*/ 0 h 1286264"/>
              <a:gd name="connsiteX2" fmla="*/ 2345932 w 2560314"/>
              <a:gd name="connsiteY2" fmla="*/ 0 h 1286264"/>
              <a:gd name="connsiteX3" fmla="*/ 2560314 w 2560314"/>
              <a:gd name="connsiteY3" fmla="*/ 214382 h 1286264"/>
              <a:gd name="connsiteX4" fmla="*/ 2560314 w 2560314"/>
              <a:gd name="connsiteY4" fmla="*/ 1071882 h 1286264"/>
              <a:gd name="connsiteX5" fmla="*/ 2345932 w 2560314"/>
              <a:gd name="connsiteY5" fmla="*/ 1286264 h 1286264"/>
              <a:gd name="connsiteX6" fmla="*/ 214382 w 2560314"/>
              <a:gd name="connsiteY6" fmla="*/ 1286264 h 1286264"/>
              <a:gd name="connsiteX7" fmla="*/ 0 w 2560314"/>
              <a:gd name="connsiteY7" fmla="*/ 1071882 h 1286264"/>
              <a:gd name="connsiteX8" fmla="*/ 0 w 2560314"/>
              <a:gd name="connsiteY8" fmla="*/ 214382 h 12862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560314" h="1286264">
                <a:moveTo>
                  <a:pt x="0" y="214382"/>
                </a:moveTo>
                <a:cubicBezTo>
                  <a:pt x="0" y="95982"/>
                  <a:pt x="95982" y="0"/>
                  <a:pt x="214382" y="0"/>
                </a:cubicBezTo>
                <a:lnTo>
                  <a:pt x="2345932" y="0"/>
                </a:lnTo>
                <a:cubicBezTo>
                  <a:pt x="2464332" y="0"/>
                  <a:pt x="2560314" y="95982"/>
                  <a:pt x="2560314" y="214382"/>
                </a:cubicBezTo>
                <a:lnTo>
                  <a:pt x="2560314" y="1071882"/>
                </a:lnTo>
                <a:cubicBezTo>
                  <a:pt x="2560314" y="1190282"/>
                  <a:pt x="2464332" y="1286264"/>
                  <a:pt x="2345932" y="1286264"/>
                </a:cubicBezTo>
                <a:lnTo>
                  <a:pt x="214382" y="1286264"/>
                </a:lnTo>
                <a:cubicBezTo>
                  <a:pt x="95982" y="1286264"/>
                  <a:pt x="0" y="1190282"/>
                  <a:pt x="0" y="1071882"/>
                </a:cubicBezTo>
                <a:lnTo>
                  <a:pt x="0" y="214382"/>
                </a:lnTo>
                <a:close/>
              </a:path>
            </a:pathLst>
          </a:custGeom>
          <a:scene3d>
            <a:camera prst="orthographicFront"/>
            <a:lightRig rig="chilly" dir="t"/>
          </a:scene3d>
          <a:sp3d prstMaterial="translucentPowder">
            <a:bevelT w="127000" h="25400" prst="softRound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1370" tIns="97080" rIns="131370" bIns="97080" numCol="1" spcCol="1270" anchor="ctr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800" b="1" kern="1200" dirty="0" smtClean="0"/>
              <a:t>Due </a:t>
            </a:r>
            <a:r>
              <a:rPr lang="en-US" sz="1800" b="1" kern="1200" dirty="0" err="1" smtClean="0"/>
              <a:t>Variabili</a:t>
            </a:r>
            <a:r>
              <a:rPr lang="en-US" sz="1800" b="1" kern="1200" dirty="0" smtClean="0"/>
              <a:t> Qualitative</a:t>
            </a:r>
            <a:endParaRPr lang="en-US" sz="1800" b="1" kern="1200" dirty="0"/>
          </a:p>
        </p:txBody>
      </p:sp>
      <p:sp>
        <p:nvSpPr>
          <p:cNvPr id="6" name="Freeform 5"/>
          <p:cNvSpPr/>
          <p:nvPr/>
        </p:nvSpPr>
        <p:spPr>
          <a:xfrm>
            <a:off x="4317495" y="3815877"/>
            <a:ext cx="3737248" cy="819026"/>
          </a:xfrm>
          <a:custGeom>
            <a:avLst/>
            <a:gdLst>
              <a:gd name="connsiteX0" fmla="*/ 136507 w 819026"/>
              <a:gd name="connsiteY0" fmla="*/ 0 h 3737248"/>
              <a:gd name="connsiteX1" fmla="*/ 682519 w 819026"/>
              <a:gd name="connsiteY1" fmla="*/ 0 h 3737248"/>
              <a:gd name="connsiteX2" fmla="*/ 819026 w 819026"/>
              <a:gd name="connsiteY2" fmla="*/ 136507 h 3737248"/>
              <a:gd name="connsiteX3" fmla="*/ 819026 w 819026"/>
              <a:gd name="connsiteY3" fmla="*/ 3737248 h 3737248"/>
              <a:gd name="connsiteX4" fmla="*/ 819026 w 819026"/>
              <a:gd name="connsiteY4" fmla="*/ 3737248 h 3737248"/>
              <a:gd name="connsiteX5" fmla="*/ 0 w 819026"/>
              <a:gd name="connsiteY5" fmla="*/ 3737248 h 3737248"/>
              <a:gd name="connsiteX6" fmla="*/ 0 w 819026"/>
              <a:gd name="connsiteY6" fmla="*/ 3737248 h 3737248"/>
              <a:gd name="connsiteX7" fmla="*/ 0 w 819026"/>
              <a:gd name="connsiteY7" fmla="*/ 136507 h 3737248"/>
              <a:gd name="connsiteX8" fmla="*/ 136507 w 819026"/>
              <a:gd name="connsiteY8" fmla="*/ 0 h 37372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19026" h="3737248">
                <a:moveTo>
                  <a:pt x="819026" y="622887"/>
                </a:moveTo>
                <a:lnTo>
                  <a:pt x="819026" y="3114361"/>
                </a:lnTo>
                <a:cubicBezTo>
                  <a:pt x="819026" y="3458373"/>
                  <a:pt x="805632" y="3737248"/>
                  <a:pt x="789110" y="3737248"/>
                </a:cubicBezTo>
                <a:lnTo>
                  <a:pt x="0" y="3737248"/>
                </a:lnTo>
                <a:lnTo>
                  <a:pt x="0" y="3737248"/>
                </a:lnTo>
                <a:lnTo>
                  <a:pt x="0" y="0"/>
                </a:lnTo>
                <a:lnTo>
                  <a:pt x="0" y="0"/>
                </a:lnTo>
                <a:lnTo>
                  <a:pt x="789110" y="0"/>
                </a:lnTo>
                <a:cubicBezTo>
                  <a:pt x="805632" y="0"/>
                  <a:pt x="819026" y="278875"/>
                  <a:pt x="819026" y="622887"/>
                </a:cubicBezTo>
                <a:close/>
              </a:path>
            </a:pathLst>
          </a:custGeom>
          <a:scene3d>
            <a:camera prst="orthographicFront"/>
            <a:lightRig rig="chilly" dir="t"/>
          </a:scene3d>
          <a:sp3d extrusionH="1700" prstMaterial="dkEdge">
            <a:bevelT w="25400" h="6350" prst="softRound"/>
            <a:bevelB w="0" h="0" prst="convex"/>
          </a:sp3d>
        </p:spPr>
        <p:style>
          <a:lnRef idx="1"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47650" tIns="163807" rIns="287632" bIns="163807" numCol="1" spcCol="1270" anchor="ctr" anchorCtr="0">
            <a:noAutofit/>
          </a:bodyPr>
          <a:lstStyle/>
          <a:p>
            <a:pPr marL="171450" lvl="1" indent="-171450" algn="l" defTabSz="7112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n-US" sz="1600" kern="1200" dirty="0" err="1" smtClean="0"/>
              <a:t>Indipendenza</a:t>
            </a:r>
            <a:r>
              <a:rPr lang="en-US" sz="1600" kern="1200" dirty="0" smtClean="0"/>
              <a:t> </a:t>
            </a:r>
            <a:r>
              <a:rPr lang="en-US" sz="1600" kern="1200" dirty="0" err="1" smtClean="0"/>
              <a:t>Lineare</a:t>
            </a:r>
            <a:endParaRPr lang="en-US" sz="1600" kern="1200" dirty="0"/>
          </a:p>
          <a:p>
            <a:pPr marL="171450" lvl="1" indent="-171450" algn="l" defTabSz="7112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n-US" sz="1600" kern="1200" dirty="0" smtClean="0"/>
              <a:t>Test t</a:t>
            </a:r>
            <a:endParaRPr lang="en-US" sz="1600" kern="1200" dirty="0"/>
          </a:p>
        </p:txBody>
      </p:sp>
      <p:sp>
        <p:nvSpPr>
          <p:cNvPr id="7" name="Freeform 6"/>
          <p:cNvSpPr/>
          <p:nvPr/>
        </p:nvSpPr>
        <p:spPr>
          <a:xfrm>
            <a:off x="1757181" y="3657147"/>
            <a:ext cx="2560314" cy="1136487"/>
          </a:xfrm>
          <a:custGeom>
            <a:avLst/>
            <a:gdLst>
              <a:gd name="connsiteX0" fmla="*/ 0 w 2560314"/>
              <a:gd name="connsiteY0" fmla="*/ 189418 h 1136487"/>
              <a:gd name="connsiteX1" fmla="*/ 189418 w 2560314"/>
              <a:gd name="connsiteY1" fmla="*/ 0 h 1136487"/>
              <a:gd name="connsiteX2" fmla="*/ 2370896 w 2560314"/>
              <a:gd name="connsiteY2" fmla="*/ 0 h 1136487"/>
              <a:gd name="connsiteX3" fmla="*/ 2560314 w 2560314"/>
              <a:gd name="connsiteY3" fmla="*/ 189418 h 1136487"/>
              <a:gd name="connsiteX4" fmla="*/ 2560314 w 2560314"/>
              <a:gd name="connsiteY4" fmla="*/ 947069 h 1136487"/>
              <a:gd name="connsiteX5" fmla="*/ 2370896 w 2560314"/>
              <a:gd name="connsiteY5" fmla="*/ 1136487 h 1136487"/>
              <a:gd name="connsiteX6" fmla="*/ 189418 w 2560314"/>
              <a:gd name="connsiteY6" fmla="*/ 1136487 h 1136487"/>
              <a:gd name="connsiteX7" fmla="*/ 0 w 2560314"/>
              <a:gd name="connsiteY7" fmla="*/ 947069 h 1136487"/>
              <a:gd name="connsiteX8" fmla="*/ 0 w 2560314"/>
              <a:gd name="connsiteY8" fmla="*/ 189418 h 11364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560314" h="1136487">
                <a:moveTo>
                  <a:pt x="0" y="189418"/>
                </a:moveTo>
                <a:cubicBezTo>
                  <a:pt x="0" y="84805"/>
                  <a:pt x="84805" y="0"/>
                  <a:pt x="189418" y="0"/>
                </a:cubicBezTo>
                <a:lnTo>
                  <a:pt x="2370896" y="0"/>
                </a:lnTo>
                <a:cubicBezTo>
                  <a:pt x="2475509" y="0"/>
                  <a:pt x="2560314" y="84805"/>
                  <a:pt x="2560314" y="189418"/>
                </a:cubicBezTo>
                <a:lnTo>
                  <a:pt x="2560314" y="947069"/>
                </a:lnTo>
                <a:cubicBezTo>
                  <a:pt x="2560314" y="1051682"/>
                  <a:pt x="2475509" y="1136487"/>
                  <a:pt x="2370896" y="1136487"/>
                </a:cubicBezTo>
                <a:lnTo>
                  <a:pt x="189418" y="1136487"/>
                </a:lnTo>
                <a:cubicBezTo>
                  <a:pt x="84805" y="1136487"/>
                  <a:pt x="0" y="1051682"/>
                  <a:pt x="0" y="947069"/>
                </a:cubicBezTo>
                <a:lnTo>
                  <a:pt x="0" y="189418"/>
                </a:lnTo>
                <a:close/>
              </a:path>
            </a:pathLst>
          </a:custGeom>
          <a:scene3d>
            <a:camera prst="orthographicFront"/>
            <a:lightRig rig="chilly" dir="t"/>
          </a:scene3d>
          <a:sp3d prstMaterial="translucentPowder">
            <a:bevelT w="127000" h="25400" prst="softRound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4059" tIns="89769" rIns="124059" bIns="89769" numCol="1" spcCol="1270" anchor="ctr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800" b="1" kern="1200" dirty="0" smtClean="0"/>
              <a:t>Due </a:t>
            </a:r>
            <a:r>
              <a:rPr lang="en-US" sz="1800" b="1" kern="1200" dirty="0" err="1" smtClean="0"/>
              <a:t>Variabili</a:t>
            </a:r>
            <a:r>
              <a:rPr lang="en-US" sz="1800" b="1" kern="1200" dirty="0" smtClean="0"/>
              <a:t> Quantitative</a:t>
            </a:r>
            <a:endParaRPr lang="en-US" sz="1800" b="1" kern="1200" dirty="0"/>
          </a:p>
        </p:txBody>
      </p:sp>
      <p:sp>
        <p:nvSpPr>
          <p:cNvPr id="8" name="Freeform 7"/>
          <p:cNvSpPr/>
          <p:nvPr/>
        </p:nvSpPr>
        <p:spPr>
          <a:xfrm>
            <a:off x="4317494" y="5093948"/>
            <a:ext cx="3737169" cy="809406"/>
          </a:xfrm>
          <a:custGeom>
            <a:avLst/>
            <a:gdLst>
              <a:gd name="connsiteX0" fmla="*/ 134904 w 809405"/>
              <a:gd name="connsiteY0" fmla="*/ 0 h 3737168"/>
              <a:gd name="connsiteX1" fmla="*/ 674501 w 809405"/>
              <a:gd name="connsiteY1" fmla="*/ 0 h 3737168"/>
              <a:gd name="connsiteX2" fmla="*/ 809405 w 809405"/>
              <a:gd name="connsiteY2" fmla="*/ 134904 h 3737168"/>
              <a:gd name="connsiteX3" fmla="*/ 809405 w 809405"/>
              <a:gd name="connsiteY3" fmla="*/ 3737168 h 3737168"/>
              <a:gd name="connsiteX4" fmla="*/ 809405 w 809405"/>
              <a:gd name="connsiteY4" fmla="*/ 3737168 h 3737168"/>
              <a:gd name="connsiteX5" fmla="*/ 0 w 809405"/>
              <a:gd name="connsiteY5" fmla="*/ 3737168 h 3737168"/>
              <a:gd name="connsiteX6" fmla="*/ 0 w 809405"/>
              <a:gd name="connsiteY6" fmla="*/ 3737168 h 3737168"/>
              <a:gd name="connsiteX7" fmla="*/ 0 w 809405"/>
              <a:gd name="connsiteY7" fmla="*/ 134904 h 3737168"/>
              <a:gd name="connsiteX8" fmla="*/ 134904 w 809405"/>
              <a:gd name="connsiteY8" fmla="*/ 0 h 3737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09405" h="3737168">
                <a:moveTo>
                  <a:pt x="809405" y="622877"/>
                </a:moveTo>
                <a:lnTo>
                  <a:pt x="809405" y="3114291"/>
                </a:lnTo>
                <a:cubicBezTo>
                  <a:pt x="809405" y="3458293"/>
                  <a:pt x="796324" y="3737166"/>
                  <a:pt x="780187" y="3737166"/>
                </a:cubicBezTo>
                <a:lnTo>
                  <a:pt x="0" y="3737166"/>
                </a:lnTo>
                <a:lnTo>
                  <a:pt x="0" y="3737166"/>
                </a:lnTo>
                <a:lnTo>
                  <a:pt x="0" y="2"/>
                </a:lnTo>
                <a:lnTo>
                  <a:pt x="0" y="2"/>
                </a:lnTo>
                <a:lnTo>
                  <a:pt x="780187" y="2"/>
                </a:lnTo>
                <a:cubicBezTo>
                  <a:pt x="796324" y="2"/>
                  <a:pt x="809405" y="278875"/>
                  <a:pt x="809405" y="622877"/>
                </a:cubicBezTo>
                <a:close/>
              </a:path>
            </a:pathLst>
          </a:custGeom>
          <a:scene3d>
            <a:camera prst="orthographicFront"/>
            <a:lightRig rig="chilly" dir="t"/>
          </a:scene3d>
          <a:sp3d extrusionH="1700" prstMaterial="dkEdge">
            <a:bevelT w="25400" h="6350" prst="softRound"/>
            <a:bevelB w="0" h="0" prst="convex"/>
          </a:sp3d>
        </p:spPr>
        <p:style>
          <a:lnRef idx="1"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47651" tIns="163337" rIns="287162" bIns="163338" numCol="1" spcCol="1270" anchor="ctr" anchorCtr="0">
            <a:noAutofit/>
          </a:bodyPr>
          <a:lstStyle/>
          <a:p>
            <a:pPr marL="171450" lvl="1" indent="-171450" algn="l" defTabSz="7112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n-US" sz="1600" kern="1200" dirty="0" err="1" smtClean="0"/>
              <a:t>Indipendenza</a:t>
            </a:r>
            <a:r>
              <a:rPr lang="en-US" sz="1600" kern="1200" dirty="0" smtClean="0"/>
              <a:t> in media</a:t>
            </a:r>
            <a:endParaRPr lang="en-US" sz="1600" kern="1200" dirty="0"/>
          </a:p>
          <a:p>
            <a:pPr marL="171450" lvl="1" indent="-171450" algn="l" defTabSz="7112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n-US" sz="1600" kern="1200" dirty="0" smtClean="0"/>
              <a:t>Test F</a:t>
            </a:r>
            <a:endParaRPr lang="en-US" sz="1600" kern="1200" dirty="0"/>
          </a:p>
        </p:txBody>
      </p:sp>
      <p:sp>
        <p:nvSpPr>
          <p:cNvPr id="9" name="Freeform 8"/>
          <p:cNvSpPr/>
          <p:nvPr/>
        </p:nvSpPr>
        <p:spPr>
          <a:xfrm>
            <a:off x="1757181" y="4877968"/>
            <a:ext cx="2560314" cy="1241365"/>
          </a:xfrm>
          <a:custGeom>
            <a:avLst/>
            <a:gdLst>
              <a:gd name="connsiteX0" fmla="*/ 0 w 2560314"/>
              <a:gd name="connsiteY0" fmla="*/ 206898 h 1241365"/>
              <a:gd name="connsiteX1" fmla="*/ 206898 w 2560314"/>
              <a:gd name="connsiteY1" fmla="*/ 0 h 1241365"/>
              <a:gd name="connsiteX2" fmla="*/ 2353416 w 2560314"/>
              <a:gd name="connsiteY2" fmla="*/ 0 h 1241365"/>
              <a:gd name="connsiteX3" fmla="*/ 2560314 w 2560314"/>
              <a:gd name="connsiteY3" fmla="*/ 206898 h 1241365"/>
              <a:gd name="connsiteX4" fmla="*/ 2560314 w 2560314"/>
              <a:gd name="connsiteY4" fmla="*/ 1034467 h 1241365"/>
              <a:gd name="connsiteX5" fmla="*/ 2353416 w 2560314"/>
              <a:gd name="connsiteY5" fmla="*/ 1241365 h 1241365"/>
              <a:gd name="connsiteX6" fmla="*/ 206898 w 2560314"/>
              <a:gd name="connsiteY6" fmla="*/ 1241365 h 1241365"/>
              <a:gd name="connsiteX7" fmla="*/ 0 w 2560314"/>
              <a:gd name="connsiteY7" fmla="*/ 1034467 h 1241365"/>
              <a:gd name="connsiteX8" fmla="*/ 0 w 2560314"/>
              <a:gd name="connsiteY8" fmla="*/ 206898 h 12413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560314" h="1241365">
                <a:moveTo>
                  <a:pt x="0" y="206898"/>
                </a:moveTo>
                <a:cubicBezTo>
                  <a:pt x="0" y="92631"/>
                  <a:pt x="92631" y="0"/>
                  <a:pt x="206898" y="0"/>
                </a:cubicBezTo>
                <a:lnTo>
                  <a:pt x="2353416" y="0"/>
                </a:lnTo>
                <a:cubicBezTo>
                  <a:pt x="2467683" y="0"/>
                  <a:pt x="2560314" y="92631"/>
                  <a:pt x="2560314" y="206898"/>
                </a:cubicBezTo>
                <a:lnTo>
                  <a:pt x="2560314" y="1034467"/>
                </a:lnTo>
                <a:cubicBezTo>
                  <a:pt x="2560314" y="1148734"/>
                  <a:pt x="2467683" y="1241365"/>
                  <a:pt x="2353416" y="1241365"/>
                </a:cubicBezTo>
                <a:lnTo>
                  <a:pt x="206898" y="1241365"/>
                </a:lnTo>
                <a:cubicBezTo>
                  <a:pt x="92631" y="1241365"/>
                  <a:pt x="0" y="1148734"/>
                  <a:pt x="0" y="1034467"/>
                </a:cubicBezTo>
                <a:lnTo>
                  <a:pt x="0" y="206898"/>
                </a:lnTo>
                <a:close/>
              </a:path>
            </a:pathLst>
          </a:custGeom>
          <a:scene3d>
            <a:camera prst="orthographicFront"/>
            <a:lightRig rig="chilly" dir="t"/>
          </a:scene3d>
          <a:sp3d prstMaterial="translucentPowder">
            <a:bevelT w="127000" h="25400" prst="softRound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9178" tIns="94888" rIns="129178" bIns="94888" numCol="1" spcCol="1270" anchor="ctr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800" b="1" kern="1200" dirty="0" err="1" smtClean="0"/>
              <a:t>Una</a:t>
            </a:r>
            <a:r>
              <a:rPr lang="en-US" sz="1800" b="1" kern="1200" dirty="0" smtClean="0"/>
              <a:t> Qualitative e </a:t>
            </a:r>
            <a:r>
              <a:rPr lang="en-US" sz="1800" b="1" kern="1200" dirty="0" err="1" smtClean="0"/>
              <a:t>Una</a:t>
            </a:r>
            <a:r>
              <a:rPr lang="en-US" sz="1800" b="1" kern="1200" dirty="0" smtClean="0"/>
              <a:t> </a:t>
            </a:r>
            <a:r>
              <a:rPr lang="en-US" sz="1800" b="1" kern="1200" dirty="0" err="1" smtClean="0"/>
              <a:t>Quantitativa</a:t>
            </a:r>
            <a:r>
              <a:rPr lang="en-US" sz="1800" b="1" kern="1200" dirty="0" smtClean="0"/>
              <a:t> continua</a:t>
            </a:r>
            <a:endParaRPr lang="en-US" sz="1800" b="1" kern="1200" dirty="0"/>
          </a:p>
        </p:txBody>
      </p:sp>
    </p:spTree>
    <p:extLst>
      <p:ext uri="{BB962C8B-B14F-4D97-AF65-F5344CB8AC3E}">
        <p14:creationId xmlns:p14="http://schemas.microsoft.com/office/powerpoint/2010/main" val="20038909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z="4000" smtClean="0">
                <a:solidFill>
                  <a:srgbClr val="FF9900"/>
                </a:solidFill>
              </a:rPr>
              <a:t> Metodi Quantitativi per Economia, Finanza e Management</a:t>
            </a:r>
            <a:endParaRPr lang="en-US" sz="4000" smtClean="0">
              <a:solidFill>
                <a:srgbClr val="FF99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28600" y="1830388"/>
            <a:ext cx="8686800" cy="3231654"/>
          </a:xfrm>
          <a:ln algn="ctr"/>
        </p:spPr>
        <p:txBody>
          <a:bodyPr>
            <a:spAutoFit/>
          </a:bodyPr>
          <a:lstStyle/>
          <a:p>
            <a:pPr marL="82550" indent="0">
              <a:spcBef>
                <a:spcPct val="50000"/>
              </a:spcBef>
              <a:buFontTx/>
              <a:buNone/>
              <a:defRPr/>
            </a:pPr>
            <a:r>
              <a:rPr lang="it-IT" sz="2400" b="1" kern="1200" dirty="0" smtClean="0">
                <a:solidFill>
                  <a:schemeClr val="tx2"/>
                </a:solidFill>
              </a:rPr>
              <a:t>Obiettivi di questa esercitazione</a:t>
            </a:r>
            <a:r>
              <a:rPr lang="it-IT" sz="2400" kern="1200" dirty="0" smtClean="0">
                <a:solidFill>
                  <a:schemeClr val="tx2"/>
                </a:solidFill>
              </a:rPr>
              <a:t>:</a:t>
            </a:r>
          </a:p>
          <a:p>
            <a:pPr marL="82550" indent="0">
              <a:spcBef>
                <a:spcPct val="50000"/>
              </a:spcBef>
              <a:buClr>
                <a:srgbClr val="FF9900"/>
              </a:buClr>
              <a:buNone/>
              <a:defRPr/>
            </a:pPr>
            <a:endParaRPr lang="it-IT" sz="2400" kern="1200" dirty="0" smtClean="0">
              <a:solidFill>
                <a:schemeClr val="tx2"/>
              </a:solidFill>
            </a:endParaRPr>
          </a:p>
          <a:p>
            <a:pPr marL="82550" indent="0">
              <a:spcBef>
                <a:spcPct val="50000"/>
              </a:spcBef>
              <a:buFontTx/>
              <a:buNone/>
              <a:defRPr/>
            </a:pPr>
            <a:endParaRPr lang="it-IT" sz="2400" b="1" dirty="0" smtClean="0">
              <a:solidFill>
                <a:schemeClr val="tx2"/>
              </a:solidFill>
            </a:endParaRPr>
          </a:p>
          <a:p>
            <a:pPr marL="82550" indent="0">
              <a:spcBef>
                <a:spcPct val="50000"/>
              </a:spcBef>
              <a:buFontTx/>
              <a:buNone/>
              <a:defRPr/>
            </a:pPr>
            <a:endParaRPr lang="it-IT" sz="2400" kern="1200" dirty="0" smtClean="0">
              <a:solidFill>
                <a:schemeClr val="tx2"/>
              </a:solidFill>
            </a:endParaRPr>
          </a:p>
          <a:p>
            <a:pPr marL="82550" indent="0">
              <a:spcBef>
                <a:spcPct val="50000"/>
              </a:spcBef>
              <a:buFontTx/>
              <a:buNone/>
              <a:defRPr/>
            </a:pPr>
            <a:endParaRPr lang="it-IT" sz="2400" kern="1200" dirty="0" smtClean="0">
              <a:solidFill>
                <a:schemeClr val="tx2"/>
              </a:solidFill>
            </a:endParaRPr>
          </a:p>
          <a:p>
            <a:pPr marL="82550" indent="0">
              <a:spcBef>
                <a:spcPct val="50000"/>
              </a:spcBef>
              <a:buFontTx/>
              <a:buNone/>
              <a:defRPr/>
            </a:pPr>
            <a:endParaRPr lang="en-US" sz="2400" kern="1200" dirty="0"/>
          </a:p>
        </p:txBody>
      </p:sp>
      <p:sp>
        <p:nvSpPr>
          <p:cNvPr id="7" name="AutoShape 2"/>
          <p:cNvSpPr>
            <a:spLocks noChangeArrowheads="1"/>
          </p:cNvSpPr>
          <p:nvPr/>
        </p:nvSpPr>
        <p:spPr bwMode="auto">
          <a:xfrm>
            <a:off x="4659968" y="3090862"/>
            <a:ext cx="1920240" cy="1645920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r>
              <a:rPr lang="en-US" sz="1600" b="1" dirty="0" err="1" smtClean="0">
                <a:solidFill>
                  <a:schemeClr val="bg1"/>
                </a:solidFill>
                <a:latin typeface="+mj-lt"/>
              </a:rPr>
              <a:t>Proc</a:t>
            </a:r>
            <a:r>
              <a:rPr lang="en-US" sz="16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1600" b="1" dirty="0" err="1" smtClean="0">
                <a:solidFill>
                  <a:schemeClr val="bg1"/>
                </a:solidFill>
                <a:latin typeface="+mj-lt"/>
              </a:rPr>
              <a:t>Corr</a:t>
            </a:r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4608533" y="3009075"/>
            <a:ext cx="219075" cy="238125"/>
          </a:xfrm>
          <a:prstGeom prst="ellipse">
            <a:avLst/>
          </a:prstGeom>
          <a:solidFill>
            <a:schemeClr val="bg1"/>
          </a:solidFill>
          <a:ln w="9525" algn="ctr">
            <a:solidFill>
              <a:srgbClr val="000074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buClr>
                <a:srgbClr val="FFCC00"/>
              </a:buClr>
              <a:buSzPct val="140000"/>
              <a:buFont typeface="Wingdings" pitchFamily="2" charset="2"/>
              <a:buNone/>
            </a:pPr>
            <a:r>
              <a:rPr lang="en-US" sz="1200" b="1" dirty="0" smtClean="0">
                <a:solidFill>
                  <a:srgbClr val="000074"/>
                </a:solidFill>
                <a:latin typeface="Calibri" pitchFamily="34" charset="0"/>
              </a:rPr>
              <a:t>3</a:t>
            </a:r>
            <a:endParaRPr lang="en-US" sz="1200" b="1" dirty="0">
              <a:solidFill>
                <a:srgbClr val="000074"/>
              </a:solidFill>
              <a:latin typeface="Calibri" pitchFamily="34" charset="0"/>
            </a:endParaRPr>
          </a:p>
        </p:txBody>
      </p:sp>
      <p:sp>
        <p:nvSpPr>
          <p:cNvPr id="9" name="AutoShape 2"/>
          <p:cNvSpPr>
            <a:spLocks noChangeArrowheads="1"/>
          </p:cNvSpPr>
          <p:nvPr/>
        </p:nvSpPr>
        <p:spPr bwMode="auto">
          <a:xfrm>
            <a:off x="900112" y="3090862"/>
            <a:ext cx="1920240" cy="1645920"/>
          </a:xfrm>
          <a:prstGeom prst="homePlate">
            <a:avLst>
              <a:gd name="adj" fmla="val 13767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r>
              <a:rPr lang="it-IT" sz="1600" b="1" dirty="0" smtClean="0">
                <a:solidFill>
                  <a:schemeClr val="bg1"/>
                </a:solidFill>
                <a:latin typeface="+mj-lt"/>
              </a:rPr>
              <a:t>Breve Ripasso Teorico</a:t>
            </a: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0" name="Oval 8"/>
          <p:cNvSpPr>
            <a:spLocks noChangeArrowheads="1"/>
          </p:cNvSpPr>
          <p:nvPr/>
        </p:nvSpPr>
        <p:spPr bwMode="auto">
          <a:xfrm>
            <a:off x="838200" y="2971800"/>
            <a:ext cx="220662" cy="238125"/>
          </a:xfrm>
          <a:prstGeom prst="ellipse">
            <a:avLst/>
          </a:prstGeom>
          <a:solidFill>
            <a:schemeClr val="bg1"/>
          </a:solidFill>
          <a:ln w="9525" algn="ctr">
            <a:solidFill>
              <a:srgbClr val="000074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buClr>
                <a:srgbClr val="FFCC00"/>
              </a:buClr>
              <a:buSzPct val="140000"/>
              <a:buFont typeface="Wingdings" pitchFamily="2" charset="2"/>
              <a:buNone/>
            </a:pPr>
            <a:r>
              <a:rPr lang="it-IT" sz="1200" b="1" dirty="0">
                <a:solidFill>
                  <a:srgbClr val="000074"/>
                </a:solidFill>
                <a:latin typeface="Calibri" pitchFamily="34" charset="0"/>
              </a:rPr>
              <a:t>1</a:t>
            </a:r>
            <a:endParaRPr lang="en-US" sz="1200" b="1" dirty="0">
              <a:solidFill>
                <a:srgbClr val="000074"/>
              </a:solidFill>
              <a:latin typeface="Calibri" pitchFamily="34" charset="0"/>
            </a:endParaRPr>
          </a:p>
        </p:txBody>
      </p:sp>
      <p:sp>
        <p:nvSpPr>
          <p:cNvPr id="11" name="AutoShape 2"/>
          <p:cNvSpPr>
            <a:spLocks noChangeArrowheads="1"/>
          </p:cNvSpPr>
          <p:nvPr/>
        </p:nvSpPr>
        <p:spPr bwMode="auto">
          <a:xfrm>
            <a:off x="2770208" y="3090862"/>
            <a:ext cx="1920240" cy="1645920"/>
          </a:xfrm>
          <a:prstGeom prst="chevron">
            <a:avLst>
              <a:gd name="adj" fmla="val 16049"/>
            </a:avLst>
          </a:prstGeom>
          <a:solidFill>
            <a:schemeClr val="accent1">
              <a:lumMod val="90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r>
              <a:rPr lang="it-IT" sz="1600" b="1" dirty="0" err="1" smtClean="0">
                <a:solidFill>
                  <a:schemeClr val="bg1"/>
                </a:solidFill>
                <a:latin typeface="+mj-lt"/>
              </a:rPr>
              <a:t>Proc</a:t>
            </a:r>
            <a:r>
              <a:rPr lang="it-IT" sz="16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it-IT" sz="1600" b="1" dirty="0" err="1" smtClean="0">
                <a:solidFill>
                  <a:schemeClr val="bg1"/>
                </a:solidFill>
                <a:latin typeface="+mj-lt"/>
              </a:rPr>
              <a:t>Freq</a:t>
            </a:r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2" name="Oval 8"/>
          <p:cNvSpPr>
            <a:spLocks noChangeArrowheads="1"/>
          </p:cNvSpPr>
          <p:nvPr/>
        </p:nvSpPr>
        <p:spPr bwMode="auto">
          <a:xfrm>
            <a:off x="2701946" y="3009900"/>
            <a:ext cx="220662" cy="238125"/>
          </a:xfrm>
          <a:prstGeom prst="ellipse">
            <a:avLst/>
          </a:prstGeom>
          <a:solidFill>
            <a:schemeClr val="bg1"/>
          </a:solidFill>
          <a:ln w="9525" algn="ctr">
            <a:solidFill>
              <a:srgbClr val="000074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buClr>
                <a:srgbClr val="FFCC00"/>
              </a:buClr>
              <a:buSzPct val="140000"/>
              <a:buFont typeface="Wingdings" pitchFamily="2" charset="2"/>
              <a:buNone/>
            </a:pPr>
            <a:r>
              <a:rPr lang="it-IT" sz="1200" b="1" dirty="0" smtClean="0">
                <a:solidFill>
                  <a:srgbClr val="000074"/>
                </a:solidFill>
                <a:latin typeface="Calibri" pitchFamily="34" charset="0"/>
              </a:rPr>
              <a:t>2</a:t>
            </a:r>
            <a:endParaRPr lang="en-US" sz="1200" b="1" dirty="0">
              <a:solidFill>
                <a:srgbClr val="000074"/>
              </a:solidFill>
              <a:latin typeface="Calibri" pitchFamily="34" charset="0"/>
            </a:endParaRPr>
          </a:p>
        </p:txBody>
      </p:sp>
      <p:sp>
        <p:nvSpPr>
          <p:cNvPr id="13" name="AutoShape 2"/>
          <p:cNvSpPr>
            <a:spLocks noChangeArrowheads="1"/>
          </p:cNvSpPr>
          <p:nvPr/>
        </p:nvSpPr>
        <p:spPr bwMode="auto">
          <a:xfrm>
            <a:off x="6537960" y="3078480"/>
            <a:ext cx="1920240" cy="1645920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r>
              <a:rPr lang="en-US" sz="1600" b="1" dirty="0" err="1" smtClean="0">
                <a:solidFill>
                  <a:schemeClr val="bg1"/>
                </a:solidFill>
                <a:latin typeface="+mj-lt"/>
              </a:rPr>
              <a:t>Proc</a:t>
            </a:r>
            <a:r>
              <a:rPr lang="en-US" sz="16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1600" b="1" dirty="0" err="1" smtClean="0">
                <a:solidFill>
                  <a:schemeClr val="bg1"/>
                </a:solidFill>
                <a:latin typeface="+mj-lt"/>
              </a:rPr>
              <a:t>Anova</a:t>
            </a:r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6486525" y="2996693"/>
            <a:ext cx="219075" cy="238125"/>
          </a:xfrm>
          <a:prstGeom prst="ellipse">
            <a:avLst/>
          </a:prstGeom>
          <a:solidFill>
            <a:schemeClr val="bg1"/>
          </a:solidFill>
          <a:ln w="9525" algn="ctr">
            <a:solidFill>
              <a:srgbClr val="000074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buClr>
                <a:srgbClr val="FFCC00"/>
              </a:buClr>
              <a:buSzPct val="140000"/>
              <a:buFont typeface="Wingdings" pitchFamily="2" charset="2"/>
              <a:buNone/>
            </a:pPr>
            <a:r>
              <a:rPr lang="en-US" sz="1200" b="1" dirty="0" smtClean="0">
                <a:solidFill>
                  <a:srgbClr val="000074"/>
                </a:solidFill>
                <a:latin typeface="Calibri" pitchFamily="34" charset="0"/>
              </a:rPr>
              <a:t>4</a:t>
            </a:r>
            <a:endParaRPr lang="en-US" sz="1200" b="1" dirty="0">
              <a:solidFill>
                <a:srgbClr val="000074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03804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81000"/>
            <a:ext cx="8229600" cy="838200"/>
          </a:xfrm>
        </p:spPr>
        <p:txBody>
          <a:bodyPr/>
          <a:lstStyle/>
          <a:p>
            <a:pPr eaLnBrk="1" hangingPunct="1"/>
            <a:r>
              <a:rPr lang="it-IT" smtClean="0">
                <a:solidFill>
                  <a:srgbClr val="FF9900"/>
                </a:solidFill>
              </a:rPr>
              <a:t>PROC FREQ - Descrizione</a:t>
            </a:r>
            <a:r>
              <a:rPr lang="it-IT" sz="4000" smtClean="0"/>
              <a:t> </a:t>
            </a:r>
            <a:endParaRPr lang="en-GB" sz="4000" smtClean="0"/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533400" y="1981200"/>
            <a:ext cx="8305800" cy="3754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it-IT" sz="2800"/>
              <a:t>La PROC FREQ permette di </a:t>
            </a:r>
          </a:p>
          <a:p>
            <a:pPr eaLnBrk="1" hangingPunct="1">
              <a:buFontTx/>
              <a:buChar char="•"/>
            </a:pPr>
            <a:r>
              <a:rPr lang="it-IT" sz="2800"/>
              <a:t> calcolare le distribuzioni di frequenza univariate per variabili qualitative e quantitative discrete</a:t>
            </a:r>
          </a:p>
          <a:p>
            <a:pPr eaLnBrk="1" hangingPunct="1">
              <a:buFontTx/>
              <a:buChar char="•"/>
            </a:pPr>
            <a:r>
              <a:rPr lang="it-IT" sz="2800"/>
              <a:t> </a:t>
            </a:r>
            <a:r>
              <a:rPr lang="it-IT" sz="2800">
                <a:solidFill>
                  <a:srgbClr val="FF0000"/>
                </a:solidFill>
              </a:rPr>
              <a:t>creare tabelle di contingenza a due o più dimensioni per variabili qualitative e quantitative</a:t>
            </a:r>
            <a:r>
              <a:rPr lang="it-IT">
                <a:solidFill>
                  <a:srgbClr val="FF0000"/>
                </a:solidFill>
              </a:rPr>
              <a:t> </a:t>
            </a:r>
            <a:r>
              <a:rPr lang="it-IT" sz="2800">
                <a:solidFill>
                  <a:srgbClr val="FF0000"/>
                </a:solidFill>
              </a:rPr>
              <a:t>discrete</a:t>
            </a:r>
          </a:p>
          <a:p>
            <a:pPr eaLnBrk="1" hangingPunct="1">
              <a:buClr>
                <a:schemeClr val="tx1"/>
              </a:buClr>
            </a:pPr>
            <a:endParaRPr lang="it-IT" sz="2800"/>
          </a:p>
        </p:txBody>
      </p:sp>
      <p:sp>
        <p:nvSpPr>
          <p:cNvPr id="4" name="AutoShape 2"/>
          <p:cNvSpPr>
            <a:spLocks noChangeArrowheads="1"/>
          </p:cNvSpPr>
          <p:nvPr/>
        </p:nvSpPr>
        <p:spPr bwMode="auto">
          <a:xfrm>
            <a:off x="8385948" y="6476998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5" name="AutoShape 2"/>
          <p:cNvSpPr>
            <a:spLocks noChangeArrowheads="1"/>
          </p:cNvSpPr>
          <p:nvPr/>
        </p:nvSpPr>
        <p:spPr bwMode="auto">
          <a:xfrm>
            <a:off x="7696200" y="6477000"/>
            <a:ext cx="355452" cy="290514"/>
          </a:xfrm>
          <a:prstGeom prst="homePlate">
            <a:avLst>
              <a:gd name="adj" fmla="val 13767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6" name="AutoShape 2"/>
          <p:cNvSpPr>
            <a:spLocks noChangeArrowheads="1"/>
          </p:cNvSpPr>
          <p:nvPr/>
        </p:nvSpPr>
        <p:spPr bwMode="auto">
          <a:xfrm>
            <a:off x="8055600" y="6476999"/>
            <a:ext cx="355452" cy="290514"/>
          </a:xfrm>
          <a:prstGeom prst="chevron">
            <a:avLst>
              <a:gd name="adj" fmla="val 16049"/>
            </a:avLst>
          </a:prstGeom>
          <a:solidFill>
            <a:schemeClr val="accent1">
              <a:lumMod val="90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7" name="AutoShape 2"/>
          <p:cNvSpPr>
            <a:spLocks noChangeArrowheads="1"/>
          </p:cNvSpPr>
          <p:nvPr/>
        </p:nvSpPr>
        <p:spPr bwMode="auto">
          <a:xfrm>
            <a:off x="8719477" y="6477000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22238"/>
            <a:ext cx="8991600" cy="715962"/>
          </a:xfrm>
        </p:spPr>
        <p:txBody>
          <a:bodyPr/>
          <a:lstStyle/>
          <a:p>
            <a:pPr eaLnBrk="1" hangingPunct="1"/>
            <a:r>
              <a:rPr lang="it-IT" sz="4000" smtClean="0">
                <a:solidFill>
                  <a:srgbClr val="FF9900"/>
                </a:solidFill>
              </a:rPr>
              <a:t>PROC FREQ – Sintassi generale </a:t>
            </a:r>
            <a:r>
              <a:rPr lang="it-IT" sz="4000" smtClean="0"/>
              <a:t> </a:t>
            </a:r>
            <a:endParaRPr lang="en-GB" sz="4000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2133600"/>
            <a:ext cx="7543800" cy="2438400"/>
          </a:xfrm>
          <a:ln>
            <a:solidFill>
              <a:schemeClr val="tx1"/>
            </a:solidFill>
          </a:ln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GB" b="1" kern="1200" dirty="0" smtClean="0">
                <a:solidFill>
                  <a:srgbClr val="000080"/>
                </a:solidFill>
                <a:latin typeface="+mj-lt"/>
              </a:rPr>
              <a:t>proc freq </a:t>
            </a:r>
            <a:r>
              <a:rPr lang="en-GB" kern="1200" dirty="0" smtClean="0">
                <a:solidFill>
                  <a:srgbClr val="0000FF"/>
                </a:solidFill>
                <a:latin typeface="+mj-lt"/>
              </a:rPr>
              <a:t>data=</a:t>
            </a:r>
            <a:r>
              <a:rPr lang="en-GB" dirty="0" smtClean="0">
                <a:latin typeface="+mj-lt"/>
              </a:rPr>
              <a:t> </a:t>
            </a:r>
            <a:r>
              <a:rPr lang="en-GB" dirty="0" smtClean="0">
                <a:latin typeface="+mj-lt"/>
              </a:rPr>
              <a:t>dataset;</a:t>
            </a:r>
            <a:endParaRPr lang="en-GB" dirty="0" smtClean="0">
              <a:latin typeface="+mj-lt"/>
            </a:endParaRPr>
          </a:p>
          <a:p>
            <a:pPr eaLnBrk="1" hangingPunct="1">
              <a:buFontTx/>
              <a:buNone/>
              <a:defRPr/>
            </a:pPr>
            <a:r>
              <a:rPr lang="en-GB" dirty="0" smtClean="0">
                <a:latin typeface="+mj-lt"/>
              </a:rPr>
              <a:t>	</a:t>
            </a:r>
            <a:r>
              <a:rPr lang="en-GB" kern="1200" dirty="0" smtClean="0">
                <a:solidFill>
                  <a:srgbClr val="0000FF"/>
                </a:solidFill>
                <a:latin typeface="+mj-lt"/>
              </a:rPr>
              <a:t>tables</a:t>
            </a:r>
            <a:r>
              <a:rPr lang="en-GB" dirty="0" smtClean="0">
                <a:latin typeface="+mj-lt"/>
              </a:rPr>
              <a:t> variabile1 * variabile2</a:t>
            </a:r>
            <a:r>
              <a:rPr lang="en-GB" i="1" dirty="0" smtClean="0">
                <a:latin typeface="+mj-lt"/>
              </a:rPr>
              <a:t> </a:t>
            </a:r>
            <a:r>
              <a:rPr lang="en-GB" dirty="0" smtClean="0">
                <a:latin typeface="+mj-lt"/>
              </a:rPr>
              <a:t>/option(s);</a:t>
            </a:r>
          </a:p>
          <a:p>
            <a:pPr eaLnBrk="1" hangingPunct="1">
              <a:buFontTx/>
              <a:buNone/>
              <a:defRPr/>
            </a:pPr>
            <a:r>
              <a:rPr lang="en-GB" b="1" kern="1200" dirty="0" smtClean="0">
                <a:solidFill>
                  <a:srgbClr val="000080"/>
                </a:solidFill>
                <a:latin typeface="+mj-lt"/>
              </a:rPr>
              <a:t>run;</a:t>
            </a: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304800" y="1219200"/>
            <a:ext cx="8382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it-IT" sz="3200"/>
              <a:t>Distribuzione di frequenza bivariata</a:t>
            </a:r>
            <a:endParaRPr lang="en-US" sz="3200"/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457200" y="5181600"/>
            <a:ext cx="82296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</a:pPr>
            <a:r>
              <a:rPr lang="it-IT" sz="2000" dirty="0">
                <a:solidFill>
                  <a:srgbClr val="009900"/>
                </a:solidFill>
              </a:rPr>
              <a:t>OPTIONS: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it-IT" sz="2000" dirty="0" smtClean="0">
                <a:solidFill>
                  <a:srgbClr val="009900"/>
                </a:solidFill>
              </a:rPr>
              <a:t>/</a:t>
            </a:r>
            <a:r>
              <a:rPr lang="it-IT" sz="2000" dirty="0" err="1">
                <a:solidFill>
                  <a:srgbClr val="009900"/>
                </a:solidFill>
              </a:rPr>
              <a:t>missing</a:t>
            </a:r>
            <a:r>
              <a:rPr lang="it-IT" sz="2000" dirty="0">
                <a:solidFill>
                  <a:srgbClr val="009900"/>
                </a:solidFill>
              </a:rPr>
              <a:t>   </a:t>
            </a:r>
            <a:r>
              <a:rPr lang="it-IT" sz="2000" dirty="0"/>
              <a:t>considera anche i </a:t>
            </a:r>
            <a:r>
              <a:rPr lang="it-IT" sz="2000" dirty="0" err="1"/>
              <a:t>missing</a:t>
            </a:r>
            <a:r>
              <a:rPr lang="it-IT" sz="2000" dirty="0"/>
              <a:t> nel calcolo delle frequenze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</a:pPr>
            <a:endParaRPr lang="it-IT" sz="2000" dirty="0">
              <a:solidFill>
                <a:srgbClr val="009900"/>
              </a:solidFill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endParaRPr lang="it-IT" sz="2000" dirty="0"/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it-IT" sz="2000" dirty="0"/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FontTx/>
              <a:buChar char="–"/>
            </a:pPr>
            <a:endParaRPr lang="it-IT" sz="2000" dirty="0"/>
          </a:p>
        </p:txBody>
      </p:sp>
      <p:sp>
        <p:nvSpPr>
          <p:cNvPr id="6" name="AutoShape 2"/>
          <p:cNvSpPr>
            <a:spLocks noChangeArrowheads="1"/>
          </p:cNvSpPr>
          <p:nvPr/>
        </p:nvSpPr>
        <p:spPr bwMode="auto">
          <a:xfrm>
            <a:off x="8385948" y="6476998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7" name="AutoShape 2"/>
          <p:cNvSpPr>
            <a:spLocks noChangeArrowheads="1"/>
          </p:cNvSpPr>
          <p:nvPr/>
        </p:nvSpPr>
        <p:spPr bwMode="auto">
          <a:xfrm>
            <a:off x="7696200" y="6477000"/>
            <a:ext cx="355452" cy="290514"/>
          </a:xfrm>
          <a:prstGeom prst="homePlate">
            <a:avLst>
              <a:gd name="adj" fmla="val 13767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8" name="AutoShape 2"/>
          <p:cNvSpPr>
            <a:spLocks noChangeArrowheads="1"/>
          </p:cNvSpPr>
          <p:nvPr/>
        </p:nvSpPr>
        <p:spPr bwMode="auto">
          <a:xfrm>
            <a:off x="8055600" y="6476999"/>
            <a:ext cx="355452" cy="290514"/>
          </a:xfrm>
          <a:prstGeom prst="chevron">
            <a:avLst>
              <a:gd name="adj" fmla="val 16049"/>
            </a:avLst>
          </a:prstGeom>
          <a:solidFill>
            <a:schemeClr val="accent1">
              <a:lumMod val="90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9" name="AutoShape 2"/>
          <p:cNvSpPr>
            <a:spLocks noChangeArrowheads="1"/>
          </p:cNvSpPr>
          <p:nvPr/>
        </p:nvSpPr>
        <p:spPr bwMode="auto">
          <a:xfrm>
            <a:off x="8719477" y="6477000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it-IT" dirty="0" smtClean="0">
                <a:solidFill>
                  <a:srgbClr val="FF9900"/>
                </a:solidFill>
              </a:rPr>
              <a:t>PROC FREQ </a:t>
            </a:r>
            <a:r>
              <a:rPr lang="it-IT" dirty="0" smtClean="0">
                <a:solidFill>
                  <a:srgbClr val="FF9900"/>
                </a:solidFill>
              </a:rPr>
              <a:t>– Esempio 1 </a:t>
            </a:r>
            <a:endParaRPr lang="en-US" dirty="0" smtClean="0">
              <a:solidFill>
                <a:srgbClr val="FF9900"/>
              </a:solidFill>
            </a:endParaRPr>
          </a:p>
        </p:txBody>
      </p:sp>
      <p:sp>
        <p:nvSpPr>
          <p:cNvPr id="6147" name="Text Box 4"/>
          <p:cNvSpPr txBox="1">
            <a:spLocks noChangeArrowheads="1"/>
          </p:cNvSpPr>
          <p:nvPr/>
        </p:nvSpPr>
        <p:spPr bwMode="auto">
          <a:xfrm>
            <a:off x="609600" y="1600200"/>
            <a:ext cx="77724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it-IT" sz="2800"/>
              <a:t>Variabili qualitative:  sesso e operatore telefonico</a:t>
            </a:r>
            <a:endParaRPr lang="en-US" sz="2800"/>
          </a:p>
        </p:txBody>
      </p:sp>
      <p:sp>
        <p:nvSpPr>
          <p:cNvPr id="6148" name="Text Box 5"/>
          <p:cNvSpPr txBox="1">
            <a:spLocks noChangeArrowheads="1"/>
          </p:cNvSpPr>
          <p:nvPr/>
        </p:nvSpPr>
        <p:spPr bwMode="auto">
          <a:xfrm>
            <a:off x="762000" y="3171825"/>
            <a:ext cx="7315200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 b="1">
                <a:solidFill>
                  <a:srgbClr val="000080"/>
                </a:solidFill>
                <a:latin typeface="Courier New" pitchFamily="49" charset="0"/>
              </a:rPr>
              <a:t>proc</a:t>
            </a:r>
            <a:r>
              <a:rPr lang="en-US" sz="240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2400" b="1">
                <a:solidFill>
                  <a:srgbClr val="000080"/>
                </a:solidFill>
                <a:latin typeface="Courier New" pitchFamily="49" charset="0"/>
              </a:rPr>
              <a:t>freq</a:t>
            </a:r>
            <a:r>
              <a:rPr lang="en-US" sz="240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2400">
                <a:solidFill>
                  <a:srgbClr val="0000FF"/>
                </a:solidFill>
                <a:latin typeface="Courier New" pitchFamily="49" charset="0"/>
              </a:rPr>
              <a:t>data</a:t>
            </a:r>
            <a:r>
              <a:rPr lang="en-US" sz="2400">
                <a:solidFill>
                  <a:srgbClr val="000000"/>
                </a:solidFill>
                <a:latin typeface="Courier New" pitchFamily="49" charset="0"/>
              </a:rPr>
              <a:t>=corso.telefonia;</a:t>
            </a:r>
          </a:p>
          <a:p>
            <a:pPr eaLnBrk="1" hangingPunct="1"/>
            <a:r>
              <a:rPr lang="en-US" sz="2400">
                <a:solidFill>
                  <a:srgbClr val="0000FF"/>
                </a:solidFill>
                <a:latin typeface="Courier New" pitchFamily="49" charset="0"/>
              </a:rPr>
              <a:t>table</a:t>
            </a:r>
            <a:r>
              <a:rPr lang="en-US" sz="2400">
                <a:solidFill>
                  <a:srgbClr val="000000"/>
                </a:solidFill>
                <a:latin typeface="Courier New" pitchFamily="49" charset="0"/>
              </a:rPr>
              <a:t> sesso * operatore; </a:t>
            </a:r>
          </a:p>
          <a:p>
            <a:pPr eaLnBrk="1" hangingPunct="1"/>
            <a:r>
              <a:rPr lang="en-US" sz="2400" b="1">
                <a:solidFill>
                  <a:srgbClr val="000080"/>
                </a:solidFill>
                <a:latin typeface="Courier New" pitchFamily="49" charset="0"/>
              </a:rPr>
              <a:t>run</a:t>
            </a:r>
            <a:r>
              <a:rPr lang="en-US" sz="2400">
                <a:solidFill>
                  <a:srgbClr val="000000"/>
                </a:solidFill>
                <a:latin typeface="Courier New" pitchFamily="49" charset="0"/>
              </a:rPr>
              <a:t>;</a:t>
            </a:r>
          </a:p>
        </p:txBody>
      </p:sp>
      <p:sp>
        <p:nvSpPr>
          <p:cNvPr id="5" name="AutoShape 2"/>
          <p:cNvSpPr>
            <a:spLocks noChangeArrowheads="1"/>
          </p:cNvSpPr>
          <p:nvPr/>
        </p:nvSpPr>
        <p:spPr bwMode="auto">
          <a:xfrm>
            <a:off x="8385948" y="6476998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6" name="AutoShape 2"/>
          <p:cNvSpPr>
            <a:spLocks noChangeArrowheads="1"/>
          </p:cNvSpPr>
          <p:nvPr/>
        </p:nvSpPr>
        <p:spPr bwMode="auto">
          <a:xfrm>
            <a:off x="7696200" y="6477000"/>
            <a:ext cx="355452" cy="290514"/>
          </a:xfrm>
          <a:prstGeom prst="homePlate">
            <a:avLst>
              <a:gd name="adj" fmla="val 13767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7" name="AutoShape 2"/>
          <p:cNvSpPr>
            <a:spLocks noChangeArrowheads="1"/>
          </p:cNvSpPr>
          <p:nvPr/>
        </p:nvSpPr>
        <p:spPr bwMode="auto">
          <a:xfrm>
            <a:off x="8055600" y="6476999"/>
            <a:ext cx="355452" cy="290514"/>
          </a:xfrm>
          <a:prstGeom prst="chevron">
            <a:avLst>
              <a:gd name="adj" fmla="val 16049"/>
            </a:avLst>
          </a:prstGeom>
          <a:solidFill>
            <a:schemeClr val="accent1">
              <a:lumMod val="90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8" name="AutoShape 2"/>
          <p:cNvSpPr>
            <a:spLocks noChangeArrowheads="1"/>
          </p:cNvSpPr>
          <p:nvPr/>
        </p:nvSpPr>
        <p:spPr bwMode="auto">
          <a:xfrm>
            <a:off x="8719477" y="6477000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76200"/>
            <a:ext cx="8229600" cy="1143000"/>
          </a:xfrm>
          <a:noFill/>
        </p:spPr>
        <p:txBody>
          <a:bodyPr/>
          <a:lstStyle/>
          <a:p>
            <a:pPr eaLnBrk="1" hangingPunct="1"/>
            <a:r>
              <a:rPr lang="it-IT" sz="4000" dirty="0" smtClean="0">
                <a:solidFill>
                  <a:srgbClr val="FF9900"/>
                </a:solidFill>
              </a:rPr>
              <a:t>Output PROC FREQ - Esempio </a:t>
            </a:r>
            <a:r>
              <a:rPr lang="it-IT" sz="4000" dirty="0" smtClean="0">
                <a:solidFill>
                  <a:srgbClr val="FF9900"/>
                </a:solidFill>
              </a:rPr>
              <a:t>1</a:t>
            </a:r>
            <a:endParaRPr lang="en-US" sz="4000" dirty="0" smtClean="0">
              <a:solidFill>
                <a:srgbClr val="FF9900"/>
              </a:solidFill>
            </a:endParaRPr>
          </a:p>
        </p:txBody>
      </p:sp>
      <p:grpSp>
        <p:nvGrpSpPr>
          <p:cNvPr id="7171" name="Group 599"/>
          <p:cNvGrpSpPr>
            <a:grpSpLocks/>
          </p:cNvGrpSpPr>
          <p:nvPr/>
        </p:nvGrpSpPr>
        <p:grpSpPr bwMode="auto">
          <a:xfrm>
            <a:off x="838200" y="2210594"/>
            <a:ext cx="6629400" cy="4113212"/>
            <a:chOff x="768" y="868"/>
            <a:chExt cx="4176" cy="2591"/>
          </a:xfrm>
        </p:grpSpPr>
        <p:sp>
          <p:nvSpPr>
            <p:cNvPr id="7183" name="Rectangle 466"/>
            <p:cNvSpPr>
              <a:spLocks noChangeArrowheads="1"/>
            </p:cNvSpPr>
            <p:nvPr/>
          </p:nvSpPr>
          <p:spPr bwMode="auto">
            <a:xfrm>
              <a:off x="768" y="868"/>
              <a:ext cx="878" cy="738"/>
            </a:xfrm>
            <a:prstGeom prst="rect">
              <a:avLst/>
            </a:prstGeom>
            <a:solidFill>
              <a:srgbClr val="F0F0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t">
                <a:spcBef>
                  <a:spcPct val="0"/>
                </a:spcBef>
              </a:pPr>
              <a:r>
                <a:rPr lang="en-US" sz="1600" b="1">
                  <a:solidFill>
                    <a:srgbClr val="002288"/>
                  </a:solidFill>
                  <a:cs typeface="Arial" charset="0"/>
                </a:rPr>
                <a:t>Frequency </a:t>
              </a:r>
              <a:br>
                <a:rPr lang="en-US" sz="1600" b="1">
                  <a:solidFill>
                    <a:srgbClr val="002288"/>
                  </a:solidFill>
                  <a:cs typeface="Arial" charset="0"/>
                </a:rPr>
              </a:br>
              <a:r>
                <a:rPr lang="en-US" sz="1600" b="1">
                  <a:solidFill>
                    <a:srgbClr val="002288"/>
                  </a:solidFill>
                  <a:cs typeface="Arial" charset="0"/>
                </a:rPr>
                <a:t>Percent </a:t>
              </a:r>
              <a:br>
                <a:rPr lang="en-US" sz="1600" b="1">
                  <a:solidFill>
                    <a:srgbClr val="002288"/>
                  </a:solidFill>
                  <a:cs typeface="Arial" charset="0"/>
                </a:rPr>
              </a:br>
              <a:r>
                <a:rPr lang="en-US" sz="1600" b="1">
                  <a:solidFill>
                    <a:srgbClr val="002288"/>
                  </a:solidFill>
                  <a:cs typeface="Arial" charset="0"/>
                </a:rPr>
                <a:t>Row Pct </a:t>
              </a:r>
              <a:br>
                <a:rPr lang="en-US" sz="1600" b="1">
                  <a:solidFill>
                    <a:srgbClr val="002288"/>
                  </a:solidFill>
                  <a:cs typeface="Arial" charset="0"/>
                </a:rPr>
              </a:br>
              <a:r>
                <a:rPr lang="en-US" sz="1600" b="1">
                  <a:solidFill>
                    <a:srgbClr val="002288"/>
                  </a:solidFill>
                  <a:cs typeface="Arial" charset="0"/>
                </a:rPr>
                <a:t>Col Pct </a:t>
              </a:r>
              <a:endParaRPr lang="en-US" sz="1600"/>
            </a:p>
          </p:txBody>
        </p:sp>
        <p:sp>
          <p:nvSpPr>
            <p:cNvPr id="7184" name="Line 467"/>
            <p:cNvSpPr>
              <a:spLocks noChangeShapeType="1"/>
            </p:cNvSpPr>
            <p:nvPr/>
          </p:nvSpPr>
          <p:spPr bwMode="auto">
            <a:xfrm>
              <a:off x="768" y="868"/>
              <a:ext cx="878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7185" name="Line 468"/>
            <p:cNvSpPr>
              <a:spLocks noChangeShapeType="1"/>
            </p:cNvSpPr>
            <p:nvPr/>
          </p:nvSpPr>
          <p:spPr bwMode="auto">
            <a:xfrm>
              <a:off x="768" y="1606"/>
              <a:ext cx="878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7186" name="Line 469"/>
            <p:cNvSpPr>
              <a:spLocks noChangeShapeType="1"/>
            </p:cNvSpPr>
            <p:nvPr/>
          </p:nvSpPr>
          <p:spPr bwMode="auto">
            <a:xfrm>
              <a:off x="768" y="868"/>
              <a:ext cx="0" cy="738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7187" name="Line 470"/>
            <p:cNvSpPr>
              <a:spLocks noChangeShapeType="1"/>
            </p:cNvSpPr>
            <p:nvPr/>
          </p:nvSpPr>
          <p:spPr bwMode="auto">
            <a:xfrm>
              <a:off x="1646" y="868"/>
              <a:ext cx="0" cy="738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grpSp>
          <p:nvGrpSpPr>
            <p:cNvPr id="7188" name="Group 598"/>
            <p:cNvGrpSpPr>
              <a:grpSpLocks/>
            </p:cNvGrpSpPr>
            <p:nvPr/>
          </p:nvGrpSpPr>
          <p:grpSpPr bwMode="auto">
            <a:xfrm>
              <a:off x="1646" y="868"/>
              <a:ext cx="3298" cy="2591"/>
              <a:chOff x="1646" y="868"/>
              <a:chExt cx="3298" cy="2591"/>
            </a:xfrm>
          </p:grpSpPr>
          <p:sp>
            <p:nvSpPr>
              <p:cNvPr id="7189" name="Rectangle 509"/>
              <p:cNvSpPr>
                <a:spLocks noChangeArrowheads="1"/>
              </p:cNvSpPr>
              <p:nvPr/>
            </p:nvSpPr>
            <p:spPr bwMode="auto">
              <a:xfrm>
                <a:off x="4368" y="3057"/>
                <a:ext cx="576" cy="402"/>
              </a:xfrm>
              <a:prstGeom prst="rect">
                <a:avLst/>
              </a:prstGeom>
              <a:solidFill>
                <a:srgbClr val="F0F0F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t">
                  <a:spcBef>
                    <a:spcPct val="0"/>
                  </a:spcBef>
                </a:pPr>
                <a:r>
                  <a:rPr lang="en-US" sz="1600">
                    <a:solidFill>
                      <a:srgbClr val="002288"/>
                    </a:solidFill>
                    <a:cs typeface="Arial" charset="0"/>
                  </a:rPr>
                  <a:t>236</a:t>
                </a:r>
                <a:br>
                  <a:rPr lang="en-US" sz="1600">
                    <a:solidFill>
                      <a:srgbClr val="002288"/>
                    </a:solidFill>
                    <a:cs typeface="Arial" charset="0"/>
                  </a:rPr>
                </a:br>
                <a:r>
                  <a:rPr lang="en-US" sz="1600">
                    <a:solidFill>
                      <a:srgbClr val="002288"/>
                    </a:solidFill>
                    <a:cs typeface="Arial" charset="0"/>
                  </a:rPr>
                  <a:t>100.00</a:t>
                </a:r>
                <a:endParaRPr lang="en-US" sz="1600"/>
              </a:p>
            </p:txBody>
          </p:sp>
          <p:sp>
            <p:nvSpPr>
              <p:cNvPr id="7190" name="Rectangle 508"/>
              <p:cNvSpPr>
                <a:spLocks noChangeArrowheads="1"/>
              </p:cNvSpPr>
              <p:nvPr/>
            </p:nvSpPr>
            <p:spPr bwMode="auto">
              <a:xfrm>
                <a:off x="3840" y="3057"/>
                <a:ext cx="528" cy="402"/>
              </a:xfrm>
              <a:prstGeom prst="rect">
                <a:avLst/>
              </a:prstGeom>
              <a:solidFill>
                <a:srgbClr val="F0F0F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t">
                  <a:spcBef>
                    <a:spcPct val="0"/>
                  </a:spcBef>
                </a:pPr>
                <a:r>
                  <a:rPr lang="en-US" sz="1600">
                    <a:solidFill>
                      <a:srgbClr val="002288"/>
                    </a:solidFill>
                    <a:cs typeface="Arial" charset="0"/>
                  </a:rPr>
                  <a:t>15</a:t>
                </a:r>
                <a:br>
                  <a:rPr lang="en-US" sz="1600">
                    <a:solidFill>
                      <a:srgbClr val="002288"/>
                    </a:solidFill>
                    <a:cs typeface="Arial" charset="0"/>
                  </a:rPr>
                </a:br>
                <a:r>
                  <a:rPr lang="en-US" sz="1600">
                    <a:solidFill>
                      <a:srgbClr val="002288"/>
                    </a:solidFill>
                    <a:cs typeface="Arial" charset="0"/>
                  </a:rPr>
                  <a:t>6.36</a:t>
                </a:r>
                <a:endParaRPr lang="en-US" sz="1600"/>
              </a:p>
            </p:txBody>
          </p:sp>
          <p:sp>
            <p:nvSpPr>
              <p:cNvPr id="7191" name="Rectangle 507"/>
              <p:cNvSpPr>
                <a:spLocks noChangeArrowheads="1"/>
              </p:cNvSpPr>
              <p:nvPr/>
            </p:nvSpPr>
            <p:spPr bwMode="auto">
              <a:xfrm>
                <a:off x="3119" y="3057"/>
                <a:ext cx="721" cy="402"/>
              </a:xfrm>
              <a:prstGeom prst="rect">
                <a:avLst/>
              </a:prstGeom>
              <a:solidFill>
                <a:srgbClr val="F0F0F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t">
                  <a:spcBef>
                    <a:spcPct val="0"/>
                  </a:spcBef>
                </a:pPr>
                <a:r>
                  <a:rPr lang="en-US" sz="1600">
                    <a:solidFill>
                      <a:srgbClr val="002288"/>
                    </a:solidFill>
                    <a:cs typeface="Arial" charset="0"/>
                  </a:rPr>
                  <a:t>154</a:t>
                </a:r>
                <a:br>
                  <a:rPr lang="en-US" sz="1600">
                    <a:solidFill>
                      <a:srgbClr val="002288"/>
                    </a:solidFill>
                    <a:cs typeface="Arial" charset="0"/>
                  </a:rPr>
                </a:br>
                <a:r>
                  <a:rPr lang="en-US" sz="1600">
                    <a:solidFill>
                      <a:srgbClr val="002288"/>
                    </a:solidFill>
                    <a:cs typeface="Arial" charset="0"/>
                  </a:rPr>
                  <a:t>65.25</a:t>
                </a:r>
                <a:endParaRPr lang="en-US" sz="1600"/>
              </a:p>
            </p:txBody>
          </p:sp>
          <p:sp>
            <p:nvSpPr>
              <p:cNvPr id="7192" name="Rectangle 506"/>
              <p:cNvSpPr>
                <a:spLocks noChangeArrowheads="1"/>
              </p:cNvSpPr>
              <p:nvPr/>
            </p:nvSpPr>
            <p:spPr bwMode="auto">
              <a:xfrm>
                <a:off x="2644" y="3057"/>
                <a:ext cx="475" cy="402"/>
              </a:xfrm>
              <a:prstGeom prst="rect">
                <a:avLst/>
              </a:prstGeom>
              <a:solidFill>
                <a:srgbClr val="F0F0F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t">
                  <a:spcBef>
                    <a:spcPct val="0"/>
                  </a:spcBef>
                </a:pPr>
                <a:r>
                  <a:rPr lang="en-US" sz="1600">
                    <a:solidFill>
                      <a:srgbClr val="002288"/>
                    </a:solidFill>
                    <a:cs typeface="Arial" charset="0"/>
                  </a:rPr>
                  <a:t>55</a:t>
                </a:r>
                <a:br>
                  <a:rPr lang="en-US" sz="1600">
                    <a:solidFill>
                      <a:srgbClr val="002288"/>
                    </a:solidFill>
                    <a:cs typeface="Arial" charset="0"/>
                  </a:rPr>
                </a:br>
                <a:r>
                  <a:rPr lang="en-US" sz="1600">
                    <a:solidFill>
                      <a:srgbClr val="002288"/>
                    </a:solidFill>
                    <a:cs typeface="Arial" charset="0"/>
                  </a:rPr>
                  <a:t>23.31</a:t>
                </a:r>
                <a:endParaRPr lang="en-US" sz="1600"/>
              </a:p>
            </p:txBody>
          </p:sp>
          <p:sp>
            <p:nvSpPr>
              <p:cNvPr id="7193" name="Rectangle 505"/>
              <p:cNvSpPr>
                <a:spLocks noChangeArrowheads="1"/>
              </p:cNvSpPr>
              <p:nvPr/>
            </p:nvSpPr>
            <p:spPr bwMode="auto">
              <a:xfrm>
                <a:off x="2169" y="3057"/>
                <a:ext cx="475" cy="402"/>
              </a:xfrm>
              <a:prstGeom prst="rect">
                <a:avLst/>
              </a:prstGeom>
              <a:solidFill>
                <a:srgbClr val="F0F0F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t">
                  <a:spcBef>
                    <a:spcPct val="0"/>
                  </a:spcBef>
                </a:pPr>
                <a:r>
                  <a:rPr lang="en-US" sz="1600">
                    <a:solidFill>
                      <a:srgbClr val="002288"/>
                    </a:solidFill>
                    <a:cs typeface="Arial" charset="0"/>
                  </a:rPr>
                  <a:t>12</a:t>
                </a:r>
                <a:br>
                  <a:rPr lang="en-US" sz="1600">
                    <a:solidFill>
                      <a:srgbClr val="002288"/>
                    </a:solidFill>
                    <a:cs typeface="Arial" charset="0"/>
                  </a:rPr>
                </a:br>
                <a:r>
                  <a:rPr lang="en-US" sz="1600">
                    <a:solidFill>
                      <a:srgbClr val="002288"/>
                    </a:solidFill>
                    <a:cs typeface="Arial" charset="0"/>
                  </a:rPr>
                  <a:t>5.08</a:t>
                </a:r>
                <a:endParaRPr lang="en-US" sz="1600"/>
              </a:p>
            </p:txBody>
          </p:sp>
          <p:sp>
            <p:nvSpPr>
              <p:cNvPr id="7194" name="Rectangle 504"/>
              <p:cNvSpPr>
                <a:spLocks noChangeArrowheads="1"/>
              </p:cNvSpPr>
              <p:nvPr/>
            </p:nvSpPr>
            <p:spPr bwMode="auto">
              <a:xfrm>
                <a:off x="1646" y="3057"/>
                <a:ext cx="523" cy="402"/>
              </a:xfrm>
              <a:prstGeom prst="rect">
                <a:avLst/>
              </a:prstGeom>
              <a:solidFill>
                <a:srgbClr val="F0F0F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t">
                  <a:spcBef>
                    <a:spcPct val="0"/>
                  </a:spcBef>
                </a:pPr>
                <a:r>
                  <a:rPr lang="en-US" sz="1600" b="1">
                    <a:solidFill>
                      <a:srgbClr val="002288"/>
                    </a:solidFill>
                    <a:cs typeface="Arial" charset="0"/>
                  </a:rPr>
                  <a:t>Total </a:t>
                </a:r>
                <a:endParaRPr lang="en-US" sz="1600"/>
              </a:p>
            </p:txBody>
          </p:sp>
          <p:sp>
            <p:nvSpPr>
              <p:cNvPr id="7195" name="Rectangle 503"/>
              <p:cNvSpPr>
                <a:spLocks noChangeArrowheads="1"/>
              </p:cNvSpPr>
              <p:nvPr/>
            </p:nvSpPr>
            <p:spPr bwMode="auto">
              <a:xfrm>
                <a:off x="4368" y="2310"/>
                <a:ext cx="576" cy="747"/>
              </a:xfrm>
              <a:prstGeom prst="rect">
                <a:avLst/>
              </a:prstGeom>
              <a:solidFill>
                <a:srgbClr val="F0F0F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t">
                  <a:spcBef>
                    <a:spcPct val="0"/>
                  </a:spcBef>
                </a:pPr>
                <a:r>
                  <a:rPr lang="en-US" sz="1600">
                    <a:solidFill>
                      <a:srgbClr val="002288"/>
                    </a:solidFill>
                    <a:cs typeface="Arial" charset="0"/>
                  </a:rPr>
                  <a:t>136</a:t>
                </a:r>
                <a:br>
                  <a:rPr lang="en-US" sz="1600">
                    <a:solidFill>
                      <a:srgbClr val="002288"/>
                    </a:solidFill>
                    <a:cs typeface="Arial" charset="0"/>
                  </a:rPr>
                </a:br>
                <a:r>
                  <a:rPr lang="en-US" sz="1600">
                    <a:solidFill>
                      <a:srgbClr val="002288"/>
                    </a:solidFill>
                    <a:cs typeface="Arial" charset="0"/>
                  </a:rPr>
                  <a:t>57.63</a:t>
                </a:r>
                <a:br>
                  <a:rPr lang="en-US" sz="1600">
                    <a:solidFill>
                      <a:srgbClr val="002288"/>
                    </a:solidFill>
                    <a:cs typeface="Arial" charset="0"/>
                  </a:rPr>
                </a:br>
                <a:r>
                  <a:rPr lang="en-US" sz="1600">
                    <a:solidFill>
                      <a:srgbClr val="002288"/>
                    </a:solidFill>
                    <a:cs typeface="Arial" charset="0"/>
                  </a:rPr>
                  <a:t> </a:t>
                </a:r>
                <a:br>
                  <a:rPr lang="en-US" sz="1600">
                    <a:solidFill>
                      <a:srgbClr val="002288"/>
                    </a:solidFill>
                    <a:cs typeface="Arial" charset="0"/>
                  </a:rPr>
                </a:br>
                <a:r>
                  <a:rPr lang="en-US" sz="1600">
                    <a:solidFill>
                      <a:srgbClr val="002288"/>
                    </a:solidFill>
                    <a:cs typeface="Arial" charset="0"/>
                  </a:rPr>
                  <a:t> </a:t>
                </a:r>
                <a:endParaRPr lang="en-US" sz="1600"/>
              </a:p>
            </p:txBody>
          </p:sp>
          <p:sp>
            <p:nvSpPr>
              <p:cNvPr id="7196" name="Rectangle 502"/>
              <p:cNvSpPr>
                <a:spLocks noChangeArrowheads="1"/>
              </p:cNvSpPr>
              <p:nvPr/>
            </p:nvSpPr>
            <p:spPr bwMode="auto">
              <a:xfrm>
                <a:off x="3840" y="2310"/>
                <a:ext cx="528" cy="747"/>
              </a:xfrm>
              <a:prstGeom prst="rect">
                <a:avLst/>
              </a:prstGeom>
              <a:solidFill>
                <a:srgbClr val="F0F0F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t">
                  <a:spcBef>
                    <a:spcPct val="0"/>
                  </a:spcBef>
                </a:pPr>
                <a:r>
                  <a:rPr lang="en-US" sz="1600">
                    <a:solidFill>
                      <a:srgbClr val="002288"/>
                    </a:solidFill>
                    <a:cs typeface="Arial" charset="0"/>
                  </a:rPr>
                  <a:t>12</a:t>
                </a:r>
                <a:br>
                  <a:rPr lang="en-US" sz="1600">
                    <a:solidFill>
                      <a:srgbClr val="002288"/>
                    </a:solidFill>
                    <a:cs typeface="Arial" charset="0"/>
                  </a:rPr>
                </a:br>
                <a:r>
                  <a:rPr lang="en-US" sz="1600">
                    <a:solidFill>
                      <a:srgbClr val="002288"/>
                    </a:solidFill>
                    <a:cs typeface="Arial" charset="0"/>
                  </a:rPr>
                  <a:t>5.08</a:t>
                </a:r>
                <a:br>
                  <a:rPr lang="en-US" sz="1600">
                    <a:solidFill>
                      <a:srgbClr val="002288"/>
                    </a:solidFill>
                    <a:cs typeface="Arial" charset="0"/>
                  </a:rPr>
                </a:br>
                <a:r>
                  <a:rPr lang="en-US" sz="1600">
                    <a:solidFill>
                      <a:srgbClr val="002288"/>
                    </a:solidFill>
                    <a:cs typeface="Arial" charset="0"/>
                  </a:rPr>
                  <a:t>8.82</a:t>
                </a:r>
                <a:br>
                  <a:rPr lang="en-US" sz="1600">
                    <a:solidFill>
                      <a:srgbClr val="002288"/>
                    </a:solidFill>
                    <a:cs typeface="Arial" charset="0"/>
                  </a:rPr>
                </a:br>
                <a:r>
                  <a:rPr lang="en-US" sz="1600">
                    <a:solidFill>
                      <a:srgbClr val="002288"/>
                    </a:solidFill>
                    <a:cs typeface="Arial" charset="0"/>
                  </a:rPr>
                  <a:t>80.00</a:t>
                </a:r>
                <a:endParaRPr lang="en-US" sz="1600"/>
              </a:p>
            </p:txBody>
          </p:sp>
          <p:sp>
            <p:nvSpPr>
              <p:cNvPr id="7197" name="Rectangle 501"/>
              <p:cNvSpPr>
                <a:spLocks noChangeArrowheads="1"/>
              </p:cNvSpPr>
              <p:nvPr/>
            </p:nvSpPr>
            <p:spPr bwMode="auto">
              <a:xfrm>
                <a:off x="3119" y="2310"/>
                <a:ext cx="721" cy="747"/>
              </a:xfrm>
              <a:prstGeom prst="rect">
                <a:avLst/>
              </a:prstGeom>
              <a:solidFill>
                <a:srgbClr val="F0F0F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t">
                  <a:spcBef>
                    <a:spcPct val="0"/>
                  </a:spcBef>
                </a:pPr>
                <a:r>
                  <a:rPr lang="en-US" sz="1600">
                    <a:solidFill>
                      <a:srgbClr val="002288"/>
                    </a:solidFill>
                    <a:cs typeface="Arial" charset="0"/>
                  </a:rPr>
                  <a:t>91</a:t>
                </a:r>
                <a:br>
                  <a:rPr lang="en-US" sz="1600">
                    <a:solidFill>
                      <a:srgbClr val="002288"/>
                    </a:solidFill>
                    <a:cs typeface="Arial" charset="0"/>
                  </a:rPr>
                </a:br>
                <a:r>
                  <a:rPr lang="en-US" sz="1600">
                    <a:solidFill>
                      <a:srgbClr val="002288"/>
                    </a:solidFill>
                    <a:cs typeface="Arial" charset="0"/>
                  </a:rPr>
                  <a:t>38.56</a:t>
                </a:r>
                <a:br>
                  <a:rPr lang="en-US" sz="1600">
                    <a:solidFill>
                      <a:srgbClr val="002288"/>
                    </a:solidFill>
                    <a:cs typeface="Arial" charset="0"/>
                  </a:rPr>
                </a:br>
                <a:r>
                  <a:rPr lang="en-US" sz="1600">
                    <a:solidFill>
                      <a:srgbClr val="002288"/>
                    </a:solidFill>
                    <a:cs typeface="Arial" charset="0"/>
                  </a:rPr>
                  <a:t>66.91</a:t>
                </a:r>
                <a:br>
                  <a:rPr lang="en-US" sz="1600">
                    <a:solidFill>
                      <a:srgbClr val="002288"/>
                    </a:solidFill>
                    <a:cs typeface="Arial" charset="0"/>
                  </a:rPr>
                </a:br>
                <a:r>
                  <a:rPr lang="en-US" sz="1600">
                    <a:solidFill>
                      <a:srgbClr val="002288"/>
                    </a:solidFill>
                    <a:cs typeface="Arial" charset="0"/>
                  </a:rPr>
                  <a:t>59.09</a:t>
                </a:r>
                <a:endParaRPr lang="en-US" sz="1600"/>
              </a:p>
            </p:txBody>
          </p:sp>
          <p:sp>
            <p:nvSpPr>
              <p:cNvPr id="7198" name="Rectangle 500"/>
              <p:cNvSpPr>
                <a:spLocks noChangeArrowheads="1"/>
              </p:cNvSpPr>
              <p:nvPr/>
            </p:nvSpPr>
            <p:spPr bwMode="auto">
              <a:xfrm>
                <a:off x="2644" y="2310"/>
                <a:ext cx="475" cy="747"/>
              </a:xfrm>
              <a:prstGeom prst="rect">
                <a:avLst/>
              </a:prstGeom>
              <a:solidFill>
                <a:srgbClr val="F0F0F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t">
                  <a:spcBef>
                    <a:spcPct val="0"/>
                  </a:spcBef>
                </a:pPr>
                <a:r>
                  <a:rPr lang="en-US" sz="1600">
                    <a:solidFill>
                      <a:srgbClr val="002288"/>
                    </a:solidFill>
                    <a:cs typeface="Arial" charset="0"/>
                  </a:rPr>
                  <a:t>28</a:t>
                </a:r>
                <a:br>
                  <a:rPr lang="en-US" sz="1600">
                    <a:solidFill>
                      <a:srgbClr val="002288"/>
                    </a:solidFill>
                    <a:cs typeface="Arial" charset="0"/>
                  </a:rPr>
                </a:br>
                <a:r>
                  <a:rPr lang="en-US" sz="1600">
                    <a:solidFill>
                      <a:srgbClr val="002288"/>
                    </a:solidFill>
                    <a:cs typeface="Arial" charset="0"/>
                  </a:rPr>
                  <a:t>11.86</a:t>
                </a:r>
                <a:br>
                  <a:rPr lang="en-US" sz="1600">
                    <a:solidFill>
                      <a:srgbClr val="002288"/>
                    </a:solidFill>
                    <a:cs typeface="Arial" charset="0"/>
                  </a:rPr>
                </a:br>
                <a:r>
                  <a:rPr lang="en-US" sz="1600">
                    <a:solidFill>
                      <a:srgbClr val="002288"/>
                    </a:solidFill>
                    <a:cs typeface="Arial" charset="0"/>
                  </a:rPr>
                  <a:t>20.59</a:t>
                </a:r>
                <a:br>
                  <a:rPr lang="en-US" sz="1600">
                    <a:solidFill>
                      <a:srgbClr val="002288"/>
                    </a:solidFill>
                    <a:cs typeface="Arial" charset="0"/>
                  </a:rPr>
                </a:br>
                <a:r>
                  <a:rPr lang="en-US" sz="1600">
                    <a:solidFill>
                      <a:srgbClr val="002288"/>
                    </a:solidFill>
                    <a:cs typeface="Arial" charset="0"/>
                  </a:rPr>
                  <a:t>50.91</a:t>
                </a:r>
                <a:endParaRPr lang="en-US" sz="1600"/>
              </a:p>
            </p:txBody>
          </p:sp>
          <p:sp>
            <p:nvSpPr>
              <p:cNvPr id="7199" name="Rectangle 499"/>
              <p:cNvSpPr>
                <a:spLocks noChangeArrowheads="1"/>
              </p:cNvSpPr>
              <p:nvPr/>
            </p:nvSpPr>
            <p:spPr bwMode="auto">
              <a:xfrm>
                <a:off x="2169" y="2310"/>
                <a:ext cx="475" cy="747"/>
              </a:xfrm>
              <a:prstGeom prst="rect">
                <a:avLst/>
              </a:prstGeom>
              <a:solidFill>
                <a:srgbClr val="F0F0F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t">
                  <a:spcBef>
                    <a:spcPct val="0"/>
                  </a:spcBef>
                </a:pPr>
                <a:r>
                  <a:rPr lang="en-US" sz="1600">
                    <a:solidFill>
                      <a:srgbClr val="002288"/>
                    </a:solidFill>
                    <a:cs typeface="Arial" charset="0"/>
                  </a:rPr>
                  <a:t>5</a:t>
                </a:r>
                <a:br>
                  <a:rPr lang="en-US" sz="1600">
                    <a:solidFill>
                      <a:srgbClr val="002288"/>
                    </a:solidFill>
                    <a:cs typeface="Arial" charset="0"/>
                  </a:rPr>
                </a:br>
                <a:r>
                  <a:rPr lang="en-US" sz="1600">
                    <a:solidFill>
                      <a:srgbClr val="002288"/>
                    </a:solidFill>
                    <a:cs typeface="Arial" charset="0"/>
                  </a:rPr>
                  <a:t>2.12</a:t>
                </a:r>
                <a:br>
                  <a:rPr lang="en-US" sz="1600">
                    <a:solidFill>
                      <a:srgbClr val="002288"/>
                    </a:solidFill>
                    <a:cs typeface="Arial" charset="0"/>
                  </a:rPr>
                </a:br>
                <a:r>
                  <a:rPr lang="en-US" sz="1600">
                    <a:solidFill>
                      <a:srgbClr val="002288"/>
                    </a:solidFill>
                    <a:cs typeface="Arial" charset="0"/>
                  </a:rPr>
                  <a:t>3.68</a:t>
                </a:r>
                <a:br>
                  <a:rPr lang="en-US" sz="1600">
                    <a:solidFill>
                      <a:srgbClr val="002288"/>
                    </a:solidFill>
                    <a:cs typeface="Arial" charset="0"/>
                  </a:rPr>
                </a:br>
                <a:r>
                  <a:rPr lang="en-US" sz="1600">
                    <a:solidFill>
                      <a:srgbClr val="002288"/>
                    </a:solidFill>
                    <a:cs typeface="Arial" charset="0"/>
                  </a:rPr>
                  <a:t>41.67</a:t>
                </a:r>
                <a:endParaRPr lang="en-US" sz="1600"/>
              </a:p>
            </p:txBody>
          </p:sp>
          <p:sp>
            <p:nvSpPr>
              <p:cNvPr id="7200" name="Rectangle 498"/>
              <p:cNvSpPr>
                <a:spLocks noChangeArrowheads="1"/>
              </p:cNvSpPr>
              <p:nvPr/>
            </p:nvSpPr>
            <p:spPr bwMode="auto">
              <a:xfrm>
                <a:off x="1646" y="2310"/>
                <a:ext cx="523" cy="747"/>
              </a:xfrm>
              <a:prstGeom prst="rect">
                <a:avLst/>
              </a:prstGeom>
              <a:solidFill>
                <a:srgbClr val="F0F0F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t">
                  <a:spcBef>
                    <a:spcPct val="0"/>
                  </a:spcBef>
                </a:pPr>
                <a:r>
                  <a:rPr lang="en-US" sz="1600" b="1">
                    <a:solidFill>
                      <a:srgbClr val="002288"/>
                    </a:solidFill>
                    <a:cs typeface="Arial" charset="0"/>
                  </a:rPr>
                  <a:t>M </a:t>
                </a:r>
                <a:endParaRPr lang="en-US" sz="1600"/>
              </a:p>
            </p:txBody>
          </p:sp>
          <p:sp>
            <p:nvSpPr>
              <p:cNvPr id="7201" name="Rectangle 497"/>
              <p:cNvSpPr>
                <a:spLocks noChangeArrowheads="1"/>
              </p:cNvSpPr>
              <p:nvPr/>
            </p:nvSpPr>
            <p:spPr bwMode="auto">
              <a:xfrm>
                <a:off x="4368" y="1564"/>
                <a:ext cx="576" cy="746"/>
              </a:xfrm>
              <a:prstGeom prst="rect">
                <a:avLst/>
              </a:prstGeom>
              <a:solidFill>
                <a:srgbClr val="F0F0F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t">
                  <a:spcBef>
                    <a:spcPct val="0"/>
                  </a:spcBef>
                </a:pPr>
                <a:r>
                  <a:rPr lang="en-US" sz="1600" dirty="0">
                    <a:solidFill>
                      <a:srgbClr val="002288"/>
                    </a:solidFill>
                    <a:cs typeface="Arial" charset="0"/>
                  </a:rPr>
                  <a:t>100</a:t>
                </a:r>
                <a:br>
                  <a:rPr lang="en-US" sz="1600" dirty="0">
                    <a:solidFill>
                      <a:srgbClr val="002288"/>
                    </a:solidFill>
                    <a:cs typeface="Arial" charset="0"/>
                  </a:rPr>
                </a:br>
                <a:r>
                  <a:rPr lang="en-US" sz="1600" dirty="0">
                    <a:solidFill>
                      <a:srgbClr val="002288"/>
                    </a:solidFill>
                    <a:cs typeface="Arial" charset="0"/>
                  </a:rPr>
                  <a:t>42.37</a:t>
                </a:r>
                <a:br>
                  <a:rPr lang="en-US" sz="1600" dirty="0">
                    <a:solidFill>
                      <a:srgbClr val="002288"/>
                    </a:solidFill>
                    <a:cs typeface="Arial" charset="0"/>
                  </a:rPr>
                </a:br>
                <a:r>
                  <a:rPr lang="en-US" sz="1600" dirty="0">
                    <a:solidFill>
                      <a:srgbClr val="002288"/>
                    </a:solidFill>
                    <a:cs typeface="Arial" charset="0"/>
                  </a:rPr>
                  <a:t> </a:t>
                </a:r>
                <a:br>
                  <a:rPr lang="en-US" sz="1600" dirty="0">
                    <a:solidFill>
                      <a:srgbClr val="002288"/>
                    </a:solidFill>
                    <a:cs typeface="Arial" charset="0"/>
                  </a:rPr>
                </a:br>
                <a:r>
                  <a:rPr lang="en-US" sz="1600" dirty="0">
                    <a:solidFill>
                      <a:srgbClr val="002288"/>
                    </a:solidFill>
                    <a:cs typeface="Arial" charset="0"/>
                  </a:rPr>
                  <a:t> </a:t>
                </a:r>
                <a:endParaRPr lang="en-US" sz="1600" dirty="0"/>
              </a:p>
            </p:txBody>
          </p:sp>
          <p:sp>
            <p:nvSpPr>
              <p:cNvPr id="7202" name="Rectangle 496"/>
              <p:cNvSpPr>
                <a:spLocks noChangeArrowheads="1"/>
              </p:cNvSpPr>
              <p:nvPr/>
            </p:nvSpPr>
            <p:spPr bwMode="auto">
              <a:xfrm>
                <a:off x="3840" y="1564"/>
                <a:ext cx="528" cy="746"/>
              </a:xfrm>
              <a:prstGeom prst="rect">
                <a:avLst/>
              </a:prstGeom>
              <a:solidFill>
                <a:srgbClr val="F0F0F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t">
                  <a:spcBef>
                    <a:spcPct val="0"/>
                  </a:spcBef>
                </a:pPr>
                <a:r>
                  <a:rPr lang="en-US" sz="1600">
                    <a:solidFill>
                      <a:srgbClr val="002288"/>
                    </a:solidFill>
                    <a:cs typeface="Arial" charset="0"/>
                  </a:rPr>
                  <a:t>3</a:t>
                </a:r>
                <a:br>
                  <a:rPr lang="en-US" sz="1600">
                    <a:solidFill>
                      <a:srgbClr val="002288"/>
                    </a:solidFill>
                    <a:cs typeface="Arial" charset="0"/>
                  </a:rPr>
                </a:br>
                <a:r>
                  <a:rPr lang="en-US" sz="1600">
                    <a:solidFill>
                      <a:srgbClr val="002288"/>
                    </a:solidFill>
                    <a:cs typeface="Arial" charset="0"/>
                  </a:rPr>
                  <a:t>1.27</a:t>
                </a:r>
                <a:br>
                  <a:rPr lang="en-US" sz="1600">
                    <a:solidFill>
                      <a:srgbClr val="002288"/>
                    </a:solidFill>
                    <a:cs typeface="Arial" charset="0"/>
                  </a:rPr>
                </a:br>
                <a:r>
                  <a:rPr lang="en-US" sz="1600">
                    <a:solidFill>
                      <a:srgbClr val="002288"/>
                    </a:solidFill>
                    <a:cs typeface="Arial" charset="0"/>
                  </a:rPr>
                  <a:t>3.00</a:t>
                </a:r>
                <a:br>
                  <a:rPr lang="en-US" sz="1600">
                    <a:solidFill>
                      <a:srgbClr val="002288"/>
                    </a:solidFill>
                    <a:cs typeface="Arial" charset="0"/>
                  </a:rPr>
                </a:br>
                <a:r>
                  <a:rPr lang="en-US" sz="1600">
                    <a:solidFill>
                      <a:srgbClr val="002288"/>
                    </a:solidFill>
                    <a:cs typeface="Arial" charset="0"/>
                  </a:rPr>
                  <a:t>20.00</a:t>
                </a:r>
                <a:endParaRPr lang="en-US" sz="1600"/>
              </a:p>
            </p:txBody>
          </p:sp>
          <p:sp>
            <p:nvSpPr>
              <p:cNvPr id="7203" name="Rectangle 495"/>
              <p:cNvSpPr>
                <a:spLocks noChangeArrowheads="1"/>
              </p:cNvSpPr>
              <p:nvPr/>
            </p:nvSpPr>
            <p:spPr bwMode="auto">
              <a:xfrm>
                <a:off x="3119" y="1564"/>
                <a:ext cx="721" cy="746"/>
              </a:xfrm>
              <a:prstGeom prst="rect">
                <a:avLst/>
              </a:prstGeom>
              <a:solidFill>
                <a:srgbClr val="F0F0F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t">
                  <a:spcBef>
                    <a:spcPct val="0"/>
                  </a:spcBef>
                </a:pPr>
                <a:r>
                  <a:rPr lang="en-US" sz="1600">
                    <a:solidFill>
                      <a:srgbClr val="002288"/>
                    </a:solidFill>
                    <a:cs typeface="Arial" charset="0"/>
                  </a:rPr>
                  <a:t>63</a:t>
                </a:r>
                <a:br>
                  <a:rPr lang="en-US" sz="1600">
                    <a:solidFill>
                      <a:srgbClr val="002288"/>
                    </a:solidFill>
                    <a:cs typeface="Arial" charset="0"/>
                  </a:rPr>
                </a:br>
                <a:r>
                  <a:rPr lang="en-US" sz="1600">
                    <a:solidFill>
                      <a:srgbClr val="002288"/>
                    </a:solidFill>
                    <a:cs typeface="Arial" charset="0"/>
                  </a:rPr>
                  <a:t>26.69</a:t>
                </a:r>
                <a:br>
                  <a:rPr lang="en-US" sz="1600">
                    <a:solidFill>
                      <a:srgbClr val="002288"/>
                    </a:solidFill>
                    <a:cs typeface="Arial" charset="0"/>
                  </a:rPr>
                </a:br>
                <a:r>
                  <a:rPr lang="en-US" sz="1600">
                    <a:solidFill>
                      <a:srgbClr val="002288"/>
                    </a:solidFill>
                    <a:cs typeface="Arial" charset="0"/>
                  </a:rPr>
                  <a:t>63.00</a:t>
                </a:r>
                <a:br>
                  <a:rPr lang="en-US" sz="1600">
                    <a:solidFill>
                      <a:srgbClr val="002288"/>
                    </a:solidFill>
                    <a:cs typeface="Arial" charset="0"/>
                  </a:rPr>
                </a:br>
                <a:r>
                  <a:rPr lang="en-US" sz="1600">
                    <a:solidFill>
                      <a:srgbClr val="002288"/>
                    </a:solidFill>
                    <a:cs typeface="Arial" charset="0"/>
                  </a:rPr>
                  <a:t>40.91</a:t>
                </a:r>
                <a:endParaRPr lang="en-US" sz="1600"/>
              </a:p>
            </p:txBody>
          </p:sp>
          <p:sp>
            <p:nvSpPr>
              <p:cNvPr id="7204" name="Rectangle 494"/>
              <p:cNvSpPr>
                <a:spLocks noChangeArrowheads="1"/>
              </p:cNvSpPr>
              <p:nvPr/>
            </p:nvSpPr>
            <p:spPr bwMode="auto">
              <a:xfrm>
                <a:off x="2644" y="1564"/>
                <a:ext cx="475" cy="746"/>
              </a:xfrm>
              <a:prstGeom prst="rect">
                <a:avLst/>
              </a:prstGeom>
              <a:solidFill>
                <a:srgbClr val="F0F0F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t">
                  <a:spcBef>
                    <a:spcPct val="0"/>
                  </a:spcBef>
                </a:pPr>
                <a:r>
                  <a:rPr lang="en-US" sz="1600">
                    <a:solidFill>
                      <a:srgbClr val="002288"/>
                    </a:solidFill>
                    <a:cs typeface="Arial" charset="0"/>
                  </a:rPr>
                  <a:t>27</a:t>
                </a:r>
                <a:br>
                  <a:rPr lang="en-US" sz="1600">
                    <a:solidFill>
                      <a:srgbClr val="002288"/>
                    </a:solidFill>
                    <a:cs typeface="Arial" charset="0"/>
                  </a:rPr>
                </a:br>
                <a:r>
                  <a:rPr lang="en-US" sz="1600">
                    <a:solidFill>
                      <a:srgbClr val="002288"/>
                    </a:solidFill>
                    <a:cs typeface="Arial" charset="0"/>
                  </a:rPr>
                  <a:t>11.44</a:t>
                </a:r>
                <a:br>
                  <a:rPr lang="en-US" sz="1600">
                    <a:solidFill>
                      <a:srgbClr val="002288"/>
                    </a:solidFill>
                    <a:cs typeface="Arial" charset="0"/>
                  </a:rPr>
                </a:br>
                <a:r>
                  <a:rPr lang="en-US" sz="1600">
                    <a:solidFill>
                      <a:srgbClr val="002288"/>
                    </a:solidFill>
                    <a:cs typeface="Arial" charset="0"/>
                  </a:rPr>
                  <a:t>27.00</a:t>
                </a:r>
                <a:br>
                  <a:rPr lang="en-US" sz="1600">
                    <a:solidFill>
                      <a:srgbClr val="002288"/>
                    </a:solidFill>
                    <a:cs typeface="Arial" charset="0"/>
                  </a:rPr>
                </a:br>
                <a:r>
                  <a:rPr lang="en-US" sz="1600">
                    <a:solidFill>
                      <a:srgbClr val="002288"/>
                    </a:solidFill>
                    <a:cs typeface="Arial" charset="0"/>
                  </a:rPr>
                  <a:t>49.09</a:t>
                </a:r>
                <a:endParaRPr lang="en-US" sz="1600"/>
              </a:p>
            </p:txBody>
          </p:sp>
          <p:sp>
            <p:nvSpPr>
              <p:cNvPr id="7205" name="Rectangle 493"/>
              <p:cNvSpPr>
                <a:spLocks noChangeArrowheads="1"/>
              </p:cNvSpPr>
              <p:nvPr/>
            </p:nvSpPr>
            <p:spPr bwMode="auto">
              <a:xfrm>
                <a:off x="2169" y="1564"/>
                <a:ext cx="475" cy="746"/>
              </a:xfrm>
              <a:prstGeom prst="rect">
                <a:avLst/>
              </a:prstGeom>
              <a:solidFill>
                <a:srgbClr val="F0F0F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t">
                  <a:spcBef>
                    <a:spcPct val="0"/>
                  </a:spcBef>
                </a:pPr>
                <a:r>
                  <a:rPr lang="en-US" sz="1600">
                    <a:solidFill>
                      <a:srgbClr val="002288"/>
                    </a:solidFill>
                    <a:cs typeface="Arial" charset="0"/>
                  </a:rPr>
                  <a:t>7</a:t>
                </a:r>
                <a:br>
                  <a:rPr lang="en-US" sz="1600">
                    <a:solidFill>
                      <a:srgbClr val="002288"/>
                    </a:solidFill>
                    <a:cs typeface="Arial" charset="0"/>
                  </a:rPr>
                </a:br>
                <a:r>
                  <a:rPr lang="en-US" sz="1600">
                    <a:solidFill>
                      <a:srgbClr val="002288"/>
                    </a:solidFill>
                    <a:cs typeface="Arial" charset="0"/>
                  </a:rPr>
                  <a:t>2.97</a:t>
                </a:r>
                <a:br>
                  <a:rPr lang="en-US" sz="1600">
                    <a:solidFill>
                      <a:srgbClr val="002288"/>
                    </a:solidFill>
                    <a:cs typeface="Arial" charset="0"/>
                  </a:rPr>
                </a:br>
                <a:r>
                  <a:rPr lang="en-US" sz="1600">
                    <a:solidFill>
                      <a:srgbClr val="002288"/>
                    </a:solidFill>
                    <a:cs typeface="Arial" charset="0"/>
                  </a:rPr>
                  <a:t>7.00</a:t>
                </a:r>
                <a:br>
                  <a:rPr lang="en-US" sz="1600">
                    <a:solidFill>
                      <a:srgbClr val="002288"/>
                    </a:solidFill>
                    <a:cs typeface="Arial" charset="0"/>
                  </a:rPr>
                </a:br>
                <a:r>
                  <a:rPr lang="en-US" sz="1600">
                    <a:solidFill>
                      <a:srgbClr val="002288"/>
                    </a:solidFill>
                    <a:cs typeface="Arial" charset="0"/>
                  </a:rPr>
                  <a:t>58.33</a:t>
                </a:r>
                <a:endParaRPr lang="en-US" sz="1600"/>
              </a:p>
            </p:txBody>
          </p:sp>
          <p:sp>
            <p:nvSpPr>
              <p:cNvPr id="7206" name="Rectangle 492"/>
              <p:cNvSpPr>
                <a:spLocks noChangeArrowheads="1"/>
              </p:cNvSpPr>
              <p:nvPr/>
            </p:nvSpPr>
            <p:spPr bwMode="auto">
              <a:xfrm>
                <a:off x="1646" y="1564"/>
                <a:ext cx="523" cy="746"/>
              </a:xfrm>
              <a:prstGeom prst="rect">
                <a:avLst/>
              </a:prstGeom>
              <a:solidFill>
                <a:srgbClr val="F0F0F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t">
                  <a:spcBef>
                    <a:spcPct val="0"/>
                  </a:spcBef>
                </a:pPr>
                <a:r>
                  <a:rPr lang="en-US" sz="1600" b="1">
                    <a:solidFill>
                      <a:srgbClr val="002288"/>
                    </a:solidFill>
                    <a:cs typeface="Arial" charset="0"/>
                  </a:rPr>
                  <a:t>F </a:t>
                </a:r>
                <a:endParaRPr lang="en-US" sz="1600"/>
              </a:p>
            </p:txBody>
          </p:sp>
          <p:sp>
            <p:nvSpPr>
              <p:cNvPr id="7207" name="Rectangle 490"/>
              <p:cNvSpPr>
                <a:spLocks noChangeArrowheads="1"/>
              </p:cNvSpPr>
              <p:nvPr/>
            </p:nvSpPr>
            <p:spPr bwMode="auto">
              <a:xfrm>
                <a:off x="3840" y="1334"/>
                <a:ext cx="528" cy="230"/>
              </a:xfrm>
              <a:prstGeom prst="rect">
                <a:avLst/>
              </a:prstGeom>
              <a:solidFill>
                <a:srgbClr val="F0F0F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ctr" fontAlgn="t">
                  <a:spcBef>
                    <a:spcPct val="0"/>
                  </a:spcBef>
                </a:pPr>
                <a:r>
                  <a:rPr lang="en-US" sz="1600" b="1">
                    <a:solidFill>
                      <a:srgbClr val="002288"/>
                    </a:solidFill>
                    <a:cs typeface="Arial" charset="0"/>
                  </a:rPr>
                  <a:t>Wind </a:t>
                </a:r>
                <a:endParaRPr lang="en-US" sz="1600"/>
              </a:p>
            </p:txBody>
          </p:sp>
          <p:sp>
            <p:nvSpPr>
              <p:cNvPr id="7208" name="Rectangle 489"/>
              <p:cNvSpPr>
                <a:spLocks noChangeArrowheads="1"/>
              </p:cNvSpPr>
              <p:nvPr/>
            </p:nvSpPr>
            <p:spPr bwMode="auto">
              <a:xfrm>
                <a:off x="3119" y="1334"/>
                <a:ext cx="721" cy="230"/>
              </a:xfrm>
              <a:prstGeom prst="rect">
                <a:avLst/>
              </a:prstGeom>
              <a:solidFill>
                <a:srgbClr val="F0F0F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ctr" fontAlgn="t">
                  <a:spcBef>
                    <a:spcPct val="0"/>
                  </a:spcBef>
                </a:pPr>
                <a:r>
                  <a:rPr lang="en-US" sz="1600" b="1">
                    <a:solidFill>
                      <a:srgbClr val="002288"/>
                    </a:solidFill>
                    <a:cs typeface="Arial" charset="0"/>
                  </a:rPr>
                  <a:t>Vodafone </a:t>
                </a:r>
                <a:endParaRPr lang="en-US" sz="1600"/>
              </a:p>
            </p:txBody>
          </p:sp>
          <p:sp>
            <p:nvSpPr>
              <p:cNvPr id="7209" name="Rectangle 488"/>
              <p:cNvSpPr>
                <a:spLocks noChangeArrowheads="1"/>
              </p:cNvSpPr>
              <p:nvPr/>
            </p:nvSpPr>
            <p:spPr bwMode="auto">
              <a:xfrm>
                <a:off x="2644" y="1334"/>
                <a:ext cx="475" cy="230"/>
              </a:xfrm>
              <a:prstGeom prst="rect">
                <a:avLst/>
              </a:prstGeom>
              <a:solidFill>
                <a:srgbClr val="F0F0F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ctr" fontAlgn="t">
                  <a:spcBef>
                    <a:spcPct val="0"/>
                  </a:spcBef>
                </a:pPr>
                <a:r>
                  <a:rPr lang="en-US" sz="1600" b="1">
                    <a:solidFill>
                      <a:srgbClr val="002288"/>
                    </a:solidFill>
                    <a:cs typeface="Arial" charset="0"/>
                  </a:rPr>
                  <a:t>Tim </a:t>
                </a:r>
                <a:endParaRPr lang="en-US" sz="1600"/>
              </a:p>
            </p:txBody>
          </p:sp>
          <p:sp>
            <p:nvSpPr>
              <p:cNvPr id="7210" name="Rectangle 487"/>
              <p:cNvSpPr>
                <a:spLocks noChangeArrowheads="1"/>
              </p:cNvSpPr>
              <p:nvPr/>
            </p:nvSpPr>
            <p:spPr bwMode="auto">
              <a:xfrm>
                <a:off x="2169" y="1334"/>
                <a:ext cx="475" cy="230"/>
              </a:xfrm>
              <a:prstGeom prst="rect">
                <a:avLst/>
              </a:prstGeom>
              <a:solidFill>
                <a:srgbClr val="F0F0F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ctr" fontAlgn="t">
                  <a:spcBef>
                    <a:spcPct val="0"/>
                  </a:spcBef>
                </a:pPr>
                <a:r>
                  <a:rPr lang="en-US" sz="1600" b="1">
                    <a:solidFill>
                      <a:srgbClr val="002288"/>
                    </a:solidFill>
                    <a:cs typeface="Arial" charset="0"/>
                  </a:rPr>
                  <a:t>Tre </a:t>
                </a:r>
                <a:endParaRPr lang="en-US" sz="1600"/>
              </a:p>
            </p:txBody>
          </p:sp>
          <p:sp>
            <p:nvSpPr>
              <p:cNvPr id="7211" name="Rectangle 485"/>
              <p:cNvSpPr>
                <a:spLocks noChangeArrowheads="1"/>
              </p:cNvSpPr>
              <p:nvPr/>
            </p:nvSpPr>
            <p:spPr bwMode="auto">
              <a:xfrm>
                <a:off x="4368" y="1104"/>
                <a:ext cx="576" cy="460"/>
              </a:xfrm>
              <a:prstGeom prst="rect">
                <a:avLst/>
              </a:prstGeom>
              <a:solidFill>
                <a:srgbClr val="F0F0F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ctr" fontAlgn="t">
                  <a:spcBef>
                    <a:spcPct val="0"/>
                  </a:spcBef>
                </a:pPr>
                <a:r>
                  <a:rPr lang="en-US" sz="1600" b="1">
                    <a:solidFill>
                      <a:srgbClr val="002288"/>
                    </a:solidFill>
                    <a:cs typeface="Arial" charset="0"/>
                  </a:rPr>
                  <a:t>Total</a:t>
                </a:r>
                <a:endParaRPr lang="en-US" sz="1600"/>
              </a:p>
            </p:txBody>
          </p:sp>
          <p:sp>
            <p:nvSpPr>
              <p:cNvPr id="7212" name="Rectangle 481"/>
              <p:cNvSpPr>
                <a:spLocks noChangeArrowheads="1"/>
              </p:cNvSpPr>
              <p:nvPr/>
            </p:nvSpPr>
            <p:spPr bwMode="auto">
              <a:xfrm>
                <a:off x="2169" y="1104"/>
                <a:ext cx="2199" cy="230"/>
              </a:xfrm>
              <a:prstGeom prst="rect">
                <a:avLst/>
              </a:prstGeom>
              <a:solidFill>
                <a:srgbClr val="F0F0F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ctr" fontAlgn="t">
                  <a:spcBef>
                    <a:spcPct val="0"/>
                  </a:spcBef>
                </a:pPr>
                <a:r>
                  <a:rPr lang="en-US" sz="1600" b="1">
                    <a:solidFill>
                      <a:srgbClr val="002288"/>
                    </a:solidFill>
                    <a:cs typeface="Arial" charset="0"/>
                  </a:rPr>
                  <a:t>operatore</a:t>
                </a:r>
                <a:endParaRPr lang="en-US" sz="1600"/>
              </a:p>
            </p:txBody>
          </p:sp>
          <p:sp>
            <p:nvSpPr>
              <p:cNvPr id="7213" name="Rectangle 480"/>
              <p:cNvSpPr>
                <a:spLocks noChangeArrowheads="1"/>
              </p:cNvSpPr>
              <p:nvPr/>
            </p:nvSpPr>
            <p:spPr bwMode="auto">
              <a:xfrm>
                <a:off x="1646" y="1104"/>
                <a:ext cx="523" cy="460"/>
              </a:xfrm>
              <a:prstGeom prst="rect">
                <a:avLst/>
              </a:prstGeom>
              <a:solidFill>
                <a:srgbClr val="F0F0F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ctr" fontAlgn="t">
                  <a:spcBef>
                    <a:spcPct val="0"/>
                  </a:spcBef>
                </a:pPr>
                <a:r>
                  <a:rPr lang="en-US" sz="1600" b="1">
                    <a:solidFill>
                      <a:srgbClr val="002288"/>
                    </a:solidFill>
                    <a:cs typeface="Arial" charset="0"/>
                  </a:rPr>
                  <a:t>sesso</a:t>
                </a:r>
                <a:endParaRPr lang="en-US" sz="1600"/>
              </a:p>
            </p:txBody>
          </p:sp>
          <p:sp>
            <p:nvSpPr>
              <p:cNvPr id="7214" name="Rectangle 474"/>
              <p:cNvSpPr>
                <a:spLocks noChangeArrowheads="1"/>
              </p:cNvSpPr>
              <p:nvPr/>
            </p:nvSpPr>
            <p:spPr bwMode="auto">
              <a:xfrm>
                <a:off x="1646" y="868"/>
                <a:ext cx="3298" cy="236"/>
              </a:xfrm>
              <a:prstGeom prst="rect">
                <a:avLst/>
              </a:prstGeom>
              <a:solidFill>
                <a:srgbClr val="F0F0F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ctr" fontAlgn="t">
                  <a:spcBef>
                    <a:spcPct val="0"/>
                  </a:spcBef>
                </a:pPr>
                <a:r>
                  <a:rPr lang="en-US" sz="1600" b="1" dirty="0">
                    <a:solidFill>
                      <a:srgbClr val="002288"/>
                    </a:solidFill>
                    <a:cs typeface="Arial" charset="0"/>
                  </a:rPr>
                  <a:t>Table of </a:t>
                </a:r>
                <a:r>
                  <a:rPr lang="en-US" sz="1600" b="1" dirty="0" err="1">
                    <a:solidFill>
                      <a:srgbClr val="002288"/>
                    </a:solidFill>
                    <a:cs typeface="Arial" charset="0"/>
                  </a:rPr>
                  <a:t>sesso</a:t>
                </a:r>
                <a:r>
                  <a:rPr lang="en-US" sz="1600" b="1" dirty="0">
                    <a:solidFill>
                      <a:srgbClr val="002288"/>
                    </a:solidFill>
                    <a:cs typeface="Arial" charset="0"/>
                  </a:rPr>
                  <a:t> by </a:t>
                </a:r>
                <a:r>
                  <a:rPr lang="en-US" sz="1600" b="1" dirty="0" err="1">
                    <a:solidFill>
                      <a:srgbClr val="002288"/>
                    </a:solidFill>
                    <a:cs typeface="Arial" charset="0"/>
                  </a:rPr>
                  <a:t>operatore</a:t>
                </a:r>
                <a:endParaRPr lang="en-US" sz="1600" dirty="0"/>
              </a:p>
            </p:txBody>
          </p:sp>
          <p:sp>
            <p:nvSpPr>
              <p:cNvPr id="7215" name="Line 510"/>
              <p:cNvSpPr>
                <a:spLocks noChangeShapeType="1"/>
              </p:cNvSpPr>
              <p:nvPr/>
            </p:nvSpPr>
            <p:spPr bwMode="auto">
              <a:xfrm>
                <a:off x="1646" y="868"/>
                <a:ext cx="3298" cy="0"/>
              </a:xfrm>
              <a:prstGeom prst="line">
                <a:avLst/>
              </a:prstGeom>
              <a:noFill/>
              <a:ln w="12700" cap="sq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7216" name="Line 531"/>
              <p:cNvSpPr>
                <a:spLocks noChangeShapeType="1"/>
              </p:cNvSpPr>
              <p:nvPr/>
            </p:nvSpPr>
            <p:spPr bwMode="auto">
              <a:xfrm>
                <a:off x="1646" y="1104"/>
                <a:ext cx="329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7217" name="Line 534"/>
              <p:cNvSpPr>
                <a:spLocks noChangeShapeType="1"/>
              </p:cNvSpPr>
              <p:nvPr/>
            </p:nvSpPr>
            <p:spPr bwMode="auto">
              <a:xfrm>
                <a:off x="2169" y="1104"/>
                <a:ext cx="0" cy="235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7218" name="Line 536"/>
              <p:cNvSpPr>
                <a:spLocks noChangeShapeType="1"/>
              </p:cNvSpPr>
              <p:nvPr/>
            </p:nvSpPr>
            <p:spPr bwMode="auto">
              <a:xfrm>
                <a:off x="4368" y="1104"/>
                <a:ext cx="0" cy="235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7219" name="Line 538"/>
              <p:cNvSpPr>
                <a:spLocks noChangeShapeType="1"/>
              </p:cNvSpPr>
              <p:nvPr/>
            </p:nvSpPr>
            <p:spPr bwMode="auto">
              <a:xfrm>
                <a:off x="2169" y="1334"/>
                <a:ext cx="2199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7220" name="Line 541"/>
              <p:cNvSpPr>
                <a:spLocks noChangeShapeType="1"/>
              </p:cNvSpPr>
              <p:nvPr/>
            </p:nvSpPr>
            <p:spPr bwMode="auto">
              <a:xfrm>
                <a:off x="2644" y="1334"/>
                <a:ext cx="0" cy="212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7221" name="Line 543"/>
              <p:cNvSpPr>
                <a:spLocks noChangeShapeType="1"/>
              </p:cNvSpPr>
              <p:nvPr/>
            </p:nvSpPr>
            <p:spPr bwMode="auto">
              <a:xfrm>
                <a:off x="3119" y="1334"/>
                <a:ext cx="0" cy="212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7222" name="Line 545"/>
              <p:cNvSpPr>
                <a:spLocks noChangeShapeType="1"/>
              </p:cNvSpPr>
              <p:nvPr/>
            </p:nvSpPr>
            <p:spPr bwMode="auto">
              <a:xfrm>
                <a:off x="3840" y="1334"/>
                <a:ext cx="0" cy="212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7223" name="Line 547"/>
              <p:cNvSpPr>
                <a:spLocks noChangeShapeType="1"/>
              </p:cNvSpPr>
              <p:nvPr/>
            </p:nvSpPr>
            <p:spPr bwMode="auto">
              <a:xfrm>
                <a:off x="1646" y="1564"/>
                <a:ext cx="329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7224" name="Line 560"/>
              <p:cNvSpPr>
                <a:spLocks noChangeShapeType="1"/>
              </p:cNvSpPr>
              <p:nvPr/>
            </p:nvSpPr>
            <p:spPr bwMode="auto">
              <a:xfrm>
                <a:off x="1646" y="2310"/>
                <a:ext cx="329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7225" name="Line 512"/>
              <p:cNvSpPr>
                <a:spLocks noChangeShapeType="1"/>
              </p:cNvSpPr>
              <p:nvPr/>
            </p:nvSpPr>
            <p:spPr bwMode="auto">
              <a:xfrm>
                <a:off x="1646" y="868"/>
                <a:ext cx="0" cy="2591"/>
              </a:xfrm>
              <a:prstGeom prst="line">
                <a:avLst/>
              </a:prstGeom>
              <a:noFill/>
              <a:ln w="12700" cap="sq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7226" name="Line 513"/>
              <p:cNvSpPr>
                <a:spLocks noChangeShapeType="1"/>
              </p:cNvSpPr>
              <p:nvPr/>
            </p:nvSpPr>
            <p:spPr bwMode="auto">
              <a:xfrm>
                <a:off x="4944" y="868"/>
                <a:ext cx="0" cy="2591"/>
              </a:xfrm>
              <a:prstGeom prst="line">
                <a:avLst/>
              </a:prstGeom>
              <a:noFill/>
              <a:ln w="12700" cap="sq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7227" name="Line 573"/>
              <p:cNvSpPr>
                <a:spLocks noChangeShapeType="1"/>
              </p:cNvSpPr>
              <p:nvPr/>
            </p:nvSpPr>
            <p:spPr bwMode="auto">
              <a:xfrm>
                <a:off x="1646" y="3057"/>
                <a:ext cx="329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7228" name="Line 511"/>
              <p:cNvSpPr>
                <a:spLocks noChangeShapeType="1"/>
              </p:cNvSpPr>
              <p:nvPr/>
            </p:nvSpPr>
            <p:spPr bwMode="auto">
              <a:xfrm>
                <a:off x="1646" y="3459"/>
                <a:ext cx="3298" cy="0"/>
              </a:xfrm>
              <a:prstGeom prst="line">
                <a:avLst/>
              </a:prstGeom>
              <a:noFill/>
              <a:ln w="12700" cap="sq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</p:grpSp>
      </p:grpSp>
      <p:sp>
        <p:nvSpPr>
          <p:cNvPr id="7172" name="Text Box 601"/>
          <p:cNvSpPr txBox="1">
            <a:spLocks noChangeArrowheads="1"/>
          </p:cNvSpPr>
          <p:nvPr/>
        </p:nvSpPr>
        <p:spPr bwMode="auto">
          <a:xfrm>
            <a:off x="2487612" y="1457910"/>
            <a:ext cx="2362200" cy="663575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it-IT" dirty="0"/>
              <a:t>Frequenze congiunte assolute e relative</a:t>
            </a:r>
            <a:endParaRPr lang="en-US" dirty="0"/>
          </a:p>
        </p:txBody>
      </p:sp>
      <p:sp>
        <p:nvSpPr>
          <p:cNvPr id="7173" name="Line 603"/>
          <p:cNvSpPr>
            <a:spLocks noChangeShapeType="1"/>
          </p:cNvSpPr>
          <p:nvPr/>
        </p:nvSpPr>
        <p:spPr bwMode="auto">
          <a:xfrm rot="16664075" flipH="1" flipV="1">
            <a:off x="2810097" y="2618550"/>
            <a:ext cx="1302606" cy="119173"/>
          </a:xfrm>
          <a:prstGeom prst="line">
            <a:avLst/>
          </a:prstGeom>
          <a:noFill/>
          <a:ln w="22225">
            <a:solidFill>
              <a:srgbClr val="FF0000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7174" name="Oval 604"/>
          <p:cNvSpPr>
            <a:spLocks noChangeArrowheads="1"/>
          </p:cNvSpPr>
          <p:nvPr/>
        </p:nvSpPr>
        <p:spPr bwMode="auto">
          <a:xfrm>
            <a:off x="2895600" y="3315494"/>
            <a:ext cx="838200" cy="533400"/>
          </a:xfrm>
          <a:prstGeom prst="ellipse">
            <a:avLst/>
          </a:prstGeom>
          <a:noFill/>
          <a:ln w="22225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7175" name="Text Box 605"/>
          <p:cNvSpPr txBox="1">
            <a:spLocks noChangeArrowheads="1"/>
          </p:cNvSpPr>
          <p:nvPr/>
        </p:nvSpPr>
        <p:spPr bwMode="auto">
          <a:xfrm>
            <a:off x="5914945" y="1169194"/>
            <a:ext cx="3200400" cy="938212"/>
          </a:xfrm>
          <a:prstGeom prst="rect">
            <a:avLst/>
          </a:prstGeom>
          <a:solidFill>
            <a:schemeClr val="bg1"/>
          </a:solidFill>
          <a:ln w="22225" algn="ctr">
            <a:noFill/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it-IT" dirty="0"/>
              <a:t>Distribuzioni marginali: frequenze marginali assolute e relative </a:t>
            </a:r>
            <a:endParaRPr lang="en-US" dirty="0"/>
          </a:p>
        </p:txBody>
      </p:sp>
      <p:sp>
        <p:nvSpPr>
          <p:cNvPr id="7176" name="Line 606"/>
          <p:cNvSpPr>
            <a:spLocks noChangeShapeType="1"/>
          </p:cNvSpPr>
          <p:nvPr/>
        </p:nvSpPr>
        <p:spPr bwMode="auto">
          <a:xfrm rot="16664075" flipH="1">
            <a:off x="6620985" y="2629375"/>
            <a:ext cx="1412346" cy="93505"/>
          </a:xfrm>
          <a:prstGeom prst="line">
            <a:avLst/>
          </a:prstGeom>
          <a:noFill/>
          <a:ln w="22225">
            <a:solidFill>
              <a:srgbClr val="FF0000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7177" name="Oval 607"/>
          <p:cNvSpPr>
            <a:spLocks noChangeArrowheads="1"/>
          </p:cNvSpPr>
          <p:nvPr/>
        </p:nvSpPr>
        <p:spPr bwMode="auto">
          <a:xfrm>
            <a:off x="6476998" y="3353482"/>
            <a:ext cx="990600" cy="609600"/>
          </a:xfrm>
          <a:prstGeom prst="ellipse">
            <a:avLst/>
          </a:prstGeom>
          <a:noFill/>
          <a:ln w="22225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7178" name="Text Box 608"/>
          <p:cNvSpPr txBox="1">
            <a:spLocks noChangeArrowheads="1"/>
          </p:cNvSpPr>
          <p:nvPr/>
        </p:nvSpPr>
        <p:spPr bwMode="auto">
          <a:xfrm>
            <a:off x="426677" y="4379957"/>
            <a:ext cx="1447800" cy="1200329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it-IT" dirty="0"/>
              <a:t>Frequenze </a:t>
            </a:r>
            <a:r>
              <a:rPr lang="it-IT" dirty="0" smtClean="0"/>
              <a:t>subordinate di riga e colonna</a:t>
            </a:r>
            <a:endParaRPr lang="en-US" dirty="0"/>
          </a:p>
        </p:txBody>
      </p:sp>
      <p:sp>
        <p:nvSpPr>
          <p:cNvPr id="7179" name="Oval 609"/>
          <p:cNvSpPr>
            <a:spLocks noChangeArrowheads="1"/>
          </p:cNvSpPr>
          <p:nvPr/>
        </p:nvSpPr>
        <p:spPr bwMode="auto">
          <a:xfrm>
            <a:off x="2901951" y="4953000"/>
            <a:ext cx="914400" cy="533400"/>
          </a:xfrm>
          <a:prstGeom prst="ellipse">
            <a:avLst/>
          </a:prstGeom>
          <a:noFill/>
          <a:ln w="22225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7180" name="Line 610"/>
          <p:cNvSpPr>
            <a:spLocks noChangeShapeType="1"/>
          </p:cNvSpPr>
          <p:nvPr/>
        </p:nvSpPr>
        <p:spPr bwMode="auto">
          <a:xfrm rot="10409078" flipH="1" flipV="1">
            <a:off x="1902667" y="4724432"/>
            <a:ext cx="971095" cy="552145"/>
          </a:xfrm>
          <a:prstGeom prst="line">
            <a:avLst/>
          </a:prstGeom>
          <a:noFill/>
          <a:ln w="22225">
            <a:solidFill>
              <a:srgbClr val="FF0000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7181" name="Oval 611"/>
          <p:cNvSpPr>
            <a:spLocks noChangeArrowheads="1"/>
          </p:cNvSpPr>
          <p:nvPr/>
        </p:nvSpPr>
        <p:spPr bwMode="auto">
          <a:xfrm>
            <a:off x="4495800" y="5685631"/>
            <a:ext cx="990600" cy="609600"/>
          </a:xfrm>
          <a:prstGeom prst="ellipse">
            <a:avLst/>
          </a:prstGeom>
          <a:noFill/>
          <a:ln w="22225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7182" name="Line 616"/>
          <p:cNvSpPr>
            <a:spLocks noChangeShapeType="1"/>
          </p:cNvSpPr>
          <p:nvPr/>
        </p:nvSpPr>
        <p:spPr bwMode="auto">
          <a:xfrm flipH="1">
            <a:off x="4849811" y="1970087"/>
            <a:ext cx="2526060" cy="3729831"/>
          </a:xfrm>
          <a:prstGeom prst="line">
            <a:avLst/>
          </a:prstGeom>
          <a:noFill/>
          <a:ln w="22225">
            <a:solidFill>
              <a:srgbClr val="FF0000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61" name="AutoShape 2"/>
          <p:cNvSpPr>
            <a:spLocks noChangeArrowheads="1"/>
          </p:cNvSpPr>
          <p:nvPr/>
        </p:nvSpPr>
        <p:spPr bwMode="auto">
          <a:xfrm>
            <a:off x="8385948" y="6476998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62" name="AutoShape 2"/>
          <p:cNvSpPr>
            <a:spLocks noChangeArrowheads="1"/>
          </p:cNvSpPr>
          <p:nvPr/>
        </p:nvSpPr>
        <p:spPr bwMode="auto">
          <a:xfrm>
            <a:off x="7696200" y="6477000"/>
            <a:ext cx="355452" cy="290514"/>
          </a:xfrm>
          <a:prstGeom prst="homePlate">
            <a:avLst>
              <a:gd name="adj" fmla="val 13767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63" name="AutoShape 2"/>
          <p:cNvSpPr>
            <a:spLocks noChangeArrowheads="1"/>
          </p:cNvSpPr>
          <p:nvPr/>
        </p:nvSpPr>
        <p:spPr bwMode="auto">
          <a:xfrm>
            <a:off x="8055600" y="6476999"/>
            <a:ext cx="355452" cy="290514"/>
          </a:xfrm>
          <a:prstGeom prst="chevron">
            <a:avLst>
              <a:gd name="adj" fmla="val 16049"/>
            </a:avLst>
          </a:prstGeom>
          <a:solidFill>
            <a:schemeClr val="accent1">
              <a:lumMod val="90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64" name="AutoShape 2"/>
          <p:cNvSpPr>
            <a:spLocks noChangeArrowheads="1"/>
          </p:cNvSpPr>
          <p:nvPr/>
        </p:nvSpPr>
        <p:spPr bwMode="auto">
          <a:xfrm>
            <a:off x="8719477" y="6477000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5" grpId="0" animBg="1"/>
      <p:bldP spid="7176" grpId="0" animBg="1"/>
      <p:bldP spid="7177" grpId="0" animBg="1"/>
      <p:bldP spid="7178" grpId="0"/>
      <p:bldP spid="7179" grpId="0" animBg="1"/>
      <p:bldP spid="7180" grpId="0" animBg="1"/>
      <p:bldP spid="7181" grpId="0" animBg="1"/>
      <p:bldP spid="718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76200"/>
            <a:ext cx="8229600" cy="1143000"/>
          </a:xfrm>
          <a:noFill/>
        </p:spPr>
        <p:txBody>
          <a:bodyPr/>
          <a:lstStyle/>
          <a:p>
            <a:pPr eaLnBrk="1" hangingPunct="1"/>
            <a:r>
              <a:rPr lang="it-IT" sz="4000" dirty="0" smtClean="0">
                <a:solidFill>
                  <a:srgbClr val="FF9900"/>
                </a:solidFill>
              </a:rPr>
              <a:t>Output PROC FREQ </a:t>
            </a:r>
            <a:r>
              <a:rPr lang="it-IT" sz="4000" dirty="0" smtClean="0">
                <a:solidFill>
                  <a:srgbClr val="FF9900"/>
                </a:solidFill>
              </a:rPr>
              <a:t>– Esempio 1 </a:t>
            </a:r>
            <a:endParaRPr lang="en-US" sz="4000" dirty="0" smtClean="0">
              <a:solidFill>
                <a:srgbClr val="FF9900"/>
              </a:solidFill>
            </a:endParaRPr>
          </a:p>
        </p:txBody>
      </p:sp>
      <p:grpSp>
        <p:nvGrpSpPr>
          <p:cNvPr id="8195" name="Group 3"/>
          <p:cNvGrpSpPr>
            <a:grpSpLocks/>
          </p:cNvGrpSpPr>
          <p:nvPr/>
        </p:nvGrpSpPr>
        <p:grpSpPr bwMode="auto">
          <a:xfrm>
            <a:off x="1219200" y="2668588"/>
            <a:ext cx="6629400" cy="4113212"/>
            <a:chOff x="768" y="868"/>
            <a:chExt cx="4176" cy="2591"/>
          </a:xfrm>
        </p:grpSpPr>
        <p:sp>
          <p:nvSpPr>
            <p:cNvPr id="8213" name="Rectangle 4"/>
            <p:cNvSpPr>
              <a:spLocks noChangeArrowheads="1"/>
            </p:cNvSpPr>
            <p:nvPr/>
          </p:nvSpPr>
          <p:spPr bwMode="auto">
            <a:xfrm>
              <a:off x="768" y="868"/>
              <a:ext cx="878" cy="738"/>
            </a:xfrm>
            <a:prstGeom prst="rect">
              <a:avLst/>
            </a:prstGeom>
            <a:solidFill>
              <a:srgbClr val="F0F0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t">
                <a:spcBef>
                  <a:spcPct val="0"/>
                </a:spcBef>
              </a:pPr>
              <a:r>
                <a:rPr lang="en-US" sz="1600" b="1">
                  <a:solidFill>
                    <a:srgbClr val="002288"/>
                  </a:solidFill>
                  <a:cs typeface="Arial" charset="0"/>
                </a:rPr>
                <a:t>Frequency </a:t>
              </a:r>
              <a:br>
                <a:rPr lang="en-US" sz="1600" b="1">
                  <a:solidFill>
                    <a:srgbClr val="002288"/>
                  </a:solidFill>
                  <a:cs typeface="Arial" charset="0"/>
                </a:rPr>
              </a:br>
              <a:r>
                <a:rPr lang="en-US" sz="1600" b="1">
                  <a:solidFill>
                    <a:srgbClr val="002288"/>
                  </a:solidFill>
                  <a:cs typeface="Arial" charset="0"/>
                </a:rPr>
                <a:t>Percent </a:t>
              </a:r>
              <a:br>
                <a:rPr lang="en-US" sz="1600" b="1">
                  <a:solidFill>
                    <a:srgbClr val="002288"/>
                  </a:solidFill>
                  <a:cs typeface="Arial" charset="0"/>
                </a:rPr>
              </a:br>
              <a:r>
                <a:rPr lang="en-US" sz="1600" b="1">
                  <a:solidFill>
                    <a:srgbClr val="002288"/>
                  </a:solidFill>
                  <a:cs typeface="Arial" charset="0"/>
                </a:rPr>
                <a:t>Row Pct </a:t>
              </a:r>
              <a:br>
                <a:rPr lang="en-US" sz="1600" b="1">
                  <a:solidFill>
                    <a:srgbClr val="002288"/>
                  </a:solidFill>
                  <a:cs typeface="Arial" charset="0"/>
                </a:rPr>
              </a:br>
              <a:r>
                <a:rPr lang="en-US" sz="1600" b="1">
                  <a:solidFill>
                    <a:srgbClr val="002288"/>
                  </a:solidFill>
                  <a:cs typeface="Arial" charset="0"/>
                </a:rPr>
                <a:t>Col Pct </a:t>
              </a:r>
              <a:endParaRPr lang="en-US" sz="1600"/>
            </a:p>
          </p:txBody>
        </p:sp>
        <p:sp>
          <p:nvSpPr>
            <p:cNvPr id="8214" name="Line 5"/>
            <p:cNvSpPr>
              <a:spLocks noChangeShapeType="1"/>
            </p:cNvSpPr>
            <p:nvPr/>
          </p:nvSpPr>
          <p:spPr bwMode="auto">
            <a:xfrm>
              <a:off x="768" y="868"/>
              <a:ext cx="878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8215" name="Line 6"/>
            <p:cNvSpPr>
              <a:spLocks noChangeShapeType="1"/>
            </p:cNvSpPr>
            <p:nvPr/>
          </p:nvSpPr>
          <p:spPr bwMode="auto">
            <a:xfrm>
              <a:off x="768" y="1606"/>
              <a:ext cx="878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8216" name="Line 7"/>
            <p:cNvSpPr>
              <a:spLocks noChangeShapeType="1"/>
            </p:cNvSpPr>
            <p:nvPr/>
          </p:nvSpPr>
          <p:spPr bwMode="auto">
            <a:xfrm>
              <a:off x="768" y="868"/>
              <a:ext cx="0" cy="738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8217" name="Line 8"/>
            <p:cNvSpPr>
              <a:spLocks noChangeShapeType="1"/>
            </p:cNvSpPr>
            <p:nvPr/>
          </p:nvSpPr>
          <p:spPr bwMode="auto">
            <a:xfrm>
              <a:off x="1646" y="868"/>
              <a:ext cx="0" cy="738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grpSp>
          <p:nvGrpSpPr>
            <p:cNvPr id="8218" name="Group 9"/>
            <p:cNvGrpSpPr>
              <a:grpSpLocks/>
            </p:cNvGrpSpPr>
            <p:nvPr/>
          </p:nvGrpSpPr>
          <p:grpSpPr bwMode="auto">
            <a:xfrm>
              <a:off x="1646" y="868"/>
              <a:ext cx="3298" cy="2591"/>
              <a:chOff x="1646" y="868"/>
              <a:chExt cx="3298" cy="2591"/>
            </a:xfrm>
          </p:grpSpPr>
          <p:sp>
            <p:nvSpPr>
              <p:cNvPr id="8219" name="Rectangle 10"/>
              <p:cNvSpPr>
                <a:spLocks noChangeArrowheads="1"/>
              </p:cNvSpPr>
              <p:nvPr/>
            </p:nvSpPr>
            <p:spPr bwMode="auto">
              <a:xfrm>
                <a:off x="4368" y="3057"/>
                <a:ext cx="576" cy="402"/>
              </a:xfrm>
              <a:prstGeom prst="rect">
                <a:avLst/>
              </a:prstGeom>
              <a:solidFill>
                <a:srgbClr val="F0F0F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t">
                  <a:spcBef>
                    <a:spcPct val="0"/>
                  </a:spcBef>
                </a:pPr>
                <a:r>
                  <a:rPr lang="en-US" sz="1600">
                    <a:solidFill>
                      <a:srgbClr val="002288"/>
                    </a:solidFill>
                    <a:cs typeface="Arial" charset="0"/>
                  </a:rPr>
                  <a:t>236</a:t>
                </a:r>
                <a:br>
                  <a:rPr lang="en-US" sz="1600">
                    <a:solidFill>
                      <a:srgbClr val="002288"/>
                    </a:solidFill>
                    <a:cs typeface="Arial" charset="0"/>
                  </a:rPr>
                </a:br>
                <a:r>
                  <a:rPr lang="en-US" sz="1600">
                    <a:solidFill>
                      <a:srgbClr val="002288"/>
                    </a:solidFill>
                    <a:cs typeface="Arial" charset="0"/>
                  </a:rPr>
                  <a:t>100.00</a:t>
                </a:r>
                <a:endParaRPr lang="en-US" sz="1600"/>
              </a:p>
            </p:txBody>
          </p:sp>
          <p:sp>
            <p:nvSpPr>
              <p:cNvPr id="8220" name="Rectangle 11"/>
              <p:cNvSpPr>
                <a:spLocks noChangeArrowheads="1"/>
              </p:cNvSpPr>
              <p:nvPr/>
            </p:nvSpPr>
            <p:spPr bwMode="auto">
              <a:xfrm>
                <a:off x="3840" y="3057"/>
                <a:ext cx="528" cy="402"/>
              </a:xfrm>
              <a:prstGeom prst="rect">
                <a:avLst/>
              </a:prstGeom>
              <a:solidFill>
                <a:srgbClr val="F0F0F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t">
                  <a:spcBef>
                    <a:spcPct val="0"/>
                  </a:spcBef>
                </a:pPr>
                <a:r>
                  <a:rPr lang="en-US" sz="1600">
                    <a:solidFill>
                      <a:srgbClr val="002288"/>
                    </a:solidFill>
                    <a:cs typeface="Arial" charset="0"/>
                  </a:rPr>
                  <a:t>15</a:t>
                </a:r>
                <a:br>
                  <a:rPr lang="en-US" sz="1600">
                    <a:solidFill>
                      <a:srgbClr val="002288"/>
                    </a:solidFill>
                    <a:cs typeface="Arial" charset="0"/>
                  </a:rPr>
                </a:br>
                <a:r>
                  <a:rPr lang="en-US" sz="1600">
                    <a:solidFill>
                      <a:srgbClr val="002288"/>
                    </a:solidFill>
                    <a:cs typeface="Arial" charset="0"/>
                  </a:rPr>
                  <a:t>6.36</a:t>
                </a:r>
                <a:endParaRPr lang="en-US" sz="1600"/>
              </a:p>
            </p:txBody>
          </p:sp>
          <p:sp>
            <p:nvSpPr>
              <p:cNvPr id="8221" name="Rectangle 12"/>
              <p:cNvSpPr>
                <a:spLocks noChangeArrowheads="1"/>
              </p:cNvSpPr>
              <p:nvPr/>
            </p:nvSpPr>
            <p:spPr bwMode="auto">
              <a:xfrm>
                <a:off x="3119" y="3057"/>
                <a:ext cx="721" cy="402"/>
              </a:xfrm>
              <a:prstGeom prst="rect">
                <a:avLst/>
              </a:prstGeom>
              <a:solidFill>
                <a:srgbClr val="F0F0F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t">
                  <a:spcBef>
                    <a:spcPct val="0"/>
                  </a:spcBef>
                </a:pPr>
                <a:r>
                  <a:rPr lang="en-US" sz="1600">
                    <a:solidFill>
                      <a:srgbClr val="002288"/>
                    </a:solidFill>
                    <a:cs typeface="Arial" charset="0"/>
                  </a:rPr>
                  <a:t>154</a:t>
                </a:r>
                <a:br>
                  <a:rPr lang="en-US" sz="1600">
                    <a:solidFill>
                      <a:srgbClr val="002288"/>
                    </a:solidFill>
                    <a:cs typeface="Arial" charset="0"/>
                  </a:rPr>
                </a:br>
                <a:r>
                  <a:rPr lang="en-US" sz="1600">
                    <a:solidFill>
                      <a:srgbClr val="002288"/>
                    </a:solidFill>
                    <a:cs typeface="Arial" charset="0"/>
                  </a:rPr>
                  <a:t>65.25</a:t>
                </a:r>
                <a:endParaRPr lang="en-US" sz="1600"/>
              </a:p>
            </p:txBody>
          </p:sp>
          <p:sp>
            <p:nvSpPr>
              <p:cNvPr id="8222" name="Rectangle 13"/>
              <p:cNvSpPr>
                <a:spLocks noChangeArrowheads="1"/>
              </p:cNvSpPr>
              <p:nvPr/>
            </p:nvSpPr>
            <p:spPr bwMode="auto">
              <a:xfrm>
                <a:off x="2644" y="3057"/>
                <a:ext cx="475" cy="402"/>
              </a:xfrm>
              <a:prstGeom prst="rect">
                <a:avLst/>
              </a:prstGeom>
              <a:solidFill>
                <a:srgbClr val="F0F0F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t">
                  <a:spcBef>
                    <a:spcPct val="0"/>
                  </a:spcBef>
                </a:pPr>
                <a:r>
                  <a:rPr lang="en-US" sz="1600">
                    <a:solidFill>
                      <a:srgbClr val="002288"/>
                    </a:solidFill>
                    <a:cs typeface="Arial" charset="0"/>
                  </a:rPr>
                  <a:t>55</a:t>
                </a:r>
                <a:br>
                  <a:rPr lang="en-US" sz="1600">
                    <a:solidFill>
                      <a:srgbClr val="002288"/>
                    </a:solidFill>
                    <a:cs typeface="Arial" charset="0"/>
                  </a:rPr>
                </a:br>
                <a:r>
                  <a:rPr lang="en-US" sz="1600">
                    <a:solidFill>
                      <a:srgbClr val="002288"/>
                    </a:solidFill>
                    <a:cs typeface="Arial" charset="0"/>
                  </a:rPr>
                  <a:t>23.31</a:t>
                </a:r>
                <a:endParaRPr lang="en-US" sz="1600"/>
              </a:p>
            </p:txBody>
          </p:sp>
          <p:sp>
            <p:nvSpPr>
              <p:cNvPr id="8223" name="Rectangle 14"/>
              <p:cNvSpPr>
                <a:spLocks noChangeArrowheads="1"/>
              </p:cNvSpPr>
              <p:nvPr/>
            </p:nvSpPr>
            <p:spPr bwMode="auto">
              <a:xfrm>
                <a:off x="2169" y="3057"/>
                <a:ext cx="475" cy="402"/>
              </a:xfrm>
              <a:prstGeom prst="rect">
                <a:avLst/>
              </a:prstGeom>
              <a:solidFill>
                <a:srgbClr val="F0F0F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t">
                  <a:spcBef>
                    <a:spcPct val="0"/>
                  </a:spcBef>
                </a:pPr>
                <a:r>
                  <a:rPr lang="en-US" sz="1600">
                    <a:solidFill>
                      <a:srgbClr val="002288"/>
                    </a:solidFill>
                    <a:cs typeface="Arial" charset="0"/>
                  </a:rPr>
                  <a:t>12</a:t>
                </a:r>
                <a:br>
                  <a:rPr lang="en-US" sz="1600">
                    <a:solidFill>
                      <a:srgbClr val="002288"/>
                    </a:solidFill>
                    <a:cs typeface="Arial" charset="0"/>
                  </a:rPr>
                </a:br>
                <a:r>
                  <a:rPr lang="en-US" sz="1600">
                    <a:solidFill>
                      <a:srgbClr val="002288"/>
                    </a:solidFill>
                    <a:cs typeface="Arial" charset="0"/>
                  </a:rPr>
                  <a:t>5.08</a:t>
                </a:r>
                <a:endParaRPr lang="en-US" sz="1600"/>
              </a:p>
            </p:txBody>
          </p:sp>
          <p:sp>
            <p:nvSpPr>
              <p:cNvPr id="8224" name="Rectangle 15"/>
              <p:cNvSpPr>
                <a:spLocks noChangeArrowheads="1"/>
              </p:cNvSpPr>
              <p:nvPr/>
            </p:nvSpPr>
            <p:spPr bwMode="auto">
              <a:xfrm>
                <a:off x="1646" y="3057"/>
                <a:ext cx="523" cy="402"/>
              </a:xfrm>
              <a:prstGeom prst="rect">
                <a:avLst/>
              </a:prstGeom>
              <a:solidFill>
                <a:srgbClr val="F0F0F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t">
                  <a:spcBef>
                    <a:spcPct val="0"/>
                  </a:spcBef>
                </a:pPr>
                <a:r>
                  <a:rPr lang="en-US" sz="1600" b="1">
                    <a:solidFill>
                      <a:srgbClr val="002288"/>
                    </a:solidFill>
                    <a:cs typeface="Arial" charset="0"/>
                  </a:rPr>
                  <a:t>Total </a:t>
                </a:r>
                <a:endParaRPr lang="en-US" sz="1600"/>
              </a:p>
            </p:txBody>
          </p:sp>
          <p:sp>
            <p:nvSpPr>
              <p:cNvPr id="8225" name="Rectangle 16"/>
              <p:cNvSpPr>
                <a:spLocks noChangeArrowheads="1"/>
              </p:cNvSpPr>
              <p:nvPr/>
            </p:nvSpPr>
            <p:spPr bwMode="auto">
              <a:xfrm>
                <a:off x="4368" y="2310"/>
                <a:ext cx="576" cy="747"/>
              </a:xfrm>
              <a:prstGeom prst="rect">
                <a:avLst/>
              </a:prstGeom>
              <a:solidFill>
                <a:srgbClr val="F0F0F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t">
                  <a:spcBef>
                    <a:spcPct val="0"/>
                  </a:spcBef>
                </a:pPr>
                <a:r>
                  <a:rPr lang="en-US" sz="1600">
                    <a:solidFill>
                      <a:srgbClr val="002288"/>
                    </a:solidFill>
                    <a:cs typeface="Arial" charset="0"/>
                  </a:rPr>
                  <a:t>136</a:t>
                </a:r>
                <a:br>
                  <a:rPr lang="en-US" sz="1600">
                    <a:solidFill>
                      <a:srgbClr val="002288"/>
                    </a:solidFill>
                    <a:cs typeface="Arial" charset="0"/>
                  </a:rPr>
                </a:br>
                <a:r>
                  <a:rPr lang="en-US" sz="1600">
                    <a:solidFill>
                      <a:srgbClr val="002288"/>
                    </a:solidFill>
                    <a:cs typeface="Arial" charset="0"/>
                  </a:rPr>
                  <a:t>57.63</a:t>
                </a:r>
                <a:br>
                  <a:rPr lang="en-US" sz="1600">
                    <a:solidFill>
                      <a:srgbClr val="002288"/>
                    </a:solidFill>
                    <a:cs typeface="Arial" charset="0"/>
                  </a:rPr>
                </a:br>
                <a:r>
                  <a:rPr lang="en-US" sz="1600">
                    <a:solidFill>
                      <a:srgbClr val="002288"/>
                    </a:solidFill>
                    <a:cs typeface="Arial" charset="0"/>
                  </a:rPr>
                  <a:t> </a:t>
                </a:r>
                <a:br>
                  <a:rPr lang="en-US" sz="1600">
                    <a:solidFill>
                      <a:srgbClr val="002288"/>
                    </a:solidFill>
                    <a:cs typeface="Arial" charset="0"/>
                  </a:rPr>
                </a:br>
                <a:r>
                  <a:rPr lang="en-US" sz="1600">
                    <a:solidFill>
                      <a:srgbClr val="002288"/>
                    </a:solidFill>
                    <a:cs typeface="Arial" charset="0"/>
                  </a:rPr>
                  <a:t> </a:t>
                </a:r>
                <a:endParaRPr lang="en-US" sz="1600"/>
              </a:p>
            </p:txBody>
          </p:sp>
          <p:sp>
            <p:nvSpPr>
              <p:cNvPr id="8226" name="Rectangle 17"/>
              <p:cNvSpPr>
                <a:spLocks noChangeArrowheads="1"/>
              </p:cNvSpPr>
              <p:nvPr/>
            </p:nvSpPr>
            <p:spPr bwMode="auto">
              <a:xfrm>
                <a:off x="3840" y="2310"/>
                <a:ext cx="528" cy="747"/>
              </a:xfrm>
              <a:prstGeom prst="rect">
                <a:avLst/>
              </a:prstGeom>
              <a:solidFill>
                <a:srgbClr val="F0F0F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t">
                  <a:spcBef>
                    <a:spcPct val="0"/>
                  </a:spcBef>
                </a:pPr>
                <a:r>
                  <a:rPr lang="en-US" sz="1600">
                    <a:solidFill>
                      <a:srgbClr val="002288"/>
                    </a:solidFill>
                    <a:cs typeface="Arial" charset="0"/>
                  </a:rPr>
                  <a:t>12</a:t>
                </a:r>
                <a:br>
                  <a:rPr lang="en-US" sz="1600">
                    <a:solidFill>
                      <a:srgbClr val="002288"/>
                    </a:solidFill>
                    <a:cs typeface="Arial" charset="0"/>
                  </a:rPr>
                </a:br>
                <a:r>
                  <a:rPr lang="en-US" sz="1600">
                    <a:solidFill>
                      <a:srgbClr val="002288"/>
                    </a:solidFill>
                    <a:cs typeface="Arial" charset="0"/>
                  </a:rPr>
                  <a:t>5.08</a:t>
                </a:r>
                <a:br>
                  <a:rPr lang="en-US" sz="1600">
                    <a:solidFill>
                      <a:srgbClr val="002288"/>
                    </a:solidFill>
                    <a:cs typeface="Arial" charset="0"/>
                  </a:rPr>
                </a:br>
                <a:r>
                  <a:rPr lang="en-US" sz="1600">
                    <a:solidFill>
                      <a:srgbClr val="002288"/>
                    </a:solidFill>
                    <a:cs typeface="Arial" charset="0"/>
                  </a:rPr>
                  <a:t>8.82</a:t>
                </a:r>
                <a:br>
                  <a:rPr lang="en-US" sz="1600">
                    <a:solidFill>
                      <a:srgbClr val="002288"/>
                    </a:solidFill>
                    <a:cs typeface="Arial" charset="0"/>
                  </a:rPr>
                </a:br>
                <a:r>
                  <a:rPr lang="en-US" sz="1600">
                    <a:solidFill>
                      <a:srgbClr val="002288"/>
                    </a:solidFill>
                    <a:cs typeface="Arial" charset="0"/>
                  </a:rPr>
                  <a:t>80.00</a:t>
                </a:r>
                <a:endParaRPr lang="en-US" sz="1600"/>
              </a:p>
            </p:txBody>
          </p:sp>
          <p:sp>
            <p:nvSpPr>
              <p:cNvPr id="8227" name="Rectangle 18"/>
              <p:cNvSpPr>
                <a:spLocks noChangeArrowheads="1"/>
              </p:cNvSpPr>
              <p:nvPr/>
            </p:nvSpPr>
            <p:spPr bwMode="auto">
              <a:xfrm>
                <a:off x="3119" y="2310"/>
                <a:ext cx="721" cy="747"/>
              </a:xfrm>
              <a:prstGeom prst="rect">
                <a:avLst/>
              </a:prstGeom>
              <a:solidFill>
                <a:srgbClr val="F0F0F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t">
                  <a:spcBef>
                    <a:spcPct val="0"/>
                  </a:spcBef>
                </a:pPr>
                <a:r>
                  <a:rPr lang="en-US" sz="1600">
                    <a:solidFill>
                      <a:srgbClr val="002288"/>
                    </a:solidFill>
                    <a:cs typeface="Arial" charset="0"/>
                  </a:rPr>
                  <a:t>91</a:t>
                </a:r>
                <a:br>
                  <a:rPr lang="en-US" sz="1600">
                    <a:solidFill>
                      <a:srgbClr val="002288"/>
                    </a:solidFill>
                    <a:cs typeface="Arial" charset="0"/>
                  </a:rPr>
                </a:br>
                <a:r>
                  <a:rPr lang="en-US" sz="1600">
                    <a:solidFill>
                      <a:srgbClr val="002288"/>
                    </a:solidFill>
                    <a:cs typeface="Arial" charset="0"/>
                  </a:rPr>
                  <a:t>38.56</a:t>
                </a:r>
                <a:br>
                  <a:rPr lang="en-US" sz="1600">
                    <a:solidFill>
                      <a:srgbClr val="002288"/>
                    </a:solidFill>
                    <a:cs typeface="Arial" charset="0"/>
                  </a:rPr>
                </a:br>
                <a:r>
                  <a:rPr lang="en-US" sz="1600">
                    <a:solidFill>
                      <a:srgbClr val="002288"/>
                    </a:solidFill>
                    <a:cs typeface="Arial" charset="0"/>
                  </a:rPr>
                  <a:t>66.91</a:t>
                </a:r>
                <a:br>
                  <a:rPr lang="en-US" sz="1600">
                    <a:solidFill>
                      <a:srgbClr val="002288"/>
                    </a:solidFill>
                    <a:cs typeface="Arial" charset="0"/>
                  </a:rPr>
                </a:br>
                <a:r>
                  <a:rPr lang="en-US" sz="1600">
                    <a:solidFill>
                      <a:srgbClr val="002288"/>
                    </a:solidFill>
                    <a:cs typeface="Arial" charset="0"/>
                  </a:rPr>
                  <a:t>59.09</a:t>
                </a:r>
                <a:endParaRPr lang="en-US" sz="1600"/>
              </a:p>
            </p:txBody>
          </p:sp>
          <p:sp>
            <p:nvSpPr>
              <p:cNvPr id="8228" name="Rectangle 19"/>
              <p:cNvSpPr>
                <a:spLocks noChangeArrowheads="1"/>
              </p:cNvSpPr>
              <p:nvPr/>
            </p:nvSpPr>
            <p:spPr bwMode="auto">
              <a:xfrm>
                <a:off x="2644" y="2310"/>
                <a:ext cx="475" cy="747"/>
              </a:xfrm>
              <a:prstGeom prst="rect">
                <a:avLst/>
              </a:prstGeom>
              <a:solidFill>
                <a:srgbClr val="F0F0F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t">
                  <a:spcBef>
                    <a:spcPct val="0"/>
                  </a:spcBef>
                </a:pPr>
                <a:r>
                  <a:rPr lang="en-US" sz="1600">
                    <a:solidFill>
                      <a:srgbClr val="002288"/>
                    </a:solidFill>
                    <a:cs typeface="Arial" charset="0"/>
                  </a:rPr>
                  <a:t>28</a:t>
                </a:r>
                <a:br>
                  <a:rPr lang="en-US" sz="1600">
                    <a:solidFill>
                      <a:srgbClr val="002288"/>
                    </a:solidFill>
                    <a:cs typeface="Arial" charset="0"/>
                  </a:rPr>
                </a:br>
                <a:r>
                  <a:rPr lang="en-US" sz="1600">
                    <a:solidFill>
                      <a:srgbClr val="002288"/>
                    </a:solidFill>
                    <a:cs typeface="Arial" charset="0"/>
                  </a:rPr>
                  <a:t>11.86</a:t>
                </a:r>
                <a:br>
                  <a:rPr lang="en-US" sz="1600">
                    <a:solidFill>
                      <a:srgbClr val="002288"/>
                    </a:solidFill>
                    <a:cs typeface="Arial" charset="0"/>
                  </a:rPr>
                </a:br>
                <a:r>
                  <a:rPr lang="en-US" sz="1600">
                    <a:solidFill>
                      <a:srgbClr val="002288"/>
                    </a:solidFill>
                    <a:cs typeface="Arial" charset="0"/>
                  </a:rPr>
                  <a:t>20.59</a:t>
                </a:r>
                <a:br>
                  <a:rPr lang="en-US" sz="1600">
                    <a:solidFill>
                      <a:srgbClr val="002288"/>
                    </a:solidFill>
                    <a:cs typeface="Arial" charset="0"/>
                  </a:rPr>
                </a:br>
                <a:r>
                  <a:rPr lang="en-US" sz="1600">
                    <a:solidFill>
                      <a:srgbClr val="002288"/>
                    </a:solidFill>
                    <a:cs typeface="Arial" charset="0"/>
                  </a:rPr>
                  <a:t>50.91</a:t>
                </a:r>
                <a:endParaRPr lang="en-US" sz="1600"/>
              </a:p>
            </p:txBody>
          </p:sp>
          <p:sp>
            <p:nvSpPr>
              <p:cNvPr id="8229" name="Rectangle 20"/>
              <p:cNvSpPr>
                <a:spLocks noChangeArrowheads="1"/>
              </p:cNvSpPr>
              <p:nvPr/>
            </p:nvSpPr>
            <p:spPr bwMode="auto">
              <a:xfrm>
                <a:off x="2169" y="2310"/>
                <a:ext cx="475" cy="747"/>
              </a:xfrm>
              <a:prstGeom prst="rect">
                <a:avLst/>
              </a:prstGeom>
              <a:solidFill>
                <a:srgbClr val="F0F0F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t">
                  <a:spcBef>
                    <a:spcPct val="0"/>
                  </a:spcBef>
                </a:pPr>
                <a:r>
                  <a:rPr lang="en-US" sz="1600">
                    <a:solidFill>
                      <a:srgbClr val="002288"/>
                    </a:solidFill>
                    <a:cs typeface="Arial" charset="0"/>
                  </a:rPr>
                  <a:t>5</a:t>
                </a:r>
                <a:br>
                  <a:rPr lang="en-US" sz="1600">
                    <a:solidFill>
                      <a:srgbClr val="002288"/>
                    </a:solidFill>
                    <a:cs typeface="Arial" charset="0"/>
                  </a:rPr>
                </a:br>
                <a:r>
                  <a:rPr lang="en-US" sz="1600">
                    <a:solidFill>
                      <a:srgbClr val="002288"/>
                    </a:solidFill>
                    <a:cs typeface="Arial" charset="0"/>
                  </a:rPr>
                  <a:t>2.12</a:t>
                </a:r>
                <a:br>
                  <a:rPr lang="en-US" sz="1600">
                    <a:solidFill>
                      <a:srgbClr val="002288"/>
                    </a:solidFill>
                    <a:cs typeface="Arial" charset="0"/>
                  </a:rPr>
                </a:br>
                <a:r>
                  <a:rPr lang="en-US" sz="1600">
                    <a:solidFill>
                      <a:srgbClr val="002288"/>
                    </a:solidFill>
                    <a:cs typeface="Arial" charset="0"/>
                  </a:rPr>
                  <a:t>3.68</a:t>
                </a:r>
                <a:br>
                  <a:rPr lang="en-US" sz="1600">
                    <a:solidFill>
                      <a:srgbClr val="002288"/>
                    </a:solidFill>
                    <a:cs typeface="Arial" charset="0"/>
                  </a:rPr>
                </a:br>
                <a:r>
                  <a:rPr lang="en-US" sz="1600">
                    <a:solidFill>
                      <a:srgbClr val="002288"/>
                    </a:solidFill>
                    <a:cs typeface="Arial" charset="0"/>
                  </a:rPr>
                  <a:t>41.67</a:t>
                </a:r>
                <a:endParaRPr lang="en-US" sz="1600"/>
              </a:p>
            </p:txBody>
          </p:sp>
          <p:sp>
            <p:nvSpPr>
              <p:cNvPr id="8230" name="Rectangle 21"/>
              <p:cNvSpPr>
                <a:spLocks noChangeArrowheads="1"/>
              </p:cNvSpPr>
              <p:nvPr/>
            </p:nvSpPr>
            <p:spPr bwMode="auto">
              <a:xfrm>
                <a:off x="1646" y="2310"/>
                <a:ext cx="523" cy="747"/>
              </a:xfrm>
              <a:prstGeom prst="rect">
                <a:avLst/>
              </a:prstGeom>
              <a:solidFill>
                <a:srgbClr val="F0F0F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t">
                  <a:spcBef>
                    <a:spcPct val="0"/>
                  </a:spcBef>
                </a:pPr>
                <a:r>
                  <a:rPr lang="en-US" sz="1600" b="1">
                    <a:solidFill>
                      <a:srgbClr val="002288"/>
                    </a:solidFill>
                    <a:cs typeface="Arial" charset="0"/>
                  </a:rPr>
                  <a:t>M </a:t>
                </a:r>
                <a:endParaRPr lang="en-US" sz="1600"/>
              </a:p>
            </p:txBody>
          </p:sp>
          <p:sp>
            <p:nvSpPr>
              <p:cNvPr id="8231" name="Rectangle 22"/>
              <p:cNvSpPr>
                <a:spLocks noChangeArrowheads="1"/>
              </p:cNvSpPr>
              <p:nvPr/>
            </p:nvSpPr>
            <p:spPr bwMode="auto">
              <a:xfrm>
                <a:off x="4368" y="1564"/>
                <a:ext cx="576" cy="746"/>
              </a:xfrm>
              <a:prstGeom prst="rect">
                <a:avLst/>
              </a:prstGeom>
              <a:solidFill>
                <a:srgbClr val="F0F0F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t">
                  <a:spcBef>
                    <a:spcPct val="0"/>
                  </a:spcBef>
                </a:pPr>
                <a:r>
                  <a:rPr lang="en-US" sz="1600">
                    <a:solidFill>
                      <a:srgbClr val="002288"/>
                    </a:solidFill>
                    <a:cs typeface="Arial" charset="0"/>
                  </a:rPr>
                  <a:t>100</a:t>
                </a:r>
                <a:br>
                  <a:rPr lang="en-US" sz="1600">
                    <a:solidFill>
                      <a:srgbClr val="002288"/>
                    </a:solidFill>
                    <a:cs typeface="Arial" charset="0"/>
                  </a:rPr>
                </a:br>
                <a:r>
                  <a:rPr lang="en-US" sz="1600">
                    <a:solidFill>
                      <a:srgbClr val="002288"/>
                    </a:solidFill>
                    <a:cs typeface="Arial" charset="0"/>
                  </a:rPr>
                  <a:t>42.37</a:t>
                </a:r>
                <a:br>
                  <a:rPr lang="en-US" sz="1600">
                    <a:solidFill>
                      <a:srgbClr val="002288"/>
                    </a:solidFill>
                    <a:cs typeface="Arial" charset="0"/>
                  </a:rPr>
                </a:br>
                <a:r>
                  <a:rPr lang="en-US" sz="1600">
                    <a:solidFill>
                      <a:srgbClr val="002288"/>
                    </a:solidFill>
                    <a:cs typeface="Arial" charset="0"/>
                  </a:rPr>
                  <a:t> </a:t>
                </a:r>
                <a:br>
                  <a:rPr lang="en-US" sz="1600">
                    <a:solidFill>
                      <a:srgbClr val="002288"/>
                    </a:solidFill>
                    <a:cs typeface="Arial" charset="0"/>
                  </a:rPr>
                </a:br>
                <a:r>
                  <a:rPr lang="en-US" sz="1600">
                    <a:solidFill>
                      <a:srgbClr val="002288"/>
                    </a:solidFill>
                    <a:cs typeface="Arial" charset="0"/>
                  </a:rPr>
                  <a:t> </a:t>
                </a:r>
                <a:endParaRPr lang="en-US" sz="1600"/>
              </a:p>
            </p:txBody>
          </p:sp>
          <p:sp>
            <p:nvSpPr>
              <p:cNvPr id="8232" name="Rectangle 23"/>
              <p:cNvSpPr>
                <a:spLocks noChangeArrowheads="1"/>
              </p:cNvSpPr>
              <p:nvPr/>
            </p:nvSpPr>
            <p:spPr bwMode="auto">
              <a:xfrm>
                <a:off x="3840" y="1564"/>
                <a:ext cx="528" cy="746"/>
              </a:xfrm>
              <a:prstGeom prst="rect">
                <a:avLst/>
              </a:prstGeom>
              <a:solidFill>
                <a:srgbClr val="F0F0F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t">
                  <a:spcBef>
                    <a:spcPct val="0"/>
                  </a:spcBef>
                </a:pPr>
                <a:r>
                  <a:rPr lang="en-US" sz="1600">
                    <a:solidFill>
                      <a:srgbClr val="002288"/>
                    </a:solidFill>
                    <a:cs typeface="Arial" charset="0"/>
                  </a:rPr>
                  <a:t>3</a:t>
                </a:r>
                <a:br>
                  <a:rPr lang="en-US" sz="1600">
                    <a:solidFill>
                      <a:srgbClr val="002288"/>
                    </a:solidFill>
                    <a:cs typeface="Arial" charset="0"/>
                  </a:rPr>
                </a:br>
                <a:r>
                  <a:rPr lang="en-US" sz="1600">
                    <a:solidFill>
                      <a:srgbClr val="002288"/>
                    </a:solidFill>
                    <a:cs typeface="Arial" charset="0"/>
                  </a:rPr>
                  <a:t>1.27</a:t>
                </a:r>
                <a:br>
                  <a:rPr lang="en-US" sz="1600">
                    <a:solidFill>
                      <a:srgbClr val="002288"/>
                    </a:solidFill>
                    <a:cs typeface="Arial" charset="0"/>
                  </a:rPr>
                </a:br>
                <a:r>
                  <a:rPr lang="en-US" sz="1600">
                    <a:solidFill>
                      <a:srgbClr val="002288"/>
                    </a:solidFill>
                    <a:cs typeface="Arial" charset="0"/>
                  </a:rPr>
                  <a:t>3.00</a:t>
                </a:r>
                <a:br>
                  <a:rPr lang="en-US" sz="1600">
                    <a:solidFill>
                      <a:srgbClr val="002288"/>
                    </a:solidFill>
                    <a:cs typeface="Arial" charset="0"/>
                  </a:rPr>
                </a:br>
                <a:r>
                  <a:rPr lang="en-US" sz="1600">
                    <a:solidFill>
                      <a:srgbClr val="002288"/>
                    </a:solidFill>
                    <a:cs typeface="Arial" charset="0"/>
                  </a:rPr>
                  <a:t>20.00</a:t>
                </a:r>
                <a:endParaRPr lang="en-US" sz="1600"/>
              </a:p>
            </p:txBody>
          </p:sp>
          <p:sp>
            <p:nvSpPr>
              <p:cNvPr id="8233" name="Rectangle 24"/>
              <p:cNvSpPr>
                <a:spLocks noChangeArrowheads="1"/>
              </p:cNvSpPr>
              <p:nvPr/>
            </p:nvSpPr>
            <p:spPr bwMode="auto">
              <a:xfrm>
                <a:off x="3119" y="1564"/>
                <a:ext cx="721" cy="746"/>
              </a:xfrm>
              <a:prstGeom prst="rect">
                <a:avLst/>
              </a:prstGeom>
              <a:solidFill>
                <a:srgbClr val="F0F0F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t">
                  <a:spcBef>
                    <a:spcPct val="0"/>
                  </a:spcBef>
                </a:pPr>
                <a:r>
                  <a:rPr lang="en-US" sz="1600">
                    <a:solidFill>
                      <a:srgbClr val="002288"/>
                    </a:solidFill>
                    <a:cs typeface="Arial" charset="0"/>
                  </a:rPr>
                  <a:t>63</a:t>
                </a:r>
                <a:br>
                  <a:rPr lang="en-US" sz="1600">
                    <a:solidFill>
                      <a:srgbClr val="002288"/>
                    </a:solidFill>
                    <a:cs typeface="Arial" charset="0"/>
                  </a:rPr>
                </a:br>
                <a:r>
                  <a:rPr lang="en-US" sz="1600">
                    <a:solidFill>
                      <a:srgbClr val="002288"/>
                    </a:solidFill>
                    <a:cs typeface="Arial" charset="0"/>
                  </a:rPr>
                  <a:t>26.69</a:t>
                </a:r>
                <a:br>
                  <a:rPr lang="en-US" sz="1600">
                    <a:solidFill>
                      <a:srgbClr val="002288"/>
                    </a:solidFill>
                    <a:cs typeface="Arial" charset="0"/>
                  </a:rPr>
                </a:br>
                <a:r>
                  <a:rPr lang="en-US" sz="1600">
                    <a:solidFill>
                      <a:srgbClr val="002288"/>
                    </a:solidFill>
                    <a:cs typeface="Arial" charset="0"/>
                  </a:rPr>
                  <a:t>63.00</a:t>
                </a:r>
                <a:br>
                  <a:rPr lang="en-US" sz="1600">
                    <a:solidFill>
                      <a:srgbClr val="002288"/>
                    </a:solidFill>
                    <a:cs typeface="Arial" charset="0"/>
                  </a:rPr>
                </a:br>
                <a:r>
                  <a:rPr lang="en-US" sz="1600">
                    <a:solidFill>
                      <a:srgbClr val="002288"/>
                    </a:solidFill>
                    <a:cs typeface="Arial" charset="0"/>
                  </a:rPr>
                  <a:t>40.91</a:t>
                </a:r>
                <a:endParaRPr lang="en-US" sz="1600"/>
              </a:p>
            </p:txBody>
          </p:sp>
          <p:sp>
            <p:nvSpPr>
              <p:cNvPr id="8234" name="Rectangle 25"/>
              <p:cNvSpPr>
                <a:spLocks noChangeArrowheads="1"/>
              </p:cNvSpPr>
              <p:nvPr/>
            </p:nvSpPr>
            <p:spPr bwMode="auto">
              <a:xfrm>
                <a:off x="2644" y="1564"/>
                <a:ext cx="475" cy="746"/>
              </a:xfrm>
              <a:prstGeom prst="rect">
                <a:avLst/>
              </a:prstGeom>
              <a:solidFill>
                <a:srgbClr val="F0F0F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t">
                  <a:spcBef>
                    <a:spcPct val="0"/>
                  </a:spcBef>
                </a:pPr>
                <a:r>
                  <a:rPr lang="en-US" sz="1600">
                    <a:solidFill>
                      <a:srgbClr val="002288"/>
                    </a:solidFill>
                    <a:cs typeface="Arial" charset="0"/>
                  </a:rPr>
                  <a:t>27</a:t>
                </a:r>
                <a:br>
                  <a:rPr lang="en-US" sz="1600">
                    <a:solidFill>
                      <a:srgbClr val="002288"/>
                    </a:solidFill>
                    <a:cs typeface="Arial" charset="0"/>
                  </a:rPr>
                </a:br>
                <a:r>
                  <a:rPr lang="en-US" sz="1600">
                    <a:solidFill>
                      <a:srgbClr val="002288"/>
                    </a:solidFill>
                    <a:cs typeface="Arial" charset="0"/>
                  </a:rPr>
                  <a:t>11.44</a:t>
                </a:r>
                <a:br>
                  <a:rPr lang="en-US" sz="1600">
                    <a:solidFill>
                      <a:srgbClr val="002288"/>
                    </a:solidFill>
                    <a:cs typeface="Arial" charset="0"/>
                  </a:rPr>
                </a:br>
                <a:r>
                  <a:rPr lang="en-US" sz="1600">
                    <a:solidFill>
                      <a:srgbClr val="002288"/>
                    </a:solidFill>
                    <a:cs typeface="Arial" charset="0"/>
                  </a:rPr>
                  <a:t>27.00</a:t>
                </a:r>
                <a:br>
                  <a:rPr lang="en-US" sz="1600">
                    <a:solidFill>
                      <a:srgbClr val="002288"/>
                    </a:solidFill>
                    <a:cs typeface="Arial" charset="0"/>
                  </a:rPr>
                </a:br>
                <a:r>
                  <a:rPr lang="en-US" sz="1600">
                    <a:solidFill>
                      <a:srgbClr val="002288"/>
                    </a:solidFill>
                    <a:cs typeface="Arial" charset="0"/>
                  </a:rPr>
                  <a:t>49.09</a:t>
                </a:r>
                <a:endParaRPr lang="en-US" sz="1600"/>
              </a:p>
            </p:txBody>
          </p:sp>
          <p:sp>
            <p:nvSpPr>
              <p:cNvPr id="8235" name="Rectangle 26"/>
              <p:cNvSpPr>
                <a:spLocks noChangeArrowheads="1"/>
              </p:cNvSpPr>
              <p:nvPr/>
            </p:nvSpPr>
            <p:spPr bwMode="auto">
              <a:xfrm>
                <a:off x="2169" y="1564"/>
                <a:ext cx="475" cy="746"/>
              </a:xfrm>
              <a:prstGeom prst="rect">
                <a:avLst/>
              </a:prstGeom>
              <a:solidFill>
                <a:srgbClr val="F0F0F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t">
                  <a:spcBef>
                    <a:spcPct val="0"/>
                  </a:spcBef>
                </a:pPr>
                <a:r>
                  <a:rPr lang="en-US" sz="1600">
                    <a:solidFill>
                      <a:srgbClr val="002288"/>
                    </a:solidFill>
                    <a:cs typeface="Arial" charset="0"/>
                  </a:rPr>
                  <a:t>7</a:t>
                </a:r>
                <a:br>
                  <a:rPr lang="en-US" sz="1600">
                    <a:solidFill>
                      <a:srgbClr val="002288"/>
                    </a:solidFill>
                    <a:cs typeface="Arial" charset="0"/>
                  </a:rPr>
                </a:br>
                <a:r>
                  <a:rPr lang="en-US" sz="1600">
                    <a:solidFill>
                      <a:srgbClr val="002288"/>
                    </a:solidFill>
                    <a:cs typeface="Arial" charset="0"/>
                  </a:rPr>
                  <a:t>2.97</a:t>
                </a:r>
                <a:br>
                  <a:rPr lang="en-US" sz="1600">
                    <a:solidFill>
                      <a:srgbClr val="002288"/>
                    </a:solidFill>
                    <a:cs typeface="Arial" charset="0"/>
                  </a:rPr>
                </a:br>
                <a:r>
                  <a:rPr lang="en-US" sz="1600">
                    <a:solidFill>
                      <a:srgbClr val="002288"/>
                    </a:solidFill>
                    <a:cs typeface="Arial" charset="0"/>
                  </a:rPr>
                  <a:t>7.00</a:t>
                </a:r>
                <a:br>
                  <a:rPr lang="en-US" sz="1600">
                    <a:solidFill>
                      <a:srgbClr val="002288"/>
                    </a:solidFill>
                    <a:cs typeface="Arial" charset="0"/>
                  </a:rPr>
                </a:br>
                <a:r>
                  <a:rPr lang="en-US" sz="1600">
                    <a:solidFill>
                      <a:srgbClr val="002288"/>
                    </a:solidFill>
                    <a:cs typeface="Arial" charset="0"/>
                  </a:rPr>
                  <a:t>58.33</a:t>
                </a:r>
                <a:endParaRPr lang="en-US" sz="1600"/>
              </a:p>
            </p:txBody>
          </p:sp>
          <p:sp>
            <p:nvSpPr>
              <p:cNvPr id="8236" name="Rectangle 27"/>
              <p:cNvSpPr>
                <a:spLocks noChangeArrowheads="1"/>
              </p:cNvSpPr>
              <p:nvPr/>
            </p:nvSpPr>
            <p:spPr bwMode="auto">
              <a:xfrm>
                <a:off x="1646" y="1564"/>
                <a:ext cx="523" cy="746"/>
              </a:xfrm>
              <a:prstGeom prst="rect">
                <a:avLst/>
              </a:prstGeom>
              <a:solidFill>
                <a:srgbClr val="F0F0F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t">
                  <a:spcBef>
                    <a:spcPct val="0"/>
                  </a:spcBef>
                </a:pPr>
                <a:r>
                  <a:rPr lang="en-US" sz="1600" b="1">
                    <a:solidFill>
                      <a:srgbClr val="002288"/>
                    </a:solidFill>
                    <a:cs typeface="Arial" charset="0"/>
                  </a:rPr>
                  <a:t>F </a:t>
                </a:r>
                <a:endParaRPr lang="en-US" sz="1600"/>
              </a:p>
            </p:txBody>
          </p:sp>
          <p:sp>
            <p:nvSpPr>
              <p:cNvPr id="8237" name="Rectangle 28"/>
              <p:cNvSpPr>
                <a:spLocks noChangeArrowheads="1"/>
              </p:cNvSpPr>
              <p:nvPr/>
            </p:nvSpPr>
            <p:spPr bwMode="auto">
              <a:xfrm>
                <a:off x="3840" y="1334"/>
                <a:ext cx="528" cy="230"/>
              </a:xfrm>
              <a:prstGeom prst="rect">
                <a:avLst/>
              </a:prstGeom>
              <a:solidFill>
                <a:srgbClr val="F0F0F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ctr" fontAlgn="t">
                  <a:spcBef>
                    <a:spcPct val="0"/>
                  </a:spcBef>
                </a:pPr>
                <a:r>
                  <a:rPr lang="en-US" sz="1600" b="1">
                    <a:solidFill>
                      <a:srgbClr val="002288"/>
                    </a:solidFill>
                    <a:cs typeface="Arial" charset="0"/>
                  </a:rPr>
                  <a:t>Wind </a:t>
                </a:r>
                <a:endParaRPr lang="en-US" sz="1600"/>
              </a:p>
            </p:txBody>
          </p:sp>
          <p:sp>
            <p:nvSpPr>
              <p:cNvPr id="8238" name="Rectangle 29"/>
              <p:cNvSpPr>
                <a:spLocks noChangeArrowheads="1"/>
              </p:cNvSpPr>
              <p:nvPr/>
            </p:nvSpPr>
            <p:spPr bwMode="auto">
              <a:xfrm>
                <a:off x="3119" y="1334"/>
                <a:ext cx="721" cy="230"/>
              </a:xfrm>
              <a:prstGeom prst="rect">
                <a:avLst/>
              </a:prstGeom>
              <a:solidFill>
                <a:srgbClr val="F0F0F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ctr" fontAlgn="t">
                  <a:spcBef>
                    <a:spcPct val="0"/>
                  </a:spcBef>
                </a:pPr>
                <a:r>
                  <a:rPr lang="en-US" sz="1600" b="1">
                    <a:solidFill>
                      <a:srgbClr val="002288"/>
                    </a:solidFill>
                    <a:cs typeface="Arial" charset="0"/>
                  </a:rPr>
                  <a:t>Vodafone </a:t>
                </a:r>
                <a:endParaRPr lang="en-US" sz="1600"/>
              </a:p>
            </p:txBody>
          </p:sp>
          <p:sp>
            <p:nvSpPr>
              <p:cNvPr id="8239" name="Rectangle 30"/>
              <p:cNvSpPr>
                <a:spLocks noChangeArrowheads="1"/>
              </p:cNvSpPr>
              <p:nvPr/>
            </p:nvSpPr>
            <p:spPr bwMode="auto">
              <a:xfrm>
                <a:off x="2644" y="1334"/>
                <a:ext cx="475" cy="230"/>
              </a:xfrm>
              <a:prstGeom prst="rect">
                <a:avLst/>
              </a:prstGeom>
              <a:solidFill>
                <a:srgbClr val="F0F0F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ctr" fontAlgn="t">
                  <a:spcBef>
                    <a:spcPct val="0"/>
                  </a:spcBef>
                </a:pPr>
                <a:r>
                  <a:rPr lang="en-US" sz="1600" b="1">
                    <a:solidFill>
                      <a:srgbClr val="002288"/>
                    </a:solidFill>
                    <a:cs typeface="Arial" charset="0"/>
                  </a:rPr>
                  <a:t>Tim </a:t>
                </a:r>
                <a:endParaRPr lang="en-US" sz="1600"/>
              </a:p>
            </p:txBody>
          </p:sp>
          <p:sp>
            <p:nvSpPr>
              <p:cNvPr id="8240" name="Rectangle 31"/>
              <p:cNvSpPr>
                <a:spLocks noChangeArrowheads="1"/>
              </p:cNvSpPr>
              <p:nvPr/>
            </p:nvSpPr>
            <p:spPr bwMode="auto">
              <a:xfrm>
                <a:off x="2169" y="1334"/>
                <a:ext cx="475" cy="230"/>
              </a:xfrm>
              <a:prstGeom prst="rect">
                <a:avLst/>
              </a:prstGeom>
              <a:solidFill>
                <a:srgbClr val="F0F0F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ctr" fontAlgn="t">
                  <a:spcBef>
                    <a:spcPct val="0"/>
                  </a:spcBef>
                </a:pPr>
                <a:r>
                  <a:rPr lang="en-US" sz="1600" b="1">
                    <a:solidFill>
                      <a:srgbClr val="002288"/>
                    </a:solidFill>
                    <a:cs typeface="Arial" charset="0"/>
                  </a:rPr>
                  <a:t>Tre </a:t>
                </a:r>
                <a:endParaRPr lang="en-US" sz="1600"/>
              </a:p>
            </p:txBody>
          </p:sp>
          <p:sp>
            <p:nvSpPr>
              <p:cNvPr id="8241" name="Rectangle 32"/>
              <p:cNvSpPr>
                <a:spLocks noChangeArrowheads="1"/>
              </p:cNvSpPr>
              <p:nvPr/>
            </p:nvSpPr>
            <p:spPr bwMode="auto">
              <a:xfrm>
                <a:off x="4368" y="1104"/>
                <a:ext cx="576" cy="460"/>
              </a:xfrm>
              <a:prstGeom prst="rect">
                <a:avLst/>
              </a:prstGeom>
              <a:solidFill>
                <a:srgbClr val="F0F0F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ctr" fontAlgn="t">
                  <a:spcBef>
                    <a:spcPct val="0"/>
                  </a:spcBef>
                </a:pPr>
                <a:r>
                  <a:rPr lang="en-US" sz="1600" b="1">
                    <a:solidFill>
                      <a:srgbClr val="002288"/>
                    </a:solidFill>
                    <a:cs typeface="Arial" charset="0"/>
                  </a:rPr>
                  <a:t>Total</a:t>
                </a:r>
                <a:endParaRPr lang="en-US" sz="1600"/>
              </a:p>
            </p:txBody>
          </p:sp>
          <p:sp>
            <p:nvSpPr>
              <p:cNvPr id="8242" name="Rectangle 33"/>
              <p:cNvSpPr>
                <a:spLocks noChangeArrowheads="1"/>
              </p:cNvSpPr>
              <p:nvPr/>
            </p:nvSpPr>
            <p:spPr bwMode="auto">
              <a:xfrm>
                <a:off x="2169" y="1104"/>
                <a:ext cx="2199" cy="230"/>
              </a:xfrm>
              <a:prstGeom prst="rect">
                <a:avLst/>
              </a:prstGeom>
              <a:solidFill>
                <a:srgbClr val="F0F0F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ctr" fontAlgn="t">
                  <a:spcBef>
                    <a:spcPct val="0"/>
                  </a:spcBef>
                </a:pPr>
                <a:r>
                  <a:rPr lang="en-US" sz="1600" b="1">
                    <a:solidFill>
                      <a:srgbClr val="002288"/>
                    </a:solidFill>
                    <a:cs typeface="Arial" charset="0"/>
                  </a:rPr>
                  <a:t>operatore</a:t>
                </a:r>
                <a:endParaRPr lang="en-US" sz="1600"/>
              </a:p>
            </p:txBody>
          </p:sp>
          <p:sp>
            <p:nvSpPr>
              <p:cNvPr id="8243" name="Rectangle 34"/>
              <p:cNvSpPr>
                <a:spLocks noChangeArrowheads="1"/>
              </p:cNvSpPr>
              <p:nvPr/>
            </p:nvSpPr>
            <p:spPr bwMode="auto">
              <a:xfrm>
                <a:off x="1646" y="1104"/>
                <a:ext cx="523" cy="460"/>
              </a:xfrm>
              <a:prstGeom prst="rect">
                <a:avLst/>
              </a:prstGeom>
              <a:solidFill>
                <a:srgbClr val="F0F0F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ctr" fontAlgn="t">
                  <a:spcBef>
                    <a:spcPct val="0"/>
                  </a:spcBef>
                </a:pPr>
                <a:r>
                  <a:rPr lang="en-US" sz="1600" b="1">
                    <a:solidFill>
                      <a:srgbClr val="002288"/>
                    </a:solidFill>
                    <a:cs typeface="Arial" charset="0"/>
                  </a:rPr>
                  <a:t>sesso</a:t>
                </a:r>
                <a:endParaRPr lang="en-US" sz="1600"/>
              </a:p>
            </p:txBody>
          </p:sp>
          <p:sp>
            <p:nvSpPr>
              <p:cNvPr id="8244" name="Rectangle 35"/>
              <p:cNvSpPr>
                <a:spLocks noChangeArrowheads="1"/>
              </p:cNvSpPr>
              <p:nvPr/>
            </p:nvSpPr>
            <p:spPr bwMode="auto">
              <a:xfrm>
                <a:off x="1646" y="868"/>
                <a:ext cx="3298" cy="236"/>
              </a:xfrm>
              <a:prstGeom prst="rect">
                <a:avLst/>
              </a:prstGeom>
              <a:solidFill>
                <a:srgbClr val="F0F0F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ctr" fontAlgn="t">
                  <a:spcBef>
                    <a:spcPct val="0"/>
                  </a:spcBef>
                </a:pPr>
                <a:r>
                  <a:rPr lang="en-US" sz="1600" b="1">
                    <a:solidFill>
                      <a:srgbClr val="002288"/>
                    </a:solidFill>
                    <a:cs typeface="Arial" charset="0"/>
                  </a:rPr>
                  <a:t>Table of sesso by operatore</a:t>
                </a:r>
                <a:endParaRPr lang="en-US" sz="1600"/>
              </a:p>
            </p:txBody>
          </p:sp>
          <p:sp>
            <p:nvSpPr>
              <p:cNvPr id="8245" name="Line 36"/>
              <p:cNvSpPr>
                <a:spLocks noChangeShapeType="1"/>
              </p:cNvSpPr>
              <p:nvPr/>
            </p:nvSpPr>
            <p:spPr bwMode="auto">
              <a:xfrm>
                <a:off x="1646" y="868"/>
                <a:ext cx="3298" cy="0"/>
              </a:xfrm>
              <a:prstGeom prst="line">
                <a:avLst/>
              </a:prstGeom>
              <a:noFill/>
              <a:ln w="12700" cap="sq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8246" name="Line 37"/>
              <p:cNvSpPr>
                <a:spLocks noChangeShapeType="1"/>
              </p:cNvSpPr>
              <p:nvPr/>
            </p:nvSpPr>
            <p:spPr bwMode="auto">
              <a:xfrm>
                <a:off x="1646" y="1104"/>
                <a:ext cx="329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8247" name="Line 38"/>
              <p:cNvSpPr>
                <a:spLocks noChangeShapeType="1"/>
              </p:cNvSpPr>
              <p:nvPr/>
            </p:nvSpPr>
            <p:spPr bwMode="auto">
              <a:xfrm>
                <a:off x="2169" y="1104"/>
                <a:ext cx="0" cy="235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8248" name="Line 39"/>
              <p:cNvSpPr>
                <a:spLocks noChangeShapeType="1"/>
              </p:cNvSpPr>
              <p:nvPr/>
            </p:nvSpPr>
            <p:spPr bwMode="auto">
              <a:xfrm>
                <a:off x="4368" y="1104"/>
                <a:ext cx="0" cy="235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8249" name="Line 40"/>
              <p:cNvSpPr>
                <a:spLocks noChangeShapeType="1"/>
              </p:cNvSpPr>
              <p:nvPr/>
            </p:nvSpPr>
            <p:spPr bwMode="auto">
              <a:xfrm>
                <a:off x="2169" y="1334"/>
                <a:ext cx="2199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8250" name="Line 41"/>
              <p:cNvSpPr>
                <a:spLocks noChangeShapeType="1"/>
              </p:cNvSpPr>
              <p:nvPr/>
            </p:nvSpPr>
            <p:spPr bwMode="auto">
              <a:xfrm>
                <a:off x="2644" y="1334"/>
                <a:ext cx="0" cy="212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8251" name="Line 42"/>
              <p:cNvSpPr>
                <a:spLocks noChangeShapeType="1"/>
              </p:cNvSpPr>
              <p:nvPr/>
            </p:nvSpPr>
            <p:spPr bwMode="auto">
              <a:xfrm>
                <a:off x="3119" y="1334"/>
                <a:ext cx="0" cy="212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8252" name="Line 43"/>
              <p:cNvSpPr>
                <a:spLocks noChangeShapeType="1"/>
              </p:cNvSpPr>
              <p:nvPr/>
            </p:nvSpPr>
            <p:spPr bwMode="auto">
              <a:xfrm>
                <a:off x="3840" y="1334"/>
                <a:ext cx="0" cy="212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8253" name="Line 44"/>
              <p:cNvSpPr>
                <a:spLocks noChangeShapeType="1"/>
              </p:cNvSpPr>
              <p:nvPr/>
            </p:nvSpPr>
            <p:spPr bwMode="auto">
              <a:xfrm>
                <a:off x="1646" y="1564"/>
                <a:ext cx="329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8254" name="Line 45"/>
              <p:cNvSpPr>
                <a:spLocks noChangeShapeType="1"/>
              </p:cNvSpPr>
              <p:nvPr/>
            </p:nvSpPr>
            <p:spPr bwMode="auto">
              <a:xfrm>
                <a:off x="1646" y="2310"/>
                <a:ext cx="329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8255" name="Line 46"/>
              <p:cNvSpPr>
                <a:spLocks noChangeShapeType="1"/>
              </p:cNvSpPr>
              <p:nvPr/>
            </p:nvSpPr>
            <p:spPr bwMode="auto">
              <a:xfrm>
                <a:off x="1646" y="868"/>
                <a:ext cx="0" cy="2591"/>
              </a:xfrm>
              <a:prstGeom prst="line">
                <a:avLst/>
              </a:prstGeom>
              <a:noFill/>
              <a:ln w="12700" cap="sq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8256" name="Line 47"/>
              <p:cNvSpPr>
                <a:spLocks noChangeShapeType="1"/>
              </p:cNvSpPr>
              <p:nvPr/>
            </p:nvSpPr>
            <p:spPr bwMode="auto">
              <a:xfrm>
                <a:off x="4944" y="868"/>
                <a:ext cx="0" cy="2591"/>
              </a:xfrm>
              <a:prstGeom prst="line">
                <a:avLst/>
              </a:prstGeom>
              <a:noFill/>
              <a:ln w="12700" cap="sq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8257" name="Line 48"/>
              <p:cNvSpPr>
                <a:spLocks noChangeShapeType="1"/>
              </p:cNvSpPr>
              <p:nvPr/>
            </p:nvSpPr>
            <p:spPr bwMode="auto">
              <a:xfrm>
                <a:off x="1646" y="3057"/>
                <a:ext cx="329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8258" name="Line 49"/>
              <p:cNvSpPr>
                <a:spLocks noChangeShapeType="1"/>
              </p:cNvSpPr>
              <p:nvPr/>
            </p:nvSpPr>
            <p:spPr bwMode="auto">
              <a:xfrm>
                <a:off x="1646" y="3459"/>
                <a:ext cx="3298" cy="0"/>
              </a:xfrm>
              <a:prstGeom prst="line">
                <a:avLst/>
              </a:prstGeom>
              <a:noFill/>
              <a:ln w="12700" cap="sq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8196" name="Group 69"/>
          <p:cNvGrpSpPr>
            <a:grpSpLocks/>
          </p:cNvGrpSpPr>
          <p:nvPr/>
        </p:nvGrpSpPr>
        <p:grpSpPr bwMode="auto">
          <a:xfrm>
            <a:off x="5029200" y="1897063"/>
            <a:ext cx="4038600" cy="2192337"/>
            <a:chOff x="3168" y="1195"/>
            <a:chExt cx="2544" cy="1381"/>
          </a:xfrm>
        </p:grpSpPr>
        <p:sp>
          <p:nvSpPr>
            <p:cNvPr id="8210" name="Text Box 53"/>
            <p:cNvSpPr txBox="1">
              <a:spLocks noChangeArrowheads="1"/>
            </p:cNvSpPr>
            <p:nvPr/>
          </p:nvSpPr>
          <p:spPr bwMode="auto">
            <a:xfrm>
              <a:off x="3168" y="1195"/>
              <a:ext cx="2544" cy="245"/>
            </a:xfrm>
            <a:prstGeom prst="rect">
              <a:avLst/>
            </a:prstGeom>
            <a:solidFill>
              <a:srgbClr val="FFFF99"/>
            </a:solidFill>
            <a:ln w="22225" algn="ctr">
              <a:solidFill>
                <a:srgbClr val="FF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it-IT"/>
                <a:t>freq. marginale assoluta=7+27+63+3</a:t>
              </a:r>
              <a:endParaRPr lang="en-US"/>
            </a:p>
          </p:txBody>
        </p:sp>
        <p:sp>
          <p:nvSpPr>
            <p:cNvPr id="8211" name="Line 54"/>
            <p:cNvSpPr>
              <a:spLocks noChangeShapeType="1"/>
            </p:cNvSpPr>
            <p:nvPr/>
          </p:nvSpPr>
          <p:spPr bwMode="auto">
            <a:xfrm rot="16664075" flipH="1">
              <a:off x="4214" y="1874"/>
              <a:ext cx="912" cy="48"/>
            </a:xfrm>
            <a:prstGeom prst="line">
              <a:avLst/>
            </a:prstGeom>
            <a:noFill/>
            <a:ln w="22225">
              <a:solidFill>
                <a:srgbClr val="FF0000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8212" name="Oval 55"/>
            <p:cNvSpPr>
              <a:spLocks noChangeArrowheads="1"/>
            </p:cNvSpPr>
            <p:nvPr/>
          </p:nvSpPr>
          <p:spPr bwMode="auto">
            <a:xfrm>
              <a:off x="4328" y="2384"/>
              <a:ext cx="432" cy="192"/>
            </a:xfrm>
            <a:prstGeom prst="ellipse">
              <a:avLst/>
            </a:prstGeom>
            <a:noFill/>
            <a:ln w="22225" algn="ctr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8197" name="Group 68"/>
          <p:cNvGrpSpPr>
            <a:grpSpLocks/>
          </p:cNvGrpSpPr>
          <p:nvPr/>
        </p:nvGrpSpPr>
        <p:grpSpPr bwMode="auto">
          <a:xfrm>
            <a:off x="4114800" y="4038600"/>
            <a:ext cx="4953000" cy="846138"/>
            <a:chOff x="2592" y="2544"/>
            <a:chExt cx="3120" cy="533"/>
          </a:xfrm>
        </p:grpSpPr>
        <p:sp>
          <p:nvSpPr>
            <p:cNvPr id="8207" name="Text Box 56"/>
            <p:cNvSpPr txBox="1">
              <a:spLocks noChangeArrowheads="1"/>
            </p:cNvSpPr>
            <p:nvPr/>
          </p:nvSpPr>
          <p:spPr bwMode="auto">
            <a:xfrm>
              <a:off x="2592" y="2832"/>
              <a:ext cx="3120" cy="245"/>
            </a:xfrm>
            <a:prstGeom prst="rect">
              <a:avLst/>
            </a:prstGeom>
            <a:solidFill>
              <a:srgbClr val="FFFF99"/>
            </a:solidFill>
            <a:ln w="22225" algn="ctr">
              <a:solidFill>
                <a:srgbClr val="FF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it-IT"/>
                <a:t>freq. marginale relativa=(7+27+63+3)/236*100</a:t>
              </a:r>
              <a:endParaRPr lang="en-US"/>
            </a:p>
          </p:txBody>
        </p:sp>
        <p:sp>
          <p:nvSpPr>
            <p:cNvPr id="8208" name="Line 57"/>
            <p:cNvSpPr>
              <a:spLocks noChangeShapeType="1"/>
            </p:cNvSpPr>
            <p:nvPr/>
          </p:nvSpPr>
          <p:spPr bwMode="auto">
            <a:xfrm rot="4673726" flipH="1">
              <a:off x="4813" y="2648"/>
              <a:ext cx="192" cy="192"/>
            </a:xfrm>
            <a:prstGeom prst="line">
              <a:avLst/>
            </a:prstGeom>
            <a:noFill/>
            <a:ln w="22225">
              <a:solidFill>
                <a:srgbClr val="FF0000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8209" name="Oval 58"/>
            <p:cNvSpPr>
              <a:spLocks noChangeArrowheads="1"/>
            </p:cNvSpPr>
            <p:nvPr/>
          </p:nvSpPr>
          <p:spPr bwMode="auto">
            <a:xfrm>
              <a:off x="4368" y="2544"/>
              <a:ext cx="432" cy="192"/>
            </a:xfrm>
            <a:prstGeom prst="ellipse">
              <a:avLst/>
            </a:prstGeom>
            <a:noFill/>
            <a:ln w="22225" algn="ctr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8198" name="Oval 52"/>
          <p:cNvSpPr>
            <a:spLocks noChangeArrowheads="1"/>
          </p:cNvSpPr>
          <p:nvPr/>
        </p:nvSpPr>
        <p:spPr bwMode="auto">
          <a:xfrm>
            <a:off x="3352800" y="5410200"/>
            <a:ext cx="762000" cy="304800"/>
          </a:xfrm>
          <a:prstGeom prst="ellipse">
            <a:avLst/>
          </a:prstGeom>
          <a:noFill/>
          <a:ln w="22225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8199" name="Text Box 59"/>
          <p:cNvSpPr txBox="1">
            <a:spLocks noChangeArrowheads="1"/>
          </p:cNvSpPr>
          <p:nvPr/>
        </p:nvSpPr>
        <p:spPr bwMode="auto">
          <a:xfrm>
            <a:off x="152400" y="5059363"/>
            <a:ext cx="2286000" cy="1214437"/>
          </a:xfrm>
          <a:prstGeom prst="rect">
            <a:avLst/>
          </a:prstGeom>
          <a:solidFill>
            <a:srgbClr val="FFFF99"/>
          </a:solidFill>
          <a:ln w="22225" algn="ctr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it-IT" dirty="0" err="1"/>
              <a:t>freq</a:t>
            </a:r>
            <a:r>
              <a:rPr lang="it-IT" dirty="0"/>
              <a:t>. subordinate:</a:t>
            </a:r>
          </a:p>
          <a:p>
            <a:pPr eaLnBrk="1" hangingPunct="1"/>
            <a:r>
              <a:rPr lang="it-IT" dirty="0"/>
              <a:t>% di riga=5/136*100</a:t>
            </a:r>
          </a:p>
          <a:p>
            <a:pPr eaLnBrk="1" hangingPunct="1"/>
            <a:r>
              <a:rPr lang="it-IT" dirty="0"/>
              <a:t>% di col=5/12*100</a:t>
            </a:r>
            <a:endParaRPr lang="en-US" dirty="0"/>
          </a:p>
        </p:txBody>
      </p:sp>
      <p:sp>
        <p:nvSpPr>
          <p:cNvPr id="8200" name="Line 61"/>
          <p:cNvSpPr>
            <a:spLocks noChangeShapeType="1"/>
          </p:cNvSpPr>
          <p:nvPr/>
        </p:nvSpPr>
        <p:spPr bwMode="auto">
          <a:xfrm rot="14185667" flipH="1">
            <a:off x="2687638" y="5183187"/>
            <a:ext cx="433388" cy="862013"/>
          </a:xfrm>
          <a:prstGeom prst="line">
            <a:avLst/>
          </a:prstGeom>
          <a:noFill/>
          <a:ln w="22225">
            <a:solidFill>
              <a:srgbClr val="FF0000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grpSp>
        <p:nvGrpSpPr>
          <p:cNvPr id="8201" name="Group 65"/>
          <p:cNvGrpSpPr>
            <a:grpSpLocks/>
          </p:cNvGrpSpPr>
          <p:nvPr/>
        </p:nvGrpSpPr>
        <p:grpSpPr bwMode="auto">
          <a:xfrm>
            <a:off x="762000" y="1714500"/>
            <a:ext cx="3962400" cy="2628900"/>
            <a:chOff x="480" y="1080"/>
            <a:chExt cx="2496" cy="1656"/>
          </a:xfrm>
        </p:grpSpPr>
        <p:sp>
          <p:nvSpPr>
            <p:cNvPr id="8204" name="Text Box 50"/>
            <p:cNvSpPr txBox="1">
              <a:spLocks noChangeArrowheads="1"/>
            </p:cNvSpPr>
            <p:nvPr/>
          </p:nvSpPr>
          <p:spPr bwMode="auto">
            <a:xfrm>
              <a:off x="480" y="1080"/>
              <a:ext cx="2496" cy="245"/>
            </a:xfrm>
            <a:prstGeom prst="rect">
              <a:avLst/>
            </a:prstGeom>
            <a:solidFill>
              <a:srgbClr val="FFFF99"/>
            </a:solidFill>
            <a:ln w="22225" algn="ctr">
              <a:solidFill>
                <a:srgbClr val="FF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it-IT" dirty="0" err="1"/>
                <a:t>freq</a:t>
              </a:r>
              <a:r>
                <a:rPr lang="it-IT" dirty="0"/>
                <a:t>. congiunta relativa =(7/236)*100</a:t>
              </a:r>
              <a:endParaRPr lang="en-US" dirty="0"/>
            </a:p>
          </p:txBody>
        </p:sp>
        <p:sp>
          <p:nvSpPr>
            <p:cNvPr id="8205" name="Line 51"/>
            <p:cNvSpPr>
              <a:spLocks noChangeShapeType="1"/>
            </p:cNvSpPr>
            <p:nvPr/>
          </p:nvSpPr>
          <p:spPr bwMode="auto">
            <a:xfrm rot="16664075" flipH="1">
              <a:off x="1419" y="1445"/>
              <a:ext cx="1101" cy="969"/>
            </a:xfrm>
            <a:prstGeom prst="line">
              <a:avLst/>
            </a:prstGeom>
            <a:noFill/>
            <a:ln w="22225">
              <a:solidFill>
                <a:srgbClr val="FF0000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8206" name="Oval 62"/>
            <p:cNvSpPr>
              <a:spLocks noChangeArrowheads="1"/>
            </p:cNvSpPr>
            <p:nvPr/>
          </p:nvSpPr>
          <p:spPr bwMode="auto">
            <a:xfrm>
              <a:off x="2112" y="2544"/>
              <a:ext cx="480" cy="192"/>
            </a:xfrm>
            <a:prstGeom prst="ellipse">
              <a:avLst/>
            </a:prstGeom>
            <a:noFill/>
            <a:ln w="22225" algn="ctr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8202" name="Oval 63"/>
          <p:cNvSpPr>
            <a:spLocks noChangeArrowheads="1"/>
          </p:cNvSpPr>
          <p:nvPr/>
        </p:nvSpPr>
        <p:spPr bwMode="auto">
          <a:xfrm>
            <a:off x="3378200" y="5715000"/>
            <a:ext cx="762000" cy="304800"/>
          </a:xfrm>
          <a:prstGeom prst="ellipse">
            <a:avLst/>
          </a:prstGeom>
          <a:noFill/>
          <a:ln w="22225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8203" name="Line 64"/>
          <p:cNvSpPr>
            <a:spLocks noChangeShapeType="1"/>
          </p:cNvSpPr>
          <p:nvPr/>
        </p:nvSpPr>
        <p:spPr bwMode="auto">
          <a:xfrm rot="14185667" flipH="1">
            <a:off x="2547938" y="5475288"/>
            <a:ext cx="609600" cy="609600"/>
          </a:xfrm>
          <a:prstGeom prst="line">
            <a:avLst/>
          </a:prstGeom>
          <a:noFill/>
          <a:ln w="22225">
            <a:solidFill>
              <a:srgbClr val="FF0000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67" name="AutoShape 2"/>
          <p:cNvSpPr>
            <a:spLocks noChangeArrowheads="1"/>
          </p:cNvSpPr>
          <p:nvPr/>
        </p:nvSpPr>
        <p:spPr bwMode="auto">
          <a:xfrm>
            <a:off x="8385948" y="6476998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68" name="AutoShape 2"/>
          <p:cNvSpPr>
            <a:spLocks noChangeArrowheads="1"/>
          </p:cNvSpPr>
          <p:nvPr/>
        </p:nvSpPr>
        <p:spPr bwMode="auto">
          <a:xfrm>
            <a:off x="7696200" y="6477000"/>
            <a:ext cx="355452" cy="290514"/>
          </a:xfrm>
          <a:prstGeom prst="homePlate">
            <a:avLst>
              <a:gd name="adj" fmla="val 13767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69" name="AutoShape 2"/>
          <p:cNvSpPr>
            <a:spLocks noChangeArrowheads="1"/>
          </p:cNvSpPr>
          <p:nvPr/>
        </p:nvSpPr>
        <p:spPr bwMode="auto">
          <a:xfrm>
            <a:off x="8055600" y="6476999"/>
            <a:ext cx="355452" cy="290514"/>
          </a:xfrm>
          <a:prstGeom prst="chevron">
            <a:avLst>
              <a:gd name="adj" fmla="val 16049"/>
            </a:avLst>
          </a:prstGeom>
          <a:solidFill>
            <a:schemeClr val="accent1">
              <a:lumMod val="90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70" name="AutoShape 2"/>
          <p:cNvSpPr>
            <a:spLocks noChangeArrowheads="1"/>
          </p:cNvSpPr>
          <p:nvPr/>
        </p:nvSpPr>
        <p:spPr bwMode="auto">
          <a:xfrm>
            <a:off x="8719477" y="6477000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8" grpId="0" animBg="1"/>
      <p:bldP spid="8199" grpId="0" animBg="1"/>
      <p:bldP spid="8200" grpId="0" animBg="1"/>
      <p:bldP spid="8202" grpId="0" animBg="1"/>
      <p:bldP spid="820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990600" y="3248025"/>
            <a:ext cx="73152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 b="1" dirty="0" err="1">
                <a:solidFill>
                  <a:srgbClr val="000080"/>
                </a:solidFill>
                <a:latin typeface="Courier New" pitchFamily="49" charset="0"/>
              </a:rPr>
              <a:t>proc</a:t>
            </a:r>
            <a:r>
              <a:rPr lang="en-US" sz="2400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2400" b="1" dirty="0" err="1">
                <a:solidFill>
                  <a:srgbClr val="000080"/>
                </a:solidFill>
                <a:latin typeface="Courier New" pitchFamily="49" charset="0"/>
              </a:rPr>
              <a:t>freq</a:t>
            </a:r>
            <a:r>
              <a:rPr lang="en-US" sz="2400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2400" dirty="0">
                <a:solidFill>
                  <a:srgbClr val="0000FF"/>
                </a:solidFill>
                <a:latin typeface="Courier New" pitchFamily="49" charset="0"/>
              </a:rPr>
              <a:t>data</a:t>
            </a:r>
            <a:r>
              <a:rPr lang="en-US" sz="2400" dirty="0">
                <a:solidFill>
                  <a:srgbClr val="000000"/>
                </a:solidFill>
                <a:latin typeface="Courier New" pitchFamily="49" charset="0"/>
              </a:rPr>
              <a:t>=</a:t>
            </a:r>
            <a:r>
              <a:rPr lang="en-US" sz="2400" dirty="0" err="1">
                <a:solidFill>
                  <a:srgbClr val="000000"/>
                </a:solidFill>
                <a:latin typeface="Courier New" pitchFamily="49" charset="0"/>
              </a:rPr>
              <a:t>corso.telefonia</a:t>
            </a:r>
            <a:r>
              <a:rPr lang="en-US" sz="2400" dirty="0">
                <a:solidFill>
                  <a:srgbClr val="000000"/>
                </a:solidFill>
                <a:latin typeface="Courier New" pitchFamily="49" charset="0"/>
              </a:rPr>
              <a:t>;</a:t>
            </a:r>
          </a:p>
          <a:p>
            <a:pPr eaLnBrk="1" hangingPunct="1"/>
            <a:r>
              <a:rPr lang="en-US" sz="2400" dirty="0">
                <a:solidFill>
                  <a:srgbClr val="0000FF"/>
                </a:solidFill>
                <a:latin typeface="Courier New" pitchFamily="49" charset="0"/>
              </a:rPr>
              <a:t>table</a:t>
            </a:r>
            <a:r>
              <a:rPr lang="en-US" sz="2400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ourier New" pitchFamily="49" charset="0"/>
              </a:rPr>
              <a:t>sesso</a:t>
            </a:r>
            <a:r>
              <a:rPr lang="en-US" sz="2400" dirty="0">
                <a:solidFill>
                  <a:srgbClr val="000000"/>
                </a:solidFill>
                <a:latin typeface="Courier New" pitchFamily="49" charset="0"/>
              </a:rPr>
              <a:t> * computer </a:t>
            </a:r>
            <a:r>
              <a:rPr lang="en-US" sz="2400" dirty="0" smtClean="0">
                <a:solidFill>
                  <a:srgbClr val="000000"/>
                </a:solidFill>
                <a:latin typeface="Courier New" pitchFamily="49" charset="0"/>
              </a:rPr>
              <a:t>/</a:t>
            </a:r>
            <a:r>
              <a:rPr lang="en-US" sz="2400" dirty="0" smtClean="0">
                <a:solidFill>
                  <a:srgbClr val="0000FF"/>
                </a:solidFill>
                <a:latin typeface="Courier New" pitchFamily="49" charset="0"/>
              </a:rPr>
              <a:t>missing</a:t>
            </a:r>
            <a:r>
              <a:rPr lang="en-US" sz="2400" dirty="0" smtClean="0">
                <a:solidFill>
                  <a:srgbClr val="000000"/>
                </a:solidFill>
                <a:latin typeface="Courier New" pitchFamily="49" charset="0"/>
              </a:rPr>
              <a:t>; </a:t>
            </a:r>
            <a:endParaRPr lang="en-US" sz="2400" dirty="0">
              <a:solidFill>
                <a:srgbClr val="000000"/>
              </a:solidFill>
              <a:latin typeface="Courier New" pitchFamily="49" charset="0"/>
            </a:endParaRPr>
          </a:p>
          <a:p>
            <a:pPr eaLnBrk="1" hangingPunct="1"/>
            <a:r>
              <a:rPr lang="en-US" sz="2400" b="1" dirty="0">
                <a:solidFill>
                  <a:srgbClr val="000080"/>
                </a:solidFill>
                <a:latin typeface="Courier New" pitchFamily="49" charset="0"/>
              </a:rPr>
              <a:t>run</a:t>
            </a:r>
            <a:r>
              <a:rPr lang="en-US" sz="2400" dirty="0">
                <a:solidFill>
                  <a:srgbClr val="000000"/>
                </a:solidFill>
                <a:latin typeface="Courier New" pitchFamily="49" charset="0"/>
              </a:rPr>
              <a:t>;</a:t>
            </a: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533400" y="1676400"/>
            <a:ext cx="78486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it-IT" sz="2400"/>
              <a:t>C’è indipendenza statistica tra le variabili sesso del rispondente (SESSO) e possesso del computer (COMPUTER)?</a:t>
            </a:r>
            <a:endParaRPr lang="en-US" sz="2400"/>
          </a:p>
        </p:txBody>
      </p:sp>
      <p:sp>
        <p:nvSpPr>
          <p:cNvPr id="6" name="AutoShape 2"/>
          <p:cNvSpPr>
            <a:spLocks noChangeArrowheads="1"/>
          </p:cNvSpPr>
          <p:nvPr/>
        </p:nvSpPr>
        <p:spPr bwMode="auto">
          <a:xfrm>
            <a:off x="8385948" y="6476998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7" name="AutoShape 2"/>
          <p:cNvSpPr>
            <a:spLocks noChangeArrowheads="1"/>
          </p:cNvSpPr>
          <p:nvPr/>
        </p:nvSpPr>
        <p:spPr bwMode="auto">
          <a:xfrm>
            <a:off x="7696200" y="6477000"/>
            <a:ext cx="355452" cy="290514"/>
          </a:xfrm>
          <a:prstGeom prst="homePlate">
            <a:avLst>
              <a:gd name="adj" fmla="val 13767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8" name="AutoShape 2"/>
          <p:cNvSpPr>
            <a:spLocks noChangeArrowheads="1"/>
          </p:cNvSpPr>
          <p:nvPr/>
        </p:nvSpPr>
        <p:spPr bwMode="auto">
          <a:xfrm>
            <a:off x="8055600" y="6476999"/>
            <a:ext cx="355452" cy="290514"/>
          </a:xfrm>
          <a:prstGeom prst="chevron">
            <a:avLst>
              <a:gd name="adj" fmla="val 16049"/>
            </a:avLst>
          </a:prstGeom>
          <a:solidFill>
            <a:schemeClr val="accent1">
              <a:lumMod val="90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9" name="AutoShape 2"/>
          <p:cNvSpPr>
            <a:spLocks noChangeArrowheads="1"/>
          </p:cNvSpPr>
          <p:nvPr/>
        </p:nvSpPr>
        <p:spPr bwMode="auto">
          <a:xfrm>
            <a:off x="8719477" y="6477000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 bwMode="auto">
          <a:xfrm>
            <a:off x="381000" y="762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it-IT" sz="4000" dirty="0" smtClean="0">
                <a:solidFill>
                  <a:srgbClr val="FF9900"/>
                </a:solidFill>
              </a:rPr>
              <a:t>Output PROC FREQ – Esempio 2 </a:t>
            </a:r>
            <a:endParaRPr lang="en-US" sz="4000" dirty="0" smtClean="0">
              <a:solidFill>
                <a:srgbClr val="FF99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9367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02" name="Text Box 2"/>
          <p:cNvSpPr txBox="1">
            <a:spLocks noChangeArrowheads="1"/>
          </p:cNvSpPr>
          <p:nvPr/>
        </p:nvSpPr>
        <p:spPr bwMode="auto">
          <a:xfrm>
            <a:off x="4114800" y="1549400"/>
            <a:ext cx="5486400" cy="2746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it-IT" sz="1200" b="1">
                <a:effectLst>
                  <a:outerShdw blurRad="38100" dist="38100" dir="2700000" algn="tl">
                    <a:srgbClr val="C0C0C0"/>
                  </a:outerShdw>
                </a:effectLst>
              </a:rPr>
              <a:t>Le frequenze della variabile COMPUTER subordinata a SESSO:</a:t>
            </a:r>
            <a:endParaRPr lang="en-US" sz="1200" b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56006" name="Text Box 6"/>
          <p:cNvSpPr txBox="1">
            <a:spLocks noChangeArrowheads="1"/>
          </p:cNvSpPr>
          <p:nvPr/>
        </p:nvSpPr>
        <p:spPr bwMode="auto">
          <a:xfrm>
            <a:off x="4191000" y="4114800"/>
            <a:ext cx="4953000" cy="2746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it-IT" sz="1200" b="1">
                <a:effectLst>
                  <a:outerShdw blurRad="38100" dist="38100" dir="2700000" algn="tl">
                    <a:srgbClr val="C0C0C0"/>
                  </a:outerShdw>
                </a:effectLst>
              </a:rPr>
              <a:t>Le frequenze della variabile di SESSO subordinata a COMPUTER:</a:t>
            </a:r>
            <a:endParaRPr lang="en-US" sz="1200" b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3317" name="Line 10"/>
          <p:cNvSpPr>
            <a:spLocks noChangeShapeType="1"/>
          </p:cNvSpPr>
          <p:nvPr/>
        </p:nvSpPr>
        <p:spPr bwMode="auto">
          <a:xfrm flipV="1">
            <a:off x="3124200" y="2667000"/>
            <a:ext cx="1066800" cy="9906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3318" name="Line 11"/>
          <p:cNvSpPr>
            <a:spLocks noChangeShapeType="1"/>
          </p:cNvSpPr>
          <p:nvPr/>
        </p:nvSpPr>
        <p:spPr bwMode="auto">
          <a:xfrm rot="5099502" flipV="1">
            <a:off x="3124200" y="3657600"/>
            <a:ext cx="1066800" cy="10668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56012" name="Text Box 12"/>
          <p:cNvSpPr txBox="1">
            <a:spLocks noChangeArrowheads="1"/>
          </p:cNvSpPr>
          <p:nvPr/>
        </p:nvSpPr>
        <p:spPr bwMode="auto">
          <a:xfrm>
            <a:off x="152400" y="1981200"/>
            <a:ext cx="3200400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it-IT" sz="2000" b="1">
                <a:effectLst>
                  <a:outerShdw blurRad="38100" dist="38100" dir="2700000" algn="tl">
                    <a:srgbClr val="C0C0C0"/>
                  </a:outerShdw>
                </a:effectLst>
              </a:rPr>
              <a:t>Cosa sono le frequenze subordinate?</a:t>
            </a:r>
            <a:endParaRPr lang="en-US" sz="2000" b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13320" name="Picture 30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819400"/>
            <a:ext cx="2895600" cy="158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21" name="Picture 309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1828800"/>
            <a:ext cx="4514850" cy="2117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22" name="Picture 310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4419600"/>
            <a:ext cx="4514850" cy="209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AutoShape 2"/>
          <p:cNvSpPr>
            <a:spLocks noChangeArrowheads="1"/>
          </p:cNvSpPr>
          <p:nvPr/>
        </p:nvSpPr>
        <p:spPr bwMode="auto">
          <a:xfrm>
            <a:off x="8385948" y="6476998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2" name="AutoShape 2"/>
          <p:cNvSpPr>
            <a:spLocks noChangeArrowheads="1"/>
          </p:cNvSpPr>
          <p:nvPr/>
        </p:nvSpPr>
        <p:spPr bwMode="auto">
          <a:xfrm>
            <a:off x="7696200" y="6477000"/>
            <a:ext cx="355452" cy="290514"/>
          </a:xfrm>
          <a:prstGeom prst="homePlate">
            <a:avLst>
              <a:gd name="adj" fmla="val 13767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3" name="AutoShape 2"/>
          <p:cNvSpPr>
            <a:spLocks noChangeArrowheads="1"/>
          </p:cNvSpPr>
          <p:nvPr/>
        </p:nvSpPr>
        <p:spPr bwMode="auto">
          <a:xfrm>
            <a:off x="8055600" y="6476999"/>
            <a:ext cx="355452" cy="290514"/>
          </a:xfrm>
          <a:prstGeom prst="chevron">
            <a:avLst>
              <a:gd name="adj" fmla="val 16049"/>
            </a:avLst>
          </a:prstGeom>
          <a:solidFill>
            <a:schemeClr val="accent1">
              <a:lumMod val="90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4" name="AutoShape 2"/>
          <p:cNvSpPr>
            <a:spLocks noChangeArrowheads="1"/>
          </p:cNvSpPr>
          <p:nvPr/>
        </p:nvSpPr>
        <p:spPr bwMode="auto">
          <a:xfrm>
            <a:off x="8719477" y="6477000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6" name="Rectangle 2"/>
          <p:cNvSpPr txBox="1">
            <a:spLocks noChangeArrowheads="1"/>
          </p:cNvSpPr>
          <p:nvPr/>
        </p:nvSpPr>
        <p:spPr bwMode="auto">
          <a:xfrm>
            <a:off x="381000" y="762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it-IT" sz="4000" dirty="0" smtClean="0">
                <a:solidFill>
                  <a:srgbClr val="FF9900"/>
                </a:solidFill>
              </a:rPr>
              <a:t>Output PROC FREQ – Esempio 2 </a:t>
            </a:r>
            <a:endParaRPr lang="en-US" sz="4000" dirty="0" smtClean="0">
              <a:solidFill>
                <a:srgbClr val="FF99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36196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02" grpId="0"/>
      <p:bldP spid="256006" grpId="0"/>
      <p:bldP spid="13317" grpId="0" animBg="1"/>
      <p:bldP spid="1331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81000"/>
            <a:ext cx="8229600" cy="838200"/>
          </a:xfrm>
        </p:spPr>
        <p:txBody>
          <a:bodyPr/>
          <a:lstStyle/>
          <a:p>
            <a:pPr eaLnBrk="1" hangingPunct="1"/>
            <a:r>
              <a:rPr lang="it-IT" smtClean="0">
                <a:solidFill>
                  <a:srgbClr val="FF9900"/>
                </a:solidFill>
              </a:rPr>
              <a:t>PROC FREQ - Descrizione</a:t>
            </a:r>
            <a:r>
              <a:rPr lang="it-IT" sz="4000" smtClean="0"/>
              <a:t> </a:t>
            </a:r>
            <a:endParaRPr lang="en-GB" sz="4000" smtClean="0"/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533400" y="1981200"/>
            <a:ext cx="8305800" cy="415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it-IT" sz="2800"/>
              <a:t>La PROC FREQ permette di </a:t>
            </a:r>
          </a:p>
          <a:p>
            <a:pPr eaLnBrk="1" hangingPunct="1">
              <a:buFontTx/>
              <a:buChar char="•"/>
            </a:pPr>
            <a:r>
              <a:rPr lang="it-IT" sz="2800"/>
              <a:t> calcolare le distribuzioni di frequenza univariate per variabili qualitative e quantitative discrete</a:t>
            </a:r>
          </a:p>
          <a:p>
            <a:pPr eaLnBrk="1" hangingPunct="1">
              <a:buFontTx/>
              <a:buChar char="•"/>
            </a:pPr>
            <a:r>
              <a:rPr lang="it-IT" sz="2800"/>
              <a:t> creare tabelle di contingenza a due o più dimensioni per variabili qualitative e quantitative</a:t>
            </a:r>
            <a:r>
              <a:rPr lang="it-IT"/>
              <a:t> </a:t>
            </a:r>
            <a:r>
              <a:rPr lang="it-IT" sz="2800"/>
              <a:t>discrete</a:t>
            </a:r>
          </a:p>
          <a:p>
            <a:pPr eaLnBrk="1" hangingPunct="1">
              <a:buClr>
                <a:schemeClr val="tx1"/>
              </a:buClr>
              <a:buFontTx/>
              <a:buChar char="•"/>
            </a:pPr>
            <a:r>
              <a:rPr lang="it-IT" sz="2800">
                <a:solidFill>
                  <a:srgbClr val="FF0000"/>
                </a:solidFill>
              </a:rPr>
              <a:t> calcolare indici di dipendenza relativi a tabelle di contingenza</a:t>
            </a:r>
          </a:p>
        </p:txBody>
      </p:sp>
      <p:sp>
        <p:nvSpPr>
          <p:cNvPr id="4" name="AutoShape 2"/>
          <p:cNvSpPr>
            <a:spLocks noChangeArrowheads="1"/>
          </p:cNvSpPr>
          <p:nvPr/>
        </p:nvSpPr>
        <p:spPr bwMode="auto">
          <a:xfrm>
            <a:off x="8385948" y="6476998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5" name="AutoShape 2"/>
          <p:cNvSpPr>
            <a:spLocks noChangeArrowheads="1"/>
          </p:cNvSpPr>
          <p:nvPr/>
        </p:nvSpPr>
        <p:spPr bwMode="auto">
          <a:xfrm>
            <a:off x="7696200" y="6477000"/>
            <a:ext cx="355452" cy="290514"/>
          </a:xfrm>
          <a:prstGeom prst="homePlate">
            <a:avLst>
              <a:gd name="adj" fmla="val 13767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6" name="AutoShape 2"/>
          <p:cNvSpPr>
            <a:spLocks noChangeArrowheads="1"/>
          </p:cNvSpPr>
          <p:nvPr/>
        </p:nvSpPr>
        <p:spPr bwMode="auto">
          <a:xfrm>
            <a:off x="8055600" y="6476999"/>
            <a:ext cx="355452" cy="290514"/>
          </a:xfrm>
          <a:prstGeom prst="chevron">
            <a:avLst>
              <a:gd name="adj" fmla="val 16049"/>
            </a:avLst>
          </a:prstGeom>
          <a:solidFill>
            <a:schemeClr val="accent1">
              <a:lumMod val="90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7" name="AutoShape 2"/>
          <p:cNvSpPr>
            <a:spLocks noChangeArrowheads="1"/>
          </p:cNvSpPr>
          <p:nvPr/>
        </p:nvSpPr>
        <p:spPr bwMode="auto">
          <a:xfrm>
            <a:off x="8719477" y="6477000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9248225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4450"/>
            <a:ext cx="9144000" cy="1143000"/>
          </a:xfrm>
          <a:noFill/>
        </p:spPr>
        <p:txBody>
          <a:bodyPr/>
          <a:lstStyle/>
          <a:p>
            <a:pPr eaLnBrk="1" hangingPunct="1"/>
            <a:r>
              <a:rPr lang="it-IT" dirty="0" smtClean="0">
                <a:solidFill>
                  <a:srgbClr val="FF9900"/>
                </a:solidFill>
              </a:rPr>
              <a:t>Auto formazione obbligatoria</a:t>
            </a:r>
            <a:endParaRPr lang="en-US" dirty="0" smtClean="0">
              <a:solidFill>
                <a:srgbClr val="FF990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z="1400" b="1" dirty="0" smtClean="0"/>
              <a:t>SAS</a:t>
            </a:r>
            <a:r>
              <a:rPr lang="it-IT" sz="1400" b="1" dirty="0"/>
              <a:t>® Programming 1: Essentials </a:t>
            </a:r>
            <a:endParaRPr lang="it-IT" sz="1400" dirty="0"/>
          </a:p>
          <a:p>
            <a:pPr lvl="1"/>
            <a:r>
              <a:rPr lang="en-AU" sz="1400" dirty="0" smtClean="0"/>
              <a:t>1. </a:t>
            </a:r>
            <a:r>
              <a:rPr lang="en-AU" sz="1400" dirty="0"/>
              <a:t>Getting Started with SAS Programming </a:t>
            </a:r>
          </a:p>
          <a:p>
            <a:pPr lvl="1"/>
            <a:r>
              <a:rPr lang="en-AU" sz="1400" dirty="0" smtClean="0"/>
              <a:t>2</a:t>
            </a:r>
            <a:r>
              <a:rPr lang="en-AU" sz="1400" dirty="0"/>
              <a:t>. Navigating and Using the SAS Interface </a:t>
            </a:r>
          </a:p>
          <a:p>
            <a:pPr lvl="1"/>
            <a:r>
              <a:rPr lang="en-AU" sz="1400" dirty="0" smtClean="0"/>
              <a:t>3</a:t>
            </a:r>
            <a:r>
              <a:rPr lang="en-AU" sz="1400" dirty="0"/>
              <a:t>. Working with SAS Code </a:t>
            </a:r>
          </a:p>
          <a:p>
            <a:pPr lvl="1"/>
            <a:r>
              <a:rPr lang="en-AU" sz="1400" dirty="0" smtClean="0"/>
              <a:t>4</a:t>
            </a:r>
            <a:r>
              <a:rPr lang="en-AU" sz="1400" dirty="0"/>
              <a:t>. Working with SAS Libraries and SAS Data Sets </a:t>
            </a:r>
          </a:p>
          <a:p>
            <a:pPr lvl="1"/>
            <a:r>
              <a:rPr lang="en-AU" sz="1400" dirty="0" smtClean="0"/>
              <a:t>5</a:t>
            </a:r>
            <a:r>
              <a:rPr lang="en-AU" sz="1400" dirty="0"/>
              <a:t>. Creating SAS Data Sets </a:t>
            </a:r>
          </a:p>
          <a:p>
            <a:pPr lvl="1"/>
            <a:r>
              <a:rPr lang="en-AU" sz="1400" dirty="0" smtClean="0"/>
              <a:t>6</a:t>
            </a:r>
            <a:r>
              <a:rPr lang="en-AU" sz="1400" dirty="0"/>
              <a:t>. Creating SAS Data Sets from Microsoft Excel Worksheets </a:t>
            </a:r>
          </a:p>
          <a:p>
            <a:pPr lvl="1"/>
            <a:r>
              <a:rPr lang="en-AU" sz="1400" dirty="0" smtClean="0"/>
              <a:t>8</a:t>
            </a:r>
            <a:r>
              <a:rPr lang="en-AU" sz="1400" dirty="0"/>
              <a:t>. Validating and Cleaning </a:t>
            </a:r>
            <a:r>
              <a:rPr lang="en-AU" sz="1400" dirty="0" smtClean="0"/>
              <a:t>Dat</a:t>
            </a:r>
            <a:r>
              <a:rPr lang="en-AU" sz="1400" dirty="0"/>
              <a:t>a</a:t>
            </a:r>
            <a:endParaRPr lang="en-AU" sz="1400" dirty="0" smtClean="0"/>
          </a:p>
          <a:p>
            <a:r>
              <a:rPr lang="en-AU" sz="1400" b="1" dirty="0" smtClean="0"/>
              <a:t>Statistics </a:t>
            </a:r>
            <a:r>
              <a:rPr lang="en-AU" sz="1400" b="1" dirty="0"/>
              <a:t>I: Introduction to ANOVA, Regression, and Logistic Regression </a:t>
            </a:r>
            <a:endParaRPr lang="en-AU" sz="1400" dirty="0"/>
          </a:p>
          <a:p>
            <a:pPr lvl="1"/>
            <a:r>
              <a:rPr lang="it-IT" sz="1400" dirty="0" err="1" smtClean="0"/>
              <a:t>Lesson</a:t>
            </a:r>
            <a:r>
              <a:rPr lang="it-IT" sz="1400" dirty="0" smtClean="0"/>
              <a:t> </a:t>
            </a:r>
            <a:r>
              <a:rPr lang="it-IT" sz="1400" dirty="0"/>
              <a:t>5: </a:t>
            </a:r>
            <a:r>
              <a:rPr lang="it-IT" sz="1400" dirty="0" err="1"/>
              <a:t>Categorical</a:t>
            </a:r>
            <a:r>
              <a:rPr lang="it-IT" sz="1400" dirty="0"/>
              <a:t> Data Analysis </a:t>
            </a:r>
          </a:p>
          <a:p>
            <a:pPr lvl="2"/>
            <a:r>
              <a:rPr lang="it-IT" sz="1400" dirty="0" err="1" smtClean="0"/>
              <a:t>Describing</a:t>
            </a:r>
            <a:r>
              <a:rPr lang="it-IT" sz="1400" dirty="0" smtClean="0"/>
              <a:t> </a:t>
            </a:r>
            <a:r>
              <a:rPr lang="it-IT" sz="1400" dirty="0" err="1"/>
              <a:t>Categorical</a:t>
            </a:r>
            <a:r>
              <a:rPr lang="it-IT" sz="1400" dirty="0"/>
              <a:t> Data </a:t>
            </a:r>
            <a:r>
              <a:rPr lang="it-IT" sz="1400" b="1" dirty="0"/>
              <a:t>(PROC FREQ) </a:t>
            </a:r>
            <a:endParaRPr lang="it-IT" sz="1400" dirty="0"/>
          </a:p>
          <a:p>
            <a:pPr lvl="2"/>
            <a:r>
              <a:rPr lang="it-IT" sz="1400" dirty="0" err="1" smtClean="0"/>
              <a:t>Tests</a:t>
            </a:r>
            <a:r>
              <a:rPr lang="it-IT" sz="1400" dirty="0" smtClean="0"/>
              <a:t> </a:t>
            </a:r>
            <a:r>
              <a:rPr lang="it-IT" sz="1400" dirty="0"/>
              <a:t>of </a:t>
            </a:r>
            <a:r>
              <a:rPr lang="it-IT" sz="1400" dirty="0" err="1"/>
              <a:t>Association</a:t>
            </a:r>
            <a:r>
              <a:rPr lang="it-IT" sz="1400" dirty="0"/>
              <a:t> </a:t>
            </a:r>
            <a:r>
              <a:rPr lang="it-IT" sz="1400" b="1" dirty="0"/>
              <a:t>(CHI SQUARE, V DI CRAMER) </a:t>
            </a:r>
            <a:endParaRPr lang="it-IT" sz="1400" dirty="0"/>
          </a:p>
          <a:p>
            <a:pPr marL="400050" lvl="1" indent="0">
              <a:buNone/>
            </a:pPr>
            <a:endParaRPr lang="en-AU" sz="1400" dirty="0"/>
          </a:p>
          <a:p>
            <a:pPr lvl="1"/>
            <a:endParaRPr lang="it-IT" sz="1400" dirty="0"/>
          </a:p>
        </p:txBody>
      </p:sp>
    </p:spTree>
    <p:extLst>
      <p:ext uri="{BB962C8B-B14F-4D97-AF65-F5344CB8AC3E}">
        <p14:creationId xmlns:p14="http://schemas.microsoft.com/office/powerpoint/2010/main" val="20525671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81000"/>
            <a:ext cx="8229600" cy="838200"/>
          </a:xfrm>
        </p:spPr>
        <p:txBody>
          <a:bodyPr/>
          <a:lstStyle/>
          <a:p>
            <a:pPr eaLnBrk="1" hangingPunct="1"/>
            <a:r>
              <a:rPr lang="it-IT" sz="4000" smtClean="0">
                <a:solidFill>
                  <a:srgbClr val="FF9900"/>
                </a:solidFill>
              </a:rPr>
              <a:t>Test chi-quadro – Indipendenza statistica</a:t>
            </a:r>
            <a:r>
              <a:rPr lang="it-IT" sz="3600" smtClean="0"/>
              <a:t> </a:t>
            </a:r>
            <a:endParaRPr lang="en-GB" sz="3600" smtClean="0"/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533400" y="1981200"/>
            <a:ext cx="8305800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it-IT" sz="2400" dirty="0"/>
              <a:t> Si applica alle tabelle di contingenza a due dimensioni</a:t>
            </a:r>
          </a:p>
          <a:p>
            <a:pPr eaLnBrk="1" hangingPunct="1">
              <a:buFontTx/>
              <a:buChar char="•"/>
            </a:pPr>
            <a:r>
              <a:rPr lang="it-IT" sz="2400" dirty="0"/>
              <a:t> Per testare l’</a:t>
            </a:r>
            <a:r>
              <a:rPr lang="it-IT" sz="2400" dirty="0" err="1"/>
              <a:t>hp</a:t>
            </a:r>
            <a:r>
              <a:rPr lang="it-IT" sz="2400" dirty="0"/>
              <a:t> di indipendenza statistica tra le due variabili della tabella (ossia, la distribuzione di X non è influenzata da Y e viceversa)</a:t>
            </a:r>
          </a:p>
          <a:p>
            <a:pPr eaLnBrk="1" hangingPunct="1">
              <a:buFontTx/>
              <a:buChar char="•"/>
            </a:pPr>
            <a:r>
              <a:rPr lang="it-IT" sz="2400" dirty="0"/>
              <a:t> Si calcola con la </a:t>
            </a:r>
            <a:r>
              <a:rPr lang="it-IT" sz="2400" b="1" dirty="0"/>
              <a:t>PROC FREQ (opzione CHISQ)</a:t>
            </a:r>
          </a:p>
          <a:p>
            <a:pPr eaLnBrk="1" hangingPunct="1">
              <a:buFontTx/>
              <a:buChar char="•"/>
            </a:pPr>
            <a:endParaRPr lang="it-IT" sz="2400" dirty="0"/>
          </a:p>
        </p:txBody>
      </p:sp>
      <p:sp>
        <p:nvSpPr>
          <p:cNvPr id="4" name="AutoShape 2"/>
          <p:cNvSpPr>
            <a:spLocks noChangeArrowheads="1"/>
          </p:cNvSpPr>
          <p:nvPr/>
        </p:nvSpPr>
        <p:spPr bwMode="auto">
          <a:xfrm>
            <a:off x="8385948" y="6476998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5" name="AutoShape 2"/>
          <p:cNvSpPr>
            <a:spLocks noChangeArrowheads="1"/>
          </p:cNvSpPr>
          <p:nvPr/>
        </p:nvSpPr>
        <p:spPr bwMode="auto">
          <a:xfrm>
            <a:off x="7696200" y="6477000"/>
            <a:ext cx="355452" cy="290514"/>
          </a:xfrm>
          <a:prstGeom prst="homePlate">
            <a:avLst>
              <a:gd name="adj" fmla="val 13767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6" name="AutoShape 2"/>
          <p:cNvSpPr>
            <a:spLocks noChangeArrowheads="1"/>
          </p:cNvSpPr>
          <p:nvPr/>
        </p:nvSpPr>
        <p:spPr bwMode="auto">
          <a:xfrm>
            <a:off x="8055600" y="6476999"/>
            <a:ext cx="355452" cy="290514"/>
          </a:xfrm>
          <a:prstGeom prst="chevron">
            <a:avLst>
              <a:gd name="adj" fmla="val 16049"/>
            </a:avLst>
          </a:prstGeom>
          <a:solidFill>
            <a:schemeClr val="accent1">
              <a:lumMod val="90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7" name="AutoShape 2"/>
          <p:cNvSpPr>
            <a:spLocks noChangeArrowheads="1"/>
          </p:cNvSpPr>
          <p:nvPr/>
        </p:nvSpPr>
        <p:spPr bwMode="auto">
          <a:xfrm>
            <a:off x="8719477" y="6477000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3995346" y="5035124"/>
            <a:ext cx="3737248" cy="817218"/>
          </a:xfrm>
          <a:custGeom>
            <a:avLst/>
            <a:gdLst>
              <a:gd name="connsiteX0" fmla="*/ 136206 w 817218"/>
              <a:gd name="connsiteY0" fmla="*/ 0 h 3737248"/>
              <a:gd name="connsiteX1" fmla="*/ 681012 w 817218"/>
              <a:gd name="connsiteY1" fmla="*/ 0 h 3737248"/>
              <a:gd name="connsiteX2" fmla="*/ 817218 w 817218"/>
              <a:gd name="connsiteY2" fmla="*/ 136206 h 3737248"/>
              <a:gd name="connsiteX3" fmla="*/ 817218 w 817218"/>
              <a:gd name="connsiteY3" fmla="*/ 3737248 h 3737248"/>
              <a:gd name="connsiteX4" fmla="*/ 817218 w 817218"/>
              <a:gd name="connsiteY4" fmla="*/ 3737248 h 3737248"/>
              <a:gd name="connsiteX5" fmla="*/ 0 w 817218"/>
              <a:gd name="connsiteY5" fmla="*/ 3737248 h 3737248"/>
              <a:gd name="connsiteX6" fmla="*/ 0 w 817218"/>
              <a:gd name="connsiteY6" fmla="*/ 3737248 h 3737248"/>
              <a:gd name="connsiteX7" fmla="*/ 0 w 817218"/>
              <a:gd name="connsiteY7" fmla="*/ 136206 h 3737248"/>
              <a:gd name="connsiteX8" fmla="*/ 136206 w 817218"/>
              <a:gd name="connsiteY8" fmla="*/ 0 h 37372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17218" h="3737248">
                <a:moveTo>
                  <a:pt x="817218" y="622888"/>
                </a:moveTo>
                <a:lnTo>
                  <a:pt x="817218" y="3114360"/>
                </a:lnTo>
                <a:cubicBezTo>
                  <a:pt x="817218" y="3458369"/>
                  <a:pt x="803883" y="3737248"/>
                  <a:pt x="787434" y="3737248"/>
                </a:cubicBezTo>
                <a:lnTo>
                  <a:pt x="0" y="3737248"/>
                </a:lnTo>
                <a:lnTo>
                  <a:pt x="0" y="3737248"/>
                </a:lnTo>
                <a:lnTo>
                  <a:pt x="0" y="0"/>
                </a:lnTo>
                <a:lnTo>
                  <a:pt x="0" y="0"/>
                </a:lnTo>
                <a:lnTo>
                  <a:pt x="787434" y="0"/>
                </a:lnTo>
                <a:cubicBezTo>
                  <a:pt x="803883" y="0"/>
                  <a:pt x="817218" y="278879"/>
                  <a:pt x="817218" y="622888"/>
                </a:cubicBezTo>
                <a:close/>
              </a:path>
            </a:pathLst>
          </a:custGeom>
          <a:scene3d>
            <a:camera prst="orthographicFront"/>
            <a:lightRig rig="chilly" dir="t"/>
          </a:scene3d>
          <a:sp3d extrusionH="1700" prstMaterial="dkEdge">
            <a:bevelT w="25400" h="6350" prst="softRound"/>
            <a:bevelB w="0" h="0" prst="convex"/>
          </a:sp3d>
        </p:spPr>
        <p:style>
          <a:lnRef idx="1"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47651" tIns="163717" rIns="287542" bIns="163719" numCol="1" spcCol="1270" anchor="ctr" anchorCtr="0">
            <a:noAutofit/>
          </a:bodyPr>
          <a:lstStyle/>
          <a:p>
            <a:pPr marL="171450" lvl="1" indent="-171450" algn="l" defTabSz="7112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n-US" sz="1600" kern="1200" dirty="0" err="1" smtClean="0"/>
              <a:t>Indipendenza</a:t>
            </a:r>
            <a:r>
              <a:rPr lang="en-US" sz="1600" kern="1200" dirty="0" smtClean="0"/>
              <a:t> </a:t>
            </a:r>
            <a:r>
              <a:rPr lang="en-US" sz="1600" kern="1200" dirty="0" err="1" smtClean="0"/>
              <a:t>Statistica</a:t>
            </a:r>
            <a:endParaRPr lang="en-US" sz="1600" kern="1200" dirty="0"/>
          </a:p>
          <a:p>
            <a:pPr marL="171450" lvl="1" indent="-171450" algn="l" defTabSz="7112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n-US" sz="1600" kern="1200" dirty="0" smtClean="0"/>
              <a:t>Test Chi-</a:t>
            </a:r>
            <a:r>
              <a:rPr lang="en-US" sz="1600" kern="1200" dirty="0" err="1" smtClean="0"/>
              <a:t>Quadro</a:t>
            </a:r>
            <a:endParaRPr lang="en-US" sz="1600" kern="1200" dirty="0"/>
          </a:p>
        </p:txBody>
      </p:sp>
      <p:sp>
        <p:nvSpPr>
          <p:cNvPr id="9" name="Freeform 8"/>
          <p:cNvSpPr/>
          <p:nvPr/>
        </p:nvSpPr>
        <p:spPr>
          <a:xfrm>
            <a:off x="1435032" y="4800600"/>
            <a:ext cx="2560314" cy="1286264"/>
          </a:xfrm>
          <a:custGeom>
            <a:avLst/>
            <a:gdLst>
              <a:gd name="connsiteX0" fmla="*/ 0 w 2560314"/>
              <a:gd name="connsiteY0" fmla="*/ 214382 h 1286264"/>
              <a:gd name="connsiteX1" fmla="*/ 214382 w 2560314"/>
              <a:gd name="connsiteY1" fmla="*/ 0 h 1286264"/>
              <a:gd name="connsiteX2" fmla="*/ 2345932 w 2560314"/>
              <a:gd name="connsiteY2" fmla="*/ 0 h 1286264"/>
              <a:gd name="connsiteX3" fmla="*/ 2560314 w 2560314"/>
              <a:gd name="connsiteY3" fmla="*/ 214382 h 1286264"/>
              <a:gd name="connsiteX4" fmla="*/ 2560314 w 2560314"/>
              <a:gd name="connsiteY4" fmla="*/ 1071882 h 1286264"/>
              <a:gd name="connsiteX5" fmla="*/ 2345932 w 2560314"/>
              <a:gd name="connsiteY5" fmla="*/ 1286264 h 1286264"/>
              <a:gd name="connsiteX6" fmla="*/ 214382 w 2560314"/>
              <a:gd name="connsiteY6" fmla="*/ 1286264 h 1286264"/>
              <a:gd name="connsiteX7" fmla="*/ 0 w 2560314"/>
              <a:gd name="connsiteY7" fmla="*/ 1071882 h 1286264"/>
              <a:gd name="connsiteX8" fmla="*/ 0 w 2560314"/>
              <a:gd name="connsiteY8" fmla="*/ 214382 h 12862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560314" h="1286264">
                <a:moveTo>
                  <a:pt x="0" y="214382"/>
                </a:moveTo>
                <a:cubicBezTo>
                  <a:pt x="0" y="95982"/>
                  <a:pt x="95982" y="0"/>
                  <a:pt x="214382" y="0"/>
                </a:cubicBezTo>
                <a:lnTo>
                  <a:pt x="2345932" y="0"/>
                </a:lnTo>
                <a:cubicBezTo>
                  <a:pt x="2464332" y="0"/>
                  <a:pt x="2560314" y="95982"/>
                  <a:pt x="2560314" y="214382"/>
                </a:cubicBezTo>
                <a:lnTo>
                  <a:pt x="2560314" y="1071882"/>
                </a:lnTo>
                <a:cubicBezTo>
                  <a:pt x="2560314" y="1190282"/>
                  <a:pt x="2464332" y="1286264"/>
                  <a:pt x="2345932" y="1286264"/>
                </a:cubicBezTo>
                <a:lnTo>
                  <a:pt x="214382" y="1286264"/>
                </a:lnTo>
                <a:cubicBezTo>
                  <a:pt x="95982" y="1286264"/>
                  <a:pt x="0" y="1190282"/>
                  <a:pt x="0" y="1071882"/>
                </a:cubicBezTo>
                <a:lnTo>
                  <a:pt x="0" y="214382"/>
                </a:lnTo>
                <a:close/>
              </a:path>
            </a:pathLst>
          </a:custGeom>
          <a:scene3d>
            <a:camera prst="orthographicFront"/>
            <a:lightRig rig="chilly" dir="t"/>
          </a:scene3d>
          <a:sp3d prstMaterial="translucentPowder">
            <a:bevelT w="127000" h="25400" prst="softRound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1370" tIns="97080" rIns="131370" bIns="97080" numCol="1" spcCol="1270" anchor="ctr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800" b="1" kern="1200" dirty="0" smtClean="0"/>
              <a:t>Due </a:t>
            </a:r>
            <a:r>
              <a:rPr lang="en-US" sz="1800" b="1" kern="1200" dirty="0" err="1" smtClean="0"/>
              <a:t>Variabili</a:t>
            </a:r>
            <a:r>
              <a:rPr lang="en-US" sz="1800" b="1" kern="1200" dirty="0" smtClean="0"/>
              <a:t> Qualitative</a:t>
            </a:r>
            <a:endParaRPr lang="en-US" sz="1800" b="1" kern="1200" dirty="0"/>
          </a:p>
        </p:txBody>
      </p:sp>
    </p:spTree>
    <p:extLst>
      <p:ext uri="{BB962C8B-B14F-4D97-AF65-F5344CB8AC3E}">
        <p14:creationId xmlns:p14="http://schemas.microsoft.com/office/powerpoint/2010/main" val="387709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22238"/>
            <a:ext cx="8991600" cy="715962"/>
          </a:xfrm>
        </p:spPr>
        <p:txBody>
          <a:bodyPr/>
          <a:lstStyle/>
          <a:p>
            <a:pPr eaLnBrk="1" hangingPunct="1"/>
            <a:r>
              <a:rPr lang="it-IT" sz="4000" smtClean="0">
                <a:solidFill>
                  <a:srgbClr val="FF9900"/>
                </a:solidFill>
              </a:rPr>
              <a:t>PROC FREQ – Sintassi generale</a:t>
            </a:r>
            <a:r>
              <a:rPr lang="it-IT" sz="4000" smtClean="0"/>
              <a:t> </a:t>
            </a:r>
            <a:endParaRPr lang="en-GB" sz="4000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2133600"/>
            <a:ext cx="7543800" cy="2438400"/>
          </a:xfrm>
          <a:noFill/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buFontTx/>
              <a:buNone/>
            </a:pPr>
            <a:r>
              <a:rPr lang="en-GB" dirty="0" err="1" smtClean="0"/>
              <a:t>proc</a:t>
            </a:r>
            <a:r>
              <a:rPr lang="en-GB" dirty="0" smtClean="0"/>
              <a:t> </a:t>
            </a:r>
            <a:r>
              <a:rPr lang="en-GB" dirty="0" err="1" smtClean="0"/>
              <a:t>freq</a:t>
            </a:r>
            <a:r>
              <a:rPr lang="en-GB" dirty="0" smtClean="0"/>
              <a:t> data= </a:t>
            </a:r>
            <a:r>
              <a:rPr lang="en-GB" dirty="0" smtClean="0">
                <a:solidFill>
                  <a:srgbClr val="0000CC"/>
                </a:solidFill>
              </a:rPr>
              <a:t>dataset</a:t>
            </a:r>
            <a:r>
              <a:rPr lang="en-GB" dirty="0" smtClean="0"/>
              <a:t>;</a:t>
            </a:r>
            <a:endParaRPr lang="en-GB" dirty="0" smtClean="0"/>
          </a:p>
          <a:p>
            <a:pPr eaLnBrk="1" hangingPunct="1">
              <a:buFontTx/>
              <a:buNone/>
            </a:pPr>
            <a:r>
              <a:rPr lang="en-GB" dirty="0" smtClean="0"/>
              <a:t>	tables </a:t>
            </a:r>
            <a:r>
              <a:rPr lang="en-GB" dirty="0" smtClean="0">
                <a:solidFill>
                  <a:srgbClr val="0000CC"/>
                </a:solidFill>
              </a:rPr>
              <a:t>variabile1 </a:t>
            </a:r>
            <a:r>
              <a:rPr lang="en-GB" dirty="0" smtClean="0"/>
              <a:t>*</a:t>
            </a:r>
            <a:r>
              <a:rPr lang="en-GB" dirty="0" smtClean="0">
                <a:solidFill>
                  <a:srgbClr val="0000CC"/>
                </a:solidFill>
              </a:rPr>
              <a:t> variabile2</a:t>
            </a:r>
            <a:r>
              <a:rPr lang="en-GB" i="1" dirty="0" smtClean="0"/>
              <a:t> </a:t>
            </a:r>
            <a:r>
              <a:rPr lang="en-GB" dirty="0" smtClean="0">
                <a:solidFill>
                  <a:srgbClr val="009900"/>
                </a:solidFill>
              </a:rPr>
              <a:t>/option(s)</a:t>
            </a:r>
            <a:r>
              <a:rPr lang="en-GB" dirty="0" smtClean="0"/>
              <a:t>;</a:t>
            </a:r>
          </a:p>
          <a:p>
            <a:pPr eaLnBrk="1" hangingPunct="1">
              <a:buFontTx/>
              <a:buNone/>
            </a:pPr>
            <a:r>
              <a:rPr lang="en-GB" dirty="0" smtClean="0"/>
              <a:t>run;</a:t>
            </a: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304800" y="1219200"/>
            <a:ext cx="8382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it-IT" sz="3200"/>
              <a:t>Calcolo dell’indice chi-quadro</a:t>
            </a:r>
            <a:endParaRPr lang="en-US" sz="3200"/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457200" y="4953000"/>
            <a:ext cx="82296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</a:pPr>
            <a:r>
              <a:rPr lang="it-IT" sz="2000" dirty="0">
                <a:solidFill>
                  <a:srgbClr val="009900"/>
                </a:solidFill>
              </a:rPr>
              <a:t>OPTIONS: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it-IT" sz="2000" dirty="0" smtClean="0">
                <a:solidFill>
                  <a:srgbClr val="009900"/>
                </a:solidFill>
              </a:rPr>
              <a:t>/</a:t>
            </a:r>
            <a:r>
              <a:rPr lang="it-IT" sz="2000" dirty="0" err="1">
                <a:solidFill>
                  <a:srgbClr val="009900"/>
                </a:solidFill>
              </a:rPr>
              <a:t>missing</a:t>
            </a:r>
            <a:r>
              <a:rPr lang="it-IT" sz="2000" dirty="0">
                <a:solidFill>
                  <a:srgbClr val="009900"/>
                </a:solidFill>
              </a:rPr>
              <a:t>   </a:t>
            </a:r>
            <a:r>
              <a:rPr lang="it-IT" sz="2000" dirty="0"/>
              <a:t>considera anche i </a:t>
            </a:r>
            <a:r>
              <a:rPr lang="it-IT" sz="2000" dirty="0" err="1"/>
              <a:t>missing</a:t>
            </a:r>
            <a:r>
              <a:rPr lang="it-IT" sz="2000" dirty="0"/>
              <a:t> nel calcolo delle frequenze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it-IT" sz="2000" b="1" dirty="0">
                <a:solidFill>
                  <a:srgbClr val="009900"/>
                </a:solidFill>
              </a:rPr>
              <a:t>/</a:t>
            </a:r>
            <a:r>
              <a:rPr lang="it-IT" sz="2000" b="1" dirty="0" err="1">
                <a:solidFill>
                  <a:srgbClr val="009900"/>
                </a:solidFill>
              </a:rPr>
              <a:t>chisq</a:t>
            </a:r>
            <a:r>
              <a:rPr lang="it-IT" sz="2000" dirty="0"/>
              <a:t>    </a:t>
            </a:r>
            <a:r>
              <a:rPr lang="it-IT" sz="2000" b="1" dirty="0">
                <a:solidFill>
                  <a:srgbClr val="FF0000"/>
                </a:solidFill>
              </a:rPr>
              <a:t>calcola l’indice chi-quadro e altre misure di associazione basate sul chi-quadro</a:t>
            </a:r>
            <a:endParaRPr lang="it-IT" sz="2400" b="1" dirty="0">
              <a:solidFill>
                <a:srgbClr val="FF0000"/>
              </a:solidFill>
            </a:endParaRPr>
          </a:p>
        </p:txBody>
      </p:sp>
      <p:sp>
        <p:nvSpPr>
          <p:cNvPr id="11270" name="Line 8"/>
          <p:cNvSpPr>
            <a:spLocks noChangeShapeType="1"/>
          </p:cNvSpPr>
          <p:nvPr/>
        </p:nvSpPr>
        <p:spPr bwMode="auto">
          <a:xfrm flipH="1">
            <a:off x="7086600" y="6096000"/>
            <a:ext cx="1447800" cy="76200"/>
          </a:xfrm>
          <a:prstGeom prst="line">
            <a:avLst/>
          </a:prstGeom>
          <a:noFill/>
          <a:ln w="60325">
            <a:solidFill>
              <a:srgbClr val="FF0000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7" name="AutoShape 2"/>
          <p:cNvSpPr>
            <a:spLocks noChangeArrowheads="1"/>
          </p:cNvSpPr>
          <p:nvPr/>
        </p:nvSpPr>
        <p:spPr bwMode="auto">
          <a:xfrm>
            <a:off x="8385948" y="6476998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8" name="AutoShape 2"/>
          <p:cNvSpPr>
            <a:spLocks noChangeArrowheads="1"/>
          </p:cNvSpPr>
          <p:nvPr/>
        </p:nvSpPr>
        <p:spPr bwMode="auto">
          <a:xfrm>
            <a:off x="7696200" y="6477000"/>
            <a:ext cx="355452" cy="290514"/>
          </a:xfrm>
          <a:prstGeom prst="homePlate">
            <a:avLst>
              <a:gd name="adj" fmla="val 13767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9" name="AutoShape 2"/>
          <p:cNvSpPr>
            <a:spLocks noChangeArrowheads="1"/>
          </p:cNvSpPr>
          <p:nvPr/>
        </p:nvSpPr>
        <p:spPr bwMode="auto">
          <a:xfrm>
            <a:off x="8055600" y="6476999"/>
            <a:ext cx="355452" cy="290514"/>
          </a:xfrm>
          <a:prstGeom prst="chevron">
            <a:avLst>
              <a:gd name="adj" fmla="val 16049"/>
            </a:avLst>
          </a:prstGeom>
          <a:solidFill>
            <a:schemeClr val="accent1">
              <a:lumMod val="90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0" name="AutoShape 2"/>
          <p:cNvSpPr>
            <a:spLocks noChangeArrowheads="1"/>
          </p:cNvSpPr>
          <p:nvPr/>
        </p:nvSpPr>
        <p:spPr bwMode="auto">
          <a:xfrm>
            <a:off x="8719477" y="6477000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8520011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81000"/>
            <a:ext cx="8229600" cy="838200"/>
          </a:xfrm>
          <a:noFill/>
        </p:spPr>
        <p:txBody>
          <a:bodyPr/>
          <a:lstStyle/>
          <a:p>
            <a:pPr eaLnBrk="1" hangingPunct="1"/>
            <a:r>
              <a:rPr lang="it-IT" sz="4000" smtClean="0">
                <a:solidFill>
                  <a:srgbClr val="FF9900"/>
                </a:solidFill>
              </a:rPr>
              <a:t>Esempio n°1- Test chi-quadro – Indipendenza statistica </a:t>
            </a:r>
            <a:endParaRPr lang="en-GB" sz="4000" smtClean="0">
              <a:solidFill>
                <a:srgbClr val="FF9900"/>
              </a:solidFill>
            </a:endParaRP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990600" y="3248025"/>
            <a:ext cx="7315200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 b="1">
                <a:solidFill>
                  <a:srgbClr val="000080"/>
                </a:solidFill>
                <a:latin typeface="Courier New" pitchFamily="49" charset="0"/>
              </a:rPr>
              <a:t>proc</a:t>
            </a:r>
            <a:r>
              <a:rPr lang="en-US" sz="240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2400" b="1">
                <a:solidFill>
                  <a:srgbClr val="000080"/>
                </a:solidFill>
                <a:latin typeface="Courier New" pitchFamily="49" charset="0"/>
              </a:rPr>
              <a:t>freq</a:t>
            </a:r>
            <a:r>
              <a:rPr lang="en-US" sz="240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2400">
                <a:solidFill>
                  <a:srgbClr val="0000FF"/>
                </a:solidFill>
                <a:latin typeface="Courier New" pitchFamily="49" charset="0"/>
              </a:rPr>
              <a:t>data</a:t>
            </a:r>
            <a:r>
              <a:rPr lang="en-US" sz="2400">
                <a:solidFill>
                  <a:srgbClr val="000000"/>
                </a:solidFill>
                <a:latin typeface="Courier New" pitchFamily="49" charset="0"/>
              </a:rPr>
              <a:t>=corso.telefonia;</a:t>
            </a:r>
          </a:p>
          <a:p>
            <a:pPr eaLnBrk="1" hangingPunct="1"/>
            <a:r>
              <a:rPr lang="en-US" sz="2400">
                <a:solidFill>
                  <a:srgbClr val="0000FF"/>
                </a:solidFill>
                <a:latin typeface="Courier New" pitchFamily="49" charset="0"/>
              </a:rPr>
              <a:t>table</a:t>
            </a:r>
            <a:r>
              <a:rPr lang="en-US" sz="2400">
                <a:solidFill>
                  <a:srgbClr val="000000"/>
                </a:solidFill>
                <a:latin typeface="Courier New" pitchFamily="49" charset="0"/>
              </a:rPr>
              <a:t> sesso * computer /</a:t>
            </a:r>
            <a:r>
              <a:rPr lang="en-US" sz="2400">
                <a:solidFill>
                  <a:srgbClr val="0000FF"/>
                </a:solidFill>
                <a:latin typeface="Courier New" pitchFamily="49" charset="0"/>
              </a:rPr>
              <a:t>chisq</a:t>
            </a:r>
            <a:r>
              <a:rPr lang="en-US" sz="2400">
                <a:solidFill>
                  <a:srgbClr val="000000"/>
                </a:solidFill>
                <a:latin typeface="Courier New" pitchFamily="49" charset="0"/>
              </a:rPr>
              <a:t>; </a:t>
            </a:r>
          </a:p>
          <a:p>
            <a:pPr eaLnBrk="1" hangingPunct="1"/>
            <a:r>
              <a:rPr lang="en-US" sz="2400" b="1">
                <a:solidFill>
                  <a:srgbClr val="000080"/>
                </a:solidFill>
                <a:latin typeface="Courier New" pitchFamily="49" charset="0"/>
              </a:rPr>
              <a:t>run</a:t>
            </a:r>
            <a:r>
              <a:rPr lang="en-US" sz="2400">
                <a:solidFill>
                  <a:srgbClr val="000000"/>
                </a:solidFill>
                <a:latin typeface="Courier New" pitchFamily="49" charset="0"/>
              </a:rPr>
              <a:t>;</a:t>
            </a: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533400" y="1676400"/>
            <a:ext cx="78486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it-IT" sz="2400"/>
              <a:t>C’è indipendenza statistica tra le variabili sesso del rispondente (SESSO) e possesso del computer (COMPUTER)?</a:t>
            </a:r>
            <a:endParaRPr lang="en-US" sz="2400"/>
          </a:p>
        </p:txBody>
      </p:sp>
      <p:sp>
        <p:nvSpPr>
          <p:cNvPr id="12293" name="Oval 5"/>
          <p:cNvSpPr>
            <a:spLocks noChangeArrowheads="1"/>
          </p:cNvSpPr>
          <p:nvPr/>
        </p:nvSpPr>
        <p:spPr bwMode="auto">
          <a:xfrm>
            <a:off x="5105400" y="3505200"/>
            <a:ext cx="1676400" cy="914400"/>
          </a:xfrm>
          <a:prstGeom prst="ellipse">
            <a:avLst/>
          </a:prstGeom>
          <a:noFill/>
          <a:ln w="22225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endParaRPr lang="it-IT"/>
          </a:p>
        </p:txBody>
      </p:sp>
      <p:sp>
        <p:nvSpPr>
          <p:cNvPr id="6" name="AutoShape 2"/>
          <p:cNvSpPr>
            <a:spLocks noChangeArrowheads="1"/>
          </p:cNvSpPr>
          <p:nvPr/>
        </p:nvSpPr>
        <p:spPr bwMode="auto">
          <a:xfrm>
            <a:off x="8385948" y="6476998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7" name="AutoShape 2"/>
          <p:cNvSpPr>
            <a:spLocks noChangeArrowheads="1"/>
          </p:cNvSpPr>
          <p:nvPr/>
        </p:nvSpPr>
        <p:spPr bwMode="auto">
          <a:xfrm>
            <a:off x="7696200" y="6477000"/>
            <a:ext cx="355452" cy="290514"/>
          </a:xfrm>
          <a:prstGeom prst="homePlate">
            <a:avLst>
              <a:gd name="adj" fmla="val 13767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8" name="AutoShape 2"/>
          <p:cNvSpPr>
            <a:spLocks noChangeArrowheads="1"/>
          </p:cNvSpPr>
          <p:nvPr/>
        </p:nvSpPr>
        <p:spPr bwMode="auto">
          <a:xfrm>
            <a:off x="8055600" y="6476999"/>
            <a:ext cx="355452" cy="290514"/>
          </a:xfrm>
          <a:prstGeom prst="chevron">
            <a:avLst>
              <a:gd name="adj" fmla="val 16049"/>
            </a:avLst>
          </a:prstGeom>
          <a:solidFill>
            <a:schemeClr val="accent1">
              <a:lumMod val="90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9" name="AutoShape 2"/>
          <p:cNvSpPr>
            <a:spLocks noChangeArrowheads="1"/>
          </p:cNvSpPr>
          <p:nvPr/>
        </p:nvSpPr>
        <p:spPr bwMode="auto">
          <a:xfrm>
            <a:off x="8719477" y="6477000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699647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381000" y="1408113"/>
            <a:ext cx="8382000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it-IT" sz="2400"/>
              <a:t>Le frequenze subordinate (di SESSO subordinata a COMPUTER e viceversa) sono diverse</a:t>
            </a:r>
            <a:r>
              <a:rPr lang="it-IT" sz="2400">
                <a:sym typeface="Wingdings" pitchFamily="2" charset="2"/>
              </a:rPr>
              <a:t>denota influenza di ognuna delle due variabili sulla distribuzione dell’altra (=dipendenza statistica)</a:t>
            </a:r>
            <a:endParaRPr lang="en-US" sz="240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title"/>
          </p:nvPr>
        </p:nvSpPr>
        <p:spPr>
          <a:xfrm>
            <a:off x="381000" y="381000"/>
            <a:ext cx="8229600" cy="838200"/>
          </a:xfrm>
          <a:noFill/>
        </p:spPr>
        <p:txBody>
          <a:bodyPr/>
          <a:lstStyle/>
          <a:p>
            <a:pPr eaLnBrk="1" hangingPunct="1"/>
            <a:r>
              <a:rPr lang="it-IT" sz="4000" smtClean="0">
                <a:solidFill>
                  <a:srgbClr val="FF9900"/>
                </a:solidFill>
              </a:rPr>
              <a:t>Esempio n°1- Test chi-quadro – Indipendenza statistica </a:t>
            </a:r>
            <a:endParaRPr lang="en-GB" sz="4000" smtClean="0">
              <a:solidFill>
                <a:srgbClr val="FF9900"/>
              </a:solidFill>
            </a:endParaRPr>
          </a:p>
        </p:txBody>
      </p:sp>
      <p:pic>
        <p:nvPicPr>
          <p:cNvPr id="14340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3200400"/>
            <a:ext cx="4800600" cy="2630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AutoShape 2"/>
          <p:cNvSpPr>
            <a:spLocks noChangeArrowheads="1"/>
          </p:cNvSpPr>
          <p:nvPr/>
        </p:nvSpPr>
        <p:spPr bwMode="auto">
          <a:xfrm>
            <a:off x="8385948" y="6476998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6" name="AutoShape 2"/>
          <p:cNvSpPr>
            <a:spLocks noChangeArrowheads="1"/>
          </p:cNvSpPr>
          <p:nvPr/>
        </p:nvSpPr>
        <p:spPr bwMode="auto">
          <a:xfrm>
            <a:off x="7696200" y="6477000"/>
            <a:ext cx="355452" cy="290514"/>
          </a:xfrm>
          <a:prstGeom prst="homePlate">
            <a:avLst>
              <a:gd name="adj" fmla="val 13767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7" name="AutoShape 2"/>
          <p:cNvSpPr>
            <a:spLocks noChangeArrowheads="1"/>
          </p:cNvSpPr>
          <p:nvPr/>
        </p:nvSpPr>
        <p:spPr bwMode="auto">
          <a:xfrm>
            <a:off x="8055600" y="6476999"/>
            <a:ext cx="355452" cy="290514"/>
          </a:xfrm>
          <a:prstGeom prst="chevron">
            <a:avLst>
              <a:gd name="adj" fmla="val 16049"/>
            </a:avLst>
          </a:prstGeom>
          <a:solidFill>
            <a:schemeClr val="accent1">
              <a:lumMod val="90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8" name="AutoShape 2"/>
          <p:cNvSpPr>
            <a:spLocks noChangeArrowheads="1"/>
          </p:cNvSpPr>
          <p:nvPr/>
        </p:nvSpPr>
        <p:spPr bwMode="auto">
          <a:xfrm>
            <a:off x="8719477" y="6477000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8196401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it-IT" sz="4000" smtClean="0">
                <a:solidFill>
                  <a:srgbClr val="FF9900"/>
                </a:solidFill>
              </a:rPr>
              <a:t>Esempio n°1- Test chi-quadro – Indipendenza statistica</a:t>
            </a:r>
            <a:endParaRPr lang="en-US" sz="4000" smtClean="0">
              <a:solidFill>
                <a:srgbClr val="FF9900"/>
              </a:solidFill>
            </a:endParaRPr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838200" y="4008438"/>
            <a:ext cx="7712075" cy="1096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it-IT" sz="2200" dirty="0"/>
              <a:t>Il p-</a:t>
            </a:r>
            <a:r>
              <a:rPr lang="it-IT" sz="2200" dirty="0" err="1"/>
              <a:t>value</a:t>
            </a:r>
            <a:r>
              <a:rPr lang="it-IT" sz="2200" dirty="0"/>
              <a:t> del test chi-quadro è basso (&lt;0.05) </a:t>
            </a:r>
            <a:r>
              <a:rPr lang="it-IT" sz="2200" dirty="0">
                <a:sym typeface="Wingdings" pitchFamily="2" charset="2"/>
              </a:rPr>
              <a:t>rifiuto l’</a:t>
            </a:r>
            <a:r>
              <a:rPr lang="it-IT" sz="2200" dirty="0" err="1">
                <a:sym typeface="Wingdings" pitchFamily="2" charset="2"/>
              </a:rPr>
              <a:t>hp</a:t>
            </a:r>
            <a:r>
              <a:rPr lang="it-IT" sz="2200" dirty="0">
                <a:sym typeface="Wingdings" pitchFamily="2" charset="2"/>
              </a:rPr>
              <a:t> nulla di indipendenza statistica  le due variabili sono statisticamente dipendenti</a:t>
            </a:r>
            <a:endParaRPr lang="en-US" sz="2200" dirty="0"/>
          </a:p>
        </p:txBody>
      </p:sp>
      <p:pic>
        <p:nvPicPr>
          <p:cNvPr id="15364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5265738"/>
            <a:ext cx="4343400" cy="1439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898525" y="1533525"/>
            <a:ext cx="771207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it-IT" sz="2200"/>
              <a:t>Possiamo concludere che</a:t>
            </a:r>
            <a:r>
              <a:rPr lang="it-IT" sz="2200">
                <a:sym typeface="Wingdings" pitchFamily="2" charset="2"/>
              </a:rPr>
              <a:t> le due variabili sono statisticamente dipendenti?</a:t>
            </a:r>
          </a:p>
        </p:txBody>
      </p:sp>
      <p:sp>
        <p:nvSpPr>
          <p:cNvPr id="15366" name="Rectangle 7"/>
          <p:cNvSpPr>
            <a:spLocks noChangeArrowheads="1"/>
          </p:cNvSpPr>
          <p:nvPr/>
        </p:nvSpPr>
        <p:spPr bwMode="auto">
          <a:xfrm>
            <a:off x="1143000" y="2336800"/>
            <a:ext cx="6934200" cy="1671638"/>
          </a:xfrm>
          <a:prstGeom prst="rect">
            <a:avLst/>
          </a:prstGeom>
          <a:solidFill>
            <a:srgbClr val="CCFFCC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it-IT"/>
              <a:t>Si considera la distribuzione </a:t>
            </a:r>
            <a:r>
              <a:rPr lang="it-IT" sz="2000" i="1"/>
              <a:t>χ²</a:t>
            </a:r>
            <a:r>
              <a:rPr lang="it-IT"/>
              <a:t>, con un numero di gradi di libertà  pari a </a:t>
            </a:r>
            <a:r>
              <a:rPr lang="it-IT" i="1"/>
              <a:t>(k-1)(h-1)</a:t>
            </a:r>
            <a:r>
              <a:rPr lang="it-IT"/>
              <a:t>, dove </a:t>
            </a:r>
            <a:r>
              <a:rPr lang="it-IT" i="1"/>
              <a:t>k</a:t>
            </a:r>
            <a:r>
              <a:rPr lang="it-IT"/>
              <a:t> è il numero di righe e </a:t>
            </a:r>
            <a:r>
              <a:rPr lang="it-IT" i="1"/>
              <a:t>h</a:t>
            </a:r>
            <a:r>
              <a:rPr lang="it-IT"/>
              <a:t> il numero di colonne della tabella di contingenza. Qui:</a:t>
            </a:r>
          </a:p>
          <a:p>
            <a:r>
              <a:rPr lang="it-IT"/>
              <a:t>H0 : indipendenza statistica tra X e Y</a:t>
            </a:r>
          </a:p>
          <a:p>
            <a:pPr>
              <a:lnSpc>
                <a:spcPct val="60000"/>
              </a:lnSpc>
            </a:pPr>
            <a:r>
              <a:rPr lang="it-IT"/>
              <a:t>H1 : dipendenza statistica tra X e Y</a:t>
            </a:r>
            <a:endParaRPr lang="en-US"/>
          </a:p>
        </p:txBody>
      </p:sp>
      <p:sp>
        <p:nvSpPr>
          <p:cNvPr id="7" name="AutoShape 2"/>
          <p:cNvSpPr>
            <a:spLocks noChangeArrowheads="1"/>
          </p:cNvSpPr>
          <p:nvPr/>
        </p:nvSpPr>
        <p:spPr bwMode="auto">
          <a:xfrm>
            <a:off x="8385948" y="6476998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8" name="AutoShape 2"/>
          <p:cNvSpPr>
            <a:spLocks noChangeArrowheads="1"/>
          </p:cNvSpPr>
          <p:nvPr/>
        </p:nvSpPr>
        <p:spPr bwMode="auto">
          <a:xfrm>
            <a:off x="7696200" y="6477000"/>
            <a:ext cx="355452" cy="290514"/>
          </a:xfrm>
          <a:prstGeom prst="homePlate">
            <a:avLst>
              <a:gd name="adj" fmla="val 13767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9" name="AutoShape 2"/>
          <p:cNvSpPr>
            <a:spLocks noChangeArrowheads="1"/>
          </p:cNvSpPr>
          <p:nvPr/>
        </p:nvSpPr>
        <p:spPr bwMode="auto">
          <a:xfrm>
            <a:off x="8055600" y="6476999"/>
            <a:ext cx="355452" cy="290514"/>
          </a:xfrm>
          <a:prstGeom prst="chevron">
            <a:avLst>
              <a:gd name="adj" fmla="val 16049"/>
            </a:avLst>
          </a:prstGeom>
          <a:solidFill>
            <a:schemeClr val="accent1">
              <a:lumMod val="90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0" name="AutoShape 2"/>
          <p:cNvSpPr>
            <a:spLocks noChangeArrowheads="1"/>
          </p:cNvSpPr>
          <p:nvPr/>
        </p:nvSpPr>
        <p:spPr bwMode="auto">
          <a:xfrm>
            <a:off x="8719477" y="6477000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4356233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3"/>
          <p:cNvSpPr txBox="1">
            <a:spLocks noChangeArrowheads="1"/>
          </p:cNvSpPr>
          <p:nvPr/>
        </p:nvSpPr>
        <p:spPr bwMode="auto">
          <a:xfrm>
            <a:off x="990600" y="3248025"/>
            <a:ext cx="7315200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 b="1">
                <a:solidFill>
                  <a:srgbClr val="000080"/>
                </a:solidFill>
                <a:latin typeface="Courier New" pitchFamily="49" charset="0"/>
              </a:rPr>
              <a:t>proc</a:t>
            </a:r>
            <a:r>
              <a:rPr lang="en-US" sz="240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2400" b="1">
                <a:solidFill>
                  <a:srgbClr val="000080"/>
                </a:solidFill>
                <a:latin typeface="Courier New" pitchFamily="49" charset="0"/>
              </a:rPr>
              <a:t>freq</a:t>
            </a:r>
            <a:r>
              <a:rPr lang="en-US" sz="240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2400">
                <a:solidFill>
                  <a:srgbClr val="0000FF"/>
                </a:solidFill>
                <a:latin typeface="Courier New" pitchFamily="49" charset="0"/>
              </a:rPr>
              <a:t>data</a:t>
            </a:r>
            <a:r>
              <a:rPr lang="en-US" sz="2400">
                <a:solidFill>
                  <a:srgbClr val="000000"/>
                </a:solidFill>
                <a:latin typeface="Courier New" pitchFamily="49" charset="0"/>
              </a:rPr>
              <a:t>=corso.telefonia;</a:t>
            </a:r>
          </a:p>
          <a:p>
            <a:pPr eaLnBrk="1" hangingPunct="1"/>
            <a:r>
              <a:rPr lang="en-US" sz="2400">
                <a:solidFill>
                  <a:srgbClr val="0000FF"/>
                </a:solidFill>
                <a:latin typeface="Courier New" pitchFamily="49" charset="0"/>
              </a:rPr>
              <a:t>table</a:t>
            </a:r>
            <a:r>
              <a:rPr lang="en-US" sz="2400">
                <a:solidFill>
                  <a:srgbClr val="000000"/>
                </a:solidFill>
                <a:latin typeface="Courier New" pitchFamily="49" charset="0"/>
              </a:rPr>
              <a:t> sesso * marca /</a:t>
            </a:r>
            <a:r>
              <a:rPr lang="en-US" sz="2400">
                <a:solidFill>
                  <a:srgbClr val="0000FF"/>
                </a:solidFill>
                <a:latin typeface="Courier New" pitchFamily="49" charset="0"/>
              </a:rPr>
              <a:t>chisq</a:t>
            </a:r>
            <a:r>
              <a:rPr lang="en-US" sz="2400">
                <a:solidFill>
                  <a:srgbClr val="000000"/>
                </a:solidFill>
                <a:latin typeface="Courier New" pitchFamily="49" charset="0"/>
              </a:rPr>
              <a:t>; </a:t>
            </a:r>
          </a:p>
          <a:p>
            <a:pPr eaLnBrk="1" hangingPunct="1"/>
            <a:r>
              <a:rPr lang="en-US" sz="2400" b="1">
                <a:solidFill>
                  <a:srgbClr val="000080"/>
                </a:solidFill>
                <a:latin typeface="Courier New" pitchFamily="49" charset="0"/>
              </a:rPr>
              <a:t>run</a:t>
            </a:r>
            <a:r>
              <a:rPr lang="en-US" sz="2400">
                <a:solidFill>
                  <a:srgbClr val="000000"/>
                </a:solidFill>
                <a:latin typeface="Courier New" pitchFamily="49" charset="0"/>
              </a:rPr>
              <a:t>;</a:t>
            </a:r>
          </a:p>
        </p:txBody>
      </p:sp>
      <p:sp>
        <p:nvSpPr>
          <p:cNvPr id="16387" name="Text Box 4"/>
          <p:cNvSpPr txBox="1">
            <a:spLocks noChangeArrowheads="1"/>
          </p:cNvSpPr>
          <p:nvPr/>
        </p:nvSpPr>
        <p:spPr bwMode="auto">
          <a:xfrm>
            <a:off x="533400" y="1676400"/>
            <a:ext cx="78486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it-IT" sz="2400"/>
              <a:t>C’è indipendenza statistica tra le variabili SESSO e MARCA?</a:t>
            </a:r>
            <a:endParaRPr lang="en-US" sz="2400"/>
          </a:p>
        </p:txBody>
      </p:sp>
      <p:sp>
        <p:nvSpPr>
          <p:cNvPr id="16388" name="Rectangle 5"/>
          <p:cNvSpPr>
            <a:spLocks noChangeArrowheads="1"/>
          </p:cNvSpPr>
          <p:nvPr/>
        </p:nvSpPr>
        <p:spPr bwMode="auto">
          <a:xfrm>
            <a:off x="609600" y="457200"/>
            <a:ext cx="82296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spcBef>
                <a:spcPct val="0"/>
              </a:spcBef>
            </a:pPr>
            <a:r>
              <a:rPr lang="it-IT" sz="4000">
                <a:solidFill>
                  <a:srgbClr val="FF9900"/>
                </a:solidFill>
              </a:rPr>
              <a:t>Esempio n°2 - Test chi-quadro – Indipendenza statistica </a:t>
            </a:r>
            <a:endParaRPr lang="en-GB" sz="4000">
              <a:solidFill>
                <a:srgbClr val="FF9900"/>
              </a:solidFill>
            </a:endParaRPr>
          </a:p>
        </p:txBody>
      </p:sp>
      <p:sp>
        <p:nvSpPr>
          <p:cNvPr id="5" name="AutoShape 2"/>
          <p:cNvSpPr>
            <a:spLocks noChangeArrowheads="1"/>
          </p:cNvSpPr>
          <p:nvPr/>
        </p:nvSpPr>
        <p:spPr bwMode="auto">
          <a:xfrm>
            <a:off x="8385948" y="6476998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6" name="AutoShape 2"/>
          <p:cNvSpPr>
            <a:spLocks noChangeArrowheads="1"/>
          </p:cNvSpPr>
          <p:nvPr/>
        </p:nvSpPr>
        <p:spPr bwMode="auto">
          <a:xfrm>
            <a:off x="7696200" y="6477000"/>
            <a:ext cx="355452" cy="290514"/>
          </a:xfrm>
          <a:prstGeom prst="homePlate">
            <a:avLst>
              <a:gd name="adj" fmla="val 13767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7" name="AutoShape 2"/>
          <p:cNvSpPr>
            <a:spLocks noChangeArrowheads="1"/>
          </p:cNvSpPr>
          <p:nvPr/>
        </p:nvSpPr>
        <p:spPr bwMode="auto">
          <a:xfrm>
            <a:off x="8055600" y="6476999"/>
            <a:ext cx="355452" cy="290514"/>
          </a:xfrm>
          <a:prstGeom prst="chevron">
            <a:avLst>
              <a:gd name="adj" fmla="val 16049"/>
            </a:avLst>
          </a:prstGeom>
          <a:solidFill>
            <a:schemeClr val="accent1">
              <a:lumMod val="90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8" name="AutoShape 2"/>
          <p:cNvSpPr>
            <a:spLocks noChangeArrowheads="1"/>
          </p:cNvSpPr>
          <p:nvPr/>
        </p:nvSpPr>
        <p:spPr bwMode="auto">
          <a:xfrm>
            <a:off x="8719477" y="6477000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704559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it-IT" sz="4000" smtClean="0">
                <a:solidFill>
                  <a:srgbClr val="FF9900"/>
                </a:solidFill>
              </a:rPr>
              <a:t>Esempio n°2 - Test chi-quadro – Indipendenza statistica </a:t>
            </a:r>
            <a:endParaRPr lang="en-GB" sz="4000" smtClean="0">
              <a:solidFill>
                <a:srgbClr val="FF9900"/>
              </a:solidFill>
            </a:endParaRPr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762000" y="1905000"/>
            <a:ext cx="7848600" cy="137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it-IT" sz="2400" b="1" u="sng">
                <a:solidFill>
                  <a:srgbClr val="FF0000"/>
                </a:solidFill>
              </a:rPr>
              <a:t>Attenzione:</a:t>
            </a:r>
            <a:r>
              <a:rPr lang="it-IT" sz="2400"/>
              <a:t> molte celle con frequenze congiunte assolute molto basse</a:t>
            </a:r>
            <a:r>
              <a:rPr lang="it-IT" sz="2400">
                <a:sym typeface="Wingdings" pitchFamily="2" charset="2"/>
              </a:rPr>
              <a:t>test non molto affidabile</a:t>
            </a:r>
          </a:p>
          <a:p>
            <a:pPr eaLnBrk="1" hangingPunct="1"/>
            <a:r>
              <a:rPr lang="it-IT" sz="2400"/>
              <a:t> </a:t>
            </a:r>
            <a:endParaRPr lang="en-US" sz="2400"/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381000" y="4267200"/>
            <a:ext cx="9144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it-IT"/>
          </a:p>
        </p:txBody>
      </p:sp>
      <p:grpSp>
        <p:nvGrpSpPr>
          <p:cNvPr id="17413" name="Group 5"/>
          <p:cNvGrpSpPr>
            <a:grpSpLocks/>
          </p:cNvGrpSpPr>
          <p:nvPr/>
        </p:nvGrpSpPr>
        <p:grpSpPr bwMode="auto">
          <a:xfrm>
            <a:off x="381000" y="3429000"/>
            <a:ext cx="8229600" cy="2590800"/>
            <a:chOff x="240" y="2160"/>
            <a:chExt cx="5184" cy="1632"/>
          </a:xfrm>
        </p:grpSpPr>
        <p:graphicFrame>
          <p:nvGraphicFramePr>
            <p:cNvPr id="17414" name="Object 6"/>
            <p:cNvGraphicFramePr>
              <a:graphicFrameLocks noChangeAspect="1"/>
            </p:cNvGraphicFramePr>
            <p:nvPr/>
          </p:nvGraphicFramePr>
          <p:xfrm>
            <a:off x="240" y="2160"/>
            <a:ext cx="5184" cy="158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84" name="Worksheet" r:id="rId3" imgW="7581748" imgH="2324202" progId="Excel.Sheet.8">
                    <p:embed/>
                  </p:oleObj>
                </mc:Choice>
                <mc:Fallback>
                  <p:oleObj name="Worksheet" r:id="rId3" imgW="7581748" imgH="2324202" progId="Excel.Sheet.8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0" y="2160"/>
                          <a:ext cx="5184" cy="158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 algn="ctr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7415" name="Rectangle 7"/>
            <p:cNvSpPr>
              <a:spLocks noChangeArrowheads="1"/>
            </p:cNvSpPr>
            <p:nvPr/>
          </p:nvSpPr>
          <p:spPr bwMode="auto">
            <a:xfrm>
              <a:off x="240" y="2736"/>
              <a:ext cx="576" cy="105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</p:grpSp>
      <p:sp>
        <p:nvSpPr>
          <p:cNvPr id="8" name="AutoShape 2"/>
          <p:cNvSpPr>
            <a:spLocks noChangeArrowheads="1"/>
          </p:cNvSpPr>
          <p:nvPr/>
        </p:nvSpPr>
        <p:spPr bwMode="auto">
          <a:xfrm>
            <a:off x="8385948" y="6476998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9" name="AutoShape 2"/>
          <p:cNvSpPr>
            <a:spLocks noChangeArrowheads="1"/>
          </p:cNvSpPr>
          <p:nvPr/>
        </p:nvSpPr>
        <p:spPr bwMode="auto">
          <a:xfrm>
            <a:off x="7696200" y="6477000"/>
            <a:ext cx="355452" cy="290514"/>
          </a:xfrm>
          <a:prstGeom prst="homePlate">
            <a:avLst>
              <a:gd name="adj" fmla="val 13767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0" name="AutoShape 2"/>
          <p:cNvSpPr>
            <a:spLocks noChangeArrowheads="1"/>
          </p:cNvSpPr>
          <p:nvPr/>
        </p:nvSpPr>
        <p:spPr bwMode="auto">
          <a:xfrm>
            <a:off x="8055600" y="6476999"/>
            <a:ext cx="355452" cy="290514"/>
          </a:xfrm>
          <a:prstGeom prst="chevron">
            <a:avLst>
              <a:gd name="adj" fmla="val 16049"/>
            </a:avLst>
          </a:prstGeom>
          <a:solidFill>
            <a:schemeClr val="accent1">
              <a:lumMod val="90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1" name="AutoShape 2"/>
          <p:cNvSpPr>
            <a:spLocks noChangeArrowheads="1"/>
          </p:cNvSpPr>
          <p:nvPr/>
        </p:nvSpPr>
        <p:spPr bwMode="auto">
          <a:xfrm>
            <a:off x="8719477" y="6477000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407623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it-IT" sz="4000" smtClean="0">
                <a:solidFill>
                  <a:srgbClr val="FF9900"/>
                </a:solidFill>
              </a:rPr>
              <a:t>Esempio n°2 - Test chi-quadro – Indipendenza statistica </a:t>
            </a:r>
            <a:endParaRPr lang="en-GB" sz="4000" smtClean="0">
              <a:solidFill>
                <a:srgbClr val="FF9900"/>
              </a:solidFill>
            </a:endParaRPr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669925" y="1524000"/>
            <a:ext cx="7712075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it-IT" sz="2400"/>
              <a:t>Il p-value del test chi-quadro è alto </a:t>
            </a:r>
            <a:r>
              <a:rPr lang="it-IT" sz="2400">
                <a:sym typeface="Wingdings" pitchFamily="2" charset="2"/>
              </a:rPr>
              <a:t>accetto l’hp di indipendenza statistica  le due variabili sono statisticamente indipendenti</a:t>
            </a:r>
            <a:endParaRPr lang="en-US" sz="2400"/>
          </a:p>
        </p:txBody>
      </p:sp>
      <p:graphicFrame>
        <p:nvGraphicFramePr>
          <p:cNvPr id="18436" name="Object 4"/>
          <p:cNvGraphicFramePr>
            <a:graphicFrameLocks noGrp="1" noChangeAspect="1"/>
          </p:cNvGraphicFramePr>
          <p:nvPr>
            <p:ph idx="1"/>
          </p:nvPr>
        </p:nvGraphicFramePr>
        <p:xfrm>
          <a:off x="2371725" y="3114675"/>
          <a:ext cx="4257675" cy="305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8" name="Worksheet" r:id="rId3" imgW="3790013" imgH="2721713" progId="Excel.Sheet.8">
                  <p:embed/>
                </p:oleObj>
              </mc:Choice>
              <mc:Fallback>
                <p:oleObj name="Worksheet" r:id="rId3" imgW="3790013" imgH="2721713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71725" y="3114675"/>
                        <a:ext cx="4257675" cy="3057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 cap="flat" cmpd="sng" algn="ctr">
                            <a:solidFill>
                              <a:schemeClr val="tx1"/>
                            </a:solidFill>
                            <a:prstDash val="solid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AutoShape 2"/>
          <p:cNvSpPr>
            <a:spLocks noChangeArrowheads="1"/>
          </p:cNvSpPr>
          <p:nvPr/>
        </p:nvSpPr>
        <p:spPr bwMode="auto">
          <a:xfrm>
            <a:off x="8385948" y="6476998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6" name="AutoShape 2"/>
          <p:cNvSpPr>
            <a:spLocks noChangeArrowheads="1"/>
          </p:cNvSpPr>
          <p:nvPr/>
        </p:nvSpPr>
        <p:spPr bwMode="auto">
          <a:xfrm>
            <a:off x="7696200" y="6477000"/>
            <a:ext cx="355452" cy="290514"/>
          </a:xfrm>
          <a:prstGeom prst="homePlate">
            <a:avLst>
              <a:gd name="adj" fmla="val 13767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7" name="AutoShape 2"/>
          <p:cNvSpPr>
            <a:spLocks noChangeArrowheads="1"/>
          </p:cNvSpPr>
          <p:nvPr/>
        </p:nvSpPr>
        <p:spPr bwMode="auto">
          <a:xfrm>
            <a:off x="8055600" y="6476999"/>
            <a:ext cx="355452" cy="290514"/>
          </a:xfrm>
          <a:prstGeom prst="chevron">
            <a:avLst>
              <a:gd name="adj" fmla="val 16049"/>
            </a:avLst>
          </a:prstGeom>
          <a:solidFill>
            <a:schemeClr val="accent1">
              <a:lumMod val="90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8" name="AutoShape 2"/>
          <p:cNvSpPr>
            <a:spLocks noChangeArrowheads="1"/>
          </p:cNvSpPr>
          <p:nvPr/>
        </p:nvSpPr>
        <p:spPr bwMode="auto">
          <a:xfrm>
            <a:off x="8719477" y="6477000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628965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z="4000" smtClean="0">
                <a:solidFill>
                  <a:srgbClr val="FF9900"/>
                </a:solidFill>
              </a:rPr>
              <a:t> Metodi Quantitativi per Economia, Finanza e Management</a:t>
            </a:r>
            <a:endParaRPr lang="en-US" sz="4000" smtClean="0">
              <a:solidFill>
                <a:srgbClr val="FF99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28600" y="1830388"/>
            <a:ext cx="8686800" cy="3231654"/>
          </a:xfrm>
          <a:ln algn="ctr"/>
        </p:spPr>
        <p:txBody>
          <a:bodyPr>
            <a:spAutoFit/>
          </a:bodyPr>
          <a:lstStyle/>
          <a:p>
            <a:pPr marL="82550" indent="0">
              <a:spcBef>
                <a:spcPct val="50000"/>
              </a:spcBef>
              <a:buFontTx/>
              <a:buNone/>
              <a:defRPr/>
            </a:pPr>
            <a:r>
              <a:rPr lang="it-IT" sz="2400" b="1" kern="1200" dirty="0" smtClean="0">
                <a:solidFill>
                  <a:schemeClr val="tx2"/>
                </a:solidFill>
              </a:rPr>
              <a:t>Obiettivi di questa esercitazione</a:t>
            </a:r>
            <a:r>
              <a:rPr lang="it-IT" sz="2400" kern="1200" dirty="0" smtClean="0">
                <a:solidFill>
                  <a:schemeClr val="tx2"/>
                </a:solidFill>
              </a:rPr>
              <a:t>:</a:t>
            </a:r>
          </a:p>
          <a:p>
            <a:pPr marL="82550" indent="0">
              <a:spcBef>
                <a:spcPct val="50000"/>
              </a:spcBef>
              <a:buClr>
                <a:srgbClr val="FF9900"/>
              </a:buClr>
              <a:buNone/>
              <a:defRPr/>
            </a:pPr>
            <a:endParaRPr lang="it-IT" sz="2400" kern="1200" dirty="0" smtClean="0">
              <a:solidFill>
                <a:schemeClr val="tx2"/>
              </a:solidFill>
            </a:endParaRPr>
          </a:p>
          <a:p>
            <a:pPr marL="82550" indent="0">
              <a:spcBef>
                <a:spcPct val="50000"/>
              </a:spcBef>
              <a:buFontTx/>
              <a:buNone/>
              <a:defRPr/>
            </a:pPr>
            <a:endParaRPr lang="it-IT" sz="2400" b="1" dirty="0" smtClean="0">
              <a:solidFill>
                <a:schemeClr val="tx2"/>
              </a:solidFill>
            </a:endParaRPr>
          </a:p>
          <a:p>
            <a:pPr marL="82550" indent="0">
              <a:spcBef>
                <a:spcPct val="50000"/>
              </a:spcBef>
              <a:buFontTx/>
              <a:buNone/>
              <a:defRPr/>
            </a:pPr>
            <a:endParaRPr lang="it-IT" sz="2400" kern="1200" dirty="0" smtClean="0">
              <a:solidFill>
                <a:schemeClr val="tx2"/>
              </a:solidFill>
            </a:endParaRPr>
          </a:p>
          <a:p>
            <a:pPr marL="82550" indent="0">
              <a:spcBef>
                <a:spcPct val="50000"/>
              </a:spcBef>
              <a:buFontTx/>
              <a:buNone/>
              <a:defRPr/>
            </a:pPr>
            <a:endParaRPr lang="it-IT" sz="2400" kern="1200" dirty="0" smtClean="0">
              <a:solidFill>
                <a:schemeClr val="tx2"/>
              </a:solidFill>
            </a:endParaRPr>
          </a:p>
          <a:p>
            <a:pPr marL="82550" indent="0">
              <a:spcBef>
                <a:spcPct val="50000"/>
              </a:spcBef>
              <a:buFontTx/>
              <a:buNone/>
              <a:defRPr/>
            </a:pPr>
            <a:endParaRPr lang="en-US" sz="2400" kern="1200" dirty="0"/>
          </a:p>
        </p:txBody>
      </p:sp>
      <p:sp>
        <p:nvSpPr>
          <p:cNvPr id="7" name="AutoShape 2"/>
          <p:cNvSpPr>
            <a:spLocks noChangeArrowheads="1"/>
          </p:cNvSpPr>
          <p:nvPr/>
        </p:nvSpPr>
        <p:spPr bwMode="auto">
          <a:xfrm>
            <a:off x="4659968" y="3090862"/>
            <a:ext cx="1920240" cy="1645920"/>
          </a:xfrm>
          <a:prstGeom prst="chevron">
            <a:avLst>
              <a:gd name="adj" fmla="val 16049"/>
            </a:avLst>
          </a:prstGeom>
          <a:solidFill>
            <a:schemeClr val="accent1">
              <a:lumMod val="90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r>
              <a:rPr lang="en-US" sz="1600" b="1" dirty="0" err="1" smtClean="0">
                <a:solidFill>
                  <a:schemeClr val="bg1"/>
                </a:solidFill>
                <a:latin typeface="+mj-lt"/>
              </a:rPr>
              <a:t>Proc</a:t>
            </a:r>
            <a:r>
              <a:rPr lang="en-US" sz="16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1600" b="1" dirty="0" err="1" smtClean="0">
                <a:solidFill>
                  <a:schemeClr val="bg1"/>
                </a:solidFill>
                <a:latin typeface="+mj-lt"/>
              </a:rPr>
              <a:t>Corr</a:t>
            </a:r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4608533" y="3009075"/>
            <a:ext cx="219075" cy="238125"/>
          </a:xfrm>
          <a:prstGeom prst="ellipse">
            <a:avLst/>
          </a:prstGeom>
          <a:solidFill>
            <a:schemeClr val="bg1"/>
          </a:solidFill>
          <a:ln w="9525" algn="ctr">
            <a:solidFill>
              <a:srgbClr val="000074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buClr>
                <a:srgbClr val="FFCC00"/>
              </a:buClr>
              <a:buSzPct val="140000"/>
              <a:buFont typeface="Wingdings" pitchFamily="2" charset="2"/>
              <a:buNone/>
            </a:pPr>
            <a:r>
              <a:rPr lang="en-US" sz="1200" b="1" dirty="0" smtClean="0">
                <a:solidFill>
                  <a:srgbClr val="000074"/>
                </a:solidFill>
                <a:latin typeface="Calibri" pitchFamily="34" charset="0"/>
              </a:rPr>
              <a:t>3</a:t>
            </a:r>
            <a:endParaRPr lang="en-US" sz="1200" b="1" dirty="0">
              <a:solidFill>
                <a:srgbClr val="000074"/>
              </a:solidFill>
              <a:latin typeface="Calibri" pitchFamily="34" charset="0"/>
            </a:endParaRPr>
          </a:p>
        </p:txBody>
      </p:sp>
      <p:sp>
        <p:nvSpPr>
          <p:cNvPr id="9" name="AutoShape 2"/>
          <p:cNvSpPr>
            <a:spLocks noChangeArrowheads="1"/>
          </p:cNvSpPr>
          <p:nvPr/>
        </p:nvSpPr>
        <p:spPr bwMode="auto">
          <a:xfrm>
            <a:off x="900112" y="3090862"/>
            <a:ext cx="1920240" cy="1645920"/>
          </a:xfrm>
          <a:prstGeom prst="homePlate">
            <a:avLst>
              <a:gd name="adj" fmla="val 13767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r>
              <a:rPr lang="it-IT" sz="1600" b="1" dirty="0" smtClean="0">
                <a:solidFill>
                  <a:schemeClr val="bg1"/>
                </a:solidFill>
                <a:latin typeface="+mj-lt"/>
              </a:rPr>
              <a:t>Breve Ripasso Teorico</a:t>
            </a: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0" name="Oval 8"/>
          <p:cNvSpPr>
            <a:spLocks noChangeArrowheads="1"/>
          </p:cNvSpPr>
          <p:nvPr/>
        </p:nvSpPr>
        <p:spPr bwMode="auto">
          <a:xfrm>
            <a:off x="838200" y="2971800"/>
            <a:ext cx="220662" cy="238125"/>
          </a:xfrm>
          <a:prstGeom prst="ellipse">
            <a:avLst/>
          </a:prstGeom>
          <a:solidFill>
            <a:schemeClr val="bg1"/>
          </a:solidFill>
          <a:ln w="9525" algn="ctr">
            <a:solidFill>
              <a:srgbClr val="000074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buClr>
                <a:srgbClr val="FFCC00"/>
              </a:buClr>
              <a:buSzPct val="140000"/>
              <a:buFont typeface="Wingdings" pitchFamily="2" charset="2"/>
              <a:buNone/>
            </a:pPr>
            <a:r>
              <a:rPr lang="it-IT" sz="1200" b="1" dirty="0">
                <a:solidFill>
                  <a:srgbClr val="000074"/>
                </a:solidFill>
                <a:latin typeface="Calibri" pitchFamily="34" charset="0"/>
              </a:rPr>
              <a:t>1</a:t>
            </a:r>
            <a:endParaRPr lang="en-US" sz="1200" b="1" dirty="0">
              <a:solidFill>
                <a:srgbClr val="000074"/>
              </a:solidFill>
              <a:latin typeface="Calibri" pitchFamily="34" charset="0"/>
            </a:endParaRPr>
          </a:p>
        </p:txBody>
      </p:sp>
      <p:sp>
        <p:nvSpPr>
          <p:cNvPr id="11" name="AutoShape 2"/>
          <p:cNvSpPr>
            <a:spLocks noChangeArrowheads="1"/>
          </p:cNvSpPr>
          <p:nvPr/>
        </p:nvSpPr>
        <p:spPr bwMode="auto">
          <a:xfrm>
            <a:off x="2770208" y="3090862"/>
            <a:ext cx="1920240" cy="1645920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r>
              <a:rPr lang="it-IT" sz="1600" b="1" dirty="0" err="1" smtClean="0">
                <a:solidFill>
                  <a:schemeClr val="bg1"/>
                </a:solidFill>
                <a:latin typeface="+mj-lt"/>
              </a:rPr>
              <a:t>Proc</a:t>
            </a:r>
            <a:r>
              <a:rPr lang="it-IT" sz="16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it-IT" sz="1600" b="1" dirty="0" err="1" smtClean="0">
                <a:solidFill>
                  <a:schemeClr val="bg1"/>
                </a:solidFill>
                <a:latin typeface="+mj-lt"/>
              </a:rPr>
              <a:t>Freq</a:t>
            </a:r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2" name="Oval 8"/>
          <p:cNvSpPr>
            <a:spLocks noChangeArrowheads="1"/>
          </p:cNvSpPr>
          <p:nvPr/>
        </p:nvSpPr>
        <p:spPr bwMode="auto">
          <a:xfrm>
            <a:off x="2701946" y="3009900"/>
            <a:ext cx="220662" cy="238125"/>
          </a:xfrm>
          <a:prstGeom prst="ellipse">
            <a:avLst/>
          </a:prstGeom>
          <a:solidFill>
            <a:schemeClr val="bg1"/>
          </a:solidFill>
          <a:ln w="9525" algn="ctr">
            <a:solidFill>
              <a:srgbClr val="000074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buClr>
                <a:srgbClr val="FFCC00"/>
              </a:buClr>
              <a:buSzPct val="140000"/>
              <a:buFont typeface="Wingdings" pitchFamily="2" charset="2"/>
              <a:buNone/>
            </a:pPr>
            <a:r>
              <a:rPr lang="it-IT" sz="1200" b="1" dirty="0" smtClean="0">
                <a:solidFill>
                  <a:srgbClr val="000074"/>
                </a:solidFill>
                <a:latin typeface="Calibri" pitchFamily="34" charset="0"/>
              </a:rPr>
              <a:t>2</a:t>
            </a:r>
            <a:endParaRPr lang="en-US" sz="1200" b="1" dirty="0">
              <a:solidFill>
                <a:srgbClr val="000074"/>
              </a:solidFill>
              <a:latin typeface="Calibri" pitchFamily="34" charset="0"/>
            </a:endParaRPr>
          </a:p>
        </p:txBody>
      </p:sp>
      <p:sp>
        <p:nvSpPr>
          <p:cNvPr id="13" name="AutoShape 2"/>
          <p:cNvSpPr>
            <a:spLocks noChangeArrowheads="1"/>
          </p:cNvSpPr>
          <p:nvPr/>
        </p:nvSpPr>
        <p:spPr bwMode="auto">
          <a:xfrm>
            <a:off x="6537960" y="3078480"/>
            <a:ext cx="1920240" cy="1645920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r>
              <a:rPr lang="en-US" sz="1600" b="1" dirty="0" err="1" smtClean="0">
                <a:solidFill>
                  <a:schemeClr val="bg1"/>
                </a:solidFill>
                <a:latin typeface="+mj-lt"/>
              </a:rPr>
              <a:t>Proc</a:t>
            </a:r>
            <a:r>
              <a:rPr lang="en-US" sz="16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1600" b="1" dirty="0" err="1" smtClean="0">
                <a:solidFill>
                  <a:schemeClr val="bg1"/>
                </a:solidFill>
                <a:latin typeface="+mj-lt"/>
              </a:rPr>
              <a:t>Anova</a:t>
            </a:r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6486525" y="2996693"/>
            <a:ext cx="219075" cy="238125"/>
          </a:xfrm>
          <a:prstGeom prst="ellipse">
            <a:avLst/>
          </a:prstGeom>
          <a:solidFill>
            <a:schemeClr val="bg1"/>
          </a:solidFill>
          <a:ln w="9525" algn="ctr">
            <a:solidFill>
              <a:srgbClr val="000074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buClr>
                <a:srgbClr val="FFCC00"/>
              </a:buClr>
              <a:buSzPct val="140000"/>
              <a:buFont typeface="Wingdings" pitchFamily="2" charset="2"/>
              <a:buNone/>
            </a:pPr>
            <a:r>
              <a:rPr lang="en-US" sz="1200" b="1" dirty="0" smtClean="0">
                <a:solidFill>
                  <a:srgbClr val="000074"/>
                </a:solidFill>
                <a:latin typeface="Calibri" pitchFamily="34" charset="0"/>
              </a:rPr>
              <a:t>4</a:t>
            </a:r>
            <a:endParaRPr lang="en-US" sz="1200" b="1" dirty="0">
              <a:solidFill>
                <a:srgbClr val="000074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00612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229600" cy="838200"/>
          </a:xfrm>
        </p:spPr>
        <p:txBody>
          <a:bodyPr/>
          <a:lstStyle/>
          <a:p>
            <a:pPr eaLnBrk="1" hangingPunct="1"/>
            <a:r>
              <a:rPr lang="it-IT" smtClean="0">
                <a:solidFill>
                  <a:srgbClr val="FF9900"/>
                </a:solidFill>
              </a:rPr>
              <a:t>PROC CORR - Descrizione</a:t>
            </a:r>
            <a:r>
              <a:rPr lang="it-IT" sz="4000" smtClean="0"/>
              <a:t> </a:t>
            </a:r>
            <a:endParaRPr lang="en-GB" sz="4000" smtClean="0"/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533400" y="1143000"/>
            <a:ext cx="8305800" cy="1600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it-IT" sz="2800" dirty="0"/>
              <a:t>La PROC CORR permette di </a:t>
            </a:r>
          </a:p>
          <a:p>
            <a:pPr eaLnBrk="1" hangingPunct="1">
              <a:buFontTx/>
              <a:buChar char="•"/>
            </a:pPr>
            <a:r>
              <a:rPr lang="it-IT" sz="2800" dirty="0" smtClean="0"/>
              <a:t> </a:t>
            </a:r>
            <a:r>
              <a:rPr lang="it-IT" sz="2800" dirty="0"/>
              <a:t>calcolare la correlazione tra due o più variabili quantitative</a:t>
            </a:r>
            <a:endParaRPr lang="it-IT" sz="2800" dirty="0">
              <a:solidFill>
                <a:srgbClr val="FF0000"/>
              </a:solidFill>
            </a:endParaRPr>
          </a:p>
        </p:txBody>
      </p:sp>
      <p:sp>
        <p:nvSpPr>
          <p:cNvPr id="4" name="AutoShape 2"/>
          <p:cNvSpPr>
            <a:spLocks noChangeArrowheads="1"/>
          </p:cNvSpPr>
          <p:nvPr/>
        </p:nvSpPr>
        <p:spPr bwMode="auto">
          <a:xfrm>
            <a:off x="8385948" y="6476998"/>
            <a:ext cx="355452" cy="290514"/>
          </a:xfrm>
          <a:prstGeom prst="chevron">
            <a:avLst>
              <a:gd name="adj" fmla="val 16049"/>
            </a:avLst>
          </a:prstGeom>
          <a:solidFill>
            <a:schemeClr val="accent1">
              <a:lumMod val="90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5" name="AutoShape 2"/>
          <p:cNvSpPr>
            <a:spLocks noChangeArrowheads="1"/>
          </p:cNvSpPr>
          <p:nvPr/>
        </p:nvSpPr>
        <p:spPr bwMode="auto">
          <a:xfrm>
            <a:off x="7696200" y="6477000"/>
            <a:ext cx="355452" cy="290514"/>
          </a:xfrm>
          <a:prstGeom prst="homePlate">
            <a:avLst>
              <a:gd name="adj" fmla="val 13767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6" name="AutoShape 2"/>
          <p:cNvSpPr>
            <a:spLocks noChangeArrowheads="1"/>
          </p:cNvSpPr>
          <p:nvPr/>
        </p:nvSpPr>
        <p:spPr bwMode="auto">
          <a:xfrm>
            <a:off x="8055600" y="6476999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7" name="AutoShape 2"/>
          <p:cNvSpPr>
            <a:spLocks noChangeArrowheads="1"/>
          </p:cNvSpPr>
          <p:nvPr/>
        </p:nvSpPr>
        <p:spPr bwMode="auto">
          <a:xfrm>
            <a:off x="8719477" y="6477000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867252" y="2895600"/>
            <a:ext cx="7543800" cy="1752600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buFontTx/>
              <a:buNone/>
              <a:defRPr/>
            </a:pPr>
            <a:r>
              <a:rPr lang="en-GB" b="1" kern="1200" dirty="0" err="1" smtClean="0">
                <a:solidFill>
                  <a:srgbClr val="000080"/>
                </a:solidFill>
                <a:latin typeface="+mj-lt"/>
              </a:rPr>
              <a:t>proc</a:t>
            </a:r>
            <a:r>
              <a:rPr lang="en-GB" b="1" kern="1200" dirty="0" smtClean="0">
                <a:solidFill>
                  <a:srgbClr val="000080"/>
                </a:solidFill>
                <a:latin typeface="+mj-lt"/>
              </a:rPr>
              <a:t> </a:t>
            </a:r>
            <a:r>
              <a:rPr lang="en-GB" b="1" kern="1200" dirty="0" err="1" smtClean="0">
                <a:solidFill>
                  <a:srgbClr val="000080"/>
                </a:solidFill>
                <a:latin typeface="+mj-lt"/>
              </a:rPr>
              <a:t>corr</a:t>
            </a:r>
            <a:r>
              <a:rPr lang="en-GB" b="1" kern="1200" dirty="0" smtClean="0">
                <a:solidFill>
                  <a:srgbClr val="000080"/>
                </a:solidFill>
                <a:latin typeface="+mj-lt"/>
              </a:rPr>
              <a:t> </a:t>
            </a:r>
            <a:r>
              <a:rPr lang="en-GB" kern="1200" dirty="0" smtClean="0">
                <a:solidFill>
                  <a:srgbClr val="0000FF"/>
                </a:solidFill>
                <a:latin typeface="+mj-lt"/>
              </a:rPr>
              <a:t>data=</a:t>
            </a:r>
            <a:r>
              <a:rPr lang="en-GB" dirty="0" smtClean="0"/>
              <a:t> dataset;</a:t>
            </a:r>
          </a:p>
          <a:p>
            <a:pPr eaLnBrk="1" hangingPunct="1">
              <a:buFontTx/>
              <a:buNone/>
              <a:defRPr/>
            </a:pPr>
            <a:r>
              <a:rPr lang="en-GB" dirty="0" smtClean="0"/>
              <a:t>	</a:t>
            </a:r>
            <a:r>
              <a:rPr lang="en-GB" kern="1200" dirty="0" err="1" smtClean="0">
                <a:solidFill>
                  <a:srgbClr val="0000FF"/>
                </a:solidFill>
                <a:latin typeface="+mj-lt"/>
              </a:rPr>
              <a:t>var</a:t>
            </a:r>
            <a:r>
              <a:rPr lang="en-GB" dirty="0" smtClean="0"/>
              <a:t> variabile</a:t>
            </a:r>
            <a:r>
              <a:rPr lang="en-GB" i="1" dirty="0" smtClean="0"/>
              <a:t>1</a:t>
            </a:r>
            <a:r>
              <a:rPr lang="en-GB" dirty="0" smtClean="0"/>
              <a:t> variabile</a:t>
            </a:r>
            <a:r>
              <a:rPr lang="en-GB" i="1" dirty="0" smtClean="0"/>
              <a:t>2</a:t>
            </a:r>
            <a:r>
              <a:rPr lang="en-GB" dirty="0" smtClean="0"/>
              <a:t> … </a:t>
            </a:r>
            <a:r>
              <a:rPr lang="en-GB" dirty="0" err="1" smtClean="0"/>
              <a:t>variabile</a:t>
            </a:r>
            <a:r>
              <a:rPr lang="en-GB" i="1" dirty="0" err="1" smtClean="0"/>
              <a:t>n</a:t>
            </a:r>
            <a:r>
              <a:rPr lang="en-GB" dirty="0" smtClean="0"/>
              <a:t>;</a:t>
            </a:r>
          </a:p>
          <a:p>
            <a:pPr eaLnBrk="1" hangingPunct="1">
              <a:buFontTx/>
              <a:buNone/>
              <a:defRPr/>
            </a:pPr>
            <a:r>
              <a:rPr lang="en-GB" b="1" kern="1200" dirty="0" smtClean="0">
                <a:solidFill>
                  <a:srgbClr val="000080"/>
                </a:solidFill>
                <a:latin typeface="+mj-lt"/>
              </a:rPr>
              <a:t>run;</a:t>
            </a:r>
          </a:p>
        </p:txBody>
      </p:sp>
      <p:sp>
        <p:nvSpPr>
          <p:cNvPr id="9" name="Freeform 8"/>
          <p:cNvSpPr/>
          <p:nvPr/>
        </p:nvSpPr>
        <p:spPr>
          <a:xfrm>
            <a:off x="4441478" y="5194443"/>
            <a:ext cx="2721322" cy="819026"/>
          </a:xfrm>
          <a:custGeom>
            <a:avLst/>
            <a:gdLst>
              <a:gd name="connsiteX0" fmla="*/ 136507 w 819026"/>
              <a:gd name="connsiteY0" fmla="*/ 0 h 3737248"/>
              <a:gd name="connsiteX1" fmla="*/ 682519 w 819026"/>
              <a:gd name="connsiteY1" fmla="*/ 0 h 3737248"/>
              <a:gd name="connsiteX2" fmla="*/ 819026 w 819026"/>
              <a:gd name="connsiteY2" fmla="*/ 136507 h 3737248"/>
              <a:gd name="connsiteX3" fmla="*/ 819026 w 819026"/>
              <a:gd name="connsiteY3" fmla="*/ 3737248 h 3737248"/>
              <a:gd name="connsiteX4" fmla="*/ 819026 w 819026"/>
              <a:gd name="connsiteY4" fmla="*/ 3737248 h 3737248"/>
              <a:gd name="connsiteX5" fmla="*/ 0 w 819026"/>
              <a:gd name="connsiteY5" fmla="*/ 3737248 h 3737248"/>
              <a:gd name="connsiteX6" fmla="*/ 0 w 819026"/>
              <a:gd name="connsiteY6" fmla="*/ 3737248 h 3737248"/>
              <a:gd name="connsiteX7" fmla="*/ 0 w 819026"/>
              <a:gd name="connsiteY7" fmla="*/ 136507 h 3737248"/>
              <a:gd name="connsiteX8" fmla="*/ 136507 w 819026"/>
              <a:gd name="connsiteY8" fmla="*/ 0 h 37372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19026" h="3737248">
                <a:moveTo>
                  <a:pt x="819026" y="622887"/>
                </a:moveTo>
                <a:lnTo>
                  <a:pt x="819026" y="3114361"/>
                </a:lnTo>
                <a:cubicBezTo>
                  <a:pt x="819026" y="3458373"/>
                  <a:pt x="805632" y="3737248"/>
                  <a:pt x="789110" y="3737248"/>
                </a:cubicBezTo>
                <a:lnTo>
                  <a:pt x="0" y="3737248"/>
                </a:lnTo>
                <a:lnTo>
                  <a:pt x="0" y="3737248"/>
                </a:lnTo>
                <a:lnTo>
                  <a:pt x="0" y="0"/>
                </a:lnTo>
                <a:lnTo>
                  <a:pt x="0" y="0"/>
                </a:lnTo>
                <a:lnTo>
                  <a:pt x="789110" y="0"/>
                </a:lnTo>
                <a:cubicBezTo>
                  <a:pt x="805632" y="0"/>
                  <a:pt x="819026" y="278875"/>
                  <a:pt x="819026" y="622887"/>
                </a:cubicBezTo>
                <a:close/>
              </a:path>
            </a:pathLst>
          </a:custGeom>
          <a:scene3d>
            <a:camera prst="orthographicFront"/>
            <a:lightRig rig="chilly" dir="t"/>
          </a:scene3d>
          <a:sp3d extrusionH="1700" prstMaterial="dkEdge">
            <a:bevelT w="25400" h="6350" prst="softRound"/>
            <a:bevelB w="0" h="0" prst="convex"/>
          </a:sp3d>
        </p:spPr>
        <p:style>
          <a:lnRef idx="1"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47650" tIns="163807" rIns="287632" bIns="163807" numCol="1" spcCol="1270" anchor="ctr" anchorCtr="0">
            <a:noAutofit/>
          </a:bodyPr>
          <a:lstStyle/>
          <a:p>
            <a:pPr marL="171450" lvl="1" indent="-171450" algn="l" defTabSz="7112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n-US" sz="1600" kern="1200" dirty="0" err="1" smtClean="0"/>
              <a:t>Indipendenza</a:t>
            </a:r>
            <a:r>
              <a:rPr lang="en-US" sz="1600" kern="1200" dirty="0" smtClean="0"/>
              <a:t> </a:t>
            </a:r>
            <a:r>
              <a:rPr lang="en-US" sz="1600" kern="1200" dirty="0" err="1" smtClean="0"/>
              <a:t>Lineare</a:t>
            </a:r>
            <a:endParaRPr lang="en-US" sz="1600" kern="1200" dirty="0"/>
          </a:p>
          <a:p>
            <a:pPr marL="171450" lvl="1" indent="-171450" algn="l" defTabSz="7112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n-US" sz="1600" kern="1200" dirty="0" smtClean="0"/>
              <a:t>Test t</a:t>
            </a:r>
            <a:endParaRPr lang="en-US" sz="1600" kern="1200" dirty="0"/>
          </a:p>
        </p:txBody>
      </p:sp>
      <p:sp>
        <p:nvSpPr>
          <p:cNvPr id="10" name="Freeform 9"/>
          <p:cNvSpPr/>
          <p:nvPr/>
        </p:nvSpPr>
        <p:spPr>
          <a:xfrm>
            <a:off x="1881164" y="5035713"/>
            <a:ext cx="2560314" cy="1136487"/>
          </a:xfrm>
          <a:custGeom>
            <a:avLst/>
            <a:gdLst>
              <a:gd name="connsiteX0" fmla="*/ 0 w 2560314"/>
              <a:gd name="connsiteY0" fmla="*/ 189418 h 1136487"/>
              <a:gd name="connsiteX1" fmla="*/ 189418 w 2560314"/>
              <a:gd name="connsiteY1" fmla="*/ 0 h 1136487"/>
              <a:gd name="connsiteX2" fmla="*/ 2370896 w 2560314"/>
              <a:gd name="connsiteY2" fmla="*/ 0 h 1136487"/>
              <a:gd name="connsiteX3" fmla="*/ 2560314 w 2560314"/>
              <a:gd name="connsiteY3" fmla="*/ 189418 h 1136487"/>
              <a:gd name="connsiteX4" fmla="*/ 2560314 w 2560314"/>
              <a:gd name="connsiteY4" fmla="*/ 947069 h 1136487"/>
              <a:gd name="connsiteX5" fmla="*/ 2370896 w 2560314"/>
              <a:gd name="connsiteY5" fmla="*/ 1136487 h 1136487"/>
              <a:gd name="connsiteX6" fmla="*/ 189418 w 2560314"/>
              <a:gd name="connsiteY6" fmla="*/ 1136487 h 1136487"/>
              <a:gd name="connsiteX7" fmla="*/ 0 w 2560314"/>
              <a:gd name="connsiteY7" fmla="*/ 947069 h 1136487"/>
              <a:gd name="connsiteX8" fmla="*/ 0 w 2560314"/>
              <a:gd name="connsiteY8" fmla="*/ 189418 h 11364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560314" h="1136487">
                <a:moveTo>
                  <a:pt x="0" y="189418"/>
                </a:moveTo>
                <a:cubicBezTo>
                  <a:pt x="0" y="84805"/>
                  <a:pt x="84805" y="0"/>
                  <a:pt x="189418" y="0"/>
                </a:cubicBezTo>
                <a:lnTo>
                  <a:pt x="2370896" y="0"/>
                </a:lnTo>
                <a:cubicBezTo>
                  <a:pt x="2475509" y="0"/>
                  <a:pt x="2560314" y="84805"/>
                  <a:pt x="2560314" y="189418"/>
                </a:cubicBezTo>
                <a:lnTo>
                  <a:pt x="2560314" y="947069"/>
                </a:lnTo>
                <a:cubicBezTo>
                  <a:pt x="2560314" y="1051682"/>
                  <a:pt x="2475509" y="1136487"/>
                  <a:pt x="2370896" y="1136487"/>
                </a:cubicBezTo>
                <a:lnTo>
                  <a:pt x="189418" y="1136487"/>
                </a:lnTo>
                <a:cubicBezTo>
                  <a:pt x="84805" y="1136487"/>
                  <a:pt x="0" y="1051682"/>
                  <a:pt x="0" y="947069"/>
                </a:cubicBezTo>
                <a:lnTo>
                  <a:pt x="0" y="189418"/>
                </a:lnTo>
                <a:close/>
              </a:path>
            </a:pathLst>
          </a:custGeom>
          <a:scene3d>
            <a:camera prst="orthographicFront"/>
            <a:lightRig rig="chilly" dir="t"/>
          </a:scene3d>
          <a:sp3d prstMaterial="translucentPowder">
            <a:bevelT w="127000" h="25400" prst="softRound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4059" tIns="89769" rIns="124059" bIns="89769" numCol="1" spcCol="1270" anchor="ctr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800" b="1" kern="1200" dirty="0" smtClean="0"/>
              <a:t>Due </a:t>
            </a:r>
            <a:r>
              <a:rPr lang="en-US" sz="1800" b="1" kern="1200" dirty="0" err="1" smtClean="0"/>
              <a:t>Variabili</a:t>
            </a:r>
            <a:r>
              <a:rPr lang="en-US" sz="1800" b="1" kern="1200" dirty="0" smtClean="0"/>
              <a:t> Quantitative</a:t>
            </a:r>
            <a:endParaRPr lang="en-US" sz="1800" b="1" kern="12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4450"/>
            <a:ext cx="9144000" cy="1143000"/>
          </a:xfrm>
          <a:noFill/>
        </p:spPr>
        <p:txBody>
          <a:bodyPr/>
          <a:lstStyle/>
          <a:p>
            <a:pPr eaLnBrk="1" hangingPunct="1"/>
            <a:r>
              <a:rPr lang="it-IT" smtClean="0">
                <a:solidFill>
                  <a:srgbClr val="FF9900"/>
                </a:solidFill>
              </a:rPr>
              <a:t>Lavoro di gruppo</a:t>
            </a:r>
            <a:endParaRPr lang="en-US" smtClean="0">
              <a:solidFill>
                <a:srgbClr val="FF9900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4525963"/>
          </a:xfrm>
        </p:spPr>
        <p:txBody>
          <a:bodyPr/>
          <a:lstStyle/>
          <a:p>
            <a:pPr fontAlgn="ctr">
              <a:defRPr/>
            </a:pPr>
            <a:r>
              <a:rPr lang="en-AU" sz="2000" dirty="0" err="1" smtClean="0">
                <a:solidFill>
                  <a:schemeClr val="tx2"/>
                </a:solidFill>
              </a:rPr>
              <a:t>Inviare</a:t>
            </a:r>
            <a:r>
              <a:rPr lang="en-AU" sz="2000" dirty="0" smtClean="0">
                <a:solidFill>
                  <a:schemeClr val="tx2"/>
                </a:solidFill>
              </a:rPr>
              <a:t> </a:t>
            </a:r>
            <a:r>
              <a:rPr lang="en-AU" sz="2000" dirty="0" err="1" smtClean="0">
                <a:solidFill>
                  <a:schemeClr val="tx2"/>
                </a:solidFill>
              </a:rPr>
              <a:t>il</a:t>
            </a:r>
            <a:r>
              <a:rPr lang="en-AU" sz="2000" dirty="0" smtClean="0">
                <a:solidFill>
                  <a:schemeClr val="tx2"/>
                </a:solidFill>
              </a:rPr>
              <a:t> </a:t>
            </a:r>
            <a:r>
              <a:rPr lang="en-AU" sz="2000" dirty="0" err="1" smtClean="0">
                <a:solidFill>
                  <a:schemeClr val="tx2"/>
                </a:solidFill>
              </a:rPr>
              <a:t>questionario</a:t>
            </a:r>
            <a:r>
              <a:rPr lang="en-AU" sz="2000" dirty="0" smtClean="0">
                <a:solidFill>
                  <a:schemeClr val="tx2"/>
                </a:solidFill>
              </a:rPr>
              <a:t> via mail a </a:t>
            </a:r>
            <a:r>
              <a:rPr lang="en-US" sz="2000" dirty="0">
                <a:solidFill>
                  <a:schemeClr val="tx2"/>
                </a:solidFill>
                <a:hlinkClick r:id="rId3"/>
              </a:rPr>
              <a:t>epallini@liuc.it </a:t>
            </a:r>
            <a:r>
              <a:rPr lang="en-US" sz="2000" dirty="0">
                <a:solidFill>
                  <a:schemeClr val="tx2"/>
                </a:solidFill>
              </a:rPr>
              <a:t> e </a:t>
            </a:r>
            <a:r>
              <a:rPr lang="en-US" sz="2000" dirty="0" smtClean="0">
                <a:solidFill>
                  <a:schemeClr val="tx2"/>
                </a:solidFill>
                <a:hlinkClick r:id="rId4"/>
              </a:rPr>
              <a:t>fcalabretti@liuc.it</a:t>
            </a:r>
            <a:endParaRPr lang="en-US" sz="2000" dirty="0" smtClean="0">
              <a:solidFill>
                <a:schemeClr val="tx2"/>
              </a:solidFill>
            </a:endParaRPr>
          </a:p>
          <a:p>
            <a:pPr fontAlgn="ctr">
              <a:defRPr/>
            </a:pPr>
            <a:endParaRPr lang="en-US" sz="2000" dirty="0">
              <a:solidFill>
                <a:schemeClr val="tx2"/>
              </a:solidFill>
            </a:endParaRPr>
          </a:p>
          <a:p>
            <a:pPr fontAlgn="ctr">
              <a:defRPr/>
            </a:pPr>
            <a:r>
              <a:rPr lang="en-US" sz="2000" dirty="0" err="1">
                <a:solidFill>
                  <a:schemeClr val="tx2"/>
                </a:solidFill>
              </a:rPr>
              <a:t>Attendere</a:t>
            </a:r>
            <a:r>
              <a:rPr lang="en-US" sz="2000" dirty="0">
                <a:solidFill>
                  <a:schemeClr val="tx2"/>
                </a:solidFill>
              </a:rPr>
              <a:t> la </a:t>
            </a:r>
            <a:r>
              <a:rPr lang="en-US" sz="2000" dirty="0" err="1">
                <a:solidFill>
                  <a:schemeClr val="tx2"/>
                </a:solidFill>
              </a:rPr>
              <a:t>validazione</a:t>
            </a:r>
            <a:r>
              <a:rPr lang="en-US" sz="2000" dirty="0">
                <a:solidFill>
                  <a:schemeClr val="tx2"/>
                </a:solidFill>
              </a:rPr>
              <a:t> del </a:t>
            </a:r>
            <a:r>
              <a:rPr lang="en-US" sz="2000" dirty="0" err="1">
                <a:solidFill>
                  <a:schemeClr val="tx2"/>
                </a:solidFill>
              </a:rPr>
              <a:t>questionario</a:t>
            </a:r>
            <a:r>
              <a:rPr lang="en-US" sz="2000" dirty="0">
                <a:solidFill>
                  <a:schemeClr val="tx2"/>
                </a:solidFill>
              </a:rPr>
              <a:t> e </a:t>
            </a:r>
            <a:r>
              <a:rPr lang="en-US" sz="2000" dirty="0" err="1" smtClean="0">
                <a:solidFill>
                  <a:schemeClr val="tx2"/>
                </a:solidFill>
              </a:rPr>
              <a:t>procedere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alla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somministrazione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dello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stesso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</a:p>
          <a:p>
            <a:pPr fontAlgn="ctr">
              <a:defRPr/>
            </a:pPr>
            <a:endParaRPr lang="en-US" sz="2000" dirty="0" smtClean="0">
              <a:solidFill>
                <a:schemeClr val="tx2"/>
              </a:solidFill>
            </a:endParaRPr>
          </a:p>
          <a:p>
            <a:pPr fontAlgn="ctr">
              <a:defRPr/>
            </a:pPr>
            <a:r>
              <a:rPr lang="it-IT" sz="2000" dirty="0" smtClean="0">
                <a:solidFill>
                  <a:schemeClr val="tx2"/>
                </a:solidFill>
              </a:rPr>
              <a:t>Argomenti da trattare nel lavoro di gruppo:</a:t>
            </a:r>
          </a:p>
          <a:p>
            <a:pPr lvl="1" algn="just" eaLnBrk="1" hangingPunct="1">
              <a:lnSpc>
                <a:spcPct val="90000"/>
              </a:lnSpc>
              <a:defRPr/>
            </a:pPr>
            <a:r>
              <a:rPr lang="it-IT" sz="1800" dirty="0" smtClean="0">
                <a:solidFill>
                  <a:schemeClr val="tx2"/>
                </a:solidFill>
              </a:rPr>
              <a:t>Analisi </a:t>
            </a:r>
            <a:r>
              <a:rPr lang="it-IT" sz="1800" dirty="0" err="1" smtClean="0">
                <a:solidFill>
                  <a:schemeClr val="tx2"/>
                </a:solidFill>
              </a:rPr>
              <a:t>univariata</a:t>
            </a:r>
            <a:endParaRPr lang="it-IT" sz="1800" dirty="0" smtClean="0">
              <a:solidFill>
                <a:schemeClr val="tx2"/>
              </a:solidFill>
            </a:endParaRPr>
          </a:p>
          <a:p>
            <a:pPr lvl="1" algn="just" eaLnBrk="1" hangingPunct="1">
              <a:lnSpc>
                <a:spcPct val="90000"/>
              </a:lnSpc>
              <a:defRPr/>
            </a:pPr>
            <a:r>
              <a:rPr lang="it-IT" sz="1800" dirty="0" smtClean="0">
                <a:solidFill>
                  <a:schemeClr val="tx2"/>
                </a:solidFill>
              </a:rPr>
              <a:t>Analisi </a:t>
            </a:r>
            <a:r>
              <a:rPr lang="it-IT" sz="1800" dirty="0" err="1" smtClean="0">
                <a:solidFill>
                  <a:schemeClr val="tx2"/>
                </a:solidFill>
              </a:rPr>
              <a:t>bivariata</a:t>
            </a:r>
            <a:endParaRPr lang="it-IT" sz="1800" dirty="0" smtClean="0">
              <a:solidFill>
                <a:schemeClr val="tx2"/>
              </a:solidFill>
            </a:endParaRPr>
          </a:p>
          <a:p>
            <a:pPr lvl="1" algn="just" eaLnBrk="1" hangingPunct="1">
              <a:lnSpc>
                <a:spcPct val="90000"/>
              </a:lnSpc>
              <a:defRPr/>
            </a:pPr>
            <a:r>
              <a:rPr lang="it-IT" sz="1800" dirty="0" smtClean="0">
                <a:solidFill>
                  <a:schemeClr val="tx2"/>
                </a:solidFill>
              </a:rPr>
              <a:t>Test statistici</a:t>
            </a:r>
          </a:p>
          <a:p>
            <a:pPr marL="457200" lvl="1" indent="0" algn="just" eaLnBrk="1" hangingPunct="1">
              <a:lnSpc>
                <a:spcPct val="90000"/>
              </a:lnSpc>
              <a:buNone/>
              <a:defRPr/>
            </a:pPr>
            <a:r>
              <a:rPr lang="it-IT" sz="1800" dirty="0" smtClean="0">
                <a:solidFill>
                  <a:schemeClr val="tx2"/>
                </a:solidFill>
              </a:rPr>
              <a:t>Tre argomenti a scelta tra</a:t>
            </a:r>
          </a:p>
          <a:p>
            <a:pPr lvl="1" algn="just" eaLnBrk="1" hangingPunct="1">
              <a:lnSpc>
                <a:spcPct val="90000"/>
              </a:lnSpc>
              <a:defRPr/>
            </a:pPr>
            <a:r>
              <a:rPr lang="it-IT" sz="1800" dirty="0" smtClean="0">
                <a:solidFill>
                  <a:schemeClr val="tx2"/>
                </a:solidFill>
              </a:rPr>
              <a:t>Analisi fattoriale</a:t>
            </a:r>
          </a:p>
          <a:p>
            <a:pPr lvl="1" algn="just" eaLnBrk="1" hangingPunct="1">
              <a:lnSpc>
                <a:spcPct val="90000"/>
              </a:lnSpc>
              <a:defRPr/>
            </a:pPr>
            <a:r>
              <a:rPr lang="it-IT" sz="1800" dirty="0" smtClean="0">
                <a:solidFill>
                  <a:schemeClr val="tx2"/>
                </a:solidFill>
              </a:rPr>
              <a:t>Regressione lineare utilizzando come </a:t>
            </a:r>
            <a:r>
              <a:rPr lang="it-IT" sz="1800" dirty="0" err="1" smtClean="0">
                <a:solidFill>
                  <a:schemeClr val="tx2"/>
                </a:solidFill>
              </a:rPr>
              <a:t>regressori</a:t>
            </a:r>
            <a:r>
              <a:rPr lang="it-IT" sz="1800" dirty="0" smtClean="0">
                <a:solidFill>
                  <a:schemeClr val="tx2"/>
                </a:solidFill>
              </a:rPr>
              <a:t> i fattori </a:t>
            </a:r>
          </a:p>
          <a:p>
            <a:pPr lvl="1" algn="just" eaLnBrk="1" hangingPunct="1">
              <a:lnSpc>
                <a:spcPct val="90000"/>
              </a:lnSpc>
              <a:defRPr/>
            </a:pPr>
            <a:r>
              <a:rPr lang="it-IT" sz="1800" dirty="0" smtClean="0">
                <a:solidFill>
                  <a:schemeClr val="tx2"/>
                </a:solidFill>
              </a:rPr>
              <a:t>Regressione Logistica</a:t>
            </a:r>
          </a:p>
          <a:p>
            <a:pPr lvl="1" algn="just" eaLnBrk="1" hangingPunct="1">
              <a:lnSpc>
                <a:spcPct val="90000"/>
              </a:lnSpc>
              <a:defRPr/>
            </a:pPr>
            <a:r>
              <a:rPr lang="it-IT" sz="1800" dirty="0" smtClean="0">
                <a:solidFill>
                  <a:schemeClr val="tx2"/>
                </a:solidFill>
              </a:rPr>
              <a:t>Serie storiche</a:t>
            </a:r>
          </a:p>
          <a:p>
            <a:pPr algn="just" eaLnBrk="1" hangingPunct="1">
              <a:lnSpc>
                <a:spcPct val="90000"/>
              </a:lnSpc>
              <a:buFontTx/>
              <a:buNone/>
              <a:defRPr/>
            </a:pPr>
            <a:endParaRPr lang="it-IT" sz="2000" dirty="0">
              <a:solidFill>
                <a:schemeClr val="tx2"/>
              </a:solidFill>
            </a:endParaRPr>
          </a:p>
          <a:p>
            <a:pPr algn="just" eaLnBrk="1" hangingPunct="1">
              <a:lnSpc>
                <a:spcPct val="90000"/>
              </a:lnSpc>
              <a:buFontTx/>
              <a:buNone/>
              <a:defRPr/>
            </a:pPr>
            <a:endParaRPr lang="it-IT" sz="2000" dirty="0" smtClean="0">
              <a:solidFill>
                <a:schemeClr val="tx2"/>
              </a:solidFill>
            </a:endParaRPr>
          </a:p>
          <a:p>
            <a:pPr algn="just" eaLnBrk="1" hangingPunct="1">
              <a:lnSpc>
                <a:spcPct val="90000"/>
              </a:lnSpc>
              <a:buFontTx/>
              <a:buNone/>
              <a:defRPr/>
            </a:pPr>
            <a:endParaRPr lang="it-IT" sz="2000" dirty="0">
              <a:solidFill>
                <a:schemeClr val="tx2"/>
              </a:solidFill>
            </a:endParaRPr>
          </a:p>
          <a:p>
            <a:pPr algn="just" eaLnBrk="1" hangingPunct="1">
              <a:lnSpc>
                <a:spcPct val="90000"/>
              </a:lnSpc>
              <a:buFontTx/>
              <a:buNone/>
              <a:defRPr/>
            </a:pPr>
            <a:endParaRPr lang="it-IT" sz="2000" dirty="0" smtClean="0">
              <a:solidFill>
                <a:schemeClr val="tx2"/>
              </a:solidFill>
            </a:endParaRPr>
          </a:p>
          <a:p>
            <a:pPr algn="just" eaLnBrk="1" hangingPunct="1">
              <a:lnSpc>
                <a:spcPct val="90000"/>
              </a:lnSpc>
              <a:buFontTx/>
              <a:buNone/>
              <a:defRPr/>
            </a:pPr>
            <a:endParaRPr lang="it-IT" sz="2000" dirty="0">
              <a:solidFill>
                <a:schemeClr val="tx2"/>
              </a:solidFill>
            </a:endParaRPr>
          </a:p>
          <a:p>
            <a:pPr algn="just" eaLnBrk="1" hangingPunct="1">
              <a:lnSpc>
                <a:spcPct val="90000"/>
              </a:lnSpc>
              <a:buFontTx/>
              <a:buNone/>
              <a:defRPr/>
            </a:pPr>
            <a:endParaRPr lang="it-IT" sz="2000" dirty="0" smtClean="0">
              <a:solidFill>
                <a:schemeClr val="tx2"/>
              </a:solidFill>
            </a:endParaRPr>
          </a:p>
          <a:p>
            <a:pPr marL="0" indent="0" algn="just" eaLnBrk="1" hangingPunct="1">
              <a:lnSpc>
                <a:spcPct val="90000"/>
              </a:lnSpc>
              <a:buFontTx/>
              <a:buNone/>
              <a:defRPr/>
            </a:pPr>
            <a:endParaRPr lang="it-IT" sz="2000" dirty="0" smtClean="0">
              <a:solidFill>
                <a:schemeClr val="tx2"/>
              </a:solidFill>
            </a:endParaRPr>
          </a:p>
          <a:p>
            <a:pPr algn="just" eaLnBrk="1" hangingPunct="1">
              <a:lnSpc>
                <a:spcPct val="90000"/>
              </a:lnSpc>
              <a:defRPr/>
            </a:pP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1437406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  <a:noFill/>
        </p:spPr>
        <p:txBody>
          <a:bodyPr/>
          <a:lstStyle/>
          <a:p>
            <a:pPr eaLnBrk="1" hangingPunct="1"/>
            <a:r>
              <a:rPr lang="it-IT" smtClean="0">
                <a:solidFill>
                  <a:srgbClr val="FF9900"/>
                </a:solidFill>
              </a:rPr>
              <a:t>PROC CORR - Esempio </a:t>
            </a:r>
            <a:endParaRPr lang="en-US" smtClean="0">
              <a:solidFill>
                <a:srgbClr val="FF9900"/>
              </a:solidFill>
            </a:endParaRP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609600" y="1371600"/>
            <a:ext cx="7772400" cy="137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it-IT" sz="2800"/>
              <a:t>Correlazione tra il numero medio di ore di utilizzo del telefono cellulare  e del fisso al giorno.</a:t>
            </a:r>
            <a:endParaRPr lang="en-US" sz="2800"/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762000" y="3459163"/>
            <a:ext cx="7315200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 b="1" dirty="0" err="1">
                <a:solidFill>
                  <a:srgbClr val="000080"/>
                </a:solidFill>
                <a:latin typeface="Courier New" pitchFamily="49" charset="0"/>
              </a:rPr>
              <a:t>proc</a:t>
            </a:r>
            <a:r>
              <a:rPr lang="en-US" sz="2400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2400" b="1" dirty="0" err="1">
                <a:solidFill>
                  <a:srgbClr val="000080"/>
                </a:solidFill>
                <a:latin typeface="Courier New" pitchFamily="49" charset="0"/>
              </a:rPr>
              <a:t>corr</a:t>
            </a:r>
            <a:r>
              <a:rPr lang="en-US" sz="2400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2400" dirty="0">
                <a:solidFill>
                  <a:srgbClr val="0000FF"/>
                </a:solidFill>
                <a:latin typeface="Courier New" pitchFamily="49" charset="0"/>
              </a:rPr>
              <a:t>data</a:t>
            </a:r>
            <a:r>
              <a:rPr lang="en-US" sz="2400" dirty="0">
                <a:solidFill>
                  <a:srgbClr val="000000"/>
                </a:solidFill>
                <a:latin typeface="Courier New" pitchFamily="49" charset="0"/>
              </a:rPr>
              <a:t>=</a:t>
            </a:r>
            <a:r>
              <a:rPr lang="en-US" sz="2400" dirty="0" err="1">
                <a:solidFill>
                  <a:srgbClr val="000000"/>
                </a:solidFill>
                <a:latin typeface="Courier New" pitchFamily="49" charset="0"/>
              </a:rPr>
              <a:t>corso.telefonia</a:t>
            </a:r>
            <a:r>
              <a:rPr lang="en-US" sz="2400" dirty="0">
                <a:solidFill>
                  <a:srgbClr val="000000"/>
                </a:solidFill>
                <a:latin typeface="Courier New" pitchFamily="49" charset="0"/>
              </a:rPr>
              <a:t>;</a:t>
            </a:r>
          </a:p>
          <a:p>
            <a:pPr eaLnBrk="1" hangingPunct="1"/>
            <a:r>
              <a:rPr lang="en-US" sz="2400" dirty="0" err="1">
                <a:solidFill>
                  <a:srgbClr val="0000FF"/>
                </a:solidFill>
                <a:latin typeface="Courier New" pitchFamily="49" charset="0"/>
              </a:rPr>
              <a:t>var</a:t>
            </a:r>
            <a:r>
              <a:rPr lang="en-US" sz="2400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ourier New" pitchFamily="49" charset="0"/>
              </a:rPr>
              <a:t>cell_h</a:t>
            </a:r>
            <a:r>
              <a:rPr lang="en-US" sz="2400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ourier New" pitchFamily="49" charset="0"/>
              </a:rPr>
              <a:t>fisso_h</a:t>
            </a:r>
            <a:r>
              <a:rPr lang="en-US" sz="2400" dirty="0">
                <a:solidFill>
                  <a:srgbClr val="000000"/>
                </a:solidFill>
                <a:latin typeface="Courier New" pitchFamily="49" charset="0"/>
              </a:rPr>
              <a:t>;</a:t>
            </a:r>
          </a:p>
          <a:p>
            <a:pPr eaLnBrk="1" hangingPunct="1"/>
            <a:r>
              <a:rPr lang="en-US" sz="2400" b="1" dirty="0">
                <a:solidFill>
                  <a:srgbClr val="000080"/>
                </a:solidFill>
                <a:latin typeface="Courier New" pitchFamily="49" charset="0"/>
              </a:rPr>
              <a:t>run</a:t>
            </a:r>
            <a:r>
              <a:rPr lang="en-US" sz="2400" dirty="0">
                <a:solidFill>
                  <a:srgbClr val="000000"/>
                </a:solidFill>
                <a:latin typeface="Courier New" pitchFamily="49" charset="0"/>
              </a:rPr>
              <a:t>;</a:t>
            </a:r>
          </a:p>
        </p:txBody>
      </p:sp>
      <p:sp>
        <p:nvSpPr>
          <p:cNvPr id="5" name="AutoShape 2"/>
          <p:cNvSpPr>
            <a:spLocks noChangeArrowheads="1"/>
          </p:cNvSpPr>
          <p:nvPr/>
        </p:nvSpPr>
        <p:spPr bwMode="auto">
          <a:xfrm>
            <a:off x="8385948" y="6476998"/>
            <a:ext cx="355452" cy="290514"/>
          </a:xfrm>
          <a:prstGeom prst="chevron">
            <a:avLst>
              <a:gd name="adj" fmla="val 16049"/>
            </a:avLst>
          </a:prstGeom>
          <a:solidFill>
            <a:schemeClr val="accent1">
              <a:lumMod val="90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6" name="AutoShape 2"/>
          <p:cNvSpPr>
            <a:spLocks noChangeArrowheads="1"/>
          </p:cNvSpPr>
          <p:nvPr/>
        </p:nvSpPr>
        <p:spPr bwMode="auto">
          <a:xfrm>
            <a:off x="7696200" y="6477000"/>
            <a:ext cx="355452" cy="290514"/>
          </a:xfrm>
          <a:prstGeom prst="homePlate">
            <a:avLst>
              <a:gd name="adj" fmla="val 13767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7" name="AutoShape 2"/>
          <p:cNvSpPr>
            <a:spLocks noChangeArrowheads="1"/>
          </p:cNvSpPr>
          <p:nvPr/>
        </p:nvSpPr>
        <p:spPr bwMode="auto">
          <a:xfrm>
            <a:off x="8055600" y="6476999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8" name="AutoShape 2"/>
          <p:cNvSpPr>
            <a:spLocks noChangeArrowheads="1"/>
          </p:cNvSpPr>
          <p:nvPr/>
        </p:nvSpPr>
        <p:spPr bwMode="auto">
          <a:xfrm>
            <a:off x="8719477" y="6477000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  <a:noFill/>
        </p:spPr>
        <p:txBody>
          <a:bodyPr/>
          <a:lstStyle/>
          <a:p>
            <a:pPr eaLnBrk="1" hangingPunct="1"/>
            <a:r>
              <a:rPr lang="it-IT" smtClean="0">
                <a:solidFill>
                  <a:srgbClr val="FF9900"/>
                </a:solidFill>
              </a:rPr>
              <a:t>Output PROC CORR - Esempio </a:t>
            </a:r>
            <a:endParaRPr lang="en-US" smtClean="0">
              <a:solidFill>
                <a:srgbClr val="FF9900"/>
              </a:solidFill>
            </a:endParaRPr>
          </a:p>
        </p:txBody>
      </p:sp>
      <p:sp>
        <p:nvSpPr>
          <p:cNvPr id="12291" name="Text Box 235"/>
          <p:cNvSpPr txBox="1">
            <a:spLocks noChangeArrowheads="1"/>
          </p:cNvSpPr>
          <p:nvPr/>
        </p:nvSpPr>
        <p:spPr bwMode="auto">
          <a:xfrm>
            <a:off x="4572000" y="4330700"/>
            <a:ext cx="3124200" cy="2298700"/>
          </a:xfrm>
          <a:prstGeom prst="rect">
            <a:avLst/>
          </a:prstGeom>
          <a:noFill/>
          <a:ln w="9525" algn="ctr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it-IT" i="1">
                <a:solidFill>
                  <a:srgbClr val="FF0000"/>
                </a:solidFill>
              </a:rPr>
              <a:t>Coefficiente di correlazione lineare </a:t>
            </a:r>
            <a:r>
              <a:rPr lang="el-GR" i="1">
                <a:solidFill>
                  <a:srgbClr val="FF0000"/>
                </a:solidFill>
              </a:rPr>
              <a:t>ρ</a:t>
            </a:r>
            <a:r>
              <a:rPr lang="it-IT" i="1">
                <a:solidFill>
                  <a:srgbClr val="FF0000"/>
                </a:solidFill>
              </a:rPr>
              <a:t>(X,Y):</a:t>
            </a:r>
            <a:r>
              <a:rPr lang="it-IT">
                <a:solidFill>
                  <a:srgbClr val="008080"/>
                </a:solidFill>
              </a:rPr>
              <a:t> </a:t>
            </a:r>
            <a:r>
              <a:rPr lang="it-IT">
                <a:solidFill>
                  <a:schemeClr val="tx2"/>
                </a:solidFill>
              </a:rPr>
              <a:t>è un indice relativo, assume valori compresi tra -1 e 1. Se </a:t>
            </a:r>
            <a:r>
              <a:rPr lang="el-GR" i="1"/>
              <a:t>ρ</a:t>
            </a:r>
            <a:r>
              <a:rPr lang="it-IT"/>
              <a:t> </a:t>
            </a:r>
            <a:r>
              <a:rPr lang="it-IT">
                <a:solidFill>
                  <a:schemeClr val="tx2"/>
                </a:solidFill>
              </a:rPr>
              <a:t>&gt;0 (</a:t>
            </a:r>
            <a:r>
              <a:rPr lang="el-GR" i="1"/>
              <a:t>ρ</a:t>
            </a:r>
            <a:r>
              <a:rPr lang="it-IT"/>
              <a:t> </a:t>
            </a:r>
            <a:r>
              <a:rPr lang="it-IT">
                <a:solidFill>
                  <a:schemeClr val="tx2"/>
                </a:solidFill>
              </a:rPr>
              <a:t>&lt;0) la </a:t>
            </a:r>
            <a:r>
              <a:rPr lang="en-US">
                <a:sym typeface="MT Symbol" pitchFamily="82" charset="2"/>
              </a:rPr>
              <a:t>relazione tra  X e Y è lineare positiva (negativa), se </a:t>
            </a:r>
            <a:r>
              <a:rPr lang="el-GR" i="1"/>
              <a:t>ρ</a:t>
            </a:r>
            <a:r>
              <a:rPr lang="it-IT"/>
              <a:t> </a:t>
            </a:r>
            <a:r>
              <a:rPr lang="it-IT">
                <a:solidFill>
                  <a:schemeClr val="tx2"/>
                </a:solidFill>
              </a:rPr>
              <a:t>=0 non c’è </a:t>
            </a:r>
            <a:r>
              <a:rPr lang="en-US">
                <a:sym typeface="MT Symbol" pitchFamily="82" charset="2"/>
              </a:rPr>
              <a:t>relazione lineare.</a:t>
            </a:r>
          </a:p>
        </p:txBody>
      </p:sp>
      <p:pic>
        <p:nvPicPr>
          <p:cNvPr id="204018" name="Picture 24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1219200"/>
            <a:ext cx="4724400" cy="301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3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295400"/>
            <a:ext cx="3562350" cy="2751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Right Triangle 12"/>
          <p:cNvSpPr/>
          <p:nvPr/>
        </p:nvSpPr>
        <p:spPr bwMode="auto">
          <a:xfrm rot="10800000">
            <a:off x="1600200" y="2438400"/>
            <a:ext cx="2438400" cy="1600200"/>
          </a:xfrm>
          <a:prstGeom prst="rtTriangle">
            <a:avLst/>
          </a:prstGeom>
          <a:solidFill>
            <a:schemeClr val="bg1">
              <a:lumMod val="50000"/>
              <a:alpha val="2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12295" name="Oval 237"/>
          <p:cNvSpPr>
            <a:spLocks noChangeArrowheads="1"/>
          </p:cNvSpPr>
          <p:nvPr/>
        </p:nvSpPr>
        <p:spPr bwMode="auto">
          <a:xfrm>
            <a:off x="1905000" y="3200400"/>
            <a:ext cx="914400" cy="381000"/>
          </a:xfrm>
          <a:prstGeom prst="ellipse">
            <a:avLst/>
          </a:prstGeom>
          <a:noFill/>
          <a:ln w="2540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296" name="Line 234"/>
          <p:cNvSpPr>
            <a:spLocks noChangeShapeType="1"/>
          </p:cNvSpPr>
          <p:nvPr/>
        </p:nvSpPr>
        <p:spPr bwMode="auto">
          <a:xfrm flipH="1" flipV="1">
            <a:off x="2514600" y="3657600"/>
            <a:ext cx="1905000" cy="167640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9" name="AutoShape 2"/>
          <p:cNvSpPr>
            <a:spLocks noChangeArrowheads="1"/>
          </p:cNvSpPr>
          <p:nvPr/>
        </p:nvSpPr>
        <p:spPr bwMode="auto">
          <a:xfrm>
            <a:off x="8385948" y="6476998"/>
            <a:ext cx="355452" cy="290514"/>
          </a:xfrm>
          <a:prstGeom prst="chevron">
            <a:avLst>
              <a:gd name="adj" fmla="val 16049"/>
            </a:avLst>
          </a:prstGeom>
          <a:solidFill>
            <a:schemeClr val="accent1">
              <a:lumMod val="90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0" name="AutoShape 2"/>
          <p:cNvSpPr>
            <a:spLocks noChangeArrowheads="1"/>
          </p:cNvSpPr>
          <p:nvPr/>
        </p:nvSpPr>
        <p:spPr bwMode="auto">
          <a:xfrm>
            <a:off x="7696200" y="6477000"/>
            <a:ext cx="355452" cy="290514"/>
          </a:xfrm>
          <a:prstGeom prst="homePlate">
            <a:avLst>
              <a:gd name="adj" fmla="val 13767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1" name="AutoShape 2"/>
          <p:cNvSpPr>
            <a:spLocks noChangeArrowheads="1"/>
          </p:cNvSpPr>
          <p:nvPr/>
        </p:nvSpPr>
        <p:spPr bwMode="auto">
          <a:xfrm>
            <a:off x="8055600" y="6476999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2" name="AutoShape 2"/>
          <p:cNvSpPr>
            <a:spLocks noChangeArrowheads="1"/>
          </p:cNvSpPr>
          <p:nvPr/>
        </p:nvSpPr>
        <p:spPr bwMode="auto">
          <a:xfrm>
            <a:off x="8719477" y="6477000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  <a:noFill/>
        </p:spPr>
        <p:txBody>
          <a:bodyPr/>
          <a:lstStyle/>
          <a:p>
            <a:pPr eaLnBrk="1" hangingPunct="1"/>
            <a:r>
              <a:rPr lang="it-IT" smtClean="0">
                <a:solidFill>
                  <a:srgbClr val="FF9900"/>
                </a:solidFill>
              </a:rPr>
              <a:t>PROC CORR - Esempio </a:t>
            </a:r>
            <a:endParaRPr lang="en-US" smtClean="0">
              <a:solidFill>
                <a:srgbClr val="FF9900"/>
              </a:solidFill>
            </a:endParaRPr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228600" y="1455738"/>
            <a:ext cx="8915400" cy="269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75000"/>
              </a:lnSpc>
              <a:spcBef>
                <a:spcPct val="35000"/>
              </a:spcBef>
            </a:pPr>
            <a:r>
              <a:rPr lang="it-IT" sz="2400"/>
              <a:t>Correlazione tra la durata media delle chiamate effettuate </a:t>
            </a:r>
            <a:r>
              <a:rPr lang="it-IT" sz="2400">
                <a:solidFill>
                  <a:srgbClr val="000000"/>
                </a:solidFill>
                <a:latin typeface="Courier New" pitchFamily="49" charset="0"/>
              </a:rPr>
              <a:t>[</a:t>
            </a:r>
            <a:r>
              <a:rPr lang="en-US" sz="2400">
                <a:solidFill>
                  <a:srgbClr val="000000"/>
                </a:solidFill>
                <a:latin typeface="Courier New" pitchFamily="49" charset="0"/>
              </a:rPr>
              <a:t>durata_chiamate_e]</a:t>
            </a:r>
            <a:r>
              <a:rPr lang="it-IT" sz="2400"/>
              <a:t> e: </a:t>
            </a:r>
          </a:p>
          <a:p>
            <a:pPr eaLnBrk="1" hangingPunct="1">
              <a:lnSpc>
                <a:spcPct val="75000"/>
              </a:lnSpc>
              <a:spcBef>
                <a:spcPct val="35000"/>
              </a:spcBef>
              <a:buFontTx/>
              <a:buChar char="•"/>
            </a:pPr>
            <a:r>
              <a:rPr lang="it-IT" sz="2400"/>
              <a:t>durata media delle chiamate ricevute </a:t>
            </a:r>
            <a:r>
              <a:rPr lang="it-IT" sz="2400">
                <a:solidFill>
                  <a:srgbClr val="000000"/>
                </a:solidFill>
                <a:latin typeface="Courier New" pitchFamily="49" charset="0"/>
              </a:rPr>
              <a:t>[</a:t>
            </a:r>
            <a:r>
              <a:rPr lang="en-US" sz="2400">
                <a:solidFill>
                  <a:srgbClr val="000000"/>
                </a:solidFill>
                <a:latin typeface="Courier New" pitchFamily="49" charset="0"/>
              </a:rPr>
              <a:t>durata_chiamate_r]</a:t>
            </a:r>
            <a:endParaRPr lang="it-IT" sz="2400"/>
          </a:p>
          <a:p>
            <a:pPr eaLnBrk="1" hangingPunct="1">
              <a:lnSpc>
                <a:spcPct val="75000"/>
              </a:lnSpc>
              <a:spcBef>
                <a:spcPct val="35000"/>
              </a:spcBef>
              <a:buFontTx/>
              <a:buChar char="•"/>
            </a:pPr>
            <a:r>
              <a:rPr lang="it-IT" sz="2400"/>
              <a:t>numero medio di ore di utilizzo del telefono cellulare al giorno </a:t>
            </a:r>
            <a:r>
              <a:rPr lang="it-IT" sz="2400">
                <a:solidFill>
                  <a:srgbClr val="000000"/>
                </a:solidFill>
                <a:latin typeface="Courier New" pitchFamily="49" charset="0"/>
              </a:rPr>
              <a:t>[</a:t>
            </a:r>
            <a:r>
              <a:rPr lang="en-US" sz="2400">
                <a:solidFill>
                  <a:srgbClr val="000000"/>
                </a:solidFill>
                <a:latin typeface="Courier New" pitchFamily="49" charset="0"/>
              </a:rPr>
              <a:t>cell_h]</a:t>
            </a:r>
            <a:r>
              <a:rPr lang="it-IT" sz="2400"/>
              <a:t> </a:t>
            </a:r>
          </a:p>
          <a:p>
            <a:pPr eaLnBrk="1" hangingPunct="1">
              <a:lnSpc>
                <a:spcPct val="75000"/>
              </a:lnSpc>
              <a:spcBef>
                <a:spcPct val="35000"/>
              </a:spcBef>
              <a:buFontTx/>
              <a:buChar char="•"/>
            </a:pPr>
            <a:r>
              <a:rPr lang="it-IT" sz="2400"/>
              <a:t>numero medio di ore di utilizzo del telefono fisso al giorno </a:t>
            </a:r>
            <a:r>
              <a:rPr lang="it-IT" sz="2400">
                <a:solidFill>
                  <a:srgbClr val="000000"/>
                </a:solidFill>
                <a:latin typeface="Courier New" pitchFamily="49" charset="0"/>
              </a:rPr>
              <a:t>[</a:t>
            </a:r>
            <a:r>
              <a:rPr lang="en-US" sz="2400">
                <a:solidFill>
                  <a:srgbClr val="000000"/>
                </a:solidFill>
                <a:latin typeface="Courier New" pitchFamily="49" charset="0"/>
              </a:rPr>
              <a:t>fisso_h]</a:t>
            </a:r>
            <a:endParaRPr lang="en-US" sz="2400"/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762000" y="4343400"/>
            <a:ext cx="7620000" cy="212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 b="1">
                <a:solidFill>
                  <a:srgbClr val="000080"/>
                </a:solidFill>
                <a:latin typeface="Courier New" pitchFamily="49" charset="0"/>
              </a:rPr>
              <a:t>proc</a:t>
            </a:r>
            <a:r>
              <a:rPr lang="en-US" sz="240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2400" b="1">
                <a:solidFill>
                  <a:srgbClr val="000080"/>
                </a:solidFill>
                <a:latin typeface="Courier New" pitchFamily="49" charset="0"/>
              </a:rPr>
              <a:t>corr</a:t>
            </a:r>
            <a:r>
              <a:rPr lang="en-US" sz="240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2400">
                <a:solidFill>
                  <a:srgbClr val="0000FF"/>
                </a:solidFill>
                <a:latin typeface="Courier New" pitchFamily="49" charset="0"/>
              </a:rPr>
              <a:t>data</a:t>
            </a:r>
            <a:r>
              <a:rPr lang="en-US" sz="2400">
                <a:solidFill>
                  <a:srgbClr val="000000"/>
                </a:solidFill>
                <a:latin typeface="Courier New" pitchFamily="49" charset="0"/>
              </a:rPr>
              <a:t>=corso.telefonia;</a:t>
            </a:r>
          </a:p>
          <a:p>
            <a:pPr eaLnBrk="1" hangingPunct="1"/>
            <a:r>
              <a:rPr lang="en-US" sz="2400">
                <a:solidFill>
                  <a:srgbClr val="0000FF"/>
                </a:solidFill>
                <a:latin typeface="Courier New" pitchFamily="49" charset="0"/>
              </a:rPr>
              <a:t>var</a:t>
            </a:r>
            <a:r>
              <a:rPr lang="en-US" sz="2400">
                <a:solidFill>
                  <a:srgbClr val="000000"/>
                </a:solidFill>
                <a:latin typeface="Courier New" pitchFamily="49" charset="0"/>
              </a:rPr>
              <a:t> durata_chiamate_e durata_chiamate_r </a:t>
            </a:r>
          </a:p>
          <a:p>
            <a:pPr eaLnBrk="1" hangingPunct="1"/>
            <a:r>
              <a:rPr lang="en-US" sz="2400">
                <a:solidFill>
                  <a:srgbClr val="000000"/>
                </a:solidFill>
                <a:latin typeface="Courier New" pitchFamily="49" charset="0"/>
              </a:rPr>
              <a:t>cell_h</a:t>
            </a:r>
            <a:r>
              <a:rPr lang="en-US" sz="2400"/>
              <a:t>  </a:t>
            </a:r>
            <a:r>
              <a:rPr lang="en-US" sz="2400">
                <a:solidFill>
                  <a:srgbClr val="000000"/>
                </a:solidFill>
                <a:latin typeface="Courier New" pitchFamily="49" charset="0"/>
              </a:rPr>
              <a:t>fisso_h;</a:t>
            </a:r>
          </a:p>
          <a:p>
            <a:pPr eaLnBrk="1" hangingPunct="1"/>
            <a:r>
              <a:rPr lang="en-US" sz="2400" b="1">
                <a:solidFill>
                  <a:srgbClr val="000080"/>
                </a:solidFill>
                <a:latin typeface="Courier New" pitchFamily="49" charset="0"/>
              </a:rPr>
              <a:t>run</a:t>
            </a:r>
            <a:r>
              <a:rPr lang="en-US" sz="2400">
                <a:solidFill>
                  <a:srgbClr val="000000"/>
                </a:solidFill>
                <a:latin typeface="Courier New" pitchFamily="49" charset="0"/>
              </a:rPr>
              <a:t>;</a:t>
            </a:r>
          </a:p>
        </p:txBody>
      </p:sp>
      <p:sp>
        <p:nvSpPr>
          <p:cNvPr id="5" name="AutoShape 2"/>
          <p:cNvSpPr>
            <a:spLocks noChangeArrowheads="1"/>
          </p:cNvSpPr>
          <p:nvPr/>
        </p:nvSpPr>
        <p:spPr bwMode="auto">
          <a:xfrm>
            <a:off x="8385948" y="6476998"/>
            <a:ext cx="355452" cy="290514"/>
          </a:xfrm>
          <a:prstGeom prst="chevron">
            <a:avLst>
              <a:gd name="adj" fmla="val 16049"/>
            </a:avLst>
          </a:prstGeom>
          <a:solidFill>
            <a:schemeClr val="accent1">
              <a:lumMod val="90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6" name="AutoShape 2"/>
          <p:cNvSpPr>
            <a:spLocks noChangeArrowheads="1"/>
          </p:cNvSpPr>
          <p:nvPr/>
        </p:nvSpPr>
        <p:spPr bwMode="auto">
          <a:xfrm>
            <a:off x="7696200" y="6477000"/>
            <a:ext cx="355452" cy="290514"/>
          </a:xfrm>
          <a:prstGeom prst="homePlate">
            <a:avLst>
              <a:gd name="adj" fmla="val 13767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7" name="AutoShape 2"/>
          <p:cNvSpPr>
            <a:spLocks noChangeArrowheads="1"/>
          </p:cNvSpPr>
          <p:nvPr/>
        </p:nvSpPr>
        <p:spPr bwMode="auto">
          <a:xfrm>
            <a:off x="8055600" y="6476999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8" name="AutoShape 2"/>
          <p:cNvSpPr>
            <a:spLocks noChangeArrowheads="1"/>
          </p:cNvSpPr>
          <p:nvPr/>
        </p:nvSpPr>
        <p:spPr bwMode="auto">
          <a:xfrm>
            <a:off x="8719477" y="6477000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9638" y="1790700"/>
            <a:ext cx="7324725" cy="316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  <a:noFill/>
        </p:spPr>
        <p:txBody>
          <a:bodyPr/>
          <a:lstStyle/>
          <a:p>
            <a:pPr eaLnBrk="1" hangingPunct="1"/>
            <a:r>
              <a:rPr lang="it-IT" smtClean="0">
                <a:solidFill>
                  <a:srgbClr val="FF9900"/>
                </a:solidFill>
              </a:rPr>
              <a:t>Output PROC CORR - Esempio </a:t>
            </a:r>
            <a:endParaRPr lang="en-US" smtClean="0">
              <a:solidFill>
                <a:srgbClr val="FF9900"/>
              </a:solidFill>
            </a:endParaRPr>
          </a:p>
        </p:txBody>
      </p:sp>
      <p:sp>
        <p:nvSpPr>
          <p:cNvPr id="14340" name="Oval 8"/>
          <p:cNvSpPr>
            <a:spLocks noChangeArrowheads="1"/>
          </p:cNvSpPr>
          <p:nvPr/>
        </p:nvSpPr>
        <p:spPr bwMode="auto">
          <a:xfrm>
            <a:off x="3124200" y="3124200"/>
            <a:ext cx="914400" cy="381000"/>
          </a:xfrm>
          <a:prstGeom prst="ellipse">
            <a:avLst/>
          </a:prstGeom>
          <a:noFill/>
          <a:ln w="2540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4341" name="Oval 9"/>
          <p:cNvSpPr>
            <a:spLocks noChangeArrowheads="1"/>
          </p:cNvSpPr>
          <p:nvPr/>
        </p:nvSpPr>
        <p:spPr bwMode="auto">
          <a:xfrm>
            <a:off x="3124200" y="3733800"/>
            <a:ext cx="914400" cy="381000"/>
          </a:xfrm>
          <a:prstGeom prst="ellipse">
            <a:avLst/>
          </a:prstGeom>
          <a:noFill/>
          <a:ln w="2540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4342" name="Oval 10"/>
          <p:cNvSpPr>
            <a:spLocks noChangeArrowheads="1"/>
          </p:cNvSpPr>
          <p:nvPr/>
        </p:nvSpPr>
        <p:spPr bwMode="auto">
          <a:xfrm>
            <a:off x="3124200" y="4267200"/>
            <a:ext cx="914400" cy="381000"/>
          </a:xfrm>
          <a:prstGeom prst="ellipse">
            <a:avLst/>
          </a:prstGeom>
          <a:noFill/>
          <a:ln w="2540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3" name="Right Triangle 12"/>
          <p:cNvSpPr/>
          <p:nvPr/>
        </p:nvSpPr>
        <p:spPr bwMode="auto">
          <a:xfrm rot="10800000">
            <a:off x="2438400" y="2590800"/>
            <a:ext cx="5791200" cy="2362200"/>
          </a:xfrm>
          <a:prstGeom prst="rtTriangle">
            <a:avLst/>
          </a:prstGeom>
          <a:solidFill>
            <a:schemeClr val="bg1">
              <a:lumMod val="50000"/>
              <a:alpha val="31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>
              <a:defRPr/>
            </a:pPr>
            <a:endParaRPr lang="en-US"/>
          </a:p>
        </p:txBody>
      </p:sp>
      <p:grpSp>
        <p:nvGrpSpPr>
          <p:cNvPr id="2" name="Group 14"/>
          <p:cNvGrpSpPr>
            <a:grpSpLocks/>
          </p:cNvGrpSpPr>
          <p:nvPr/>
        </p:nvGrpSpPr>
        <p:grpSpPr bwMode="auto">
          <a:xfrm>
            <a:off x="3962400" y="3390900"/>
            <a:ext cx="5335588" cy="2819400"/>
            <a:chOff x="3733800" y="4038600"/>
            <a:chExt cx="5335588" cy="2819400"/>
          </a:xfrm>
        </p:grpSpPr>
        <p:pic>
          <p:nvPicPr>
            <p:cNvPr id="14346" name="Picture 11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48200" y="4038600"/>
              <a:ext cx="4421188" cy="2819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345" name="Line 12"/>
            <p:cNvSpPr>
              <a:spLocks noChangeShapeType="1"/>
            </p:cNvSpPr>
            <p:nvPr/>
          </p:nvSpPr>
          <p:spPr bwMode="auto">
            <a:xfrm>
              <a:off x="3733800" y="4073004"/>
              <a:ext cx="1219200" cy="533400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  <p:sp>
        <p:nvSpPr>
          <p:cNvPr id="11" name="AutoShape 2"/>
          <p:cNvSpPr>
            <a:spLocks noChangeArrowheads="1"/>
          </p:cNvSpPr>
          <p:nvPr/>
        </p:nvSpPr>
        <p:spPr bwMode="auto">
          <a:xfrm>
            <a:off x="8385948" y="6476998"/>
            <a:ext cx="355452" cy="290514"/>
          </a:xfrm>
          <a:prstGeom prst="chevron">
            <a:avLst>
              <a:gd name="adj" fmla="val 16049"/>
            </a:avLst>
          </a:prstGeom>
          <a:solidFill>
            <a:schemeClr val="accent1">
              <a:lumMod val="90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2" name="AutoShape 2"/>
          <p:cNvSpPr>
            <a:spLocks noChangeArrowheads="1"/>
          </p:cNvSpPr>
          <p:nvPr/>
        </p:nvSpPr>
        <p:spPr bwMode="auto">
          <a:xfrm>
            <a:off x="7696200" y="6477000"/>
            <a:ext cx="355452" cy="290514"/>
          </a:xfrm>
          <a:prstGeom prst="homePlate">
            <a:avLst>
              <a:gd name="adj" fmla="val 13767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4" name="AutoShape 2"/>
          <p:cNvSpPr>
            <a:spLocks noChangeArrowheads="1"/>
          </p:cNvSpPr>
          <p:nvPr/>
        </p:nvSpPr>
        <p:spPr bwMode="auto">
          <a:xfrm>
            <a:off x="8055600" y="6476999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5" name="AutoShape 2"/>
          <p:cNvSpPr>
            <a:spLocks noChangeArrowheads="1"/>
          </p:cNvSpPr>
          <p:nvPr/>
        </p:nvSpPr>
        <p:spPr bwMode="auto">
          <a:xfrm>
            <a:off x="8719477" y="6477000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81000"/>
            <a:ext cx="8229600" cy="838200"/>
          </a:xfrm>
        </p:spPr>
        <p:txBody>
          <a:bodyPr/>
          <a:lstStyle/>
          <a:p>
            <a:pPr eaLnBrk="1" hangingPunct="1"/>
            <a:r>
              <a:rPr lang="it-IT" smtClean="0">
                <a:solidFill>
                  <a:srgbClr val="FF9900"/>
                </a:solidFill>
              </a:rPr>
              <a:t>Test t – Indipendenza lineare</a:t>
            </a:r>
            <a:endParaRPr lang="en-GB" sz="4000" smtClean="0"/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533400" y="1981200"/>
            <a:ext cx="8305800" cy="3297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it-IT" sz="2800"/>
              <a:t> Si applica a variabili quantitative</a:t>
            </a:r>
          </a:p>
          <a:p>
            <a:pPr eaLnBrk="1" hangingPunct="1">
              <a:buFontTx/>
              <a:buChar char="•"/>
            </a:pPr>
            <a:r>
              <a:rPr lang="it-IT" sz="2800"/>
              <a:t> Per testare l’hp di indipendenza lineare tra due variabili (ossia, il coefficiente di correlazione lineare tra X e Y è nullo)</a:t>
            </a:r>
          </a:p>
          <a:p>
            <a:pPr eaLnBrk="1" hangingPunct="1">
              <a:buFontTx/>
              <a:buChar char="•"/>
            </a:pPr>
            <a:r>
              <a:rPr lang="it-IT" sz="2800"/>
              <a:t> Si calcola con la PROC CORR</a:t>
            </a:r>
          </a:p>
          <a:p>
            <a:pPr eaLnBrk="1" hangingPunct="1">
              <a:buFontTx/>
              <a:buChar char="•"/>
            </a:pPr>
            <a:endParaRPr lang="it-IT" sz="2800"/>
          </a:p>
        </p:txBody>
      </p:sp>
      <p:sp>
        <p:nvSpPr>
          <p:cNvPr id="4" name="AutoShape 2"/>
          <p:cNvSpPr>
            <a:spLocks noChangeArrowheads="1"/>
          </p:cNvSpPr>
          <p:nvPr/>
        </p:nvSpPr>
        <p:spPr bwMode="auto">
          <a:xfrm>
            <a:off x="8385948" y="6476998"/>
            <a:ext cx="355452" cy="290514"/>
          </a:xfrm>
          <a:prstGeom prst="chevron">
            <a:avLst>
              <a:gd name="adj" fmla="val 16049"/>
            </a:avLst>
          </a:prstGeom>
          <a:solidFill>
            <a:schemeClr val="accent1">
              <a:lumMod val="90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5" name="AutoShape 2"/>
          <p:cNvSpPr>
            <a:spLocks noChangeArrowheads="1"/>
          </p:cNvSpPr>
          <p:nvPr/>
        </p:nvSpPr>
        <p:spPr bwMode="auto">
          <a:xfrm>
            <a:off x="7696200" y="6477000"/>
            <a:ext cx="355452" cy="290514"/>
          </a:xfrm>
          <a:prstGeom prst="homePlate">
            <a:avLst>
              <a:gd name="adj" fmla="val 13767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6" name="AutoShape 2"/>
          <p:cNvSpPr>
            <a:spLocks noChangeArrowheads="1"/>
          </p:cNvSpPr>
          <p:nvPr/>
        </p:nvSpPr>
        <p:spPr bwMode="auto">
          <a:xfrm>
            <a:off x="8055600" y="6476999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7" name="AutoShape 2"/>
          <p:cNvSpPr>
            <a:spLocks noChangeArrowheads="1"/>
          </p:cNvSpPr>
          <p:nvPr/>
        </p:nvSpPr>
        <p:spPr bwMode="auto">
          <a:xfrm>
            <a:off x="8719477" y="6477000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876959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81000"/>
            <a:ext cx="8229600" cy="838200"/>
          </a:xfrm>
        </p:spPr>
        <p:txBody>
          <a:bodyPr/>
          <a:lstStyle/>
          <a:p>
            <a:pPr eaLnBrk="1" hangingPunct="1"/>
            <a:r>
              <a:rPr lang="it-IT" sz="4000" smtClean="0">
                <a:solidFill>
                  <a:srgbClr val="FF9900"/>
                </a:solidFill>
              </a:rPr>
              <a:t>Esempio n°1 - Test t – Indipendenza lineare</a:t>
            </a:r>
            <a:endParaRPr lang="en-GB" sz="3600" smtClean="0"/>
          </a:p>
        </p:txBody>
      </p:sp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457200" y="1371600"/>
            <a:ext cx="8305800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it-IT" sz="2800"/>
              <a:t>C’è indipendenza lineare tra il numero medio ore utilizzo cellulare al giorno(CELL_H ) e il numero medio ore utilizzo telefono fisso al giorno (FISSO_H)?</a:t>
            </a:r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762000" y="3843338"/>
            <a:ext cx="7315200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 b="1">
                <a:solidFill>
                  <a:srgbClr val="000080"/>
                </a:solidFill>
                <a:latin typeface="Courier New" pitchFamily="49" charset="0"/>
              </a:rPr>
              <a:t>proc</a:t>
            </a:r>
            <a:r>
              <a:rPr lang="en-US" sz="240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2400" b="1">
                <a:solidFill>
                  <a:srgbClr val="000080"/>
                </a:solidFill>
                <a:latin typeface="Courier New" pitchFamily="49" charset="0"/>
              </a:rPr>
              <a:t>corr</a:t>
            </a:r>
            <a:r>
              <a:rPr lang="en-US" sz="240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2400">
                <a:solidFill>
                  <a:srgbClr val="0000FF"/>
                </a:solidFill>
                <a:latin typeface="Courier New" pitchFamily="49" charset="0"/>
              </a:rPr>
              <a:t>data</a:t>
            </a:r>
            <a:r>
              <a:rPr lang="en-US" sz="2400">
                <a:solidFill>
                  <a:srgbClr val="000000"/>
                </a:solidFill>
                <a:latin typeface="Courier New" pitchFamily="49" charset="0"/>
              </a:rPr>
              <a:t>=corso.telefonia;</a:t>
            </a:r>
          </a:p>
          <a:p>
            <a:pPr eaLnBrk="1" hangingPunct="1"/>
            <a:r>
              <a:rPr lang="en-US" sz="2400">
                <a:solidFill>
                  <a:srgbClr val="0000FF"/>
                </a:solidFill>
                <a:latin typeface="Courier New" pitchFamily="49" charset="0"/>
              </a:rPr>
              <a:t>var</a:t>
            </a:r>
            <a:r>
              <a:rPr lang="en-US" sz="2400">
                <a:solidFill>
                  <a:srgbClr val="000000"/>
                </a:solidFill>
                <a:latin typeface="Courier New" pitchFamily="49" charset="0"/>
              </a:rPr>
              <a:t> cell_h fisso_h; </a:t>
            </a:r>
          </a:p>
          <a:p>
            <a:pPr eaLnBrk="1" hangingPunct="1"/>
            <a:r>
              <a:rPr lang="en-US" sz="2400" b="1">
                <a:solidFill>
                  <a:srgbClr val="000080"/>
                </a:solidFill>
                <a:latin typeface="Courier New" pitchFamily="49" charset="0"/>
              </a:rPr>
              <a:t>run</a:t>
            </a:r>
            <a:r>
              <a:rPr lang="en-US" sz="2400">
                <a:solidFill>
                  <a:srgbClr val="000000"/>
                </a:solidFill>
                <a:latin typeface="Courier New" pitchFamily="49" charset="0"/>
              </a:rPr>
              <a:t>;</a:t>
            </a:r>
          </a:p>
        </p:txBody>
      </p:sp>
      <p:sp>
        <p:nvSpPr>
          <p:cNvPr id="5" name="AutoShape 2"/>
          <p:cNvSpPr>
            <a:spLocks noChangeArrowheads="1"/>
          </p:cNvSpPr>
          <p:nvPr/>
        </p:nvSpPr>
        <p:spPr bwMode="auto">
          <a:xfrm>
            <a:off x="8385948" y="6476998"/>
            <a:ext cx="355452" cy="290514"/>
          </a:xfrm>
          <a:prstGeom prst="chevron">
            <a:avLst>
              <a:gd name="adj" fmla="val 16049"/>
            </a:avLst>
          </a:prstGeom>
          <a:solidFill>
            <a:schemeClr val="accent1">
              <a:lumMod val="90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6" name="AutoShape 2"/>
          <p:cNvSpPr>
            <a:spLocks noChangeArrowheads="1"/>
          </p:cNvSpPr>
          <p:nvPr/>
        </p:nvSpPr>
        <p:spPr bwMode="auto">
          <a:xfrm>
            <a:off x="7696200" y="6477000"/>
            <a:ext cx="355452" cy="290514"/>
          </a:xfrm>
          <a:prstGeom prst="homePlate">
            <a:avLst>
              <a:gd name="adj" fmla="val 13767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7" name="AutoShape 2"/>
          <p:cNvSpPr>
            <a:spLocks noChangeArrowheads="1"/>
          </p:cNvSpPr>
          <p:nvPr/>
        </p:nvSpPr>
        <p:spPr bwMode="auto">
          <a:xfrm>
            <a:off x="8055600" y="6476999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8" name="AutoShape 2"/>
          <p:cNvSpPr>
            <a:spLocks noChangeArrowheads="1"/>
          </p:cNvSpPr>
          <p:nvPr/>
        </p:nvSpPr>
        <p:spPr bwMode="auto">
          <a:xfrm>
            <a:off x="8719477" y="6477000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851912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z="4000" smtClean="0">
                <a:solidFill>
                  <a:srgbClr val="FF9900"/>
                </a:solidFill>
              </a:rPr>
              <a:t>Esempio n°1 - Test t – Indipendenza lineare</a:t>
            </a:r>
            <a:endParaRPr lang="en-GB" sz="4000" smtClean="0">
              <a:solidFill>
                <a:srgbClr val="FF9900"/>
              </a:solidFill>
            </a:endParaRPr>
          </a:p>
        </p:txBody>
      </p:sp>
      <p:sp>
        <p:nvSpPr>
          <p:cNvPr id="27651" name="Text Box 4"/>
          <p:cNvSpPr txBox="1">
            <a:spLocks noChangeArrowheads="1"/>
          </p:cNvSpPr>
          <p:nvPr/>
        </p:nvSpPr>
        <p:spPr bwMode="auto">
          <a:xfrm>
            <a:off x="669925" y="1524000"/>
            <a:ext cx="7712075" cy="191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it-IT" sz="2400"/>
              <a:t>Il p-value del test t è basso </a:t>
            </a:r>
            <a:r>
              <a:rPr lang="it-IT" sz="2400">
                <a:sym typeface="Wingdings" pitchFamily="2" charset="2"/>
              </a:rPr>
              <a:t>rifiuto l’hp di indipendenza lineare  esiste una relazione lineare tra le due variabili, anche se non molto forte (il coefficiente di correlazione lineare è non nullo ma ha valore non molto elevato)</a:t>
            </a:r>
            <a:endParaRPr lang="en-US" sz="2400"/>
          </a:p>
        </p:txBody>
      </p:sp>
      <p:grpSp>
        <p:nvGrpSpPr>
          <p:cNvPr id="2" name="Group 1"/>
          <p:cNvGrpSpPr/>
          <p:nvPr/>
        </p:nvGrpSpPr>
        <p:grpSpPr>
          <a:xfrm>
            <a:off x="1447800" y="3471862"/>
            <a:ext cx="3886200" cy="3386138"/>
            <a:chOff x="2743200" y="3236119"/>
            <a:chExt cx="3886200" cy="3386138"/>
          </a:xfrm>
        </p:grpSpPr>
        <p:pic>
          <p:nvPicPr>
            <p:cNvPr id="27652" name="Picture 15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43200" y="3236119"/>
              <a:ext cx="3886200" cy="3386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7653" name="AutoShape 155"/>
            <p:cNvSpPr>
              <a:spLocks noChangeArrowheads="1"/>
            </p:cNvSpPr>
            <p:nvPr/>
          </p:nvSpPr>
          <p:spPr bwMode="auto">
            <a:xfrm rot="10800000">
              <a:off x="4114800" y="4952999"/>
              <a:ext cx="2133600" cy="1371600"/>
            </a:xfrm>
            <a:prstGeom prst="rtTriangle">
              <a:avLst/>
            </a:prstGeom>
            <a:solidFill>
              <a:srgbClr val="C0C0C0">
                <a:alpha val="30196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</p:grpSp>
      <p:sp>
        <p:nvSpPr>
          <p:cNvPr id="6" name="AutoShape 2"/>
          <p:cNvSpPr>
            <a:spLocks noChangeArrowheads="1"/>
          </p:cNvSpPr>
          <p:nvPr/>
        </p:nvSpPr>
        <p:spPr bwMode="auto">
          <a:xfrm>
            <a:off x="8385948" y="6476998"/>
            <a:ext cx="355452" cy="290514"/>
          </a:xfrm>
          <a:prstGeom prst="chevron">
            <a:avLst>
              <a:gd name="adj" fmla="val 16049"/>
            </a:avLst>
          </a:prstGeom>
          <a:solidFill>
            <a:schemeClr val="accent1">
              <a:lumMod val="90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7" name="AutoShape 2"/>
          <p:cNvSpPr>
            <a:spLocks noChangeArrowheads="1"/>
          </p:cNvSpPr>
          <p:nvPr/>
        </p:nvSpPr>
        <p:spPr bwMode="auto">
          <a:xfrm>
            <a:off x="7696200" y="6477000"/>
            <a:ext cx="355452" cy="290514"/>
          </a:xfrm>
          <a:prstGeom prst="homePlate">
            <a:avLst>
              <a:gd name="adj" fmla="val 13767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8" name="AutoShape 2"/>
          <p:cNvSpPr>
            <a:spLocks noChangeArrowheads="1"/>
          </p:cNvSpPr>
          <p:nvPr/>
        </p:nvSpPr>
        <p:spPr bwMode="auto">
          <a:xfrm>
            <a:off x="8055600" y="6476999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9" name="AutoShape 2"/>
          <p:cNvSpPr>
            <a:spLocks noChangeArrowheads="1"/>
          </p:cNvSpPr>
          <p:nvPr/>
        </p:nvSpPr>
        <p:spPr bwMode="auto">
          <a:xfrm>
            <a:off x="8719477" y="6477000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3124200" y="6095998"/>
            <a:ext cx="914400" cy="381000"/>
          </a:xfrm>
          <a:prstGeom prst="ellipse">
            <a:avLst/>
          </a:prstGeom>
          <a:noFill/>
          <a:ln w="2540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" name="Line 12"/>
          <p:cNvSpPr>
            <a:spLocks noChangeShapeType="1"/>
          </p:cNvSpPr>
          <p:nvPr/>
        </p:nvSpPr>
        <p:spPr bwMode="auto">
          <a:xfrm flipV="1">
            <a:off x="3910130" y="5714999"/>
            <a:ext cx="1641143" cy="473829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2" name="Text Box 3"/>
          <p:cNvSpPr txBox="1">
            <a:spLocks noChangeArrowheads="1"/>
          </p:cNvSpPr>
          <p:nvPr/>
        </p:nvSpPr>
        <p:spPr bwMode="auto">
          <a:xfrm>
            <a:off x="5551274" y="4100559"/>
            <a:ext cx="3673475" cy="1631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it-IT" sz="2000" dirty="0"/>
              <a:t>Il p-</a:t>
            </a:r>
            <a:r>
              <a:rPr lang="it-IT" sz="2000" dirty="0" err="1"/>
              <a:t>value</a:t>
            </a:r>
            <a:r>
              <a:rPr lang="it-IT" sz="2000" dirty="0"/>
              <a:t> del test chi-quadro è basso (&lt;0.05) </a:t>
            </a:r>
            <a:r>
              <a:rPr lang="it-IT" sz="2000" dirty="0">
                <a:sym typeface="Wingdings" pitchFamily="2" charset="2"/>
              </a:rPr>
              <a:t>rifiuto l’</a:t>
            </a:r>
            <a:r>
              <a:rPr lang="it-IT" sz="2000" dirty="0" err="1">
                <a:sym typeface="Wingdings" pitchFamily="2" charset="2"/>
              </a:rPr>
              <a:t>hp</a:t>
            </a:r>
            <a:r>
              <a:rPr lang="it-IT" sz="2000" dirty="0">
                <a:sym typeface="Wingdings" pitchFamily="2" charset="2"/>
              </a:rPr>
              <a:t> nulla di indipendenza </a:t>
            </a:r>
            <a:r>
              <a:rPr lang="it-IT" sz="2000" dirty="0" smtClean="0">
                <a:sym typeface="Wingdings" pitchFamily="2" charset="2"/>
              </a:rPr>
              <a:t>lineare, </a:t>
            </a:r>
            <a:r>
              <a:rPr lang="it-IT" sz="2000" dirty="0">
                <a:sym typeface="Wingdings" pitchFamily="2" charset="2"/>
              </a:rPr>
              <a:t>le due variabili sono </a:t>
            </a:r>
            <a:r>
              <a:rPr lang="it-IT" sz="2000" dirty="0" smtClean="0">
                <a:sym typeface="Wingdings" pitchFamily="2" charset="2"/>
              </a:rPr>
              <a:t>linearmente dipendenti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800969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81000"/>
            <a:ext cx="8229600" cy="838200"/>
          </a:xfrm>
        </p:spPr>
        <p:txBody>
          <a:bodyPr/>
          <a:lstStyle/>
          <a:p>
            <a:pPr eaLnBrk="1" hangingPunct="1"/>
            <a:r>
              <a:rPr lang="it-IT" sz="4000" smtClean="0">
                <a:solidFill>
                  <a:srgbClr val="FF9900"/>
                </a:solidFill>
              </a:rPr>
              <a:t>Esempio n°2 - Test t – Indipendenza lineare</a:t>
            </a:r>
            <a:endParaRPr lang="en-GB" sz="4000" smtClean="0">
              <a:solidFill>
                <a:srgbClr val="FF9900"/>
              </a:solidFill>
            </a:endParaRPr>
          </a:p>
        </p:txBody>
      </p:sp>
      <p:sp>
        <p:nvSpPr>
          <p:cNvPr id="28675" name="Text Box 3"/>
          <p:cNvSpPr txBox="1">
            <a:spLocks noChangeArrowheads="1"/>
          </p:cNvSpPr>
          <p:nvPr/>
        </p:nvSpPr>
        <p:spPr bwMode="auto">
          <a:xfrm>
            <a:off x="533400" y="1981200"/>
            <a:ext cx="8305800" cy="137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it-IT" sz="2800"/>
              <a:t>C’è indipendenza lineare tra il numero medio ore utilizzo telefono fisso (FISSO_H ) e il numero medio di email inviate al giorno (EMAIL_H)?</a:t>
            </a:r>
          </a:p>
        </p:txBody>
      </p:sp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914400" y="3919538"/>
            <a:ext cx="7315200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 b="1">
                <a:solidFill>
                  <a:srgbClr val="000080"/>
                </a:solidFill>
                <a:latin typeface="Courier New" pitchFamily="49" charset="0"/>
              </a:rPr>
              <a:t>proc</a:t>
            </a:r>
            <a:r>
              <a:rPr lang="en-US" sz="240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2400" b="1">
                <a:solidFill>
                  <a:srgbClr val="000080"/>
                </a:solidFill>
                <a:latin typeface="Courier New" pitchFamily="49" charset="0"/>
              </a:rPr>
              <a:t>corr</a:t>
            </a:r>
            <a:r>
              <a:rPr lang="en-US" sz="240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2400">
                <a:solidFill>
                  <a:srgbClr val="0000FF"/>
                </a:solidFill>
                <a:latin typeface="Courier New" pitchFamily="49" charset="0"/>
              </a:rPr>
              <a:t>data</a:t>
            </a:r>
            <a:r>
              <a:rPr lang="en-US" sz="2400">
                <a:solidFill>
                  <a:srgbClr val="000000"/>
                </a:solidFill>
                <a:latin typeface="Courier New" pitchFamily="49" charset="0"/>
              </a:rPr>
              <a:t>=corso.telefonia;</a:t>
            </a:r>
          </a:p>
          <a:p>
            <a:pPr eaLnBrk="1" hangingPunct="1"/>
            <a:r>
              <a:rPr lang="en-US" sz="2400">
                <a:solidFill>
                  <a:srgbClr val="0000FF"/>
                </a:solidFill>
                <a:latin typeface="Courier New" pitchFamily="49" charset="0"/>
              </a:rPr>
              <a:t>var</a:t>
            </a:r>
            <a:r>
              <a:rPr lang="en-US" sz="2400">
                <a:solidFill>
                  <a:srgbClr val="000000"/>
                </a:solidFill>
                <a:latin typeface="Courier New" pitchFamily="49" charset="0"/>
              </a:rPr>
              <a:t> fisso_h email_h; </a:t>
            </a:r>
          </a:p>
          <a:p>
            <a:pPr eaLnBrk="1" hangingPunct="1"/>
            <a:r>
              <a:rPr lang="en-US" sz="2400" b="1">
                <a:solidFill>
                  <a:srgbClr val="000080"/>
                </a:solidFill>
                <a:latin typeface="Courier New" pitchFamily="49" charset="0"/>
              </a:rPr>
              <a:t>run</a:t>
            </a:r>
            <a:r>
              <a:rPr lang="en-US" sz="2400">
                <a:solidFill>
                  <a:srgbClr val="000000"/>
                </a:solidFill>
                <a:latin typeface="Courier New" pitchFamily="49" charset="0"/>
              </a:rPr>
              <a:t>;</a:t>
            </a:r>
          </a:p>
        </p:txBody>
      </p:sp>
      <p:sp>
        <p:nvSpPr>
          <p:cNvPr id="5" name="AutoShape 2"/>
          <p:cNvSpPr>
            <a:spLocks noChangeArrowheads="1"/>
          </p:cNvSpPr>
          <p:nvPr/>
        </p:nvSpPr>
        <p:spPr bwMode="auto">
          <a:xfrm>
            <a:off x="8385948" y="6476998"/>
            <a:ext cx="355452" cy="290514"/>
          </a:xfrm>
          <a:prstGeom prst="chevron">
            <a:avLst>
              <a:gd name="adj" fmla="val 16049"/>
            </a:avLst>
          </a:prstGeom>
          <a:solidFill>
            <a:schemeClr val="accent1">
              <a:lumMod val="90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6" name="AutoShape 2"/>
          <p:cNvSpPr>
            <a:spLocks noChangeArrowheads="1"/>
          </p:cNvSpPr>
          <p:nvPr/>
        </p:nvSpPr>
        <p:spPr bwMode="auto">
          <a:xfrm>
            <a:off x="7696200" y="6477000"/>
            <a:ext cx="355452" cy="290514"/>
          </a:xfrm>
          <a:prstGeom prst="homePlate">
            <a:avLst>
              <a:gd name="adj" fmla="val 13767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7" name="AutoShape 2"/>
          <p:cNvSpPr>
            <a:spLocks noChangeArrowheads="1"/>
          </p:cNvSpPr>
          <p:nvPr/>
        </p:nvSpPr>
        <p:spPr bwMode="auto">
          <a:xfrm>
            <a:off x="8055600" y="6476999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8" name="AutoShape 2"/>
          <p:cNvSpPr>
            <a:spLocks noChangeArrowheads="1"/>
          </p:cNvSpPr>
          <p:nvPr/>
        </p:nvSpPr>
        <p:spPr bwMode="auto">
          <a:xfrm>
            <a:off x="8719477" y="6477000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2130270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z="4000" smtClean="0">
                <a:solidFill>
                  <a:srgbClr val="FF9900"/>
                </a:solidFill>
              </a:rPr>
              <a:t>Esempio n°2 - Test t – Indipendenza lineare</a:t>
            </a:r>
            <a:endParaRPr lang="en-GB" sz="4000" smtClean="0">
              <a:solidFill>
                <a:srgbClr val="FF9900"/>
              </a:solidFill>
            </a:endParaRPr>
          </a:p>
        </p:txBody>
      </p:sp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669925" y="1708150"/>
            <a:ext cx="7712075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it-IT" sz="2400"/>
              <a:t>Il p-value del test t è alto </a:t>
            </a:r>
            <a:r>
              <a:rPr lang="it-IT" sz="2400">
                <a:sym typeface="Wingdings" pitchFamily="2" charset="2"/>
              </a:rPr>
              <a:t>accetto l’hp di indipendenza lineare  non esiste una relazione lineare tra le due variabili</a:t>
            </a:r>
            <a:endParaRPr lang="en-US" sz="2400"/>
          </a:p>
        </p:txBody>
      </p:sp>
      <p:pic>
        <p:nvPicPr>
          <p:cNvPr id="29700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3124200"/>
            <a:ext cx="3657600" cy="330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701" name="AutoShape 8"/>
          <p:cNvSpPr>
            <a:spLocks noChangeArrowheads="1"/>
          </p:cNvSpPr>
          <p:nvPr/>
        </p:nvSpPr>
        <p:spPr bwMode="auto">
          <a:xfrm rot="10800000">
            <a:off x="2895600" y="4724400"/>
            <a:ext cx="2133600" cy="1447800"/>
          </a:xfrm>
          <a:prstGeom prst="rtTriangle">
            <a:avLst/>
          </a:prstGeom>
          <a:solidFill>
            <a:srgbClr val="C0C0C0">
              <a:alpha val="41176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endParaRPr lang="it-IT"/>
          </a:p>
        </p:txBody>
      </p:sp>
      <p:sp>
        <p:nvSpPr>
          <p:cNvPr id="6" name="AutoShape 2"/>
          <p:cNvSpPr>
            <a:spLocks noChangeArrowheads="1"/>
          </p:cNvSpPr>
          <p:nvPr/>
        </p:nvSpPr>
        <p:spPr bwMode="auto">
          <a:xfrm>
            <a:off x="8385948" y="6476998"/>
            <a:ext cx="355452" cy="290514"/>
          </a:xfrm>
          <a:prstGeom prst="chevron">
            <a:avLst>
              <a:gd name="adj" fmla="val 16049"/>
            </a:avLst>
          </a:prstGeom>
          <a:solidFill>
            <a:schemeClr val="accent1">
              <a:lumMod val="90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7" name="AutoShape 2"/>
          <p:cNvSpPr>
            <a:spLocks noChangeArrowheads="1"/>
          </p:cNvSpPr>
          <p:nvPr/>
        </p:nvSpPr>
        <p:spPr bwMode="auto">
          <a:xfrm>
            <a:off x="7696200" y="6477000"/>
            <a:ext cx="355452" cy="290514"/>
          </a:xfrm>
          <a:prstGeom prst="homePlate">
            <a:avLst>
              <a:gd name="adj" fmla="val 13767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8" name="AutoShape 2"/>
          <p:cNvSpPr>
            <a:spLocks noChangeArrowheads="1"/>
          </p:cNvSpPr>
          <p:nvPr/>
        </p:nvSpPr>
        <p:spPr bwMode="auto">
          <a:xfrm>
            <a:off x="8055600" y="6476999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9" name="AutoShape 2"/>
          <p:cNvSpPr>
            <a:spLocks noChangeArrowheads="1"/>
          </p:cNvSpPr>
          <p:nvPr/>
        </p:nvSpPr>
        <p:spPr bwMode="auto">
          <a:xfrm>
            <a:off x="8719477" y="6477000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5551274" y="4100559"/>
            <a:ext cx="3673475" cy="1631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it-IT" sz="2000" dirty="0"/>
              <a:t>Il p-</a:t>
            </a:r>
            <a:r>
              <a:rPr lang="it-IT" sz="2000" dirty="0" err="1"/>
              <a:t>value</a:t>
            </a:r>
            <a:r>
              <a:rPr lang="it-IT" sz="2000" dirty="0"/>
              <a:t> del test chi-quadro è </a:t>
            </a:r>
            <a:r>
              <a:rPr lang="it-IT" sz="2000" dirty="0" smtClean="0"/>
              <a:t>alto (&gt;0.05</a:t>
            </a:r>
            <a:r>
              <a:rPr lang="it-IT" sz="2000" dirty="0"/>
              <a:t>) </a:t>
            </a:r>
            <a:r>
              <a:rPr lang="it-IT" sz="2000" dirty="0" smtClean="0">
                <a:sym typeface="Wingdings" pitchFamily="2" charset="2"/>
              </a:rPr>
              <a:t>accetto l’</a:t>
            </a:r>
            <a:r>
              <a:rPr lang="it-IT" sz="2000" dirty="0" err="1" smtClean="0">
                <a:sym typeface="Wingdings" pitchFamily="2" charset="2"/>
              </a:rPr>
              <a:t>hp</a:t>
            </a:r>
            <a:r>
              <a:rPr lang="it-IT" sz="2000" dirty="0" smtClean="0">
                <a:sym typeface="Wingdings" pitchFamily="2" charset="2"/>
              </a:rPr>
              <a:t> </a:t>
            </a:r>
            <a:r>
              <a:rPr lang="it-IT" sz="2000" dirty="0">
                <a:sym typeface="Wingdings" pitchFamily="2" charset="2"/>
              </a:rPr>
              <a:t>nulla di indipendenza </a:t>
            </a:r>
            <a:r>
              <a:rPr lang="it-IT" sz="2000" dirty="0" smtClean="0">
                <a:sym typeface="Wingdings" pitchFamily="2" charset="2"/>
              </a:rPr>
              <a:t>lineare, </a:t>
            </a:r>
            <a:r>
              <a:rPr lang="it-IT" sz="2000" dirty="0">
                <a:sym typeface="Wingdings" pitchFamily="2" charset="2"/>
              </a:rPr>
              <a:t>le due variabili sono </a:t>
            </a:r>
            <a:r>
              <a:rPr lang="it-IT" sz="2000" dirty="0" smtClean="0">
                <a:sym typeface="Wingdings" pitchFamily="2" charset="2"/>
              </a:rPr>
              <a:t>linearmente indipendenti</a:t>
            </a:r>
            <a:endParaRPr lang="en-US" sz="2000" dirty="0"/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3154907" y="5683151"/>
            <a:ext cx="914400" cy="381000"/>
          </a:xfrm>
          <a:prstGeom prst="ellipse">
            <a:avLst/>
          </a:prstGeom>
          <a:noFill/>
          <a:ln w="2540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" name="Line 12"/>
          <p:cNvSpPr>
            <a:spLocks noChangeShapeType="1"/>
          </p:cNvSpPr>
          <p:nvPr/>
        </p:nvSpPr>
        <p:spPr bwMode="auto">
          <a:xfrm flipV="1">
            <a:off x="3910129" y="5201716"/>
            <a:ext cx="1641143" cy="473829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355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 animBg="1"/>
      <p:bldP spid="12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z="4000" smtClean="0">
                <a:solidFill>
                  <a:srgbClr val="FF9900"/>
                </a:solidFill>
              </a:rPr>
              <a:t> Metodi Quantitativi per Economia, Finanza e Management</a:t>
            </a:r>
            <a:endParaRPr lang="en-US" sz="4000" smtClean="0">
              <a:solidFill>
                <a:srgbClr val="FF99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28600" y="1830388"/>
            <a:ext cx="8686800" cy="3231654"/>
          </a:xfrm>
          <a:ln algn="ctr"/>
        </p:spPr>
        <p:txBody>
          <a:bodyPr>
            <a:spAutoFit/>
          </a:bodyPr>
          <a:lstStyle/>
          <a:p>
            <a:pPr marL="82550" indent="0">
              <a:spcBef>
                <a:spcPct val="50000"/>
              </a:spcBef>
              <a:buFontTx/>
              <a:buNone/>
              <a:defRPr/>
            </a:pPr>
            <a:r>
              <a:rPr lang="it-IT" sz="2400" b="1" kern="1200" dirty="0" smtClean="0">
                <a:solidFill>
                  <a:schemeClr val="tx2"/>
                </a:solidFill>
              </a:rPr>
              <a:t>Obiettivi di questa esercitazione</a:t>
            </a:r>
            <a:r>
              <a:rPr lang="it-IT" sz="2400" kern="1200" dirty="0" smtClean="0">
                <a:solidFill>
                  <a:schemeClr val="tx2"/>
                </a:solidFill>
              </a:rPr>
              <a:t>:</a:t>
            </a:r>
          </a:p>
          <a:p>
            <a:pPr marL="82550" indent="0">
              <a:spcBef>
                <a:spcPct val="50000"/>
              </a:spcBef>
              <a:buClr>
                <a:srgbClr val="FF9900"/>
              </a:buClr>
              <a:buNone/>
              <a:defRPr/>
            </a:pPr>
            <a:endParaRPr lang="it-IT" sz="2400" kern="1200" dirty="0" smtClean="0">
              <a:solidFill>
                <a:schemeClr val="tx2"/>
              </a:solidFill>
            </a:endParaRPr>
          </a:p>
          <a:p>
            <a:pPr marL="82550" indent="0">
              <a:spcBef>
                <a:spcPct val="50000"/>
              </a:spcBef>
              <a:buFontTx/>
              <a:buNone/>
              <a:defRPr/>
            </a:pPr>
            <a:endParaRPr lang="it-IT" sz="2400" b="1" dirty="0" smtClean="0">
              <a:solidFill>
                <a:schemeClr val="tx2"/>
              </a:solidFill>
            </a:endParaRPr>
          </a:p>
          <a:p>
            <a:pPr marL="82550" indent="0">
              <a:spcBef>
                <a:spcPct val="50000"/>
              </a:spcBef>
              <a:buFontTx/>
              <a:buNone/>
              <a:defRPr/>
            </a:pPr>
            <a:endParaRPr lang="it-IT" sz="2400" kern="1200" dirty="0" smtClean="0">
              <a:solidFill>
                <a:schemeClr val="tx2"/>
              </a:solidFill>
            </a:endParaRPr>
          </a:p>
          <a:p>
            <a:pPr marL="82550" indent="0">
              <a:spcBef>
                <a:spcPct val="50000"/>
              </a:spcBef>
              <a:buFontTx/>
              <a:buNone/>
              <a:defRPr/>
            </a:pPr>
            <a:endParaRPr lang="it-IT" sz="2400" kern="1200" dirty="0" smtClean="0">
              <a:solidFill>
                <a:schemeClr val="tx2"/>
              </a:solidFill>
            </a:endParaRPr>
          </a:p>
          <a:p>
            <a:pPr marL="82550" indent="0">
              <a:spcBef>
                <a:spcPct val="50000"/>
              </a:spcBef>
              <a:buFontTx/>
              <a:buNone/>
              <a:defRPr/>
            </a:pPr>
            <a:endParaRPr lang="en-US" sz="2400" kern="1200" dirty="0"/>
          </a:p>
        </p:txBody>
      </p:sp>
      <p:sp>
        <p:nvSpPr>
          <p:cNvPr id="7" name="AutoShape 2"/>
          <p:cNvSpPr>
            <a:spLocks noChangeArrowheads="1"/>
          </p:cNvSpPr>
          <p:nvPr/>
        </p:nvSpPr>
        <p:spPr bwMode="auto">
          <a:xfrm>
            <a:off x="4659968" y="3090862"/>
            <a:ext cx="1920240" cy="1645920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r>
              <a:rPr lang="en-US" sz="1600" b="1" dirty="0" err="1" smtClean="0">
                <a:solidFill>
                  <a:schemeClr val="bg1"/>
                </a:solidFill>
                <a:latin typeface="+mj-lt"/>
              </a:rPr>
              <a:t>Proc</a:t>
            </a:r>
            <a:r>
              <a:rPr lang="en-US" sz="16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1600" b="1" dirty="0" err="1" smtClean="0">
                <a:solidFill>
                  <a:schemeClr val="bg1"/>
                </a:solidFill>
                <a:latin typeface="+mj-lt"/>
              </a:rPr>
              <a:t>Corr</a:t>
            </a:r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4608533" y="3009075"/>
            <a:ext cx="219075" cy="238125"/>
          </a:xfrm>
          <a:prstGeom prst="ellipse">
            <a:avLst/>
          </a:prstGeom>
          <a:solidFill>
            <a:schemeClr val="bg1"/>
          </a:solidFill>
          <a:ln w="9525" algn="ctr">
            <a:solidFill>
              <a:srgbClr val="000074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buClr>
                <a:srgbClr val="FFCC00"/>
              </a:buClr>
              <a:buSzPct val="140000"/>
              <a:buFont typeface="Wingdings" pitchFamily="2" charset="2"/>
              <a:buNone/>
            </a:pPr>
            <a:r>
              <a:rPr lang="en-US" sz="1200" b="1" dirty="0" smtClean="0">
                <a:solidFill>
                  <a:srgbClr val="000074"/>
                </a:solidFill>
                <a:latin typeface="Calibri" pitchFamily="34" charset="0"/>
              </a:rPr>
              <a:t>3</a:t>
            </a:r>
            <a:endParaRPr lang="en-US" sz="1200" b="1" dirty="0">
              <a:solidFill>
                <a:srgbClr val="000074"/>
              </a:solidFill>
              <a:latin typeface="Calibri" pitchFamily="34" charset="0"/>
            </a:endParaRPr>
          </a:p>
        </p:txBody>
      </p:sp>
      <p:sp>
        <p:nvSpPr>
          <p:cNvPr id="9" name="AutoShape 2"/>
          <p:cNvSpPr>
            <a:spLocks noChangeArrowheads="1"/>
          </p:cNvSpPr>
          <p:nvPr/>
        </p:nvSpPr>
        <p:spPr bwMode="auto">
          <a:xfrm>
            <a:off x="900112" y="3090862"/>
            <a:ext cx="1920240" cy="1645920"/>
          </a:xfrm>
          <a:prstGeom prst="homePlate">
            <a:avLst>
              <a:gd name="adj" fmla="val 13767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r>
              <a:rPr lang="it-IT" sz="1600" b="1" dirty="0" smtClean="0">
                <a:solidFill>
                  <a:schemeClr val="bg1"/>
                </a:solidFill>
                <a:latin typeface="+mj-lt"/>
              </a:rPr>
              <a:t>Breve Ripasso Teorico</a:t>
            </a: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0" name="Oval 8"/>
          <p:cNvSpPr>
            <a:spLocks noChangeArrowheads="1"/>
          </p:cNvSpPr>
          <p:nvPr/>
        </p:nvSpPr>
        <p:spPr bwMode="auto">
          <a:xfrm>
            <a:off x="838200" y="2971800"/>
            <a:ext cx="220662" cy="238125"/>
          </a:xfrm>
          <a:prstGeom prst="ellipse">
            <a:avLst/>
          </a:prstGeom>
          <a:solidFill>
            <a:schemeClr val="bg1"/>
          </a:solidFill>
          <a:ln w="9525" algn="ctr">
            <a:solidFill>
              <a:srgbClr val="000074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buClr>
                <a:srgbClr val="FFCC00"/>
              </a:buClr>
              <a:buSzPct val="140000"/>
              <a:buFont typeface="Wingdings" pitchFamily="2" charset="2"/>
              <a:buNone/>
            </a:pPr>
            <a:r>
              <a:rPr lang="it-IT" sz="1200" b="1" dirty="0">
                <a:solidFill>
                  <a:srgbClr val="000074"/>
                </a:solidFill>
                <a:latin typeface="Calibri" pitchFamily="34" charset="0"/>
              </a:rPr>
              <a:t>1</a:t>
            </a:r>
            <a:endParaRPr lang="en-US" sz="1200" b="1" dirty="0">
              <a:solidFill>
                <a:srgbClr val="000074"/>
              </a:solidFill>
              <a:latin typeface="Calibri" pitchFamily="34" charset="0"/>
            </a:endParaRPr>
          </a:p>
        </p:txBody>
      </p:sp>
      <p:sp>
        <p:nvSpPr>
          <p:cNvPr id="11" name="AutoShape 2"/>
          <p:cNvSpPr>
            <a:spLocks noChangeArrowheads="1"/>
          </p:cNvSpPr>
          <p:nvPr/>
        </p:nvSpPr>
        <p:spPr bwMode="auto">
          <a:xfrm>
            <a:off x="2770208" y="3090862"/>
            <a:ext cx="1920240" cy="1645920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r>
              <a:rPr lang="it-IT" sz="1600" b="1" dirty="0" err="1" smtClean="0">
                <a:solidFill>
                  <a:schemeClr val="bg1"/>
                </a:solidFill>
                <a:latin typeface="+mj-lt"/>
              </a:rPr>
              <a:t>Proc</a:t>
            </a:r>
            <a:r>
              <a:rPr lang="it-IT" sz="16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it-IT" sz="1600" b="1" dirty="0" err="1" smtClean="0">
                <a:solidFill>
                  <a:schemeClr val="bg1"/>
                </a:solidFill>
                <a:latin typeface="+mj-lt"/>
              </a:rPr>
              <a:t>Freq</a:t>
            </a:r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2" name="Oval 8"/>
          <p:cNvSpPr>
            <a:spLocks noChangeArrowheads="1"/>
          </p:cNvSpPr>
          <p:nvPr/>
        </p:nvSpPr>
        <p:spPr bwMode="auto">
          <a:xfrm>
            <a:off x="2701946" y="3009900"/>
            <a:ext cx="220662" cy="238125"/>
          </a:xfrm>
          <a:prstGeom prst="ellipse">
            <a:avLst/>
          </a:prstGeom>
          <a:solidFill>
            <a:schemeClr val="bg1"/>
          </a:solidFill>
          <a:ln w="9525" algn="ctr">
            <a:solidFill>
              <a:srgbClr val="000074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buClr>
                <a:srgbClr val="FFCC00"/>
              </a:buClr>
              <a:buSzPct val="140000"/>
              <a:buFont typeface="Wingdings" pitchFamily="2" charset="2"/>
              <a:buNone/>
            </a:pPr>
            <a:r>
              <a:rPr lang="it-IT" sz="1200" b="1" dirty="0" smtClean="0">
                <a:solidFill>
                  <a:srgbClr val="000074"/>
                </a:solidFill>
                <a:latin typeface="Calibri" pitchFamily="34" charset="0"/>
              </a:rPr>
              <a:t>2</a:t>
            </a:r>
            <a:endParaRPr lang="en-US" sz="1200" b="1" dirty="0">
              <a:solidFill>
                <a:srgbClr val="000074"/>
              </a:solidFill>
              <a:latin typeface="Calibri" pitchFamily="34" charset="0"/>
            </a:endParaRPr>
          </a:p>
        </p:txBody>
      </p:sp>
      <p:sp>
        <p:nvSpPr>
          <p:cNvPr id="13" name="AutoShape 2"/>
          <p:cNvSpPr>
            <a:spLocks noChangeArrowheads="1"/>
          </p:cNvSpPr>
          <p:nvPr/>
        </p:nvSpPr>
        <p:spPr bwMode="auto">
          <a:xfrm>
            <a:off x="6537960" y="3078480"/>
            <a:ext cx="1920240" cy="1645920"/>
          </a:xfrm>
          <a:prstGeom prst="chevron">
            <a:avLst>
              <a:gd name="adj" fmla="val 16049"/>
            </a:avLst>
          </a:prstGeom>
          <a:solidFill>
            <a:schemeClr val="accent1">
              <a:lumMod val="90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r>
              <a:rPr lang="en-US" sz="1600" b="1" dirty="0" err="1" smtClean="0">
                <a:solidFill>
                  <a:schemeClr val="bg1"/>
                </a:solidFill>
                <a:latin typeface="+mj-lt"/>
              </a:rPr>
              <a:t>Proc</a:t>
            </a:r>
            <a:r>
              <a:rPr lang="en-US" sz="16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1600" b="1" dirty="0" err="1" smtClean="0">
                <a:solidFill>
                  <a:schemeClr val="bg1"/>
                </a:solidFill>
                <a:latin typeface="+mj-lt"/>
              </a:rPr>
              <a:t>Anova</a:t>
            </a:r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6486525" y="2996693"/>
            <a:ext cx="219075" cy="238125"/>
          </a:xfrm>
          <a:prstGeom prst="ellipse">
            <a:avLst/>
          </a:prstGeom>
          <a:solidFill>
            <a:schemeClr val="bg1"/>
          </a:solidFill>
          <a:ln w="9525" algn="ctr">
            <a:solidFill>
              <a:srgbClr val="000074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buClr>
                <a:srgbClr val="FFCC00"/>
              </a:buClr>
              <a:buSzPct val="140000"/>
              <a:buFont typeface="Wingdings" pitchFamily="2" charset="2"/>
              <a:buNone/>
            </a:pPr>
            <a:r>
              <a:rPr lang="en-US" sz="1200" b="1" dirty="0" smtClean="0">
                <a:solidFill>
                  <a:srgbClr val="000074"/>
                </a:solidFill>
                <a:latin typeface="Calibri" pitchFamily="34" charset="0"/>
              </a:rPr>
              <a:t>4</a:t>
            </a:r>
            <a:endParaRPr lang="en-US" sz="1200" b="1" dirty="0">
              <a:solidFill>
                <a:srgbClr val="000074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22043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z="4000" smtClean="0">
                <a:solidFill>
                  <a:srgbClr val="FF9900"/>
                </a:solidFill>
              </a:rPr>
              <a:t> Metodi Quantitativi per Economia, Finanza e Management</a:t>
            </a:r>
            <a:endParaRPr lang="en-US" sz="4000" smtClean="0">
              <a:solidFill>
                <a:srgbClr val="FF99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28600" y="1830388"/>
            <a:ext cx="8686800" cy="3231654"/>
          </a:xfrm>
          <a:ln algn="ctr"/>
        </p:spPr>
        <p:txBody>
          <a:bodyPr>
            <a:spAutoFit/>
          </a:bodyPr>
          <a:lstStyle/>
          <a:p>
            <a:pPr marL="82550" indent="0">
              <a:spcBef>
                <a:spcPct val="50000"/>
              </a:spcBef>
              <a:buFontTx/>
              <a:buNone/>
              <a:defRPr/>
            </a:pPr>
            <a:r>
              <a:rPr lang="it-IT" sz="2400" b="1" kern="1200" dirty="0" smtClean="0">
                <a:solidFill>
                  <a:schemeClr val="tx2"/>
                </a:solidFill>
              </a:rPr>
              <a:t>Obiettivi di questa esercitazione</a:t>
            </a:r>
            <a:r>
              <a:rPr lang="it-IT" sz="2400" kern="1200" dirty="0" smtClean="0">
                <a:solidFill>
                  <a:schemeClr val="tx2"/>
                </a:solidFill>
              </a:rPr>
              <a:t>:</a:t>
            </a:r>
          </a:p>
          <a:p>
            <a:pPr marL="82550" indent="0">
              <a:spcBef>
                <a:spcPct val="50000"/>
              </a:spcBef>
              <a:buClr>
                <a:srgbClr val="FF9900"/>
              </a:buClr>
              <a:buNone/>
              <a:defRPr/>
            </a:pPr>
            <a:endParaRPr lang="it-IT" sz="2400" kern="1200" dirty="0" smtClean="0">
              <a:solidFill>
                <a:schemeClr val="tx2"/>
              </a:solidFill>
            </a:endParaRPr>
          </a:p>
          <a:p>
            <a:pPr marL="82550" indent="0">
              <a:spcBef>
                <a:spcPct val="50000"/>
              </a:spcBef>
              <a:buFontTx/>
              <a:buNone/>
              <a:defRPr/>
            </a:pPr>
            <a:endParaRPr lang="it-IT" sz="2400" b="1" dirty="0" smtClean="0">
              <a:solidFill>
                <a:schemeClr val="tx2"/>
              </a:solidFill>
            </a:endParaRPr>
          </a:p>
          <a:p>
            <a:pPr marL="82550" indent="0">
              <a:spcBef>
                <a:spcPct val="50000"/>
              </a:spcBef>
              <a:buFontTx/>
              <a:buNone/>
              <a:defRPr/>
            </a:pPr>
            <a:endParaRPr lang="it-IT" sz="2400" kern="1200" dirty="0" smtClean="0">
              <a:solidFill>
                <a:schemeClr val="tx2"/>
              </a:solidFill>
            </a:endParaRPr>
          </a:p>
          <a:p>
            <a:pPr marL="82550" indent="0">
              <a:spcBef>
                <a:spcPct val="50000"/>
              </a:spcBef>
              <a:buFontTx/>
              <a:buNone/>
              <a:defRPr/>
            </a:pPr>
            <a:endParaRPr lang="it-IT" sz="2400" kern="1200" dirty="0" smtClean="0">
              <a:solidFill>
                <a:schemeClr val="tx2"/>
              </a:solidFill>
            </a:endParaRPr>
          </a:p>
          <a:p>
            <a:pPr marL="82550" indent="0">
              <a:spcBef>
                <a:spcPct val="50000"/>
              </a:spcBef>
              <a:buFontTx/>
              <a:buNone/>
              <a:defRPr/>
            </a:pPr>
            <a:endParaRPr lang="en-US" sz="2400" kern="1200" dirty="0"/>
          </a:p>
        </p:txBody>
      </p:sp>
      <p:sp>
        <p:nvSpPr>
          <p:cNvPr id="7" name="AutoShape 2"/>
          <p:cNvSpPr>
            <a:spLocks noChangeArrowheads="1"/>
          </p:cNvSpPr>
          <p:nvPr/>
        </p:nvSpPr>
        <p:spPr bwMode="auto">
          <a:xfrm>
            <a:off x="4659968" y="3090862"/>
            <a:ext cx="1920240" cy="1645920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r>
              <a:rPr lang="en-US" sz="1600" b="1" dirty="0" err="1" smtClean="0">
                <a:solidFill>
                  <a:schemeClr val="bg1"/>
                </a:solidFill>
                <a:latin typeface="+mj-lt"/>
              </a:rPr>
              <a:t>Proc</a:t>
            </a:r>
            <a:r>
              <a:rPr lang="en-US" sz="16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1600" b="1" dirty="0" err="1" smtClean="0">
                <a:solidFill>
                  <a:schemeClr val="bg1"/>
                </a:solidFill>
                <a:latin typeface="+mj-lt"/>
              </a:rPr>
              <a:t>Corr</a:t>
            </a:r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4608533" y="3009075"/>
            <a:ext cx="219075" cy="238125"/>
          </a:xfrm>
          <a:prstGeom prst="ellipse">
            <a:avLst/>
          </a:prstGeom>
          <a:solidFill>
            <a:schemeClr val="bg1"/>
          </a:solidFill>
          <a:ln w="9525" algn="ctr">
            <a:solidFill>
              <a:srgbClr val="000074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buClr>
                <a:srgbClr val="FFCC00"/>
              </a:buClr>
              <a:buSzPct val="140000"/>
              <a:buFont typeface="Wingdings" pitchFamily="2" charset="2"/>
              <a:buNone/>
            </a:pPr>
            <a:r>
              <a:rPr lang="en-US" sz="1200" b="1" dirty="0" smtClean="0">
                <a:solidFill>
                  <a:srgbClr val="000074"/>
                </a:solidFill>
                <a:latin typeface="Calibri" pitchFamily="34" charset="0"/>
              </a:rPr>
              <a:t>3</a:t>
            </a:r>
            <a:endParaRPr lang="en-US" sz="1200" b="1" dirty="0">
              <a:solidFill>
                <a:srgbClr val="000074"/>
              </a:solidFill>
              <a:latin typeface="Calibri" pitchFamily="34" charset="0"/>
            </a:endParaRPr>
          </a:p>
        </p:txBody>
      </p:sp>
      <p:sp>
        <p:nvSpPr>
          <p:cNvPr id="9" name="AutoShape 2"/>
          <p:cNvSpPr>
            <a:spLocks noChangeArrowheads="1"/>
          </p:cNvSpPr>
          <p:nvPr/>
        </p:nvSpPr>
        <p:spPr bwMode="auto">
          <a:xfrm>
            <a:off x="900112" y="3090862"/>
            <a:ext cx="1920240" cy="1645920"/>
          </a:xfrm>
          <a:prstGeom prst="homePlate">
            <a:avLst>
              <a:gd name="adj" fmla="val 13767"/>
            </a:avLst>
          </a:prstGeom>
          <a:solidFill>
            <a:schemeClr val="accent1">
              <a:lumMod val="75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r>
              <a:rPr lang="it-IT" sz="1600" b="1" dirty="0" smtClean="0">
                <a:solidFill>
                  <a:schemeClr val="bg1"/>
                </a:solidFill>
                <a:latin typeface="+mj-lt"/>
              </a:rPr>
              <a:t>Breve Ripasso Teorico</a:t>
            </a: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0" name="Oval 8"/>
          <p:cNvSpPr>
            <a:spLocks noChangeArrowheads="1"/>
          </p:cNvSpPr>
          <p:nvPr/>
        </p:nvSpPr>
        <p:spPr bwMode="auto">
          <a:xfrm>
            <a:off x="838200" y="2971800"/>
            <a:ext cx="220662" cy="238125"/>
          </a:xfrm>
          <a:prstGeom prst="ellipse">
            <a:avLst/>
          </a:prstGeom>
          <a:solidFill>
            <a:schemeClr val="bg1"/>
          </a:solidFill>
          <a:ln w="9525" algn="ctr">
            <a:solidFill>
              <a:srgbClr val="000074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buClr>
                <a:srgbClr val="FFCC00"/>
              </a:buClr>
              <a:buSzPct val="140000"/>
              <a:buFont typeface="Wingdings" pitchFamily="2" charset="2"/>
              <a:buNone/>
            </a:pPr>
            <a:r>
              <a:rPr lang="it-IT" sz="1200" b="1" dirty="0">
                <a:solidFill>
                  <a:srgbClr val="000074"/>
                </a:solidFill>
                <a:latin typeface="Calibri" pitchFamily="34" charset="0"/>
              </a:rPr>
              <a:t>1</a:t>
            </a:r>
            <a:endParaRPr lang="en-US" sz="1200" b="1" dirty="0">
              <a:solidFill>
                <a:srgbClr val="000074"/>
              </a:solidFill>
              <a:latin typeface="Calibri" pitchFamily="34" charset="0"/>
            </a:endParaRPr>
          </a:p>
        </p:txBody>
      </p:sp>
      <p:sp>
        <p:nvSpPr>
          <p:cNvPr id="11" name="AutoShape 2"/>
          <p:cNvSpPr>
            <a:spLocks noChangeArrowheads="1"/>
          </p:cNvSpPr>
          <p:nvPr/>
        </p:nvSpPr>
        <p:spPr bwMode="auto">
          <a:xfrm>
            <a:off x="2770208" y="3090862"/>
            <a:ext cx="1920240" cy="1645920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r>
              <a:rPr lang="it-IT" sz="1600" b="1" dirty="0" err="1" smtClean="0">
                <a:solidFill>
                  <a:schemeClr val="bg1"/>
                </a:solidFill>
                <a:latin typeface="+mj-lt"/>
              </a:rPr>
              <a:t>Proc</a:t>
            </a:r>
            <a:r>
              <a:rPr lang="it-IT" sz="16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it-IT" sz="1600" b="1" dirty="0" err="1" smtClean="0">
                <a:solidFill>
                  <a:schemeClr val="bg1"/>
                </a:solidFill>
                <a:latin typeface="+mj-lt"/>
              </a:rPr>
              <a:t>Freq</a:t>
            </a:r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2" name="Oval 8"/>
          <p:cNvSpPr>
            <a:spLocks noChangeArrowheads="1"/>
          </p:cNvSpPr>
          <p:nvPr/>
        </p:nvSpPr>
        <p:spPr bwMode="auto">
          <a:xfrm>
            <a:off x="2701946" y="3009900"/>
            <a:ext cx="220662" cy="238125"/>
          </a:xfrm>
          <a:prstGeom prst="ellipse">
            <a:avLst/>
          </a:prstGeom>
          <a:solidFill>
            <a:schemeClr val="bg1"/>
          </a:solidFill>
          <a:ln w="9525" algn="ctr">
            <a:solidFill>
              <a:srgbClr val="000074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buClr>
                <a:srgbClr val="FFCC00"/>
              </a:buClr>
              <a:buSzPct val="140000"/>
              <a:buFont typeface="Wingdings" pitchFamily="2" charset="2"/>
              <a:buNone/>
            </a:pPr>
            <a:r>
              <a:rPr lang="it-IT" sz="1200" b="1" dirty="0" smtClean="0">
                <a:solidFill>
                  <a:srgbClr val="000074"/>
                </a:solidFill>
                <a:latin typeface="Calibri" pitchFamily="34" charset="0"/>
              </a:rPr>
              <a:t>2</a:t>
            </a:r>
            <a:endParaRPr lang="en-US" sz="1200" b="1" dirty="0">
              <a:solidFill>
                <a:srgbClr val="000074"/>
              </a:solidFill>
              <a:latin typeface="Calibri" pitchFamily="34" charset="0"/>
            </a:endParaRPr>
          </a:p>
        </p:txBody>
      </p:sp>
      <p:sp>
        <p:nvSpPr>
          <p:cNvPr id="13" name="AutoShape 2"/>
          <p:cNvSpPr>
            <a:spLocks noChangeArrowheads="1"/>
          </p:cNvSpPr>
          <p:nvPr/>
        </p:nvSpPr>
        <p:spPr bwMode="auto">
          <a:xfrm>
            <a:off x="6537960" y="3078480"/>
            <a:ext cx="1920240" cy="1645920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r>
              <a:rPr lang="en-US" sz="1600" b="1" dirty="0" err="1" smtClean="0">
                <a:solidFill>
                  <a:schemeClr val="bg1"/>
                </a:solidFill>
                <a:latin typeface="+mj-lt"/>
              </a:rPr>
              <a:t>Proc</a:t>
            </a:r>
            <a:r>
              <a:rPr lang="en-US" sz="16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1600" b="1" dirty="0" err="1" smtClean="0">
                <a:solidFill>
                  <a:schemeClr val="bg1"/>
                </a:solidFill>
                <a:latin typeface="+mj-lt"/>
              </a:rPr>
              <a:t>Anova</a:t>
            </a:r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6486525" y="2996693"/>
            <a:ext cx="219075" cy="238125"/>
          </a:xfrm>
          <a:prstGeom prst="ellipse">
            <a:avLst/>
          </a:prstGeom>
          <a:solidFill>
            <a:schemeClr val="bg1"/>
          </a:solidFill>
          <a:ln w="9525" algn="ctr">
            <a:solidFill>
              <a:srgbClr val="000074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buClr>
                <a:srgbClr val="FFCC00"/>
              </a:buClr>
              <a:buSzPct val="140000"/>
              <a:buFont typeface="Wingdings" pitchFamily="2" charset="2"/>
              <a:buNone/>
            </a:pPr>
            <a:r>
              <a:rPr lang="en-US" sz="1200" b="1" dirty="0" smtClean="0">
                <a:solidFill>
                  <a:srgbClr val="000074"/>
                </a:solidFill>
                <a:latin typeface="Calibri" pitchFamily="34" charset="0"/>
              </a:rPr>
              <a:t>4</a:t>
            </a:r>
            <a:endParaRPr lang="en-US" sz="1200" b="1" dirty="0">
              <a:solidFill>
                <a:srgbClr val="000074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0565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-76200"/>
            <a:ext cx="8229600" cy="1143000"/>
          </a:xfrm>
        </p:spPr>
        <p:txBody>
          <a:bodyPr/>
          <a:lstStyle/>
          <a:p>
            <a:pPr eaLnBrk="1" hangingPunct="1"/>
            <a:r>
              <a:rPr lang="it-IT" smtClean="0">
                <a:solidFill>
                  <a:srgbClr val="FF9900"/>
                </a:solidFill>
              </a:rPr>
              <a:t>Test F – Indipendenza in media</a:t>
            </a:r>
            <a:endParaRPr lang="en-GB" sz="4000" smtClean="0"/>
          </a:p>
        </p:txBody>
      </p:sp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228600" y="1233488"/>
            <a:ext cx="8763000" cy="4862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buFont typeface="Arial" charset="0"/>
              <a:buChar char="•"/>
            </a:pPr>
            <a:r>
              <a:rPr lang="it-IT" sz="2000" dirty="0"/>
              <a:t> test per indagare la relazione esistente tra una variabile quantitativa Y e una variabile qualitativa X, confrontando le distribuzioni di Y condizionate ai valori assunti dalla variabile X</a:t>
            </a:r>
          </a:p>
          <a:p>
            <a:pPr algn="just" eaLnBrk="1" hangingPunct="1">
              <a:buFont typeface="Arial" charset="0"/>
              <a:buChar char="•"/>
            </a:pPr>
            <a:r>
              <a:rPr lang="it-IT" sz="2000" dirty="0"/>
              <a:t> la metodologia consiste nel verificare la significatività delle differenze tra le medie aritmetiche della variabile continua dei </a:t>
            </a:r>
            <a:r>
              <a:rPr lang="en-US" sz="2000" dirty="0" err="1"/>
              <a:t>gruppi</a:t>
            </a:r>
            <a:r>
              <a:rPr lang="en-US" sz="2000" dirty="0"/>
              <a:t> di </a:t>
            </a:r>
            <a:r>
              <a:rPr lang="en-US" sz="2000" dirty="0" err="1"/>
              <a:t>osservazioni</a:t>
            </a:r>
            <a:r>
              <a:rPr lang="en-US" sz="2000" dirty="0"/>
              <a:t> </a:t>
            </a:r>
            <a:r>
              <a:rPr lang="en-US" sz="2000" dirty="0" err="1"/>
              <a:t>generati</a:t>
            </a:r>
            <a:r>
              <a:rPr lang="en-US" sz="2000" dirty="0"/>
              <a:t> </a:t>
            </a:r>
            <a:r>
              <a:rPr lang="en-US" sz="2000" dirty="0" err="1"/>
              <a:t>dalle</a:t>
            </a:r>
            <a:r>
              <a:rPr lang="en-US" sz="2000" dirty="0"/>
              <a:t> </a:t>
            </a:r>
            <a:r>
              <a:rPr lang="en-US" sz="2000" dirty="0" err="1"/>
              <a:t>modalità</a:t>
            </a:r>
            <a:r>
              <a:rPr lang="en-US" sz="2000" dirty="0"/>
              <a:t> </a:t>
            </a:r>
            <a:r>
              <a:rPr lang="en-US" sz="2000" dirty="0" err="1"/>
              <a:t>assunte</a:t>
            </a:r>
            <a:r>
              <a:rPr lang="en-US" sz="2000" dirty="0"/>
              <a:t> </a:t>
            </a:r>
            <a:r>
              <a:rPr lang="en-US" sz="2000" dirty="0" err="1"/>
              <a:t>dalla</a:t>
            </a:r>
            <a:r>
              <a:rPr lang="en-US" sz="2000" dirty="0"/>
              <a:t> </a:t>
            </a:r>
            <a:r>
              <a:rPr lang="en-US" sz="2000" dirty="0" err="1"/>
              <a:t>variabile</a:t>
            </a:r>
            <a:r>
              <a:rPr lang="en-US" sz="2000" dirty="0"/>
              <a:t> </a:t>
            </a:r>
            <a:r>
              <a:rPr lang="en-US" sz="2000" dirty="0" err="1"/>
              <a:t>qualitativa</a:t>
            </a:r>
            <a:endParaRPr lang="en-US" sz="2000" dirty="0"/>
          </a:p>
          <a:p>
            <a:pPr algn="just" eaLnBrk="1" hangingPunct="1">
              <a:spcBef>
                <a:spcPct val="0"/>
              </a:spcBef>
            </a:pPr>
            <a:r>
              <a:rPr lang="it-IT" sz="2000" dirty="0">
                <a:sym typeface="Wingdings" pitchFamily="2" charset="2"/>
              </a:rPr>
              <a:t>(</a:t>
            </a:r>
            <a:r>
              <a:rPr lang="it-IT" sz="2000" u="sng" dirty="0"/>
              <a:t>ANOVA :</a:t>
            </a:r>
            <a:r>
              <a:rPr lang="en-US" sz="2000" b="1" dirty="0"/>
              <a:t> </a:t>
            </a:r>
            <a:r>
              <a:rPr lang="en-US" sz="2000" b="1" dirty="0" err="1"/>
              <a:t>AN</a:t>
            </a:r>
            <a:r>
              <a:rPr lang="en-US" sz="2000" dirty="0" err="1"/>
              <a:t>alysis</a:t>
            </a:r>
            <a:r>
              <a:rPr lang="en-US" sz="2000" b="1" dirty="0"/>
              <a:t> O</a:t>
            </a:r>
            <a:r>
              <a:rPr lang="en-US" sz="2000" dirty="0"/>
              <a:t>f</a:t>
            </a:r>
            <a:r>
              <a:rPr lang="en-US" sz="2000" b="1" dirty="0"/>
              <a:t> Va</a:t>
            </a:r>
            <a:r>
              <a:rPr lang="en-US" sz="2000" dirty="0"/>
              <a:t>riance)</a:t>
            </a:r>
          </a:p>
          <a:p>
            <a:pPr eaLnBrk="1" hangingPunct="1">
              <a:spcBef>
                <a:spcPct val="0"/>
              </a:spcBef>
            </a:pPr>
            <a:endParaRPr lang="it-IT" sz="2000" dirty="0"/>
          </a:p>
          <a:p>
            <a:pPr algn="just" eaLnBrk="1" hangingPunct="1">
              <a:spcBef>
                <a:spcPct val="0"/>
              </a:spcBef>
              <a:buFont typeface="Arial" charset="0"/>
              <a:buChar char="•"/>
            </a:pPr>
            <a:r>
              <a:rPr lang="it-IT" sz="2000" dirty="0"/>
              <a:t> il confronto tra le medie avviene tramite il test F, basato sulla </a:t>
            </a:r>
            <a:r>
              <a:rPr lang="it-IT" sz="2000" u="sng" dirty="0"/>
              <a:t>scomposizione della varianza </a:t>
            </a:r>
          </a:p>
          <a:p>
            <a:pPr algn="just" eaLnBrk="1" hangingPunct="1">
              <a:spcBef>
                <a:spcPct val="0"/>
              </a:spcBef>
            </a:pPr>
            <a:endParaRPr lang="it-IT" sz="2000" dirty="0"/>
          </a:p>
          <a:p>
            <a:pPr algn="just" eaLnBrk="1" hangingPunct="1">
              <a:spcBef>
                <a:spcPct val="0"/>
              </a:spcBef>
            </a:pPr>
            <a:r>
              <a:rPr lang="it-IT" sz="2000" dirty="0"/>
              <a:t>       </a:t>
            </a:r>
            <a:r>
              <a:rPr lang="it-IT" i="1" dirty="0"/>
              <a:t>H</a:t>
            </a:r>
            <a:r>
              <a:rPr lang="it-IT" i="1" baseline="-25000" dirty="0"/>
              <a:t>0</a:t>
            </a:r>
            <a:r>
              <a:rPr lang="it-IT" i="1" dirty="0"/>
              <a:t>: μ1 = μ2 = … = </a:t>
            </a:r>
            <a:r>
              <a:rPr lang="it-IT" i="1" dirty="0" err="1"/>
              <a:t>μk</a:t>
            </a:r>
            <a:r>
              <a:rPr lang="it-IT" dirty="0"/>
              <a:t>  (le medie sono tutte uguali tra loro )</a:t>
            </a:r>
          </a:p>
          <a:p>
            <a:pPr algn="just" eaLnBrk="1" hangingPunct="1">
              <a:spcBef>
                <a:spcPct val="0"/>
              </a:spcBef>
            </a:pPr>
            <a:r>
              <a:rPr lang="it-IT" dirty="0"/>
              <a:t>   </a:t>
            </a:r>
            <a:r>
              <a:rPr lang="it-IT" sz="2000" dirty="0"/>
              <a:t>    </a:t>
            </a:r>
            <a:r>
              <a:rPr lang="it-IT" i="1" dirty="0"/>
              <a:t>H</a:t>
            </a:r>
            <a:r>
              <a:rPr lang="it-IT" i="1" baseline="-25000" dirty="0"/>
              <a:t>1</a:t>
            </a:r>
            <a:r>
              <a:rPr lang="it-IT" sz="2000" dirty="0"/>
              <a:t>: </a:t>
            </a:r>
            <a:r>
              <a:rPr lang="it-IT" dirty="0"/>
              <a:t>le </a:t>
            </a:r>
            <a:r>
              <a:rPr lang="it-IT" dirty="0" err="1"/>
              <a:t>μi</a:t>
            </a:r>
            <a:r>
              <a:rPr lang="it-IT" dirty="0"/>
              <a:t> non sono tutte uguali (esistono almeno due medie diverse tra loro)</a:t>
            </a:r>
          </a:p>
          <a:p>
            <a:pPr eaLnBrk="1" hangingPunct="1">
              <a:spcBef>
                <a:spcPct val="0"/>
              </a:spcBef>
              <a:buFont typeface="Arial" charset="0"/>
              <a:buChar char="•"/>
            </a:pPr>
            <a:endParaRPr lang="it-IT" sz="2000" dirty="0"/>
          </a:p>
          <a:p>
            <a:pPr eaLnBrk="1" hangingPunct="1">
              <a:spcBef>
                <a:spcPct val="0"/>
              </a:spcBef>
            </a:pPr>
            <a:endParaRPr lang="it-IT" sz="2000" dirty="0"/>
          </a:p>
        </p:txBody>
      </p:sp>
      <p:sp>
        <p:nvSpPr>
          <p:cNvPr id="4" name="AutoShape 2"/>
          <p:cNvSpPr>
            <a:spLocks noChangeArrowheads="1"/>
          </p:cNvSpPr>
          <p:nvPr/>
        </p:nvSpPr>
        <p:spPr bwMode="auto">
          <a:xfrm>
            <a:off x="8385948" y="6476998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5" name="AutoShape 2"/>
          <p:cNvSpPr>
            <a:spLocks noChangeArrowheads="1"/>
          </p:cNvSpPr>
          <p:nvPr/>
        </p:nvSpPr>
        <p:spPr bwMode="auto">
          <a:xfrm>
            <a:off x="7696200" y="6477000"/>
            <a:ext cx="355452" cy="290514"/>
          </a:xfrm>
          <a:prstGeom prst="homePlate">
            <a:avLst>
              <a:gd name="adj" fmla="val 13767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6" name="AutoShape 2"/>
          <p:cNvSpPr>
            <a:spLocks noChangeArrowheads="1"/>
          </p:cNvSpPr>
          <p:nvPr/>
        </p:nvSpPr>
        <p:spPr bwMode="auto">
          <a:xfrm>
            <a:off x="8055600" y="6476999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7" name="AutoShape 2"/>
          <p:cNvSpPr>
            <a:spLocks noChangeArrowheads="1"/>
          </p:cNvSpPr>
          <p:nvPr/>
        </p:nvSpPr>
        <p:spPr bwMode="auto">
          <a:xfrm>
            <a:off x="8719477" y="6477000"/>
            <a:ext cx="355452" cy="290514"/>
          </a:xfrm>
          <a:prstGeom prst="chevron">
            <a:avLst>
              <a:gd name="adj" fmla="val 16049"/>
            </a:avLst>
          </a:prstGeom>
          <a:solidFill>
            <a:schemeClr val="accent1">
              <a:lumMod val="90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5025730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-76200"/>
            <a:ext cx="8229600" cy="1143000"/>
          </a:xfrm>
        </p:spPr>
        <p:txBody>
          <a:bodyPr/>
          <a:lstStyle/>
          <a:p>
            <a:pPr eaLnBrk="1" hangingPunct="1"/>
            <a:r>
              <a:rPr lang="it-IT" smtClean="0">
                <a:solidFill>
                  <a:srgbClr val="FF9900"/>
                </a:solidFill>
              </a:rPr>
              <a:t>Test F – Indipendenza in media</a:t>
            </a:r>
            <a:endParaRPr lang="en-GB" sz="4000" smtClean="0"/>
          </a:p>
        </p:txBody>
      </p:sp>
      <p:graphicFrame>
        <p:nvGraphicFramePr>
          <p:cNvPr id="9" name="Tabella 8"/>
          <p:cNvGraphicFramePr>
            <a:graphicFrameLocks noGrp="1"/>
          </p:cNvGraphicFramePr>
          <p:nvPr/>
        </p:nvGraphicFramePr>
        <p:xfrm>
          <a:off x="1143000" y="1112838"/>
          <a:ext cx="6781800" cy="2773363"/>
        </p:xfrm>
        <a:graphic>
          <a:graphicData uri="http://schemas.openxmlformats.org/drawingml/2006/table">
            <a:tbl>
              <a:tblPr/>
              <a:tblGrid>
                <a:gridCol w="3268338"/>
                <a:gridCol w="1760862"/>
                <a:gridCol w="1752600"/>
              </a:tblGrid>
              <a:tr h="799462">
                <a:tc>
                  <a:txBody>
                    <a:bodyPr/>
                    <a:lstStyle/>
                    <a:p>
                      <a:pPr marL="88900" indent="0" algn="l" fontAlgn="ctr"/>
                      <a:r>
                        <a:rPr lang="it-IT" sz="18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Devianza Totale</a:t>
                      </a:r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/>
                      </a:r>
                      <a:br>
                        <a:rPr lang="it-IT" sz="1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</a:br>
                      <a:r>
                        <a:rPr lang="it-IT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somma </a:t>
                      </a:r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dei </a:t>
                      </a:r>
                      <a:r>
                        <a:rPr lang="it-IT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quadrati </a:t>
                      </a:r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degli scarti </a:t>
                      </a:r>
                      <a:r>
                        <a:rPr lang="it-IT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di ogni valore dalla</a:t>
                      </a:r>
                      <a:r>
                        <a:rPr lang="it-IT" sz="14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media generale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  gdl </a:t>
                      </a:r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= n-1 </a:t>
                      </a:r>
                      <a:br>
                        <a:rPr lang="pt-BR" sz="1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</a:br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  (</a:t>
                      </a:r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n = num. dati)</a:t>
                      </a:r>
                    </a:p>
                  </a:txBody>
                  <a:tcPr marL="9525" marR="9525" marT="95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</a:p>
                  </a:txBody>
                  <a:tcPr marL="9525" marR="9525" marT="95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7211">
                <a:tc>
                  <a:txBody>
                    <a:bodyPr/>
                    <a:lstStyle/>
                    <a:p>
                      <a:pPr marL="8890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Devianza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tra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i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en-US" sz="1800" b="1" i="0" u="none" strike="noStrike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gruppi</a:t>
                      </a: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</a:p>
                    <a:p>
                      <a:pPr marL="8890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somma dei quadrati degli scarti di ogni media di gruppo </a:t>
                      </a:r>
                      <a:r>
                        <a:rPr lang="en-US" sz="140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dalla</a:t>
                      </a:r>
                      <a:r>
                        <a:rPr lang="en-US" sz="14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media </a:t>
                      </a:r>
                      <a:r>
                        <a:rPr lang="en-US" sz="140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generale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7800" indent="0" algn="l" fontAlgn="ctr">
                        <a:tabLst>
                          <a:tab pos="177800" algn="l"/>
                        </a:tabLst>
                      </a:pPr>
                      <a:r>
                        <a:rPr lang="pt-BR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gdl </a:t>
                      </a:r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= </a:t>
                      </a:r>
                      <a:r>
                        <a:rPr lang="pt-BR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p-1                               </a:t>
                      </a:r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(p= num. gruppi)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en-US" sz="1800" b="1" i="0" u="none" strike="noStrike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Varianza</a:t>
                      </a: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en-US" sz="1800" b="1" i="0" u="none" strike="noStrike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tra</a:t>
                      </a: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96690">
                <a:tc>
                  <a:txBody>
                    <a:bodyPr/>
                    <a:lstStyle/>
                    <a:p>
                      <a:pPr marL="88900" indent="0" algn="l" fontAlgn="ctr"/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Devianza</a:t>
                      </a:r>
                      <a:r>
                        <a:rPr lang="en-US" sz="1800" b="1" i="0" u="none" strike="noStrike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i="0" u="none" strike="noStrike" kern="1200" dirty="0" err="1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interna</a:t>
                      </a:r>
                      <a:r>
                        <a:rPr lang="en-US" sz="1800" b="1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i="0" u="none" strike="noStrike" kern="1200" dirty="0" err="1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ai</a:t>
                      </a:r>
                      <a:r>
                        <a:rPr lang="en-US" sz="1800" b="1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i="0" u="none" strike="noStrike" kern="1200" dirty="0" err="1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gruppi</a:t>
                      </a:r>
                      <a:r>
                        <a:rPr lang="en-US" sz="1800" b="1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 (o </a:t>
                      </a:r>
                      <a:r>
                        <a:rPr lang="en-US" sz="1800" b="1" i="0" u="none" strike="noStrike" kern="1200" dirty="0" err="1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entro</a:t>
                      </a:r>
                      <a:r>
                        <a:rPr lang="en-US" sz="1800" b="1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i="0" u="none" strike="noStrike" kern="1200" dirty="0" err="1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r>
                        <a:rPr lang="en-US" sz="1800" b="1" i="0" u="none" strike="noStrike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i="0" u="none" strike="noStrike" kern="1200" dirty="0" err="1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gruppi</a:t>
                      </a:r>
                      <a:r>
                        <a:rPr lang="en-US" sz="1800" b="1" i="0" u="none" strike="noStrike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pPr marL="88900" indent="0" algn="l" fontAlgn="ctr"/>
                      <a:r>
                        <a:rPr lang="it-IT" sz="14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somma degli scarti al quadrato di ogni valore dalla media del suo gruppo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8900" indent="0" algn="l" fontAlgn="ctr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 </a:t>
                      </a:r>
                      <a:r>
                        <a:rPr lang="en-US" sz="1800" b="0" i="0" u="none" strike="noStrike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gdl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= 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n-p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en-US" sz="1800" b="1" i="0" u="none" strike="noStrike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Varianza</a:t>
                      </a: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en-US" sz="1800" b="1" i="0" u="none" strike="noStrike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nei</a:t>
                      </a:r>
                      <a:endParaRPr lang="en-US" sz="1800" b="1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algn="l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(o</a:t>
                      </a:r>
                      <a:r>
                        <a:rPr lang="en-US" sz="1800" b="1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en-US" sz="1800" b="1" i="0" u="none" strike="noStrike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entro</a:t>
                      </a: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)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1765" name="CasellaDiTesto 10"/>
          <p:cNvSpPr txBox="1">
            <a:spLocks noChangeArrowheads="1"/>
          </p:cNvSpPr>
          <p:nvPr/>
        </p:nvSpPr>
        <p:spPr bwMode="auto">
          <a:xfrm>
            <a:off x="1905000" y="4248150"/>
            <a:ext cx="57912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600"/>
              </a:spcBef>
            </a:pPr>
            <a:r>
              <a:rPr lang="it-IT" sz="2000"/>
              <a:t>F= Var</a:t>
            </a:r>
            <a:r>
              <a:rPr lang="it-IT" sz="2000" baseline="-25000"/>
              <a:t>TRA</a:t>
            </a:r>
            <a:r>
              <a:rPr lang="it-IT" sz="2000"/>
              <a:t>/ Var</a:t>
            </a:r>
            <a:r>
              <a:rPr lang="it-IT" sz="2000" baseline="-25000"/>
              <a:t>NEI</a:t>
            </a:r>
          </a:p>
        </p:txBody>
      </p:sp>
      <p:sp>
        <p:nvSpPr>
          <p:cNvPr id="31766" name="Freccia a destra 14"/>
          <p:cNvSpPr>
            <a:spLocks noChangeArrowheads="1"/>
          </p:cNvSpPr>
          <p:nvPr/>
        </p:nvSpPr>
        <p:spPr bwMode="auto">
          <a:xfrm>
            <a:off x="1066800" y="4191000"/>
            <a:ext cx="762000" cy="4572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it-IT"/>
          </a:p>
        </p:txBody>
      </p:sp>
      <p:sp>
        <p:nvSpPr>
          <p:cNvPr id="31767" name="Freccia a destra 15"/>
          <p:cNvSpPr>
            <a:spLocks noChangeArrowheads="1"/>
          </p:cNvSpPr>
          <p:nvPr/>
        </p:nvSpPr>
        <p:spPr bwMode="auto">
          <a:xfrm>
            <a:off x="1066800" y="5422710"/>
            <a:ext cx="762000" cy="4572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it-IT"/>
          </a:p>
        </p:txBody>
      </p:sp>
      <p:sp>
        <p:nvSpPr>
          <p:cNvPr id="17" name="CasellaDiTesto 16"/>
          <p:cNvSpPr txBox="1"/>
          <p:nvPr/>
        </p:nvSpPr>
        <p:spPr>
          <a:xfrm>
            <a:off x="1828800" y="4861718"/>
            <a:ext cx="6934200" cy="15541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spcBef>
                <a:spcPts val="600"/>
              </a:spcBef>
              <a:defRPr/>
            </a:pPr>
            <a:r>
              <a:rPr lang="it-IT" dirty="0"/>
              <a:t>Significatività del test </a:t>
            </a:r>
            <a:r>
              <a:rPr lang="it-IT" dirty="0">
                <a:sym typeface="Wingdings" pitchFamily="2" charset="2"/>
              </a:rPr>
              <a:t></a:t>
            </a:r>
            <a:r>
              <a:rPr lang="it-IT" dirty="0" err="1"/>
              <a:t>p-value</a:t>
            </a:r>
            <a:r>
              <a:rPr lang="it-IT" dirty="0"/>
              <a:t> :</a:t>
            </a:r>
          </a:p>
          <a:p>
            <a:pPr marL="88900" indent="-88900">
              <a:spcBef>
                <a:spcPts val="600"/>
              </a:spcBef>
              <a:defRPr/>
            </a:pPr>
            <a:r>
              <a:rPr lang="it-IT" dirty="0"/>
              <a:t>- se il </a:t>
            </a:r>
            <a:r>
              <a:rPr lang="it-IT" dirty="0" err="1"/>
              <a:t>p-value</a:t>
            </a:r>
            <a:r>
              <a:rPr lang="it-IT" dirty="0"/>
              <a:t> del test F </a:t>
            </a:r>
            <a:r>
              <a:rPr lang="it-IT" dirty="0" err="1"/>
              <a:t>è</a:t>
            </a:r>
            <a:r>
              <a:rPr lang="it-IT" dirty="0"/>
              <a:t> basso (&lt;</a:t>
            </a:r>
            <a:r>
              <a:rPr lang="el-GR" dirty="0"/>
              <a:t>α</a:t>
            </a:r>
            <a:r>
              <a:rPr lang="it-IT" dirty="0"/>
              <a:t>)</a:t>
            </a:r>
            <a:r>
              <a:rPr lang="it-IT" dirty="0">
                <a:sym typeface="Wingdings" pitchFamily="2" charset="2"/>
              </a:rPr>
              <a:t> le </a:t>
            </a:r>
            <a:r>
              <a:rPr lang="it-IT" dirty="0"/>
              <a:t>differenze riscontrate tra le medie sono significative</a:t>
            </a:r>
            <a:r>
              <a:rPr lang="it-IT" dirty="0">
                <a:sym typeface="Wingdings" pitchFamily="2" charset="2"/>
              </a:rPr>
              <a:t>rifiuto l’ipotesi nullaposso affermare l’esistenza di una relazione tra la variabile Y e la variabile X.</a:t>
            </a:r>
            <a:endParaRPr lang="en-US" dirty="0"/>
          </a:p>
        </p:txBody>
      </p:sp>
      <p:sp>
        <p:nvSpPr>
          <p:cNvPr id="8" name="AutoShape 2"/>
          <p:cNvSpPr>
            <a:spLocks noChangeArrowheads="1"/>
          </p:cNvSpPr>
          <p:nvPr/>
        </p:nvSpPr>
        <p:spPr bwMode="auto">
          <a:xfrm>
            <a:off x="8385948" y="6476998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0" name="AutoShape 2"/>
          <p:cNvSpPr>
            <a:spLocks noChangeArrowheads="1"/>
          </p:cNvSpPr>
          <p:nvPr/>
        </p:nvSpPr>
        <p:spPr bwMode="auto">
          <a:xfrm>
            <a:off x="7696200" y="6477000"/>
            <a:ext cx="355452" cy="290514"/>
          </a:xfrm>
          <a:prstGeom prst="homePlate">
            <a:avLst>
              <a:gd name="adj" fmla="val 13767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1" name="AutoShape 2"/>
          <p:cNvSpPr>
            <a:spLocks noChangeArrowheads="1"/>
          </p:cNvSpPr>
          <p:nvPr/>
        </p:nvSpPr>
        <p:spPr bwMode="auto">
          <a:xfrm>
            <a:off x="8055600" y="6476999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2" name="AutoShape 2"/>
          <p:cNvSpPr>
            <a:spLocks noChangeArrowheads="1"/>
          </p:cNvSpPr>
          <p:nvPr/>
        </p:nvSpPr>
        <p:spPr bwMode="auto">
          <a:xfrm>
            <a:off x="8719477" y="6477000"/>
            <a:ext cx="355452" cy="290514"/>
          </a:xfrm>
          <a:prstGeom prst="chevron">
            <a:avLst>
              <a:gd name="adj" fmla="val 16049"/>
            </a:avLst>
          </a:prstGeom>
          <a:solidFill>
            <a:schemeClr val="accent1">
              <a:lumMod val="90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91272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76200"/>
            <a:ext cx="8991600" cy="1143000"/>
          </a:xfrm>
        </p:spPr>
        <p:txBody>
          <a:bodyPr/>
          <a:lstStyle/>
          <a:p>
            <a:pPr algn="l" eaLnBrk="1" hangingPunct="1"/>
            <a:r>
              <a:rPr lang="it-IT" smtClean="0">
                <a:solidFill>
                  <a:srgbClr val="FF9900"/>
                </a:solidFill>
              </a:rPr>
              <a:t>PROC ANOVA – Sintassi generale</a:t>
            </a:r>
            <a:r>
              <a:rPr lang="it-IT" smtClean="0"/>
              <a:t> </a:t>
            </a:r>
            <a:endParaRPr lang="en-GB" sz="4000" smtClean="0"/>
          </a:p>
        </p:txBody>
      </p:sp>
      <p:sp>
        <p:nvSpPr>
          <p:cNvPr id="32771" name="Rettangolo 3"/>
          <p:cNvSpPr>
            <a:spLocks noChangeArrowheads="1"/>
          </p:cNvSpPr>
          <p:nvPr/>
        </p:nvSpPr>
        <p:spPr bwMode="auto">
          <a:xfrm>
            <a:off x="685800" y="1219200"/>
            <a:ext cx="76200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it-IT" sz="2800">
                <a:solidFill>
                  <a:srgbClr val="000000"/>
                </a:solidFill>
              </a:rPr>
              <a:t>Sia Y una variabile quantitativa e X una variabile qualitativa</a:t>
            </a:r>
          </a:p>
        </p:txBody>
      </p:sp>
      <p:sp>
        <p:nvSpPr>
          <p:cNvPr id="32772" name="Rectangle 8"/>
          <p:cNvSpPr>
            <a:spLocks noChangeArrowheads="1"/>
          </p:cNvSpPr>
          <p:nvPr/>
        </p:nvSpPr>
        <p:spPr bwMode="auto">
          <a:xfrm>
            <a:off x="762000" y="2438400"/>
            <a:ext cx="7162800" cy="267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400" b="1">
                <a:solidFill>
                  <a:srgbClr val="000080"/>
                </a:solidFill>
                <a:latin typeface="Courier New" pitchFamily="49" charset="0"/>
              </a:rPr>
              <a:t>PROC</a:t>
            </a:r>
            <a:r>
              <a:rPr lang="en-US" sz="2400" b="1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2400" b="1">
                <a:solidFill>
                  <a:srgbClr val="000080"/>
                </a:solidFill>
                <a:latin typeface="Courier New" pitchFamily="49" charset="0"/>
              </a:rPr>
              <a:t>ANOVA </a:t>
            </a:r>
            <a:r>
              <a:rPr lang="en-US" sz="2400" b="1">
                <a:solidFill>
                  <a:srgbClr val="0000FF"/>
                </a:solidFill>
                <a:latin typeface="Courier New" pitchFamily="49" charset="0"/>
              </a:rPr>
              <a:t>DATA</a:t>
            </a:r>
            <a:r>
              <a:rPr lang="en-US" sz="2400">
                <a:solidFill>
                  <a:srgbClr val="000000"/>
                </a:solidFill>
                <a:latin typeface="Courier New" pitchFamily="49" charset="0"/>
              </a:rPr>
              <a:t>=dataset</a:t>
            </a:r>
            <a:r>
              <a:rPr lang="en-US" sz="2400" b="1">
                <a:solidFill>
                  <a:srgbClr val="000000"/>
                </a:solidFill>
                <a:latin typeface="Courier New" pitchFamily="49" charset="0"/>
              </a:rPr>
              <a:t>;</a:t>
            </a:r>
          </a:p>
          <a:p>
            <a:r>
              <a:rPr lang="en-US" sz="2400">
                <a:solidFill>
                  <a:srgbClr val="0000FF"/>
                </a:solidFill>
                <a:latin typeface="Courier New" pitchFamily="49" charset="0"/>
              </a:rPr>
              <a:t> CLASS</a:t>
            </a:r>
            <a:r>
              <a:rPr lang="en-US" sz="2400">
                <a:solidFill>
                  <a:srgbClr val="000000"/>
                </a:solidFill>
                <a:latin typeface="Courier New" pitchFamily="49" charset="0"/>
              </a:rPr>
              <a:t> X; </a:t>
            </a:r>
          </a:p>
          <a:p>
            <a:r>
              <a:rPr lang="en-US" sz="2400">
                <a:solidFill>
                  <a:srgbClr val="0000FF"/>
                </a:solidFill>
                <a:latin typeface="Courier New" pitchFamily="49" charset="0"/>
              </a:rPr>
              <a:t> MODEL</a:t>
            </a:r>
            <a:r>
              <a:rPr lang="en-US" sz="2400">
                <a:solidFill>
                  <a:srgbClr val="000000"/>
                </a:solidFill>
                <a:latin typeface="Courier New" pitchFamily="49" charset="0"/>
              </a:rPr>
              <a:t> Y=X;</a:t>
            </a:r>
          </a:p>
          <a:p>
            <a:r>
              <a:rPr lang="en-US" sz="2400">
                <a:solidFill>
                  <a:srgbClr val="0000FF"/>
                </a:solidFill>
                <a:latin typeface="Courier New" pitchFamily="49" charset="0"/>
              </a:rPr>
              <a:t> MEANS</a:t>
            </a:r>
            <a:r>
              <a:rPr lang="en-US" sz="2400">
                <a:solidFill>
                  <a:srgbClr val="000000"/>
                </a:solidFill>
                <a:latin typeface="Courier New" pitchFamily="49" charset="0"/>
              </a:rPr>
              <a:t> X;</a:t>
            </a:r>
          </a:p>
          <a:p>
            <a:r>
              <a:rPr lang="en-US" sz="2400" b="1">
                <a:solidFill>
                  <a:srgbClr val="000080"/>
                </a:solidFill>
                <a:latin typeface="Courier New" pitchFamily="49" charset="0"/>
              </a:rPr>
              <a:t>RUN</a:t>
            </a:r>
            <a:r>
              <a:rPr lang="en-US" sz="2400" b="1">
                <a:solidFill>
                  <a:srgbClr val="000000"/>
                </a:solidFill>
                <a:latin typeface="Courier New" pitchFamily="49" charset="0"/>
              </a:rPr>
              <a:t>;</a:t>
            </a:r>
            <a:endParaRPr lang="en-US" sz="2400"/>
          </a:p>
        </p:txBody>
      </p:sp>
      <p:sp>
        <p:nvSpPr>
          <p:cNvPr id="5" name="AutoShape 2"/>
          <p:cNvSpPr>
            <a:spLocks noChangeArrowheads="1"/>
          </p:cNvSpPr>
          <p:nvPr/>
        </p:nvSpPr>
        <p:spPr bwMode="auto">
          <a:xfrm>
            <a:off x="8385948" y="6476998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6" name="AutoShape 2"/>
          <p:cNvSpPr>
            <a:spLocks noChangeArrowheads="1"/>
          </p:cNvSpPr>
          <p:nvPr/>
        </p:nvSpPr>
        <p:spPr bwMode="auto">
          <a:xfrm>
            <a:off x="7696200" y="6477000"/>
            <a:ext cx="355452" cy="290514"/>
          </a:xfrm>
          <a:prstGeom prst="homePlate">
            <a:avLst>
              <a:gd name="adj" fmla="val 13767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7" name="AutoShape 2"/>
          <p:cNvSpPr>
            <a:spLocks noChangeArrowheads="1"/>
          </p:cNvSpPr>
          <p:nvPr/>
        </p:nvSpPr>
        <p:spPr bwMode="auto">
          <a:xfrm>
            <a:off x="8055600" y="6476999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8" name="AutoShape 2"/>
          <p:cNvSpPr>
            <a:spLocks noChangeArrowheads="1"/>
          </p:cNvSpPr>
          <p:nvPr/>
        </p:nvSpPr>
        <p:spPr bwMode="auto">
          <a:xfrm>
            <a:off x="8719477" y="6477000"/>
            <a:ext cx="355452" cy="290514"/>
          </a:xfrm>
          <a:prstGeom prst="chevron">
            <a:avLst>
              <a:gd name="adj" fmla="val 16049"/>
            </a:avLst>
          </a:prstGeom>
          <a:solidFill>
            <a:schemeClr val="accent1">
              <a:lumMod val="90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5902919" y="5192167"/>
            <a:ext cx="2845305" cy="809406"/>
          </a:xfrm>
          <a:custGeom>
            <a:avLst/>
            <a:gdLst>
              <a:gd name="connsiteX0" fmla="*/ 134904 w 809405"/>
              <a:gd name="connsiteY0" fmla="*/ 0 h 3737168"/>
              <a:gd name="connsiteX1" fmla="*/ 674501 w 809405"/>
              <a:gd name="connsiteY1" fmla="*/ 0 h 3737168"/>
              <a:gd name="connsiteX2" fmla="*/ 809405 w 809405"/>
              <a:gd name="connsiteY2" fmla="*/ 134904 h 3737168"/>
              <a:gd name="connsiteX3" fmla="*/ 809405 w 809405"/>
              <a:gd name="connsiteY3" fmla="*/ 3737168 h 3737168"/>
              <a:gd name="connsiteX4" fmla="*/ 809405 w 809405"/>
              <a:gd name="connsiteY4" fmla="*/ 3737168 h 3737168"/>
              <a:gd name="connsiteX5" fmla="*/ 0 w 809405"/>
              <a:gd name="connsiteY5" fmla="*/ 3737168 h 3737168"/>
              <a:gd name="connsiteX6" fmla="*/ 0 w 809405"/>
              <a:gd name="connsiteY6" fmla="*/ 3737168 h 3737168"/>
              <a:gd name="connsiteX7" fmla="*/ 0 w 809405"/>
              <a:gd name="connsiteY7" fmla="*/ 134904 h 3737168"/>
              <a:gd name="connsiteX8" fmla="*/ 134904 w 809405"/>
              <a:gd name="connsiteY8" fmla="*/ 0 h 3737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09405" h="3737168">
                <a:moveTo>
                  <a:pt x="809405" y="622877"/>
                </a:moveTo>
                <a:lnTo>
                  <a:pt x="809405" y="3114291"/>
                </a:lnTo>
                <a:cubicBezTo>
                  <a:pt x="809405" y="3458293"/>
                  <a:pt x="796324" y="3737166"/>
                  <a:pt x="780187" y="3737166"/>
                </a:cubicBezTo>
                <a:lnTo>
                  <a:pt x="0" y="3737166"/>
                </a:lnTo>
                <a:lnTo>
                  <a:pt x="0" y="3737166"/>
                </a:lnTo>
                <a:lnTo>
                  <a:pt x="0" y="2"/>
                </a:lnTo>
                <a:lnTo>
                  <a:pt x="0" y="2"/>
                </a:lnTo>
                <a:lnTo>
                  <a:pt x="780187" y="2"/>
                </a:lnTo>
                <a:cubicBezTo>
                  <a:pt x="796324" y="2"/>
                  <a:pt x="809405" y="278875"/>
                  <a:pt x="809405" y="622877"/>
                </a:cubicBezTo>
                <a:close/>
              </a:path>
            </a:pathLst>
          </a:custGeom>
          <a:scene3d>
            <a:camera prst="orthographicFront"/>
            <a:lightRig rig="chilly" dir="t"/>
          </a:scene3d>
          <a:sp3d extrusionH="1700" prstMaterial="dkEdge">
            <a:bevelT w="25400" h="6350" prst="softRound"/>
            <a:bevelB w="0" h="0" prst="convex"/>
          </a:sp3d>
        </p:spPr>
        <p:style>
          <a:lnRef idx="1"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47651" tIns="163337" rIns="287162" bIns="163338" numCol="1" spcCol="1270" anchor="ctr" anchorCtr="0">
            <a:noAutofit/>
          </a:bodyPr>
          <a:lstStyle/>
          <a:p>
            <a:pPr marL="171450" lvl="1" indent="-171450" algn="l" defTabSz="7112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n-US" sz="1600" kern="1200" dirty="0" err="1" smtClean="0"/>
              <a:t>Indipendenza</a:t>
            </a:r>
            <a:r>
              <a:rPr lang="en-US" sz="1600" kern="1200" dirty="0" smtClean="0"/>
              <a:t> in media</a:t>
            </a:r>
            <a:endParaRPr lang="en-US" sz="1600" kern="1200" dirty="0"/>
          </a:p>
          <a:p>
            <a:pPr marL="171450" lvl="1" indent="-171450" algn="l" defTabSz="7112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n-US" sz="1600" kern="1200" dirty="0" smtClean="0"/>
              <a:t>Test F</a:t>
            </a:r>
            <a:endParaRPr lang="en-US" sz="1600" kern="1200" dirty="0"/>
          </a:p>
        </p:txBody>
      </p:sp>
      <p:sp>
        <p:nvSpPr>
          <p:cNvPr id="10" name="Freeform 9"/>
          <p:cNvSpPr/>
          <p:nvPr/>
        </p:nvSpPr>
        <p:spPr>
          <a:xfrm>
            <a:off x="3342605" y="4976187"/>
            <a:ext cx="2560314" cy="1241365"/>
          </a:xfrm>
          <a:custGeom>
            <a:avLst/>
            <a:gdLst>
              <a:gd name="connsiteX0" fmla="*/ 0 w 2560314"/>
              <a:gd name="connsiteY0" fmla="*/ 206898 h 1241365"/>
              <a:gd name="connsiteX1" fmla="*/ 206898 w 2560314"/>
              <a:gd name="connsiteY1" fmla="*/ 0 h 1241365"/>
              <a:gd name="connsiteX2" fmla="*/ 2353416 w 2560314"/>
              <a:gd name="connsiteY2" fmla="*/ 0 h 1241365"/>
              <a:gd name="connsiteX3" fmla="*/ 2560314 w 2560314"/>
              <a:gd name="connsiteY3" fmla="*/ 206898 h 1241365"/>
              <a:gd name="connsiteX4" fmla="*/ 2560314 w 2560314"/>
              <a:gd name="connsiteY4" fmla="*/ 1034467 h 1241365"/>
              <a:gd name="connsiteX5" fmla="*/ 2353416 w 2560314"/>
              <a:gd name="connsiteY5" fmla="*/ 1241365 h 1241365"/>
              <a:gd name="connsiteX6" fmla="*/ 206898 w 2560314"/>
              <a:gd name="connsiteY6" fmla="*/ 1241365 h 1241365"/>
              <a:gd name="connsiteX7" fmla="*/ 0 w 2560314"/>
              <a:gd name="connsiteY7" fmla="*/ 1034467 h 1241365"/>
              <a:gd name="connsiteX8" fmla="*/ 0 w 2560314"/>
              <a:gd name="connsiteY8" fmla="*/ 206898 h 12413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560314" h="1241365">
                <a:moveTo>
                  <a:pt x="0" y="206898"/>
                </a:moveTo>
                <a:cubicBezTo>
                  <a:pt x="0" y="92631"/>
                  <a:pt x="92631" y="0"/>
                  <a:pt x="206898" y="0"/>
                </a:cubicBezTo>
                <a:lnTo>
                  <a:pt x="2353416" y="0"/>
                </a:lnTo>
                <a:cubicBezTo>
                  <a:pt x="2467683" y="0"/>
                  <a:pt x="2560314" y="92631"/>
                  <a:pt x="2560314" y="206898"/>
                </a:cubicBezTo>
                <a:lnTo>
                  <a:pt x="2560314" y="1034467"/>
                </a:lnTo>
                <a:cubicBezTo>
                  <a:pt x="2560314" y="1148734"/>
                  <a:pt x="2467683" y="1241365"/>
                  <a:pt x="2353416" y="1241365"/>
                </a:cubicBezTo>
                <a:lnTo>
                  <a:pt x="206898" y="1241365"/>
                </a:lnTo>
                <a:cubicBezTo>
                  <a:pt x="92631" y="1241365"/>
                  <a:pt x="0" y="1148734"/>
                  <a:pt x="0" y="1034467"/>
                </a:cubicBezTo>
                <a:lnTo>
                  <a:pt x="0" y="206898"/>
                </a:lnTo>
                <a:close/>
              </a:path>
            </a:pathLst>
          </a:custGeom>
          <a:scene3d>
            <a:camera prst="orthographicFront"/>
            <a:lightRig rig="chilly" dir="t"/>
          </a:scene3d>
          <a:sp3d prstMaterial="translucentPowder">
            <a:bevelT w="127000" h="25400" prst="softRound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9178" tIns="94888" rIns="129178" bIns="94888" numCol="1" spcCol="1270" anchor="ctr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800" b="1" kern="1200" dirty="0" err="1" smtClean="0"/>
              <a:t>Una</a:t>
            </a:r>
            <a:r>
              <a:rPr lang="en-US" sz="1800" b="1" kern="1200" dirty="0" smtClean="0"/>
              <a:t> Qualitative e </a:t>
            </a:r>
            <a:r>
              <a:rPr lang="en-US" sz="1800" b="1" kern="1200" dirty="0" err="1" smtClean="0"/>
              <a:t>Una</a:t>
            </a:r>
            <a:r>
              <a:rPr lang="en-US" sz="1800" b="1" kern="1200" dirty="0" smtClean="0"/>
              <a:t> </a:t>
            </a:r>
            <a:r>
              <a:rPr lang="en-US" sz="1800" b="1" kern="1200" dirty="0" err="1" smtClean="0"/>
              <a:t>Quantitativa</a:t>
            </a:r>
            <a:r>
              <a:rPr lang="en-US" sz="1800" b="1" kern="1200" dirty="0" smtClean="0"/>
              <a:t> continua</a:t>
            </a:r>
            <a:endParaRPr lang="en-US" sz="1800" b="1" kern="1200" dirty="0"/>
          </a:p>
        </p:txBody>
      </p:sp>
    </p:spTree>
    <p:extLst>
      <p:ext uri="{BB962C8B-B14F-4D97-AF65-F5344CB8AC3E}">
        <p14:creationId xmlns:p14="http://schemas.microsoft.com/office/powerpoint/2010/main" val="35462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3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pPr eaLnBrk="1" hangingPunct="1"/>
            <a:r>
              <a:rPr lang="it-IT" smtClean="0">
                <a:solidFill>
                  <a:srgbClr val="FF9900"/>
                </a:solidFill>
              </a:rPr>
              <a:t>Esempio (1/2)</a:t>
            </a:r>
            <a:endParaRPr lang="en-US" smtClean="0">
              <a:solidFill>
                <a:srgbClr val="FF9900"/>
              </a:solidFill>
            </a:endParaRPr>
          </a:p>
        </p:txBody>
      </p:sp>
      <p:sp>
        <p:nvSpPr>
          <p:cNvPr id="33795" name="Rectangle 8"/>
          <p:cNvSpPr>
            <a:spLocks noChangeArrowheads="1"/>
          </p:cNvSpPr>
          <p:nvPr/>
        </p:nvSpPr>
        <p:spPr bwMode="auto">
          <a:xfrm>
            <a:off x="838200" y="2895600"/>
            <a:ext cx="7391400" cy="267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400" b="1">
                <a:solidFill>
                  <a:srgbClr val="000080"/>
                </a:solidFill>
                <a:latin typeface="Courier New" pitchFamily="49" charset="0"/>
              </a:rPr>
              <a:t>PROC</a:t>
            </a:r>
            <a:r>
              <a:rPr lang="en-US" sz="2400" b="1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2400" b="1">
                <a:solidFill>
                  <a:srgbClr val="000080"/>
                </a:solidFill>
                <a:latin typeface="Courier New" pitchFamily="49" charset="0"/>
              </a:rPr>
              <a:t>ANOVA </a:t>
            </a:r>
            <a:r>
              <a:rPr lang="en-US" sz="2400" b="1">
                <a:solidFill>
                  <a:srgbClr val="0000FF"/>
                </a:solidFill>
                <a:latin typeface="Courier New" pitchFamily="49" charset="0"/>
              </a:rPr>
              <a:t>DATA </a:t>
            </a:r>
            <a:r>
              <a:rPr lang="en-US" sz="2400">
                <a:solidFill>
                  <a:srgbClr val="000000"/>
                </a:solidFill>
                <a:latin typeface="Courier New" pitchFamily="49" charset="0"/>
              </a:rPr>
              <a:t>=corso.telefonia</a:t>
            </a:r>
            <a:r>
              <a:rPr lang="en-US" sz="2400" b="1">
                <a:solidFill>
                  <a:srgbClr val="000000"/>
                </a:solidFill>
                <a:latin typeface="Courier New" pitchFamily="49" charset="0"/>
              </a:rPr>
              <a:t>;</a:t>
            </a:r>
          </a:p>
          <a:p>
            <a:r>
              <a:rPr lang="en-US" sz="2400">
                <a:solidFill>
                  <a:srgbClr val="0000FF"/>
                </a:solidFill>
                <a:latin typeface="Courier New" pitchFamily="49" charset="0"/>
              </a:rPr>
              <a:t> CLASS</a:t>
            </a:r>
            <a:r>
              <a:rPr lang="en-US" sz="2400">
                <a:solidFill>
                  <a:srgbClr val="000000"/>
                </a:solidFill>
                <a:latin typeface="Courier New" pitchFamily="49" charset="0"/>
              </a:rPr>
              <a:t> operatore; </a:t>
            </a:r>
          </a:p>
          <a:p>
            <a:r>
              <a:rPr lang="en-US" sz="2400">
                <a:solidFill>
                  <a:srgbClr val="0000FF"/>
                </a:solidFill>
                <a:latin typeface="Courier New" pitchFamily="49" charset="0"/>
              </a:rPr>
              <a:t> MODEL</a:t>
            </a:r>
            <a:r>
              <a:rPr lang="en-US" sz="2400">
                <a:solidFill>
                  <a:srgbClr val="000000"/>
                </a:solidFill>
                <a:latin typeface="Courier New" pitchFamily="49" charset="0"/>
              </a:rPr>
              <a:t> soddisfazione_globale=operatore;</a:t>
            </a:r>
          </a:p>
          <a:p>
            <a:r>
              <a:rPr lang="en-US" sz="2400">
                <a:solidFill>
                  <a:srgbClr val="0000FF"/>
                </a:solidFill>
                <a:latin typeface="Courier New" pitchFamily="49" charset="0"/>
              </a:rPr>
              <a:t> MEANS</a:t>
            </a:r>
            <a:r>
              <a:rPr lang="en-US" sz="2400">
                <a:solidFill>
                  <a:srgbClr val="000000"/>
                </a:solidFill>
                <a:latin typeface="Courier New" pitchFamily="49" charset="0"/>
              </a:rPr>
              <a:t> operatore;</a:t>
            </a:r>
          </a:p>
          <a:p>
            <a:r>
              <a:rPr lang="en-US" sz="2400" b="1">
                <a:solidFill>
                  <a:srgbClr val="000080"/>
                </a:solidFill>
                <a:latin typeface="Courier New" pitchFamily="49" charset="0"/>
              </a:rPr>
              <a:t>RUN</a:t>
            </a:r>
            <a:r>
              <a:rPr lang="en-US" sz="2400" b="1">
                <a:solidFill>
                  <a:srgbClr val="000000"/>
                </a:solidFill>
                <a:latin typeface="Courier New" pitchFamily="49" charset="0"/>
              </a:rPr>
              <a:t>;</a:t>
            </a:r>
            <a:endParaRPr lang="en-US" sz="2400"/>
          </a:p>
        </p:txBody>
      </p:sp>
      <p:sp>
        <p:nvSpPr>
          <p:cNvPr id="33796" name="Text Box 3"/>
          <p:cNvSpPr txBox="1">
            <a:spLocks noChangeArrowheads="1"/>
          </p:cNvSpPr>
          <p:nvPr/>
        </p:nvSpPr>
        <p:spPr bwMode="auto">
          <a:xfrm>
            <a:off x="533400" y="1435100"/>
            <a:ext cx="8305800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it-IT" sz="2800"/>
              <a:t>C’è relazione tra la soddisfazione del cliente (SODDISFAZIONE_GLOBALE) e l’operatore telefonico da lui scelto (OPERATORE)?</a:t>
            </a:r>
          </a:p>
        </p:txBody>
      </p:sp>
      <p:sp>
        <p:nvSpPr>
          <p:cNvPr id="5" name="AutoShape 2"/>
          <p:cNvSpPr>
            <a:spLocks noChangeArrowheads="1"/>
          </p:cNvSpPr>
          <p:nvPr/>
        </p:nvSpPr>
        <p:spPr bwMode="auto">
          <a:xfrm>
            <a:off x="8385948" y="6476998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6" name="AutoShape 2"/>
          <p:cNvSpPr>
            <a:spLocks noChangeArrowheads="1"/>
          </p:cNvSpPr>
          <p:nvPr/>
        </p:nvSpPr>
        <p:spPr bwMode="auto">
          <a:xfrm>
            <a:off x="7696200" y="6477000"/>
            <a:ext cx="355452" cy="290514"/>
          </a:xfrm>
          <a:prstGeom prst="homePlate">
            <a:avLst>
              <a:gd name="adj" fmla="val 13767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7" name="AutoShape 2"/>
          <p:cNvSpPr>
            <a:spLocks noChangeArrowheads="1"/>
          </p:cNvSpPr>
          <p:nvPr/>
        </p:nvSpPr>
        <p:spPr bwMode="auto">
          <a:xfrm>
            <a:off x="8055600" y="6476999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8" name="AutoShape 2"/>
          <p:cNvSpPr>
            <a:spLocks noChangeArrowheads="1"/>
          </p:cNvSpPr>
          <p:nvPr/>
        </p:nvSpPr>
        <p:spPr bwMode="auto">
          <a:xfrm>
            <a:off x="8719477" y="6477000"/>
            <a:ext cx="355452" cy="290514"/>
          </a:xfrm>
          <a:prstGeom prst="chevron">
            <a:avLst>
              <a:gd name="adj" fmla="val 16049"/>
            </a:avLst>
          </a:prstGeom>
          <a:solidFill>
            <a:schemeClr val="accent1">
              <a:lumMod val="90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876643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3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pPr eaLnBrk="1" hangingPunct="1"/>
            <a:r>
              <a:rPr lang="it-IT" smtClean="0">
                <a:solidFill>
                  <a:srgbClr val="FF9900"/>
                </a:solidFill>
              </a:rPr>
              <a:t>Esempio (2/2)</a:t>
            </a:r>
            <a:endParaRPr lang="en-US" smtClean="0">
              <a:solidFill>
                <a:srgbClr val="FF9900"/>
              </a:solidFill>
            </a:endParaRPr>
          </a:p>
        </p:txBody>
      </p:sp>
      <p:sp>
        <p:nvSpPr>
          <p:cNvPr id="34819" name="Text Box 3"/>
          <p:cNvSpPr txBox="1">
            <a:spLocks noChangeArrowheads="1"/>
          </p:cNvSpPr>
          <p:nvPr/>
        </p:nvSpPr>
        <p:spPr bwMode="auto">
          <a:xfrm>
            <a:off x="381000" y="771525"/>
            <a:ext cx="83058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it-IT" sz="2800"/>
              <a:t>Output proc anova:   </a:t>
            </a:r>
            <a:endParaRPr lang="it-IT" sz="2800">
              <a:solidFill>
                <a:srgbClr val="FF0000"/>
              </a:solidFill>
            </a:endParaRPr>
          </a:p>
        </p:txBody>
      </p:sp>
      <p:sp>
        <p:nvSpPr>
          <p:cNvPr id="34820" name="Rectangle 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50784" rIns="50784" anchor="ctr">
            <a:spAutoFit/>
          </a:bodyPr>
          <a:lstStyle/>
          <a:p>
            <a:pPr eaLnBrk="0" hangingPunct="0"/>
            <a:r>
              <a:rPr lang="en-US">
                <a:solidFill>
                  <a:srgbClr val="002288"/>
                </a:solidFill>
                <a:cs typeface="Arial" charset="0"/>
              </a:rPr>
              <a:t/>
            </a:r>
            <a:br>
              <a:rPr lang="en-US">
                <a:solidFill>
                  <a:srgbClr val="002288"/>
                </a:solidFill>
                <a:cs typeface="Arial" charset="0"/>
              </a:rPr>
            </a:br>
            <a:endParaRPr lang="en-US">
              <a:solidFill>
                <a:srgbClr val="002288"/>
              </a:solidFill>
              <a:cs typeface="Arial" charset="0"/>
            </a:endParaRPr>
          </a:p>
          <a:p>
            <a:pPr eaLnBrk="0" hangingPunct="0">
              <a:spcBef>
                <a:spcPct val="0"/>
              </a:spcBef>
            </a:pPr>
            <a:r>
              <a:rPr lang="en-US">
                <a:solidFill>
                  <a:srgbClr val="002288"/>
                </a:solidFill>
                <a:cs typeface="Arial" charset="0"/>
              </a:rPr>
              <a:t/>
            </a:r>
            <a:br>
              <a:rPr lang="en-US">
                <a:solidFill>
                  <a:srgbClr val="002288"/>
                </a:solidFill>
                <a:cs typeface="Arial" charset="0"/>
              </a:rPr>
            </a:br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1524000" y="1828800"/>
          <a:ext cx="6705600" cy="1395412"/>
        </p:xfrm>
        <a:graphic>
          <a:graphicData uri="http://schemas.openxmlformats.org/drawingml/2006/table">
            <a:tbl>
              <a:tblPr/>
              <a:tblGrid>
                <a:gridCol w="1631834"/>
                <a:gridCol w="877624"/>
                <a:gridCol w="1480992"/>
                <a:gridCol w="1398714"/>
                <a:gridCol w="658218"/>
                <a:gridCol w="658218"/>
              </a:tblGrid>
              <a:tr h="547853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rgbClr val="002288"/>
                          </a:solidFill>
                          <a:latin typeface="Arial"/>
                        </a:rPr>
                        <a:t>Source</a:t>
                      </a:r>
                    </a:p>
                  </a:txBody>
                  <a:tcPr marL="9350" marR="9350" marT="93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>
                          <a:solidFill>
                            <a:srgbClr val="002288"/>
                          </a:solidFill>
                          <a:latin typeface="Arial"/>
                        </a:rPr>
                        <a:t>DF</a:t>
                      </a:r>
                    </a:p>
                  </a:txBody>
                  <a:tcPr marL="9350" marR="9350" marT="9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rgbClr val="002288"/>
                          </a:solidFill>
                          <a:latin typeface="Arial"/>
                        </a:rPr>
                        <a:t>Sum of Squares</a:t>
                      </a:r>
                    </a:p>
                  </a:txBody>
                  <a:tcPr marL="9350" marR="9350" marT="9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rgbClr val="002288"/>
                          </a:solidFill>
                          <a:latin typeface="Arial"/>
                        </a:rPr>
                        <a:t>Mean Square</a:t>
                      </a:r>
                    </a:p>
                  </a:txBody>
                  <a:tcPr marL="9350" marR="9350" marT="9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rgbClr val="002288"/>
                          </a:solidFill>
                          <a:latin typeface="Arial"/>
                        </a:rPr>
                        <a:t>F Value</a:t>
                      </a:r>
                    </a:p>
                  </a:txBody>
                  <a:tcPr marL="9350" marR="9350" marT="9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rgbClr val="002288"/>
                          </a:solidFill>
                          <a:latin typeface="Arial"/>
                        </a:rPr>
                        <a:t>Pr &gt; F</a:t>
                      </a:r>
                    </a:p>
                  </a:txBody>
                  <a:tcPr marL="9350" marR="9350" marT="9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7876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rgbClr val="002288"/>
                          </a:solidFill>
                          <a:latin typeface="Arial"/>
                        </a:rPr>
                        <a:t>Model</a:t>
                      </a:r>
                    </a:p>
                  </a:txBody>
                  <a:tcPr marL="9350" marR="9350" marT="93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i="0" u="none" strike="noStrike" dirty="0">
                          <a:solidFill>
                            <a:srgbClr val="002288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9350" marR="9350" marT="9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i="0" u="none" strike="noStrike" dirty="0">
                          <a:solidFill>
                            <a:srgbClr val="002288"/>
                          </a:solidFill>
                          <a:latin typeface="Arial"/>
                        </a:rPr>
                        <a:t>8.9317803</a:t>
                      </a:r>
                    </a:p>
                  </a:txBody>
                  <a:tcPr marL="9350" marR="9350" marT="9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i="0" u="none" strike="noStrike">
                          <a:solidFill>
                            <a:srgbClr val="002288"/>
                          </a:solidFill>
                          <a:latin typeface="Arial"/>
                        </a:rPr>
                        <a:t>2.9772601</a:t>
                      </a:r>
                    </a:p>
                  </a:txBody>
                  <a:tcPr marL="9350" marR="9350" marT="9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1" i="0" u="none" strike="noStrike" dirty="0">
                          <a:solidFill>
                            <a:srgbClr val="002288"/>
                          </a:solidFill>
                          <a:latin typeface="Arial"/>
                        </a:rPr>
                        <a:t>1.61</a:t>
                      </a:r>
                    </a:p>
                  </a:txBody>
                  <a:tcPr marL="9350" marR="9350" marT="9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1" i="0" u="none" strike="noStrike" dirty="0">
                          <a:solidFill>
                            <a:srgbClr val="002288"/>
                          </a:solidFill>
                          <a:latin typeface="Arial"/>
                        </a:rPr>
                        <a:t>0.1884</a:t>
                      </a:r>
                    </a:p>
                  </a:txBody>
                  <a:tcPr marL="9350" marR="9350" marT="9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7876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rgbClr val="002288"/>
                          </a:solidFill>
                          <a:latin typeface="Arial"/>
                        </a:rPr>
                        <a:t>Error</a:t>
                      </a:r>
                    </a:p>
                  </a:txBody>
                  <a:tcPr marL="9350" marR="9350" marT="93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i="0" u="none" strike="noStrike" dirty="0">
                          <a:solidFill>
                            <a:srgbClr val="002288"/>
                          </a:solidFill>
                          <a:latin typeface="Arial"/>
                        </a:rPr>
                        <a:t>231</a:t>
                      </a:r>
                    </a:p>
                  </a:txBody>
                  <a:tcPr marL="9350" marR="9350" marT="9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i="0" u="none" strike="noStrike" dirty="0">
                          <a:solidFill>
                            <a:srgbClr val="002288"/>
                          </a:solidFill>
                          <a:latin typeface="Arial"/>
                        </a:rPr>
                        <a:t>427.8086453</a:t>
                      </a:r>
                    </a:p>
                  </a:txBody>
                  <a:tcPr marL="9350" marR="9350" marT="9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i="0" u="none" strike="noStrike" dirty="0">
                          <a:solidFill>
                            <a:srgbClr val="002288"/>
                          </a:solidFill>
                          <a:latin typeface="Arial"/>
                        </a:rPr>
                        <a:t>1.8519855</a:t>
                      </a:r>
                    </a:p>
                  </a:txBody>
                  <a:tcPr marL="9350" marR="9350" marT="9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2288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350" marR="9350" marT="9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2288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350" marR="9350" marT="9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</a:tr>
              <a:tr h="290039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rgbClr val="002288"/>
                          </a:solidFill>
                          <a:latin typeface="Arial"/>
                        </a:rPr>
                        <a:t>Corrected Total</a:t>
                      </a:r>
                    </a:p>
                  </a:txBody>
                  <a:tcPr marL="9350" marR="9350" marT="93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i="0" u="none" strike="noStrike" dirty="0">
                          <a:solidFill>
                            <a:srgbClr val="002288"/>
                          </a:solidFill>
                          <a:latin typeface="Arial"/>
                        </a:rPr>
                        <a:t>234</a:t>
                      </a:r>
                    </a:p>
                  </a:txBody>
                  <a:tcPr marL="9350" marR="9350" marT="9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i="0" u="none" strike="noStrike" dirty="0">
                          <a:solidFill>
                            <a:srgbClr val="002288"/>
                          </a:solidFill>
                          <a:latin typeface="Arial"/>
                        </a:rPr>
                        <a:t>436.7404255</a:t>
                      </a:r>
                    </a:p>
                  </a:txBody>
                  <a:tcPr marL="9350" marR="9350" marT="9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>
                          <a:solidFill>
                            <a:srgbClr val="002288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350" marR="9350" marT="9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>
                          <a:solidFill>
                            <a:srgbClr val="002288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350" marR="9350" marT="9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>
                          <a:solidFill>
                            <a:srgbClr val="002288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350" marR="9350" marT="9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2133600" y="4343400"/>
          <a:ext cx="4991100" cy="1337184"/>
        </p:xfrm>
        <a:graphic>
          <a:graphicData uri="http://schemas.openxmlformats.org/drawingml/2006/table">
            <a:tbl>
              <a:tblPr/>
              <a:tblGrid>
                <a:gridCol w="1511300"/>
                <a:gridCol w="812800"/>
                <a:gridCol w="1371600"/>
                <a:gridCol w="1295400"/>
              </a:tblGrid>
              <a:tr h="222779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rgbClr val="002288"/>
                          </a:solidFill>
                          <a:latin typeface="Arial"/>
                        </a:rPr>
                        <a:t>Level of</a:t>
                      </a:r>
                    </a:p>
                  </a:txBody>
                  <a:tcPr marL="9525" marR="9525" marT="95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0F0F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>
                          <a:solidFill>
                            <a:srgbClr val="002288"/>
                          </a:solidFill>
                          <a:latin typeface="Arial"/>
                        </a:rPr>
                        <a:t>N</a:t>
                      </a:r>
                    </a:p>
                  </a:txBody>
                  <a:tcPr marL="9525" marR="9525" marT="950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>
                          <a:solidFill>
                            <a:srgbClr val="002288"/>
                          </a:solidFill>
                          <a:latin typeface="Arial"/>
                        </a:rPr>
                        <a:t>soddisfazione_globale</a:t>
                      </a:r>
                    </a:p>
                  </a:txBody>
                  <a:tcPr marL="9525" marR="9525" marT="950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22779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 err="1">
                          <a:solidFill>
                            <a:srgbClr val="002288"/>
                          </a:solidFill>
                          <a:latin typeface="Arial"/>
                        </a:rPr>
                        <a:t>operatore</a:t>
                      </a:r>
                      <a:endParaRPr lang="en-US" sz="1400" b="1" i="0" u="none" strike="noStrike" dirty="0">
                        <a:solidFill>
                          <a:srgbClr val="002288"/>
                        </a:solidFill>
                        <a:latin typeface="Arial"/>
                      </a:endParaRPr>
                    </a:p>
                  </a:txBody>
                  <a:tcPr marL="9525" marR="9525" marT="95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rgbClr val="002288"/>
                          </a:solidFill>
                          <a:latin typeface="Arial"/>
                        </a:rPr>
                        <a:t>Mean</a:t>
                      </a:r>
                    </a:p>
                  </a:txBody>
                  <a:tcPr marL="9525" marR="9525" marT="950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>
                          <a:solidFill>
                            <a:srgbClr val="002288"/>
                          </a:solidFill>
                          <a:latin typeface="Arial"/>
                        </a:rPr>
                        <a:t>Std Dev</a:t>
                      </a:r>
                    </a:p>
                  </a:txBody>
                  <a:tcPr marL="9525" marR="9525" marT="950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</a:tr>
              <a:tr h="222779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rgbClr val="002288"/>
                          </a:solidFill>
                          <a:latin typeface="Arial"/>
                        </a:rPr>
                        <a:t>Tim</a:t>
                      </a:r>
                    </a:p>
                  </a:txBody>
                  <a:tcPr marL="9525" marR="9525" marT="95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>
                          <a:solidFill>
                            <a:srgbClr val="002288"/>
                          </a:solidFill>
                          <a:latin typeface="Arial"/>
                        </a:rPr>
                        <a:t>55</a:t>
                      </a:r>
                    </a:p>
                  </a:txBody>
                  <a:tcPr marL="9525" marR="9525" marT="950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i="0" u="none" strike="noStrike">
                          <a:solidFill>
                            <a:srgbClr val="002288"/>
                          </a:solidFill>
                          <a:latin typeface="Arial"/>
                        </a:rPr>
                        <a:t>6.16363636</a:t>
                      </a:r>
                    </a:p>
                  </a:txBody>
                  <a:tcPr marL="9525" marR="9525" marT="950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i="0" u="none" strike="noStrike">
                          <a:solidFill>
                            <a:srgbClr val="002288"/>
                          </a:solidFill>
                          <a:latin typeface="Arial"/>
                        </a:rPr>
                        <a:t>1.33004645</a:t>
                      </a:r>
                    </a:p>
                  </a:txBody>
                  <a:tcPr marL="9525" marR="9525" marT="950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</a:tr>
              <a:tr h="222779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 err="1">
                          <a:solidFill>
                            <a:srgbClr val="002288"/>
                          </a:solidFill>
                          <a:latin typeface="Arial"/>
                        </a:rPr>
                        <a:t>Tre</a:t>
                      </a:r>
                      <a:endParaRPr lang="en-US" sz="1400" b="1" i="0" u="none" strike="noStrike" dirty="0">
                        <a:solidFill>
                          <a:srgbClr val="002288"/>
                        </a:solidFill>
                        <a:latin typeface="Arial"/>
                      </a:endParaRPr>
                    </a:p>
                  </a:txBody>
                  <a:tcPr marL="9525" marR="9525" marT="95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rgbClr val="002288"/>
                          </a:solidFill>
                          <a:latin typeface="Arial"/>
                        </a:rPr>
                        <a:t>12</a:t>
                      </a:r>
                    </a:p>
                  </a:txBody>
                  <a:tcPr marL="9525" marR="9525" marT="950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i="0" u="none" strike="noStrike">
                          <a:solidFill>
                            <a:srgbClr val="002288"/>
                          </a:solidFill>
                          <a:latin typeface="Arial"/>
                        </a:rPr>
                        <a:t>6.41666667</a:t>
                      </a:r>
                    </a:p>
                  </a:txBody>
                  <a:tcPr marL="9525" marR="9525" marT="950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i="0" u="none" strike="noStrike">
                          <a:solidFill>
                            <a:srgbClr val="002288"/>
                          </a:solidFill>
                          <a:latin typeface="Arial"/>
                        </a:rPr>
                        <a:t>1.31137217</a:t>
                      </a:r>
                    </a:p>
                  </a:txBody>
                  <a:tcPr marL="9525" marR="9525" marT="950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</a:tr>
              <a:tr h="222779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>
                          <a:solidFill>
                            <a:srgbClr val="002288"/>
                          </a:solidFill>
                          <a:latin typeface="Arial"/>
                        </a:rPr>
                        <a:t>Vodafone</a:t>
                      </a:r>
                    </a:p>
                  </a:txBody>
                  <a:tcPr marL="9525" marR="9525" marT="95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rgbClr val="002288"/>
                          </a:solidFill>
                          <a:latin typeface="Arial"/>
                        </a:rPr>
                        <a:t>153</a:t>
                      </a:r>
                    </a:p>
                  </a:txBody>
                  <a:tcPr marL="9525" marR="9525" marT="950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i="0" u="none" strike="noStrike">
                          <a:solidFill>
                            <a:srgbClr val="002288"/>
                          </a:solidFill>
                          <a:latin typeface="Arial"/>
                        </a:rPr>
                        <a:t>6.62745098</a:t>
                      </a:r>
                    </a:p>
                  </a:txBody>
                  <a:tcPr marL="9525" marR="9525" marT="950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i="0" u="none" strike="noStrike">
                          <a:solidFill>
                            <a:srgbClr val="002288"/>
                          </a:solidFill>
                          <a:latin typeface="Arial"/>
                        </a:rPr>
                        <a:t>1.29209313</a:t>
                      </a:r>
                    </a:p>
                  </a:txBody>
                  <a:tcPr marL="9525" marR="9525" marT="950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</a:tr>
              <a:tr h="222779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rgbClr val="002288"/>
                          </a:solidFill>
                          <a:latin typeface="Arial"/>
                        </a:rPr>
                        <a:t>Wind</a:t>
                      </a:r>
                    </a:p>
                  </a:txBody>
                  <a:tcPr marL="9525" marR="9525" marT="95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rgbClr val="002288"/>
                          </a:solidFill>
                          <a:latin typeface="Arial"/>
                        </a:rPr>
                        <a:t>15</a:t>
                      </a:r>
                    </a:p>
                  </a:txBody>
                  <a:tcPr marL="9525" marR="9525" marT="950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i="0" u="none" strike="noStrike" dirty="0">
                          <a:solidFill>
                            <a:srgbClr val="002288"/>
                          </a:solidFill>
                          <a:latin typeface="Arial"/>
                        </a:rPr>
                        <a:t>6.4</a:t>
                      </a:r>
                    </a:p>
                  </a:txBody>
                  <a:tcPr marL="9525" marR="9525" marT="950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i="0" u="none" strike="noStrike" dirty="0">
                          <a:solidFill>
                            <a:srgbClr val="002288"/>
                          </a:solidFill>
                          <a:latin typeface="Arial"/>
                        </a:rPr>
                        <a:t>2.06328448</a:t>
                      </a:r>
                    </a:p>
                  </a:txBody>
                  <a:tcPr marL="9525" marR="9525" marT="950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</a:tr>
            </a:tbl>
          </a:graphicData>
        </a:graphic>
      </p:graphicFrame>
      <p:sp>
        <p:nvSpPr>
          <p:cNvPr id="34893" name="Ovale 9"/>
          <p:cNvSpPr>
            <a:spLocks noChangeArrowheads="1"/>
          </p:cNvSpPr>
          <p:nvPr/>
        </p:nvSpPr>
        <p:spPr bwMode="auto">
          <a:xfrm>
            <a:off x="4038600" y="1674813"/>
            <a:ext cx="1447800" cy="520700"/>
          </a:xfrm>
          <a:prstGeom prst="ellipse">
            <a:avLst/>
          </a:prstGeom>
          <a:noFill/>
          <a:ln w="1905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endParaRPr lang="it-IT"/>
          </a:p>
        </p:txBody>
      </p:sp>
      <p:cxnSp>
        <p:nvCxnSpPr>
          <p:cNvPr id="34894" name="Connettore 2 11"/>
          <p:cNvCxnSpPr>
            <a:cxnSpLocks noChangeShapeType="1"/>
          </p:cNvCxnSpPr>
          <p:nvPr/>
        </p:nvCxnSpPr>
        <p:spPr bwMode="auto">
          <a:xfrm rot="5400000">
            <a:off x="4610101" y="1560512"/>
            <a:ext cx="228600" cy="3175"/>
          </a:xfrm>
          <a:prstGeom prst="straightConnector1">
            <a:avLst/>
          </a:prstGeom>
          <a:noFill/>
          <a:ln w="19050" algn="ctr">
            <a:solidFill>
              <a:srgbClr val="FF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4895" name="CasellaDiTesto 15"/>
          <p:cNvSpPr txBox="1">
            <a:spLocks noChangeArrowheads="1"/>
          </p:cNvSpPr>
          <p:nvPr/>
        </p:nvSpPr>
        <p:spPr bwMode="auto">
          <a:xfrm>
            <a:off x="3962400" y="1066800"/>
            <a:ext cx="1600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it-IT" dirty="0"/>
              <a:t>Devianza</a:t>
            </a:r>
            <a:endParaRPr lang="en-US" dirty="0"/>
          </a:p>
        </p:txBody>
      </p:sp>
      <p:sp>
        <p:nvSpPr>
          <p:cNvPr id="34896" name="Ovale 18"/>
          <p:cNvSpPr>
            <a:spLocks noChangeArrowheads="1"/>
          </p:cNvSpPr>
          <p:nvPr/>
        </p:nvSpPr>
        <p:spPr bwMode="auto">
          <a:xfrm>
            <a:off x="5486400" y="1676400"/>
            <a:ext cx="1447800" cy="519113"/>
          </a:xfrm>
          <a:prstGeom prst="ellipse">
            <a:avLst/>
          </a:prstGeom>
          <a:noFill/>
          <a:ln w="1905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endParaRPr lang="it-IT"/>
          </a:p>
        </p:txBody>
      </p:sp>
      <p:cxnSp>
        <p:nvCxnSpPr>
          <p:cNvPr id="34897" name="Connettore 2 19"/>
          <p:cNvCxnSpPr>
            <a:cxnSpLocks noChangeShapeType="1"/>
          </p:cNvCxnSpPr>
          <p:nvPr/>
        </p:nvCxnSpPr>
        <p:spPr bwMode="auto">
          <a:xfrm rot="5400000">
            <a:off x="6057901" y="1560512"/>
            <a:ext cx="228600" cy="3175"/>
          </a:xfrm>
          <a:prstGeom prst="straightConnector1">
            <a:avLst/>
          </a:prstGeom>
          <a:noFill/>
          <a:ln w="19050" algn="ctr">
            <a:solidFill>
              <a:srgbClr val="FF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4898" name="CasellaDiTesto 20"/>
          <p:cNvSpPr txBox="1">
            <a:spLocks noChangeArrowheads="1"/>
          </p:cNvSpPr>
          <p:nvPr/>
        </p:nvSpPr>
        <p:spPr bwMode="auto">
          <a:xfrm>
            <a:off x="5410200" y="1066800"/>
            <a:ext cx="1600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it-IT" dirty="0"/>
              <a:t>Varianza</a:t>
            </a:r>
            <a:endParaRPr lang="en-US" dirty="0"/>
          </a:p>
        </p:txBody>
      </p:sp>
      <p:sp>
        <p:nvSpPr>
          <p:cNvPr id="34899" name="Ovale 23"/>
          <p:cNvSpPr>
            <a:spLocks noChangeArrowheads="1"/>
          </p:cNvSpPr>
          <p:nvPr/>
        </p:nvSpPr>
        <p:spPr bwMode="auto">
          <a:xfrm>
            <a:off x="1828800" y="2362200"/>
            <a:ext cx="1066800" cy="228600"/>
          </a:xfrm>
          <a:prstGeom prst="ellipse">
            <a:avLst/>
          </a:prstGeom>
          <a:noFill/>
          <a:ln w="1905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endParaRPr lang="it-IT"/>
          </a:p>
        </p:txBody>
      </p:sp>
      <p:sp>
        <p:nvSpPr>
          <p:cNvPr id="34900" name="Ovale 24"/>
          <p:cNvSpPr>
            <a:spLocks noChangeArrowheads="1"/>
          </p:cNvSpPr>
          <p:nvPr/>
        </p:nvSpPr>
        <p:spPr bwMode="auto">
          <a:xfrm>
            <a:off x="1828800" y="2667000"/>
            <a:ext cx="1066800" cy="228600"/>
          </a:xfrm>
          <a:prstGeom prst="ellipse">
            <a:avLst/>
          </a:prstGeom>
          <a:noFill/>
          <a:ln w="1905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endParaRPr lang="it-IT"/>
          </a:p>
        </p:txBody>
      </p:sp>
      <p:cxnSp>
        <p:nvCxnSpPr>
          <p:cNvPr id="34901" name="Connettore 2 27"/>
          <p:cNvCxnSpPr>
            <a:cxnSpLocks noChangeShapeType="1"/>
          </p:cNvCxnSpPr>
          <p:nvPr/>
        </p:nvCxnSpPr>
        <p:spPr bwMode="auto">
          <a:xfrm>
            <a:off x="1143000" y="2819400"/>
            <a:ext cx="609600" cy="1588"/>
          </a:xfrm>
          <a:prstGeom prst="straightConnector1">
            <a:avLst/>
          </a:prstGeom>
          <a:noFill/>
          <a:ln w="19050" algn="ctr">
            <a:solidFill>
              <a:srgbClr val="FF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4902" name="Connettore 2 30"/>
          <p:cNvCxnSpPr>
            <a:cxnSpLocks noChangeShapeType="1"/>
          </p:cNvCxnSpPr>
          <p:nvPr/>
        </p:nvCxnSpPr>
        <p:spPr bwMode="auto">
          <a:xfrm>
            <a:off x="1143000" y="2514600"/>
            <a:ext cx="609600" cy="1588"/>
          </a:xfrm>
          <a:prstGeom prst="straightConnector1">
            <a:avLst/>
          </a:prstGeom>
          <a:noFill/>
          <a:ln w="19050" algn="ctr">
            <a:solidFill>
              <a:srgbClr val="FF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4903" name="CasellaDiTesto 31"/>
          <p:cNvSpPr txBox="1">
            <a:spLocks noChangeArrowheads="1"/>
          </p:cNvSpPr>
          <p:nvPr/>
        </p:nvSpPr>
        <p:spPr bwMode="auto">
          <a:xfrm>
            <a:off x="533400" y="2286000"/>
            <a:ext cx="609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it-IT" dirty="0"/>
              <a:t>Tra</a:t>
            </a:r>
            <a:endParaRPr lang="en-US" dirty="0"/>
          </a:p>
        </p:txBody>
      </p:sp>
      <p:sp>
        <p:nvSpPr>
          <p:cNvPr id="34904" name="CasellaDiTesto 32"/>
          <p:cNvSpPr txBox="1">
            <a:spLocks noChangeArrowheads="1"/>
          </p:cNvSpPr>
          <p:nvPr/>
        </p:nvSpPr>
        <p:spPr bwMode="auto">
          <a:xfrm>
            <a:off x="0" y="2590800"/>
            <a:ext cx="1447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it-IT"/>
              <a:t>Nei (Entro)</a:t>
            </a:r>
            <a:endParaRPr lang="en-US"/>
          </a:p>
        </p:txBody>
      </p:sp>
      <p:graphicFrame>
        <p:nvGraphicFramePr>
          <p:cNvPr id="42" name="Tabella 41"/>
          <p:cNvGraphicFramePr>
            <a:graphicFrameLocks noGrp="1"/>
          </p:cNvGraphicFramePr>
          <p:nvPr/>
        </p:nvGraphicFramePr>
        <p:xfrm>
          <a:off x="2095500" y="3429000"/>
          <a:ext cx="5295900" cy="676275"/>
        </p:xfrm>
        <a:graphic>
          <a:graphicData uri="http://schemas.openxmlformats.org/drawingml/2006/table">
            <a:tbl>
              <a:tblPr/>
              <a:tblGrid>
                <a:gridCol w="929050"/>
                <a:gridCol w="1014050"/>
                <a:gridCol w="1250706"/>
                <a:gridCol w="2102094"/>
              </a:tblGrid>
              <a:tr h="43815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rgbClr val="002288"/>
                          </a:solidFill>
                          <a:latin typeface="Arial"/>
                        </a:rPr>
                        <a:t>R-Square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 err="1">
                          <a:solidFill>
                            <a:srgbClr val="002288"/>
                          </a:solidFill>
                          <a:latin typeface="Arial"/>
                        </a:rPr>
                        <a:t>Coeff</a:t>
                      </a:r>
                      <a:r>
                        <a:rPr lang="en-US" sz="1400" b="1" i="0" u="none" strike="noStrike" dirty="0">
                          <a:solidFill>
                            <a:srgbClr val="002288"/>
                          </a:solidFill>
                          <a:latin typeface="Arial"/>
                        </a:rPr>
                        <a:t> </a:t>
                      </a:r>
                      <a:r>
                        <a:rPr lang="en-US" sz="1400" b="1" i="0" u="none" strike="noStrike" dirty="0" err="1">
                          <a:solidFill>
                            <a:srgbClr val="002288"/>
                          </a:solidFill>
                          <a:latin typeface="Arial"/>
                        </a:rPr>
                        <a:t>Var</a:t>
                      </a:r>
                      <a:endParaRPr lang="en-US" sz="1400" b="1" i="0" u="none" strike="noStrike" dirty="0">
                        <a:solidFill>
                          <a:srgbClr val="002288"/>
                        </a:solidFill>
                        <a:latin typeface="Arial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>
                          <a:solidFill>
                            <a:srgbClr val="002288"/>
                          </a:solidFill>
                          <a:latin typeface="Arial"/>
                        </a:rPr>
                        <a:t>Root MSE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 err="1">
                          <a:solidFill>
                            <a:srgbClr val="002288"/>
                          </a:solidFill>
                          <a:latin typeface="Arial"/>
                        </a:rPr>
                        <a:t>soddisfazione_globale</a:t>
                      </a:r>
                      <a:r>
                        <a:rPr lang="en-US" sz="1400" b="1" i="0" u="none" strike="noStrike" dirty="0">
                          <a:solidFill>
                            <a:srgbClr val="002288"/>
                          </a:solidFill>
                          <a:latin typeface="Arial"/>
                        </a:rPr>
                        <a:t> Mean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i="0" u="none" strike="noStrike" dirty="0">
                          <a:solidFill>
                            <a:srgbClr val="002288"/>
                          </a:solidFill>
                          <a:latin typeface="Arial"/>
                        </a:rPr>
                        <a:t>0.020451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i="0" u="none" strike="noStrike">
                          <a:solidFill>
                            <a:srgbClr val="002288"/>
                          </a:solidFill>
                          <a:latin typeface="Arial"/>
                        </a:rPr>
                        <a:t>20.9571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i="0" u="none" strike="noStrike">
                          <a:solidFill>
                            <a:srgbClr val="002288"/>
                          </a:solidFill>
                          <a:latin typeface="Arial"/>
                        </a:rPr>
                        <a:t>1.360877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i="0" u="none" strike="noStrike" dirty="0">
                          <a:solidFill>
                            <a:srgbClr val="002288"/>
                          </a:solidFill>
                          <a:latin typeface="Arial"/>
                        </a:rPr>
                        <a:t>6.493617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</a:tr>
            </a:tbl>
          </a:graphicData>
        </a:graphic>
      </p:graphicFrame>
      <p:sp>
        <p:nvSpPr>
          <p:cNvPr id="34922" name="Ovale 42"/>
          <p:cNvSpPr>
            <a:spLocks noChangeArrowheads="1"/>
          </p:cNvSpPr>
          <p:nvPr/>
        </p:nvSpPr>
        <p:spPr bwMode="auto">
          <a:xfrm>
            <a:off x="2057400" y="3886200"/>
            <a:ext cx="1066800" cy="228600"/>
          </a:xfrm>
          <a:prstGeom prst="ellipse">
            <a:avLst/>
          </a:prstGeom>
          <a:noFill/>
          <a:ln w="19050" algn="ctr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endParaRPr lang="it-IT"/>
          </a:p>
        </p:txBody>
      </p:sp>
      <p:cxnSp>
        <p:nvCxnSpPr>
          <p:cNvPr id="34923" name="Connettore 2 43"/>
          <p:cNvCxnSpPr>
            <a:cxnSpLocks noChangeShapeType="1"/>
          </p:cNvCxnSpPr>
          <p:nvPr/>
        </p:nvCxnSpPr>
        <p:spPr bwMode="auto">
          <a:xfrm>
            <a:off x="1295400" y="3873500"/>
            <a:ext cx="609600" cy="1588"/>
          </a:xfrm>
          <a:prstGeom prst="straightConnector1">
            <a:avLst/>
          </a:prstGeom>
          <a:noFill/>
          <a:ln w="19050" algn="ctr">
            <a:solidFill>
              <a:srgbClr val="0000FF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4924" name="CasellaDiTesto 44"/>
          <p:cNvSpPr txBox="1">
            <a:spLocks noChangeArrowheads="1"/>
          </p:cNvSpPr>
          <p:nvPr/>
        </p:nvSpPr>
        <p:spPr bwMode="auto">
          <a:xfrm>
            <a:off x="76200" y="3657600"/>
            <a:ext cx="1524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it-IT" dirty="0" err="1">
                <a:solidFill>
                  <a:srgbClr val="0000FF"/>
                </a:solidFill>
              </a:rPr>
              <a:t>eta</a:t>
            </a:r>
            <a:r>
              <a:rPr lang="it-IT" dirty="0">
                <a:solidFill>
                  <a:srgbClr val="0000FF"/>
                </a:solidFill>
              </a:rPr>
              <a:t> quadro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4925" name="CasellaDiTesto 46"/>
          <p:cNvSpPr txBox="1">
            <a:spLocks noChangeArrowheads="1"/>
          </p:cNvSpPr>
          <p:nvPr/>
        </p:nvSpPr>
        <p:spPr bwMode="auto">
          <a:xfrm>
            <a:off x="304800" y="5920770"/>
            <a:ext cx="8686800" cy="7848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it-IT" dirty="0"/>
              <a:t>Il p-</a:t>
            </a:r>
            <a:r>
              <a:rPr lang="it-IT" dirty="0" err="1"/>
              <a:t>value</a:t>
            </a:r>
            <a:r>
              <a:rPr lang="it-IT" dirty="0"/>
              <a:t> del test F è alto (&gt;</a:t>
            </a:r>
            <a:r>
              <a:rPr lang="el-GR" dirty="0"/>
              <a:t>α</a:t>
            </a:r>
            <a:r>
              <a:rPr lang="it-IT" dirty="0"/>
              <a:t>)</a:t>
            </a:r>
            <a:r>
              <a:rPr lang="it-IT" dirty="0">
                <a:sym typeface="Wingdings" pitchFamily="2" charset="2"/>
              </a:rPr>
              <a:t>accetto l’</a:t>
            </a:r>
            <a:r>
              <a:rPr lang="it-IT" dirty="0" err="1">
                <a:sym typeface="Wingdings" pitchFamily="2" charset="2"/>
              </a:rPr>
              <a:t>hp</a:t>
            </a:r>
            <a:r>
              <a:rPr lang="it-IT" dirty="0">
                <a:sym typeface="Wingdings" pitchFamily="2" charset="2"/>
              </a:rPr>
              <a:t> nulla di indipendenza in media</a:t>
            </a:r>
          </a:p>
          <a:p>
            <a:pPr eaLnBrk="1" hangingPunct="1"/>
            <a:r>
              <a:rPr lang="it-IT" dirty="0">
                <a:sym typeface="Wingdings" pitchFamily="2" charset="2"/>
              </a:rPr>
              <a:t>non esiste una relazione di dipendenza in media tra le due variabili</a:t>
            </a:r>
            <a:endParaRPr lang="en-US" dirty="0"/>
          </a:p>
        </p:txBody>
      </p:sp>
      <p:sp>
        <p:nvSpPr>
          <p:cNvPr id="24" name="AutoShape 2"/>
          <p:cNvSpPr>
            <a:spLocks noChangeArrowheads="1"/>
          </p:cNvSpPr>
          <p:nvPr/>
        </p:nvSpPr>
        <p:spPr bwMode="auto">
          <a:xfrm>
            <a:off x="8385948" y="6476998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5" name="AutoShape 2"/>
          <p:cNvSpPr>
            <a:spLocks noChangeArrowheads="1"/>
          </p:cNvSpPr>
          <p:nvPr/>
        </p:nvSpPr>
        <p:spPr bwMode="auto">
          <a:xfrm>
            <a:off x="7696200" y="6477000"/>
            <a:ext cx="355452" cy="290514"/>
          </a:xfrm>
          <a:prstGeom prst="homePlate">
            <a:avLst>
              <a:gd name="adj" fmla="val 13767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6" name="AutoShape 2"/>
          <p:cNvSpPr>
            <a:spLocks noChangeArrowheads="1"/>
          </p:cNvSpPr>
          <p:nvPr/>
        </p:nvSpPr>
        <p:spPr bwMode="auto">
          <a:xfrm>
            <a:off x="8055600" y="6476999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7" name="AutoShape 2"/>
          <p:cNvSpPr>
            <a:spLocks noChangeArrowheads="1"/>
          </p:cNvSpPr>
          <p:nvPr/>
        </p:nvSpPr>
        <p:spPr bwMode="auto">
          <a:xfrm>
            <a:off x="8719477" y="6477000"/>
            <a:ext cx="355452" cy="290514"/>
          </a:xfrm>
          <a:prstGeom prst="chevron">
            <a:avLst>
              <a:gd name="adj" fmla="val 16049"/>
            </a:avLst>
          </a:prstGeom>
          <a:solidFill>
            <a:schemeClr val="accent1">
              <a:lumMod val="90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0" name="CasellaDiTesto 20"/>
          <p:cNvSpPr txBox="1">
            <a:spLocks noChangeArrowheads="1"/>
          </p:cNvSpPr>
          <p:nvPr/>
        </p:nvSpPr>
        <p:spPr bwMode="auto">
          <a:xfrm>
            <a:off x="8098513" y="1871426"/>
            <a:ext cx="132951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it-IT" dirty="0" smtClean="0"/>
              <a:t>p-</a:t>
            </a:r>
            <a:r>
              <a:rPr lang="it-IT" dirty="0" err="1" smtClean="0"/>
              <a:t>value</a:t>
            </a:r>
            <a:endParaRPr lang="en-US" dirty="0"/>
          </a:p>
        </p:txBody>
      </p:sp>
      <p:sp>
        <p:nvSpPr>
          <p:cNvPr id="31" name="Ovale 18"/>
          <p:cNvSpPr>
            <a:spLocks noChangeArrowheads="1"/>
          </p:cNvSpPr>
          <p:nvPr/>
        </p:nvSpPr>
        <p:spPr bwMode="auto">
          <a:xfrm>
            <a:off x="7579401" y="2216943"/>
            <a:ext cx="689749" cy="519113"/>
          </a:xfrm>
          <a:prstGeom prst="ellipse">
            <a:avLst/>
          </a:prstGeom>
          <a:noFill/>
          <a:ln w="1905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/>
          <a:p>
            <a:endParaRPr lang="it-IT"/>
          </a:p>
        </p:txBody>
      </p:sp>
      <p:cxnSp>
        <p:nvCxnSpPr>
          <p:cNvPr id="32" name="Connettore 2 19"/>
          <p:cNvCxnSpPr>
            <a:cxnSpLocks noChangeShapeType="1"/>
          </p:cNvCxnSpPr>
          <p:nvPr/>
        </p:nvCxnSpPr>
        <p:spPr bwMode="auto">
          <a:xfrm flipH="1">
            <a:off x="8223781" y="2195515"/>
            <a:ext cx="187271" cy="90486"/>
          </a:xfrm>
          <a:prstGeom prst="straightConnector1">
            <a:avLst/>
          </a:prstGeom>
          <a:noFill/>
          <a:ln w="19050" algn="ctr">
            <a:solidFill>
              <a:srgbClr val="FF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3044097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93" grpId="0" animBg="1"/>
      <p:bldP spid="34895" grpId="0"/>
      <p:bldP spid="34896" grpId="0" animBg="1"/>
      <p:bldP spid="34898" grpId="0"/>
      <p:bldP spid="34899" grpId="0" animBg="1"/>
      <p:bldP spid="34900" grpId="0" animBg="1"/>
      <p:bldP spid="34903" grpId="0"/>
      <p:bldP spid="34904" grpId="0"/>
      <p:bldP spid="34922" grpId="0" animBg="1"/>
      <p:bldP spid="34924" grpId="0"/>
      <p:bldP spid="30" grpId="0"/>
      <p:bldP spid="31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it-IT" smtClean="0">
                <a:solidFill>
                  <a:srgbClr val="FF9900"/>
                </a:solidFill>
              </a:rPr>
              <a:t>Dataset</a:t>
            </a:r>
            <a:endParaRPr lang="en-GB" sz="4000" smtClean="0"/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381000" y="1066800"/>
            <a:ext cx="84582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it-IT" sz="2400"/>
              <a:t>Il dataset DENTI contiene dati sul consumo di dentifricio (di marca A e di marca B). Le variabili sono:</a:t>
            </a:r>
            <a:endParaRPr lang="en-US" sz="2400"/>
          </a:p>
        </p:txBody>
      </p:sp>
      <p:graphicFrame>
        <p:nvGraphicFramePr>
          <p:cNvPr id="16388" name="Object 2"/>
          <p:cNvGraphicFramePr>
            <a:graphicFrameLocks noGrp="1" noChangeAspect="1"/>
          </p:cNvGraphicFramePr>
          <p:nvPr>
            <p:ph idx="1"/>
          </p:nvPr>
        </p:nvGraphicFramePr>
        <p:xfrm>
          <a:off x="695325" y="1981200"/>
          <a:ext cx="7915275" cy="4525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3" name="Worksheet" r:id="rId3" imgW="8515962" imgH="4869179" progId="Excel.Sheet.8">
                  <p:embed/>
                </p:oleObj>
              </mc:Choice>
              <mc:Fallback>
                <p:oleObj name="Worksheet" r:id="rId3" imgW="8515962" imgH="4869179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5325" y="1981200"/>
                        <a:ext cx="7915275" cy="4525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 cap="flat" cmpd="sng" algn="ctr">
                            <a:solidFill>
                              <a:schemeClr val="tx1"/>
                            </a:solidFill>
                            <a:prstDash val="solid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78053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  <a:noFill/>
        </p:spPr>
        <p:txBody>
          <a:bodyPr/>
          <a:lstStyle/>
          <a:p>
            <a:pPr eaLnBrk="1" hangingPunct="1"/>
            <a:r>
              <a:rPr lang="it-IT" smtClean="0">
                <a:solidFill>
                  <a:srgbClr val="FF9900"/>
                </a:solidFill>
              </a:rPr>
              <a:t>Esercizi </a:t>
            </a:r>
            <a:endParaRPr lang="en-US" smtClean="0">
              <a:solidFill>
                <a:srgbClr val="FF9900"/>
              </a:solidFill>
            </a:endParaRPr>
          </a:p>
        </p:txBody>
      </p:sp>
      <p:sp>
        <p:nvSpPr>
          <p:cNvPr id="35843" name="Text Box 11"/>
          <p:cNvSpPr txBox="1">
            <a:spLocks noChangeArrowheads="1"/>
          </p:cNvSpPr>
          <p:nvPr/>
        </p:nvSpPr>
        <p:spPr bwMode="auto">
          <a:xfrm>
            <a:off x="609600" y="809625"/>
            <a:ext cx="7772400" cy="5694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Tx/>
              <a:buAutoNum type="arabicPeriod"/>
            </a:pPr>
            <a:r>
              <a:rPr lang="it-IT" sz="2800" dirty="0"/>
              <a:t>Testare se le variabili area geografica e sesso del data set DENTI sono statisticamente indipendenti</a:t>
            </a:r>
          </a:p>
          <a:p>
            <a:pPr eaLnBrk="1" hangingPunct="1">
              <a:buFontTx/>
              <a:buAutoNum type="arabicPeriod"/>
            </a:pPr>
            <a:r>
              <a:rPr lang="it-IT" sz="2800" dirty="0"/>
              <a:t>Testare l’ipotesi di indipendenza lineare tra le variabili consumo di dentifrici della marca A e numero di contatti pubblicitari totali del data set DENTI</a:t>
            </a:r>
          </a:p>
          <a:p>
            <a:pPr eaLnBrk="1" hangingPunct="1">
              <a:buFontTx/>
              <a:buAutoNum type="arabicPeriod"/>
            </a:pPr>
            <a:r>
              <a:rPr lang="it-IT" sz="2800" dirty="0"/>
              <a:t> Testare l’ipotesi di indipendenza in media tra la variabile consumo di dentifrici della marca A e area geografica e confrontarla con quella tra consumo di dentifrici della marca A e dimensione della città di residenza.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05015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1143000"/>
          </a:xfrm>
          <a:noFill/>
        </p:spPr>
        <p:txBody>
          <a:bodyPr/>
          <a:lstStyle/>
          <a:p>
            <a:pPr eaLnBrk="1" hangingPunct="1"/>
            <a:r>
              <a:rPr lang="it-IT" smtClean="0">
                <a:solidFill>
                  <a:srgbClr val="FF9900"/>
                </a:solidFill>
              </a:rPr>
              <a:t>Test per lo studio dell’associazione tra variabili</a:t>
            </a:r>
          </a:p>
        </p:txBody>
      </p:sp>
      <p:sp>
        <p:nvSpPr>
          <p:cNvPr id="281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5602" y="1524000"/>
            <a:ext cx="8143875" cy="4770438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  <a:defRPr/>
            </a:pPr>
            <a:endParaRPr lang="it-IT" sz="1900" dirty="0" smtClean="0">
              <a:solidFill>
                <a:schemeClr val="tx2"/>
              </a:solidFill>
            </a:endParaRPr>
          </a:p>
          <a:p>
            <a:pPr algn="just" eaLnBrk="1" hangingPunct="1">
              <a:lnSpc>
                <a:spcPct val="80000"/>
              </a:lnSpc>
              <a:defRPr/>
            </a:pPr>
            <a:r>
              <a:rPr lang="it-IT" sz="2200" dirty="0" smtClean="0">
                <a:solidFill>
                  <a:schemeClr val="tx2"/>
                </a:solidFill>
              </a:rPr>
              <a:t>Nella teoria dei test, il ricercatore fornisce ipotesi riguardo la distribuzione della popolazione; tali ipotesi sono </a:t>
            </a:r>
            <a:r>
              <a:rPr lang="it-IT" sz="2200" b="1" i="1" dirty="0" smtClean="0">
                <a:solidFill>
                  <a:schemeClr val="tx2"/>
                </a:solidFill>
              </a:rPr>
              <a:t>parametriche</a:t>
            </a:r>
            <a:r>
              <a:rPr lang="it-IT" sz="2200" dirty="0" smtClean="0">
                <a:solidFill>
                  <a:schemeClr val="tx2"/>
                </a:solidFill>
              </a:rPr>
              <a:t> se riguardano il valore di uno o più parametri della popolazione conoscendone la distribuzione a meno dei parametri stessi; </a:t>
            </a:r>
            <a:r>
              <a:rPr lang="it-IT" sz="2200" b="1" i="1" dirty="0" smtClean="0">
                <a:solidFill>
                  <a:schemeClr val="tx2"/>
                </a:solidFill>
              </a:rPr>
              <a:t>non parametriche</a:t>
            </a:r>
            <a:r>
              <a:rPr lang="it-IT" sz="2200" dirty="0" smtClean="0">
                <a:solidFill>
                  <a:schemeClr val="tx2"/>
                </a:solidFill>
              </a:rPr>
              <a:t> se prescindono dalla conoscenza della distribuzione della popolazione.</a:t>
            </a:r>
          </a:p>
          <a:p>
            <a:pPr algn="just" eaLnBrk="1" hangingPunct="1">
              <a:lnSpc>
                <a:spcPct val="80000"/>
              </a:lnSpc>
              <a:buFontTx/>
              <a:buNone/>
              <a:defRPr/>
            </a:pPr>
            <a:endParaRPr lang="it-IT" sz="2200" dirty="0" smtClean="0">
              <a:solidFill>
                <a:schemeClr val="tx2"/>
              </a:solidFill>
            </a:endParaRPr>
          </a:p>
          <a:p>
            <a:pPr algn="just" eaLnBrk="1" hangingPunct="1">
              <a:lnSpc>
                <a:spcPct val="80000"/>
              </a:lnSpc>
              <a:defRPr/>
            </a:pPr>
            <a:r>
              <a:rPr lang="it-IT" sz="2200" b="1" i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Obiettivo dei test</a:t>
            </a:r>
            <a:r>
              <a:rPr lang="it-IT" sz="22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:</a:t>
            </a:r>
            <a:r>
              <a:rPr lang="it-IT" sz="2200" dirty="0" smtClean="0">
                <a:solidFill>
                  <a:schemeClr val="tx2"/>
                </a:solidFill>
              </a:rPr>
              <a:t> come decidere se accettare o rifiutare un’ipotesi statistica alla luce di un risultato campionario. </a:t>
            </a:r>
          </a:p>
          <a:p>
            <a:pPr algn="just" eaLnBrk="1" hangingPunct="1">
              <a:lnSpc>
                <a:spcPct val="80000"/>
              </a:lnSpc>
              <a:buFontTx/>
              <a:buNone/>
              <a:defRPr/>
            </a:pPr>
            <a:r>
              <a:rPr lang="it-IT" sz="2200" dirty="0" smtClean="0">
                <a:solidFill>
                  <a:schemeClr val="tx2"/>
                </a:solidFill>
              </a:rPr>
              <a:t>     Esistono due ipotesi: </a:t>
            </a:r>
          </a:p>
          <a:p>
            <a:pPr lvl="1" algn="just" eaLnBrk="1" hangingPunct="1">
              <a:lnSpc>
                <a:spcPct val="80000"/>
              </a:lnSpc>
              <a:defRPr/>
            </a:pPr>
            <a:r>
              <a:rPr lang="it-IT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H</a:t>
            </a:r>
            <a:r>
              <a:rPr lang="it-IT" sz="2000" baseline="-25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0</a:t>
            </a:r>
            <a:r>
              <a:rPr lang="it-IT" sz="2000" baseline="-25000" dirty="0" smtClean="0"/>
              <a:t> </a:t>
            </a:r>
            <a:r>
              <a:rPr lang="it-IT" sz="2000" dirty="0" smtClean="0"/>
              <a:t>l’ipotesi nulla, cioè l’ipotesi che deve essere verificata</a:t>
            </a:r>
            <a:endParaRPr lang="it-IT" sz="2000" baseline="-25000" dirty="0" smtClean="0"/>
          </a:p>
          <a:p>
            <a:pPr lvl="1" algn="just" eaLnBrk="1" hangingPunct="1">
              <a:lnSpc>
                <a:spcPct val="80000"/>
              </a:lnSpc>
              <a:defRPr/>
            </a:pPr>
            <a:r>
              <a:rPr lang="it-IT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H</a:t>
            </a:r>
            <a:r>
              <a:rPr lang="it-IT" sz="2000" baseline="-25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1</a:t>
            </a:r>
            <a:r>
              <a:rPr lang="it-IT" sz="2000" baseline="-25000" dirty="0" smtClean="0"/>
              <a:t> </a:t>
            </a:r>
            <a:r>
              <a:rPr lang="it-IT" sz="2000" dirty="0" smtClean="0"/>
              <a:t>l’ipotesi alternativa la quale rappresenta, di fatto,</a:t>
            </a:r>
            <a:r>
              <a:rPr lang="en-US" sz="2000" dirty="0" smtClean="0"/>
              <a:t> </a:t>
            </a:r>
            <a:r>
              <a:rPr lang="it-IT" sz="2000" dirty="0" smtClean="0"/>
              <a:t>l’ipotesi che il ricercatore sta cercando di dimostrare.</a:t>
            </a:r>
          </a:p>
          <a:p>
            <a:pPr algn="just" eaLnBrk="1" hangingPunct="1">
              <a:lnSpc>
                <a:spcPct val="80000"/>
              </a:lnSpc>
              <a:buFontTx/>
              <a:buNone/>
              <a:defRPr/>
            </a:pPr>
            <a:r>
              <a:rPr lang="it-IT" sz="2200" dirty="0" smtClean="0">
                <a:solidFill>
                  <a:srgbClr val="008080"/>
                </a:solidFill>
              </a:rPr>
              <a:t> </a:t>
            </a:r>
          </a:p>
        </p:txBody>
      </p:sp>
      <p:sp>
        <p:nvSpPr>
          <p:cNvPr id="4" name="AutoShape 2"/>
          <p:cNvSpPr>
            <a:spLocks noChangeArrowheads="1"/>
          </p:cNvSpPr>
          <p:nvPr/>
        </p:nvSpPr>
        <p:spPr bwMode="auto">
          <a:xfrm>
            <a:off x="8385948" y="6476998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5" name="AutoShape 2"/>
          <p:cNvSpPr>
            <a:spLocks noChangeArrowheads="1"/>
          </p:cNvSpPr>
          <p:nvPr/>
        </p:nvSpPr>
        <p:spPr bwMode="auto">
          <a:xfrm>
            <a:off x="7696200" y="6477000"/>
            <a:ext cx="355452" cy="290514"/>
          </a:xfrm>
          <a:prstGeom prst="homePlate">
            <a:avLst>
              <a:gd name="adj" fmla="val 13767"/>
            </a:avLst>
          </a:prstGeom>
          <a:solidFill>
            <a:schemeClr val="accent1">
              <a:lumMod val="75000"/>
            </a:schemeClr>
          </a:solidFill>
          <a:ln w="9525" algn="ctr">
            <a:solidFill>
              <a:schemeClr val="accent1">
                <a:lumMod val="75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6" name="AutoShape 2"/>
          <p:cNvSpPr>
            <a:spLocks noChangeArrowheads="1"/>
          </p:cNvSpPr>
          <p:nvPr/>
        </p:nvSpPr>
        <p:spPr bwMode="auto">
          <a:xfrm>
            <a:off x="8055600" y="6476999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7" name="AutoShape 2"/>
          <p:cNvSpPr>
            <a:spLocks noChangeArrowheads="1"/>
          </p:cNvSpPr>
          <p:nvPr/>
        </p:nvSpPr>
        <p:spPr bwMode="auto">
          <a:xfrm>
            <a:off x="8719477" y="6477000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829633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7"/>
          <p:cNvSpPr>
            <a:spLocks noChangeArrowheads="1"/>
          </p:cNvSpPr>
          <p:nvPr/>
        </p:nvSpPr>
        <p:spPr bwMode="auto">
          <a:xfrm>
            <a:off x="7216627" y="4041360"/>
            <a:ext cx="1670050" cy="1012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>
              <a:spcBef>
                <a:spcPct val="0"/>
              </a:spcBef>
            </a:pPr>
            <a:r>
              <a:rPr lang="en-US" sz="2000" dirty="0" err="1"/>
              <a:t>Legenda</a:t>
            </a:r>
            <a:r>
              <a:rPr lang="en-US" sz="2000" dirty="0"/>
              <a:t>:</a:t>
            </a:r>
          </a:p>
          <a:p>
            <a:pPr algn="ctr" eaLnBrk="0" hangingPunct="0">
              <a:spcBef>
                <a:spcPct val="0"/>
              </a:spcBef>
            </a:pPr>
            <a:r>
              <a:rPr lang="en-US" sz="2000" b="1" dirty="0" err="1">
                <a:solidFill>
                  <a:srgbClr val="FF0000"/>
                </a:solidFill>
              </a:rPr>
              <a:t>Risultato</a:t>
            </a:r>
            <a:endParaRPr lang="en-US" sz="2000" b="1" dirty="0">
              <a:solidFill>
                <a:srgbClr val="FF0000"/>
              </a:solidFill>
            </a:endParaRPr>
          </a:p>
          <a:p>
            <a:pPr algn="ctr" eaLnBrk="0" hangingPunct="0">
              <a:spcBef>
                <a:spcPct val="0"/>
              </a:spcBef>
            </a:pPr>
            <a:r>
              <a:rPr lang="en-US" sz="2000" b="1" dirty="0">
                <a:solidFill>
                  <a:schemeClr val="hlink"/>
                </a:solidFill>
              </a:rPr>
              <a:t>(</a:t>
            </a:r>
            <a:r>
              <a:rPr lang="en-US" sz="2000" b="1" dirty="0" err="1">
                <a:solidFill>
                  <a:schemeClr val="hlink"/>
                </a:solidFill>
              </a:rPr>
              <a:t>Probabilit</a:t>
            </a:r>
            <a:r>
              <a:rPr lang="it-IT" sz="2000" b="1" dirty="0">
                <a:solidFill>
                  <a:schemeClr val="hlink"/>
                </a:solidFill>
              </a:rPr>
              <a:t>à</a:t>
            </a:r>
            <a:r>
              <a:rPr lang="en-US" sz="2000" b="1" dirty="0">
                <a:solidFill>
                  <a:schemeClr val="hlink"/>
                </a:solidFill>
              </a:rPr>
              <a:t>)</a:t>
            </a:r>
          </a:p>
        </p:txBody>
      </p:sp>
      <p:grpSp>
        <p:nvGrpSpPr>
          <p:cNvPr id="5123" name="Group 32"/>
          <p:cNvGrpSpPr>
            <a:grpSpLocks/>
          </p:cNvGrpSpPr>
          <p:nvPr/>
        </p:nvGrpSpPr>
        <p:grpSpPr bwMode="auto">
          <a:xfrm>
            <a:off x="609600" y="2297113"/>
            <a:ext cx="6169025" cy="4237037"/>
            <a:chOff x="1590" y="1104"/>
            <a:chExt cx="3886" cy="2669"/>
          </a:xfrm>
        </p:grpSpPr>
        <p:sp>
          <p:nvSpPr>
            <p:cNvPr id="5126" name="Rectangle 2"/>
            <p:cNvSpPr>
              <a:spLocks noChangeArrowheads="1"/>
            </p:cNvSpPr>
            <p:nvPr/>
          </p:nvSpPr>
          <p:spPr bwMode="auto">
            <a:xfrm>
              <a:off x="2592" y="1536"/>
              <a:ext cx="2880" cy="672"/>
            </a:xfrm>
            <a:prstGeom prst="rect">
              <a:avLst/>
            </a:prstGeom>
            <a:solidFill>
              <a:srgbClr val="FDE0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5127" name="Rectangle 3"/>
            <p:cNvSpPr>
              <a:spLocks noChangeArrowheads="1"/>
            </p:cNvSpPr>
            <p:nvPr/>
          </p:nvSpPr>
          <p:spPr bwMode="auto">
            <a:xfrm>
              <a:off x="1613" y="1872"/>
              <a:ext cx="989" cy="1878"/>
            </a:xfrm>
            <a:prstGeom prst="rect">
              <a:avLst/>
            </a:prstGeom>
            <a:solidFill>
              <a:srgbClr val="C7DA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5128" name="Rectangle 4"/>
            <p:cNvSpPr>
              <a:spLocks noChangeArrowheads="1"/>
            </p:cNvSpPr>
            <p:nvPr/>
          </p:nvSpPr>
          <p:spPr bwMode="auto">
            <a:xfrm>
              <a:off x="3168" y="1584"/>
              <a:ext cx="1574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 eaLnBrk="0" hangingPunct="0">
                <a:spcBef>
                  <a:spcPct val="0"/>
                </a:spcBef>
              </a:pPr>
              <a:r>
                <a:rPr lang="en-US" sz="2400" b="1">
                  <a:solidFill>
                    <a:srgbClr val="008000"/>
                  </a:solidFill>
                </a:rPr>
                <a:t>Stato di Natura</a:t>
              </a:r>
              <a:endParaRPr lang="en-US" sz="2400">
                <a:solidFill>
                  <a:srgbClr val="008000"/>
                </a:solidFill>
              </a:endParaRPr>
            </a:p>
          </p:txBody>
        </p:sp>
        <p:sp>
          <p:nvSpPr>
            <p:cNvPr id="5129" name="Rectangle 5"/>
            <p:cNvSpPr>
              <a:spLocks noChangeArrowheads="1"/>
            </p:cNvSpPr>
            <p:nvPr/>
          </p:nvSpPr>
          <p:spPr bwMode="auto">
            <a:xfrm>
              <a:off x="1590" y="1920"/>
              <a:ext cx="1021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>
                <a:spcBef>
                  <a:spcPct val="0"/>
                </a:spcBef>
              </a:pPr>
              <a:r>
                <a:rPr lang="en-US" sz="2400" b="1">
                  <a:solidFill>
                    <a:srgbClr val="008000"/>
                  </a:solidFill>
                </a:rPr>
                <a:t>Decisione</a:t>
              </a:r>
            </a:p>
          </p:txBody>
        </p:sp>
        <p:sp>
          <p:nvSpPr>
            <p:cNvPr id="5130" name="Rectangle 6"/>
            <p:cNvSpPr>
              <a:spLocks noChangeArrowheads="1"/>
            </p:cNvSpPr>
            <p:nvPr/>
          </p:nvSpPr>
          <p:spPr bwMode="auto">
            <a:xfrm>
              <a:off x="1768" y="2229"/>
              <a:ext cx="467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>
                <a:spcBef>
                  <a:spcPct val="0"/>
                </a:spcBef>
              </a:pPr>
              <a:r>
                <a:rPr lang="en-US" sz="2400"/>
                <a:t>Non</a:t>
              </a:r>
            </a:p>
          </p:txBody>
        </p:sp>
        <p:sp>
          <p:nvSpPr>
            <p:cNvPr id="5131" name="Rectangle 7"/>
            <p:cNvSpPr>
              <a:spLocks noChangeArrowheads="1"/>
            </p:cNvSpPr>
            <p:nvPr/>
          </p:nvSpPr>
          <p:spPr bwMode="auto">
            <a:xfrm>
              <a:off x="1682" y="2456"/>
              <a:ext cx="830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>
                <a:spcBef>
                  <a:spcPct val="0"/>
                </a:spcBef>
              </a:pPr>
              <a:r>
                <a:rPr lang="en-US" sz="2400"/>
                <a:t>Rifiutare</a:t>
              </a:r>
            </a:p>
          </p:txBody>
        </p:sp>
        <p:sp>
          <p:nvSpPr>
            <p:cNvPr id="5132" name="Rectangle 8"/>
            <p:cNvSpPr>
              <a:spLocks noChangeArrowheads="1"/>
            </p:cNvSpPr>
            <p:nvPr/>
          </p:nvSpPr>
          <p:spPr bwMode="auto">
            <a:xfrm>
              <a:off x="1866" y="2683"/>
              <a:ext cx="253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>
                <a:spcBef>
                  <a:spcPct val="0"/>
                </a:spcBef>
              </a:pPr>
              <a:r>
                <a:rPr lang="en-US" sz="2400" b="1"/>
                <a:t>H</a:t>
              </a:r>
            </a:p>
          </p:txBody>
        </p:sp>
        <p:sp>
          <p:nvSpPr>
            <p:cNvPr id="5133" name="Rectangle 9"/>
            <p:cNvSpPr>
              <a:spLocks noChangeArrowheads="1"/>
            </p:cNvSpPr>
            <p:nvPr/>
          </p:nvSpPr>
          <p:spPr bwMode="auto">
            <a:xfrm>
              <a:off x="2004" y="2769"/>
              <a:ext cx="185" cy="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>
                <a:spcBef>
                  <a:spcPct val="0"/>
                </a:spcBef>
              </a:pPr>
              <a:r>
                <a:rPr lang="en-US" sz="1600" b="1"/>
                <a:t>0</a:t>
              </a:r>
            </a:p>
          </p:txBody>
        </p:sp>
        <p:sp>
          <p:nvSpPr>
            <p:cNvPr id="5134" name="Rectangle 10"/>
            <p:cNvSpPr>
              <a:spLocks noChangeArrowheads="1"/>
            </p:cNvSpPr>
            <p:nvPr/>
          </p:nvSpPr>
          <p:spPr bwMode="auto">
            <a:xfrm>
              <a:off x="2832" y="2352"/>
              <a:ext cx="979" cy="5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>
                <a:spcBef>
                  <a:spcPct val="0"/>
                </a:spcBef>
              </a:pPr>
              <a:r>
                <a:rPr lang="en-US" sz="2400" b="1">
                  <a:solidFill>
                    <a:srgbClr val="FF0000"/>
                  </a:solidFill>
                </a:rPr>
                <a:t>No errore</a:t>
              </a:r>
            </a:p>
            <a:p>
              <a:pPr eaLnBrk="0" hangingPunct="0">
                <a:spcBef>
                  <a:spcPct val="0"/>
                </a:spcBef>
              </a:pPr>
              <a:r>
                <a:rPr lang="en-US" sz="2400" b="1"/>
                <a:t>  </a:t>
              </a:r>
              <a:r>
                <a:rPr lang="en-US" sz="2400" b="1">
                  <a:solidFill>
                    <a:schemeClr val="hlink"/>
                  </a:solidFill>
                </a:rPr>
                <a:t>(1 -  </a:t>
              </a:r>
              <a:r>
                <a:rPr lang="en-US" sz="2400" b="1" i="1">
                  <a:solidFill>
                    <a:schemeClr val="hlink"/>
                  </a:solidFill>
                </a:rPr>
                <a:t> </a:t>
              </a:r>
              <a:r>
                <a:rPr lang="en-US" sz="2400" b="1">
                  <a:solidFill>
                    <a:schemeClr val="hlink"/>
                  </a:solidFill>
                </a:rPr>
                <a:t> )</a:t>
              </a:r>
            </a:p>
          </p:txBody>
        </p:sp>
        <p:sp>
          <p:nvSpPr>
            <p:cNvPr id="5135" name="Rectangle 11"/>
            <p:cNvSpPr>
              <a:spLocks noChangeArrowheads="1"/>
            </p:cNvSpPr>
            <p:nvPr/>
          </p:nvSpPr>
          <p:spPr bwMode="auto">
            <a:xfrm>
              <a:off x="3290" y="2575"/>
              <a:ext cx="235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>
                <a:spcBef>
                  <a:spcPct val="0"/>
                </a:spcBef>
              </a:pPr>
              <a:r>
                <a:rPr lang="en-US" sz="2400" b="1">
                  <a:solidFill>
                    <a:schemeClr val="hlink"/>
                  </a:solidFill>
                  <a:latin typeface="Symbol" pitchFamily="18" charset="2"/>
                </a:rPr>
                <a:t>a</a:t>
              </a:r>
            </a:p>
          </p:txBody>
        </p:sp>
        <p:sp>
          <p:nvSpPr>
            <p:cNvPr id="5136" name="Rectangle 12"/>
            <p:cNvSpPr>
              <a:spLocks noChangeArrowheads="1"/>
            </p:cNvSpPr>
            <p:nvPr/>
          </p:nvSpPr>
          <p:spPr bwMode="auto">
            <a:xfrm>
              <a:off x="3980" y="2197"/>
              <a:ext cx="1434" cy="7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 eaLnBrk="0" hangingPunct="0">
                <a:spcBef>
                  <a:spcPct val="0"/>
                </a:spcBef>
              </a:pPr>
              <a:r>
                <a:rPr lang="en-US" sz="2400" b="1">
                  <a:solidFill>
                    <a:srgbClr val="FF0000"/>
                  </a:solidFill>
                </a:rPr>
                <a:t>Errore </a:t>
              </a:r>
              <a:br>
                <a:rPr lang="en-US" sz="2400" b="1">
                  <a:solidFill>
                    <a:srgbClr val="FF0000"/>
                  </a:solidFill>
                </a:rPr>
              </a:br>
              <a:r>
                <a:rPr lang="en-US" sz="2400" b="1">
                  <a:solidFill>
                    <a:srgbClr val="FF0000"/>
                  </a:solidFill>
                </a:rPr>
                <a:t>Secondo Tipo</a:t>
              </a:r>
              <a:r>
                <a:rPr lang="en-US" sz="2400" b="1"/>
                <a:t> </a:t>
              </a:r>
            </a:p>
            <a:p>
              <a:pPr algn="ctr" eaLnBrk="0" hangingPunct="0">
                <a:spcBef>
                  <a:spcPct val="0"/>
                </a:spcBef>
              </a:pPr>
              <a:r>
                <a:rPr lang="en-US" sz="2400" b="1">
                  <a:solidFill>
                    <a:schemeClr val="hlink"/>
                  </a:solidFill>
                </a:rPr>
                <a:t>( </a:t>
              </a:r>
              <a:r>
                <a:rPr lang="el-GR" sz="2400" b="1">
                  <a:solidFill>
                    <a:schemeClr val="hlink"/>
                  </a:solidFill>
                  <a:cs typeface="Arial" charset="0"/>
                  <a:sym typeface="Symbol" pitchFamily="18" charset="2"/>
                </a:rPr>
                <a:t>β</a:t>
              </a:r>
              <a:r>
                <a:rPr lang="en-US" sz="2400" b="1">
                  <a:solidFill>
                    <a:schemeClr val="hlink"/>
                  </a:solidFill>
                  <a:cs typeface="Arial" charset="0"/>
                  <a:sym typeface="Symbol" pitchFamily="18" charset="2"/>
                </a:rPr>
                <a:t> )</a:t>
              </a:r>
              <a:endParaRPr lang="en-US" sz="2400" b="1">
                <a:solidFill>
                  <a:schemeClr val="hlink"/>
                </a:solidFill>
              </a:endParaRPr>
            </a:p>
          </p:txBody>
        </p:sp>
        <p:sp>
          <p:nvSpPr>
            <p:cNvPr id="5137" name="Rectangle 13"/>
            <p:cNvSpPr>
              <a:spLocks noChangeArrowheads="1"/>
            </p:cNvSpPr>
            <p:nvPr/>
          </p:nvSpPr>
          <p:spPr bwMode="auto">
            <a:xfrm>
              <a:off x="1682" y="3024"/>
              <a:ext cx="830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>
                <a:spcBef>
                  <a:spcPct val="0"/>
                </a:spcBef>
              </a:pPr>
              <a:r>
                <a:rPr lang="en-US" sz="2400"/>
                <a:t>Rifiutare</a:t>
              </a:r>
            </a:p>
          </p:txBody>
        </p:sp>
        <p:sp>
          <p:nvSpPr>
            <p:cNvPr id="5138" name="Rectangle 14"/>
            <p:cNvSpPr>
              <a:spLocks noChangeArrowheads="1"/>
            </p:cNvSpPr>
            <p:nvPr/>
          </p:nvSpPr>
          <p:spPr bwMode="auto">
            <a:xfrm>
              <a:off x="1889" y="3243"/>
              <a:ext cx="253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>
                <a:spcBef>
                  <a:spcPct val="0"/>
                </a:spcBef>
              </a:pPr>
              <a:r>
                <a:rPr lang="en-US" sz="2400" b="1"/>
                <a:t>H</a:t>
              </a:r>
            </a:p>
          </p:txBody>
        </p:sp>
        <p:sp>
          <p:nvSpPr>
            <p:cNvPr id="5139" name="Rectangle 15"/>
            <p:cNvSpPr>
              <a:spLocks noChangeArrowheads="1"/>
            </p:cNvSpPr>
            <p:nvPr/>
          </p:nvSpPr>
          <p:spPr bwMode="auto">
            <a:xfrm>
              <a:off x="2028" y="3336"/>
              <a:ext cx="185" cy="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>
                <a:spcBef>
                  <a:spcPct val="0"/>
                </a:spcBef>
              </a:pPr>
              <a:r>
                <a:rPr lang="en-US" sz="1600" b="1"/>
                <a:t>0</a:t>
              </a:r>
            </a:p>
          </p:txBody>
        </p:sp>
        <p:sp>
          <p:nvSpPr>
            <p:cNvPr id="5140" name="Rectangle 16"/>
            <p:cNvSpPr>
              <a:spLocks noChangeArrowheads="1"/>
            </p:cNvSpPr>
            <p:nvPr/>
          </p:nvSpPr>
          <p:spPr bwMode="auto">
            <a:xfrm>
              <a:off x="2731" y="2981"/>
              <a:ext cx="1115" cy="7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 eaLnBrk="0" hangingPunct="0">
                <a:spcBef>
                  <a:spcPct val="0"/>
                </a:spcBef>
              </a:pPr>
              <a:r>
                <a:rPr lang="en-US" sz="2400" b="1">
                  <a:solidFill>
                    <a:srgbClr val="FF0000"/>
                  </a:solidFill>
                </a:rPr>
                <a:t>Errore </a:t>
              </a:r>
              <a:br>
                <a:rPr lang="en-US" sz="2400" b="1">
                  <a:solidFill>
                    <a:srgbClr val="FF0000"/>
                  </a:solidFill>
                </a:rPr>
              </a:br>
              <a:r>
                <a:rPr lang="en-US" sz="2400" b="1">
                  <a:solidFill>
                    <a:srgbClr val="FF0000"/>
                  </a:solidFill>
                </a:rPr>
                <a:t>Primo Tipo</a:t>
              </a:r>
            </a:p>
            <a:p>
              <a:pPr algn="ctr" eaLnBrk="0" hangingPunct="0">
                <a:spcBef>
                  <a:spcPct val="0"/>
                </a:spcBef>
              </a:pPr>
              <a:r>
                <a:rPr lang="en-US" sz="2400" b="1">
                  <a:solidFill>
                    <a:schemeClr val="hlink"/>
                  </a:solidFill>
                </a:rPr>
                <a:t>(    )</a:t>
              </a:r>
            </a:p>
          </p:txBody>
        </p:sp>
        <p:sp>
          <p:nvSpPr>
            <p:cNvPr id="5141" name="Rectangle 17"/>
            <p:cNvSpPr>
              <a:spLocks noChangeArrowheads="1"/>
            </p:cNvSpPr>
            <p:nvPr/>
          </p:nvSpPr>
          <p:spPr bwMode="auto">
            <a:xfrm>
              <a:off x="3168" y="3427"/>
              <a:ext cx="235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>
                <a:spcBef>
                  <a:spcPct val="0"/>
                </a:spcBef>
              </a:pPr>
              <a:r>
                <a:rPr lang="en-US" sz="2400" b="1">
                  <a:solidFill>
                    <a:schemeClr val="hlink"/>
                  </a:solidFill>
                  <a:latin typeface="Symbol" pitchFamily="18" charset="2"/>
                </a:rPr>
                <a:t>a</a:t>
              </a:r>
            </a:p>
          </p:txBody>
        </p:sp>
        <p:sp>
          <p:nvSpPr>
            <p:cNvPr id="5142" name="Rectangle 18"/>
            <p:cNvSpPr>
              <a:spLocks noChangeArrowheads="1"/>
            </p:cNvSpPr>
            <p:nvPr/>
          </p:nvSpPr>
          <p:spPr bwMode="auto">
            <a:xfrm>
              <a:off x="1632" y="1104"/>
              <a:ext cx="3840" cy="298"/>
            </a:xfrm>
            <a:prstGeom prst="rect">
              <a:avLst/>
            </a:prstGeom>
            <a:solidFill>
              <a:srgbClr val="FDE0BD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488" tIns="44450" rIns="90488" bIns="44450">
              <a:spAutoFit/>
            </a:bodyPr>
            <a:lstStyle/>
            <a:p>
              <a:pPr algn="ctr" eaLnBrk="0" hangingPunct="0">
                <a:spcBef>
                  <a:spcPct val="0"/>
                </a:spcBef>
              </a:pPr>
              <a:r>
                <a:rPr lang="en-US" sz="2400" b="1"/>
                <a:t>Possibili Risultati Verifica di Ipotesi</a:t>
              </a:r>
            </a:p>
          </p:txBody>
        </p:sp>
        <p:sp>
          <p:nvSpPr>
            <p:cNvPr id="5143" name="Line 20"/>
            <p:cNvSpPr>
              <a:spLocks noChangeShapeType="1"/>
            </p:cNvSpPr>
            <p:nvPr/>
          </p:nvSpPr>
          <p:spPr bwMode="auto">
            <a:xfrm>
              <a:off x="3917" y="1884"/>
              <a:ext cx="0" cy="184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44" name="Rectangle 21"/>
            <p:cNvSpPr>
              <a:spLocks noChangeArrowheads="1"/>
            </p:cNvSpPr>
            <p:nvPr/>
          </p:nvSpPr>
          <p:spPr bwMode="auto">
            <a:xfrm>
              <a:off x="1613" y="1536"/>
              <a:ext cx="3863" cy="2208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5145" name="Rectangle 22"/>
            <p:cNvSpPr>
              <a:spLocks noChangeArrowheads="1"/>
            </p:cNvSpPr>
            <p:nvPr/>
          </p:nvSpPr>
          <p:spPr bwMode="auto">
            <a:xfrm>
              <a:off x="4224" y="1920"/>
              <a:ext cx="900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>
                <a:spcBef>
                  <a:spcPct val="0"/>
                </a:spcBef>
              </a:pPr>
              <a:r>
                <a:rPr lang="en-US" sz="2400"/>
                <a:t> H</a:t>
              </a:r>
              <a:r>
                <a:rPr lang="en-US" sz="2400" baseline="-25000"/>
                <a:t>0</a:t>
              </a:r>
              <a:r>
                <a:rPr lang="en-US" sz="2400"/>
                <a:t> Falsa</a:t>
              </a:r>
            </a:p>
          </p:txBody>
        </p:sp>
        <p:sp>
          <p:nvSpPr>
            <p:cNvPr id="5146" name="Rectangle 23"/>
            <p:cNvSpPr>
              <a:spLocks noChangeArrowheads="1"/>
            </p:cNvSpPr>
            <p:nvPr/>
          </p:nvSpPr>
          <p:spPr bwMode="auto">
            <a:xfrm>
              <a:off x="2832" y="1920"/>
              <a:ext cx="836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>
                <a:spcBef>
                  <a:spcPct val="0"/>
                </a:spcBef>
              </a:pPr>
              <a:r>
                <a:rPr lang="en-US" sz="2400"/>
                <a:t> H</a:t>
              </a:r>
              <a:r>
                <a:rPr lang="en-US" sz="2400" baseline="-25000"/>
                <a:t>0</a:t>
              </a:r>
              <a:r>
                <a:rPr lang="en-US" sz="2400"/>
                <a:t> Vera</a:t>
              </a:r>
            </a:p>
          </p:txBody>
        </p:sp>
        <p:sp>
          <p:nvSpPr>
            <p:cNvPr id="5147" name="Line 24"/>
            <p:cNvSpPr>
              <a:spLocks noChangeShapeType="1"/>
            </p:cNvSpPr>
            <p:nvPr/>
          </p:nvSpPr>
          <p:spPr bwMode="auto">
            <a:xfrm>
              <a:off x="1632" y="1872"/>
              <a:ext cx="384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48" name="Line 25"/>
            <p:cNvSpPr>
              <a:spLocks noChangeShapeType="1"/>
            </p:cNvSpPr>
            <p:nvPr/>
          </p:nvSpPr>
          <p:spPr bwMode="auto">
            <a:xfrm>
              <a:off x="2592" y="1536"/>
              <a:ext cx="12" cy="223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49" name="Line 26"/>
            <p:cNvSpPr>
              <a:spLocks noChangeShapeType="1"/>
            </p:cNvSpPr>
            <p:nvPr/>
          </p:nvSpPr>
          <p:spPr bwMode="auto">
            <a:xfrm>
              <a:off x="1632" y="2976"/>
              <a:ext cx="384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50" name="Line 28"/>
            <p:cNvSpPr>
              <a:spLocks noChangeShapeType="1"/>
            </p:cNvSpPr>
            <p:nvPr/>
          </p:nvSpPr>
          <p:spPr bwMode="auto">
            <a:xfrm>
              <a:off x="1632" y="2208"/>
              <a:ext cx="384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51" name="Rectangle 29"/>
            <p:cNvSpPr>
              <a:spLocks noChangeArrowheads="1"/>
            </p:cNvSpPr>
            <p:nvPr/>
          </p:nvSpPr>
          <p:spPr bwMode="auto">
            <a:xfrm>
              <a:off x="4126" y="3105"/>
              <a:ext cx="1106" cy="5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 eaLnBrk="0" hangingPunct="0">
                <a:spcBef>
                  <a:spcPct val="0"/>
                </a:spcBef>
              </a:pPr>
              <a:r>
                <a:rPr lang="en-US" sz="2400" b="1">
                  <a:solidFill>
                    <a:schemeClr val="folHlink"/>
                  </a:solidFill>
                </a:rPr>
                <a:t> </a:t>
              </a:r>
              <a:r>
                <a:rPr lang="en-US" sz="2400" b="1">
                  <a:solidFill>
                    <a:srgbClr val="FF0000"/>
                  </a:solidFill>
                </a:rPr>
                <a:t>No Errore</a:t>
              </a:r>
              <a:r>
                <a:rPr lang="en-US" sz="2400" b="1"/>
                <a:t> </a:t>
              </a:r>
            </a:p>
            <a:p>
              <a:pPr algn="ctr" eaLnBrk="0" hangingPunct="0">
                <a:spcBef>
                  <a:spcPct val="0"/>
                </a:spcBef>
              </a:pPr>
              <a:r>
                <a:rPr lang="en-US" sz="2400" b="1">
                  <a:solidFill>
                    <a:schemeClr val="hlink"/>
                  </a:solidFill>
                </a:rPr>
                <a:t>( 1 - </a:t>
              </a:r>
              <a:r>
                <a:rPr lang="el-GR" sz="2400" b="1">
                  <a:solidFill>
                    <a:schemeClr val="hlink"/>
                  </a:solidFill>
                  <a:cs typeface="Arial" charset="0"/>
                  <a:sym typeface="Symbol" pitchFamily="18" charset="2"/>
                </a:rPr>
                <a:t>β</a:t>
              </a:r>
              <a:r>
                <a:rPr lang="en-US" sz="2400" b="1">
                  <a:solidFill>
                    <a:schemeClr val="hlink"/>
                  </a:solidFill>
                  <a:cs typeface="Arial" charset="0"/>
                  <a:sym typeface="Symbol" pitchFamily="18" charset="2"/>
                </a:rPr>
                <a:t> )</a:t>
              </a:r>
              <a:endParaRPr lang="en-US" sz="2400" b="1">
                <a:solidFill>
                  <a:schemeClr val="hlink"/>
                </a:solidFill>
              </a:endParaRPr>
            </a:p>
          </p:txBody>
        </p:sp>
      </p:grpSp>
      <p:sp>
        <p:nvSpPr>
          <p:cNvPr id="5124" name="Rectangle 30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1143000"/>
          </a:xfrm>
          <a:noFill/>
        </p:spPr>
        <p:txBody>
          <a:bodyPr/>
          <a:lstStyle/>
          <a:p>
            <a:pPr eaLnBrk="1" hangingPunct="1"/>
            <a:r>
              <a:rPr lang="it-IT" smtClean="0">
                <a:solidFill>
                  <a:srgbClr val="FF9900"/>
                </a:solidFill>
              </a:rPr>
              <a:t>Test per lo studio dell’associazione tra variabili</a:t>
            </a:r>
          </a:p>
        </p:txBody>
      </p:sp>
      <p:sp>
        <p:nvSpPr>
          <p:cNvPr id="5125" name="Rectangle 31"/>
          <p:cNvSpPr>
            <a:spLocks noGrp="1" noChangeArrowheads="1"/>
          </p:cNvSpPr>
          <p:nvPr>
            <p:ph type="body" sz="half" idx="1"/>
          </p:nvPr>
        </p:nvSpPr>
        <p:spPr>
          <a:xfrm>
            <a:off x="323850" y="1600200"/>
            <a:ext cx="8424863" cy="434975"/>
          </a:xfrm>
          <a:noFill/>
        </p:spPr>
        <p:txBody>
          <a:bodyPr/>
          <a:lstStyle/>
          <a:p>
            <a:pPr algn="just" eaLnBrk="1" hangingPunct="1"/>
            <a:r>
              <a:rPr lang="it-IT" sz="2800" smtClean="0"/>
              <a:t>Si può incorrere in due tipologie di errore:</a:t>
            </a:r>
          </a:p>
          <a:p>
            <a:pPr eaLnBrk="1" hangingPunct="1">
              <a:buFontTx/>
              <a:buNone/>
            </a:pPr>
            <a:endParaRPr lang="it-IT" sz="2200" smtClean="0"/>
          </a:p>
        </p:txBody>
      </p:sp>
      <p:sp>
        <p:nvSpPr>
          <p:cNvPr id="32" name="AutoShape 2"/>
          <p:cNvSpPr>
            <a:spLocks noChangeArrowheads="1"/>
          </p:cNvSpPr>
          <p:nvPr/>
        </p:nvSpPr>
        <p:spPr bwMode="auto">
          <a:xfrm>
            <a:off x="8385948" y="6476998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3" name="AutoShape 2"/>
          <p:cNvSpPr>
            <a:spLocks noChangeArrowheads="1"/>
          </p:cNvSpPr>
          <p:nvPr/>
        </p:nvSpPr>
        <p:spPr bwMode="auto">
          <a:xfrm>
            <a:off x="7696200" y="6477000"/>
            <a:ext cx="355452" cy="290514"/>
          </a:xfrm>
          <a:prstGeom prst="homePlate">
            <a:avLst>
              <a:gd name="adj" fmla="val 13767"/>
            </a:avLst>
          </a:prstGeom>
          <a:solidFill>
            <a:schemeClr val="accent1">
              <a:lumMod val="75000"/>
            </a:schemeClr>
          </a:solidFill>
          <a:ln w="9525" algn="ctr">
            <a:solidFill>
              <a:schemeClr val="accent1">
                <a:lumMod val="75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4" name="AutoShape 2"/>
          <p:cNvSpPr>
            <a:spLocks noChangeArrowheads="1"/>
          </p:cNvSpPr>
          <p:nvPr/>
        </p:nvSpPr>
        <p:spPr bwMode="auto">
          <a:xfrm>
            <a:off x="8055600" y="6476999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5" name="AutoShape 2"/>
          <p:cNvSpPr>
            <a:spLocks noChangeArrowheads="1"/>
          </p:cNvSpPr>
          <p:nvPr/>
        </p:nvSpPr>
        <p:spPr bwMode="auto">
          <a:xfrm>
            <a:off x="8719477" y="6477000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6825996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371600"/>
            <a:ext cx="9144000" cy="4648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000" b="1" dirty="0" err="1" smtClean="0"/>
              <a:t>Errore</a:t>
            </a:r>
            <a:r>
              <a:rPr lang="en-US" sz="2000" b="1" dirty="0" smtClean="0"/>
              <a:t> di Primo </a:t>
            </a:r>
            <a:r>
              <a:rPr lang="en-US" sz="2000" b="1" dirty="0" err="1" smtClean="0"/>
              <a:t>Tipo</a:t>
            </a:r>
            <a:r>
              <a:rPr lang="en-US" sz="2000" dirty="0" smtClean="0"/>
              <a:t>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err="1" smtClean="0"/>
              <a:t>Rifiutare</a:t>
            </a:r>
            <a:r>
              <a:rPr lang="en-US" sz="2000" dirty="0" smtClean="0"/>
              <a:t> </a:t>
            </a:r>
            <a:r>
              <a:rPr lang="en-US" sz="2000" dirty="0" err="1" smtClean="0"/>
              <a:t>un’ipotesi</a:t>
            </a:r>
            <a:r>
              <a:rPr lang="en-US" sz="2000" dirty="0" smtClean="0"/>
              <a:t> </a:t>
            </a:r>
            <a:r>
              <a:rPr lang="en-US" sz="2000" dirty="0" err="1" smtClean="0"/>
              <a:t>nulla</a:t>
            </a:r>
            <a:r>
              <a:rPr lang="en-US" sz="2000" dirty="0" smtClean="0"/>
              <a:t> </a:t>
            </a:r>
            <a:r>
              <a:rPr lang="en-US" sz="2000" dirty="0" err="1" smtClean="0"/>
              <a:t>vera</a:t>
            </a:r>
            <a:endParaRPr lang="en-US" sz="2000" dirty="0" smtClean="0"/>
          </a:p>
          <a:p>
            <a:pPr lvl="1" eaLnBrk="1" hangingPunct="1">
              <a:lnSpc>
                <a:spcPct val="90000"/>
              </a:lnSpc>
            </a:pPr>
            <a:r>
              <a:rPr lang="en-US" sz="2000" dirty="0" err="1" smtClean="0"/>
              <a:t>Considerato</a:t>
            </a:r>
            <a:r>
              <a:rPr lang="en-US" sz="2000" dirty="0" smtClean="0"/>
              <a:t> un </a:t>
            </a:r>
            <a:r>
              <a:rPr lang="en-US" sz="2000" dirty="0" err="1" smtClean="0"/>
              <a:t>tipo</a:t>
            </a:r>
            <a:r>
              <a:rPr lang="en-US" sz="2000" dirty="0" smtClean="0"/>
              <a:t> di </a:t>
            </a:r>
            <a:r>
              <a:rPr lang="en-US" sz="2000" dirty="0" err="1" smtClean="0"/>
              <a:t>errore</a:t>
            </a:r>
            <a:r>
              <a:rPr lang="en-US" sz="2000" dirty="0" smtClean="0"/>
              <a:t> molto </a:t>
            </a:r>
            <a:r>
              <a:rPr lang="en-US" sz="2000" dirty="0" err="1" smtClean="0"/>
              <a:t>serio</a:t>
            </a:r>
            <a:endParaRPr lang="en-US" sz="2000" dirty="0" smtClean="0"/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sz="2000" dirty="0" smtClean="0"/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US" sz="2000" dirty="0" smtClean="0"/>
          </a:p>
          <a:p>
            <a:pPr lvl="1" eaLnBrk="1" hangingPunct="1">
              <a:lnSpc>
                <a:spcPct val="20000"/>
              </a:lnSpc>
              <a:buFontTx/>
              <a:buNone/>
            </a:pPr>
            <a:endParaRPr lang="en-US" sz="2000" b="1" dirty="0" smtClean="0">
              <a:sym typeface="Symbol" pitchFamily="18" charset="2"/>
            </a:endParaRPr>
          </a:p>
          <a:p>
            <a:pPr lvl="2" eaLnBrk="1" hangingPunct="1">
              <a:lnSpc>
                <a:spcPct val="70000"/>
              </a:lnSpc>
            </a:pPr>
            <a:r>
              <a:rPr lang="en-US" sz="2000" dirty="0" err="1" smtClean="0"/>
              <a:t>Chiamato</a:t>
            </a:r>
            <a:r>
              <a:rPr lang="en-US" sz="2000" dirty="0" smtClean="0"/>
              <a:t> </a:t>
            </a:r>
            <a:r>
              <a:rPr lang="en-US" sz="2000" b="1" dirty="0" err="1" smtClean="0">
                <a:solidFill>
                  <a:srgbClr val="FF0000"/>
                </a:solidFill>
              </a:rPr>
              <a:t>livello</a:t>
            </a:r>
            <a:r>
              <a:rPr lang="en-US" sz="2000" b="1" dirty="0" smtClean="0">
                <a:solidFill>
                  <a:srgbClr val="FF0000"/>
                </a:solidFill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</a:rPr>
              <a:t>si</a:t>
            </a:r>
            <a:r>
              <a:rPr lang="en-US" sz="2000" b="1" dirty="0" smtClean="0">
                <a:solidFill>
                  <a:srgbClr val="FF0000"/>
                </a:solidFill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</a:rPr>
              <a:t>significativit</a:t>
            </a:r>
            <a:r>
              <a:rPr lang="it-IT" sz="2000" b="1" dirty="0" smtClean="0">
                <a:solidFill>
                  <a:srgbClr val="FF0000"/>
                </a:solidFill>
              </a:rPr>
              <a:t>à</a:t>
            </a:r>
            <a:r>
              <a:rPr lang="en-US" sz="2000" dirty="0" smtClean="0"/>
              <a:t> del test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dirty="0" err="1" smtClean="0"/>
              <a:t>Fissato</a:t>
            </a:r>
            <a:r>
              <a:rPr lang="en-US" sz="2000" dirty="0" smtClean="0"/>
              <a:t> a priori dal </a:t>
            </a:r>
            <a:r>
              <a:rPr lang="en-US" sz="2000" dirty="0" err="1" smtClean="0"/>
              <a:t>ricercatore</a:t>
            </a:r>
            <a:r>
              <a:rPr lang="en-US" sz="2000" dirty="0" smtClean="0"/>
              <a:t> (</a:t>
            </a:r>
            <a:r>
              <a:rPr lang="en-US" sz="2000" dirty="0" err="1" smtClean="0"/>
              <a:t>i</a:t>
            </a:r>
            <a:r>
              <a:rPr lang="en-US" sz="2000" dirty="0" smtClean="0"/>
              <a:t> </a:t>
            </a:r>
            <a:r>
              <a:rPr lang="en-US" sz="2000" dirty="0" err="1" smtClean="0"/>
              <a:t>valori</a:t>
            </a:r>
            <a:r>
              <a:rPr lang="en-US" sz="2000" dirty="0" smtClean="0"/>
              <a:t> </a:t>
            </a:r>
            <a:r>
              <a:rPr lang="en-US" sz="2000" dirty="0" err="1" smtClean="0"/>
              <a:t>comuni</a:t>
            </a:r>
            <a:r>
              <a:rPr lang="en-US" sz="2000" dirty="0" smtClean="0"/>
              <a:t> </a:t>
            </a:r>
            <a:r>
              <a:rPr lang="en-US" sz="2000" dirty="0" err="1" smtClean="0"/>
              <a:t>sono</a:t>
            </a:r>
            <a:r>
              <a:rPr lang="en-US" sz="2000" dirty="0" smtClean="0"/>
              <a:t> 0.01, 0.05, 0.10)</a:t>
            </a:r>
          </a:p>
          <a:p>
            <a:pPr lvl="2" eaLnBrk="1" hangingPunct="1">
              <a:lnSpc>
                <a:spcPct val="90000"/>
              </a:lnSpc>
            </a:pPr>
            <a:endParaRPr lang="en-US" sz="2000" dirty="0" smtClean="0"/>
          </a:p>
          <a:p>
            <a:pPr eaLnBrk="1" hangingPunct="1">
              <a:lnSpc>
                <a:spcPct val="90000"/>
              </a:lnSpc>
            </a:pPr>
            <a:r>
              <a:rPr lang="en-US" sz="2000" b="1" dirty="0" err="1" smtClean="0"/>
              <a:t>Errore</a:t>
            </a:r>
            <a:r>
              <a:rPr lang="en-US" sz="2000" b="1" dirty="0" smtClean="0"/>
              <a:t> di Secondo </a:t>
            </a:r>
            <a:r>
              <a:rPr lang="en-US" sz="2000" b="1" dirty="0" err="1" smtClean="0"/>
              <a:t>Tipo</a:t>
            </a:r>
            <a:endParaRPr lang="en-US" sz="2000" b="1" dirty="0" smtClean="0"/>
          </a:p>
          <a:p>
            <a:pPr lvl="1" eaLnBrk="1" hangingPunct="1">
              <a:lnSpc>
                <a:spcPct val="90000"/>
              </a:lnSpc>
            </a:pPr>
            <a:r>
              <a:rPr lang="en-US" sz="2200" dirty="0" smtClean="0"/>
              <a:t>Non </a:t>
            </a:r>
            <a:r>
              <a:rPr lang="en-US" sz="2200" dirty="0" err="1" smtClean="0"/>
              <a:t>rifiutare</a:t>
            </a:r>
            <a:r>
              <a:rPr lang="en-US" sz="2200" dirty="0" smtClean="0"/>
              <a:t> </a:t>
            </a:r>
            <a:r>
              <a:rPr lang="en-US" sz="2200" dirty="0" err="1" smtClean="0"/>
              <a:t>un’ipotesi</a:t>
            </a:r>
            <a:r>
              <a:rPr lang="en-US" sz="2200" dirty="0" smtClean="0"/>
              <a:t> </a:t>
            </a:r>
            <a:r>
              <a:rPr lang="en-US" sz="2200" dirty="0" err="1" smtClean="0"/>
              <a:t>nulla</a:t>
            </a:r>
            <a:r>
              <a:rPr lang="en-US" sz="2200" dirty="0" smtClean="0"/>
              <a:t> </a:t>
            </a:r>
            <a:r>
              <a:rPr lang="en-US" sz="2200" dirty="0" err="1" smtClean="0"/>
              <a:t>falsa</a:t>
            </a:r>
            <a:endParaRPr lang="en-US" sz="2200" dirty="0" smtClean="0"/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US" sz="2200" dirty="0" smtClean="0"/>
          </a:p>
          <a:p>
            <a:pPr lvl="2" eaLnBrk="1" hangingPunct="1">
              <a:lnSpc>
                <a:spcPct val="90000"/>
              </a:lnSpc>
            </a:pPr>
            <a:endParaRPr lang="en-US" sz="2000" dirty="0" smtClean="0"/>
          </a:p>
          <a:p>
            <a:pPr eaLnBrk="1" hangingPunct="1">
              <a:lnSpc>
                <a:spcPct val="90000"/>
              </a:lnSpc>
            </a:pPr>
            <a:r>
              <a:rPr lang="en-US" sz="2000" b="1" dirty="0" smtClean="0"/>
              <a:t>(1 – </a:t>
            </a:r>
            <a:r>
              <a:rPr lang="el-GR" sz="2000" b="1" dirty="0" smtClean="0">
                <a:sym typeface="Symbol" pitchFamily="18" charset="2"/>
              </a:rPr>
              <a:t>β</a:t>
            </a:r>
            <a:r>
              <a:rPr lang="it-IT" sz="2000" b="1" dirty="0" smtClean="0">
                <a:sym typeface="Symbol" pitchFamily="18" charset="2"/>
              </a:rPr>
              <a:t>)</a:t>
            </a:r>
            <a:r>
              <a:rPr lang="en-US" sz="2000" dirty="0" smtClean="0"/>
              <a:t> </a:t>
            </a:r>
            <a:r>
              <a:rPr lang="it-IT" sz="2000" dirty="0" smtClean="0"/>
              <a:t>è</a:t>
            </a:r>
            <a:r>
              <a:rPr lang="en-US" sz="2000" dirty="0" smtClean="0"/>
              <a:t> </a:t>
            </a:r>
            <a:r>
              <a:rPr lang="en-US" sz="2000" dirty="0" err="1" smtClean="0"/>
              <a:t>definito</a:t>
            </a:r>
            <a:r>
              <a:rPr lang="en-US" sz="2000" dirty="0" smtClean="0"/>
              <a:t> come la </a:t>
            </a:r>
            <a:r>
              <a:rPr lang="en-US" sz="2000" b="1" dirty="0" err="1" smtClean="0">
                <a:solidFill>
                  <a:srgbClr val="FF0000"/>
                </a:solidFill>
              </a:rPr>
              <a:t>potenza</a:t>
            </a:r>
            <a:r>
              <a:rPr lang="en-US" sz="2000" b="1" dirty="0" smtClean="0">
                <a:solidFill>
                  <a:srgbClr val="FF0000"/>
                </a:solidFill>
              </a:rPr>
              <a:t> del test</a:t>
            </a:r>
          </a:p>
          <a:p>
            <a:pPr lvl="2" eaLnBrk="1" hangingPunct="1">
              <a:lnSpc>
                <a:spcPct val="90000"/>
              </a:lnSpc>
              <a:buFontTx/>
              <a:buNone/>
            </a:pPr>
            <a:endParaRPr lang="en-US" sz="2000" dirty="0" smtClean="0"/>
          </a:p>
        </p:txBody>
      </p:sp>
      <p:sp>
        <p:nvSpPr>
          <p:cNvPr id="6147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1143000"/>
          </a:xfrm>
          <a:noFill/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it-IT" smtClean="0">
                <a:solidFill>
                  <a:srgbClr val="FF9900"/>
                </a:solidFill>
              </a:rPr>
              <a:t>Test per lo studio dell’associazione tra variabili</a:t>
            </a:r>
          </a:p>
        </p:txBody>
      </p:sp>
      <p:sp>
        <p:nvSpPr>
          <p:cNvPr id="6148" name="Rectangle 7"/>
          <p:cNvSpPr>
            <a:spLocks noChangeArrowheads="1"/>
          </p:cNvSpPr>
          <p:nvPr/>
        </p:nvSpPr>
        <p:spPr bwMode="auto">
          <a:xfrm>
            <a:off x="609600" y="4953000"/>
            <a:ext cx="5715000" cy="381000"/>
          </a:xfrm>
          <a:prstGeom prst="rect">
            <a:avLst/>
          </a:prstGeom>
          <a:solidFill>
            <a:srgbClr val="FDE0BD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La </a:t>
            </a:r>
            <a:r>
              <a:rPr lang="en-US" sz="2000" dirty="0" err="1"/>
              <a:t>probabilit</a:t>
            </a:r>
            <a:r>
              <a:rPr lang="it-IT" sz="2000" dirty="0"/>
              <a:t>à</a:t>
            </a:r>
            <a:r>
              <a:rPr lang="en-US" sz="2000" dirty="0"/>
              <a:t> </a:t>
            </a:r>
            <a:r>
              <a:rPr lang="en-US" sz="2000" dirty="0" err="1"/>
              <a:t>dell’errore</a:t>
            </a:r>
            <a:r>
              <a:rPr lang="en-US" sz="2000" dirty="0"/>
              <a:t> di secondo </a:t>
            </a:r>
            <a:r>
              <a:rPr lang="en-US" sz="2000" dirty="0" err="1"/>
              <a:t>tipo</a:t>
            </a:r>
            <a:r>
              <a:rPr lang="en-US" sz="2000" dirty="0"/>
              <a:t> </a:t>
            </a:r>
            <a:r>
              <a:rPr lang="it-IT" sz="2000" dirty="0"/>
              <a:t>è</a:t>
            </a:r>
            <a:r>
              <a:rPr lang="en-US" sz="2000" dirty="0"/>
              <a:t>  </a:t>
            </a:r>
            <a:r>
              <a:rPr lang="el-GR" sz="2000" dirty="0"/>
              <a:t>β</a:t>
            </a:r>
            <a:r>
              <a:rPr lang="it-IT" sz="2000" dirty="0"/>
              <a:t>  </a:t>
            </a:r>
            <a:endParaRPr lang="en-US" sz="2000" dirty="0"/>
          </a:p>
        </p:txBody>
      </p:sp>
      <p:sp>
        <p:nvSpPr>
          <p:cNvPr id="6149" name="Rectangle 8"/>
          <p:cNvSpPr>
            <a:spLocks noChangeArrowheads="1"/>
          </p:cNvSpPr>
          <p:nvPr/>
        </p:nvSpPr>
        <p:spPr bwMode="auto">
          <a:xfrm>
            <a:off x="685800" y="2590800"/>
            <a:ext cx="5561013" cy="381000"/>
          </a:xfrm>
          <a:prstGeom prst="rect">
            <a:avLst/>
          </a:prstGeom>
          <a:solidFill>
            <a:srgbClr val="FDE0BD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lvl="1" algn="ctr">
              <a:spcBef>
                <a:spcPct val="20000"/>
              </a:spcBef>
            </a:pPr>
            <a:endParaRPr lang="en-US" sz="2000"/>
          </a:p>
          <a:p>
            <a:pPr lvl="1" algn="ctr">
              <a:spcBef>
                <a:spcPct val="20000"/>
              </a:spcBef>
            </a:pPr>
            <a:r>
              <a:rPr lang="en-US" sz="2000"/>
              <a:t>La probabilit</a:t>
            </a:r>
            <a:r>
              <a:rPr lang="it-IT" sz="2000"/>
              <a:t>à</a:t>
            </a:r>
            <a:r>
              <a:rPr lang="en-US" sz="2000"/>
              <a:t> dell’errore di primo tipo </a:t>
            </a:r>
            <a:r>
              <a:rPr lang="it-IT" sz="2000"/>
              <a:t>è</a:t>
            </a:r>
            <a:r>
              <a:rPr lang="en-US" sz="2000"/>
              <a:t> </a:t>
            </a:r>
            <a:r>
              <a:rPr lang="en-US" sz="2000" b="1">
                <a:sym typeface="Symbol" pitchFamily="18" charset="2"/>
              </a:rPr>
              <a:t></a:t>
            </a:r>
          </a:p>
          <a:p>
            <a:pPr algn="ctr"/>
            <a:endParaRPr lang="en-US"/>
          </a:p>
        </p:txBody>
      </p:sp>
      <p:sp>
        <p:nvSpPr>
          <p:cNvPr id="6150" name="Rectangle 13"/>
          <p:cNvSpPr>
            <a:spLocks noChangeArrowheads="1"/>
          </p:cNvSpPr>
          <p:nvPr/>
        </p:nvSpPr>
        <p:spPr bwMode="auto">
          <a:xfrm>
            <a:off x="609600" y="6096000"/>
            <a:ext cx="7315200" cy="457200"/>
          </a:xfrm>
          <a:prstGeom prst="rect">
            <a:avLst/>
          </a:prstGeom>
          <a:solidFill>
            <a:srgbClr val="FDE0BD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/>
              <a:t>Potenza = 1 – </a:t>
            </a:r>
            <a:r>
              <a:rPr lang="el-GR">
                <a:sym typeface="Symbol" pitchFamily="18" charset="2"/>
              </a:rPr>
              <a:t>β</a:t>
            </a:r>
            <a:r>
              <a:rPr lang="en-US"/>
              <a:t> = probabilit</a:t>
            </a:r>
            <a:r>
              <a:rPr lang="it-IT"/>
              <a:t>à</a:t>
            </a:r>
            <a:r>
              <a:rPr lang="en-US"/>
              <a:t> che un’ipotesi nulla falsa venga rifiutata</a:t>
            </a:r>
          </a:p>
        </p:txBody>
      </p:sp>
      <p:sp>
        <p:nvSpPr>
          <p:cNvPr id="7" name="AutoShape 2"/>
          <p:cNvSpPr>
            <a:spLocks noChangeArrowheads="1"/>
          </p:cNvSpPr>
          <p:nvPr/>
        </p:nvSpPr>
        <p:spPr bwMode="auto">
          <a:xfrm>
            <a:off x="8385948" y="6476998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8" name="AutoShape 2"/>
          <p:cNvSpPr>
            <a:spLocks noChangeArrowheads="1"/>
          </p:cNvSpPr>
          <p:nvPr/>
        </p:nvSpPr>
        <p:spPr bwMode="auto">
          <a:xfrm>
            <a:off x="7696200" y="6477000"/>
            <a:ext cx="355452" cy="290514"/>
          </a:xfrm>
          <a:prstGeom prst="homePlate">
            <a:avLst>
              <a:gd name="adj" fmla="val 13767"/>
            </a:avLst>
          </a:prstGeom>
          <a:solidFill>
            <a:schemeClr val="accent1">
              <a:lumMod val="75000"/>
            </a:schemeClr>
          </a:solidFill>
          <a:ln w="9525" algn="ctr">
            <a:solidFill>
              <a:schemeClr val="accent1">
                <a:lumMod val="75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9" name="AutoShape 2"/>
          <p:cNvSpPr>
            <a:spLocks noChangeArrowheads="1"/>
          </p:cNvSpPr>
          <p:nvPr/>
        </p:nvSpPr>
        <p:spPr bwMode="auto">
          <a:xfrm>
            <a:off x="8055600" y="6476999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0" name="AutoShape 2"/>
          <p:cNvSpPr>
            <a:spLocks noChangeArrowheads="1"/>
          </p:cNvSpPr>
          <p:nvPr/>
        </p:nvSpPr>
        <p:spPr bwMode="auto">
          <a:xfrm>
            <a:off x="8719477" y="6477000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1080898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 animBg="1"/>
      <p:bldP spid="615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92075" y="190500"/>
            <a:ext cx="8931275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spcBef>
                <a:spcPct val="0"/>
              </a:spcBef>
            </a:pPr>
            <a:r>
              <a:rPr lang="it-IT" sz="4400">
                <a:solidFill>
                  <a:srgbClr val="FF9900"/>
                </a:solidFill>
              </a:rPr>
              <a:t>Lettura di un test statistico (1)</a:t>
            </a:r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80963" y="1104900"/>
            <a:ext cx="2028825" cy="633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/>
          <a:p>
            <a:pPr algn="ctr" eaLnBrk="0" hangingPunct="0">
              <a:spcBef>
                <a:spcPct val="0"/>
              </a:spcBef>
            </a:pPr>
            <a:r>
              <a:rPr lang="it-IT" sz="2800">
                <a:latin typeface="Times New Roman" pitchFamily="18" charset="0"/>
              </a:rPr>
              <a:t>Esempio:</a:t>
            </a:r>
          </a:p>
        </p:txBody>
      </p:sp>
      <p:sp>
        <p:nvSpPr>
          <p:cNvPr id="7172" name="Rectangle 11"/>
          <p:cNvSpPr>
            <a:spLocks noChangeArrowheads="1"/>
          </p:cNvSpPr>
          <p:nvPr/>
        </p:nvSpPr>
        <p:spPr bwMode="auto">
          <a:xfrm>
            <a:off x="4618038" y="2614613"/>
            <a:ext cx="4449762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it-IT"/>
          </a:p>
        </p:txBody>
      </p:sp>
      <p:grpSp>
        <p:nvGrpSpPr>
          <p:cNvPr id="7173" name="Group 24"/>
          <p:cNvGrpSpPr>
            <a:grpSpLocks/>
          </p:cNvGrpSpPr>
          <p:nvPr/>
        </p:nvGrpSpPr>
        <p:grpSpPr bwMode="auto">
          <a:xfrm>
            <a:off x="36513" y="1295400"/>
            <a:ext cx="9183687" cy="2176463"/>
            <a:chOff x="23" y="816"/>
            <a:chExt cx="5785" cy="1371"/>
          </a:xfrm>
        </p:grpSpPr>
        <p:sp>
          <p:nvSpPr>
            <p:cNvPr id="7182" name="Rectangle 14"/>
            <p:cNvSpPr>
              <a:spLocks noChangeArrowheads="1"/>
            </p:cNvSpPr>
            <p:nvPr/>
          </p:nvSpPr>
          <p:spPr bwMode="auto">
            <a:xfrm>
              <a:off x="3024" y="1728"/>
              <a:ext cx="1499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>
                <a:spcBef>
                  <a:spcPct val="0"/>
                </a:spcBef>
              </a:pPr>
              <a:r>
                <a:rPr lang="it-IT" sz="2800">
                  <a:latin typeface="Times New Roman" pitchFamily="18" charset="0"/>
                </a:rPr>
                <a:t>almeno un b</a:t>
              </a:r>
              <a:r>
                <a:rPr lang="it-IT" sz="2800" baseline="-25000">
                  <a:latin typeface="Times New Roman" pitchFamily="18" charset="0"/>
                </a:rPr>
                <a:t>i</a:t>
              </a:r>
              <a:r>
                <a:rPr lang="it-IT" sz="2800">
                  <a:latin typeface="Times New Roman" pitchFamily="18" charset="0"/>
                  <a:cs typeface="Times New Roman" pitchFamily="18" charset="0"/>
                </a:rPr>
                <a:t>≠0</a:t>
              </a:r>
              <a:endParaRPr lang="it-IT" sz="2800">
                <a:latin typeface="Times New Roman" pitchFamily="18" charset="0"/>
              </a:endParaRPr>
            </a:p>
          </p:txBody>
        </p:sp>
        <p:sp>
          <p:nvSpPr>
            <p:cNvPr id="7183" name="Rectangle 7"/>
            <p:cNvSpPr>
              <a:spLocks noChangeArrowheads="1"/>
            </p:cNvSpPr>
            <p:nvPr/>
          </p:nvSpPr>
          <p:spPr bwMode="auto">
            <a:xfrm>
              <a:off x="23" y="1206"/>
              <a:ext cx="1813" cy="7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 anchor="ctr"/>
            <a:lstStyle/>
            <a:p>
              <a:pPr eaLnBrk="0" hangingPunct="0">
                <a:spcBef>
                  <a:spcPct val="0"/>
                </a:spcBef>
              </a:pPr>
              <a:r>
                <a:rPr lang="it-IT" sz="2800">
                  <a:latin typeface="Times New Roman" pitchFamily="18" charset="0"/>
                </a:rPr>
                <a:t>1) Ipotesi</a:t>
              </a:r>
            </a:p>
          </p:txBody>
        </p:sp>
        <p:sp>
          <p:nvSpPr>
            <p:cNvPr id="7184" name="AutoShape 8"/>
            <p:cNvSpPr>
              <a:spLocks noChangeArrowheads="1"/>
            </p:cNvSpPr>
            <p:nvPr/>
          </p:nvSpPr>
          <p:spPr bwMode="auto">
            <a:xfrm rot="-1740000">
              <a:off x="1632" y="1168"/>
              <a:ext cx="837" cy="367"/>
            </a:xfrm>
            <a:prstGeom prst="rightArrow">
              <a:avLst>
                <a:gd name="adj1" fmla="val 50000"/>
                <a:gd name="adj2" fmla="val 114043"/>
              </a:avLst>
            </a:prstGeom>
            <a:solidFill>
              <a:schemeClr val="hlink"/>
            </a:solidFill>
            <a:ln w="12699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34505" name="Rectangle 9"/>
            <p:cNvSpPr>
              <a:spLocks noChangeArrowheads="1"/>
            </p:cNvSpPr>
            <p:nvPr/>
          </p:nvSpPr>
          <p:spPr bwMode="auto">
            <a:xfrm>
              <a:off x="2901" y="816"/>
              <a:ext cx="2907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 anchor="ctr"/>
            <a:lstStyle/>
            <a:p>
              <a:pPr eaLnBrk="0" hangingPunct="0">
                <a:spcBef>
                  <a:spcPct val="0"/>
                </a:spcBef>
                <a:defRPr/>
              </a:pPr>
              <a:r>
                <a:rPr lang="it-IT" sz="2800">
                  <a:latin typeface="Times New Roman" pitchFamily="18" charset="0"/>
                </a:rPr>
                <a:t>b</a:t>
              </a:r>
              <a:r>
                <a:rPr lang="it-IT" sz="2800" baseline="-25000">
                  <a:latin typeface="Times New Roman" pitchFamily="18" charset="0"/>
                </a:rPr>
                <a:t>1</a:t>
              </a:r>
              <a:r>
                <a:rPr lang="it-IT" sz="2800">
                  <a:latin typeface="Times New Roman" pitchFamily="18" charset="0"/>
                </a:rPr>
                <a:t>= b</a:t>
              </a:r>
              <a:r>
                <a:rPr lang="it-IT" sz="2800" baseline="-25000">
                  <a:latin typeface="Times New Roman" pitchFamily="18" charset="0"/>
                </a:rPr>
                <a:t>2</a:t>
              </a:r>
              <a:r>
                <a:rPr lang="it-IT" sz="2800">
                  <a:latin typeface="Times New Roman" pitchFamily="18" charset="0"/>
                </a:rPr>
                <a:t> = ....=b</a:t>
              </a:r>
              <a:r>
                <a:rPr lang="it-IT" sz="2800" baseline="-25000">
                  <a:latin typeface="Times New Roman" pitchFamily="18" charset="0"/>
                </a:rPr>
                <a:t>k</a:t>
              </a:r>
              <a:r>
                <a:rPr lang="it-IT" sz="2800">
                  <a:latin typeface="Times New Roman" pitchFamily="18" charset="0"/>
                </a:rPr>
                <a:t> = 0</a:t>
              </a:r>
              <a:r>
                <a:rPr lang="it-IT" sz="28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 </a:t>
              </a:r>
            </a:p>
          </p:txBody>
        </p:sp>
        <p:sp>
          <p:nvSpPr>
            <p:cNvPr id="7186" name="AutoShape 10"/>
            <p:cNvSpPr>
              <a:spLocks noChangeArrowheads="1"/>
            </p:cNvSpPr>
            <p:nvPr/>
          </p:nvSpPr>
          <p:spPr bwMode="auto">
            <a:xfrm rot="11940000" flipH="1">
              <a:off x="1665" y="1637"/>
              <a:ext cx="837" cy="367"/>
            </a:xfrm>
            <a:prstGeom prst="rightArrow">
              <a:avLst>
                <a:gd name="adj1" fmla="val 50000"/>
                <a:gd name="adj2" fmla="val 114043"/>
              </a:avLst>
            </a:prstGeom>
            <a:solidFill>
              <a:schemeClr val="hlink"/>
            </a:solidFill>
            <a:ln w="12699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7187" name="Rectangle 12"/>
            <p:cNvSpPr>
              <a:spLocks noChangeArrowheads="1"/>
            </p:cNvSpPr>
            <p:nvPr/>
          </p:nvSpPr>
          <p:spPr bwMode="auto">
            <a:xfrm>
              <a:off x="2404" y="816"/>
              <a:ext cx="623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 anchor="ctr"/>
            <a:lstStyle/>
            <a:p>
              <a:pPr algn="ctr" eaLnBrk="0" hangingPunct="0">
                <a:spcBef>
                  <a:spcPct val="0"/>
                </a:spcBef>
              </a:pPr>
              <a:r>
                <a:rPr lang="it-IT" sz="2800">
                  <a:latin typeface="Times New Roman" pitchFamily="18" charset="0"/>
                </a:rPr>
                <a:t>H</a:t>
              </a:r>
              <a:r>
                <a:rPr lang="it-IT" sz="2800" baseline="-25000">
                  <a:latin typeface="Times New Roman" pitchFamily="18" charset="0"/>
                </a:rPr>
                <a:t>0</a:t>
              </a:r>
              <a:r>
                <a:rPr lang="it-IT" sz="2800">
                  <a:latin typeface="Times New Roman" pitchFamily="18" charset="0"/>
                </a:rPr>
                <a:t>:</a:t>
              </a:r>
            </a:p>
          </p:txBody>
        </p:sp>
        <p:sp>
          <p:nvSpPr>
            <p:cNvPr id="7188" name="Rectangle 13"/>
            <p:cNvSpPr>
              <a:spLocks noChangeArrowheads="1"/>
            </p:cNvSpPr>
            <p:nvPr/>
          </p:nvSpPr>
          <p:spPr bwMode="auto">
            <a:xfrm>
              <a:off x="2437" y="1647"/>
              <a:ext cx="623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 anchor="ctr"/>
            <a:lstStyle/>
            <a:p>
              <a:pPr algn="ctr" eaLnBrk="0" hangingPunct="0">
                <a:spcBef>
                  <a:spcPct val="0"/>
                </a:spcBef>
              </a:pPr>
              <a:r>
                <a:rPr lang="it-IT" sz="2800">
                  <a:latin typeface="Times New Roman" pitchFamily="18" charset="0"/>
                </a:rPr>
                <a:t>H</a:t>
              </a:r>
              <a:r>
                <a:rPr lang="it-IT" sz="2800" baseline="-25000">
                  <a:latin typeface="Times New Roman" pitchFamily="18" charset="0"/>
                </a:rPr>
                <a:t>1</a:t>
              </a:r>
              <a:r>
                <a:rPr lang="it-IT" sz="2800">
                  <a:latin typeface="Times New Roman" pitchFamily="18" charset="0"/>
                </a:rPr>
                <a:t>:</a:t>
              </a:r>
            </a:p>
          </p:txBody>
        </p:sp>
      </p:grpSp>
      <p:grpSp>
        <p:nvGrpSpPr>
          <p:cNvPr id="7174" name="Group 16"/>
          <p:cNvGrpSpPr>
            <a:grpSpLocks/>
          </p:cNvGrpSpPr>
          <p:nvPr/>
        </p:nvGrpSpPr>
        <p:grpSpPr bwMode="auto">
          <a:xfrm>
            <a:off x="66675" y="3429000"/>
            <a:ext cx="9053513" cy="1204913"/>
            <a:chOff x="45" y="2388"/>
            <a:chExt cx="6179" cy="759"/>
          </a:xfrm>
        </p:grpSpPr>
        <p:sp>
          <p:nvSpPr>
            <p:cNvPr id="7179" name="Rectangle 17"/>
            <p:cNvSpPr>
              <a:spLocks noChangeArrowheads="1"/>
            </p:cNvSpPr>
            <p:nvPr/>
          </p:nvSpPr>
          <p:spPr bwMode="auto">
            <a:xfrm>
              <a:off x="45" y="2388"/>
              <a:ext cx="3370" cy="7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 anchor="ctr"/>
            <a:lstStyle/>
            <a:p>
              <a:pPr eaLnBrk="0" hangingPunct="0">
                <a:spcBef>
                  <a:spcPct val="0"/>
                </a:spcBef>
              </a:pPr>
              <a:r>
                <a:rPr lang="it-IT" sz="2800" dirty="0">
                  <a:latin typeface="Times New Roman" pitchFamily="18" charset="0"/>
                </a:rPr>
                <a:t>2) Statistica test</a:t>
              </a:r>
            </a:p>
          </p:txBody>
        </p:sp>
        <p:sp>
          <p:nvSpPr>
            <p:cNvPr id="7180" name="AutoShape 18"/>
            <p:cNvSpPr>
              <a:spLocks noChangeArrowheads="1"/>
            </p:cNvSpPr>
            <p:nvPr/>
          </p:nvSpPr>
          <p:spPr bwMode="auto">
            <a:xfrm>
              <a:off x="2986" y="2599"/>
              <a:ext cx="666" cy="337"/>
            </a:xfrm>
            <a:prstGeom prst="rightArrow">
              <a:avLst>
                <a:gd name="adj1" fmla="val 50000"/>
                <a:gd name="adj2" fmla="val 98822"/>
              </a:avLst>
            </a:prstGeom>
            <a:solidFill>
              <a:schemeClr val="hlink"/>
            </a:solidFill>
            <a:ln w="12699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7181" name="Rectangle 19"/>
            <p:cNvSpPr>
              <a:spLocks noChangeArrowheads="1"/>
            </p:cNvSpPr>
            <p:nvPr/>
          </p:nvSpPr>
          <p:spPr bwMode="auto">
            <a:xfrm>
              <a:off x="3700" y="2394"/>
              <a:ext cx="2524" cy="7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 anchor="ctr"/>
            <a:lstStyle/>
            <a:p>
              <a:pPr eaLnBrk="0" hangingPunct="0">
                <a:spcBef>
                  <a:spcPct val="0"/>
                </a:spcBef>
              </a:pPr>
              <a:r>
                <a:rPr lang="it-IT" sz="2800">
                  <a:latin typeface="Times New Roman" pitchFamily="18" charset="0"/>
                </a:rPr>
                <a:t>Statistica F</a:t>
              </a:r>
            </a:p>
          </p:txBody>
        </p:sp>
      </p:grpSp>
      <p:grpSp>
        <p:nvGrpSpPr>
          <p:cNvPr id="7175" name="Group 20"/>
          <p:cNvGrpSpPr>
            <a:grpSpLocks/>
          </p:cNvGrpSpPr>
          <p:nvPr/>
        </p:nvGrpSpPr>
        <p:grpSpPr bwMode="auto">
          <a:xfrm>
            <a:off x="92075" y="4810124"/>
            <a:ext cx="9078913" cy="1209676"/>
            <a:chOff x="43" y="3195"/>
            <a:chExt cx="6196" cy="762"/>
          </a:xfrm>
        </p:grpSpPr>
        <p:sp>
          <p:nvSpPr>
            <p:cNvPr id="7176" name="Rectangle 21"/>
            <p:cNvSpPr>
              <a:spLocks noChangeArrowheads="1"/>
            </p:cNvSpPr>
            <p:nvPr/>
          </p:nvSpPr>
          <p:spPr bwMode="auto">
            <a:xfrm>
              <a:off x="43" y="3204"/>
              <a:ext cx="3383" cy="7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 anchor="ctr"/>
            <a:lstStyle/>
            <a:p>
              <a:pPr eaLnBrk="0" hangingPunct="0">
                <a:spcBef>
                  <a:spcPct val="0"/>
                </a:spcBef>
              </a:pPr>
              <a:r>
                <a:rPr lang="it-IT" sz="2800">
                  <a:latin typeface="Times New Roman" pitchFamily="18" charset="0"/>
                </a:rPr>
                <a:t>3) </a:t>
              </a:r>
              <a:r>
                <a:rPr lang="it-IT" sz="2800" b="1">
                  <a:solidFill>
                    <a:srgbClr val="FF0000"/>
                  </a:solidFill>
                  <a:latin typeface="Times New Roman" pitchFamily="18" charset="0"/>
                </a:rPr>
                <a:t>p-value</a:t>
              </a:r>
            </a:p>
          </p:txBody>
        </p:sp>
        <p:sp>
          <p:nvSpPr>
            <p:cNvPr id="7177" name="AutoShape 22"/>
            <p:cNvSpPr>
              <a:spLocks noChangeArrowheads="1"/>
            </p:cNvSpPr>
            <p:nvPr/>
          </p:nvSpPr>
          <p:spPr bwMode="auto">
            <a:xfrm>
              <a:off x="1990" y="3430"/>
              <a:ext cx="406" cy="337"/>
            </a:xfrm>
            <a:prstGeom prst="rightArrow">
              <a:avLst>
                <a:gd name="adj1" fmla="val 50000"/>
                <a:gd name="adj2" fmla="val 60243"/>
              </a:avLst>
            </a:prstGeom>
            <a:solidFill>
              <a:schemeClr val="hlink"/>
            </a:solidFill>
            <a:ln w="12699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7178" name="Rectangle 23"/>
            <p:cNvSpPr>
              <a:spLocks noChangeArrowheads="1"/>
            </p:cNvSpPr>
            <p:nvPr/>
          </p:nvSpPr>
          <p:spPr bwMode="auto">
            <a:xfrm>
              <a:off x="2415" y="3195"/>
              <a:ext cx="3824" cy="7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 anchor="ctr"/>
            <a:lstStyle/>
            <a:p>
              <a:pPr eaLnBrk="0" hangingPunct="0">
                <a:spcBef>
                  <a:spcPct val="0"/>
                </a:spcBef>
              </a:pPr>
              <a:r>
                <a:rPr lang="it-IT" sz="2400" b="1" dirty="0">
                  <a:solidFill>
                    <a:srgbClr val="FF0000"/>
                  </a:solidFill>
                  <a:latin typeface="Times New Roman" pitchFamily="18" charset="0"/>
                </a:rPr>
                <a:t>Rappresenta la probabilità di commettere l’errore di prima specie.</a:t>
              </a:r>
            </a:p>
            <a:p>
              <a:pPr eaLnBrk="0" hangingPunct="0">
                <a:spcBef>
                  <a:spcPct val="0"/>
                </a:spcBef>
              </a:pPr>
              <a:r>
                <a:rPr lang="it-IT" sz="2400" b="1" dirty="0">
                  <a:solidFill>
                    <a:srgbClr val="FF0000"/>
                  </a:solidFill>
                  <a:latin typeface="Times New Roman" pitchFamily="18" charset="0"/>
                </a:rPr>
                <a:t>Può essere interpretato come la probabilità che H</a:t>
              </a:r>
              <a:r>
                <a:rPr lang="it-IT" sz="2400" b="1" baseline="-25000" dirty="0">
                  <a:solidFill>
                    <a:srgbClr val="FF0000"/>
                  </a:solidFill>
                  <a:latin typeface="Times New Roman" pitchFamily="18" charset="0"/>
                </a:rPr>
                <a:t>0</a:t>
              </a:r>
              <a:r>
                <a:rPr lang="it-IT" sz="2400" b="1" dirty="0">
                  <a:solidFill>
                    <a:srgbClr val="FF0000"/>
                  </a:solidFill>
                  <a:latin typeface="Times New Roman" pitchFamily="18" charset="0"/>
                </a:rPr>
                <a:t> sia “vera” in base al valore osservato della statistica test</a:t>
              </a:r>
            </a:p>
          </p:txBody>
        </p:sp>
      </p:grpSp>
      <p:sp>
        <p:nvSpPr>
          <p:cNvPr id="21" name="AutoShape 2"/>
          <p:cNvSpPr>
            <a:spLocks noChangeArrowheads="1"/>
          </p:cNvSpPr>
          <p:nvPr/>
        </p:nvSpPr>
        <p:spPr bwMode="auto">
          <a:xfrm>
            <a:off x="8385948" y="6476998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2" name="AutoShape 2"/>
          <p:cNvSpPr>
            <a:spLocks noChangeArrowheads="1"/>
          </p:cNvSpPr>
          <p:nvPr/>
        </p:nvSpPr>
        <p:spPr bwMode="auto">
          <a:xfrm>
            <a:off x="7696200" y="6477000"/>
            <a:ext cx="355452" cy="290514"/>
          </a:xfrm>
          <a:prstGeom prst="homePlate">
            <a:avLst>
              <a:gd name="adj" fmla="val 13767"/>
            </a:avLst>
          </a:prstGeom>
          <a:solidFill>
            <a:schemeClr val="accent1">
              <a:lumMod val="75000"/>
            </a:schemeClr>
          </a:solidFill>
          <a:ln w="9525" algn="ctr">
            <a:solidFill>
              <a:schemeClr val="accent1">
                <a:lumMod val="75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3" name="AutoShape 2"/>
          <p:cNvSpPr>
            <a:spLocks noChangeArrowheads="1"/>
          </p:cNvSpPr>
          <p:nvPr/>
        </p:nvSpPr>
        <p:spPr bwMode="auto">
          <a:xfrm>
            <a:off x="8055600" y="6476999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4" name="AutoShape 2"/>
          <p:cNvSpPr>
            <a:spLocks noChangeArrowheads="1"/>
          </p:cNvSpPr>
          <p:nvPr/>
        </p:nvSpPr>
        <p:spPr bwMode="auto">
          <a:xfrm>
            <a:off x="8719477" y="6477000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0783893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92075" y="190500"/>
            <a:ext cx="8931275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spcBef>
                <a:spcPct val="0"/>
              </a:spcBef>
            </a:pPr>
            <a:r>
              <a:rPr lang="it-IT" sz="4400">
                <a:solidFill>
                  <a:srgbClr val="FF9900"/>
                </a:solidFill>
              </a:rPr>
              <a:t>Lettura di un test statistico (2)</a:t>
            </a:r>
          </a:p>
        </p:txBody>
      </p:sp>
      <p:grpSp>
        <p:nvGrpSpPr>
          <p:cNvPr id="8195" name="Group 3"/>
          <p:cNvGrpSpPr>
            <a:grpSpLocks/>
          </p:cNvGrpSpPr>
          <p:nvPr/>
        </p:nvGrpSpPr>
        <p:grpSpPr bwMode="auto">
          <a:xfrm>
            <a:off x="117475" y="1905000"/>
            <a:ext cx="9026525" cy="1439863"/>
            <a:chOff x="79" y="1039"/>
            <a:chExt cx="6160" cy="907"/>
          </a:xfrm>
        </p:grpSpPr>
        <p:sp>
          <p:nvSpPr>
            <p:cNvPr id="8203" name="Rectangle 4"/>
            <p:cNvSpPr>
              <a:spLocks noChangeArrowheads="1"/>
            </p:cNvSpPr>
            <p:nvPr/>
          </p:nvSpPr>
          <p:spPr bwMode="auto">
            <a:xfrm>
              <a:off x="105" y="1128"/>
              <a:ext cx="3362" cy="7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 anchor="ctr"/>
            <a:lstStyle/>
            <a:p>
              <a:pPr eaLnBrk="0" hangingPunct="0">
                <a:spcBef>
                  <a:spcPct val="0"/>
                </a:spcBef>
              </a:pPr>
              <a:r>
                <a:rPr lang="it-IT" sz="2800">
                  <a:latin typeface="Times New Roman" pitchFamily="18" charset="0"/>
                </a:rPr>
                <a:t>Se p-value piccolo (&lt; </a:t>
              </a:r>
              <a:r>
                <a:rPr lang="it-IT" sz="2800">
                  <a:latin typeface="Times New Roman" pitchFamily="18" charset="0"/>
                  <a:sym typeface="Symbol" pitchFamily="18" charset="2"/>
                </a:rPr>
                <a:t>)</a:t>
              </a:r>
            </a:p>
          </p:txBody>
        </p:sp>
        <p:sp>
          <p:nvSpPr>
            <p:cNvPr id="8204" name="AutoShape 5"/>
            <p:cNvSpPr>
              <a:spLocks noChangeArrowheads="1"/>
            </p:cNvSpPr>
            <p:nvPr/>
          </p:nvSpPr>
          <p:spPr bwMode="auto">
            <a:xfrm>
              <a:off x="3009" y="1324"/>
              <a:ext cx="664" cy="337"/>
            </a:xfrm>
            <a:prstGeom prst="rightArrow">
              <a:avLst>
                <a:gd name="adj1" fmla="val 50000"/>
                <a:gd name="adj2" fmla="val 98525"/>
              </a:avLst>
            </a:prstGeom>
            <a:solidFill>
              <a:schemeClr val="hlink"/>
            </a:solidFill>
            <a:ln w="12699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8205" name="Rectangle 6"/>
            <p:cNvSpPr>
              <a:spLocks noChangeArrowheads="1"/>
            </p:cNvSpPr>
            <p:nvPr/>
          </p:nvSpPr>
          <p:spPr bwMode="auto">
            <a:xfrm>
              <a:off x="3721" y="1119"/>
              <a:ext cx="2518" cy="7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 anchor="ctr"/>
            <a:lstStyle/>
            <a:p>
              <a:pPr eaLnBrk="0" hangingPunct="0">
                <a:spcBef>
                  <a:spcPct val="0"/>
                </a:spcBef>
              </a:pPr>
              <a:r>
                <a:rPr lang="it-IT" sz="2800">
                  <a:latin typeface="Times New Roman" pitchFamily="18" charset="0"/>
                </a:rPr>
                <a:t>RIFIUTO   H</a:t>
              </a:r>
              <a:r>
                <a:rPr lang="it-IT" sz="2800" baseline="-25000">
                  <a:latin typeface="Times New Roman" pitchFamily="18" charset="0"/>
                </a:rPr>
                <a:t>0</a:t>
              </a:r>
            </a:p>
          </p:txBody>
        </p:sp>
        <p:sp>
          <p:nvSpPr>
            <p:cNvPr id="8206" name="Rectangle 7"/>
            <p:cNvSpPr>
              <a:spLocks noChangeArrowheads="1"/>
            </p:cNvSpPr>
            <p:nvPr/>
          </p:nvSpPr>
          <p:spPr bwMode="auto">
            <a:xfrm>
              <a:off x="79" y="1039"/>
              <a:ext cx="6007" cy="907"/>
            </a:xfrm>
            <a:prstGeom prst="rect">
              <a:avLst/>
            </a:prstGeom>
            <a:noFill/>
            <a:ln w="12699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</p:grpSp>
      <p:grpSp>
        <p:nvGrpSpPr>
          <p:cNvPr id="8196" name="Group 8"/>
          <p:cNvGrpSpPr>
            <a:grpSpLocks/>
          </p:cNvGrpSpPr>
          <p:nvPr/>
        </p:nvGrpSpPr>
        <p:grpSpPr bwMode="auto">
          <a:xfrm>
            <a:off x="104775" y="3657600"/>
            <a:ext cx="9037638" cy="1582737"/>
            <a:chOff x="72" y="2299"/>
            <a:chExt cx="6167" cy="997"/>
          </a:xfrm>
        </p:grpSpPr>
        <p:sp>
          <p:nvSpPr>
            <p:cNvPr id="8199" name="Rectangle 9"/>
            <p:cNvSpPr>
              <a:spLocks noChangeArrowheads="1"/>
            </p:cNvSpPr>
            <p:nvPr/>
          </p:nvSpPr>
          <p:spPr bwMode="auto">
            <a:xfrm>
              <a:off x="119" y="2394"/>
              <a:ext cx="3370" cy="7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 anchor="ctr"/>
            <a:lstStyle/>
            <a:p>
              <a:pPr eaLnBrk="0" hangingPunct="0">
                <a:spcBef>
                  <a:spcPct val="0"/>
                </a:spcBef>
              </a:pPr>
              <a:r>
                <a:rPr lang="it-IT" sz="2800">
                  <a:latin typeface="Times New Roman" pitchFamily="18" charset="0"/>
                </a:rPr>
                <a:t>Altrimenti (&gt;= </a:t>
              </a:r>
              <a:r>
                <a:rPr lang="it-IT" sz="2800">
                  <a:latin typeface="Times New Roman" pitchFamily="18" charset="0"/>
                  <a:sym typeface="Symbol" pitchFamily="18" charset="2"/>
                </a:rPr>
                <a:t>)</a:t>
              </a:r>
            </a:p>
          </p:txBody>
        </p:sp>
        <p:sp>
          <p:nvSpPr>
            <p:cNvPr id="8200" name="AutoShape 10"/>
            <p:cNvSpPr>
              <a:spLocks noChangeArrowheads="1"/>
            </p:cNvSpPr>
            <p:nvPr/>
          </p:nvSpPr>
          <p:spPr bwMode="auto">
            <a:xfrm>
              <a:off x="3001" y="2605"/>
              <a:ext cx="666" cy="337"/>
            </a:xfrm>
            <a:prstGeom prst="rightArrow">
              <a:avLst>
                <a:gd name="adj1" fmla="val 50000"/>
                <a:gd name="adj2" fmla="val 98822"/>
              </a:avLst>
            </a:prstGeom>
            <a:solidFill>
              <a:schemeClr val="hlink"/>
            </a:solidFill>
            <a:ln w="12699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8201" name="Rectangle 11"/>
            <p:cNvSpPr>
              <a:spLocks noChangeArrowheads="1"/>
            </p:cNvSpPr>
            <p:nvPr/>
          </p:nvSpPr>
          <p:spPr bwMode="auto">
            <a:xfrm>
              <a:off x="3715" y="2400"/>
              <a:ext cx="2524" cy="7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 anchor="ctr"/>
            <a:lstStyle/>
            <a:p>
              <a:pPr eaLnBrk="0" hangingPunct="0">
                <a:spcBef>
                  <a:spcPct val="0"/>
                </a:spcBef>
              </a:pPr>
              <a:r>
                <a:rPr lang="it-IT" sz="2800">
                  <a:latin typeface="Times New Roman" pitchFamily="18" charset="0"/>
                </a:rPr>
                <a:t>ACCETTO H</a:t>
              </a:r>
              <a:r>
                <a:rPr lang="it-IT" sz="2800" baseline="-25000">
                  <a:latin typeface="Times New Roman" pitchFamily="18" charset="0"/>
                </a:rPr>
                <a:t>0</a:t>
              </a:r>
            </a:p>
          </p:txBody>
        </p:sp>
        <p:sp>
          <p:nvSpPr>
            <p:cNvPr id="8202" name="Rectangle 12"/>
            <p:cNvSpPr>
              <a:spLocks noChangeArrowheads="1"/>
            </p:cNvSpPr>
            <p:nvPr/>
          </p:nvSpPr>
          <p:spPr bwMode="auto">
            <a:xfrm>
              <a:off x="72" y="2299"/>
              <a:ext cx="6007" cy="997"/>
            </a:xfrm>
            <a:prstGeom prst="rect">
              <a:avLst/>
            </a:prstGeom>
            <a:noFill/>
            <a:ln w="12699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236557" name="Text Box 13"/>
          <p:cNvSpPr txBox="1">
            <a:spLocks noChangeArrowheads="1"/>
          </p:cNvSpPr>
          <p:nvPr/>
        </p:nvSpPr>
        <p:spPr bwMode="auto">
          <a:xfrm>
            <a:off x="76200" y="5715000"/>
            <a:ext cx="9067800" cy="4270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it-IT" sz="2200" u="sng">
                <a:effectLst>
                  <a:outerShdw blurRad="38100" dist="38100" dir="2700000" algn="tl">
                    <a:srgbClr val="C0C0C0"/>
                  </a:outerShdw>
                </a:effectLst>
              </a:rPr>
              <a:t>Il p-value è il più piccolo valore di </a:t>
            </a:r>
            <a:r>
              <a:rPr lang="it-IT" sz="2200" u="sng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sym typeface="Symbol" pitchFamily="18" charset="2"/>
              </a:rPr>
              <a:t> </a:t>
            </a:r>
            <a:r>
              <a:rPr lang="en-US" sz="2200" u="sng">
                <a:effectLst>
                  <a:outerShdw blurRad="38100" dist="38100" dir="2700000" algn="tl">
                    <a:srgbClr val="C0C0C0"/>
                  </a:outerShdw>
                </a:effectLst>
              </a:rPr>
              <a:t>per il quale H</a:t>
            </a:r>
            <a:r>
              <a:rPr lang="en-US" sz="2200" u="sng" baseline="-25000">
                <a:effectLst>
                  <a:outerShdw blurRad="38100" dist="38100" dir="2700000" algn="tl">
                    <a:srgbClr val="C0C0C0"/>
                  </a:outerShdw>
                </a:effectLst>
              </a:rPr>
              <a:t>0</a:t>
            </a:r>
            <a:r>
              <a:rPr lang="en-US" sz="2200" u="sng">
                <a:effectLst>
                  <a:outerShdw blurRad="38100" dist="38100" dir="2700000" algn="tl">
                    <a:srgbClr val="C0C0C0"/>
                  </a:outerShdw>
                </a:effectLst>
              </a:rPr>
              <a:t> pu</a:t>
            </a:r>
            <a:r>
              <a:rPr lang="it-IT" sz="2200" u="sng">
                <a:effectLst>
                  <a:outerShdw blurRad="38100" dist="38100" dir="2700000" algn="tl">
                    <a:srgbClr val="C0C0C0"/>
                  </a:outerShdw>
                </a:effectLst>
              </a:rPr>
              <a:t>ò</a:t>
            </a:r>
            <a:r>
              <a:rPr lang="en-US" sz="2200" u="sng">
                <a:effectLst>
                  <a:outerShdw blurRad="38100" dist="38100" dir="2700000" algn="tl">
                    <a:srgbClr val="C0C0C0"/>
                  </a:outerShdw>
                </a:effectLst>
              </a:rPr>
              <a:t> essere rifiutata </a:t>
            </a:r>
            <a:r>
              <a:rPr lang="it-IT" sz="2200" u="sng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endParaRPr lang="en-US" sz="2200" u="sng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8" name="Text Box 14"/>
          <p:cNvSpPr txBox="1">
            <a:spLocks noChangeArrowheads="1"/>
          </p:cNvSpPr>
          <p:nvPr/>
        </p:nvSpPr>
        <p:spPr bwMode="auto">
          <a:xfrm>
            <a:off x="76200" y="1219200"/>
            <a:ext cx="9067800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it-IT" sz="2200">
                <a:latin typeface="Times New Roman" pitchFamily="18" charset="0"/>
                <a:sym typeface="Symbol" pitchFamily="18" charset="2"/>
              </a:rPr>
              <a:t>Fissato un livello di significatività :</a:t>
            </a:r>
            <a:endParaRPr lang="en-US" sz="2200"/>
          </a:p>
        </p:txBody>
      </p:sp>
      <p:sp>
        <p:nvSpPr>
          <p:cNvPr id="15" name="AutoShape 2"/>
          <p:cNvSpPr>
            <a:spLocks noChangeArrowheads="1"/>
          </p:cNvSpPr>
          <p:nvPr/>
        </p:nvSpPr>
        <p:spPr bwMode="auto">
          <a:xfrm>
            <a:off x="8385948" y="6476998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6" name="AutoShape 2"/>
          <p:cNvSpPr>
            <a:spLocks noChangeArrowheads="1"/>
          </p:cNvSpPr>
          <p:nvPr/>
        </p:nvSpPr>
        <p:spPr bwMode="auto">
          <a:xfrm>
            <a:off x="7696200" y="6477000"/>
            <a:ext cx="355452" cy="290514"/>
          </a:xfrm>
          <a:prstGeom prst="homePlate">
            <a:avLst>
              <a:gd name="adj" fmla="val 13767"/>
            </a:avLst>
          </a:prstGeom>
          <a:solidFill>
            <a:schemeClr val="accent1">
              <a:lumMod val="75000"/>
            </a:schemeClr>
          </a:solidFill>
          <a:ln w="9525" algn="ctr">
            <a:solidFill>
              <a:schemeClr val="accent1">
                <a:lumMod val="75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7" name="AutoShape 2"/>
          <p:cNvSpPr>
            <a:spLocks noChangeArrowheads="1"/>
          </p:cNvSpPr>
          <p:nvPr/>
        </p:nvSpPr>
        <p:spPr bwMode="auto">
          <a:xfrm>
            <a:off x="8055600" y="6476999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8" name="AutoShape 2"/>
          <p:cNvSpPr>
            <a:spLocks noChangeArrowheads="1"/>
          </p:cNvSpPr>
          <p:nvPr/>
        </p:nvSpPr>
        <p:spPr bwMode="auto">
          <a:xfrm>
            <a:off x="8719477" y="6477000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948064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2661</TotalTime>
  <Words>2409</Words>
  <Application>Microsoft Office PowerPoint</Application>
  <PresentationFormat>On-screen Show (4:3)</PresentationFormat>
  <Paragraphs>492</Paragraphs>
  <Slides>46</Slides>
  <Notes>22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48" baseType="lpstr">
      <vt:lpstr>Default Design</vt:lpstr>
      <vt:lpstr>Worksheet</vt:lpstr>
      <vt:lpstr>Analisi Bivariata &amp; Test Statistici </vt:lpstr>
      <vt:lpstr>Auto formazione obbligatoria</vt:lpstr>
      <vt:lpstr>Lavoro di gruppo</vt:lpstr>
      <vt:lpstr> Metodi Quantitativi per Economia, Finanza e Management</vt:lpstr>
      <vt:lpstr>Test per lo studio dell’associazione tra variabili</vt:lpstr>
      <vt:lpstr>Test per lo studio dell’associazione tra variabili</vt:lpstr>
      <vt:lpstr>Test per lo studio dell’associazione tra variabili</vt:lpstr>
      <vt:lpstr>PowerPoint Presentation</vt:lpstr>
      <vt:lpstr>PowerPoint Presentation</vt:lpstr>
      <vt:lpstr>PowerPoint Presentation</vt:lpstr>
      <vt:lpstr> Metodi Quantitativi per Economia, Finanza e Management</vt:lpstr>
      <vt:lpstr>PROC FREQ - Descrizione </vt:lpstr>
      <vt:lpstr>PROC FREQ – Sintassi generale  </vt:lpstr>
      <vt:lpstr>PROC FREQ – Esempio 1 </vt:lpstr>
      <vt:lpstr>Output PROC FREQ - Esempio 1</vt:lpstr>
      <vt:lpstr>Output PROC FREQ – Esempio 1 </vt:lpstr>
      <vt:lpstr>PowerPoint Presentation</vt:lpstr>
      <vt:lpstr>PowerPoint Presentation</vt:lpstr>
      <vt:lpstr>PROC FREQ - Descrizione </vt:lpstr>
      <vt:lpstr>Test chi-quadro – Indipendenza statistica </vt:lpstr>
      <vt:lpstr>PROC FREQ – Sintassi generale </vt:lpstr>
      <vt:lpstr>Esempio n°1- Test chi-quadro – Indipendenza statistica </vt:lpstr>
      <vt:lpstr>Esempio n°1- Test chi-quadro – Indipendenza statistica </vt:lpstr>
      <vt:lpstr>Esempio n°1- Test chi-quadro – Indipendenza statistica</vt:lpstr>
      <vt:lpstr>PowerPoint Presentation</vt:lpstr>
      <vt:lpstr>Esempio n°2 - Test chi-quadro – Indipendenza statistica </vt:lpstr>
      <vt:lpstr>Esempio n°2 - Test chi-quadro – Indipendenza statistica </vt:lpstr>
      <vt:lpstr> Metodi Quantitativi per Economia, Finanza e Management</vt:lpstr>
      <vt:lpstr>PROC CORR - Descrizione </vt:lpstr>
      <vt:lpstr>PROC CORR - Esempio </vt:lpstr>
      <vt:lpstr>Output PROC CORR - Esempio </vt:lpstr>
      <vt:lpstr>PROC CORR - Esempio </vt:lpstr>
      <vt:lpstr>Output PROC CORR - Esempio </vt:lpstr>
      <vt:lpstr>Test t – Indipendenza lineare</vt:lpstr>
      <vt:lpstr>Esempio n°1 - Test t – Indipendenza lineare</vt:lpstr>
      <vt:lpstr>Esempio n°1 - Test t – Indipendenza lineare</vt:lpstr>
      <vt:lpstr>Esempio n°2 - Test t – Indipendenza lineare</vt:lpstr>
      <vt:lpstr>Esempio n°2 - Test t – Indipendenza lineare</vt:lpstr>
      <vt:lpstr> Metodi Quantitativi per Economia, Finanza e Management</vt:lpstr>
      <vt:lpstr>Test F – Indipendenza in media</vt:lpstr>
      <vt:lpstr>Test F – Indipendenza in media</vt:lpstr>
      <vt:lpstr>PROC ANOVA – Sintassi generale </vt:lpstr>
      <vt:lpstr>Esempio (1/2)</vt:lpstr>
      <vt:lpstr>Esempio (2/2)</vt:lpstr>
      <vt:lpstr>Dataset</vt:lpstr>
      <vt:lpstr>Esercizi </vt:lpstr>
    </vt:vector>
  </TitlesOfParts>
  <Company>Nunatac S.r.l.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SAS/BASE</dc:title>
  <dc:creator>vale</dc:creator>
  <cp:lastModifiedBy>Federica Calabretti</cp:lastModifiedBy>
  <cp:revision>431</cp:revision>
  <dcterms:created xsi:type="dcterms:W3CDTF">2007-09-04T09:18:53Z</dcterms:created>
  <dcterms:modified xsi:type="dcterms:W3CDTF">2013-10-29T17:34:43Z</dcterms:modified>
</cp:coreProperties>
</file>