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444" r:id="rId2"/>
    <p:sldId id="455" r:id="rId3"/>
    <p:sldId id="423" r:id="rId4"/>
    <p:sldId id="424" r:id="rId5"/>
    <p:sldId id="467" r:id="rId6"/>
    <p:sldId id="46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65" r:id="rId18"/>
    <p:sldId id="435" r:id="rId19"/>
    <p:sldId id="436" r:id="rId20"/>
    <p:sldId id="437" r:id="rId21"/>
    <p:sldId id="438" r:id="rId22"/>
    <p:sldId id="439" r:id="rId23"/>
    <p:sldId id="440" r:id="rId24"/>
    <p:sldId id="466" r:id="rId25"/>
    <p:sldId id="441" r:id="rId26"/>
    <p:sldId id="442" r:id="rId27"/>
    <p:sldId id="443" r:id="rId28"/>
    <p:sldId id="456" r:id="rId29"/>
    <p:sldId id="457" r:id="rId30"/>
    <p:sldId id="458" r:id="rId31"/>
    <p:sldId id="459" r:id="rId32"/>
    <p:sldId id="460" r:id="rId33"/>
    <p:sldId id="461" r:id="rId34"/>
    <p:sldId id="462" r:id="rId35"/>
    <p:sldId id="463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00"/>
    <a:srgbClr val="CC33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7521" autoAdjust="0"/>
  </p:normalViewPr>
  <p:slideViewPr>
    <p:cSldViewPr>
      <p:cViewPr>
        <p:scale>
          <a:sx n="70" d="100"/>
          <a:sy n="70" d="100"/>
        </p:scale>
        <p:origin x="-128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7" Type="http://schemas.openxmlformats.org/officeDocument/2006/relationships/slide" Target="slides/slide18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13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26F5437-1AA0-48AF-9B59-11E224C2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455E4-2112-480A-A296-DF27A56979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E0BE8E-CB76-4637-921E-F327CA1B5DB8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5C3262-8829-44CD-8724-48A445E5390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470108-8C41-46D4-9C0F-D2F11D21675A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0F2773-0AE0-4AF6-84BD-35D613F0D68D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F8C69-550D-4F76-BDBF-0AD0875C37ED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45D558-5A33-4AEC-BA8F-F9CEF51D27F3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FAC39-49B1-460F-BE56-F8667A5E9D97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EF975C-BCD4-4293-BF98-5427AF523876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03363F-9C6E-4B5D-ADF9-E1FC9D82CC6E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B97476-6ACE-4F87-BEB1-D2F554E5BCCF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39A605-5B8E-40BB-9284-267CDDDB2F3B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F157B6-0FB4-4142-B618-C51AD8A4D246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9787FC-1803-49C4-BE59-1B896DFD363E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995F2-3FF1-4082-8F54-1761ED9A8233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2CC7EE-D128-4FEF-8F30-D764C897BA2D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88C210-D2FF-452A-8C61-28D03EA4A81D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32176C-FBC1-4D2A-8058-41FCF2C3741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EFDD69-719C-4965-94B8-1C1533D47B3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5E1DE6-C370-41C9-A892-ED59F4ED1B00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384400-3084-4EDE-A418-15221E1617D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68F2B1-6147-4D1D-BB39-23FC2A980777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7BF2B-9DFF-49EC-A6C8-5DEA38B30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2154A-2145-4BB5-B697-F7324765D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2A08-5C37-4F70-A2A3-DF42DC34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8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82371-D3AD-4587-B1D6-C6E75096A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DEDAD-B2AF-427F-9D19-EA9250065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0E7A-C7EF-46B6-A3AC-E934E6314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4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BC8A-039B-43A6-9A8B-E5AE9CC9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78D84-248B-46CA-B01D-74F020DF8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EA7B-E006-4F2C-A32F-ED1BBB55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400E-90F7-4FD8-9CF4-31CE17DD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B44A-1BBF-4FEF-86A9-1326D08E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CD577-6BE7-4D90-80CD-623396E3C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527079C-3F32-486D-AB0A-CD4ED72A7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Analisi fattoriale</a:t>
            </a:r>
            <a:endParaRPr lang="en-US" sz="40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n°4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FACTOR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Analisi fattoriale con il metodo delle componenti principali.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" y="2590800"/>
            <a:ext cx="9067800" cy="346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0.3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3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immagine_1 diffusione_1 copertura_1 assistenza_1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NoScattoRisp_1 CostoSMS_1 CostoMMS_1 AccessoWeb_1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NavigazioneWeb_1 ChiamateTuoOperatore_1 SMSTuoOperatore_1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MMSTuoOperatore_1 vsPochiNumeri_1 NumeriFissi_1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AltriOperatori_1 Autoricarica_1 Promozioni_1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ChiarezzaTariffe_1 ComodatoUso_1 DurataMinContratto_1   </a:t>
            </a: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CambioTariffa_1;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105400" y="2362200"/>
            <a:ext cx="9906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676400" y="5715000"/>
            <a:ext cx="27432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Scree Plot: </a:t>
            </a:r>
            <a:r>
              <a:rPr lang="it-IT">
                <a:sym typeface="Symbol" pitchFamily="18" charset="2"/>
              </a:rPr>
              <a:t>grafico di autovalore vs il numero di fattori</a:t>
            </a:r>
            <a:endParaRPr lang="en-US">
              <a:sym typeface="Symbol" pitchFamily="18" charset="2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895600" y="3200400"/>
            <a:ext cx="24384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019800" y="2362200"/>
            <a:ext cx="17526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029200" y="5715000"/>
            <a:ext cx="2743200" cy="6635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t" hangingPunct="1">
              <a:spcBef>
                <a:spcPct val="0"/>
              </a:spcBef>
            </a:pPr>
            <a:r>
              <a:rPr lang="it-IT"/>
              <a:t>Stampa solo |loadings| &gt;  valore indicato.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V="1">
            <a:off x="6248400" y="3352800"/>
            <a:ext cx="381000" cy="2362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Quanti fattori considerare?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925" y="914400"/>
            <a:ext cx="8208963" cy="667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dirty="0"/>
              <a:t>	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la regola </a:t>
            </a:r>
            <a:r>
              <a:rPr lang="it-IT" sz="2000" b="1" dirty="0" err="1"/>
              <a:t>autovalori</a:t>
            </a:r>
            <a:r>
              <a:rPr lang="it-IT" sz="2000" b="1" dirty="0"/>
              <a:t> &gt; 1</a:t>
            </a:r>
            <a:r>
              <a:rPr lang="it-IT" sz="2000" dirty="0">
                <a:sym typeface="Symbol" pitchFamily="18" charset="2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r>
              <a:rPr lang="it-IT" sz="2000" dirty="0">
                <a:sym typeface="Symbol" pitchFamily="18" charset="2"/>
              </a:rPr>
              <a:t>	</a:t>
            </a:r>
            <a:r>
              <a:rPr lang="it-IT" sz="2000" dirty="0"/>
              <a:t>Prendiamo in considerazione tutte le componenti principali con varianza maggiore di 1 (</a:t>
            </a:r>
            <a:r>
              <a:rPr lang="it-IT" sz="2000" dirty="0" err="1"/>
              <a:t>autovalori</a:t>
            </a:r>
            <a:r>
              <a:rPr lang="it-IT" sz="2000" dirty="0"/>
              <a:t> maggiori di 1) tenendo sotto controllo la % cumulata di varianza spiegata dalle componenti.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lettura dello SCREE PLOT</a:t>
            </a:r>
            <a:r>
              <a:rPr lang="it-IT" sz="2000" dirty="0">
                <a:sym typeface="Symbol" pitchFamily="18" charset="2"/>
              </a:rPr>
              <a:t> (grafico di </a:t>
            </a:r>
            <a:r>
              <a:rPr lang="it-IT" sz="2000" dirty="0" err="1">
                <a:sym typeface="Symbol" pitchFamily="18" charset="2"/>
              </a:rPr>
              <a:t>autovalore</a:t>
            </a:r>
            <a:r>
              <a:rPr lang="it-IT" sz="2000" dirty="0">
                <a:sym typeface="Symbol" pitchFamily="18" charset="2"/>
              </a:rPr>
              <a:t> vs il numero di fattori) 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r>
              <a:rPr lang="it-IT" sz="2000" dirty="0">
                <a:sym typeface="Symbol" pitchFamily="18" charset="2"/>
              </a:rPr>
              <a:t>	Se il grafico mostra un “gomito” è plausibile ipotizzare l’esistenza di una struttura latente, se la forma è quasi rettilinea significa che i fattori sono solo una trasformazione delle variabili manifeste. I fattori rilevanti sono quelli al di sopra del gomito (a discrezione anche quello in corrispondenza del gomito). Se non ci sono fattori predominanti il criterio è inadatto.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Arial" charset="0"/>
              <a:buChar char="•"/>
            </a:pPr>
            <a:endParaRPr lang="it-IT" sz="2000" b="1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rapporto tra numero di componenti e variabili </a:t>
            </a:r>
            <a:r>
              <a:rPr lang="it-IT" sz="2000" dirty="0">
                <a:sym typeface="Symbol" pitchFamily="18" charset="2"/>
              </a:rPr>
              <a:t>n</a:t>
            </a:r>
            <a:r>
              <a:rPr lang="it-IT" sz="2000" dirty="0"/>
              <a:t>umero di fattori scelti dovrebbe essere circa 1/3 delle variabili originarie</a:t>
            </a:r>
            <a:endParaRPr lang="en-US" sz="2000" dirty="0"/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endParaRPr lang="it-IT" sz="2000" b="1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 b="1" dirty="0">
                <a:sym typeface="Symbol" pitchFamily="18" charset="2"/>
              </a:rPr>
              <a:t>percentuale di varianza spiegata </a:t>
            </a:r>
            <a:r>
              <a:rPr lang="it-IT" sz="2000" dirty="0">
                <a:sym typeface="Symbol" pitchFamily="18" charset="2"/>
              </a:rPr>
              <a:t>&gt;60%</a:t>
            </a: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 dirty="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r>
              <a:rPr lang="it-IT" sz="2000" dirty="0"/>
              <a:t>	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FACTOR</a:t>
            </a:r>
            <a:endParaRPr lang="en-US" smtClean="0">
              <a:solidFill>
                <a:srgbClr val="FF9900"/>
              </a:solidFill>
            </a:endParaRPr>
          </a:p>
        </p:txBody>
      </p:sp>
      <p:graphicFrame>
        <p:nvGraphicFramePr>
          <p:cNvPr id="250883" name="Group 3"/>
          <p:cNvGraphicFramePr>
            <a:graphicFrameLocks noGrp="1"/>
          </p:cNvGraphicFramePr>
          <p:nvPr>
            <p:ph idx="1"/>
          </p:nvPr>
        </p:nvGraphicFramePr>
        <p:xfrm>
          <a:off x="228600" y="938213"/>
          <a:ext cx="5105400" cy="5851584"/>
        </p:xfrm>
        <a:graphic>
          <a:graphicData uri="http://schemas.openxmlformats.org/drawingml/2006/table">
            <a:tbl>
              <a:tblPr/>
              <a:tblGrid>
                <a:gridCol w="663575"/>
                <a:gridCol w="1012825"/>
                <a:gridCol w="1143000"/>
                <a:gridCol w="1066800"/>
                <a:gridCol w="1219200"/>
              </a:tblGrid>
              <a:tr h="2438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Eigenvalues of the Correlation Matrix: Total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21 Average = 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Proportion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1.056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0.895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1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410" name="Text Box 146"/>
          <p:cNvSpPr txBox="1">
            <a:spLocks noChangeArrowheads="1"/>
          </p:cNvSpPr>
          <p:nvPr/>
        </p:nvSpPr>
        <p:spPr bwMode="auto">
          <a:xfrm>
            <a:off x="4905375" y="1625600"/>
            <a:ext cx="41624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>
                <a:solidFill>
                  <a:srgbClr val="003399"/>
                </a:solidFill>
                <a:latin typeface="Comic Sans MS" pitchFamily="66" charset="0"/>
              </a:rPr>
              <a:t>	</a:t>
            </a:r>
            <a:r>
              <a:rPr lang="it-IT" sz="2000"/>
              <a:t>La regola degli autovalori &gt; 1 suggerisce di prendere in considerazione 5 fattori, che spiegano insieme il 56% della varianza totale.</a:t>
            </a: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r>
              <a:rPr lang="it-IT" sz="2000"/>
              <a:t>	</a:t>
            </a:r>
          </a:p>
        </p:txBody>
      </p:sp>
      <p:sp>
        <p:nvSpPr>
          <p:cNvPr id="11411" name="Line 147"/>
          <p:cNvSpPr>
            <a:spLocks noChangeShapeType="1"/>
          </p:cNvSpPr>
          <p:nvPr/>
        </p:nvSpPr>
        <p:spPr bwMode="auto">
          <a:xfrm>
            <a:off x="0" y="2895600"/>
            <a:ext cx="5562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412" name="Oval 148"/>
          <p:cNvSpPr>
            <a:spLocks noChangeArrowheads="1"/>
          </p:cNvSpPr>
          <p:nvPr/>
        </p:nvSpPr>
        <p:spPr bwMode="auto">
          <a:xfrm>
            <a:off x="4572000" y="2590800"/>
            <a:ext cx="914400" cy="3048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1413" name="Oval 6"/>
          <p:cNvSpPr>
            <a:spLocks noChangeArrowheads="1"/>
          </p:cNvSpPr>
          <p:nvPr/>
        </p:nvSpPr>
        <p:spPr bwMode="auto">
          <a:xfrm>
            <a:off x="5943600" y="3581400"/>
            <a:ext cx="2667000" cy="1298575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/>
              <a:t>%varianza spiegata &gt;60% </a:t>
            </a:r>
            <a:r>
              <a:rPr lang="it-IT">
                <a:sym typeface="Wingdings" pitchFamily="2" charset="2"/>
              </a:rPr>
              <a:t> GOOD</a:t>
            </a:r>
            <a:endParaRPr lang="en-US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it-IT" sz="4400">
                <a:solidFill>
                  <a:srgbClr val="FF9900"/>
                </a:solidFill>
              </a:rPr>
              <a:t>Output PROC FACTOR</a:t>
            </a:r>
            <a:endParaRPr lang="en-US" sz="4400">
              <a:solidFill>
                <a:srgbClr val="FF9900"/>
              </a:solidFill>
            </a:endParaRPr>
          </a:p>
        </p:txBody>
      </p:sp>
      <p:pic>
        <p:nvPicPr>
          <p:cNvPr id="12291" name="Picture 3" descr="SCRE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521493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829175" y="1143000"/>
            <a:ext cx="39338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>
                <a:solidFill>
                  <a:srgbClr val="003399"/>
                </a:solidFill>
                <a:latin typeface="Comic Sans MS" pitchFamily="66" charset="0"/>
              </a:rPr>
              <a:t>	</a:t>
            </a:r>
            <a:r>
              <a:rPr lang="it-IT" sz="2000"/>
              <a:t>Lo scree plot mostra un gomito netto in corrispondenza di 5 fattori e uno in corrispondenza di 8 fattori.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1511300" y="5334000"/>
            <a:ext cx="228600" cy="228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032000" y="5461000"/>
            <a:ext cx="228600" cy="228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0" y="3200400"/>
            <a:ext cx="38100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u="sng"/>
              <a:t>% DI VARIANZA SPIEGATA:</a:t>
            </a:r>
          </a:p>
          <a:p>
            <a:pPr eaLnBrk="1" hangingPunct="1">
              <a:buFontTx/>
              <a:buChar char="•"/>
            </a:pPr>
            <a:r>
              <a:rPr lang="it-IT" b="1"/>
              <a:t>  </a:t>
            </a:r>
            <a:r>
              <a:rPr lang="it-IT"/>
              <a:t>soluzione a 5 fattori: 56%</a:t>
            </a:r>
          </a:p>
          <a:p>
            <a:pPr eaLnBrk="1" hangingPunct="1">
              <a:buFontTx/>
              <a:buChar char="•"/>
            </a:pPr>
            <a:r>
              <a:rPr lang="it-IT"/>
              <a:t>  soluzione a 8 fattori: 70%</a:t>
            </a:r>
            <a:endParaRPr lang="en-US"/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5718948" y="4604543"/>
            <a:ext cx="2667000" cy="1687513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/>
              <a:t>numero fattori scelti circa 1/3 delle variabili originarie</a:t>
            </a:r>
            <a:endParaRPr lang="en-US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FACTOR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Confrontiamo la soluzione a 5 e a 8 fattori.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" y="2590800"/>
            <a:ext cx="90678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0.3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>
                <a:latin typeface="Courier New" pitchFamily="49" charset="0"/>
              </a:rPr>
              <a:t>=8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3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Aft>
                <a:spcPct val="50000"/>
              </a:spcAft>
            </a:pP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>
                <a:latin typeface="Courier New" pitchFamily="49" charset="0"/>
              </a:rPr>
              <a:t>elenco variabili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7467600" y="2438400"/>
            <a:ext cx="9906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04800" y="5410200"/>
            <a:ext cx="8458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/>
              <a:t>N.B.</a:t>
            </a:r>
            <a:r>
              <a:rPr lang="it-IT"/>
              <a:t> Quando nella PROC FACTOR non viene indicato il numero di fattori con     l’opzione “N = “ SAS adotta la regola degli autovalori &gt;1 per scegliere il numero di fattori.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00600" y="3581400"/>
            <a:ext cx="27432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>
                <a:solidFill>
                  <a:srgbClr val="000000"/>
                </a:solidFill>
              </a:rPr>
              <a:t>Consente di specificare il numero di fattori che si vuole estrarre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6172200" y="3048000"/>
            <a:ext cx="12192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FACTOR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2325" y="1408113"/>
            <a:ext cx="710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/>
          </a:p>
        </p:txBody>
      </p:sp>
      <p:graphicFrame>
        <p:nvGraphicFramePr>
          <p:cNvPr id="256004" name="Group 4"/>
          <p:cNvGraphicFramePr>
            <a:graphicFrameLocks noGrp="1"/>
          </p:cNvGraphicFramePr>
          <p:nvPr>
            <p:ph idx="1"/>
          </p:nvPr>
        </p:nvGraphicFramePr>
        <p:xfrm>
          <a:off x="76200" y="838200"/>
          <a:ext cx="6096000" cy="5899148"/>
        </p:xfrm>
        <a:graphic>
          <a:graphicData uri="http://schemas.openxmlformats.org/drawingml/2006/table">
            <a:tbl>
              <a:tblPr/>
              <a:tblGrid>
                <a:gridCol w="1752600"/>
                <a:gridCol w="533400"/>
                <a:gridCol w="533400"/>
                <a:gridCol w="533400"/>
                <a:gridCol w="533400"/>
                <a:gridCol w="533400"/>
                <a:gridCol w="533400"/>
                <a:gridCol w="609600"/>
                <a:gridCol w="533400"/>
              </a:tblGrid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 Pattern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less than 0.3 are not printed.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576" name="Text Box 240"/>
          <p:cNvSpPr txBox="1">
            <a:spLocks noChangeArrowheads="1"/>
          </p:cNvSpPr>
          <p:nvPr/>
        </p:nvSpPr>
        <p:spPr bwMode="auto">
          <a:xfrm>
            <a:off x="6019800" y="1066800"/>
            <a:ext cx="32004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/>
              <a:t>Analisi delle correlazioni tra</a:t>
            </a:r>
          </a:p>
          <a:p>
            <a:pPr algn="ctr" eaLnBrk="1" hangingPunct="1"/>
            <a:r>
              <a:rPr lang="it-IT"/>
              <a:t> fattori non ruotati e variabili </a:t>
            </a:r>
          </a:p>
          <a:p>
            <a:pPr algn="ctr" eaLnBrk="1" hangingPunct="1"/>
            <a:r>
              <a:rPr lang="it-IT"/>
              <a:t>(loadings) 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FACTOR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22325" y="1408113"/>
            <a:ext cx="710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/>
          </a:p>
        </p:txBody>
      </p:sp>
      <p:graphicFrame>
        <p:nvGraphicFramePr>
          <p:cNvPr id="258052" name="Group 4"/>
          <p:cNvGraphicFramePr>
            <a:graphicFrameLocks noGrp="1"/>
          </p:cNvGraphicFramePr>
          <p:nvPr>
            <p:ph idx="1"/>
          </p:nvPr>
        </p:nvGraphicFramePr>
        <p:xfrm>
          <a:off x="228600" y="903288"/>
          <a:ext cx="3657600" cy="5899172"/>
        </p:xfrm>
        <a:graphic>
          <a:graphicData uri="http://schemas.openxmlformats.org/drawingml/2006/table">
            <a:tbl>
              <a:tblPr/>
              <a:tblGrid>
                <a:gridCol w="1905000"/>
                <a:gridCol w="838200"/>
                <a:gridCol w="914400"/>
              </a:tblGrid>
              <a:tr h="2904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COMUNALITA' FINALI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n=5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n=8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67" name="Text Box 107"/>
          <p:cNvSpPr txBox="1">
            <a:spLocks noChangeArrowheads="1"/>
          </p:cNvSpPr>
          <p:nvPr/>
        </p:nvSpPr>
        <p:spPr bwMode="auto">
          <a:xfrm>
            <a:off x="4114800" y="958850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000"/>
              <a:t>Analisi della % di varianza spiegata</a:t>
            </a:r>
          </a:p>
          <a:p>
            <a:pPr algn="ctr" eaLnBrk="1" hangingPunct="1"/>
            <a:r>
              <a:rPr lang="it-IT" sz="2000"/>
              <a:t> dai fattori (comunalità finali) </a:t>
            </a:r>
          </a:p>
        </p:txBody>
      </p:sp>
      <p:sp>
        <p:nvSpPr>
          <p:cNvPr id="15468" name="Text Box 108"/>
          <p:cNvSpPr txBox="1">
            <a:spLocks noChangeArrowheads="1"/>
          </p:cNvSpPr>
          <p:nvPr/>
        </p:nvSpPr>
        <p:spPr bwMode="auto">
          <a:xfrm>
            <a:off x="4343400" y="2543175"/>
            <a:ext cx="4953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Per ogni variabile si evidenziano le celle in corrispondenza delle quali la comunalità aumenta in maniera sostanziale per effetto dell’estrazione di un ulteriori fattori (dalla soluzione a 5 fattori alla soluzione a 8 fattori).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Scelta dei 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Riepilogativo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3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715962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Interpretazione </a:t>
            </a:r>
            <a:r>
              <a:rPr lang="it-IT" smtClean="0"/>
              <a:t> </a:t>
            </a:r>
            <a:endParaRPr lang="en-GB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" y="1301750"/>
            <a:ext cx="8763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>
                <a:latin typeface="Comic Sans MS" pitchFamily="66" charset="0"/>
              </a:rPr>
              <a:t>	</a:t>
            </a:r>
            <a:r>
              <a:rPr lang="it-IT" sz="2400"/>
              <a:t>Una volta estratti, i fattori vanno interpretati.</a:t>
            </a:r>
          </a:p>
          <a:p>
            <a:pPr eaLnBrk="1" hangingPunct="1">
              <a:spcBef>
                <a:spcPct val="0"/>
              </a:spcBef>
            </a:pPr>
            <a:endParaRPr lang="it-IT" sz="2400"/>
          </a:p>
          <a:p>
            <a:pPr eaLnBrk="1" hangingPunct="1">
              <a:spcBef>
                <a:spcPct val="0"/>
              </a:spcBef>
            </a:pPr>
            <a:r>
              <a:rPr lang="it-IT" sz="2400"/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it-IT" sz="2400"/>
              <a:t>	Una rotazione ortogonale nello spazio dei fattori non influenza la validità del modello: sfruttiamo questa caratteristica per ottenere dei fattori più facilmente interpretabili!</a:t>
            </a:r>
          </a:p>
          <a:p>
            <a:pPr eaLnBrk="1" hangingPunct="1">
              <a:spcBef>
                <a:spcPct val="0"/>
              </a:spcBef>
            </a:pPr>
            <a:r>
              <a:rPr lang="it-IT" sz="2400"/>
              <a:t> </a:t>
            </a:r>
          </a:p>
          <a:p>
            <a:pPr eaLnBrk="1" hangingPunct="1">
              <a:spcBef>
                <a:spcPct val="0"/>
              </a:spcBef>
            </a:pPr>
            <a:endParaRPr lang="it-IT" sz="2400"/>
          </a:p>
          <a:p>
            <a:pPr eaLnBrk="1" hangingPunct="1">
              <a:spcBef>
                <a:spcPct val="0"/>
              </a:spcBef>
            </a:pPr>
            <a:r>
              <a:rPr lang="it-IT" sz="2400"/>
              <a:t>	Dobbiamo fare in modo che ognuna delle variabili originali sia molto correlata con al massimo un fattore e poco correlata con gli altri.</a:t>
            </a:r>
            <a:endParaRPr lang="it-IT" sz="2400">
              <a:sym typeface="Symbol" pitchFamily="18" charset="2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Metodi di rotazione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" y="1290638"/>
            <a:ext cx="8839200" cy="584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	La rotazione opera sulla matrice dei loadings.</a:t>
            </a:r>
          </a:p>
          <a:p>
            <a:pPr eaLnBrk="1" hangingPunct="1">
              <a:spcBef>
                <a:spcPct val="0"/>
              </a:spcBef>
            </a:pPr>
            <a:r>
              <a:rPr lang="it-IT" sz="2400"/>
              <a:t>	Esistono diversi metodi, tra cui:	</a:t>
            </a:r>
          </a:p>
          <a:p>
            <a:pPr eaLnBrk="1" hangingPunct="1">
              <a:spcBef>
                <a:spcPct val="0"/>
              </a:spcBef>
            </a:pPr>
            <a:endParaRPr lang="it-IT" sz="2400"/>
          </a:p>
          <a:p>
            <a:pPr eaLnBrk="1" hangingPunct="1">
              <a:spcBef>
                <a:spcPct val="0"/>
              </a:spcBef>
            </a:pPr>
            <a:r>
              <a:rPr lang="it-IT" sz="2400">
                <a:sym typeface="Symbol" pitchFamily="18" charset="2"/>
              </a:rPr>
              <a:t>	1. </a:t>
            </a:r>
            <a:r>
              <a:rPr lang="it-IT" sz="2400" u="sng">
                <a:sym typeface="Symbol" pitchFamily="18" charset="2"/>
              </a:rPr>
              <a:t>METODO VARIMAX:</a:t>
            </a:r>
            <a:r>
              <a:rPr lang="it-IT" sz="2400">
                <a:sym typeface="Symbol" pitchFamily="18" charset="2"/>
              </a:rPr>
              <a:t> minimizza il numero di variabili che hanno correlazioni alte con un fattore</a:t>
            </a:r>
          </a:p>
          <a:p>
            <a:pPr eaLnBrk="1" hangingPunct="1">
              <a:spcBef>
                <a:spcPct val="0"/>
              </a:spcBef>
            </a:pPr>
            <a:r>
              <a:rPr lang="it-IT" sz="2400">
                <a:sym typeface="Symbol" pitchFamily="18" charset="2"/>
              </a:rPr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it-IT" sz="2400">
                <a:sym typeface="Symbol" pitchFamily="18" charset="2"/>
              </a:rPr>
              <a:t>	2. </a:t>
            </a:r>
            <a:r>
              <a:rPr lang="it-IT" sz="2400" u="sng">
                <a:sym typeface="Symbol" pitchFamily="18" charset="2"/>
              </a:rPr>
              <a:t>METODO QUARTIMAX:</a:t>
            </a:r>
            <a:r>
              <a:rPr lang="it-IT" sz="2400">
                <a:sym typeface="Symbol" pitchFamily="18" charset="2"/>
              </a:rPr>
              <a:t> minimizza il numero di fattori che hanno correlazioni alte con una variabile</a:t>
            </a:r>
          </a:p>
          <a:p>
            <a:pPr eaLnBrk="1" hangingPunct="1">
              <a:spcBef>
                <a:spcPct val="0"/>
              </a:spcBef>
            </a:pPr>
            <a:r>
              <a:rPr lang="it-IT" sz="2400">
                <a:sym typeface="Symbol" pitchFamily="18" charset="2"/>
              </a:rPr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it-IT" sz="2400">
                <a:sym typeface="Symbol" pitchFamily="18" charset="2"/>
              </a:rPr>
              <a:t>	3. </a:t>
            </a:r>
            <a:r>
              <a:rPr lang="it-IT" sz="2400" u="sng">
                <a:sym typeface="Symbol" pitchFamily="18" charset="2"/>
              </a:rPr>
              <a:t>METODO EQUIMAX:</a:t>
            </a:r>
            <a:r>
              <a:rPr lang="it-IT" sz="2400">
                <a:sym typeface="Symbol" pitchFamily="18" charset="2"/>
              </a:rPr>
              <a:t> è una combinazione dei due metodi precedenti</a:t>
            </a:r>
          </a:p>
          <a:p>
            <a:pPr eaLnBrk="1" hangingPunct="1">
              <a:spcBef>
                <a:spcPct val="0"/>
              </a:spcBef>
            </a:pPr>
            <a:endParaRPr lang="it-IT" sz="2400" b="1"/>
          </a:p>
          <a:p>
            <a:pPr eaLnBrk="1" hangingPunct="1">
              <a:spcBef>
                <a:spcPct val="0"/>
              </a:spcBef>
            </a:pPr>
            <a:r>
              <a:rPr lang="it-IT" sz="2400" b="1"/>
              <a:t>	</a:t>
            </a:r>
            <a:r>
              <a:rPr lang="it-IT" sz="2400" b="1" u="sng"/>
              <a:t>IMPORTANTE:</a:t>
            </a:r>
            <a:r>
              <a:rPr lang="it-IT" sz="2200" b="1"/>
              <a:t>la % di varianza complessiva dei fattori ruotati rimane inalterata, mentre si modifica la % di varianza spiegata da ciascun fattore</a:t>
            </a:r>
          </a:p>
          <a:p>
            <a:pPr eaLnBrk="1" hangingPunct="1">
              <a:spcBef>
                <a:spcPct val="0"/>
              </a:spcBef>
            </a:pPr>
            <a:endParaRPr lang="it-IT" sz="2200" b="1">
              <a:sym typeface="Symbol" pitchFamily="18" charset="2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334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Scelta dei 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Riepilogativo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77000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FACTOR - Esempio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Operiamo una rotazione dei fattori con il metodo Varimax.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87630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=CORSO.TELEFONIA 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8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>
                <a:latin typeface="Courier New" pitchFamily="49" charset="0"/>
              </a:rPr>
              <a:t>elenco variabili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362200" y="5029200"/>
            <a:ext cx="3276600" cy="6635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it-IT"/>
              <a:t>Specifica che il criterio per la  rotazione dei fattori</a:t>
            </a:r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" y="3886200"/>
            <a:ext cx="32766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t" hangingPunct="1">
              <a:spcBef>
                <a:spcPct val="0"/>
              </a:spcBef>
            </a:pPr>
            <a:r>
              <a:rPr lang="it-IT"/>
              <a:t>Produce in output un data set che contiene le variabili originali e i fattori non ruotati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91200" y="5417237"/>
            <a:ext cx="3276600" cy="938213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t" hangingPunct="1">
              <a:spcBef>
                <a:spcPct val="0"/>
              </a:spcBef>
            </a:pPr>
            <a:r>
              <a:rPr lang="it-IT"/>
              <a:t>Ordina le variabili in modo da facilitare la lettura dei loadings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2590800" y="2286000"/>
            <a:ext cx="27432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752600" y="3048000"/>
            <a:ext cx="9906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334000" y="2362200"/>
            <a:ext cx="22860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7620000" y="2362200"/>
            <a:ext cx="1295400" cy="762000"/>
          </a:xfrm>
          <a:prstGeom prst="ellips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4038600" y="3200400"/>
            <a:ext cx="11430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7429500" y="3276600"/>
            <a:ext cx="571500" cy="21406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FACTOR</a:t>
            </a:r>
            <a:endParaRPr lang="en-US" smtClean="0">
              <a:solidFill>
                <a:srgbClr val="FF9900"/>
              </a:solidFill>
            </a:endParaRPr>
          </a:p>
        </p:txBody>
      </p:sp>
      <p:graphicFrame>
        <p:nvGraphicFramePr>
          <p:cNvPr id="265219" name="Group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7391400" cy="5853107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Rotated Factor Pattern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less than 0.35 are not printed.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Output PROC FACTOR</a:t>
            </a:r>
            <a:endParaRPr lang="en-US" smtClean="0">
              <a:solidFill>
                <a:srgbClr val="FF9900"/>
              </a:solidFill>
            </a:endParaRPr>
          </a:p>
        </p:txBody>
      </p:sp>
      <p:graphicFrame>
        <p:nvGraphicFramePr>
          <p:cNvPr id="267267" name="Group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7391400" cy="5853107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  <a:gridCol w="7620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Rotated Factor Pattern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24385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less than 0.35 are not printed.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719" name="Text Box 239"/>
          <p:cNvSpPr txBox="1">
            <a:spLocks noChangeArrowheads="1"/>
          </p:cNvSpPr>
          <p:nvPr/>
        </p:nvSpPr>
        <p:spPr bwMode="auto">
          <a:xfrm>
            <a:off x="2949575" y="1600200"/>
            <a:ext cx="6118225" cy="392113"/>
          </a:xfrm>
          <a:prstGeom prst="rect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COSTI SECONDARI</a:t>
            </a:r>
            <a:endParaRPr lang="en-US" b="1"/>
          </a:p>
        </p:txBody>
      </p:sp>
      <p:sp>
        <p:nvSpPr>
          <p:cNvPr id="20720" name="Text Box 240"/>
          <p:cNvSpPr txBox="1">
            <a:spLocks noChangeArrowheads="1"/>
          </p:cNvSpPr>
          <p:nvPr/>
        </p:nvSpPr>
        <p:spPr bwMode="auto">
          <a:xfrm>
            <a:off x="2949575" y="2554288"/>
            <a:ext cx="6118225" cy="392112"/>
          </a:xfrm>
          <a:prstGeom prst="rect">
            <a:avLst/>
          </a:prstGeom>
          <a:solidFill>
            <a:srgbClr val="FFCC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VANTAGGI</a:t>
            </a:r>
            <a:endParaRPr lang="en-US" b="1"/>
          </a:p>
        </p:txBody>
      </p:sp>
      <p:sp>
        <p:nvSpPr>
          <p:cNvPr id="20721" name="Text Box 241"/>
          <p:cNvSpPr txBox="1">
            <a:spLocks noChangeArrowheads="1"/>
          </p:cNvSpPr>
          <p:nvPr/>
        </p:nvSpPr>
        <p:spPr bwMode="auto">
          <a:xfrm>
            <a:off x="3276600" y="3352800"/>
            <a:ext cx="3276600" cy="392113"/>
          </a:xfrm>
          <a:prstGeom prst="rect">
            <a:avLst/>
          </a:prstGeom>
          <a:solidFill>
            <a:srgbClr val="FF99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COSTI CHIAMATE</a:t>
            </a:r>
            <a:endParaRPr lang="en-US" b="1"/>
          </a:p>
        </p:txBody>
      </p:sp>
      <p:sp>
        <p:nvSpPr>
          <p:cNvPr id="20722" name="Text Box 242"/>
          <p:cNvSpPr txBox="1">
            <a:spLocks noChangeArrowheads="1"/>
          </p:cNvSpPr>
          <p:nvPr/>
        </p:nvSpPr>
        <p:spPr bwMode="auto">
          <a:xfrm>
            <a:off x="3200400" y="4103688"/>
            <a:ext cx="3276600" cy="392112"/>
          </a:xfrm>
          <a:prstGeom prst="rect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SMS</a:t>
            </a:r>
            <a:endParaRPr lang="en-US" b="1"/>
          </a:p>
        </p:txBody>
      </p:sp>
      <p:sp>
        <p:nvSpPr>
          <p:cNvPr id="20723" name="Text Box 243"/>
          <p:cNvSpPr txBox="1">
            <a:spLocks noChangeArrowheads="1"/>
          </p:cNvSpPr>
          <p:nvPr/>
        </p:nvSpPr>
        <p:spPr bwMode="auto">
          <a:xfrm>
            <a:off x="2949575" y="4724400"/>
            <a:ext cx="6118225" cy="392113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CONDIZIONI CONTRATTUALI</a:t>
            </a:r>
            <a:endParaRPr lang="en-US" b="1"/>
          </a:p>
        </p:txBody>
      </p:sp>
      <p:sp>
        <p:nvSpPr>
          <p:cNvPr id="20724" name="Text Box 244"/>
          <p:cNvSpPr txBox="1">
            <a:spLocks noChangeArrowheads="1"/>
          </p:cNvSpPr>
          <p:nvPr/>
        </p:nvSpPr>
        <p:spPr bwMode="auto">
          <a:xfrm>
            <a:off x="2949575" y="5322888"/>
            <a:ext cx="6118225" cy="392112"/>
          </a:xfrm>
          <a:prstGeom prst="rect">
            <a:avLst/>
          </a:prstGeom>
          <a:solidFill>
            <a:srgbClr val="CCFFFF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SERVIZI OPERATORE</a:t>
            </a:r>
            <a:endParaRPr lang="en-US" b="1"/>
          </a:p>
        </p:txBody>
      </p:sp>
      <p:sp>
        <p:nvSpPr>
          <p:cNvPr id="20725" name="Text Box 245"/>
          <p:cNvSpPr txBox="1">
            <a:spLocks noChangeArrowheads="1"/>
          </p:cNvSpPr>
          <p:nvPr/>
        </p:nvSpPr>
        <p:spPr bwMode="auto">
          <a:xfrm>
            <a:off x="2949575" y="5856288"/>
            <a:ext cx="6118225" cy="392112"/>
          </a:xfrm>
          <a:prstGeom prst="rect">
            <a:avLst/>
          </a:prstGeom>
          <a:solidFill>
            <a:srgbClr val="00CCFF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VALORE DEL BRAND</a:t>
            </a:r>
            <a:endParaRPr lang="en-US" b="1"/>
          </a:p>
        </p:txBody>
      </p:sp>
      <p:sp>
        <p:nvSpPr>
          <p:cNvPr id="20726" name="Text Box 246"/>
          <p:cNvSpPr txBox="1">
            <a:spLocks noChangeArrowheads="1"/>
          </p:cNvSpPr>
          <p:nvPr/>
        </p:nvSpPr>
        <p:spPr bwMode="auto">
          <a:xfrm>
            <a:off x="2949575" y="6389688"/>
            <a:ext cx="6118225" cy="39211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VS POCHI NUMERI</a:t>
            </a:r>
            <a:endParaRPr lang="en-US" b="1"/>
          </a:p>
        </p:txBody>
      </p:sp>
      <p:sp>
        <p:nvSpPr>
          <p:cNvPr id="20727" name="Text Box 247"/>
          <p:cNvSpPr txBox="1">
            <a:spLocks noChangeArrowheads="1"/>
          </p:cNvSpPr>
          <p:nvPr/>
        </p:nvSpPr>
        <p:spPr bwMode="auto">
          <a:xfrm>
            <a:off x="2971800" y="3363913"/>
            <a:ext cx="6118225" cy="392112"/>
          </a:xfrm>
          <a:prstGeom prst="rect">
            <a:avLst/>
          </a:prstGeom>
          <a:solidFill>
            <a:srgbClr val="FF99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COSTI CHIAMATE</a:t>
            </a:r>
            <a:endParaRPr lang="en-US" b="1"/>
          </a:p>
        </p:txBody>
      </p:sp>
      <p:sp>
        <p:nvSpPr>
          <p:cNvPr id="20728" name="Text Box 248"/>
          <p:cNvSpPr txBox="1">
            <a:spLocks noChangeArrowheads="1"/>
          </p:cNvSpPr>
          <p:nvPr/>
        </p:nvSpPr>
        <p:spPr bwMode="auto">
          <a:xfrm>
            <a:off x="2949575" y="4114800"/>
            <a:ext cx="6118225" cy="392113"/>
          </a:xfrm>
          <a:prstGeom prst="rect">
            <a:avLst/>
          </a:prstGeom>
          <a:solidFill>
            <a:srgbClr val="FF6600"/>
          </a:solidFill>
          <a:ln w="25400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SMS</a:t>
            </a:r>
            <a:endParaRPr lang="en-US" b="1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Fattori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11430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1000" indent="-3810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200">
                <a:solidFill>
                  <a:srgbClr val="000000"/>
                </a:solidFill>
              </a:rPr>
              <a:t>Una volta scelta la soluzione ottimale, è possibile utilizzare i fattori ottenuti come nuove “macro-variabili” da inserire in ulteriori analisi sul fenomeno indagato, al posto delle variabili originarie;</a:t>
            </a:r>
          </a:p>
          <a:p>
            <a:pPr marL="381000" indent="-3810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200">
              <a:solidFill>
                <a:srgbClr val="000000"/>
              </a:solidFill>
            </a:endParaRPr>
          </a:p>
          <a:p>
            <a:pPr marL="381000" indent="-3810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200">
                <a:solidFill>
                  <a:srgbClr val="000000"/>
                </a:solidFill>
              </a:rPr>
              <a:t>Nel file di dati si potranno aggiungere 8 nuove variabili:</a:t>
            </a:r>
          </a:p>
          <a:p>
            <a:pPr marL="381000" indent="-381000" algn="just">
              <a:lnSpc>
                <a:spcPct val="90000"/>
              </a:lnSpc>
              <a:spcBef>
                <a:spcPct val="20000"/>
              </a:spcBef>
            </a:pPr>
            <a:endParaRPr lang="it-IT" sz="2200">
              <a:solidFill>
                <a:srgbClr val="000000"/>
              </a:solidFill>
            </a:endParaRP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Costi secondari,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Vantaggi,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Costi chiamate,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SMS,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Condizioni contrattuali, 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Servizi Operatore,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Valore del Brand,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b="1">
                <a:solidFill>
                  <a:srgbClr val="000000"/>
                </a:solidFill>
              </a:rPr>
              <a:t>Vs pochi numeri.</a:t>
            </a:r>
          </a:p>
          <a:p>
            <a:pPr marL="838200" lvl="1" indent="-381000" algn="just">
              <a:lnSpc>
                <a:spcPct val="90000"/>
              </a:lnSpc>
              <a:spcBef>
                <a:spcPct val="20000"/>
              </a:spcBef>
            </a:pPr>
            <a:endParaRPr lang="it-IT" b="1">
              <a:solidFill>
                <a:srgbClr val="0000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95800" y="4114800"/>
            <a:ext cx="2438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>
                <a:solidFill>
                  <a:srgbClr val="000000"/>
                </a:solidFill>
              </a:rPr>
              <a:t>si tratta di variabili standardizzate  (ovvero a media nulla e varianza unitaria),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3962400" y="3581400"/>
            <a:ext cx="381000" cy="2362200"/>
          </a:xfrm>
          <a:prstGeom prst="rightBrace">
            <a:avLst>
              <a:gd name="adj1" fmla="val 5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Scelta dei 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Riepilogativo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6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FACTOR – Opzioni 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2255838"/>
            <a:ext cx="92964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=CORSO.TELEFONIA  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8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sz="2000" b="1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00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>
                <a:latin typeface="Courier New" pitchFamily="49" charset="0"/>
              </a:rPr>
              <a:t>elenco variabili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271364" name="Group 4"/>
          <p:cNvGraphicFramePr>
            <a:graphicFrameLocks noGrp="1"/>
          </p:cNvGraphicFramePr>
          <p:nvPr>
            <p:ph idx="1"/>
          </p:nvPr>
        </p:nvGraphicFramePr>
        <p:xfrm>
          <a:off x="457200" y="4614863"/>
          <a:ext cx="8229600" cy="2098673"/>
        </p:xfrm>
        <a:graphic>
          <a:graphicData uri="http://schemas.openxmlformats.org/drawingml/2006/table">
            <a:tbl>
              <a:tblPr/>
              <a:tblGrid>
                <a:gridCol w="1757363"/>
                <a:gridCol w="6472237"/>
              </a:tblGrid>
              <a:tr h="45250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OPZIONE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DESCRIZIONE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OUT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=</a:t>
                      </a:r>
                      <a:r>
                        <a:rPr kumimoji="0" lang="it-IT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un data set che contiene le variabili originali e i fattori non ruotati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num 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Consente di specificare il numero di fattori che si vuole estrarre  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ROTATE</a:t>
                      </a: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metodo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Specifica che il criterio per la  rotazione dei fattori (VARIMAX, …)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SCREE 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scree plot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REORDER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Ordina le variabili in modo da facilitare la lettura dei loadings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FUZZ=</a:t>
                      </a:r>
                      <a:r>
                        <a:rPr kumimoji="0" lang="it-IT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valore</a:t>
                      </a:r>
                      <a:endParaRPr kumimoji="0" lang="it-IT" sz="1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Stampa solo |loadings| &gt; valore indicato.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76200" y="2636838"/>
            <a:ext cx="8915400" cy="868362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81000" y="1295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Analisi fattoriale con il metodo delle componenti principali.</a:t>
            </a:r>
            <a:endParaRPr lang="en-US" sz="240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Step di analisi (1/2)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77838" y="914400"/>
            <a:ext cx="8285162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/>
              <a:t>STEP 1: scegliere quanti fattori considerare (scelta di varie soluzioni)</a:t>
            </a: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la regola </a:t>
            </a:r>
            <a:r>
              <a:rPr lang="it-IT" sz="2000"/>
              <a:t>autovalori &gt; 1</a:t>
            </a:r>
            <a:r>
              <a:rPr lang="it-IT" sz="2000">
                <a:sym typeface="Symbol" pitchFamily="18" charset="2"/>
              </a:rPr>
              <a:t>  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lettura dello SCREE PLOT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en-AU" sz="2000">
                <a:sym typeface="Symbol" pitchFamily="18" charset="2"/>
              </a:rPr>
              <a:t>Circa 1/3 delle variabili originarie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en-AU" sz="2000">
                <a:sym typeface="Symbol" pitchFamily="18" charset="2"/>
              </a:rPr>
              <a:t>Variabilità spiegata tra 60% e 75%</a:t>
            </a:r>
            <a:endParaRPr lang="it-IT" sz="200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r>
              <a:rPr lang="it-IT" sz="2000"/>
              <a:t>STEP 2: confrontare le soluzioni scelte</a:t>
            </a: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cumunalità finali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64008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k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elenco variabili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64008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k</a:t>
            </a:r>
            <a:r>
              <a:rPr lang="en-US" b="1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en-US" sz="1600">
                <a:solidFill>
                  <a:srgbClr val="0000FF"/>
                </a:solidFill>
              </a:rPr>
              <a:t>N</a:t>
            </a:r>
            <a:r>
              <a:rPr lang="en-US" sz="1600"/>
              <a:t>=</a:t>
            </a:r>
            <a:r>
              <a:rPr lang="en-US" sz="1600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</a:rPr>
              <a:t>;</a:t>
            </a:r>
            <a:endParaRPr lang="en-US" sz="1600"/>
          </a:p>
          <a:p>
            <a:pPr eaLnBrk="1" hangingPunct="1">
              <a:lnSpc>
                <a:spcPct val="75000"/>
              </a:lnSpc>
            </a:pP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elenco variabili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Step di analisi (2/2)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7838" y="1341438"/>
            <a:ext cx="88947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r>
              <a:rPr lang="it-IT" sz="2000"/>
              <a:t>STEP 3: una volta scelta la soluzione finale</a:t>
            </a: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ruotare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interpretare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Char char="§"/>
            </a:pPr>
            <a:r>
              <a:rPr lang="it-IT" sz="2000">
                <a:sym typeface="Symbol" pitchFamily="18" charset="2"/>
              </a:rPr>
              <a:t>salvare il data set con i fattori</a:t>
            </a: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lvl="1" eaLnBrk="1" hangingPunct="1">
              <a:spcBef>
                <a:spcPct val="0"/>
              </a:spcBef>
              <a:buClr>
                <a:srgbClr val="FF9900"/>
              </a:buClr>
              <a:buSzPct val="125000"/>
              <a:buFont typeface="Wingdings" pitchFamily="2" charset="2"/>
              <a:buNone/>
            </a:pPr>
            <a:endParaRPr lang="it-IT" sz="2000"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it-IT" sz="2000"/>
          </a:p>
          <a:p>
            <a:pPr eaLnBrk="1" hangingPunct="1">
              <a:spcBef>
                <a:spcPct val="0"/>
              </a:spcBef>
            </a:pPr>
            <a:r>
              <a:rPr lang="it-IT" sz="2000"/>
              <a:t>STEP 4: se l’interpretazione non è soddisfacente ripetere lo step n°3 variando metodo di rotazione o provando un’altra soluzione.</a:t>
            </a:r>
            <a:endParaRPr lang="it-IT" sz="200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3400" y="3689350"/>
            <a:ext cx="861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k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data set output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metodo di rotazione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REORDER </a:t>
            </a:r>
            <a:r>
              <a:rPr lang="en-US" sz="1600">
                <a:solidFill>
                  <a:srgbClr val="0000FF"/>
                </a:solidFill>
              </a:rPr>
              <a:t>N</a:t>
            </a:r>
            <a:r>
              <a:rPr lang="en-US" sz="1600">
                <a:solidFill>
                  <a:srgbClr val="000000"/>
                </a:solidFill>
              </a:rPr>
              <a:t>=</a:t>
            </a:r>
            <a:r>
              <a:rPr lang="en-US" sz="1600" i="1">
                <a:solidFill>
                  <a:srgbClr val="FF0000"/>
                </a:solidFill>
              </a:rPr>
              <a:t>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Courier New" pitchFamily="49" charset="0"/>
              </a:rPr>
              <a:t>elenco variabili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45000"/>
              </a:spcBef>
            </a:pPr>
            <a:r>
              <a:rPr lang="en-US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Analisi Fattoriale - Esercizio 2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3075" name="Text Box 150"/>
          <p:cNvSpPr txBox="1">
            <a:spLocks noChangeArrowheads="1"/>
          </p:cNvSpPr>
          <p:nvPr/>
        </p:nvSpPr>
        <p:spPr bwMode="auto">
          <a:xfrm>
            <a:off x="-304800" y="609600"/>
            <a:ext cx="92170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/>
              <a:t>	Il data set </a:t>
            </a:r>
            <a:r>
              <a:rPr lang="it-IT" b="1">
                <a:solidFill>
                  <a:srgbClr val="0000FF"/>
                </a:solidFill>
              </a:rPr>
              <a:t>ECONOMIC_FREEDOM</a:t>
            </a:r>
            <a:r>
              <a:rPr lang="it-IT"/>
              <a:t> contiene i seguenti indicatori relativi alla libertà economica nei diversi stati del mondo. Svolgere un’analisi fattoriale a partire da tali indicatori. </a:t>
            </a:r>
          </a:p>
        </p:txBody>
      </p:sp>
      <p:graphicFrame>
        <p:nvGraphicFramePr>
          <p:cNvPr id="251096" name="Group 216"/>
          <p:cNvGraphicFramePr>
            <a:graphicFrameLocks noGrp="1"/>
          </p:cNvGraphicFramePr>
          <p:nvPr/>
        </p:nvGraphicFramePr>
        <p:xfrm>
          <a:off x="179388" y="1447800"/>
          <a:ext cx="8785225" cy="5394390"/>
        </p:xfrm>
        <a:graphic>
          <a:graphicData uri="http://schemas.openxmlformats.org/drawingml/2006/table">
            <a:tbl>
              <a:tblPr/>
              <a:tblGrid>
                <a:gridCol w="1125537"/>
                <a:gridCol w="1889125"/>
                <a:gridCol w="5770563"/>
              </a:tblGrid>
              <a:tr h="25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COUNTRY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Nome del paese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CONTINENTE 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AF-Africa; AM-America Nord; AS-Asia; OC-Oceania; EU-Europa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Attività del settore pubblico e tassazione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A_ GVT_CONSUMPT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Consumi pubblici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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Rapporto tra consumi pubblici e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  consume totali (indice)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A_ GVT_INVEST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Investimenti pubblici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  <a:sym typeface="Symbol" pitchFamily="18" charset="2"/>
                        </a:rPr>
                        <a:t>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Rapporto tra investimenti pubblici e investimenti totali (indice)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  <a:sym typeface="Symbol" pitchFamily="18" charset="2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B_JUD_IMPART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Imparzialità delle corti: contesto legale in cui i privati possono opporsi legalmente ad azioni del governo.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B_MILITARY_POL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Interferenza militare nel sistema giudiziario e politico (indice elevato se l’interferenza è bassa)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B_LAW_INTEGRITY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Integrità del sistema giudiziario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Accesso al contante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C_GR_MONEY_SUPPLY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Crescita media annuale dell’offerta di moneta (ultimi 5 anni) ‑ Crescita media annuale PIL (ultimi 10 anni)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C_INFL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Tasso di inflazione recente (indice alto se inflazione bassa)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C_STD_INFL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Variabilità del tasso di inflazione negli ultimi 5 anni. (indice alto se inflazione stabile)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C_FREEDOM_BANK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Libertà di possedere conti presso banche straniere nel paese o all’estero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Commercio internazionale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D_TARIF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Tasse sul commercio con l’estero (indice alto se tasse basse e poco variabili)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D_ACTUAL_EXP_TRADE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Dimensione del settore del commercio internazionale rispetto a quella attesa 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D_INT_CAP_CONTROL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Livello del controllo sul mercato dei capitali internazionali (indice elevato se è elevata la libertà di accesso ai capitali e ai mercati internazionali)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1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E. </a:t>
                      </a: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Regolamentazione del credito, del lavoro e del business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E_CREDIT_REG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Regolamentazione del mercato del credito (indice elevato se c’è concorrenza con banche straniere, se molte banche sono private, se il credito al settore privato è elevato, se i tassi di interesse sono determinati dal libero mercato)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9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E_NEW_BUSINESS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Faciltà e trasparenza nella realizzazione di nuovi business</a:t>
                      </a:r>
                    </a:p>
                  </a:txBody>
                  <a:tcPr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0493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(1/7)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4099" name="Text Box 65"/>
          <p:cNvSpPr txBox="1">
            <a:spLocks noChangeArrowheads="1"/>
          </p:cNvSpPr>
          <p:nvPr/>
        </p:nvSpPr>
        <p:spPr bwMode="auto">
          <a:xfrm>
            <a:off x="152400" y="1295400"/>
            <a:ext cx="8980488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it-IT" b="1">
                <a:solidFill>
                  <a:srgbClr val="008080"/>
                </a:solidFill>
                <a:latin typeface="Courier New" pitchFamily="49" charset="0"/>
              </a:rPr>
              <a:t>0.35 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VAR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A_GVT_CONSUMPT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A_GVT_INVEST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B_JUD_IMPART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B_LAW_INTEGRITY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B_MILITARY_POL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C_FREEDOM_BANK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C_GR_MONEY_SUPPLY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C_INFL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C_STD_INFL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D_ACTUAL_EXP_TRADE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D_INT_CAP_CONTROL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D_TARIF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E_CREDIT_REG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E_NEW_BUSINESS</a:t>
            </a:r>
            <a:endParaRPr lang="it-IT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4100" name="Text Box 66"/>
          <p:cNvSpPr txBox="1">
            <a:spLocks noChangeArrowheads="1"/>
          </p:cNvSpPr>
          <p:nvPr/>
        </p:nvSpPr>
        <p:spPr bwMode="auto">
          <a:xfrm>
            <a:off x="152400" y="762000"/>
            <a:ext cx="380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Estrazione fattori: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470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Analisi Fattoriale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4150" y="914400"/>
            <a:ext cx="865505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E’ una tecnica descrittiva/esplorativa per l’analisi delle relazioni lineari (correlazioni) esistenti tra variabili quantitative.</a:t>
            </a:r>
          </a:p>
          <a:p>
            <a:pPr eaLnBrk="1" hangingPunct="1">
              <a:spcBef>
                <a:spcPct val="0"/>
              </a:spcBef>
            </a:pPr>
            <a:r>
              <a:rPr lang="it-IT" sz="2400" i="1" u="sng"/>
              <a:t>Nelle applicazioni è usata anche con variabili qualitative ordinali che esprimono scale di preferenza numeriche (punteggi).</a:t>
            </a:r>
          </a:p>
          <a:p>
            <a:pPr eaLnBrk="1" hangingPunct="1">
              <a:spcBef>
                <a:spcPct val="0"/>
              </a:spcBef>
            </a:pPr>
            <a:endParaRPr lang="it-IT" sz="2400" i="1" u="sng"/>
          </a:p>
          <a:p>
            <a:pPr eaLnBrk="1" hangingPunct="1">
              <a:spcBef>
                <a:spcPct val="0"/>
              </a:spcBef>
            </a:pPr>
            <a:r>
              <a:rPr lang="it-IT" sz="2400"/>
              <a:t>A partire da una matrice di dati </a:t>
            </a:r>
            <a:r>
              <a:rPr lang="it-IT" sz="2400" i="1"/>
              <a:t>nxp</a:t>
            </a:r>
            <a:r>
              <a:rPr lang="it-IT" sz="2400"/>
              <a:t> con </a:t>
            </a:r>
            <a:r>
              <a:rPr lang="it-IT" sz="2400" i="1"/>
              <a:t>p </a:t>
            </a:r>
            <a:r>
              <a:rPr lang="it-IT" sz="2400"/>
              <a:t>variabili originarie, consente di </a:t>
            </a:r>
            <a:r>
              <a:rPr lang="it-IT" sz="2400" b="1"/>
              <a:t>sintetizzare l’informazione in un set ridotto di variabili trasformate (le componenti/i fattori latenti)</a:t>
            </a:r>
            <a:r>
              <a:rPr lang="it-IT" sz="2400"/>
              <a:t>.</a:t>
            </a:r>
          </a:p>
          <a:p>
            <a:pPr eaLnBrk="1" hangingPunct="1">
              <a:spcBef>
                <a:spcPct val="0"/>
              </a:spcBef>
            </a:pPr>
            <a:endParaRPr lang="it-IT" sz="2400"/>
          </a:p>
          <a:p>
            <a:pPr eaLnBrk="1" hangingPunct="1">
              <a:spcBef>
                <a:spcPct val="0"/>
              </a:spcBef>
            </a:pPr>
            <a:r>
              <a:rPr lang="it-IT" sz="2400" b="1"/>
              <a:t>Perché sintetizzare?</a:t>
            </a:r>
            <a:endParaRPr lang="it-IT" sz="2400" b="1" i="1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57200" y="5059363"/>
            <a:ext cx="8458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sz="2400" dirty="0"/>
              <a:t>se l’informazione è condivisa tra più variabili correlate tra loro, è ridondante utilizzarle tutte;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it-IT" sz="2400" dirty="0"/>
              <a:t>la sintesi comporta una perdita di informazione non rilevante e semplifica le analisi successive.</a:t>
            </a:r>
            <a:endParaRPr lang="it-IT" sz="2400" i="1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(2/7)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779838" y="4005263"/>
            <a:ext cx="50768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/>
              <a:t>	La regola degli autovalori &gt; 1 suggerisce di prendere in considerazione 3 fattori, che spiegano insieme il 63% della varianza totale.</a:t>
            </a:r>
          </a:p>
          <a:p>
            <a:pPr eaLnBrk="1" hangingPunct="1">
              <a:spcBef>
                <a:spcPct val="0"/>
              </a:spcBef>
            </a:pPr>
            <a:endParaRPr lang="it-IT"/>
          </a:p>
          <a:p>
            <a:pPr eaLnBrk="1" hangingPunct="1">
              <a:spcBef>
                <a:spcPct val="0"/>
              </a:spcBef>
            </a:pPr>
            <a:r>
              <a:rPr lang="it-IT"/>
              <a:t>	Lo scree plot mostra un gomito netto in corrispondenza di 2 fattori e uno ‘accennato’ in corrispondenza di 4 fattori.</a:t>
            </a:r>
          </a:p>
        </p:txBody>
      </p:sp>
      <p:graphicFrame>
        <p:nvGraphicFramePr>
          <p:cNvPr id="279670" name="Group 118"/>
          <p:cNvGraphicFramePr>
            <a:graphicFrameLocks noGrp="1"/>
          </p:cNvGraphicFramePr>
          <p:nvPr/>
        </p:nvGraphicFramePr>
        <p:xfrm>
          <a:off x="50800" y="1524000"/>
          <a:ext cx="4179888" cy="3910020"/>
        </p:xfrm>
        <a:graphic>
          <a:graphicData uri="http://schemas.openxmlformats.org/drawingml/2006/table">
            <a:tbl>
              <a:tblPr/>
              <a:tblGrid>
                <a:gridCol w="609600"/>
                <a:gridCol w="903288"/>
                <a:gridCol w="838200"/>
                <a:gridCol w="914400"/>
                <a:gridCol w="914400"/>
              </a:tblGrid>
              <a:tr h="24383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AUTOVALORI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3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Eigenvalue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Difference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Proportion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5.7462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4.0829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0.4104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1.6633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0.2815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1.3818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0.3921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0.9898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0.1855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0.0707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0.6986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0.0574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0.7046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0.0992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0.8064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0.6053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0.1194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0.8497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0.4859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0.0524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0.8844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0.4335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0.0979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0.9153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0.3356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0.0733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0.0240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0.9393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0.2623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0.0187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0.9580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0.0544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0.0180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0.9761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0.1981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0.9902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54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0.1368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1.0000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" name="Rectangle 107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5225" name="Text Box 119"/>
          <p:cNvSpPr txBox="1">
            <a:spLocks noChangeArrowheads="1"/>
          </p:cNvSpPr>
          <p:nvPr/>
        </p:nvSpPr>
        <p:spPr bwMode="auto">
          <a:xfrm>
            <a:off x="76200" y="914400"/>
            <a:ext cx="3806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Quanti fattori considerare?</a:t>
            </a:r>
          </a:p>
        </p:txBody>
      </p:sp>
      <p:grpSp>
        <p:nvGrpSpPr>
          <p:cNvPr id="5226" name="Group 122"/>
          <p:cNvGrpSpPr>
            <a:grpSpLocks/>
          </p:cNvGrpSpPr>
          <p:nvPr/>
        </p:nvGrpSpPr>
        <p:grpSpPr bwMode="auto">
          <a:xfrm>
            <a:off x="4275138" y="1295400"/>
            <a:ext cx="4868862" cy="2608263"/>
            <a:chOff x="2693" y="816"/>
            <a:chExt cx="3067" cy="1643"/>
          </a:xfrm>
        </p:grpSpPr>
        <p:grpSp>
          <p:nvGrpSpPr>
            <p:cNvPr id="5227" name="Group 108"/>
            <p:cNvGrpSpPr>
              <a:grpSpLocks/>
            </p:cNvGrpSpPr>
            <p:nvPr/>
          </p:nvGrpSpPr>
          <p:grpSpPr bwMode="auto">
            <a:xfrm>
              <a:off x="2693" y="816"/>
              <a:ext cx="3067" cy="1643"/>
              <a:chOff x="2693" y="935"/>
              <a:chExt cx="2954" cy="1524"/>
            </a:xfrm>
          </p:grpSpPr>
          <p:graphicFrame>
            <p:nvGraphicFramePr>
              <p:cNvPr id="5230" name="Object 109"/>
              <p:cNvGraphicFramePr>
                <a:graphicFrameLocks noChangeAspect="1"/>
              </p:cNvGraphicFramePr>
              <p:nvPr/>
            </p:nvGraphicFramePr>
            <p:xfrm>
              <a:off x="2693" y="935"/>
              <a:ext cx="2954" cy="15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2" name="Chart" r:id="rId4" imgW="3619500" imgH="1866900" progId="Excel.Chart.8">
                      <p:embed/>
                    </p:oleObj>
                  </mc:Choice>
                  <mc:Fallback>
                    <p:oleObj name="Chart" r:id="rId4" imgW="3619500" imgH="1866900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3" y="935"/>
                            <a:ext cx="2954" cy="15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231" name="Oval 110"/>
              <p:cNvSpPr>
                <a:spLocks noChangeArrowheads="1"/>
              </p:cNvSpPr>
              <p:nvPr/>
            </p:nvSpPr>
            <p:spPr bwMode="auto">
              <a:xfrm>
                <a:off x="3179" y="1842"/>
                <a:ext cx="136" cy="137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32" name="Oval 111"/>
              <p:cNvSpPr>
                <a:spLocks noChangeArrowheads="1"/>
              </p:cNvSpPr>
              <p:nvPr/>
            </p:nvSpPr>
            <p:spPr bwMode="auto">
              <a:xfrm>
                <a:off x="3533" y="1969"/>
                <a:ext cx="136" cy="137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228" name="Text Box 120"/>
            <p:cNvSpPr txBox="1">
              <a:spLocks noChangeArrowheads="1"/>
            </p:cNvSpPr>
            <p:nvPr/>
          </p:nvSpPr>
          <p:spPr bwMode="auto">
            <a:xfrm>
              <a:off x="3600" y="2304"/>
              <a:ext cx="12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900"/>
                <a:t>Fattori</a:t>
              </a:r>
              <a:endParaRPr lang="en-US" sz="900"/>
            </a:p>
          </p:txBody>
        </p:sp>
        <p:sp>
          <p:nvSpPr>
            <p:cNvPr id="5229" name="Text Box 121"/>
            <p:cNvSpPr txBox="1">
              <a:spLocks noChangeArrowheads="1"/>
            </p:cNvSpPr>
            <p:nvPr/>
          </p:nvSpPr>
          <p:spPr bwMode="auto">
            <a:xfrm rot="-5400000">
              <a:off x="2146" y="1675"/>
              <a:ext cx="12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sz="900"/>
                <a:t>Autovalori</a:t>
              </a:r>
              <a:endParaRPr lang="en-US" sz="900"/>
            </a:p>
          </p:txBody>
        </p:sp>
      </p:grp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0335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(3/7)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68313" y="2057400"/>
            <a:ext cx="84470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it-IT" b="1">
                <a:solidFill>
                  <a:srgbClr val="008080"/>
                </a:solidFill>
                <a:latin typeface="Courier New" pitchFamily="49" charset="0"/>
              </a:rPr>
              <a:t>0.35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>
                <a:solidFill>
                  <a:srgbClr val="008080"/>
                </a:solidFill>
                <a:latin typeface="Courier New" pitchFamily="49" charset="0"/>
              </a:rPr>
              <a:t>2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VAR </a:t>
            </a:r>
            <a:r>
              <a:rPr lang="it-IT" i="1">
                <a:solidFill>
                  <a:srgbClr val="FF0000"/>
                </a:solidFill>
                <a:latin typeface="Courier New" pitchFamily="49" charset="0"/>
              </a:rPr>
              <a:t>lista variabili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7975" y="1416050"/>
            <a:ext cx="853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/>
              <a:t>Estrazione fattori per la soluzione a 2 e a 4 fattori: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0" y="3228975"/>
            <a:ext cx="8686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SCREE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it-IT" b="1">
                <a:solidFill>
                  <a:srgbClr val="008080"/>
                </a:solidFill>
                <a:latin typeface="Courier New" pitchFamily="49" charset="0"/>
              </a:rPr>
              <a:t>0.35 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b="1">
                <a:solidFill>
                  <a:srgbClr val="008080"/>
                </a:solidFill>
                <a:latin typeface="Courier New" pitchFamily="49" charset="0"/>
              </a:rPr>
              <a:t>4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VAR </a:t>
            </a:r>
            <a:r>
              <a:rPr lang="it-IT" i="1">
                <a:solidFill>
                  <a:srgbClr val="FF0000"/>
                </a:solidFill>
                <a:latin typeface="Courier New" pitchFamily="49" charset="0"/>
              </a:rPr>
              <a:t>lista variabili</a:t>
            </a:r>
            <a:r>
              <a:rPr lang="it-IT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304800" y="4772025"/>
            <a:ext cx="8458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/>
              <a:t>N.B.</a:t>
            </a:r>
            <a:r>
              <a:rPr lang="it-IT" sz="2400"/>
              <a:t> La soluzione a 3 fattori l’abbiamo già estratta: quando nella PROC FACTOR non viene indicato il numero di fattori con l’opzione “N = “ SAS adotta la regola degli autovalori &gt;1 per scegliere il numero di fattori.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6737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(4/7)</a:t>
            </a:r>
            <a:endParaRPr lang="en-US" smtClean="0">
              <a:solidFill>
                <a:srgbClr val="FF9900"/>
              </a:solidFill>
            </a:endParaRPr>
          </a:p>
        </p:txBody>
      </p:sp>
      <p:graphicFrame>
        <p:nvGraphicFramePr>
          <p:cNvPr id="284503" name="Group 855"/>
          <p:cNvGraphicFramePr>
            <a:graphicFrameLocks noGrp="1"/>
          </p:cNvGraphicFramePr>
          <p:nvPr>
            <p:ph idx="1"/>
          </p:nvPr>
        </p:nvGraphicFramePr>
        <p:xfrm>
          <a:off x="76200" y="914400"/>
          <a:ext cx="7543800" cy="4300545"/>
        </p:xfrm>
        <a:graphic>
          <a:graphicData uri="http://schemas.openxmlformats.org/drawingml/2006/table">
            <a:tbl>
              <a:tblPr/>
              <a:tblGrid>
                <a:gridCol w="2757488"/>
                <a:gridCol w="684212"/>
                <a:gridCol w="684213"/>
                <a:gridCol w="684212"/>
                <a:gridCol w="682625"/>
                <a:gridCol w="682625"/>
                <a:gridCol w="684213"/>
                <a:gridCol w="684212"/>
              </a:tblGrid>
              <a:tr h="2590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Variable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LOADINGS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CUMUNALITA'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n=4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A_GVT_CONSUMPT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-0.73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A_GVT_INVEST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B_JUD_IMPART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-0.38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B_MILITARY_POL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B_LAW_INTEGRITY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0.67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C_GR_MONEY_SUPPLY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C_INFL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77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C_FREEDOM_BANK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0.56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C_STD_INFL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D_TARIF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D_ACTUAL_EXP_TRADE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-0.72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D_INT_CAP_CONTROL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0.41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0.59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9836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E_CREDIT_REG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-0.54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0.42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0.45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0.74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5905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E_NEW_BUSINESS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0.70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0.73</a:t>
                      </a:r>
                      <a:endParaRPr kumimoji="0" lang="it-IT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20" name="Text Box 850"/>
          <p:cNvSpPr txBox="1">
            <a:spLocks noChangeArrowheads="1"/>
          </p:cNvSpPr>
          <p:nvPr/>
        </p:nvSpPr>
        <p:spPr bwMode="auto">
          <a:xfrm>
            <a:off x="-381000" y="5334000"/>
            <a:ext cx="89296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600"/>
              <a:t>	La soluzione a 2 fattori non fornisce una spiegazione adeguata di alcune variabili: tali variabili hanno probabilmente un alto contenuto di specificità. La soluzione a 4 sarebbe motivata dal recupero di capacità esplicativa solo su un paio di variabili. Inoltre per ogni variabile la % di varianza spiegata dati fattori è già soddisfacente e non aumenta in maniera sostanziale per effetto dell’estrazione del quarto fattore. </a:t>
            </a:r>
          </a:p>
        </p:txBody>
      </p:sp>
      <p:sp>
        <p:nvSpPr>
          <p:cNvPr id="7321" name="Text Box 853"/>
          <p:cNvSpPr txBox="1">
            <a:spLocks noChangeArrowheads="1"/>
          </p:cNvSpPr>
          <p:nvPr/>
        </p:nvSpPr>
        <p:spPr bwMode="auto">
          <a:xfrm>
            <a:off x="7467600" y="1371600"/>
            <a:ext cx="14763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200"/>
              <a:t>	Per ogni variabile si evidenziano le celle in corrispon-denza delle quali la comunalità aumenta in maniera sostanziale per effetto dell’estra-zione di un ulteriore fattore.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6766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(5/7)</a:t>
            </a:r>
            <a:endParaRPr lang="en-US" smtClean="0">
              <a:solidFill>
                <a:srgbClr val="FF99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2638425"/>
            <a:ext cx="69992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1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1400" b="1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=CORSO.ECONOMIC_FREEDOM </a:t>
            </a: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=CORSO.FACTORS </a:t>
            </a: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it-IT" sz="1400" b="1">
                <a:solidFill>
                  <a:srgbClr val="008080"/>
                </a:solidFill>
                <a:latin typeface="Courier New" pitchFamily="49" charset="0"/>
              </a:rPr>
              <a:t>3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ROTATE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=VARIMAX </a:t>
            </a: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REORDER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 FUZZ=</a:t>
            </a:r>
            <a:r>
              <a:rPr lang="it-IT" sz="1400" b="1">
                <a:solidFill>
                  <a:srgbClr val="008080"/>
                </a:solidFill>
                <a:latin typeface="Courier New" pitchFamily="49" charset="0"/>
              </a:rPr>
              <a:t>0.35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</a:pP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VAR </a:t>
            </a:r>
            <a:r>
              <a:rPr lang="it-IT" sz="1400" i="1">
                <a:solidFill>
                  <a:srgbClr val="FF0000"/>
                </a:solidFill>
                <a:latin typeface="Courier New" pitchFamily="49" charset="0"/>
              </a:rPr>
              <a:t>lista variabili</a:t>
            </a:r>
            <a:r>
              <a:rPr lang="it-IT" sz="1400">
                <a:solidFill>
                  <a:srgbClr val="0000FF"/>
                </a:solidFill>
                <a:latin typeface="Courier New" pitchFamily="49" charset="0"/>
              </a:rPr>
              <a:t>;</a:t>
            </a:r>
            <a:endParaRPr lang="it-IT" sz="1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sz="1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sz="1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28600" y="1371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Consideriamo la soluzione a 3 fattori e operiamo una rotazione dei fattori con il metodo Varimax.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247650" y="4114800"/>
            <a:ext cx="843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it-IT" b="1" u="sng"/>
              <a:t>IMPORTANTE:</a:t>
            </a:r>
            <a:r>
              <a:rPr lang="it-IT" b="1"/>
              <a:t>la % di varianza complessiva dei fattori ruotati rimane inalterata, mentre si modifica la % di varianza spiegata da ciascun fattore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1505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(6/7)</a:t>
            </a:r>
            <a:endParaRPr lang="en-US" smtClean="0">
              <a:solidFill>
                <a:srgbClr val="FF9900"/>
              </a:solidFill>
            </a:endParaRPr>
          </a:p>
        </p:txBody>
      </p:sp>
      <p:graphicFrame>
        <p:nvGraphicFramePr>
          <p:cNvPr id="288256" name="Group 512"/>
          <p:cNvGraphicFramePr>
            <a:graphicFrameLocks noGrp="1"/>
          </p:cNvGraphicFramePr>
          <p:nvPr>
            <p:ph idx="1"/>
          </p:nvPr>
        </p:nvGraphicFramePr>
        <p:xfrm>
          <a:off x="38100" y="1371600"/>
          <a:ext cx="7391400" cy="4694241"/>
        </p:xfrm>
        <a:graphic>
          <a:graphicData uri="http://schemas.openxmlformats.org/drawingml/2006/table">
            <a:tbl>
              <a:tblPr/>
              <a:tblGrid>
                <a:gridCol w="2057400"/>
                <a:gridCol w="3048000"/>
                <a:gridCol w="762000"/>
                <a:gridCol w="762000"/>
                <a:gridCol w="762000"/>
              </a:tblGrid>
              <a:tr h="41912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Descrizione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C_FREEDOM_BANK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Libertà conti c/o banche stran. o estero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D_INT_CAP_CONTROL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Libertà di accesso a cap. e mkt internaz.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D_TARIF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Basse tasse su comm. con estero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A_GVT_INVEST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Investimenti pubblici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B_MILITARY_POL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Bassa Interf. militare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0.52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E_CREDIT_REG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Regolament. mkt credito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B_JUD_IMPART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Imparzialità delle corti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E_NEW_BUSINESS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Faciltà realizz. newbusiness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D_ACTUAL_EXP_TRADE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Dim. settore comm. internaz.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B_LAW_INTEGRITY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Integrità sist. giudiz.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0.44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0.61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A_GVT_CONSUMPT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Consumi pubblici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-0.66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C_INFL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Bassa infl. recente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0.79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912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C_GR_MONEY_SUPPLY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Crescita offerta di moneta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0.78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7433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C_STD_INFL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Bassa variab. tasso infl.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0.7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288257" name="Cloud"/>
          <p:cNvSpPr>
            <a:spLocks noChangeAspect="1" noEditPoints="1" noChangeArrowheads="1"/>
          </p:cNvSpPr>
          <p:nvPr/>
        </p:nvSpPr>
        <p:spPr bwMode="auto">
          <a:xfrm>
            <a:off x="5715000" y="1909763"/>
            <a:ext cx="1711325" cy="7572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1200" b="1">
                <a:latin typeface="Comic Sans MS" pitchFamily="66" charset="0"/>
              </a:rPr>
              <a:t>LIBERTA’ DI CAPITALI</a:t>
            </a:r>
          </a:p>
        </p:txBody>
      </p:sp>
      <p:sp>
        <p:nvSpPr>
          <p:cNvPr id="288258" name="Cloud"/>
          <p:cNvSpPr>
            <a:spLocks noChangeAspect="1" noEditPoints="1" noChangeArrowheads="1"/>
          </p:cNvSpPr>
          <p:nvPr/>
        </p:nvSpPr>
        <p:spPr bwMode="auto">
          <a:xfrm>
            <a:off x="6477000" y="3962400"/>
            <a:ext cx="1711325" cy="757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C00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1200" b="1">
                <a:latin typeface="Comic Sans MS" pitchFamily="66" charset="0"/>
              </a:rPr>
              <a:t>LIBERTA’ DI BUSINESS</a:t>
            </a:r>
          </a:p>
        </p:txBody>
      </p:sp>
      <p:sp>
        <p:nvSpPr>
          <p:cNvPr id="288259" name="Cloud"/>
          <p:cNvSpPr>
            <a:spLocks noChangeAspect="1" noEditPoints="1" noChangeArrowheads="1"/>
          </p:cNvSpPr>
          <p:nvPr/>
        </p:nvSpPr>
        <p:spPr bwMode="auto">
          <a:xfrm>
            <a:off x="7239000" y="5257800"/>
            <a:ext cx="1711325" cy="7572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9900"/>
          </a:solidFill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1200" b="1">
                <a:latin typeface="Comic Sans MS" pitchFamily="66" charset="0"/>
              </a:rPr>
              <a:t>MONETA</a:t>
            </a:r>
          </a:p>
        </p:txBody>
      </p:sp>
      <p:sp>
        <p:nvSpPr>
          <p:cNvPr id="9320" name="Text Box 516"/>
          <p:cNvSpPr txBox="1">
            <a:spLocks noChangeArrowheads="1"/>
          </p:cNvSpPr>
          <p:nvPr/>
        </p:nvSpPr>
        <p:spPr bwMode="auto">
          <a:xfrm>
            <a:off x="228600" y="8382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Interpretazione fattori:</a:t>
            </a:r>
          </a:p>
        </p:txBody>
      </p:sp>
      <p:sp>
        <p:nvSpPr>
          <p:cNvPr id="288261" name="Text Box 517"/>
          <p:cNvSpPr txBox="1">
            <a:spLocks noChangeArrowheads="1"/>
          </p:cNvSpPr>
          <p:nvPr/>
        </p:nvSpPr>
        <p:spPr bwMode="auto">
          <a:xfrm>
            <a:off x="-381000" y="6248400"/>
            <a:ext cx="1043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b="1"/>
              <a:t>	Estraendo 3 fattori riusciamo a spiegare il 63% della varianza totale.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6556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8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8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257" grpId="0" animBg="1"/>
      <p:bldP spid="288258" grpId="0" animBg="1"/>
      <p:bldP spid="28825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Soluzione es 2 (7/7)</a:t>
            </a:r>
            <a:endParaRPr lang="en-US" smtClean="0">
              <a:solidFill>
                <a:srgbClr val="FF9900"/>
              </a:solidFill>
            </a:endParaRPr>
          </a:p>
        </p:txBody>
      </p:sp>
      <p:graphicFrame>
        <p:nvGraphicFramePr>
          <p:cNvPr id="290081" name="Group 289"/>
          <p:cNvGraphicFramePr>
            <a:graphicFrameLocks noGrp="1"/>
          </p:cNvGraphicFramePr>
          <p:nvPr>
            <p:ph sz="half" idx="2"/>
          </p:nvPr>
        </p:nvGraphicFramePr>
        <p:xfrm>
          <a:off x="2209800" y="3779838"/>
          <a:ext cx="4953000" cy="1096961"/>
        </p:xfrm>
        <a:graphic>
          <a:graphicData uri="http://schemas.openxmlformats.org/drawingml/2006/table">
            <a:tbl>
              <a:tblPr/>
              <a:tblGrid>
                <a:gridCol w="1311275"/>
                <a:gridCol w="1338263"/>
                <a:gridCol w="1387475"/>
                <a:gridCol w="915987"/>
              </a:tblGrid>
              <a:tr h="363537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Varianza spiegata da ciascun fattore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8.79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262" name="Text Box 104"/>
          <p:cNvSpPr txBox="1">
            <a:spLocks noChangeArrowheads="1"/>
          </p:cNvSpPr>
          <p:nvPr/>
        </p:nvSpPr>
        <p:spPr bwMode="auto">
          <a:xfrm>
            <a:off x="228600" y="1146175"/>
            <a:ext cx="85344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Varianza spiegata dai fattori:</a:t>
            </a:r>
          </a:p>
          <a:p>
            <a:pPr eaLnBrk="1" hangingPunct="1"/>
            <a:r>
              <a:rPr lang="it-IT" sz="2400"/>
              <a:t>La % di varianza complessiva dei fattori ruotati rimane inalterata, mentre si modifica la % di varianza spiegata da ciascun fattore</a:t>
            </a:r>
          </a:p>
          <a:p>
            <a:pPr eaLnBrk="1" hangingPunct="1"/>
            <a:endParaRPr lang="it-IT" sz="2400"/>
          </a:p>
        </p:txBody>
      </p:sp>
      <p:graphicFrame>
        <p:nvGraphicFramePr>
          <p:cNvPr id="290083" name="Group 291"/>
          <p:cNvGraphicFramePr>
            <a:graphicFrameLocks noGrp="1"/>
          </p:cNvGraphicFramePr>
          <p:nvPr>
            <p:ph sz="half" idx="1"/>
          </p:nvPr>
        </p:nvGraphicFramePr>
        <p:xfrm>
          <a:off x="2133600" y="5532438"/>
          <a:ext cx="5181600" cy="1096961"/>
        </p:xfrm>
        <a:graphic>
          <a:graphicData uri="http://schemas.openxmlformats.org/drawingml/2006/table">
            <a:tbl>
              <a:tblPr/>
              <a:tblGrid>
                <a:gridCol w="1376363"/>
                <a:gridCol w="1392237"/>
                <a:gridCol w="1441450"/>
                <a:gridCol w="971550"/>
              </a:tblGrid>
              <a:tr h="3635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Varianza spiegata da ciascun fattore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Factor3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8.79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282" name="Text Box 292"/>
          <p:cNvSpPr txBox="1">
            <a:spLocks noChangeArrowheads="1"/>
          </p:cNvSpPr>
          <p:nvPr/>
        </p:nvSpPr>
        <p:spPr bwMode="auto">
          <a:xfrm>
            <a:off x="2590800" y="3128963"/>
            <a:ext cx="3962400" cy="392112"/>
          </a:xfrm>
          <a:prstGeom prst="rect">
            <a:avLst/>
          </a:prstGeom>
          <a:noFill/>
          <a:ln w="25400" cap="rnd" algn="ctr">
            <a:solidFill>
              <a:srgbClr val="FF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PRIMA DELLA ROTAZIONE</a:t>
            </a:r>
            <a:endParaRPr lang="en-US" b="1"/>
          </a:p>
        </p:txBody>
      </p:sp>
      <p:sp>
        <p:nvSpPr>
          <p:cNvPr id="10283" name="Text Box 293"/>
          <p:cNvSpPr txBox="1">
            <a:spLocks noChangeArrowheads="1"/>
          </p:cNvSpPr>
          <p:nvPr/>
        </p:nvSpPr>
        <p:spPr bwMode="auto">
          <a:xfrm>
            <a:off x="2590800" y="5018088"/>
            <a:ext cx="3962400" cy="392112"/>
          </a:xfrm>
          <a:prstGeom prst="rect">
            <a:avLst/>
          </a:prstGeom>
          <a:noFill/>
          <a:ln w="25400" cap="rnd" algn="ctr">
            <a:solidFill>
              <a:srgbClr val="FFFF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b="1"/>
              <a:t>DOPO LA ROTAZIONE</a:t>
            </a:r>
            <a:endParaRPr lang="en-US" b="1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7558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Analisi Fattoriale: Introduzione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-152400" y="11430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0"/>
              </a:spcBef>
              <a:defRPr/>
            </a:pPr>
            <a:r>
              <a:rPr lang="it-IT" sz="2000"/>
              <a:t>	Per estrarre i fattori e quindi stimare dei coefficienti (i LOADINGS), uno dei metodi possibili è il </a:t>
            </a:r>
            <a:r>
              <a:rPr lang="it-IT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Metodo delle Componenti Principali</a:t>
            </a:r>
            <a:r>
              <a:rPr lang="it-IT" sz="2000"/>
              <a:t>.</a:t>
            </a:r>
          </a:p>
          <a:p>
            <a:pPr marL="457200" indent="-457200">
              <a:spcBef>
                <a:spcPct val="0"/>
              </a:spcBef>
              <a:defRPr/>
            </a:pPr>
            <a:endParaRPr lang="it-IT" sz="2000"/>
          </a:p>
          <a:p>
            <a:pPr marL="457200" indent="-457200">
              <a:spcBef>
                <a:spcPct val="0"/>
              </a:spcBef>
              <a:defRPr/>
            </a:pPr>
            <a:r>
              <a:rPr lang="it-IT" sz="2000"/>
              <a:t>	Alla matrice dei dati X (nxp) possono essere associate </a:t>
            </a:r>
            <a:r>
              <a:rPr lang="it-IT" sz="2000" i="1"/>
              <a:t>p</a:t>
            </a:r>
            <a:r>
              <a:rPr lang="it-IT" sz="2000"/>
              <a:t> nuove variabili (componenti principali), ottenute come combinazioni lineari della variabili originali.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3489325"/>
            <a:ext cx="64341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000" b="1"/>
              <a:t>PROPRIETA’ delle  COMPONENTI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hanno media nulla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sz="2000">
                <a:sym typeface="Symbol" pitchFamily="18" charset="2"/>
              </a:rPr>
              <a:t>hanno varianza pari al proprio autovalore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it-IT" sz="2000">
                <a:sym typeface="Symbol" pitchFamily="18" charset="2"/>
              </a:rPr>
              <a:t>sono tra loro ortogonali (non correlate)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76200" y="5029200"/>
            <a:ext cx="891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it-IT" sz="2000"/>
          </a:p>
          <a:p>
            <a:pPr marL="342900" indent="-342900">
              <a:spcBef>
                <a:spcPct val="20000"/>
              </a:spcBef>
            </a:pPr>
            <a:r>
              <a:rPr lang="it-IT" sz="2000"/>
              <a:t>	Per la stima dei loadings si ricorre agli autovalori e agli autovettori della matrice di correlazione R: di fatto i </a:t>
            </a:r>
            <a:r>
              <a:rPr lang="it-IT" sz="2000" b="1"/>
              <a:t>loadings</a:t>
            </a:r>
            <a:r>
              <a:rPr lang="it-IT" sz="2000"/>
              <a:t> coincidono con le correlazioni tra le variabili manifeste e le componenti principali.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err="1" smtClean="0">
                <a:solidFill>
                  <a:srgbClr val="FF9900"/>
                </a:solidFill>
              </a:rPr>
              <a:t>Step</a:t>
            </a:r>
            <a:r>
              <a:rPr lang="it-IT" dirty="0" smtClean="0">
                <a:solidFill>
                  <a:srgbClr val="FF9900"/>
                </a:solidFill>
              </a:rPr>
              <a:t> di analisi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49119" y="1295400"/>
            <a:ext cx="6847260" cy="48768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46132" y="2590795"/>
            <a:ext cx="2450584" cy="2286009"/>
          </a:xfrm>
          <a:custGeom>
            <a:avLst/>
            <a:gdLst>
              <a:gd name="connsiteX0" fmla="*/ 0 w 2450584"/>
              <a:gd name="connsiteY0" fmla="*/ 381009 h 2286009"/>
              <a:gd name="connsiteX1" fmla="*/ 381009 w 2450584"/>
              <a:gd name="connsiteY1" fmla="*/ 0 h 2286009"/>
              <a:gd name="connsiteX2" fmla="*/ 2069575 w 2450584"/>
              <a:gd name="connsiteY2" fmla="*/ 0 h 2286009"/>
              <a:gd name="connsiteX3" fmla="*/ 2450584 w 2450584"/>
              <a:gd name="connsiteY3" fmla="*/ 381009 h 2286009"/>
              <a:gd name="connsiteX4" fmla="*/ 2450584 w 2450584"/>
              <a:gd name="connsiteY4" fmla="*/ 1905000 h 2286009"/>
              <a:gd name="connsiteX5" fmla="*/ 2069575 w 2450584"/>
              <a:gd name="connsiteY5" fmla="*/ 2286009 h 2286009"/>
              <a:gd name="connsiteX6" fmla="*/ 381009 w 2450584"/>
              <a:gd name="connsiteY6" fmla="*/ 2286009 h 2286009"/>
              <a:gd name="connsiteX7" fmla="*/ 0 w 2450584"/>
              <a:gd name="connsiteY7" fmla="*/ 1905000 h 2286009"/>
              <a:gd name="connsiteX8" fmla="*/ 0 w 2450584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584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069575" y="0"/>
                </a:lnTo>
                <a:cubicBezTo>
                  <a:pt x="2280000" y="0"/>
                  <a:pt x="2450584" y="170584"/>
                  <a:pt x="2450584" y="381009"/>
                </a:cubicBezTo>
                <a:lnTo>
                  <a:pt x="2450584" y="1905000"/>
                </a:lnTo>
                <a:cubicBezTo>
                  <a:pt x="2450584" y="2115425"/>
                  <a:pt x="2280000" y="2286009"/>
                  <a:pt x="2069575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Numero</a:t>
            </a:r>
            <a:r>
              <a:rPr lang="en-US" sz="2100" kern="1200" dirty="0" smtClean="0"/>
              <a:t> di </a:t>
            </a:r>
            <a:r>
              <a:rPr lang="en-US" sz="2100" kern="1200" dirty="0" err="1" smtClean="0"/>
              <a:t>fattori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Regola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Autovalori</a:t>
            </a:r>
            <a:r>
              <a:rPr lang="en-US" sz="1400" kern="1200" dirty="0" smtClean="0"/>
              <a:t> &gt;1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Lettura</a:t>
            </a:r>
            <a:r>
              <a:rPr lang="en-US" sz="1400" kern="1200" dirty="0" smtClean="0"/>
              <a:t> SCREEPLOT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1/3 </a:t>
            </a:r>
            <a:r>
              <a:rPr lang="en-US" sz="1400" kern="1200" dirty="0" err="1" smtClean="0"/>
              <a:t>variabili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originali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Variabilità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spiegata</a:t>
            </a:r>
            <a:r>
              <a:rPr lang="en-US" sz="1400" kern="1200" dirty="0" smtClean="0"/>
              <a:t> 60%-75%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366941" y="2590795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14010"/>
              <a:lumOff val="15876"/>
              <a:alphaOff val="0"/>
            </a:schemeClr>
          </a:fillRef>
          <a:effectRef idx="1">
            <a:schemeClr val="accent2">
              <a:shade val="80000"/>
              <a:hueOff val="0"/>
              <a:satOff val="-14010"/>
              <a:lumOff val="158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Confronto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scelte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Comunalità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finali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6169449" y="2575560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28019"/>
              <a:lumOff val="31752"/>
              <a:alphaOff val="0"/>
            </a:schemeClr>
          </a:fillRef>
          <a:effectRef idx="1">
            <a:schemeClr val="accent2">
              <a:shade val="80000"/>
              <a:hueOff val="0"/>
              <a:satOff val="-28019"/>
              <a:lumOff val="31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Analisi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soluzione</a:t>
            </a:r>
            <a:r>
              <a:rPr lang="en-US" sz="2100" kern="1200" dirty="0" smtClean="0"/>
              <a:t> </a:t>
            </a:r>
            <a:endParaRPr lang="en-US" sz="2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Rotazione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Interpretazione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Produzione</a:t>
            </a:r>
            <a:r>
              <a:rPr lang="en-US" sz="1400" kern="1200" dirty="0" smtClean="0"/>
              <a:t> dataset con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25559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5510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Interpretazione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99610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73405" y="3090862"/>
            <a:ext cx="219456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Breve Ripasso Teorico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73405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69845" y="3090862"/>
            <a:ext cx="219456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Scelta dei Fattori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501583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68440" y="3078480"/>
            <a:ext cx="219456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Esercizio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Riepilogativo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51700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11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2238"/>
            <a:ext cx="8991600" cy="715962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PROC FACTOR – Sintassi generale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543800" cy="2438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proc factor data= </a:t>
            </a:r>
            <a:r>
              <a:rPr lang="en-GB" smtClean="0">
                <a:solidFill>
                  <a:srgbClr val="0000CC"/>
                </a:solidFill>
              </a:rPr>
              <a:t>dataset </a:t>
            </a:r>
            <a:r>
              <a:rPr lang="en-GB" smtClean="0">
                <a:solidFill>
                  <a:srgbClr val="009900"/>
                </a:solidFill>
              </a:rPr>
              <a:t>option(s)</a:t>
            </a:r>
            <a:r>
              <a:rPr lang="en-GB" smtClean="0"/>
              <a:t>;</a:t>
            </a:r>
          </a:p>
          <a:p>
            <a:pPr eaLnBrk="1" hangingPunct="1">
              <a:buFontTx/>
              <a:buNone/>
            </a:pPr>
            <a:r>
              <a:rPr lang="en-GB" smtClean="0"/>
              <a:t>	var </a:t>
            </a:r>
            <a:r>
              <a:rPr lang="en-GB" smtClean="0">
                <a:solidFill>
                  <a:srgbClr val="0000CC"/>
                </a:solidFill>
              </a:rPr>
              <a:t>variabile1 …  variabile2 variabile</a:t>
            </a:r>
            <a:r>
              <a:rPr lang="en-GB" i="1" smtClean="0">
                <a:solidFill>
                  <a:srgbClr val="0000CC"/>
                </a:solidFill>
              </a:rPr>
              <a:t>n</a:t>
            </a:r>
            <a:r>
              <a:rPr lang="en-GB" smtClean="0"/>
              <a:t>;</a:t>
            </a:r>
          </a:p>
          <a:p>
            <a:pPr eaLnBrk="1" hangingPunct="1">
              <a:buFontTx/>
              <a:buNone/>
            </a:pPr>
            <a:r>
              <a:rPr lang="en-GB" smtClean="0"/>
              <a:t>run;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1249363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3200"/>
              <a:t>Analisi fattoriale con il metodo delle componenti principali.</a:t>
            </a:r>
            <a:endParaRPr lang="en-US" sz="320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Analisi Fattoriale - Esempio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762000"/>
            <a:ext cx="960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/>
              <a:t>Gli intervistati hanno espresso, per ciascuna delle 21 caratteristiche del servizio “tariffa telefonica”, un giudizio sull’importanza utilizzando una scala da 1 a 9.</a:t>
            </a:r>
          </a:p>
        </p:txBody>
      </p:sp>
      <p:graphicFrame>
        <p:nvGraphicFramePr>
          <p:cNvPr id="245764" name="Group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364216"/>
        </p:xfrm>
        <a:graphic>
          <a:graphicData uri="http://schemas.openxmlformats.org/drawingml/2006/table">
            <a:tbl>
              <a:tblPr/>
              <a:tblGrid>
                <a:gridCol w="2133600"/>
                <a:gridCol w="6096000"/>
              </a:tblGrid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VARIABILE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DESCRIZIONE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immagine_1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l'immagine dell'operatore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diffusione_1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diffusione dell'operatore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copertura_1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copertura della rete dell'operatore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assistenza_1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servizio di assistenza dell'operatore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NoScattoRisp_1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l'assenza di scatto alla risposta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CostoSMS_1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degli SMS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CostoMMS_1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degli MMS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AccessoWeb_1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di accesso a internet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NavigazioneWeb_1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 costo di navigazione in internet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ChiamateTuoOperatore_1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effettuare chiamate a costi inferiori verso numeri dello stesso 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SMSTuoOperatore_1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inviare SMS a costi inferiori verso numeri dello stesso 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MMSTuoOperatore_1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inviare MMS a costi inferiori verso numeri dello stesso operatore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vsPochiNumeri_1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agevolazioni verso uno o più numeri di telefono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NumeriFissi_1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 agevolazioni verso numeri fissi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AltriOperatori_1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costi verso altri operatori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Autoricarica_1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autoricarica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Promozioni_1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attivare promozioni sulle tariffe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ChiarezzaTariffe_1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chiarezza espositiva delle tariffe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ComodatoUso_1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possibilità di rivecere un cellulare in comodato d'uso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DurataMinContratto_1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presenza di una durata minima del contratto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38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CambioTariffa_1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facilità di cambiamento della tariffa</a:t>
                      </a: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Esempio</a:t>
            </a:r>
            <a:r>
              <a:rPr lang="it-IT" sz="4000" smtClean="0"/>
              <a:t> </a:t>
            </a:r>
            <a:r>
              <a:rPr lang="it-IT" smtClean="0">
                <a:solidFill>
                  <a:srgbClr val="FF9900"/>
                </a:solidFill>
              </a:rPr>
              <a:t>variabili</a:t>
            </a:r>
            <a:endParaRPr lang="en-GB" smtClean="0">
              <a:solidFill>
                <a:srgbClr val="FF99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1428750"/>
            <a:ext cx="74580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2967</TotalTime>
  <Words>2900</Words>
  <Application>Microsoft Office PowerPoint</Application>
  <PresentationFormat>On-screen Show (4:3)</PresentationFormat>
  <Paragraphs>1503</Paragraphs>
  <Slides>35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Default Design</vt:lpstr>
      <vt:lpstr>Chart</vt:lpstr>
      <vt:lpstr>Analisi fattoriale</vt:lpstr>
      <vt:lpstr> Metodi Quantitativi per Economia, Finanza e Management</vt:lpstr>
      <vt:lpstr>Analisi Fattoriale </vt:lpstr>
      <vt:lpstr>Analisi Fattoriale: Introduzione </vt:lpstr>
      <vt:lpstr>Step di analisi</vt:lpstr>
      <vt:lpstr> Metodi Quantitativi per Economia, Finanza e Management</vt:lpstr>
      <vt:lpstr>PROC FACTOR – Sintassi generale </vt:lpstr>
      <vt:lpstr>Analisi Fattoriale - Esempio </vt:lpstr>
      <vt:lpstr>Esempio variabili</vt:lpstr>
      <vt:lpstr>PROC FACTOR - Esempio </vt:lpstr>
      <vt:lpstr>Quanti fattori considerare? </vt:lpstr>
      <vt:lpstr>Output PROC FACTOR</vt:lpstr>
      <vt:lpstr>PowerPoint Presentation</vt:lpstr>
      <vt:lpstr>PROC FACTOR - Esempio </vt:lpstr>
      <vt:lpstr>Output PROC FACTOR</vt:lpstr>
      <vt:lpstr>Output PROC FACTOR</vt:lpstr>
      <vt:lpstr> Metodi Quantitativi per Economia, Finanza e Management</vt:lpstr>
      <vt:lpstr>Interpretazione  </vt:lpstr>
      <vt:lpstr>Metodi di rotazione </vt:lpstr>
      <vt:lpstr>PROC FACTOR - Esempio </vt:lpstr>
      <vt:lpstr>Output PROC FACTOR</vt:lpstr>
      <vt:lpstr>Output PROC FACTOR</vt:lpstr>
      <vt:lpstr>Fattori</vt:lpstr>
      <vt:lpstr> Metodi Quantitativi per Economia, Finanza e Management</vt:lpstr>
      <vt:lpstr>PROC FACTOR – Opzioni </vt:lpstr>
      <vt:lpstr>Step di analisi (1/2)</vt:lpstr>
      <vt:lpstr>Step di analisi (2/2)</vt:lpstr>
      <vt:lpstr>Analisi Fattoriale - Esercizio 2</vt:lpstr>
      <vt:lpstr>Soluzione es 2 (1/7)</vt:lpstr>
      <vt:lpstr>Soluzione es 2 (2/7)</vt:lpstr>
      <vt:lpstr>Soluzione es 2 (3/7)</vt:lpstr>
      <vt:lpstr>Soluzione es 2 (4/7)</vt:lpstr>
      <vt:lpstr>Soluzione es 2 (5/7)</vt:lpstr>
      <vt:lpstr>Soluzione es 2 (6/7)</vt:lpstr>
      <vt:lpstr>Soluzione es 2 (7/7)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Federica Calabretti</cp:lastModifiedBy>
  <cp:revision>476</cp:revision>
  <dcterms:created xsi:type="dcterms:W3CDTF">2007-09-04T09:18:53Z</dcterms:created>
  <dcterms:modified xsi:type="dcterms:W3CDTF">2013-11-05T09:07:32Z</dcterms:modified>
</cp:coreProperties>
</file>