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90" r:id="rId2"/>
    <p:sldId id="426" r:id="rId3"/>
    <p:sldId id="418" r:id="rId4"/>
    <p:sldId id="427" r:id="rId5"/>
    <p:sldId id="428" r:id="rId6"/>
    <p:sldId id="429" r:id="rId7"/>
    <p:sldId id="430" r:id="rId8"/>
    <p:sldId id="431" r:id="rId9"/>
    <p:sldId id="432" r:id="rId10"/>
    <p:sldId id="378" r:id="rId11"/>
    <p:sldId id="419" r:id="rId12"/>
    <p:sldId id="420" r:id="rId13"/>
    <p:sldId id="421" r:id="rId14"/>
    <p:sldId id="422" r:id="rId15"/>
    <p:sldId id="423" r:id="rId16"/>
    <p:sldId id="424" r:id="rId17"/>
    <p:sldId id="42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99FF99"/>
    <a:srgbClr val="FF9900"/>
    <a:srgbClr val="CC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9504" autoAdjust="0"/>
  </p:normalViewPr>
  <p:slideViewPr>
    <p:cSldViewPr>
      <p:cViewPr>
        <p:scale>
          <a:sx n="70" d="100"/>
          <a:sy n="70" d="100"/>
        </p:scale>
        <p:origin x="-128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43D0944D-81B3-4234-8CFA-D8CCA42C4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64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4FDD21-4107-4D05-AE89-C6C6FD2D983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301309-9AFA-4F7B-8963-916DD5DA8FCA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02C6C1-83DB-43AD-A448-DAC97D42077B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AD52C9-2860-46D7-A725-D7DC1A685052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30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7DAF0-EF7E-43EE-ACB6-A8ABCEC8EC3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40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7DAF0-EF7E-43EE-ACB6-A8ABCEC8EC30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40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E5AD57-FEE4-4B45-95EF-02CF7B9F7DBC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98827B-DB08-4639-A2A2-7D9F8CD3A99A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BDB066-D852-4257-A35B-B27603D9CB35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447699-ABF6-4850-B150-FD5835CB50D7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248F1C-E697-4EEE-B847-75A278D3D608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14584-AFBA-4933-839B-43F04129D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9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3EF91-0DB2-4F0C-B6AE-560655A84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7BAF7-9D29-4212-816A-408028328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5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93BE-8E04-4AEC-8C19-1511F43A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57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4E4CE-FF60-404A-A3D8-1327176D6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0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83D0F-E19A-4AC8-BB7B-A02073EDD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1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BC12E-13D5-4287-B458-B2970A0F9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695E-88CE-44DE-A8A1-B2BB37995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7D7B6-EDA2-4882-AAD9-2D32FB8AF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6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1454C-4B10-4EA7-9EF1-A73CEF10F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7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296A4-B2AC-4460-AD0E-A93C3620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5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4189-B84F-456D-B887-E1A11CBE6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6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2BCDF-FB95-40F5-91DC-7C11F2ACD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85A30AD1-2F9A-44C6-9AF5-B3A18B2DC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Esercizi riepilogativi</a:t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</a:t>
            </a:r>
            <a:r>
              <a:rPr lang="it-IT" sz="28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Univariata</a:t>
            </a:r>
            <a:r>
              <a:rPr lang="it-IT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it-IT" sz="28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Bivariata</a:t>
            </a:r>
            <a:r>
              <a:rPr lang="it-IT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Fattoriale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600200" y="4249738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n°5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Dataset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sz="3200"/>
              <a:t>Il dataset Banca95 informazioni relative ai comportamenti di 1000 clienti di una banca. </a:t>
            </a:r>
          </a:p>
          <a:p>
            <a:pPr eaLnBrk="1" hangingPunct="1"/>
            <a:r>
              <a:rPr lang="it-IT" sz="3200">
                <a:sym typeface="Wingdings" pitchFamily="2" charset="2"/>
              </a:rPr>
              <a:t>Le variabili presenti nel dataset riguardano informazioni sullo stato economico del cliente (es. saldo CC, importi vari) e informazioni contrattuali (es. utilizzo plastic card, accredito stipendio).</a:t>
            </a:r>
            <a:endParaRPr lang="it-IT" sz="3200"/>
          </a:p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Variabili (1) </a:t>
            </a:r>
            <a:endParaRPr lang="en-US" smtClean="0">
              <a:solidFill>
                <a:srgbClr val="FF9900"/>
              </a:solidFill>
            </a:endParaRP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33463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Variabili (2) </a:t>
            </a:r>
            <a:endParaRPr lang="en-US" smtClean="0">
              <a:solidFill>
                <a:srgbClr val="FF9900"/>
              </a:solidFill>
            </a:endParaRP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726" y="961268"/>
            <a:ext cx="6959526" cy="5515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Modalità di svolgimento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800" u="sng" dirty="0" smtClean="0"/>
              <a:t>Allocare la libreria ‘corso’</a:t>
            </a: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it-IT" sz="2800" u="sng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800" u="sng" dirty="0"/>
              <a:t>Importare </a:t>
            </a:r>
            <a:r>
              <a:rPr lang="it-IT" sz="2800" dirty="0"/>
              <a:t>il file </a:t>
            </a:r>
            <a:r>
              <a:rPr lang="it-IT" sz="2800" dirty="0" smtClean="0"/>
              <a:t>banca95.xls, salvarlo nella libreria ‘corso’ e attribuire il nome </a:t>
            </a:r>
            <a:r>
              <a:rPr lang="it-IT" sz="2800" b="1" dirty="0" smtClean="0"/>
              <a:t>Banca95</a:t>
            </a:r>
          </a:p>
          <a:p>
            <a:pPr eaLnBrk="1" hangingPunct="1">
              <a:spcBef>
                <a:spcPct val="0"/>
              </a:spcBef>
              <a:defRPr/>
            </a:pPr>
            <a:endParaRPr lang="it-IT" sz="2800" dirty="0" smtClean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800" u="sng" dirty="0"/>
              <a:t>Svolgere gli esercizi </a:t>
            </a:r>
            <a:r>
              <a:rPr lang="it-IT" sz="2800" dirty="0"/>
              <a:t>utilizzando il </a:t>
            </a:r>
            <a:r>
              <a:rPr lang="it-IT" sz="2800" dirty="0" err="1"/>
              <a:t>dataset</a:t>
            </a:r>
            <a:r>
              <a:rPr lang="it-IT" sz="2800" dirty="0"/>
              <a:t> </a:t>
            </a:r>
            <a:r>
              <a:rPr lang="it-IT" sz="2800" b="1" dirty="0"/>
              <a:t>banca95</a:t>
            </a:r>
            <a:r>
              <a:rPr lang="it-IT" sz="2800" dirty="0" smtClean="0"/>
              <a:t>.</a:t>
            </a:r>
          </a:p>
          <a:p>
            <a:pPr eaLnBrk="1" hangingPunct="1">
              <a:spcBef>
                <a:spcPct val="0"/>
              </a:spcBef>
              <a:defRPr/>
            </a:pPr>
            <a:endParaRPr lang="it-IT" sz="2800" dirty="0" smtClean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t-IT" sz="2800" u="sng" dirty="0" smtClean="0"/>
              <a:t>Modificare il </a:t>
            </a:r>
            <a:r>
              <a:rPr lang="it-IT" sz="2800" u="sng" dirty="0"/>
              <a:t>file word </a:t>
            </a:r>
            <a:r>
              <a:rPr lang="it-IT" sz="2800" u="sng" dirty="0" smtClean="0"/>
              <a:t>‘Esercitazione_5’</a:t>
            </a:r>
            <a:r>
              <a:rPr lang="it-IT" sz="2800" dirty="0" smtClean="0"/>
              <a:t> riportando i </a:t>
            </a:r>
            <a:r>
              <a:rPr lang="it-IT" sz="2800" dirty="0"/>
              <a:t>risultati delle analisi (solo quelli richiesti)  e i commenti a tali </a:t>
            </a:r>
            <a:r>
              <a:rPr lang="it-IT" sz="2800" dirty="0" smtClean="0"/>
              <a:t>output.</a:t>
            </a:r>
            <a:endParaRPr lang="it-IT" sz="2800" dirty="0"/>
          </a:p>
          <a:p>
            <a:pPr eaLnBrk="1" hangingPunct="1">
              <a:spcBef>
                <a:spcPct val="0"/>
              </a:spcBef>
              <a:defRPr/>
            </a:pPr>
            <a:endParaRPr lang="it-IT" sz="2000" dirty="0" smtClean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it-IT" sz="2000" dirty="0" smtClean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 (1)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763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it-IT" sz="2400"/>
              <a:t>Qual è la media del saldo medio del conto corrente [smedio]?</a:t>
            </a:r>
          </a:p>
          <a:p>
            <a:pPr>
              <a:buFont typeface="Arial" charset="0"/>
              <a:buAutoNum type="arabicPeriod"/>
            </a:pPr>
            <a:r>
              <a:rPr lang="it-IT" sz="2400"/>
              <a:t>Si può affermare che la maggior parte dei clienti utilizza la plastic card [s_plasti]?</a:t>
            </a:r>
            <a:endParaRPr lang="en-US" sz="2400"/>
          </a:p>
          <a:p>
            <a:pPr>
              <a:buFont typeface="Arial" charset="0"/>
              <a:buAutoNum type="arabicPeriod"/>
            </a:pPr>
            <a:r>
              <a:rPr lang="it-IT" sz="2400"/>
              <a:t>E’ corretto affermare che il 66.67% dei clienti non possiede titoli  [s_titoli]?</a:t>
            </a:r>
            <a:endParaRPr lang="en-US" sz="2400"/>
          </a:p>
          <a:p>
            <a:pPr>
              <a:buFont typeface="Arial" charset="0"/>
              <a:buAutoNum type="arabicPeriod"/>
            </a:pPr>
            <a:r>
              <a:rPr lang="it-IT" sz="2400"/>
              <a:t>E’ corretto affermare che il saldo medio del conto corrente è una variabile con asimmetria positiva  [smedio]?</a:t>
            </a:r>
          </a:p>
          <a:p>
            <a:pPr>
              <a:buFont typeface="Arial" charset="0"/>
              <a:buAutoNum type="arabicPeriod"/>
            </a:pPr>
            <a:r>
              <a:rPr lang="it-IT" sz="2400"/>
              <a:t>Tra coloro che hanno una polizza assicurativa, qual è l’importo medio delle polizze assicurative [assic][s_assicu]?</a:t>
            </a:r>
            <a:endParaRPr lang="en-US" sz="200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 (2)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7630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AutoNum type="arabicPeriod" startAt="6"/>
            </a:pPr>
            <a:r>
              <a:rPr lang="it-IT" sz="2400"/>
              <a:t>Chi ha effettuato molte ‘operazioni dare’ l’anno precedente ha effettuato molte ‘operazioni dare’ nell’anno analizzato [ndare][ndarp]?</a:t>
            </a:r>
          </a:p>
          <a:p>
            <a:pPr>
              <a:buFont typeface="Arial" charset="0"/>
              <a:buAutoNum type="arabicPeriod" startAt="6"/>
            </a:pPr>
            <a:r>
              <a:rPr lang="it-IT" sz="2400"/>
              <a:t>Si può affermare che esiste una relazione tra il numero di ‘operazioni dare’ e ‘operazioni avere’ [ndare][navere]?</a:t>
            </a:r>
          </a:p>
          <a:p>
            <a:pPr>
              <a:buFont typeface="Arial" charset="0"/>
              <a:buAutoNum type="arabicPeriod" startAt="6"/>
            </a:pPr>
            <a:r>
              <a:rPr lang="it-IT" sz="2400"/>
              <a:t>C’è una relazione tra la domiciliazione delle utenze e l’utilizzo della plastic card [</a:t>
            </a:r>
            <a:r>
              <a:rPr lang="en-US" sz="2400"/>
              <a:t>s_utenze</a:t>
            </a:r>
            <a:r>
              <a:rPr lang="it-IT" sz="2400"/>
              <a:t>][</a:t>
            </a:r>
            <a:r>
              <a:rPr lang="en-US" sz="2400"/>
              <a:t>s_plasti</a:t>
            </a:r>
            <a:r>
              <a:rPr lang="it-IT" sz="2400"/>
              <a:t>]? E tra il possesso di certificati di deposito e il possesso di  titoli a custodia [</a:t>
            </a:r>
            <a:r>
              <a:rPr lang="en-US" sz="2400"/>
              <a:t>s_certif</a:t>
            </a:r>
            <a:r>
              <a:rPr lang="it-IT" sz="2400"/>
              <a:t>][</a:t>
            </a:r>
            <a:r>
              <a:rPr lang="en-US" sz="2400"/>
              <a:t>s_custod]</a:t>
            </a:r>
            <a:r>
              <a:rPr lang="it-IT" sz="2400"/>
              <a:t>?</a:t>
            </a:r>
          </a:p>
          <a:p>
            <a:pPr>
              <a:buFont typeface="Arial" charset="0"/>
              <a:buAutoNum type="arabicPeriod" startAt="6"/>
            </a:pPr>
            <a:r>
              <a:rPr lang="it-IT" sz="2400"/>
              <a:t>Si può affermare che esiste una relazione tra il sesso e </a:t>
            </a:r>
            <a:r>
              <a:rPr lang="en-US" sz="2400"/>
              <a:t>l'accredito stipendio </a:t>
            </a:r>
            <a:r>
              <a:rPr lang="it-IT" sz="2400"/>
              <a:t>[sesso][sticonv]?</a:t>
            </a:r>
          </a:p>
          <a:p>
            <a:pPr>
              <a:buFont typeface="Arial" charset="0"/>
              <a:buAutoNum type="arabicPeriod" startAt="6"/>
            </a:pPr>
            <a:endParaRPr lang="en-US" sz="2400"/>
          </a:p>
          <a:p>
            <a:pPr>
              <a:buFont typeface="Arial" charset="0"/>
              <a:buAutoNum type="arabicPeriod" startAt="6"/>
            </a:pPr>
            <a:endParaRPr lang="en-US" sz="2400"/>
          </a:p>
          <a:p>
            <a:pPr>
              <a:buFont typeface="Arial" charset="0"/>
              <a:buAutoNum type="arabicPeriod" startAt="6"/>
            </a:pPr>
            <a:endParaRPr lang="en-US" sz="240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Esercizio</a:t>
            </a:r>
            <a:endParaRPr lang="en-GB" sz="4000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Variabile dipendente e 21 variabili di soddisfazione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221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241425" y="1214438"/>
          <a:ext cx="6415088" cy="551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Worksheet" r:id="rId3" imgW="5810098" imgH="5029353" progId="Excel.Sheet.8">
                  <p:embed/>
                </p:oleObj>
              </mc:Choice>
              <mc:Fallback>
                <p:oleObj name="Worksheet" r:id="rId3" imgW="5810098" imgH="502935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1214438"/>
                        <a:ext cx="6415088" cy="551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533400" y="609600"/>
            <a:ext cx="28956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21688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Esercizio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881063"/>
            <a:ext cx="86868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it-IT" sz="2400" dirty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sz="2400" dirty="0"/>
              <a:t>Analisi fattoriale sulle 21 variabili di soddisfazione (esclusa la soddisfazione globale) del dataset TELEFONIA</a:t>
            </a:r>
            <a:r>
              <a:rPr lang="it-IT" sz="2400" dirty="0" smtClean="0"/>
              <a:t>. </a:t>
            </a:r>
          </a:p>
          <a:p>
            <a:pPr marL="971550" lvl="1" indent="-51435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t-IT" sz="2400" dirty="0" smtClean="0"/>
              <a:t>Identificazione soluzioni possibili</a:t>
            </a:r>
          </a:p>
          <a:p>
            <a:pPr marL="971550" lvl="1" indent="-51435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t-IT" sz="2400" dirty="0" smtClean="0"/>
              <a:t>Confronto </a:t>
            </a:r>
            <a:r>
              <a:rPr lang="it-IT" sz="2400" dirty="0" err="1" smtClean="0"/>
              <a:t>comunalità</a:t>
            </a:r>
            <a:endParaRPr lang="it-IT" sz="2400" dirty="0" smtClean="0"/>
          </a:p>
          <a:p>
            <a:pPr marL="971550" lvl="1" indent="-51435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t-IT" sz="2400" dirty="0" smtClean="0"/>
              <a:t>Interpretazione dei fattori</a:t>
            </a:r>
            <a:endParaRPr lang="it-IT" sz="2400" dirty="0"/>
          </a:p>
          <a:p>
            <a:pPr eaLnBrk="1" hangingPunct="1">
              <a:spcBef>
                <a:spcPct val="0"/>
              </a:spcBef>
            </a:pPr>
            <a:r>
              <a:rPr lang="it-IT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eriod" startAt="2"/>
            </a:pPr>
            <a:r>
              <a:rPr lang="it-IT" sz="2400" dirty="0"/>
              <a:t>Creazione di un dataset di output contenente i fattori scelti.</a:t>
            </a:r>
          </a:p>
          <a:p>
            <a:pPr eaLnBrk="1" hangingPunct="1">
              <a:spcBef>
                <a:spcPct val="0"/>
              </a:spcBef>
            </a:pPr>
            <a:endParaRPr lang="it-IT" sz="2400" dirty="0"/>
          </a:p>
          <a:p>
            <a:r>
              <a:rPr lang="it-IT" sz="1600" b="1" i="1" dirty="0" smtClean="0"/>
              <a:t>Elenco variabili da inserire nella </a:t>
            </a:r>
            <a:r>
              <a:rPr lang="it-IT" sz="1600" b="1" i="1" dirty="0" err="1" smtClean="0"/>
              <a:t>proc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factor</a:t>
            </a:r>
            <a:r>
              <a:rPr lang="it-IT" sz="1600" b="1" i="1" dirty="0" smtClean="0"/>
              <a:t>:</a:t>
            </a:r>
          </a:p>
          <a:p>
            <a:r>
              <a:rPr lang="en-US" sz="1600" i="1" dirty="0" smtClean="0"/>
              <a:t>AccessoWeb_2  AltriOperatori_2</a:t>
            </a:r>
            <a:r>
              <a:rPr lang="en-US" sz="1600" i="1" dirty="0"/>
              <a:t> </a:t>
            </a:r>
            <a:r>
              <a:rPr lang="en-US" sz="1600" i="1" dirty="0" smtClean="0"/>
              <a:t>assistenza_2 </a:t>
            </a:r>
            <a:r>
              <a:rPr lang="en-US" sz="1600" i="1" dirty="0"/>
              <a:t>Autoricarica_2</a:t>
            </a:r>
            <a:r>
              <a:rPr lang="en-US" sz="1600" i="1" dirty="0"/>
              <a:t> </a:t>
            </a:r>
            <a:r>
              <a:rPr lang="en-US" sz="1600" i="1" dirty="0"/>
              <a:t>CambioTariffa_2</a:t>
            </a:r>
            <a:r>
              <a:rPr lang="en-US" sz="1600" i="1" dirty="0"/>
              <a:t>	</a:t>
            </a:r>
          </a:p>
          <a:p>
            <a:r>
              <a:rPr lang="en-US" sz="1600" i="1" dirty="0"/>
              <a:t>ChiamateTuoOperatore_2 ChiarezzaTariffe_2</a:t>
            </a:r>
            <a:r>
              <a:rPr lang="en-US" sz="1600" i="1" dirty="0"/>
              <a:t> </a:t>
            </a:r>
            <a:r>
              <a:rPr lang="en-US" sz="1600" i="1" dirty="0"/>
              <a:t>ComodatoUso_2</a:t>
            </a:r>
            <a:r>
              <a:rPr lang="en-US" sz="1600" i="1" dirty="0"/>
              <a:t> </a:t>
            </a:r>
            <a:r>
              <a:rPr lang="en-US" sz="1600" i="1" dirty="0"/>
              <a:t>copertura_2</a:t>
            </a:r>
            <a:r>
              <a:rPr lang="en-US" sz="1600" i="1" dirty="0"/>
              <a:t> </a:t>
            </a:r>
            <a:r>
              <a:rPr lang="en-US" sz="1600" i="1" dirty="0"/>
              <a:t>CostoMMS_2</a:t>
            </a:r>
            <a:r>
              <a:rPr lang="en-US" sz="1600" i="1" dirty="0"/>
              <a:t>	</a:t>
            </a:r>
          </a:p>
          <a:p>
            <a:r>
              <a:rPr lang="en-US" sz="1600" i="1" dirty="0"/>
              <a:t>CostoSMS_2 diffusione_2</a:t>
            </a:r>
            <a:r>
              <a:rPr lang="en-US" sz="1600" i="1" dirty="0"/>
              <a:t> </a:t>
            </a:r>
            <a:r>
              <a:rPr lang="en-US" sz="1600" i="1" dirty="0"/>
              <a:t>DurataMinContratto_2 immagine_2</a:t>
            </a:r>
            <a:r>
              <a:rPr lang="en-US" sz="1600" i="1" dirty="0"/>
              <a:t> </a:t>
            </a:r>
            <a:r>
              <a:rPr lang="en-US" sz="1600" i="1" dirty="0"/>
              <a:t>MMSTuoOperatore_2</a:t>
            </a:r>
            <a:r>
              <a:rPr lang="en-US" sz="1600" i="1" dirty="0"/>
              <a:t>	</a:t>
            </a:r>
          </a:p>
          <a:p>
            <a:r>
              <a:rPr lang="en-US" sz="1600" i="1" dirty="0"/>
              <a:t>NavigazioneWeb_2 NoScattoRisp_2</a:t>
            </a:r>
            <a:r>
              <a:rPr lang="en-US" sz="1600" i="1" dirty="0"/>
              <a:t> </a:t>
            </a:r>
            <a:r>
              <a:rPr lang="en-US" sz="1600" i="1" dirty="0"/>
              <a:t>NumeriFissi_2</a:t>
            </a:r>
            <a:r>
              <a:rPr lang="en-US" sz="1600" i="1" dirty="0"/>
              <a:t> </a:t>
            </a:r>
            <a:r>
              <a:rPr lang="en-US" sz="1600" i="1" dirty="0"/>
              <a:t>Promozioni_2</a:t>
            </a:r>
            <a:r>
              <a:rPr lang="en-US" sz="1600" i="1" dirty="0"/>
              <a:t> </a:t>
            </a:r>
            <a:r>
              <a:rPr lang="en-US" sz="1600" i="1" dirty="0"/>
              <a:t>SMSTuoOperatore_2</a:t>
            </a:r>
            <a:r>
              <a:rPr lang="en-US" sz="1600" i="1" dirty="0"/>
              <a:t>	</a:t>
            </a:r>
          </a:p>
          <a:p>
            <a:r>
              <a:rPr lang="en-US" sz="1600" i="1" dirty="0" smtClean="0"/>
              <a:t>vsPochiNumeri_2</a:t>
            </a:r>
            <a:endParaRPr lang="it-IT" sz="1600" i="1" dirty="0"/>
          </a:p>
          <a:p>
            <a:pPr eaLnBrk="1" hangingPunct="1">
              <a:spcBef>
                <a:spcPct val="0"/>
              </a:spcBef>
              <a:buFontTx/>
              <a:buAutoNum type="arabicPeriod" startAt="2"/>
            </a:pPr>
            <a:endParaRPr lang="en-US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26993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775778" y="2938462"/>
            <a:ext cx="219456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Breve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ripasso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735773" y="28194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772218" y="29384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Analisi </a:t>
            </a:r>
            <a:r>
              <a:rPr lang="it-IT" sz="1600" b="1" dirty="0" err="1">
                <a:solidFill>
                  <a:schemeClr val="bg1"/>
                </a:solidFill>
              </a:rPr>
              <a:t>Univariata</a:t>
            </a:r>
            <a:r>
              <a:rPr lang="it-IT" sz="1600" b="1" dirty="0">
                <a:solidFill>
                  <a:schemeClr val="bg1"/>
                </a:solidFill>
              </a:rPr>
              <a:t> e </a:t>
            </a:r>
            <a:r>
              <a:rPr lang="it-IT" sz="1600" b="1" dirty="0" err="1" smtClean="0">
                <a:solidFill>
                  <a:schemeClr val="bg1"/>
                </a:solidFill>
              </a:rPr>
              <a:t>Bivariata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703956" y="28575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5730240" y="2926080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Analisi Fattoriale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5661978" y="2845118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66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Argomenti trattati</a:t>
            </a:r>
            <a:endParaRPr lang="en-GB" sz="4000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it-IT" sz="3200" dirty="0" smtClean="0"/>
              <a:t>Analisi </a:t>
            </a:r>
            <a:r>
              <a:rPr lang="it-IT" sz="3200" dirty="0" err="1" smtClean="0"/>
              <a:t>univariata</a:t>
            </a:r>
            <a:endParaRPr lang="it-IT" sz="3200" dirty="0" smtClean="0"/>
          </a:p>
          <a:p>
            <a:pPr algn="just" eaLnBrk="1" hangingPunct="1">
              <a:defRPr/>
            </a:pPr>
            <a:endParaRPr lang="it-IT" dirty="0" smtClean="0"/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it-IT" sz="3200" dirty="0" smtClean="0"/>
              <a:t>Analisi </a:t>
            </a:r>
            <a:r>
              <a:rPr lang="it-IT" sz="3200" dirty="0" err="1" smtClean="0"/>
              <a:t>bivariata</a:t>
            </a:r>
            <a:endParaRPr lang="it-IT" sz="3200" dirty="0" smtClean="0"/>
          </a:p>
          <a:p>
            <a:pPr algn="just" eaLnBrk="1" hangingPunct="1">
              <a:defRPr/>
            </a:pPr>
            <a:endParaRPr lang="it-IT" dirty="0" smtClean="0"/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it-IT" sz="3200" dirty="0" smtClean="0"/>
              <a:t>Test statistici per lo studio dell’associazione tra variabili: test t, test chi-quadro e test F.  </a:t>
            </a:r>
          </a:p>
          <a:p>
            <a:pPr marL="457200" indent="-457200" algn="just" eaLnBrk="1" hangingPunct="1">
              <a:buFont typeface="Wingdings" pitchFamily="2" charset="2"/>
              <a:buChar char="Ø"/>
              <a:defRPr/>
            </a:pPr>
            <a:r>
              <a:rPr lang="it-IT" sz="3200" dirty="0" smtClean="0"/>
              <a:t>Analisi Fattoriale	</a:t>
            </a:r>
          </a:p>
          <a:p>
            <a:pPr eaLnBrk="1" hangingPunct="1">
              <a:spcBef>
                <a:spcPct val="0"/>
              </a:spcBef>
              <a:defRPr/>
            </a:pPr>
            <a:endParaRPr lang="it-IT" sz="2000" dirty="0" smtClean="0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z="4000" dirty="0">
                <a:solidFill>
                  <a:srgbClr val="FF9900"/>
                </a:solidFill>
              </a:rPr>
              <a:t>Misure di sintesi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23963"/>
            <a:ext cx="5722938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20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posizione: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tendenza centrale</a:t>
            </a:r>
            <a:r>
              <a:rPr lang="it-IT" altLang="it-IT" sz="1800" b="1" i="1" dirty="0" smtClean="0">
                <a:solidFill>
                  <a:srgbClr val="D6A300"/>
                </a:solidFill>
              </a:rPr>
              <a:t>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 aritmetica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Mediana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Moda 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tendenza non centrale</a:t>
            </a:r>
            <a:r>
              <a:rPr lang="it-IT" altLang="it-IT" sz="1800" b="1" i="1" dirty="0" smtClean="0">
                <a:solidFill>
                  <a:srgbClr val="FFC000"/>
                </a:solidFill>
              </a:rPr>
              <a:t>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t-IT" altLang="it-IT" sz="1800" dirty="0" smtClean="0">
                <a:solidFill>
                  <a:schemeClr val="tx2"/>
                </a:solidFill>
              </a:rPr>
              <a:t>Quantili di ordine p (percentili, quartili)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dispersione: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Campo di variazione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Differenza </a:t>
            </a:r>
            <a:r>
              <a:rPr lang="it-IT" altLang="it-IT" sz="2200" dirty="0" err="1" smtClean="0">
                <a:solidFill>
                  <a:schemeClr val="tx2"/>
                </a:solidFill>
              </a:rPr>
              <a:t>interquantile</a:t>
            </a:r>
            <a:endParaRPr lang="it-IT" altLang="it-IT" sz="22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Varianza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Scarto quadratico medio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smtClean="0">
                <a:solidFill>
                  <a:schemeClr val="tx2"/>
                </a:solidFill>
              </a:rPr>
              <a:t>Coefficiente di variazione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it-IT" altLang="it-IT" sz="220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Misure di forma della distribuzione: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>
                <a:solidFill>
                  <a:schemeClr val="tx2"/>
                </a:solidFill>
              </a:rPr>
              <a:t>Skewness</a:t>
            </a:r>
            <a:endParaRPr lang="it-IT" altLang="it-IT" sz="22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200" dirty="0" err="1">
                <a:solidFill>
                  <a:schemeClr val="tx2"/>
                </a:solidFill>
              </a:rPr>
              <a:t>Kurtosis</a:t>
            </a:r>
            <a:endParaRPr lang="it-IT" altLang="it-IT" sz="22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it-IT" altLang="it-IT" sz="2200" dirty="0" smtClean="0">
              <a:solidFill>
                <a:schemeClr val="tx2"/>
              </a:solidFill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4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2075" y="19050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400">
                <a:solidFill>
                  <a:srgbClr val="FF9900"/>
                </a:solidFill>
              </a:rPr>
              <a:t>Lettura di un test statistico (1)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0963" y="1104900"/>
            <a:ext cx="20288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>
              <a:spcBef>
                <a:spcPct val="0"/>
              </a:spcBef>
            </a:pPr>
            <a:r>
              <a:rPr lang="it-IT" sz="2800">
                <a:latin typeface="Times New Roman" pitchFamily="18" charset="0"/>
              </a:rPr>
              <a:t>Esempio:</a:t>
            </a:r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4618038" y="2614613"/>
            <a:ext cx="44497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173" name="Group 24"/>
          <p:cNvGrpSpPr>
            <a:grpSpLocks/>
          </p:cNvGrpSpPr>
          <p:nvPr/>
        </p:nvGrpSpPr>
        <p:grpSpPr bwMode="auto">
          <a:xfrm>
            <a:off x="36513" y="1295400"/>
            <a:ext cx="9183687" cy="2176463"/>
            <a:chOff x="23" y="816"/>
            <a:chExt cx="5785" cy="1371"/>
          </a:xfrm>
        </p:grpSpPr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3024" y="1728"/>
              <a:ext cx="14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almeno un b</a:t>
              </a:r>
              <a:r>
                <a:rPr lang="it-IT" sz="2800" baseline="-25000">
                  <a:latin typeface="Times New Roman" pitchFamily="18" charset="0"/>
                </a:rPr>
                <a:t>i</a:t>
              </a:r>
              <a:r>
                <a:rPr lang="it-IT" sz="2800">
                  <a:latin typeface="Times New Roman" pitchFamily="18" charset="0"/>
                  <a:cs typeface="Times New Roman" pitchFamily="18" charset="0"/>
                </a:rPr>
                <a:t>≠0</a:t>
              </a:r>
              <a:endParaRPr lang="it-IT" sz="2800">
                <a:latin typeface="Times New Roman" pitchFamily="18" charset="0"/>
              </a:endParaRPr>
            </a:p>
          </p:txBody>
        </p:sp>
        <p:sp>
          <p:nvSpPr>
            <p:cNvPr id="7183" name="Rectangle 7"/>
            <p:cNvSpPr>
              <a:spLocks noChangeArrowheads="1"/>
            </p:cNvSpPr>
            <p:nvPr/>
          </p:nvSpPr>
          <p:spPr bwMode="auto">
            <a:xfrm>
              <a:off x="23" y="1206"/>
              <a:ext cx="1813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1) Ipotesi</a:t>
              </a:r>
            </a:p>
          </p:txBody>
        </p:sp>
        <p:sp>
          <p:nvSpPr>
            <p:cNvPr id="7184" name="AutoShape 8"/>
            <p:cNvSpPr>
              <a:spLocks noChangeArrowheads="1"/>
            </p:cNvSpPr>
            <p:nvPr/>
          </p:nvSpPr>
          <p:spPr bwMode="auto">
            <a:xfrm rot="-1740000">
              <a:off x="1632" y="1168"/>
              <a:ext cx="837" cy="367"/>
            </a:xfrm>
            <a:prstGeom prst="rightArrow">
              <a:avLst>
                <a:gd name="adj1" fmla="val 50000"/>
                <a:gd name="adj2" fmla="val 114043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4505" name="Rectangle 9"/>
            <p:cNvSpPr>
              <a:spLocks noChangeArrowheads="1"/>
            </p:cNvSpPr>
            <p:nvPr/>
          </p:nvSpPr>
          <p:spPr bwMode="auto">
            <a:xfrm>
              <a:off x="2901" y="816"/>
              <a:ext cx="2907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  <a:defRPr/>
              </a:pPr>
              <a:r>
                <a:rPr lang="it-IT" sz="2800">
                  <a:latin typeface="Times New Roman" pitchFamily="18" charset="0"/>
                </a:rPr>
                <a:t>b</a:t>
              </a:r>
              <a:r>
                <a:rPr lang="it-IT" sz="2800" baseline="-25000">
                  <a:latin typeface="Times New Roman" pitchFamily="18" charset="0"/>
                </a:rPr>
                <a:t>1</a:t>
              </a:r>
              <a:r>
                <a:rPr lang="it-IT" sz="2800">
                  <a:latin typeface="Times New Roman" pitchFamily="18" charset="0"/>
                </a:rPr>
                <a:t>= b</a:t>
              </a:r>
              <a:r>
                <a:rPr lang="it-IT" sz="2800" baseline="-25000">
                  <a:latin typeface="Times New Roman" pitchFamily="18" charset="0"/>
                </a:rPr>
                <a:t>2</a:t>
              </a:r>
              <a:r>
                <a:rPr lang="it-IT" sz="2800">
                  <a:latin typeface="Times New Roman" pitchFamily="18" charset="0"/>
                </a:rPr>
                <a:t> = ....=b</a:t>
              </a:r>
              <a:r>
                <a:rPr lang="it-IT" sz="2800" baseline="-25000">
                  <a:latin typeface="Times New Roman" pitchFamily="18" charset="0"/>
                </a:rPr>
                <a:t>k</a:t>
              </a:r>
              <a:r>
                <a:rPr lang="it-IT" sz="2800">
                  <a:latin typeface="Times New Roman" pitchFamily="18" charset="0"/>
                </a:rPr>
                <a:t> = 0</a:t>
              </a:r>
              <a:r>
                <a:rPr lang="it-IT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7186" name="AutoShape 10"/>
            <p:cNvSpPr>
              <a:spLocks noChangeArrowheads="1"/>
            </p:cNvSpPr>
            <p:nvPr/>
          </p:nvSpPr>
          <p:spPr bwMode="auto">
            <a:xfrm rot="11940000" flipH="1">
              <a:off x="1665" y="1637"/>
              <a:ext cx="837" cy="367"/>
            </a:xfrm>
            <a:prstGeom prst="rightArrow">
              <a:avLst>
                <a:gd name="adj1" fmla="val 50000"/>
                <a:gd name="adj2" fmla="val 114043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7" name="Rectangle 12"/>
            <p:cNvSpPr>
              <a:spLocks noChangeArrowheads="1"/>
            </p:cNvSpPr>
            <p:nvPr/>
          </p:nvSpPr>
          <p:spPr bwMode="auto">
            <a:xfrm>
              <a:off x="2404" y="816"/>
              <a:ext cx="62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algn="ctr"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H</a:t>
              </a:r>
              <a:r>
                <a:rPr lang="it-IT" sz="2800" baseline="-25000">
                  <a:latin typeface="Times New Roman" pitchFamily="18" charset="0"/>
                </a:rPr>
                <a:t>0</a:t>
              </a:r>
              <a:r>
                <a:rPr lang="it-IT" sz="2800"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7188" name="Rectangle 13"/>
            <p:cNvSpPr>
              <a:spLocks noChangeArrowheads="1"/>
            </p:cNvSpPr>
            <p:nvPr/>
          </p:nvSpPr>
          <p:spPr bwMode="auto">
            <a:xfrm>
              <a:off x="2437" y="1647"/>
              <a:ext cx="62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algn="ctr"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H</a:t>
              </a:r>
              <a:r>
                <a:rPr lang="it-IT" sz="2800" baseline="-25000">
                  <a:latin typeface="Times New Roman" pitchFamily="18" charset="0"/>
                </a:rPr>
                <a:t>1</a:t>
              </a:r>
              <a:r>
                <a:rPr lang="it-IT" sz="2800">
                  <a:latin typeface="Times New Roman" pitchFamily="18" charset="0"/>
                </a:rPr>
                <a:t>:</a:t>
              </a:r>
            </a:p>
          </p:txBody>
        </p:sp>
      </p:grpSp>
      <p:grpSp>
        <p:nvGrpSpPr>
          <p:cNvPr id="7174" name="Group 16"/>
          <p:cNvGrpSpPr>
            <a:grpSpLocks/>
          </p:cNvGrpSpPr>
          <p:nvPr/>
        </p:nvGrpSpPr>
        <p:grpSpPr bwMode="auto">
          <a:xfrm>
            <a:off x="66675" y="3429000"/>
            <a:ext cx="9053513" cy="1204913"/>
            <a:chOff x="45" y="2388"/>
            <a:chExt cx="6179" cy="759"/>
          </a:xfrm>
        </p:grpSpPr>
        <p:sp>
          <p:nvSpPr>
            <p:cNvPr id="7179" name="Rectangle 17"/>
            <p:cNvSpPr>
              <a:spLocks noChangeArrowheads="1"/>
            </p:cNvSpPr>
            <p:nvPr/>
          </p:nvSpPr>
          <p:spPr bwMode="auto">
            <a:xfrm>
              <a:off x="45" y="2388"/>
              <a:ext cx="3370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 dirty="0">
                  <a:latin typeface="Times New Roman" pitchFamily="18" charset="0"/>
                </a:rPr>
                <a:t>2) Statistica test</a:t>
              </a:r>
            </a:p>
          </p:txBody>
        </p:sp>
        <p:sp>
          <p:nvSpPr>
            <p:cNvPr id="7180" name="AutoShape 18"/>
            <p:cNvSpPr>
              <a:spLocks noChangeArrowheads="1"/>
            </p:cNvSpPr>
            <p:nvPr/>
          </p:nvSpPr>
          <p:spPr bwMode="auto">
            <a:xfrm>
              <a:off x="2986" y="2599"/>
              <a:ext cx="666" cy="337"/>
            </a:xfrm>
            <a:prstGeom prst="rightArrow">
              <a:avLst>
                <a:gd name="adj1" fmla="val 50000"/>
                <a:gd name="adj2" fmla="val 98822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1" name="Rectangle 19"/>
            <p:cNvSpPr>
              <a:spLocks noChangeArrowheads="1"/>
            </p:cNvSpPr>
            <p:nvPr/>
          </p:nvSpPr>
          <p:spPr bwMode="auto">
            <a:xfrm>
              <a:off x="3700" y="2394"/>
              <a:ext cx="2524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Statistica F</a:t>
              </a:r>
            </a:p>
          </p:txBody>
        </p:sp>
      </p:grpSp>
      <p:grpSp>
        <p:nvGrpSpPr>
          <p:cNvPr id="7175" name="Group 20"/>
          <p:cNvGrpSpPr>
            <a:grpSpLocks/>
          </p:cNvGrpSpPr>
          <p:nvPr/>
        </p:nvGrpSpPr>
        <p:grpSpPr bwMode="auto">
          <a:xfrm>
            <a:off x="92075" y="4810124"/>
            <a:ext cx="9078913" cy="1209676"/>
            <a:chOff x="43" y="3195"/>
            <a:chExt cx="6196" cy="762"/>
          </a:xfrm>
        </p:grpSpPr>
        <p:sp>
          <p:nvSpPr>
            <p:cNvPr id="7176" name="Rectangle 21"/>
            <p:cNvSpPr>
              <a:spLocks noChangeArrowheads="1"/>
            </p:cNvSpPr>
            <p:nvPr/>
          </p:nvSpPr>
          <p:spPr bwMode="auto">
            <a:xfrm>
              <a:off x="43" y="3204"/>
              <a:ext cx="3383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3) </a:t>
              </a:r>
              <a:r>
                <a:rPr lang="it-IT" sz="2800" b="1">
                  <a:solidFill>
                    <a:srgbClr val="FF0000"/>
                  </a:solidFill>
                  <a:latin typeface="Times New Roman" pitchFamily="18" charset="0"/>
                </a:rPr>
                <a:t>p-value</a:t>
              </a:r>
            </a:p>
          </p:txBody>
        </p:sp>
        <p:sp>
          <p:nvSpPr>
            <p:cNvPr id="7177" name="AutoShape 22"/>
            <p:cNvSpPr>
              <a:spLocks noChangeArrowheads="1"/>
            </p:cNvSpPr>
            <p:nvPr/>
          </p:nvSpPr>
          <p:spPr bwMode="auto">
            <a:xfrm>
              <a:off x="1990" y="3430"/>
              <a:ext cx="406" cy="337"/>
            </a:xfrm>
            <a:prstGeom prst="rightArrow">
              <a:avLst>
                <a:gd name="adj1" fmla="val 50000"/>
                <a:gd name="adj2" fmla="val 60243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8" name="Rectangle 23"/>
            <p:cNvSpPr>
              <a:spLocks noChangeArrowheads="1"/>
            </p:cNvSpPr>
            <p:nvPr/>
          </p:nvSpPr>
          <p:spPr bwMode="auto">
            <a:xfrm>
              <a:off x="2415" y="3195"/>
              <a:ext cx="3824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400" b="1" dirty="0">
                  <a:solidFill>
                    <a:srgbClr val="FF0000"/>
                  </a:solidFill>
                  <a:latin typeface="Times New Roman" pitchFamily="18" charset="0"/>
                </a:rPr>
                <a:t>Rappresenta la probabilità di commettere l’errore di prima specie.</a:t>
              </a:r>
            </a:p>
            <a:p>
              <a:pPr eaLnBrk="0" hangingPunct="0">
                <a:spcBef>
                  <a:spcPct val="0"/>
                </a:spcBef>
              </a:pPr>
              <a:r>
                <a:rPr lang="it-IT" sz="2400" b="1" dirty="0">
                  <a:solidFill>
                    <a:srgbClr val="FF0000"/>
                  </a:solidFill>
                  <a:latin typeface="Times New Roman" pitchFamily="18" charset="0"/>
                </a:rPr>
                <a:t>Può essere interpretato come la probabilità che H</a:t>
              </a:r>
              <a:r>
                <a:rPr lang="it-IT" sz="2400" b="1" baseline="-25000" dirty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r>
                <a:rPr lang="it-IT" sz="2400" b="1" dirty="0">
                  <a:solidFill>
                    <a:srgbClr val="FF0000"/>
                  </a:solidFill>
                  <a:latin typeface="Times New Roman" pitchFamily="18" charset="0"/>
                </a:rPr>
                <a:t> sia “vera” in base al valore osservato della statistica test</a:t>
              </a:r>
            </a:p>
          </p:txBody>
        </p:sp>
      </p:grp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999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2075" y="19050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400">
                <a:solidFill>
                  <a:srgbClr val="FF9900"/>
                </a:solidFill>
              </a:rPr>
              <a:t>Lettura di un test statistico (2)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117475" y="1905000"/>
            <a:ext cx="9026525" cy="1439863"/>
            <a:chOff x="79" y="1039"/>
            <a:chExt cx="6160" cy="907"/>
          </a:xfrm>
        </p:grpSpPr>
        <p:sp>
          <p:nvSpPr>
            <p:cNvPr id="8203" name="Rectangle 4"/>
            <p:cNvSpPr>
              <a:spLocks noChangeArrowheads="1"/>
            </p:cNvSpPr>
            <p:nvPr/>
          </p:nvSpPr>
          <p:spPr bwMode="auto">
            <a:xfrm>
              <a:off x="105" y="1128"/>
              <a:ext cx="3362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Se p-value piccolo (&lt; </a:t>
              </a:r>
              <a:r>
                <a:rPr lang="it-IT" sz="2800">
                  <a:latin typeface="Times New Roman" pitchFamily="18" charset="0"/>
                  <a:sym typeface="Symbol" pitchFamily="18" charset="2"/>
                </a:rPr>
                <a:t>)</a:t>
              </a:r>
            </a:p>
          </p:txBody>
        </p:sp>
        <p:sp>
          <p:nvSpPr>
            <p:cNvPr id="8204" name="AutoShape 5"/>
            <p:cNvSpPr>
              <a:spLocks noChangeArrowheads="1"/>
            </p:cNvSpPr>
            <p:nvPr/>
          </p:nvSpPr>
          <p:spPr bwMode="auto">
            <a:xfrm>
              <a:off x="3009" y="1324"/>
              <a:ext cx="664" cy="337"/>
            </a:xfrm>
            <a:prstGeom prst="rightArrow">
              <a:avLst>
                <a:gd name="adj1" fmla="val 50000"/>
                <a:gd name="adj2" fmla="val 98525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5" name="Rectangle 6"/>
            <p:cNvSpPr>
              <a:spLocks noChangeArrowheads="1"/>
            </p:cNvSpPr>
            <p:nvPr/>
          </p:nvSpPr>
          <p:spPr bwMode="auto">
            <a:xfrm>
              <a:off x="3721" y="1119"/>
              <a:ext cx="2518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RIFIUTO   H</a:t>
              </a:r>
              <a:r>
                <a:rPr lang="it-IT" sz="28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8206" name="Rectangle 7"/>
            <p:cNvSpPr>
              <a:spLocks noChangeArrowheads="1"/>
            </p:cNvSpPr>
            <p:nvPr/>
          </p:nvSpPr>
          <p:spPr bwMode="auto">
            <a:xfrm>
              <a:off x="79" y="1039"/>
              <a:ext cx="6007" cy="907"/>
            </a:xfrm>
            <a:prstGeom prst="rect">
              <a:avLst/>
            </a:prstGeom>
            <a:noFill/>
            <a:ln w="12699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104775" y="3657600"/>
            <a:ext cx="9037638" cy="1582737"/>
            <a:chOff x="72" y="2299"/>
            <a:chExt cx="6167" cy="997"/>
          </a:xfrm>
        </p:grpSpPr>
        <p:sp>
          <p:nvSpPr>
            <p:cNvPr id="8199" name="Rectangle 9"/>
            <p:cNvSpPr>
              <a:spLocks noChangeArrowheads="1"/>
            </p:cNvSpPr>
            <p:nvPr/>
          </p:nvSpPr>
          <p:spPr bwMode="auto">
            <a:xfrm>
              <a:off x="119" y="2394"/>
              <a:ext cx="3370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Altrimenti (&gt;= </a:t>
              </a:r>
              <a:r>
                <a:rPr lang="it-IT" sz="2800">
                  <a:latin typeface="Times New Roman" pitchFamily="18" charset="0"/>
                  <a:sym typeface="Symbol" pitchFamily="18" charset="2"/>
                </a:rPr>
                <a:t>)</a:t>
              </a:r>
            </a:p>
          </p:txBody>
        </p:sp>
        <p:sp>
          <p:nvSpPr>
            <p:cNvPr id="8200" name="AutoShape 10"/>
            <p:cNvSpPr>
              <a:spLocks noChangeArrowheads="1"/>
            </p:cNvSpPr>
            <p:nvPr/>
          </p:nvSpPr>
          <p:spPr bwMode="auto">
            <a:xfrm>
              <a:off x="3001" y="2605"/>
              <a:ext cx="666" cy="337"/>
            </a:xfrm>
            <a:prstGeom prst="rightArrow">
              <a:avLst>
                <a:gd name="adj1" fmla="val 50000"/>
                <a:gd name="adj2" fmla="val 98822"/>
              </a:avLst>
            </a:prstGeom>
            <a:solidFill>
              <a:schemeClr val="hlink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1" name="Rectangle 11"/>
            <p:cNvSpPr>
              <a:spLocks noChangeArrowheads="1"/>
            </p:cNvSpPr>
            <p:nvPr/>
          </p:nvSpPr>
          <p:spPr bwMode="auto">
            <a:xfrm>
              <a:off x="3715" y="2400"/>
              <a:ext cx="2524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eaLnBrk="0" hangingPunct="0">
                <a:spcBef>
                  <a:spcPct val="0"/>
                </a:spcBef>
              </a:pPr>
              <a:r>
                <a:rPr lang="it-IT" sz="2800">
                  <a:latin typeface="Times New Roman" pitchFamily="18" charset="0"/>
                </a:rPr>
                <a:t>ACCETTO H</a:t>
              </a:r>
              <a:r>
                <a:rPr lang="it-IT" sz="28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8202" name="Rectangle 12"/>
            <p:cNvSpPr>
              <a:spLocks noChangeArrowheads="1"/>
            </p:cNvSpPr>
            <p:nvPr/>
          </p:nvSpPr>
          <p:spPr bwMode="auto">
            <a:xfrm>
              <a:off x="72" y="2299"/>
              <a:ext cx="6007" cy="997"/>
            </a:xfrm>
            <a:prstGeom prst="rect">
              <a:avLst/>
            </a:prstGeom>
            <a:noFill/>
            <a:ln w="12699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76200" y="5715000"/>
            <a:ext cx="90678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Il p-value è il più piccolo valore di </a:t>
            </a:r>
            <a:r>
              <a:rPr lang="it-IT" sz="22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 </a:t>
            </a:r>
            <a:r>
              <a:rPr lang="en-US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per il quale H</a:t>
            </a:r>
            <a:r>
              <a:rPr lang="en-US" sz="2200" u="sng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pu</a:t>
            </a:r>
            <a:r>
              <a:rPr lang="it-IT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ò</a:t>
            </a:r>
            <a:r>
              <a:rPr lang="en-US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essere rifiutata </a:t>
            </a:r>
            <a:r>
              <a:rPr lang="it-IT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200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76200" y="1219200"/>
            <a:ext cx="9067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200">
                <a:latin typeface="Times New Roman" pitchFamily="18" charset="0"/>
                <a:sym typeface="Symbol" pitchFamily="18" charset="2"/>
              </a:rPr>
              <a:t>Fissato un livello di significatività :</a:t>
            </a:r>
            <a:endParaRPr lang="en-US" sz="2200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062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2075" y="19050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400" dirty="0" smtClean="0">
                <a:solidFill>
                  <a:srgbClr val="FF9900"/>
                </a:solidFill>
              </a:rPr>
              <a:t>Analisi </a:t>
            </a:r>
            <a:r>
              <a:rPr lang="it-IT" sz="4400" dirty="0" err="1" smtClean="0">
                <a:solidFill>
                  <a:srgbClr val="FF9900"/>
                </a:solidFill>
              </a:rPr>
              <a:t>Bivariata</a:t>
            </a:r>
            <a:endParaRPr lang="it-IT" sz="4400" dirty="0">
              <a:solidFill>
                <a:srgbClr val="FF9900"/>
              </a:solidFill>
            </a:endParaRP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838200" y="1219200"/>
            <a:ext cx="75477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200" dirty="0" smtClean="0">
                <a:latin typeface="Times New Roman" pitchFamily="18" charset="0"/>
                <a:sym typeface="Symbol" pitchFamily="18" charset="2"/>
              </a:rPr>
              <a:t>In base alla natura delle due variabili in esame si utilizzato Test Statistici differenti.</a:t>
            </a:r>
          </a:p>
        </p:txBody>
      </p:sp>
      <p:sp>
        <p:nvSpPr>
          <p:cNvPr id="4" name="Freeform 3"/>
          <p:cNvSpPr/>
          <p:nvPr/>
        </p:nvSpPr>
        <p:spPr>
          <a:xfrm>
            <a:off x="4317495" y="2521072"/>
            <a:ext cx="3737248" cy="817218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</a:t>
            </a:r>
            <a:r>
              <a:rPr lang="en-US" sz="1600" kern="1200" dirty="0" err="1" smtClean="0"/>
              <a:t>Statistica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Test Chi-</a:t>
            </a:r>
            <a:r>
              <a:rPr lang="en-US" sz="1600" kern="1200" dirty="0" err="1" smtClean="0"/>
              <a:t>Quadro</a:t>
            </a:r>
            <a:endParaRPr lang="en-US" sz="1600" kern="1200" dirty="0"/>
          </a:p>
        </p:txBody>
      </p:sp>
      <p:sp>
        <p:nvSpPr>
          <p:cNvPr id="5" name="Freeform 4"/>
          <p:cNvSpPr/>
          <p:nvPr/>
        </p:nvSpPr>
        <p:spPr>
          <a:xfrm>
            <a:off x="1757181" y="2286548"/>
            <a:ext cx="2560314" cy="1286264"/>
          </a:xfrm>
          <a:custGeom>
            <a:avLst/>
            <a:gdLst>
              <a:gd name="connsiteX0" fmla="*/ 0 w 2560314"/>
              <a:gd name="connsiteY0" fmla="*/ 214382 h 1286264"/>
              <a:gd name="connsiteX1" fmla="*/ 214382 w 2560314"/>
              <a:gd name="connsiteY1" fmla="*/ 0 h 1286264"/>
              <a:gd name="connsiteX2" fmla="*/ 2345932 w 2560314"/>
              <a:gd name="connsiteY2" fmla="*/ 0 h 1286264"/>
              <a:gd name="connsiteX3" fmla="*/ 2560314 w 2560314"/>
              <a:gd name="connsiteY3" fmla="*/ 214382 h 1286264"/>
              <a:gd name="connsiteX4" fmla="*/ 2560314 w 2560314"/>
              <a:gd name="connsiteY4" fmla="*/ 1071882 h 1286264"/>
              <a:gd name="connsiteX5" fmla="*/ 2345932 w 2560314"/>
              <a:gd name="connsiteY5" fmla="*/ 1286264 h 1286264"/>
              <a:gd name="connsiteX6" fmla="*/ 214382 w 2560314"/>
              <a:gd name="connsiteY6" fmla="*/ 1286264 h 1286264"/>
              <a:gd name="connsiteX7" fmla="*/ 0 w 2560314"/>
              <a:gd name="connsiteY7" fmla="*/ 1071882 h 1286264"/>
              <a:gd name="connsiteX8" fmla="*/ 0 w 2560314"/>
              <a:gd name="connsiteY8" fmla="*/ 214382 h 12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86264">
                <a:moveTo>
                  <a:pt x="0" y="214382"/>
                </a:moveTo>
                <a:cubicBezTo>
                  <a:pt x="0" y="95982"/>
                  <a:pt x="95982" y="0"/>
                  <a:pt x="214382" y="0"/>
                </a:cubicBezTo>
                <a:lnTo>
                  <a:pt x="2345932" y="0"/>
                </a:lnTo>
                <a:cubicBezTo>
                  <a:pt x="2464332" y="0"/>
                  <a:pt x="2560314" y="95982"/>
                  <a:pt x="2560314" y="214382"/>
                </a:cubicBezTo>
                <a:lnTo>
                  <a:pt x="2560314" y="1071882"/>
                </a:lnTo>
                <a:cubicBezTo>
                  <a:pt x="2560314" y="1190282"/>
                  <a:pt x="2464332" y="1286264"/>
                  <a:pt x="2345932" y="1286264"/>
                </a:cubicBezTo>
                <a:lnTo>
                  <a:pt x="214382" y="1286264"/>
                </a:lnTo>
                <a:cubicBezTo>
                  <a:pt x="95982" y="1286264"/>
                  <a:pt x="0" y="1190282"/>
                  <a:pt x="0" y="1071882"/>
                </a:cubicBezTo>
                <a:lnTo>
                  <a:pt x="0" y="214382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370" tIns="97080" rIns="131370" bIns="970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Qualitative</a:t>
            </a:r>
            <a:endParaRPr lang="en-US" sz="18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4317495" y="3815877"/>
            <a:ext cx="3737248" cy="819026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63807" rIns="287632" bIns="163807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</a:t>
            </a:r>
            <a:r>
              <a:rPr lang="en-US" sz="1600" kern="1200" dirty="0" err="1" smtClean="0"/>
              <a:t>Lineare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Test t</a:t>
            </a:r>
            <a:endParaRPr lang="en-US" sz="1600" kern="1200" dirty="0"/>
          </a:p>
        </p:txBody>
      </p:sp>
      <p:sp>
        <p:nvSpPr>
          <p:cNvPr id="7" name="Freeform 6"/>
          <p:cNvSpPr/>
          <p:nvPr/>
        </p:nvSpPr>
        <p:spPr>
          <a:xfrm>
            <a:off x="1757181" y="3657147"/>
            <a:ext cx="2560314" cy="1136487"/>
          </a:xfrm>
          <a:custGeom>
            <a:avLst/>
            <a:gdLst>
              <a:gd name="connsiteX0" fmla="*/ 0 w 2560314"/>
              <a:gd name="connsiteY0" fmla="*/ 189418 h 1136487"/>
              <a:gd name="connsiteX1" fmla="*/ 189418 w 2560314"/>
              <a:gd name="connsiteY1" fmla="*/ 0 h 1136487"/>
              <a:gd name="connsiteX2" fmla="*/ 2370896 w 2560314"/>
              <a:gd name="connsiteY2" fmla="*/ 0 h 1136487"/>
              <a:gd name="connsiteX3" fmla="*/ 2560314 w 2560314"/>
              <a:gd name="connsiteY3" fmla="*/ 189418 h 1136487"/>
              <a:gd name="connsiteX4" fmla="*/ 2560314 w 2560314"/>
              <a:gd name="connsiteY4" fmla="*/ 947069 h 1136487"/>
              <a:gd name="connsiteX5" fmla="*/ 2370896 w 2560314"/>
              <a:gd name="connsiteY5" fmla="*/ 1136487 h 1136487"/>
              <a:gd name="connsiteX6" fmla="*/ 189418 w 2560314"/>
              <a:gd name="connsiteY6" fmla="*/ 1136487 h 1136487"/>
              <a:gd name="connsiteX7" fmla="*/ 0 w 2560314"/>
              <a:gd name="connsiteY7" fmla="*/ 947069 h 1136487"/>
              <a:gd name="connsiteX8" fmla="*/ 0 w 2560314"/>
              <a:gd name="connsiteY8" fmla="*/ 189418 h 113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136487">
                <a:moveTo>
                  <a:pt x="0" y="189418"/>
                </a:moveTo>
                <a:cubicBezTo>
                  <a:pt x="0" y="84805"/>
                  <a:pt x="84805" y="0"/>
                  <a:pt x="189418" y="0"/>
                </a:cubicBezTo>
                <a:lnTo>
                  <a:pt x="2370896" y="0"/>
                </a:lnTo>
                <a:cubicBezTo>
                  <a:pt x="2475509" y="0"/>
                  <a:pt x="2560314" y="84805"/>
                  <a:pt x="2560314" y="189418"/>
                </a:cubicBezTo>
                <a:lnTo>
                  <a:pt x="2560314" y="947069"/>
                </a:lnTo>
                <a:cubicBezTo>
                  <a:pt x="2560314" y="1051682"/>
                  <a:pt x="2475509" y="1136487"/>
                  <a:pt x="2370896" y="1136487"/>
                </a:cubicBezTo>
                <a:lnTo>
                  <a:pt x="189418" y="1136487"/>
                </a:lnTo>
                <a:cubicBezTo>
                  <a:pt x="84805" y="1136487"/>
                  <a:pt x="0" y="1051682"/>
                  <a:pt x="0" y="947069"/>
                </a:cubicBezTo>
                <a:lnTo>
                  <a:pt x="0" y="18941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059" tIns="89769" rIns="124059" bIns="8976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Quantitative</a:t>
            </a:r>
            <a:endParaRPr lang="en-US" sz="18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4317494" y="5093948"/>
            <a:ext cx="3737169" cy="809406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337" rIns="287162" bIns="163338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in media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Test F</a:t>
            </a:r>
            <a:endParaRPr lang="en-US" sz="1600" kern="1200" dirty="0"/>
          </a:p>
        </p:txBody>
      </p:sp>
      <p:sp>
        <p:nvSpPr>
          <p:cNvPr id="9" name="Freeform 8"/>
          <p:cNvSpPr/>
          <p:nvPr/>
        </p:nvSpPr>
        <p:spPr>
          <a:xfrm>
            <a:off x="1757181" y="4877968"/>
            <a:ext cx="2560314" cy="1241365"/>
          </a:xfrm>
          <a:custGeom>
            <a:avLst/>
            <a:gdLst>
              <a:gd name="connsiteX0" fmla="*/ 0 w 2560314"/>
              <a:gd name="connsiteY0" fmla="*/ 206898 h 1241365"/>
              <a:gd name="connsiteX1" fmla="*/ 206898 w 2560314"/>
              <a:gd name="connsiteY1" fmla="*/ 0 h 1241365"/>
              <a:gd name="connsiteX2" fmla="*/ 2353416 w 2560314"/>
              <a:gd name="connsiteY2" fmla="*/ 0 h 1241365"/>
              <a:gd name="connsiteX3" fmla="*/ 2560314 w 2560314"/>
              <a:gd name="connsiteY3" fmla="*/ 206898 h 1241365"/>
              <a:gd name="connsiteX4" fmla="*/ 2560314 w 2560314"/>
              <a:gd name="connsiteY4" fmla="*/ 1034467 h 1241365"/>
              <a:gd name="connsiteX5" fmla="*/ 2353416 w 2560314"/>
              <a:gd name="connsiteY5" fmla="*/ 1241365 h 1241365"/>
              <a:gd name="connsiteX6" fmla="*/ 206898 w 2560314"/>
              <a:gd name="connsiteY6" fmla="*/ 1241365 h 1241365"/>
              <a:gd name="connsiteX7" fmla="*/ 0 w 2560314"/>
              <a:gd name="connsiteY7" fmla="*/ 1034467 h 1241365"/>
              <a:gd name="connsiteX8" fmla="*/ 0 w 2560314"/>
              <a:gd name="connsiteY8" fmla="*/ 206898 h 12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41365">
                <a:moveTo>
                  <a:pt x="0" y="206898"/>
                </a:moveTo>
                <a:cubicBezTo>
                  <a:pt x="0" y="92631"/>
                  <a:pt x="92631" y="0"/>
                  <a:pt x="206898" y="0"/>
                </a:cubicBezTo>
                <a:lnTo>
                  <a:pt x="2353416" y="0"/>
                </a:lnTo>
                <a:cubicBezTo>
                  <a:pt x="2467683" y="0"/>
                  <a:pt x="2560314" y="92631"/>
                  <a:pt x="2560314" y="206898"/>
                </a:cubicBezTo>
                <a:lnTo>
                  <a:pt x="2560314" y="1034467"/>
                </a:lnTo>
                <a:cubicBezTo>
                  <a:pt x="2560314" y="1148734"/>
                  <a:pt x="2467683" y="1241365"/>
                  <a:pt x="2353416" y="1241365"/>
                </a:cubicBezTo>
                <a:lnTo>
                  <a:pt x="206898" y="1241365"/>
                </a:lnTo>
                <a:cubicBezTo>
                  <a:pt x="92631" y="1241365"/>
                  <a:pt x="0" y="1148734"/>
                  <a:pt x="0" y="1034467"/>
                </a:cubicBezTo>
                <a:lnTo>
                  <a:pt x="0" y="20689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178" tIns="94888" rIns="129178" bIns="9488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Qualitative e </a:t>
            </a: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</a:t>
            </a:r>
            <a:r>
              <a:rPr lang="en-US" sz="1800" b="1" kern="1200" dirty="0" err="1" smtClean="0"/>
              <a:t>Quantitativa</a:t>
            </a:r>
            <a:r>
              <a:rPr lang="en-US" sz="1800" b="1" kern="1200" dirty="0" smtClean="0"/>
              <a:t> continua</a:t>
            </a:r>
            <a:endParaRPr lang="en-US" sz="1800" b="1" kern="1200" dirty="0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044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 err="1" smtClean="0">
                <a:solidFill>
                  <a:srgbClr val="FF9900"/>
                </a:solidFill>
              </a:rPr>
              <a:t>Step</a:t>
            </a:r>
            <a:r>
              <a:rPr lang="it-IT" dirty="0" smtClean="0">
                <a:solidFill>
                  <a:srgbClr val="FF9900"/>
                </a:solidFill>
              </a:rPr>
              <a:t> di analisi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145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248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2842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249119" y="1295400"/>
            <a:ext cx="6847260" cy="487680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646132" y="2590795"/>
            <a:ext cx="2450584" cy="2286009"/>
          </a:xfrm>
          <a:custGeom>
            <a:avLst/>
            <a:gdLst>
              <a:gd name="connsiteX0" fmla="*/ 0 w 2450584"/>
              <a:gd name="connsiteY0" fmla="*/ 381009 h 2286009"/>
              <a:gd name="connsiteX1" fmla="*/ 381009 w 2450584"/>
              <a:gd name="connsiteY1" fmla="*/ 0 h 2286009"/>
              <a:gd name="connsiteX2" fmla="*/ 2069575 w 2450584"/>
              <a:gd name="connsiteY2" fmla="*/ 0 h 2286009"/>
              <a:gd name="connsiteX3" fmla="*/ 2450584 w 2450584"/>
              <a:gd name="connsiteY3" fmla="*/ 381009 h 2286009"/>
              <a:gd name="connsiteX4" fmla="*/ 2450584 w 2450584"/>
              <a:gd name="connsiteY4" fmla="*/ 1905000 h 2286009"/>
              <a:gd name="connsiteX5" fmla="*/ 2069575 w 2450584"/>
              <a:gd name="connsiteY5" fmla="*/ 2286009 h 2286009"/>
              <a:gd name="connsiteX6" fmla="*/ 381009 w 2450584"/>
              <a:gd name="connsiteY6" fmla="*/ 2286009 h 2286009"/>
              <a:gd name="connsiteX7" fmla="*/ 0 w 2450584"/>
              <a:gd name="connsiteY7" fmla="*/ 1905000 h 2286009"/>
              <a:gd name="connsiteX8" fmla="*/ 0 w 2450584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584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069575" y="0"/>
                </a:lnTo>
                <a:cubicBezTo>
                  <a:pt x="2280000" y="0"/>
                  <a:pt x="2450584" y="170584"/>
                  <a:pt x="2450584" y="381009"/>
                </a:cubicBezTo>
                <a:lnTo>
                  <a:pt x="2450584" y="1905000"/>
                </a:lnTo>
                <a:cubicBezTo>
                  <a:pt x="2450584" y="2115425"/>
                  <a:pt x="2280000" y="2286009"/>
                  <a:pt x="2069575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Numero</a:t>
            </a:r>
            <a:r>
              <a:rPr lang="en-US" sz="2100" kern="1200" dirty="0" smtClean="0"/>
              <a:t> di </a:t>
            </a:r>
            <a:r>
              <a:rPr lang="en-US" sz="2100" kern="1200" dirty="0" err="1" smtClean="0"/>
              <a:t>fattori</a:t>
            </a:r>
            <a:endParaRPr lang="en-US" sz="21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Regola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Autovalori</a:t>
            </a:r>
            <a:r>
              <a:rPr lang="en-US" sz="1400" kern="1200" dirty="0" smtClean="0"/>
              <a:t> &gt;1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Lettura</a:t>
            </a:r>
            <a:r>
              <a:rPr lang="en-US" sz="1400" kern="1200" dirty="0" smtClean="0"/>
              <a:t> SCREEPLOT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smtClean="0"/>
              <a:t>1/3 </a:t>
            </a:r>
            <a:r>
              <a:rPr lang="en-US" sz="1400" kern="1200" dirty="0" err="1" smtClean="0"/>
              <a:t>variabili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originali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Variabilità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spiegata</a:t>
            </a:r>
            <a:r>
              <a:rPr lang="en-US" sz="1400" kern="1200" dirty="0" smtClean="0"/>
              <a:t> 60%-75%</a:t>
            </a:r>
            <a:endParaRPr lang="en-US" sz="1400" kern="1200" dirty="0"/>
          </a:p>
        </p:txBody>
      </p:sp>
      <p:sp>
        <p:nvSpPr>
          <p:cNvPr id="8" name="Freeform 7"/>
          <p:cNvSpPr/>
          <p:nvPr/>
        </p:nvSpPr>
        <p:spPr>
          <a:xfrm>
            <a:off x="3366941" y="2590795"/>
            <a:ext cx="2531100" cy="2286009"/>
          </a:xfrm>
          <a:custGeom>
            <a:avLst/>
            <a:gdLst>
              <a:gd name="connsiteX0" fmla="*/ 0 w 2531100"/>
              <a:gd name="connsiteY0" fmla="*/ 381009 h 2286009"/>
              <a:gd name="connsiteX1" fmla="*/ 381009 w 2531100"/>
              <a:gd name="connsiteY1" fmla="*/ 0 h 2286009"/>
              <a:gd name="connsiteX2" fmla="*/ 2150091 w 2531100"/>
              <a:gd name="connsiteY2" fmla="*/ 0 h 2286009"/>
              <a:gd name="connsiteX3" fmla="*/ 2531100 w 2531100"/>
              <a:gd name="connsiteY3" fmla="*/ 381009 h 2286009"/>
              <a:gd name="connsiteX4" fmla="*/ 2531100 w 2531100"/>
              <a:gd name="connsiteY4" fmla="*/ 1905000 h 2286009"/>
              <a:gd name="connsiteX5" fmla="*/ 2150091 w 2531100"/>
              <a:gd name="connsiteY5" fmla="*/ 2286009 h 2286009"/>
              <a:gd name="connsiteX6" fmla="*/ 381009 w 2531100"/>
              <a:gd name="connsiteY6" fmla="*/ 2286009 h 2286009"/>
              <a:gd name="connsiteX7" fmla="*/ 0 w 2531100"/>
              <a:gd name="connsiteY7" fmla="*/ 1905000 h 2286009"/>
              <a:gd name="connsiteX8" fmla="*/ 0 w 2531100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1100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150091" y="0"/>
                </a:lnTo>
                <a:cubicBezTo>
                  <a:pt x="2360516" y="0"/>
                  <a:pt x="2531100" y="170584"/>
                  <a:pt x="2531100" y="381009"/>
                </a:cubicBezTo>
                <a:lnTo>
                  <a:pt x="2531100" y="1905000"/>
                </a:lnTo>
                <a:cubicBezTo>
                  <a:pt x="2531100" y="2115425"/>
                  <a:pt x="2360516" y="2286009"/>
                  <a:pt x="2150091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-14010"/>
              <a:lumOff val="15876"/>
              <a:alphaOff val="0"/>
            </a:schemeClr>
          </a:fillRef>
          <a:effectRef idx="1">
            <a:schemeClr val="accent2">
              <a:shade val="80000"/>
              <a:hueOff val="0"/>
              <a:satOff val="-14010"/>
              <a:lumOff val="158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Confronto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soluzioni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scelte</a:t>
            </a:r>
            <a:endParaRPr lang="en-US" sz="21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Comunalità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finali</a:t>
            </a:r>
            <a:endParaRPr lang="en-US" sz="1400" kern="1200" dirty="0"/>
          </a:p>
        </p:txBody>
      </p:sp>
      <p:sp>
        <p:nvSpPr>
          <p:cNvPr id="9" name="Freeform 8"/>
          <p:cNvSpPr/>
          <p:nvPr/>
        </p:nvSpPr>
        <p:spPr>
          <a:xfrm>
            <a:off x="6169449" y="2575560"/>
            <a:ext cx="2531100" cy="2286009"/>
          </a:xfrm>
          <a:custGeom>
            <a:avLst/>
            <a:gdLst>
              <a:gd name="connsiteX0" fmla="*/ 0 w 2531100"/>
              <a:gd name="connsiteY0" fmla="*/ 381009 h 2286009"/>
              <a:gd name="connsiteX1" fmla="*/ 381009 w 2531100"/>
              <a:gd name="connsiteY1" fmla="*/ 0 h 2286009"/>
              <a:gd name="connsiteX2" fmla="*/ 2150091 w 2531100"/>
              <a:gd name="connsiteY2" fmla="*/ 0 h 2286009"/>
              <a:gd name="connsiteX3" fmla="*/ 2531100 w 2531100"/>
              <a:gd name="connsiteY3" fmla="*/ 381009 h 2286009"/>
              <a:gd name="connsiteX4" fmla="*/ 2531100 w 2531100"/>
              <a:gd name="connsiteY4" fmla="*/ 1905000 h 2286009"/>
              <a:gd name="connsiteX5" fmla="*/ 2150091 w 2531100"/>
              <a:gd name="connsiteY5" fmla="*/ 2286009 h 2286009"/>
              <a:gd name="connsiteX6" fmla="*/ 381009 w 2531100"/>
              <a:gd name="connsiteY6" fmla="*/ 2286009 h 2286009"/>
              <a:gd name="connsiteX7" fmla="*/ 0 w 2531100"/>
              <a:gd name="connsiteY7" fmla="*/ 1905000 h 2286009"/>
              <a:gd name="connsiteX8" fmla="*/ 0 w 2531100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1100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150091" y="0"/>
                </a:lnTo>
                <a:cubicBezTo>
                  <a:pt x="2360516" y="0"/>
                  <a:pt x="2531100" y="170584"/>
                  <a:pt x="2531100" y="381009"/>
                </a:cubicBezTo>
                <a:lnTo>
                  <a:pt x="2531100" y="1905000"/>
                </a:lnTo>
                <a:cubicBezTo>
                  <a:pt x="2531100" y="2115425"/>
                  <a:pt x="2360516" y="2286009"/>
                  <a:pt x="2150091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-28019"/>
              <a:lumOff val="31752"/>
              <a:alphaOff val="0"/>
            </a:schemeClr>
          </a:fillRef>
          <a:effectRef idx="1">
            <a:schemeClr val="accent2">
              <a:shade val="80000"/>
              <a:hueOff val="0"/>
              <a:satOff val="-28019"/>
              <a:lumOff val="3175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Analisi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soluzione</a:t>
            </a:r>
            <a:r>
              <a:rPr lang="en-US" sz="2100" kern="1200" dirty="0" smtClean="0"/>
              <a:t> </a:t>
            </a:r>
            <a:endParaRPr lang="en-US" sz="2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Rotazione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Interpretazione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Produzione</a:t>
            </a:r>
            <a:r>
              <a:rPr lang="en-US" sz="1400" kern="1200" dirty="0" smtClean="0"/>
              <a:t> dataset con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17611005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775778" y="2938462"/>
            <a:ext cx="219456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Breve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ripasso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735773" y="28194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772218" y="2938462"/>
            <a:ext cx="219456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Analisi </a:t>
            </a:r>
            <a:r>
              <a:rPr lang="it-IT" sz="1600" b="1" dirty="0" err="1">
                <a:solidFill>
                  <a:schemeClr val="bg1"/>
                </a:solidFill>
                <a:latin typeface="+mj-lt"/>
              </a:rPr>
              <a:t>Univariata</a:t>
            </a:r>
            <a:r>
              <a:rPr lang="it-IT" sz="1600" b="1" dirty="0">
                <a:solidFill>
                  <a:schemeClr val="bg1"/>
                </a:solidFill>
                <a:latin typeface="+mj-lt"/>
              </a:rPr>
              <a:t> e </a:t>
            </a:r>
            <a:r>
              <a:rPr lang="it-IT" sz="1600" b="1" dirty="0" err="1">
                <a:solidFill>
                  <a:schemeClr val="bg1"/>
                </a:solidFill>
                <a:latin typeface="+mj-lt"/>
              </a:rPr>
              <a:t>Bivariata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703956" y="28575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5730240" y="2926080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Analisi Fattoriale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5661978" y="2845118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9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6542</TotalTime>
  <Words>722</Words>
  <Application>Microsoft Office PowerPoint</Application>
  <PresentationFormat>On-screen Show (4:3)</PresentationFormat>
  <Paragraphs>146</Paragraphs>
  <Slides>17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Microsoft Excel 97-2003 Worksheet</vt:lpstr>
      <vt:lpstr>Esercizi riepilogativi Analisi Univariata e Bivariata Analisi Fattoriale</vt:lpstr>
      <vt:lpstr> Metodi Quantitativi per Economia, Finanza e Management</vt:lpstr>
      <vt:lpstr>Argomenti trattati</vt:lpstr>
      <vt:lpstr>Misure di sintesi </vt:lpstr>
      <vt:lpstr>PowerPoint Presentation</vt:lpstr>
      <vt:lpstr>PowerPoint Presentation</vt:lpstr>
      <vt:lpstr>PowerPoint Presentation</vt:lpstr>
      <vt:lpstr>Step di analisi</vt:lpstr>
      <vt:lpstr> Metodi Quantitativi per Economia, Finanza e Management</vt:lpstr>
      <vt:lpstr>Dataset </vt:lpstr>
      <vt:lpstr>Variabili (1) </vt:lpstr>
      <vt:lpstr>Variabili (2) </vt:lpstr>
      <vt:lpstr>Modalità di svolgimento </vt:lpstr>
      <vt:lpstr>Esercizi (1)</vt:lpstr>
      <vt:lpstr>Esercizi (2)</vt:lpstr>
      <vt:lpstr>Esercizio</vt:lpstr>
      <vt:lpstr>Esercizio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Federica Calabretti</cp:lastModifiedBy>
  <cp:revision>499</cp:revision>
  <dcterms:created xsi:type="dcterms:W3CDTF">2007-09-04T09:18:53Z</dcterms:created>
  <dcterms:modified xsi:type="dcterms:W3CDTF">2013-11-14T10:02:38Z</dcterms:modified>
</cp:coreProperties>
</file>