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490" r:id="rId3"/>
    <p:sldId id="491" r:id="rId4"/>
    <p:sldId id="488" r:id="rId5"/>
    <p:sldId id="489" r:id="rId6"/>
    <p:sldId id="482" r:id="rId7"/>
    <p:sldId id="493" r:id="rId8"/>
    <p:sldId id="484" r:id="rId9"/>
    <p:sldId id="485" r:id="rId10"/>
    <p:sldId id="486" r:id="rId11"/>
    <p:sldId id="49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E1A01F"/>
    <a:srgbClr val="FF6600"/>
    <a:srgbClr val="CCFFFF"/>
    <a:srgbClr val="0000FF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7355" autoAdjust="0"/>
  </p:normalViewPr>
  <p:slideViewPr>
    <p:cSldViewPr>
      <p:cViewPr>
        <p:scale>
          <a:sx n="70" d="100"/>
          <a:sy n="70" d="100"/>
        </p:scale>
        <p:origin x="-159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4EAB940B-7FE1-4D6A-BB28-42EAC8010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06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89F2E75D-F274-4F14-8950-4FAC984D8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02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57D4DF-7F04-4834-9CA0-61A2013A088F}" type="slidenum">
              <a:rPr lang="en-US" b="0" smtClean="0"/>
              <a:pPr eaLnBrk="1" hangingPunct="1"/>
              <a:t>1</a:t>
            </a:fld>
            <a:endParaRPr lang="en-US" b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F8C69-550D-4F76-BDBF-0AD0875C37E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43AECE-AC4F-4C28-82B5-AC968B017B49}" type="slidenum">
              <a:rPr lang="en-US" b="0" smtClean="0"/>
              <a:pPr eaLnBrk="1" hangingPunct="1"/>
              <a:t>8</a:t>
            </a:fld>
            <a:endParaRPr lang="en-US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45EE-EC24-4A21-AF49-5A7CBBAE9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3149-ABA6-451B-AA09-86B2B054F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3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BED67-5BA7-4D88-8130-4C3144C31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5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BC97A-4608-461D-A461-9DAD9451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68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93BE-8E04-4AEC-8C19-1511F43A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9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F049-3D2D-4AA2-B06C-C665E6F9F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E255D-052A-4714-A5D7-C134E7DC1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0B1C3-85C0-460F-B579-67A475342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4EC4D-8D09-4570-B79F-0D986570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0CBE6-EE88-4596-93FA-A1F244E2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6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57B4-B0DA-450B-BD70-372FBA7E3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61F92-B355-4286-96FF-784FFA47E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7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97BDF-39EA-4158-83BC-FA131A853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A02C471A-EE3A-417A-82D1-8262E6F66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Dall’analisi Fattoriale alla regressione lineare</a:t>
            </a:r>
            <a:endParaRPr lang="en-US" sz="4000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b="0" i="1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b="0" i="1">
                <a:solidFill>
                  <a:srgbClr val="FF9900"/>
                </a:solidFill>
              </a:rPr>
            </a:br>
            <a:r>
              <a:rPr lang="it-IT" sz="2800" b="0" i="1">
                <a:solidFill>
                  <a:srgbClr val="FF9900"/>
                </a:solidFill>
              </a:rPr>
              <a:t/>
            </a:r>
            <a:br>
              <a:rPr lang="it-IT" sz="2800" b="0" i="1">
                <a:solidFill>
                  <a:srgbClr val="FF9900"/>
                </a:solidFill>
              </a:rPr>
            </a:br>
            <a:r>
              <a:rPr lang="it-IT" sz="2800" b="0" i="1">
                <a:solidFill>
                  <a:srgbClr val="FF9900"/>
                </a:solidFill>
              </a:rPr>
              <a:t>Esercitazione n° </a:t>
            </a:r>
            <a:r>
              <a:rPr lang="it-IT" sz="2800" b="0" i="1" smtClean="0">
                <a:solidFill>
                  <a:srgbClr val="FF9900"/>
                </a:solidFill>
              </a:rPr>
              <a:t>7</a:t>
            </a:r>
            <a:endParaRPr lang="en-US" sz="2800" b="0" i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Esercizio</a:t>
            </a:r>
            <a:endParaRPr lang="en-GB" sz="40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153400" cy="500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000" b="0" dirty="0" smtClean="0"/>
              <a:t>Variabili da utilizzare per l’analisi fattoriale:</a:t>
            </a:r>
          </a:p>
          <a:p>
            <a:r>
              <a:rPr lang="en-US" sz="1050" dirty="0"/>
              <a:t>	CONTATTI_INBOUND</a:t>
            </a:r>
          </a:p>
          <a:p>
            <a:r>
              <a:rPr lang="en-US" sz="1050" dirty="0"/>
              <a:t>	CONTATTI_OUTBOUND</a:t>
            </a:r>
          </a:p>
          <a:p>
            <a:r>
              <a:rPr lang="en-US" sz="1050" dirty="0"/>
              <a:t>	REC_CONT_INBOUND</a:t>
            </a:r>
          </a:p>
          <a:p>
            <a:r>
              <a:rPr lang="en-US" sz="1050" dirty="0"/>
              <a:t>	REC_CONT_OUTBOUND</a:t>
            </a:r>
          </a:p>
          <a:p>
            <a:r>
              <a:rPr lang="en-US" sz="1050" dirty="0"/>
              <a:t>	MINUTI_VOCE_FREE</a:t>
            </a:r>
          </a:p>
          <a:p>
            <a:r>
              <a:rPr lang="en-US" sz="1050" dirty="0"/>
              <a:t>	MINUTI_VOCE_ITZ</a:t>
            </a:r>
          </a:p>
          <a:p>
            <a:r>
              <a:rPr lang="en-US" sz="1050" dirty="0"/>
              <a:t>	MINUTI_VOCE_OFFNET</a:t>
            </a:r>
          </a:p>
          <a:p>
            <a:r>
              <a:rPr lang="en-US" sz="1050" dirty="0"/>
              <a:t>	MINUTI_VOCE_ONNET</a:t>
            </a:r>
          </a:p>
          <a:p>
            <a:r>
              <a:rPr lang="en-US" sz="1050" dirty="0"/>
              <a:t>	RECENZA_CAMBIO_PIANO</a:t>
            </a:r>
          </a:p>
          <a:p>
            <a:r>
              <a:rPr lang="en-US" sz="1050" dirty="0"/>
              <a:t>	AMMONT_RICARICA_BONUS</a:t>
            </a:r>
          </a:p>
          <a:p>
            <a:r>
              <a:rPr lang="en-US" sz="1050" dirty="0"/>
              <a:t>	AMMONT_RICARICA_PAG</a:t>
            </a:r>
          </a:p>
          <a:p>
            <a:r>
              <a:rPr lang="en-US" sz="1050" dirty="0"/>
              <a:t>	AMMONT_RICARICA_PAG_LOTTO_SISAL</a:t>
            </a:r>
          </a:p>
          <a:p>
            <a:r>
              <a:rPr lang="en-US" sz="1050" dirty="0"/>
              <a:t>	AMMONT_RICARICA_RICORRENTE</a:t>
            </a:r>
          </a:p>
          <a:p>
            <a:r>
              <a:rPr lang="en-US" sz="1050" dirty="0"/>
              <a:t>	NUMERO_RICARCIHE_BONUS</a:t>
            </a:r>
          </a:p>
          <a:p>
            <a:r>
              <a:rPr lang="en-US" sz="1050" dirty="0"/>
              <a:t>	NUMERO_RICARICHE_RICORRENTI      </a:t>
            </a:r>
          </a:p>
          <a:p>
            <a:r>
              <a:rPr lang="en-US" sz="1050" dirty="0"/>
              <a:t>	D_OPZ_ESTERO     </a:t>
            </a:r>
          </a:p>
          <a:p>
            <a:r>
              <a:rPr lang="en-US" sz="1050" dirty="0"/>
              <a:t>	D_OP_NUM_PREF </a:t>
            </a:r>
          </a:p>
          <a:p>
            <a:r>
              <a:rPr lang="en-US" sz="1050" dirty="0"/>
              <a:t>	D_RIC_RICORRENTE </a:t>
            </a:r>
          </a:p>
          <a:p>
            <a:r>
              <a:rPr lang="en-US" sz="1050" dirty="0"/>
              <a:t>	FLAG_OPZ_COUNTRY</a:t>
            </a:r>
            <a:endParaRPr lang="it-IT" sz="2400" b="0" dirty="0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Esercizio</a:t>
            </a:r>
            <a:endParaRPr lang="en-GB" sz="40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eriod" startAt="4"/>
              <a:defRPr/>
            </a:pPr>
            <a:r>
              <a:rPr lang="it-IT" sz="2000" b="0" dirty="0" smtClean="0"/>
              <a:t>Stimare un modello di regressione lineare utilizzando</a:t>
            </a:r>
          </a:p>
          <a:p>
            <a:pPr eaLnBrk="1" hangingPunct="1">
              <a:defRPr/>
            </a:pPr>
            <a:r>
              <a:rPr lang="it-IT" sz="2000" b="0" dirty="0" smtClean="0">
                <a:sym typeface="Wingdings" pitchFamily="2" charset="2"/>
              </a:rPr>
              <a:t> </a:t>
            </a:r>
            <a:r>
              <a:rPr lang="it-IT" sz="2000" b="0" dirty="0" smtClean="0"/>
              <a:t>come variabile dipendente il valore dell’</a:t>
            </a:r>
            <a:r>
              <a:rPr lang="it-IT" sz="2000" b="0" dirty="0" err="1" smtClean="0"/>
              <a:t>Arpu</a:t>
            </a:r>
            <a:endParaRPr lang="it-IT" sz="2000" b="0" dirty="0" smtClean="0"/>
          </a:p>
          <a:p>
            <a:pPr eaLnBrk="1" hangingPunct="1">
              <a:defRPr/>
            </a:pPr>
            <a:r>
              <a:rPr lang="it-IT" sz="2000" b="0" dirty="0" smtClean="0"/>
              <a:t> </a:t>
            </a:r>
            <a:r>
              <a:rPr lang="it-IT" sz="2000" b="0" dirty="0" smtClean="0">
                <a:sym typeface="Wingdings" pitchFamily="2" charset="2"/>
              </a:rPr>
              <a:t> </a:t>
            </a:r>
            <a:r>
              <a:rPr lang="it-IT" sz="2000" b="0" dirty="0" smtClean="0"/>
              <a:t>come potenziali </a:t>
            </a:r>
            <a:r>
              <a:rPr lang="it-IT" sz="2000" b="0" dirty="0" err="1" smtClean="0"/>
              <a:t>regressori</a:t>
            </a:r>
            <a:r>
              <a:rPr lang="it-IT" sz="2000" b="0" dirty="0"/>
              <a:t> oltre ai </a:t>
            </a:r>
            <a:r>
              <a:rPr lang="it-IT" sz="2000" b="0" dirty="0" smtClean="0"/>
              <a:t>fattori individuati al punto </a:t>
            </a:r>
            <a:r>
              <a:rPr lang="it-IT" sz="2000" b="0" dirty="0"/>
              <a:t> </a:t>
            </a:r>
            <a:r>
              <a:rPr lang="it-IT" sz="2000" b="0" dirty="0" smtClean="0"/>
              <a:t>        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it-IT" sz="2000" b="0" dirty="0" smtClean="0"/>
              <a:t>        precedente, anche le variabili età del cliente, anzianità della </a:t>
            </a:r>
            <a:r>
              <a:rPr lang="it-IT" sz="2000" b="0" dirty="0" err="1"/>
              <a:t>s</a:t>
            </a:r>
            <a:r>
              <a:rPr lang="it-IT" sz="2000" b="0" dirty="0" err="1" smtClean="0"/>
              <a:t>im</a:t>
            </a:r>
            <a:r>
              <a:rPr lang="it-IT" sz="2000" b="0" dirty="0" smtClean="0"/>
              <a:t> e    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it-IT" sz="2000" b="0" dirty="0"/>
              <a:t> </a:t>
            </a:r>
            <a:r>
              <a:rPr lang="it-IT" sz="2000" b="0" dirty="0" smtClean="0"/>
              <a:t>       numero di </a:t>
            </a:r>
            <a:r>
              <a:rPr lang="it-IT" sz="2000" b="0" dirty="0" err="1" smtClean="0"/>
              <a:t>sim</a:t>
            </a:r>
            <a:r>
              <a:rPr lang="it-IT" sz="2000" b="0" dirty="0" smtClean="0"/>
              <a:t> attive per cliente: </a:t>
            </a:r>
            <a:endParaRPr lang="it-IT" sz="2000" b="0" dirty="0"/>
          </a:p>
          <a:p>
            <a:pPr marL="1085850" lvl="1" indent="-3429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Utilizzare l’opzione di </a:t>
            </a:r>
            <a:r>
              <a:rPr lang="it-IT" sz="2000" b="0" dirty="0" err="1" smtClean="0"/>
              <a:t>stepwise</a:t>
            </a:r>
            <a:r>
              <a:rPr lang="it-IT" sz="2000" b="0" dirty="0" smtClean="0"/>
              <a:t> (ed i relativi livelli di significatività) </a:t>
            </a:r>
          </a:p>
          <a:p>
            <a:pPr marL="1085850" lvl="1" indent="-3429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Effettuare tutti i passaggi presenti nelle slide di riepilogo (slide 4 e 5) rispondendo anche alle seguenti domande:</a:t>
            </a:r>
          </a:p>
          <a:p>
            <a:pPr eaLnBrk="1" hangingPunct="1">
              <a:defRPr/>
            </a:pPr>
            <a:r>
              <a:rPr lang="it-IT" sz="2000" b="0" dirty="0" smtClean="0"/>
              <a:t>	</a:t>
            </a:r>
            <a:r>
              <a:rPr lang="it-IT" sz="1600" b="0" dirty="0" smtClean="0"/>
              <a:t>a. Il valore dell’R-quadro è soddisfacente?</a:t>
            </a:r>
          </a:p>
          <a:p>
            <a:pPr eaLnBrk="1" hangingPunct="1">
              <a:defRPr/>
            </a:pPr>
            <a:r>
              <a:rPr lang="it-IT" sz="1600" b="0" dirty="0" smtClean="0"/>
              <a:t>	b. Cosa possiamo affermare osservando i dati relativi al test F e ai test t?</a:t>
            </a:r>
          </a:p>
          <a:p>
            <a:pPr eaLnBrk="1" hangingPunct="1">
              <a:defRPr/>
            </a:pPr>
            <a:r>
              <a:rPr lang="it-IT" sz="1600" b="0" dirty="0" smtClean="0"/>
              <a:t>	c. Quale </a:t>
            </a:r>
            <a:r>
              <a:rPr lang="it-IT" sz="1600" b="0" dirty="0" err="1" smtClean="0"/>
              <a:t>regressore</a:t>
            </a:r>
            <a:r>
              <a:rPr lang="it-IT" sz="1600" b="0" dirty="0" smtClean="0"/>
              <a:t> influenza maggiormente la variabile dipendente.</a:t>
            </a:r>
            <a:endParaRPr lang="it-IT" sz="1600" b="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it-IT" sz="1600" b="0" dirty="0" smtClean="0">
                <a:solidFill>
                  <a:srgbClr val="FF0000"/>
                </a:solidFill>
              </a:rPr>
              <a:t>	</a:t>
            </a:r>
            <a:endParaRPr lang="it-IT" sz="1600" b="0" dirty="0" smtClean="0"/>
          </a:p>
          <a:p>
            <a:pPr eaLnBrk="1" hangingPunct="1">
              <a:defRPr/>
            </a:pPr>
            <a:r>
              <a:rPr lang="it-IT" sz="1600" b="0" dirty="0" smtClean="0"/>
              <a:t>	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it-IT" sz="2000" b="0" dirty="0" smtClean="0"/>
          </a:p>
          <a:p>
            <a:pPr eaLnBrk="1" hangingPunct="1">
              <a:defRPr/>
            </a:pPr>
            <a:endParaRPr lang="it-IT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7799977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err="1" smtClean="0">
                <a:solidFill>
                  <a:srgbClr val="FF9900"/>
                </a:solidFill>
              </a:rPr>
              <a:t>Step</a:t>
            </a:r>
            <a:r>
              <a:rPr lang="it-IT" dirty="0" smtClean="0">
                <a:solidFill>
                  <a:srgbClr val="FF9900"/>
                </a:solidFill>
              </a:rPr>
              <a:t> di analisi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249119" y="1295400"/>
            <a:ext cx="6847260" cy="48768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646132" y="2590795"/>
            <a:ext cx="2450584" cy="2286009"/>
          </a:xfrm>
          <a:custGeom>
            <a:avLst/>
            <a:gdLst>
              <a:gd name="connsiteX0" fmla="*/ 0 w 2450584"/>
              <a:gd name="connsiteY0" fmla="*/ 381009 h 2286009"/>
              <a:gd name="connsiteX1" fmla="*/ 381009 w 2450584"/>
              <a:gd name="connsiteY1" fmla="*/ 0 h 2286009"/>
              <a:gd name="connsiteX2" fmla="*/ 2069575 w 2450584"/>
              <a:gd name="connsiteY2" fmla="*/ 0 h 2286009"/>
              <a:gd name="connsiteX3" fmla="*/ 2450584 w 2450584"/>
              <a:gd name="connsiteY3" fmla="*/ 381009 h 2286009"/>
              <a:gd name="connsiteX4" fmla="*/ 2450584 w 2450584"/>
              <a:gd name="connsiteY4" fmla="*/ 1905000 h 2286009"/>
              <a:gd name="connsiteX5" fmla="*/ 2069575 w 2450584"/>
              <a:gd name="connsiteY5" fmla="*/ 2286009 h 2286009"/>
              <a:gd name="connsiteX6" fmla="*/ 381009 w 2450584"/>
              <a:gd name="connsiteY6" fmla="*/ 2286009 h 2286009"/>
              <a:gd name="connsiteX7" fmla="*/ 0 w 2450584"/>
              <a:gd name="connsiteY7" fmla="*/ 1905000 h 2286009"/>
              <a:gd name="connsiteX8" fmla="*/ 0 w 2450584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584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069575" y="0"/>
                </a:lnTo>
                <a:cubicBezTo>
                  <a:pt x="2280000" y="0"/>
                  <a:pt x="2450584" y="170584"/>
                  <a:pt x="2450584" y="381009"/>
                </a:cubicBezTo>
                <a:lnTo>
                  <a:pt x="2450584" y="1905000"/>
                </a:lnTo>
                <a:cubicBezTo>
                  <a:pt x="2450584" y="2115425"/>
                  <a:pt x="2280000" y="2286009"/>
                  <a:pt x="2069575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Numero</a:t>
            </a:r>
            <a:r>
              <a:rPr lang="en-US" sz="2100" kern="1200" dirty="0" smtClean="0"/>
              <a:t> di </a:t>
            </a:r>
            <a:r>
              <a:rPr lang="en-US" sz="2100" kern="1200" dirty="0" err="1" smtClean="0"/>
              <a:t>fattori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Regola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Autovalori</a:t>
            </a:r>
            <a:r>
              <a:rPr lang="en-US" sz="1400" kern="1200" dirty="0" smtClean="0"/>
              <a:t> &gt;1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Lettura</a:t>
            </a:r>
            <a:r>
              <a:rPr lang="en-US" sz="1400" kern="1200" dirty="0" smtClean="0"/>
              <a:t> SCREEPLOT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smtClean="0"/>
              <a:t>1/3 </a:t>
            </a:r>
            <a:r>
              <a:rPr lang="en-US" sz="1400" kern="1200" dirty="0" err="1" smtClean="0"/>
              <a:t>variabili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originali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Variabilità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spiegata</a:t>
            </a:r>
            <a:r>
              <a:rPr lang="en-US" sz="1400" kern="1200" dirty="0" smtClean="0"/>
              <a:t> 60%-75%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3366941" y="2590795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14010"/>
              <a:lumOff val="15876"/>
              <a:alphaOff val="0"/>
            </a:schemeClr>
          </a:fillRef>
          <a:effectRef idx="1">
            <a:schemeClr val="accent2">
              <a:shade val="80000"/>
              <a:hueOff val="0"/>
              <a:satOff val="-14010"/>
              <a:lumOff val="158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Confronto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scelte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Comunalità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finali</a:t>
            </a:r>
            <a:endParaRPr lang="en-US" sz="1400" kern="1200" dirty="0"/>
          </a:p>
        </p:txBody>
      </p:sp>
      <p:sp>
        <p:nvSpPr>
          <p:cNvPr id="9" name="Freeform 8"/>
          <p:cNvSpPr/>
          <p:nvPr/>
        </p:nvSpPr>
        <p:spPr>
          <a:xfrm>
            <a:off x="6169449" y="2575560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28019"/>
              <a:lumOff val="31752"/>
              <a:alphaOff val="0"/>
            </a:schemeClr>
          </a:fillRef>
          <a:effectRef idx="1">
            <a:schemeClr val="accent2">
              <a:shade val="80000"/>
              <a:hueOff val="0"/>
              <a:satOff val="-28019"/>
              <a:lumOff val="317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Analisi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soluzione</a:t>
            </a:r>
            <a:r>
              <a:rPr lang="en-US" sz="2100" kern="1200" dirty="0" smtClean="0"/>
              <a:t> </a:t>
            </a:r>
            <a:endParaRPr lang="en-US" sz="2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Rotazione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Interpretazione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Produzione</a:t>
            </a:r>
            <a:r>
              <a:rPr lang="en-US" sz="1400" kern="1200" dirty="0" smtClean="0"/>
              <a:t> dataset con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1023008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FACTOR – Opzioni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2255838"/>
            <a:ext cx="92964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=CORSO.TELEFONIA  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8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0.35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=CORSO.FACTORS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=VARIMAX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REORDER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>
                <a:latin typeface="Courier New" pitchFamily="49" charset="0"/>
              </a:rPr>
              <a:t>elenco variabili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271364" name="Group 4"/>
          <p:cNvGraphicFramePr>
            <a:graphicFrameLocks noGrp="1"/>
          </p:cNvGraphicFramePr>
          <p:nvPr>
            <p:ph idx="1"/>
          </p:nvPr>
        </p:nvGraphicFramePr>
        <p:xfrm>
          <a:off x="457200" y="4614863"/>
          <a:ext cx="8229600" cy="2098673"/>
        </p:xfrm>
        <a:graphic>
          <a:graphicData uri="http://schemas.openxmlformats.org/drawingml/2006/table">
            <a:tbl>
              <a:tblPr/>
              <a:tblGrid>
                <a:gridCol w="1757363"/>
                <a:gridCol w="6472237"/>
              </a:tblGrid>
              <a:tr h="4525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OPZIONE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DESCRIZIONE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OUT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=</a:t>
                      </a:r>
                      <a:r>
                        <a:rPr kumimoji="0" lang="it-IT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dataset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in output un data set che contiene le variabili originali e i fattori non ruotati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num 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Consente di specificare il numero di fattori che si vuole estrarre  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ROTATE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metodo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Specifica che il criterio per la  rotazione dei fattori (VARIMAX, …)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SCREE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scree plot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REORDER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Ordina le variabili in modo da facilitare la lettura dei loadings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FUZZ=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valore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Stampa solo |loadings| &gt; valore indicato.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76200" y="2636838"/>
            <a:ext cx="8915400" cy="868362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81000" y="1295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Analisi fattoriale con il metodo delle componenti principali.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11978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3213" y="8382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200" b="0" dirty="0" smtClean="0"/>
              <a:t>Individuazione variabili dipendente e </a:t>
            </a:r>
            <a:r>
              <a:rPr lang="it-IT" sz="2200" b="0" dirty="0" err="1" smtClean="0"/>
              <a:t>regressori</a:t>
            </a:r>
            <a:endParaRPr lang="it-IT" sz="2200" b="0" dirty="0" smtClean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200" b="0" dirty="0" smtClean="0"/>
              <a:t>Trasformazione di eventuali variabili qualitative in </a:t>
            </a:r>
            <a:r>
              <a:rPr lang="it-IT" sz="2200" b="0" dirty="0" err="1" smtClean="0"/>
              <a:t>dummy</a:t>
            </a: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 smtClean="0">
                <a:sym typeface="Symbol" pitchFamily="18" charset="2"/>
              </a:rPr>
              <a:t>Stimare </a:t>
            </a:r>
            <a:r>
              <a:rPr lang="it-IT" sz="2400" b="0" dirty="0">
                <a:sym typeface="Symbol" pitchFamily="18" charset="2"/>
              </a:rPr>
              <a:t>un modello di regressione lineare utilizzando la procedura automatica di selezione delle variabili (</a:t>
            </a:r>
            <a:r>
              <a:rPr lang="it-IT" sz="2400" b="0" dirty="0" err="1" smtClean="0">
                <a:sym typeface="Symbol" pitchFamily="18" charset="2"/>
              </a:rPr>
              <a:t>stepwise</a:t>
            </a:r>
            <a:r>
              <a:rPr lang="it-IT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bontà</a:t>
            </a:r>
            <a:r>
              <a:rPr lang="en-AU" sz="2400" b="0" dirty="0">
                <a:sym typeface="Symbol" pitchFamily="18" charset="2"/>
              </a:rPr>
              <a:t> del </a:t>
            </a:r>
            <a:r>
              <a:rPr lang="en-AU" sz="2400" b="0" dirty="0" err="1">
                <a:sym typeface="Symbol" pitchFamily="18" charset="2"/>
              </a:rPr>
              <a:t>modello</a:t>
            </a:r>
            <a:r>
              <a:rPr lang="en-AU" sz="2400" b="0" dirty="0">
                <a:sym typeface="Symbol" pitchFamily="18" charset="2"/>
              </a:rPr>
              <a:t> (R-square, Test </a:t>
            </a:r>
            <a:r>
              <a:rPr lang="en-AU" sz="2400" b="0" dirty="0" smtClean="0">
                <a:sym typeface="Symbol" pitchFamily="18" charset="2"/>
              </a:rPr>
              <a:t>F)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significatività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dei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singoli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coefficienti</a:t>
            </a:r>
            <a:r>
              <a:rPr lang="en-AU" sz="2400" b="0" dirty="0">
                <a:sym typeface="Symbol" pitchFamily="18" charset="2"/>
              </a:rPr>
              <a:t> (Test t</a:t>
            </a:r>
            <a:r>
              <a:rPr lang="en-AU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Analisi</a:t>
            </a:r>
            <a:r>
              <a:rPr lang="en-AU" sz="2400" b="0" dirty="0" smtClean="0">
                <a:sym typeface="Symbol" pitchFamily="18" charset="2"/>
              </a:rPr>
              <a:t> di influenza con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soli </a:t>
            </a:r>
            <a:r>
              <a:rPr lang="en-AU" sz="2400" b="0" dirty="0" err="1" smtClean="0">
                <a:sym typeface="Symbol" pitchFamily="18" charset="2"/>
              </a:rPr>
              <a:t>regressori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scelti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nella</a:t>
            </a:r>
            <a:r>
              <a:rPr lang="en-AU" sz="2400" b="0" dirty="0" smtClean="0">
                <a:sym typeface="Symbol" pitchFamily="18" charset="2"/>
              </a:rPr>
              <a:t> stepwise. 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 smtClean="0">
                <a:sym typeface="Symbol" pitchFamily="18" charset="2"/>
              </a:rPr>
              <a:t>presenza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eliminarle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 smtClean="0">
                <a:sym typeface="Symbol" pitchFamily="18" charset="2"/>
              </a:rPr>
              <a:t>ripetere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punti</a:t>
            </a:r>
            <a:r>
              <a:rPr lang="en-AU" sz="2400" b="0" dirty="0" smtClean="0">
                <a:sym typeface="Symbol" pitchFamily="18" charset="2"/>
              </a:rPr>
              <a:t> 3, 4, 5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passare</a:t>
            </a:r>
            <a:r>
              <a:rPr lang="en-AU" sz="2400" b="0" dirty="0" smtClean="0">
                <a:sym typeface="Symbol" pitchFamily="18" charset="2"/>
              </a:rPr>
              <a:t> al </a:t>
            </a:r>
            <a:r>
              <a:rPr lang="en-AU" sz="2400" b="0" dirty="0" err="1" smtClean="0">
                <a:sym typeface="Symbol" pitchFamily="18" charset="2"/>
              </a:rPr>
              <a:t>punto</a:t>
            </a:r>
            <a:r>
              <a:rPr lang="en-AU" sz="2400" b="0" dirty="0" smtClean="0">
                <a:sym typeface="Symbol" pitchFamily="18" charset="2"/>
              </a:rPr>
              <a:t> 7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REG – Riepilogo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0369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0585" y="9906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+mj-lt"/>
              <a:buAutoNum type="arabicPeriod" startAt="7"/>
            </a:pPr>
            <a:r>
              <a:rPr lang="it-IT" sz="2400" b="0" dirty="0" smtClean="0">
                <a:cs typeface="Times New Roman" pitchFamily="18" charset="0"/>
              </a:rPr>
              <a:t>Verificare la presenza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it-IT" sz="2400" b="0" dirty="0" smtClean="0">
                <a:cs typeface="Times New Roman" pitchFamily="18" charset="0"/>
              </a:rPr>
              <a:t> (se i </a:t>
            </a:r>
            <a:r>
              <a:rPr lang="it-IT" sz="2400" b="0" dirty="0" err="1" smtClean="0">
                <a:cs typeface="Times New Roman" pitchFamily="18" charset="0"/>
              </a:rPr>
              <a:t>regressori</a:t>
            </a:r>
            <a:r>
              <a:rPr lang="it-IT" sz="2400" b="0" dirty="0" smtClean="0">
                <a:cs typeface="Times New Roman" pitchFamily="18" charset="0"/>
              </a:rPr>
              <a:t> del modello sono i fattori di un’analisi fattoriale non è necessario </a:t>
            </a:r>
            <a:r>
              <a:rPr lang="it-IT" sz="2400" b="0" dirty="0" err="1" smtClean="0">
                <a:cs typeface="Times New Roman" pitchFamily="18" charset="0"/>
              </a:rPr>
              <a:t>perchè</a:t>
            </a:r>
            <a:r>
              <a:rPr lang="it-IT" sz="2400" b="0" dirty="0" smtClean="0">
                <a:cs typeface="Times New Roman" pitchFamily="18" charset="0"/>
              </a:rPr>
              <a:t>  risultano non correlati per costruzione </a:t>
            </a:r>
            <a:r>
              <a:rPr lang="it-IT" sz="2400" b="0" dirty="0" smtClean="0">
                <a:cs typeface="Times New Roman" pitchFamily="18" charset="0"/>
                <a:sym typeface="Wingdings" pitchFamily="2" charset="2"/>
              </a:rPr>
              <a:t> tutti i </a:t>
            </a:r>
            <a:r>
              <a:rPr lang="it-IT" sz="2400" b="0" dirty="0" err="1" smtClean="0">
                <a:cs typeface="Times New Roman" pitchFamily="18" charset="0"/>
                <a:sym typeface="Wingdings" pitchFamily="2" charset="2"/>
              </a:rPr>
              <a:t>VIFj</a:t>
            </a:r>
            <a:r>
              <a:rPr lang="it-IT" sz="2400" b="0" dirty="0" smtClean="0">
                <a:cs typeface="Times New Roman" pitchFamily="18" charset="0"/>
                <a:sym typeface="Wingdings" pitchFamily="2" charset="2"/>
              </a:rPr>
              <a:t> =1</a:t>
            </a:r>
            <a:r>
              <a:rPr lang="it-IT" sz="2400" b="0" dirty="0" smtClean="0">
                <a:cs typeface="Times New Roman" pitchFamily="18" charset="0"/>
              </a:rPr>
              <a:t>)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 smtClean="0">
                <a:sym typeface="Symbol" pitchFamily="18" charset="2"/>
              </a:rPr>
              <a:t>presenza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azioni</a:t>
            </a:r>
            <a:r>
              <a:rPr lang="en-AU" sz="2400" b="0" dirty="0" smtClean="0">
                <a:sym typeface="Symbol" pitchFamily="18" charset="2"/>
              </a:rPr>
              <a:t> per </a:t>
            </a:r>
            <a:r>
              <a:rPr lang="en-AU" sz="2400" b="0" dirty="0" err="1" smtClean="0">
                <a:sym typeface="Symbol" pitchFamily="18" charset="2"/>
              </a:rPr>
              <a:t>eliminarla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 smtClean="0">
                <a:sym typeface="Symbol" pitchFamily="18" charset="2"/>
              </a:rPr>
              <a:t>ripetere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punti</a:t>
            </a:r>
            <a:r>
              <a:rPr lang="en-AU" sz="2400" b="0" dirty="0" smtClean="0">
                <a:sym typeface="Symbol" pitchFamily="18" charset="2"/>
              </a:rPr>
              <a:t> 3, 4, 5, 6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passare</a:t>
            </a:r>
            <a:r>
              <a:rPr lang="en-AU" sz="2400" b="0" dirty="0" smtClean="0">
                <a:sym typeface="Symbol" pitchFamily="18" charset="2"/>
              </a:rPr>
              <a:t> al </a:t>
            </a:r>
            <a:r>
              <a:rPr lang="en-AU" sz="2400" b="0" dirty="0" err="1" smtClean="0">
                <a:sym typeface="Symbol" pitchFamily="18" charset="2"/>
              </a:rPr>
              <a:t>punto</a:t>
            </a:r>
            <a:r>
              <a:rPr lang="en-AU" sz="2400" b="0" dirty="0" smtClean="0">
                <a:sym typeface="Symbol" pitchFamily="18" charset="2"/>
              </a:rPr>
              <a:t> 8</a:t>
            </a:r>
          </a:p>
          <a:p>
            <a:pPr marL="0" indent="0" eaLnBrk="1" hangingPunct="1"/>
            <a:endParaRPr lang="it-IT" sz="2400" b="0" dirty="0" smtClean="0">
              <a:cs typeface="Times New Roman" pitchFamily="18" charset="0"/>
            </a:endParaRP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Verificare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l’impatto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regressori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nella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spiegazione</a:t>
            </a:r>
            <a:r>
              <a:rPr lang="en-AU" sz="2400" b="0" dirty="0">
                <a:cs typeface="Times New Roman" pitchFamily="18" charset="0"/>
              </a:rPr>
              <a:t> del </a:t>
            </a:r>
            <a:r>
              <a:rPr lang="en-AU" sz="2400" b="0" dirty="0" err="1">
                <a:cs typeface="Times New Roman" pitchFamily="18" charset="0"/>
              </a:rPr>
              <a:t>fenomeno</a:t>
            </a:r>
            <a:r>
              <a:rPr lang="en-AU" sz="2400" b="0" dirty="0">
                <a:cs typeface="Times New Roman" pitchFamily="18" charset="0"/>
              </a:rPr>
              <a:t> (</a:t>
            </a:r>
            <a:r>
              <a:rPr lang="en-AU" sz="2400" b="0" dirty="0" err="1">
                <a:cs typeface="Times New Roman" pitchFamily="18" charset="0"/>
              </a:rPr>
              <a:t>ordinarli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usando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valore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assoluto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r>
              <a:rPr lang="en-AU" sz="2400" b="0" dirty="0">
                <a:cs typeface="Times New Roman" pitchFamily="18" charset="0"/>
              </a:rPr>
              <a:t> e </a:t>
            </a:r>
            <a:r>
              <a:rPr lang="en-AU" sz="2400" b="0" dirty="0" err="1">
                <a:cs typeface="Times New Roman" pitchFamily="18" charset="0"/>
              </a:rPr>
              <a:t>controllare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segno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coefficienti</a:t>
            </a:r>
            <a:r>
              <a:rPr lang="en-AU" sz="2400" b="0" dirty="0" smtClean="0">
                <a:cs typeface="Times New Roman" pitchFamily="18" charset="0"/>
              </a:rPr>
              <a:t>)</a:t>
            </a: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Interpretazione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>
                <a:cs typeface="Times New Roman" pitchFamily="18" charset="0"/>
              </a:rPr>
              <a:t>del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endParaRPr lang="it-IT" sz="2400" b="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accent2"/>
              </a:buClr>
              <a:buFont typeface="+mj-lt"/>
              <a:buAutoNum type="arabicPeriod" startAt="8"/>
            </a:pP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Char char="•"/>
            </a:pPr>
            <a:endParaRPr lang="it-IT" sz="2200" b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REG – Riepilogo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54176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2438400"/>
          </a:xfrm>
          <a:solidFill>
            <a:srgbClr val="FFFF99">
              <a:alpha val="47058"/>
            </a:srgbClr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=dataset;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variabile_dipendente=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     regressore_1 ... regressore_</a:t>
            </a:r>
            <a:r>
              <a:rPr lang="en-GB" sz="2600" i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/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option(s)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Modello di regressione lineare</a:t>
            </a:r>
            <a:endParaRPr lang="en-US" sz="2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>
                <a:solidFill>
                  <a:srgbClr val="FF9900"/>
                </a:solidFill>
              </a:rPr>
              <a:t>PROC REG – Sintassi</a:t>
            </a:r>
            <a:endParaRPr lang="en-GB" sz="4000">
              <a:solidFill>
                <a:schemeClr val="tx2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" y="3886200"/>
            <a:ext cx="8534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b="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>
                <a:solidFill>
                  <a:srgbClr val="009900"/>
                </a:solidFill>
              </a:rPr>
              <a:t>STB </a:t>
            </a:r>
            <a:r>
              <a:rPr lang="it-IT" sz="2000" b="0"/>
              <a:t>calcola i coefficienti standardizzati</a:t>
            </a:r>
            <a:endParaRPr lang="it-IT" sz="2000" b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>
                <a:solidFill>
                  <a:srgbClr val="009900"/>
                </a:solidFill>
              </a:rPr>
              <a:t>selection=stepwise   </a:t>
            </a:r>
            <a:r>
              <a:rPr lang="it-IT" sz="2000" b="0"/>
              <a:t>applica la procedura stepwise per la selezione dei regressori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>
                <a:solidFill>
                  <a:srgbClr val="009900"/>
                </a:solidFill>
              </a:rPr>
              <a:t>slentry=… </a:t>
            </a:r>
            <a:r>
              <a:rPr lang="it-IT" sz="2000" b="0"/>
              <a:t>livello di significatività richiesto per il test F parziale affinchè il singolo regressore possa entrare nel modello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>
                <a:solidFill>
                  <a:srgbClr val="009900"/>
                </a:solidFill>
              </a:rPr>
              <a:t>slstay=… </a:t>
            </a:r>
            <a:r>
              <a:rPr lang="it-IT" sz="2000" b="0"/>
              <a:t>livello di significatività richiesto per il test F parziale affinchè il singolo regressore non sia rimosso dal modello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>
                <a:solidFill>
                  <a:srgbClr val="009900"/>
                </a:solidFill>
              </a:rPr>
              <a:t>VIF </a:t>
            </a:r>
            <a:r>
              <a:rPr lang="it-IT" sz="2000" b="0"/>
              <a:t>per verificare presenza di multicollinearietà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sz="2000" b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 b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 b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 b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533400" y="-76200"/>
            <a:ext cx="80772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>
                <a:solidFill>
                  <a:srgbClr val="FF9900"/>
                </a:solidFill>
              </a:rPr>
              <a:t>Statistiche di influenza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it-IT" sz="2800" b="0">
                <a:solidFill>
                  <a:srgbClr val="FF9900"/>
                </a:solidFill>
              </a:rPr>
              <a:t>Sintassi</a:t>
            </a:r>
            <a:endParaRPr lang="en-GB" sz="2800" b="0">
              <a:solidFill>
                <a:srgbClr val="FF9900"/>
              </a:solidFill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228600" y="109855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it-IT" sz="2400" b="0" dirty="0"/>
              <a:t>La PROC REG fornisce nell’output i valori della </a:t>
            </a:r>
            <a:r>
              <a:rPr lang="it-IT" sz="2400" dirty="0"/>
              <a:t>distanza di Cook</a:t>
            </a:r>
            <a:r>
              <a:rPr lang="it-IT" sz="2400" b="0" dirty="0"/>
              <a:t> e del </a:t>
            </a:r>
            <a:r>
              <a:rPr lang="it-IT" sz="2400" dirty="0" err="1"/>
              <a:t>levarage</a:t>
            </a:r>
            <a:r>
              <a:rPr lang="it-IT" sz="2400" dirty="0"/>
              <a:t> H</a:t>
            </a:r>
            <a:r>
              <a:rPr lang="it-IT" sz="2400" b="0" dirty="0"/>
              <a:t> per ogni osservazione del dataset: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81000" y="2057400"/>
            <a:ext cx="8305800" cy="2438400"/>
          </a:xfrm>
          <a:prstGeom prst="rect">
            <a:avLst/>
          </a:prstGeom>
          <a:solidFill>
            <a:srgbClr val="FFFF99">
              <a:alpha val="76862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000" b="0" dirty="0" smtClean="0">
                <a:solidFill>
                  <a:srgbClr val="000000"/>
                </a:solidFill>
                <a:latin typeface="Courier New" pitchFamily="49" charset="0"/>
              </a:rPr>
              <a:t>=dataset </a:t>
            </a:r>
            <a:r>
              <a:rPr lang="en-GB" sz="2000" b="0" dirty="0" err="1" smtClean="0">
                <a:solidFill>
                  <a:srgbClr val="0000FF"/>
                </a:solidFill>
                <a:latin typeface="Courier New" pitchFamily="49" charset="0"/>
              </a:rPr>
              <a:t>noprint</a:t>
            </a:r>
            <a:r>
              <a:rPr lang="en-GB" sz="2000" b="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GB" sz="2000" b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variabile_dipendente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       regressore_1 ... 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regressore_</a:t>
            </a:r>
            <a:r>
              <a:rPr lang="en-GB" sz="2000" b="0" i="1" dirty="0" err="1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  /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influence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output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dataset_output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err="1">
                <a:solidFill>
                  <a:srgbClr val="0000FF"/>
                </a:solidFill>
                <a:latin typeface="Courier New" pitchFamily="49" charset="0"/>
              </a:rPr>
              <a:t>cookd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=cook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=leverage;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endParaRPr lang="en-GB" sz="2000" b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304800" y="464820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dirty="0">
                <a:solidFill>
                  <a:srgbClr val="009900"/>
                </a:solidFill>
              </a:rPr>
              <a:t>OPTIONS</a:t>
            </a:r>
            <a:r>
              <a:rPr lang="it-IT" dirty="0" smtClean="0">
                <a:solidFill>
                  <a:srgbClr val="009900"/>
                </a:solidFill>
              </a:rPr>
              <a:t>:</a:t>
            </a: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Influence</a:t>
            </a:r>
            <a:r>
              <a:rPr lang="it-IT" dirty="0">
                <a:solidFill>
                  <a:srgbClr val="009900"/>
                </a:solidFill>
              </a:rPr>
              <a:t> </a:t>
            </a:r>
            <a:r>
              <a:rPr lang="it-IT" b="0" dirty="0"/>
              <a:t>e</a:t>
            </a:r>
            <a:r>
              <a:rPr lang="it-IT" dirty="0">
                <a:solidFill>
                  <a:srgbClr val="009900"/>
                </a:solidFill>
              </a:rPr>
              <a:t> r  </a:t>
            </a:r>
            <a:r>
              <a:rPr lang="it-IT" b="0" dirty="0"/>
              <a:t>forniscono una serie di indicatori di influenza tra cui D e H</a:t>
            </a:r>
            <a:endParaRPr lang="it-IT" b="0" dirty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Cookd</a:t>
            </a:r>
            <a:r>
              <a:rPr lang="it-IT" dirty="0">
                <a:solidFill>
                  <a:srgbClr val="009900"/>
                </a:solidFill>
              </a:rPr>
              <a:t>= </a:t>
            </a:r>
            <a:r>
              <a:rPr lang="it-IT" b="0" dirty="0"/>
              <a:t>crea nel dataset di output una variabile con i valori della      	            Distanza di Cook per ogni osservazione</a:t>
            </a:r>
            <a:r>
              <a:rPr lang="it-IT" dirty="0">
                <a:solidFill>
                  <a:srgbClr val="009900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>
                <a:solidFill>
                  <a:srgbClr val="009900"/>
                </a:solidFill>
              </a:rPr>
              <a:t>H=  </a:t>
            </a:r>
            <a:r>
              <a:rPr lang="it-IT" b="0" dirty="0"/>
              <a:t>crea nel dataset di output una variabile con i valori del </a:t>
            </a:r>
            <a:r>
              <a:rPr lang="it-IT" b="0" dirty="0" err="1"/>
              <a:t>Leverage</a:t>
            </a:r>
            <a:r>
              <a:rPr lang="it-IT" b="0" dirty="0"/>
              <a:t>                         per ogni </a:t>
            </a:r>
            <a:r>
              <a:rPr lang="it-IT" b="0" dirty="0" smtClean="0"/>
              <a:t>osservazione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Noprint</a:t>
            </a:r>
            <a:r>
              <a:rPr lang="it-IT" dirty="0">
                <a:solidFill>
                  <a:srgbClr val="009900"/>
                </a:solidFill>
              </a:rPr>
              <a:t> </a:t>
            </a:r>
            <a:r>
              <a:rPr lang="it-IT" dirty="0" smtClean="0"/>
              <a:t>= </a:t>
            </a:r>
            <a:r>
              <a:rPr lang="it-IT" b="0" dirty="0" smtClean="0"/>
              <a:t>utile soprattutto per dataset con molte informazioni, permette di non stampare l’output</a:t>
            </a:r>
            <a:endParaRPr lang="it-IT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655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Esercizio</a:t>
            </a:r>
            <a:endParaRPr lang="en-GB" sz="400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/>
              <a:t>Il dataset ct_telefonia.sas7bdat contiene i dati di </a:t>
            </a:r>
            <a:r>
              <a:rPr lang="it-IT" sz="2400" b="0" dirty="0" smtClean="0"/>
              <a:t>126,761 </a:t>
            </a:r>
            <a:r>
              <a:rPr lang="it-IT" sz="2400" b="0" dirty="0"/>
              <a:t>clienti </a:t>
            </a:r>
            <a:r>
              <a:rPr lang="it-IT" sz="2400" b="0" dirty="0"/>
              <a:t>di una compagnia telefonica e </a:t>
            </a:r>
            <a:r>
              <a:rPr lang="it-IT" sz="2400" b="0" dirty="0" smtClean="0"/>
              <a:t>25 </a:t>
            </a:r>
            <a:r>
              <a:rPr lang="it-IT" sz="2400" b="0" dirty="0"/>
              <a:t>variabili quantitative</a:t>
            </a:r>
          </a:p>
          <a:p>
            <a:pPr eaLnBrk="1" hangingPunct="1"/>
            <a:r>
              <a:rPr lang="it-IT" sz="2400" b="0" dirty="0" smtClean="0"/>
              <a:t> </a:t>
            </a:r>
            <a:endParaRPr lang="it-IT" sz="2400" b="0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828800"/>
            <a:ext cx="89630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Esercizio</a:t>
            </a:r>
            <a:endParaRPr lang="en-GB" sz="40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 smtClean="0"/>
              <a:t>Allocare una libreria che punti alla cartella in cui si è salvato il dataset.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 smtClean="0"/>
              <a:t>Accertarsi che le opzioni per l’output HTML siano correttamente impostate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 smtClean="0"/>
              <a:t>Effettuare un’analisi fattoriale utilizzando tutte le variabili elencate escludendo la variabile ARPU.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Scegliere il numero di fattori ottimali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Salvare i fattori interpretati in un nuovo dataset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5753</TotalTime>
  <Words>674</Words>
  <Application>Microsoft Office PowerPoint</Application>
  <PresentationFormat>On-screen Show (4:3)</PresentationFormat>
  <Paragraphs>131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Dall’analisi Fattoriale alla regressione lineare</vt:lpstr>
      <vt:lpstr>Step di analisi</vt:lpstr>
      <vt:lpstr>PROC FACTOR – Opzioni </vt:lpstr>
      <vt:lpstr>PowerPoint Presentation</vt:lpstr>
      <vt:lpstr>PowerPoint Presentation</vt:lpstr>
      <vt:lpstr>PowerPoint Presentation</vt:lpstr>
      <vt:lpstr>PowerPoint Presentation</vt:lpstr>
      <vt:lpstr>Esercizio</vt:lpstr>
      <vt:lpstr>Esercizio</vt:lpstr>
      <vt:lpstr>Esercizio</vt:lpstr>
      <vt:lpstr>Esercizio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Elena Pallini</cp:lastModifiedBy>
  <cp:revision>713</cp:revision>
  <dcterms:created xsi:type="dcterms:W3CDTF">2007-09-04T09:18:53Z</dcterms:created>
  <dcterms:modified xsi:type="dcterms:W3CDTF">2013-11-28T10:51:43Z</dcterms:modified>
</cp:coreProperties>
</file>