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90" r:id="rId2"/>
    <p:sldId id="405" r:id="rId3"/>
    <p:sldId id="446" r:id="rId4"/>
    <p:sldId id="408" r:id="rId5"/>
    <p:sldId id="460" r:id="rId6"/>
    <p:sldId id="462" r:id="rId7"/>
    <p:sldId id="447" r:id="rId8"/>
    <p:sldId id="463" r:id="rId9"/>
    <p:sldId id="45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99"/>
    <a:srgbClr val="0000FF"/>
    <a:srgbClr val="FF99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 autoAdjust="0"/>
    <p:restoredTop sz="99287" autoAdjust="0"/>
  </p:normalViewPr>
  <p:slideViewPr>
    <p:cSldViewPr>
      <p:cViewPr>
        <p:scale>
          <a:sx n="70" d="100"/>
          <a:sy n="70" d="100"/>
        </p:scale>
        <p:origin x="-15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endParaRPr lang="en-US" alt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99678658-1B34-44E3-9078-F8F461D1E91C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2489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A7611-752E-48E2-87A0-422F20BB7A5E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A3F4D-76CD-4FB3-BFD7-884410059F8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847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61189-2AA6-40B9-A4BB-95959A6531E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9279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AF45-45F0-4BF2-B1C9-23A82EECFAA7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16173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67ACCF-41B4-4875-A84F-C13F3D000849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48382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556BC-0775-4B4C-BCCE-8E4D5B88C20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013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8781B-F814-48F0-8902-5354E1D06568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5663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6FAFD-5ADC-4A55-866E-9741ED9BE61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1184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47DBC-7BFF-46B7-A712-56B7074BDEF4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0782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0DD37-F30C-4E1B-86ED-D5C07C8337A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402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F3D7D-CDD0-4ADB-9BFD-45182A8C883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2892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9F64C-CC9C-42FD-8D53-45B46F2FE073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9737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54EB8-0B0A-458F-998D-478DA33F7932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320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3026E-28FB-473D-8305-6581EC5E1C10}" type="slidenum">
              <a:rPr lang="en-US" altLang="it-IT"/>
              <a:pPr/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7153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it-IT" altLang="it-IT"/>
              <a:t>05/10/2007</a:t>
            </a:r>
            <a:endParaRPr lang="en-U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endParaRPr lang="en-U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fld id="{724AA1C6-E53A-40B2-AAEC-3DBEC021ABBE}" type="slidenum">
              <a:rPr lang="en-US" altLang="it-IT"/>
              <a:pPr/>
              <a:t>‹#›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r>
              <a:rPr lang="it-IT" altLang="it-IT" sz="4000" b="1" u="sng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Regressione logistica</a:t>
            </a:r>
            <a:endParaRPr lang="en-US" altLang="it-IT" sz="4000" b="1" u="sng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800" b="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altLang="it-IT" sz="2800" b="0" i="1" dirty="0">
                <a:solidFill>
                  <a:srgbClr val="FF9900"/>
                </a:solidFill>
              </a:rPr>
            </a:br>
            <a:r>
              <a:rPr lang="it-IT" altLang="it-IT" sz="2800" b="0" i="1" dirty="0">
                <a:solidFill>
                  <a:srgbClr val="FF9900"/>
                </a:solidFill>
              </a:rPr>
              <a:t/>
            </a:r>
            <a:br>
              <a:rPr lang="it-IT" altLang="it-IT" sz="2800" b="0" i="1" dirty="0">
                <a:solidFill>
                  <a:srgbClr val="FF9900"/>
                </a:solidFill>
              </a:rPr>
            </a:br>
            <a:r>
              <a:rPr lang="it-IT" altLang="it-IT" sz="2800" b="0" i="1" dirty="0">
                <a:solidFill>
                  <a:srgbClr val="FF9900"/>
                </a:solidFill>
              </a:rPr>
              <a:t>Esercitazione </a:t>
            </a:r>
            <a:r>
              <a:rPr lang="it-IT" altLang="it-IT" sz="2800" b="0" i="1" dirty="0" smtClean="0">
                <a:solidFill>
                  <a:srgbClr val="FF9900"/>
                </a:solidFill>
              </a:rPr>
              <a:t>n°8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it-IT">
                <a:solidFill>
                  <a:srgbClr val="FF9900"/>
                </a:solidFill>
              </a:rPr>
              <a:t>Regressione logistica - Modello</a:t>
            </a: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381000" y="1073150"/>
            <a:ext cx="8458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sz="2400" b="0"/>
              <a:t>Modello di regressione logistica</a:t>
            </a:r>
          </a:p>
          <a:p>
            <a:endParaRPr lang="it-IT" altLang="it-IT" sz="2400" b="0"/>
          </a:p>
          <a:p>
            <a:pPr>
              <a:buFontTx/>
              <a:buChar char="•"/>
            </a:pPr>
            <a:r>
              <a:rPr lang="it-IT" altLang="it-IT" sz="2400" b="0"/>
              <a:t>si vuole modellare la relazione tra una variabile dipendente dicotomica (0-1) e un insieme di regressori che si ritiene influenzino la variabile dipendente</a:t>
            </a:r>
          </a:p>
          <a:p>
            <a:endParaRPr lang="it-IT" altLang="it-IT" sz="2400" b="0"/>
          </a:p>
          <a:p>
            <a:pPr>
              <a:buFontTx/>
              <a:buChar char="•"/>
            </a:pPr>
            <a:r>
              <a:rPr lang="it-IT" altLang="it-IT" sz="2400" b="0"/>
              <a:t>la variabile dicotomica rappresenta presenza/assenza di un fenomeno oppure successo/fallimento</a:t>
            </a:r>
          </a:p>
          <a:p>
            <a:endParaRPr lang="it-IT" altLang="it-IT" sz="2400" b="0"/>
          </a:p>
          <a:p>
            <a:pPr>
              <a:buFontTx/>
              <a:buChar char="•"/>
            </a:pPr>
            <a:r>
              <a:rPr lang="it-IT" altLang="it-IT" sz="2400" b="0"/>
              <a:t>l’obiettivo è stimare l’equazione </a:t>
            </a:r>
          </a:p>
          <a:p>
            <a:pPr>
              <a:buFontTx/>
              <a:buChar char="•"/>
            </a:pPr>
            <a:endParaRPr lang="it-IT" altLang="it-IT" sz="2400" b="0"/>
          </a:p>
        </p:txBody>
      </p:sp>
      <p:graphicFrame>
        <p:nvGraphicFramePr>
          <p:cNvPr id="3020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95400" y="4816475"/>
          <a:ext cx="65532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20" name="Equation" r:id="rId3" imgW="3149280" imgH="431640" progId="Equation.3">
                  <p:embed/>
                </p:oleObj>
              </mc:Choice>
              <mc:Fallback>
                <p:oleObj name="Equation" r:id="rId3" imgW="31492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16475"/>
                        <a:ext cx="65532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00">
                                <a:alpha val="78999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rgbClr val="0033CC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762000" y="5638800"/>
            <a:ext cx="8077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2000" b="0" dirty="0"/>
              <a:t>dove π:= Pr(Y=1 l X) è la probabilità che il fenomeno </a:t>
            </a:r>
            <a:r>
              <a:rPr lang="it-IT" altLang="it-IT" sz="2000" b="0" dirty="0" smtClean="0"/>
              <a:t>si  verifichi  </a:t>
            </a:r>
            <a:endParaRPr lang="it-IT" altLang="it-IT" sz="2000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Regressione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logistica</a:t>
            </a:r>
            <a:r>
              <a:rPr lang="en-GB" altLang="it-IT" sz="4000" dirty="0">
                <a:solidFill>
                  <a:srgbClr val="FF9900"/>
                </a:solidFill>
              </a:rPr>
              <a:t> – </a:t>
            </a:r>
            <a:r>
              <a:rPr lang="en-GB" altLang="it-IT" sz="4000" dirty="0" err="1">
                <a:solidFill>
                  <a:srgbClr val="FF9900"/>
                </a:solidFill>
              </a:rPr>
              <a:t>Valutazione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modello</a:t>
            </a:r>
            <a:endParaRPr lang="en-GB" altLang="it-IT" sz="4000" dirty="0">
              <a:solidFill>
                <a:srgbClr val="FF9900"/>
              </a:solidFill>
            </a:endParaRP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381000" y="1300401"/>
            <a:ext cx="8458200" cy="521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altLang="it-IT" b="0" dirty="0"/>
              <a:t>Valutazione della bontà del modello (</a:t>
            </a:r>
            <a:r>
              <a:rPr lang="it-IT" altLang="it-IT" b="0" dirty="0">
                <a:solidFill>
                  <a:srgbClr val="FF0000"/>
                </a:solidFill>
              </a:rPr>
              <a:t>output della PROC LOGISTIC</a:t>
            </a:r>
            <a:r>
              <a:rPr lang="it-IT" altLang="it-IT" b="0" dirty="0"/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Percentuale di </a:t>
            </a:r>
            <a:r>
              <a:rPr lang="it-IT" altLang="it-IT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Concordant</a:t>
            </a:r>
            <a:r>
              <a:rPr lang="it-IT" altLang="it-IT" b="0" dirty="0" smtClean="0"/>
              <a:t> </a:t>
            </a:r>
            <a:r>
              <a:rPr lang="it-IT" altLang="it-IT" b="0" dirty="0" smtClean="0">
                <a:sym typeface="Wingdings" pitchFamily="2" charset="2"/>
              </a:rPr>
              <a:t> valuta la capacità del modello di stimare la probabilità che il fenomeno si verifichi (quanto più la percentuale è alta tanto migliore è il modello</a:t>
            </a:r>
            <a:r>
              <a:rPr lang="it-IT" altLang="it-IT" b="0" dirty="0" smtClean="0">
                <a:sym typeface="Wingdings" pitchFamily="2" charset="2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A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Altre</a:t>
            </a:r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A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misure</a:t>
            </a:r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 </a:t>
            </a:r>
            <a:r>
              <a:rPr lang="en-AU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associazione</a:t>
            </a:r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 valori predetti e valori osservati </a:t>
            </a:r>
            <a:r>
              <a:rPr lang="it-IT" altLang="it-IT" b="0" dirty="0">
                <a:sym typeface="Wingdings" pitchFamily="2" charset="2"/>
              </a:rPr>
              <a:t> Tanto più questi indicatori sono </a:t>
            </a:r>
            <a:r>
              <a:rPr lang="it-IT" altLang="it-IT" b="0" dirty="0" smtClean="0">
                <a:sym typeface="Wingdings" pitchFamily="2" charset="2"/>
              </a:rPr>
              <a:t>elevati (si avvicinano a 1), </a:t>
            </a:r>
            <a:r>
              <a:rPr lang="it-IT" altLang="it-IT" b="0" dirty="0">
                <a:sym typeface="Wingdings" pitchFamily="2" charset="2"/>
              </a:rPr>
              <a:t>tanto più il modello è “corretto”.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Likelihood</a:t>
            </a:r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test/score test/</a:t>
            </a:r>
            <a:r>
              <a:rPr lang="it-IT" altLang="it-IT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Wald</a:t>
            </a:r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test</a:t>
            </a:r>
            <a:r>
              <a:rPr lang="it-IT" altLang="it-IT" b="0" dirty="0" smtClean="0"/>
              <a:t> </a:t>
            </a:r>
            <a:r>
              <a:rPr lang="it-IT" altLang="it-IT" b="0" dirty="0" smtClean="0">
                <a:sym typeface="Wingdings" pitchFamily="2" charset="2"/>
              </a:rPr>
              <a:t> OK p-</a:t>
            </a:r>
            <a:r>
              <a:rPr lang="it-IT" altLang="it-IT" b="0" dirty="0" err="1" smtClean="0">
                <a:sym typeface="Wingdings" pitchFamily="2" charset="2"/>
              </a:rPr>
              <a:t>value</a:t>
            </a:r>
            <a:r>
              <a:rPr lang="it-IT" altLang="it-IT" b="0" dirty="0" smtClean="0">
                <a:sym typeface="Wingdings" pitchFamily="2" charset="2"/>
              </a:rPr>
              <a:t> con valori piccoli</a:t>
            </a:r>
          </a:p>
          <a:p>
            <a:pPr marL="457200" lvl="1" indent="0">
              <a:spcBef>
                <a:spcPct val="50000"/>
              </a:spcBef>
            </a:pPr>
            <a:r>
              <a:rPr lang="it-IT" altLang="it-IT" b="0" dirty="0" smtClean="0">
                <a:sym typeface="Wingdings" pitchFamily="2" charset="2"/>
              </a:rPr>
              <a:t>   equivalenti al test F nella regressione lineare (valuta la capacità esplicativa del modello)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altLang="it-IT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Wald</a:t>
            </a:r>
            <a:r>
              <a:rPr lang="it-IT" alt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Chi_square</a:t>
            </a:r>
            <a:r>
              <a:rPr lang="it-IT" altLang="it-IT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test</a:t>
            </a:r>
            <a:r>
              <a:rPr lang="it-IT" altLang="it-IT" b="0" dirty="0"/>
              <a:t> </a:t>
            </a:r>
            <a:r>
              <a:rPr lang="it-IT" altLang="it-IT" b="0" dirty="0">
                <a:sym typeface="Wingdings" pitchFamily="2" charset="2"/>
              </a:rPr>
              <a:t> OK p-</a:t>
            </a:r>
            <a:r>
              <a:rPr lang="it-IT" altLang="it-IT" b="0" dirty="0" err="1">
                <a:sym typeface="Wingdings" pitchFamily="2" charset="2"/>
              </a:rPr>
              <a:t>value</a:t>
            </a:r>
            <a:r>
              <a:rPr lang="it-IT" altLang="it-IT" b="0" dirty="0">
                <a:sym typeface="Wingdings" pitchFamily="2" charset="2"/>
              </a:rPr>
              <a:t> con valori </a:t>
            </a:r>
            <a:r>
              <a:rPr lang="it-IT" altLang="it-IT" b="0" dirty="0" smtClean="0">
                <a:sym typeface="Wingdings" pitchFamily="2" charset="2"/>
              </a:rPr>
              <a:t>piccoli</a:t>
            </a:r>
          </a:p>
          <a:p>
            <a:pPr marL="0" indent="0">
              <a:spcBef>
                <a:spcPct val="50000"/>
              </a:spcBef>
            </a:pPr>
            <a:r>
              <a:rPr lang="it-IT" altLang="it-IT" b="0" dirty="0" smtClean="0">
                <a:sym typeface="Wingdings" pitchFamily="2" charset="2"/>
              </a:rPr>
              <a:t>          </a:t>
            </a:r>
            <a:r>
              <a:rPr lang="it-IT" altLang="it-IT" b="0" dirty="0">
                <a:sym typeface="Wingdings" pitchFamily="2" charset="2"/>
              </a:rPr>
              <a:t>equivalente al test t nella regressione lineare (valuta la 	</a:t>
            </a:r>
            <a:r>
              <a:rPr lang="it-IT" altLang="it-IT" b="0" dirty="0" smtClean="0">
                <a:sym typeface="Wingdings" pitchFamily="2" charset="2"/>
              </a:rPr>
              <a:t>significatività </a:t>
            </a:r>
            <a:r>
              <a:rPr lang="it-IT" altLang="it-IT" b="0" dirty="0">
                <a:sym typeface="Wingdings" pitchFamily="2" charset="2"/>
              </a:rPr>
              <a:t>dei singoli coefficienti = la rilevanza dei </a:t>
            </a:r>
            <a:r>
              <a:rPr lang="it-IT" altLang="it-IT" b="0" dirty="0" smtClean="0">
                <a:sym typeface="Wingdings" pitchFamily="2" charset="2"/>
              </a:rPr>
              <a:t>corrispondenti 	</a:t>
            </a:r>
            <a:r>
              <a:rPr lang="it-IT" altLang="it-IT" b="0" dirty="0" err="1" smtClean="0">
                <a:sym typeface="Wingdings" pitchFamily="2" charset="2"/>
              </a:rPr>
              <a:t>regressori</a:t>
            </a:r>
            <a:r>
              <a:rPr lang="it-IT" altLang="it-IT" b="0" dirty="0" smtClean="0">
                <a:sym typeface="Wingdings" pitchFamily="2" charset="2"/>
              </a:rPr>
              <a:t> </a:t>
            </a:r>
            <a:r>
              <a:rPr lang="it-IT" altLang="it-IT" b="0" dirty="0">
                <a:sym typeface="Wingdings" pitchFamily="2" charset="2"/>
              </a:rPr>
              <a:t>nella spiegazione della variabile </a:t>
            </a:r>
            <a:r>
              <a:rPr lang="it-IT" altLang="it-IT" b="0" dirty="0" smtClean="0">
                <a:sym typeface="Wingdings" pitchFamily="2" charset="2"/>
              </a:rPr>
              <a:t>	dipendente)</a:t>
            </a:r>
          </a:p>
          <a:p>
            <a:pPr marL="0" indent="0">
              <a:spcBef>
                <a:spcPct val="50000"/>
              </a:spcBef>
            </a:pPr>
            <a:endParaRPr lang="it-IT" altLang="it-IT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5328" y="1491456"/>
            <a:ext cx="7924800" cy="3309144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 err="1"/>
              <a:t>proc</a:t>
            </a:r>
            <a:r>
              <a:rPr lang="en-GB" altLang="it-IT" sz="2400" dirty="0"/>
              <a:t> logistic data= </a:t>
            </a:r>
            <a:r>
              <a:rPr lang="en-GB" altLang="it-IT" sz="2400" dirty="0">
                <a:solidFill>
                  <a:srgbClr val="0000CC"/>
                </a:solidFill>
              </a:rPr>
              <a:t>dataset </a:t>
            </a:r>
            <a:r>
              <a:rPr lang="en-GB" altLang="it-IT" sz="2400" dirty="0">
                <a:solidFill>
                  <a:srgbClr val="009900"/>
                </a:solidFill>
              </a:rPr>
              <a:t>descending</a:t>
            </a:r>
            <a:r>
              <a:rPr lang="en-GB" altLang="it-IT" sz="24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/>
              <a:t>	model </a:t>
            </a:r>
            <a:r>
              <a:rPr lang="en-GB" altLang="it-IT" sz="2400" dirty="0" err="1">
                <a:solidFill>
                  <a:srgbClr val="0000CC"/>
                </a:solidFill>
              </a:rPr>
              <a:t>variabile</a:t>
            </a:r>
            <a:r>
              <a:rPr lang="en-GB" altLang="it-IT" sz="2400" dirty="0">
                <a:solidFill>
                  <a:srgbClr val="0000CC"/>
                </a:solidFill>
              </a:rPr>
              <a:t> </a:t>
            </a:r>
            <a:r>
              <a:rPr lang="en-GB" altLang="it-IT" sz="2400" dirty="0" err="1">
                <a:solidFill>
                  <a:srgbClr val="0000CC"/>
                </a:solidFill>
              </a:rPr>
              <a:t>dipendente</a:t>
            </a:r>
            <a:r>
              <a:rPr lang="en-GB" altLang="it-IT" sz="2400" dirty="0">
                <a:solidFill>
                  <a:srgbClr val="0000CC"/>
                </a:solidFill>
              </a:rPr>
              <a:t>=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/>
              <a:t>              </a:t>
            </a:r>
            <a:r>
              <a:rPr lang="en-GB" altLang="it-IT" sz="2400" dirty="0">
                <a:solidFill>
                  <a:srgbClr val="0000CC"/>
                </a:solidFill>
              </a:rPr>
              <a:t>regressore_1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/>
              <a:t>              </a:t>
            </a:r>
            <a:r>
              <a:rPr lang="en-GB" altLang="it-IT" sz="2400" dirty="0">
                <a:solidFill>
                  <a:srgbClr val="0000CC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>
                <a:solidFill>
                  <a:srgbClr val="0000CC"/>
                </a:solidFill>
              </a:rPr>
              <a:t>             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>
                <a:solidFill>
                  <a:srgbClr val="0000CC"/>
                </a:solidFill>
              </a:rPr>
              <a:t>              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/>
              <a:t>              </a:t>
            </a:r>
            <a:r>
              <a:rPr lang="en-GB" altLang="it-IT" sz="2400" dirty="0" err="1">
                <a:solidFill>
                  <a:srgbClr val="0000CC"/>
                </a:solidFill>
              </a:rPr>
              <a:t>regressore_k</a:t>
            </a:r>
            <a:endParaRPr lang="en-GB" altLang="it-IT" sz="2400" dirty="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/>
              <a:t>	</a:t>
            </a:r>
            <a:r>
              <a:rPr lang="en-GB" altLang="it-IT" sz="2400" dirty="0">
                <a:solidFill>
                  <a:srgbClr val="009900"/>
                </a:solidFill>
              </a:rPr>
              <a:t>/option(s)</a:t>
            </a:r>
            <a:r>
              <a:rPr lang="en-GB" altLang="it-IT" sz="2400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it-IT" sz="2400" dirty="0"/>
              <a:t>	run;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altLang="it-IT" sz="2400" b="0" dirty="0"/>
              <a:t>Modello di regressione logistica – k </a:t>
            </a:r>
            <a:r>
              <a:rPr lang="it-IT" altLang="it-IT" sz="2400" b="0" dirty="0" err="1"/>
              <a:t>regressori</a:t>
            </a:r>
            <a:r>
              <a:rPr lang="it-IT" altLang="it-IT" sz="2400" b="0" dirty="0"/>
              <a:t> specificati a priori</a:t>
            </a:r>
            <a:endParaRPr lang="en-US" altLang="it-IT" sz="2400" b="0" dirty="0"/>
          </a:p>
        </p:txBody>
      </p:sp>
      <p:sp>
        <p:nvSpPr>
          <p:cNvPr id="305156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altLang="it-IT" sz="4000" b="0">
                <a:solidFill>
                  <a:srgbClr val="FF9900"/>
                </a:solidFill>
              </a:rPr>
              <a:t>PROC LOGISTIC – Sintassi</a:t>
            </a:r>
            <a:endParaRPr lang="en-GB" altLang="it-IT" sz="4000" b="0"/>
          </a:p>
        </p:txBody>
      </p:sp>
      <p:sp>
        <p:nvSpPr>
          <p:cNvPr id="305158" name="Rectangle 6"/>
          <p:cNvSpPr>
            <a:spLocks noChangeArrowheads="1"/>
          </p:cNvSpPr>
          <p:nvPr/>
        </p:nvSpPr>
        <p:spPr bwMode="auto">
          <a:xfrm>
            <a:off x="304800" y="4876800"/>
            <a:ext cx="8839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it-IT" altLang="it-IT" sz="1800" b="0" dirty="0">
                <a:solidFill>
                  <a:srgbClr val="009900"/>
                </a:solidFill>
              </a:rPr>
              <a:t>OPTIONS: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it-IT" altLang="it-IT" sz="1800" b="0" dirty="0" err="1" smtClean="0">
                <a:solidFill>
                  <a:srgbClr val="009900"/>
                </a:solidFill>
              </a:rPr>
              <a:t>selection</a:t>
            </a:r>
            <a:r>
              <a:rPr lang="it-IT" altLang="it-IT" sz="1800" b="0" dirty="0" smtClean="0">
                <a:solidFill>
                  <a:srgbClr val="009900"/>
                </a:solidFill>
              </a:rPr>
              <a:t>=</a:t>
            </a:r>
            <a:r>
              <a:rPr lang="it-IT" altLang="it-IT" sz="1800" b="0" dirty="0" err="1" smtClean="0">
                <a:solidFill>
                  <a:srgbClr val="009900"/>
                </a:solidFill>
              </a:rPr>
              <a:t>stepwise</a:t>
            </a:r>
            <a:r>
              <a:rPr lang="it-IT" altLang="it-IT" sz="1800" b="0" dirty="0" smtClean="0">
                <a:solidFill>
                  <a:srgbClr val="009900"/>
                </a:solidFill>
              </a:rPr>
              <a:t>   </a:t>
            </a:r>
            <a:r>
              <a:rPr lang="it-IT" altLang="it-IT" sz="1800" b="0" dirty="0"/>
              <a:t>applica la procedura </a:t>
            </a:r>
            <a:r>
              <a:rPr lang="it-IT" altLang="it-IT" sz="1800" b="0" dirty="0" err="1"/>
              <a:t>stepwise</a:t>
            </a:r>
            <a:r>
              <a:rPr lang="it-IT" altLang="it-IT" sz="1800" b="0" dirty="0"/>
              <a:t> per la selezione dei </a:t>
            </a:r>
            <a:r>
              <a:rPr lang="it-IT" altLang="it-IT" sz="1800" b="0" dirty="0" err="1"/>
              <a:t>regressori</a:t>
            </a:r>
            <a:endParaRPr lang="it-IT" altLang="it-IT" sz="1800" b="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it-IT" sz="1800" b="0" dirty="0" err="1" smtClean="0">
                <a:solidFill>
                  <a:srgbClr val="009900"/>
                </a:solidFill>
              </a:rPr>
              <a:t>slentry</a:t>
            </a:r>
            <a:r>
              <a:rPr lang="it-IT" sz="1800" b="0" dirty="0" smtClean="0">
                <a:solidFill>
                  <a:srgbClr val="009900"/>
                </a:solidFill>
              </a:rPr>
              <a:t>=… </a:t>
            </a:r>
            <a:r>
              <a:rPr lang="it-IT" sz="1800" b="0" dirty="0" smtClean="0"/>
              <a:t>livello di significatività richiesto per il test F parziale </a:t>
            </a:r>
            <a:r>
              <a:rPr lang="it-IT" sz="1800" b="0" dirty="0" err="1" smtClean="0"/>
              <a:t>affinchè</a:t>
            </a:r>
            <a:r>
              <a:rPr lang="it-IT" sz="1800" b="0" dirty="0" smtClean="0"/>
              <a:t> il singolo </a:t>
            </a:r>
            <a:r>
              <a:rPr lang="it-IT" sz="1800" b="0" dirty="0" err="1" smtClean="0"/>
              <a:t>regressore</a:t>
            </a:r>
            <a:r>
              <a:rPr lang="it-IT" sz="1800" b="0" dirty="0" smtClean="0"/>
              <a:t> possa entrare nel modello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it-IT" sz="1800" b="0" dirty="0" err="1" smtClean="0">
                <a:solidFill>
                  <a:srgbClr val="009900"/>
                </a:solidFill>
              </a:rPr>
              <a:t>slstay</a:t>
            </a:r>
            <a:r>
              <a:rPr lang="it-IT" sz="1800" b="0" dirty="0" smtClean="0">
                <a:solidFill>
                  <a:srgbClr val="009900"/>
                </a:solidFill>
              </a:rPr>
              <a:t>=… </a:t>
            </a:r>
            <a:r>
              <a:rPr lang="it-IT" sz="1800" b="0" dirty="0" smtClean="0"/>
              <a:t>livello di significatività richiesto per il test F parziale </a:t>
            </a:r>
            <a:r>
              <a:rPr lang="it-IT" sz="1800" b="0" dirty="0" err="1" smtClean="0"/>
              <a:t>affinchè</a:t>
            </a:r>
            <a:r>
              <a:rPr lang="it-IT" sz="1800" b="0" dirty="0" smtClean="0"/>
              <a:t> il singolo </a:t>
            </a:r>
            <a:r>
              <a:rPr lang="it-IT" sz="1800" b="0" dirty="0" err="1" smtClean="0"/>
              <a:t>regressore</a:t>
            </a:r>
            <a:r>
              <a:rPr lang="it-IT" sz="1800" b="0" dirty="0" smtClean="0"/>
              <a:t> non sia rimosso dal </a:t>
            </a:r>
            <a:r>
              <a:rPr lang="it-IT" sz="1800" b="0" dirty="0" smtClean="0"/>
              <a:t>modello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it-IT" sz="1800" b="0" dirty="0" err="1" smtClean="0">
                <a:solidFill>
                  <a:srgbClr val="009900"/>
                </a:solidFill>
              </a:rPr>
              <a:t>stb</a:t>
            </a:r>
            <a:r>
              <a:rPr lang="it-IT" sz="1800" b="0" dirty="0" smtClean="0">
                <a:solidFill>
                  <a:srgbClr val="009900"/>
                </a:solidFill>
              </a:rPr>
              <a:t> </a:t>
            </a:r>
            <a:r>
              <a:rPr lang="it-IT" sz="1800" b="0" dirty="0" smtClean="0"/>
              <a:t>coefficienti standardizzati</a:t>
            </a:r>
            <a:endParaRPr lang="it-IT" sz="1800" b="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it-IT" sz="1800" b="0" dirty="0" smtClean="0"/>
          </a:p>
          <a:p>
            <a:pPr>
              <a:lnSpc>
                <a:spcPct val="80000"/>
              </a:lnSpc>
              <a:buFontTx/>
              <a:buNone/>
            </a:pPr>
            <a:endParaRPr lang="it-IT" altLang="it-IT" sz="1800" b="0" dirty="0"/>
          </a:p>
          <a:p>
            <a:pPr>
              <a:lnSpc>
                <a:spcPct val="80000"/>
              </a:lnSpc>
            </a:pPr>
            <a:endParaRPr lang="it-IT" altLang="it-IT" sz="1800" b="0" dirty="0"/>
          </a:p>
          <a:p>
            <a:pPr lvl="1">
              <a:lnSpc>
                <a:spcPct val="80000"/>
              </a:lnSpc>
            </a:pPr>
            <a:endParaRPr lang="it-IT" altLang="it-IT" sz="1800" b="0" dirty="0"/>
          </a:p>
        </p:txBody>
      </p:sp>
      <p:sp>
        <p:nvSpPr>
          <p:cNvPr id="305162" name="Oval 10"/>
          <p:cNvSpPr>
            <a:spLocks noChangeArrowheads="1"/>
          </p:cNvSpPr>
          <p:nvPr/>
        </p:nvSpPr>
        <p:spPr bwMode="auto">
          <a:xfrm>
            <a:off x="4257675" y="1458913"/>
            <a:ext cx="2057400" cy="457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305163" name="Text Box 11"/>
          <p:cNvSpPr txBox="1">
            <a:spLocks noChangeArrowheads="1"/>
          </p:cNvSpPr>
          <p:nvPr/>
        </p:nvSpPr>
        <p:spPr bwMode="auto">
          <a:xfrm>
            <a:off x="5715000" y="1916112"/>
            <a:ext cx="3194050" cy="392113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it-IT" altLang="it-IT" b="0">
                <a:sym typeface="Symbol" pitchFamily="18" charset="2"/>
              </a:rPr>
              <a:t>ordina la variabile dipendente</a:t>
            </a:r>
            <a:endParaRPr lang="en-US" altLang="it-IT" b="0">
              <a:sym typeface="Symbol" pitchFamily="18" charset="2"/>
            </a:endParaRPr>
          </a:p>
        </p:txBody>
      </p:sp>
      <p:sp>
        <p:nvSpPr>
          <p:cNvPr id="305164" name="Line 12"/>
          <p:cNvSpPr>
            <a:spLocks noChangeShapeType="1"/>
          </p:cNvSpPr>
          <p:nvPr/>
        </p:nvSpPr>
        <p:spPr bwMode="auto">
          <a:xfrm>
            <a:off x="6315075" y="1752599"/>
            <a:ext cx="457200" cy="1635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305165" name="Text Box 13"/>
          <p:cNvSpPr txBox="1">
            <a:spLocks noChangeArrowheads="1"/>
          </p:cNvSpPr>
          <p:nvPr/>
        </p:nvSpPr>
        <p:spPr bwMode="auto">
          <a:xfrm>
            <a:off x="5137813" y="2499499"/>
            <a:ext cx="1447800" cy="147732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it-IT" altLang="it-IT" b="0" dirty="0">
                <a:sym typeface="Symbol" pitchFamily="18" charset="2"/>
              </a:rPr>
              <a:t>elencare </a:t>
            </a:r>
            <a:r>
              <a:rPr lang="it-IT" altLang="it-IT" b="0" dirty="0" smtClean="0">
                <a:sym typeface="Symbol" pitchFamily="18" charset="2"/>
              </a:rPr>
              <a:t>solo le variabili </a:t>
            </a:r>
            <a:r>
              <a:rPr lang="it-IT" altLang="it-IT" b="0" dirty="0" smtClean="0">
                <a:sym typeface="Symbol" pitchFamily="18" charset="2"/>
              </a:rPr>
              <a:t>quantitative o </a:t>
            </a:r>
            <a:r>
              <a:rPr lang="it-IT" altLang="it-IT" b="0" dirty="0" err="1" smtClean="0">
                <a:sym typeface="Symbol" pitchFamily="18" charset="2"/>
              </a:rPr>
              <a:t>dummy</a:t>
            </a:r>
            <a:endParaRPr lang="en-US" altLang="it-IT" b="0" dirty="0">
              <a:sym typeface="Symbol" pitchFamily="18" charset="2"/>
            </a:endParaRPr>
          </a:p>
        </p:txBody>
      </p:sp>
      <p:sp>
        <p:nvSpPr>
          <p:cNvPr id="305166" name="Oval 14"/>
          <p:cNvSpPr>
            <a:spLocks noChangeArrowheads="1"/>
          </p:cNvSpPr>
          <p:nvPr/>
        </p:nvSpPr>
        <p:spPr bwMode="auto">
          <a:xfrm>
            <a:off x="1676400" y="2151797"/>
            <a:ext cx="2581275" cy="2172732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305167" name="Line 15"/>
          <p:cNvSpPr>
            <a:spLocks noChangeShapeType="1"/>
          </p:cNvSpPr>
          <p:nvPr/>
        </p:nvSpPr>
        <p:spPr bwMode="auto">
          <a:xfrm flipH="1">
            <a:off x="4305300" y="3124200"/>
            <a:ext cx="838200" cy="152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/>
          <a:lstStyle/>
          <a:p>
            <a:r>
              <a:rPr lang="en-GB" altLang="it-IT" sz="4000">
                <a:solidFill>
                  <a:srgbClr val="FF9900"/>
                </a:solidFill>
              </a:rPr>
              <a:t>Regressione logistica – Passi da fare</a:t>
            </a:r>
          </a:p>
        </p:txBody>
      </p:sp>
      <p:sp>
        <p:nvSpPr>
          <p:cNvPr id="371715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458200" cy="5798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arenR"/>
            </a:pPr>
            <a:endParaRPr lang="it-IT" altLang="it-IT" sz="2400" b="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arenR"/>
            </a:pPr>
            <a:r>
              <a:rPr lang="it-IT" altLang="it-IT" sz="2400" b="0" dirty="0"/>
              <a:t>Individuare la variabile oggetto di analisi (variabile dipendente dicotomica (0/1)) e i potenziali </a:t>
            </a:r>
            <a:r>
              <a:rPr lang="it-IT" altLang="it-IT" sz="2400" b="0" dirty="0" err="1" smtClean="0"/>
              <a:t>regressori</a:t>
            </a:r>
            <a:r>
              <a:rPr lang="it-IT" altLang="it-IT" sz="2400" b="0" dirty="0" smtClean="0"/>
              <a:t> (variabili quantitative o </a:t>
            </a:r>
            <a:r>
              <a:rPr lang="it-IT" altLang="it-IT" sz="2400" b="0" dirty="0" err="1" smtClean="0"/>
              <a:t>dummy</a:t>
            </a:r>
            <a:r>
              <a:rPr lang="it-IT" altLang="it-IT" sz="2400" b="0" dirty="0" smtClean="0"/>
              <a:t>)</a:t>
            </a:r>
            <a:endParaRPr lang="it-IT" altLang="it-IT" sz="2400" b="0" dirty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arenR"/>
            </a:pPr>
            <a:r>
              <a:rPr lang="it-IT" altLang="it-IT" sz="2400" b="0" dirty="0" smtClean="0"/>
              <a:t>Stimare </a:t>
            </a:r>
            <a:r>
              <a:rPr lang="it-IT" altLang="it-IT" sz="2400" b="0" dirty="0"/>
              <a:t>un modello di regressione logistica utilizzando il metodo di selezione automatica STEPWISE per selezionare le variabili </a:t>
            </a:r>
            <a:endParaRPr lang="it-IT" altLang="it-IT" sz="2400" b="0" dirty="0" smtClean="0"/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arenR"/>
            </a:pPr>
            <a:r>
              <a:rPr lang="it-IT" altLang="it-IT" sz="2400" b="0" dirty="0" smtClean="0"/>
              <a:t>Valutare: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AutoNum type="romanUcPeriod"/>
            </a:pPr>
            <a:r>
              <a:rPr lang="it-IT" altLang="it-IT" b="0" dirty="0" smtClean="0"/>
              <a:t>la bontà del modello (</a:t>
            </a:r>
            <a:r>
              <a:rPr lang="it-IT" altLang="it-IT" b="0" i="1" dirty="0" smtClean="0"/>
              <a:t>percentuale di </a:t>
            </a:r>
            <a:r>
              <a:rPr lang="it-IT" altLang="it-IT" b="0" i="1" dirty="0" err="1" smtClean="0"/>
              <a:t>Concordant</a:t>
            </a:r>
            <a:r>
              <a:rPr lang="it-IT" altLang="it-IT" b="0" i="1" dirty="0" smtClean="0"/>
              <a:t> e altre misure di associazione tra valori predetti e valori osservati</a:t>
            </a:r>
            <a:r>
              <a:rPr lang="it-IT" altLang="it-IT" b="0" dirty="0" smtClean="0"/>
              <a:t>) 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AutoNum type="romanUcPeriod"/>
            </a:pPr>
            <a:r>
              <a:rPr lang="it-IT" altLang="it-IT" b="0" dirty="0" smtClean="0"/>
              <a:t>la significatività congiunta dei coefficienti (</a:t>
            </a:r>
            <a:r>
              <a:rPr lang="it-IT" altLang="it-IT" b="0" i="1" dirty="0" err="1" smtClean="0"/>
              <a:t>Likelihood</a:t>
            </a:r>
            <a:r>
              <a:rPr lang="it-IT" altLang="it-IT" b="0" i="1" dirty="0" smtClean="0"/>
              <a:t> ratio test/Score test/</a:t>
            </a:r>
            <a:r>
              <a:rPr lang="it-IT" altLang="it-IT" b="0" i="1" dirty="0" err="1" smtClean="0"/>
              <a:t>Wald</a:t>
            </a:r>
            <a:r>
              <a:rPr lang="it-IT" altLang="it-IT" b="0" i="1" dirty="0" smtClean="0"/>
              <a:t> test</a:t>
            </a:r>
            <a:r>
              <a:rPr lang="it-IT" altLang="it-IT" b="0" dirty="0" smtClean="0"/>
              <a:t> )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AutoNum type="romanUcPeriod"/>
            </a:pPr>
            <a:r>
              <a:rPr lang="it-IT" altLang="it-IT" b="0" dirty="0" smtClean="0"/>
              <a:t>la significatività dei singoli coefficienti stimati (</a:t>
            </a:r>
            <a:r>
              <a:rPr lang="it-IT" altLang="it-IT" b="0" i="1" dirty="0" err="1" smtClean="0"/>
              <a:t>Wald</a:t>
            </a:r>
            <a:r>
              <a:rPr lang="it-IT" altLang="it-IT" b="0" i="1" dirty="0" smtClean="0"/>
              <a:t> Chi-</a:t>
            </a:r>
            <a:r>
              <a:rPr lang="it-IT" altLang="it-IT" b="0" i="1" dirty="0" err="1" smtClean="0"/>
              <a:t>square</a:t>
            </a:r>
            <a:r>
              <a:rPr lang="it-IT" altLang="it-IT" b="0" i="1" dirty="0" smtClean="0"/>
              <a:t> test</a:t>
            </a:r>
            <a:r>
              <a:rPr lang="it-IT" altLang="it-IT" b="0" dirty="0" smtClean="0"/>
              <a:t>)</a:t>
            </a:r>
            <a:endParaRPr lang="it-IT" altLang="it-IT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/>
          <a:lstStyle/>
          <a:p>
            <a:r>
              <a:rPr lang="en-GB" altLang="it-IT" sz="4000">
                <a:solidFill>
                  <a:srgbClr val="FF9900"/>
                </a:solidFill>
              </a:rPr>
              <a:t>Regressione logistica – Passi da fare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86106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arenR" startAt="4"/>
            </a:pPr>
            <a:r>
              <a:rPr lang="it-IT" altLang="it-IT" sz="2400" b="0" dirty="0" smtClean="0"/>
              <a:t>Valutare </a:t>
            </a:r>
            <a:r>
              <a:rPr lang="it-IT" altLang="it-IT" sz="2400" b="0" dirty="0"/>
              <a:t>la presenza di </a:t>
            </a:r>
            <a:r>
              <a:rPr lang="it-IT" altLang="it-IT" sz="2400" b="0" dirty="0" err="1"/>
              <a:t>multicollinearità</a:t>
            </a:r>
            <a:r>
              <a:rPr lang="it-IT" altLang="it-IT" sz="2400" b="0" dirty="0"/>
              <a:t> tra i </a:t>
            </a:r>
            <a:r>
              <a:rPr lang="it-IT" altLang="it-IT" sz="2400" b="0" dirty="0" err="1"/>
              <a:t>regressori</a:t>
            </a:r>
            <a:r>
              <a:rPr lang="it-IT" altLang="it-IT" sz="2400" b="0" dirty="0"/>
              <a:t> </a:t>
            </a:r>
            <a:r>
              <a:rPr lang="it-IT" altLang="it-IT" sz="2400" b="0" dirty="0" smtClean="0"/>
              <a:t>(</a:t>
            </a:r>
            <a:r>
              <a:rPr lang="it-IT" altLang="it-IT" sz="2400" b="0" dirty="0" err="1" smtClean="0"/>
              <a:t>analogalmente</a:t>
            </a:r>
            <a:r>
              <a:rPr lang="it-IT" altLang="it-IT" sz="2400" b="0" dirty="0" smtClean="0"/>
              <a:t> alla regressione lineare si usa la PROC REG con opzione VIF)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arenR" startAt="4"/>
            </a:pPr>
            <a:r>
              <a:rPr lang="en-AU" altLang="it-IT" sz="2400" b="0" dirty="0" err="1" smtClean="0"/>
              <a:t>Importanza</a:t>
            </a:r>
            <a:r>
              <a:rPr lang="en-AU" altLang="it-IT" sz="2400" b="0" dirty="0" smtClean="0"/>
              <a:t> </a:t>
            </a:r>
            <a:r>
              <a:rPr lang="en-AU" altLang="it-IT" sz="2400" b="0" dirty="0" err="1" smtClean="0"/>
              <a:t>dei</a:t>
            </a:r>
            <a:r>
              <a:rPr lang="en-AU" altLang="it-IT" sz="2400" b="0" dirty="0" smtClean="0"/>
              <a:t> </a:t>
            </a:r>
            <a:r>
              <a:rPr lang="en-AU" altLang="it-IT" sz="2400" b="0" dirty="0" err="1" smtClean="0"/>
              <a:t>regressori</a:t>
            </a:r>
            <a:r>
              <a:rPr lang="en-AU" altLang="it-IT" sz="2400" b="0" dirty="0" smtClean="0"/>
              <a:t> e </a:t>
            </a:r>
            <a:r>
              <a:rPr lang="en-AU" altLang="it-IT" sz="2400" b="0" dirty="0" err="1" smtClean="0"/>
              <a:t>analisi</a:t>
            </a:r>
            <a:r>
              <a:rPr lang="en-AU" altLang="it-IT" sz="2400" b="0" dirty="0" smtClean="0"/>
              <a:t> </a:t>
            </a:r>
            <a:r>
              <a:rPr lang="en-AU" altLang="it-IT" sz="2400" b="0" dirty="0" err="1" smtClean="0"/>
              <a:t>dei</a:t>
            </a:r>
            <a:r>
              <a:rPr lang="en-AU" altLang="it-IT" sz="2400" b="0" dirty="0" smtClean="0"/>
              <a:t> segni</a:t>
            </a:r>
            <a:endParaRPr lang="it-IT" altLang="it-IT" sz="2400" b="0" dirty="0"/>
          </a:p>
          <a:p>
            <a:pPr>
              <a:lnSpc>
                <a:spcPct val="110000"/>
              </a:lnSpc>
              <a:buFontTx/>
              <a:buAutoNum type="arabicParenR" startAt="4"/>
            </a:pPr>
            <a:endParaRPr lang="it-IT" altLang="it-IT" sz="2400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 sz="4000">
                <a:solidFill>
                  <a:srgbClr val="FF9900"/>
                </a:solidFill>
              </a:rPr>
              <a:t>Regressione logistica – Esempio</a:t>
            </a:r>
          </a:p>
        </p:txBody>
      </p:sp>
      <p:sp>
        <p:nvSpPr>
          <p:cNvPr id="355784" name="Rectangle 456"/>
          <p:cNvSpPr>
            <a:spLocks noChangeArrowheads="1"/>
          </p:cNvSpPr>
          <p:nvPr/>
        </p:nvSpPr>
        <p:spPr bwMode="auto">
          <a:xfrm>
            <a:off x="609600" y="2803525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it-IT" altLang="it-IT" sz="2000" b="0" dirty="0">
                <a:cs typeface="Times New Roman" pitchFamily="18" charset="0"/>
              </a:rPr>
              <a:t>VARIABILE DIPENDENTE:</a:t>
            </a:r>
          </a:p>
          <a:p>
            <a:pPr eaLnBrk="0" hangingPunct="0"/>
            <a:r>
              <a:rPr lang="it-IT" altLang="it-IT" sz="2000" b="0" dirty="0">
                <a:cs typeface="Times New Roman" pitchFamily="18" charset="0"/>
              </a:rPr>
              <a:t>0: </a:t>
            </a:r>
            <a:r>
              <a:rPr lang="it-IT" altLang="it-IT" sz="2000" b="0" dirty="0" smtClean="0">
                <a:cs typeface="Times New Roman" pitchFamily="18" charset="0"/>
              </a:rPr>
              <a:t>non ha abbandonato la banca</a:t>
            </a:r>
            <a:endParaRPr lang="it-IT" altLang="it-IT" sz="2000" b="0" dirty="0">
              <a:cs typeface="Times New Roman" pitchFamily="18" charset="0"/>
            </a:endParaRPr>
          </a:p>
          <a:p>
            <a:pPr eaLnBrk="0" hangingPunct="0"/>
            <a:r>
              <a:rPr lang="it-IT" altLang="it-IT" sz="2000" b="0" dirty="0">
                <a:cs typeface="Times New Roman" pitchFamily="18" charset="0"/>
              </a:rPr>
              <a:t>1: </a:t>
            </a:r>
            <a:r>
              <a:rPr lang="it-IT" altLang="it-IT" sz="2000" b="0" dirty="0">
                <a:cs typeface="Times New Roman" pitchFamily="18" charset="0"/>
              </a:rPr>
              <a:t>ha abbandonato </a:t>
            </a:r>
            <a:r>
              <a:rPr lang="it-IT" altLang="it-IT" sz="2000" b="0" dirty="0" smtClean="0">
                <a:cs typeface="Times New Roman" pitchFamily="18" charset="0"/>
              </a:rPr>
              <a:t>la banca</a:t>
            </a:r>
            <a:endParaRPr lang="it-IT" altLang="it-IT" sz="2000" b="0" dirty="0">
              <a:cs typeface="Times New Roman" pitchFamily="18" charset="0"/>
            </a:endParaRPr>
          </a:p>
        </p:txBody>
      </p:sp>
      <p:sp>
        <p:nvSpPr>
          <p:cNvPr id="355785" name="Rectangle 457"/>
          <p:cNvSpPr>
            <a:spLocks noChangeArrowheads="1"/>
          </p:cNvSpPr>
          <p:nvPr/>
        </p:nvSpPr>
        <p:spPr bwMode="auto">
          <a:xfrm>
            <a:off x="609600" y="19050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it-IT" altLang="it-IT" sz="2000" b="0" dirty="0">
                <a:cs typeface="Times New Roman" pitchFamily="18" charset="0"/>
              </a:rPr>
              <a:t>DATA SET: </a:t>
            </a:r>
            <a:r>
              <a:rPr lang="it-IT" altLang="it-IT" sz="2000" b="0" dirty="0" err="1" smtClean="0">
                <a:cs typeface="Times New Roman" pitchFamily="18" charset="0"/>
              </a:rPr>
              <a:t>banca_churn</a:t>
            </a:r>
            <a:endParaRPr lang="it-IT" altLang="it-IT" sz="2000" b="0" dirty="0">
              <a:cs typeface="Times New Roman" pitchFamily="18" charset="0"/>
            </a:endParaRPr>
          </a:p>
        </p:txBody>
      </p:sp>
      <p:sp>
        <p:nvSpPr>
          <p:cNvPr id="355786" name="Rectangle 458"/>
          <p:cNvSpPr>
            <a:spLocks noChangeArrowheads="1"/>
          </p:cNvSpPr>
          <p:nvPr/>
        </p:nvSpPr>
        <p:spPr bwMode="auto">
          <a:xfrm>
            <a:off x="685800" y="4800600"/>
            <a:ext cx="7131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it-IT" altLang="it-IT" sz="2000" u="sng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Obiettivo:</a:t>
            </a:r>
            <a:r>
              <a:rPr lang="it-IT" altLang="it-IT" sz="2000" b="0" dirty="0">
                <a:cs typeface="Times New Roman" pitchFamily="18" charset="0"/>
              </a:rPr>
              <a:t> prevedere </a:t>
            </a:r>
            <a:r>
              <a:rPr lang="it-IT" altLang="it-IT" sz="2000" b="0" dirty="0" smtClean="0">
                <a:cs typeface="Times New Roman" pitchFamily="18" charset="0"/>
              </a:rPr>
              <a:t>la probabilità di abbandono a partire da un insieme di variabili (quantitative e </a:t>
            </a:r>
            <a:r>
              <a:rPr lang="it-IT" altLang="it-IT" sz="2000" b="0" dirty="0" err="1" smtClean="0">
                <a:cs typeface="Times New Roman" pitchFamily="18" charset="0"/>
              </a:rPr>
              <a:t>dummy</a:t>
            </a:r>
            <a:r>
              <a:rPr lang="it-IT" altLang="it-IT" sz="2000" b="0" dirty="0" smtClean="0">
                <a:cs typeface="Times New Roman" pitchFamily="18" charset="0"/>
              </a:rPr>
              <a:t>). </a:t>
            </a:r>
            <a:endParaRPr lang="it-IT" altLang="it-IT" sz="2000" b="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 sz="4000" dirty="0" err="1">
                <a:solidFill>
                  <a:srgbClr val="FF9900"/>
                </a:solidFill>
              </a:rPr>
              <a:t>Regressione</a:t>
            </a:r>
            <a:r>
              <a:rPr lang="en-GB" altLang="it-IT" sz="4000" dirty="0">
                <a:solidFill>
                  <a:srgbClr val="FF9900"/>
                </a:solidFill>
              </a:rPr>
              <a:t> </a:t>
            </a:r>
            <a:r>
              <a:rPr lang="en-GB" altLang="it-IT" sz="4000" dirty="0" err="1">
                <a:solidFill>
                  <a:srgbClr val="FF9900"/>
                </a:solidFill>
              </a:rPr>
              <a:t>logistica</a:t>
            </a:r>
            <a:r>
              <a:rPr lang="en-GB" altLang="it-IT" sz="4000" dirty="0">
                <a:solidFill>
                  <a:srgbClr val="FF9900"/>
                </a:solidFill>
              </a:rPr>
              <a:t> – </a:t>
            </a:r>
            <a:r>
              <a:rPr lang="en-GB" altLang="it-IT" sz="4000" dirty="0" err="1" smtClean="0">
                <a:solidFill>
                  <a:srgbClr val="FF9900"/>
                </a:solidFill>
              </a:rPr>
              <a:t>Sintassi</a:t>
            </a:r>
            <a:endParaRPr lang="en-GB" altLang="it-IT" sz="4000" dirty="0">
              <a:solidFill>
                <a:srgbClr val="FF99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447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>
              <a:solidFill>
                <a:srgbClr val="000000"/>
              </a:solidFill>
              <a:latin typeface="Courier New"/>
            </a:endParaRPr>
          </a:p>
          <a:p>
            <a:r>
              <a:rPr lang="it-IT" dirty="0" err="1">
                <a:solidFill>
                  <a:srgbClr val="000080"/>
                </a:solidFill>
                <a:latin typeface="Courier New"/>
              </a:rPr>
              <a:t>proc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dirty="0" err="1">
                <a:solidFill>
                  <a:srgbClr val="000080"/>
                </a:solidFill>
                <a:latin typeface="Courier New"/>
              </a:rPr>
              <a:t>logistic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corso.Banca_churn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FF"/>
                </a:solidFill>
                <a:latin typeface="Courier New"/>
              </a:rPr>
              <a:t>descending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it-IT" b="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target=</a:t>
            </a:r>
          </a:p>
          <a:p>
            <a:r>
              <a:rPr lang="it-IT" b="0" dirty="0" err="1">
                <a:solidFill>
                  <a:srgbClr val="000000"/>
                </a:solidFill>
                <a:latin typeface="Courier New"/>
              </a:rPr>
              <a:t>mesi_bmov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pprod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utenze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mdare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mavere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flag_acc_sti</a:t>
            </a:r>
            <a:endParaRPr lang="it-IT" b="0" dirty="0">
              <a:solidFill>
                <a:srgbClr val="000000"/>
              </a:solidFill>
              <a:latin typeface="Courier New"/>
            </a:endParaRPr>
          </a:p>
          <a:p>
            <a:r>
              <a:rPr lang="it-IT" b="0" dirty="0" err="1">
                <a:solidFill>
                  <a:srgbClr val="000000"/>
                </a:solidFill>
                <a:latin typeface="Courier New"/>
              </a:rPr>
              <a:t>eta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PremiVita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PremiDanni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NumAssVita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NumAssDanni</a:t>
            </a:r>
            <a:endParaRPr lang="it-IT" b="0" dirty="0">
              <a:solidFill>
                <a:srgbClr val="000000"/>
              </a:solidFill>
              <a:latin typeface="Courier New"/>
            </a:endParaRPr>
          </a:p>
          <a:p>
            <a:r>
              <a:rPr lang="it-IT" b="0" dirty="0" err="1">
                <a:solidFill>
                  <a:srgbClr val="000000"/>
                </a:solidFill>
                <a:latin typeface="Courier New"/>
              </a:rPr>
              <a:t>AnzCliente</a:t>
            </a:r>
            <a:endParaRPr lang="it-IT" b="0" dirty="0">
              <a:solidFill>
                <a:srgbClr val="000000"/>
              </a:solidFill>
              <a:latin typeface="Courier New"/>
            </a:endParaRPr>
          </a:p>
          <a:p>
            <a:r>
              <a:rPr lang="it-IT" b="0" dirty="0">
                <a:solidFill>
                  <a:srgbClr val="000000"/>
                </a:solidFill>
                <a:latin typeface="Courier New"/>
              </a:rPr>
              <a:t>/ </a:t>
            </a:r>
            <a:r>
              <a:rPr lang="it-IT" b="0" dirty="0" err="1">
                <a:solidFill>
                  <a:srgbClr val="0000FF"/>
                </a:solidFill>
                <a:latin typeface="Courier New"/>
              </a:rPr>
              <a:t>selection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stepwise</a:t>
            </a:r>
            <a:endParaRPr lang="it-IT" b="0" dirty="0">
              <a:solidFill>
                <a:srgbClr val="000000"/>
              </a:solidFill>
              <a:latin typeface="Courier New"/>
            </a:endParaRPr>
          </a:p>
          <a:p>
            <a:r>
              <a:rPr lang="it-IT" b="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it-IT" b="0" dirty="0" err="1">
                <a:solidFill>
                  <a:srgbClr val="0000FF"/>
                </a:solidFill>
                <a:latin typeface="Courier New"/>
              </a:rPr>
              <a:t>slentry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it-IT" dirty="0">
                <a:solidFill>
                  <a:srgbClr val="008080"/>
                </a:solidFill>
                <a:latin typeface="Courier New"/>
              </a:rPr>
              <a:t>0.01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it-IT" b="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it-IT" b="0" dirty="0" err="1">
                <a:solidFill>
                  <a:srgbClr val="0000FF"/>
                </a:solidFill>
                <a:latin typeface="Courier New"/>
              </a:rPr>
              <a:t>slstay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it-IT" dirty="0">
                <a:solidFill>
                  <a:srgbClr val="008080"/>
                </a:solidFill>
                <a:latin typeface="Courier New"/>
              </a:rPr>
              <a:t>0.01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it-IT" b="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it-IT" b="0" dirty="0" err="1">
                <a:solidFill>
                  <a:srgbClr val="0000FF"/>
                </a:solidFill>
                <a:latin typeface="Courier New"/>
              </a:rPr>
              <a:t>stb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it-IT" dirty="0" err="1">
                <a:solidFill>
                  <a:srgbClr val="000080"/>
                </a:solidFill>
                <a:latin typeface="Courier New"/>
              </a:rPr>
              <a:t>run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57417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it-IT" altLang="it-IT" sz="4000" dirty="0" err="1">
                <a:solidFill>
                  <a:srgbClr val="FF9900"/>
                </a:solidFill>
              </a:rPr>
              <a:t>multicollinearità</a:t>
            </a:r>
            <a:r>
              <a:rPr lang="it-IT" altLang="it-IT" sz="4000" dirty="0">
                <a:solidFill>
                  <a:srgbClr val="FF9900"/>
                </a:solidFill>
              </a:rPr>
              <a:t> </a:t>
            </a:r>
            <a:endParaRPr lang="it-IT" altLang="it-IT" sz="4000" dirty="0">
              <a:solidFill>
                <a:srgbClr val="FF99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362200"/>
            <a:ext cx="750740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it-IT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dirty="0">
                <a:solidFill>
                  <a:srgbClr val="000080"/>
                </a:solidFill>
                <a:latin typeface="Courier New"/>
              </a:rPr>
              <a:t>reg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>
                <a:solidFill>
                  <a:srgbClr val="0000FF"/>
                </a:solidFill>
                <a:latin typeface="Courier New"/>
              </a:rPr>
              <a:t>data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it-IT" b="0" dirty="0" err="1">
                <a:solidFill>
                  <a:srgbClr val="000000"/>
                </a:solidFill>
                <a:latin typeface="Courier New"/>
              </a:rPr>
              <a:t>corso.Banca_churn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;</a:t>
            </a:r>
          </a:p>
          <a:p>
            <a:r>
              <a:rPr lang="it-IT" b="0" dirty="0">
                <a:solidFill>
                  <a:srgbClr val="0000FF"/>
                </a:solidFill>
                <a:latin typeface="Courier New"/>
              </a:rPr>
              <a:t>model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smtClean="0">
                <a:solidFill>
                  <a:srgbClr val="000000"/>
                </a:solidFill>
                <a:latin typeface="Courier New"/>
              </a:rPr>
              <a:t>target= </a:t>
            </a:r>
            <a:r>
              <a:rPr lang="it-IT" b="0" dirty="0" err="1" smtClean="0">
                <a:solidFill>
                  <a:srgbClr val="000000"/>
                </a:solidFill>
                <a:latin typeface="Courier New"/>
              </a:rPr>
              <a:t>mesi_bmov</a:t>
            </a:r>
            <a:r>
              <a:rPr lang="it-IT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 smtClean="0">
                <a:solidFill>
                  <a:srgbClr val="000000"/>
                </a:solidFill>
                <a:latin typeface="Courier New"/>
              </a:rPr>
              <a:t>pprod</a:t>
            </a:r>
            <a:r>
              <a:rPr lang="it-IT" b="0" dirty="0" smtClean="0">
                <a:solidFill>
                  <a:srgbClr val="000000"/>
                </a:solidFill>
                <a:latin typeface="Courier New"/>
              </a:rPr>
              <a:t> utenze</a:t>
            </a:r>
            <a:endParaRPr lang="it-IT" b="0" dirty="0">
              <a:solidFill>
                <a:srgbClr val="000000"/>
              </a:solidFill>
              <a:latin typeface="Courier New"/>
            </a:endParaRPr>
          </a:p>
          <a:p>
            <a:r>
              <a:rPr lang="it-IT" b="0" dirty="0" err="1">
                <a:solidFill>
                  <a:srgbClr val="000000"/>
                </a:solidFill>
                <a:latin typeface="Courier New"/>
              </a:rPr>
              <a:t>m</a:t>
            </a:r>
            <a:r>
              <a:rPr lang="it-IT" b="0" dirty="0" err="1" smtClean="0">
                <a:solidFill>
                  <a:srgbClr val="000000"/>
                </a:solidFill>
                <a:latin typeface="Courier New"/>
              </a:rPr>
              <a:t>dare</a:t>
            </a:r>
            <a:r>
              <a:rPr lang="it-IT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 smtClean="0">
                <a:solidFill>
                  <a:srgbClr val="000000"/>
                </a:solidFill>
                <a:latin typeface="Courier New"/>
              </a:rPr>
              <a:t>mavere</a:t>
            </a:r>
            <a:r>
              <a:rPr lang="it-IT" b="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it-IT" b="0" dirty="0" err="1" smtClean="0">
                <a:solidFill>
                  <a:srgbClr val="000000"/>
                </a:solidFill>
                <a:latin typeface="Courier New"/>
              </a:rPr>
              <a:t>flag_acc_sti</a:t>
            </a:r>
            <a:endParaRPr lang="it-IT" b="0" dirty="0">
              <a:solidFill>
                <a:srgbClr val="000000"/>
              </a:solidFill>
              <a:latin typeface="Courier New"/>
            </a:endParaRPr>
          </a:p>
          <a:p>
            <a:r>
              <a:rPr lang="it-IT" b="0" dirty="0" smtClean="0">
                <a:solidFill>
                  <a:srgbClr val="000000"/>
                </a:solidFill>
                <a:latin typeface="Courier New"/>
              </a:rPr>
              <a:t>/ </a:t>
            </a:r>
            <a:r>
              <a:rPr lang="it-IT" b="0" dirty="0" err="1">
                <a:solidFill>
                  <a:srgbClr val="0000FF"/>
                </a:solidFill>
                <a:latin typeface="Courier New"/>
              </a:rPr>
              <a:t>vif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it-IT" dirty="0" err="1">
                <a:solidFill>
                  <a:srgbClr val="000080"/>
                </a:solidFill>
                <a:latin typeface="Courier New"/>
              </a:rPr>
              <a:t>run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it-IT" dirty="0" err="1">
                <a:solidFill>
                  <a:srgbClr val="000080"/>
                </a:solidFill>
                <a:latin typeface="Courier New"/>
              </a:rPr>
              <a:t>quit</a:t>
            </a:r>
            <a:r>
              <a:rPr lang="it-IT" b="0" dirty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6173" y="838200"/>
            <a:ext cx="8610600" cy="1279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altLang="it-IT" sz="2400" b="0" dirty="0" smtClean="0"/>
              <a:t>Per valutare </a:t>
            </a:r>
            <a:r>
              <a:rPr lang="it-IT" altLang="it-IT" sz="2400" b="0" dirty="0"/>
              <a:t>la presenza di </a:t>
            </a:r>
            <a:r>
              <a:rPr lang="it-IT" altLang="it-IT" sz="2400" b="0" dirty="0" err="1"/>
              <a:t>multicollinearità</a:t>
            </a:r>
            <a:r>
              <a:rPr lang="it-IT" altLang="it-IT" sz="2400" b="0" dirty="0"/>
              <a:t> tra i </a:t>
            </a:r>
            <a:r>
              <a:rPr lang="it-IT" altLang="it-IT" sz="2400" b="0" dirty="0" err="1" smtClean="0"/>
              <a:t>regressori</a:t>
            </a:r>
            <a:r>
              <a:rPr lang="it-IT" altLang="it-IT" sz="2400" b="0" dirty="0" smtClean="0"/>
              <a:t>, </a:t>
            </a:r>
            <a:r>
              <a:rPr lang="it-IT" altLang="it-IT" sz="2400" b="0" dirty="0" err="1" smtClean="0"/>
              <a:t>analogalmente</a:t>
            </a:r>
            <a:r>
              <a:rPr lang="it-IT" altLang="it-IT" sz="2400" b="0" dirty="0" smtClean="0"/>
              <a:t> alla regressione lineare si usa la PROC REG con opzione VIF</a:t>
            </a:r>
            <a:endParaRPr lang="it-IT" altLang="it-IT" sz="2400" b="0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57" y="4793102"/>
            <a:ext cx="85820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ultiply 3"/>
          <p:cNvSpPr/>
          <p:nvPr/>
        </p:nvSpPr>
        <p:spPr bwMode="auto">
          <a:xfrm>
            <a:off x="1828800" y="5105400"/>
            <a:ext cx="4572000" cy="1371600"/>
          </a:xfrm>
          <a:prstGeom prst="mathMultiply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8153400" y="4258776"/>
            <a:ext cx="685800" cy="69422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6964102" y="3627567"/>
            <a:ext cx="1975987" cy="646331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it-IT" altLang="it-IT" b="0" dirty="0" smtClean="0">
                <a:sym typeface="Symbol" pitchFamily="18" charset="2"/>
              </a:rPr>
              <a:t>Si leggono solo i valori del VIF </a:t>
            </a:r>
            <a:endParaRPr lang="en-US" altLang="it-IT" b="0" dirty="0">
              <a:sym typeface="Symbol" pitchFamily="18" charset="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</TotalTime>
  <Words>544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Regressione logistica</vt:lpstr>
      <vt:lpstr>Regressione logistica - Modello</vt:lpstr>
      <vt:lpstr>Regressione logistica – Valutazione modello</vt:lpstr>
      <vt:lpstr>PowerPoint Presentation</vt:lpstr>
      <vt:lpstr>Regressione logistica – Passi da fare</vt:lpstr>
      <vt:lpstr>Regressione logistica – Passi da fare</vt:lpstr>
      <vt:lpstr>Regressione logistica – Esempio</vt:lpstr>
      <vt:lpstr>Regressione logistica – Sintassi</vt:lpstr>
      <vt:lpstr>multicollinearità 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Elena Pallini</cp:lastModifiedBy>
  <cp:revision>695</cp:revision>
  <dcterms:created xsi:type="dcterms:W3CDTF">2007-09-04T09:18:53Z</dcterms:created>
  <dcterms:modified xsi:type="dcterms:W3CDTF">2013-12-05T15:58:09Z</dcterms:modified>
</cp:coreProperties>
</file>